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2"/>
  </p:notesMasterIdLst>
  <p:sldIdLst>
    <p:sldId id="980" r:id="rId2"/>
    <p:sldId id="1018" r:id="rId3"/>
    <p:sldId id="1022" r:id="rId4"/>
    <p:sldId id="1032" r:id="rId5"/>
    <p:sldId id="1025" r:id="rId6"/>
    <p:sldId id="1030" r:id="rId7"/>
    <p:sldId id="1028" r:id="rId8"/>
    <p:sldId id="1029" r:id="rId9"/>
    <p:sldId id="1031" r:id="rId10"/>
    <p:sldId id="1034" r:id="rId11"/>
  </p:sldIdLst>
  <p:sldSz cx="12190413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9694179-49F4-4B7F-AA8E-6E6CEFBF9960}">
          <p14:sldIdLst>
            <p14:sldId id="980"/>
          </p14:sldIdLst>
        </p14:section>
        <p14:section name="Раздел без заголовка" id="{1CAC15FD-F35B-4901-896B-50281739C5A4}">
          <p14:sldIdLst>
            <p14:sldId id="1018"/>
            <p14:sldId id="1022"/>
            <p14:sldId id="1032"/>
            <p14:sldId id="1025"/>
            <p14:sldId id="1030"/>
            <p14:sldId id="1028"/>
            <p14:sldId id="1029"/>
            <p14:sldId id="1031"/>
            <p14:sldId id="10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8" userDrawn="1">
          <p15:clr>
            <a:srgbClr val="A4A3A4"/>
          </p15:clr>
        </p15:guide>
        <p15:guide id="2" pos="2137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y Lisovets" initials="D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764"/>
    <a:srgbClr val="EDC2C1"/>
    <a:srgbClr val="F7E5C1"/>
    <a:srgbClr val="E78A2D"/>
    <a:srgbClr val="FFC000"/>
    <a:srgbClr val="F8CB26"/>
    <a:srgbClr val="C6D9F1"/>
    <a:srgbClr val="6F3505"/>
    <a:srgbClr val="FFDC3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87687" autoAdjust="0"/>
  </p:normalViewPr>
  <p:slideViewPr>
    <p:cSldViewPr snapToGrid="0">
      <p:cViewPr varScale="1">
        <p:scale>
          <a:sx n="101" d="100"/>
          <a:sy n="101" d="100"/>
        </p:scale>
        <p:origin x="978" y="72"/>
      </p:cViewPr>
      <p:guideLst>
        <p:guide orient="horz" pos="2160"/>
        <p:guide pos="288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58"/>
        <p:guide pos="2137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921191178772302E-2"/>
          <c:y val="0.13108183182529973"/>
          <c:w val="0.97407883133937945"/>
          <c:h val="0.636042635046864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вакансий врачей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chemeClr val="accent4">
                      <a:lumMod val="0"/>
                      <a:lumOff val="100000"/>
                    </a:schemeClr>
                  </a:gs>
                  <a:gs pos="35000">
                    <a:schemeClr val="accent4">
                      <a:lumMod val="0"/>
                      <a:lumOff val="100000"/>
                    </a:schemeClr>
                  </a:gs>
                  <a:gs pos="100000">
                    <a:schemeClr val="accent4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50-46AB-A313-3BC68B5865B7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chemeClr val="accent2">
                      <a:lumMod val="7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50-46AB-A313-3BC68B5865B7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chemeClr val="accent4">
                      <a:lumMod val="0"/>
                      <a:lumOff val="100000"/>
                    </a:schemeClr>
                  </a:gs>
                  <a:gs pos="35000">
                    <a:schemeClr val="accent4">
                      <a:lumMod val="0"/>
                      <a:lumOff val="100000"/>
                    </a:schemeClr>
                  </a:gs>
                  <a:gs pos="100000">
                    <a:schemeClr val="accent4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750-46AB-A313-3BC68B5865B7}"/>
              </c:ext>
            </c:extLst>
          </c:dPt>
          <c:dPt>
            <c:idx val="3"/>
            <c:invertIfNegative val="0"/>
            <c:bubble3D val="0"/>
            <c:spPr>
              <a:gradFill>
                <a:gsLst>
                  <a:gs pos="0">
                    <a:schemeClr val="accent2">
                      <a:lumMod val="7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750-46AB-A313-3BC68B5865B7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chemeClr val="accent4">
                      <a:lumMod val="0"/>
                      <a:lumOff val="100000"/>
                    </a:schemeClr>
                  </a:gs>
                  <a:gs pos="35000">
                    <a:schemeClr val="accent4">
                      <a:lumMod val="0"/>
                      <a:lumOff val="100000"/>
                    </a:schemeClr>
                  </a:gs>
                  <a:gs pos="100000">
                    <a:schemeClr val="accent4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750-46AB-A313-3BC68B5865B7}"/>
              </c:ext>
            </c:extLst>
          </c:dPt>
          <c:dPt>
            <c:idx val="5"/>
            <c:invertIfNegative val="0"/>
            <c:bubble3D val="0"/>
            <c:spPr>
              <a:gradFill>
                <a:gsLst>
                  <a:gs pos="0">
                    <a:schemeClr val="accent2">
                      <a:lumMod val="7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750-46AB-A313-3BC68B5865B7}"/>
              </c:ext>
            </c:extLst>
          </c:dPt>
          <c:dPt>
            <c:idx val="6"/>
            <c:invertIfNegative val="0"/>
            <c:bubble3D val="0"/>
            <c:spPr>
              <a:gradFill flip="none" rotWithShape="1">
                <a:gsLst>
                  <a:gs pos="0">
                    <a:schemeClr val="accent4">
                      <a:lumMod val="0"/>
                      <a:lumOff val="100000"/>
                    </a:schemeClr>
                  </a:gs>
                  <a:gs pos="35000">
                    <a:schemeClr val="accent4">
                      <a:lumMod val="0"/>
                      <a:lumOff val="100000"/>
                    </a:schemeClr>
                  </a:gs>
                  <a:gs pos="100000">
                    <a:schemeClr val="accent4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750-46AB-A313-3BC68B5865B7}"/>
              </c:ext>
            </c:extLst>
          </c:dPt>
          <c:dPt>
            <c:idx val="7"/>
            <c:invertIfNegative val="0"/>
            <c:bubble3D val="0"/>
            <c:spPr>
              <a:gradFill>
                <a:gsLst>
                  <a:gs pos="0">
                    <a:schemeClr val="accent2">
                      <a:lumMod val="7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750-46AB-A313-3BC68B5865B7}"/>
              </c:ext>
            </c:extLst>
          </c:dPt>
          <c:dPt>
            <c:idx val="8"/>
            <c:invertIfNegative val="0"/>
            <c:bubble3D val="0"/>
            <c:spPr>
              <a:gradFill flip="none" rotWithShape="1">
                <a:gsLst>
                  <a:gs pos="0">
                    <a:schemeClr val="accent4">
                      <a:lumMod val="0"/>
                      <a:lumOff val="100000"/>
                    </a:schemeClr>
                  </a:gs>
                  <a:gs pos="35000">
                    <a:schemeClr val="accent4">
                      <a:lumMod val="0"/>
                      <a:lumOff val="100000"/>
                    </a:schemeClr>
                  </a:gs>
                  <a:gs pos="100000">
                    <a:schemeClr val="accent4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750-46AB-A313-3BC68B5865B7}"/>
              </c:ext>
            </c:extLst>
          </c:dPt>
          <c:dPt>
            <c:idx val="9"/>
            <c:invertIfNegative val="0"/>
            <c:bubble3D val="0"/>
            <c:spPr>
              <a:gradFill>
                <a:gsLst>
                  <a:gs pos="0">
                    <a:schemeClr val="accent2">
                      <a:lumMod val="70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750-46AB-A313-3BC68B5865B7}"/>
              </c:ext>
            </c:extLst>
          </c:dPt>
          <c:dLbls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50-46AB-A313-3BC68B5865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Лист1!$A$2:$A$11</c:f>
              <c:strCache>
                <c:ptCount val="10"/>
                <c:pt idx="0">
                  <c:v> Тихорецкий</c:v>
                </c:pt>
                <c:pt idx="1">
                  <c:v>Славянский</c:v>
                </c:pt>
                <c:pt idx="2">
                  <c:v>Туапсинский</c:v>
                </c:pt>
                <c:pt idx="3">
                  <c:v>Ейский</c:v>
                </c:pt>
                <c:pt idx="4">
                  <c:v>Кавказский</c:v>
                </c:pt>
                <c:pt idx="5">
                  <c:v>Крымский</c:v>
                </c:pt>
                <c:pt idx="6">
                  <c:v>Новокубанский</c:v>
                </c:pt>
                <c:pt idx="7">
                  <c:v>Темрюкский</c:v>
                </c:pt>
                <c:pt idx="8">
                  <c:v>Белореченский</c:v>
                </c:pt>
                <c:pt idx="9">
                  <c:v>Усть-Лабинский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238</c:v>
                </c:pt>
                <c:pt idx="1">
                  <c:v>195</c:v>
                </c:pt>
                <c:pt idx="2">
                  <c:v>181</c:v>
                </c:pt>
                <c:pt idx="3">
                  <c:v>150</c:v>
                </c:pt>
                <c:pt idx="4">
                  <c:v>134</c:v>
                </c:pt>
                <c:pt idx="5">
                  <c:v>132</c:v>
                </c:pt>
                <c:pt idx="6">
                  <c:v>127</c:v>
                </c:pt>
                <c:pt idx="7">
                  <c:v>108</c:v>
                </c:pt>
                <c:pt idx="8">
                  <c:v>104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750-46AB-A313-3BC68B5865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-2"/>
        <c:axId val="81004112"/>
        <c:axId val="81004504"/>
      </c:barChart>
      <c:catAx>
        <c:axId val="8100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004504"/>
        <c:crosses val="autoZero"/>
        <c:auto val="1"/>
        <c:lblAlgn val="ctr"/>
        <c:lblOffset val="100"/>
        <c:noMultiLvlLbl val="0"/>
      </c:catAx>
      <c:valAx>
        <c:axId val="81004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100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>
      <a:gsLst>
        <a:gs pos="51000">
          <a:schemeClr val="bg1"/>
        </a:gs>
        <a:gs pos="97000">
          <a:schemeClr val="accent2">
            <a:lumMod val="40000"/>
            <a:lumOff val="6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 sz="1100"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0.49381</cdr:x>
      <cdr:y>0.09019</cdr:y>
    </cdr:from>
    <cdr:to>
      <cdr:x>1</cdr:x>
      <cdr:y>0.20984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019800" y="487181"/>
          <a:ext cx="6170612" cy="6463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3600" b="1" dirty="0" smtClean="0">
              <a:solidFill>
                <a:srgbClr val="C00000"/>
              </a:solidFill>
            </a:rPr>
            <a:t>Количество вакансий врачей</a:t>
          </a:r>
          <a:endParaRPr lang="ru-RU" sz="3600" i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/>
          <a:lstStyle>
            <a:lvl1pPr algn="r">
              <a:defRPr sz="1200"/>
            </a:lvl1pPr>
          </a:lstStyle>
          <a:p>
            <a:fld id="{3489BFF9-D1B7-4573-9C02-81DE69DD356F}" type="datetimeFigureOut">
              <a:rPr lang="ru-RU" smtClean="0"/>
              <a:t>17.04.2023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6" tIns="45313" rIns="90626" bIns="45313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26" tIns="45313" rIns="90626" bIns="4531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3315"/>
          </a:xfrm>
          <a:prstGeom prst="rect">
            <a:avLst/>
          </a:prstGeom>
        </p:spPr>
        <p:txBody>
          <a:bodyPr vert="horz" lIns="90626" tIns="45313" rIns="90626" bIns="45313" rtlCol="0" anchor="b"/>
          <a:lstStyle>
            <a:lvl1pPr algn="r">
              <a:defRPr sz="1200"/>
            </a:lvl1pPr>
          </a:lstStyle>
          <a:p>
            <a:fld id="{5BEFE4E9-1D1B-473E-BE19-806F9707F1E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46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EFE4E9-1D1B-473E-BE19-806F9707F1E1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870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FE4E9-1D1B-473E-BE19-806F9707F1E1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691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54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3" indent="0" algn="ctr">
              <a:buNone/>
              <a:defRPr sz="1600"/>
            </a:lvl4pPr>
            <a:lvl5pPr marL="1828617" indent="0" algn="ctr">
              <a:buNone/>
              <a:defRPr sz="1600"/>
            </a:lvl5pPr>
            <a:lvl6pPr marL="2285771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4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CA94-A347-4169-8385-D84C7CB22D63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8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36873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4" y="365125"/>
            <a:ext cx="2628558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1" y="365125"/>
            <a:ext cx="7733293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64806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11624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2" y="1709739"/>
            <a:ext cx="10514231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2" y="4589464"/>
            <a:ext cx="105142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2512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81821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365126"/>
            <a:ext cx="1051423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79" y="1681163"/>
            <a:ext cx="51571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79" y="2505075"/>
            <a:ext cx="51571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397" y="1681163"/>
            <a:ext cx="518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3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397" y="2505075"/>
            <a:ext cx="5182513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102392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826068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75788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64921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3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4" indent="0">
              <a:buNone/>
              <a:defRPr sz="1400"/>
            </a:lvl2pPr>
            <a:lvl3pPr marL="914309" indent="0">
              <a:buNone/>
              <a:defRPr sz="1200"/>
            </a:lvl3pPr>
            <a:lvl4pPr marL="1371463" indent="0">
              <a:buNone/>
              <a:defRPr sz="1000"/>
            </a:lvl4pPr>
            <a:lvl5pPr marL="1828617" indent="0">
              <a:buNone/>
              <a:defRPr sz="1000"/>
            </a:lvl5pPr>
            <a:lvl6pPr marL="2285771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10639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1" y="365126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1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1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1B7E7-03EF-4C76-9166-7FCE9CDCB3E4}" type="datetime1">
              <a:rPr lang="ru-RU" smtClean="0"/>
              <a:t>17.04.2023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6351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18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 ftr="0" dt="0"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7" indent="-228577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7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4.png"/><Relationship Id="rId7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0.png"/><Relationship Id="rId4" Type="http://schemas.openxmlformats.org/officeDocument/2006/relationships/image" Target="../media/image25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openDmnd">
          <a:fgClr>
            <a:schemeClr val="accent4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араллелограмм 12">
            <a:extLst>
              <a:ext uri="{FF2B5EF4-FFF2-40B4-BE49-F238E27FC236}">
                <a16:creationId xmlns:a16="http://schemas.microsoft.com/office/drawing/2014/main" id="{FC78F3AB-B95D-4D01-9092-9B24AD9F89FF}"/>
              </a:ext>
            </a:extLst>
          </p:cNvPr>
          <p:cNvSpPr/>
          <p:nvPr/>
        </p:nvSpPr>
        <p:spPr>
          <a:xfrm flipH="1">
            <a:off x="1399622" y="1812983"/>
            <a:ext cx="10790791" cy="3191903"/>
          </a:xfrm>
          <a:prstGeom prst="parallelogram">
            <a:avLst>
              <a:gd name="adj" fmla="val 6002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7901" y="1590675"/>
            <a:ext cx="8296274" cy="28956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+mn-lt"/>
                <a:cs typeface="Times New Roman" panose="02020603050405020304" pitchFamily="18" charset="0"/>
              </a:rPr>
              <a:t>Содействие трудоустройству</a:t>
            </a:r>
            <a:r>
              <a:rPr lang="ru-RU" sz="4400" b="1" dirty="0">
                <a:latin typeface="+mn-lt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+mn-lt"/>
                <a:cs typeface="Times New Roman" panose="02020603050405020304" pitchFamily="18" charset="0"/>
              </a:rPr>
            </a:br>
            <a:r>
              <a:rPr lang="ru-RU" sz="4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latin typeface="+mn-lt"/>
                <a:cs typeface="Times New Roman" panose="02020603050405020304" pitchFamily="18" charset="0"/>
              </a:rPr>
              <a:t>выпускников </a:t>
            </a:r>
            <a:r>
              <a:rPr lang="ru-RU" sz="4400" b="1" dirty="0">
                <a:latin typeface="+mn-lt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+mn-lt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в 2023 году</a:t>
            </a:r>
          </a:p>
        </p:txBody>
      </p:sp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id="{258DE735-8C6E-4E36-83EA-98602E61930C}"/>
              </a:ext>
            </a:extLst>
          </p:cNvPr>
          <p:cNvSpPr/>
          <p:nvPr/>
        </p:nvSpPr>
        <p:spPr>
          <a:xfrm flipH="1">
            <a:off x="0" y="1810811"/>
            <a:ext cx="3319978" cy="3194075"/>
          </a:xfrm>
          <a:prstGeom prst="parallelogram">
            <a:avLst>
              <a:gd name="adj" fmla="val 6002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A3975AE9-F058-41AD-B5E9-DF6A0D8ACEE8}"/>
              </a:ext>
            </a:extLst>
          </p:cNvPr>
          <p:cNvSpPr txBox="1">
            <a:spLocks/>
          </p:cNvSpPr>
          <p:nvPr/>
        </p:nvSpPr>
        <p:spPr>
          <a:xfrm>
            <a:off x="672463" y="5372965"/>
            <a:ext cx="4873537" cy="816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000" dirty="0">
              <a:solidFill>
                <a:srgbClr val="FF0000"/>
              </a:solidFill>
              <a:ea typeface="Roboto Black" panose="02000000000000000000" pitchFamily="2" charset="0"/>
              <a:cs typeface="Roboto Black" panose="02000000000000000000" pitchFamily="2" charset="0"/>
            </a:endParaRPr>
          </a:p>
        </p:txBody>
      </p:sp>
      <p:pic>
        <p:nvPicPr>
          <p:cNvPr id="8" name="Picture 2" descr="G:\For working\инструменты\ЛОГОТИПЫ! ФЛАГИ!\17 ноября заглавный слайд 2.png">
            <a:extLst>
              <a:ext uri="{FF2B5EF4-FFF2-40B4-BE49-F238E27FC236}">
                <a16:creationId xmlns:a16="http://schemas.microsoft.com/office/drawing/2014/main" id="{809CF187-070D-4A80-B92D-7A7683B92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4111" y="0"/>
            <a:ext cx="816302" cy="897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8128" y="4555849"/>
            <a:ext cx="2450398" cy="245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76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648903" y="1795957"/>
            <a:ext cx="5012098" cy="510928"/>
          </a:xfrm>
          <a:prstGeom prst="roundRect">
            <a:avLst>
              <a:gd name="adj" fmla="val 8276"/>
            </a:avLst>
          </a:prstGeom>
          <a:solidFill>
            <a:schemeClr val="accent2">
              <a:lumMod val="40000"/>
              <a:lumOff val="60000"/>
            </a:schemeClr>
          </a:solidFill>
          <a:ln w="158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19159" y="1721758"/>
            <a:ext cx="5326146" cy="659327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Спасибо за внимание!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5"/>
          <a:stretch/>
        </p:blipFill>
        <p:spPr>
          <a:xfrm>
            <a:off x="2304103" y="2472282"/>
            <a:ext cx="7701699" cy="4173360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381742" y="3812346"/>
            <a:ext cx="25004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Выплаты в рамках программы «Земский доктор/Земский фельдшер»</a:t>
            </a:r>
            <a:endParaRPr lang="ru-RU" sz="20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9311033" y="3853234"/>
            <a:ext cx="24476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Предоставление земельных участков</a:t>
            </a:r>
            <a:endParaRPr lang="ru-RU" sz="20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43619" y="3758114"/>
            <a:ext cx="2376746" cy="1698149"/>
          </a:xfrm>
          <a:prstGeom prst="roundRect">
            <a:avLst>
              <a:gd name="adj" fmla="val 5933"/>
            </a:avLst>
          </a:prstGeom>
          <a:noFill/>
          <a:ln>
            <a:solidFill>
              <a:srgbClr val="80014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9311033" y="3853234"/>
            <a:ext cx="2419661" cy="860173"/>
          </a:xfrm>
          <a:prstGeom prst="roundRect">
            <a:avLst>
              <a:gd name="adj" fmla="val 5933"/>
            </a:avLst>
          </a:prstGeom>
          <a:noFill/>
          <a:ln>
            <a:solidFill>
              <a:srgbClr val="80014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0745" y="216742"/>
            <a:ext cx="3257033" cy="32570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74" y="216742"/>
            <a:ext cx="3369985" cy="336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6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403160" y="478971"/>
            <a:ext cx="11384091" cy="1079863"/>
          </a:xfrm>
          <a:prstGeom prst="roundRect">
            <a:avLst>
              <a:gd name="adj" fmla="val 8276"/>
            </a:avLst>
          </a:prstGeom>
          <a:solidFill>
            <a:schemeClr val="accent2">
              <a:lumMod val="40000"/>
              <a:lumOff val="60000"/>
            </a:schemeClr>
          </a:solidFill>
          <a:ln w="158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 Краснодарском крае медицинскую помощь оказывают </a:t>
            </a:r>
            <a:r>
              <a:rPr lang="ru-RU" b="1" dirty="0" smtClean="0">
                <a:solidFill>
                  <a:srgbClr val="C00000"/>
                </a:solidFill>
              </a:rPr>
              <a:t>220 медицинских организаций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838092" y="1863725"/>
            <a:ext cx="10858986" cy="4351338"/>
          </a:xfrm>
        </p:spPr>
        <p:txBody>
          <a:bodyPr numCol="2"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b="1" dirty="0" smtClean="0">
                <a:solidFill>
                  <a:srgbClr val="C00000"/>
                </a:solidFill>
              </a:rPr>
              <a:t>83</a:t>
            </a:r>
            <a:r>
              <a:rPr lang="ru-RU" b="1" dirty="0" smtClean="0"/>
              <a:t> БОЛЬНИЧНЫХ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/>
              <a:t>УЧРЕЖДЕНИЯ: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400" dirty="0" smtClean="0"/>
              <a:t>краевые  больницы, центральные районные больницы,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городские больницы, участковые больницы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ru-RU" b="1" dirty="0" smtClean="0">
                <a:solidFill>
                  <a:srgbClr val="C00000"/>
                </a:solidFill>
              </a:rPr>
              <a:t>75 </a:t>
            </a:r>
            <a:r>
              <a:rPr lang="ru-RU" b="1" dirty="0" smtClean="0"/>
              <a:t>ПОЛИКЛИНИК:</a:t>
            </a:r>
          </a:p>
          <a:p>
            <a:pPr marL="0" indent="0" algn="ctr">
              <a:buNone/>
            </a:pPr>
            <a:r>
              <a:rPr lang="ru-RU" sz="2400" dirty="0"/>
              <a:t>г</a:t>
            </a:r>
            <a:r>
              <a:rPr lang="ru-RU" sz="2400" dirty="0" smtClean="0"/>
              <a:t>ородские поликлиники – </a:t>
            </a:r>
            <a:r>
              <a:rPr lang="ru-RU" sz="2400" dirty="0" smtClean="0">
                <a:solidFill>
                  <a:srgbClr val="C00000"/>
                </a:solidFill>
              </a:rPr>
              <a:t>33 </a:t>
            </a:r>
          </a:p>
          <a:p>
            <a:pPr marL="0" indent="0" algn="ctr">
              <a:buNone/>
            </a:pPr>
            <a:r>
              <a:rPr lang="ru-RU" sz="2400" dirty="0" smtClean="0"/>
              <a:t>детские поликлиники – </a:t>
            </a:r>
            <a:r>
              <a:rPr lang="ru-RU" sz="2400" dirty="0" smtClean="0">
                <a:solidFill>
                  <a:srgbClr val="C00000"/>
                </a:solidFill>
              </a:rPr>
              <a:t>10 </a:t>
            </a:r>
          </a:p>
          <a:p>
            <a:pPr marL="0" indent="0" algn="ctr">
              <a:buNone/>
            </a:pPr>
            <a:r>
              <a:rPr lang="ru-RU" sz="2400" dirty="0" smtClean="0"/>
              <a:t>стоматологические поликлиники – </a:t>
            </a:r>
            <a:r>
              <a:rPr lang="ru-RU" sz="2400" dirty="0" smtClean="0">
                <a:solidFill>
                  <a:srgbClr val="C00000"/>
                </a:solidFill>
              </a:rPr>
              <a:t>32 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3478" y="0"/>
            <a:ext cx="816935" cy="896190"/>
          </a:xfrm>
          <a:prstGeom prst="rect">
            <a:avLst/>
          </a:prstGeom>
        </p:spPr>
      </p:pic>
      <p:sp>
        <p:nvSpPr>
          <p:cNvPr id="21" name="Скругленный прямоугольник 20"/>
          <p:cNvSpPr/>
          <p:nvPr/>
        </p:nvSpPr>
        <p:spPr>
          <a:xfrm>
            <a:off x="838092" y="1627123"/>
            <a:ext cx="5066320" cy="4824541"/>
          </a:xfrm>
          <a:prstGeom prst="roundRect">
            <a:avLst>
              <a:gd name="adj" fmla="val 5933"/>
            </a:avLst>
          </a:prstGeom>
          <a:noFill/>
          <a:ln>
            <a:solidFill>
              <a:srgbClr val="80014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53636" y="1627122"/>
            <a:ext cx="5246181" cy="4824541"/>
          </a:xfrm>
          <a:prstGeom prst="roundRect">
            <a:avLst>
              <a:gd name="adj" fmla="val 5933"/>
            </a:avLst>
          </a:prstGeom>
          <a:noFill/>
          <a:ln>
            <a:solidFill>
              <a:srgbClr val="80014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126" y="4789714"/>
            <a:ext cx="1598385" cy="1598385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533" y="4795979"/>
            <a:ext cx="1598385" cy="159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30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91917" y="351630"/>
            <a:ext cx="11384091" cy="1144719"/>
          </a:xfrm>
          <a:prstGeom prst="roundRect">
            <a:avLst>
              <a:gd name="adj" fmla="val 8276"/>
            </a:avLst>
          </a:prstGeom>
          <a:solidFill>
            <a:schemeClr val="accent2">
              <a:lumMod val="40000"/>
              <a:lumOff val="60000"/>
            </a:schemeClr>
          </a:solidFill>
          <a:ln w="158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4689" y="2"/>
            <a:ext cx="10800784" cy="149634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 Краснодарском крае медицинскую помощь оказывают </a:t>
            </a:r>
            <a:r>
              <a:rPr lang="ru-RU" sz="4000" b="1" dirty="0" smtClean="0">
                <a:solidFill>
                  <a:srgbClr val="C00000"/>
                </a:solidFill>
              </a:rPr>
              <a:t>220 медицинских организаций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9736" y="2551611"/>
            <a:ext cx="4202585" cy="3735978"/>
          </a:xfrm>
        </p:spPr>
        <p:txBody>
          <a:bodyPr numCol="1">
            <a:noAutofit/>
          </a:bodyPr>
          <a:lstStyle/>
          <a:p>
            <a:r>
              <a:rPr lang="ru-RU" b="1" dirty="0" smtClean="0"/>
              <a:t>Специализированных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/>
              <a:t>лечебных учреждения </a:t>
            </a:r>
          </a:p>
          <a:p>
            <a:endParaRPr lang="en-US" sz="1000" b="1" dirty="0" smtClean="0"/>
          </a:p>
          <a:p>
            <a:pPr>
              <a:spcBef>
                <a:spcPts val="0"/>
              </a:spcBef>
            </a:pPr>
            <a:endParaRPr lang="ru-RU" sz="1200" dirty="0" smtClean="0"/>
          </a:p>
          <a:p>
            <a:pPr>
              <a:spcBef>
                <a:spcPts val="0"/>
              </a:spcBef>
            </a:pPr>
            <a:endParaRPr lang="ru-RU" sz="1200" dirty="0" smtClean="0"/>
          </a:p>
          <a:p>
            <a:pPr>
              <a:spcBef>
                <a:spcPts val="0"/>
              </a:spcBef>
            </a:pPr>
            <a:endParaRPr lang="ru-RU" sz="1200" i="1" dirty="0"/>
          </a:p>
          <a:p>
            <a:pPr>
              <a:spcBef>
                <a:spcPts val="0"/>
              </a:spcBef>
            </a:pPr>
            <a:endParaRPr lang="ru-RU" sz="1000" dirty="0" smtClean="0"/>
          </a:p>
          <a:p>
            <a:pPr>
              <a:spcBef>
                <a:spcPts val="0"/>
              </a:spcBef>
            </a:pPr>
            <a:endParaRPr lang="ru-RU" sz="1000" b="1" dirty="0"/>
          </a:p>
          <a:p>
            <a:pPr>
              <a:spcBef>
                <a:spcPts val="0"/>
              </a:spcBef>
            </a:pPr>
            <a:endParaRPr lang="ru-RU" sz="1000" b="1" dirty="0">
              <a:solidFill>
                <a:srgbClr val="C00000"/>
              </a:solidFill>
            </a:endParaRPr>
          </a:p>
          <a:p>
            <a:endParaRPr lang="ru-RU" sz="1000" dirty="0"/>
          </a:p>
          <a:p>
            <a:endParaRPr lang="ru-RU" sz="1000" dirty="0"/>
          </a:p>
          <a:p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3478" y="1"/>
            <a:ext cx="816935" cy="89619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1743075"/>
            <a:ext cx="3891835" cy="153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" i="1" dirty="0">
              <a:solidFill>
                <a:srgbClr val="C00000"/>
              </a:solidFill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418011" y="1973908"/>
            <a:ext cx="5099177" cy="486119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0" indent="0" algn="ctr" defTabSz="9143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4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3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7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1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4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dirty="0" smtClean="0"/>
              <a:t>Перинатальные центры </a:t>
            </a:r>
            <a:r>
              <a:rPr lang="ru-RU" sz="2000" b="1" dirty="0" smtClean="0"/>
              <a:t>– </a:t>
            </a:r>
            <a:r>
              <a:rPr lang="ru-RU" sz="2000" b="1" dirty="0" smtClean="0">
                <a:solidFill>
                  <a:srgbClr val="C00000"/>
                </a:solidFill>
              </a:rPr>
              <a:t>2</a:t>
            </a:r>
          </a:p>
          <a:p>
            <a:pPr algn="l"/>
            <a:r>
              <a:rPr lang="ru-RU" sz="2000" dirty="0" smtClean="0"/>
              <a:t>Кожно-венерологические диспансеры </a:t>
            </a:r>
            <a:r>
              <a:rPr lang="ru-RU" sz="2000" b="1" dirty="0" smtClean="0"/>
              <a:t>– </a:t>
            </a:r>
            <a:r>
              <a:rPr lang="ru-RU" sz="2000" b="1" dirty="0" smtClean="0">
                <a:solidFill>
                  <a:srgbClr val="C00000"/>
                </a:solidFill>
              </a:rPr>
              <a:t>4 </a:t>
            </a:r>
          </a:p>
          <a:p>
            <a:pPr algn="l"/>
            <a:r>
              <a:rPr lang="ru-RU" sz="2000" dirty="0" smtClean="0"/>
              <a:t>Психиатрические (психоневрологические) диспансеры и больницы</a:t>
            </a:r>
            <a:r>
              <a:rPr lang="ru-RU" sz="2000" b="1" dirty="0" smtClean="0"/>
              <a:t> – </a:t>
            </a:r>
            <a:r>
              <a:rPr lang="ru-RU" sz="2000" b="1" dirty="0" smtClean="0">
                <a:solidFill>
                  <a:srgbClr val="C00000"/>
                </a:solidFill>
              </a:rPr>
              <a:t>13 </a:t>
            </a:r>
          </a:p>
          <a:p>
            <a:pPr algn="l"/>
            <a:r>
              <a:rPr lang="ru-RU" sz="2000" dirty="0" smtClean="0"/>
              <a:t>Противотуберкулезные диспансеры </a:t>
            </a:r>
            <a:r>
              <a:rPr lang="ru-RU" sz="2000" b="1" dirty="0" smtClean="0"/>
              <a:t>– </a:t>
            </a:r>
            <a:r>
              <a:rPr lang="ru-RU" sz="2000" b="1" dirty="0" smtClean="0">
                <a:solidFill>
                  <a:srgbClr val="C00000"/>
                </a:solidFill>
              </a:rPr>
              <a:t>8 </a:t>
            </a:r>
            <a:endParaRPr lang="ru-RU" sz="2000" dirty="0" smtClean="0">
              <a:solidFill>
                <a:srgbClr val="C00000"/>
              </a:solidFill>
            </a:endParaRPr>
          </a:p>
          <a:p>
            <a:pPr algn="l"/>
            <a:r>
              <a:rPr lang="ru-RU" sz="2000" dirty="0" smtClean="0"/>
              <a:t>Онкологические диспансеры – </a:t>
            </a:r>
            <a:r>
              <a:rPr lang="ru-RU" sz="2000" b="1" dirty="0" smtClean="0">
                <a:solidFill>
                  <a:srgbClr val="C00000"/>
                </a:solidFill>
              </a:rPr>
              <a:t>5 </a:t>
            </a:r>
          </a:p>
          <a:p>
            <a:pPr algn="l"/>
            <a:r>
              <a:rPr lang="ru-RU" sz="2000" dirty="0" smtClean="0"/>
              <a:t>Инфекционные больницы </a:t>
            </a:r>
            <a:r>
              <a:rPr lang="ru-RU" sz="2000" b="1" dirty="0" smtClean="0"/>
              <a:t>– </a:t>
            </a:r>
            <a:r>
              <a:rPr lang="ru-RU" sz="2000" b="1" dirty="0" smtClean="0">
                <a:solidFill>
                  <a:srgbClr val="C00000"/>
                </a:solidFill>
              </a:rPr>
              <a:t>5 </a:t>
            </a:r>
          </a:p>
          <a:p>
            <a:pPr algn="l"/>
            <a:r>
              <a:rPr lang="ru-RU" sz="2000" dirty="0" smtClean="0"/>
              <a:t>Центры профилактики и борьбы со СПИД </a:t>
            </a:r>
            <a:r>
              <a:rPr lang="ru-RU" sz="2000" b="1" dirty="0" smtClean="0"/>
              <a:t>– </a:t>
            </a:r>
            <a:r>
              <a:rPr lang="ru-RU" sz="2000" b="1" dirty="0" smtClean="0">
                <a:solidFill>
                  <a:srgbClr val="C00000"/>
                </a:solidFill>
              </a:rPr>
              <a:t>5 </a:t>
            </a:r>
          </a:p>
          <a:p>
            <a:pPr algn="l"/>
            <a:r>
              <a:rPr lang="ru-RU" sz="2000" dirty="0" smtClean="0"/>
              <a:t>Бюро СМЭ </a:t>
            </a:r>
            <a:r>
              <a:rPr lang="ru-RU" sz="2000" b="1" dirty="0" smtClean="0"/>
              <a:t>– </a:t>
            </a:r>
            <a:r>
              <a:rPr lang="ru-RU" sz="2000" b="1" dirty="0" smtClean="0">
                <a:solidFill>
                  <a:srgbClr val="C00000"/>
                </a:solidFill>
              </a:rPr>
              <a:t>2 </a:t>
            </a:r>
          </a:p>
          <a:p>
            <a:pPr algn="l"/>
            <a:r>
              <a:rPr lang="ru-RU" sz="2000" dirty="0" smtClean="0"/>
              <a:t>Иные </a:t>
            </a:r>
            <a:r>
              <a:rPr lang="ru-RU" sz="2000" b="1" dirty="0" smtClean="0">
                <a:solidFill>
                  <a:srgbClr val="C00000"/>
                </a:solidFill>
              </a:rPr>
              <a:t>– 18 </a:t>
            </a:r>
          </a:p>
          <a:p>
            <a:endParaRPr lang="ru-RU" sz="1800" b="1" dirty="0" smtClean="0">
              <a:solidFill>
                <a:srgbClr val="C00000"/>
              </a:solidFill>
            </a:endParaRPr>
          </a:p>
          <a:p>
            <a:endParaRPr lang="ru-RU" sz="1800" b="1" dirty="0" smtClean="0">
              <a:solidFill>
                <a:srgbClr val="C00000"/>
              </a:solidFill>
            </a:endParaRPr>
          </a:p>
          <a:p>
            <a:endParaRPr lang="ru-RU" sz="1800" b="1" dirty="0" smtClean="0">
              <a:solidFill>
                <a:srgbClr val="C00000"/>
              </a:solidFill>
            </a:endParaRPr>
          </a:p>
          <a:p>
            <a:endParaRPr lang="ru-RU" sz="1800" b="1" dirty="0" smtClean="0"/>
          </a:p>
          <a:p>
            <a:endParaRPr lang="en-US" sz="1000" b="1" dirty="0" smtClean="0"/>
          </a:p>
          <a:p>
            <a:pPr>
              <a:spcBef>
                <a:spcPts val="0"/>
              </a:spcBef>
            </a:pPr>
            <a:endParaRPr lang="ru-RU" sz="1200" dirty="0" smtClean="0"/>
          </a:p>
          <a:p>
            <a:pPr>
              <a:spcBef>
                <a:spcPts val="0"/>
              </a:spcBef>
            </a:pPr>
            <a:endParaRPr lang="ru-RU" sz="1200" dirty="0" smtClean="0"/>
          </a:p>
          <a:p>
            <a:pPr>
              <a:spcBef>
                <a:spcPts val="0"/>
              </a:spcBef>
            </a:pPr>
            <a:endParaRPr lang="ru-RU" sz="1200" dirty="0" smtClean="0"/>
          </a:p>
          <a:p>
            <a:pPr>
              <a:spcBef>
                <a:spcPts val="0"/>
              </a:spcBef>
            </a:pPr>
            <a:endParaRPr lang="ru-RU" sz="1000" dirty="0" smtClean="0"/>
          </a:p>
          <a:p>
            <a:pPr>
              <a:spcBef>
                <a:spcPts val="0"/>
              </a:spcBef>
            </a:pPr>
            <a:endParaRPr lang="ru-RU" sz="1000" b="1" dirty="0" smtClean="0"/>
          </a:p>
          <a:p>
            <a:pPr>
              <a:spcBef>
                <a:spcPts val="0"/>
              </a:spcBef>
            </a:pPr>
            <a:endParaRPr lang="ru-RU" sz="1000" b="1" dirty="0" smtClean="0">
              <a:solidFill>
                <a:srgbClr val="C00000"/>
              </a:solidFill>
            </a:endParaRPr>
          </a:p>
          <a:p>
            <a:endParaRPr lang="ru-RU" sz="1000" dirty="0" smtClean="0"/>
          </a:p>
          <a:p>
            <a:endParaRPr lang="ru-RU" sz="1000" dirty="0" smtClean="0"/>
          </a:p>
          <a:p>
            <a:endParaRPr lang="ru-RU" sz="1000" dirty="0" smtClean="0"/>
          </a:p>
        </p:txBody>
      </p:sp>
      <p:sp>
        <p:nvSpPr>
          <p:cNvPr id="20" name="Подзаголовок 2"/>
          <p:cNvSpPr txBox="1">
            <a:spLocks/>
          </p:cNvSpPr>
          <p:nvPr/>
        </p:nvSpPr>
        <p:spPr>
          <a:xfrm>
            <a:off x="5887611" y="2457440"/>
            <a:ext cx="1981022" cy="168784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0" indent="0" algn="ctr" defTabSz="9143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4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3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7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1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4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0" b="1" dirty="0" smtClean="0">
                <a:solidFill>
                  <a:srgbClr val="C00000"/>
                </a:solidFill>
              </a:rPr>
              <a:t>62</a:t>
            </a:r>
          </a:p>
          <a:p>
            <a:endParaRPr lang="en-US" sz="1000" b="1" dirty="0" smtClean="0"/>
          </a:p>
          <a:p>
            <a:pPr>
              <a:spcBef>
                <a:spcPts val="0"/>
              </a:spcBef>
            </a:pPr>
            <a:endParaRPr lang="ru-RU" sz="1200" dirty="0" smtClean="0"/>
          </a:p>
          <a:p>
            <a:pPr>
              <a:spcBef>
                <a:spcPts val="0"/>
              </a:spcBef>
            </a:pPr>
            <a:endParaRPr lang="ru-RU" sz="1200" dirty="0" smtClean="0"/>
          </a:p>
          <a:p>
            <a:pPr>
              <a:spcBef>
                <a:spcPts val="0"/>
              </a:spcBef>
            </a:pPr>
            <a:endParaRPr lang="ru-RU" sz="1200" i="1" dirty="0" smtClean="0"/>
          </a:p>
          <a:p>
            <a:pPr>
              <a:spcBef>
                <a:spcPts val="0"/>
              </a:spcBef>
            </a:pPr>
            <a:endParaRPr lang="ru-RU" sz="1000" dirty="0" smtClean="0"/>
          </a:p>
          <a:p>
            <a:pPr>
              <a:spcBef>
                <a:spcPts val="0"/>
              </a:spcBef>
            </a:pPr>
            <a:endParaRPr lang="ru-RU" sz="1000" b="1" dirty="0" smtClean="0"/>
          </a:p>
          <a:p>
            <a:pPr>
              <a:spcBef>
                <a:spcPts val="0"/>
              </a:spcBef>
            </a:pPr>
            <a:endParaRPr lang="ru-RU" sz="1000" b="1" dirty="0" smtClean="0">
              <a:solidFill>
                <a:srgbClr val="C00000"/>
              </a:solidFill>
            </a:endParaRPr>
          </a:p>
          <a:p>
            <a:endParaRPr lang="ru-RU" sz="1000" dirty="0" smtClean="0"/>
          </a:p>
          <a:p>
            <a:endParaRPr lang="ru-RU" sz="1000" dirty="0" smtClean="0"/>
          </a:p>
          <a:p>
            <a:endParaRPr lang="ru-RU" sz="1000" dirty="0" smtClean="0"/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69DC1A9C-B2D7-6ED3-CD1D-E762C7314AF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442338" y="3726383"/>
            <a:ext cx="1376840" cy="137684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69DC1A9C-B2D7-6ED3-CD1D-E762C7314AF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49736" y="3966235"/>
            <a:ext cx="1570490" cy="1570490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69DC1A9C-B2D7-6ED3-CD1D-E762C7314AF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398937" y="3966235"/>
            <a:ext cx="1570490" cy="1570490"/>
          </a:xfrm>
          <a:prstGeom prst="rect">
            <a:avLst/>
          </a:prstGeom>
        </p:spPr>
      </p:pic>
      <p:sp>
        <p:nvSpPr>
          <p:cNvPr id="24" name="Скругленный прямоугольник 23"/>
          <p:cNvSpPr/>
          <p:nvPr/>
        </p:nvSpPr>
        <p:spPr>
          <a:xfrm>
            <a:off x="272252" y="1714373"/>
            <a:ext cx="5232465" cy="4320668"/>
          </a:xfrm>
          <a:prstGeom prst="roundRect">
            <a:avLst>
              <a:gd name="adj" fmla="val 5933"/>
            </a:avLst>
          </a:prstGeom>
          <a:noFill/>
          <a:ln>
            <a:solidFill>
              <a:srgbClr val="80014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8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30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91917" y="351630"/>
            <a:ext cx="11384091" cy="1144719"/>
          </a:xfrm>
          <a:prstGeom prst="roundRect">
            <a:avLst>
              <a:gd name="adj" fmla="val 8276"/>
            </a:avLst>
          </a:prstGeom>
          <a:solidFill>
            <a:schemeClr val="accent2">
              <a:lumMod val="40000"/>
              <a:lumOff val="60000"/>
            </a:schemeClr>
          </a:solidFill>
          <a:ln w="158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4689" y="2"/>
            <a:ext cx="10800784" cy="149634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 Краснодарском крае медицинскую помощь оказывают </a:t>
            </a:r>
            <a:r>
              <a:rPr lang="ru-RU" sz="4000" b="1" dirty="0" smtClean="0">
                <a:solidFill>
                  <a:srgbClr val="C00000"/>
                </a:solidFill>
              </a:rPr>
              <a:t>220 медицинских организаций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3478" y="1"/>
            <a:ext cx="816935" cy="89619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1743075"/>
            <a:ext cx="3891835" cy="153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" i="1" dirty="0">
              <a:solidFill>
                <a:srgbClr val="C00000"/>
              </a:solidFill>
            </a:endParaRPr>
          </a:p>
        </p:txBody>
      </p:sp>
      <p:sp>
        <p:nvSpPr>
          <p:cNvPr id="20" name="Подзаголовок 2"/>
          <p:cNvSpPr txBox="1">
            <a:spLocks/>
          </p:cNvSpPr>
          <p:nvPr/>
        </p:nvSpPr>
        <p:spPr>
          <a:xfrm>
            <a:off x="5887611" y="2457440"/>
            <a:ext cx="1981022" cy="168784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0" indent="0" algn="ctr" defTabSz="9143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4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3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7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1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4" indent="0" algn="ctr" defTabSz="914309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000" dirty="0" smtClean="0"/>
          </a:p>
          <a:p>
            <a:endParaRPr lang="ru-RU" sz="1000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74" y="2115771"/>
            <a:ext cx="3493008" cy="24871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07" y="1820019"/>
            <a:ext cx="5157140" cy="3875180"/>
          </a:xfrm>
          <a:prstGeom prst="rect">
            <a:avLst/>
          </a:prstGeom>
          <a:effectLst>
            <a:glow rad="228600">
              <a:schemeClr val="tx1">
                <a:alpha val="24000"/>
              </a:schemeClr>
            </a:glow>
            <a:outerShdw blurRad="50800" dist="50800" dir="5400000" sx="114000" sy="114000" algn="ctr" rotWithShape="0">
              <a:schemeClr val="bg1"/>
            </a:outerShdw>
            <a:softEdge rad="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655" y="2873829"/>
            <a:ext cx="5219419" cy="371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37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30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91917" y="828392"/>
            <a:ext cx="11384091" cy="667957"/>
          </a:xfrm>
          <a:prstGeom prst="roundRect">
            <a:avLst>
              <a:gd name="adj" fmla="val 8276"/>
            </a:avLst>
          </a:prstGeom>
          <a:solidFill>
            <a:schemeClr val="accent2">
              <a:lumMod val="40000"/>
              <a:lumOff val="60000"/>
            </a:schemeClr>
          </a:solidFill>
          <a:ln w="158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5224" y="670165"/>
            <a:ext cx="10800784" cy="828392"/>
          </a:xfrm>
        </p:spPr>
        <p:txBody>
          <a:bodyPr>
            <a:normAutofit/>
          </a:bodyPr>
          <a:lstStyle/>
          <a:p>
            <a:pPr algn="just"/>
            <a:r>
              <a:rPr lang="ru-RU" sz="4000" b="1" dirty="0" smtClean="0"/>
              <a:t>Потребность во </a:t>
            </a:r>
            <a:r>
              <a:rPr lang="ru-RU" sz="4000" b="1" dirty="0" smtClean="0">
                <a:solidFill>
                  <a:srgbClr val="C00000"/>
                </a:solidFill>
              </a:rPr>
              <a:t>врачебных кадрах </a:t>
            </a:r>
            <a:r>
              <a:rPr lang="ru-RU" sz="4000" b="1" dirty="0"/>
              <a:t>в</a:t>
            </a:r>
            <a:r>
              <a:rPr lang="ru-RU" sz="4000" b="1" dirty="0" smtClean="0"/>
              <a:t> районах: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43075"/>
            <a:ext cx="12169257" cy="4978401"/>
          </a:xfrm>
        </p:spPr>
        <p:txBody>
          <a:bodyPr numCol="1">
            <a:noAutofit/>
          </a:bodyPr>
          <a:lstStyle/>
          <a:p>
            <a:pPr algn="l"/>
            <a:endParaRPr lang="ru-RU" sz="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2322" y="27736"/>
            <a:ext cx="816935" cy="896190"/>
          </a:xfrm>
          <a:prstGeom prst="rect">
            <a:avLst/>
          </a:prstGeom>
        </p:spPr>
      </p:pic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315243694"/>
              </p:ext>
            </p:extLst>
          </p:nvPr>
        </p:nvGraphicFramePr>
        <p:xfrm>
          <a:off x="1" y="1566355"/>
          <a:ext cx="12190412" cy="5501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723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30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91917" y="828392"/>
            <a:ext cx="11384091" cy="667957"/>
          </a:xfrm>
          <a:prstGeom prst="roundRect">
            <a:avLst>
              <a:gd name="adj" fmla="val 8276"/>
            </a:avLst>
          </a:prstGeom>
          <a:solidFill>
            <a:schemeClr val="accent2">
              <a:lumMod val="40000"/>
              <a:lumOff val="60000"/>
            </a:schemeClr>
          </a:solidFill>
          <a:ln w="158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5224" y="670165"/>
            <a:ext cx="10800784" cy="828392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Кубанский медицинский кадровый центр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43075"/>
            <a:ext cx="12169257" cy="4978401"/>
          </a:xfrm>
        </p:spPr>
        <p:txBody>
          <a:bodyPr numCol="1">
            <a:noAutofit/>
          </a:bodyPr>
          <a:lstStyle/>
          <a:p>
            <a:endParaRPr lang="ru-RU" sz="2000" dirty="0" smtClean="0"/>
          </a:p>
          <a:p>
            <a:r>
              <a:rPr lang="ru-RU" sz="3600" dirty="0" err="1" smtClean="0"/>
              <a:t>Медкадрыкубань.рф</a:t>
            </a:r>
            <a:endParaRPr lang="ru-RU" sz="3600" dirty="0" smtClean="0"/>
          </a:p>
          <a:p>
            <a:r>
              <a:rPr lang="ru-RU" sz="3600" dirty="0" smtClean="0"/>
              <a:t>+7(861) 212-90-24</a:t>
            </a:r>
          </a:p>
          <a:p>
            <a:r>
              <a:rPr lang="ru-RU" sz="3600" dirty="0" smtClean="0"/>
              <a:t>  г. Краснодар, ул. Камвольная, д. 3</a:t>
            </a:r>
          </a:p>
          <a:p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2322" y="27736"/>
            <a:ext cx="816935" cy="89619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742" y="3914600"/>
            <a:ext cx="2806876" cy="280687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850" y="3344091"/>
            <a:ext cx="609600" cy="48919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057" y="2758740"/>
            <a:ext cx="524391" cy="52439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910" y="2140986"/>
            <a:ext cx="480294" cy="48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7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30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For working\инструменты\ЛОГОТИПЫ! ФЛАГИ!\17 ноября заглавный слайд 2.png">
            <a:extLst>
              <a:ext uri="{FF2B5EF4-FFF2-40B4-BE49-F238E27FC236}">
                <a16:creationId xmlns:a16="http://schemas.microsoft.com/office/drawing/2014/main" id="{31AC9F1D-3B28-484A-9087-988008BCF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79" y="88889"/>
            <a:ext cx="738263" cy="8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Прямоугольник 69"/>
          <p:cNvSpPr/>
          <p:nvPr/>
        </p:nvSpPr>
        <p:spPr>
          <a:xfrm>
            <a:off x="1273867" y="165817"/>
            <a:ext cx="99277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МЕРОПРИЯТИЯ ПО СОВЕРШЕНСТВОВАНИЮ СИСТЕМЫ ОПЛАТЫ ТРУДА</a:t>
            </a:r>
            <a:endParaRPr lang="ru-RU" sz="2400" dirty="0">
              <a:solidFill>
                <a:srgbClr val="C00000"/>
              </a:solidFill>
            </a:endParaRPr>
          </a:p>
        </p:txBody>
      </p:sp>
      <p:grpSp>
        <p:nvGrpSpPr>
          <p:cNvPr id="78" name="Группа 77"/>
          <p:cNvGrpSpPr/>
          <p:nvPr/>
        </p:nvGrpSpPr>
        <p:grpSpPr>
          <a:xfrm>
            <a:off x="4697373" y="1458857"/>
            <a:ext cx="2709971" cy="1798594"/>
            <a:chOff x="8934706" y="1958825"/>
            <a:chExt cx="2046742" cy="1358412"/>
          </a:xfrm>
        </p:grpSpPr>
        <p:pic>
          <p:nvPicPr>
            <p:cNvPr id="59" name="Рисунок 58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34706" y="2286901"/>
              <a:ext cx="934611" cy="934611"/>
            </a:xfrm>
            <a:prstGeom prst="rect">
              <a:avLst/>
            </a:prstGeom>
          </p:spPr>
        </p:pic>
        <p:sp>
          <p:nvSpPr>
            <p:cNvPr id="73" name="Стрелка вверх 72"/>
            <p:cNvSpPr/>
            <p:nvPr/>
          </p:nvSpPr>
          <p:spPr>
            <a:xfrm>
              <a:off x="9854545" y="1958825"/>
              <a:ext cx="1126903" cy="1358412"/>
            </a:xfrm>
            <a:prstGeom prst="upArrow">
              <a:avLst>
                <a:gd name="adj1" fmla="val 60895"/>
                <a:gd name="adj2" fmla="val 49485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10098099" y="2420001"/>
              <a:ext cx="654108" cy="4880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>
                  <a:solidFill>
                    <a:schemeClr val="bg1"/>
                  </a:solidFill>
                </a:rPr>
                <a:t>5,2</a:t>
              </a:r>
              <a:endParaRPr lang="ru-RU" sz="3600" dirty="0">
                <a:solidFill>
                  <a:schemeClr val="bg1"/>
                </a:solidFill>
              </a:endParaRPr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10027621" y="2805773"/>
              <a:ext cx="795066" cy="2091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</a:rPr>
                <a:t>млрд руб</a:t>
              </a:r>
            </a:p>
          </p:txBody>
        </p:sp>
      </p:grpSp>
      <p:sp>
        <p:nvSpPr>
          <p:cNvPr id="76" name="Скругленный прямоугольник 75"/>
          <p:cNvSpPr/>
          <p:nvPr/>
        </p:nvSpPr>
        <p:spPr>
          <a:xfrm>
            <a:off x="1196105" y="2002944"/>
            <a:ext cx="2448480" cy="1200322"/>
          </a:xfrm>
          <a:prstGeom prst="roundRect">
            <a:avLst>
              <a:gd name="adj" fmla="val 5933"/>
            </a:avLst>
          </a:prstGeom>
          <a:noFill/>
          <a:ln>
            <a:solidFill>
              <a:srgbClr val="2280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1196105" y="2217556"/>
            <a:ext cx="2467936" cy="73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</a:rPr>
              <a:t>УВЕЛИЧЕН ФОНД ОПЛАТЫ ТРУДА УЧРЕЖДЕНИЙ 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</a:rPr>
              <a:t>В 2022 ГОДУ</a:t>
            </a:r>
            <a:endParaRPr lang="ru-RU" sz="1400" i="1" dirty="0">
              <a:solidFill>
                <a:srgbClr val="C00000"/>
              </a:solidFill>
            </a:endParaRPr>
          </a:p>
        </p:txBody>
      </p:sp>
      <p:sp>
        <p:nvSpPr>
          <p:cNvPr id="79" name="Нашивка 78"/>
          <p:cNvSpPr/>
          <p:nvPr/>
        </p:nvSpPr>
        <p:spPr>
          <a:xfrm>
            <a:off x="3976320" y="2217556"/>
            <a:ext cx="439189" cy="740300"/>
          </a:xfrm>
          <a:prstGeom prst="chevron">
            <a:avLst>
              <a:gd name="adj" fmla="val 6121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 descr="C:\Users\user1\Downloads\free-icon-wallet-4305399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36" y="4488684"/>
            <a:ext cx="745047" cy="74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Прямоугольник 80"/>
          <p:cNvSpPr/>
          <p:nvPr/>
        </p:nvSpPr>
        <p:spPr>
          <a:xfrm>
            <a:off x="2314281" y="4248312"/>
            <a:ext cx="856524" cy="707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3-5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667718" y="3600843"/>
            <a:ext cx="3360986" cy="4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accent2"/>
                </a:solidFill>
              </a:rPr>
              <a:t>УСТАНОВЛЕНА ВЫПЛАТА ЗА НАСТАВНИЧЕСТВО В УЧРЕЖДЕНИЯХ 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2225462" y="4957328"/>
            <a:ext cx="1063808" cy="369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тыс. руб.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7760234" y="1418820"/>
            <a:ext cx="3891835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/>
              <a:t>Средняя </a:t>
            </a:r>
            <a:r>
              <a:rPr lang="ru-RU" sz="1600" i="1" dirty="0"/>
              <a:t>зарплата врачей – </a:t>
            </a:r>
            <a:r>
              <a:rPr lang="ru-RU" sz="1600" b="1" i="1" dirty="0" smtClean="0">
                <a:solidFill>
                  <a:srgbClr val="C00000"/>
                </a:solidFill>
              </a:rPr>
              <a:t>77098 </a:t>
            </a:r>
            <a:r>
              <a:rPr lang="ru-RU" sz="1600" b="1" i="1" dirty="0">
                <a:solidFill>
                  <a:srgbClr val="C00000"/>
                </a:solidFill>
              </a:rPr>
              <a:t>руб</a:t>
            </a:r>
            <a:r>
              <a:rPr lang="ru-RU" sz="1600" b="1" i="1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endParaRPr lang="ru-RU" sz="1200" b="1" i="1" dirty="0">
              <a:solidFill>
                <a:srgbClr val="228099"/>
              </a:solidFill>
            </a:endParaRPr>
          </a:p>
          <a:p>
            <a:pPr algn="just"/>
            <a:r>
              <a:rPr lang="ru-RU" sz="1200" b="1" i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</a:rPr>
              <a:t>В соответствии </a:t>
            </a:r>
            <a:r>
              <a:rPr lang="ru-RU" sz="1300" b="1" i="1" dirty="0" smtClean="0">
                <a:solidFill>
                  <a:srgbClr val="C00000"/>
                </a:solidFill>
              </a:rPr>
              <a:t>с Постановлением Российской Федерации от 31 </a:t>
            </a:r>
            <a:r>
              <a:rPr lang="ru-RU" sz="1300" b="1" i="1" dirty="0">
                <a:solidFill>
                  <a:srgbClr val="C00000"/>
                </a:solidFill>
              </a:rPr>
              <a:t>д</a:t>
            </a:r>
            <a:r>
              <a:rPr lang="ru-RU" sz="1300" b="1" i="1" dirty="0" smtClean="0">
                <a:solidFill>
                  <a:srgbClr val="C00000"/>
                </a:solidFill>
              </a:rPr>
              <a:t>екабря 2022 г. 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</a:rPr>
              <a:t> № 2568 «О дополнительной государственной социальной поддержке медицинских работников медицинских организаций, входящих в государственную и муниципальную системы здравоохранения и участвующих в базовой программе обязательного медицинского страхования либо территориальных программах обязательного медицинского страхования» (далее – Постановление № 2568) </a:t>
            </a:r>
            <a:r>
              <a:rPr lang="ru-RU" sz="1300" b="1" i="1" dirty="0" smtClean="0">
                <a:solidFill>
                  <a:srgbClr val="C00000"/>
                </a:solidFill>
              </a:rPr>
              <a:t>с 1 января 2023 г.</a:t>
            </a:r>
            <a:r>
              <a:rPr lang="ru-RU" sz="1300" b="1" i="1" dirty="0" smtClean="0">
                <a:solidFill>
                  <a:schemeClr val="accent2">
                    <a:lumMod val="75000"/>
                  </a:schemeClr>
                </a:solidFill>
              </a:rPr>
              <a:t> отдельным категориям медицинских работников установлены специальные социальные выплаты.</a:t>
            </a:r>
          </a:p>
          <a:p>
            <a:pPr algn="just"/>
            <a:r>
              <a:rPr lang="ru-RU" sz="1300" b="1" i="1" dirty="0" smtClean="0">
                <a:solidFill>
                  <a:srgbClr val="C00000"/>
                </a:solidFill>
              </a:rPr>
              <a:t>   Размер специальных социальных выплат, установленных Постановлением № 2568, врачам составляет от 11,5 до 18,5 тысяч рублей в зависимости от занимаемой должности и количества отработанного времени.</a:t>
            </a:r>
            <a:endParaRPr lang="ru-RU" sz="1300" i="1" dirty="0">
              <a:solidFill>
                <a:srgbClr val="C00000"/>
              </a:solidFill>
            </a:endParaRPr>
          </a:p>
        </p:txBody>
      </p:sp>
      <p:sp>
        <p:nvSpPr>
          <p:cNvPr id="90" name="Стрелка вверх 89"/>
          <p:cNvSpPr/>
          <p:nvPr/>
        </p:nvSpPr>
        <p:spPr>
          <a:xfrm>
            <a:off x="4828492" y="4062448"/>
            <a:ext cx="662598" cy="1180305"/>
          </a:xfrm>
          <a:prstGeom prst="upArrow">
            <a:avLst>
              <a:gd name="adj1" fmla="val 60895"/>
              <a:gd name="adj2" fmla="val 68776"/>
            </a:avLst>
          </a:prstGeom>
          <a:solidFill>
            <a:srgbClr val="EDC2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9" name="Рисунок 88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059" y="4390011"/>
            <a:ext cx="782046" cy="782046"/>
          </a:xfrm>
          <a:prstGeom prst="rect">
            <a:avLst/>
          </a:prstGeom>
        </p:spPr>
      </p:pic>
      <p:sp>
        <p:nvSpPr>
          <p:cNvPr id="87" name="Прямоугольник 86"/>
          <p:cNvSpPr/>
          <p:nvPr/>
        </p:nvSpPr>
        <p:spPr>
          <a:xfrm>
            <a:off x="5714603" y="4196335"/>
            <a:ext cx="13157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на </a:t>
            </a:r>
            <a:r>
              <a:rPr lang="ru-RU" sz="3200" b="1" dirty="0">
                <a:solidFill>
                  <a:srgbClr val="C00000"/>
                </a:solidFill>
              </a:rPr>
              <a:t>8,9%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5983340" y="4758440"/>
            <a:ext cx="635027" cy="3077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/>
              <a:t>врачи</a:t>
            </a:r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7710868" y="1071162"/>
            <a:ext cx="4036995" cy="4824541"/>
          </a:xfrm>
          <a:prstGeom prst="roundRect">
            <a:avLst>
              <a:gd name="adj" fmla="val 5933"/>
            </a:avLst>
          </a:prstGeom>
          <a:noFill/>
          <a:ln>
            <a:solidFill>
              <a:srgbClr val="80014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45982" y="15585"/>
            <a:ext cx="2844430" cy="365077"/>
          </a:xfrm>
        </p:spPr>
        <p:txBody>
          <a:bodyPr/>
          <a:lstStyle/>
          <a:p>
            <a:fld id="{661750F5-B88F-43FB-8592-6E7997BF6BB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3976320" y="3632527"/>
            <a:ext cx="3360986" cy="276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u="sng" dirty="0">
                <a:solidFill>
                  <a:schemeClr val="accent2"/>
                </a:solidFill>
              </a:rPr>
              <a:t>РОСТ ЗАРАБОТНОЙ ПЛАТЫ В 2022 ГОДУ</a:t>
            </a:r>
          </a:p>
        </p:txBody>
      </p:sp>
    </p:spTree>
    <p:extLst>
      <p:ext uri="{BB962C8B-B14F-4D97-AF65-F5344CB8AC3E}">
        <p14:creationId xmlns:p14="http://schemas.microsoft.com/office/powerpoint/2010/main" val="300108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480767" y="1038440"/>
            <a:ext cx="4738639" cy="56263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62148" y="1353149"/>
            <a:ext cx="679270" cy="63841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71110" y="178014"/>
            <a:ext cx="11384091" cy="504492"/>
          </a:xfrm>
          <a:prstGeom prst="roundRect">
            <a:avLst>
              <a:gd name="adj" fmla="val 8276"/>
            </a:avLst>
          </a:prstGeom>
          <a:solidFill>
            <a:schemeClr val="accent2">
              <a:lumMod val="40000"/>
              <a:lumOff val="60000"/>
            </a:schemeClr>
          </a:solidFill>
          <a:ln w="158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WW</a:t>
            </a:r>
            <a:endParaRPr lang="ru-RU" sz="28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2" descr="G:\For working\инструменты\ЛОГОТИПЫ! ФЛАГИ!\17 ноября заглавный слайд 2.png">
            <a:extLst>
              <a:ext uri="{FF2B5EF4-FFF2-40B4-BE49-F238E27FC236}">
                <a16:creationId xmlns:a16="http://schemas.microsoft.com/office/drawing/2014/main" id="{31AC9F1D-3B28-484A-9087-988008BCF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79" y="88889"/>
            <a:ext cx="738263" cy="8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50FFE31-2D62-4BAC-A673-AE4634677355}"/>
              </a:ext>
            </a:extLst>
          </p:cNvPr>
          <p:cNvCxnSpPr/>
          <p:nvPr/>
        </p:nvCxnSpPr>
        <p:spPr>
          <a:xfrm>
            <a:off x="-13646" y="969314"/>
            <a:ext cx="12190412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45982" y="9491"/>
            <a:ext cx="2844430" cy="365077"/>
          </a:xfrm>
        </p:spPr>
        <p:txBody>
          <a:bodyPr/>
          <a:lstStyle/>
          <a:p>
            <a:fld id="{661750F5-B88F-43FB-8592-6E7997BF6BB6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273867" y="165817"/>
            <a:ext cx="99277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ЦЕЛЕВОЕ ОБУЧЕНИЕ В 2023 ГОДУ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273867" y="1256123"/>
            <a:ext cx="35942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Информация о правилах заключения договора о целевом обучении размещена на официальном сайте министерства здравоохранения Краснодарского края</a:t>
            </a:r>
            <a:endParaRPr lang="ru-RU" sz="2000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6990120" y="2932503"/>
            <a:ext cx="3610588" cy="2881749"/>
            <a:chOff x="9134511" y="1462083"/>
            <a:chExt cx="2626420" cy="2116226"/>
          </a:xfrm>
        </p:grpSpPr>
        <p:pic>
          <p:nvPicPr>
            <p:cNvPr id="22" name="Picture 4" descr="Doctor free ico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9978" y="1462083"/>
              <a:ext cx="1156987" cy="12613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Doctor free ico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4511" y="2178403"/>
              <a:ext cx="1059353" cy="1207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4" descr="Doctor free ico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9087" y="1626543"/>
              <a:ext cx="1049875" cy="1118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6" descr="Doctor free ico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38400" y="2173159"/>
              <a:ext cx="1220680" cy="1405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8" descr="Doctor free ico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3097" y="2168959"/>
              <a:ext cx="1367834" cy="1367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" name="Прямоугольник 26"/>
          <p:cNvSpPr/>
          <p:nvPr/>
        </p:nvSpPr>
        <p:spPr>
          <a:xfrm>
            <a:off x="6590461" y="1061084"/>
            <a:ext cx="44413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C00000"/>
                </a:solidFill>
              </a:rPr>
              <a:t>293</a:t>
            </a:r>
            <a:r>
              <a:rPr lang="ru-RU" sz="8000" b="1" dirty="0" smtClean="0"/>
              <a:t> </a:t>
            </a:r>
            <a:endParaRPr lang="ru-RU" sz="80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590461" y="2101506"/>
            <a:ext cx="44413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ординатора обучаются по целевому договору 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118" y="3502891"/>
            <a:ext cx="2483983" cy="248398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2" y="1422273"/>
            <a:ext cx="531773" cy="5317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0273" y="5986874"/>
            <a:ext cx="461913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/>
              <a:t>www.minzdravkk.ru/pages/kadrpolitika/celevoe</a:t>
            </a:r>
            <a:r>
              <a:rPr lang="en-US" sz="1700" dirty="0"/>
              <a:t>/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7781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For working\инструменты\ЛОГОТИПЫ! ФЛАГИ!\17 ноября заглавный слайд 2.png">
            <a:extLst>
              <a:ext uri="{FF2B5EF4-FFF2-40B4-BE49-F238E27FC236}">
                <a16:creationId xmlns:a16="http://schemas.microsoft.com/office/drawing/2014/main" id="{31AC9F1D-3B28-484A-9087-988008BCF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79" y="88889"/>
            <a:ext cx="738263" cy="8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50FFE31-2D62-4BAC-A673-AE4634677355}"/>
              </a:ext>
            </a:extLst>
          </p:cNvPr>
          <p:cNvCxnSpPr/>
          <p:nvPr/>
        </p:nvCxnSpPr>
        <p:spPr>
          <a:xfrm>
            <a:off x="-13646" y="969314"/>
            <a:ext cx="12190412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5170084-B25D-4F2A-A26E-FC03FA93CBEE}"/>
              </a:ext>
            </a:extLst>
          </p:cNvPr>
          <p:cNvSpPr/>
          <p:nvPr/>
        </p:nvSpPr>
        <p:spPr>
          <a:xfrm>
            <a:off x="1286766" y="263737"/>
            <a:ext cx="10202733" cy="4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/>
              <a:t>МЕРЫ </a:t>
            </a:r>
            <a:r>
              <a:rPr lang="ru-RU" sz="2400" b="1" dirty="0">
                <a:solidFill>
                  <a:srgbClr val="C00000"/>
                </a:solidFill>
              </a:rPr>
              <a:t>СОЦИАЛЬНОЙ ПОДДЕРЖКИ </a:t>
            </a:r>
            <a:r>
              <a:rPr lang="ru-RU" sz="2400" b="1" dirty="0"/>
              <a:t>МЕДИЦИНСКИМ РАБОТНИКАМ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4021" y="1677525"/>
            <a:ext cx="10751266" cy="5328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200" dirty="0"/>
              <a:t>Предоставление выплаты </a:t>
            </a:r>
            <a:r>
              <a:rPr lang="ru-RU" sz="2200" b="1" dirty="0">
                <a:solidFill>
                  <a:srgbClr val="C00000"/>
                </a:solidFill>
              </a:rPr>
              <a:t>1 млн рублей </a:t>
            </a:r>
            <a:r>
              <a:rPr lang="ru-RU" sz="2200" dirty="0"/>
              <a:t>врачам на первый взнос по ипотеке с условием отработки в учреждении не менее 5 лет - новая мера социальной поддержки, реализовывается с 2022 года </a:t>
            </a:r>
            <a:r>
              <a:rPr lang="ru-RU" sz="2200" dirty="0">
                <a:solidFill>
                  <a:srgbClr val="C00000"/>
                </a:solidFill>
              </a:rPr>
              <a:t>по инициативе Губернатора Краснодарского края</a:t>
            </a:r>
          </a:p>
          <a:p>
            <a:pPr algn="just">
              <a:lnSpc>
                <a:spcPct val="107000"/>
              </a:lnSpc>
            </a:pPr>
            <a:endParaRPr lang="ru-RU" sz="2200" dirty="0"/>
          </a:p>
          <a:p>
            <a:pPr algn="just">
              <a:lnSpc>
                <a:spcPct val="107000"/>
              </a:lnSpc>
            </a:pPr>
            <a:r>
              <a:rPr lang="ru-RU" sz="2200" dirty="0"/>
              <a:t>Компенсация затрат </a:t>
            </a:r>
            <a:r>
              <a:rPr lang="ru-RU" sz="2200" b="1" dirty="0">
                <a:solidFill>
                  <a:srgbClr val="C00000"/>
                </a:solidFill>
              </a:rPr>
              <a:t>за наём жилья</a:t>
            </a:r>
          </a:p>
          <a:p>
            <a:pPr indent="540331" algn="just">
              <a:lnSpc>
                <a:spcPct val="107000"/>
              </a:lnSpc>
            </a:pPr>
            <a:endParaRPr lang="ru-RU" sz="2200" dirty="0"/>
          </a:p>
          <a:p>
            <a:pPr algn="just">
              <a:lnSpc>
                <a:spcPct val="107000"/>
              </a:lnSpc>
            </a:pPr>
            <a:r>
              <a:rPr lang="ru-RU" sz="2200" dirty="0"/>
              <a:t>Компенсация расходов </a:t>
            </a:r>
            <a:r>
              <a:rPr lang="ru-RU" sz="2200" b="1" dirty="0">
                <a:solidFill>
                  <a:srgbClr val="C00000"/>
                </a:solidFill>
              </a:rPr>
              <a:t>по жилищно-коммунальным услугам</a:t>
            </a:r>
          </a:p>
          <a:p>
            <a:pPr indent="540331" algn="just">
              <a:lnSpc>
                <a:spcPct val="107000"/>
              </a:lnSpc>
            </a:pPr>
            <a:endParaRPr lang="ru-RU" sz="2200" dirty="0"/>
          </a:p>
          <a:p>
            <a:pPr algn="just">
              <a:lnSpc>
                <a:spcPct val="107000"/>
              </a:lnSpc>
            </a:pPr>
            <a:r>
              <a:rPr lang="ru-RU" sz="2200" dirty="0"/>
              <a:t>Приобретение </a:t>
            </a:r>
            <a:r>
              <a:rPr lang="ru-RU" sz="2200" b="1" dirty="0">
                <a:solidFill>
                  <a:srgbClr val="C00000"/>
                </a:solidFill>
              </a:rPr>
              <a:t>служебных квартир и их предоставление</a:t>
            </a:r>
          </a:p>
          <a:p>
            <a:pPr indent="540331" algn="just">
              <a:lnSpc>
                <a:spcPct val="107000"/>
              </a:lnSpc>
            </a:pPr>
            <a:endParaRPr lang="ru-RU" sz="2200" dirty="0"/>
          </a:p>
          <a:p>
            <a:pPr algn="just">
              <a:lnSpc>
                <a:spcPct val="107000"/>
              </a:lnSpc>
            </a:pPr>
            <a:r>
              <a:rPr lang="ru-RU" sz="2200" dirty="0"/>
              <a:t>Предоставление </a:t>
            </a:r>
            <a:r>
              <a:rPr lang="ru-RU" sz="2200" b="1" dirty="0">
                <a:solidFill>
                  <a:srgbClr val="C00000"/>
                </a:solidFill>
              </a:rPr>
              <a:t>земельных участков для строительства и ведения личного подсобного хозяйства</a:t>
            </a:r>
          </a:p>
          <a:p>
            <a:pPr indent="540331" algn="just">
              <a:lnSpc>
                <a:spcPct val="107000"/>
              </a:lnSpc>
            </a:pPr>
            <a:endParaRPr lang="ru-RU" sz="1600" dirty="0"/>
          </a:p>
          <a:p>
            <a:pPr algn="just">
              <a:lnSpc>
                <a:spcPct val="107000"/>
              </a:lnSpc>
            </a:pPr>
            <a:r>
              <a:rPr lang="ru-RU" sz="2200" dirty="0"/>
              <a:t>Реализация программ </a:t>
            </a:r>
            <a:r>
              <a:rPr lang="ru-RU" sz="2200" b="1" dirty="0">
                <a:solidFill>
                  <a:srgbClr val="C00000"/>
                </a:solidFill>
              </a:rPr>
              <a:t>льготного ипотечного кредитования</a:t>
            </a:r>
          </a:p>
          <a:p>
            <a:pPr indent="540331" algn="just">
              <a:lnSpc>
                <a:spcPct val="107000"/>
              </a:lnSpc>
            </a:pPr>
            <a:endParaRPr lang="ru-RU" sz="16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22" y="3129703"/>
            <a:ext cx="487561" cy="48756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44" y="3884068"/>
            <a:ext cx="448647" cy="44864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95" y="4609589"/>
            <a:ext cx="451604" cy="45160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3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73" y="5338067"/>
            <a:ext cx="574472" cy="57447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92" y="6189413"/>
            <a:ext cx="500790" cy="50079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01" y="2034627"/>
            <a:ext cx="485081" cy="485081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45982" y="9491"/>
            <a:ext cx="2844430" cy="365077"/>
          </a:xfrm>
        </p:spPr>
        <p:txBody>
          <a:bodyPr/>
          <a:lstStyle/>
          <a:p>
            <a:fld id="{661750F5-B88F-43FB-8592-6E7997BF6BB6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1979" y="1067530"/>
            <a:ext cx="11384091" cy="504492"/>
          </a:xfrm>
          <a:prstGeom prst="roundRect">
            <a:avLst>
              <a:gd name="adj" fmla="val 8276"/>
            </a:avLst>
          </a:prstGeom>
          <a:solidFill>
            <a:schemeClr val="accent2">
              <a:lumMod val="40000"/>
              <a:lumOff val="60000"/>
            </a:schemeClr>
          </a:solidFill>
          <a:ln w="158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35268</TotalTime>
  <Words>419</Words>
  <Application>Microsoft Office PowerPoint</Application>
  <PresentationFormat>Произвольный</PresentationFormat>
  <Paragraphs>111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Roboto Black</vt:lpstr>
      <vt:lpstr>Times New Roman</vt:lpstr>
      <vt:lpstr>Тема Office</vt:lpstr>
      <vt:lpstr>Содействие трудоустройству  выпускников  в 2023 году</vt:lpstr>
      <vt:lpstr>В Краснодарском крае медицинскую помощь оказывают 220 медицинских организаций</vt:lpstr>
      <vt:lpstr>В Краснодарском крае медицинскую помощь оказывают 220 медицинских организаций</vt:lpstr>
      <vt:lpstr>В Краснодарском крае медицинскую помощь оказывают 220 медицинских организаций</vt:lpstr>
      <vt:lpstr>Потребность во врачебных кадрах в районах:</vt:lpstr>
      <vt:lpstr>Кубанский медицинский кадровый центр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мониторинга уровня смертности по основным классам причин смерти в динамике</dc:title>
  <dc:creator>Шеина Дарья Сергеевна</dc:creator>
  <cp:lastModifiedBy>Ахеджак-Нагузе Саида Казбековна</cp:lastModifiedBy>
  <cp:revision>1804</cp:revision>
  <cp:lastPrinted>2023-04-14T13:19:09Z</cp:lastPrinted>
  <dcterms:created xsi:type="dcterms:W3CDTF">2017-09-06T11:42:11Z</dcterms:created>
  <dcterms:modified xsi:type="dcterms:W3CDTF">2023-04-17T10:10:42Z</dcterms:modified>
</cp:coreProperties>
</file>