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  <p:sldMasterId id="2147483768" r:id="rId2"/>
    <p:sldMasterId id="2147483786" r:id="rId3"/>
    <p:sldMasterId id="2147483804" r:id="rId4"/>
    <p:sldMasterId id="2147483862" r:id="rId5"/>
  </p:sldMasterIdLst>
  <p:sldIdLst>
    <p:sldId id="256" r:id="rId6"/>
    <p:sldId id="303" r:id="rId7"/>
    <p:sldId id="298" r:id="rId8"/>
    <p:sldId id="304" r:id="rId9"/>
    <p:sldId id="305" r:id="rId10"/>
    <p:sldId id="258" r:id="rId11"/>
    <p:sldId id="294" r:id="rId12"/>
    <p:sldId id="259" r:id="rId13"/>
    <p:sldId id="295" r:id="rId14"/>
    <p:sldId id="260" r:id="rId15"/>
    <p:sldId id="287" r:id="rId16"/>
    <p:sldId id="282" r:id="rId17"/>
    <p:sldId id="284" r:id="rId18"/>
    <p:sldId id="291" r:id="rId19"/>
    <p:sldId id="293" r:id="rId20"/>
    <p:sldId id="306" r:id="rId21"/>
    <p:sldId id="264" r:id="rId22"/>
    <p:sldId id="266" r:id="rId23"/>
    <p:sldId id="280" r:id="rId24"/>
    <p:sldId id="307" r:id="rId25"/>
    <p:sldId id="302" r:id="rId26"/>
    <p:sldId id="299" r:id="rId27"/>
    <p:sldId id="278" r:id="rId28"/>
    <p:sldId id="290" r:id="rId29"/>
    <p:sldId id="301" r:id="rId30"/>
    <p:sldId id="300" r:id="rId31"/>
    <p:sldId id="308" r:id="rId32"/>
    <p:sldId id="272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1668981-2C46-4176-8DE5-DCB298F6B343}">
          <p14:sldIdLst>
            <p14:sldId id="256"/>
            <p14:sldId id="303"/>
            <p14:sldId id="298"/>
            <p14:sldId id="304"/>
            <p14:sldId id="305"/>
            <p14:sldId id="258"/>
            <p14:sldId id="294"/>
            <p14:sldId id="259"/>
            <p14:sldId id="295"/>
            <p14:sldId id="260"/>
          </p14:sldIdLst>
        </p14:section>
        <p14:section name="Раздел без заголовка" id="{09EFF458-B5BB-44B0-BF8A-AFBCDE2C7B0F}">
          <p14:sldIdLst>
            <p14:sldId id="287"/>
            <p14:sldId id="282"/>
            <p14:sldId id="284"/>
            <p14:sldId id="291"/>
            <p14:sldId id="293"/>
            <p14:sldId id="306"/>
            <p14:sldId id="264"/>
            <p14:sldId id="266"/>
            <p14:sldId id="280"/>
            <p14:sldId id="307"/>
            <p14:sldId id="302"/>
            <p14:sldId id="299"/>
            <p14:sldId id="278"/>
            <p14:sldId id="290"/>
            <p14:sldId id="301"/>
            <p14:sldId id="300"/>
            <p14:sldId id="308"/>
            <p14:sldId id="272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FF"/>
    <a:srgbClr val="FF9933"/>
    <a:srgbClr val="FFCC99"/>
    <a:srgbClr val="CCECFF"/>
    <a:srgbClr val="FFFFCC"/>
    <a:srgbClr val="FFCC66"/>
    <a:srgbClr val="CC0099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3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5EF16-D5E1-4381-9CC0-4BD05D3222A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587782-B5A9-4B3F-9B79-1332D81509FF}">
      <dgm:prSet phldrT="[Текст]" phldr="1"/>
      <dgm:spPr/>
      <dgm:t>
        <a:bodyPr/>
        <a:lstStyle/>
        <a:p>
          <a:endParaRPr lang="ru-RU"/>
        </a:p>
      </dgm:t>
    </dgm:pt>
    <dgm:pt modelId="{010C5E98-F79B-46AD-A457-2D6A48736BE5}" type="parTrans" cxnId="{867AB80B-ADAF-40A4-973D-E29433E342DD}">
      <dgm:prSet/>
      <dgm:spPr/>
      <dgm:t>
        <a:bodyPr/>
        <a:lstStyle/>
        <a:p>
          <a:endParaRPr lang="ru-RU"/>
        </a:p>
      </dgm:t>
    </dgm:pt>
    <dgm:pt modelId="{BEC765E3-87ED-44E2-9EA0-2732DDF3B54D}" type="sibTrans" cxnId="{867AB80B-ADAF-40A4-973D-E29433E342DD}">
      <dgm:prSet/>
      <dgm:spPr/>
      <dgm:t>
        <a:bodyPr/>
        <a:lstStyle/>
        <a:p>
          <a:endParaRPr lang="ru-RU"/>
        </a:p>
      </dgm:t>
    </dgm:pt>
    <dgm:pt modelId="{35B4B3AD-A53A-4B16-A7C6-334D01FF0A9C}">
      <dgm:prSet phldrT="[Текст]" phldr="1"/>
      <dgm:spPr/>
      <dgm:t>
        <a:bodyPr/>
        <a:lstStyle/>
        <a:p>
          <a:endParaRPr lang="ru-RU"/>
        </a:p>
      </dgm:t>
    </dgm:pt>
    <dgm:pt modelId="{26D5633D-2482-4190-B158-785A38A4676D}" type="parTrans" cxnId="{5B3CAC65-C45B-4798-9D12-A8CDF4683DC3}">
      <dgm:prSet/>
      <dgm:spPr/>
      <dgm:t>
        <a:bodyPr/>
        <a:lstStyle/>
        <a:p>
          <a:endParaRPr lang="ru-RU"/>
        </a:p>
      </dgm:t>
    </dgm:pt>
    <dgm:pt modelId="{3A2C189E-56FE-4830-9D60-9F8E34F64187}" type="sibTrans" cxnId="{5B3CAC65-C45B-4798-9D12-A8CDF4683DC3}">
      <dgm:prSet/>
      <dgm:spPr/>
      <dgm:t>
        <a:bodyPr/>
        <a:lstStyle/>
        <a:p>
          <a:endParaRPr lang="ru-RU"/>
        </a:p>
      </dgm:t>
    </dgm:pt>
    <dgm:pt modelId="{C85342AC-9ECB-4127-907D-96BEA5C64BCA}">
      <dgm:prSet phldrT="[Текст]" phldr="1"/>
      <dgm:spPr/>
      <dgm:t>
        <a:bodyPr/>
        <a:lstStyle/>
        <a:p>
          <a:endParaRPr lang="ru-RU"/>
        </a:p>
      </dgm:t>
    </dgm:pt>
    <dgm:pt modelId="{DE06F348-5BE3-4B93-BB54-9D8FDA039C2B}" type="parTrans" cxnId="{D3191A8D-4621-451A-9B9C-EF88381DEC4D}">
      <dgm:prSet/>
      <dgm:spPr/>
      <dgm:t>
        <a:bodyPr/>
        <a:lstStyle/>
        <a:p>
          <a:endParaRPr lang="ru-RU"/>
        </a:p>
      </dgm:t>
    </dgm:pt>
    <dgm:pt modelId="{B6DE9E42-8DB0-4717-9097-08FA8D38D746}" type="sibTrans" cxnId="{D3191A8D-4621-451A-9B9C-EF88381DEC4D}">
      <dgm:prSet/>
      <dgm:spPr/>
      <dgm:t>
        <a:bodyPr/>
        <a:lstStyle/>
        <a:p>
          <a:endParaRPr lang="ru-RU"/>
        </a:p>
      </dgm:t>
    </dgm:pt>
    <dgm:pt modelId="{38DAFC1D-90E5-4B96-A72F-1667C25A673D}" type="pres">
      <dgm:prSet presAssocID="{1C75EF16-D5E1-4381-9CC0-4BD05D3222A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8B1B2E-492C-4438-A647-8349D996CFD3}" type="pres">
      <dgm:prSet presAssocID="{76587782-B5A9-4B3F-9B79-1332D81509FF}" presName="composite" presStyleCnt="0"/>
      <dgm:spPr/>
    </dgm:pt>
    <dgm:pt modelId="{C27BB398-851D-4DF6-B757-CA38D0C40EE6}" type="pres">
      <dgm:prSet presAssocID="{76587782-B5A9-4B3F-9B79-1332D81509FF}" presName="imgShp" presStyleLbl="fgImgPlace1" presStyleIdx="0" presStyleCnt="3"/>
      <dgm:spPr/>
    </dgm:pt>
    <dgm:pt modelId="{8186BD43-000F-4887-8B09-903B1826E0E4}" type="pres">
      <dgm:prSet presAssocID="{76587782-B5A9-4B3F-9B79-1332D81509F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FA2E9-1B85-46D9-A0F6-AC56321F76FA}" type="pres">
      <dgm:prSet presAssocID="{BEC765E3-87ED-44E2-9EA0-2732DDF3B54D}" presName="spacing" presStyleCnt="0"/>
      <dgm:spPr/>
    </dgm:pt>
    <dgm:pt modelId="{2172F12F-8B9C-42C0-9728-8636EE3E1882}" type="pres">
      <dgm:prSet presAssocID="{35B4B3AD-A53A-4B16-A7C6-334D01FF0A9C}" presName="composite" presStyleCnt="0"/>
      <dgm:spPr/>
    </dgm:pt>
    <dgm:pt modelId="{7527BAA6-A8D3-4253-88BC-05F6AD705E1B}" type="pres">
      <dgm:prSet presAssocID="{35B4B3AD-A53A-4B16-A7C6-334D01FF0A9C}" presName="imgShp" presStyleLbl="fgImgPlace1" presStyleIdx="1" presStyleCnt="3"/>
      <dgm:spPr/>
    </dgm:pt>
    <dgm:pt modelId="{BDD68AE7-80D1-43A5-8060-00F058DF13C1}" type="pres">
      <dgm:prSet presAssocID="{35B4B3AD-A53A-4B16-A7C6-334D01FF0A9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36A35-C3A7-4904-96CC-FFA12D7F80F2}" type="pres">
      <dgm:prSet presAssocID="{3A2C189E-56FE-4830-9D60-9F8E34F64187}" presName="spacing" presStyleCnt="0"/>
      <dgm:spPr/>
    </dgm:pt>
    <dgm:pt modelId="{5D516D64-178F-4F8B-94B3-B9C03C26D74C}" type="pres">
      <dgm:prSet presAssocID="{C85342AC-9ECB-4127-907D-96BEA5C64BCA}" presName="composite" presStyleCnt="0"/>
      <dgm:spPr/>
    </dgm:pt>
    <dgm:pt modelId="{8A402305-53D2-4B03-AACD-A7F8AD442014}" type="pres">
      <dgm:prSet presAssocID="{C85342AC-9ECB-4127-907D-96BEA5C64BCA}" presName="imgShp" presStyleLbl="fgImgPlace1" presStyleIdx="2" presStyleCnt="3"/>
      <dgm:spPr/>
    </dgm:pt>
    <dgm:pt modelId="{90E480BA-CDC3-477B-9A73-4B056CC049F1}" type="pres">
      <dgm:prSet presAssocID="{C85342AC-9ECB-4127-907D-96BEA5C64BC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3CAC65-C45B-4798-9D12-A8CDF4683DC3}" srcId="{1C75EF16-D5E1-4381-9CC0-4BD05D3222A0}" destId="{35B4B3AD-A53A-4B16-A7C6-334D01FF0A9C}" srcOrd="1" destOrd="0" parTransId="{26D5633D-2482-4190-B158-785A38A4676D}" sibTransId="{3A2C189E-56FE-4830-9D60-9F8E34F64187}"/>
    <dgm:cxn modelId="{DEA2B29A-78E3-4FFE-8683-2CEF6DF717BD}" type="presOf" srcId="{76587782-B5A9-4B3F-9B79-1332D81509FF}" destId="{8186BD43-000F-4887-8B09-903B1826E0E4}" srcOrd="0" destOrd="0" presId="urn:microsoft.com/office/officeart/2005/8/layout/vList3#2"/>
    <dgm:cxn modelId="{867AB80B-ADAF-40A4-973D-E29433E342DD}" srcId="{1C75EF16-D5E1-4381-9CC0-4BD05D3222A0}" destId="{76587782-B5A9-4B3F-9B79-1332D81509FF}" srcOrd="0" destOrd="0" parTransId="{010C5E98-F79B-46AD-A457-2D6A48736BE5}" sibTransId="{BEC765E3-87ED-44E2-9EA0-2732DDF3B54D}"/>
    <dgm:cxn modelId="{D3191A8D-4621-451A-9B9C-EF88381DEC4D}" srcId="{1C75EF16-D5E1-4381-9CC0-4BD05D3222A0}" destId="{C85342AC-9ECB-4127-907D-96BEA5C64BCA}" srcOrd="2" destOrd="0" parTransId="{DE06F348-5BE3-4B93-BB54-9D8FDA039C2B}" sibTransId="{B6DE9E42-8DB0-4717-9097-08FA8D38D746}"/>
    <dgm:cxn modelId="{8A9B9641-0CE5-42CF-B9FB-87E07727B7CE}" type="presOf" srcId="{35B4B3AD-A53A-4B16-A7C6-334D01FF0A9C}" destId="{BDD68AE7-80D1-43A5-8060-00F058DF13C1}" srcOrd="0" destOrd="0" presId="urn:microsoft.com/office/officeart/2005/8/layout/vList3#2"/>
    <dgm:cxn modelId="{C8E39E57-0BC9-4DEC-9308-A68C67472E05}" type="presOf" srcId="{C85342AC-9ECB-4127-907D-96BEA5C64BCA}" destId="{90E480BA-CDC3-477B-9A73-4B056CC049F1}" srcOrd="0" destOrd="0" presId="urn:microsoft.com/office/officeart/2005/8/layout/vList3#2"/>
    <dgm:cxn modelId="{081A2168-9C10-49B0-B5C7-1696AED8EE40}" type="presOf" srcId="{1C75EF16-D5E1-4381-9CC0-4BD05D3222A0}" destId="{38DAFC1D-90E5-4B96-A72F-1667C25A673D}" srcOrd="0" destOrd="0" presId="urn:microsoft.com/office/officeart/2005/8/layout/vList3#2"/>
    <dgm:cxn modelId="{E3F32FE8-20C5-43CE-8452-961A5B8FF4F8}" type="presParOf" srcId="{38DAFC1D-90E5-4B96-A72F-1667C25A673D}" destId="{BB8B1B2E-492C-4438-A647-8349D996CFD3}" srcOrd="0" destOrd="0" presId="urn:microsoft.com/office/officeart/2005/8/layout/vList3#2"/>
    <dgm:cxn modelId="{E8B28664-A2BD-43C3-A495-4AC5C1A25BE8}" type="presParOf" srcId="{BB8B1B2E-492C-4438-A647-8349D996CFD3}" destId="{C27BB398-851D-4DF6-B757-CA38D0C40EE6}" srcOrd="0" destOrd="0" presId="urn:microsoft.com/office/officeart/2005/8/layout/vList3#2"/>
    <dgm:cxn modelId="{03BBD10C-DD1B-424F-AA8E-9B0CEB37CABB}" type="presParOf" srcId="{BB8B1B2E-492C-4438-A647-8349D996CFD3}" destId="{8186BD43-000F-4887-8B09-903B1826E0E4}" srcOrd="1" destOrd="0" presId="urn:microsoft.com/office/officeart/2005/8/layout/vList3#2"/>
    <dgm:cxn modelId="{CB80427C-2814-430A-80B5-0B9AFFBF5CD8}" type="presParOf" srcId="{38DAFC1D-90E5-4B96-A72F-1667C25A673D}" destId="{DFDFA2E9-1B85-46D9-A0F6-AC56321F76FA}" srcOrd="1" destOrd="0" presId="urn:microsoft.com/office/officeart/2005/8/layout/vList3#2"/>
    <dgm:cxn modelId="{79135EF0-C964-477B-8C8E-8DC726E2638E}" type="presParOf" srcId="{38DAFC1D-90E5-4B96-A72F-1667C25A673D}" destId="{2172F12F-8B9C-42C0-9728-8636EE3E1882}" srcOrd="2" destOrd="0" presId="urn:microsoft.com/office/officeart/2005/8/layout/vList3#2"/>
    <dgm:cxn modelId="{A30CB840-EE02-42BC-8698-B61719EBD04A}" type="presParOf" srcId="{2172F12F-8B9C-42C0-9728-8636EE3E1882}" destId="{7527BAA6-A8D3-4253-88BC-05F6AD705E1B}" srcOrd="0" destOrd="0" presId="urn:microsoft.com/office/officeart/2005/8/layout/vList3#2"/>
    <dgm:cxn modelId="{65585B80-034D-428D-BEFF-BCEC802377D3}" type="presParOf" srcId="{2172F12F-8B9C-42C0-9728-8636EE3E1882}" destId="{BDD68AE7-80D1-43A5-8060-00F058DF13C1}" srcOrd="1" destOrd="0" presId="urn:microsoft.com/office/officeart/2005/8/layout/vList3#2"/>
    <dgm:cxn modelId="{D550AC58-A0B4-4F3C-8A8B-1BBA06AFBE24}" type="presParOf" srcId="{38DAFC1D-90E5-4B96-A72F-1667C25A673D}" destId="{DEE36A35-C3A7-4904-96CC-FFA12D7F80F2}" srcOrd="3" destOrd="0" presId="urn:microsoft.com/office/officeart/2005/8/layout/vList3#2"/>
    <dgm:cxn modelId="{DC5E0DB0-86E1-491D-8C3F-D51982D3AFEB}" type="presParOf" srcId="{38DAFC1D-90E5-4B96-A72F-1667C25A673D}" destId="{5D516D64-178F-4F8B-94B3-B9C03C26D74C}" srcOrd="4" destOrd="0" presId="urn:microsoft.com/office/officeart/2005/8/layout/vList3#2"/>
    <dgm:cxn modelId="{84CB0F85-AD75-4AF2-AEE7-2B96E1C046E1}" type="presParOf" srcId="{5D516D64-178F-4F8B-94B3-B9C03C26D74C}" destId="{8A402305-53D2-4B03-AACD-A7F8AD442014}" srcOrd="0" destOrd="0" presId="urn:microsoft.com/office/officeart/2005/8/layout/vList3#2"/>
    <dgm:cxn modelId="{1613A591-EB29-4437-A971-AC71FFCDF244}" type="presParOf" srcId="{5D516D64-178F-4F8B-94B3-B9C03C26D74C}" destId="{90E480BA-CDC3-477B-9A73-4B056CC049F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72A989-3DCA-4C55-B813-C83BE41E966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141E2E-EED4-4F55-A5C5-D0089DBC9566}">
      <dgm:prSet phldrT="[Текст]" custT="1"/>
      <dgm:spPr>
        <a:xfrm>
          <a:off x="583804" y="1912100"/>
          <a:ext cx="2728378" cy="239158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l"/>
          <a:r>
            <a:rPr lang="ru-RU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50% СТОИМОСТИ ЖИЛЬЯ В КАЧЕСТВЕ ПЕРВОНАЧАЛЬНОГО ВЗНОСА СПЕЦИАЛИСТЫ ПОЛУЧАЮТ ОТ МОСКОВСКОЙ ОБЛАСТИ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4F90BD3-A1EB-4F0D-AF5A-E929C405248C}" type="parTrans" cxnId="{980ECD95-E2CF-4711-869F-86503E75BD24}">
      <dgm:prSet/>
      <dgm:spPr/>
      <dgm:t>
        <a:bodyPr/>
        <a:lstStyle/>
        <a:p>
          <a:endParaRPr lang="ru-RU"/>
        </a:p>
      </dgm:t>
    </dgm:pt>
    <dgm:pt modelId="{B2FD63AF-AB30-4FF2-A39F-7B13B07F6837}" type="sibTrans" cxnId="{980ECD95-E2CF-4711-869F-86503E75BD24}">
      <dgm:prSet/>
      <dgm:spPr/>
      <dgm:t>
        <a:bodyPr/>
        <a:lstStyle/>
        <a:p>
          <a:endParaRPr lang="ru-RU"/>
        </a:p>
      </dgm:t>
    </dgm:pt>
    <dgm:pt modelId="{893BFBF1-6700-4D36-9260-285779BFA914}">
      <dgm:prSet phldrT="[Текст]" custT="1"/>
      <dgm:spPr>
        <a:xfrm>
          <a:off x="4303988" y="1360653"/>
          <a:ext cx="2728378" cy="239158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КОМПЕНСАЦИЯ СУММЫ ОСНОВНОГО ДОЛГА ВЫПЛАЧИВАЕТСЯ ЕЖЕМЕСЯЧНО В ТЕЧЕНИЕ 10 ЛЕТ</a:t>
          </a:r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6A96E62-0147-4B65-8F19-722DA386B465}" type="parTrans" cxnId="{4CE7D164-C91A-4B50-AD2F-DB8F029ACBED}">
      <dgm:prSet/>
      <dgm:spPr/>
      <dgm:t>
        <a:bodyPr/>
        <a:lstStyle/>
        <a:p>
          <a:endParaRPr lang="ru-RU"/>
        </a:p>
      </dgm:t>
    </dgm:pt>
    <dgm:pt modelId="{931537CE-57C4-40C2-BDD4-B2E14374B338}" type="sibTrans" cxnId="{4CE7D164-C91A-4B50-AD2F-DB8F029ACBED}">
      <dgm:prSet/>
      <dgm:spPr/>
      <dgm:t>
        <a:bodyPr/>
        <a:lstStyle/>
        <a:p>
          <a:endParaRPr lang="ru-RU"/>
        </a:p>
      </dgm:t>
    </dgm:pt>
    <dgm:pt modelId="{328EBCE6-C0F8-4682-8B00-C14847CC0748}">
      <dgm:prSet phldrT="[Текст]" custT="1"/>
      <dgm:spPr>
        <a:xfrm>
          <a:off x="8094097" y="534149"/>
          <a:ext cx="2728378" cy="239158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ПОЛУЧАТЕЛЬ СОЦИАЛЬНОЙ ИПОТЕКИ ПЛАТИТ ТОЛЬКО ПРОЦЕНТЫ ПО КРЕДИТУ </a:t>
          </a:r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F409DF0-930B-45E3-87C1-E78DE570E44A}" type="parTrans" cxnId="{D9048193-DEFA-4DD9-A2B3-B5892BD8FB60}">
      <dgm:prSet/>
      <dgm:spPr/>
      <dgm:t>
        <a:bodyPr/>
        <a:lstStyle/>
        <a:p>
          <a:endParaRPr lang="ru-RU"/>
        </a:p>
      </dgm:t>
    </dgm:pt>
    <dgm:pt modelId="{984CEAB8-766A-4E45-AE73-1500C86AC304}" type="sibTrans" cxnId="{D9048193-DEFA-4DD9-A2B3-B5892BD8FB60}">
      <dgm:prSet/>
      <dgm:spPr/>
      <dgm:t>
        <a:bodyPr/>
        <a:lstStyle/>
        <a:p>
          <a:endParaRPr lang="ru-RU"/>
        </a:p>
      </dgm:t>
    </dgm:pt>
    <dgm:pt modelId="{87487EAA-FF17-418A-8152-FD1FA28BB6B4}" type="pres">
      <dgm:prSet presAssocID="{BE72A989-3DCA-4C55-B813-C83BE41E966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731EF9-2D76-4EB6-A980-9BB68258F7D8}" type="pres">
      <dgm:prSet presAssocID="{53141E2E-EED4-4F55-A5C5-D0089DBC9566}" presName="composite" presStyleCnt="0"/>
      <dgm:spPr/>
    </dgm:pt>
    <dgm:pt modelId="{A8D5B555-CFBF-4DAA-A607-145AB9ACD2E8}" type="pres">
      <dgm:prSet presAssocID="{53141E2E-EED4-4F55-A5C5-D0089DBC9566}" presName="LShape" presStyleLbl="alignNode1" presStyleIdx="0" presStyleCnt="5" custScaleX="115757" custScaleY="155129"/>
      <dgm:spPr>
        <a:xfrm rot="5400000">
          <a:off x="345585" y="1046099"/>
          <a:ext cx="2817448" cy="3498304"/>
        </a:xfrm>
        <a:prstGeom prst="corner">
          <a:avLst>
            <a:gd name="adj1" fmla="val 16120"/>
            <a:gd name="adj2" fmla="val 1611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0B935EE-DE53-4BCB-95C3-872E856630C3}" type="pres">
      <dgm:prSet presAssocID="{53141E2E-EED4-4F55-A5C5-D0089DBC9566}" presName="ParentText" presStyleLbl="revTx" presStyleIdx="0" presStyleCnt="3" custLinFactNeighborX="1494" custLinFactNeighborY="-115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ABC73-5D06-4E24-90BC-25A85B97459D}" type="pres">
      <dgm:prSet presAssocID="{53141E2E-EED4-4F55-A5C5-D0089DBC9566}" presName="Triangle" presStyleLbl="alignNode1" presStyleIdx="1" presStyleCnt="5"/>
      <dgm:spPr>
        <a:xfrm>
          <a:off x="2756633" y="1061705"/>
          <a:ext cx="514788" cy="514788"/>
        </a:xfrm>
        <a:prstGeom prst="triangle">
          <a:avLst>
            <a:gd name="adj" fmla="val 10000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E59465D-D2E5-4C37-AB35-69F424B6D68D}" type="pres">
      <dgm:prSet presAssocID="{B2FD63AF-AB30-4FF2-A39F-7B13B07F6837}" presName="sibTrans" presStyleCnt="0"/>
      <dgm:spPr/>
    </dgm:pt>
    <dgm:pt modelId="{8073E693-4325-4A3D-9EDA-671A5762E483}" type="pres">
      <dgm:prSet presAssocID="{B2FD63AF-AB30-4FF2-A39F-7B13B07F6837}" presName="space" presStyleCnt="0"/>
      <dgm:spPr/>
    </dgm:pt>
    <dgm:pt modelId="{42054C16-26F3-47EA-AC1C-6859C672DFAE}" type="pres">
      <dgm:prSet presAssocID="{893BFBF1-6700-4D36-9260-285779BFA914}" presName="composite" presStyleCnt="0"/>
      <dgm:spPr/>
    </dgm:pt>
    <dgm:pt modelId="{773E7021-41FF-4BD7-BE6E-F9CCC082DB27}" type="pres">
      <dgm:prSet presAssocID="{893BFBF1-6700-4D36-9260-285779BFA914}" presName="LShape" presStyleLbl="alignNode1" presStyleIdx="2" presStyleCnt="5" custScaleX="112497" custScaleY="134016" custLinFactNeighborX="-337" custLinFactNeighborY="10016"/>
      <dgm:spPr>
        <a:xfrm rot="5400000">
          <a:off x="4288073" y="450766"/>
          <a:ext cx="2433994" cy="3399784"/>
        </a:xfrm>
        <a:prstGeom prst="corner">
          <a:avLst>
            <a:gd name="adj1" fmla="val 16120"/>
            <a:gd name="adj2" fmla="val 1611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7FF279B-92CE-4014-91DF-A5BFF7679143}" type="pres">
      <dgm:prSet presAssocID="{893BFBF1-6700-4D36-9260-285779BFA914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489FE-3119-47C0-B9B9-9D1BDE3BAF0A}" type="pres">
      <dgm:prSet presAssocID="{893BFBF1-6700-4D36-9260-285779BFA914}" presName="Triangle" presStyleLbl="alignNode1" presStyleIdx="3" presStyleCnt="5"/>
      <dgm:spPr>
        <a:xfrm>
          <a:off x="6517578" y="235201"/>
          <a:ext cx="514788" cy="514788"/>
        </a:xfrm>
        <a:prstGeom prst="triangle">
          <a:avLst>
            <a:gd name="adj" fmla="val 10000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AF44E9E-9F7C-4470-A5E7-592935166C03}" type="pres">
      <dgm:prSet presAssocID="{931537CE-57C4-40C2-BDD4-B2E14374B338}" presName="sibTrans" presStyleCnt="0"/>
      <dgm:spPr/>
    </dgm:pt>
    <dgm:pt modelId="{79D389DE-8B5F-4A03-A4D0-8019F891EDB6}" type="pres">
      <dgm:prSet presAssocID="{931537CE-57C4-40C2-BDD4-B2E14374B338}" presName="space" presStyleCnt="0"/>
      <dgm:spPr/>
    </dgm:pt>
    <dgm:pt modelId="{69E70BBB-803F-4E7D-A688-E74277F4C785}" type="pres">
      <dgm:prSet presAssocID="{328EBCE6-C0F8-4682-8B00-C14847CC0748}" presName="composite" presStyleCnt="0"/>
      <dgm:spPr/>
    </dgm:pt>
    <dgm:pt modelId="{0BBB3B62-9224-4715-B2E9-834595F14A21}" type="pres">
      <dgm:prSet presAssocID="{328EBCE6-C0F8-4682-8B00-C14847CC0748}" presName="LShape" presStyleLbl="alignNode1" presStyleIdx="4" presStyleCnt="5" custScaleX="111167" custScaleY="119582" custLinFactNeighborX="-2708" custLinFactNeighborY="7372"/>
      <dgm:spPr>
        <a:xfrm rot="5400000">
          <a:off x="8137603" y="-403659"/>
          <a:ext cx="2171844" cy="3359590"/>
        </a:xfrm>
        <a:prstGeom prst="corner">
          <a:avLst>
            <a:gd name="adj1" fmla="val 16120"/>
            <a:gd name="adj2" fmla="val 1611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725B658-549A-4CE8-8BA0-3D28CDC03BD6}" type="pres">
      <dgm:prSet presAssocID="{328EBCE6-C0F8-4682-8B00-C14847CC074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BA8306-0B9D-45E7-BBFD-BCD780898541}" type="presOf" srcId="{328EBCE6-C0F8-4682-8B00-C14847CC0748}" destId="{E725B658-549A-4CE8-8BA0-3D28CDC03BD6}" srcOrd="0" destOrd="0" presId="urn:microsoft.com/office/officeart/2009/3/layout/StepUpProcess"/>
    <dgm:cxn modelId="{980ECD95-E2CF-4711-869F-86503E75BD24}" srcId="{BE72A989-3DCA-4C55-B813-C83BE41E9669}" destId="{53141E2E-EED4-4F55-A5C5-D0089DBC9566}" srcOrd="0" destOrd="0" parTransId="{F4F90BD3-A1EB-4F0D-AF5A-E929C405248C}" sibTransId="{B2FD63AF-AB30-4FF2-A39F-7B13B07F6837}"/>
    <dgm:cxn modelId="{7846DA24-C54C-4B07-BCAC-5C7C3E0F0489}" type="presOf" srcId="{893BFBF1-6700-4D36-9260-285779BFA914}" destId="{87FF279B-92CE-4014-91DF-A5BFF7679143}" srcOrd="0" destOrd="0" presId="urn:microsoft.com/office/officeart/2009/3/layout/StepUpProcess"/>
    <dgm:cxn modelId="{FE2A3CC8-5987-4B0C-9D0B-C92EE13E197E}" type="presOf" srcId="{53141E2E-EED4-4F55-A5C5-D0089DBC9566}" destId="{D0B935EE-DE53-4BCB-95C3-872E856630C3}" srcOrd="0" destOrd="0" presId="urn:microsoft.com/office/officeart/2009/3/layout/StepUpProcess"/>
    <dgm:cxn modelId="{D9048193-DEFA-4DD9-A2B3-B5892BD8FB60}" srcId="{BE72A989-3DCA-4C55-B813-C83BE41E9669}" destId="{328EBCE6-C0F8-4682-8B00-C14847CC0748}" srcOrd="2" destOrd="0" parTransId="{1F409DF0-930B-45E3-87C1-E78DE570E44A}" sibTransId="{984CEAB8-766A-4E45-AE73-1500C86AC304}"/>
    <dgm:cxn modelId="{87063D96-225B-4880-861D-2B4B01889FD5}" type="presOf" srcId="{BE72A989-3DCA-4C55-B813-C83BE41E9669}" destId="{87487EAA-FF17-418A-8152-FD1FA28BB6B4}" srcOrd="0" destOrd="0" presId="urn:microsoft.com/office/officeart/2009/3/layout/StepUpProcess"/>
    <dgm:cxn modelId="{4CE7D164-C91A-4B50-AD2F-DB8F029ACBED}" srcId="{BE72A989-3DCA-4C55-B813-C83BE41E9669}" destId="{893BFBF1-6700-4D36-9260-285779BFA914}" srcOrd="1" destOrd="0" parTransId="{46A96E62-0147-4B65-8F19-722DA386B465}" sibTransId="{931537CE-57C4-40C2-BDD4-B2E14374B338}"/>
    <dgm:cxn modelId="{6A2E296F-E316-49D0-BBC4-2DF5870343E6}" type="presParOf" srcId="{87487EAA-FF17-418A-8152-FD1FA28BB6B4}" destId="{7A731EF9-2D76-4EB6-A980-9BB68258F7D8}" srcOrd="0" destOrd="0" presId="urn:microsoft.com/office/officeart/2009/3/layout/StepUpProcess"/>
    <dgm:cxn modelId="{69BC0973-BA93-4B6E-93C6-F867EE0D7683}" type="presParOf" srcId="{7A731EF9-2D76-4EB6-A980-9BB68258F7D8}" destId="{A8D5B555-CFBF-4DAA-A607-145AB9ACD2E8}" srcOrd="0" destOrd="0" presId="urn:microsoft.com/office/officeart/2009/3/layout/StepUpProcess"/>
    <dgm:cxn modelId="{DEF3F747-BD36-458E-97C9-AF02351526F7}" type="presParOf" srcId="{7A731EF9-2D76-4EB6-A980-9BB68258F7D8}" destId="{D0B935EE-DE53-4BCB-95C3-872E856630C3}" srcOrd="1" destOrd="0" presId="urn:microsoft.com/office/officeart/2009/3/layout/StepUpProcess"/>
    <dgm:cxn modelId="{FC3AE2DB-197D-48B8-923E-C4B9F51C0B88}" type="presParOf" srcId="{7A731EF9-2D76-4EB6-A980-9BB68258F7D8}" destId="{EDCABC73-5D06-4E24-90BC-25A85B97459D}" srcOrd="2" destOrd="0" presId="urn:microsoft.com/office/officeart/2009/3/layout/StepUpProcess"/>
    <dgm:cxn modelId="{FD09A4C7-DCA0-4814-9C9C-8529B9D66AA8}" type="presParOf" srcId="{87487EAA-FF17-418A-8152-FD1FA28BB6B4}" destId="{4E59465D-D2E5-4C37-AB35-69F424B6D68D}" srcOrd="1" destOrd="0" presId="urn:microsoft.com/office/officeart/2009/3/layout/StepUpProcess"/>
    <dgm:cxn modelId="{8AEB8B8C-C228-40EC-ACEB-2EB2AC87857F}" type="presParOf" srcId="{4E59465D-D2E5-4C37-AB35-69F424B6D68D}" destId="{8073E693-4325-4A3D-9EDA-671A5762E483}" srcOrd="0" destOrd="0" presId="urn:microsoft.com/office/officeart/2009/3/layout/StepUpProcess"/>
    <dgm:cxn modelId="{B668F483-7944-48F4-B78E-111B6BAC1FFF}" type="presParOf" srcId="{87487EAA-FF17-418A-8152-FD1FA28BB6B4}" destId="{42054C16-26F3-47EA-AC1C-6859C672DFAE}" srcOrd="2" destOrd="0" presId="urn:microsoft.com/office/officeart/2009/3/layout/StepUpProcess"/>
    <dgm:cxn modelId="{8DB4BBB9-A514-41B5-9F7B-DD791A820EB8}" type="presParOf" srcId="{42054C16-26F3-47EA-AC1C-6859C672DFAE}" destId="{773E7021-41FF-4BD7-BE6E-F9CCC082DB27}" srcOrd="0" destOrd="0" presId="urn:microsoft.com/office/officeart/2009/3/layout/StepUpProcess"/>
    <dgm:cxn modelId="{571ED618-AEA2-49FF-AA4E-F85D9B3C762B}" type="presParOf" srcId="{42054C16-26F3-47EA-AC1C-6859C672DFAE}" destId="{87FF279B-92CE-4014-91DF-A5BFF7679143}" srcOrd="1" destOrd="0" presId="urn:microsoft.com/office/officeart/2009/3/layout/StepUpProcess"/>
    <dgm:cxn modelId="{D6201BC5-4953-41C3-B4FF-235B68B3169C}" type="presParOf" srcId="{42054C16-26F3-47EA-AC1C-6859C672DFAE}" destId="{5E3489FE-3119-47C0-B9B9-9D1BDE3BAF0A}" srcOrd="2" destOrd="0" presId="urn:microsoft.com/office/officeart/2009/3/layout/StepUpProcess"/>
    <dgm:cxn modelId="{A2030824-D8B0-4BA3-BF8A-64ABFF2FEA3B}" type="presParOf" srcId="{87487EAA-FF17-418A-8152-FD1FA28BB6B4}" destId="{FAF44E9E-9F7C-4470-A5E7-592935166C03}" srcOrd="3" destOrd="0" presId="urn:microsoft.com/office/officeart/2009/3/layout/StepUpProcess"/>
    <dgm:cxn modelId="{71992374-9E49-4B11-AD9C-D2CFD0A2698D}" type="presParOf" srcId="{FAF44E9E-9F7C-4470-A5E7-592935166C03}" destId="{79D389DE-8B5F-4A03-A4D0-8019F891EDB6}" srcOrd="0" destOrd="0" presId="urn:microsoft.com/office/officeart/2009/3/layout/StepUpProcess"/>
    <dgm:cxn modelId="{96D58B04-C4FD-48AF-92C9-4C99D7381F27}" type="presParOf" srcId="{87487EAA-FF17-418A-8152-FD1FA28BB6B4}" destId="{69E70BBB-803F-4E7D-A688-E74277F4C785}" srcOrd="4" destOrd="0" presId="urn:microsoft.com/office/officeart/2009/3/layout/StepUpProcess"/>
    <dgm:cxn modelId="{CDA68452-95E7-46B7-9356-715D05B85655}" type="presParOf" srcId="{69E70BBB-803F-4E7D-A688-E74277F4C785}" destId="{0BBB3B62-9224-4715-B2E9-834595F14A21}" srcOrd="0" destOrd="0" presId="urn:microsoft.com/office/officeart/2009/3/layout/StepUpProcess"/>
    <dgm:cxn modelId="{43EDD0FA-A8DE-40BF-B2D1-CE5C1ED1EE15}" type="presParOf" srcId="{69E70BBB-803F-4E7D-A688-E74277F4C785}" destId="{E725B658-549A-4CE8-8BA0-3D28CDC03BD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183B7-5E3D-4568-8287-24576297E58E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E4F4F1-C4CE-4582-A247-00F4810ED198}">
      <dgm:prSet phldrT="[Текст]"/>
      <dgm:spPr>
        <a:solidFill>
          <a:srgbClr val="FFFFCC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УСЛОВИЯ ПОЛУЧЕНИЯ </a:t>
          </a:r>
          <a:endParaRPr lang="ru-RU" dirty="0">
            <a:solidFill>
              <a:srgbClr val="002060"/>
            </a:solidFill>
          </a:endParaRPr>
        </a:p>
      </dgm:t>
    </dgm:pt>
    <dgm:pt modelId="{2073CC80-EAD6-4D04-98C7-A9DF5A2C2E33}" type="parTrans" cxnId="{38FAD2C7-BA91-4DB2-8290-9B9A906A56BF}">
      <dgm:prSet/>
      <dgm:spPr/>
      <dgm:t>
        <a:bodyPr/>
        <a:lstStyle/>
        <a:p>
          <a:endParaRPr lang="ru-RU"/>
        </a:p>
      </dgm:t>
    </dgm:pt>
    <dgm:pt modelId="{DD047757-EC67-4993-A69A-F688B0F6D411}" type="sibTrans" cxnId="{38FAD2C7-BA91-4DB2-8290-9B9A906A56BF}">
      <dgm:prSet/>
      <dgm:spPr/>
      <dgm:t>
        <a:bodyPr/>
        <a:lstStyle/>
        <a:p>
          <a:endParaRPr lang="ru-RU"/>
        </a:p>
      </dgm:t>
    </dgm:pt>
    <dgm:pt modelId="{B18D992E-E811-42E1-ACBD-1995595FF6C0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Стаж работы  </a:t>
          </a:r>
          <a:r>
            <a:rPr lang="ru-RU" sz="14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специальности  </a:t>
          </a:r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РФ– НЕ МЕНЕЕ 3 ЛЕТ</a:t>
          </a:r>
        </a:p>
        <a:p>
          <a:endParaRPr lang="ru-RU" sz="800" dirty="0"/>
        </a:p>
      </dgm:t>
    </dgm:pt>
    <dgm:pt modelId="{B895E46D-3E77-44C7-8EF2-64E034E12D73}" type="parTrans" cxnId="{ED88BB32-3CFD-4794-9284-56F197941B5F}">
      <dgm:prSet/>
      <dgm:spPr/>
      <dgm:t>
        <a:bodyPr/>
        <a:lstStyle/>
        <a:p>
          <a:endParaRPr lang="ru-RU"/>
        </a:p>
      </dgm:t>
    </dgm:pt>
    <dgm:pt modelId="{B07D36A7-3427-48DB-B08A-DC89D6A6FCD3}" type="sibTrans" cxnId="{ED88BB32-3CFD-4794-9284-56F197941B5F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0758DB79-83E5-4195-92AA-7F2E9D58CBD2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работа в Московской области в течение 10 лет</a:t>
          </a:r>
        </a:p>
        <a:p>
          <a:endParaRPr lang="ru-RU" sz="1100" dirty="0"/>
        </a:p>
      </dgm:t>
    </dgm:pt>
    <dgm:pt modelId="{1DB49208-5400-4E7D-8C4D-DB1A6E2D1E08}" type="parTrans" cxnId="{4A050896-0FBE-4FD8-84E4-27878F5F34E7}">
      <dgm:prSet/>
      <dgm:spPr/>
      <dgm:t>
        <a:bodyPr/>
        <a:lstStyle/>
        <a:p>
          <a:endParaRPr lang="ru-RU"/>
        </a:p>
      </dgm:t>
    </dgm:pt>
    <dgm:pt modelId="{494F1C5F-32A2-4556-A15E-988679CBE84F}" type="sibTrans" cxnId="{4A050896-0FBE-4FD8-84E4-27878F5F34E7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7CF170E4-DEC4-4083-A4EF-C76ADE4211B5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Возраст для женщин – до 50 лет, для мужчин – до 55 лет.</a:t>
          </a:r>
        </a:p>
        <a:p>
          <a:endParaRPr lang="ru-RU" sz="1100" dirty="0"/>
        </a:p>
      </dgm:t>
    </dgm:pt>
    <dgm:pt modelId="{8C2A0FB9-2458-46E1-96E5-B586E88085B4}" type="parTrans" cxnId="{BE691395-DD3E-42A9-BA15-DD49E16414D1}">
      <dgm:prSet/>
      <dgm:spPr/>
      <dgm:t>
        <a:bodyPr/>
        <a:lstStyle/>
        <a:p>
          <a:endParaRPr lang="ru-RU"/>
        </a:p>
      </dgm:t>
    </dgm:pt>
    <dgm:pt modelId="{A277F724-0261-4AC0-B937-CFBDC50271CD}" type="sibTrans" cxnId="{BE691395-DD3E-42A9-BA15-DD49E16414D1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2B9B71E5-BD70-4A9A-83EA-F0624FAEF4FB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жилья в собственности на территории региона</a:t>
          </a:r>
        </a:p>
        <a:p>
          <a:endParaRPr lang="ru-RU" sz="1100" dirty="0"/>
        </a:p>
      </dgm:t>
    </dgm:pt>
    <dgm:pt modelId="{73A2DBB2-B320-4B12-9298-BCAADCF59969}" type="parTrans" cxnId="{5ADCD6D1-619C-447F-B363-190228F905E4}">
      <dgm:prSet/>
      <dgm:spPr/>
      <dgm:t>
        <a:bodyPr/>
        <a:lstStyle/>
        <a:p>
          <a:endParaRPr lang="ru-RU"/>
        </a:p>
      </dgm:t>
    </dgm:pt>
    <dgm:pt modelId="{5A57236A-0014-48B5-8135-FCCCED639E34}" type="sibTrans" cxnId="{5ADCD6D1-619C-447F-B363-190228F905E4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1A2706AD-45E7-4182-9CF9-393BC2CE6350}">
      <dgm:prSet custT="1"/>
      <dgm:spPr>
        <a:solidFill>
          <a:srgbClr val="CCFFFF"/>
        </a:solidFill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Наличие второй, первой или высшей квалификационной категории или ученой степени</a:t>
          </a:r>
        </a:p>
        <a:p>
          <a:r>
            <a:rPr lang="ru-RU" sz="900" dirty="0" smtClean="0"/>
            <a:t> </a:t>
          </a:r>
        </a:p>
      </dgm:t>
    </dgm:pt>
    <dgm:pt modelId="{683101E0-E7EB-4801-8B20-4DF3F555A3C7}" type="parTrans" cxnId="{E7EDB780-ADEC-4AD4-8E83-63085C1C9777}">
      <dgm:prSet/>
      <dgm:spPr/>
      <dgm:t>
        <a:bodyPr/>
        <a:lstStyle/>
        <a:p>
          <a:endParaRPr lang="ru-RU"/>
        </a:p>
      </dgm:t>
    </dgm:pt>
    <dgm:pt modelId="{F6276D04-4193-4B5B-A781-F32D08A080FE}" type="sibTrans" cxnId="{E7EDB780-ADEC-4AD4-8E83-63085C1C9777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B0C78A3A-D348-4222-9AC2-6D5389AEE415}">
      <dgm:prSet custT="1"/>
      <dgm:spPr>
        <a:solidFill>
          <a:srgbClr val="CCFFFF"/>
        </a:solidFill>
      </dgm:spPr>
      <dgm:t>
        <a:bodyPr/>
        <a:lstStyle/>
        <a:p>
          <a:r>
            <a:rPr lang="ru-RU" sz="12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РЯД МЕДИЦИНСКИХ РАБОТНИКОВ </a:t>
          </a:r>
          <a:r>
            <a: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 КАТЕГОРИИ</a:t>
          </a:r>
        </a:p>
      </dgm:t>
    </dgm:pt>
    <dgm:pt modelId="{38E05504-7DE7-4266-9D81-89C2A58AF264}" type="parTrans" cxnId="{3AC0DA42-4224-463F-BB7C-24A40AC04E72}">
      <dgm:prSet/>
      <dgm:spPr/>
      <dgm:t>
        <a:bodyPr/>
        <a:lstStyle/>
        <a:p>
          <a:endParaRPr lang="ru-RU"/>
        </a:p>
      </dgm:t>
    </dgm:pt>
    <dgm:pt modelId="{45CB4AAF-89C4-4F4C-93B4-F9FA582B8736}" type="sibTrans" cxnId="{3AC0DA42-4224-463F-BB7C-24A40AC04E72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EE52FDA8-6A14-4A01-BE17-378D7F162CCA}" type="pres">
      <dgm:prSet presAssocID="{85A183B7-5E3D-4568-8287-24576297E58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70E7C8-0CD2-46A5-8DEF-07E012DA28CB}" type="pres">
      <dgm:prSet presAssocID="{21E4F4F1-C4CE-4582-A247-00F4810ED198}" presName="centerShape" presStyleLbl="node0" presStyleIdx="0" presStyleCnt="1"/>
      <dgm:spPr/>
      <dgm:t>
        <a:bodyPr/>
        <a:lstStyle/>
        <a:p>
          <a:endParaRPr lang="ru-RU"/>
        </a:p>
      </dgm:t>
    </dgm:pt>
    <dgm:pt modelId="{58277D42-9F47-42F0-8E84-A2586656EB50}" type="pres">
      <dgm:prSet presAssocID="{B18D992E-E811-42E1-ACBD-1995595FF6C0}" presName="node" presStyleLbl="node1" presStyleIdx="0" presStyleCnt="6" custScaleX="130255" custScaleY="130322" custRadScaleRad="101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1729B-E244-45D1-8014-AC572608CF0D}" type="pres">
      <dgm:prSet presAssocID="{B18D992E-E811-42E1-ACBD-1995595FF6C0}" presName="dummy" presStyleCnt="0"/>
      <dgm:spPr/>
    </dgm:pt>
    <dgm:pt modelId="{BEFA407D-31BD-46B0-9147-8C7B5D3AF173}" type="pres">
      <dgm:prSet presAssocID="{B07D36A7-3427-48DB-B08A-DC89D6A6FCD3}" presName="sibTrans" presStyleLbl="sibTrans2D1" presStyleIdx="0" presStyleCnt="6"/>
      <dgm:spPr/>
      <dgm:t>
        <a:bodyPr/>
        <a:lstStyle/>
        <a:p>
          <a:endParaRPr lang="ru-RU"/>
        </a:p>
      </dgm:t>
    </dgm:pt>
    <dgm:pt modelId="{E5368358-F398-4F9C-BDED-F7591CC67183}" type="pres">
      <dgm:prSet presAssocID="{0758DB79-83E5-4195-92AA-7F2E9D58CBD2}" presName="node" presStyleLbl="node1" presStyleIdx="1" presStyleCnt="6" custScaleX="131861" custScaleY="136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F889E-8130-4B50-8774-B8D8F3BA75E4}" type="pres">
      <dgm:prSet presAssocID="{0758DB79-83E5-4195-92AA-7F2E9D58CBD2}" presName="dummy" presStyleCnt="0"/>
      <dgm:spPr/>
    </dgm:pt>
    <dgm:pt modelId="{AB26D9E0-0631-4258-9F14-2CEA7CA16352}" type="pres">
      <dgm:prSet presAssocID="{494F1C5F-32A2-4556-A15E-988679CBE84F}" presName="sibTrans" presStyleLbl="sibTrans2D1" presStyleIdx="1" presStyleCnt="6"/>
      <dgm:spPr/>
      <dgm:t>
        <a:bodyPr/>
        <a:lstStyle/>
        <a:p>
          <a:endParaRPr lang="ru-RU"/>
        </a:p>
      </dgm:t>
    </dgm:pt>
    <dgm:pt modelId="{39BAE9C1-2751-4EF5-90C5-1D37CF1E8C5E}" type="pres">
      <dgm:prSet presAssocID="{7CF170E4-DEC4-4083-A4EF-C76ADE4211B5}" presName="node" presStyleLbl="node1" presStyleIdx="2" presStyleCnt="6" custScaleX="132297" custScaleY="136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FE656-34B8-4EC4-A5E6-0F31B6EE8ACB}" type="pres">
      <dgm:prSet presAssocID="{7CF170E4-DEC4-4083-A4EF-C76ADE4211B5}" presName="dummy" presStyleCnt="0"/>
      <dgm:spPr/>
    </dgm:pt>
    <dgm:pt modelId="{554EBF28-EA1D-4E39-B403-6298CF3227B1}" type="pres">
      <dgm:prSet presAssocID="{A277F724-0261-4AC0-B937-CFBDC50271CD}" presName="sibTrans" presStyleLbl="sibTrans2D1" presStyleIdx="2" presStyleCnt="6"/>
      <dgm:spPr/>
      <dgm:t>
        <a:bodyPr/>
        <a:lstStyle/>
        <a:p>
          <a:endParaRPr lang="ru-RU"/>
        </a:p>
      </dgm:t>
    </dgm:pt>
    <dgm:pt modelId="{A62DDF7C-8ED0-49CB-BAC5-7C2BB35149AC}" type="pres">
      <dgm:prSet presAssocID="{2B9B71E5-BD70-4A9A-83EA-F0624FAEF4FB}" presName="node" presStyleLbl="node1" presStyleIdx="3" presStyleCnt="6" custScaleX="133089" custScaleY="130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64EFB-8CC7-45D3-A85B-94FC11CF8BFD}" type="pres">
      <dgm:prSet presAssocID="{2B9B71E5-BD70-4A9A-83EA-F0624FAEF4FB}" presName="dummy" presStyleCnt="0"/>
      <dgm:spPr/>
    </dgm:pt>
    <dgm:pt modelId="{FC012D19-EDA7-4DB0-B89B-598CAEAE8086}" type="pres">
      <dgm:prSet presAssocID="{5A57236A-0014-48B5-8135-FCCCED639E34}" presName="sibTrans" presStyleLbl="sibTrans2D1" presStyleIdx="3" presStyleCnt="6"/>
      <dgm:spPr/>
      <dgm:t>
        <a:bodyPr/>
        <a:lstStyle/>
        <a:p>
          <a:endParaRPr lang="ru-RU"/>
        </a:p>
      </dgm:t>
    </dgm:pt>
    <dgm:pt modelId="{AD0A8BDF-6F57-4B75-B44B-0E5400CF6104}" type="pres">
      <dgm:prSet presAssocID="{1A2706AD-45E7-4182-9CF9-393BC2CE6350}" presName="node" presStyleLbl="node1" presStyleIdx="4" presStyleCnt="6" custScaleX="140307" custScaleY="138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E91B9-8248-4A87-889E-A6D4232C2C28}" type="pres">
      <dgm:prSet presAssocID="{1A2706AD-45E7-4182-9CF9-393BC2CE6350}" presName="dummy" presStyleCnt="0"/>
      <dgm:spPr/>
    </dgm:pt>
    <dgm:pt modelId="{55C1B066-CEEA-4476-8A26-BEB9E9A01D40}" type="pres">
      <dgm:prSet presAssocID="{F6276D04-4193-4B5B-A781-F32D08A080FE}" presName="sibTrans" presStyleLbl="sibTrans2D1" presStyleIdx="4" presStyleCnt="6"/>
      <dgm:spPr/>
      <dgm:t>
        <a:bodyPr/>
        <a:lstStyle/>
        <a:p>
          <a:endParaRPr lang="ru-RU"/>
        </a:p>
      </dgm:t>
    </dgm:pt>
    <dgm:pt modelId="{40FDA561-304C-4952-9C01-76CEA038FEED}" type="pres">
      <dgm:prSet presAssocID="{B0C78A3A-D348-4222-9AC2-6D5389AEE415}" presName="node" presStyleLbl="node1" presStyleIdx="5" presStyleCnt="6" custScaleX="143515" custScaleY="128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80E9D-ECC6-45B3-B6D5-81F415221E52}" type="pres">
      <dgm:prSet presAssocID="{B0C78A3A-D348-4222-9AC2-6D5389AEE415}" presName="dummy" presStyleCnt="0"/>
      <dgm:spPr/>
    </dgm:pt>
    <dgm:pt modelId="{FB886148-D256-4533-8D77-3C2A2D5FEDE7}" type="pres">
      <dgm:prSet presAssocID="{45CB4AAF-89C4-4F4C-93B4-F9FA582B8736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BE691395-DD3E-42A9-BA15-DD49E16414D1}" srcId="{21E4F4F1-C4CE-4582-A247-00F4810ED198}" destId="{7CF170E4-DEC4-4083-A4EF-C76ADE4211B5}" srcOrd="2" destOrd="0" parTransId="{8C2A0FB9-2458-46E1-96E5-B586E88085B4}" sibTransId="{A277F724-0261-4AC0-B937-CFBDC50271CD}"/>
    <dgm:cxn modelId="{ED88BB32-3CFD-4794-9284-56F197941B5F}" srcId="{21E4F4F1-C4CE-4582-A247-00F4810ED198}" destId="{B18D992E-E811-42E1-ACBD-1995595FF6C0}" srcOrd="0" destOrd="0" parTransId="{B895E46D-3E77-44C7-8EF2-64E034E12D73}" sibTransId="{B07D36A7-3427-48DB-B08A-DC89D6A6FCD3}"/>
    <dgm:cxn modelId="{B1B793A4-B0BA-4624-8A48-8DF6FE0BEAF0}" type="presOf" srcId="{B07D36A7-3427-48DB-B08A-DC89D6A6FCD3}" destId="{BEFA407D-31BD-46B0-9147-8C7B5D3AF173}" srcOrd="0" destOrd="0" presId="urn:microsoft.com/office/officeart/2005/8/layout/radial6"/>
    <dgm:cxn modelId="{2EF80EB8-1A3E-4355-B685-EA234CFCC1BF}" type="presOf" srcId="{A277F724-0261-4AC0-B937-CFBDC50271CD}" destId="{554EBF28-EA1D-4E39-B403-6298CF3227B1}" srcOrd="0" destOrd="0" presId="urn:microsoft.com/office/officeart/2005/8/layout/radial6"/>
    <dgm:cxn modelId="{7B35FEA8-C8D7-4390-B81F-01A852EB5632}" type="presOf" srcId="{85A183B7-5E3D-4568-8287-24576297E58E}" destId="{EE52FDA8-6A14-4A01-BE17-378D7F162CCA}" srcOrd="0" destOrd="0" presId="urn:microsoft.com/office/officeart/2005/8/layout/radial6"/>
    <dgm:cxn modelId="{2396CCE0-0B48-4EE2-B051-7F70B4A99E15}" type="presOf" srcId="{F6276D04-4193-4B5B-A781-F32D08A080FE}" destId="{55C1B066-CEEA-4476-8A26-BEB9E9A01D40}" srcOrd="0" destOrd="0" presId="urn:microsoft.com/office/officeart/2005/8/layout/radial6"/>
    <dgm:cxn modelId="{72834A9D-2A36-4D48-8D43-A1F10ACFF8BD}" type="presOf" srcId="{1A2706AD-45E7-4182-9CF9-393BC2CE6350}" destId="{AD0A8BDF-6F57-4B75-B44B-0E5400CF6104}" srcOrd="0" destOrd="0" presId="urn:microsoft.com/office/officeart/2005/8/layout/radial6"/>
    <dgm:cxn modelId="{220CA4AE-C522-4622-9AB3-E0FEA4D66541}" type="presOf" srcId="{21E4F4F1-C4CE-4582-A247-00F4810ED198}" destId="{2A70E7C8-0CD2-46A5-8DEF-07E012DA28CB}" srcOrd="0" destOrd="0" presId="urn:microsoft.com/office/officeart/2005/8/layout/radial6"/>
    <dgm:cxn modelId="{3E6363DE-DBEB-42D1-B9A6-8621E0387FDE}" type="presOf" srcId="{494F1C5F-32A2-4556-A15E-988679CBE84F}" destId="{AB26D9E0-0631-4258-9F14-2CEA7CA16352}" srcOrd="0" destOrd="0" presId="urn:microsoft.com/office/officeart/2005/8/layout/radial6"/>
    <dgm:cxn modelId="{9C51014D-67D2-426B-890E-DA03C61E623F}" type="presOf" srcId="{45CB4AAF-89C4-4F4C-93B4-F9FA582B8736}" destId="{FB886148-D256-4533-8D77-3C2A2D5FEDE7}" srcOrd="0" destOrd="0" presId="urn:microsoft.com/office/officeart/2005/8/layout/radial6"/>
    <dgm:cxn modelId="{D39E3A41-2204-4CAF-B297-5269886BC716}" type="presOf" srcId="{7CF170E4-DEC4-4083-A4EF-C76ADE4211B5}" destId="{39BAE9C1-2751-4EF5-90C5-1D37CF1E8C5E}" srcOrd="0" destOrd="0" presId="urn:microsoft.com/office/officeart/2005/8/layout/radial6"/>
    <dgm:cxn modelId="{61A3FC03-82F7-4638-9890-5CEAD5180ABC}" type="presOf" srcId="{0758DB79-83E5-4195-92AA-7F2E9D58CBD2}" destId="{E5368358-F398-4F9C-BDED-F7591CC67183}" srcOrd="0" destOrd="0" presId="urn:microsoft.com/office/officeart/2005/8/layout/radial6"/>
    <dgm:cxn modelId="{3AC0DA42-4224-463F-BB7C-24A40AC04E72}" srcId="{21E4F4F1-C4CE-4582-A247-00F4810ED198}" destId="{B0C78A3A-D348-4222-9AC2-6D5389AEE415}" srcOrd="5" destOrd="0" parTransId="{38E05504-7DE7-4266-9D81-89C2A58AF264}" sibTransId="{45CB4AAF-89C4-4F4C-93B4-F9FA582B8736}"/>
    <dgm:cxn modelId="{E7EDB780-ADEC-4AD4-8E83-63085C1C9777}" srcId="{21E4F4F1-C4CE-4582-A247-00F4810ED198}" destId="{1A2706AD-45E7-4182-9CF9-393BC2CE6350}" srcOrd="4" destOrd="0" parTransId="{683101E0-E7EB-4801-8B20-4DF3F555A3C7}" sibTransId="{F6276D04-4193-4B5B-A781-F32D08A080FE}"/>
    <dgm:cxn modelId="{057CB463-52D6-41C1-94FD-6FA9739F161E}" type="presOf" srcId="{5A57236A-0014-48B5-8135-FCCCED639E34}" destId="{FC012D19-EDA7-4DB0-B89B-598CAEAE8086}" srcOrd="0" destOrd="0" presId="urn:microsoft.com/office/officeart/2005/8/layout/radial6"/>
    <dgm:cxn modelId="{FAE768C0-44CE-40A3-B57A-A9C616338CD7}" type="presOf" srcId="{B0C78A3A-D348-4222-9AC2-6D5389AEE415}" destId="{40FDA561-304C-4952-9C01-76CEA038FEED}" srcOrd="0" destOrd="0" presId="urn:microsoft.com/office/officeart/2005/8/layout/radial6"/>
    <dgm:cxn modelId="{5ADCD6D1-619C-447F-B363-190228F905E4}" srcId="{21E4F4F1-C4CE-4582-A247-00F4810ED198}" destId="{2B9B71E5-BD70-4A9A-83EA-F0624FAEF4FB}" srcOrd="3" destOrd="0" parTransId="{73A2DBB2-B320-4B12-9298-BCAADCF59969}" sibTransId="{5A57236A-0014-48B5-8135-FCCCED639E34}"/>
    <dgm:cxn modelId="{38FAD2C7-BA91-4DB2-8290-9B9A906A56BF}" srcId="{85A183B7-5E3D-4568-8287-24576297E58E}" destId="{21E4F4F1-C4CE-4582-A247-00F4810ED198}" srcOrd="0" destOrd="0" parTransId="{2073CC80-EAD6-4D04-98C7-A9DF5A2C2E33}" sibTransId="{DD047757-EC67-4993-A69A-F688B0F6D411}"/>
    <dgm:cxn modelId="{4A050896-0FBE-4FD8-84E4-27878F5F34E7}" srcId="{21E4F4F1-C4CE-4582-A247-00F4810ED198}" destId="{0758DB79-83E5-4195-92AA-7F2E9D58CBD2}" srcOrd="1" destOrd="0" parTransId="{1DB49208-5400-4E7D-8C4D-DB1A6E2D1E08}" sibTransId="{494F1C5F-32A2-4556-A15E-988679CBE84F}"/>
    <dgm:cxn modelId="{E8D22288-166E-498F-B53B-B61A99A2E07C}" type="presOf" srcId="{2B9B71E5-BD70-4A9A-83EA-F0624FAEF4FB}" destId="{A62DDF7C-8ED0-49CB-BAC5-7C2BB35149AC}" srcOrd="0" destOrd="0" presId="urn:microsoft.com/office/officeart/2005/8/layout/radial6"/>
    <dgm:cxn modelId="{1CDE58C7-3A3D-40A8-87C3-EB381F58F948}" type="presOf" srcId="{B18D992E-E811-42E1-ACBD-1995595FF6C0}" destId="{58277D42-9F47-42F0-8E84-A2586656EB50}" srcOrd="0" destOrd="0" presId="urn:microsoft.com/office/officeart/2005/8/layout/radial6"/>
    <dgm:cxn modelId="{A1AE7853-8AB4-4F8D-83EE-4E5DF8853A09}" type="presParOf" srcId="{EE52FDA8-6A14-4A01-BE17-378D7F162CCA}" destId="{2A70E7C8-0CD2-46A5-8DEF-07E012DA28CB}" srcOrd="0" destOrd="0" presId="urn:microsoft.com/office/officeart/2005/8/layout/radial6"/>
    <dgm:cxn modelId="{4D493DBA-464B-4259-9400-9A41E498957A}" type="presParOf" srcId="{EE52FDA8-6A14-4A01-BE17-378D7F162CCA}" destId="{58277D42-9F47-42F0-8E84-A2586656EB50}" srcOrd="1" destOrd="0" presId="urn:microsoft.com/office/officeart/2005/8/layout/radial6"/>
    <dgm:cxn modelId="{CE0827A8-4CB6-470E-A88B-5D7FFD180236}" type="presParOf" srcId="{EE52FDA8-6A14-4A01-BE17-378D7F162CCA}" destId="{1971729B-E244-45D1-8014-AC572608CF0D}" srcOrd="2" destOrd="0" presId="urn:microsoft.com/office/officeart/2005/8/layout/radial6"/>
    <dgm:cxn modelId="{59FD8063-8FF9-4720-8C07-4F9E7E2C6ADA}" type="presParOf" srcId="{EE52FDA8-6A14-4A01-BE17-378D7F162CCA}" destId="{BEFA407D-31BD-46B0-9147-8C7B5D3AF173}" srcOrd="3" destOrd="0" presId="urn:microsoft.com/office/officeart/2005/8/layout/radial6"/>
    <dgm:cxn modelId="{AE5A3423-4DCE-4BFD-8D32-B86C1CEAB0B1}" type="presParOf" srcId="{EE52FDA8-6A14-4A01-BE17-378D7F162CCA}" destId="{E5368358-F398-4F9C-BDED-F7591CC67183}" srcOrd="4" destOrd="0" presId="urn:microsoft.com/office/officeart/2005/8/layout/radial6"/>
    <dgm:cxn modelId="{2294B453-9541-475C-A7E6-411D31704D25}" type="presParOf" srcId="{EE52FDA8-6A14-4A01-BE17-378D7F162CCA}" destId="{843F889E-8130-4B50-8774-B8D8F3BA75E4}" srcOrd="5" destOrd="0" presId="urn:microsoft.com/office/officeart/2005/8/layout/radial6"/>
    <dgm:cxn modelId="{BD615AB8-3ABE-411A-B109-29C6B2CAA321}" type="presParOf" srcId="{EE52FDA8-6A14-4A01-BE17-378D7F162CCA}" destId="{AB26D9E0-0631-4258-9F14-2CEA7CA16352}" srcOrd="6" destOrd="0" presId="urn:microsoft.com/office/officeart/2005/8/layout/radial6"/>
    <dgm:cxn modelId="{2380FE46-59B6-4372-B858-435EF85ABF76}" type="presParOf" srcId="{EE52FDA8-6A14-4A01-BE17-378D7F162CCA}" destId="{39BAE9C1-2751-4EF5-90C5-1D37CF1E8C5E}" srcOrd="7" destOrd="0" presId="urn:microsoft.com/office/officeart/2005/8/layout/radial6"/>
    <dgm:cxn modelId="{A3DFD94E-99F3-4F29-A08E-21C23884FCC0}" type="presParOf" srcId="{EE52FDA8-6A14-4A01-BE17-378D7F162CCA}" destId="{138FE656-34B8-4EC4-A5E6-0F31B6EE8ACB}" srcOrd="8" destOrd="0" presId="urn:microsoft.com/office/officeart/2005/8/layout/radial6"/>
    <dgm:cxn modelId="{41F804AB-8B3B-4472-A0A0-2C86679474AA}" type="presParOf" srcId="{EE52FDA8-6A14-4A01-BE17-378D7F162CCA}" destId="{554EBF28-EA1D-4E39-B403-6298CF3227B1}" srcOrd="9" destOrd="0" presId="urn:microsoft.com/office/officeart/2005/8/layout/radial6"/>
    <dgm:cxn modelId="{5B3307A3-9E0F-4C8A-9235-B8BBBAC63F44}" type="presParOf" srcId="{EE52FDA8-6A14-4A01-BE17-378D7F162CCA}" destId="{A62DDF7C-8ED0-49CB-BAC5-7C2BB35149AC}" srcOrd="10" destOrd="0" presId="urn:microsoft.com/office/officeart/2005/8/layout/radial6"/>
    <dgm:cxn modelId="{EBA2E504-50FC-4CF8-A8E2-6B0AD8F76056}" type="presParOf" srcId="{EE52FDA8-6A14-4A01-BE17-378D7F162CCA}" destId="{A2C64EFB-8CC7-45D3-A85B-94FC11CF8BFD}" srcOrd="11" destOrd="0" presId="urn:microsoft.com/office/officeart/2005/8/layout/radial6"/>
    <dgm:cxn modelId="{3FC70871-A471-4FF2-8C6B-8C886FFFA9E9}" type="presParOf" srcId="{EE52FDA8-6A14-4A01-BE17-378D7F162CCA}" destId="{FC012D19-EDA7-4DB0-B89B-598CAEAE8086}" srcOrd="12" destOrd="0" presId="urn:microsoft.com/office/officeart/2005/8/layout/radial6"/>
    <dgm:cxn modelId="{E3646AB4-C82D-4FD9-8504-8BD53DD13ADD}" type="presParOf" srcId="{EE52FDA8-6A14-4A01-BE17-378D7F162CCA}" destId="{AD0A8BDF-6F57-4B75-B44B-0E5400CF6104}" srcOrd="13" destOrd="0" presId="urn:microsoft.com/office/officeart/2005/8/layout/radial6"/>
    <dgm:cxn modelId="{A4A08BF2-B8FF-40B4-B161-3DFF30F2B7D0}" type="presParOf" srcId="{EE52FDA8-6A14-4A01-BE17-378D7F162CCA}" destId="{575E91B9-8248-4A87-889E-A6D4232C2C28}" srcOrd="14" destOrd="0" presId="urn:microsoft.com/office/officeart/2005/8/layout/radial6"/>
    <dgm:cxn modelId="{0AAA764B-FBA6-4201-BB93-2957884179C0}" type="presParOf" srcId="{EE52FDA8-6A14-4A01-BE17-378D7F162CCA}" destId="{55C1B066-CEEA-4476-8A26-BEB9E9A01D40}" srcOrd="15" destOrd="0" presId="urn:microsoft.com/office/officeart/2005/8/layout/radial6"/>
    <dgm:cxn modelId="{694CFFB1-A6BC-4BA0-A095-27EDD323B846}" type="presParOf" srcId="{EE52FDA8-6A14-4A01-BE17-378D7F162CCA}" destId="{40FDA561-304C-4952-9C01-76CEA038FEED}" srcOrd="16" destOrd="0" presId="urn:microsoft.com/office/officeart/2005/8/layout/radial6"/>
    <dgm:cxn modelId="{A9080082-8FD5-4614-A74D-AB36D1887D0A}" type="presParOf" srcId="{EE52FDA8-6A14-4A01-BE17-378D7F162CCA}" destId="{2CE80E9D-ECC6-45B3-B6D5-81F415221E52}" srcOrd="17" destOrd="0" presId="urn:microsoft.com/office/officeart/2005/8/layout/radial6"/>
    <dgm:cxn modelId="{D4AE742F-5548-4925-A431-921BD69476E2}" type="presParOf" srcId="{EE52FDA8-6A14-4A01-BE17-378D7F162CCA}" destId="{FB886148-D256-4533-8D77-3C2A2D5FEDE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5D0BC6-C035-4BD4-953A-6659DA6078E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1F7821-EC97-467D-B1D8-615E370B16CC}">
      <dgm:prSet phldrT="[Текст]" custT="1"/>
      <dgm:spPr>
        <a:xfrm>
          <a:off x="0" y="62620"/>
          <a:ext cx="4032171" cy="19949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 sz="2800" dirty="0" smtClean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endParaRPr lang="ru-RU" sz="2800" dirty="0" smtClean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endParaRPr lang="ru-RU" sz="2800" dirty="0" smtClean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НАСТАВНИЧЕСВТО</a:t>
          </a:r>
          <a:endParaRPr lang="ru-RU" sz="2400" b="1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21146E1-0541-4897-BED6-7A61F2BA4690}" type="parTrans" cxnId="{BAE8E4B1-2DA7-4267-AAC3-77FBFECE27F9}">
      <dgm:prSet/>
      <dgm:spPr/>
      <dgm:t>
        <a:bodyPr/>
        <a:lstStyle/>
        <a:p>
          <a:endParaRPr lang="ru-RU"/>
        </a:p>
      </dgm:t>
    </dgm:pt>
    <dgm:pt modelId="{5D8F92EC-4AE3-494E-AF73-EC88CE592DAB}" type="sibTrans" cxnId="{BAE8E4B1-2DA7-4267-AAC3-77FBFECE27F9}">
      <dgm:prSet/>
      <dgm:spPr/>
      <dgm:t>
        <a:bodyPr/>
        <a:lstStyle/>
        <a:p>
          <a:endParaRPr lang="ru-RU"/>
        </a:p>
      </dgm:t>
    </dgm:pt>
    <dgm:pt modelId="{82EB947A-ACBD-485C-9CF0-BDA5C286F2EB}">
      <dgm:prSet phldrT="[Текст]" custT="1"/>
      <dgm:spPr>
        <a:xfrm>
          <a:off x="4558127" y="348656"/>
          <a:ext cx="5240593" cy="194098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endParaRPr lang="ru-RU" sz="2000" i="1" u="sng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E41FFBA-4513-43F1-914E-8F45721DD507}" type="parTrans" cxnId="{4CC9C3D7-DC00-48C7-930B-9D2DE5477D8F}">
      <dgm:prSet/>
      <dgm:spPr/>
      <dgm:t>
        <a:bodyPr/>
        <a:lstStyle/>
        <a:p>
          <a:endParaRPr lang="ru-RU"/>
        </a:p>
      </dgm:t>
    </dgm:pt>
    <dgm:pt modelId="{D2D968AA-21E2-4F8C-A58F-CE9D899C2867}" type="sibTrans" cxnId="{4CC9C3D7-DC00-48C7-930B-9D2DE5477D8F}">
      <dgm:prSet/>
      <dgm:spPr/>
      <dgm:t>
        <a:bodyPr/>
        <a:lstStyle/>
        <a:p>
          <a:endParaRPr lang="ru-RU"/>
        </a:p>
      </dgm:t>
    </dgm:pt>
    <dgm:pt modelId="{1ACCCEC0-F2FC-4CC4-85F9-B6B7BEAD8280}">
      <dgm:prSet phldrT="[Текст]" custT="1"/>
      <dgm:spPr>
        <a:xfrm>
          <a:off x="2162362" y="2990901"/>
          <a:ext cx="2936427" cy="171621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 sz="2400" b="1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endParaRPr lang="ru-RU" sz="2400" b="1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endParaRPr lang="ru-RU" sz="2400" b="1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endParaRPr lang="ru-RU" sz="2400" b="1" dirty="0" smtClean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КРУГЛЫЙ СТОЛ </a:t>
          </a:r>
          <a:endParaRPr lang="ru-RU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7B0860-44BD-4C96-83FF-CF0BF9E304F6}" type="parTrans" cxnId="{3011BD8B-2745-4B73-BC17-F836AEB22543}">
      <dgm:prSet/>
      <dgm:spPr/>
      <dgm:t>
        <a:bodyPr/>
        <a:lstStyle/>
        <a:p>
          <a:endParaRPr lang="ru-RU"/>
        </a:p>
      </dgm:t>
    </dgm:pt>
    <dgm:pt modelId="{CAC8070A-60F4-4E9A-BCA9-5FF6578CB72F}" type="sibTrans" cxnId="{3011BD8B-2745-4B73-BC17-F836AEB22543}">
      <dgm:prSet/>
      <dgm:spPr/>
      <dgm:t>
        <a:bodyPr/>
        <a:lstStyle/>
        <a:p>
          <a:endParaRPr lang="ru-RU"/>
        </a:p>
      </dgm:t>
    </dgm:pt>
    <dgm:pt modelId="{E3DADE6A-ACBE-408B-A871-DF0D3A30E293}">
      <dgm:prSet phldrT="[Текст]" custT="1"/>
      <dgm:spPr>
        <a:xfrm>
          <a:off x="5514063" y="3036433"/>
          <a:ext cx="5039998" cy="190014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ru-RU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Для молодых специалистов, на постоянной основе, не реже 1 раза в месяц проводится «</a:t>
          </a:r>
          <a:r>
            <a:rPr lang="ru-RU" sz="2000" b="0" i="0" u="none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круглый стол» с главным врачом</a:t>
          </a:r>
          <a:endParaRPr lang="ru-RU" sz="2000" b="0" i="0" u="none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FAE44C-951A-4B02-8662-D84C549C3A5E}" type="parTrans" cxnId="{507B8FAB-9D4A-47A3-BA64-4402E7C9BC8B}">
      <dgm:prSet/>
      <dgm:spPr/>
      <dgm:t>
        <a:bodyPr/>
        <a:lstStyle/>
        <a:p>
          <a:endParaRPr lang="ru-RU"/>
        </a:p>
      </dgm:t>
    </dgm:pt>
    <dgm:pt modelId="{D62CDA1B-B789-4F02-8247-DDF9DE70D660}" type="sibTrans" cxnId="{507B8FAB-9D4A-47A3-BA64-4402E7C9BC8B}">
      <dgm:prSet/>
      <dgm:spPr/>
      <dgm:t>
        <a:bodyPr/>
        <a:lstStyle/>
        <a:p>
          <a:endParaRPr lang="ru-RU"/>
        </a:p>
      </dgm:t>
    </dgm:pt>
    <dgm:pt modelId="{7B49C4F5-D5C3-4F31-8D32-279457959A82}">
      <dgm:prSet phldrT="[Текст]" custT="1"/>
      <dgm:spPr>
        <a:xfrm>
          <a:off x="5514063" y="3036433"/>
          <a:ext cx="5039998" cy="190014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ru-RU" sz="20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Здесь</a:t>
          </a:r>
          <a:r>
            <a:rPr lang="ru-RU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каждый может задать и обсудить интересующие вопросы с руководителем нашего учреждения </a:t>
          </a:r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9AB1B21-5C57-4C30-BEC6-D9243555D847}" type="parTrans" cxnId="{45C613CA-76FE-4E08-8395-9A1086C3AB7D}">
      <dgm:prSet/>
      <dgm:spPr/>
      <dgm:t>
        <a:bodyPr/>
        <a:lstStyle/>
        <a:p>
          <a:endParaRPr lang="ru-RU"/>
        </a:p>
      </dgm:t>
    </dgm:pt>
    <dgm:pt modelId="{4E8E56CE-7FA8-49FF-A12A-76E9A9E94A6A}" type="sibTrans" cxnId="{45C613CA-76FE-4E08-8395-9A1086C3AB7D}">
      <dgm:prSet/>
      <dgm:spPr/>
      <dgm:t>
        <a:bodyPr/>
        <a:lstStyle/>
        <a:p>
          <a:endParaRPr lang="ru-RU"/>
        </a:p>
      </dgm:t>
    </dgm:pt>
    <dgm:pt modelId="{8B17EA46-5EE5-4917-ACFA-C72BD8DAAD78}">
      <dgm:prSet phldrT="[Текст]" custT="1"/>
      <dgm:spPr>
        <a:xfrm>
          <a:off x="4558127" y="348656"/>
          <a:ext cx="5240593" cy="1940983"/>
        </a:xfrm>
        <a:noFill/>
        <a:ln>
          <a:noFill/>
        </a:ln>
        <a:effectLst/>
      </dgm:spPr>
      <dgm:t>
        <a:bodyPr/>
        <a:lstStyle/>
        <a:p>
          <a:pPr algn="just"/>
          <a:r>
            <a:rPr lang="ru-RU" sz="1800" b="0" i="0" u="none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Статус «молодой специалист» приобретают выпускники учебных заведений, принятые на работу в год окончания обучения </a:t>
          </a:r>
          <a:endParaRPr lang="ru-RU" sz="1800" b="0" i="0" u="none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9A00828-0640-4848-989C-807DC79025D6}" type="parTrans" cxnId="{DDAAEC78-9C36-4713-9AAC-B3EB1F10B6FC}">
      <dgm:prSet/>
      <dgm:spPr/>
      <dgm:t>
        <a:bodyPr/>
        <a:lstStyle/>
        <a:p>
          <a:endParaRPr lang="ru-RU"/>
        </a:p>
      </dgm:t>
    </dgm:pt>
    <dgm:pt modelId="{02E1B6EA-922D-4190-B7C0-F0874EAD0E87}" type="sibTrans" cxnId="{DDAAEC78-9C36-4713-9AAC-B3EB1F10B6FC}">
      <dgm:prSet/>
      <dgm:spPr/>
      <dgm:t>
        <a:bodyPr/>
        <a:lstStyle/>
        <a:p>
          <a:endParaRPr lang="ru-RU"/>
        </a:p>
      </dgm:t>
    </dgm:pt>
    <dgm:pt modelId="{1D0D4751-9897-4F96-95D3-3AA2548F2E9B}">
      <dgm:prSet phldrT="[Текст]" custT="1"/>
      <dgm:spPr>
        <a:xfrm>
          <a:off x="4558127" y="348656"/>
          <a:ext cx="5240593" cy="1940983"/>
        </a:xfrm>
        <a:noFill/>
        <a:ln>
          <a:noFill/>
        </a:ln>
        <a:effectLst/>
      </dgm:spPr>
      <dgm:t>
        <a:bodyPr/>
        <a:lstStyle/>
        <a:p>
          <a:pPr algn="just"/>
          <a:r>
            <a:rPr lang="ru-RU" sz="1800" b="0" i="0" u="none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Молодому специалисту назначают наставника, с опытом не менее 7 лет, который помогает адаптироваться к условиям осуществления своей профессиональной деятельности, сроком до одного года</a:t>
          </a:r>
          <a:endParaRPr lang="ru-RU" sz="1800" b="0" i="0" u="none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70A2A1D-3FB4-43EF-8A70-D5005B2B7715}" type="parTrans" cxnId="{2DA1883E-C332-42BA-ABED-6CB8CD12BBE8}">
      <dgm:prSet/>
      <dgm:spPr/>
      <dgm:t>
        <a:bodyPr/>
        <a:lstStyle/>
        <a:p>
          <a:endParaRPr lang="ru-RU"/>
        </a:p>
      </dgm:t>
    </dgm:pt>
    <dgm:pt modelId="{620108E5-B0C0-4F04-A097-73884988C045}" type="sibTrans" cxnId="{2DA1883E-C332-42BA-ABED-6CB8CD12BBE8}">
      <dgm:prSet/>
      <dgm:spPr/>
      <dgm:t>
        <a:bodyPr/>
        <a:lstStyle/>
        <a:p>
          <a:endParaRPr lang="ru-RU"/>
        </a:p>
      </dgm:t>
    </dgm:pt>
    <dgm:pt modelId="{D366CD37-F31A-4621-A7CA-E00543B46D85}">
      <dgm:prSet phldrT="[Текст]" custT="1"/>
      <dgm:spPr>
        <a:xfrm>
          <a:off x="4558127" y="348656"/>
          <a:ext cx="5240593" cy="1940983"/>
        </a:xfrm>
        <a:noFill/>
        <a:ln>
          <a:noFill/>
        </a:ln>
        <a:effectLst/>
      </dgm:spPr>
      <dgm:t>
        <a:bodyPr/>
        <a:lstStyle/>
        <a:p>
          <a:pPr algn="just"/>
          <a:r>
            <a:rPr lang="ru-RU" sz="1800" b="0" i="0" u="none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Целью наставничества является приобретение молодыми специалистами необходимых профессиональных навыков и опыта работы, а также воспитание у них требовательности к себе и заинтересованности в результатах труда</a:t>
          </a:r>
          <a:endParaRPr lang="ru-RU" sz="1800" b="0" i="0" u="none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3B1F235-3D38-4440-8DF7-0D0542AD3895}" type="parTrans" cxnId="{8CCCD8B0-7CDB-47FC-A9A4-C5DD352F39F8}">
      <dgm:prSet/>
      <dgm:spPr/>
      <dgm:t>
        <a:bodyPr/>
        <a:lstStyle/>
        <a:p>
          <a:endParaRPr lang="ru-RU"/>
        </a:p>
      </dgm:t>
    </dgm:pt>
    <dgm:pt modelId="{06658ED6-99F4-45FC-AE0F-A0EE4AD03A5D}" type="sibTrans" cxnId="{8CCCD8B0-7CDB-47FC-A9A4-C5DD352F39F8}">
      <dgm:prSet/>
      <dgm:spPr/>
      <dgm:t>
        <a:bodyPr/>
        <a:lstStyle/>
        <a:p>
          <a:endParaRPr lang="ru-RU"/>
        </a:p>
      </dgm:t>
    </dgm:pt>
    <dgm:pt modelId="{B15F1E80-68C8-40D9-A70F-A48C7F811107}" type="pres">
      <dgm:prSet presAssocID="{185D0BC6-C035-4BD4-953A-6659DA6078E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28855EF-6D37-4AF7-A64F-DE0AFF0BEE7C}" type="pres">
      <dgm:prSet presAssocID="{7D1F7821-EC97-467D-B1D8-615E370B16CC}" presName="composite" presStyleCnt="0"/>
      <dgm:spPr/>
    </dgm:pt>
    <dgm:pt modelId="{D83F6B9A-4700-4897-B86B-4EB4C1B2DFF6}" type="pres">
      <dgm:prSet presAssocID="{7D1F7821-EC97-467D-B1D8-615E370B16CC}" presName="bentUpArrow1" presStyleLbl="alignImgPlace1" presStyleIdx="0" presStyleCnt="1" custScaleX="67668" custScaleY="109815" custLinFactNeighborX="-48761" custLinFactNeighborY="8829"/>
      <dgm:spPr>
        <a:xfrm rot="5400000">
          <a:off x="324247" y="2333867"/>
          <a:ext cx="2038032" cy="15700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DA05103-7142-423D-B750-3B2EF0C7C7AA}" type="pres">
      <dgm:prSet presAssocID="{7D1F7821-EC97-467D-B1D8-615E370B16CC}" presName="ParentText" presStyleLbl="node1" presStyleIdx="0" presStyleCnt="2" custScaleX="125208" custScaleY="98964" custLinFactNeighborX="-2939" custLinFactNeighborY="24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9FEBA-EA62-42BC-8462-FC54AD0F4632}" type="pres">
      <dgm:prSet presAssocID="{7D1F7821-EC97-467D-B1D8-615E370B16CC}" presName="ChildText" presStyleLbl="revTx" presStyleIdx="0" presStyleCnt="2" custScaleX="294766" custScaleY="164218" custLinFactX="21595" custLinFactNeighborX="100000" custLinFactNeighborY="-66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0E210B5-4294-4107-B7E1-F573A48482B9}" type="pres">
      <dgm:prSet presAssocID="{5D8F92EC-4AE3-494E-AF73-EC88CE592DAB}" presName="sibTrans" presStyleCnt="0"/>
      <dgm:spPr/>
    </dgm:pt>
    <dgm:pt modelId="{C1590BDE-72EC-4388-B80F-80609A1317B7}" type="pres">
      <dgm:prSet presAssocID="{1ACCCEC0-F2FC-4CC4-85F9-B6B7BEAD8280}" presName="composite" presStyleCnt="0"/>
      <dgm:spPr/>
    </dgm:pt>
    <dgm:pt modelId="{B611A932-78C8-43B1-B768-0F6599D1D19C}" type="pres">
      <dgm:prSet presAssocID="{1ACCCEC0-F2FC-4CC4-85F9-B6B7BEAD8280}" presName="ParentText" presStyleLbl="node1" presStyleIdx="1" presStyleCnt="2" custScaleX="116742" custScaleY="93129" custLinFactNeighborX="-80451" custLinFactNeighborY="-4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4B9C2-1D20-44AD-B13B-0D1EAE77AD6E}" type="pres">
      <dgm:prSet presAssocID="{1ACCCEC0-F2FC-4CC4-85F9-B6B7BEAD8280}" presName="FinalChildText" presStyleLbl="revTx" presStyleIdx="1" presStyleCnt="2" custScaleX="229594" custScaleY="116017" custLinFactNeighborX="-1920" custLinFactNeighborY="1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11BD8B-2745-4B73-BC17-F836AEB22543}" srcId="{185D0BC6-C035-4BD4-953A-6659DA6078E0}" destId="{1ACCCEC0-F2FC-4CC4-85F9-B6B7BEAD8280}" srcOrd="1" destOrd="0" parTransId="{C97B0860-44BD-4C96-83FF-CF0BF9E304F6}" sibTransId="{CAC8070A-60F4-4E9A-BCA9-5FF6578CB72F}"/>
    <dgm:cxn modelId="{2729DDA6-7B5A-45AF-A2DC-7047F4E99048}" type="presOf" srcId="{7D1F7821-EC97-467D-B1D8-615E370B16CC}" destId="{ADA05103-7142-423D-B750-3B2EF0C7C7AA}" srcOrd="0" destOrd="0" presId="urn:microsoft.com/office/officeart/2005/8/layout/StepDownProcess"/>
    <dgm:cxn modelId="{2A7161DB-AD34-4724-878A-B92AAE58E134}" type="presOf" srcId="{1D0D4751-9897-4F96-95D3-3AA2548F2E9B}" destId="{1709FEBA-EA62-42BC-8462-FC54AD0F4632}" srcOrd="0" destOrd="2" presId="urn:microsoft.com/office/officeart/2005/8/layout/StepDownProcess"/>
    <dgm:cxn modelId="{4D788F86-01D5-46BA-8E26-36B47C98158B}" type="presOf" srcId="{185D0BC6-C035-4BD4-953A-6659DA6078E0}" destId="{B15F1E80-68C8-40D9-A70F-A48C7F811107}" srcOrd="0" destOrd="0" presId="urn:microsoft.com/office/officeart/2005/8/layout/StepDownProcess"/>
    <dgm:cxn modelId="{45C613CA-76FE-4E08-8395-9A1086C3AB7D}" srcId="{1ACCCEC0-F2FC-4CC4-85F9-B6B7BEAD8280}" destId="{7B49C4F5-D5C3-4F31-8D32-279457959A82}" srcOrd="1" destOrd="0" parTransId="{09AB1B21-5C57-4C30-BEC6-D9243555D847}" sibTransId="{4E8E56CE-7FA8-49FF-A12A-76E9A9E94A6A}"/>
    <dgm:cxn modelId="{A336A4E6-47AA-4221-8827-7C4C4F945A2B}" type="presOf" srcId="{82EB947A-ACBD-485C-9CF0-BDA5C286F2EB}" destId="{1709FEBA-EA62-42BC-8462-FC54AD0F4632}" srcOrd="0" destOrd="0" presId="urn:microsoft.com/office/officeart/2005/8/layout/StepDownProcess"/>
    <dgm:cxn modelId="{16661023-0E21-4904-A7A1-A5880F3910DF}" type="presOf" srcId="{1ACCCEC0-F2FC-4CC4-85F9-B6B7BEAD8280}" destId="{B611A932-78C8-43B1-B768-0F6599D1D19C}" srcOrd="0" destOrd="0" presId="urn:microsoft.com/office/officeart/2005/8/layout/StepDownProcess"/>
    <dgm:cxn modelId="{BAE8E4B1-2DA7-4267-AAC3-77FBFECE27F9}" srcId="{185D0BC6-C035-4BD4-953A-6659DA6078E0}" destId="{7D1F7821-EC97-467D-B1D8-615E370B16CC}" srcOrd="0" destOrd="0" parTransId="{121146E1-0541-4897-BED6-7A61F2BA4690}" sibTransId="{5D8F92EC-4AE3-494E-AF73-EC88CE592DAB}"/>
    <dgm:cxn modelId="{4CC9C3D7-DC00-48C7-930B-9D2DE5477D8F}" srcId="{7D1F7821-EC97-467D-B1D8-615E370B16CC}" destId="{82EB947A-ACBD-485C-9CF0-BDA5C286F2EB}" srcOrd="0" destOrd="0" parTransId="{6E41FFBA-4513-43F1-914E-8F45721DD507}" sibTransId="{D2D968AA-21E2-4F8C-A58F-CE9D899C2867}"/>
    <dgm:cxn modelId="{DDAAEC78-9C36-4713-9AAC-B3EB1F10B6FC}" srcId="{7D1F7821-EC97-467D-B1D8-615E370B16CC}" destId="{8B17EA46-5EE5-4917-ACFA-C72BD8DAAD78}" srcOrd="1" destOrd="0" parTransId="{99A00828-0640-4848-989C-807DC79025D6}" sibTransId="{02E1B6EA-922D-4190-B7C0-F0874EAD0E87}"/>
    <dgm:cxn modelId="{C7105632-7531-4920-B366-572738BFBC28}" type="presOf" srcId="{E3DADE6A-ACBE-408B-A871-DF0D3A30E293}" destId="{F6D4B9C2-1D20-44AD-B13B-0D1EAE77AD6E}" srcOrd="0" destOrd="0" presId="urn:microsoft.com/office/officeart/2005/8/layout/StepDownProcess"/>
    <dgm:cxn modelId="{2DA1883E-C332-42BA-ABED-6CB8CD12BBE8}" srcId="{7D1F7821-EC97-467D-B1D8-615E370B16CC}" destId="{1D0D4751-9897-4F96-95D3-3AA2548F2E9B}" srcOrd="2" destOrd="0" parTransId="{270A2A1D-3FB4-43EF-8A70-D5005B2B7715}" sibTransId="{620108E5-B0C0-4F04-A097-73884988C045}"/>
    <dgm:cxn modelId="{87BB9AC6-FD09-4E39-B87C-2206CA856FD8}" type="presOf" srcId="{8B17EA46-5EE5-4917-ACFA-C72BD8DAAD78}" destId="{1709FEBA-EA62-42BC-8462-FC54AD0F4632}" srcOrd="0" destOrd="1" presId="urn:microsoft.com/office/officeart/2005/8/layout/StepDownProcess"/>
    <dgm:cxn modelId="{507B8FAB-9D4A-47A3-BA64-4402E7C9BC8B}" srcId="{1ACCCEC0-F2FC-4CC4-85F9-B6B7BEAD8280}" destId="{E3DADE6A-ACBE-408B-A871-DF0D3A30E293}" srcOrd="0" destOrd="0" parTransId="{C9FAE44C-951A-4B02-8662-D84C549C3A5E}" sibTransId="{D62CDA1B-B789-4F02-8247-DDF9DE70D660}"/>
    <dgm:cxn modelId="{6A23F475-357D-461C-9820-AEF482B41AE0}" type="presOf" srcId="{D366CD37-F31A-4621-A7CA-E00543B46D85}" destId="{1709FEBA-EA62-42BC-8462-FC54AD0F4632}" srcOrd="0" destOrd="3" presId="urn:microsoft.com/office/officeart/2005/8/layout/StepDownProcess"/>
    <dgm:cxn modelId="{8CCCD8B0-7CDB-47FC-A9A4-C5DD352F39F8}" srcId="{7D1F7821-EC97-467D-B1D8-615E370B16CC}" destId="{D366CD37-F31A-4621-A7CA-E00543B46D85}" srcOrd="3" destOrd="0" parTransId="{E3B1F235-3D38-4440-8DF7-0D0542AD3895}" sibTransId="{06658ED6-99F4-45FC-AE0F-A0EE4AD03A5D}"/>
    <dgm:cxn modelId="{B8D6B371-D283-49FF-B61A-58AB6900F831}" type="presOf" srcId="{7B49C4F5-D5C3-4F31-8D32-279457959A82}" destId="{F6D4B9C2-1D20-44AD-B13B-0D1EAE77AD6E}" srcOrd="0" destOrd="1" presId="urn:microsoft.com/office/officeart/2005/8/layout/StepDownProcess"/>
    <dgm:cxn modelId="{9D136646-B818-4E39-AC96-DC7FE4652D93}" type="presParOf" srcId="{B15F1E80-68C8-40D9-A70F-A48C7F811107}" destId="{F28855EF-6D37-4AF7-A64F-DE0AFF0BEE7C}" srcOrd="0" destOrd="0" presId="urn:microsoft.com/office/officeart/2005/8/layout/StepDownProcess"/>
    <dgm:cxn modelId="{B0ACEB5C-353C-4DB1-87EF-EEA2A5C34CB5}" type="presParOf" srcId="{F28855EF-6D37-4AF7-A64F-DE0AFF0BEE7C}" destId="{D83F6B9A-4700-4897-B86B-4EB4C1B2DFF6}" srcOrd="0" destOrd="0" presId="urn:microsoft.com/office/officeart/2005/8/layout/StepDownProcess"/>
    <dgm:cxn modelId="{250392BD-068D-4535-AF13-7F0D44EDE4AE}" type="presParOf" srcId="{F28855EF-6D37-4AF7-A64F-DE0AFF0BEE7C}" destId="{ADA05103-7142-423D-B750-3B2EF0C7C7AA}" srcOrd="1" destOrd="0" presId="urn:microsoft.com/office/officeart/2005/8/layout/StepDownProcess"/>
    <dgm:cxn modelId="{130F3423-AA15-4E2F-BE3C-9A11B7B7028F}" type="presParOf" srcId="{F28855EF-6D37-4AF7-A64F-DE0AFF0BEE7C}" destId="{1709FEBA-EA62-42BC-8462-FC54AD0F4632}" srcOrd="2" destOrd="0" presId="urn:microsoft.com/office/officeart/2005/8/layout/StepDownProcess"/>
    <dgm:cxn modelId="{63F059D1-FF9C-4247-B541-F9639EFADD0C}" type="presParOf" srcId="{B15F1E80-68C8-40D9-A70F-A48C7F811107}" destId="{90E210B5-4294-4107-B7E1-F573A48482B9}" srcOrd="1" destOrd="0" presId="urn:microsoft.com/office/officeart/2005/8/layout/StepDownProcess"/>
    <dgm:cxn modelId="{67A62564-06D8-476D-84A8-6666177DE4C5}" type="presParOf" srcId="{B15F1E80-68C8-40D9-A70F-A48C7F811107}" destId="{C1590BDE-72EC-4388-B80F-80609A1317B7}" srcOrd="2" destOrd="0" presId="urn:microsoft.com/office/officeart/2005/8/layout/StepDownProcess"/>
    <dgm:cxn modelId="{7287CB4C-4843-40ED-8F13-CA08FEC6952C}" type="presParOf" srcId="{C1590BDE-72EC-4388-B80F-80609A1317B7}" destId="{B611A932-78C8-43B1-B768-0F6599D1D19C}" srcOrd="0" destOrd="0" presId="urn:microsoft.com/office/officeart/2005/8/layout/StepDownProcess"/>
    <dgm:cxn modelId="{B544BEF6-EA87-4631-B4F6-E454A13F6BEA}" type="presParOf" srcId="{C1590BDE-72EC-4388-B80F-80609A1317B7}" destId="{F6D4B9C2-1D20-44AD-B13B-0D1EAE77AD6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6BD43-000F-4887-8B09-903B1826E0E4}">
      <dsp:nvSpPr>
        <dsp:cNvPr id="0" name=""/>
        <dsp:cNvSpPr/>
      </dsp:nvSpPr>
      <dsp:spPr>
        <a:xfrm rot="10800000">
          <a:off x="1133957" y="44597"/>
          <a:ext cx="3001319" cy="15119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25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/>
        </a:p>
      </dsp:txBody>
      <dsp:txXfrm rot="10800000">
        <a:off x="1511942" y="44597"/>
        <a:ext cx="2623334" cy="1511942"/>
      </dsp:txXfrm>
    </dsp:sp>
    <dsp:sp modelId="{C27BB398-851D-4DF6-B757-CA38D0C40EE6}">
      <dsp:nvSpPr>
        <dsp:cNvPr id="0" name=""/>
        <dsp:cNvSpPr/>
      </dsp:nvSpPr>
      <dsp:spPr>
        <a:xfrm>
          <a:off x="377985" y="44597"/>
          <a:ext cx="1511942" cy="151194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68AE7-80D1-43A5-8060-00F058DF13C1}">
      <dsp:nvSpPr>
        <dsp:cNvPr id="0" name=""/>
        <dsp:cNvSpPr/>
      </dsp:nvSpPr>
      <dsp:spPr>
        <a:xfrm rot="10800000">
          <a:off x="1133957" y="2007866"/>
          <a:ext cx="3001319" cy="15119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25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/>
        </a:p>
      </dsp:txBody>
      <dsp:txXfrm rot="10800000">
        <a:off x="1511942" y="2007866"/>
        <a:ext cx="2623334" cy="1511942"/>
      </dsp:txXfrm>
    </dsp:sp>
    <dsp:sp modelId="{7527BAA6-A8D3-4253-88BC-05F6AD705E1B}">
      <dsp:nvSpPr>
        <dsp:cNvPr id="0" name=""/>
        <dsp:cNvSpPr/>
      </dsp:nvSpPr>
      <dsp:spPr>
        <a:xfrm>
          <a:off x="377985" y="2007866"/>
          <a:ext cx="1511942" cy="151194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480BA-CDC3-477B-9A73-4B056CC049F1}">
      <dsp:nvSpPr>
        <dsp:cNvPr id="0" name=""/>
        <dsp:cNvSpPr/>
      </dsp:nvSpPr>
      <dsp:spPr>
        <a:xfrm rot="10800000">
          <a:off x="1133957" y="3971135"/>
          <a:ext cx="3001319" cy="15119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25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/>
        </a:p>
      </dsp:txBody>
      <dsp:txXfrm rot="10800000">
        <a:off x="1511942" y="3971135"/>
        <a:ext cx="2623334" cy="1511942"/>
      </dsp:txXfrm>
    </dsp:sp>
    <dsp:sp modelId="{8A402305-53D2-4B03-AACD-A7F8AD442014}">
      <dsp:nvSpPr>
        <dsp:cNvPr id="0" name=""/>
        <dsp:cNvSpPr/>
      </dsp:nvSpPr>
      <dsp:spPr>
        <a:xfrm>
          <a:off x="377985" y="3971135"/>
          <a:ext cx="1511942" cy="151194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5B555-CFBF-4DAA-A607-145AB9ACD2E8}">
      <dsp:nvSpPr>
        <dsp:cNvPr id="0" name=""/>
        <dsp:cNvSpPr/>
      </dsp:nvSpPr>
      <dsp:spPr>
        <a:xfrm rot="5400000">
          <a:off x="1025846" y="922923"/>
          <a:ext cx="2624484" cy="3258709"/>
        </a:xfrm>
        <a:prstGeom prst="corner">
          <a:avLst>
            <a:gd name="adj1" fmla="val 16120"/>
            <a:gd name="adj2" fmla="val 1611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935EE-DE53-4BCB-95C3-872E856630C3}">
      <dsp:nvSpPr>
        <dsp:cNvPr id="0" name=""/>
        <dsp:cNvSpPr/>
      </dsp:nvSpPr>
      <dsp:spPr>
        <a:xfrm>
          <a:off x="1247750" y="1729613"/>
          <a:ext cx="2541514" cy="222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50% СТОИМОСТИ ЖИЛЬЯ В КАЧЕСТВЕ ПЕРВОНАЧАЛЬНОГО ВЗНОСА СПЕЦИАЛИСТЫ ПОЛУЧАЮТ ОТ МОСКОВСКОЙ ОБЛАСТИ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247750" y="1729613"/>
        <a:ext cx="2541514" cy="2227786"/>
      </dsp:txXfrm>
    </dsp:sp>
    <dsp:sp modelId="{EDCABC73-5D06-4E24-90BC-25A85B97459D}">
      <dsp:nvSpPr>
        <dsp:cNvPr id="0" name=""/>
        <dsp:cNvSpPr/>
      </dsp:nvSpPr>
      <dsp:spPr>
        <a:xfrm>
          <a:off x="3271764" y="937460"/>
          <a:ext cx="479531" cy="479531"/>
        </a:xfrm>
        <a:prstGeom prst="triangle">
          <a:avLst>
            <a:gd name="adj" fmla="val 10000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E7021-41FF-4BD7-BE6E-F9CCC082DB27}">
      <dsp:nvSpPr>
        <dsp:cNvPr id="0" name=""/>
        <dsp:cNvSpPr/>
      </dsp:nvSpPr>
      <dsp:spPr>
        <a:xfrm rot="5400000">
          <a:off x="4698318" y="368364"/>
          <a:ext cx="2267292" cy="3166936"/>
        </a:xfrm>
        <a:prstGeom prst="corner">
          <a:avLst>
            <a:gd name="adj1" fmla="val 16120"/>
            <a:gd name="adj2" fmla="val 1611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F279B-92CE-4014-91DF-A5BFF7679143}">
      <dsp:nvSpPr>
        <dsp:cNvPr id="0" name=""/>
        <dsp:cNvSpPr/>
      </dsp:nvSpPr>
      <dsp:spPr>
        <a:xfrm>
          <a:off x="4713143" y="1215934"/>
          <a:ext cx="2541514" cy="222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КОМПЕНСАЦИЯ СУММЫ ОСНОВНОГО ДОЛГА ВЫПЛАЧИВАЕТСЯ ЕЖЕМЕСЯЧНО В ТЕЧЕНИЕ 10 ЛЕТ</a:t>
          </a: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713143" y="1215934"/>
        <a:ext cx="2541514" cy="2227786"/>
      </dsp:txXfrm>
    </dsp:sp>
    <dsp:sp modelId="{5E3489FE-3119-47C0-B9B9-9D1BDE3BAF0A}">
      <dsp:nvSpPr>
        <dsp:cNvPr id="0" name=""/>
        <dsp:cNvSpPr/>
      </dsp:nvSpPr>
      <dsp:spPr>
        <a:xfrm>
          <a:off x="6775126" y="167563"/>
          <a:ext cx="479531" cy="479531"/>
        </a:xfrm>
        <a:prstGeom prst="triangle">
          <a:avLst>
            <a:gd name="adj" fmla="val 10000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B3B62-9224-4715-B2E9-834595F14A21}">
      <dsp:nvSpPr>
        <dsp:cNvPr id="0" name=""/>
        <dsp:cNvSpPr/>
      </dsp:nvSpPr>
      <dsp:spPr>
        <a:xfrm rot="5400000">
          <a:off x="8284197" y="-427542"/>
          <a:ext cx="2023097" cy="3129495"/>
        </a:xfrm>
        <a:prstGeom prst="corner">
          <a:avLst>
            <a:gd name="adj1" fmla="val 16120"/>
            <a:gd name="adj2" fmla="val 16110"/>
          </a:avLst>
        </a:prstGeom>
        <a:solidFill>
          <a:srgbClr val="8FA751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8FA75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5B658-549A-4CE8-8BA0-3D28CDC03BD6}">
      <dsp:nvSpPr>
        <dsp:cNvPr id="0" name=""/>
        <dsp:cNvSpPr/>
      </dsp:nvSpPr>
      <dsp:spPr>
        <a:xfrm>
          <a:off x="8243671" y="446037"/>
          <a:ext cx="2541514" cy="222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ПОЛУЧАТЕЛЬ СОЦИАЛЬНОЙ ИПОТЕКИ ПЛАТИТ ТОЛЬКО ПРОЦЕНТЫ ПО КРЕДИТУ </a:t>
          </a: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243671" y="446037"/>
        <a:ext cx="2541514" cy="22277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86148-D256-4533-8D77-3C2A2D5FEDE7}">
      <dsp:nvSpPr>
        <dsp:cNvPr id="0" name=""/>
        <dsp:cNvSpPr/>
      </dsp:nvSpPr>
      <dsp:spPr>
        <a:xfrm>
          <a:off x="2272524" y="645505"/>
          <a:ext cx="4421071" cy="4421071"/>
        </a:xfrm>
        <a:prstGeom prst="blockArc">
          <a:avLst>
            <a:gd name="adj1" fmla="val 12600000"/>
            <a:gd name="adj2" fmla="val 16200000"/>
            <a:gd name="adj3" fmla="val 452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1B066-CEEA-4476-8A26-BEB9E9A01D40}">
      <dsp:nvSpPr>
        <dsp:cNvPr id="0" name=""/>
        <dsp:cNvSpPr/>
      </dsp:nvSpPr>
      <dsp:spPr>
        <a:xfrm>
          <a:off x="2272524" y="645505"/>
          <a:ext cx="4421071" cy="4421071"/>
        </a:xfrm>
        <a:prstGeom prst="blockArc">
          <a:avLst>
            <a:gd name="adj1" fmla="val 9000000"/>
            <a:gd name="adj2" fmla="val 12600000"/>
            <a:gd name="adj3" fmla="val 452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12D19-EDA7-4DB0-B89B-598CAEAE8086}">
      <dsp:nvSpPr>
        <dsp:cNvPr id="0" name=""/>
        <dsp:cNvSpPr/>
      </dsp:nvSpPr>
      <dsp:spPr>
        <a:xfrm>
          <a:off x="2272524" y="645505"/>
          <a:ext cx="4421071" cy="4421071"/>
        </a:xfrm>
        <a:prstGeom prst="blockArc">
          <a:avLst>
            <a:gd name="adj1" fmla="val 5400000"/>
            <a:gd name="adj2" fmla="val 9000000"/>
            <a:gd name="adj3" fmla="val 452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EBF28-EA1D-4E39-B403-6298CF3227B1}">
      <dsp:nvSpPr>
        <dsp:cNvPr id="0" name=""/>
        <dsp:cNvSpPr/>
      </dsp:nvSpPr>
      <dsp:spPr>
        <a:xfrm>
          <a:off x="2272524" y="645505"/>
          <a:ext cx="4421071" cy="4421071"/>
        </a:xfrm>
        <a:prstGeom prst="blockArc">
          <a:avLst>
            <a:gd name="adj1" fmla="val 1800000"/>
            <a:gd name="adj2" fmla="val 5400000"/>
            <a:gd name="adj3" fmla="val 452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6D9E0-0631-4258-9F14-2CEA7CA16352}">
      <dsp:nvSpPr>
        <dsp:cNvPr id="0" name=""/>
        <dsp:cNvSpPr/>
      </dsp:nvSpPr>
      <dsp:spPr>
        <a:xfrm>
          <a:off x="2272524" y="645505"/>
          <a:ext cx="4421071" cy="4421071"/>
        </a:xfrm>
        <a:prstGeom prst="blockArc">
          <a:avLst>
            <a:gd name="adj1" fmla="val 19800000"/>
            <a:gd name="adj2" fmla="val 1800000"/>
            <a:gd name="adj3" fmla="val 452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A407D-31BD-46B0-9147-8C7B5D3AF173}">
      <dsp:nvSpPr>
        <dsp:cNvPr id="0" name=""/>
        <dsp:cNvSpPr/>
      </dsp:nvSpPr>
      <dsp:spPr>
        <a:xfrm>
          <a:off x="2272524" y="645505"/>
          <a:ext cx="4421071" cy="4421071"/>
        </a:xfrm>
        <a:prstGeom prst="blockArc">
          <a:avLst>
            <a:gd name="adj1" fmla="val 16200000"/>
            <a:gd name="adj2" fmla="val 19800000"/>
            <a:gd name="adj3" fmla="val 452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0E7C8-0CD2-46A5-8DEF-07E012DA28CB}">
      <dsp:nvSpPr>
        <dsp:cNvPr id="0" name=""/>
        <dsp:cNvSpPr/>
      </dsp:nvSpPr>
      <dsp:spPr>
        <a:xfrm>
          <a:off x="3491378" y="1864358"/>
          <a:ext cx="1983363" cy="1983363"/>
        </a:xfrm>
        <a:prstGeom prst="ellipse">
          <a:avLst/>
        </a:prstGeom>
        <a:solidFill>
          <a:srgbClr val="FFFFC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060"/>
              </a:solidFill>
            </a:rPr>
            <a:t>УСЛОВИЯ ПОЛУЧЕНИЯ 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3781835" y="2154815"/>
        <a:ext cx="1402449" cy="1402449"/>
      </dsp:txXfrm>
    </dsp:sp>
    <dsp:sp modelId="{58277D42-9F47-42F0-8E84-A2586656EB50}">
      <dsp:nvSpPr>
        <dsp:cNvPr id="0" name=""/>
        <dsp:cNvSpPr/>
      </dsp:nvSpPr>
      <dsp:spPr>
        <a:xfrm>
          <a:off x="3578859" y="-209180"/>
          <a:ext cx="1808401" cy="1809331"/>
        </a:xfrm>
        <a:prstGeom prst="ellipse">
          <a:avLst/>
        </a:prstGeom>
        <a:solidFill>
          <a:srgbClr val="CCFF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Стаж работы  </a:t>
          </a:r>
          <a:r>
            <a:rPr lang="ru-RU" sz="14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специальности  </a:t>
          </a: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РФ– НЕ МЕНЕЕ 3 ЛЕТ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3843693" y="55790"/>
        <a:ext cx="1278733" cy="1279391"/>
      </dsp:txXfrm>
    </dsp:sp>
    <dsp:sp modelId="{E5368358-F398-4F9C-BDED-F7591CC67183}">
      <dsp:nvSpPr>
        <dsp:cNvPr id="0" name=""/>
        <dsp:cNvSpPr/>
      </dsp:nvSpPr>
      <dsp:spPr>
        <a:xfrm>
          <a:off x="5438806" y="829564"/>
          <a:ext cx="1830698" cy="1892396"/>
        </a:xfrm>
        <a:prstGeom prst="ellipse">
          <a:avLst/>
        </a:prstGeom>
        <a:solidFill>
          <a:srgbClr val="CCFF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работа в Московской области в течение 10 лет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5706906" y="1106699"/>
        <a:ext cx="1294498" cy="1338126"/>
      </dsp:txXfrm>
    </dsp:sp>
    <dsp:sp modelId="{39BAE9C1-2751-4EF5-90C5-1D37CF1E8C5E}">
      <dsp:nvSpPr>
        <dsp:cNvPr id="0" name=""/>
        <dsp:cNvSpPr/>
      </dsp:nvSpPr>
      <dsp:spPr>
        <a:xfrm>
          <a:off x="5435780" y="2988481"/>
          <a:ext cx="1836751" cy="1895673"/>
        </a:xfrm>
        <a:prstGeom prst="ellipse">
          <a:avLst/>
        </a:prstGeom>
        <a:solidFill>
          <a:srgbClr val="CCFF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Возраст для женщин – до 50 лет, для мужчин – до 55 лет.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5704766" y="3266096"/>
        <a:ext cx="1298779" cy="1340443"/>
      </dsp:txXfrm>
    </dsp:sp>
    <dsp:sp modelId="{A62DDF7C-8ED0-49CB-BAC5-7C2BB35149AC}">
      <dsp:nvSpPr>
        <dsp:cNvPr id="0" name=""/>
        <dsp:cNvSpPr/>
      </dsp:nvSpPr>
      <dsp:spPr>
        <a:xfrm>
          <a:off x="3559186" y="4111347"/>
          <a:ext cx="1847747" cy="1810497"/>
        </a:xfrm>
        <a:prstGeom prst="ellipse">
          <a:avLst/>
        </a:prstGeom>
        <a:solidFill>
          <a:srgbClr val="CCFF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жилья в собственности на территории региона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3829782" y="4376488"/>
        <a:ext cx="1306555" cy="1280215"/>
      </dsp:txXfrm>
    </dsp:sp>
    <dsp:sp modelId="{AD0A8BDF-6F57-4B75-B44B-0E5400CF6104}">
      <dsp:nvSpPr>
        <dsp:cNvPr id="0" name=""/>
        <dsp:cNvSpPr/>
      </dsp:nvSpPr>
      <dsp:spPr>
        <a:xfrm>
          <a:off x="1637985" y="2976625"/>
          <a:ext cx="1947958" cy="1919386"/>
        </a:xfrm>
        <a:prstGeom prst="ellipse">
          <a:avLst/>
        </a:prstGeom>
        <a:solidFill>
          <a:srgbClr val="CCFF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Наличие второй, первой или высшей квалификационной категории или ученой степени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 </a:t>
          </a:r>
        </a:p>
      </dsp:txBody>
      <dsp:txXfrm>
        <a:off x="1923257" y="3257713"/>
        <a:ext cx="1377414" cy="1357210"/>
      </dsp:txXfrm>
    </dsp:sp>
    <dsp:sp modelId="{40FDA561-304C-4952-9C01-76CEA038FEED}">
      <dsp:nvSpPr>
        <dsp:cNvPr id="0" name=""/>
        <dsp:cNvSpPr/>
      </dsp:nvSpPr>
      <dsp:spPr>
        <a:xfrm>
          <a:off x="1615716" y="886862"/>
          <a:ext cx="1992497" cy="1777802"/>
        </a:xfrm>
        <a:prstGeom prst="ellipse">
          <a:avLst/>
        </a:prstGeom>
        <a:solidFill>
          <a:srgbClr val="CCFF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РЯД МЕДИЦИНСКИХ РАБОТНИКОВ </a:t>
          </a:r>
          <a:r>
            <a:rPr lang="ru-RU" sz="12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 КАТЕГОРИИ</a:t>
          </a:r>
        </a:p>
      </dsp:txBody>
      <dsp:txXfrm>
        <a:off x="1907510" y="1147215"/>
        <a:ext cx="1408909" cy="1257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F6B9A-4700-4897-B86B-4EB4C1B2DFF6}">
      <dsp:nvSpPr>
        <dsp:cNvPr id="0" name=""/>
        <dsp:cNvSpPr/>
      </dsp:nvSpPr>
      <dsp:spPr>
        <a:xfrm rot="5400000">
          <a:off x="-189721" y="3119065"/>
          <a:ext cx="2164042" cy="1518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05103-7142-423D-B750-3B2EF0C7C7AA}">
      <dsp:nvSpPr>
        <dsp:cNvPr id="0" name=""/>
        <dsp:cNvSpPr/>
      </dsp:nvSpPr>
      <dsp:spPr>
        <a:xfrm>
          <a:off x="0" y="467835"/>
          <a:ext cx="4153616" cy="2297997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НАСТАВНИЧЕСВТО</a:t>
          </a:r>
          <a:endParaRPr lang="ru-RU" sz="2400" b="1" kern="1200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2199" y="580034"/>
        <a:ext cx="3929218" cy="2073599"/>
      </dsp:txXfrm>
    </dsp:sp>
    <dsp:sp modelId="{1709FEBA-EA62-42BC-8462-FC54AD0F4632}">
      <dsp:nvSpPr>
        <dsp:cNvPr id="0" name=""/>
        <dsp:cNvSpPr/>
      </dsp:nvSpPr>
      <dsp:spPr>
        <a:xfrm>
          <a:off x="4380383" y="4225"/>
          <a:ext cx="7111940" cy="308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i="1" u="sng" kern="1200" dirty="0">
            <a:solidFill>
              <a:srgbClr val="C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Статус «молодой специалист» приобретают выпускники учебных заведений, принятые на работу в год окончания обучения </a:t>
          </a:r>
          <a:endParaRPr lang="ru-RU" sz="1800" b="0" i="0" u="none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Молодому специалисту назначают наставника, с опытом не менее 7 лет, который помогает адаптироваться к условиям осуществления своей профессиональной деятельности, сроком до одного года</a:t>
          </a:r>
          <a:endParaRPr lang="ru-RU" sz="1800" b="0" i="0" u="none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Целью наставничества является приобретение молодыми специалистами необходимых профессиональных навыков и опыта работы, а также воспитание у них требовательности к себе и заинтересованности в результатах труда</a:t>
          </a:r>
          <a:endParaRPr lang="ru-RU" sz="1800" b="0" i="0" u="none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380383" y="4225"/>
        <a:ext cx="7111940" cy="3082020"/>
      </dsp:txXfrm>
    </dsp:sp>
    <dsp:sp modelId="{B611A932-78C8-43B1-B768-0F6599D1D19C}">
      <dsp:nvSpPr>
        <dsp:cNvPr id="0" name=""/>
        <dsp:cNvSpPr/>
      </dsp:nvSpPr>
      <dsp:spPr>
        <a:xfrm>
          <a:off x="1470817" y="3102387"/>
          <a:ext cx="3872767" cy="2162505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КРУГЛЫЙ СТОЛ </a:t>
          </a:r>
          <a:endParaRPr lang="ru-RU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576401" y="3207971"/>
        <a:ext cx="3661599" cy="1951337"/>
      </dsp:txXfrm>
    </dsp:sp>
    <dsp:sp modelId="{F6D4B9C2-1D20-44AD-B13B-0D1EAE77AD6E}">
      <dsp:nvSpPr>
        <dsp:cNvPr id="0" name=""/>
        <dsp:cNvSpPr/>
      </dsp:nvSpPr>
      <dsp:spPr>
        <a:xfrm>
          <a:off x="6125038" y="3119822"/>
          <a:ext cx="5539508" cy="2177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Для молодых специалистов, на постоянной основе, не реже 1 раза в месяц проводится «</a:t>
          </a:r>
          <a:r>
            <a:rPr lang="ru-RU" sz="2000" b="0" i="0" u="none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круглый стол» с главным врачом</a:t>
          </a:r>
          <a:endParaRPr lang="ru-RU" sz="2000" b="0" i="0" u="none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Здесь</a:t>
          </a:r>
          <a:r>
            <a:rPr lang="ru-RU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каждый может задать и обсудить интересующие вопросы с руководителем нашего учреждения </a:t>
          </a: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125038" y="3119822"/>
        <a:ext cx="5539508" cy="2177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E8E6-B6EB-498A-BC29-48D81AAAA5B6}" type="datetimeFigureOut"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487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A8B59-FD8C-464E-A2E0-D2DB42977C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97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D0685-9E9F-46AF-8733-3458A4A5B67E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909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578A0-4252-4A4F-8A4C-4F80F1AD91FF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00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DF071-3364-4AF2-8784-696D9E53037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60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0C83B-2A0D-4895-8D19-F0DA28872F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1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2ACF0-C7E7-4CC8-840E-A2809FB4BDF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46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B64FF-53E9-4519-AFEB-B5EAE0A6C098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32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0605F-0999-49B8-97E8-A9F5FE66FD89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4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E8E6-B6EB-498A-BC29-48D81AAAA5B6}" type="datetimeFigureOut"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096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41493-8214-4CD3-9E66-4A7CE023927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8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41493-8214-4CD3-9E66-4A7CE023927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295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5397E-FD2D-4D0A-B33C-2E5AEFAED1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33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5092E-80DC-4992-A0D4-E74F7FC3042B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250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9A4C6-EA06-4AF0-A839-1839C57399A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263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0C016-2580-485A-AC4B-4452BC3797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03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0C8E6-7044-439E-9AE7-82A0C81AB0F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27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F70E-5DFF-42EC-93B3-07D70D7ED1BD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5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520B5-A0C9-4D15-A71B-70A075D52D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085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A8B59-FD8C-464E-A2E0-D2DB42977C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594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D0685-9E9F-46AF-8733-3458A4A5B67E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20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578A0-4252-4A4F-8A4C-4F80F1AD91FF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104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5397E-FD2D-4D0A-B33C-2E5AEFAED1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993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DF071-3364-4AF2-8784-696D9E53037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47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0C83B-2A0D-4895-8D19-F0DA28872F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54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2ACF0-C7E7-4CC8-840E-A2809FB4BDF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14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B64FF-53E9-4519-AFEB-B5EAE0A6C098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23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0605F-0999-49B8-97E8-A9F5FE66FD89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36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E8E6-B6EB-498A-BC29-48D81AAAA5B6}" type="datetimeFigureOut"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3129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41493-8214-4CD3-9E66-4A7CE023927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09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5397E-FD2D-4D0A-B33C-2E5AEFAED1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89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5092E-80DC-4992-A0D4-E74F7FC3042B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503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9A4C6-EA06-4AF0-A839-1839C57399A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76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5092E-80DC-4992-A0D4-E74F7FC3042B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64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0C016-2580-485A-AC4B-4452BC3797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77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0C8E6-7044-439E-9AE7-82A0C81AB0F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32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F70E-5DFF-42EC-93B3-07D70D7ED1BD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90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520B5-A0C9-4D15-A71B-70A075D52D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91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A8B59-FD8C-464E-A2E0-D2DB42977C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43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D0685-9E9F-46AF-8733-3458A4A5B67E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6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578A0-4252-4A4F-8A4C-4F80F1AD91FF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499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DF071-3364-4AF2-8784-696D9E53037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50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0C83B-2A0D-4895-8D19-F0DA28872F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90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2ACF0-C7E7-4CC8-840E-A2809FB4BDF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50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9A4C6-EA06-4AF0-A839-1839C57399A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729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B64FF-53E9-4519-AFEB-B5EAE0A6C098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07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0605F-0999-49B8-97E8-A9F5FE66FD89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623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0E8E6-B6EB-498A-BC29-48D81AAAA5B6}" type="datetimeFigureOut"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1813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41493-8214-4CD3-9E66-4A7CE023927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599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5397E-FD2D-4D0A-B33C-2E5AEFAED1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87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5092E-80DC-4992-A0D4-E74F7FC3042B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620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9A4C6-EA06-4AF0-A839-1839C57399A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44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0C016-2580-485A-AC4B-4452BC3797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755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0C8E6-7044-439E-9AE7-82A0C81AB0F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6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F70E-5DFF-42EC-93B3-07D70D7ED1BD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0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0C016-2580-485A-AC4B-4452BC3797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813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520B5-A0C9-4D15-A71B-70A075D52D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65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A8B59-FD8C-464E-A2E0-D2DB42977C43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69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D0685-9E9F-46AF-8733-3458A4A5B67E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2610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578A0-4252-4A4F-8A4C-4F80F1AD91FF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3325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DF071-3364-4AF2-8784-696D9E53037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348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0C83B-2A0D-4895-8D19-F0DA28872F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84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2ACF0-C7E7-4CC8-840E-A2809FB4BDF6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229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B64FF-53E9-4519-AFEB-B5EAE0A6C098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480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0605F-0999-49B8-97E8-A9F5FE66FD89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391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4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0C8E6-7044-439E-9AE7-82A0C81AB0F0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798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3/20/2023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ru-RU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33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3/20/2023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ru-RU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135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3/20/2023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ru-RU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14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19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52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38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89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ru-RU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3/20/2023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46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19322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61575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F70E-5DFF-42EC-93B3-07D70D7ED1BD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23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341027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136847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51312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3/20/2023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ru-RU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537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3/20/2023</a:t>
            </a:fld>
            <a:endParaRPr lang="en-US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ru-RU" sz="2400" kern="0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 sz="240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4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520B5-A0C9-4D15-A71B-70A075D52D64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7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97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61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25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AF71F-1A43-41B7-B605-0710A83174B7}" type="datetimeFigureOut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3/20/2023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all" spc="0" normalizeH="0" baseline="0" noProof="0" smtClean="0">
                <a:ln>
                  <a:noFill/>
                </a:ln>
                <a:solidFill>
                  <a:srgbClr val="629D7D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629D7D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3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ramcrb.ru/" TargetMode="Externa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604" y="0"/>
            <a:ext cx="8915399" cy="693683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РАМЕНСКИЙ</a:t>
            </a:r>
            <a:r>
              <a:rPr lang="ru-RU" sz="3200" b="1" spc="-4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spc="-10" dirty="0">
                <a:solidFill>
                  <a:schemeClr val="accent6">
                    <a:lumMod val="50000"/>
                  </a:schemeClr>
                </a:solidFill>
              </a:rPr>
              <a:t>ГОРОДСКОЙ</a:t>
            </a:r>
            <a:r>
              <a:rPr lang="ru-RU" sz="3200" b="1" spc="-4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spc="-10" dirty="0">
                <a:solidFill>
                  <a:schemeClr val="accent6">
                    <a:lumMod val="50000"/>
                  </a:schemeClr>
                </a:solidFill>
              </a:rPr>
              <a:t>ОКРУГ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76"/>
            <a:ext cx="12192000" cy="66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18465" y="525517"/>
            <a:ext cx="9128818" cy="10195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МЕРЫ СОЦИАЛЬНОЙ ПОДДЕРЖКИ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08993" y="1755228"/>
            <a:ext cx="9963807" cy="4782208"/>
          </a:xfrm>
        </p:spPr>
        <p:txBody>
          <a:bodyPr>
            <a:normAutofit/>
          </a:bodyPr>
          <a:lstStyle/>
          <a:p>
            <a:pPr marL="298450" lvl="0" indent="-285750" defTabSz="914400">
              <a:spcBef>
                <a:spcPts val="10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endParaRPr lang="ru-RU" b="1" kern="0" spc="155" dirty="0" smtClean="0">
              <a:solidFill>
                <a:srgbClr val="4141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0" indent="-285750" defTabSz="914400">
              <a:spcBef>
                <a:spcPts val="10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r>
              <a:rPr lang="ru-RU" sz="2000" b="1" kern="0" spc="1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</a:t>
            </a:r>
            <a:r>
              <a:rPr lang="ru-RU" sz="2000" b="1" kern="0" spc="15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</a:t>
            </a:r>
            <a:r>
              <a:rPr lang="ru-RU" sz="2000" b="1" kern="0" spc="8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найма </a:t>
            </a:r>
            <a:r>
              <a:rPr lang="ru-RU" sz="2000" b="1" kern="0" spc="15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r>
              <a:rPr lang="ru-RU" sz="2000" b="1" kern="0" spc="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kern="0" spc="8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kern="0" spc="12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размере:</a:t>
            </a:r>
            <a:r>
              <a:rPr lang="ru-RU" sz="2000" b="1" kern="0" spc="9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kern="0" spc="12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20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sz="2000" b="1" kern="0" spc="12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1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4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</a:pP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lvl="0" indent="-285750" defTabSz="914400">
              <a:lnSpc>
                <a:spcPct val="101600"/>
              </a:lnSpc>
              <a:spcBef>
                <a:spcPts val="5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r>
              <a:rPr lang="ru-RU" sz="2000" b="1" kern="0" spc="15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</a:t>
            </a:r>
            <a:r>
              <a:rPr lang="ru-RU" sz="2000" b="1" kern="0" spc="12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«Губернаторская</a:t>
            </a:r>
            <a:r>
              <a:rPr lang="ru-RU" sz="2000" b="1" kern="0" spc="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доплата</a:t>
            </a:r>
            <a:r>
              <a:rPr lang="ru-RU" sz="2000" b="1" kern="0" spc="14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kern="0" spc="1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врачам-</a:t>
            </a:r>
            <a:r>
              <a:rPr lang="ru-RU" sz="2000" b="1" kern="0" spc="14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терапевтам,</a:t>
            </a:r>
            <a:r>
              <a:rPr lang="ru-RU" sz="2000" b="1" kern="0" spc="9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врачам-</a:t>
            </a:r>
            <a:r>
              <a:rPr lang="ru-RU" sz="2000" b="1" kern="0" spc="15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педиатрам</a:t>
            </a:r>
            <a:r>
              <a:rPr lang="ru-RU" sz="2000" b="1" kern="0" spc="114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8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kern="0" spc="9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врачам</a:t>
            </a:r>
            <a:r>
              <a:rPr lang="ru-RU" sz="2000" b="1" kern="0" spc="114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6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</a:t>
            </a:r>
            <a:r>
              <a:rPr lang="ru-RU" sz="2000" b="1" kern="0" spc="9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5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практики,</a:t>
            </a:r>
            <a:r>
              <a:rPr lang="ru-RU" sz="2000" b="1" kern="0" spc="114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kern="0" spc="12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размере: </a:t>
            </a:r>
            <a:r>
              <a:rPr lang="ru-RU" sz="2000" b="1" kern="0" spc="7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2000" b="1" kern="0" spc="8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20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sz="2000" b="1" kern="0" spc="12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3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5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</a:pP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0" indent="-285750" defTabSz="914400"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r>
              <a:rPr lang="ru-RU" sz="2000" b="1" kern="0" spc="15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</a:t>
            </a:r>
            <a:r>
              <a:rPr lang="ru-RU" sz="2000" b="1" kern="0" spc="16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доплата</a:t>
            </a:r>
            <a:r>
              <a:rPr lang="ru-RU" sz="2000" b="1" kern="0" spc="13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молодым</a:t>
            </a:r>
            <a:r>
              <a:rPr lang="ru-RU" sz="2000" b="1" kern="0" spc="11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6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</a:t>
            </a:r>
            <a:r>
              <a:rPr lang="ru-RU" sz="2000" b="1" kern="0" spc="11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kern="0" spc="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размере:</a:t>
            </a:r>
            <a:r>
              <a:rPr lang="ru-RU" sz="2000" b="1" kern="0" spc="9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9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kern="0" spc="7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20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sz="2000" b="1" kern="0" spc="12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6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>
                <a:srgbClr val="7030A0"/>
              </a:buClr>
              <a:buSzTx/>
              <a:buNone/>
            </a:pP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81915" lvl="0" indent="-285750" defTabSz="914400">
              <a:lnSpc>
                <a:spcPts val="1430"/>
              </a:lnSpc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r>
              <a:rPr lang="ru-RU" sz="2000" b="1" kern="0" spc="16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kern="0" spc="14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одпрограмма</a:t>
            </a:r>
            <a:r>
              <a:rPr lang="ru-RU" sz="2000" b="1" kern="0" spc="9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</a:t>
            </a:r>
            <a:r>
              <a:rPr lang="ru-RU" sz="2000" b="1" kern="0" spc="11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3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ипотека»</a:t>
            </a:r>
            <a:r>
              <a:rPr lang="ru-RU" sz="2000" b="1" kern="0" spc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2000" b="1" kern="0" spc="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2000" b="1" kern="0" spc="1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Московской</a:t>
            </a:r>
            <a:r>
              <a:rPr lang="ru-RU" sz="2000" b="1" kern="0" spc="8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6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2000" b="1" kern="0" spc="8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«Жилище»</a:t>
            </a:r>
            <a:r>
              <a:rPr lang="ru-RU" sz="2000" b="1" kern="0" spc="11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000" b="1" kern="0" spc="13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</a:t>
            </a:r>
            <a:r>
              <a:rPr lang="ru-RU" sz="2000" b="1" kern="0" spc="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r>
              <a:rPr lang="ru-RU" sz="2000" b="1" kern="0" spc="12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14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3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</a:pPr>
            <a:endParaRPr lang="ru-RU" sz="20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0" indent="-285750" defTabSz="914400"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r>
              <a:rPr lang="ru-RU" sz="2000" b="1" kern="0" spc="1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kern="0" spc="14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рограмма</a:t>
            </a:r>
            <a:r>
              <a:rPr lang="ru-RU" sz="2000" b="1" kern="0" spc="95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45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«Земский</a:t>
            </a:r>
            <a:r>
              <a:rPr lang="ru-RU" sz="2000" b="1" kern="0" spc="9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spc="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</a:t>
            </a:r>
            <a:r>
              <a:rPr lang="ru-RU" sz="2000" b="1" kern="0" spc="114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98450" lvl="0" indent="-285750" defTabSz="914400"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endParaRPr lang="ru-RU" sz="2000" b="1" kern="0" spc="114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0" indent="-285750" defTabSz="914400"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предоставление земельных участков под ИЖС</a:t>
            </a:r>
            <a:endParaRPr lang="ru-RU" sz="20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0" indent="-285750" defTabSz="914400"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endParaRPr lang="ru-RU" sz="2000" b="1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0" indent="-285750" defTabSz="914400"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«Приведи друга»</a:t>
            </a:r>
            <a:endParaRPr lang="ru-RU" sz="2000" b="1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15"/>
              </a:spcBef>
              <a:buClr>
                <a:srgbClr val="7030A0"/>
              </a:buClr>
              <a:buSzTx/>
              <a:buNone/>
            </a:pPr>
            <a:endParaRPr lang="ru-RU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 indent="0" defTabSz="914400">
              <a:spcBef>
                <a:spcPts val="0"/>
              </a:spcBef>
              <a:buClr>
                <a:srgbClr val="7030A0"/>
              </a:buClr>
              <a:buSzTx/>
              <a:buNone/>
              <a:tabLst>
                <a:tab pos="117475" algn="l"/>
              </a:tabLst>
            </a:pPr>
            <a:endParaRPr lang="ru-RU" sz="2000" b="1" kern="0" spc="145" dirty="0" smtClean="0">
              <a:solidFill>
                <a:srgbClr val="4141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lvl="0" indent="-285750" defTabSz="914400">
              <a:spcBef>
                <a:spcPts val="0"/>
              </a:spcBef>
              <a:buClr>
                <a:srgbClr val="7030A0"/>
              </a:buClr>
              <a:buSzTx/>
              <a:buFont typeface="Wingdings" panose="05000000000000000000" pitchFamily="2" charset="2"/>
              <a:buChar char="Ø"/>
              <a:tabLst>
                <a:tab pos="117475" algn="l"/>
              </a:tabLst>
            </a:pPr>
            <a:endParaRPr lang="ru-RU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117475" algn="l"/>
              </a:tabLst>
            </a:pPr>
            <a:endParaRPr lang="ru-RU" b="1" i="1" spc="155" dirty="0" smtClean="0">
              <a:solidFill>
                <a:srgbClr val="0609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СОЦИАЛЬНАЯ ИПОТЕКА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МЕРА ПОДДЕРЖКИ МЕДИЦИНСКИХ РАБОТНИКОВ</a:t>
            </a:r>
          </a:p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:dissolve/>
      </p:transition>
    </mc:Choice>
    <mc:Fallback xmlns=""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chemeClr val="tx2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работает</a:t>
            </a:r>
            <a:endParaRPr lang="ru-RU" sz="3600" b="1" dirty="0">
              <a:ln>
                <a:solidFill>
                  <a:schemeClr val="tx2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29525930"/>
              </p:ext>
            </p:extLst>
          </p:nvPr>
        </p:nvGraphicFramePr>
        <p:xfrm>
          <a:off x="1" y="2468879"/>
          <a:ext cx="11645462" cy="4214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95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368445"/>
              </p:ext>
            </p:extLst>
          </p:nvPr>
        </p:nvGraphicFramePr>
        <p:xfrm>
          <a:off x="1643914" y="267721"/>
          <a:ext cx="8888248" cy="5712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579" y="3804744"/>
            <a:ext cx="2796119" cy="1829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33" y="0"/>
            <a:ext cx="3020562" cy="2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ая выноска 10"/>
          <p:cNvSpPr/>
          <p:nvPr/>
        </p:nvSpPr>
        <p:spPr>
          <a:xfrm>
            <a:off x="252248" y="231228"/>
            <a:ext cx="6684580" cy="5402317"/>
          </a:xfrm>
          <a:prstGeom prst="wedgeRectCallout">
            <a:avLst/>
          </a:prstGeom>
          <a:solidFill>
            <a:srgbClr val="CCE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ВОСПОЛЬЗОВАТЬСЯ МОГУТ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Врачи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государственных учреждений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здравоохранения Московской области по следующим должностям: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врач-психиатр, врач-психиатр участковый, врач-психиатр детский, врач-психиатр детский участковый, врач-психиатр-нарколог, врач-терапевт, врач-терапевт участковый, врач-гастроэнтеролог, врач-пульмонолог, врач-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оториноларинголог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врач-офтальмолог, врач-хирург, врач - детский хирург, врач-травматолог-ортопед, врач-рентгенолог, врач-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эндоскопист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врач клинической лабораторной диагностики, врач функциональной диагностики, врач-педиатр, врач-педиатр участковый, врач-кардиолог, врач - детский кардиолог, врач-невролог, врач скорой медицинской помощи, врач-фтизиатр, врач-фтизиатр участковый, врач-радиолог, врач-онколог, врач - детский онколог, врач-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радиотерапевт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врач общей практики (семейный врач), врач ультразвуковой диагностики, врач-нейрохирург, врач   по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рентгенэндоваскулярным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диагностике и лечению, врач-акушер-гинеколог, врач-неонатолог, врач-анестезиолог-реаниматолог, врач-гематолог, врач-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дерматовенеролог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врач-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колопроктолог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врач-нефролог, врач-патологоанатом, врач-ревматолог, врач - сердечно-сосудистый хирург, врач - торакальный хирург, врач-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трансфузиолог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врач-уролог, врач - детский уролог-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андролог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врач-эндокринолог, врач - детский эндокринолог, врач-инфекционист, а также заведующий структурного подразделения (отдела, отделения, лаборатории, кабинета, отряда и другое) - врач-специалист по обозначенным выше специальностям.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8" y="231228"/>
            <a:ext cx="5044965" cy="540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798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8" y="588580"/>
            <a:ext cx="4298288" cy="47822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9627"/>
            <a:ext cx="6674069" cy="3741683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78676" y="168166"/>
            <a:ext cx="6758152" cy="2427889"/>
          </a:xfrm>
          <a:prstGeom prst="roundRect">
            <a:avLst/>
          </a:prstGeom>
          <a:solidFill>
            <a:srgbClr val="FFFFC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Педиатры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участковые, терапевты участковые, анестезиологи-реаниматологи, врачи по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рентгенэндоваскулярным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диагностике и лечению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стать участниками Подпрограммы, </a:t>
            </a:r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0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vortex dir="d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280" y="103815"/>
            <a:ext cx="5500788" cy="662152"/>
          </a:xfrm>
          <a:ln>
            <a:solidFill>
              <a:schemeClr val="accent4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 ВРАЧАМ!</a:t>
            </a:r>
            <a:endParaRPr lang="ru-RU" sz="48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4" y="1019504"/>
            <a:ext cx="6030996" cy="5838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41" y="2123090"/>
            <a:ext cx="5927834" cy="473491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213555" y="945286"/>
            <a:ext cx="5989519" cy="106218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сегодняшний день, по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программе «Земля врачам» земельные участки оформили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186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наших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работника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73572"/>
            <a:ext cx="7809186" cy="6784428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050924" y="231229"/>
            <a:ext cx="3645501" cy="637977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соглашения на работу в сельской местности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получит:</a:t>
            </a:r>
          </a:p>
          <a:p>
            <a:pPr>
              <a:lnSpc>
                <a:spcPct val="15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6097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единовременную компенсационную выплату </a:t>
            </a:r>
            <a:r>
              <a:rPr lang="ru-RU" sz="2400" b="1" dirty="0" smtClean="0">
                <a:solidFill>
                  <a:srgbClr val="06097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1 000 000 </a:t>
            </a:r>
            <a:r>
              <a:rPr lang="ru-RU" sz="2400" b="1" dirty="0">
                <a:solidFill>
                  <a:srgbClr val="06097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400" b="1" dirty="0">
              <a:solidFill>
                <a:srgbClr val="06097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1600" b="1" dirty="0">
              <a:solidFill>
                <a:srgbClr val="0609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ая выноска 8"/>
          <p:cNvSpPr/>
          <p:nvPr/>
        </p:nvSpPr>
        <p:spPr>
          <a:xfrm>
            <a:off x="493987" y="1502979"/>
            <a:ext cx="5396175" cy="4813738"/>
          </a:xfrm>
          <a:prstGeom prst="wedgeRectCallout">
            <a:avLst>
              <a:gd name="adj1" fmla="val -20649"/>
              <a:gd name="adj2" fmla="val 61190"/>
            </a:avLst>
          </a:prstGeom>
          <a:solidFill>
            <a:srgbClr val="D9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spcAft>
                <a:spcPts val="375"/>
              </a:spcAft>
              <a:buClr>
                <a:srgbClr val="FF0000"/>
              </a:buClr>
              <a:buSzPct val="107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аличие высшего профессионального медицинского 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375"/>
              </a:spcAft>
              <a:buClr>
                <a:srgbClr val="FF0000"/>
              </a:buClr>
              <a:buSzPct val="107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Прибывшим (переехавшим)  на работу в сельские населенные пункты.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375"/>
              </a:spcAft>
              <a:buClr>
                <a:srgbClr val="FF0000"/>
              </a:buClr>
              <a:buSzPct val="107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Предельный возраст до 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лет.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874042" y="80841"/>
            <a:ext cx="5016120" cy="1317034"/>
          </a:xfrm>
          <a:prstGeom prst="wav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6398261" y="1596207"/>
            <a:ext cx="5793739" cy="5125227"/>
          </a:xfrm>
          <a:prstGeom prst="verticalScroll">
            <a:avLst/>
          </a:prstGeom>
          <a:solidFill>
            <a:srgbClr val="D9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Clr>
                <a:srgbClr val="FF0000"/>
              </a:buClr>
              <a:buSzPct val="105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в сельских населенных пунктах, рабочих поселках, поселках городского типа, городах с населением до 50 тыс. человек;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  <a:buClr>
                <a:srgbClr val="FF0000"/>
              </a:buClr>
              <a:buSzPct val="105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обязанность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отработать в сельском медучреждении не менее 5 лет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6810704" y="80841"/>
            <a:ext cx="4950374" cy="1422138"/>
          </a:xfrm>
          <a:prstGeom prst="wave">
            <a:avLst>
              <a:gd name="adj1" fmla="val 12500"/>
              <a:gd name="adj2" fmla="val 1018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получения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390386" y="416192"/>
            <a:ext cx="3909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1" y="1"/>
            <a:ext cx="7672552" cy="6857999"/>
          </a:xfrm>
          <a:prstGeom prst="rect">
            <a:avLst/>
          </a:prstGeom>
        </p:spPr>
      </p:pic>
      <p:pic>
        <p:nvPicPr>
          <p:cNvPr id="1030" name="Picture 6" descr="C:\Users\User\Desktop\Новая папка\Уведомление МВД\dNxjFcFGG7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21" y="3112806"/>
            <a:ext cx="3148745" cy="250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2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307489" y="49772"/>
            <a:ext cx="5833241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 - МОЕ БОГАТСТВО</a:t>
            </a:r>
            <a:endParaRPr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2152"/>
            <a:ext cx="5042122" cy="597613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338967" y="3619198"/>
            <a:ext cx="1655141" cy="2869324"/>
          </a:xfrm>
          <a:custGeom>
            <a:avLst/>
            <a:gdLst/>
            <a:ahLst/>
            <a:cxnLst/>
            <a:rect l="l" t="t" r="r" b="b"/>
            <a:pathLst>
              <a:path w="4191000" h="1238250">
                <a:moveTo>
                  <a:pt x="0" y="0"/>
                </a:moveTo>
                <a:lnTo>
                  <a:pt x="4190999" y="0"/>
                </a:lnTo>
                <a:lnTo>
                  <a:pt x="4190999" y="1238249"/>
                </a:lnTo>
                <a:lnTo>
                  <a:pt x="0" y="1238249"/>
                </a:lnTo>
                <a:lnTo>
                  <a:pt x="0" y="0"/>
                </a:lnTo>
                <a:close/>
              </a:path>
            </a:pathLst>
          </a:custGeom>
          <a:solidFill>
            <a:srgbClr val="C7E6C8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87795" y="5204261"/>
            <a:ext cx="1406313" cy="1085768"/>
          </a:xfrm>
          <a:prstGeom prst="rect">
            <a:avLst/>
          </a:prstGeom>
        </p:spPr>
        <p:txBody>
          <a:bodyPr vert="horz" wrap="square" lIns="0" tIns="26247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ts val="1907"/>
              </a:lnSpc>
              <a:spcBef>
                <a:spcPts val="2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187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численность населения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0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47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315</a:t>
            </a:r>
            <a:r>
              <a:rPr kumimoji="0" sz="1400" b="1" i="0" u="none" strike="noStrike" kern="0" cap="none" spc="-167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00" b="1" i="0" u="none" strike="noStrike" kern="0" cap="none" spc="-3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693" marR="0" lvl="0" indent="0" algn="ctr" defTabSz="121917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человек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87795" y="3863289"/>
            <a:ext cx="1294042" cy="1096881"/>
          </a:xfrm>
          <a:prstGeom prst="rect">
            <a:avLst/>
          </a:prstGeom>
        </p:spPr>
        <p:txBody>
          <a:bodyPr vert="horz" wrap="square" lIns="0" tIns="93133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7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17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площадь</a:t>
            </a:r>
            <a:r>
              <a:rPr kumimoji="0" sz="1400" b="0" i="0" u="none" strike="noStrike" kern="0" cap="none" spc="67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1400" b="0" i="0" u="none" strike="noStrike" kern="0" cap="none" spc="17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района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33019" lvl="0" indent="0" algn="ctr" defTabSz="1219170" rtl="0" eaLnBrk="1" fontAlgn="auto" latinLnBrk="0" hangingPunct="1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139,7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29633" lvl="0" indent="0" algn="ctr" defTabSz="121917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</a:t>
            </a:r>
            <a:r>
              <a:rPr kumimoji="0" sz="1400" b="1" i="0" u="none" strike="noStrike" kern="0" cap="none" spc="-13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1400" b="1" i="0" u="none" strike="noStrike" kern="0" cap="none" spc="-13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гектар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26" y="512227"/>
            <a:ext cx="6090009" cy="4178705"/>
          </a:xfrm>
          <a:prstGeom prst="rect">
            <a:avLst/>
          </a:prstGeom>
        </p:spPr>
      </p:pic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6358759" y="4824248"/>
            <a:ext cx="5707117" cy="1954924"/>
          </a:xfrm>
          <a:prstGeom prst="snip2DiagRect">
            <a:avLst/>
          </a:prstGeom>
          <a:solidFill>
            <a:srgbClr val="FF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33" marR="6773" lvl="0" indent="0" algn="just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22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Раменский</a:t>
            </a:r>
            <a:r>
              <a:rPr kumimoji="0" lang="ru-RU" sz="1400" b="1" i="0" u="none" strike="noStrike" kern="0" cap="none" spc="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городской</a:t>
            </a:r>
            <a:r>
              <a:rPr kumimoji="0" lang="ru-RU" sz="1400" b="1" i="0" u="none" strike="noStrike" kern="0" cap="none" spc="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</a:t>
            </a:r>
            <a:r>
              <a:rPr kumimoji="0" lang="ru-RU" sz="1400" b="1" i="0" u="none" strike="noStrike" kern="0" cap="none" spc="17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расположен </a:t>
            </a:r>
            <a:r>
              <a:rPr kumimoji="0" lang="ru-RU" sz="1400" b="1" i="0" u="none" strike="noStrike" kern="0" cap="none" spc="2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</a:t>
            </a:r>
            <a:r>
              <a:rPr kumimoji="0" lang="ru-RU" sz="1400" b="1" i="0" u="none" strike="noStrike" kern="0" cap="none" spc="152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0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юго-</a:t>
            </a:r>
            <a:r>
              <a:rPr kumimoji="0" lang="ru-RU" sz="1400" b="1" i="0" u="none" strike="noStrike" kern="0" cap="none" spc="1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востоке</a:t>
            </a:r>
            <a:r>
              <a:rPr kumimoji="0" lang="ru-RU" sz="1400" b="1" i="0" u="none" strike="noStrike" kern="0" cap="none" spc="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4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</a:t>
            </a:r>
            <a:r>
              <a:rPr kumimoji="0" lang="ru-RU" sz="1400" b="1" i="0" u="none" strike="noStrike" kern="0" cap="none" spc="152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Москвы</a:t>
            </a:r>
            <a:r>
              <a:rPr kumimoji="0" lang="ru-RU" sz="1400" b="1" i="0" u="none" strike="noStrike" kern="0" cap="none" spc="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6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400" b="1" i="0" u="none" strike="noStrike" kern="0" cap="none" spc="6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4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400" b="1" i="0" u="none" strike="noStrike" kern="0" cap="none" spc="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северо- </a:t>
            </a:r>
            <a:r>
              <a:rPr kumimoji="0" lang="ru-RU" sz="1400" b="1" i="0" u="none" strike="noStrike" kern="0" cap="none" spc="21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запада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соседствует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4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400" b="1" i="0" u="none" strike="noStrike" kern="0" cap="none" spc="11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2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Люберецким</a:t>
            </a:r>
            <a:r>
              <a:rPr kumimoji="0" lang="ru-RU" sz="1400" b="1" i="0" u="none" strike="noStrike" kern="0" cap="none" spc="1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22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Ленинским</a:t>
            </a:r>
            <a:r>
              <a:rPr kumimoji="0" lang="ru-RU" sz="1400" b="1" i="0" u="none" strike="noStrike" kern="0" cap="none" spc="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городскими</a:t>
            </a:r>
            <a:r>
              <a:rPr kumimoji="0" lang="ru-RU" sz="1400" b="1" i="0" u="none" strike="noStrike" kern="0" cap="none" spc="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6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округами,</a:t>
            </a:r>
            <a:r>
              <a:rPr kumimoji="0" lang="ru-RU" sz="1400" b="1" i="0" u="none" strike="noStrike" kern="0" cap="none" spc="14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400" b="1" i="0" u="none" strike="noStrike" kern="0" cap="none" spc="53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1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севера</a:t>
            </a:r>
            <a:r>
              <a:rPr kumimoji="0" lang="ru-RU" sz="1400" b="1" i="0" u="none" strike="noStrike" kern="0" cap="none" spc="16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ru-RU" sz="1400" b="1" i="0" u="none" strike="noStrike" kern="0" cap="none" spc="10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4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400" b="1" i="0" u="none" strike="noStrike" kern="0" cap="none" spc="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Балашихинским,</a:t>
            </a:r>
            <a:r>
              <a:rPr kumimoji="0" lang="ru-RU" sz="1400" b="1" i="0" u="none" strike="noStrike" kern="0" cap="none" spc="12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Богородским</a:t>
            </a:r>
            <a:r>
              <a:rPr kumimoji="0" lang="ru-RU" sz="1400" b="1" i="0" u="none" strike="noStrike" kern="0" cap="none" spc="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9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2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Павлово-</a:t>
            </a:r>
            <a:r>
              <a:rPr kumimoji="0" lang="ru-RU" sz="1400" b="1" i="0" u="none" strike="noStrike" kern="0" cap="none" spc="1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Посадским,</a:t>
            </a:r>
            <a:r>
              <a:rPr kumimoji="0" lang="ru-RU" sz="1400" b="1" i="0" u="none" strike="noStrike" kern="0" cap="none" spc="12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4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400" b="1" i="0" u="none" strike="noStrike" kern="0" cap="none" spc="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востока</a:t>
            </a:r>
            <a:r>
              <a:rPr kumimoji="0" lang="ru-RU" sz="1400" b="1" i="0" u="none" strike="noStrike" kern="0" cap="none" spc="16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ru-RU" sz="1400" b="1" i="0" u="none" strike="noStrike" kern="0" cap="none" spc="1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endParaRPr kumimoji="0" lang="ru-RU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6933" marR="338658" lvl="0" indent="0" algn="just" defTabSz="1219170" rtl="0" eaLnBrk="1" fontAlgn="auto" latinLnBrk="0" hangingPunct="1">
              <a:lnSpc>
                <a:spcPct val="99500"/>
              </a:lnSpc>
              <a:spcBef>
                <a:spcPts val="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1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Орехово-</a:t>
            </a:r>
            <a:r>
              <a:rPr kumimoji="0" lang="ru-RU" sz="1400" b="1" i="0" u="none" strike="noStrike" kern="0" cap="none" spc="20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Зуевским</a:t>
            </a:r>
            <a:r>
              <a:rPr kumimoji="0" lang="ru-RU" sz="1400" b="1" i="0" u="none" strike="noStrike" kern="0" cap="none" spc="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6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400" b="1" i="0" u="none" strike="noStrike" kern="0" cap="none" spc="7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Воскресенским,</a:t>
            </a:r>
            <a:r>
              <a:rPr kumimoji="0" lang="ru-RU" sz="1400" b="1" i="0" u="none" strike="noStrike" kern="0" cap="none" spc="12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</a:t>
            </a:r>
            <a:r>
              <a:rPr kumimoji="0" lang="ru-RU" sz="1400" b="1" i="0" u="none" strike="noStrike" kern="0" cap="none" spc="16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kumimoji="0" lang="ru-RU" sz="1400" b="1" i="0" u="none" strike="noStrike" kern="0" cap="none" spc="24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юга</a:t>
            </a:r>
            <a:r>
              <a:rPr kumimoji="0" lang="ru-RU" sz="1400" b="1" i="0" u="none" strike="noStrike" kern="0" cap="none" spc="152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6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—</a:t>
            </a:r>
            <a:r>
              <a:rPr kumimoji="0" lang="ru-RU" sz="1400" b="1" i="0" u="none" strike="noStrike" kern="0" cap="none" spc="1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0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</a:t>
            </a:r>
            <a:r>
              <a:rPr kumimoji="0" lang="ru-RU" sz="1400" b="1" i="0" u="none" strike="noStrike" kern="0" cap="none" spc="6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2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Ступинским</a:t>
            </a:r>
            <a:r>
              <a:rPr kumimoji="0" lang="ru-RU" sz="1400" b="1" i="0" u="none" strike="noStrike" kern="0" cap="none" spc="8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26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400" b="1" i="0" u="none" strike="noStrike" kern="0" cap="none" spc="6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73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Домодедовским </a:t>
            </a:r>
            <a:r>
              <a:rPr kumimoji="0" lang="ru-RU" sz="1400" b="1" i="0" u="none" strike="noStrike" kern="0" cap="none" spc="20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городскими</a:t>
            </a:r>
            <a:r>
              <a:rPr kumimoji="0" lang="ru-RU" sz="1400" b="1" i="0" u="none" strike="noStrike" kern="0" cap="none" spc="87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152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округами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82261"/>
            <a:ext cx="7010400" cy="5575737"/>
          </a:xfrm>
          <a:prstGeom prst="rect">
            <a:avLst/>
          </a:prstGeom>
        </p:spPr>
      </p:pic>
      <p:sp>
        <p:nvSpPr>
          <p:cNvPr id="6" name="Вертикальный свиток 5"/>
          <p:cNvSpPr/>
          <p:nvPr/>
        </p:nvSpPr>
        <p:spPr>
          <a:xfrm>
            <a:off x="168166" y="1282262"/>
            <a:ext cx="4929351" cy="5391806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еры социальной поддержки оказываемые нашим работникам администрацией Раменского городского округа: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Компенсация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аренды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жилья, сотрудникам, чьи специальности не попали в «Губернаторский  перечень»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служебного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жилья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Выделение земельных участков под ИЖС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детям наших сотрудников мест в детских садах и школах</a:t>
            </a:r>
            <a:endParaRPr lang="ru-RU" sz="16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23697" y="408764"/>
            <a:ext cx="878664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</a:t>
            </a: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</a:t>
            </a:r>
            <a:endParaRPr lang="ru-RU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354" y="367862"/>
            <a:ext cx="10274445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МЕРЫ СОЦИАЛЬНОЙ ПОДДЕРЖКИ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3889" y="1688662"/>
            <a:ext cx="107520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получении служебного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Циклы по повышению квалификации за счет работодателя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Желающим пройти ординатуру по выбранной специальности гарантируем выдачу целевых направлений.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Тесное взаимодействие с администрацией города 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школы.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 и сопровождение студентов при прохождении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учебной, производственной, преддипломной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трудоустройстве «Подъемная выплата» от главного врача в размере 1 должностного оклада 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9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1907712"/>
              </p:ext>
            </p:extLst>
          </p:nvPr>
        </p:nvGraphicFramePr>
        <p:xfrm>
          <a:off x="94592" y="1019503"/>
          <a:ext cx="11771588" cy="5297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Лента лицом вверх 3"/>
          <p:cNvSpPr/>
          <p:nvPr/>
        </p:nvSpPr>
        <p:spPr>
          <a:xfrm>
            <a:off x="388883" y="178676"/>
            <a:ext cx="10941268" cy="1061545"/>
          </a:xfrm>
          <a:prstGeom prst="ribbon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МОЛОДЫХ СПЕЦИАЛИСТОВ</a:t>
            </a:r>
            <a:endParaRPr lang="ru-RU" sz="2800" b="1" i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7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9390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4672" y="338671"/>
            <a:ext cx="5029199" cy="1945960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4000" b="1" i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sz="4000" b="1" i="1" spc="-18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i="1" spc="-1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ВАКАНСИИ</a:t>
            </a:r>
            <a:r>
              <a:rPr sz="4000" i="1" spc="-1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i="1" u="sng" spc="-1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u="sng" spc="-1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67" i="1" u="sng" spc="-13" dirty="0">
                <a:solidFill>
                  <a:srgbClr val="00B050"/>
                </a:solidFill>
              </a:rPr>
              <a:t/>
            </a:r>
            <a:br>
              <a:rPr lang="ru-RU" sz="4267" i="1" u="sng" spc="-13" dirty="0">
                <a:solidFill>
                  <a:srgbClr val="00B050"/>
                </a:solidFill>
              </a:rPr>
            </a:br>
            <a:endParaRPr sz="4267" i="1" u="sng" spc="-13" dirty="0">
              <a:solidFill>
                <a:srgbClr val="00B050"/>
              </a:solidFill>
            </a:endParaRPr>
          </a:p>
        </p:txBody>
      </p:sp>
      <p:sp>
        <p:nvSpPr>
          <p:cNvPr id="15" name="Блок-схема: память с посл. доступом 14"/>
          <p:cNvSpPr/>
          <p:nvPr/>
        </p:nvSpPr>
        <p:spPr>
          <a:xfrm>
            <a:off x="94593" y="945930"/>
            <a:ext cx="8902262" cy="5912069"/>
          </a:xfrm>
          <a:prstGeom prst="flowChartMagnetic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147" y="1764221"/>
            <a:ext cx="5941347" cy="5174871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5909094" y="396815"/>
            <a:ext cx="6124755" cy="586598"/>
          </a:xfrm>
          <a:prstGeom prst="homePlate">
            <a:avLst/>
          </a:prstGeom>
          <a:solidFill>
            <a:srgbClr val="FFFFCC">
              <a:alpha val="50000"/>
            </a:srgbClr>
          </a:solidFill>
          <a:ln w="76200">
            <a:solidFill>
              <a:srgbClr val="F81E81"/>
            </a:solidFill>
          </a:ln>
          <a:scene3d>
            <a:camera prst="perspectiveFron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</a:t>
            </a:r>
            <a:r>
              <a:rPr lang="en-US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0000 рублей</a:t>
            </a:r>
          </a:p>
          <a:p>
            <a:pPr algn="ctr"/>
            <a:r>
              <a:rPr lang="en-US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7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2275" y="0"/>
            <a:ext cx="7115503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Адреса наших подразделений, где Вас ждут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76" y="790356"/>
            <a:ext cx="10110952" cy="59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511" y="3616069"/>
            <a:ext cx="5804287" cy="3241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" y="-41785"/>
            <a:ext cx="6378819" cy="37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8206"/>
            <a:ext cx="3258209" cy="3599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11" y="0"/>
            <a:ext cx="5804287" cy="36160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1607" y="-10583"/>
            <a:ext cx="115334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Профсоюзная жизнь насыщенная и яркая!!!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8" y="3184634"/>
            <a:ext cx="3125058" cy="36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6234" y="1357388"/>
            <a:ext cx="9858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09" y="898812"/>
            <a:ext cx="4334988" cy="2901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63293"/>
            <a:ext cx="5202620" cy="2406282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8666698" y="143428"/>
            <a:ext cx="3615814" cy="2376305"/>
          </a:xfrm>
          <a:prstGeom prst="cloudCallout">
            <a:avLst>
              <a:gd name="adj1" fmla="val -47014"/>
              <a:gd name="adj2" fmla="val 65158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профсоюз регулярно организует поездки, праздничные мероприятия, различный досуг. Предоставляет льготные путевки в санатории.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7543313" y="76649"/>
            <a:ext cx="1261241" cy="686072"/>
          </a:xfrm>
          <a:prstGeom prst="wedgeRectCallout">
            <a:avLst/>
          </a:prstGeom>
          <a:solidFill>
            <a:srgbClr val="FF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54546"/>
            <a:ext cx="3906193" cy="4072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91102" y="2519733"/>
            <a:ext cx="2800898" cy="43200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607" y="3941883"/>
            <a:ext cx="3970337" cy="2897869"/>
          </a:xfrm>
          <a:prstGeom prst="rect">
            <a:avLst/>
          </a:prstGeom>
        </p:spPr>
      </p:pic>
      <p:sp>
        <p:nvSpPr>
          <p:cNvPr id="15" name="7-конечная звезда 14"/>
          <p:cNvSpPr/>
          <p:nvPr/>
        </p:nvSpPr>
        <p:spPr>
          <a:xfrm>
            <a:off x="10482349" y="2580041"/>
            <a:ext cx="1709651" cy="898041"/>
          </a:xfrm>
          <a:prstGeom prst="star7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Санкт-Петербург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3678621" y="3643420"/>
            <a:ext cx="1762198" cy="715387"/>
          </a:xfrm>
          <a:prstGeom prst="wedgeEllipseCallout">
            <a:avLst/>
          </a:prstGeom>
          <a:solidFill>
            <a:srgbClr val="FFCC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Середниково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409903" y="220718"/>
            <a:ext cx="11235559" cy="1450428"/>
          </a:xfrm>
          <a:prstGeom prst="ribbon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РАМЕНСКОЙ ОБЛАСТНОЙ БОЛЬНИЦЕ - 155 ЛЕТ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083" y="2984938"/>
            <a:ext cx="6011917" cy="387306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980172"/>
            <a:ext cx="5954680" cy="32205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0083" y="2060029"/>
            <a:ext cx="6191603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верны традициям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устремлены в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будущее!!!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4792" y="5589557"/>
            <a:ext cx="4343304" cy="965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наша больница –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сплав молодости и опыта!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6041" y="152427"/>
            <a:ext cx="8061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165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</a:t>
            </a:r>
            <a:r>
              <a:rPr lang="ru-RU" sz="1400" b="1" spc="165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600" b="1" spc="-185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9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СТАНЕТЕ</a:t>
            </a:r>
            <a:r>
              <a:rPr lang="ru-RU" sz="3600" b="1" spc="-17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-1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ЛУЧШИМИ!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lang="ru-RU" sz="3600" b="1" spc="2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3600" b="1" spc="-17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13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ЖДЕМ</a:t>
            </a:r>
            <a:r>
              <a:rPr lang="ru-RU" sz="3600" b="1" spc="-18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-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ru-RU" sz="3600" b="1" spc="-2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63.userapi.com/impg/mAbd960yOQ9abUyuFBnzLGCDkGPBlCYq0p05fA/zWDttohJhKY.jpg?size=1280x853&amp;quality=95&amp;sign=591610d902a2f67bbc26897650dc3d9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3" y="1227268"/>
            <a:ext cx="10289627" cy="56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78316" y="1480027"/>
            <a:ext cx="3762704" cy="393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185" dirty="0">
                <a:solidFill>
                  <a:srgbClr val="414141"/>
                </a:solidFill>
                <a:latin typeface="Calibri"/>
                <a:cs typeface="Calibri"/>
                <a:hlinkClick r:id="rId2"/>
              </a:rPr>
              <a:t>www.ramcrb.ru</a:t>
            </a:r>
            <a:endParaRPr lang="en-US" dirty="0">
              <a:latin typeface="Calibri"/>
              <a:cs typeface="Calibri"/>
            </a:endParaRPr>
          </a:p>
          <a:p>
            <a:pPr marL="12700" marR="586740">
              <a:lnSpc>
                <a:spcPct val="166700"/>
              </a:lnSpc>
              <a:spcBef>
                <a:spcPts val="1425"/>
              </a:spcBef>
            </a:pPr>
            <a:r>
              <a:rPr lang="en-US" b="1" spc="195" dirty="0">
                <a:solidFill>
                  <a:srgbClr val="414141"/>
                </a:solidFill>
                <a:latin typeface="Calibri"/>
                <a:cs typeface="Calibri"/>
              </a:rPr>
              <a:t>vk.com/</a:t>
            </a:r>
            <a:r>
              <a:rPr lang="en-US" b="1" spc="195" dirty="0" err="1">
                <a:solidFill>
                  <a:srgbClr val="414141"/>
                </a:solidFill>
                <a:latin typeface="Calibri"/>
                <a:cs typeface="Calibri"/>
              </a:rPr>
              <a:t>ramenob</a:t>
            </a:r>
            <a:r>
              <a:rPr lang="en-US" b="1" spc="195" dirty="0">
                <a:solidFill>
                  <a:srgbClr val="414141"/>
                </a:solidFill>
                <a:latin typeface="Calibri"/>
                <a:cs typeface="Calibri"/>
              </a:rPr>
              <a:t> </a:t>
            </a:r>
            <a:r>
              <a:rPr lang="en-US" b="1" spc="190" dirty="0">
                <a:solidFill>
                  <a:srgbClr val="414141"/>
                </a:solidFill>
                <a:latin typeface="Calibri"/>
                <a:cs typeface="Calibri"/>
              </a:rPr>
              <a:t>vk.com/</a:t>
            </a:r>
            <a:r>
              <a:rPr lang="en-US" b="1" spc="190" dirty="0" err="1">
                <a:solidFill>
                  <a:srgbClr val="414141"/>
                </a:solidFill>
                <a:latin typeface="Calibri"/>
                <a:cs typeface="Calibri"/>
              </a:rPr>
              <a:t>cmdmo_r</a:t>
            </a:r>
            <a:endParaRPr lang="en-US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en-US" sz="2250" dirty="0">
              <a:latin typeface="Calibri"/>
              <a:cs typeface="Calibri"/>
            </a:endParaRPr>
          </a:p>
          <a:p>
            <a:pPr marL="12700" marR="387350">
              <a:lnSpc>
                <a:spcPct val="100699"/>
              </a:lnSpc>
            </a:pPr>
            <a:r>
              <a:rPr lang="ru-RU" b="1" spc="210" dirty="0">
                <a:solidFill>
                  <a:srgbClr val="414141"/>
                </a:solidFill>
                <a:latin typeface="Calibri"/>
                <a:cs typeface="Calibri"/>
              </a:rPr>
              <a:t>Телеграмм-</a:t>
            </a:r>
            <a:r>
              <a:rPr lang="ru-RU" b="1" spc="185" dirty="0">
                <a:solidFill>
                  <a:srgbClr val="414141"/>
                </a:solidFill>
                <a:latin typeface="Calibri"/>
                <a:cs typeface="Calibri"/>
              </a:rPr>
              <a:t>канал: </a:t>
            </a:r>
            <a:r>
              <a:rPr lang="en-US" b="1" spc="130" dirty="0">
                <a:solidFill>
                  <a:srgbClr val="414141"/>
                </a:solidFill>
                <a:latin typeface="Calibri"/>
                <a:cs typeface="Calibri"/>
              </a:rPr>
              <a:t>t.me/</a:t>
            </a:r>
            <a:r>
              <a:rPr lang="en-US" b="1" spc="130" dirty="0" err="1">
                <a:solidFill>
                  <a:srgbClr val="414141"/>
                </a:solidFill>
                <a:latin typeface="Calibri"/>
                <a:cs typeface="Calibri"/>
              </a:rPr>
              <a:t>ram_ob</a:t>
            </a:r>
            <a:endParaRPr lang="en-US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2300" dirty="0">
              <a:latin typeface="Calibri"/>
              <a:cs typeface="Calibri"/>
            </a:endParaRPr>
          </a:p>
          <a:p>
            <a:pPr marL="12700" marR="5080">
              <a:lnSpc>
                <a:spcPct val="100699"/>
              </a:lnSpc>
              <a:spcBef>
                <a:spcPts val="5"/>
              </a:spcBef>
            </a:pPr>
            <a:r>
              <a:rPr lang="ru-RU" b="1" spc="210" dirty="0">
                <a:solidFill>
                  <a:srgbClr val="414141"/>
                </a:solidFill>
                <a:latin typeface="Calibri"/>
                <a:cs typeface="Calibri"/>
              </a:rPr>
              <a:t>Телеграмм-</a:t>
            </a:r>
            <a:r>
              <a:rPr lang="ru-RU" b="1" spc="155" dirty="0">
                <a:solidFill>
                  <a:srgbClr val="414141"/>
                </a:solidFill>
                <a:latin typeface="Calibri"/>
                <a:cs typeface="Calibri"/>
              </a:rPr>
              <a:t>чат: </a:t>
            </a:r>
            <a:r>
              <a:rPr lang="ru-RU" b="1" spc="220" dirty="0" err="1">
                <a:solidFill>
                  <a:srgbClr val="414141"/>
                </a:solidFill>
                <a:latin typeface="Calibri"/>
                <a:cs typeface="Calibri"/>
              </a:rPr>
              <a:t>Раменское.Здоровье</a:t>
            </a:r>
            <a:endParaRPr lang="ru-RU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ru-RU" sz="2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b="1" spc="235" dirty="0" err="1">
                <a:solidFill>
                  <a:srgbClr val="414141"/>
                </a:solidFill>
                <a:latin typeface="Calibri"/>
                <a:cs typeface="Calibri"/>
              </a:rPr>
              <a:t>Бронницы.Здоровье</a:t>
            </a:r>
            <a:endParaRPr lang="ru-RU" dirty="0">
              <a:latin typeface="Calibri"/>
              <a:cs typeface="Calibri"/>
            </a:endParaRPr>
          </a:p>
        </p:txBody>
      </p:sp>
      <p:grpSp>
        <p:nvGrpSpPr>
          <p:cNvPr id="4" name="object 5"/>
          <p:cNvGrpSpPr/>
          <p:nvPr/>
        </p:nvGrpSpPr>
        <p:grpSpPr>
          <a:xfrm>
            <a:off x="2280745" y="1629964"/>
            <a:ext cx="903889" cy="3787038"/>
            <a:chOff x="2762249" y="952500"/>
            <a:chExt cx="666750" cy="4000500"/>
          </a:xfrm>
        </p:grpSpPr>
        <p:pic>
          <p:nvPicPr>
            <p:cNvPr id="5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2249" y="1809750"/>
              <a:ext cx="666749" cy="666749"/>
            </a:xfrm>
            <a:prstGeom prst="rect">
              <a:avLst/>
            </a:prstGeom>
          </p:spPr>
        </p:pic>
        <p:pic>
          <p:nvPicPr>
            <p:cNvPr id="6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2249" y="952500"/>
              <a:ext cx="666749" cy="666749"/>
            </a:xfrm>
            <a:prstGeom prst="rect">
              <a:avLst/>
            </a:prstGeom>
          </p:spPr>
        </p:pic>
        <p:pic>
          <p:nvPicPr>
            <p:cNvPr id="7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2249" y="3524249"/>
              <a:ext cx="666749" cy="666749"/>
            </a:xfrm>
            <a:prstGeom prst="rect">
              <a:avLst/>
            </a:prstGeom>
          </p:spPr>
        </p:pic>
        <p:pic>
          <p:nvPicPr>
            <p:cNvPr id="8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2249" y="2667000"/>
              <a:ext cx="666749" cy="666749"/>
            </a:xfrm>
            <a:prstGeom prst="rect">
              <a:avLst/>
            </a:prstGeom>
          </p:spPr>
        </p:pic>
        <p:pic>
          <p:nvPicPr>
            <p:cNvPr id="9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2249" y="4286250"/>
              <a:ext cx="666749" cy="666749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2028497" y="608682"/>
            <a:ext cx="9396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5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ru-RU" sz="3200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5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ru-RU" sz="3200" spc="-4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СМОЖЕТЕ</a:t>
            </a:r>
            <a:r>
              <a:rPr lang="ru-RU" sz="3200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</a:t>
            </a:r>
            <a:r>
              <a:rPr lang="ru-RU" sz="3200" spc="-5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spc="-7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9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  <a:r>
              <a:rPr lang="ru-RU" sz="3200" spc="-5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28497" y="5451074"/>
            <a:ext cx="7220607" cy="1293491"/>
          </a:xfrm>
          <a:prstGeom prst="roundRect">
            <a:avLst/>
          </a:prstGeom>
          <a:solidFill>
            <a:srgbClr val="CCFFCC"/>
          </a:solidFill>
          <a:ln>
            <a:solidFill>
              <a:srgbClr val="F81E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 по телефонам: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8(916)506-12-80 Вахрушев Сергей Леонидович заместитель главного врача по кадрам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8(987)651-87-76 Склярова Анна Александровна начальник отдела кадров</a:t>
            </a:r>
          </a:p>
          <a:p>
            <a:pPr marL="285750" lvl="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8(977)275-00-16 Федотова Мария </a:t>
            </a:r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 специалист по кадрам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6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92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80" name="Picture 8" descr="http://photocdn.photogoroda.com/source2/cn3159/r4312/c4429/8542258.jpg?v=20171213112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37" y="3049732"/>
            <a:ext cx="5513274" cy="37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5.userapi.com/c626322/v626322375/4da4e/dGl2ENaA_f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" y="609600"/>
            <a:ext cx="11875911" cy="244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upload.wikimedia.org/wikipedia/commons/thumb/7/7a/Ramenskoe-station.jpg/1200px-Ramenskoe-st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" y="3049732"/>
            <a:ext cx="6359568" cy="380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3384331" y="3154835"/>
            <a:ext cx="4813738" cy="1565466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минут до МОСКВЫ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4910" y="0"/>
            <a:ext cx="10646980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Транспортная 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инфраструктура</a:t>
            </a: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423" y="273269"/>
            <a:ext cx="8596668" cy="67266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объекты спорта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4" y="3951889"/>
            <a:ext cx="5359204" cy="2758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4" y="1070800"/>
            <a:ext cx="5278384" cy="2677997"/>
          </a:xfrm>
          <a:prstGeom prst="rect">
            <a:avLst/>
          </a:prstGeom>
        </p:spPr>
      </p:pic>
      <p:pic>
        <p:nvPicPr>
          <p:cNvPr id="1026" name="Picture 2" descr="https://i.ytimg.com/vi/v-rdhb1i3z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88" y="1070800"/>
            <a:ext cx="5822731" cy="267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ятно 2 9"/>
          <p:cNvSpPr/>
          <p:nvPr/>
        </p:nvSpPr>
        <p:spPr>
          <a:xfrm>
            <a:off x="102884" y="3827019"/>
            <a:ext cx="2153549" cy="1522746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Стадион Сатурн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9795642" y="324215"/>
            <a:ext cx="2270234" cy="1374840"/>
          </a:xfrm>
          <a:prstGeom prst="wave">
            <a:avLst/>
          </a:prstGeom>
          <a:solidFill>
            <a:srgbClr val="D9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50-ти метровый Бассейн «САТУРН»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88" y="3915731"/>
            <a:ext cx="5822731" cy="2868069"/>
          </a:xfrm>
          <a:prstGeom prst="rect">
            <a:avLst/>
          </a:prstGeom>
        </p:spPr>
      </p:pic>
      <p:sp>
        <p:nvSpPr>
          <p:cNvPr id="8" name="7-конечная звезда 7"/>
          <p:cNvSpPr/>
          <p:nvPr/>
        </p:nvSpPr>
        <p:spPr>
          <a:xfrm>
            <a:off x="10363199" y="3412466"/>
            <a:ext cx="1933903" cy="1379483"/>
          </a:xfrm>
          <a:prstGeom prst="star7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Ледовая арена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92" y="809297"/>
            <a:ext cx="5523186" cy="3133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85" y="4014952"/>
            <a:ext cx="5486401" cy="2764891"/>
          </a:xfrm>
          <a:prstGeom prst="rect">
            <a:avLst/>
          </a:prstGeom>
        </p:spPr>
      </p:pic>
      <p:pic>
        <p:nvPicPr>
          <p:cNvPr id="2052" name="Picture 4" descr="https://bestmaps.ru/images/1615538557_Ramenskoe-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" y="809297"/>
            <a:ext cx="6147585" cy="30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temples.ru/private/f000204/204_0251900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" y="4014951"/>
            <a:ext cx="6147585" cy="27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130304" y="893251"/>
            <a:ext cx="2088910" cy="762944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96D14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rebuchet MS"/>
                <a:ea typeface="+mn-ea"/>
                <a:cs typeface="+mn-cs"/>
              </a:rPr>
              <a:t>Борисоглебское озеро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96D141">
                    <a:satMod val="175000"/>
                    <a:alpha val="40000"/>
                  </a:srgbClr>
                </a:glo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100774" y="3783344"/>
            <a:ext cx="2165131" cy="998483"/>
          </a:xfrm>
          <a:prstGeom prst="wave">
            <a:avLst>
              <a:gd name="adj1" fmla="val 4079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Казанский храм. Храм Матроны Московской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6190068" y="3554745"/>
            <a:ext cx="2049518" cy="1455683"/>
          </a:xfrm>
          <a:prstGeom prst="irregularSeal1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Усадьба Быково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8083" y="250036"/>
            <a:ext cx="950135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ДОСТОПРИМЕЧАТЕЛЬНОСТИ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55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5066" y="338668"/>
            <a:ext cx="6519334" cy="1012242"/>
          </a:xfrm>
          <a:prstGeom prst="rect">
            <a:avLst/>
          </a:prstGeom>
        </p:spPr>
        <p:txBody>
          <a:bodyPr vert="horz" wrap="square" lIns="0" tIns="37252" rIns="0" bIns="0" rtlCol="0" anchor="t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2"/>
              </a:spcBef>
            </a:pPr>
            <a:r>
              <a:rPr spc="67"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</a:t>
            </a:r>
            <a:r>
              <a:rPr spc="-140"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120"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spc="-173"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3"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"РАМЕНСКАЯ </a:t>
            </a:r>
            <a:r>
              <a:rPr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</a:t>
            </a:r>
            <a:r>
              <a:rPr spc="180"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3" dirty="0">
                <a:solidFill>
                  <a:srgbClr val="0609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</a:t>
            </a:r>
            <a:r>
              <a:rPr spc="-13" dirty="0">
                <a:solidFill>
                  <a:srgbClr val="414141"/>
                </a:solidFill>
              </a:rPr>
              <a:t>"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1" y="254001"/>
            <a:ext cx="1396999" cy="12699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27000"/>
            <a:ext cx="12192000" cy="6729307"/>
            <a:chOff x="0" y="95250"/>
            <a:chExt cx="9144000" cy="50469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38250"/>
              <a:ext cx="9143999" cy="390372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62499" y="1619249"/>
              <a:ext cx="2857500" cy="762000"/>
            </a:xfrm>
            <a:custGeom>
              <a:avLst/>
              <a:gdLst/>
              <a:ahLst/>
              <a:cxnLst/>
              <a:rect l="l" t="t" r="r" b="b"/>
              <a:pathLst>
                <a:path w="2857500" h="762000">
                  <a:moveTo>
                    <a:pt x="2857499" y="761999"/>
                  </a:moveTo>
                  <a:lnTo>
                    <a:pt x="0" y="761999"/>
                  </a:lnTo>
                  <a:lnTo>
                    <a:pt x="0" y="0"/>
                  </a:lnTo>
                  <a:lnTo>
                    <a:pt x="2857499" y="0"/>
                  </a:lnTo>
                  <a:lnTo>
                    <a:pt x="2857499" y="76199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2250" y="95250"/>
              <a:ext cx="2285999" cy="22859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349999" y="2158999"/>
            <a:ext cx="3810000" cy="842965"/>
          </a:xfrm>
          <a:prstGeom prst="rect">
            <a:avLst/>
          </a:prstGeom>
        </p:spPr>
        <p:txBody>
          <a:bodyPr vert="horz" wrap="square" lIns="0" tIns="123613" rIns="0" bIns="0" rtlCol="0">
            <a:spAutoFit/>
          </a:bodyPr>
          <a:lstStyle/>
          <a:p>
            <a:pPr marL="1346166" marR="1181070" indent="-253994" algn="r">
              <a:lnSpc>
                <a:spcPts val="1907"/>
              </a:lnSpc>
              <a:spcBef>
                <a:spcPts val="973"/>
              </a:spcBef>
            </a:pPr>
            <a:r>
              <a:rPr sz="1600" b="1" spc="207" dirty="0">
                <a:latin typeface="Calibri"/>
                <a:cs typeface="Calibri"/>
              </a:rPr>
              <a:t>главный</a:t>
            </a:r>
            <a:r>
              <a:rPr sz="1600" b="1" spc="140" dirty="0">
                <a:latin typeface="Calibri"/>
                <a:cs typeface="Calibri"/>
              </a:rPr>
              <a:t> </a:t>
            </a:r>
            <a:r>
              <a:rPr sz="1600" b="1" spc="187" dirty="0">
                <a:latin typeface="Calibri"/>
                <a:cs typeface="Calibri"/>
              </a:rPr>
              <a:t>врач </a:t>
            </a:r>
            <a:r>
              <a:rPr sz="1600" b="1" spc="233" dirty="0">
                <a:solidFill>
                  <a:srgbClr val="1565BF"/>
                </a:solidFill>
                <a:latin typeface="Calibri"/>
                <a:cs typeface="Calibri"/>
              </a:rPr>
              <a:t>МАРКИТАН</a:t>
            </a:r>
            <a:endParaRPr sz="1600" dirty="0">
              <a:latin typeface="Calibri"/>
              <a:cs typeface="Calibri"/>
            </a:endParaRPr>
          </a:p>
          <a:p>
            <a:pPr marR="1183610" algn="r">
              <a:lnSpc>
                <a:spcPts val="1833"/>
              </a:lnSpc>
            </a:pPr>
            <a:r>
              <a:rPr sz="1600" b="1" spc="293" dirty="0">
                <a:solidFill>
                  <a:srgbClr val="1565BF"/>
                </a:solidFill>
                <a:latin typeface="Calibri"/>
                <a:cs typeface="Calibri"/>
              </a:rPr>
              <a:t>СЕРГЕЙ</a:t>
            </a:r>
            <a:r>
              <a:rPr sz="1600" b="1" spc="133" dirty="0">
                <a:solidFill>
                  <a:srgbClr val="1565BF"/>
                </a:solidFill>
                <a:latin typeface="Calibri"/>
                <a:cs typeface="Calibri"/>
              </a:rPr>
              <a:t> </a:t>
            </a:r>
            <a:r>
              <a:rPr sz="1600" b="1" spc="247" dirty="0">
                <a:solidFill>
                  <a:srgbClr val="1565BF"/>
                </a:solidFill>
                <a:latin typeface="Calibri"/>
                <a:cs typeface="Calibri"/>
              </a:rPr>
              <a:t>ВИКТОРОВИЧ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5291667"/>
            <a:ext cx="4572000" cy="1528641"/>
          </a:xfrm>
          <a:custGeom>
            <a:avLst/>
            <a:gdLst/>
            <a:ahLst/>
            <a:cxnLst/>
            <a:rect l="l" t="t" r="r" b="b"/>
            <a:pathLst>
              <a:path w="3429000" h="1047750">
                <a:moveTo>
                  <a:pt x="3428999" y="1047749"/>
                </a:moveTo>
                <a:lnTo>
                  <a:pt x="0" y="1047749"/>
                </a:lnTo>
                <a:lnTo>
                  <a:pt x="0" y="0"/>
                </a:lnTo>
                <a:lnTo>
                  <a:pt x="3428999" y="0"/>
                </a:lnTo>
                <a:lnTo>
                  <a:pt x="3428999" y="10477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2465916" y="5291668"/>
            <a:ext cx="1627293" cy="12630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3200" b="1" spc="213" dirty="0">
                <a:solidFill>
                  <a:srgbClr val="1565BF"/>
                </a:solidFill>
                <a:latin typeface="Calibri"/>
                <a:cs typeface="Calibri"/>
              </a:rPr>
              <a:t>1482</a:t>
            </a:r>
            <a:endParaRPr sz="3200" dirty="0">
              <a:latin typeface="Calibri"/>
              <a:cs typeface="Calibri"/>
            </a:endParaRPr>
          </a:p>
          <a:p>
            <a:pPr marL="16933" marR="6773" algn="ctr">
              <a:lnSpc>
                <a:spcPct val="101600"/>
              </a:lnSpc>
              <a:spcBef>
                <a:spcPts val="27"/>
              </a:spcBef>
            </a:pPr>
            <a:r>
              <a:rPr sz="1600" b="1" spc="187" dirty="0">
                <a:solidFill>
                  <a:srgbClr val="1565BF"/>
                </a:solidFill>
                <a:latin typeface="Calibri"/>
                <a:cs typeface="Calibri"/>
              </a:rPr>
              <a:t>среднего </a:t>
            </a:r>
            <a:r>
              <a:rPr sz="1600" b="1" spc="173" dirty="0">
                <a:solidFill>
                  <a:srgbClr val="1565BF"/>
                </a:solidFill>
                <a:latin typeface="Calibri"/>
                <a:cs typeface="Calibri"/>
              </a:rPr>
              <a:t>медицинского </a:t>
            </a:r>
            <a:r>
              <a:rPr sz="1600" b="1" spc="193" dirty="0">
                <a:solidFill>
                  <a:srgbClr val="1565BF"/>
                </a:solidFill>
                <a:latin typeface="Calibri"/>
                <a:cs typeface="Calibri"/>
              </a:rPr>
              <a:t>персонала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8716" y="5291667"/>
            <a:ext cx="882227" cy="8301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600" b="1" spc="360" dirty="0">
                <a:solidFill>
                  <a:srgbClr val="1565BF"/>
                </a:solidFill>
                <a:latin typeface="Calibri"/>
                <a:cs typeface="Calibri"/>
              </a:rPr>
              <a:t>728</a:t>
            </a:r>
            <a:endParaRPr sz="3600" dirty="0">
              <a:latin typeface="Calibri"/>
              <a:cs typeface="Calibri"/>
            </a:endParaRPr>
          </a:p>
          <a:p>
            <a:pPr marL="48259">
              <a:spcBef>
                <a:spcPts val="80"/>
              </a:spcBef>
            </a:pPr>
            <a:r>
              <a:rPr sz="1600" b="1" spc="193" dirty="0">
                <a:solidFill>
                  <a:srgbClr val="1565BF"/>
                </a:solidFill>
                <a:latin typeface="Calibri"/>
                <a:cs typeface="Calibri"/>
              </a:rPr>
              <a:t>врачей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415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01" y="2"/>
            <a:ext cx="8127999" cy="68559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001" y="254002"/>
            <a:ext cx="1396999" cy="1269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4067" y="2751669"/>
            <a:ext cx="2897293" cy="1012242"/>
          </a:xfrm>
          <a:prstGeom prst="rect">
            <a:avLst/>
          </a:prstGeom>
        </p:spPr>
        <p:txBody>
          <a:bodyPr vert="horz" wrap="square" lIns="0" tIns="37252" rIns="0" bIns="0" rtlCol="0">
            <a:spAutoFit/>
          </a:bodyPr>
          <a:lstStyle/>
          <a:p>
            <a:pPr marL="16933" marR="6773" algn="ctr">
              <a:lnSpc>
                <a:spcPts val="3800"/>
              </a:lnSpc>
              <a:spcBef>
                <a:spcPts val="292"/>
              </a:spcBef>
            </a:pPr>
            <a:r>
              <a:rPr sz="3200" spc="-13" dirty="0">
                <a:solidFill>
                  <a:srgbClr val="FF9800"/>
                </a:solidFill>
              </a:rPr>
              <a:t>БОЛЬНИЧНЫЙ ГОРОДОК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4067" y="3983568"/>
            <a:ext cx="258910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2000" b="1" kern="0" dirty="0">
                <a:solidFill>
                  <a:srgbClr val="202020"/>
                </a:solidFill>
                <a:latin typeface="Trebuchet MS"/>
                <a:cs typeface="Trebuchet MS"/>
              </a:rPr>
              <a:t>ГБУЗ</a:t>
            </a:r>
            <a:r>
              <a:rPr sz="2000" b="1" kern="0" spc="-27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2000" b="1" kern="0" spc="100" dirty="0">
                <a:solidFill>
                  <a:srgbClr val="202020"/>
                </a:solidFill>
                <a:latin typeface="Trebuchet MS"/>
                <a:cs typeface="Trebuchet MS"/>
              </a:rPr>
              <a:t>МО</a:t>
            </a:r>
            <a:r>
              <a:rPr sz="2000" b="1" kern="0" spc="47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2000" b="1" kern="0" spc="-13" dirty="0">
                <a:solidFill>
                  <a:srgbClr val="202020"/>
                </a:solidFill>
                <a:latin typeface="Trebuchet MS"/>
                <a:cs typeface="Trebuchet MS"/>
              </a:rPr>
              <a:t>"Раменская </a:t>
            </a:r>
            <a:r>
              <a:rPr sz="2000" b="1" kern="0" spc="-40" dirty="0">
                <a:solidFill>
                  <a:srgbClr val="202020"/>
                </a:solidFill>
                <a:latin typeface="Trebuchet MS"/>
                <a:cs typeface="Trebuchet MS"/>
              </a:rPr>
              <a:t>областная</a:t>
            </a:r>
            <a:r>
              <a:rPr sz="2000" b="1" kern="0" spc="-73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2000" b="1" kern="0" spc="-13" dirty="0">
                <a:solidFill>
                  <a:srgbClr val="202020"/>
                </a:solidFill>
                <a:latin typeface="Trebuchet MS"/>
                <a:cs typeface="Trebuchet MS"/>
              </a:rPr>
              <a:t>больница"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8999" y="5969001"/>
            <a:ext cx="1905000" cy="337764"/>
          </a:xfrm>
          <a:prstGeom prst="rect">
            <a:avLst/>
          </a:prstGeom>
          <a:solidFill>
            <a:srgbClr val="EDEDED"/>
          </a:solidFill>
        </p:spPr>
        <p:txBody>
          <a:bodyPr vert="horz" wrap="square" lIns="0" tIns="80433" rIns="0" bIns="0" rtlCol="0">
            <a:spAutoFit/>
          </a:bodyPr>
          <a:lstStyle/>
          <a:p>
            <a:pPr defTabSz="1219170">
              <a:spcBef>
                <a:spcPts val="633"/>
              </a:spcBef>
            </a:pPr>
            <a:r>
              <a:rPr sz="867" b="1" kern="0" dirty="0">
                <a:solidFill>
                  <a:srgbClr val="414141"/>
                </a:solidFill>
                <a:latin typeface="Arial"/>
                <a:cs typeface="Arial"/>
              </a:rPr>
              <a:t>Инфекционное</a:t>
            </a:r>
            <a:r>
              <a:rPr sz="867" b="1" kern="0" spc="612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867" b="1" kern="0" spc="-13" dirty="0">
                <a:solidFill>
                  <a:srgbClr val="414141"/>
                </a:solidFill>
                <a:latin typeface="Arial"/>
                <a:cs typeface="Arial"/>
              </a:rPr>
              <a:t>отделение</a:t>
            </a:r>
            <a:endParaRPr sz="8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7"/>
              </a:spcBef>
            </a:pPr>
            <a:r>
              <a:rPr sz="800" b="1" i="1" kern="0" spc="-40" dirty="0">
                <a:solidFill>
                  <a:srgbClr val="414141"/>
                </a:solidFill>
                <a:latin typeface="Trebuchet MS"/>
                <a:cs typeface="Trebuchet MS"/>
              </a:rPr>
              <a:t>Infectionus</a:t>
            </a:r>
            <a:r>
              <a:rPr sz="800" b="1" i="1" kern="0" spc="80" dirty="0">
                <a:solidFill>
                  <a:srgbClr val="414141"/>
                </a:solidFill>
                <a:latin typeface="Trebuchet MS"/>
                <a:cs typeface="Trebuchet MS"/>
              </a:rPr>
              <a:t> </a:t>
            </a:r>
            <a:r>
              <a:rPr sz="800" b="1" i="1" kern="0" spc="-13" dirty="0">
                <a:solidFill>
                  <a:srgbClr val="414141"/>
                </a:solidFill>
                <a:latin typeface="Trebuchet MS"/>
                <a:cs typeface="Trebuchet MS"/>
              </a:rPr>
              <a:t>departament</a:t>
            </a:r>
            <a:endParaRPr sz="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17999" y="6477000"/>
            <a:ext cx="2540000" cy="254000"/>
          </a:xfrm>
          <a:custGeom>
            <a:avLst/>
            <a:gdLst/>
            <a:ahLst/>
            <a:cxnLst/>
            <a:rect l="l" t="t" r="r" b="b"/>
            <a:pathLst>
              <a:path w="1905000" h="190500">
                <a:moveTo>
                  <a:pt x="1904999" y="190499"/>
                </a:moveTo>
                <a:lnTo>
                  <a:pt x="0" y="190499"/>
                </a:lnTo>
                <a:lnTo>
                  <a:pt x="0" y="0"/>
                </a:lnTo>
                <a:lnTo>
                  <a:pt x="1904999" y="0"/>
                </a:lnTo>
                <a:lnTo>
                  <a:pt x="1904999" y="190499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0613692"/>
              </p:ext>
            </p:extLst>
          </p:nvPr>
        </p:nvGraphicFramePr>
        <p:xfrm>
          <a:off x="4760913" y="514350"/>
          <a:ext cx="4513262" cy="552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12524" y="0"/>
            <a:ext cx="6579476" cy="6858001"/>
          </a:xfrm>
          <a:prstGeom prst="rect">
            <a:avLst/>
          </a:prstGeom>
        </p:spPr>
      </p:pic>
      <p:pic>
        <p:nvPicPr>
          <p:cNvPr id="8" name="object 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23011" y="446088"/>
            <a:ext cx="1047749" cy="952499"/>
          </a:xfrm>
          <a:prstGeom prst="rect">
            <a:avLst/>
          </a:prstGeom>
        </p:spPr>
      </p:pic>
      <p:sp>
        <p:nvSpPr>
          <p:cNvPr id="11" name="Вертикальный свиток 10"/>
          <p:cNvSpPr/>
          <p:nvPr/>
        </p:nvSpPr>
        <p:spPr>
          <a:xfrm>
            <a:off x="987972" y="320565"/>
            <a:ext cx="4566606" cy="6458607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Городские больницы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Участковые больницы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Городские поликлиники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Сельские поликлиники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15</a:t>
            </a:r>
            <a:r>
              <a:rPr lang="ru-RU" sz="1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Амбулаторий 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33</a:t>
            </a:r>
            <a:r>
              <a:rPr lang="ru-RU" sz="1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ФАПа</a:t>
            </a:r>
            <a:endParaRPr lang="ru-RU" sz="16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755015" algn="l"/>
              </a:tabLst>
            </a:pPr>
            <a:endParaRPr lang="ru-RU" sz="2800" b="1" spc="100" dirty="0" smtClean="0">
              <a:solidFill>
                <a:srgbClr val="1565B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755015" algn="l"/>
              </a:tabLst>
            </a:pPr>
            <a:r>
              <a:rPr lang="ru-RU" sz="2800" b="1" spc="100" dirty="0" smtClean="0">
                <a:solidFill>
                  <a:srgbClr val="1565BF"/>
                </a:solidFill>
                <a:latin typeface="Calibri"/>
                <a:cs typeface="Calibri"/>
              </a:rPr>
              <a:t>1245</a:t>
            </a:r>
            <a:r>
              <a:rPr lang="ru-RU" sz="2800" b="1" dirty="0">
                <a:solidFill>
                  <a:srgbClr val="1565BF"/>
                </a:solidFill>
                <a:latin typeface="Calibri"/>
                <a:cs typeface="Calibri"/>
              </a:rPr>
              <a:t>	</a:t>
            </a:r>
            <a:r>
              <a:rPr lang="ru-RU" b="1" spc="190" dirty="0">
                <a:solidFill>
                  <a:srgbClr val="1565BF"/>
                </a:solidFill>
                <a:latin typeface="Calibri"/>
                <a:cs typeface="Calibri"/>
              </a:rPr>
              <a:t>круглосуточные</a:t>
            </a:r>
            <a:endParaRPr lang="ru-RU" dirty="0">
              <a:latin typeface="Calibri"/>
              <a:cs typeface="Calibri"/>
            </a:endParaRPr>
          </a:p>
          <a:p>
            <a:pPr marL="1821814">
              <a:lnSpc>
                <a:spcPct val="100000"/>
              </a:lnSpc>
              <a:spcBef>
                <a:spcPts val="105"/>
              </a:spcBef>
            </a:pPr>
            <a:r>
              <a:rPr lang="ru-RU" b="1" spc="195" dirty="0">
                <a:solidFill>
                  <a:srgbClr val="1565BF"/>
                </a:solidFill>
                <a:latin typeface="Calibri"/>
                <a:cs typeface="Calibri"/>
              </a:rPr>
              <a:t>койки</a:t>
            </a:r>
            <a:endParaRPr lang="ru-RU" dirty="0">
              <a:latin typeface="Calibri"/>
              <a:cs typeface="Calibri"/>
            </a:endParaRPr>
          </a:p>
          <a:p>
            <a:pPr algn="ctr"/>
            <a:endParaRPr lang="ru-RU" dirty="0" smtClean="0"/>
          </a:p>
          <a:p>
            <a:pPr marL="69215">
              <a:lnSpc>
                <a:spcPct val="100000"/>
              </a:lnSpc>
              <a:tabLst>
                <a:tab pos="878840" algn="l"/>
              </a:tabLst>
            </a:pPr>
            <a:r>
              <a:rPr lang="ru-RU" sz="2800" b="1" spc="235" dirty="0">
                <a:solidFill>
                  <a:srgbClr val="1565BF"/>
                </a:solidFill>
                <a:latin typeface="Calibri"/>
                <a:cs typeface="Calibri"/>
              </a:rPr>
              <a:t>4270</a:t>
            </a:r>
            <a:r>
              <a:rPr lang="ru-RU" sz="2800" b="1" dirty="0">
                <a:solidFill>
                  <a:srgbClr val="1565BF"/>
                </a:solidFill>
                <a:latin typeface="Calibri"/>
                <a:cs typeface="Calibri"/>
              </a:rPr>
              <a:t>	</a:t>
            </a:r>
            <a:r>
              <a:rPr lang="ru-RU" b="1" spc="210" dirty="0">
                <a:solidFill>
                  <a:srgbClr val="1565BF"/>
                </a:solidFill>
                <a:latin typeface="Calibri"/>
                <a:cs typeface="Calibri"/>
              </a:rPr>
              <a:t>посещений</a:t>
            </a:r>
            <a:endParaRPr lang="ru-RU" dirty="0">
              <a:latin typeface="Calibri"/>
              <a:cs typeface="Calibri"/>
            </a:endParaRPr>
          </a:p>
          <a:p>
            <a:pPr marL="926465">
              <a:lnSpc>
                <a:spcPct val="100000"/>
              </a:lnSpc>
              <a:spcBef>
                <a:spcPts val="105"/>
              </a:spcBef>
            </a:pPr>
            <a:r>
              <a:rPr lang="ru-RU" b="1" spc="204" dirty="0" smtClean="0">
                <a:solidFill>
                  <a:srgbClr val="1565BF"/>
                </a:solidFill>
                <a:latin typeface="Calibri"/>
                <a:cs typeface="Calibri"/>
              </a:rPr>
              <a:t>в смену</a:t>
            </a:r>
            <a:r>
              <a:rPr lang="ru-RU" b="1" spc="95" dirty="0" smtClean="0">
                <a:solidFill>
                  <a:srgbClr val="1565BF"/>
                </a:solidFill>
                <a:latin typeface="Calibri"/>
                <a:cs typeface="Calibri"/>
              </a:rPr>
              <a:t> (</a:t>
            </a:r>
            <a:r>
              <a:rPr lang="ru-RU" b="1" spc="235" dirty="0" smtClean="0">
                <a:solidFill>
                  <a:srgbClr val="1565BF"/>
                </a:solidFill>
                <a:latin typeface="Calibri"/>
                <a:cs typeface="Calibri"/>
              </a:rPr>
              <a:t>АПП)</a:t>
            </a:r>
            <a:endParaRPr lang="ru-RU" dirty="0">
              <a:latin typeface="Calibri"/>
              <a:cs typeface="Calibri"/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1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8488" y="297984"/>
            <a:ext cx="1234313" cy="194623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652000" cy="6856307"/>
            <a:chOff x="0" y="0"/>
            <a:chExt cx="7239000" cy="51422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33499"/>
              <a:ext cx="6381749" cy="38084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7249" y="3143249"/>
              <a:ext cx="2190749" cy="19987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6750" y="0"/>
              <a:ext cx="1905000" cy="1905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3499" y="1333499"/>
              <a:ext cx="2095499" cy="20954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0925" y="297984"/>
            <a:ext cx="5396680" cy="1499554"/>
          </a:xfrm>
          <a:prstGeom prst="rect">
            <a:avLst/>
          </a:prstGeom>
        </p:spPr>
        <p:txBody>
          <a:bodyPr vert="horz" wrap="square" lIns="0" tIns="37252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2"/>
              </a:spcBef>
            </a:pPr>
            <a:r>
              <a:rPr dirty="0">
                <a:solidFill>
                  <a:srgbClr val="B967C7"/>
                </a:solidFill>
              </a:rPr>
              <a:t>ОБЛАСТНОЙ</a:t>
            </a:r>
            <a:r>
              <a:rPr spc="20" dirty="0">
                <a:solidFill>
                  <a:srgbClr val="B967C7"/>
                </a:solidFill>
              </a:rPr>
              <a:t> </a:t>
            </a:r>
            <a:r>
              <a:rPr spc="-27" dirty="0">
                <a:solidFill>
                  <a:srgbClr val="B967C7"/>
                </a:solidFill>
              </a:rPr>
              <a:t>ЦЕНТР </a:t>
            </a:r>
            <a:r>
              <a:rPr dirty="0">
                <a:solidFill>
                  <a:srgbClr val="B967C7"/>
                </a:solidFill>
              </a:rPr>
              <a:t>МАТЕРИНСТВА</a:t>
            </a:r>
            <a:r>
              <a:rPr spc="147" dirty="0">
                <a:solidFill>
                  <a:srgbClr val="B967C7"/>
                </a:solidFill>
              </a:rPr>
              <a:t> </a:t>
            </a:r>
            <a:r>
              <a:rPr dirty="0">
                <a:solidFill>
                  <a:srgbClr val="B967C7"/>
                </a:solidFill>
              </a:rPr>
              <a:t>И</a:t>
            </a:r>
            <a:r>
              <a:rPr spc="33" dirty="0">
                <a:solidFill>
                  <a:srgbClr val="B967C7"/>
                </a:solidFill>
              </a:rPr>
              <a:t> </a:t>
            </a:r>
            <a:r>
              <a:rPr spc="-13" dirty="0">
                <a:solidFill>
                  <a:srgbClr val="B967C7"/>
                </a:solidFill>
              </a:rPr>
              <a:t>ДЕТСТВА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609668" y="2878667"/>
            <a:ext cx="2046393" cy="3600452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685783" algn="r" defTabSz="1219170">
              <a:lnSpc>
                <a:spcPct val="100699"/>
              </a:lnSpc>
              <a:spcBef>
                <a:spcPts val="113"/>
              </a:spcBef>
            </a:pPr>
            <a:r>
              <a:rPr sz="2400" b="1" kern="0" spc="-13" dirty="0">
                <a:solidFill>
                  <a:srgbClr val="FFB64D"/>
                </a:solidFill>
                <a:latin typeface="Trebuchet MS"/>
                <a:cs typeface="Trebuchet MS"/>
              </a:rPr>
              <a:t>Женская </a:t>
            </a:r>
            <a:r>
              <a:rPr sz="2400" b="1" kern="0" spc="-33" dirty="0">
                <a:solidFill>
                  <a:srgbClr val="FFB64D"/>
                </a:solidFill>
                <a:latin typeface="Trebuchet MS"/>
                <a:cs typeface="Trebuchet MS"/>
              </a:rPr>
              <a:t>консультация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1219170">
              <a:spcBef>
                <a:spcPts val="20"/>
              </a:spcBef>
            </a:pPr>
            <a:endParaRPr sz="2733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85975" marR="11853" indent="-50799" algn="r" defTabSz="1219170">
              <a:lnSpc>
                <a:spcPct val="100699"/>
              </a:lnSpc>
              <a:spcBef>
                <a:spcPts val="7"/>
              </a:spcBef>
            </a:pPr>
            <a:r>
              <a:rPr sz="2400" b="1" kern="0" spc="-27" dirty="0">
                <a:solidFill>
                  <a:srgbClr val="CD93D8"/>
                </a:solidFill>
                <a:latin typeface="Trebuchet MS"/>
                <a:cs typeface="Trebuchet MS"/>
              </a:rPr>
              <a:t>Родильное </a:t>
            </a:r>
            <a:r>
              <a:rPr sz="2400" b="1" kern="0" spc="-60" dirty="0">
                <a:solidFill>
                  <a:srgbClr val="CD93D8"/>
                </a:solidFill>
                <a:latin typeface="Trebuchet MS"/>
                <a:cs typeface="Trebuchet MS"/>
              </a:rPr>
              <a:t>отделение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1219170">
              <a:spcBef>
                <a:spcPts val="13"/>
              </a:spcBef>
            </a:pPr>
            <a:endParaRPr sz="3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231981" marR="6773" indent="165096" algn="r" defTabSz="1219170">
              <a:lnSpc>
                <a:spcPct val="100699"/>
              </a:lnSpc>
              <a:spcBef>
                <a:spcPts val="7"/>
              </a:spcBef>
            </a:pPr>
            <a:r>
              <a:rPr sz="2400" b="1" kern="0" dirty="0">
                <a:solidFill>
                  <a:srgbClr val="FFB64D"/>
                </a:solidFill>
                <a:latin typeface="Trebuchet MS"/>
                <a:cs typeface="Trebuchet MS"/>
              </a:rPr>
              <a:t>Взрослая</a:t>
            </a:r>
            <a:r>
              <a:rPr sz="2400" b="1" kern="0" spc="-60" dirty="0">
                <a:solidFill>
                  <a:srgbClr val="FFB64D"/>
                </a:solidFill>
                <a:latin typeface="Trebuchet MS"/>
                <a:cs typeface="Trebuchet MS"/>
              </a:rPr>
              <a:t> </a:t>
            </a:r>
            <a:r>
              <a:rPr sz="2400" b="1" kern="0" spc="-67" dirty="0">
                <a:solidFill>
                  <a:srgbClr val="FFB64D"/>
                </a:solidFill>
                <a:latin typeface="Trebuchet MS"/>
                <a:cs typeface="Trebuchet MS"/>
              </a:rPr>
              <a:t>и </a:t>
            </a:r>
            <a:r>
              <a:rPr sz="2400" b="1" kern="0" spc="-13" dirty="0">
                <a:solidFill>
                  <a:srgbClr val="FFB64D"/>
                </a:solidFill>
                <a:latin typeface="Trebuchet MS"/>
                <a:cs typeface="Trebuchet MS"/>
              </a:rPr>
              <a:t>детская реанимация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223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1_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3.xml><?xml version="1.0" encoding="utf-8"?>
<a:theme xmlns:a="http://schemas.openxmlformats.org/drawingml/2006/main" name="2_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4.xml><?xml version="1.0" encoding="utf-8"?>
<a:theme xmlns:a="http://schemas.openxmlformats.org/drawingml/2006/main" name="3_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5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3072</TotalTime>
  <Words>992</Words>
  <Application>Microsoft Office PowerPoint</Application>
  <PresentationFormat>Широкоэкранный</PresentationFormat>
  <Paragraphs>163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29</vt:i4>
      </vt:variant>
    </vt:vector>
  </HeadingPairs>
  <TitlesOfParts>
    <vt:vector size="44" baseType="lpstr">
      <vt:lpstr>Arial</vt:lpstr>
      <vt:lpstr>Arial Black</vt:lpstr>
      <vt:lpstr>Calibri</vt:lpstr>
      <vt:lpstr>Impact</vt:lpstr>
      <vt:lpstr>Symbol</vt:lpstr>
      <vt:lpstr>Times New Roman</vt:lpstr>
      <vt:lpstr>Trebuchet MS</vt:lpstr>
      <vt:lpstr>Verdana</vt:lpstr>
      <vt:lpstr>Wingdings</vt:lpstr>
      <vt:lpstr>Wingdings 3</vt:lpstr>
      <vt:lpstr>Главное мероприятие</vt:lpstr>
      <vt:lpstr>1_Главное мероприятие</vt:lpstr>
      <vt:lpstr>2_Главное мероприятие</vt:lpstr>
      <vt:lpstr>3_Главное мероприятие</vt:lpstr>
      <vt:lpstr>Аспект</vt:lpstr>
      <vt:lpstr>РАМЕНСКИЙ ГОРОДСКОЙ ОКРУГ</vt:lpstr>
      <vt:lpstr>МОЙ ГОРОД - МОЕ БОГАТСТВО</vt:lpstr>
      <vt:lpstr>Презентация PowerPoint</vt:lpstr>
      <vt:lpstr>Основные объекты спорта</vt:lpstr>
      <vt:lpstr>Презентация PowerPoint</vt:lpstr>
      <vt:lpstr>ГБУЗ МО "РАМЕНСКАЯ ОБЛАСТНАЯ БОЛЬНИЦА"</vt:lpstr>
      <vt:lpstr>БОЛЬНИЧНЫЙ ГОРОДОК</vt:lpstr>
      <vt:lpstr>Презентация PowerPoint</vt:lpstr>
      <vt:lpstr>ОБЛАСТНОЙ ЦЕНТР МАТЕРИНСТВА И ДЕТСТВА</vt:lpstr>
      <vt:lpstr>РЕГИОНАЛЬНЫЕ МЕРЫ СОЦИАЛЬНОЙ ПОДДЕРЖКИ</vt:lpstr>
      <vt:lpstr>СОЦИАЛЬНАЯ ИПОТЕКА</vt:lpstr>
      <vt:lpstr>Как работает</vt:lpstr>
      <vt:lpstr>Презентация PowerPoint</vt:lpstr>
      <vt:lpstr>Презентация PowerPoint</vt:lpstr>
      <vt:lpstr>Презентация PowerPoint</vt:lpstr>
      <vt:lpstr>ЗЕМЛЯ ВРАЧАМ!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МЕРЫ СОЦИАЛЬНОЙ ПОДДЕРЖКИ</vt:lpstr>
      <vt:lpstr>Презентация PowerPoint</vt:lpstr>
      <vt:lpstr>НАШИ ВАКАНСИИ: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РАМЕНСКИЙ ГОРОДСКОЙ ОКРУГ</dc:title>
  <dc:creator>Кузина Мария Александровна</dc:creator>
  <cp:lastModifiedBy>Кузина Мария Александровна</cp:lastModifiedBy>
  <cp:revision>351</cp:revision>
  <dcterms:created xsi:type="dcterms:W3CDTF">2023-02-08T05:02:39Z</dcterms:created>
  <dcterms:modified xsi:type="dcterms:W3CDTF">2023-03-20T12:18:27Z</dcterms:modified>
</cp:coreProperties>
</file>