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56" r:id="rId3"/>
    <p:sldId id="261" r:id="rId4"/>
    <p:sldId id="260" r:id="rId5"/>
    <p:sldId id="265" r:id="rId6"/>
    <p:sldId id="286" r:id="rId7"/>
    <p:sldId id="289" r:id="rId9"/>
    <p:sldId id="291" r:id="rId10"/>
    <p:sldId id="29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32A9"/>
    <a:srgbClr val="DB073E"/>
    <a:srgbClr val="790680"/>
    <a:srgbClr val="DB1EEC"/>
    <a:srgbClr val="338749"/>
    <a:srgbClr val="9774F1"/>
    <a:srgbClr val="E9EB7A"/>
    <a:srgbClr val="EB79D7"/>
    <a:srgbClr val="7DF76D"/>
    <a:srgbClr val="20EA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-354" y="-114"/>
      </p:cViewPr>
      <p:guideLst>
        <p:guide orient="horz" pos="2084"/>
        <p:guide pos="3856"/>
        <p:guide pos="6912"/>
        <p:guide pos="80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-494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652B2-8C6E-419B-8E93-813F678ADC08}" type="datetimeFigureOut">
              <a:rPr lang="ru-RU" smtClean="0"/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C6DC3D-C717-495C-B489-C044A339A551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мещающий образ слайда 1"/>
          <p:cNvSpPr/>
          <p:nvPr>
            <p:ph type="sldImg" idx="2"/>
          </p:nvPr>
        </p:nvSpPr>
        <p:spPr/>
      </p:sp>
      <p:sp>
        <p:nvSpPr>
          <p:cNvPr id="3" name="Замещающий текст 2"/>
          <p:cNvSpPr/>
          <p:nvPr>
            <p:ph type="body" idx="3"/>
          </p:nvPr>
        </p:nvSpPr>
        <p:spPr/>
        <p:txBody>
          <a:bodyPr/>
          <a:p>
            <a:endParaRPr lang="ru-RU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мещающий образ слайда 1"/>
          <p:cNvSpPr/>
          <p:nvPr>
            <p:ph type="sldImg" idx="2"/>
          </p:nvPr>
        </p:nvSpPr>
        <p:spPr/>
      </p:sp>
      <p:sp>
        <p:nvSpPr>
          <p:cNvPr id="3" name="Замещающий текст 2"/>
          <p:cNvSpPr/>
          <p:nvPr>
            <p:ph type="body" idx="3"/>
          </p:nvPr>
        </p:nvSpPr>
        <p:spPr/>
        <p:txBody>
          <a:bodyPr/>
          <a:p>
            <a:endParaRPr lang="ru-RU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мещающий образ слайда 1"/>
          <p:cNvSpPr/>
          <p:nvPr>
            <p:ph type="sldImg" idx="2"/>
          </p:nvPr>
        </p:nvSpPr>
        <p:spPr/>
      </p:sp>
      <p:sp>
        <p:nvSpPr>
          <p:cNvPr id="3" name="Замещающий текст 2"/>
          <p:cNvSpPr/>
          <p:nvPr>
            <p:ph type="body" idx="3"/>
          </p:nvPr>
        </p:nvSpPr>
        <p:spPr/>
        <p:txBody>
          <a:bodyPr/>
          <a:p>
            <a:endParaRPr lang="ru-RU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4747008" y="6308182"/>
            <a:ext cx="2735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chemeClr val="tx2"/>
                </a:solidFill>
              </a:rPr>
              <a:t>WWW.GRAPHICBULB.COM</a:t>
            </a:r>
            <a:endParaRPr lang="en-US" b="1">
              <a:solidFill>
                <a:schemeClr val="tx2"/>
              </a:solidFill>
            </a:endParaRPr>
          </a:p>
        </p:txBody>
      </p:sp>
      <p:sp>
        <p:nvSpPr>
          <p:cNvPr id="8" name="Oval 7"/>
          <p:cNvSpPr/>
          <p:nvPr userDrawn="1"/>
        </p:nvSpPr>
        <p:spPr>
          <a:xfrm>
            <a:off x="11526972" y="6234499"/>
            <a:ext cx="457707" cy="45770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11566510" y="6309464"/>
            <a:ext cx="378630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fld id="{9AF6D51F-F869-4D56-BDAB-0AE78C705284}" type="slidenum">
              <a:rPr lang="en-US" sz="1400" b="1" smtClean="0">
                <a:solidFill>
                  <a:schemeClr val="bg1"/>
                </a:solidFill>
              </a:rPr>
            </a:fld>
            <a:endParaRPr lang="en-US" sz="14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 userDrawn="1"/>
        </p:nvSpPr>
        <p:spPr>
          <a:xfrm>
            <a:off x="11526972" y="6234499"/>
            <a:ext cx="457707" cy="45770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11566510" y="6309464"/>
            <a:ext cx="378630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fld id="{9AF6D51F-F869-4D56-BDAB-0AE78C705284}" type="slidenum">
              <a:rPr lang="en-US" sz="1400" b="1" smtClean="0">
                <a:solidFill>
                  <a:schemeClr val="bg1"/>
                </a:solidFill>
              </a:rPr>
            </a:fld>
            <a:endParaRPr lang="en-US" sz="14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0 w 10515600"/>
              <a:gd name="connsiteY0" fmla="*/ 0 h 5915024"/>
              <a:gd name="connsiteX1" fmla="*/ 10515600 w 10515600"/>
              <a:gd name="connsiteY1" fmla="*/ 0 h 5915024"/>
              <a:gd name="connsiteX2" fmla="*/ 10515600 w 10515600"/>
              <a:gd name="connsiteY2" fmla="*/ 5915024 h 5915024"/>
              <a:gd name="connsiteX3" fmla="*/ 0 w 10515600"/>
              <a:gd name="connsiteY3" fmla="*/ 5915024 h 5915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515600" h="5915024">
                <a:moveTo>
                  <a:pt x="0" y="0"/>
                </a:moveTo>
                <a:lnTo>
                  <a:pt x="10515600" y="0"/>
                </a:lnTo>
                <a:lnTo>
                  <a:pt x="10515600" y="5915024"/>
                </a:lnTo>
                <a:lnTo>
                  <a:pt x="0" y="5915024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 sz="1200" b="0">
                <a:solidFill>
                  <a:schemeClr val="accent2"/>
                </a:solidFill>
              </a:defRPr>
            </a:lvl1pPr>
          </a:lstStyle>
          <a:p>
            <a:r>
              <a:rPr lang="vi-VN"/>
              <a:t>Drag &amp; Drop Image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6096000" cy="6858000"/>
          </a:xfrm>
          <a:custGeom>
            <a:avLst/>
            <a:gdLst>
              <a:gd name="connsiteX0" fmla="*/ 0 w 10515600"/>
              <a:gd name="connsiteY0" fmla="*/ 0 h 5915024"/>
              <a:gd name="connsiteX1" fmla="*/ 10515600 w 10515600"/>
              <a:gd name="connsiteY1" fmla="*/ 0 h 5915024"/>
              <a:gd name="connsiteX2" fmla="*/ 10515600 w 10515600"/>
              <a:gd name="connsiteY2" fmla="*/ 5915024 h 5915024"/>
              <a:gd name="connsiteX3" fmla="*/ 0 w 10515600"/>
              <a:gd name="connsiteY3" fmla="*/ 5915024 h 5915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515600" h="5915024">
                <a:moveTo>
                  <a:pt x="0" y="0"/>
                </a:moveTo>
                <a:lnTo>
                  <a:pt x="10515600" y="0"/>
                </a:lnTo>
                <a:lnTo>
                  <a:pt x="10515600" y="5915024"/>
                </a:lnTo>
                <a:lnTo>
                  <a:pt x="0" y="5915024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 sz="1200" b="0">
                <a:solidFill>
                  <a:schemeClr val="accent2"/>
                </a:solidFill>
              </a:defRPr>
            </a:lvl1pPr>
          </a:lstStyle>
          <a:p>
            <a:r>
              <a:rPr lang="vi-VN"/>
              <a:t>Drag &amp; Drop Image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 hasCustomPrompt="1"/>
          </p:nvPr>
        </p:nvSpPr>
        <p:spPr>
          <a:xfrm>
            <a:off x="1331184" y="1969763"/>
            <a:ext cx="1938528" cy="1938528"/>
          </a:xfrm>
          <a:custGeom>
            <a:avLst/>
            <a:gdLst>
              <a:gd name="connsiteX0" fmla="*/ 968320 w 1938528"/>
              <a:gd name="connsiteY0" fmla="*/ 0 h 1938528"/>
              <a:gd name="connsiteX1" fmla="*/ 1938528 w 1938528"/>
              <a:gd name="connsiteY1" fmla="*/ 970207 h 1938528"/>
              <a:gd name="connsiteX2" fmla="*/ 1067518 w 1938528"/>
              <a:gd name="connsiteY2" fmla="*/ 1935405 h 1938528"/>
              <a:gd name="connsiteX3" fmla="*/ 1005670 w 1938528"/>
              <a:gd name="connsiteY3" fmla="*/ 1938528 h 1938528"/>
              <a:gd name="connsiteX4" fmla="*/ 930970 w 1938528"/>
              <a:gd name="connsiteY4" fmla="*/ 1938528 h 1938528"/>
              <a:gd name="connsiteX5" fmla="*/ 869122 w 1938528"/>
              <a:gd name="connsiteY5" fmla="*/ 1935405 h 1938528"/>
              <a:gd name="connsiteX6" fmla="*/ 3121 w 1938528"/>
              <a:gd name="connsiteY6" fmla="*/ 1069405 h 1938528"/>
              <a:gd name="connsiteX7" fmla="*/ 0 w 1938528"/>
              <a:gd name="connsiteY7" fmla="*/ 1007596 h 1938528"/>
              <a:gd name="connsiteX8" fmla="*/ 0 w 1938528"/>
              <a:gd name="connsiteY8" fmla="*/ 932818 h 1938528"/>
              <a:gd name="connsiteX9" fmla="*/ 3121 w 1938528"/>
              <a:gd name="connsiteY9" fmla="*/ 871009 h 1938528"/>
              <a:gd name="connsiteX10" fmla="*/ 968320 w 1938528"/>
              <a:gd name="connsiteY10" fmla="*/ 0 h 1938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38528" h="1938528">
                <a:moveTo>
                  <a:pt x="968320" y="0"/>
                </a:moveTo>
                <a:cubicBezTo>
                  <a:pt x="1504151" y="0"/>
                  <a:pt x="1938528" y="434376"/>
                  <a:pt x="1938528" y="970207"/>
                </a:cubicBezTo>
                <a:cubicBezTo>
                  <a:pt x="1938528" y="1472549"/>
                  <a:pt x="1556751" y="1885721"/>
                  <a:pt x="1067518" y="1935405"/>
                </a:cubicBezTo>
                <a:lnTo>
                  <a:pt x="1005670" y="1938528"/>
                </a:lnTo>
                <a:lnTo>
                  <a:pt x="930970" y="1938528"/>
                </a:lnTo>
                <a:lnTo>
                  <a:pt x="869122" y="1935405"/>
                </a:lnTo>
                <a:cubicBezTo>
                  <a:pt x="412504" y="1889033"/>
                  <a:pt x="49493" y="1526023"/>
                  <a:pt x="3121" y="1069405"/>
                </a:cubicBezTo>
                <a:lnTo>
                  <a:pt x="0" y="1007596"/>
                </a:lnTo>
                <a:lnTo>
                  <a:pt x="0" y="932818"/>
                </a:lnTo>
                <a:lnTo>
                  <a:pt x="3121" y="871009"/>
                </a:lnTo>
                <a:cubicBezTo>
                  <a:pt x="52806" y="381776"/>
                  <a:pt x="465979" y="0"/>
                  <a:pt x="96832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 sz="1200" b="0">
                <a:solidFill>
                  <a:schemeClr val="accent2"/>
                </a:solidFill>
              </a:defRPr>
            </a:lvl1pPr>
          </a:lstStyle>
          <a:p>
            <a:r>
              <a:rPr lang="vi-VN"/>
              <a:t>Drag &amp; Drop Image</a:t>
            </a:r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1" hasCustomPrompt="1"/>
          </p:nvPr>
        </p:nvSpPr>
        <p:spPr>
          <a:xfrm>
            <a:off x="3862181" y="1969763"/>
            <a:ext cx="1938528" cy="1938528"/>
          </a:xfrm>
          <a:custGeom>
            <a:avLst/>
            <a:gdLst>
              <a:gd name="connsiteX0" fmla="*/ 968320 w 1938528"/>
              <a:gd name="connsiteY0" fmla="*/ 0 h 1938528"/>
              <a:gd name="connsiteX1" fmla="*/ 1938528 w 1938528"/>
              <a:gd name="connsiteY1" fmla="*/ 970207 h 1938528"/>
              <a:gd name="connsiteX2" fmla="*/ 1067518 w 1938528"/>
              <a:gd name="connsiteY2" fmla="*/ 1935405 h 1938528"/>
              <a:gd name="connsiteX3" fmla="*/ 1005670 w 1938528"/>
              <a:gd name="connsiteY3" fmla="*/ 1938528 h 1938528"/>
              <a:gd name="connsiteX4" fmla="*/ 930970 w 1938528"/>
              <a:gd name="connsiteY4" fmla="*/ 1938528 h 1938528"/>
              <a:gd name="connsiteX5" fmla="*/ 869122 w 1938528"/>
              <a:gd name="connsiteY5" fmla="*/ 1935405 h 1938528"/>
              <a:gd name="connsiteX6" fmla="*/ 3121 w 1938528"/>
              <a:gd name="connsiteY6" fmla="*/ 1069405 h 1938528"/>
              <a:gd name="connsiteX7" fmla="*/ 0 w 1938528"/>
              <a:gd name="connsiteY7" fmla="*/ 1007596 h 1938528"/>
              <a:gd name="connsiteX8" fmla="*/ 0 w 1938528"/>
              <a:gd name="connsiteY8" fmla="*/ 932818 h 1938528"/>
              <a:gd name="connsiteX9" fmla="*/ 3121 w 1938528"/>
              <a:gd name="connsiteY9" fmla="*/ 871009 h 1938528"/>
              <a:gd name="connsiteX10" fmla="*/ 968320 w 1938528"/>
              <a:gd name="connsiteY10" fmla="*/ 0 h 1938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38528" h="1938528">
                <a:moveTo>
                  <a:pt x="968320" y="0"/>
                </a:moveTo>
                <a:cubicBezTo>
                  <a:pt x="1504151" y="0"/>
                  <a:pt x="1938528" y="434376"/>
                  <a:pt x="1938528" y="970207"/>
                </a:cubicBezTo>
                <a:cubicBezTo>
                  <a:pt x="1938528" y="1472549"/>
                  <a:pt x="1556751" y="1885721"/>
                  <a:pt x="1067518" y="1935405"/>
                </a:cubicBezTo>
                <a:lnTo>
                  <a:pt x="1005670" y="1938528"/>
                </a:lnTo>
                <a:lnTo>
                  <a:pt x="930970" y="1938528"/>
                </a:lnTo>
                <a:lnTo>
                  <a:pt x="869122" y="1935405"/>
                </a:lnTo>
                <a:cubicBezTo>
                  <a:pt x="412504" y="1889033"/>
                  <a:pt x="49493" y="1526023"/>
                  <a:pt x="3121" y="1069405"/>
                </a:cubicBezTo>
                <a:lnTo>
                  <a:pt x="0" y="1007596"/>
                </a:lnTo>
                <a:lnTo>
                  <a:pt x="0" y="932818"/>
                </a:lnTo>
                <a:lnTo>
                  <a:pt x="3121" y="871009"/>
                </a:lnTo>
                <a:cubicBezTo>
                  <a:pt x="52806" y="381776"/>
                  <a:pt x="465979" y="0"/>
                  <a:pt x="96832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 sz="1200" b="0">
                <a:solidFill>
                  <a:schemeClr val="accent2"/>
                </a:solidFill>
              </a:defRPr>
            </a:lvl1pPr>
          </a:lstStyle>
          <a:p>
            <a:r>
              <a:rPr lang="vi-VN"/>
              <a:t>Drag &amp; Drop Image</a:t>
            </a:r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2" hasCustomPrompt="1"/>
          </p:nvPr>
        </p:nvSpPr>
        <p:spPr>
          <a:xfrm>
            <a:off x="6393178" y="1969763"/>
            <a:ext cx="1938528" cy="1938528"/>
          </a:xfrm>
          <a:custGeom>
            <a:avLst/>
            <a:gdLst>
              <a:gd name="connsiteX0" fmla="*/ 968320 w 1938528"/>
              <a:gd name="connsiteY0" fmla="*/ 0 h 1938528"/>
              <a:gd name="connsiteX1" fmla="*/ 1938528 w 1938528"/>
              <a:gd name="connsiteY1" fmla="*/ 970207 h 1938528"/>
              <a:gd name="connsiteX2" fmla="*/ 1067518 w 1938528"/>
              <a:gd name="connsiteY2" fmla="*/ 1935405 h 1938528"/>
              <a:gd name="connsiteX3" fmla="*/ 1005670 w 1938528"/>
              <a:gd name="connsiteY3" fmla="*/ 1938528 h 1938528"/>
              <a:gd name="connsiteX4" fmla="*/ 930970 w 1938528"/>
              <a:gd name="connsiteY4" fmla="*/ 1938528 h 1938528"/>
              <a:gd name="connsiteX5" fmla="*/ 869122 w 1938528"/>
              <a:gd name="connsiteY5" fmla="*/ 1935405 h 1938528"/>
              <a:gd name="connsiteX6" fmla="*/ 3121 w 1938528"/>
              <a:gd name="connsiteY6" fmla="*/ 1069405 h 1938528"/>
              <a:gd name="connsiteX7" fmla="*/ 0 w 1938528"/>
              <a:gd name="connsiteY7" fmla="*/ 1007596 h 1938528"/>
              <a:gd name="connsiteX8" fmla="*/ 0 w 1938528"/>
              <a:gd name="connsiteY8" fmla="*/ 932818 h 1938528"/>
              <a:gd name="connsiteX9" fmla="*/ 3121 w 1938528"/>
              <a:gd name="connsiteY9" fmla="*/ 871009 h 1938528"/>
              <a:gd name="connsiteX10" fmla="*/ 968320 w 1938528"/>
              <a:gd name="connsiteY10" fmla="*/ 0 h 1938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38528" h="1938528">
                <a:moveTo>
                  <a:pt x="968320" y="0"/>
                </a:moveTo>
                <a:cubicBezTo>
                  <a:pt x="1504151" y="0"/>
                  <a:pt x="1938528" y="434376"/>
                  <a:pt x="1938528" y="970207"/>
                </a:cubicBezTo>
                <a:cubicBezTo>
                  <a:pt x="1938528" y="1472549"/>
                  <a:pt x="1556751" y="1885721"/>
                  <a:pt x="1067518" y="1935405"/>
                </a:cubicBezTo>
                <a:lnTo>
                  <a:pt x="1005670" y="1938528"/>
                </a:lnTo>
                <a:lnTo>
                  <a:pt x="930970" y="1938528"/>
                </a:lnTo>
                <a:lnTo>
                  <a:pt x="869122" y="1935405"/>
                </a:lnTo>
                <a:cubicBezTo>
                  <a:pt x="412504" y="1889033"/>
                  <a:pt x="49493" y="1526023"/>
                  <a:pt x="3121" y="1069405"/>
                </a:cubicBezTo>
                <a:lnTo>
                  <a:pt x="0" y="1007596"/>
                </a:lnTo>
                <a:lnTo>
                  <a:pt x="0" y="932818"/>
                </a:lnTo>
                <a:lnTo>
                  <a:pt x="3121" y="871009"/>
                </a:lnTo>
                <a:cubicBezTo>
                  <a:pt x="52806" y="381776"/>
                  <a:pt x="465979" y="0"/>
                  <a:pt x="96832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 sz="1200" b="0">
                <a:solidFill>
                  <a:schemeClr val="accent2"/>
                </a:solidFill>
              </a:defRPr>
            </a:lvl1pPr>
          </a:lstStyle>
          <a:p>
            <a:r>
              <a:rPr lang="vi-VN"/>
              <a:t>Drag &amp; Drop Image</a:t>
            </a:r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 hasCustomPrompt="1"/>
          </p:nvPr>
        </p:nvSpPr>
        <p:spPr>
          <a:xfrm>
            <a:off x="8924175" y="1969763"/>
            <a:ext cx="1938528" cy="1938528"/>
          </a:xfrm>
          <a:custGeom>
            <a:avLst/>
            <a:gdLst>
              <a:gd name="connsiteX0" fmla="*/ 968320 w 1938528"/>
              <a:gd name="connsiteY0" fmla="*/ 0 h 1938528"/>
              <a:gd name="connsiteX1" fmla="*/ 1938528 w 1938528"/>
              <a:gd name="connsiteY1" fmla="*/ 970207 h 1938528"/>
              <a:gd name="connsiteX2" fmla="*/ 1067518 w 1938528"/>
              <a:gd name="connsiteY2" fmla="*/ 1935405 h 1938528"/>
              <a:gd name="connsiteX3" fmla="*/ 1005670 w 1938528"/>
              <a:gd name="connsiteY3" fmla="*/ 1938528 h 1938528"/>
              <a:gd name="connsiteX4" fmla="*/ 930970 w 1938528"/>
              <a:gd name="connsiteY4" fmla="*/ 1938528 h 1938528"/>
              <a:gd name="connsiteX5" fmla="*/ 869122 w 1938528"/>
              <a:gd name="connsiteY5" fmla="*/ 1935405 h 1938528"/>
              <a:gd name="connsiteX6" fmla="*/ 3121 w 1938528"/>
              <a:gd name="connsiteY6" fmla="*/ 1069405 h 1938528"/>
              <a:gd name="connsiteX7" fmla="*/ 0 w 1938528"/>
              <a:gd name="connsiteY7" fmla="*/ 1007596 h 1938528"/>
              <a:gd name="connsiteX8" fmla="*/ 0 w 1938528"/>
              <a:gd name="connsiteY8" fmla="*/ 932818 h 1938528"/>
              <a:gd name="connsiteX9" fmla="*/ 3121 w 1938528"/>
              <a:gd name="connsiteY9" fmla="*/ 871009 h 1938528"/>
              <a:gd name="connsiteX10" fmla="*/ 968320 w 1938528"/>
              <a:gd name="connsiteY10" fmla="*/ 0 h 1938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38528" h="1938528">
                <a:moveTo>
                  <a:pt x="968320" y="0"/>
                </a:moveTo>
                <a:cubicBezTo>
                  <a:pt x="1504151" y="0"/>
                  <a:pt x="1938528" y="434376"/>
                  <a:pt x="1938528" y="970207"/>
                </a:cubicBezTo>
                <a:cubicBezTo>
                  <a:pt x="1938528" y="1472549"/>
                  <a:pt x="1556751" y="1885721"/>
                  <a:pt x="1067518" y="1935405"/>
                </a:cubicBezTo>
                <a:lnTo>
                  <a:pt x="1005670" y="1938528"/>
                </a:lnTo>
                <a:lnTo>
                  <a:pt x="930970" y="1938528"/>
                </a:lnTo>
                <a:lnTo>
                  <a:pt x="869122" y="1935405"/>
                </a:lnTo>
                <a:cubicBezTo>
                  <a:pt x="412504" y="1889033"/>
                  <a:pt x="49493" y="1526023"/>
                  <a:pt x="3121" y="1069405"/>
                </a:cubicBezTo>
                <a:lnTo>
                  <a:pt x="0" y="1007596"/>
                </a:lnTo>
                <a:lnTo>
                  <a:pt x="0" y="932818"/>
                </a:lnTo>
                <a:lnTo>
                  <a:pt x="3121" y="871009"/>
                </a:lnTo>
                <a:cubicBezTo>
                  <a:pt x="52806" y="381776"/>
                  <a:pt x="465979" y="0"/>
                  <a:pt x="96832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 sz="1200" b="0">
                <a:solidFill>
                  <a:schemeClr val="accent2"/>
                </a:solidFill>
              </a:defRPr>
            </a:lvl1pPr>
          </a:lstStyle>
          <a:p>
            <a:r>
              <a:rPr lang="vi-VN"/>
              <a:t>Drag &amp; Drop Image</a:t>
            </a:r>
            <a:endParaRPr lang="en-US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47008" y="6308182"/>
            <a:ext cx="2735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chemeClr val="tx2"/>
                </a:solidFill>
              </a:rPr>
              <a:t>WWW.GRAPHICBULB.COM</a:t>
            </a:r>
            <a:endParaRPr lang="en-US" b="1">
              <a:solidFill>
                <a:schemeClr val="tx2"/>
              </a:solidFill>
            </a:endParaRPr>
          </a:p>
        </p:txBody>
      </p:sp>
      <p:sp>
        <p:nvSpPr>
          <p:cNvPr id="15" name="Oval 14"/>
          <p:cNvSpPr/>
          <p:nvPr userDrawn="1"/>
        </p:nvSpPr>
        <p:spPr>
          <a:xfrm>
            <a:off x="11526972" y="6234499"/>
            <a:ext cx="457707" cy="45770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11566510" y="6309464"/>
            <a:ext cx="378630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fld id="{9AF6D51F-F869-4D56-BDAB-0AE78C705284}" type="slidenum">
              <a:rPr lang="en-US" sz="1400" b="1" smtClean="0">
                <a:solidFill>
                  <a:schemeClr val="bg1"/>
                </a:solidFill>
              </a:rPr>
            </a:fld>
            <a:endParaRPr lang="en-US" sz="14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 hasCustomPrompt="1"/>
          </p:nvPr>
        </p:nvSpPr>
        <p:spPr>
          <a:xfrm>
            <a:off x="1398733" y="2175627"/>
            <a:ext cx="4314738" cy="2430306"/>
          </a:xfrm>
          <a:custGeom>
            <a:avLst/>
            <a:gdLst>
              <a:gd name="connsiteX0" fmla="*/ 0 w 4314738"/>
              <a:gd name="connsiteY0" fmla="*/ 0 h 2430306"/>
              <a:gd name="connsiteX1" fmla="*/ 4314738 w 4314738"/>
              <a:gd name="connsiteY1" fmla="*/ 0 h 2430306"/>
              <a:gd name="connsiteX2" fmla="*/ 4314738 w 4314738"/>
              <a:gd name="connsiteY2" fmla="*/ 2430306 h 2430306"/>
              <a:gd name="connsiteX3" fmla="*/ 0 w 4314738"/>
              <a:gd name="connsiteY3" fmla="*/ 2430306 h 2430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4738" h="2430306">
                <a:moveTo>
                  <a:pt x="0" y="0"/>
                </a:moveTo>
                <a:lnTo>
                  <a:pt x="4314738" y="0"/>
                </a:lnTo>
                <a:lnTo>
                  <a:pt x="4314738" y="2430306"/>
                </a:lnTo>
                <a:lnTo>
                  <a:pt x="0" y="2430306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 sz="1200" b="0">
                <a:solidFill>
                  <a:schemeClr val="accent2"/>
                </a:solidFill>
              </a:defRPr>
            </a:lvl1pPr>
          </a:lstStyle>
          <a:p>
            <a:r>
              <a:rPr lang="vi-VN"/>
              <a:t>Drag &amp; Drop Image</a:t>
            </a:r>
            <a:endParaRPr lang="en-US"/>
          </a:p>
        </p:txBody>
      </p:sp>
      <p:sp>
        <p:nvSpPr>
          <p:cNvPr id="6" name="TextBox 5"/>
          <p:cNvSpPr txBox="1"/>
          <p:nvPr userDrawn="1"/>
        </p:nvSpPr>
        <p:spPr>
          <a:xfrm>
            <a:off x="4747008" y="6308182"/>
            <a:ext cx="2735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chemeClr val="tx2"/>
                </a:solidFill>
              </a:rPr>
              <a:t>WWW.GRAPHICBULB.COM</a:t>
            </a:r>
            <a:endParaRPr lang="en-US" b="1">
              <a:solidFill>
                <a:schemeClr val="tx2"/>
              </a:solidFill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11526972" y="6234499"/>
            <a:ext cx="457707" cy="45770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11566510" y="6309464"/>
            <a:ext cx="378630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fld id="{9AF6D51F-F869-4D56-BDAB-0AE78C705284}" type="slidenum">
              <a:rPr lang="en-US" sz="1400" b="1" smtClean="0">
                <a:solidFill>
                  <a:schemeClr val="bg1"/>
                </a:solidFill>
              </a:rPr>
            </a:fld>
            <a:endParaRPr lang="en-US" sz="14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05133" y="6041362"/>
            <a:ext cx="911939" cy="365125"/>
          </a:xfrm>
        </p:spPr>
        <p:txBody>
          <a:bodyPr/>
          <a:lstStyle/>
          <a:p>
            <a:fld id="{9B3A1323-8D79-1946-B0D7-40001CF92E9D}" type="datetimeFigureOut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629761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</p:spPr>
        <p:txBody>
          <a:bodyPr/>
          <a:lstStyle/>
          <a:p>
            <a:fld id="{D57F1E4F-1CFF-5643-939E-217C01CDF565}" type="slidenum">
              <a:rPr lang="en-US" smtClean="0"/>
            </a:fld>
            <a:endParaRPr lang="en-US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19"/>
          <p:cNvSpPr/>
          <p:nvPr/>
        </p:nvSpPr>
        <p:spPr>
          <a:xfrm rot="10800000" flipH="1" flipV="1">
            <a:off x="238125" y="153035"/>
            <a:ext cx="11795125" cy="6447155"/>
          </a:xfrm>
          <a:custGeom>
            <a:avLst/>
            <a:gdLst>
              <a:gd name="connsiteX0" fmla="*/ 0 w 7482904"/>
              <a:gd name="connsiteY0" fmla="*/ 0 h 2741297"/>
              <a:gd name="connsiteX1" fmla="*/ 4741607 w 7482904"/>
              <a:gd name="connsiteY1" fmla="*/ 0 h 2741297"/>
              <a:gd name="connsiteX2" fmla="*/ 6112255 w 7482904"/>
              <a:gd name="connsiteY2" fmla="*/ 0 h 2741297"/>
              <a:gd name="connsiteX3" fmla="*/ 7482904 w 7482904"/>
              <a:gd name="connsiteY3" fmla="*/ 1370649 h 2741297"/>
              <a:gd name="connsiteX4" fmla="*/ 6112255 w 7482904"/>
              <a:gd name="connsiteY4" fmla="*/ 2741297 h 2741297"/>
              <a:gd name="connsiteX5" fmla="*/ 4741607 w 7482904"/>
              <a:gd name="connsiteY5" fmla="*/ 2741297 h 2741297"/>
              <a:gd name="connsiteX6" fmla="*/ 0 w 7482904"/>
              <a:gd name="connsiteY6" fmla="*/ 2741297 h 2741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482904" h="2741297">
                <a:moveTo>
                  <a:pt x="0" y="0"/>
                </a:moveTo>
                <a:lnTo>
                  <a:pt x="4741607" y="0"/>
                </a:lnTo>
                <a:lnTo>
                  <a:pt x="6112255" y="0"/>
                </a:lnTo>
                <a:cubicBezTo>
                  <a:pt x="6869244" y="0"/>
                  <a:pt x="7482904" y="613660"/>
                  <a:pt x="7482904" y="1370649"/>
                </a:cubicBezTo>
                <a:cubicBezTo>
                  <a:pt x="7482904" y="2127637"/>
                  <a:pt x="6869244" y="2741297"/>
                  <a:pt x="6112255" y="2741297"/>
                </a:cubicBezTo>
                <a:lnTo>
                  <a:pt x="4741607" y="2741297"/>
                </a:lnTo>
                <a:lnTo>
                  <a:pt x="0" y="2741297"/>
                </a:lnTo>
                <a:close/>
              </a:path>
            </a:pathLst>
          </a:custGeom>
          <a:gradFill>
            <a:gsLst>
              <a:gs pos="0">
                <a:srgbClr val="007BD3"/>
              </a:gs>
              <a:gs pos="100000">
                <a:srgbClr val="034373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en-US" dirty="0">
              <a:solidFill>
                <a:schemeClr val="accent1"/>
              </a:solidFill>
              <a:highlight>
                <a:srgbClr val="0000FF"/>
              </a:highligh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80695" y="1983740"/>
            <a:ext cx="10236200" cy="36925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l">
              <a:lnSpc>
                <a:spcPct val="130000"/>
              </a:lnSpc>
            </a:pPr>
            <a:r>
              <a:rPr lang="ru-RU" sz="6000" b="0" cap="none" spc="0" dirty="0" smtClean="0">
                <a:ln w="18415" cmpd="sng">
                  <a:solidFill>
                    <a:srgbClr val="00206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ea typeface="Source Sans Pro Black" panose="020B0803030403020204" pitchFamily="34" charset="0"/>
                <a:cs typeface="Arial" panose="020B0604020202020204" pitchFamily="34" charset="0"/>
              </a:rPr>
              <a:t>Профессиональные  </a:t>
            </a:r>
            <a:endParaRPr lang="ru-RU" sz="6000" b="0" cap="none" spc="0" dirty="0" smtClean="0">
              <a:ln w="18415" cmpd="sng">
                <a:solidFill>
                  <a:srgbClr val="002060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ea typeface="Source Sans Pro Black" panose="020B0803030403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30000"/>
              </a:lnSpc>
            </a:pPr>
            <a:r>
              <a:rPr lang="ru-RU" sz="6000" b="0" cap="none" spc="0" dirty="0" smtClean="0">
                <a:ln w="18415" cmpd="sng">
                  <a:solidFill>
                    <a:srgbClr val="00206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ea typeface="Source Sans Pro Black" panose="020B0803030403020204" pitchFamily="34" charset="0"/>
                <a:cs typeface="Arial" panose="020B0604020202020204" pitchFamily="34" charset="0"/>
              </a:rPr>
              <a:t>компетенции специалиста</a:t>
            </a:r>
            <a:endParaRPr lang="ru-RU" sz="6000" b="0" cap="none" spc="0" dirty="0" smtClean="0">
              <a:ln w="18415" cmpd="sng">
                <a:solidFill>
                  <a:srgbClr val="002060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ea typeface="Source Sans Pro Black" panose="020B0803030403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30000"/>
              </a:lnSpc>
            </a:pPr>
            <a:endParaRPr lang="ru-RU" sz="6000" b="0" cap="none" spc="0" dirty="0" smtClean="0">
              <a:ln w="18415" cmpd="sng">
                <a:solidFill>
                  <a:srgbClr val="002060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ea typeface="Source Sans Pro Black" panose="020B0803030403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>
            <p:ph type="pic" sz="quarter" idx="10"/>
          </p:nvPr>
        </p:nvPicPr>
        <p:blipFill>
          <a:blip r:embed="rId1"/>
          <a:stretch>
            <a:fillRect/>
          </a:stretch>
        </p:blipFill>
        <p:spPr>
          <a:xfrm>
            <a:off x="353060" y="267970"/>
            <a:ext cx="2916555" cy="160845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bldLvl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  <a:alpha val="5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68130" y="115330"/>
            <a:ext cx="8435546" cy="1814830"/>
          </a:xfrm>
          <a:prstGeom prst="rect">
            <a:avLst/>
          </a:prstGeom>
          <a:solidFill>
            <a:schemeClr val="bg1"/>
          </a:solidFill>
          <a:ln w="19050">
            <a:solidFill>
              <a:srgbClr val="0070C0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Какими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компетенциями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какой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мотивацией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должен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обладать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сотрудник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того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тобы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быть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максимально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результативным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рамках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своей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профессии/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должности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4400" b="1" dirty="0">
              <a:solidFill>
                <a:srgbClr val="002060"/>
              </a:solidFill>
              <a:latin typeface="+mj-lt"/>
            </a:endParaRPr>
          </a:p>
        </p:txBody>
      </p:sp>
      <p:grpSp>
        <p:nvGrpSpPr>
          <p:cNvPr id="11264" name="Group 11263"/>
          <p:cNvGrpSpPr/>
          <p:nvPr/>
        </p:nvGrpSpPr>
        <p:grpSpPr>
          <a:xfrm>
            <a:off x="2132756" y="302150"/>
            <a:ext cx="575481" cy="575481"/>
            <a:chOff x="10469447" y="5145999"/>
            <a:chExt cx="575481" cy="575481"/>
          </a:xfrm>
        </p:grpSpPr>
        <p:sp>
          <p:nvSpPr>
            <p:cNvPr id="18" name="Oval 17"/>
            <p:cNvSpPr/>
            <p:nvPr/>
          </p:nvSpPr>
          <p:spPr>
            <a:xfrm>
              <a:off x="10469447" y="5145999"/>
              <a:ext cx="575481" cy="575481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6" name="Freeform 216"/>
            <p:cNvSpPr>
              <a:spLocks noEditPoints="1"/>
            </p:cNvSpPr>
            <p:nvPr/>
          </p:nvSpPr>
          <p:spPr bwMode="auto">
            <a:xfrm>
              <a:off x="10614092" y="5289671"/>
              <a:ext cx="286190" cy="288137"/>
            </a:xfrm>
            <a:custGeom>
              <a:avLst/>
              <a:gdLst>
                <a:gd name="T0" fmla="*/ 233362 w 68"/>
                <a:gd name="T1" fmla="*/ 117475 h 68"/>
                <a:gd name="T2" fmla="*/ 116681 w 68"/>
                <a:gd name="T3" fmla="*/ 234950 h 68"/>
                <a:gd name="T4" fmla="*/ 0 w 68"/>
                <a:gd name="T5" fmla="*/ 117475 h 68"/>
                <a:gd name="T6" fmla="*/ 116681 w 68"/>
                <a:gd name="T7" fmla="*/ 0 h 68"/>
                <a:gd name="T8" fmla="*/ 233362 w 68"/>
                <a:gd name="T9" fmla="*/ 117475 h 68"/>
                <a:gd name="T10" fmla="*/ 51477 w 68"/>
                <a:gd name="T11" fmla="*/ 138206 h 68"/>
                <a:gd name="T12" fmla="*/ 48045 w 68"/>
                <a:gd name="T13" fmla="*/ 117475 h 68"/>
                <a:gd name="T14" fmla="*/ 51477 w 68"/>
                <a:gd name="T15" fmla="*/ 93289 h 68"/>
                <a:gd name="T16" fmla="*/ 27454 w 68"/>
                <a:gd name="T17" fmla="*/ 69103 h 68"/>
                <a:gd name="T18" fmla="*/ 17159 w 68"/>
                <a:gd name="T19" fmla="*/ 117475 h 68"/>
                <a:gd name="T20" fmla="*/ 27454 w 68"/>
                <a:gd name="T21" fmla="*/ 162392 h 68"/>
                <a:gd name="T22" fmla="*/ 51477 w 68"/>
                <a:gd name="T23" fmla="*/ 138206 h 68"/>
                <a:gd name="T24" fmla="*/ 164726 w 68"/>
                <a:gd name="T25" fmla="*/ 117475 h 68"/>
                <a:gd name="T26" fmla="*/ 116681 w 68"/>
                <a:gd name="T27" fmla="*/ 65648 h 68"/>
                <a:gd name="T28" fmla="*/ 65204 w 68"/>
                <a:gd name="T29" fmla="*/ 117475 h 68"/>
                <a:gd name="T30" fmla="*/ 116681 w 68"/>
                <a:gd name="T31" fmla="*/ 165847 h 68"/>
                <a:gd name="T32" fmla="*/ 164726 w 68"/>
                <a:gd name="T33" fmla="*/ 117475 h 68"/>
                <a:gd name="T34" fmla="*/ 68636 w 68"/>
                <a:gd name="T35" fmla="*/ 27641 h 68"/>
                <a:gd name="T36" fmla="*/ 92658 w 68"/>
                <a:gd name="T37" fmla="*/ 51827 h 68"/>
                <a:gd name="T38" fmla="*/ 116681 w 68"/>
                <a:gd name="T39" fmla="*/ 48372 h 68"/>
                <a:gd name="T40" fmla="*/ 137272 w 68"/>
                <a:gd name="T41" fmla="*/ 51827 h 68"/>
                <a:gd name="T42" fmla="*/ 161294 w 68"/>
                <a:gd name="T43" fmla="*/ 27641 h 68"/>
                <a:gd name="T44" fmla="*/ 116681 w 68"/>
                <a:gd name="T45" fmla="*/ 17276 h 68"/>
                <a:gd name="T46" fmla="*/ 68636 w 68"/>
                <a:gd name="T47" fmla="*/ 27641 h 68"/>
                <a:gd name="T48" fmla="*/ 161294 w 68"/>
                <a:gd name="T49" fmla="*/ 203854 h 68"/>
                <a:gd name="T50" fmla="*/ 137272 w 68"/>
                <a:gd name="T51" fmla="*/ 179668 h 68"/>
                <a:gd name="T52" fmla="*/ 116681 w 68"/>
                <a:gd name="T53" fmla="*/ 183123 h 68"/>
                <a:gd name="T54" fmla="*/ 92658 w 68"/>
                <a:gd name="T55" fmla="*/ 179668 h 68"/>
                <a:gd name="T56" fmla="*/ 68636 w 68"/>
                <a:gd name="T57" fmla="*/ 203854 h 68"/>
                <a:gd name="T58" fmla="*/ 116681 w 68"/>
                <a:gd name="T59" fmla="*/ 217674 h 68"/>
                <a:gd name="T60" fmla="*/ 161294 w 68"/>
                <a:gd name="T61" fmla="*/ 203854 h 68"/>
                <a:gd name="T62" fmla="*/ 205908 w 68"/>
                <a:gd name="T63" fmla="*/ 162392 h 68"/>
                <a:gd name="T64" fmla="*/ 216203 w 68"/>
                <a:gd name="T65" fmla="*/ 117475 h 68"/>
                <a:gd name="T66" fmla="*/ 205908 w 68"/>
                <a:gd name="T67" fmla="*/ 69103 h 68"/>
                <a:gd name="T68" fmla="*/ 178453 w 68"/>
                <a:gd name="T69" fmla="*/ 93289 h 68"/>
                <a:gd name="T70" fmla="*/ 181885 w 68"/>
                <a:gd name="T71" fmla="*/ 117475 h 68"/>
                <a:gd name="T72" fmla="*/ 178453 w 68"/>
                <a:gd name="T73" fmla="*/ 138206 h 68"/>
                <a:gd name="T74" fmla="*/ 205908 w 68"/>
                <a:gd name="T75" fmla="*/ 162392 h 6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68" h="68">
                  <a:moveTo>
                    <a:pt x="68" y="34"/>
                  </a:moveTo>
                  <a:cubicBezTo>
                    <a:pt x="68" y="52"/>
                    <a:pt x="53" y="68"/>
                    <a:pt x="34" y="68"/>
                  </a:cubicBezTo>
                  <a:cubicBezTo>
                    <a:pt x="15" y="68"/>
                    <a:pt x="0" y="52"/>
                    <a:pt x="0" y="34"/>
                  </a:cubicBezTo>
                  <a:cubicBezTo>
                    <a:pt x="0" y="15"/>
                    <a:pt x="15" y="0"/>
                    <a:pt x="34" y="0"/>
                  </a:cubicBezTo>
                  <a:cubicBezTo>
                    <a:pt x="53" y="0"/>
                    <a:pt x="68" y="15"/>
                    <a:pt x="68" y="34"/>
                  </a:cubicBezTo>
                  <a:close/>
                  <a:moveTo>
                    <a:pt x="15" y="40"/>
                  </a:moveTo>
                  <a:cubicBezTo>
                    <a:pt x="15" y="38"/>
                    <a:pt x="14" y="36"/>
                    <a:pt x="14" y="34"/>
                  </a:cubicBezTo>
                  <a:cubicBezTo>
                    <a:pt x="14" y="31"/>
                    <a:pt x="15" y="29"/>
                    <a:pt x="15" y="27"/>
                  </a:cubicBezTo>
                  <a:cubicBezTo>
                    <a:pt x="8" y="20"/>
                    <a:pt x="8" y="20"/>
                    <a:pt x="8" y="20"/>
                  </a:cubicBezTo>
                  <a:cubicBezTo>
                    <a:pt x="6" y="24"/>
                    <a:pt x="5" y="29"/>
                    <a:pt x="5" y="34"/>
                  </a:cubicBezTo>
                  <a:cubicBezTo>
                    <a:pt x="5" y="39"/>
                    <a:pt x="6" y="43"/>
                    <a:pt x="8" y="47"/>
                  </a:cubicBezTo>
                  <a:lnTo>
                    <a:pt x="15" y="40"/>
                  </a:lnTo>
                  <a:close/>
                  <a:moveTo>
                    <a:pt x="48" y="34"/>
                  </a:moveTo>
                  <a:cubicBezTo>
                    <a:pt x="48" y="26"/>
                    <a:pt x="42" y="19"/>
                    <a:pt x="34" y="19"/>
                  </a:cubicBezTo>
                  <a:cubicBezTo>
                    <a:pt x="26" y="19"/>
                    <a:pt x="19" y="26"/>
                    <a:pt x="19" y="34"/>
                  </a:cubicBezTo>
                  <a:cubicBezTo>
                    <a:pt x="19" y="42"/>
                    <a:pt x="26" y="48"/>
                    <a:pt x="34" y="48"/>
                  </a:cubicBezTo>
                  <a:cubicBezTo>
                    <a:pt x="42" y="48"/>
                    <a:pt x="48" y="42"/>
                    <a:pt x="48" y="34"/>
                  </a:cubicBezTo>
                  <a:close/>
                  <a:moveTo>
                    <a:pt x="20" y="8"/>
                  </a:moveTo>
                  <a:cubicBezTo>
                    <a:pt x="27" y="15"/>
                    <a:pt x="27" y="15"/>
                    <a:pt x="27" y="15"/>
                  </a:cubicBezTo>
                  <a:cubicBezTo>
                    <a:pt x="29" y="15"/>
                    <a:pt x="32" y="14"/>
                    <a:pt x="34" y="14"/>
                  </a:cubicBezTo>
                  <a:cubicBezTo>
                    <a:pt x="36" y="14"/>
                    <a:pt x="38" y="15"/>
                    <a:pt x="40" y="15"/>
                  </a:cubicBezTo>
                  <a:cubicBezTo>
                    <a:pt x="47" y="8"/>
                    <a:pt x="47" y="8"/>
                    <a:pt x="47" y="8"/>
                  </a:cubicBezTo>
                  <a:cubicBezTo>
                    <a:pt x="43" y="6"/>
                    <a:pt x="39" y="5"/>
                    <a:pt x="34" y="5"/>
                  </a:cubicBezTo>
                  <a:cubicBezTo>
                    <a:pt x="29" y="5"/>
                    <a:pt x="24" y="6"/>
                    <a:pt x="20" y="8"/>
                  </a:cubicBezTo>
                  <a:close/>
                  <a:moveTo>
                    <a:pt x="47" y="59"/>
                  </a:moveTo>
                  <a:cubicBezTo>
                    <a:pt x="40" y="52"/>
                    <a:pt x="40" y="52"/>
                    <a:pt x="40" y="52"/>
                  </a:cubicBezTo>
                  <a:cubicBezTo>
                    <a:pt x="38" y="53"/>
                    <a:pt x="36" y="53"/>
                    <a:pt x="34" y="53"/>
                  </a:cubicBezTo>
                  <a:cubicBezTo>
                    <a:pt x="32" y="53"/>
                    <a:pt x="29" y="53"/>
                    <a:pt x="27" y="52"/>
                  </a:cubicBezTo>
                  <a:cubicBezTo>
                    <a:pt x="20" y="59"/>
                    <a:pt x="20" y="59"/>
                    <a:pt x="20" y="59"/>
                  </a:cubicBezTo>
                  <a:cubicBezTo>
                    <a:pt x="24" y="62"/>
                    <a:pt x="29" y="63"/>
                    <a:pt x="34" y="63"/>
                  </a:cubicBezTo>
                  <a:cubicBezTo>
                    <a:pt x="39" y="63"/>
                    <a:pt x="43" y="62"/>
                    <a:pt x="47" y="59"/>
                  </a:cubicBezTo>
                  <a:close/>
                  <a:moveTo>
                    <a:pt x="60" y="47"/>
                  </a:moveTo>
                  <a:cubicBezTo>
                    <a:pt x="62" y="43"/>
                    <a:pt x="63" y="39"/>
                    <a:pt x="63" y="34"/>
                  </a:cubicBezTo>
                  <a:cubicBezTo>
                    <a:pt x="63" y="29"/>
                    <a:pt x="62" y="24"/>
                    <a:pt x="60" y="20"/>
                  </a:cubicBezTo>
                  <a:cubicBezTo>
                    <a:pt x="52" y="27"/>
                    <a:pt x="52" y="27"/>
                    <a:pt x="52" y="27"/>
                  </a:cubicBezTo>
                  <a:cubicBezTo>
                    <a:pt x="53" y="29"/>
                    <a:pt x="53" y="32"/>
                    <a:pt x="53" y="34"/>
                  </a:cubicBezTo>
                  <a:cubicBezTo>
                    <a:pt x="53" y="36"/>
                    <a:pt x="53" y="38"/>
                    <a:pt x="52" y="40"/>
                  </a:cubicBezTo>
                  <a:lnTo>
                    <a:pt x="60" y="47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1186743" y="293913"/>
            <a:ext cx="575481" cy="575481"/>
            <a:chOff x="8856170" y="5145999"/>
            <a:chExt cx="575481" cy="575481"/>
          </a:xfrm>
        </p:grpSpPr>
        <p:sp>
          <p:nvSpPr>
            <p:cNvPr id="16" name="Oval 15"/>
            <p:cNvSpPr/>
            <p:nvPr/>
          </p:nvSpPr>
          <p:spPr>
            <a:xfrm>
              <a:off x="8856170" y="5145999"/>
              <a:ext cx="575481" cy="575481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7" name="Freeform 217"/>
            <p:cNvSpPr>
              <a:spLocks noEditPoints="1"/>
            </p:cNvSpPr>
            <p:nvPr/>
          </p:nvSpPr>
          <p:spPr bwMode="auto">
            <a:xfrm>
              <a:off x="8980373" y="5311086"/>
              <a:ext cx="327074" cy="245306"/>
            </a:xfrm>
            <a:custGeom>
              <a:avLst/>
              <a:gdLst>
                <a:gd name="T0" fmla="*/ 266700 w 78"/>
                <a:gd name="T1" fmla="*/ 200025 h 58"/>
                <a:gd name="T2" fmla="*/ 0 w 78"/>
                <a:gd name="T3" fmla="*/ 200025 h 58"/>
                <a:gd name="T4" fmla="*/ 0 w 78"/>
                <a:gd name="T5" fmla="*/ 0 h 58"/>
                <a:gd name="T6" fmla="*/ 17096 w 78"/>
                <a:gd name="T7" fmla="*/ 0 h 58"/>
                <a:gd name="T8" fmla="*/ 17096 w 78"/>
                <a:gd name="T9" fmla="*/ 182781 h 58"/>
                <a:gd name="T10" fmla="*/ 266700 w 78"/>
                <a:gd name="T11" fmla="*/ 182781 h 58"/>
                <a:gd name="T12" fmla="*/ 266700 w 78"/>
                <a:gd name="T13" fmla="*/ 200025 h 58"/>
                <a:gd name="T14" fmla="*/ 249604 w 78"/>
                <a:gd name="T15" fmla="*/ 75872 h 58"/>
                <a:gd name="T16" fmla="*/ 242765 w 78"/>
                <a:gd name="T17" fmla="*/ 79320 h 58"/>
                <a:gd name="T18" fmla="*/ 225669 w 78"/>
                <a:gd name="T19" fmla="*/ 62077 h 58"/>
                <a:gd name="T20" fmla="*/ 143608 w 78"/>
                <a:gd name="T21" fmla="*/ 144846 h 58"/>
                <a:gd name="T22" fmla="*/ 136769 w 78"/>
                <a:gd name="T23" fmla="*/ 144846 h 58"/>
                <a:gd name="T24" fmla="*/ 105996 w 78"/>
                <a:gd name="T25" fmla="*/ 117256 h 58"/>
                <a:gd name="T26" fmla="*/ 54708 w 78"/>
                <a:gd name="T27" fmla="*/ 168987 h 58"/>
                <a:gd name="T28" fmla="*/ 27354 w 78"/>
                <a:gd name="T29" fmla="*/ 144846 h 58"/>
                <a:gd name="T30" fmla="*/ 102577 w 78"/>
                <a:gd name="T31" fmla="*/ 68974 h 58"/>
                <a:gd name="T32" fmla="*/ 109415 w 78"/>
                <a:gd name="T33" fmla="*/ 68974 h 58"/>
                <a:gd name="T34" fmla="*/ 140188 w 78"/>
                <a:gd name="T35" fmla="*/ 100013 h 58"/>
                <a:gd name="T36" fmla="*/ 201735 w 78"/>
                <a:gd name="T37" fmla="*/ 37936 h 58"/>
                <a:gd name="T38" fmla="*/ 184638 w 78"/>
                <a:gd name="T39" fmla="*/ 20692 h 58"/>
                <a:gd name="T40" fmla="*/ 188058 w 78"/>
                <a:gd name="T41" fmla="*/ 13795 h 58"/>
                <a:gd name="T42" fmla="*/ 242765 w 78"/>
                <a:gd name="T43" fmla="*/ 13795 h 58"/>
                <a:gd name="T44" fmla="*/ 249604 w 78"/>
                <a:gd name="T45" fmla="*/ 20692 h 58"/>
                <a:gd name="T46" fmla="*/ 249604 w 78"/>
                <a:gd name="T47" fmla="*/ 75872 h 5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78" h="58">
                  <a:moveTo>
                    <a:pt x="78" y="58"/>
                  </a:moveTo>
                  <a:cubicBezTo>
                    <a:pt x="0" y="58"/>
                    <a:pt x="0" y="58"/>
                    <a:pt x="0" y="5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53"/>
                    <a:pt x="5" y="53"/>
                    <a:pt x="5" y="53"/>
                  </a:cubicBezTo>
                  <a:cubicBezTo>
                    <a:pt x="78" y="53"/>
                    <a:pt x="78" y="53"/>
                    <a:pt x="78" y="53"/>
                  </a:cubicBezTo>
                  <a:lnTo>
                    <a:pt x="78" y="58"/>
                  </a:lnTo>
                  <a:close/>
                  <a:moveTo>
                    <a:pt x="73" y="22"/>
                  </a:moveTo>
                  <a:cubicBezTo>
                    <a:pt x="73" y="23"/>
                    <a:pt x="71" y="24"/>
                    <a:pt x="71" y="23"/>
                  </a:cubicBezTo>
                  <a:cubicBezTo>
                    <a:pt x="66" y="18"/>
                    <a:pt x="66" y="18"/>
                    <a:pt x="66" y="18"/>
                  </a:cubicBezTo>
                  <a:cubicBezTo>
                    <a:pt x="42" y="42"/>
                    <a:pt x="42" y="42"/>
                    <a:pt x="42" y="42"/>
                  </a:cubicBezTo>
                  <a:cubicBezTo>
                    <a:pt x="41" y="43"/>
                    <a:pt x="41" y="43"/>
                    <a:pt x="40" y="42"/>
                  </a:cubicBezTo>
                  <a:cubicBezTo>
                    <a:pt x="31" y="34"/>
                    <a:pt x="31" y="34"/>
                    <a:pt x="31" y="34"/>
                  </a:cubicBezTo>
                  <a:cubicBezTo>
                    <a:pt x="16" y="49"/>
                    <a:pt x="16" y="49"/>
                    <a:pt x="16" y="49"/>
                  </a:cubicBezTo>
                  <a:cubicBezTo>
                    <a:pt x="8" y="42"/>
                    <a:pt x="8" y="42"/>
                    <a:pt x="8" y="42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1" y="19"/>
                    <a:pt x="32" y="19"/>
                    <a:pt x="32" y="20"/>
                  </a:cubicBezTo>
                  <a:cubicBezTo>
                    <a:pt x="41" y="29"/>
                    <a:pt x="41" y="29"/>
                    <a:pt x="41" y="29"/>
                  </a:cubicBezTo>
                  <a:cubicBezTo>
                    <a:pt x="59" y="11"/>
                    <a:pt x="59" y="11"/>
                    <a:pt x="59" y="11"/>
                  </a:cubicBezTo>
                  <a:cubicBezTo>
                    <a:pt x="54" y="6"/>
                    <a:pt x="54" y="6"/>
                    <a:pt x="54" y="6"/>
                  </a:cubicBezTo>
                  <a:cubicBezTo>
                    <a:pt x="53" y="6"/>
                    <a:pt x="54" y="4"/>
                    <a:pt x="55" y="4"/>
                  </a:cubicBezTo>
                  <a:cubicBezTo>
                    <a:pt x="71" y="4"/>
                    <a:pt x="71" y="4"/>
                    <a:pt x="71" y="4"/>
                  </a:cubicBezTo>
                  <a:cubicBezTo>
                    <a:pt x="72" y="4"/>
                    <a:pt x="73" y="5"/>
                    <a:pt x="73" y="6"/>
                  </a:cubicBezTo>
                  <a:lnTo>
                    <a:pt x="73" y="2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207780" y="293913"/>
            <a:ext cx="575481" cy="575481"/>
            <a:chOff x="7242893" y="5145999"/>
            <a:chExt cx="575481" cy="575481"/>
          </a:xfrm>
        </p:grpSpPr>
        <p:sp>
          <p:nvSpPr>
            <p:cNvPr id="7" name="Oval 6"/>
            <p:cNvSpPr/>
            <p:nvPr/>
          </p:nvSpPr>
          <p:spPr>
            <a:xfrm>
              <a:off x="7242893" y="5145999"/>
              <a:ext cx="575481" cy="575481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8" name="Freeform 245"/>
            <p:cNvSpPr/>
            <p:nvPr/>
          </p:nvSpPr>
          <p:spPr bwMode="auto">
            <a:xfrm>
              <a:off x="7387538" y="5290644"/>
              <a:ext cx="286191" cy="286191"/>
            </a:xfrm>
            <a:custGeom>
              <a:avLst/>
              <a:gdLst>
                <a:gd name="T0" fmla="*/ 233363 w 68"/>
                <a:gd name="T1" fmla="*/ 10295 h 68"/>
                <a:gd name="T2" fmla="*/ 199045 w 68"/>
                <a:gd name="T3" fmla="*/ 209340 h 68"/>
                <a:gd name="T4" fmla="*/ 195613 w 68"/>
                <a:gd name="T5" fmla="*/ 216204 h 68"/>
                <a:gd name="T6" fmla="*/ 192181 w 68"/>
                <a:gd name="T7" fmla="*/ 216204 h 68"/>
                <a:gd name="T8" fmla="*/ 188749 w 68"/>
                <a:gd name="T9" fmla="*/ 216204 h 68"/>
                <a:gd name="T10" fmla="*/ 130409 w 68"/>
                <a:gd name="T11" fmla="*/ 192181 h 68"/>
                <a:gd name="T12" fmla="*/ 96091 w 68"/>
                <a:gd name="T13" fmla="*/ 229931 h 68"/>
                <a:gd name="T14" fmla="*/ 89227 w 68"/>
                <a:gd name="T15" fmla="*/ 233363 h 68"/>
                <a:gd name="T16" fmla="*/ 89227 w 68"/>
                <a:gd name="T17" fmla="*/ 233363 h 68"/>
                <a:gd name="T18" fmla="*/ 82363 w 68"/>
                <a:gd name="T19" fmla="*/ 223068 h 68"/>
                <a:gd name="T20" fmla="*/ 82363 w 68"/>
                <a:gd name="T21" fmla="*/ 178454 h 68"/>
                <a:gd name="T22" fmla="*/ 195613 w 68"/>
                <a:gd name="T23" fmla="*/ 41182 h 68"/>
                <a:gd name="T24" fmla="*/ 54909 w 68"/>
                <a:gd name="T25" fmla="*/ 161295 h 68"/>
                <a:gd name="T26" fmla="*/ 3432 w 68"/>
                <a:gd name="T27" fmla="*/ 140704 h 68"/>
                <a:gd name="T28" fmla="*/ 0 w 68"/>
                <a:gd name="T29" fmla="*/ 133841 h 68"/>
                <a:gd name="T30" fmla="*/ 3432 w 68"/>
                <a:gd name="T31" fmla="*/ 123545 h 68"/>
                <a:gd name="T32" fmla="*/ 219636 w 68"/>
                <a:gd name="T33" fmla="*/ 0 h 68"/>
                <a:gd name="T34" fmla="*/ 223068 w 68"/>
                <a:gd name="T35" fmla="*/ 0 h 68"/>
                <a:gd name="T36" fmla="*/ 229931 w 68"/>
                <a:gd name="T37" fmla="*/ 0 h 68"/>
                <a:gd name="T38" fmla="*/ 233363 w 68"/>
                <a:gd name="T39" fmla="*/ 10295 h 68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68" h="68">
                  <a:moveTo>
                    <a:pt x="68" y="3"/>
                  </a:moveTo>
                  <a:cubicBezTo>
                    <a:pt x="58" y="61"/>
                    <a:pt x="58" y="61"/>
                    <a:pt x="58" y="61"/>
                  </a:cubicBezTo>
                  <a:cubicBezTo>
                    <a:pt x="58" y="62"/>
                    <a:pt x="57" y="62"/>
                    <a:pt x="57" y="63"/>
                  </a:cubicBezTo>
                  <a:cubicBezTo>
                    <a:pt x="56" y="63"/>
                    <a:pt x="56" y="63"/>
                    <a:pt x="56" y="63"/>
                  </a:cubicBezTo>
                  <a:cubicBezTo>
                    <a:pt x="55" y="63"/>
                    <a:pt x="55" y="63"/>
                    <a:pt x="55" y="63"/>
                  </a:cubicBezTo>
                  <a:cubicBezTo>
                    <a:pt x="38" y="56"/>
                    <a:pt x="38" y="56"/>
                    <a:pt x="38" y="56"/>
                  </a:cubicBezTo>
                  <a:cubicBezTo>
                    <a:pt x="28" y="67"/>
                    <a:pt x="28" y="67"/>
                    <a:pt x="28" y="67"/>
                  </a:cubicBezTo>
                  <a:cubicBezTo>
                    <a:pt x="28" y="67"/>
                    <a:pt x="27" y="68"/>
                    <a:pt x="26" y="68"/>
                  </a:cubicBezTo>
                  <a:cubicBezTo>
                    <a:pt x="26" y="68"/>
                    <a:pt x="26" y="68"/>
                    <a:pt x="26" y="68"/>
                  </a:cubicBezTo>
                  <a:cubicBezTo>
                    <a:pt x="25" y="67"/>
                    <a:pt x="24" y="66"/>
                    <a:pt x="24" y="65"/>
                  </a:cubicBezTo>
                  <a:cubicBezTo>
                    <a:pt x="24" y="52"/>
                    <a:pt x="24" y="52"/>
                    <a:pt x="24" y="52"/>
                  </a:cubicBezTo>
                  <a:cubicBezTo>
                    <a:pt x="57" y="12"/>
                    <a:pt x="57" y="12"/>
                    <a:pt x="57" y="12"/>
                  </a:cubicBezTo>
                  <a:cubicBezTo>
                    <a:pt x="16" y="47"/>
                    <a:pt x="16" y="47"/>
                    <a:pt x="16" y="47"/>
                  </a:cubicBezTo>
                  <a:cubicBezTo>
                    <a:pt x="1" y="41"/>
                    <a:pt x="1" y="41"/>
                    <a:pt x="1" y="41"/>
                  </a:cubicBezTo>
                  <a:cubicBezTo>
                    <a:pt x="0" y="40"/>
                    <a:pt x="0" y="40"/>
                    <a:pt x="0" y="39"/>
                  </a:cubicBezTo>
                  <a:cubicBezTo>
                    <a:pt x="0" y="38"/>
                    <a:pt x="0" y="37"/>
                    <a:pt x="1" y="36"/>
                  </a:cubicBezTo>
                  <a:cubicBezTo>
                    <a:pt x="64" y="0"/>
                    <a:pt x="64" y="0"/>
                    <a:pt x="64" y="0"/>
                  </a:cubicBezTo>
                  <a:cubicBezTo>
                    <a:pt x="65" y="0"/>
                    <a:pt x="65" y="0"/>
                    <a:pt x="65" y="0"/>
                  </a:cubicBezTo>
                  <a:cubicBezTo>
                    <a:pt x="66" y="0"/>
                    <a:pt x="66" y="0"/>
                    <a:pt x="67" y="0"/>
                  </a:cubicBezTo>
                  <a:cubicBezTo>
                    <a:pt x="68" y="1"/>
                    <a:pt x="68" y="2"/>
                    <a:pt x="68" y="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9217" name="Изображение 2" descr="IMG_257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15330" y="2075935"/>
            <a:ext cx="3253946" cy="2817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18" name="Изображение 7" descr="IMG_26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92843" y="2067697"/>
            <a:ext cx="8394357" cy="4604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2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2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>
          <a:xfrm>
            <a:off x="0" y="24765"/>
            <a:ext cx="13032105" cy="7219315"/>
          </a:xfrm>
        </p:spPr>
      </p:sp>
      <p:sp>
        <p:nvSpPr>
          <p:cNvPr id="33" name="Freeform 32"/>
          <p:cNvSpPr/>
          <p:nvPr/>
        </p:nvSpPr>
        <p:spPr>
          <a:xfrm>
            <a:off x="0" y="1076325"/>
            <a:ext cx="12192000" cy="6551930"/>
          </a:xfrm>
          <a:custGeom>
            <a:avLst/>
            <a:gdLst>
              <a:gd name="connsiteX0" fmla="*/ 2235708 w 12191999"/>
              <a:gd name="connsiteY0" fmla="*/ 0 h 3680457"/>
              <a:gd name="connsiteX1" fmla="*/ 3120372 w 12191999"/>
              <a:gd name="connsiteY1" fmla="*/ 884664 h 3680457"/>
              <a:gd name="connsiteX2" fmla="*/ 3924573 w 12191999"/>
              <a:gd name="connsiteY2" fmla="*/ 884664 h 3680457"/>
              <a:gd name="connsiteX3" fmla="*/ 4809237 w 12191999"/>
              <a:gd name="connsiteY3" fmla="*/ 0 h 3680457"/>
              <a:gd name="connsiteX4" fmla="*/ 5693900 w 12191999"/>
              <a:gd name="connsiteY4" fmla="*/ 884664 h 3680457"/>
              <a:gd name="connsiteX5" fmla="*/ 6498101 w 12191999"/>
              <a:gd name="connsiteY5" fmla="*/ 884664 h 3680457"/>
              <a:gd name="connsiteX6" fmla="*/ 7382765 w 12191999"/>
              <a:gd name="connsiteY6" fmla="*/ 0 h 3680457"/>
              <a:gd name="connsiteX7" fmla="*/ 8267429 w 12191999"/>
              <a:gd name="connsiteY7" fmla="*/ 884664 h 3680457"/>
              <a:gd name="connsiteX8" fmla="*/ 9071629 w 12191999"/>
              <a:gd name="connsiteY8" fmla="*/ 884664 h 3680457"/>
              <a:gd name="connsiteX9" fmla="*/ 9956293 w 12191999"/>
              <a:gd name="connsiteY9" fmla="*/ 0 h 3680457"/>
              <a:gd name="connsiteX10" fmla="*/ 10840957 w 12191999"/>
              <a:gd name="connsiteY10" fmla="*/ 884664 h 3680457"/>
              <a:gd name="connsiteX11" fmla="*/ 12191999 w 12191999"/>
              <a:gd name="connsiteY11" fmla="*/ 884664 h 3680457"/>
              <a:gd name="connsiteX12" fmla="*/ 12191999 w 12191999"/>
              <a:gd name="connsiteY12" fmla="*/ 3680457 h 3680457"/>
              <a:gd name="connsiteX13" fmla="*/ 0 w 12191999"/>
              <a:gd name="connsiteY13" fmla="*/ 3680457 h 3680457"/>
              <a:gd name="connsiteX14" fmla="*/ 0 w 12191999"/>
              <a:gd name="connsiteY14" fmla="*/ 884664 h 3680457"/>
              <a:gd name="connsiteX15" fmla="*/ 1351044 w 12191999"/>
              <a:gd name="connsiteY15" fmla="*/ 884664 h 3680457"/>
              <a:gd name="connsiteX16" fmla="*/ 2235708 w 12191999"/>
              <a:gd name="connsiteY16" fmla="*/ 0 h 3680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2191999" h="3680457">
                <a:moveTo>
                  <a:pt x="2235708" y="0"/>
                </a:moveTo>
                <a:cubicBezTo>
                  <a:pt x="2724294" y="0"/>
                  <a:pt x="3120372" y="396078"/>
                  <a:pt x="3120372" y="884664"/>
                </a:cubicBezTo>
                <a:lnTo>
                  <a:pt x="3924573" y="884664"/>
                </a:lnTo>
                <a:cubicBezTo>
                  <a:pt x="3924573" y="396078"/>
                  <a:pt x="4320650" y="0"/>
                  <a:pt x="4809237" y="0"/>
                </a:cubicBezTo>
                <a:cubicBezTo>
                  <a:pt x="5297823" y="0"/>
                  <a:pt x="5693900" y="396078"/>
                  <a:pt x="5693900" y="884664"/>
                </a:cubicBezTo>
                <a:lnTo>
                  <a:pt x="6498101" y="884664"/>
                </a:lnTo>
                <a:cubicBezTo>
                  <a:pt x="6498101" y="396078"/>
                  <a:pt x="6894179" y="0"/>
                  <a:pt x="7382765" y="0"/>
                </a:cubicBezTo>
                <a:cubicBezTo>
                  <a:pt x="7871351" y="0"/>
                  <a:pt x="8267429" y="396078"/>
                  <a:pt x="8267429" y="884664"/>
                </a:cubicBezTo>
                <a:lnTo>
                  <a:pt x="9071629" y="884664"/>
                </a:lnTo>
                <a:cubicBezTo>
                  <a:pt x="9071629" y="396078"/>
                  <a:pt x="9467707" y="0"/>
                  <a:pt x="9956293" y="0"/>
                </a:cubicBezTo>
                <a:cubicBezTo>
                  <a:pt x="10444879" y="0"/>
                  <a:pt x="10840957" y="396078"/>
                  <a:pt x="10840957" y="884664"/>
                </a:cubicBezTo>
                <a:lnTo>
                  <a:pt x="12191999" y="884664"/>
                </a:lnTo>
                <a:lnTo>
                  <a:pt x="12191999" y="3680457"/>
                </a:lnTo>
                <a:lnTo>
                  <a:pt x="0" y="3680457"/>
                </a:lnTo>
                <a:lnTo>
                  <a:pt x="0" y="884664"/>
                </a:lnTo>
                <a:lnTo>
                  <a:pt x="1351044" y="884664"/>
                </a:lnTo>
                <a:cubicBezTo>
                  <a:pt x="1351044" y="396078"/>
                  <a:pt x="1747122" y="0"/>
                  <a:pt x="2235708" y="0"/>
                </a:cubicBezTo>
                <a:close/>
              </a:path>
            </a:pathLst>
          </a:custGeom>
          <a:solidFill>
            <a:schemeClr val="tx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48023" y="2913607"/>
            <a:ext cx="2759978" cy="4011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sz="1200" dirty="0" smtClean="0">
                <a:solidFill>
                  <a:schemeClr val="bg1"/>
                </a:solidFill>
              </a:rPr>
              <a:t>Л</a:t>
            </a:r>
            <a:r>
              <a:rPr lang="en-US" sz="1400" b="1" dirty="0" err="1" smtClean="0">
                <a:solidFill>
                  <a:schemeClr val="bg1"/>
                </a:solidFill>
              </a:rPr>
              <a:t>ичностные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</a:rPr>
              <a:t>качества</a:t>
            </a:r>
            <a:r>
              <a:rPr lang="en-US" sz="1400" b="1" dirty="0" smtClean="0">
                <a:solidFill>
                  <a:schemeClr val="bg1"/>
                </a:solidFill>
              </a:rPr>
              <a:t>, </a:t>
            </a:r>
            <a:r>
              <a:rPr lang="en-US" sz="1400" b="1" dirty="0" err="1" smtClean="0">
                <a:solidFill>
                  <a:schemeClr val="bg1"/>
                </a:solidFill>
              </a:rPr>
              <a:t>мотивационные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</a:rPr>
              <a:t>установки</a:t>
            </a:r>
            <a:r>
              <a:rPr lang="en-US" sz="1400" b="1" dirty="0" smtClean="0">
                <a:solidFill>
                  <a:schemeClr val="bg1"/>
                </a:solidFill>
              </a:rPr>
              <a:t>, </a:t>
            </a:r>
            <a:r>
              <a:rPr lang="en-US" sz="1400" b="1" dirty="0" err="1" smtClean="0">
                <a:solidFill>
                  <a:schemeClr val="bg1"/>
                </a:solidFill>
              </a:rPr>
              <a:t>которые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</a:rPr>
              <a:t>определяют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</a:rPr>
              <a:t>отношение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</a:rPr>
              <a:t>кандидата</a:t>
            </a:r>
            <a:r>
              <a:rPr lang="en-US" sz="1400" b="1" dirty="0" smtClean="0">
                <a:solidFill>
                  <a:schemeClr val="bg1"/>
                </a:solidFill>
              </a:rPr>
              <a:t> к </a:t>
            </a:r>
            <a:r>
              <a:rPr lang="en-US" sz="1400" b="1" dirty="0" err="1" smtClean="0">
                <a:solidFill>
                  <a:schemeClr val="bg1"/>
                </a:solidFill>
              </a:rPr>
              <a:t>работе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</a:rPr>
              <a:t>на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</a:rPr>
              <a:t>данной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</a:rPr>
              <a:t>должности</a:t>
            </a:r>
            <a:r>
              <a:rPr lang="en-US" sz="1400" b="1" dirty="0" smtClean="0">
                <a:solidFill>
                  <a:schemeClr val="bg1"/>
                </a:solidFill>
              </a:rPr>
              <a:t> и в </a:t>
            </a:r>
            <a:r>
              <a:rPr lang="en-US" sz="1400" b="1" dirty="0" err="1" smtClean="0">
                <a:solidFill>
                  <a:schemeClr val="bg1"/>
                </a:solidFill>
              </a:rPr>
              <a:t>данной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</a:rPr>
              <a:t>компании</a:t>
            </a:r>
            <a:r>
              <a:rPr lang="ru-RU" altLang="en-US" sz="1400" b="1" dirty="0" err="1" smtClean="0">
                <a:solidFill>
                  <a:schemeClr val="bg1"/>
                </a:solidFill>
              </a:rPr>
              <a:t>/организации</a:t>
            </a:r>
            <a:endParaRPr lang="ru-RU" sz="1400" b="1" dirty="0" smtClean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ru-RU" sz="1400" b="1" dirty="0" smtClean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1400" b="1" dirty="0" smtClean="0">
                <a:solidFill>
                  <a:schemeClr val="bg1"/>
                </a:solidFill>
              </a:rPr>
              <a:t>Э</a:t>
            </a:r>
            <a:r>
              <a:rPr lang="en-US" sz="1400" b="1" dirty="0" err="1" smtClean="0">
                <a:solidFill>
                  <a:schemeClr val="bg1"/>
                </a:solidFill>
              </a:rPr>
              <a:t>то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</a:rPr>
              <a:t>то</a:t>
            </a:r>
            <a:r>
              <a:rPr lang="en-US" sz="1400" b="1" dirty="0" smtClean="0">
                <a:solidFill>
                  <a:schemeClr val="bg1"/>
                </a:solidFill>
              </a:rPr>
              <a:t>, </a:t>
            </a:r>
            <a:r>
              <a:rPr lang="en-US" sz="1400" b="1" dirty="0" err="1" smtClean="0">
                <a:solidFill>
                  <a:schemeClr val="bg1"/>
                </a:solidFill>
              </a:rPr>
              <a:t>что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</a:rPr>
              <a:t>движет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</a:rPr>
              <a:t>человеком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</a:rPr>
              <a:t>работать</a:t>
            </a:r>
            <a:r>
              <a:rPr lang="en-US" sz="1400" b="1" dirty="0" smtClean="0">
                <a:solidFill>
                  <a:schemeClr val="bg1"/>
                </a:solidFill>
              </a:rPr>
              <a:t> в </a:t>
            </a:r>
            <a:r>
              <a:rPr lang="en-US" sz="1400" b="1" dirty="0" err="1" smtClean="0">
                <a:solidFill>
                  <a:schemeClr val="bg1"/>
                </a:solidFill>
              </a:rPr>
              <a:t>данной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</a:rPr>
              <a:t>должности</a:t>
            </a:r>
            <a:r>
              <a:rPr lang="en-US" sz="1400" b="1" dirty="0" smtClean="0">
                <a:solidFill>
                  <a:schemeClr val="bg1"/>
                </a:solidFill>
              </a:rPr>
              <a:t>.</a:t>
            </a:r>
            <a:endParaRPr lang="ru-RU" sz="1400" b="1" dirty="0" smtClean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ru-RU" sz="1400" b="1" dirty="0" smtClean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</a:rPr>
              <a:t>Мотиваторы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</a:rPr>
              <a:t>могут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</a:rPr>
              <a:t>быть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</a:rPr>
              <a:t>материальные,личностные,карьерные</a:t>
            </a:r>
            <a:r>
              <a:rPr lang="en-US" sz="1400" b="1" dirty="0" smtClean="0">
                <a:solidFill>
                  <a:schemeClr val="bg1"/>
                </a:solidFill>
              </a:rPr>
              <a:t>, </a:t>
            </a:r>
            <a:r>
              <a:rPr lang="en-US" sz="1400" b="1" dirty="0" err="1" smtClean="0">
                <a:solidFill>
                  <a:schemeClr val="bg1"/>
                </a:solidFill>
              </a:rPr>
              <a:t>профессиональные</a:t>
            </a:r>
            <a:r>
              <a:rPr lang="en-US" sz="1400" b="1" dirty="0" smtClean="0">
                <a:solidFill>
                  <a:schemeClr val="bg1"/>
                </a:solidFill>
              </a:rPr>
              <a:t> и </a:t>
            </a:r>
            <a:r>
              <a:rPr lang="en-US" sz="1400" b="1" dirty="0" err="1" smtClean="0">
                <a:solidFill>
                  <a:schemeClr val="bg1"/>
                </a:solidFill>
              </a:rPr>
              <a:t>другие</a:t>
            </a:r>
            <a:r>
              <a:rPr lang="en-US" sz="1400" b="1" dirty="0" smtClean="0">
                <a:solidFill>
                  <a:schemeClr val="bg1"/>
                </a:solidFill>
              </a:rPr>
              <a:t>.</a:t>
            </a:r>
            <a:endParaRPr lang="ru-RU" sz="1400" b="1" dirty="0" smtClean="0">
              <a:solidFill>
                <a:schemeClr val="bg1"/>
              </a:solidFill>
            </a:endParaRPr>
          </a:p>
          <a:p>
            <a:pPr algn="ctr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535839" y="5197292"/>
            <a:ext cx="1847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US" sz="16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9197608" y="2882725"/>
            <a:ext cx="2801922" cy="42259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1200" b="1" dirty="0" err="1" smtClean="0">
                <a:solidFill>
                  <a:schemeClr val="bg1"/>
                </a:solidFill>
              </a:rPr>
              <a:t>Д</a:t>
            </a:r>
            <a:r>
              <a:rPr lang="en-US" sz="1400" b="1" dirty="0" err="1" smtClean="0">
                <a:solidFill>
                  <a:schemeClr val="bg1"/>
                </a:solidFill>
              </a:rPr>
              <a:t>емонстрируемая</a:t>
            </a:r>
            <a:r>
              <a:rPr lang="en-US" sz="1400" b="1" dirty="0" smtClean="0">
                <a:solidFill>
                  <a:schemeClr val="bg1"/>
                </a:solidFill>
              </a:rPr>
              <a:t>     </a:t>
            </a:r>
            <a:r>
              <a:rPr lang="en-US" sz="1400" b="1" dirty="0" err="1" smtClean="0">
                <a:solidFill>
                  <a:schemeClr val="bg1"/>
                </a:solidFill>
              </a:rPr>
              <a:t>модель</a:t>
            </a:r>
            <a:r>
              <a:rPr lang="en-US" sz="1400" b="1" dirty="0" smtClean="0">
                <a:solidFill>
                  <a:schemeClr val="bg1"/>
                </a:solidFill>
              </a:rPr>
              <a:t>     </a:t>
            </a:r>
            <a:r>
              <a:rPr lang="en-US" sz="1400" b="1" dirty="0" err="1" smtClean="0">
                <a:solidFill>
                  <a:schemeClr val="bg1"/>
                </a:solidFill>
              </a:rPr>
              <a:t>поведения</a:t>
            </a:r>
            <a:r>
              <a:rPr lang="en-US" sz="1400" b="1" dirty="0" smtClean="0">
                <a:solidFill>
                  <a:schemeClr val="bg1"/>
                </a:solidFill>
              </a:rPr>
              <a:t>,    </a:t>
            </a:r>
            <a:r>
              <a:rPr lang="en-US" sz="1400" b="1" dirty="0" err="1" smtClean="0">
                <a:solidFill>
                  <a:schemeClr val="bg1"/>
                </a:solidFill>
              </a:rPr>
              <a:t>точно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</a:rPr>
              <a:t>ожидаемая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</a:rPr>
              <a:t>от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</a:rPr>
              <a:t>кандидата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</a:rPr>
              <a:t>на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</a:rPr>
              <a:t>данной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</a:rPr>
              <a:t>позиции</a:t>
            </a:r>
            <a:r>
              <a:rPr lang="en-US" sz="1400" b="1" dirty="0" smtClean="0">
                <a:solidFill>
                  <a:schemeClr val="bg1"/>
                </a:solidFill>
              </a:rPr>
              <a:t>. </a:t>
            </a:r>
            <a:endParaRPr lang="ru-RU" sz="1400" b="1" dirty="0" smtClean="0">
              <a:solidFill>
                <a:schemeClr val="bg1"/>
              </a:solidFill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q"/>
            </a:pPr>
            <a:endParaRPr lang="ru-RU" sz="1400" b="1" dirty="0" smtClean="0">
              <a:solidFill>
                <a:schemeClr val="bg1"/>
              </a:solidFill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1400" b="1" dirty="0" smtClean="0">
                <a:solidFill>
                  <a:schemeClr val="bg1"/>
                </a:solidFill>
              </a:rPr>
              <a:t>Это </a:t>
            </a:r>
            <a:r>
              <a:rPr lang="en-US" sz="1400" b="1" dirty="0" err="1" smtClean="0">
                <a:solidFill>
                  <a:schemeClr val="bg1"/>
                </a:solidFill>
              </a:rPr>
              <a:t>знания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</a:rPr>
              <a:t>плюс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</a:rPr>
              <a:t>умения</a:t>
            </a:r>
            <a:r>
              <a:rPr lang="en-US" sz="1400" b="1" dirty="0" smtClean="0">
                <a:solidFill>
                  <a:schemeClr val="bg1"/>
                </a:solidFill>
              </a:rPr>
              <a:t>, </a:t>
            </a:r>
            <a:r>
              <a:rPr lang="ru-RU" sz="1400" b="1" dirty="0" smtClean="0">
                <a:solidFill>
                  <a:schemeClr val="bg1"/>
                </a:solidFill>
              </a:rPr>
              <a:t>доведённые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</a:rPr>
              <a:t>до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</a:rPr>
              <a:t>автоматизма</a:t>
            </a:r>
            <a:r>
              <a:rPr lang="en-US" sz="1400" b="1" dirty="0" smtClean="0">
                <a:solidFill>
                  <a:schemeClr val="bg1"/>
                </a:solidFill>
              </a:rPr>
              <a:t>. </a:t>
            </a:r>
            <a:endParaRPr lang="ru-RU" sz="1400" b="1" dirty="0" smtClean="0">
              <a:solidFill>
                <a:schemeClr val="bg1"/>
              </a:solidFill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q"/>
            </a:pPr>
            <a:endParaRPr lang="ru-RU" sz="1400" b="1" dirty="0" smtClean="0">
              <a:solidFill>
                <a:schemeClr val="bg1"/>
              </a:solidFill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en-US" sz="1400" b="1" dirty="0" smtClean="0">
                <a:solidFill>
                  <a:schemeClr val="bg1"/>
                </a:solidFill>
              </a:rPr>
              <a:t> К </a:t>
            </a:r>
            <a:r>
              <a:rPr lang="en-US" sz="1400" b="1" dirty="0" err="1" smtClean="0">
                <a:solidFill>
                  <a:schemeClr val="bg1"/>
                </a:solidFill>
              </a:rPr>
              <a:t>примеру</a:t>
            </a:r>
            <a:r>
              <a:rPr lang="en-US" sz="1400" b="1" dirty="0" smtClean="0">
                <a:solidFill>
                  <a:schemeClr val="bg1"/>
                </a:solidFill>
              </a:rPr>
              <a:t>, </a:t>
            </a:r>
            <a:r>
              <a:rPr lang="en-US" sz="1400" b="1" dirty="0" err="1" smtClean="0">
                <a:solidFill>
                  <a:schemeClr val="bg1"/>
                </a:solidFill>
              </a:rPr>
              <a:t>навык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</a:rPr>
              <a:t>убеждать</a:t>
            </a:r>
            <a:r>
              <a:rPr lang="en-US" sz="1400" b="1" dirty="0" smtClean="0">
                <a:solidFill>
                  <a:schemeClr val="bg1"/>
                </a:solidFill>
              </a:rPr>
              <a:t>, </a:t>
            </a:r>
            <a:r>
              <a:rPr lang="en-US" sz="1400" b="1" dirty="0" err="1" smtClean="0">
                <a:solidFill>
                  <a:schemeClr val="bg1"/>
                </a:solidFill>
              </a:rPr>
              <a:t>навык</a:t>
            </a:r>
            <a:r>
              <a:rPr lang="en-US" sz="1400" b="1" dirty="0" smtClean="0">
                <a:solidFill>
                  <a:schemeClr val="bg1"/>
                </a:solidFill>
              </a:rPr>
              <a:t> – </a:t>
            </a:r>
            <a:r>
              <a:rPr lang="en-US" sz="1400" b="1" dirty="0" err="1" smtClean="0">
                <a:solidFill>
                  <a:schemeClr val="bg1"/>
                </a:solidFill>
              </a:rPr>
              <a:t>продавать</a:t>
            </a:r>
            <a:r>
              <a:rPr lang="en-US" sz="1400" b="1" dirty="0" smtClean="0">
                <a:solidFill>
                  <a:schemeClr val="bg1"/>
                </a:solidFill>
              </a:rPr>
              <a:t>, </a:t>
            </a:r>
            <a:r>
              <a:rPr lang="en-US" sz="1400" b="1" dirty="0" err="1" smtClean="0">
                <a:solidFill>
                  <a:schemeClr val="bg1"/>
                </a:solidFill>
              </a:rPr>
              <a:t>навык</a:t>
            </a:r>
            <a:r>
              <a:rPr lang="en-US" sz="1400" b="1" dirty="0" smtClean="0">
                <a:solidFill>
                  <a:schemeClr val="bg1"/>
                </a:solidFill>
              </a:rPr>
              <a:t> – </a:t>
            </a:r>
            <a:r>
              <a:rPr lang="en-US" sz="1400" b="1" dirty="0" err="1" smtClean="0">
                <a:solidFill>
                  <a:schemeClr val="bg1"/>
                </a:solidFill>
              </a:rPr>
              <a:t>находить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</a:rPr>
              <a:t>неисправность</a:t>
            </a:r>
            <a:r>
              <a:rPr lang="en-US" sz="1400" b="1" dirty="0" smtClean="0">
                <a:solidFill>
                  <a:schemeClr val="bg1"/>
                </a:solidFill>
              </a:rPr>
              <a:t> и </a:t>
            </a:r>
            <a:r>
              <a:rPr lang="en-US" sz="1400" b="1" dirty="0" err="1" smtClean="0">
                <a:solidFill>
                  <a:schemeClr val="bg1"/>
                </a:solidFill>
              </a:rPr>
              <a:t>другое</a:t>
            </a:r>
            <a:r>
              <a:rPr lang="en-US" sz="1400" b="1" dirty="0" smtClean="0">
                <a:solidFill>
                  <a:schemeClr val="bg1"/>
                </a:solidFill>
              </a:rPr>
              <a:t>. </a:t>
            </a:r>
            <a:endParaRPr lang="ru-RU" sz="1400" b="1" dirty="0" smtClean="0">
              <a:solidFill>
                <a:schemeClr val="bg1"/>
              </a:solidFill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en-US" sz="1400" b="1" dirty="0" smtClean="0">
                <a:solidFill>
                  <a:schemeClr val="bg1"/>
                </a:solidFill>
              </a:rPr>
              <a:t>.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153259" y="2913573"/>
            <a:ext cx="3129093" cy="39693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sz="1400" b="1" dirty="0" err="1" smtClean="0">
                <a:solidFill>
                  <a:schemeClr val="bg1"/>
                </a:solidFill>
              </a:rPr>
              <a:t>К</a:t>
            </a:r>
            <a:r>
              <a:rPr lang="en-US" sz="1400" b="1" dirty="0" err="1" smtClean="0">
                <a:solidFill>
                  <a:schemeClr val="bg1"/>
                </a:solidFill>
              </a:rPr>
              <a:t>ачества</a:t>
            </a:r>
            <a:r>
              <a:rPr lang="en-US" sz="1400" b="1" dirty="0" smtClean="0">
                <a:solidFill>
                  <a:schemeClr val="bg1"/>
                </a:solidFill>
              </a:rPr>
              <a:t>, </a:t>
            </a:r>
            <a:r>
              <a:rPr lang="en-US" sz="1400" b="1" dirty="0" err="1" smtClean="0">
                <a:solidFill>
                  <a:schemeClr val="bg1"/>
                </a:solidFill>
              </a:rPr>
              <a:t>задатки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</a:rPr>
              <a:t>кандидата</a:t>
            </a:r>
            <a:r>
              <a:rPr lang="en-US" sz="1400" b="1" dirty="0" smtClean="0">
                <a:solidFill>
                  <a:schemeClr val="bg1"/>
                </a:solidFill>
              </a:rPr>
              <a:t>, </a:t>
            </a:r>
            <a:r>
              <a:rPr lang="en-US" sz="1400" b="1" dirty="0" err="1" smtClean="0">
                <a:solidFill>
                  <a:schemeClr val="bg1"/>
                </a:solidFill>
              </a:rPr>
              <a:t>на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</a:rPr>
              <a:t>основе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</a:rPr>
              <a:t>которых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</a:rPr>
              <a:t>формируются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</a:rPr>
              <a:t>навыки</a:t>
            </a:r>
            <a:r>
              <a:rPr lang="en-US" sz="1400" b="1" dirty="0" smtClean="0">
                <a:solidFill>
                  <a:schemeClr val="bg1"/>
                </a:solidFill>
              </a:rPr>
              <a:t> и </a:t>
            </a:r>
            <a:r>
              <a:rPr lang="en-US" sz="1400" b="1" dirty="0" err="1" smtClean="0">
                <a:solidFill>
                  <a:schemeClr val="bg1"/>
                </a:solidFill>
              </a:rPr>
              <a:t>знания</a:t>
            </a:r>
            <a:r>
              <a:rPr lang="en-US" sz="1400" b="1" dirty="0" smtClean="0">
                <a:solidFill>
                  <a:schemeClr val="bg1"/>
                </a:solidFill>
              </a:rPr>
              <a:t>. </a:t>
            </a:r>
            <a:endParaRPr lang="ru-RU" sz="1400" b="1" dirty="0" smtClean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ru-RU" sz="1400" b="1" dirty="0" smtClean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1400" b="1" dirty="0" err="1" smtClean="0">
                <a:solidFill>
                  <a:schemeClr val="bg1"/>
                </a:solidFill>
              </a:rPr>
              <a:t>Низкий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</a:rPr>
              <a:t>уровень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</a:rPr>
              <a:t>развития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</a:rPr>
              <a:t>компетенций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</a:rPr>
              <a:t>или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</a:rPr>
              <a:t>их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</a:rPr>
              <a:t>отсутствие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</a:rPr>
              <a:t>значительно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</a:rPr>
              <a:t>уменьшает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</a:rPr>
              <a:t>возможность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</a:rPr>
              <a:t>развития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</a:rPr>
              <a:t>навыков</a:t>
            </a:r>
            <a:r>
              <a:rPr lang="en-US" sz="1400" b="1" dirty="0" smtClean="0">
                <a:solidFill>
                  <a:schemeClr val="bg1"/>
                </a:solidFill>
              </a:rPr>
              <a:t> и </a:t>
            </a:r>
            <a:r>
              <a:rPr lang="en-US" sz="1400" b="1" dirty="0" err="1" smtClean="0">
                <a:solidFill>
                  <a:schemeClr val="bg1"/>
                </a:solidFill>
              </a:rPr>
              <a:t>получения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</a:rPr>
              <a:t>необходимых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</a:rPr>
              <a:t>знани</a:t>
            </a:r>
            <a:r>
              <a:rPr lang="ru-RU" sz="1400" b="1" dirty="0" err="1" smtClean="0">
                <a:solidFill>
                  <a:schemeClr val="bg1"/>
                </a:solidFill>
              </a:rPr>
              <a:t>й</a:t>
            </a:r>
            <a:r>
              <a:rPr lang="en-US" sz="1400" b="1" dirty="0" smtClean="0">
                <a:solidFill>
                  <a:schemeClr val="bg1"/>
                </a:solidFill>
              </a:rPr>
              <a:t>.</a:t>
            </a:r>
            <a:endParaRPr lang="ru-RU" sz="1400" b="1" dirty="0" smtClean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ru-RU" sz="1400" b="1" dirty="0" smtClean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1400" b="1" dirty="0" err="1" smtClean="0">
                <a:solidFill>
                  <a:schemeClr val="bg1"/>
                </a:solidFill>
              </a:rPr>
              <a:t>Компетенции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</a:rPr>
              <a:t>бывают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</a:rPr>
              <a:t>врожденные</a:t>
            </a:r>
            <a:r>
              <a:rPr lang="en-US" sz="1400" b="1" dirty="0" smtClean="0">
                <a:solidFill>
                  <a:schemeClr val="bg1"/>
                </a:solidFill>
              </a:rPr>
              <a:t> и </a:t>
            </a:r>
            <a:r>
              <a:rPr lang="en-US" sz="1400" b="1" dirty="0" err="1" smtClean="0">
                <a:solidFill>
                  <a:schemeClr val="bg1"/>
                </a:solidFill>
              </a:rPr>
              <a:t>приобретенные</a:t>
            </a:r>
            <a:r>
              <a:rPr lang="en-US" sz="1400" b="1" dirty="0" smtClean="0">
                <a:solidFill>
                  <a:schemeClr val="bg1"/>
                </a:solidFill>
              </a:rPr>
              <a:t>. </a:t>
            </a:r>
            <a:endParaRPr lang="ru-RU" sz="1400" b="1" dirty="0" smtClean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ru-RU" sz="1400" b="1" dirty="0" smtClean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1400" b="1" dirty="0" err="1" smtClean="0">
                <a:solidFill>
                  <a:schemeClr val="bg1"/>
                </a:solidFill>
              </a:rPr>
              <a:t>Благодаря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</a:rPr>
              <a:t>наличию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</a:rPr>
              <a:t>качеств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</a:rPr>
              <a:t>оценивается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</a:rPr>
              <a:t>возможность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</a:rPr>
              <a:t>совершенствовани</a:t>
            </a:r>
            <a:r>
              <a:rPr lang="ru-RU" altLang="en-US" sz="1400" b="1" dirty="0" err="1" smtClean="0">
                <a:solidFill>
                  <a:schemeClr val="bg1"/>
                </a:solidFill>
              </a:rPr>
              <a:t>я сотрудника</a:t>
            </a:r>
            <a:r>
              <a:rPr lang="en-US" sz="1400" b="1" dirty="0" smtClean="0">
                <a:solidFill>
                  <a:schemeClr val="bg1"/>
                </a:solidFill>
              </a:rPr>
              <a:t> в </a:t>
            </a:r>
            <a:r>
              <a:rPr lang="en-US" sz="1400" b="1" dirty="0" err="1" smtClean="0">
                <a:solidFill>
                  <a:schemeClr val="bg1"/>
                </a:solidFill>
              </a:rPr>
              <a:t>сво</a:t>
            </a:r>
            <a:r>
              <a:rPr lang="ru-RU" altLang="en-US" sz="1400" b="1" dirty="0" err="1" smtClean="0">
                <a:solidFill>
                  <a:schemeClr val="bg1"/>
                </a:solidFill>
              </a:rPr>
              <a:t>ей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</a:rPr>
              <a:t>должности</a:t>
            </a:r>
            <a:r>
              <a:rPr lang="ru-RU" altLang="en-US" sz="1400" b="1" dirty="0" err="1" smtClean="0">
                <a:solidFill>
                  <a:schemeClr val="bg1"/>
                </a:solidFill>
              </a:rPr>
              <a:t>.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121431" y="5197292"/>
            <a:ext cx="1847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US" sz="16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282690" y="2882900"/>
            <a:ext cx="2840355" cy="39674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1400" b="1" dirty="0" smtClean="0">
                <a:solidFill>
                  <a:schemeClr val="bg1"/>
                </a:solidFill>
              </a:rPr>
              <a:t>С</a:t>
            </a:r>
            <a:r>
              <a:rPr lang="en-US" sz="1400" b="1" dirty="0" err="1" smtClean="0">
                <a:solidFill>
                  <a:schemeClr val="bg1"/>
                </a:solidFill>
              </a:rPr>
              <a:t>овокупны</a:t>
            </a:r>
            <a:r>
              <a:rPr lang="ru-RU" sz="1400" b="1" dirty="0" err="1" smtClean="0">
                <a:solidFill>
                  <a:schemeClr val="bg1"/>
                </a:solidFill>
              </a:rPr>
              <a:t>й</a:t>
            </a:r>
            <a:r>
              <a:rPr lang="ru-RU" sz="1400" b="1" dirty="0" smtClean="0">
                <a:solidFill>
                  <a:schemeClr val="bg1"/>
                </a:solidFill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</a:rPr>
              <a:t>объем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</a:rPr>
              <a:t>информации</a:t>
            </a:r>
            <a:r>
              <a:rPr lang="en-US" sz="1400" b="1" dirty="0" smtClean="0">
                <a:solidFill>
                  <a:schemeClr val="bg1"/>
                </a:solidFill>
              </a:rPr>
              <a:t>,</a:t>
            </a:r>
            <a:r>
              <a:rPr lang="ru-RU" sz="1400" b="1" dirty="0" smtClean="0">
                <a:solidFill>
                  <a:schemeClr val="bg1"/>
                </a:solidFill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</a:rPr>
              <a:t>необходимый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</a:rPr>
              <a:t>сотруднику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</a:rPr>
              <a:t>для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</a:rPr>
              <a:t>работы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</a:rPr>
              <a:t>на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</a:rPr>
              <a:t>данной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</a:rPr>
              <a:t>позиции</a:t>
            </a:r>
            <a:r>
              <a:rPr lang="en-US" sz="1400" b="1" dirty="0" smtClean="0">
                <a:solidFill>
                  <a:schemeClr val="bg1"/>
                </a:solidFill>
              </a:rPr>
              <a:t>.</a:t>
            </a:r>
            <a:endParaRPr lang="ru-RU" sz="1400" b="1" dirty="0" smtClean="0">
              <a:solidFill>
                <a:schemeClr val="bg1"/>
              </a:solidFill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q"/>
            </a:pPr>
            <a:endParaRPr lang="ru-RU" sz="1400" b="1" dirty="0" smtClean="0">
              <a:solidFill>
                <a:schemeClr val="bg1"/>
              </a:solidFill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en-US" sz="1400" b="1" dirty="0" err="1" smtClean="0">
                <a:solidFill>
                  <a:schemeClr val="bg1"/>
                </a:solidFill>
              </a:rPr>
              <a:t>Что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</a:rPr>
              <a:t>знает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</a:rPr>
              <a:t>сотрудник</a:t>
            </a:r>
            <a:r>
              <a:rPr lang="en-US" sz="1400" b="1" dirty="0" smtClean="0">
                <a:solidFill>
                  <a:schemeClr val="bg1"/>
                </a:solidFill>
              </a:rPr>
              <a:t>, </a:t>
            </a:r>
            <a:r>
              <a:rPr lang="en-US" sz="1400" b="1" dirty="0" err="1" smtClean="0">
                <a:solidFill>
                  <a:schemeClr val="bg1"/>
                </a:solidFill>
              </a:rPr>
              <a:t>насколько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</a:rPr>
              <a:t>он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</a:rPr>
              <a:t>погружен</a:t>
            </a:r>
            <a:r>
              <a:rPr lang="en-US" sz="1400" b="1" dirty="0" smtClean="0">
                <a:solidFill>
                  <a:schemeClr val="bg1"/>
                </a:solidFill>
              </a:rPr>
              <a:t> в </a:t>
            </a:r>
            <a:r>
              <a:rPr lang="en-US" sz="1400" b="1" dirty="0" err="1" smtClean="0">
                <a:solidFill>
                  <a:schemeClr val="bg1"/>
                </a:solidFill>
              </a:rPr>
              <a:t>проблему</a:t>
            </a:r>
            <a:r>
              <a:rPr lang="en-US" sz="1400" b="1" dirty="0" smtClean="0">
                <a:solidFill>
                  <a:schemeClr val="bg1"/>
                </a:solidFill>
              </a:rPr>
              <a:t>, </a:t>
            </a:r>
            <a:r>
              <a:rPr lang="en-US" sz="1400" b="1" dirty="0" err="1" smtClean="0">
                <a:solidFill>
                  <a:schemeClr val="bg1"/>
                </a:solidFill>
              </a:rPr>
              <a:t>ситуацию</a:t>
            </a:r>
            <a:r>
              <a:rPr lang="en-US" sz="1400" b="1" dirty="0" smtClean="0">
                <a:solidFill>
                  <a:schemeClr val="bg1"/>
                </a:solidFill>
              </a:rPr>
              <a:t>, </a:t>
            </a:r>
            <a:r>
              <a:rPr lang="en-US" sz="1400" b="1" dirty="0" err="1" smtClean="0">
                <a:solidFill>
                  <a:schemeClr val="bg1"/>
                </a:solidFill>
              </a:rPr>
              <a:t>деятельность</a:t>
            </a:r>
            <a:r>
              <a:rPr lang="ru-RU" altLang="en-US" sz="1400" b="1" dirty="0" err="1" smtClean="0">
                <a:solidFill>
                  <a:schemeClr val="bg1"/>
                </a:solidFill>
              </a:rPr>
              <a:t>.</a:t>
            </a:r>
            <a:endParaRPr lang="ru-RU" sz="1400" b="1" dirty="0" smtClean="0">
              <a:solidFill>
                <a:schemeClr val="bg1"/>
              </a:solidFill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q"/>
            </a:pPr>
            <a:endParaRPr lang="ru-RU" sz="1400" b="1" dirty="0" smtClean="0">
              <a:solidFill>
                <a:schemeClr val="bg1"/>
              </a:solidFill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en-US" sz="1400" b="1" dirty="0" err="1" smtClean="0">
                <a:solidFill>
                  <a:schemeClr val="bg1"/>
                </a:solidFill>
              </a:rPr>
              <a:t>Какие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</a:rPr>
              <a:t>проходил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</a:rPr>
              <a:t>обучения</a:t>
            </a:r>
            <a:r>
              <a:rPr lang="en-US" sz="1400" b="1" dirty="0" smtClean="0">
                <a:solidFill>
                  <a:schemeClr val="bg1"/>
                </a:solidFill>
              </a:rPr>
              <a:t>, </a:t>
            </a:r>
            <a:r>
              <a:rPr lang="en-US" sz="1400" b="1" dirty="0" err="1" smtClean="0">
                <a:solidFill>
                  <a:schemeClr val="bg1"/>
                </a:solidFill>
              </a:rPr>
              <a:t>какое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</a:rPr>
              <a:t>образование</a:t>
            </a:r>
            <a:r>
              <a:rPr lang="en-US" sz="1400" b="1" dirty="0" smtClean="0">
                <a:solidFill>
                  <a:schemeClr val="bg1"/>
                </a:solidFill>
              </a:rPr>
              <a:t>, </a:t>
            </a:r>
            <a:r>
              <a:rPr lang="en-US" sz="1400" b="1" dirty="0" err="1" smtClean="0">
                <a:solidFill>
                  <a:schemeClr val="bg1"/>
                </a:solidFill>
              </a:rPr>
              <a:t>какие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</a:rPr>
              <a:t>успехи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</a:rPr>
              <a:t>на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</a:rPr>
              <a:t>предыдущих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</a:rPr>
              <a:t>местах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</a:rPr>
              <a:t>работы</a:t>
            </a:r>
            <a:r>
              <a:rPr lang="en-US" sz="1400" b="1" dirty="0" smtClean="0">
                <a:solidFill>
                  <a:schemeClr val="bg1"/>
                </a:solidFill>
              </a:rPr>
              <a:t>  </a:t>
            </a:r>
            <a:r>
              <a:rPr lang="en-US" sz="1400" b="1" dirty="0" err="1" smtClean="0">
                <a:solidFill>
                  <a:schemeClr val="bg1"/>
                </a:solidFill>
              </a:rPr>
              <a:t>или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</a:rPr>
              <a:t>какие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</a:rPr>
              <a:t>успехи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</a:rPr>
              <a:t>за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</a:rPr>
              <a:t>предыдущие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</a:rPr>
              <a:t>года</a:t>
            </a:r>
            <a:r>
              <a:rPr lang="en-US" sz="1400" b="1" dirty="0" smtClean="0">
                <a:solidFill>
                  <a:schemeClr val="bg1"/>
                </a:solidFill>
              </a:rPr>
              <a:t>. 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34" name="Oval 33"/>
          <p:cNvSpPr/>
          <p:nvPr/>
        </p:nvSpPr>
        <p:spPr>
          <a:xfrm>
            <a:off x="1476441" y="1349450"/>
            <a:ext cx="1533598" cy="153359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5" name="Oval 34"/>
          <p:cNvSpPr/>
          <p:nvPr/>
        </p:nvSpPr>
        <p:spPr>
          <a:xfrm>
            <a:off x="4047518" y="1349618"/>
            <a:ext cx="1533598" cy="153359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6" name="Oval 35"/>
          <p:cNvSpPr/>
          <p:nvPr/>
        </p:nvSpPr>
        <p:spPr>
          <a:xfrm>
            <a:off x="6633094" y="1349536"/>
            <a:ext cx="1533598" cy="1533596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7" name="Oval 36"/>
          <p:cNvSpPr/>
          <p:nvPr/>
        </p:nvSpPr>
        <p:spPr>
          <a:xfrm>
            <a:off x="9197249" y="1349519"/>
            <a:ext cx="1533598" cy="1533596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1" name="Freeform 158"/>
          <p:cNvSpPr>
            <a:spLocks noEditPoints="1"/>
          </p:cNvSpPr>
          <p:nvPr/>
        </p:nvSpPr>
        <p:spPr bwMode="auto">
          <a:xfrm>
            <a:off x="2002790" y="2229485"/>
            <a:ext cx="442595" cy="354965"/>
          </a:xfrm>
          <a:custGeom>
            <a:avLst/>
            <a:gdLst>
              <a:gd name="T0" fmla="*/ 233362 w 68"/>
              <a:gd name="T1" fmla="*/ 103461 h 58"/>
              <a:gd name="T2" fmla="*/ 0 w 68"/>
              <a:gd name="T3" fmla="*/ 103461 h 58"/>
              <a:gd name="T4" fmla="*/ 0 w 68"/>
              <a:gd name="T5" fmla="*/ 51731 h 58"/>
              <a:gd name="T6" fmla="*/ 24023 w 68"/>
              <a:gd name="T7" fmla="*/ 31038 h 58"/>
              <a:gd name="T8" fmla="*/ 68636 w 68"/>
              <a:gd name="T9" fmla="*/ 31038 h 58"/>
              <a:gd name="T10" fmla="*/ 68636 w 68"/>
              <a:gd name="T11" fmla="*/ 10346 h 58"/>
              <a:gd name="T12" fmla="*/ 82363 w 68"/>
              <a:gd name="T13" fmla="*/ 0 h 58"/>
              <a:gd name="T14" fmla="*/ 154431 w 68"/>
              <a:gd name="T15" fmla="*/ 0 h 58"/>
              <a:gd name="T16" fmla="*/ 168158 w 68"/>
              <a:gd name="T17" fmla="*/ 10346 h 58"/>
              <a:gd name="T18" fmla="*/ 168158 w 68"/>
              <a:gd name="T19" fmla="*/ 31038 h 58"/>
              <a:gd name="T20" fmla="*/ 212771 w 68"/>
              <a:gd name="T21" fmla="*/ 31038 h 58"/>
              <a:gd name="T22" fmla="*/ 233362 w 68"/>
              <a:gd name="T23" fmla="*/ 51731 h 58"/>
              <a:gd name="T24" fmla="*/ 233362 w 68"/>
              <a:gd name="T25" fmla="*/ 103461 h 58"/>
              <a:gd name="T26" fmla="*/ 233362 w 68"/>
              <a:gd name="T27" fmla="*/ 179333 h 58"/>
              <a:gd name="T28" fmla="*/ 212771 w 68"/>
              <a:gd name="T29" fmla="*/ 200025 h 58"/>
              <a:gd name="T30" fmla="*/ 24023 w 68"/>
              <a:gd name="T31" fmla="*/ 200025 h 58"/>
              <a:gd name="T32" fmla="*/ 0 w 68"/>
              <a:gd name="T33" fmla="*/ 179333 h 58"/>
              <a:gd name="T34" fmla="*/ 0 w 68"/>
              <a:gd name="T35" fmla="*/ 117256 h 58"/>
              <a:gd name="T36" fmla="*/ 89227 w 68"/>
              <a:gd name="T37" fmla="*/ 117256 h 58"/>
              <a:gd name="T38" fmla="*/ 89227 w 68"/>
              <a:gd name="T39" fmla="*/ 137948 h 58"/>
              <a:gd name="T40" fmla="*/ 96090 w 68"/>
              <a:gd name="T41" fmla="*/ 144846 h 58"/>
              <a:gd name="T42" fmla="*/ 140704 w 68"/>
              <a:gd name="T43" fmla="*/ 144846 h 58"/>
              <a:gd name="T44" fmla="*/ 147567 w 68"/>
              <a:gd name="T45" fmla="*/ 137948 h 58"/>
              <a:gd name="T46" fmla="*/ 147567 w 68"/>
              <a:gd name="T47" fmla="*/ 117256 h 58"/>
              <a:gd name="T48" fmla="*/ 233362 w 68"/>
              <a:gd name="T49" fmla="*/ 117256 h 58"/>
              <a:gd name="T50" fmla="*/ 233362 w 68"/>
              <a:gd name="T51" fmla="*/ 179333 h 58"/>
              <a:gd name="T52" fmla="*/ 150999 w 68"/>
              <a:gd name="T53" fmla="*/ 31038 h 58"/>
              <a:gd name="T54" fmla="*/ 150999 w 68"/>
              <a:gd name="T55" fmla="*/ 17244 h 58"/>
              <a:gd name="T56" fmla="*/ 85795 w 68"/>
              <a:gd name="T57" fmla="*/ 17244 h 58"/>
              <a:gd name="T58" fmla="*/ 85795 w 68"/>
              <a:gd name="T59" fmla="*/ 31038 h 58"/>
              <a:gd name="T60" fmla="*/ 150999 w 68"/>
              <a:gd name="T61" fmla="*/ 31038 h 58"/>
              <a:gd name="T62" fmla="*/ 133840 w 68"/>
              <a:gd name="T63" fmla="*/ 134500 h 58"/>
              <a:gd name="T64" fmla="*/ 102954 w 68"/>
              <a:gd name="T65" fmla="*/ 134500 h 58"/>
              <a:gd name="T66" fmla="*/ 102954 w 68"/>
              <a:gd name="T67" fmla="*/ 117256 h 58"/>
              <a:gd name="T68" fmla="*/ 133840 w 68"/>
              <a:gd name="T69" fmla="*/ 117256 h 58"/>
              <a:gd name="T70" fmla="*/ 133840 w 68"/>
              <a:gd name="T71" fmla="*/ 134500 h 58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68" h="58">
                <a:moveTo>
                  <a:pt x="68" y="30"/>
                </a:moveTo>
                <a:cubicBezTo>
                  <a:pt x="0" y="30"/>
                  <a:pt x="0" y="30"/>
                  <a:pt x="0" y="30"/>
                </a:cubicBezTo>
                <a:cubicBezTo>
                  <a:pt x="0" y="15"/>
                  <a:pt x="0" y="15"/>
                  <a:pt x="0" y="15"/>
                </a:cubicBezTo>
                <a:cubicBezTo>
                  <a:pt x="0" y="12"/>
                  <a:pt x="3" y="9"/>
                  <a:pt x="7" y="9"/>
                </a:cubicBezTo>
                <a:cubicBezTo>
                  <a:pt x="20" y="9"/>
                  <a:pt x="20" y="9"/>
                  <a:pt x="20" y="9"/>
                </a:cubicBezTo>
                <a:cubicBezTo>
                  <a:pt x="20" y="3"/>
                  <a:pt x="20" y="3"/>
                  <a:pt x="20" y="3"/>
                </a:cubicBezTo>
                <a:cubicBezTo>
                  <a:pt x="20" y="1"/>
                  <a:pt x="22" y="0"/>
                  <a:pt x="24" y="0"/>
                </a:cubicBezTo>
                <a:cubicBezTo>
                  <a:pt x="45" y="0"/>
                  <a:pt x="45" y="0"/>
                  <a:pt x="45" y="0"/>
                </a:cubicBezTo>
                <a:cubicBezTo>
                  <a:pt x="47" y="0"/>
                  <a:pt x="49" y="1"/>
                  <a:pt x="49" y="3"/>
                </a:cubicBezTo>
                <a:cubicBezTo>
                  <a:pt x="49" y="9"/>
                  <a:pt x="49" y="9"/>
                  <a:pt x="49" y="9"/>
                </a:cubicBezTo>
                <a:cubicBezTo>
                  <a:pt x="62" y="9"/>
                  <a:pt x="62" y="9"/>
                  <a:pt x="62" y="9"/>
                </a:cubicBezTo>
                <a:cubicBezTo>
                  <a:pt x="66" y="9"/>
                  <a:pt x="68" y="12"/>
                  <a:pt x="68" y="15"/>
                </a:cubicBezTo>
                <a:lnTo>
                  <a:pt x="68" y="30"/>
                </a:lnTo>
                <a:close/>
                <a:moveTo>
                  <a:pt x="68" y="52"/>
                </a:moveTo>
                <a:cubicBezTo>
                  <a:pt x="68" y="55"/>
                  <a:pt x="66" y="58"/>
                  <a:pt x="62" y="58"/>
                </a:cubicBezTo>
                <a:cubicBezTo>
                  <a:pt x="7" y="58"/>
                  <a:pt x="7" y="58"/>
                  <a:pt x="7" y="58"/>
                </a:cubicBezTo>
                <a:cubicBezTo>
                  <a:pt x="3" y="58"/>
                  <a:pt x="0" y="55"/>
                  <a:pt x="0" y="52"/>
                </a:cubicBezTo>
                <a:cubicBezTo>
                  <a:pt x="0" y="34"/>
                  <a:pt x="0" y="34"/>
                  <a:pt x="0" y="34"/>
                </a:cubicBezTo>
                <a:cubicBezTo>
                  <a:pt x="26" y="34"/>
                  <a:pt x="26" y="34"/>
                  <a:pt x="26" y="34"/>
                </a:cubicBezTo>
                <a:cubicBezTo>
                  <a:pt x="26" y="40"/>
                  <a:pt x="26" y="40"/>
                  <a:pt x="26" y="40"/>
                </a:cubicBezTo>
                <a:cubicBezTo>
                  <a:pt x="26" y="41"/>
                  <a:pt x="27" y="42"/>
                  <a:pt x="28" y="42"/>
                </a:cubicBezTo>
                <a:cubicBezTo>
                  <a:pt x="41" y="42"/>
                  <a:pt x="41" y="42"/>
                  <a:pt x="41" y="42"/>
                </a:cubicBezTo>
                <a:cubicBezTo>
                  <a:pt x="42" y="42"/>
                  <a:pt x="43" y="41"/>
                  <a:pt x="43" y="40"/>
                </a:cubicBezTo>
                <a:cubicBezTo>
                  <a:pt x="43" y="34"/>
                  <a:pt x="43" y="34"/>
                  <a:pt x="43" y="34"/>
                </a:cubicBezTo>
                <a:cubicBezTo>
                  <a:pt x="68" y="34"/>
                  <a:pt x="68" y="34"/>
                  <a:pt x="68" y="34"/>
                </a:cubicBezTo>
                <a:lnTo>
                  <a:pt x="68" y="52"/>
                </a:lnTo>
                <a:close/>
                <a:moveTo>
                  <a:pt x="44" y="9"/>
                </a:moveTo>
                <a:cubicBezTo>
                  <a:pt x="44" y="5"/>
                  <a:pt x="44" y="5"/>
                  <a:pt x="44" y="5"/>
                </a:cubicBezTo>
                <a:cubicBezTo>
                  <a:pt x="25" y="5"/>
                  <a:pt x="25" y="5"/>
                  <a:pt x="25" y="5"/>
                </a:cubicBezTo>
                <a:cubicBezTo>
                  <a:pt x="25" y="9"/>
                  <a:pt x="25" y="9"/>
                  <a:pt x="25" y="9"/>
                </a:cubicBezTo>
                <a:lnTo>
                  <a:pt x="44" y="9"/>
                </a:lnTo>
                <a:close/>
                <a:moveTo>
                  <a:pt x="39" y="39"/>
                </a:moveTo>
                <a:cubicBezTo>
                  <a:pt x="30" y="39"/>
                  <a:pt x="30" y="39"/>
                  <a:pt x="30" y="39"/>
                </a:cubicBezTo>
                <a:cubicBezTo>
                  <a:pt x="30" y="34"/>
                  <a:pt x="30" y="34"/>
                  <a:pt x="30" y="34"/>
                </a:cubicBezTo>
                <a:cubicBezTo>
                  <a:pt x="39" y="34"/>
                  <a:pt x="39" y="34"/>
                  <a:pt x="39" y="34"/>
                </a:cubicBezTo>
                <a:lnTo>
                  <a:pt x="39" y="3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1476375" y="1797050"/>
            <a:ext cx="156083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Мотивация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332025" y="1764519"/>
            <a:ext cx="12645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Навыки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692412" y="1764909"/>
            <a:ext cx="14745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  Знания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937635" y="1797050"/>
            <a:ext cx="192595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chemeClr val="bg1"/>
                </a:solidFill>
              </a:rPr>
              <a:t>Компетенция</a:t>
            </a:r>
            <a:endParaRPr lang="ru-RU" sz="1600" b="1" dirty="0">
              <a:solidFill>
                <a:schemeClr val="bg1"/>
              </a:solidFill>
            </a:endParaRPr>
          </a:p>
        </p:txBody>
      </p:sp>
      <p:sp>
        <p:nvSpPr>
          <p:cNvPr id="42" name="Freeform 120"/>
          <p:cNvSpPr>
            <a:spLocks noEditPoints="1"/>
          </p:cNvSpPr>
          <p:nvPr/>
        </p:nvSpPr>
        <p:spPr bwMode="auto">
          <a:xfrm>
            <a:off x="4561640" y="2193678"/>
            <a:ext cx="505387" cy="390260"/>
          </a:xfrm>
          <a:custGeom>
            <a:avLst/>
            <a:gdLst>
              <a:gd name="T0" fmla="*/ 37750 w 68"/>
              <a:gd name="T1" fmla="*/ 200025 h 58"/>
              <a:gd name="T2" fmla="*/ 30886 w 68"/>
              <a:gd name="T3" fmla="*/ 200025 h 58"/>
              <a:gd name="T4" fmla="*/ 0 w 68"/>
              <a:gd name="T5" fmla="*/ 168987 h 58"/>
              <a:gd name="T6" fmla="*/ 0 w 68"/>
              <a:gd name="T7" fmla="*/ 62077 h 58"/>
              <a:gd name="T8" fmla="*/ 30886 w 68"/>
              <a:gd name="T9" fmla="*/ 31038 h 58"/>
              <a:gd name="T10" fmla="*/ 37750 w 68"/>
              <a:gd name="T11" fmla="*/ 31038 h 58"/>
              <a:gd name="T12" fmla="*/ 37750 w 68"/>
              <a:gd name="T13" fmla="*/ 200025 h 58"/>
              <a:gd name="T14" fmla="*/ 185317 w 68"/>
              <a:gd name="T15" fmla="*/ 200025 h 58"/>
              <a:gd name="T16" fmla="*/ 51477 w 68"/>
              <a:gd name="T17" fmla="*/ 200025 h 58"/>
              <a:gd name="T18" fmla="*/ 51477 w 68"/>
              <a:gd name="T19" fmla="*/ 31038 h 58"/>
              <a:gd name="T20" fmla="*/ 68636 w 68"/>
              <a:gd name="T21" fmla="*/ 31038 h 58"/>
              <a:gd name="T22" fmla="*/ 68636 w 68"/>
              <a:gd name="T23" fmla="*/ 10346 h 58"/>
              <a:gd name="T24" fmla="*/ 82363 w 68"/>
              <a:gd name="T25" fmla="*/ 0 h 58"/>
              <a:gd name="T26" fmla="*/ 154431 w 68"/>
              <a:gd name="T27" fmla="*/ 0 h 58"/>
              <a:gd name="T28" fmla="*/ 168158 w 68"/>
              <a:gd name="T29" fmla="*/ 10346 h 58"/>
              <a:gd name="T30" fmla="*/ 168158 w 68"/>
              <a:gd name="T31" fmla="*/ 31038 h 58"/>
              <a:gd name="T32" fmla="*/ 185317 w 68"/>
              <a:gd name="T33" fmla="*/ 31038 h 58"/>
              <a:gd name="T34" fmla="*/ 185317 w 68"/>
              <a:gd name="T35" fmla="*/ 200025 h 58"/>
              <a:gd name="T36" fmla="*/ 150999 w 68"/>
              <a:gd name="T37" fmla="*/ 31038 h 58"/>
              <a:gd name="T38" fmla="*/ 150999 w 68"/>
              <a:gd name="T39" fmla="*/ 13795 h 58"/>
              <a:gd name="T40" fmla="*/ 85795 w 68"/>
              <a:gd name="T41" fmla="*/ 13795 h 58"/>
              <a:gd name="T42" fmla="*/ 85795 w 68"/>
              <a:gd name="T43" fmla="*/ 31038 h 58"/>
              <a:gd name="T44" fmla="*/ 150999 w 68"/>
              <a:gd name="T45" fmla="*/ 31038 h 58"/>
              <a:gd name="T46" fmla="*/ 233362 w 68"/>
              <a:gd name="T47" fmla="*/ 168987 h 58"/>
              <a:gd name="T48" fmla="*/ 205908 w 68"/>
              <a:gd name="T49" fmla="*/ 200025 h 58"/>
              <a:gd name="T50" fmla="*/ 199044 w 68"/>
              <a:gd name="T51" fmla="*/ 200025 h 58"/>
              <a:gd name="T52" fmla="*/ 199044 w 68"/>
              <a:gd name="T53" fmla="*/ 31038 h 58"/>
              <a:gd name="T54" fmla="*/ 205908 w 68"/>
              <a:gd name="T55" fmla="*/ 31038 h 58"/>
              <a:gd name="T56" fmla="*/ 233362 w 68"/>
              <a:gd name="T57" fmla="*/ 62077 h 58"/>
              <a:gd name="T58" fmla="*/ 233362 w 68"/>
              <a:gd name="T59" fmla="*/ 168987 h 58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68" h="58">
                <a:moveTo>
                  <a:pt x="11" y="58"/>
                </a:moveTo>
                <a:cubicBezTo>
                  <a:pt x="9" y="58"/>
                  <a:pt x="9" y="58"/>
                  <a:pt x="9" y="58"/>
                </a:cubicBezTo>
                <a:cubicBezTo>
                  <a:pt x="4" y="58"/>
                  <a:pt x="0" y="54"/>
                  <a:pt x="0" y="49"/>
                </a:cubicBezTo>
                <a:cubicBezTo>
                  <a:pt x="0" y="18"/>
                  <a:pt x="0" y="18"/>
                  <a:pt x="0" y="18"/>
                </a:cubicBezTo>
                <a:cubicBezTo>
                  <a:pt x="0" y="13"/>
                  <a:pt x="4" y="9"/>
                  <a:pt x="9" y="9"/>
                </a:cubicBezTo>
                <a:cubicBezTo>
                  <a:pt x="11" y="9"/>
                  <a:pt x="11" y="9"/>
                  <a:pt x="11" y="9"/>
                </a:cubicBezTo>
                <a:lnTo>
                  <a:pt x="11" y="58"/>
                </a:lnTo>
                <a:close/>
                <a:moveTo>
                  <a:pt x="54" y="58"/>
                </a:moveTo>
                <a:cubicBezTo>
                  <a:pt x="15" y="58"/>
                  <a:pt x="15" y="58"/>
                  <a:pt x="15" y="58"/>
                </a:cubicBezTo>
                <a:cubicBezTo>
                  <a:pt x="15" y="9"/>
                  <a:pt x="15" y="9"/>
                  <a:pt x="15" y="9"/>
                </a:cubicBezTo>
                <a:cubicBezTo>
                  <a:pt x="20" y="9"/>
                  <a:pt x="20" y="9"/>
                  <a:pt x="20" y="9"/>
                </a:cubicBezTo>
                <a:cubicBezTo>
                  <a:pt x="20" y="3"/>
                  <a:pt x="20" y="3"/>
                  <a:pt x="20" y="3"/>
                </a:cubicBezTo>
                <a:cubicBezTo>
                  <a:pt x="20" y="1"/>
                  <a:pt x="22" y="0"/>
                  <a:pt x="24" y="0"/>
                </a:cubicBezTo>
                <a:cubicBezTo>
                  <a:pt x="45" y="0"/>
                  <a:pt x="45" y="0"/>
                  <a:pt x="45" y="0"/>
                </a:cubicBezTo>
                <a:cubicBezTo>
                  <a:pt x="47" y="0"/>
                  <a:pt x="49" y="1"/>
                  <a:pt x="49" y="3"/>
                </a:cubicBezTo>
                <a:cubicBezTo>
                  <a:pt x="49" y="9"/>
                  <a:pt x="49" y="9"/>
                  <a:pt x="49" y="9"/>
                </a:cubicBezTo>
                <a:cubicBezTo>
                  <a:pt x="54" y="9"/>
                  <a:pt x="54" y="9"/>
                  <a:pt x="54" y="9"/>
                </a:cubicBezTo>
                <a:lnTo>
                  <a:pt x="54" y="58"/>
                </a:lnTo>
                <a:close/>
                <a:moveTo>
                  <a:pt x="44" y="9"/>
                </a:moveTo>
                <a:cubicBezTo>
                  <a:pt x="44" y="4"/>
                  <a:pt x="44" y="4"/>
                  <a:pt x="44" y="4"/>
                </a:cubicBezTo>
                <a:cubicBezTo>
                  <a:pt x="25" y="4"/>
                  <a:pt x="25" y="4"/>
                  <a:pt x="25" y="4"/>
                </a:cubicBezTo>
                <a:cubicBezTo>
                  <a:pt x="25" y="9"/>
                  <a:pt x="25" y="9"/>
                  <a:pt x="25" y="9"/>
                </a:cubicBezTo>
                <a:lnTo>
                  <a:pt x="44" y="9"/>
                </a:lnTo>
                <a:close/>
                <a:moveTo>
                  <a:pt x="68" y="49"/>
                </a:moveTo>
                <a:cubicBezTo>
                  <a:pt x="68" y="54"/>
                  <a:pt x="65" y="58"/>
                  <a:pt x="60" y="58"/>
                </a:cubicBezTo>
                <a:cubicBezTo>
                  <a:pt x="58" y="58"/>
                  <a:pt x="58" y="58"/>
                  <a:pt x="58" y="58"/>
                </a:cubicBezTo>
                <a:cubicBezTo>
                  <a:pt x="58" y="9"/>
                  <a:pt x="58" y="9"/>
                  <a:pt x="58" y="9"/>
                </a:cubicBezTo>
                <a:cubicBezTo>
                  <a:pt x="60" y="9"/>
                  <a:pt x="60" y="9"/>
                  <a:pt x="60" y="9"/>
                </a:cubicBezTo>
                <a:cubicBezTo>
                  <a:pt x="65" y="9"/>
                  <a:pt x="68" y="13"/>
                  <a:pt x="68" y="18"/>
                </a:cubicBezTo>
                <a:lnTo>
                  <a:pt x="68" y="4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43" name="Freeform 204"/>
          <p:cNvSpPr>
            <a:spLocks noEditPoints="1"/>
          </p:cNvSpPr>
          <p:nvPr/>
        </p:nvSpPr>
        <p:spPr bwMode="auto">
          <a:xfrm>
            <a:off x="7084518" y="2165467"/>
            <a:ext cx="629834" cy="418774"/>
          </a:xfrm>
          <a:custGeom>
            <a:avLst/>
            <a:gdLst>
              <a:gd name="T0" fmla="*/ 295020 w 87"/>
              <a:gd name="T1" fmla="*/ 51320 h 58"/>
              <a:gd name="T2" fmla="*/ 150940 w 87"/>
              <a:gd name="T3" fmla="*/ 99219 h 58"/>
              <a:gd name="T4" fmla="*/ 147510 w 87"/>
              <a:gd name="T5" fmla="*/ 99219 h 58"/>
              <a:gd name="T6" fmla="*/ 147510 w 87"/>
              <a:gd name="T7" fmla="*/ 99219 h 58"/>
              <a:gd name="T8" fmla="*/ 61748 w 87"/>
              <a:gd name="T9" fmla="*/ 71848 h 58"/>
              <a:gd name="T10" fmla="*/ 48026 w 87"/>
              <a:gd name="T11" fmla="*/ 109483 h 58"/>
              <a:gd name="T12" fmla="*/ 58318 w 87"/>
              <a:gd name="T13" fmla="*/ 123168 h 58"/>
              <a:gd name="T14" fmla="*/ 51457 w 87"/>
              <a:gd name="T15" fmla="*/ 136854 h 58"/>
              <a:gd name="T16" fmla="*/ 58318 w 87"/>
              <a:gd name="T17" fmla="*/ 191595 h 58"/>
              <a:gd name="T18" fmla="*/ 54887 w 87"/>
              <a:gd name="T19" fmla="*/ 195017 h 58"/>
              <a:gd name="T20" fmla="*/ 54887 w 87"/>
              <a:gd name="T21" fmla="*/ 198438 h 58"/>
              <a:gd name="T22" fmla="*/ 27444 w 87"/>
              <a:gd name="T23" fmla="*/ 198438 h 58"/>
              <a:gd name="T24" fmla="*/ 24013 w 87"/>
              <a:gd name="T25" fmla="*/ 195017 h 58"/>
              <a:gd name="T26" fmla="*/ 24013 w 87"/>
              <a:gd name="T27" fmla="*/ 191595 h 58"/>
              <a:gd name="T28" fmla="*/ 30874 w 87"/>
              <a:gd name="T29" fmla="*/ 136854 h 58"/>
              <a:gd name="T30" fmla="*/ 24013 w 87"/>
              <a:gd name="T31" fmla="*/ 123168 h 58"/>
              <a:gd name="T32" fmla="*/ 34305 w 87"/>
              <a:gd name="T33" fmla="*/ 109483 h 58"/>
              <a:gd name="T34" fmla="*/ 44596 w 87"/>
              <a:gd name="T35" fmla="*/ 65006 h 58"/>
              <a:gd name="T36" fmla="*/ 3430 w 87"/>
              <a:gd name="T37" fmla="*/ 51320 h 58"/>
              <a:gd name="T38" fmla="*/ 0 w 87"/>
              <a:gd name="T39" fmla="*/ 47899 h 58"/>
              <a:gd name="T40" fmla="*/ 3430 w 87"/>
              <a:gd name="T41" fmla="*/ 44477 h 58"/>
              <a:gd name="T42" fmla="*/ 147510 w 87"/>
              <a:gd name="T43" fmla="*/ 0 h 58"/>
              <a:gd name="T44" fmla="*/ 147510 w 87"/>
              <a:gd name="T45" fmla="*/ 0 h 58"/>
              <a:gd name="T46" fmla="*/ 150940 w 87"/>
              <a:gd name="T47" fmla="*/ 0 h 58"/>
              <a:gd name="T48" fmla="*/ 295020 w 87"/>
              <a:gd name="T49" fmla="*/ 44477 h 58"/>
              <a:gd name="T50" fmla="*/ 298450 w 87"/>
              <a:gd name="T51" fmla="*/ 47899 h 58"/>
              <a:gd name="T52" fmla="*/ 295020 w 87"/>
              <a:gd name="T53" fmla="*/ 51320 h 58"/>
              <a:gd name="T54" fmla="*/ 233271 w 87"/>
              <a:gd name="T55" fmla="*/ 130011 h 58"/>
              <a:gd name="T56" fmla="*/ 147510 w 87"/>
              <a:gd name="T57" fmla="*/ 164225 h 58"/>
              <a:gd name="T58" fmla="*/ 65179 w 87"/>
              <a:gd name="T59" fmla="*/ 130011 h 58"/>
              <a:gd name="T60" fmla="*/ 68609 w 87"/>
              <a:gd name="T61" fmla="*/ 88955 h 58"/>
              <a:gd name="T62" fmla="*/ 144079 w 87"/>
              <a:gd name="T63" fmla="*/ 112904 h 58"/>
              <a:gd name="T64" fmla="*/ 147510 w 87"/>
              <a:gd name="T65" fmla="*/ 116326 h 58"/>
              <a:gd name="T66" fmla="*/ 154371 w 87"/>
              <a:gd name="T67" fmla="*/ 112904 h 58"/>
              <a:gd name="T68" fmla="*/ 229841 w 87"/>
              <a:gd name="T69" fmla="*/ 88955 h 58"/>
              <a:gd name="T70" fmla="*/ 233271 w 87"/>
              <a:gd name="T71" fmla="*/ 130011 h 58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87" h="58">
                <a:moveTo>
                  <a:pt x="86" y="15"/>
                </a:moveTo>
                <a:cubicBezTo>
                  <a:pt x="44" y="29"/>
                  <a:pt x="44" y="29"/>
                  <a:pt x="44" y="29"/>
                </a:cubicBezTo>
                <a:cubicBezTo>
                  <a:pt x="44" y="29"/>
                  <a:pt x="44" y="29"/>
                  <a:pt x="43" y="29"/>
                </a:cubicBezTo>
                <a:cubicBezTo>
                  <a:pt x="43" y="29"/>
                  <a:pt x="43" y="29"/>
                  <a:pt x="43" y="29"/>
                </a:cubicBezTo>
                <a:cubicBezTo>
                  <a:pt x="18" y="21"/>
                  <a:pt x="18" y="21"/>
                  <a:pt x="18" y="21"/>
                </a:cubicBezTo>
                <a:cubicBezTo>
                  <a:pt x="16" y="23"/>
                  <a:pt x="15" y="27"/>
                  <a:pt x="14" y="32"/>
                </a:cubicBezTo>
                <a:cubicBezTo>
                  <a:pt x="16" y="33"/>
                  <a:pt x="17" y="34"/>
                  <a:pt x="17" y="36"/>
                </a:cubicBezTo>
                <a:cubicBezTo>
                  <a:pt x="17" y="38"/>
                  <a:pt x="16" y="39"/>
                  <a:pt x="15" y="40"/>
                </a:cubicBezTo>
                <a:cubicBezTo>
                  <a:pt x="17" y="56"/>
                  <a:pt x="17" y="56"/>
                  <a:pt x="17" y="56"/>
                </a:cubicBezTo>
                <a:cubicBezTo>
                  <a:pt x="17" y="57"/>
                  <a:pt x="17" y="57"/>
                  <a:pt x="16" y="57"/>
                </a:cubicBezTo>
                <a:cubicBezTo>
                  <a:pt x="16" y="58"/>
                  <a:pt x="16" y="58"/>
                  <a:pt x="16" y="58"/>
                </a:cubicBezTo>
                <a:cubicBezTo>
                  <a:pt x="8" y="58"/>
                  <a:pt x="8" y="58"/>
                  <a:pt x="8" y="58"/>
                </a:cubicBezTo>
                <a:cubicBezTo>
                  <a:pt x="8" y="58"/>
                  <a:pt x="8" y="58"/>
                  <a:pt x="7" y="57"/>
                </a:cubicBezTo>
                <a:cubicBezTo>
                  <a:pt x="7" y="57"/>
                  <a:pt x="7" y="57"/>
                  <a:pt x="7" y="56"/>
                </a:cubicBezTo>
                <a:cubicBezTo>
                  <a:pt x="9" y="40"/>
                  <a:pt x="9" y="40"/>
                  <a:pt x="9" y="40"/>
                </a:cubicBezTo>
                <a:cubicBezTo>
                  <a:pt x="8" y="39"/>
                  <a:pt x="7" y="38"/>
                  <a:pt x="7" y="36"/>
                </a:cubicBezTo>
                <a:cubicBezTo>
                  <a:pt x="7" y="34"/>
                  <a:pt x="8" y="33"/>
                  <a:pt x="10" y="32"/>
                </a:cubicBezTo>
                <a:cubicBezTo>
                  <a:pt x="10" y="27"/>
                  <a:pt x="11" y="23"/>
                  <a:pt x="13" y="19"/>
                </a:cubicBezTo>
                <a:cubicBezTo>
                  <a:pt x="1" y="15"/>
                  <a:pt x="1" y="15"/>
                  <a:pt x="1" y="15"/>
                </a:cubicBezTo>
                <a:cubicBezTo>
                  <a:pt x="0" y="15"/>
                  <a:pt x="0" y="15"/>
                  <a:pt x="0" y="14"/>
                </a:cubicBezTo>
                <a:cubicBezTo>
                  <a:pt x="0" y="14"/>
                  <a:pt x="0" y="13"/>
                  <a:pt x="1" y="13"/>
                </a:cubicBezTo>
                <a:cubicBezTo>
                  <a:pt x="43" y="0"/>
                  <a:pt x="43" y="0"/>
                  <a:pt x="43" y="0"/>
                </a:cubicBezTo>
                <a:cubicBezTo>
                  <a:pt x="43" y="0"/>
                  <a:pt x="43" y="0"/>
                  <a:pt x="43" y="0"/>
                </a:cubicBezTo>
                <a:cubicBezTo>
                  <a:pt x="44" y="0"/>
                  <a:pt x="44" y="0"/>
                  <a:pt x="44" y="0"/>
                </a:cubicBezTo>
                <a:cubicBezTo>
                  <a:pt x="86" y="13"/>
                  <a:pt x="86" y="13"/>
                  <a:pt x="86" y="13"/>
                </a:cubicBezTo>
                <a:cubicBezTo>
                  <a:pt x="87" y="13"/>
                  <a:pt x="87" y="14"/>
                  <a:pt x="87" y="14"/>
                </a:cubicBezTo>
                <a:cubicBezTo>
                  <a:pt x="87" y="15"/>
                  <a:pt x="87" y="15"/>
                  <a:pt x="86" y="15"/>
                </a:cubicBezTo>
                <a:close/>
                <a:moveTo>
                  <a:pt x="68" y="38"/>
                </a:moveTo>
                <a:cubicBezTo>
                  <a:pt x="68" y="44"/>
                  <a:pt x="57" y="48"/>
                  <a:pt x="43" y="48"/>
                </a:cubicBezTo>
                <a:cubicBezTo>
                  <a:pt x="30" y="48"/>
                  <a:pt x="19" y="44"/>
                  <a:pt x="19" y="38"/>
                </a:cubicBezTo>
                <a:cubicBezTo>
                  <a:pt x="20" y="26"/>
                  <a:pt x="20" y="26"/>
                  <a:pt x="20" y="26"/>
                </a:cubicBezTo>
                <a:cubicBezTo>
                  <a:pt x="42" y="33"/>
                  <a:pt x="42" y="33"/>
                  <a:pt x="42" y="33"/>
                </a:cubicBezTo>
                <a:cubicBezTo>
                  <a:pt x="42" y="33"/>
                  <a:pt x="43" y="34"/>
                  <a:pt x="43" y="34"/>
                </a:cubicBezTo>
                <a:cubicBezTo>
                  <a:pt x="44" y="34"/>
                  <a:pt x="45" y="33"/>
                  <a:pt x="45" y="33"/>
                </a:cubicBezTo>
                <a:cubicBezTo>
                  <a:pt x="67" y="26"/>
                  <a:pt x="67" y="26"/>
                  <a:pt x="67" y="26"/>
                </a:cubicBezTo>
                <a:lnTo>
                  <a:pt x="68" y="3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45" name="Freeform 62"/>
          <p:cNvSpPr>
            <a:spLocks noEditPoints="1"/>
          </p:cNvSpPr>
          <p:nvPr/>
        </p:nvSpPr>
        <p:spPr bwMode="auto">
          <a:xfrm>
            <a:off x="9776748" y="2165480"/>
            <a:ext cx="374891" cy="377892"/>
          </a:xfrm>
          <a:custGeom>
            <a:avLst/>
            <a:gdLst>
              <a:gd name="T0" fmla="*/ 198437 w 58"/>
              <a:gd name="T1" fmla="*/ 113807 h 58"/>
              <a:gd name="T2" fmla="*/ 195016 w 58"/>
              <a:gd name="T3" fmla="*/ 117256 h 58"/>
              <a:gd name="T4" fmla="*/ 171066 w 58"/>
              <a:gd name="T5" fmla="*/ 120705 h 58"/>
              <a:gd name="T6" fmla="*/ 167645 w 58"/>
              <a:gd name="T7" fmla="*/ 134500 h 58"/>
              <a:gd name="T8" fmla="*/ 181330 w 58"/>
              <a:gd name="T9" fmla="*/ 151743 h 58"/>
              <a:gd name="T10" fmla="*/ 181330 w 58"/>
              <a:gd name="T11" fmla="*/ 155192 h 58"/>
              <a:gd name="T12" fmla="*/ 181330 w 58"/>
              <a:gd name="T13" fmla="*/ 158641 h 58"/>
              <a:gd name="T14" fmla="*/ 153960 w 58"/>
              <a:gd name="T15" fmla="*/ 182781 h 58"/>
              <a:gd name="T16" fmla="*/ 150538 w 58"/>
              <a:gd name="T17" fmla="*/ 179333 h 58"/>
              <a:gd name="T18" fmla="*/ 133432 w 58"/>
              <a:gd name="T19" fmla="*/ 165538 h 58"/>
              <a:gd name="T20" fmla="*/ 123168 w 58"/>
              <a:gd name="T21" fmla="*/ 172435 h 58"/>
              <a:gd name="T22" fmla="*/ 116325 w 58"/>
              <a:gd name="T23" fmla="*/ 196576 h 58"/>
              <a:gd name="T24" fmla="*/ 112904 w 58"/>
              <a:gd name="T25" fmla="*/ 200025 h 58"/>
              <a:gd name="T26" fmla="*/ 85533 w 58"/>
              <a:gd name="T27" fmla="*/ 200025 h 58"/>
              <a:gd name="T28" fmla="*/ 78691 w 58"/>
              <a:gd name="T29" fmla="*/ 196576 h 58"/>
              <a:gd name="T30" fmla="*/ 75269 w 58"/>
              <a:gd name="T31" fmla="*/ 172435 h 58"/>
              <a:gd name="T32" fmla="*/ 65005 w 58"/>
              <a:gd name="T33" fmla="*/ 165538 h 58"/>
              <a:gd name="T34" fmla="*/ 47899 w 58"/>
              <a:gd name="T35" fmla="*/ 179333 h 58"/>
              <a:gd name="T36" fmla="*/ 44477 w 58"/>
              <a:gd name="T37" fmla="*/ 182781 h 58"/>
              <a:gd name="T38" fmla="*/ 41056 w 58"/>
              <a:gd name="T39" fmla="*/ 179333 h 58"/>
              <a:gd name="T40" fmla="*/ 17107 w 58"/>
              <a:gd name="T41" fmla="*/ 158641 h 58"/>
              <a:gd name="T42" fmla="*/ 17107 w 58"/>
              <a:gd name="T43" fmla="*/ 155192 h 58"/>
              <a:gd name="T44" fmla="*/ 17107 w 58"/>
              <a:gd name="T45" fmla="*/ 151743 h 58"/>
              <a:gd name="T46" fmla="*/ 30792 w 58"/>
              <a:gd name="T47" fmla="*/ 134500 h 58"/>
              <a:gd name="T48" fmla="*/ 27371 w 58"/>
              <a:gd name="T49" fmla="*/ 120705 h 58"/>
              <a:gd name="T50" fmla="*/ 3421 w 58"/>
              <a:gd name="T51" fmla="*/ 117256 h 58"/>
              <a:gd name="T52" fmla="*/ 0 w 58"/>
              <a:gd name="T53" fmla="*/ 113807 h 58"/>
              <a:gd name="T54" fmla="*/ 0 w 58"/>
              <a:gd name="T55" fmla="*/ 82769 h 58"/>
              <a:gd name="T56" fmla="*/ 3421 w 58"/>
              <a:gd name="T57" fmla="*/ 79320 h 58"/>
              <a:gd name="T58" fmla="*/ 27371 w 58"/>
              <a:gd name="T59" fmla="*/ 75872 h 58"/>
              <a:gd name="T60" fmla="*/ 30792 w 58"/>
              <a:gd name="T61" fmla="*/ 62077 h 58"/>
              <a:gd name="T62" fmla="*/ 17107 w 58"/>
              <a:gd name="T63" fmla="*/ 44833 h 58"/>
              <a:gd name="T64" fmla="*/ 17107 w 58"/>
              <a:gd name="T65" fmla="*/ 41384 h 58"/>
              <a:gd name="T66" fmla="*/ 17107 w 58"/>
              <a:gd name="T67" fmla="*/ 37936 h 58"/>
              <a:gd name="T68" fmla="*/ 44477 w 58"/>
              <a:gd name="T69" fmla="*/ 17244 h 58"/>
              <a:gd name="T70" fmla="*/ 47899 w 58"/>
              <a:gd name="T71" fmla="*/ 17244 h 58"/>
              <a:gd name="T72" fmla="*/ 65005 w 58"/>
              <a:gd name="T73" fmla="*/ 31038 h 58"/>
              <a:gd name="T74" fmla="*/ 75269 w 58"/>
              <a:gd name="T75" fmla="*/ 27590 h 58"/>
              <a:gd name="T76" fmla="*/ 78691 w 58"/>
              <a:gd name="T77" fmla="*/ 3449 h 58"/>
              <a:gd name="T78" fmla="*/ 85533 w 58"/>
              <a:gd name="T79" fmla="*/ 0 h 58"/>
              <a:gd name="T80" fmla="*/ 112904 w 58"/>
              <a:gd name="T81" fmla="*/ 0 h 58"/>
              <a:gd name="T82" fmla="*/ 116325 w 58"/>
              <a:gd name="T83" fmla="*/ 3449 h 58"/>
              <a:gd name="T84" fmla="*/ 123168 w 58"/>
              <a:gd name="T85" fmla="*/ 27590 h 58"/>
              <a:gd name="T86" fmla="*/ 133432 w 58"/>
              <a:gd name="T87" fmla="*/ 31038 h 58"/>
              <a:gd name="T88" fmla="*/ 150538 w 58"/>
              <a:gd name="T89" fmla="*/ 17244 h 58"/>
              <a:gd name="T90" fmla="*/ 153960 w 58"/>
              <a:gd name="T91" fmla="*/ 17244 h 58"/>
              <a:gd name="T92" fmla="*/ 157381 w 58"/>
              <a:gd name="T93" fmla="*/ 17244 h 58"/>
              <a:gd name="T94" fmla="*/ 177909 w 58"/>
              <a:gd name="T95" fmla="*/ 41384 h 58"/>
              <a:gd name="T96" fmla="*/ 181330 w 58"/>
              <a:gd name="T97" fmla="*/ 41384 h 58"/>
              <a:gd name="T98" fmla="*/ 177909 w 58"/>
              <a:gd name="T99" fmla="*/ 44833 h 58"/>
              <a:gd name="T100" fmla="*/ 164224 w 58"/>
              <a:gd name="T101" fmla="*/ 62077 h 58"/>
              <a:gd name="T102" fmla="*/ 171066 w 58"/>
              <a:gd name="T103" fmla="*/ 75872 h 58"/>
              <a:gd name="T104" fmla="*/ 195016 w 58"/>
              <a:gd name="T105" fmla="*/ 79320 h 58"/>
              <a:gd name="T106" fmla="*/ 198437 w 58"/>
              <a:gd name="T107" fmla="*/ 86218 h 58"/>
              <a:gd name="T108" fmla="*/ 198437 w 58"/>
              <a:gd name="T109" fmla="*/ 113807 h 58"/>
              <a:gd name="T110" fmla="*/ 99219 w 58"/>
              <a:gd name="T111" fmla="*/ 65525 h 58"/>
              <a:gd name="T112" fmla="*/ 65005 w 58"/>
              <a:gd name="T113" fmla="*/ 100013 h 58"/>
              <a:gd name="T114" fmla="*/ 99219 w 58"/>
              <a:gd name="T115" fmla="*/ 131051 h 58"/>
              <a:gd name="T116" fmla="*/ 133432 w 58"/>
              <a:gd name="T117" fmla="*/ 100013 h 58"/>
              <a:gd name="T118" fmla="*/ 99219 w 58"/>
              <a:gd name="T119" fmla="*/ 65525 h 58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58" h="58">
                <a:moveTo>
                  <a:pt x="58" y="33"/>
                </a:moveTo>
                <a:cubicBezTo>
                  <a:pt x="58" y="34"/>
                  <a:pt x="58" y="34"/>
                  <a:pt x="57" y="34"/>
                </a:cubicBezTo>
                <a:cubicBezTo>
                  <a:pt x="50" y="35"/>
                  <a:pt x="50" y="35"/>
                  <a:pt x="50" y="35"/>
                </a:cubicBezTo>
                <a:cubicBezTo>
                  <a:pt x="50" y="37"/>
                  <a:pt x="49" y="38"/>
                  <a:pt x="49" y="39"/>
                </a:cubicBezTo>
                <a:cubicBezTo>
                  <a:pt x="50" y="41"/>
                  <a:pt x="51" y="42"/>
                  <a:pt x="53" y="44"/>
                </a:cubicBezTo>
                <a:cubicBezTo>
                  <a:pt x="53" y="44"/>
                  <a:pt x="53" y="45"/>
                  <a:pt x="53" y="45"/>
                </a:cubicBezTo>
                <a:cubicBezTo>
                  <a:pt x="53" y="45"/>
                  <a:pt x="53" y="46"/>
                  <a:pt x="53" y="46"/>
                </a:cubicBezTo>
                <a:cubicBezTo>
                  <a:pt x="52" y="47"/>
                  <a:pt x="47" y="53"/>
                  <a:pt x="45" y="53"/>
                </a:cubicBezTo>
                <a:cubicBezTo>
                  <a:pt x="45" y="53"/>
                  <a:pt x="45" y="53"/>
                  <a:pt x="44" y="52"/>
                </a:cubicBezTo>
                <a:cubicBezTo>
                  <a:pt x="39" y="48"/>
                  <a:pt x="39" y="48"/>
                  <a:pt x="39" y="48"/>
                </a:cubicBezTo>
                <a:cubicBezTo>
                  <a:pt x="38" y="49"/>
                  <a:pt x="37" y="49"/>
                  <a:pt x="36" y="50"/>
                </a:cubicBezTo>
                <a:cubicBezTo>
                  <a:pt x="35" y="52"/>
                  <a:pt x="35" y="55"/>
                  <a:pt x="34" y="57"/>
                </a:cubicBezTo>
                <a:cubicBezTo>
                  <a:pt x="34" y="57"/>
                  <a:pt x="34" y="58"/>
                  <a:pt x="33" y="58"/>
                </a:cubicBezTo>
                <a:cubicBezTo>
                  <a:pt x="25" y="58"/>
                  <a:pt x="25" y="58"/>
                  <a:pt x="25" y="58"/>
                </a:cubicBezTo>
                <a:cubicBezTo>
                  <a:pt x="24" y="58"/>
                  <a:pt x="23" y="57"/>
                  <a:pt x="23" y="57"/>
                </a:cubicBezTo>
                <a:cubicBezTo>
                  <a:pt x="22" y="50"/>
                  <a:pt x="22" y="50"/>
                  <a:pt x="22" y="50"/>
                </a:cubicBezTo>
                <a:cubicBezTo>
                  <a:pt x="21" y="49"/>
                  <a:pt x="20" y="49"/>
                  <a:pt x="19" y="48"/>
                </a:cubicBezTo>
                <a:cubicBezTo>
                  <a:pt x="14" y="52"/>
                  <a:pt x="14" y="52"/>
                  <a:pt x="14" y="52"/>
                </a:cubicBezTo>
                <a:cubicBezTo>
                  <a:pt x="13" y="53"/>
                  <a:pt x="13" y="53"/>
                  <a:pt x="13" y="53"/>
                </a:cubicBezTo>
                <a:cubicBezTo>
                  <a:pt x="12" y="53"/>
                  <a:pt x="12" y="53"/>
                  <a:pt x="12" y="52"/>
                </a:cubicBezTo>
                <a:cubicBezTo>
                  <a:pt x="10" y="50"/>
                  <a:pt x="7" y="48"/>
                  <a:pt x="5" y="46"/>
                </a:cubicBezTo>
                <a:cubicBezTo>
                  <a:pt x="5" y="46"/>
                  <a:pt x="5" y="45"/>
                  <a:pt x="5" y="45"/>
                </a:cubicBezTo>
                <a:cubicBezTo>
                  <a:pt x="5" y="45"/>
                  <a:pt x="5" y="44"/>
                  <a:pt x="5" y="44"/>
                </a:cubicBezTo>
                <a:cubicBezTo>
                  <a:pt x="7" y="42"/>
                  <a:pt x="8" y="41"/>
                  <a:pt x="9" y="39"/>
                </a:cubicBezTo>
                <a:cubicBezTo>
                  <a:pt x="9" y="38"/>
                  <a:pt x="8" y="37"/>
                  <a:pt x="8" y="35"/>
                </a:cubicBezTo>
                <a:cubicBezTo>
                  <a:pt x="1" y="34"/>
                  <a:pt x="1" y="34"/>
                  <a:pt x="1" y="34"/>
                </a:cubicBezTo>
                <a:cubicBezTo>
                  <a:pt x="0" y="34"/>
                  <a:pt x="0" y="33"/>
                  <a:pt x="0" y="33"/>
                </a:cubicBezTo>
                <a:cubicBezTo>
                  <a:pt x="0" y="24"/>
                  <a:pt x="0" y="24"/>
                  <a:pt x="0" y="24"/>
                </a:cubicBezTo>
                <a:cubicBezTo>
                  <a:pt x="0" y="24"/>
                  <a:pt x="0" y="23"/>
                  <a:pt x="1" y="23"/>
                </a:cubicBezTo>
                <a:cubicBezTo>
                  <a:pt x="8" y="22"/>
                  <a:pt x="8" y="22"/>
                  <a:pt x="8" y="22"/>
                </a:cubicBezTo>
                <a:cubicBezTo>
                  <a:pt x="8" y="21"/>
                  <a:pt x="9" y="20"/>
                  <a:pt x="9" y="18"/>
                </a:cubicBezTo>
                <a:cubicBezTo>
                  <a:pt x="8" y="17"/>
                  <a:pt x="7" y="15"/>
                  <a:pt x="5" y="13"/>
                </a:cubicBezTo>
                <a:cubicBezTo>
                  <a:pt x="5" y="13"/>
                  <a:pt x="5" y="13"/>
                  <a:pt x="5" y="12"/>
                </a:cubicBezTo>
                <a:cubicBezTo>
                  <a:pt x="5" y="12"/>
                  <a:pt x="5" y="12"/>
                  <a:pt x="5" y="11"/>
                </a:cubicBezTo>
                <a:cubicBezTo>
                  <a:pt x="6" y="10"/>
                  <a:pt x="11" y="5"/>
                  <a:pt x="13" y="5"/>
                </a:cubicBezTo>
                <a:cubicBezTo>
                  <a:pt x="13" y="5"/>
                  <a:pt x="13" y="5"/>
                  <a:pt x="14" y="5"/>
                </a:cubicBezTo>
                <a:cubicBezTo>
                  <a:pt x="19" y="9"/>
                  <a:pt x="19" y="9"/>
                  <a:pt x="19" y="9"/>
                </a:cubicBezTo>
                <a:cubicBezTo>
                  <a:pt x="20" y="9"/>
                  <a:pt x="21" y="8"/>
                  <a:pt x="22" y="8"/>
                </a:cubicBezTo>
                <a:cubicBezTo>
                  <a:pt x="22" y="5"/>
                  <a:pt x="23" y="3"/>
                  <a:pt x="23" y="1"/>
                </a:cubicBezTo>
                <a:cubicBezTo>
                  <a:pt x="23" y="0"/>
                  <a:pt x="24" y="0"/>
                  <a:pt x="25" y="0"/>
                </a:cubicBezTo>
                <a:cubicBezTo>
                  <a:pt x="33" y="0"/>
                  <a:pt x="33" y="0"/>
                  <a:pt x="33" y="0"/>
                </a:cubicBezTo>
                <a:cubicBezTo>
                  <a:pt x="34" y="0"/>
                  <a:pt x="34" y="0"/>
                  <a:pt x="34" y="1"/>
                </a:cubicBezTo>
                <a:cubicBezTo>
                  <a:pt x="36" y="8"/>
                  <a:pt x="36" y="8"/>
                  <a:pt x="36" y="8"/>
                </a:cubicBezTo>
                <a:cubicBezTo>
                  <a:pt x="37" y="8"/>
                  <a:pt x="38" y="9"/>
                  <a:pt x="39" y="9"/>
                </a:cubicBezTo>
                <a:cubicBezTo>
                  <a:pt x="44" y="5"/>
                  <a:pt x="44" y="5"/>
                  <a:pt x="44" y="5"/>
                </a:cubicBezTo>
                <a:cubicBezTo>
                  <a:pt x="45" y="5"/>
                  <a:pt x="45" y="5"/>
                  <a:pt x="45" y="5"/>
                </a:cubicBezTo>
                <a:cubicBezTo>
                  <a:pt x="46" y="5"/>
                  <a:pt x="46" y="5"/>
                  <a:pt x="46" y="5"/>
                </a:cubicBezTo>
                <a:cubicBezTo>
                  <a:pt x="48" y="7"/>
                  <a:pt x="51" y="9"/>
                  <a:pt x="52" y="12"/>
                </a:cubicBezTo>
                <a:cubicBezTo>
                  <a:pt x="53" y="12"/>
                  <a:pt x="53" y="12"/>
                  <a:pt x="53" y="12"/>
                </a:cubicBezTo>
                <a:cubicBezTo>
                  <a:pt x="53" y="13"/>
                  <a:pt x="53" y="13"/>
                  <a:pt x="52" y="13"/>
                </a:cubicBezTo>
                <a:cubicBezTo>
                  <a:pt x="51" y="15"/>
                  <a:pt x="50" y="17"/>
                  <a:pt x="48" y="18"/>
                </a:cubicBezTo>
                <a:cubicBezTo>
                  <a:pt x="49" y="20"/>
                  <a:pt x="50" y="21"/>
                  <a:pt x="50" y="22"/>
                </a:cubicBezTo>
                <a:cubicBezTo>
                  <a:pt x="57" y="23"/>
                  <a:pt x="57" y="23"/>
                  <a:pt x="57" y="23"/>
                </a:cubicBezTo>
                <a:cubicBezTo>
                  <a:pt x="58" y="23"/>
                  <a:pt x="58" y="24"/>
                  <a:pt x="58" y="25"/>
                </a:cubicBezTo>
                <a:lnTo>
                  <a:pt x="58" y="33"/>
                </a:lnTo>
                <a:close/>
                <a:moveTo>
                  <a:pt x="29" y="19"/>
                </a:moveTo>
                <a:cubicBezTo>
                  <a:pt x="24" y="19"/>
                  <a:pt x="19" y="23"/>
                  <a:pt x="19" y="29"/>
                </a:cubicBezTo>
                <a:cubicBezTo>
                  <a:pt x="19" y="34"/>
                  <a:pt x="24" y="38"/>
                  <a:pt x="29" y="38"/>
                </a:cubicBezTo>
                <a:cubicBezTo>
                  <a:pt x="34" y="38"/>
                  <a:pt x="39" y="34"/>
                  <a:pt x="39" y="29"/>
                </a:cubicBezTo>
                <a:cubicBezTo>
                  <a:pt x="39" y="23"/>
                  <a:pt x="34" y="19"/>
                  <a:pt x="29" y="1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330381" y="361863"/>
            <a:ext cx="116690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оставляющие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которые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обеспечивают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результативность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сотрудника</a:t>
            </a:r>
            <a:endParaRPr lang="ru-RU" sz="2400" b="1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500"/>
                            </p:stCondLst>
                            <p:childTnLst>
                              <p:par>
                                <p:cTn id="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000"/>
                            </p:stCondLst>
                            <p:childTnLst>
                              <p:par>
                                <p:cTn id="5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3500"/>
                            </p:stCondLst>
                            <p:childTnLst>
                              <p:par>
                                <p:cTn id="6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bldLvl="0" animBg="1"/>
      <p:bldP spid="26" grpId="0"/>
      <p:bldP spid="27" grpId="0"/>
      <p:bldP spid="30" grpId="0"/>
      <p:bldP spid="31" grpId="0"/>
      <p:bldP spid="34" grpId="0" bldLvl="0" animBg="1"/>
      <p:bldP spid="35" grpId="0" bldLvl="0" animBg="1"/>
      <p:bldP spid="36" grpId="0" bldLvl="0" animBg="1"/>
      <p:bldP spid="37" grpId="0" bldLvl="0" animBg="1"/>
      <p:bldP spid="41" grpId="0" bldLvl="0" animBg="1"/>
      <p:bldP spid="42" grpId="0" bldLvl="0" animBg="1"/>
      <p:bldP spid="43" grpId="0" bldLvl="0" animBg="1"/>
      <p:bldP spid="45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52585" y="338115"/>
            <a:ext cx="730696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tx2"/>
                </a:solidFill>
              </a:rPr>
              <a:t>Перечень </a:t>
            </a:r>
            <a:r>
              <a:rPr lang="ru-RU" sz="4400" b="1" dirty="0" smtClean="0">
                <a:solidFill>
                  <a:schemeClr val="tx2"/>
                </a:solidFill>
              </a:rPr>
              <a:t>компетенций</a:t>
            </a:r>
            <a:endParaRPr lang="en-US" sz="4400" b="1" dirty="0" smtClean="0">
              <a:solidFill>
                <a:schemeClr val="tx2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2673350" y="1066165"/>
            <a:ext cx="7073900" cy="28575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l 4"/>
          <p:cNvSpPr/>
          <p:nvPr/>
        </p:nvSpPr>
        <p:spPr>
          <a:xfrm>
            <a:off x="381000" y="1847215"/>
            <a:ext cx="2021205" cy="194246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78765" y="2419350"/>
            <a:ext cx="222250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Коммуникабельность</a:t>
            </a:r>
            <a:endParaRPr lang="ru-RU" sz="16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2752725" y="1914525"/>
            <a:ext cx="1901825" cy="187452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711450" y="2348230"/>
            <a:ext cx="205994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</a:t>
            </a:r>
            <a:endParaRPr lang="ru-RU" sz="16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ресурсами</a:t>
            </a:r>
            <a:endParaRPr lang="en-US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5052695" y="1947545"/>
            <a:ext cx="1856105" cy="18415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	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7324725" y="1948180"/>
            <a:ext cx="1791335" cy="181102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5" name="Freeform 85"/>
          <p:cNvSpPr>
            <a:spLocks noChangeArrowheads="1"/>
          </p:cNvSpPr>
          <p:nvPr/>
        </p:nvSpPr>
        <p:spPr bwMode="auto">
          <a:xfrm>
            <a:off x="1145540" y="2893695"/>
            <a:ext cx="549910" cy="509270"/>
          </a:xfrm>
          <a:custGeom>
            <a:avLst/>
            <a:gdLst>
              <a:gd name="T0" fmla="*/ 250282 w 462"/>
              <a:gd name="T1" fmla="*/ 24258 h 374"/>
              <a:gd name="T2" fmla="*/ 250282 w 462"/>
              <a:gd name="T3" fmla="*/ 24258 h 374"/>
              <a:gd name="T4" fmla="*/ 221508 w 462"/>
              <a:gd name="T5" fmla="*/ 33962 h 374"/>
              <a:gd name="T6" fmla="*/ 240510 w 462"/>
              <a:gd name="T7" fmla="*/ 5391 h 374"/>
              <a:gd name="T8" fmla="*/ 211192 w 462"/>
              <a:gd name="T9" fmla="*/ 19407 h 374"/>
              <a:gd name="T10" fmla="*/ 173189 w 462"/>
              <a:gd name="T11" fmla="*/ 0 h 374"/>
              <a:gd name="T12" fmla="*/ 119983 w 462"/>
              <a:gd name="T13" fmla="*/ 52829 h 374"/>
              <a:gd name="T14" fmla="*/ 124870 w 462"/>
              <a:gd name="T15" fmla="*/ 62532 h 374"/>
              <a:gd name="T16" fmla="*/ 19002 w 462"/>
              <a:gd name="T17" fmla="*/ 10242 h 374"/>
              <a:gd name="T18" fmla="*/ 9229 w 462"/>
              <a:gd name="T19" fmla="*/ 38813 h 374"/>
              <a:gd name="T20" fmla="*/ 33118 w 462"/>
              <a:gd name="T21" fmla="*/ 81400 h 374"/>
              <a:gd name="T22" fmla="*/ 9229 w 462"/>
              <a:gd name="T23" fmla="*/ 72236 h 374"/>
              <a:gd name="T24" fmla="*/ 9229 w 462"/>
              <a:gd name="T25" fmla="*/ 72236 h 374"/>
              <a:gd name="T26" fmla="*/ 53205 w 462"/>
              <a:gd name="T27" fmla="*/ 124526 h 374"/>
              <a:gd name="T28" fmla="*/ 38004 w 462"/>
              <a:gd name="T29" fmla="*/ 124526 h 374"/>
              <a:gd name="T30" fmla="*/ 28774 w 462"/>
              <a:gd name="T31" fmla="*/ 124526 h 374"/>
              <a:gd name="T32" fmla="*/ 77093 w 462"/>
              <a:gd name="T33" fmla="*/ 158487 h 374"/>
              <a:gd name="T34" fmla="*/ 14116 w 462"/>
              <a:gd name="T35" fmla="*/ 182206 h 374"/>
              <a:gd name="T36" fmla="*/ 0 w 462"/>
              <a:gd name="T37" fmla="*/ 182206 h 374"/>
              <a:gd name="T38" fmla="*/ 77093 w 462"/>
              <a:gd name="T39" fmla="*/ 201074 h 374"/>
              <a:gd name="T40" fmla="*/ 221508 w 462"/>
              <a:gd name="T41" fmla="*/ 57681 h 374"/>
              <a:gd name="T42" fmla="*/ 221508 w 462"/>
              <a:gd name="T43" fmla="*/ 52829 h 374"/>
              <a:gd name="T44" fmla="*/ 250282 w 462"/>
              <a:gd name="T45" fmla="*/ 24258 h 374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462" h="374">
                <a:moveTo>
                  <a:pt x="461" y="45"/>
                </a:moveTo>
                <a:lnTo>
                  <a:pt x="461" y="45"/>
                </a:lnTo>
                <a:cubicBezTo>
                  <a:pt x="443" y="54"/>
                  <a:pt x="425" y="63"/>
                  <a:pt x="408" y="63"/>
                </a:cubicBezTo>
                <a:cubicBezTo>
                  <a:pt x="425" y="54"/>
                  <a:pt x="443" y="36"/>
                  <a:pt x="443" y="10"/>
                </a:cubicBezTo>
                <a:cubicBezTo>
                  <a:pt x="425" y="19"/>
                  <a:pt x="408" y="27"/>
                  <a:pt x="389" y="36"/>
                </a:cubicBezTo>
                <a:cubicBezTo>
                  <a:pt x="372" y="19"/>
                  <a:pt x="345" y="0"/>
                  <a:pt x="319" y="0"/>
                </a:cubicBezTo>
                <a:cubicBezTo>
                  <a:pt x="265" y="0"/>
                  <a:pt x="221" y="45"/>
                  <a:pt x="221" y="98"/>
                </a:cubicBezTo>
                <a:cubicBezTo>
                  <a:pt x="221" y="107"/>
                  <a:pt x="221" y="116"/>
                  <a:pt x="230" y="116"/>
                </a:cubicBezTo>
                <a:cubicBezTo>
                  <a:pt x="151" y="116"/>
                  <a:pt x="79" y="81"/>
                  <a:pt x="35" y="19"/>
                </a:cubicBezTo>
                <a:cubicBezTo>
                  <a:pt x="26" y="36"/>
                  <a:pt x="17" y="54"/>
                  <a:pt x="17" y="72"/>
                </a:cubicBezTo>
                <a:cubicBezTo>
                  <a:pt x="17" y="98"/>
                  <a:pt x="35" y="134"/>
                  <a:pt x="61" y="151"/>
                </a:cubicBezTo>
                <a:cubicBezTo>
                  <a:pt x="44" y="143"/>
                  <a:pt x="35" y="143"/>
                  <a:pt x="17" y="134"/>
                </a:cubicBezTo>
                <a:cubicBezTo>
                  <a:pt x="17" y="178"/>
                  <a:pt x="53" y="222"/>
                  <a:pt x="98" y="231"/>
                </a:cubicBezTo>
                <a:cubicBezTo>
                  <a:pt x="89" y="231"/>
                  <a:pt x="79" y="231"/>
                  <a:pt x="70" y="231"/>
                </a:cubicBezTo>
                <a:cubicBezTo>
                  <a:pt x="61" y="231"/>
                  <a:pt x="61" y="231"/>
                  <a:pt x="53" y="231"/>
                </a:cubicBezTo>
                <a:cubicBezTo>
                  <a:pt x="61" y="266"/>
                  <a:pt x="98" y="294"/>
                  <a:pt x="142" y="294"/>
                </a:cubicBezTo>
                <a:cubicBezTo>
                  <a:pt x="106" y="319"/>
                  <a:pt x="70" y="338"/>
                  <a:pt x="26" y="338"/>
                </a:cubicBezTo>
                <a:cubicBezTo>
                  <a:pt x="17" y="338"/>
                  <a:pt x="8" y="338"/>
                  <a:pt x="0" y="338"/>
                </a:cubicBezTo>
                <a:cubicBezTo>
                  <a:pt x="44" y="364"/>
                  <a:pt x="89" y="373"/>
                  <a:pt x="142" y="373"/>
                </a:cubicBezTo>
                <a:cubicBezTo>
                  <a:pt x="319" y="373"/>
                  <a:pt x="408" y="231"/>
                  <a:pt x="408" y="107"/>
                </a:cubicBezTo>
                <a:lnTo>
                  <a:pt x="408" y="98"/>
                </a:lnTo>
                <a:cubicBezTo>
                  <a:pt x="434" y="81"/>
                  <a:pt x="443" y="72"/>
                  <a:pt x="461" y="45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lIns="34290" tIns="17145" rIns="34290" bIns="17145" anchor="ctr"/>
          <a:lstStyle/>
          <a:p>
            <a:endParaRPr lang="en-US"/>
          </a:p>
        </p:txBody>
      </p:sp>
      <p:sp>
        <p:nvSpPr>
          <p:cNvPr id="32" name="Freeform 51"/>
          <p:cNvSpPr>
            <a:spLocks noChangeArrowheads="1"/>
          </p:cNvSpPr>
          <p:nvPr/>
        </p:nvSpPr>
        <p:spPr bwMode="auto">
          <a:xfrm>
            <a:off x="3492500" y="3009265"/>
            <a:ext cx="414655" cy="433705"/>
          </a:xfrm>
          <a:custGeom>
            <a:avLst/>
            <a:gdLst>
              <a:gd name="T0" fmla="*/ 86995 w 400"/>
              <a:gd name="T1" fmla="*/ 183422 h 506"/>
              <a:gd name="T2" fmla="*/ 86995 w 400"/>
              <a:gd name="T3" fmla="*/ 183422 h 506"/>
              <a:gd name="T4" fmla="*/ 48391 w 400"/>
              <a:gd name="T5" fmla="*/ 275679 h 506"/>
              <a:gd name="T6" fmla="*/ 67421 w 400"/>
              <a:gd name="T7" fmla="*/ 135383 h 506"/>
              <a:gd name="T8" fmla="*/ 101131 w 400"/>
              <a:gd name="T9" fmla="*/ 67692 h 506"/>
              <a:gd name="T10" fmla="*/ 115812 w 400"/>
              <a:gd name="T11" fmla="*/ 174142 h 506"/>
              <a:gd name="T12" fmla="*/ 159309 w 400"/>
              <a:gd name="T13" fmla="*/ 52952 h 506"/>
              <a:gd name="T14" fmla="*/ 33710 w 400"/>
              <a:gd name="T15" fmla="*/ 116277 h 506"/>
              <a:gd name="T16" fmla="*/ 38604 w 400"/>
              <a:gd name="T17" fmla="*/ 164316 h 506"/>
              <a:gd name="T18" fmla="*/ 0 w 400"/>
              <a:gd name="T19" fmla="*/ 101537 h 506"/>
              <a:gd name="T20" fmla="*/ 91345 w 400"/>
              <a:gd name="T21" fmla="*/ 9280 h 506"/>
              <a:gd name="T22" fmla="*/ 212050 w 400"/>
              <a:gd name="T23" fmla="*/ 82431 h 506"/>
              <a:gd name="T24" fmla="*/ 125599 w 400"/>
              <a:gd name="T25" fmla="*/ 203075 h 506"/>
              <a:gd name="T26" fmla="*/ 86995 w 400"/>
              <a:gd name="T27" fmla="*/ 183422 h 50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400" h="506">
                <a:moveTo>
                  <a:pt x="160" y="336"/>
                </a:moveTo>
                <a:lnTo>
                  <a:pt x="160" y="336"/>
                </a:lnTo>
                <a:cubicBezTo>
                  <a:pt x="150" y="408"/>
                  <a:pt x="133" y="479"/>
                  <a:pt x="89" y="505"/>
                </a:cubicBezTo>
                <a:cubicBezTo>
                  <a:pt x="71" y="408"/>
                  <a:pt x="106" y="327"/>
                  <a:pt x="124" y="248"/>
                </a:cubicBezTo>
                <a:cubicBezTo>
                  <a:pt x="97" y="195"/>
                  <a:pt x="124" y="97"/>
                  <a:pt x="186" y="124"/>
                </a:cubicBezTo>
                <a:cubicBezTo>
                  <a:pt x="257" y="151"/>
                  <a:pt x="124" y="301"/>
                  <a:pt x="213" y="319"/>
                </a:cubicBezTo>
                <a:cubicBezTo>
                  <a:pt x="310" y="336"/>
                  <a:pt x="355" y="151"/>
                  <a:pt x="293" y="97"/>
                </a:cubicBezTo>
                <a:cubicBezTo>
                  <a:pt x="204" y="8"/>
                  <a:pt x="36" y="89"/>
                  <a:pt x="62" y="213"/>
                </a:cubicBezTo>
                <a:cubicBezTo>
                  <a:pt x="62" y="248"/>
                  <a:pt x="97" y="257"/>
                  <a:pt x="71" y="301"/>
                </a:cubicBezTo>
                <a:cubicBezTo>
                  <a:pt x="18" y="283"/>
                  <a:pt x="0" y="239"/>
                  <a:pt x="0" y="186"/>
                </a:cubicBezTo>
                <a:cubicBezTo>
                  <a:pt x="9" y="89"/>
                  <a:pt x="89" y="26"/>
                  <a:pt x="168" y="17"/>
                </a:cubicBezTo>
                <a:cubicBezTo>
                  <a:pt x="275" y="0"/>
                  <a:pt x="372" y="53"/>
                  <a:pt x="390" y="151"/>
                </a:cubicBezTo>
                <a:cubicBezTo>
                  <a:pt x="399" y="257"/>
                  <a:pt x="337" y="380"/>
                  <a:pt x="231" y="372"/>
                </a:cubicBezTo>
                <a:cubicBezTo>
                  <a:pt x="195" y="372"/>
                  <a:pt x="186" y="354"/>
                  <a:pt x="160" y="336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lIns="34290" tIns="17145" rIns="34290" bIns="17145" anchor="ctr"/>
          <a:lstStyle/>
          <a:p>
            <a:endParaRPr lang="en-US"/>
          </a:p>
        </p:txBody>
      </p:sp>
      <p:sp>
        <p:nvSpPr>
          <p:cNvPr id="34" name="Oval 16"/>
          <p:cNvSpPr/>
          <p:nvPr/>
        </p:nvSpPr>
        <p:spPr>
          <a:xfrm>
            <a:off x="10007600" y="4168140"/>
            <a:ext cx="1779905" cy="1863725"/>
          </a:xfrm>
          <a:prstGeom prst="ellipse">
            <a:avLst/>
          </a:prstGeom>
          <a:solidFill>
            <a:srgbClr val="F832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5052695" y="2425700"/>
            <a:ext cx="185610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Стратегическое мышление</a:t>
            </a:r>
            <a:endParaRPr lang="ru-RU" sz="16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324725" y="2419350"/>
            <a:ext cx="185801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Аналитическое мышление</a:t>
            </a:r>
            <a:endParaRPr lang="ru-RU" sz="1600" b="1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0007600" y="4533900"/>
            <a:ext cx="177990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Принятие ответственности</a:t>
            </a:r>
            <a:endParaRPr lang="en-US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Freeform 197"/>
          <p:cNvSpPr/>
          <p:nvPr/>
        </p:nvSpPr>
        <p:spPr bwMode="auto">
          <a:xfrm>
            <a:off x="8044180" y="3049270"/>
            <a:ext cx="419100" cy="353695"/>
          </a:xfrm>
          <a:custGeom>
            <a:avLst/>
            <a:gdLst>
              <a:gd name="T0" fmla="*/ 219075 w 64"/>
              <a:gd name="T1" fmla="*/ 151562 h 53"/>
              <a:gd name="T2" fmla="*/ 188268 w 64"/>
              <a:gd name="T3" fmla="*/ 182563 h 53"/>
              <a:gd name="T4" fmla="*/ 30807 w 64"/>
              <a:gd name="T5" fmla="*/ 182563 h 53"/>
              <a:gd name="T6" fmla="*/ 0 w 64"/>
              <a:gd name="T7" fmla="*/ 151562 h 53"/>
              <a:gd name="T8" fmla="*/ 0 w 64"/>
              <a:gd name="T9" fmla="*/ 27557 h 53"/>
              <a:gd name="T10" fmla="*/ 30807 w 64"/>
              <a:gd name="T11" fmla="*/ 0 h 53"/>
              <a:gd name="T12" fmla="*/ 71884 w 64"/>
              <a:gd name="T13" fmla="*/ 0 h 53"/>
              <a:gd name="T14" fmla="*/ 102691 w 64"/>
              <a:gd name="T15" fmla="*/ 27557 h 53"/>
              <a:gd name="T16" fmla="*/ 102691 w 64"/>
              <a:gd name="T17" fmla="*/ 31001 h 53"/>
              <a:gd name="T18" fmla="*/ 188268 w 64"/>
              <a:gd name="T19" fmla="*/ 31001 h 53"/>
              <a:gd name="T20" fmla="*/ 219075 w 64"/>
              <a:gd name="T21" fmla="*/ 62003 h 53"/>
              <a:gd name="T22" fmla="*/ 219075 w 64"/>
              <a:gd name="T23" fmla="*/ 151562 h 53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64" h="53">
                <a:moveTo>
                  <a:pt x="64" y="44"/>
                </a:moveTo>
                <a:cubicBezTo>
                  <a:pt x="64" y="49"/>
                  <a:pt x="60" y="53"/>
                  <a:pt x="55" y="53"/>
                </a:cubicBezTo>
                <a:cubicBezTo>
                  <a:pt x="9" y="53"/>
                  <a:pt x="9" y="53"/>
                  <a:pt x="9" y="53"/>
                </a:cubicBezTo>
                <a:cubicBezTo>
                  <a:pt x="4" y="53"/>
                  <a:pt x="0" y="49"/>
                  <a:pt x="0" y="44"/>
                </a:cubicBezTo>
                <a:cubicBezTo>
                  <a:pt x="0" y="8"/>
                  <a:pt x="0" y="8"/>
                  <a:pt x="0" y="8"/>
                </a:cubicBezTo>
                <a:cubicBezTo>
                  <a:pt x="0" y="3"/>
                  <a:pt x="4" y="0"/>
                  <a:pt x="9" y="0"/>
                </a:cubicBezTo>
                <a:cubicBezTo>
                  <a:pt x="21" y="0"/>
                  <a:pt x="21" y="0"/>
                  <a:pt x="21" y="0"/>
                </a:cubicBezTo>
                <a:cubicBezTo>
                  <a:pt x="26" y="0"/>
                  <a:pt x="30" y="3"/>
                  <a:pt x="30" y="8"/>
                </a:cubicBezTo>
                <a:cubicBezTo>
                  <a:pt x="30" y="9"/>
                  <a:pt x="30" y="9"/>
                  <a:pt x="30" y="9"/>
                </a:cubicBezTo>
                <a:cubicBezTo>
                  <a:pt x="55" y="9"/>
                  <a:pt x="55" y="9"/>
                  <a:pt x="55" y="9"/>
                </a:cubicBezTo>
                <a:cubicBezTo>
                  <a:pt x="60" y="9"/>
                  <a:pt x="64" y="13"/>
                  <a:pt x="64" y="18"/>
                </a:cubicBezTo>
                <a:lnTo>
                  <a:pt x="64" y="4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40" name="Freeform 24"/>
          <p:cNvSpPr>
            <a:spLocks noEditPoints="1"/>
          </p:cNvSpPr>
          <p:nvPr/>
        </p:nvSpPr>
        <p:spPr bwMode="auto">
          <a:xfrm>
            <a:off x="10692765" y="5429885"/>
            <a:ext cx="403225" cy="353060"/>
          </a:xfrm>
          <a:custGeom>
            <a:avLst/>
            <a:gdLst>
              <a:gd name="T0" fmla="*/ 233362 w 68"/>
              <a:gd name="T1" fmla="*/ 182781 h 58"/>
              <a:gd name="T2" fmla="*/ 216203 w 68"/>
              <a:gd name="T3" fmla="*/ 200025 h 58"/>
              <a:gd name="T4" fmla="*/ 17159 w 68"/>
              <a:gd name="T5" fmla="*/ 200025 h 58"/>
              <a:gd name="T6" fmla="*/ 0 w 68"/>
              <a:gd name="T7" fmla="*/ 182781 h 58"/>
              <a:gd name="T8" fmla="*/ 0 w 68"/>
              <a:gd name="T9" fmla="*/ 13795 h 58"/>
              <a:gd name="T10" fmla="*/ 17159 w 68"/>
              <a:gd name="T11" fmla="*/ 0 h 58"/>
              <a:gd name="T12" fmla="*/ 216203 w 68"/>
              <a:gd name="T13" fmla="*/ 0 h 58"/>
              <a:gd name="T14" fmla="*/ 233362 w 68"/>
              <a:gd name="T15" fmla="*/ 13795 h 58"/>
              <a:gd name="T16" fmla="*/ 233362 w 68"/>
              <a:gd name="T17" fmla="*/ 182781 h 58"/>
              <a:gd name="T18" fmla="*/ 216203 w 68"/>
              <a:gd name="T19" fmla="*/ 48282 h 58"/>
              <a:gd name="T20" fmla="*/ 216203 w 68"/>
              <a:gd name="T21" fmla="*/ 34487 h 58"/>
              <a:gd name="T22" fmla="*/ 216203 w 68"/>
              <a:gd name="T23" fmla="*/ 13795 h 58"/>
              <a:gd name="T24" fmla="*/ 106386 w 68"/>
              <a:gd name="T25" fmla="*/ 13795 h 58"/>
              <a:gd name="T26" fmla="*/ 99522 w 68"/>
              <a:gd name="T27" fmla="*/ 31038 h 58"/>
              <a:gd name="T28" fmla="*/ 17159 w 68"/>
              <a:gd name="T29" fmla="*/ 31038 h 58"/>
              <a:gd name="T30" fmla="*/ 17159 w 68"/>
              <a:gd name="T31" fmla="*/ 48282 h 58"/>
              <a:gd name="T32" fmla="*/ 216203 w 68"/>
              <a:gd name="T33" fmla="*/ 48282 h 58"/>
              <a:gd name="T34" fmla="*/ 216203 w 68"/>
              <a:gd name="T35" fmla="*/ 182781 h 58"/>
              <a:gd name="T36" fmla="*/ 216203 w 68"/>
              <a:gd name="T37" fmla="*/ 165538 h 58"/>
              <a:gd name="T38" fmla="*/ 17159 w 68"/>
              <a:gd name="T39" fmla="*/ 165538 h 58"/>
              <a:gd name="T40" fmla="*/ 17159 w 68"/>
              <a:gd name="T41" fmla="*/ 182781 h 58"/>
              <a:gd name="T42" fmla="*/ 216203 w 68"/>
              <a:gd name="T43" fmla="*/ 182781 h 58"/>
              <a:gd name="T44" fmla="*/ 82363 w 68"/>
              <a:gd name="T45" fmla="*/ 24141 h 58"/>
              <a:gd name="T46" fmla="*/ 82363 w 68"/>
              <a:gd name="T47" fmla="*/ 6897 h 58"/>
              <a:gd name="T48" fmla="*/ 30886 w 68"/>
              <a:gd name="T49" fmla="*/ 6897 h 58"/>
              <a:gd name="T50" fmla="*/ 30886 w 68"/>
              <a:gd name="T51" fmla="*/ 24141 h 58"/>
              <a:gd name="T52" fmla="*/ 82363 w 68"/>
              <a:gd name="T53" fmla="*/ 24141 h 58"/>
              <a:gd name="T54" fmla="*/ 116681 w 68"/>
              <a:gd name="T55" fmla="*/ 58628 h 58"/>
              <a:gd name="T56" fmla="*/ 65204 w 68"/>
              <a:gd name="T57" fmla="*/ 106910 h 58"/>
              <a:gd name="T58" fmla="*/ 116681 w 68"/>
              <a:gd name="T59" fmla="*/ 158641 h 58"/>
              <a:gd name="T60" fmla="*/ 164726 w 68"/>
              <a:gd name="T61" fmla="*/ 106910 h 58"/>
              <a:gd name="T62" fmla="*/ 116681 w 68"/>
              <a:gd name="T63" fmla="*/ 58628 h 58"/>
              <a:gd name="T64" fmla="*/ 116681 w 68"/>
              <a:gd name="T65" fmla="*/ 141397 h 58"/>
              <a:gd name="T66" fmla="*/ 82363 w 68"/>
              <a:gd name="T67" fmla="*/ 106910 h 58"/>
              <a:gd name="T68" fmla="*/ 116681 w 68"/>
              <a:gd name="T69" fmla="*/ 72423 h 58"/>
              <a:gd name="T70" fmla="*/ 147567 w 68"/>
              <a:gd name="T71" fmla="*/ 106910 h 58"/>
              <a:gd name="T72" fmla="*/ 116681 w 68"/>
              <a:gd name="T73" fmla="*/ 141397 h 58"/>
              <a:gd name="T74" fmla="*/ 116681 w 68"/>
              <a:gd name="T75" fmla="*/ 86218 h 58"/>
              <a:gd name="T76" fmla="*/ 96090 w 68"/>
              <a:gd name="T77" fmla="*/ 106910 h 58"/>
              <a:gd name="T78" fmla="*/ 99522 w 68"/>
              <a:gd name="T79" fmla="*/ 110359 h 58"/>
              <a:gd name="T80" fmla="*/ 102954 w 68"/>
              <a:gd name="T81" fmla="*/ 106910 h 58"/>
              <a:gd name="T82" fmla="*/ 116681 w 68"/>
              <a:gd name="T83" fmla="*/ 93115 h 58"/>
              <a:gd name="T84" fmla="*/ 120113 w 68"/>
              <a:gd name="T85" fmla="*/ 89666 h 58"/>
              <a:gd name="T86" fmla="*/ 116681 w 68"/>
              <a:gd name="T87" fmla="*/ 86218 h 58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68" h="58">
                <a:moveTo>
                  <a:pt x="68" y="53"/>
                </a:moveTo>
                <a:cubicBezTo>
                  <a:pt x="68" y="56"/>
                  <a:pt x="66" y="58"/>
                  <a:pt x="63" y="58"/>
                </a:cubicBezTo>
                <a:cubicBezTo>
                  <a:pt x="5" y="58"/>
                  <a:pt x="5" y="58"/>
                  <a:pt x="5" y="58"/>
                </a:cubicBezTo>
                <a:cubicBezTo>
                  <a:pt x="2" y="58"/>
                  <a:pt x="0" y="56"/>
                  <a:pt x="0" y="53"/>
                </a:cubicBezTo>
                <a:cubicBezTo>
                  <a:pt x="0" y="4"/>
                  <a:pt x="0" y="4"/>
                  <a:pt x="0" y="4"/>
                </a:cubicBezTo>
                <a:cubicBezTo>
                  <a:pt x="0" y="2"/>
                  <a:pt x="2" y="0"/>
                  <a:pt x="5" y="0"/>
                </a:cubicBezTo>
                <a:cubicBezTo>
                  <a:pt x="63" y="0"/>
                  <a:pt x="63" y="0"/>
                  <a:pt x="63" y="0"/>
                </a:cubicBezTo>
                <a:cubicBezTo>
                  <a:pt x="66" y="0"/>
                  <a:pt x="68" y="2"/>
                  <a:pt x="68" y="4"/>
                </a:cubicBezTo>
                <a:lnTo>
                  <a:pt x="68" y="53"/>
                </a:lnTo>
                <a:close/>
                <a:moveTo>
                  <a:pt x="63" y="14"/>
                </a:moveTo>
                <a:cubicBezTo>
                  <a:pt x="63" y="10"/>
                  <a:pt x="63" y="10"/>
                  <a:pt x="63" y="10"/>
                </a:cubicBezTo>
                <a:cubicBezTo>
                  <a:pt x="63" y="4"/>
                  <a:pt x="63" y="4"/>
                  <a:pt x="63" y="4"/>
                </a:cubicBezTo>
                <a:cubicBezTo>
                  <a:pt x="31" y="4"/>
                  <a:pt x="31" y="4"/>
                  <a:pt x="31" y="4"/>
                </a:cubicBezTo>
                <a:cubicBezTo>
                  <a:pt x="29" y="9"/>
                  <a:pt x="29" y="9"/>
                  <a:pt x="29" y="9"/>
                </a:cubicBezTo>
                <a:cubicBezTo>
                  <a:pt x="5" y="9"/>
                  <a:pt x="5" y="9"/>
                  <a:pt x="5" y="9"/>
                </a:cubicBezTo>
                <a:cubicBezTo>
                  <a:pt x="5" y="14"/>
                  <a:pt x="5" y="14"/>
                  <a:pt x="5" y="14"/>
                </a:cubicBezTo>
                <a:lnTo>
                  <a:pt x="63" y="14"/>
                </a:lnTo>
                <a:close/>
                <a:moveTo>
                  <a:pt x="63" y="53"/>
                </a:moveTo>
                <a:cubicBezTo>
                  <a:pt x="63" y="48"/>
                  <a:pt x="63" y="48"/>
                  <a:pt x="63" y="48"/>
                </a:cubicBezTo>
                <a:cubicBezTo>
                  <a:pt x="5" y="48"/>
                  <a:pt x="5" y="48"/>
                  <a:pt x="5" y="48"/>
                </a:cubicBezTo>
                <a:cubicBezTo>
                  <a:pt x="5" y="53"/>
                  <a:pt x="5" y="53"/>
                  <a:pt x="5" y="53"/>
                </a:cubicBezTo>
                <a:lnTo>
                  <a:pt x="63" y="53"/>
                </a:lnTo>
                <a:close/>
                <a:moveTo>
                  <a:pt x="24" y="7"/>
                </a:moveTo>
                <a:cubicBezTo>
                  <a:pt x="24" y="2"/>
                  <a:pt x="24" y="2"/>
                  <a:pt x="24" y="2"/>
                </a:cubicBezTo>
                <a:cubicBezTo>
                  <a:pt x="9" y="2"/>
                  <a:pt x="9" y="2"/>
                  <a:pt x="9" y="2"/>
                </a:cubicBezTo>
                <a:cubicBezTo>
                  <a:pt x="9" y="7"/>
                  <a:pt x="9" y="7"/>
                  <a:pt x="9" y="7"/>
                </a:cubicBezTo>
                <a:lnTo>
                  <a:pt x="24" y="7"/>
                </a:lnTo>
                <a:close/>
                <a:moveTo>
                  <a:pt x="34" y="17"/>
                </a:moveTo>
                <a:cubicBezTo>
                  <a:pt x="26" y="17"/>
                  <a:pt x="19" y="23"/>
                  <a:pt x="19" y="31"/>
                </a:cubicBezTo>
                <a:cubicBezTo>
                  <a:pt x="19" y="39"/>
                  <a:pt x="26" y="46"/>
                  <a:pt x="34" y="46"/>
                </a:cubicBezTo>
                <a:cubicBezTo>
                  <a:pt x="42" y="46"/>
                  <a:pt x="48" y="39"/>
                  <a:pt x="48" y="31"/>
                </a:cubicBezTo>
                <a:cubicBezTo>
                  <a:pt x="48" y="23"/>
                  <a:pt x="42" y="17"/>
                  <a:pt x="34" y="17"/>
                </a:cubicBezTo>
                <a:close/>
                <a:moveTo>
                  <a:pt x="34" y="41"/>
                </a:moveTo>
                <a:cubicBezTo>
                  <a:pt x="28" y="41"/>
                  <a:pt x="24" y="37"/>
                  <a:pt x="24" y="31"/>
                </a:cubicBezTo>
                <a:cubicBezTo>
                  <a:pt x="24" y="26"/>
                  <a:pt x="28" y="21"/>
                  <a:pt x="34" y="21"/>
                </a:cubicBezTo>
                <a:cubicBezTo>
                  <a:pt x="39" y="21"/>
                  <a:pt x="43" y="26"/>
                  <a:pt x="43" y="31"/>
                </a:cubicBezTo>
                <a:cubicBezTo>
                  <a:pt x="43" y="37"/>
                  <a:pt x="39" y="41"/>
                  <a:pt x="34" y="41"/>
                </a:cubicBezTo>
                <a:close/>
                <a:moveTo>
                  <a:pt x="34" y="25"/>
                </a:moveTo>
                <a:cubicBezTo>
                  <a:pt x="30" y="25"/>
                  <a:pt x="28" y="28"/>
                  <a:pt x="28" y="31"/>
                </a:cubicBezTo>
                <a:cubicBezTo>
                  <a:pt x="28" y="32"/>
                  <a:pt x="28" y="32"/>
                  <a:pt x="29" y="32"/>
                </a:cubicBezTo>
                <a:cubicBezTo>
                  <a:pt x="30" y="32"/>
                  <a:pt x="30" y="32"/>
                  <a:pt x="30" y="31"/>
                </a:cubicBezTo>
                <a:cubicBezTo>
                  <a:pt x="30" y="29"/>
                  <a:pt x="32" y="27"/>
                  <a:pt x="34" y="27"/>
                </a:cubicBezTo>
                <a:cubicBezTo>
                  <a:pt x="34" y="27"/>
                  <a:pt x="35" y="27"/>
                  <a:pt x="35" y="26"/>
                </a:cubicBezTo>
                <a:cubicBezTo>
                  <a:pt x="35" y="26"/>
                  <a:pt x="34" y="25"/>
                  <a:pt x="34" y="2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3" name="Oval 4"/>
          <p:cNvSpPr/>
          <p:nvPr/>
        </p:nvSpPr>
        <p:spPr>
          <a:xfrm>
            <a:off x="2186099" y="4159662"/>
            <a:ext cx="1762897" cy="1828800"/>
          </a:xfrm>
          <a:prstGeom prst="ellipse">
            <a:avLst/>
          </a:prstGeom>
          <a:solidFill>
            <a:srgbClr val="E9EB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TextBox 9"/>
          <p:cNvSpPr txBox="1"/>
          <p:nvPr/>
        </p:nvSpPr>
        <p:spPr>
          <a:xfrm>
            <a:off x="2186305" y="4655820"/>
            <a:ext cx="161544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Стремление к </a:t>
            </a:r>
            <a:endParaRPr lang="ru-RU" sz="1400" b="1" dirty="0" smtClean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algn="ctr"/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обучению</a:t>
            </a:r>
            <a:endParaRPr lang="ru-RU" sz="1400" b="1" dirty="0" smtClean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1" name="Freeform 204"/>
          <p:cNvSpPr>
            <a:spLocks noEditPoints="1"/>
          </p:cNvSpPr>
          <p:nvPr/>
        </p:nvSpPr>
        <p:spPr bwMode="auto">
          <a:xfrm>
            <a:off x="2752784" y="5239652"/>
            <a:ext cx="629834" cy="418774"/>
          </a:xfrm>
          <a:custGeom>
            <a:avLst/>
            <a:gdLst>
              <a:gd name="T0" fmla="*/ 295020 w 87"/>
              <a:gd name="T1" fmla="*/ 51320 h 58"/>
              <a:gd name="T2" fmla="*/ 150940 w 87"/>
              <a:gd name="T3" fmla="*/ 99219 h 58"/>
              <a:gd name="T4" fmla="*/ 147510 w 87"/>
              <a:gd name="T5" fmla="*/ 99219 h 58"/>
              <a:gd name="T6" fmla="*/ 147510 w 87"/>
              <a:gd name="T7" fmla="*/ 99219 h 58"/>
              <a:gd name="T8" fmla="*/ 61748 w 87"/>
              <a:gd name="T9" fmla="*/ 71848 h 58"/>
              <a:gd name="T10" fmla="*/ 48026 w 87"/>
              <a:gd name="T11" fmla="*/ 109483 h 58"/>
              <a:gd name="T12" fmla="*/ 58318 w 87"/>
              <a:gd name="T13" fmla="*/ 123168 h 58"/>
              <a:gd name="T14" fmla="*/ 51457 w 87"/>
              <a:gd name="T15" fmla="*/ 136854 h 58"/>
              <a:gd name="T16" fmla="*/ 58318 w 87"/>
              <a:gd name="T17" fmla="*/ 191595 h 58"/>
              <a:gd name="T18" fmla="*/ 54887 w 87"/>
              <a:gd name="T19" fmla="*/ 195017 h 58"/>
              <a:gd name="T20" fmla="*/ 54887 w 87"/>
              <a:gd name="T21" fmla="*/ 198438 h 58"/>
              <a:gd name="T22" fmla="*/ 27444 w 87"/>
              <a:gd name="T23" fmla="*/ 198438 h 58"/>
              <a:gd name="T24" fmla="*/ 24013 w 87"/>
              <a:gd name="T25" fmla="*/ 195017 h 58"/>
              <a:gd name="T26" fmla="*/ 24013 w 87"/>
              <a:gd name="T27" fmla="*/ 191595 h 58"/>
              <a:gd name="T28" fmla="*/ 30874 w 87"/>
              <a:gd name="T29" fmla="*/ 136854 h 58"/>
              <a:gd name="T30" fmla="*/ 24013 w 87"/>
              <a:gd name="T31" fmla="*/ 123168 h 58"/>
              <a:gd name="T32" fmla="*/ 34305 w 87"/>
              <a:gd name="T33" fmla="*/ 109483 h 58"/>
              <a:gd name="T34" fmla="*/ 44596 w 87"/>
              <a:gd name="T35" fmla="*/ 65006 h 58"/>
              <a:gd name="T36" fmla="*/ 3430 w 87"/>
              <a:gd name="T37" fmla="*/ 51320 h 58"/>
              <a:gd name="T38" fmla="*/ 0 w 87"/>
              <a:gd name="T39" fmla="*/ 47899 h 58"/>
              <a:gd name="T40" fmla="*/ 3430 w 87"/>
              <a:gd name="T41" fmla="*/ 44477 h 58"/>
              <a:gd name="T42" fmla="*/ 147510 w 87"/>
              <a:gd name="T43" fmla="*/ 0 h 58"/>
              <a:gd name="T44" fmla="*/ 147510 w 87"/>
              <a:gd name="T45" fmla="*/ 0 h 58"/>
              <a:gd name="T46" fmla="*/ 150940 w 87"/>
              <a:gd name="T47" fmla="*/ 0 h 58"/>
              <a:gd name="T48" fmla="*/ 295020 w 87"/>
              <a:gd name="T49" fmla="*/ 44477 h 58"/>
              <a:gd name="T50" fmla="*/ 298450 w 87"/>
              <a:gd name="T51" fmla="*/ 47899 h 58"/>
              <a:gd name="T52" fmla="*/ 295020 w 87"/>
              <a:gd name="T53" fmla="*/ 51320 h 58"/>
              <a:gd name="T54" fmla="*/ 233271 w 87"/>
              <a:gd name="T55" fmla="*/ 130011 h 58"/>
              <a:gd name="T56" fmla="*/ 147510 w 87"/>
              <a:gd name="T57" fmla="*/ 164225 h 58"/>
              <a:gd name="T58" fmla="*/ 65179 w 87"/>
              <a:gd name="T59" fmla="*/ 130011 h 58"/>
              <a:gd name="T60" fmla="*/ 68609 w 87"/>
              <a:gd name="T61" fmla="*/ 88955 h 58"/>
              <a:gd name="T62" fmla="*/ 144079 w 87"/>
              <a:gd name="T63" fmla="*/ 112904 h 58"/>
              <a:gd name="T64" fmla="*/ 147510 w 87"/>
              <a:gd name="T65" fmla="*/ 116326 h 58"/>
              <a:gd name="T66" fmla="*/ 154371 w 87"/>
              <a:gd name="T67" fmla="*/ 112904 h 58"/>
              <a:gd name="T68" fmla="*/ 229841 w 87"/>
              <a:gd name="T69" fmla="*/ 88955 h 58"/>
              <a:gd name="T70" fmla="*/ 233271 w 87"/>
              <a:gd name="T71" fmla="*/ 130011 h 58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87" h="58">
                <a:moveTo>
                  <a:pt x="86" y="15"/>
                </a:moveTo>
                <a:cubicBezTo>
                  <a:pt x="44" y="29"/>
                  <a:pt x="44" y="29"/>
                  <a:pt x="44" y="29"/>
                </a:cubicBezTo>
                <a:cubicBezTo>
                  <a:pt x="44" y="29"/>
                  <a:pt x="44" y="29"/>
                  <a:pt x="43" y="29"/>
                </a:cubicBezTo>
                <a:cubicBezTo>
                  <a:pt x="43" y="29"/>
                  <a:pt x="43" y="29"/>
                  <a:pt x="43" y="29"/>
                </a:cubicBezTo>
                <a:cubicBezTo>
                  <a:pt x="18" y="21"/>
                  <a:pt x="18" y="21"/>
                  <a:pt x="18" y="21"/>
                </a:cubicBezTo>
                <a:cubicBezTo>
                  <a:pt x="16" y="23"/>
                  <a:pt x="15" y="27"/>
                  <a:pt x="14" y="32"/>
                </a:cubicBezTo>
                <a:cubicBezTo>
                  <a:pt x="16" y="33"/>
                  <a:pt x="17" y="34"/>
                  <a:pt x="17" y="36"/>
                </a:cubicBezTo>
                <a:cubicBezTo>
                  <a:pt x="17" y="38"/>
                  <a:pt x="16" y="39"/>
                  <a:pt x="15" y="40"/>
                </a:cubicBezTo>
                <a:cubicBezTo>
                  <a:pt x="17" y="56"/>
                  <a:pt x="17" y="56"/>
                  <a:pt x="17" y="56"/>
                </a:cubicBezTo>
                <a:cubicBezTo>
                  <a:pt x="17" y="57"/>
                  <a:pt x="17" y="57"/>
                  <a:pt x="16" y="57"/>
                </a:cubicBezTo>
                <a:cubicBezTo>
                  <a:pt x="16" y="58"/>
                  <a:pt x="16" y="58"/>
                  <a:pt x="16" y="58"/>
                </a:cubicBezTo>
                <a:cubicBezTo>
                  <a:pt x="8" y="58"/>
                  <a:pt x="8" y="58"/>
                  <a:pt x="8" y="58"/>
                </a:cubicBezTo>
                <a:cubicBezTo>
                  <a:pt x="8" y="58"/>
                  <a:pt x="8" y="58"/>
                  <a:pt x="7" y="57"/>
                </a:cubicBezTo>
                <a:cubicBezTo>
                  <a:pt x="7" y="57"/>
                  <a:pt x="7" y="57"/>
                  <a:pt x="7" y="56"/>
                </a:cubicBezTo>
                <a:cubicBezTo>
                  <a:pt x="9" y="40"/>
                  <a:pt x="9" y="40"/>
                  <a:pt x="9" y="40"/>
                </a:cubicBezTo>
                <a:cubicBezTo>
                  <a:pt x="8" y="39"/>
                  <a:pt x="7" y="38"/>
                  <a:pt x="7" y="36"/>
                </a:cubicBezTo>
                <a:cubicBezTo>
                  <a:pt x="7" y="34"/>
                  <a:pt x="8" y="33"/>
                  <a:pt x="10" y="32"/>
                </a:cubicBezTo>
                <a:cubicBezTo>
                  <a:pt x="10" y="27"/>
                  <a:pt x="11" y="23"/>
                  <a:pt x="13" y="19"/>
                </a:cubicBezTo>
                <a:cubicBezTo>
                  <a:pt x="1" y="15"/>
                  <a:pt x="1" y="15"/>
                  <a:pt x="1" y="15"/>
                </a:cubicBezTo>
                <a:cubicBezTo>
                  <a:pt x="0" y="15"/>
                  <a:pt x="0" y="15"/>
                  <a:pt x="0" y="14"/>
                </a:cubicBezTo>
                <a:cubicBezTo>
                  <a:pt x="0" y="14"/>
                  <a:pt x="0" y="13"/>
                  <a:pt x="1" y="13"/>
                </a:cubicBezTo>
                <a:cubicBezTo>
                  <a:pt x="43" y="0"/>
                  <a:pt x="43" y="0"/>
                  <a:pt x="43" y="0"/>
                </a:cubicBezTo>
                <a:cubicBezTo>
                  <a:pt x="43" y="0"/>
                  <a:pt x="43" y="0"/>
                  <a:pt x="43" y="0"/>
                </a:cubicBezTo>
                <a:cubicBezTo>
                  <a:pt x="44" y="0"/>
                  <a:pt x="44" y="0"/>
                  <a:pt x="44" y="0"/>
                </a:cubicBezTo>
                <a:cubicBezTo>
                  <a:pt x="86" y="13"/>
                  <a:pt x="86" y="13"/>
                  <a:pt x="86" y="13"/>
                </a:cubicBezTo>
                <a:cubicBezTo>
                  <a:pt x="87" y="13"/>
                  <a:pt x="87" y="14"/>
                  <a:pt x="87" y="14"/>
                </a:cubicBezTo>
                <a:cubicBezTo>
                  <a:pt x="87" y="15"/>
                  <a:pt x="87" y="15"/>
                  <a:pt x="86" y="15"/>
                </a:cubicBezTo>
                <a:close/>
                <a:moveTo>
                  <a:pt x="68" y="38"/>
                </a:moveTo>
                <a:cubicBezTo>
                  <a:pt x="68" y="44"/>
                  <a:pt x="57" y="48"/>
                  <a:pt x="43" y="48"/>
                </a:cubicBezTo>
                <a:cubicBezTo>
                  <a:pt x="30" y="48"/>
                  <a:pt x="19" y="44"/>
                  <a:pt x="19" y="38"/>
                </a:cubicBezTo>
                <a:cubicBezTo>
                  <a:pt x="20" y="26"/>
                  <a:pt x="20" y="26"/>
                  <a:pt x="20" y="26"/>
                </a:cubicBezTo>
                <a:cubicBezTo>
                  <a:pt x="42" y="33"/>
                  <a:pt x="42" y="33"/>
                  <a:pt x="42" y="33"/>
                </a:cubicBezTo>
                <a:cubicBezTo>
                  <a:pt x="42" y="33"/>
                  <a:pt x="43" y="34"/>
                  <a:pt x="43" y="34"/>
                </a:cubicBezTo>
                <a:cubicBezTo>
                  <a:pt x="44" y="34"/>
                  <a:pt x="45" y="33"/>
                  <a:pt x="45" y="33"/>
                </a:cubicBezTo>
                <a:cubicBezTo>
                  <a:pt x="67" y="26"/>
                  <a:pt x="67" y="26"/>
                  <a:pt x="67" y="26"/>
                </a:cubicBezTo>
                <a:lnTo>
                  <a:pt x="68" y="3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p>
            <a:endParaRPr lang="en-US"/>
          </a:p>
        </p:txBody>
      </p:sp>
      <p:sp>
        <p:nvSpPr>
          <p:cNvPr id="13" name="Oval 6"/>
          <p:cNvSpPr/>
          <p:nvPr/>
        </p:nvSpPr>
        <p:spPr>
          <a:xfrm>
            <a:off x="4087789" y="4183144"/>
            <a:ext cx="1771135" cy="1848482"/>
          </a:xfrm>
          <a:prstGeom prst="ellipse">
            <a:avLst/>
          </a:prstGeom>
          <a:solidFill>
            <a:srgbClr val="3387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TextBox 15"/>
          <p:cNvSpPr txBox="1"/>
          <p:nvPr/>
        </p:nvSpPr>
        <p:spPr>
          <a:xfrm>
            <a:off x="4217035" y="4655820"/>
            <a:ext cx="15119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+mj-lt"/>
              </a:rPr>
              <a:t>Достижение результата</a:t>
            </a:r>
            <a:endParaRPr lang="en-US" sz="16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1" name="Freeform 14"/>
          <p:cNvSpPr>
            <a:spLocks noEditPoints="1"/>
          </p:cNvSpPr>
          <p:nvPr/>
        </p:nvSpPr>
        <p:spPr bwMode="auto">
          <a:xfrm>
            <a:off x="4729929" y="5239589"/>
            <a:ext cx="485789" cy="361324"/>
          </a:xfrm>
          <a:custGeom>
            <a:avLst/>
            <a:gdLst>
              <a:gd name="T0" fmla="*/ 268288 w 78"/>
              <a:gd name="T1" fmla="*/ 161660 h 60"/>
              <a:gd name="T2" fmla="*/ 261409 w 78"/>
              <a:gd name="T3" fmla="*/ 165100 h 60"/>
              <a:gd name="T4" fmla="*/ 251090 w 78"/>
              <a:gd name="T5" fmla="*/ 165100 h 60"/>
              <a:gd name="T6" fmla="*/ 251090 w 78"/>
              <a:gd name="T7" fmla="*/ 182298 h 60"/>
              <a:gd name="T8" fmla="*/ 223573 w 78"/>
              <a:gd name="T9" fmla="*/ 206375 h 60"/>
              <a:gd name="T10" fmla="*/ 199496 w 78"/>
              <a:gd name="T11" fmla="*/ 182298 h 60"/>
              <a:gd name="T12" fmla="*/ 199496 w 78"/>
              <a:gd name="T13" fmla="*/ 165100 h 60"/>
              <a:gd name="T14" fmla="*/ 65352 w 78"/>
              <a:gd name="T15" fmla="*/ 165100 h 60"/>
              <a:gd name="T16" fmla="*/ 65352 w 78"/>
              <a:gd name="T17" fmla="*/ 182298 h 60"/>
              <a:gd name="T18" fmla="*/ 41275 w 78"/>
              <a:gd name="T19" fmla="*/ 206375 h 60"/>
              <a:gd name="T20" fmla="*/ 17198 w 78"/>
              <a:gd name="T21" fmla="*/ 182298 h 60"/>
              <a:gd name="T22" fmla="*/ 17198 w 78"/>
              <a:gd name="T23" fmla="*/ 165100 h 60"/>
              <a:gd name="T24" fmla="*/ 3440 w 78"/>
              <a:gd name="T25" fmla="*/ 165100 h 60"/>
              <a:gd name="T26" fmla="*/ 0 w 78"/>
              <a:gd name="T27" fmla="*/ 161660 h 60"/>
              <a:gd name="T28" fmla="*/ 0 w 78"/>
              <a:gd name="T29" fmla="*/ 110067 h 60"/>
              <a:gd name="T30" fmla="*/ 27517 w 78"/>
              <a:gd name="T31" fmla="*/ 82550 h 60"/>
              <a:gd name="T32" fmla="*/ 30956 w 78"/>
              <a:gd name="T33" fmla="*/ 82550 h 60"/>
              <a:gd name="T34" fmla="*/ 44715 w 78"/>
              <a:gd name="T35" fmla="*/ 27517 h 60"/>
              <a:gd name="T36" fmla="*/ 82550 w 78"/>
              <a:gd name="T37" fmla="*/ 0 h 60"/>
              <a:gd name="T38" fmla="*/ 182298 w 78"/>
              <a:gd name="T39" fmla="*/ 0 h 60"/>
              <a:gd name="T40" fmla="*/ 220134 w 78"/>
              <a:gd name="T41" fmla="*/ 27517 h 60"/>
              <a:gd name="T42" fmla="*/ 233892 w 78"/>
              <a:gd name="T43" fmla="*/ 82550 h 60"/>
              <a:gd name="T44" fmla="*/ 237332 w 78"/>
              <a:gd name="T45" fmla="*/ 82550 h 60"/>
              <a:gd name="T46" fmla="*/ 268288 w 78"/>
              <a:gd name="T47" fmla="*/ 110067 h 60"/>
              <a:gd name="T48" fmla="*/ 268288 w 78"/>
              <a:gd name="T49" fmla="*/ 161660 h 60"/>
              <a:gd name="T50" fmla="*/ 41275 w 78"/>
              <a:gd name="T51" fmla="*/ 103188 h 60"/>
              <a:gd name="T52" fmla="*/ 20638 w 78"/>
              <a:gd name="T53" fmla="*/ 123825 h 60"/>
              <a:gd name="T54" fmla="*/ 41275 w 78"/>
              <a:gd name="T55" fmla="*/ 144463 h 60"/>
              <a:gd name="T56" fmla="*/ 61913 w 78"/>
              <a:gd name="T57" fmla="*/ 123825 h 60"/>
              <a:gd name="T58" fmla="*/ 41275 w 78"/>
              <a:gd name="T59" fmla="*/ 103188 h 60"/>
              <a:gd name="T60" fmla="*/ 199496 w 78"/>
              <a:gd name="T61" fmla="*/ 82550 h 60"/>
              <a:gd name="T62" fmla="*/ 189177 w 78"/>
              <a:gd name="T63" fmla="*/ 34396 h 60"/>
              <a:gd name="T64" fmla="*/ 182298 w 78"/>
              <a:gd name="T65" fmla="*/ 30956 h 60"/>
              <a:gd name="T66" fmla="*/ 82550 w 78"/>
              <a:gd name="T67" fmla="*/ 30956 h 60"/>
              <a:gd name="T68" fmla="*/ 79111 w 78"/>
              <a:gd name="T69" fmla="*/ 34396 h 60"/>
              <a:gd name="T70" fmla="*/ 65352 w 78"/>
              <a:gd name="T71" fmla="*/ 82550 h 60"/>
              <a:gd name="T72" fmla="*/ 199496 w 78"/>
              <a:gd name="T73" fmla="*/ 82550 h 60"/>
              <a:gd name="T74" fmla="*/ 223573 w 78"/>
              <a:gd name="T75" fmla="*/ 103188 h 60"/>
              <a:gd name="T76" fmla="*/ 202936 w 78"/>
              <a:gd name="T77" fmla="*/ 123825 h 60"/>
              <a:gd name="T78" fmla="*/ 223573 w 78"/>
              <a:gd name="T79" fmla="*/ 144463 h 60"/>
              <a:gd name="T80" fmla="*/ 244211 w 78"/>
              <a:gd name="T81" fmla="*/ 123825 h 60"/>
              <a:gd name="T82" fmla="*/ 223573 w 78"/>
              <a:gd name="T83" fmla="*/ 103188 h 60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0" t="0" r="r" b="b"/>
            <a:pathLst>
              <a:path w="78" h="60">
                <a:moveTo>
                  <a:pt x="78" y="47"/>
                </a:moveTo>
                <a:cubicBezTo>
                  <a:pt x="78" y="48"/>
                  <a:pt x="77" y="48"/>
                  <a:pt x="76" y="48"/>
                </a:cubicBezTo>
                <a:cubicBezTo>
                  <a:pt x="73" y="48"/>
                  <a:pt x="73" y="48"/>
                  <a:pt x="73" y="48"/>
                </a:cubicBezTo>
                <a:cubicBezTo>
                  <a:pt x="73" y="53"/>
                  <a:pt x="73" y="53"/>
                  <a:pt x="73" y="53"/>
                </a:cubicBezTo>
                <a:cubicBezTo>
                  <a:pt x="73" y="57"/>
                  <a:pt x="69" y="60"/>
                  <a:pt x="65" y="60"/>
                </a:cubicBezTo>
                <a:cubicBezTo>
                  <a:pt x="61" y="60"/>
                  <a:pt x="58" y="57"/>
                  <a:pt x="58" y="53"/>
                </a:cubicBezTo>
                <a:cubicBezTo>
                  <a:pt x="58" y="48"/>
                  <a:pt x="58" y="48"/>
                  <a:pt x="58" y="48"/>
                </a:cubicBezTo>
                <a:cubicBezTo>
                  <a:pt x="19" y="48"/>
                  <a:pt x="19" y="48"/>
                  <a:pt x="19" y="48"/>
                </a:cubicBezTo>
                <a:cubicBezTo>
                  <a:pt x="19" y="53"/>
                  <a:pt x="19" y="53"/>
                  <a:pt x="19" y="53"/>
                </a:cubicBezTo>
                <a:cubicBezTo>
                  <a:pt x="19" y="57"/>
                  <a:pt x="16" y="60"/>
                  <a:pt x="12" y="60"/>
                </a:cubicBezTo>
                <a:cubicBezTo>
                  <a:pt x="8" y="60"/>
                  <a:pt x="5" y="57"/>
                  <a:pt x="5" y="53"/>
                </a:cubicBezTo>
                <a:cubicBezTo>
                  <a:pt x="5" y="48"/>
                  <a:pt x="5" y="48"/>
                  <a:pt x="5" y="48"/>
                </a:cubicBezTo>
                <a:cubicBezTo>
                  <a:pt x="1" y="48"/>
                  <a:pt x="1" y="48"/>
                  <a:pt x="1" y="48"/>
                </a:cubicBezTo>
                <a:cubicBezTo>
                  <a:pt x="0" y="48"/>
                  <a:pt x="0" y="48"/>
                  <a:pt x="0" y="47"/>
                </a:cubicBezTo>
                <a:cubicBezTo>
                  <a:pt x="0" y="32"/>
                  <a:pt x="0" y="32"/>
                  <a:pt x="0" y="32"/>
                </a:cubicBezTo>
                <a:cubicBezTo>
                  <a:pt x="0" y="28"/>
                  <a:pt x="4" y="24"/>
                  <a:pt x="8" y="24"/>
                </a:cubicBezTo>
                <a:cubicBezTo>
                  <a:pt x="9" y="24"/>
                  <a:pt x="9" y="24"/>
                  <a:pt x="9" y="24"/>
                </a:cubicBezTo>
                <a:cubicBezTo>
                  <a:pt x="13" y="8"/>
                  <a:pt x="13" y="8"/>
                  <a:pt x="13" y="8"/>
                </a:cubicBezTo>
                <a:cubicBezTo>
                  <a:pt x="14" y="3"/>
                  <a:pt x="19" y="0"/>
                  <a:pt x="24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8" y="0"/>
                  <a:pt x="63" y="3"/>
                  <a:pt x="64" y="8"/>
                </a:cubicBezTo>
                <a:cubicBezTo>
                  <a:pt x="68" y="24"/>
                  <a:pt x="68" y="24"/>
                  <a:pt x="68" y="24"/>
                </a:cubicBezTo>
                <a:cubicBezTo>
                  <a:pt x="69" y="24"/>
                  <a:pt x="69" y="24"/>
                  <a:pt x="69" y="24"/>
                </a:cubicBezTo>
                <a:cubicBezTo>
                  <a:pt x="74" y="24"/>
                  <a:pt x="78" y="28"/>
                  <a:pt x="78" y="32"/>
                </a:cubicBezTo>
                <a:lnTo>
                  <a:pt x="78" y="47"/>
                </a:lnTo>
                <a:close/>
                <a:moveTo>
                  <a:pt x="12" y="30"/>
                </a:moveTo>
                <a:cubicBezTo>
                  <a:pt x="9" y="30"/>
                  <a:pt x="6" y="33"/>
                  <a:pt x="6" y="36"/>
                </a:cubicBezTo>
                <a:cubicBezTo>
                  <a:pt x="6" y="39"/>
                  <a:pt x="9" y="42"/>
                  <a:pt x="12" y="42"/>
                </a:cubicBezTo>
                <a:cubicBezTo>
                  <a:pt x="15" y="42"/>
                  <a:pt x="18" y="39"/>
                  <a:pt x="18" y="36"/>
                </a:cubicBezTo>
                <a:cubicBezTo>
                  <a:pt x="18" y="33"/>
                  <a:pt x="15" y="30"/>
                  <a:pt x="12" y="30"/>
                </a:cubicBezTo>
                <a:close/>
                <a:moveTo>
                  <a:pt x="58" y="24"/>
                </a:moveTo>
                <a:cubicBezTo>
                  <a:pt x="55" y="10"/>
                  <a:pt x="55" y="10"/>
                  <a:pt x="55" y="10"/>
                </a:cubicBezTo>
                <a:cubicBezTo>
                  <a:pt x="54" y="10"/>
                  <a:pt x="54" y="9"/>
                  <a:pt x="53" y="9"/>
                </a:cubicBezTo>
                <a:cubicBezTo>
                  <a:pt x="24" y="9"/>
                  <a:pt x="24" y="9"/>
                  <a:pt x="24" y="9"/>
                </a:cubicBezTo>
                <a:cubicBezTo>
                  <a:pt x="24" y="9"/>
                  <a:pt x="23" y="10"/>
                  <a:pt x="23" y="10"/>
                </a:cubicBezTo>
                <a:cubicBezTo>
                  <a:pt x="19" y="24"/>
                  <a:pt x="19" y="24"/>
                  <a:pt x="19" y="24"/>
                </a:cubicBezTo>
                <a:lnTo>
                  <a:pt x="58" y="24"/>
                </a:lnTo>
                <a:close/>
                <a:moveTo>
                  <a:pt x="65" y="30"/>
                </a:moveTo>
                <a:cubicBezTo>
                  <a:pt x="62" y="30"/>
                  <a:pt x="59" y="33"/>
                  <a:pt x="59" y="36"/>
                </a:cubicBezTo>
                <a:cubicBezTo>
                  <a:pt x="59" y="39"/>
                  <a:pt x="62" y="42"/>
                  <a:pt x="65" y="42"/>
                </a:cubicBezTo>
                <a:cubicBezTo>
                  <a:pt x="69" y="42"/>
                  <a:pt x="71" y="39"/>
                  <a:pt x="71" y="36"/>
                </a:cubicBezTo>
                <a:cubicBezTo>
                  <a:pt x="71" y="33"/>
                  <a:pt x="69" y="30"/>
                  <a:pt x="65" y="3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p>
            <a:endParaRPr lang="en-US"/>
          </a:p>
        </p:txBody>
      </p:sp>
      <p:sp>
        <p:nvSpPr>
          <p:cNvPr id="15" name="Oval 7"/>
          <p:cNvSpPr/>
          <p:nvPr/>
        </p:nvSpPr>
        <p:spPr>
          <a:xfrm>
            <a:off x="6045200" y="4159885"/>
            <a:ext cx="1798955" cy="1856740"/>
          </a:xfrm>
          <a:prstGeom prst="ellipse">
            <a:avLst/>
          </a:prstGeom>
          <a:solidFill>
            <a:srgbClr val="7906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	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9" name="TextBox 35"/>
          <p:cNvSpPr txBox="1"/>
          <p:nvPr/>
        </p:nvSpPr>
        <p:spPr>
          <a:xfrm>
            <a:off x="6226175" y="4533900"/>
            <a:ext cx="148399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в команде</a:t>
            </a:r>
            <a:endParaRPr lang="en-US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Freeform 66"/>
          <p:cNvSpPr>
            <a:spLocks noEditPoints="1"/>
          </p:cNvSpPr>
          <p:nvPr/>
        </p:nvSpPr>
        <p:spPr bwMode="auto">
          <a:xfrm>
            <a:off x="6723687" y="5240294"/>
            <a:ext cx="488455" cy="426374"/>
          </a:xfrm>
          <a:custGeom>
            <a:avLst/>
            <a:gdLst>
              <a:gd name="T0" fmla="*/ 44667 w 73"/>
              <a:gd name="T1" fmla="*/ 133841 h 68"/>
              <a:gd name="T2" fmla="*/ 27488 w 73"/>
              <a:gd name="T3" fmla="*/ 133841 h 68"/>
              <a:gd name="T4" fmla="*/ 0 w 73"/>
              <a:gd name="T5" fmla="*/ 113250 h 68"/>
              <a:gd name="T6" fmla="*/ 17180 w 73"/>
              <a:gd name="T7" fmla="*/ 65204 h 68"/>
              <a:gd name="T8" fmla="*/ 51539 w 73"/>
              <a:gd name="T9" fmla="*/ 75500 h 68"/>
              <a:gd name="T10" fmla="*/ 68719 w 73"/>
              <a:gd name="T11" fmla="*/ 72068 h 68"/>
              <a:gd name="T12" fmla="*/ 68719 w 73"/>
              <a:gd name="T13" fmla="*/ 82363 h 68"/>
              <a:gd name="T14" fmla="*/ 79027 w 73"/>
              <a:gd name="T15" fmla="*/ 116682 h 68"/>
              <a:gd name="T16" fmla="*/ 44667 w 73"/>
              <a:gd name="T17" fmla="*/ 133841 h 68"/>
              <a:gd name="T18" fmla="*/ 51539 w 73"/>
              <a:gd name="T19" fmla="*/ 65204 h 68"/>
              <a:gd name="T20" fmla="*/ 17180 w 73"/>
              <a:gd name="T21" fmla="*/ 30886 h 68"/>
              <a:gd name="T22" fmla="*/ 51539 w 73"/>
              <a:gd name="T23" fmla="*/ 0 h 68"/>
              <a:gd name="T24" fmla="*/ 85899 w 73"/>
              <a:gd name="T25" fmla="*/ 30886 h 68"/>
              <a:gd name="T26" fmla="*/ 51539 w 73"/>
              <a:gd name="T27" fmla="*/ 65204 h 68"/>
              <a:gd name="T28" fmla="*/ 182106 w 73"/>
              <a:gd name="T29" fmla="*/ 233363 h 68"/>
              <a:gd name="T30" fmla="*/ 68719 w 73"/>
              <a:gd name="T31" fmla="*/ 233363 h 68"/>
              <a:gd name="T32" fmla="*/ 34360 w 73"/>
              <a:gd name="T33" fmla="*/ 199045 h 68"/>
              <a:gd name="T34" fmla="*/ 79027 w 73"/>
              <a:gd name="T35" fmla="*/ 123545 h 68"/>
              <a:gd name="T36" fmla="*/ 127130 w 73"/>
              <a:gd name="T37" fmla="*/ 140704 h 68"/>
              <a:gd name="T38" fmla="*/ 171798 w 73"/>
              <a:gd name="T39" fmla="*/ 123545 h 68"/>
              <a:gd name="T40" fmla="*/ 219901 w 73"/>
              <a:gd name="T41" fmla="*/ 199045 h 68"/>
              <a:gd name="T42" fmla="*/ 182106 w 73"/>
              <a:gd name="T43" fmla="*/ 233363 h 68"/>
              <a:gd name="T44" fmla="*/ 127130 w 73"/>
              <a:gd name="T45" fmla="*/ 133841 h 68"/>
              <a:gd name="T46" fmla="*/ 75591 w 73"/>
              <a:gd name="T47" fmla="*/ 82363 h 68"/>
              <a:gd name="T48" fmla="*/ 127130 w 73"/>
              <a:gd name="T49" fmla="*/ 30886 h 68"/>
              <a:gd name="T50" fmla="*/ 175234 w 73"/>
              <a:gd name="T51" fmla="*/ 82363 h 68"/>
              <a:gd name="T52" fmla="*/ 127130 w 73"/>
              <a:gd name="T53" fmla="*/ 133841 h 68"/>
              <a:gd name="T54" fmla="*/ 202722 w 73"/>
              <a:gd name="T55" fmla="*/ 65204 h 68"/>
              <a:gd name="T56" fmla="*/ 168362 w 73"/>
              <a:gd name="T57" fmla="*/ 30886 h 68"/>
              <a:gd name="T58" fmla="*/ 202722 w 73"/>
              <a:gd name="T59" fmla="*/ 0 h 68"/>
              <a:gd name="T60" fmla="*/ 233645 w 73"/>
              <a:gd name="T61" fmla="*/ 30886 h 68"/>
              <a:gd name="T62" fmla="*/ 202722 w 73"/>
              <a:gd name="T63" fmla="*/ 65204 h 68"/>
              <a:gd name="T64" fmla="*/ 226773 w 73"/>
              <a:gd name="T65" fmla="*/ 133841 h 68"/>
              <a:gd name="T66" fmla="*/ 209593 w 73"/>
              <a:gd name="T67" fmla="*/ 133841 h 68"/>
              <a:gd name="T68" fmla="*/ 175234 w 73"/>
              <a:gd name="T69" fmla="*/ 116682 h 68"/>
              <a:gd name="T70" fmla="*/ 185542 w 73"/>
              <a:gd name="T71" fmla="*/ 82363 h 68"/>
              <a:gd name="T72" fmla="*/ 185542 w 73"/>
              <a:gd name="T73" fmla="*/ 72068 h 68"/>
              <a:gd name="T74" fmla="*/ 202722 w 73"/>
              <a:gd name="T75" fmla="*/ 75500 h 68"/>
              <a:gd name="T76" fmla="*/ 237081 w 73"/>
              <a:gd name="T77" fmla="*/ 65204 h 68"/>
              <a:gd name="T78" fmla="*/ 250825 w 73"/>
              <a:gd name="T79" fmla="*/ 113250 h 68"/>
              <a:gd name="T80" fmla="*/ 226773 w 73"/>
              <a:gd name="T81" fmla="*/ 133841 h 68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0" t="0" r="r" b="b"/>
            <a:pathLst>
              <a:path w="73" h="68">
                <a:moveTo>
                  <a:pt x="13" y="39"/>
                </a:moveTo>
                <a:cubicBezTo>
                  <a:pt x="8" y="39"/>
                  <a:pt x="8" y="39"/>
                  <a:pt x="8" y="39"/>
                </a:cubicBezTo>
                <a:cubicBezTo>
                  <a:pt x="4" y="39"/>
                  <a:pt x="0" y="37"/>
                  <a:pt x="0" y="33"/>
                </a:cubicBezTo>
                <a:cubicBezTo>
                  <a:pt x="0" y="29"/>
                  <a:pt x="0" y="19"/>
                  <a:pt x="5" y="19"/>
                </a:cubicBezTo>
                <a:cubicBezTo>
                  <a:pt x="6" y="19"/>
                  <a:pt x="10" y="22"/>
                  <a:pt x="15" y="22"/>
                </a:cubicBezTo>
                <a:cubicBezTo>
                  <a:pt x="17" y="22"/>
                  <a:pt x="18" y="22"/>
                  <a:pt x="20" y="21"/>
                </a:cubicBezTo>
                <a:cubicBezTo>
                  <a:pt x="20" y="22"/>
                  <a:pt x="20" y="23"/>
                  <a:pt x="20" y="24"/>
                </a:cubicBezTo>
                <a:cubicBezTo>
                  <a:pt x="20" y="27"/>
                  <a:pt x="21" y="31"/>
                  <a:pt x="23" y="34"/>
                </a:cubicBezTo>
                <a:cubicBezTo>
                  <a:pt x="19" y="34"/>
                  <a:pt x="15" y="36"/>
                  <a:pt x="13" y="39"/>
                </a:cubicBezTo>
                <a:close/>
                <a:moveTo>
                  <a:pt x="15" y="19"/>
                </a:moveTo>
                <a:cubicBezTo>
                  <a:pt x="10" y="19"/>
                  <a:pt x="5" y="15"/>
                  <a:pt x="5" y="9"/>
                </a:cubicBezTo>
                <a:cubicBezTo>
                  <a:pt x="5" y="4"/>
                  <a:pt x="10" y="0"/>
                  <a:pt x="15" y="0"/>
                </a:cubicBezTo>
                <a:cubicBezTo>
                  <a:pt x="20" y="0"/>
                  <a:pt x="25" y="4"/>
                  <a:pt x="25" y="9"/>
                </a:cubicBezTo>
                <a:cubicBezTo>
                  <a:pt x="25" y="15"/>
                  <a:pt x="20" y="19"/>
                  <a:pt x="15" y="19"/>
                </a:cubicBezTo>
                <a:close/>
                <a:moveTo>
                  <a:pt x="53" y="68"/>
                </a:moveTo>
                <a:cubicBezTo>
                  <a:pt x="20" y="68"/>
                  <a:pt x="20" y="68"/>
                  <a:pt x="20" y="68"/>
                </a:cubicBezTo>
                <a:cubicBezTo>
                  <a:pt x="14" y="68"/>
                  <a:pt x="10" y="64"/>
                  <a:pt x="10" y="58"/>
                </a:cubicBezTo>
                <a:cubicBezTo>
                  <a:pt x="10" y="49"/>
                  <a:pt x="12" y="36"/>
                  <a:pt x="23" y="36"/>
                </a:cubicBezTo>
                <a:cubicBezTo>
                  <a:pt x="25" y="36"/>
                  <a:pt x="29" y="41"/>
                  <a:pt x="37" y="41"/>
                </a:cubicBezTo>
                <a:cubicBezTo>
                  <a:pt x="44" y="41"/>
                  <a:pt x="49" y="36"/>
                  <a:pt x="50" y="36"/>
                </a:cubicBezTo>
                <a:cubicBezTo>
                  <a:pt x="62" y="36"/>
                  <a:pt x="64" y="49"/>
                  <a:pt x="64" y="58"/>
                </a:cubicBezTo>
                <a:cubicBezTo>
                  <a:pt x="64" y="64"/>
                  <a:pt x="60" y="68"/>
                  <a:pt x="53" y="68"/>
                </a:cubicBezTo>
                <a:close/>
                <a:moveTo>
                  <a:pt x="37" y="39"/>
                </a:moveTo>
                <a:cubicBezTo>
                  <a:pt x="29" y="39"/>
                  <a:pt x="22" y="32"/>
                  <a:pt x="22" y="24"/>
                </a:cubicBezTo>
                <a:cubicBezTo>
                  <a:pt x="22" y="16"/>
                  <a:pt x="29" y="9"/>
                  <a:pt x="37" y="9"/>
                </a:cubicBezTo>
                <a:cubicBezTo>
                  <a:pt x="45" y="9"/>
                  <a:pt x="51" y="16"/>
                  <a:pt x="51" y="24"/>
                </a:cubicBezTo>
                <a:cubicBezTo>
                  <a:pt x="51" y="32"/>
                  <a:pt x="45" y="39"/>
                  <a:pt x="37" y="39"/>
                </a:cubicBezTo>
                <a:close/>
                <a:moveTo>
                  <a:pt x="59" y="19"/>
                </a:moveTo>
                <a:cubicBezTo>
                  <a:pt x="53" y="19"/>
                  <a:pt x="49" y="15"/>
                  <a:pt x="49" y="9"/>
                </a:cubicBezTo>
                <a:cubicBezTo>
                  <a:pt x="49" y="4"/>
                  <a:pt x="53" y="0"/>
                  <a:pt x="59" y="0"/>
                </a:cubicBezTo>
                <a:cubicBezTo>
                  <a:pt x="64" y="0"/>
                  <a:pt x="68" y="4"/>
                  <a:pt x="68" y="9"/>
                </a:cubicBezTo>
                <a:cubicBezTo>
                  <a:pt x="68" y="15"/>
                  <a:pt x="64" y="19"/>
                  <a:pt x="59" y="19"/>
                </a:cubicBezTo>
                <a:close/>
                <a:moveTo>
                  <a:pt x="66" y="39"/>
                </a:moveTo>
                <a:cubicBezTo>
                  <a:pt x="61" y="39"/>
                  <a:pt x="61" y="39"/>
                  <a:pt x="61" y="39"/>
                </a:cubicBezTo>
                <a:cubicBezTo>
                  <a:pt x="58" y="36"/>
                  <a:pt x="55" y="34"/>
                  <a:pt x="51" y="34"/>
                </a:cubicBezTo>
                <a:cubicBezTo>
                  <a:pt x="53" y="31"/>
                  <a:pt x="54" y="27"/>
                  <a:pt x="54" y="24"/>
                </a:cubicBezTo>
                <a:cubicBezTo>
                  <a:pt x="54" y="23"/>
                  <a:pt x="54" y="22"/>
                  <a:pt x="54" y="21"/>
                </a:cubicBezTo>
                <a:cubicBezTo>
                  <a:pt x="55" y="22"/>
                  <a:pt x="57" y="22"/>
                  <a:pt x="59" y="22"/>
                </a:cubicBezTo>
                <a:cubicBezTo>
                  <a:pt x="64" y="22"/>
                  <a:pt x="68" y="19"/>
                  <a:pt x="69" y="19"/>
                </a:cubicBezTo>
                <a:cubicBezTo>
                  <a:pt x="73" y="19"/>
                  <a:pt x="73" y="29"/>
                  <a:pt x="73" y="33"/>
                </a:cubicBezTo>
                <a:cubicBezTo>
                  <a:pt x="73" y="37"/>
                  <a:pt x="70" y="39"/>
                  <a:pt x="66" y="3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p>
            <a:endParaRPr lang="en-US"/>
          </a:p>
        </p:txBody>
      </p:sp>
      <p:sp>
        <p:nvSpPr>
          <p:cNvPr id="20" name="Oval 8"/>
          <p:cNvSpPr/>
          <p:nvPr/>
        </p:nvSpPr>
        <p:spPr>
          <a:xfrm>
            <a:off x="8031071" y="4175074"/>
            <a:ext cx="1800909" cy="1878228"/>
          </a:xfrm>
          <a:prstGeom prst="ellipse">
            <a:avLst/>
          </a:prstGeom>
          <a:solidFill>
            <a:srgbClr val="9774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p>
            <a:pPr algn="ctr"/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1" name="TextBox 36"/>
          <p:cNvSpPr txBox="1"/>
          <p:nvPr/>
        </p:nvSpPr>
        <p:spPr>
          <a:xfrm>
            <a:off x="8122920" y="4624705"/>
            <a:ext cx="162369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изменениями</a:t>
            </a:r>
            <a:endParaRPr lang="en-US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Freeform 74"/>
          <p:cNvSpPr>
            <a:spLocks noChangeArrowheads="1"/>
          </p:cNvSpPr>
          <p:nvPr/>
        </p:nvSpPr>
        <p:spPr bwMode="auto">
          <a:xfrm>
            <a:off x="8768080" y="5247640"/>
            <a:ext cx="473075" cy="419100"/>
          </a:xfrm>
          <a:custGeom>
            <a:avLst/>
            <a:gdLst>
              <a:gd name="T0" fmla="*/ 14641 w 445"/>
              <a:gd name="T1" fmla="*/ 58439 h 436"/>
              <a:gd name="T2" fmla="*/ 14641 w 445"/>
              <a:gd name="T3" fmla="*/ 58439 h 436"/>
              <a:gd name="T4" fmla="*/ 33619 w 445"/>
              <a:gd name="T5" fmla="*/ 101585 h 436"/>
              <a:gd name="T6" fmla="*/ 62901 w 445"/>
              <a:gd name="T7" fmla="*/ 111416 h 436"/>
              <a:gd name="T8" fmla="*/ 67781 w 445"/>
              <a:gd name="T9" fmla="*/ 111416 h 436"/>
              <a:gd name="T10" fmla="*/ 72661 w 445"/>
              <a:gd name="T11" fmla="*/ 135447 h 436"/>
              <a:gd name="T12" fmla="*/ 72661 w 445"/>
              <a:gd name="T13" fmla="*/ 135447 h 436"/>
              <a:gd name="T14" fmla="*/ 0 w 445"/>
              <a:gd name="T15" fmla="*/ 188425 h 436"/>
              <a:gd name="T16" fmla="*/ 62901 w 445"/>
              <a:gd name="T17" fmla="*/ 237579 h 436"/>
              <a:gd name="T18" fmla="*/ 62901 w 445"/>
              <a:gd name="T19" fmla="*/ 237579 h 436"/>
              <a:gd name="T20" fmla="*/ 67781 w 445"/>
              <a:gd name="T21" fmla="*/ 237579 h 436"/>
              <a:gd name="T22" fmla="*/ 106280 w 445"/>
              <a:gd name="T23" fmla="*/ 227748 h 436"/>
              <a:gd name="T24" fmla="*/ 135020 w 445"/>
              <a:gd name="T25" fmla="*/ 174771 h 436"/>
              <a:gd name="T26" fmla="*/ 111161 w 445"/>
              <a:gd name="T27" fmla="*/ 125616 h 436"/>
              <a:gd name="T28" fmla="*/ 96520 w 445"/>
              <a:gd name="T29" fmla="*/ 111416 h 436"/>
              <a:gd name="T30" fmla="*/ 106280 w 445"/>
              <a:gd name="T31" fmla="*/ 96670 h 436"/>
              <a:gd name="T32" fmla="*/ 125259 w 445"/>
              <a:gd name="T33" fmla="*/ 53524 h 436"/>
              <a:gd name="T34" fmla="*/ 106280 w 445"/>
              <a:gd name="T35" fmla="*/ 9831 h 436"/>
              <a:gd name="T36" fmla="*/ 115499 w 445"/>
              <a:gd name="T37" fmla="*/ 9831 h 436"/>
              <a:gd name="T38" fmla="*/ 135020 w 445"/>
              <a:gd name="T39" fmla="*/ 0 h 436"/>
              <a:gd name="T40" fmla="*/ 135020 w 445"/>
              <a:gd name="T41" fmla="*/ 0 h 436"/>
              <a:gd name="T42" fmla="*/ 77541 w 445"/>
              <a:gd name="T43" fmla="*/ 0 h 436"/>
              <a:gd name="T44" fmla="*/ 14641 w 445"/>
              <a:gd name="T45" fmla="*/ 58439 h 436"/>
              <a:gd name="T46" fmla="*/ 111161 w 445"/>
              <a:gd name="T47" fmla="*/ 179140 h 436"/>
              <a:gd name="T48" fmla="*/ 111161 w 445"/>
              <a:gd name="T49" fmla="*/ 179140 h 436"/>
              <a:gd name="T50" fmla="*/ 72661 w 445"/>
              <a:gd name="T51" fmla="*/ 213002 h 436"/>
              <a:gd name="T52" fmla="*/ 29281 w 445"/>
              <a:gd name="T53" fmla="*/ 188425 h 436"/>
              <a:gd name="T54" fmla="*/ 38500 w 445"/>
              <a:gd name="T55" fmla="*/ 159478 h 436"/>
              <a:gd name="T56" fmla="*/ 67781 w 445"/>
              <a:gd name="T57" fmla="*/ 150194 h 436"/>
              <a:gd name="T58" fmla="*/ 72661 w 445"/>
              <a:gd name="T59" fmla="*/ 150194 h 436"/>
              <a:gd name="T60" fmla="*/ 111161 w 445"/>
              <a:gd name="T61" fmla="*/ 179140 h 436"/>
              <a:gd name="T62" fmla="*/ 96520 w 445"/>
              <a:gd name="T63" fmla="*/ 43693 h 436"/>
              <a:gd name="T64" fmla="*/ 96520 w 445"/>
              <a:gd name="T65" fmla="*/ 43693 h 436"/>
              <a:gd name="T66" fmla="*/ 77541 w 445"/>
              <a:gd name="T67" fmla="*/ 92301 h 436"/>
              <a:gd name="T68" fmla="*/ 72661 w 445"/>
              <a:gd name="T69" fmla="*/ 92301 h 436"/>
              <a:gd name="T70" fmla="*/ 43922 w 445"/>
              <a:gd name="T71" fmla="*/ 63354 h 436"/>
              <a:gd name="T72" fmla="*/ 43922 w 445"/>
              <a:gd name="T73" fmla="*/ 33862 h 436"/>
              <a:gd name="T74" fmla="*/ 58020 w 445"/>
              <a:gd name="T75" fmla="*/ 14200 h 436"/>
              <a:gd name="T76" fmla="*/ 62901 w 445"/>
              <a:gd name="T77" fmla="*/ 14200 h 436"/>
              <a:gd name="T78" fmla="*/ 96520 w 445"/>
              <a:gd name="T79" fmla="*/ 43693 h 436"/>
              <a:gd name="T80" fmla="*/ 202258 w 445"/>
              <a:gd name="T81" fmla="*/ 92301 h 436"/>
              <a:gd name="T82" fmla="*/ 202258 w 445"/>
              <a:gd name="T83" fmla="*/ 92301 h 436"/>
              <a:gd name="T84" fmla="*/ 202258 w 445"/>
              <a:gd name="T85" fmla="*/ 53524 h 436"/>
              <a:gd name="T86" fmla="*/ 172977 w 445"/>
              <a:gd name="T87" fmla="*/ 53524 h 436"/>
              <a:gd name="T88" fmla="*/ 172977 w 445"/>
              <a:gd name="T89" fmla="*/ 92301 h 436"/>
              <a:gd name="T90" fmla="*/ 135020 w 445"/>
              <a:gd name="T91" fmla="*/ 92301 h 436"/>
              <a:gd name="T92" fmla="*/ 135020 w 445"/>
              <a:gd name="T93" fmla="*/ 116332 h 436"/>
              <a:gd name="T94" fmla="*/ 172977 w 445"/>
              <a:gd name="T95" fmla="*/ 116332 h 436"/>
              <a:gd name="T96" fmla="*/ 172977 w 445"/>
              <a:gd name="T97" fmla="*/ 159478 h 436"/>
              <a:gd name="T98" fmla="*/ 202258 w 445"/>
              <a:gd name="T99" fmla="*/ 159478 h 436"/>
              <a:gd name="T100" fmla="*/ 202258 w 445"/>
              <a:gd name="T101" fmla="*/ 116332 h 436"/>
              <a:gd name="T102" fmla="*/ 240758 w 445"/>
              <a:gd name="T103" fmla="*/ 116332 h 436"/>
              <a:gd name="T104" fmla="*/ 240758 w 445"/>
              <a:gd name="T105" fmla="*/ 92301 h 436"/>
              <a:gd name="T106" fmla="*/ 202258 w 445"/>
              <a:gd name="T107" fmla="*/ 92301 h 4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445" h="436">
                <a:moveTo>
                  <a:pt x="27" y="107"/>
                </a:moveTo>
                <a:lnTo>
                  <a:pt x="27" y="107"/>
                </a:lnTo>
                <a:cubicBezTo>
                  <a:pt x="27" y="142"/>
                  <a:pt x="36" y="169"/>
                  <a:pt x="62" y="186"/>
                </a:cubicBezTo>
                <a:cubicBezTo>
                  <a:pt x="81" y="195"/>
                  <a:pt x="107" y="204"/>
                  <a:pt x="116" y="204"/>
                </a:cubicBezTo>
                <a:lnTo>
                  <a:pt x="125" y="204"/>
                </a:lnTo>
                <a:cubicBezTo>
                  <a:pt x="125" y="204"/>
                  <a:pt x="116" y="222"/>
                  <a:pt x="134" y="248"/>
                </a:cubicBezTo>
                <a:cubicBezTo>
                  <a:pt x="107" y="248"/>
                  <a:pt x="0" y="257"/>
                  <a:pt x="0" y="345"/>
                </a:cubicBezTo>
                <a:cubicBezTo>
                  <a:pt x="0" y="435"/>
                  <a:pt x="98" y="435"/>
                  <a:pt x="116" y="435"/>
                </a:cubicBezTo>
                <a:cubicBezTo>
                  <a:pt x="116" y="435"/>
                  <a:pt x="116" y="435"/>
                  <a:pt x="125" y="435"/>
                </a:cubicBezTo>
                <a:cubicBezTo>
                  <a:pt x="134" y="435"/>
                  <a:pt x="169" y="435"/>
                  <a:pt x="196" y="417"/>
                </a:cubicBezTo>
                <a:cubicBezTo>
                  <a:pt x="231" y="399"/>
                  <a:pt x="249" y="364"/>
                  <a:pt x="249" y="320"/>
                </a:cubicBezTo>
                <a:cubicBezTo>
                  <a:pt x="249" y="275"/>
                  <a:pt x="222" y="248"/>
                  <a:pt x="205" y="230"/>
                </a:cubicBezTo>
                <a:cubicBezTo>
                  <a:pt x="187" y="222"/>
                  <a:pt x="178" y="213"/>
                  <a:pt x="178" y="204"/>
                </a:cubicBezTo>
                <a:cubicBezTo>
                  <a:pt x="178" y="195"/>
                  <a:pt x="187" y="186"/>
                  <a:pt x="196" y="177"/>
                </a:cubicBezTo>
                <a:cubicBezTo>
                  <a:pt x="213" y="160"/>
                  <a:pt x="231" y="142"/>
                  <a:pt x="231" y="98"/>
                </a:cubicBezTo>
                <a:cubicBezTo>
                  <a:pt x="231" y="62"/>
                  <a:pt x="222" y="36"/>
                  <a:pt x="196" y="18"/>
                </a:cubicBezTo>
                <a:lnTo>
                  <a:pt x="213" y="18"/>
                </a:lnTo>
                <a:cubicBezTo>
                  <a:pt x="231" y="18"/>
                  <a:pt x="249" y="9"/>
                  <a:pt x="249" y="0"/>
                </a:cubicBezTo>
                <a:cubicBezTo>
                  <a:pt x="143" y="0"/>
                  <a:pt x="143" y="0"/>
                  <a:pt x="143" y="0"/>
                </a:cubicBezTo>
                <a:cubicBezTo>
                  <a:pt x="134" y="0"/>
                  <a:pt x="27" y="0"/>
                  <a:pt x="27" y="107"/>
                </a:cubicBezTo>
                <a:close/>
                <a:moveTo>
                  <a:pt x="205" y="328"/>
                </a:moveTo>
                <a:lnTo>
                  <a:pt x="205" y="328"/>
                </a:lnTo>
                <a:cubicBezTo>
                  <a:pt x="213" y="364"/>
                  <a:pt x="178" y="390"/>
                  <a:pt x="134" y="390"/>
                </a:cubicBezTo>
                <a:cubicBezTo>
                  <a:pt x="90" y="399"/>
                  <a:pt x="54" y="381"/>
                  <a:pt x="54" y="345"/>
                </a:cubicBezTo>
                <a:cubicBezTo>
                  <a:pt x="45" y="328"/>
                  <a:pt x="54" y="310"/>
                  <a:pt x="71" y="292"/>
                </a:cubicBezTo>
                <a:cubicBezTo>
                  <a:pt x="90" y="283"/>
                  <a:pt x="107" y="275"/>
                  <a:pt x="125" y="275"/>
                </a:cubicBezTo>
                <a:cubicBezTo>
                  <a:pt x="134" y="275"/>
                  <a:pt x="134" y="275"/>
                  <a:pt x="134" y="275"/>
                </a:cubicBezTo>
                <a:cubicBezTo>
                  <a:pt x="178" y="275"/>
                  <a:pt x="205" y="301"/>
                  <a:pt x="205" y="328"/>
                </a:cubicBezTo>
                <a:close/>
                <a:moveTo>
                  <a:pt x="178" y="80"/>
                </a:moveTo>
                <a:lnTo>
                  <a:pt x="178" y="80"/>
                </a:lnTo>
                <a:cubicBezTo>
                  <a:pt x="187" y="124"/>
                  <a:pt x="169" y="160"/>
                  <a:pt x="143" y="169"/>
                </a:cubicBezTo>
                <a:cubicBezTo>
                  <a:pt x="143" y="169"/>
                  <a:pt x="143" y="169"/>
                  <a:pt x="134" y="169"/>
                </a:cubicBezTo>
                <a:cubicBezTo>
                  <a:pt x="107" y="169"/>
                  <a:pt x="90" y="151"/>
                  <a:pt x="81" y="116"/>
                </a:cubicBezTo>
                <a:cubicBezTo>
                  <a:pt x="71" y="98"/>
                  <a:pt x="71" y="80"/>
                  <a:pt x="81" y="62"/>
                </a:cubicBezTo>
                <a:cubicBezTo>
                  <a:pt x="81" y="45"/>
                  <a:pt x="98" y="36"/>
                  <a:pt x="107" y="26"/>
                </a:cubicBezTo>
                <a:lnTo>
                  <a:pt x="116" y="26"/>
                </a:lnTo>
                <a:cubicBezTo>
                  <a:pt x="151" y="26"/>
                  <a:pt x="169" y="45"/>
                  <a:pt x="178" y="80"/>
                </a:cubicBezTo>
                <a:close/>
                <a:moveTo>
                  <a:pt x="373" y="169"/>
                </a:moveTo>
                <a:lnTo>
                  <a:pt x="373" y="169"/>
                </a:lnTo>
                <a:cubicBezTo>
                  <a:pt x="373" y="98"/>
                  <a:pt x="373" y="98"/>
                  <a:pt x="373" y="98"/>
                </a:cubicBezTo>
                <a:cubicBezTo>
                  <a:pt x="319" y="98"/>
                  <a:pt x="319" y="98"/>
                  <a:pt x="319" y="98"/>
                </a:cubicBezTo>
                <a:cubicBezTo>
                  <a:pt x="319" y="169"/>
                  <a:pt x="319" y="169"/>
                  <a:pt x="319" y="169"/>
                </a:cubicBezTo>
                <a:cubicBezTo>
                  <a:pt x="249" y="169"/>
                  <a:pt x="249" y="169"/>
                  <a:pt x="249" y="169"/>
                </a:cubicBezTo>
                <a:cubicBezTo>
                  <a:pt x="249" y="213"/>
                  <a:pt x="249" y="213"/>
                  <a:pt x="249" y="213"/>
                </a:cubicBezTo>
                <a:cubicBezTo>
                  <a:pt x="319" y="213"/>
                  <a:pt x="319" y="213"/>
                  <a:pt x="319" y="213"/>
                </a:cubicBezTo>
                <a:cubicBezTo>
                  <a:pt x="319" y="292"/>
                  <a:pt x="319" y="292"/>
                  <a:pt x="319" y="292"/>
                </a:cubicBezTo>
                <a:cubicBezTo>
                  <a:pt x="373" y="292"/>
                  <a:pt x="373" y="292"/>
                  <a:pt x="373" y="292"/>
                </a:cubicBezTo>
                <a:cubicBezTo>
                  <a:pt x="373" y="213"/>
                  <a:pt x="373" y="213"/>
                  <a:pt x="373" y="213"/>
                </a:cubicBezTo>
                <a:cubicBezTo>
                  <a:pt x="444" y="213"/>
                  <a:pt x="444" y="213"/>
                  <a:pt x="444" y="213"/>
                </a:cubicBezTo>
                <a:cubicBezTo>
                  <a:pt x="444" y="169"/>
                  <a:pt x="444" y="169"/>
                  <a:pt x="444" y="169"/>
                </a:cubicBezTo>
                <a:lnTo>
                  <a:pt x="373" y="16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lIns="34290" tIns="17145" rIns="34290" bIns="17145" anchor="ctr"/>
          <a:p>
            <a:endParaRPr lang="en-US"/>
          </a:p>
        </p:txBody>
      </p:sp>
      <p:sp>
        <p:nvSpPr>
          <p:cNvPr id="24" name="Oval 16"/>
          <p:cNvSpPr/>
          <p:nvPr/>
        </p:nvSpPr>
        <p:spPr>
          <a:xfrm>
            <a:off x="133982" y="4135069"/>
            <a:ext cx="1795851" cy="1853512"/>
          </a:xfrm>
          <a:prstGeom prst="ellipse">
            <a:avLst/>
          </a:prstGeom>
          <a:solidFill>
            <a:srgbClr val="DB07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p>
            <a:pPr algn="ctr"/>
            <a:endParaRPr lang="en-US"/>
          </a:p>
        </p:txBody>
      </p:sp>
      <p:sp>
        <p:nvSpPr>
          <p:cNvPr id="26" name="TextBox 37"/>
          <p:cNvSpPr txBox="1"/>
          <p:nvPr/>
        </p:nvSpPr>
        <p:spPr>
          <a:xfrm>
            <a:off x="-49530" y="4747895"/>
            <a:ext cx="21621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Исполнительность</a:t>
            </a:r>
            <a:endParaRPr lang="ru-RU" sz="16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Freeform 37"/>
          <p:cNvSpPr/>
          <p:nvPr/>
        </p:nvSpPr>
        <p:spPr bwMode="auto">
          <a:xfrm>
            <a:off x="785402" y="5172450"/>
            <a:ext cx="492480" cy="428824"/>
          </a:xfrm>
          <a:custGeom>
            <a:avLst/>
            <a:gdLst>
              <a:gd name="T0" fmla="*/ 116682 w 68"/>
              <a:gd name="T1" fmla="*/ 168759 h 59"/>
              <a:gd name="T2" fmla="*/ 99522 w 68"/>
              <a:gd name="T3" fmla="*/ 168759 h 59"/>
              <a:gd name="T4" fmla="*/ 37750 w 68"/>
              <a:gd name="T5" fmla="*/ 199756 h 59"/>
              <a:gd name="T6" fmla="*/ 24023 w 68"/>
              <a:gd name="T7" fmla="*/ 203200 h 59"/>
              <a:gd name="T8" fmla="*/ 17159 w 68"/>
              <a:gd name="T9" fmla="*/ 196312 h 59"/>
              <a:gd name="T10" fmla="*/ 17159 w 68"/>
              <a:gd name="T11" fmla="*/ 196312 h 59"/>
              <a:gd name="T12" fmla="*/ 20591 w 68"/>
              <a:gd name="T13" fmla="*/ 189424 h 59"/>
              <a:gd name="T14" fmla="*/ 44614 w 68"/>
              <a:gd name="T15" fmla="*/ 151539 h 59"/>
              <a:gd name="T16" fmla="*/ 0 w 68"/>
              <a:gd name="T17" fmla="*/ 86102 h 59"/>
              <a:gd name="T18" fmla="*/ 116682 w 68"/>
              <a:gd name="T19" fmla="*/ 0 h 59"/>
              <a:gd name="T20" fmla="*/ 233363 w 68"/>
              <a:gd name="T21" fmla="*/ 86102 h 59"/>
              <a:gd name="T22" fmla="*/ 116682 w 68"/>
              <a:gd name="T23" fmla="*/ 168759 h 59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68" h="59">
                <a:moveTo>
                  <a:pt x="34" y="49"/>
                </a:moveTo>
                <a:cubicBezTo>
                  <a:pt x="33" y="49"/>
                  <a:pt x="31" y="49"/>
                  <a:pt x="29" y="49"/>
                </a:cubicBezTo>
                <a:cubicBezTo>
                  <a:pt x="24" y="53"/>
                  <a:pt x="18" y="56"/>
                  <a:pt x="11" y="58"/>
                </a:cubicBezTo>
                <a:cubicBezTo>
                  <a:pt x="10" y="58"/>
                  <a:pt x="9" y="59"/>
                  <a:pt x="7" y="59"/>
                </a:cubicBezTo>
                <a:cubicBezTo>
                  <a:pt x="6" y="59"/>
                  <a:pt x="6" y="58"/>
                  <a:pt x="5" y="57"/>
                </a:cubicBezTo>
                <a:cubicBezTo>
                  <a:pt x="5" y="57"/>
                  <a:pt x="5" y="57"/>
                  <a:pt x="5" y="57"/>
                </a:cubicBezTo>
                <a:cubicBezTo>
                  <a:pt x="5" y="56"/>
                  <a:pt x="6" y="56"/>
                  <a:pt x="6" y="55"/>
                </a:cubicBezTo>
                <a:cubicBezTo>
                  <a:pt x="9" y="52"/>
                  <a:pt x="11" y="50"/>
                  <a:pt x="13" y="44"/>
                </a:cubicBezTo>
                <a:cubicBezTo>
                  <a:pt x="5" y="39"/>
                  <a:pt x="0" y="32"/>
                  <a:pt x="0" y="25"/>
                </a:cubicBezTo>
                <a:cubicBezTo>
                  <a:pt x="0" y="11"/>
                  <a:pt x="16" y="0"/>
                  <a:pt x="34" y="0"/>
                </a:cubicBezTo>
                <a:cubicBezTo>
                  <a:pt x="53" y="0"/>
                  <a:pt x="68" y="11"/>
                  <a:pt x="68" y="25"/>
                </a:cubicBezTo>
                <a:cubicBezTo>
                  <a:pt x="68" y="38"/>
                  <a:pt x="53" y="49"/>
                  <a:pt x="34" y="4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p>
            <a:endParaRPr lang="en-US"/>
          </a:p>
        </p:txBody>
      </p:sp>
      <p:sp>
        <p:nvSpPr>
          <p:cNvPr id="45" name="Oval 16"/>
          <p:cNvSpPr/>
          <p:nvPr/>
        </p:nvSpPr>
        <p:spPr>
          <a:xfrm>
            <a:off x="9451975" y="1914525"/>
            <a:ext cx="1847850" cy="1811655"/>
          </a:xfrm>
          <a:prstGeom prst="ellipse">
            <a:avLst/>
          </a:prstGeom>
          <a:gradFill>
            <a:gsLst>
              <a:gs pos="0">
                <a:srgbClr val="012D86"/>
              </a:gs>
              <a:gs pos="100000">
                <a:srgbClr val="0E2557"/>
              </a:gs>
            </a:gsLst>
            <a:lin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p>
            <a:pPr algn="ctr"/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9631680" y="2455545"/>
            <a:ext cx="14884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Лидерство</a:t>
            </a:r>
            <a:endParaRPr lang="en-US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Freeform 22"/>
          <p:cNvSpPr>
            <a:spLocks noEditPoints="1"/>
          </p:cNvSpPr>
          <p:nvPr/>
        </p:nvSpPr>
        <p:spPr bwMode="auto">
          <a:xfrm>
            <a:off x="10144406" y="2950484"/>
            <a:ext cx="383773" cy="354227"/>
          </a:xfrm>
          <a:custGeom>
            <a:avLst/>
            <a:gdLst>
              <a:gd name="T0" fmla="*/ 233362 w 68"/>
              <a:gd name="T1" fmla="*/ 82658 h 59"/>
              <a:gd name="T2" fmla="*/ 219635 w 68"/>
              <a:gd name="T3" fmla="*/ 99878 h 59"/>
              <a:gd name="T4" fmla="*/ 219635 w 68"/>
              <a:gd name="T5" fmla="*/ 148095 h 59"/>
              <a:gd name="T6" fmla="*/ 202476 w 68"/>
              <a:gd name="T7" fmla="*/ 165315 h 59"/>
              <a:gd name="T8" fmla="*/ 96090 w 68"/>
              <a:gd name="T9" fmla="*/ 117098 h 59"/>
              <a:gd name="T10" fmla="*/ 85795 w 68"/>
              <a:gd name="T11" fmla="*/ 151539 h 59"/>
              <a:gd name="T12" fmla="*/ 102954 w 68"/>
              <a:gd name="T13" fmla="*/ 185980 h 59"/>
              <a:gd name="T14" fmla="*/ 48045 w 68"/>
              <a:gd name="T15" fmla="*/ 192868 h 59"/>
              <a:gd name="T16" fmla="*/ 37750 w 68"/>
              <a:gd name="T17" fmla="*/ 117098 h 59"/>
              <a:gd name="T18" fmla="*/ 24023 w 68"/>
              <a:gd name="T19" fmla="*/ 117098 h 59"/>
              <a:gd name="T20" fmla="*/ 0 w 68"/>
              <a:gd name="T21" fmla="*/ 92990 h 59"/>
              <a:gd name="T22" fmla="*/ 0 w 68"/>
              <a:gd name="T23" fmla="*/ 68881 h 59"/>
              <a:gd name="T24" fmla="*/ 24023 w 68"/>
              <a:gd name="T25" fmla="*/ 48217 h 59"/>
              <a:gd name="T26" fmla="*/ 85795 w 68"/>
              <a:gd name="T27" fmla="*/ 48217 h 59"/>
              <a:gd name="T28" fmla="*/ 202476 w 68"/>
              <a:gd name="T29" fmla="*/ 0 h 59"/>
              <a:gd name="T30" fmla="*/ 219635 w 68"/>
              <a:gd name="T31" fmla="*/ 13776 h 59"/>
              <a:gd name="T32" fmla="*/ 219635 w 68"/>
              <a:gd name="T33" fmla="*/ 65437 h 59"/>
              <a:gd name="T34" fmla="*/ 233362 w 68"/>
              <a:gd name="T35" fmla="*/ 82658 h 59"/>
              <a:gd name="T36" fmla="*/ 202476 w 68"/>
              <a:gd name="T37" fmla="*/ 20664 h 59"/>
              <a:gd name="T38" fmla="*/ 102954 w 68"/>
              <a:gd name="T39" fmla="*/ 65437 h 59"/>
              <a:gd name="T40" fmla="*/ 102954 w 68"/>
              <a:gd name="T41" fmla="*/ 99878 h 59"/>
              <a:gd name="T42" fmla="*/ 202476 w 68"/>
              <a:gd name="T43" fmla="*/ 144651 h 59"/>
              <a:gd name="T44" fmla="*/ 202476 w 68"/>
              <a:gd name="T45" fmla="*/ 20664 h 59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68" h="59">
                <a:moveTo>
                  <a:pt x="68" y="24"/>
                </a:moveTo>
                <a:cubicBezTo>
                  <a:pt x="68" y="27"/>
                  <a:pt x="66" y="29"/>
                  <a:pt x="64" y="29"/>
                </a:cubicBezTo>
                <a:cubicBezTo>
                  <a:pt x="64" y="43"/>
                  <a:pt x="64" y="43"/>
                  <a:pt x="64" y="43"/>
                </a:cubicBezTo>
                <a:cubicBezTo>
                  <a:pt x="64" y="46"/>
                  <a:pt x="61" y="48"/>
                  <a:pt x="59" y="48"/>
                </a:cubicBezTo>
                <a:cubicBezTo>
                  <a:pt x="52" y="43"/>
                  <a:pt x="41" y="35"/>
                  <a:pt x="28" y="34"/>
                </a:cubicBezTo>
                <a:cubicBezTo>
                  <a:pt x="23" y="35"/>
                  <a:pt x="22" y="41"/>
                  <a:pt x="25" y="44"/>
                </a:cubicBezTo>
                <a:cubicBezTo>
                  <a:pt x="22" y="48"/>
                  <a:pt x="26" y="51"/>
                  <a:pt x="30" y="54"/>
                </a:cubicBezTo>
                <a:cubicBezTo>
                  <a:pt x="27" y="59"/>
                  <a:pt x="17" y="59"/>
                  <a:pt x="14" y="56"/>
                </a:cubicBezTo>
                <a:cubicBezTo>
                  <a:pt x="12" y="49"/>
                  <a:pt x="8" y="42"/>
                  <a:pt x="11" y="34"/>
                </a:cubicBezTo>
                <a:cubicBezTo>
                  <a:pt x="7" y="34"/>
                  <a:pt x="7" y="34"/>
                  <a:pt x="7" y="34"/>
                </a:cubicBezTo>
                <a:cubicBezTo>
                  <a:pt x="3" y="34"/>
                  <a:pt x="0" y="31"/>
                  <a:pt x="0" y="27"/>
                </a:cubicBezTo>
                <a:cubicBezTo>
                  <a:pt x="0" y="20"/>
                  <a:pt x="0" y="20"/>
                  <a:pt x="0" y="20"/>
                </a:cubicBezTo>
                <a:cubicBezTo>
                  <a:pt x="0" y="17"/>
                  <a:pt x="3" y="14"/>
                  <a:pt x="7" y="14"/>
                </a:cubicBezTo>
                <a:cubicBezTo>
                  <a:pt x="25" y="14"/>
                  <a:pt x="25" y="14"/>
                  <a:pt x="25" y="14"/>
                </a:cubicBezTo>
                <a:cubicBezTo>
                  <a:pt x="39" y="14"/>
                  <a:pt x="51" y="6"/>
                  <a:pt x="59" y="0"/>
                </a:cubicBezTo>
                <a:cubicBezTo>
                  <a:pt x="61" y="0"/>
                  <a:pt x="64" y="2"/>
                  <a:pt x="64" y="4"/>
                </a:cubicBezTo>
                <a:cubicBezTo>
                  <a:pt x="64" y="19"/>
                  <a:pt x="64" y="19"/>
                  <a:pt x="64" y="19"/>
                </a:cubicBezTo>
                <a:cubicBezTo>
                  <a:pt x="66" y="19"/>
                  <a:pt x="68" y="21"/>
                  <a:pt x="68" y="24"/>
                </a:cubicBezTo>
                <a:close/>
                <a:moveTo>
                  <a:pt x="59" y="6"/>
                </a:moveTo>
                <a:cubicBezTo>
                  <a:pt x="49" y="13"/>
                  <a:pt x="39" y="18"/>
                  <a:pt x="30" y="19"/>
                </a:cubicBezTo>
                <a:cubicBezTo>
                  <a:pt x="30" y="29"/>
                  <a:pt x="30" y="29"/>
                  <a:pt x="30" y="29"/>
                </a:cubicBezTo>
                <a:cubicBezTo>
                  <a:pt x="39" y="30"/>
                  <a:pt x="49" y="34"/>
                  <a:pt x="59" y="42"/>
                </a:cubicBezTo>
                <a:lnTo>
                  <a:pt x="59" y="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p>
            <a:endParaRPr lang="en-US"/>
          </a:p>
        </p:txBody>
      </p:sp>
      <p:sp>
        <p:nvSpPr>
          <p:cNvPr id="28" name="Freeform 172"/>
          <p:cNvSpPr>
            <a:spLocks noEditPoints="1"/>
          </p:cNvSpPr>
          <p:nvPr/>
        </p:nvSpPr>
        <p:spPr bwMode="auto">
          <a:xfrm>
            <a:off x="5658485" y="3090545"/>
            <a:ext cx="447675" cy="352425"/>
          </a:xfrm>
          <a:custGeom>
            <a:avLst/>
            <a:gdLst>
              <a:gd name="T0" fmla="*/ 202722 w 73"/>
              <a:gd name="T1" fmla="*/ 182562 h 53"/>
              <a:gd name="T2" fmla="*/ 58411 w 73"/>
              <a:gd name="T3" fmla="*/ 182562 h 53"/>
              <a:gd name="T4" fmla="*/ 0 w 73"/>
              <a:gd name="T5" fmla="*/ 124004 h 53"/>
              <a:gd name="T6" fmla="*/ 34360 w 73"/>
              <a:gd name="T7" fmla="*/ 72336 h 53"/>
              <a:gd name="T8" fmla="*/ 34360 w 73"/>
              <a:gd name="T9" fmla="*/ 65447 h 53"/>
              <a:gd name="T10" fmla="*/ 103079 w 73"/>
              <a:gd name="T11" fmla="*/ 0 h 53"/>
              <a:gd name="T12" fmla="*/ 164926 w 73"/>
              <a:gd name="T13" fmla="*/ 41335 h 53"/>
              <a:gd name="T14" fmla="*/ 185542 w 73"/>
              <a:gd name="T15" fmla="*/ 31001 h 53"/>
              <a:gd name="T16" fmla="*/ 219901 w 73"/>
              <a:gd name="T17" fmla="*/ 65447 h 53"/>
              <a:gd name="T18" fmla="*/ 213029 w 73"/>
              <a:gd name="T19" fmla="*/ 82670 h 53"/>
              <a:gd name="T20" fmla="*/ 250825 w 73"/>
              <a:gd name="T21" fmla="*/ 130894 h 53"/>
              <a:gd name="T22" fmla="*/ 202722 w 73"/>
              <a:gd name="T23" fmla="*/ 182562 h 53"/>
              <a:gd name="T24" fmla="*/ 168362 w 73"/>
              <a:gd name="T25" fmla="*/ 93003 h 53"/>
              <a:gd name="T26" fmla="*/ 120259 w 73"/>
              <a:gd name="T27" fmla="*/ 44779 h 53"/>
              <a:gd name="T28" fmla="*/ 116823 w 73"/>
              <a:gd name="T29" fmla="*/ 44779 h 53"/>
              <a:gd name="T30" fmla="*/ 116823 w 73"/>
              <a:gd name="T31" fmla="*/ 44779 h 53"/>
              <a:gd name="T32" fmla="*/ 68719 w 73"/>
              <a:gd name="T33" fmla="*/ 93003 h 53"/>
              <a:gd name="T34" fmla="*/ 68719 w 73"/>
              <a:gd name="T35" fmla="*/ 93003 h 53"/>
              <a:gd name="T36" fmla="*/ 72155 w 73"/>
              <a:gd name="T37" fmla="*/ 99892 h 53"/>
              <a:gd name="T38" fmla="*/ 103079 w 73"/>
              <a:gd name="T39" fmla="*/ 99892 h 53"/>
              <a:gd name="T40" fmla="*/ 103079 w 73"/>
              <a:gd name="T41" fmla="*/ 144672 h 53"/>
              <a:gd name="T42" fmla="*/ 106515 w 73"/>
              <a:gd name="T43" fmla="*/ 148116 h 53"/>
              <a:gd name="T44" fmla="*/ 130566 w 73"/>
              <a:gd name="T45" fmla="*/ 148116 h 53"/>
              <a:gd name="T46" fmla="*/ 134002 w 73"/>
              <a:gd name="T47" fmla="*/ 144672 h 53"/>
              <a:gd name="T48" fmla="*/ 134002 w 73"/>
              <a:gd name="T49" fmla="*/ 99892 h 53"/>
              <a:gd name="T50" fmla="*/ 164926 w 73"/>
              <a:gd name="T51" fmla="*/ 99892 h 53"/>
              <a:gd name="T52" fmla="*/ 168362 w 73"/>
              <a:gd name="T53" fmla="*/ 93003 h 53"/>
              <a:gd name="T54" fmla="*/ 168362 w 73"/>
              <a:gd name="T55" fmla="*/ 93003 h 53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73" h="53">
                <a:moveTo>
                  <a:pt x="59" y="53"/>
                </a:moveTo>
                <a:cubicBezTo>
                  <a:pt x="17" y="53"/>
                  <a:pt x="17" y="53"/>
                  <a:pt x="17" y="53"/>
                </a:cubicBezTo>
                <a:cubicBezTo>
                  <a:pt x="8" y="53"/>
                  <a:pt x="0" y="45"/>
                  <a:pt x="0" y="36"/>
                </a:cubicBezTo>
                <a:cubicBezTo>
                  <a:pt x="0" y="29"/>
                  <a:pt x="4" y="23"/>
                  <a:pt x="10" y="21"/>
                </a:cubicBezTo>
                <a:cubicBezTo>
                  <a:pt x="10" y="20"/>
                  <a:pt x="10" y="20"/>
                  <a:pt x="10" y="19"/>
                </a:cubicBezTo>
                <a:cubicBezTo>
                  <a:pt x="10" y="8"/>
                  <a:pt x="19" y="0"/>
                  <a:pt x="30" y="0"/>
                </a:cubicBezTo>
                <a:cubicBezTo>
                  <a:pt x="37" y="0"/>
                  <a:pt x="45" y="4"/>
                  <a:pt x="48" y="12"/>
                </a:cubicBezTo>
                <a:cubicBezTo>
                  <a:pt x="49" y="10"/>
                  <a:pt x="52" y="9"/>
                  <a:pt x="54" y="9"/>
                </a:cubicBezTo>
                <a:cubicBezTo>
                  <a:pt x="59" y="9"/>
                  <a:pt x="64" y="14"/>
                  <a:pt x="64" y="19"/>
                </a:cubicBezTo>
                <a:cubicBezTo>
                  <a:pt x="64" y="21"/>
                  <a:pt x="63" y="23"/>
                  <a:pt x="62" y="24"/>
                </a:cubicBezTo>
                <a:cubicBezTo>
                  <a:pt x="69" y="26"/>
                  <a:pt x="73" y="32"/>
                  <a:pt x="73" y="38"/>
                </a:cubicBezTo>
                <a:cubicBezTo>
                  <a:pt x="73" y="46"/>
                  <a:pt x="67" y="53"/>
                  <a:pt x="59" y="53"/>
                </a:cubicBezTo>
                <a:close/>
                <a:moveTo>
                  <a:pt x="49" y="27"/>
                </a:moveTo>
                <a:cubicBezTo>
                  <a:pt x="35" y="13"/>
                  <a:pt x="35" y="13"/>
                  <a:pt x="35" y="13"/>
                </a:cubicBezTo>
                <a:cubicBezTo>
                  <a:pt x="35" y="13"/>
                  <a:pt x="35" y="13"/>
                  <a:pt x="34" y="13"/>
                </a:cubicBezTo>
                <a:cubicBezTo>
                  <a:pt x="34" y="13"/>
                  <a:pt x="34" y="13"/>
                  <a:pt x="34" y="13"/>
                </a:cubicBezTo>
                <a:cubicBezTo>
                  <a:pt x="20" y="27"/>
                  <a:pt x="20" y="27"/>
                  <a:pt x="20" y="27"/>
                </a:cubicBezTo>
                <a:cubicBezTo>
                  <a:pt x="20" y="27"/>
                  <a:pt x="20" y="27"/>
                  <a:pt x="20" y="27"/>
                </a:cubicBezTo>
                <a:cubicBezTo>
                  <a:pt x="20" y="28"/>
                  <a:pt x="20" y="29"/>
                  <a:pt x="21" y="29"/>
                </a:cubicBezTo>
                <a:cubicBezTo>
                  <a:pt x="30" y="29"/>
                  <a:pt x="30" y="29"/>
                  <a:pt x="30" y="29"/>
                </a:cubicBezTo>
                <a:cubicBezTo>
                  <a:pt x="30" y="42"/>
                  <a:pt x="30" y="42"/>
                  <a:pt x="30" y="42"/>
                </a:cubicBezTo>
                <a:cubicBezTo>
                  <a:pt x="30" y="43"/>
                  <a:pt x="30" y="43"/>
                  <a:pt x="31" y="43"/>
                </a:cubicBezTo>
                <a:cubicBezTo>
                  <a:pt x="38" y="43"/>
                  <a:pt x="38" y="43"/>
                  <a:pt x="38" y="43"/>
                </a:cubicBezTo>
                <a:cubicBezTo>
                  <a:pt x="39" y="43"/>
                  <a:pt x="39" y="43"/>
                  <a:pt x="39" y="42"/>
                </a:cubicBezTo>
                <a:cubicBezTo>
                  <a:pt x="39" y="29"/>
                  <a:pt x="39" y="29"/>
                  <a:pt x="39" y="29"/>
                </a:cubicBezTo>
                <a:cubicBezTo>
                  <a:pt x="48" y="29"/>
                  <a:pt x="48" y="29"/>
                  <a:pt x="48" y="29"/>
                </a:cubicBezTo>
                <a:cubicBezTo>
                  <a:pt x="49" y="29"/>
                  <a:pt x="49" y="28"/>
                  <a:pt x="49" y="27"/>
                </a:cubicBezTo>
                <a:cubicBezTo>
                  <a:pt x="49" y="27"/>
                  <a:pt x="49" y="27"/>
                  <a:pt x="49" y="2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p>
            <a:endParaRPr lang="en-US"/>
          </a:p>
        </p:txBody>
      </p:sp>
      <p:sp>
        <p:nvSpPr>
          <p:cNvPr id="29" name="Текстовое поле 28"/>
          <p:cNvSpPr txBox="1"/>
          <p:nvPr/>
        </p:nvSpPr>
        <p:spPr>
          <a:xfrm>
            <a:off x="133985" y="6414135"/>
            <a:ext cx="11394440" cy="3683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p>
            <a:endParaRPr lang="ru-RU" alt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500"/>
                            </p:stCondLst>
                            <p:childTnLst>
                              <p:par>
                                <p:cTn id="44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000"/>
                            </p:stCondLst>
                            <p:childTnLst>
                              <p:par>
                                <p:cTn id="49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500"/>
                            </p:stCondLst>
                            <p:childTnLst>
                              <p:par>
                                <p:cTn id="5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4000"/>
                            </p:stCondLst>
                            <p:childTnLst>
                              <p:par>
                                <p:cTn id="6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4500"/>
                            </p:stCondLst>
                            <p:childTnLst>
                              <p:par>
                                <p:cTn id="7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0"/>
                            </p:stCondLst>
                            <p:childTnLst>
                              <p:par>
                                <p:cTn id="8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500"/>
                            </p:stCondLst>
                            <p:childTnLst>
                              <p:par>
                                <p:cTn id="9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6000"/>
                            </p:stCondLst>
                            <p:childTnLst>
                              <p:par>
                                <p:cTn id="97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ldLvl="0" animBg="1"/>
      <p:bldP spid="10" grpId="0"/>
      <p:bldP spid="7" grpId="0" bldLvl="0" animBg="1"/>
      <p:bldP spid="16" grpId="0"/>
      <p:bldP spid="8" grpId="0" bldLvl="0" animBg="1"/>
      <p:bldP spid="9" grpId="0" bldLvl="0" animBg="1"/>
      <p:bldP spid="25" grpId="0" bldLvl="0" animBg="1"/>
      <p:bldP spid="32" grpId="0" bldLvl="0" animBg="1"/>
      <p:bldP spid="3" grpId="0" bldLvl="0" animBg="1"/>
      <p:bldP spid="6" grpId="0"/>
      <p:bldP spid="11" grpId="0" bldLvl="0" animBg="1"/>
      <p:bldP spid="13" grpId="0" bldLvl="0" animBg="1"/>
      <p:bldP spid="14" grpId="0"/>
      <p:bldP spid="15" grpId="0" bldLvl="0" animBg="1"/>
      <p:bldP spid="42" grpId="0" bldLvl="0" animBg="1"/>
      <p:bldP spid="20" grpId="0" bldLvl="0" animBg="1"/>
      <p:bldP spid="22" grpId="0" bldLvl="0" animBg="1"/>
      <p:bldP spid="44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545" y="609600"/>
            <a:ext cx="10685780" cy="1320800"/>
          </a:xfr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Comic Sans MS" panose="030F0702030302020204" pitchFamily="66" charset="0"/>
              </a:rPr>
              <a:t>Три важных компетенции</a:t>
            </a:r>
            <a:endParaRPr lang="ru-RU" sz="28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graphicFrame>
        <p:nvGraphicFramePr>
          <p:cNvPr id="15" name="Объект 14"/>
          <p:cNvGraphicFramePr>
            <a:graphicFrameLocks noGrp="1"/>
          </p:cNvGraphicFramePr>
          <p:nvPr>
            <p:ph idx="1"/>
          </p:nvPr>
        </p:nvGraphicFramePr>
        <p:xfrm>
          <a:off x="678180" y="1471930"/>
          <a:ext cx="10685780" cy="4811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1715"/>
                <a:gridCol w="3562350"/>
                <a:gridCol w="3561715"/>
              </a:tblGrid>
              <a:tr h="91630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+mn-ea"/>
                        </a:rPr>
                        <a:t>Компетенция</a:t>
                      </a:r>
                      <a:endParaRPr lang="en-US" altLang="zh-CN" sz="1800" dirty="0" err="1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solidFill>
                            <a:schemeClr val="bg1"/>
                          </a:solidFill>
                          <a:latin typeface="Tahoma" panose="020B0604030504040204"/>
                          <a:ea typeface="Tahoma" panose="020B0604030504040204"/>
                          <a:cs typeface="Times New Roman" panose="02020603050405020304"/>
                          <a:sym typeface="+mn-ea"/>
                        </a:rPr>
                        <a:t>Положительные</a:t>
                      </a:r>
                      <a:r>
                        <a:rPr lang="en-US" sz="1800" dirty="0">
                          <a:solidFill>
                            <a:schemeClr val="bg1"/>
                          </a:solidFill>
                          <a:latin typeface="Tahoma" panose="020B0604030504040204"/>
                          <a:ea typeface="Tahoma" panose="020B0604030504040204"/>
                          <a:cs typeface="Times New Roman" panose="02020603050405020304"/>
                          <a:sym typeface="+mn-ea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bg1"/>
                          </a:solidFill>
                          <a:latin typeface="Tahoma" panose="020B0604030504040204"/>
                          <a:ea typeface="Tahoma" panose="020B0604030504040204"/>
                          <a:cs typeface="Times New Roman" panose="02020603050405020304"/>
                          <a:sym typeface="+mn-ea"/>
                        </a:rPr>
                        <a:t>индикаторы</a:t>
                      </a:r>
                      <a:r>
                        <a:rPr lang="en-US" sz="1800" dirty="0">
                          <a:solidFill>
                            <a:schemeClr val="bg1"/>
                          </a:solidFill>
                          <a:latin typeface="Tahoma" panose="020B0604030504040204"/>
                          <a:ea typeface="Tahoma" panose="020B0604030504040204"/>
                          <a:cs typeface="Times New Roman" panose="02020603050405020304"/>
                          <a:sym typeface="+mn-ea"/>
                        </a:rPr>
                        <a:t> </a:t>
                      </a:r>
                      <a:endParaRPr lang="en-US" sz="1800" dirty="0">
                        <a:solidFill>
                          <a:schemeClr val="bg1"/>
                        </a:solidFill>
                        <a:latin typeface="Tahoma" panose="020B0604030504040204"/>
                        <a:ea typeface="Tahoma" panose="020B0604030504040204"/>
                        <a:cs typeface="Times New Roman" panose="02020603050405020304"/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800" dirty="0" err="1">
                          <a:solidFill>
                            <a:schemeClr val="bg1"/>
                          </a:solidFill>
                          <a:latin typeface="Tahoma" panose="020B0604030504040204"/>
                          <a:ea typeface="Tahoma" panose="020B0604030504040204"/>
                          <a:cs typeface="Times New Roman" panose="02020603050405020304"/>
                          <a:sym typeface="+mn-ea"/>
                        </a:rPr>
                        <a:t>Отрицательные</a:t>
                      </a:r>
                      <a:r>
                        <a:rPr lang="en-US" sz="1800" dirty="0">
                          <a:solidFill>
                            <a:schemeClr val="bg1"/>
                          </a:solidFill>
                          <a:latin typeface="Tahoma" panose="020B0604030504040204"/>
                          <a:ea typeface="Tahoma" panose="020B0604030504040204"/>
                          <a:cs typeface="Times New Roman" panose="02020603050405020304"/>
                          <a:sym typeface="+mn-ea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bg1"/>
                          </a:solidFill>
                          <a:latin typeface="Tahoma" panose="020B0604030504040204"/>
                          <a:ea typeface="Tahoma" panose="020B0604030504040204"/>
                          <a:cs typeface="Times New Roman" panose="02020603050405020304"/>
                          <a:sym typeface="+mn-ea"/>
                        </a:rPr>
                        <a:t>индикаторы</a:t>
                      </a:r>
                      <a:r>
                        <a:rPr lang="en-US" sz="1800" dirty="0">
                          <a:solidFill>
                            <a:schemeClr val="bg1"/>
                          </a:solidFill>
                          <a:latin typeface="Tahoma" panose="020B0604030504040204"/>
                          <a:ea typeface="Tahoma" panose="020B0604030504040204"/>
                          <a:cs typeface="Times New Roman" panose="02020603050405020304"/>
                          <a:sym typeface="+mn-ea"/>
                        </a:rPr>
                        <a:t> </a:t>
                      </a:r>
                      <a:endParaRPr lang="ru-RU" altLang="en-US" sz="1800" dirty="0">
                        <a:solidFill>
                          <a:schemeClr val="bg1"/>
                        </a:solidFill>
                        <a:latin typeface="Calibri" panose="020F0502020204030204"/>
                        <a:ea typeface="SimSun" panose="02010600030101010101" pitchFamily="2" charset="-122"/>
                        <a:cs typeface="Times New Roman" panose="02020603050405020304"/>
                      </a:endParaRPr>
                    </a:p>
                  </a:txBody>
                  <a:tcPr/>
                </a:tc>
              </a:tr>
              <a:tr h="1323340">
                <a:tc>
                  <a:txBody>
                    <a:bodyPr/>
                    <a:lstStyle/>
                    <a:p>
                      <a:r>
                        <a:rPr lang="en-US" altLang="zh-CN" sz="1800" b="1" dirty="0" err="1" smtClean="0">
                          <a:ln>
                            <a:noFill/>
                          </a:ln>
                          <a:gradFill>
                            <a:gsLst>
                              <a:gs pos="0">
                                <a:srgbClr val="012D86"/>
                              </a:gs>
                              <a:gs pos="100000">
                                <a:srgbClr val="0E2557"/>
                              </a:gs>
                            </a:gsLst>
                            <a:lin scaled="0"/>
                          </a:gra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+mn-ea"/>
                        </a:rPr>
                        <a:t>Коммуникативность</a:t>
                      </a:r>
                      <a:endParaRPr kumimoji="0" lang="en-US" altLang="zh-CN" sz="1800" b="1" i="0" u="none" strike="noStrike" cap="none" normalizeH="0" baseline="0" dirty="0" smtClean="0">
                        <a:ln>
                          <a:noFill/>
                        </a:ln>
                        <a:gradFill>
                          <a:gsLst>
                            <a:gs pos="0">
                              <a:srgbClr val="012D86"/>
                            </a:gs>
                            <a:gs pos="100000">
                              <a:srgbClr val="0E2557"/>
                            </a:gs>
                          </a:gsLst>
                          <a:lin scaled="0"/>
                        </a:gra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endParaRPr kumimoji="0" lang="en-US" altLang="zh-CN" sz="1800" b="1" i="0" u="none" strike="noStrike" cap="none" normalizeH="0" baseline="0" dirty="0" smtClean="0">
                        <a:ln>
                          <a:noFill/>
                        </a:ln>
                        <a:gradFill>
                          <a:gsLst>
                            <a:gs pos="0">
                              <a:srgbClr val="012D86"/>
                            </a:gs>
                            <a:gs pos="100000">
                              <a:srgbClr val="0E2557"/>
                            </a:gs>
                          </a:gsLst>
                          <a:lin scaled="0"/>
                        </a:gra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solidFill>
                            <a:srgbClr val="002060"/>
                          </a:solidFill>
                          <a:sym typeface="+mn-ea"/>
                        </a:rPr>
                        <a:t>Ясно</a:t>
                      </a:r>
                      <a:r>
                        <a:rPr lang="en-US" sz="1800" dirty="0" smtClean="0">
                          <a:solidFill>
                            <a:srgbClr val="002060"/>
                          </a:solidFill>
                          <a:sym typeface="+mn-ea"/>
                        </a:rPr>
                        <a:t>, </a:t>
                      </a:r>
                      <a:r>
                        <a:rPr lang="en-US" sz="1800" dirty="0" err="1" smtClean="0">
                          <a:solidFill>
                            <a:srgbClr val="002060"/>
                          </a:solidFill>
                          <a:sym typeface="+mn-ea"/>
                        </a:rPr>
                        <a:t>четко</a:t>
                      </a:r>
                      <a:r>
                        <a:rPr lang="en-US" sz="1800" dirty="0" smtClean="0">
                          <a:solidFill>
                            <a:srgbClr val="002060"/>
                          </a:solidFill>
                          <a:sym typeface="+mn-ea"/>
                        </a:rPr>
                        <a:t> и </a:t>
                      </a:r>
                      <a:r>
                        <a:rPr lang="en-US" sz="1800" dirty="0" err="1" smtClean="0">
                          <a:solidFill>
                            <a:srgbClr val="002060"/>
                          </a:solidFill>
                          <a:sym typeface="+mn-ea"/>
                        </a:rPr>
                        <a:t>открыто</a:t>
                      </a:r>
                      <a:r>
                        <a:rPr lang="en-US" sz="1800" dirty="0" smtClean="0">
                          <a:solidFill>
                            <a:srgbClr val="002060"/>
                          </a:solidFill>
                          <a:sym typeface="+mn-ea"/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rgbClr val="002060"/>
                          </a:solidFill>
                          <a:sym typeface="+mn-ea"/>
                        </a:rPr>
                        <a:t>выражает</a:t>
                      </a:r>
                      <a:r>
                        <a:rPr lang="en-US" sz="1800" dirty="0" smtClean="0">
                          <a:solidFill>
                            <a:srgbClr val="002060"/>
                          </a:solidFill>
                          <a:sym typeface="+mn-ea"/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rgbClr val="002060"/>
                          </a:solidFill>
                          <a:sym typeface="+mn-ea"/>
                        </a:rPr>
                        <a:t>свои</a:t>
                      </a:r>
                      <a:r>
                        <a:rPr lang="en-US" sz="1800" dirty="0" smtClean="0">
                          <a:solidFill>
                            <a:srgbClr val="002060"/>
                          </a:solidFill>
                          <a:sym typeface="+mn-ea"/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rgbClr val="002060"/>
                          </a:solidFill>
                          <a:sym typeface="+mn-ea"/>
                        </a:rPr>
                        <a:t>мысли</a:t>
                      </a:r>
                      <a:r>
                        <a:rPr lang="en-US" sz="1800" dirty="0" smtClean="0">
                          <a:solidFill>
                            <a:srgbClr val="002060"/>
                          </a:solidFill>
                          <a:sym typeface="+mn-ea"/>
                        </a:rPr>
                        <a:t> </a:t>
                      </a:r>
                      <a:endParaRPr lang="ru-RU" sz="18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800" dirty="0" err="1" smtClean="0">
                          <a:solidFill>
                            <a:srgbClr val="002060"/>
                          </a:solidFill>
                          <a:sym typeface="+mn-ea"/>
                        </a:rPr>
                        <a:t>Не</a:t>
                      </a:r>
                      <a:r>
                        <a:rPr lang="en-US" sz="1800" dirty="0" smtClean="0">
                          <a:solidFill>
                            <a:srgbClr val="002060"/>
                          </a:solidFill>
                          <a:sym typeface="+mn-ea"/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rgbClr val="002060"/>
                          </a:solidFill>
                          <a:sym typeface="+mn-ea"/>
                        </a:rPr>
                        <a:t>обращает</a:t>
                      </a:r>
                      <a:r>
                        <a:rPr lang="en-US" sz="1800" dirty="0" smtClean="0">
                          <a:solidFill>
                            <a:srgbClr val="002060"/>
                          </a:solidFill>
                          <a:sym typeface="+mn-ea"/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rgbClr val="002060"/>
                          </a:solidFill>
                          <a:sym typeface="+mn-ea"/>
                        </a:rPr>
                        <a:t>внимания</a:t>
                      </a:r>
                      <a:r>
                        <a:rPr lang="en-US" sz="1800" dirty="0" smtClean="0">
                          <a:solidFill>
                            <a:srgbClr val="002060"/>
                          </a:solidFill>
                          <a:sym typeface="+mn-ea"/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rgbClr val="002060"/>
                          </a:solidFill>
                          <a:sym typeface="+mn-ea"/>
                        </a:rPr>
                        <a:t>на</a:t>
                      </a:r>
                      <a:r>
                        <a:rPr lang="en-US" sz="1800" dirty="0" smtClean="0">
                          <a:solidFill>
                            <a:srgbClr val="002060"/>
                          </a:solidFill>
                          <a:sym typeface="+mn-ea"/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rgbClr val="002060"/>
                          </a:solidFill>
                          <a:sym typeface="+mn-ea"/>
                        </a:rPr>
                        <a:t>реакцию</a:t>
                      </a:r>
                      <a:r>
                        <a:rPr lang="en-US" sz="1800" dirty="0" smtClean="0">
                          <a:solidFill>
                            <a:srgbClr val="002060"/>
                          </a:solidFill>
                          <a:sym typeface="+mn-ea"/>
                        </a:rPr>
                        <a:t>, </a:t>
                      </a:r>
                      <a:r>
                        <a:rPr lang="en-US" sz="1800" dirty="0" err="1" smtClean="0">
                          <a:solidFill>
                            <a:srgbClr val="002060"/>
                          </a:solidFill>
                          <a:sym typeface="+mn-ea"/>
                        </a:rPr>
                        <a:t>которую</a:t>
                      </a:r>
                      <a:r>
                        <a:rPr lang="en-US" sz="1800" dirty="0" smtClean="0">
                          <a:solidFill>
                            <a:srgbClr val="002060"/>
                          </a:solidFill>
                          <a:sym typeface="+mn-ea"/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rgbClr val="002060"/>
                          </a:solidFill>
                          <a:sym typeface="+mn-ea"/>
                        </a:rPr>
                        <a:t>вызывает</a:t>
                      </a:r>
                      <a:r>
                        <a:rPr lang="en-US" sz="1800" dirty="0" smtClean="0">
                          <a:solidFill>
                            <a:srgbClr val="002060"/>
                          </a:solidFill>
                          <a:sym typeface="+mn-ea"/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rgbClr val="002060"/>
                          </a:solidFill>
                          <a:sym typeface="+mn-ea"/>
                        </a:rPr>
                        <a:t>его</a:t>
                      </a:r>
                      <a:r>
                        <a:rPr lang="en-US" sz="1800" dirty="0" smtClean="0">
                          <a:solidFill>
                            <a:srgbClr val="002060"/>
                          </a:solidFill>
                          <a:sym typeface="+mn-ea"/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rgbClr val="002060"/>
                          </a:solidFill>
                          <a:sym typeface="+mn-ea"/>
                        </a:rPr>
                        <a:t>поведение</a:t>
                      </a:r>
                      <a:r>
                        <a:rPr lang="en-US" sz="1800" dirty="0" smtClean="0">
                          <a:solidFill>
                            <a:srgbClr val="002060"/>
                          </a:solidFill>
                          <a:sym typeface="+mn-ea"/>
                        </a:rPr>
                        <a:t> у </a:t>
                      </a:r>
                      <a:r>
                        <a:rPr lang="en-US" sz="1800" dirty="0" err="1" smtClean="0">
                          <a:solidFill>
                            <a:srgbClr val="002060"/>
                          </a:solidFill>
                          <a:sym typeface="+mn-ea"/>
                        </a:rPr>
                        <a:t>других</a:t>
                      </a:r>
                      <a:r>
                        <a:rPr lang="en-US" sz="1800" dirty="0" smtClean="0">
                          <a:solidFill>
                            <a:srgbClr val="002060"/>
                          </a:solidFill>
                          <a:sym typeface="+mn-ea"/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rgbClr val="002060"/>
                          </a:solidFill>
                          <a:sym typeface="+mn-ea"/>
                        </a:rPr>
                        <a:t>людей</a:t>
                      </a:r>
                      <a:r>
                        <a:rPr lang="en-US" sz="1800" dirty="0" smtClean="0">
                          <a:solidFill>
                            <a:srgbClr val="002060"/>
                          </a:solidFill>
                          <a:sym typeface="+mn-ea"/>
                        </a:rPr>
                        <a:t> </a:t>
                      </a:r>
                      <a:endParaRPr lang="ru-RU" altLang="en-US" dirty="0"/>
                    </a:p>
                  </a:txBody>
                  <a:tcPr/>
                </a:tc>
              </a:tr>
              <a:tr h="1286510">
                <a:tc>
                  <a:txBody>
                    <a:bodyPr/>
                    <a:lstStyle/>
                    <a:p>
                      <a:r>
                        <a:rPr lang="en-US" altLang="zh-CN" sz="1800" b="1" dirty="0" err="1" smtClean="0">
                          <a:gradFill>
                            <a:gsLst>
                              <a:gs pos="0">
                                <a:srgbClr val="012D86"/>
                              </a:gs>
                              <a:gs pos="100000">
                                <a:srgbClr val="0E2557"/>
                              </a:gs>
                            </a:gsLst>
                            <a:lin scaled="0"/>
                          </a:gradFill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+mn-ea"/>
                        </a:rPr>
                        <a:t>Стремлениек</a:t>
                      </a:r>
                      <a:r>
                        <a:rPr lang="en-US" altLang="zh-CN" sz="1800" b="1" dirty="0" smtClean="0">
                          <a:gradFill>
                            <a:gsLst>
                              <a:gs pos="0">
                                <a:srgbClr val="012D86"/>
                              </a:gs>
                              <a:gs pos="100000">
                                <a:srgbClr val="0E2557"/>
                              </a:gs>
                            </a:gsLst>
                            <a:lin scaled="0"/>
                          </a:gradFill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+mn-ea"/>
                        </a:rPr>
                        <a:t> </a:t>
                      </a:r>
                      <a:r>
                        <a:rPr lang="en-US" altLang="zh-CN" sz="1800" b="1" dirty="0" err="1" smtClean="0">
                          <a:gradFill>
                            <a:gsLst>
                              <a:gs pos="0">
                                <a:srgbClr val="012D86"/>
                              </a:gs>
                              <a:gs pos="100000">
                                <a:srgbClr val="0E2557"/>
                              </a:gs>
                            </a:gsLst>
                            <a:lin scaled="0"/>
                          </a:gradFill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+mn-ea"/>
                        </a:rPr>
                        <a:t>обучению</a:t>
                      </a:r>
                      <a:endParaRPr lang="en-US" altLang="zh-CN" sz="1800" b="1" dirty="0" smtClean="0">
                        <a:gradFill>
                          <a:gsLst>
                            <a:gs pos="0">
                              <a:srgbClr val="012D86"/>
                            </a:gs>
                            <a:gs pos="100000">
                              <a:srgbClr val="0E2557"/>
                            </a:gs>
                          </a:gsLst>
                          <a:lin scaled="0"/>
                        </a:gradFill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endParaRPr lang="en-US" altLang="zh-CN" sz="1800" b="1" dirty="0" smtClean="0">
                        <a:gradFill>
                          <a:gsLst>
                            <a:gs pos="0">
                              <a:srgbClr val="012D86"/>
                            </a:gs>
                            <a:gs pos="100000">
                              <a:srgbClr val="0E2557"/>
                            </a:gs>
                          </a:gsLst>
                          <a:lin scaled="0"/>
                        </a:gradFill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solidFill>
                            <a:srgbClr val="002060"/>
                          </a:solidFill>
                          <a:sym typeface="+mn-ea"/>
                        </a:rPr>
                        <a:t>Осознает</a:t>
                      </a:r>
                      <a:r>
                        <a:rPr lang="en-US" sz="1800" dirty="0" smtClean="0">
                          <a:solidFill>
                            <a:srgbClr val="002060"/>
                          </a:solidFill>
                          <a:sym typeface="+mn-ea"/>
                        </a:rPr>
                        <a:t>, </a:t>
                      </a:r>
                      <a:r>
                        <a:rPr lang="en-US" sz="1800" dirty="0" err="1" smtClean="0">
                          <a:solidFill>
                            <a:srgbClr val="002060"/>
                          </a:solidFill>
                          <a:sym typeface="+mn-ea"/>
                        </a:rPr>
                        <a:t>что</a:t>
                      </a:r>
                      <a:r>
                        <a:rPr lang="en-US" sz="1800" dirty="0" smtClean="0">
                          <a:solidFill>
                            <a:srgbClr val="002060"/>
                          </a:solidFill>
                          <a:sym typeface="+mn-ea"/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rgbClr val="002060"/>
                          </a:solidFill>
                          <a:sym typeface="+mn-ea"/>
                        </a:rPr>
                        <a:t>всегда</a:t>
                      </a:r>
                      <a:r>
                        <a:rPr lang="en-US" sz="1800" dirty="0" smtClean="0">
                          <a:solidFill>
                            <a:srgbClr val="002060"/>
                          </a:solidFill>
                          <a:sym typeface="+mn-ea"/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rgbClr val="002060"/>
                          </a:solidFill>
                          <a:sym typeface="+mn-ea"/>
                        </a:rPr>
                        <a:t>есть</a:t>
                      </a:r>
                      <a:r>
                        <a:rPr lang="en-US" sz="1800" dirty="0" smtClean="0">
                          <a:solidFill>
                            <a:srgbClr val="002060"/>
                          </a:solidFill>
                          <a:sym typeface="+mn-ea"/>
                        </a:rPr>
                        <a:t>, </a:t>
                      </a:r>
                      <a:r>
                        <a:rPr lang="en-US" sz="1800" dirty="0" err="1" smtClean="0">
                          <a:solidFill>
                            <a:srgbClr val="002060"/>
                          </a:solidFill>
                          <a:sym typeface="+mn-ea"/>
                        </a:rPr>
                        <a:t>чему</a:t>
                      </a:r>
                      <a:r>
                        <a:rPr lang="en-US" sz="1800" dirty="0" smtClean="0">
                          <a:solidFill>
                            <a:srgbClr val="002060"/>
                          </a:solidFill>
                          <a:sym typeface="+mn-ea"/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rgbClr val="002060"/>
                          </a:solidFill>
                          <a:sym typeface="+mn-ea"/>
                        </a:rPr>
                        <a:t>научиться</a:t>
                      </a:r>
                      <a:r>
                        <a:rPr lang="en-US" sz="1800" dirty="0" smtClean="0">
                          <a:solidFill>
                            <a:srgbClr val="002060"/>
                          </a:solidFill>
                          <a:sym typeface="+mn-ea"/>
                        </a:rPr>
                        <a:t>, </a:t>
                      </a:r>
                      <a:r>
                        <a:rPr lang="en-US" sz="1800" dirty="0" err="1" smtClean="0">
                          <a:solidFill>
                            <a:srgbClr val="002060"/>
                          </a:solidFill>
                          <a:sym typeface="+mn-ea"/>
                        </a:rPr>
                        <a:t>независимо</a:t>
                      </a:r>
                      <a:r>
                        <a:rPr lang="en-US" sz="1800" dirty="0" smtClean="0">
                          <a:solidFill>
                            <a:srgbClr val="002060"/>
                          </a:solidFill>
                          <a:sym typeface="+mn-ea"/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rgbClr val="002060"/>
                          </a:solidFill>
                          <a:sym typeface="+mn-ea"/>
                        </a:rPr>
                        <a:t>от</a:t>
                      </a:r>
                      <a:r>
                        <a:rPr lang="en-US" sz="1800" dirty="0" smtClean="0">
                          <a:solidFill>
                            <a:srgbClr val="002060"/>
                          </a:solidFill>
                          <a:sym typeface="+mn-ea"/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rgbClr val="002060"/>
                          </a:solidFill>
                          <a:sym typeface="+mn-ea"/>
                        </a:rPr>
                        <a:t>уровня</a:t>
                      </a:r>
                      <a:r>
                        <a:rPr lang="en-US" sz="1800" dirty="0" smtClean="0">
                          <a:solidFill>
                            <a:srgbClr val="002060"/>
                          </a:solidFill>
                          <a:sym typeface="+mn-ea"/>
                        </a:rPr>
                        <a:t> </a:t>
                      </a:r>
                      <a:endParaRPr lang="ru-RU" sz="18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800" dirty="0" err="1" smtClean="0">
                          <a:solidFill>
                            <a:srgbClr val="002060"/>
                          </a:solidFill>
                          <a:sym typeface="+mn-ea"/>
                        </a:rPr>
                        <a:t>Упускает</a:t>
                      </a:r>
                      <a:r>
                        <a:rPr lang="en-US" sz="1800" dirty="0" smtClean="0">
                          <a:solidFill>
                            <a:srgbClr val="002060"/>
                          </a:solidFill>
                          <a:sym typeface="+mn-ea"/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rgbClr val="002060"/>
                          </a:solidFill>
                          <a:sym typeface="+mn-ea"/>
                        </a:rPr>
                        <a:t>возможности</a:t>
                      </a:r>
                      <a:r>
                        <a:rPr lang="en-US" sz="1800" dirty="0" smtClean="0">
                          <a:solidFill>
                            <a:srgbClr val="002060"/>
                          </a:solidFill>
                          <a:sym typeface="+mn-ea"/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rgbClr val="002060"/>
                          </a:solidFill>
                          <a:sym typeface="+mn-ea"/>
                        </a:rPr>
                        <a:t>научиться</a:t>
                      </a:r>
                      <a:r>
                        <a:rPr lang="en-US" sz="1800" dirty="0" smtClean="0">
                          <a:solidFill>
                            <a:srgbClr val="002060"/>
                          </a:solidFill>
                          <a:sym typeface="+mn-ea"/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rgbClr val="002060"/>
                          </a:solidFill>
                          <a:sym typeface="+mn-ea"/>
                        </a:rPr>
                        <a:t>чему-то</a:t>
                      </a:r>
                      <a:r>
                        <a:rPr lang="en-US" sz="1800" dirty="0" smtClean="0">
                          <a:solidFill>
                            <a:srgbClr val="002060"/>
                          </a:solidFill>
                          <a:sym typeface="+mn-ea"/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rgbClr val="002060"/>
                          </a:solidFill>
                          <a:sym typeface="+mn-ea"/>
                        </a:rPr>
                        <a:t>новому</a:t>
                      </a:r>
                      <a:r>
                        <a:rPr lang="en-US" sz="1800" dirty="0" smtClean="0">
                          <a:solidFill>
                            <a:srgbClr val="002060"/>
                          </a:solidFill>
                          <a:sym typeface="+mn-ea"/>
                        </a:rPr>
                        <a:t> </a:t>
                      </a:r>
                      <a:endParaRPr lang="ru-RU" sz="18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>
                        <a:buNone/>
                      </a:pPr>
                      <a:endParaRPr lang="ru-RU" altLang="en-US" dirty="0"/>
                    </a:p>
                  </a:txBody>
                  <a:tcPr/>
                </a:tc>
              </a:tr>
              <a:tr h="1285240">
                <a:tc>
                  <a:txBody>
                    <a:bodyPr/>
                    <a:lstStyle/>
                    <a:p>
                      <a:r>
                        <a:rPr lang="en-US" altLang="zh-CN" sz="1800" b="1" dirty="0" err="1" smtClean="0">
                          <a:gradFill>
                            <a:gsLst>
                              <a:gs pos="0">
                                <a:srgbClr val="012D86"/>
                              </a:gs>
                              <a:gs pos="100000">
                                <a:srgbClr val="0E2557"/>
                              </a:gs>
                            </a:gsLst>
                            <a:lin scaled="0"/>
                          </a:gradFill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+mn-ea"/>
                        </a:rPr>
                        <a:t>Управление</a:t>
                      </a:r>
                      <a:r>
                        <a:rPr lang="en-US" altLang="zh-CN" sz="1800" b="1" dirty="0" smtClean="0">
                          <a:gradFill>
                            <a:gsLst>
                              <a:gs pos="0">
                                <a:srgbClr val="012D86"/>
                              </a:gs>
                              <a:gs pos="100000">
                                <a:srgbClr val="0E2557"/>
                              </a:gs>
                            </a:gsLst>
                            <a:lin scaled="0"/>
                          </a:gradFill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+mn-ea"/>
                        </a:rPr>
                        <a:t> </a:t>
                      </a:r>
                      <a:r>
                        <a:rPr lang="en-US" altLang="zh-CN" sz="1800" b="1" dirty="0" err="1" smtClean="0">
                          <a:gradFill>
                            <a:gsLst>
                              <a:gs pos="0">
                                <a:srgbClr val="012D86"/>
                              </a:gs>
                              <a:gs pos="100000">
                                <a:srgbClr val="0E2557"/>
                              </a:gs>
                            </a:gsLst>
                            <a:lin scaled="0"/>
                          </a:gradFill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+mn-ea"/>
                        </a:rPr>
                        <a:t>изменениями</a:t>
                      </a:r>
                      <a:endParaRPr kumimoji="0" lang="en-US" altLang="zh-CN" sz="1800" b="0" i="0" u="none" strike="noStrike" cap="none" normalizeH="0" baseline="0" dirty="0" smtClean="0">
                        <a:ln>
                          <a:noFill/>
                        </a:ln>
                        <a:gradFill>
                          <a:gsLst>
                            <a:gs pos="0">
                              <a:srgbClr val="012D86"/>
                            </a:gs>
                            <a:gs pos="100000">
                              <a:srgbClr val="0E2557"/>
                            </a:gs>
                          </a:gsLst>
                          <a:lin scaled="0"/>
                        </a:gra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kumimoji="0" lang="en-US" altLang="zh-CN" sz="1800" b="0" i="0" u="none" strike="noStrike" cap="none" normalizeH="0" baseline="0" dirty="0" smtClean="0">
                        <a:ln>
                          <a:noFill/>
                        </a:ln>
                        <a:gradFill>
                          <a:gsLst>
                            <a:gs pos="0">
                              <a:srgbClr val="012D86"/>
                            </a:gs>
                            <a:gs pos="100000">
                              <a:srgbClr val="0E2557"/>
                            </a:gs>
                          </a:gsLst>
                          <a:lin scaled="0"/>
                        </a:gra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solidFill>
                            <a:srgbClr val="002060"/>
                          </a:solidFill>
                          <a:sym typeface="+mn-ea"/>
                        </a:rPr>
                        <a:t>Гибко</a:t>
                      </a:r>
                      <a:r>
                        <a:rPr lang="en-US" sz="1800" dirty="0" smtClean="0">
                          <a:solidFill>
                            <a:srgbClr val="002060"/>
                          </a:solidFill>
                          <a:sym typeface="+mn-ea"/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rgbClr val="002060"/>
                          </a:solidFill>
                          <a:sym typeface="+mn-ea"/>
                        </a:rPr>
                        <a:t>адаптируется</a:t>
                      </a:r>
                      <a:r>
                        <a:rPr lang="en-US" sz="1800" dirty="0" smtClean="0">
                          <a:solidFill>
                            <a:srgbClr val="002060"/>
                          </a:solidFill>
                          <a:sym typeface="+mn-ea"/>
                        </a:rPr>
                        <a:t> к </a:t>
                      </a:r>
                      <a:r>
                        <a:rPr lang="en-US" sz="1800" dirty="0" err="1" smtClean="0">
                          <a:solidFill>
                            <a:srgbClr val="002060"/>
                          </a:solidFill>
                          <a:sym typeface="+mn-ea"/>
                        </a:rPr>
                        <a:t>новым</a:t>
                      </a:r>
                      <a:r>
                        <a:rPr lang="en-US" sz="1800" dirty="0" smtClean="0">
                          <a:solidFill>
                            <a:srgbClr val="002060"/>
                          </a:solidFill>
                          <a:sym typeface="+mn-ea"/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rgbClr val="002060"/>
                          </a:solidFill>
                          <a:sym typeface="+mn-ea"/>
                        </a:rPr>
                        <a:t>ситуациям</a:t>
                      </a:r>
                      <a:r>
                        <a:rPr lang="en-US" sz="1800" dirty="0" smtClean="0">
                          <a:solidFill>
                            <a:srgbClr val="002060"/>
                          </a:solidFill>
                          <a:sym typeface="+mn-ea"/>
                        </a:rPr>
                        <a:t> и </a:t>
                      </a:r>
                      <a:r>
                        <a:rPr lang="en-US" sz="1800" dirty="0" err="1" smtClean="0">
                          <a:solidFill>
                            <a:srgbClr val="002060"/>
                          </a:solidFill>
                          <a:sym typeface="+mn-ea"/>
                        </a:rPr>
                        <a:t>требованиям</a:t>
                      </a:r>
                      <a:r>
                        <a:rPr lang="en-US" sz="1800" dirty="0" smtClean="0">
                          <a:solidFill>
                            <a:srgbClr val="002060"/>
                          </a:solidFill>
                          <a:sym typeface="+mn-ea"/>
                        </a:rPr>
                        <a:t> </a:t>
                      </a:r>
                      <a:endParaRPr lang="ru-RU" sz="1800" dirty="0">
                        <a:solidFill>
                          <a:srgbClr val="002060"/>
                        </a:solidFill>
                        <a:latin typeface="Calibri" panose="020F0502020204030204"/>
                        <a:ea typeface="SimSun" panose="02010600030101010101" pitchFamily="2" charset="-122"/>
                        <a:cs typeface="Times New Roman" panose="02020603050405020304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800" dirty="0" err="1" smtClean="0">
                          <a:solidFill>
                            <a:srgbClr val="002060"/>
                          </a:solidFill>
                          <a:sym typeface="+mn-ea"/>
                        </a:rPr>
                        <a:t>Использует</a:t>
                      </a:r>
                      <a:r>
                        <a:rPr lang="en-US" sz="1800" dirty="0" smtClean="0">
                          <a:solidFill>
                            <a:srgbClr val="002060"/>
                          </a:solidFill>
                          <a:sym typeface="+mn-ea"/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rgbClr val="002060"/>
                          </a:solidFill>
                          <a:sym typeface="+mn-ea"/>
                        </a:rPr>
                        <a:t>неизменный</a:t>
                      </a:r>
                      <a:r>
                        <a:rPr lang="en-US" sz="1800" dirty="0" smtClean="0">
                          <a:solidFill>
                            <a:srgbClr val="002060"/>
                          </a:solidFill>
                          <a:sym typeface="+mn-ea"/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rgbClr val="002060"/>
                          </a:solidFill>
                          <a:sym typeface="+mn-ea"/>
                        </a:rPr>
                        <a:t>однообразный</a:t>
                      </a:r>
                      <a:r>
                        <a:rPr lang="en-US" sz="1800" dirty="0" smtClean="0">
                          <a:solidFill>
                            <a:srgbClr val="002060"/>
                          </a:solidFill>
                          <a:sym typeface="+mn-ea"/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rgbClr val="002060"/>
                          </a:solidFill>
                          <a:sym typeface="+mn-ea"/>
                        </a:rPr>
                        <a:t>подход</a:t>
                      </a:r>
                      <a:r>
                        <a:rPr lang="en-US" sz="1800" dirty="0" smtClean="0">
                          <a:solidFill>
                            <a:srgbClr val="002060"/>
                          </a:solidFill>
                          <a:sym typeface="+mn-ea"/>
                        </a:rPr>
                        <a:t> </a:t>
                      </a:r>
                      <a:endParaRPr lang="ru-RU" sz="18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>
                        <a:buNone/>
                      </a:pPr>
                      <a:endParaRPr lang="ru-RU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545" y="213995"/>
            <a:ext cx="11295380" cy="727075"/>
          </a:xfrm>
          <a:gradFill>
            <a:gsLst>
              <a:gs pos="0">
                <a:srgbClr val="007BD3"/>
              </a:gs>
              <a:gs pos="100000">
                <a:srgbClr val="034373"/>
              </a:gs>
            </a:gsLst>
            <a:lin scaled="0"/>
          </a:gradFill>
        </p:spPr>
        <p:txBody>
          <a:bodyPr>
            <a:normAutofit/>
          </a:bodyPr>
          <a:p>
            <a:r>
              <a:rPr lang="ru-RU" altLang="en-US">
                <a:solidFill>
                  <a:schemeClr val="accent4">
                    <a:lumMod val="60000"/>
                    <a:lumOff val="40000"/>
                  </a:schemeClr>
                </a:solidFill>
              </a:rPr>
              <a:t>Врач педиатр</a:t>
            </a:r>
            <a:endParaRPr lang="ru-RU" altLang="en-US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677545" y="1150620"/>
            <a:ext cx="11295380" cy="5567045"/>
          </a:xfrm>
          <a:gradFill>
            <a:gsLst>
              <a:gs pos="0">
                <a:srgbClr val="007BD3"/>
              </a:gs>
              <a:gs pos="100000">
                <a:srgbClr val="034373"/>
              </a:gs>
            </a:gsLst>
            <a:lin scaled="0"/>
          </a:gradFill>
        </p:spPr>
        <p:txBody>
          <a:bodyPr/>
          <a:p>
            <a:pPr marL="0" indent="0" algn="just">
              <a:lnSpc>
                <a:spcPct val="150000"/>
              </a:lnSpc>
              <a:buNone/>
            </a:pPr>
            <a:r>
              <a:rPr lang="ru-RU" altLang="en-US" sz="1400" u="sng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индивидуальным особенностям специалиста:</a:t>
            </a:r>
            <a:endParaRPr lang="ru-RU" altLang="en-US" sz="1400" u="sng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ru-RU" altLang="en-US" sz="1400" u="sng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 важные качества</a:t>
            </a:r>
            <a:endParaRPr lang="ru-RU" altLang="en-US" sz="1400" u="sng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ru-RU" altLang="en-US" sz="1400" b="1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Высокая концентрация внимания. Хорошая оперативная память. Хорошо развитая мелкая моторика рук. Аккуратность. Чистоплотность. Ответственность. Тактичность. Отзывчивость. Внимательность.</a:t>
            </a:r>
            <a:endParaRPr lang="ru-RU" altLang="en-US" sz="1400" b="1">
              <a:solidFill>
                <a:schemeClr val="accent4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ru-RU" altLang="en-US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Педиатр – детский врач, постоянно наблюдающий ребенка. </a:t>
            </a:r>
            <a:endParaRPr lang="ru-RU" altLang="en-US" sz="14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ru-RU" altLang="en-US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идеале он должен наблюдать ребенка от рождения до совершеннолетия, хорошо знать его семью и условия жизни, помнить о перенесенных болезнях, знать особенности развития, наследственные заболевания, реакцию на разные продукты и препараты, вызывать у своего пациента доверие и расположение. Под наблюдением участкового педиатра обычно находятся 600—800 детей. С первых дней жизни до 15 лет. </a:t>
            </a:r>
            <a:endParaRPr lang="ru-RU" altLang="en-US" sz="14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ru-RU" altLang="en-US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Детский участковый врач справляется с большинством болезней и недомоганий, сопровождающих детство: от простуды до кори, от боли в животике до плохой прибавки в весе. Если же доктор заподозрит серьезную болезнь, он направляет ребенка на анализы и консультации к специалистам определенного профиля. </a:t>
            </a:r>
            <a:endParaRPr lang="ru-RU" altLang="en-US" sz="14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ru-RU" altLang="en-US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Важнейшая задача педиатра – не только лечить болезни, но и предупреждать возможные осложнения, следить за развитием ребенка. </a:t>
            </a:r>
            <a:endParaRPr lang="ru-RU" altLang="en-US" sz="14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545" y="213995"/>
            <a:ext cx="11295380" cy="727075"/>
          </a:xfrm>
          <a:gradFill>
            <a:gsLst>
              <a:gs pos="0">
                <a:srgbClr val="007BD3"/>
              </a:gs>
              <a:gs pos="100000">
                <a:srgbClr val="034373"/>
              </a:gs>
            </a:gsLst>
            <a:lin scaled="0"/>
          </a:gradFill>
        </p:spPr>
        <p:txBody>
          <a:bodyPr>
            <a:normAutofit/>
          </a:bodyPr>
          <a:p>
            <a:r>
              <a:rPr lang="ru-RU" altLang="en-US">
                <a:solidFill>
                  <a:schemeClr val="accent4">
                    <a:lumMod val="60000"/>
                    <a:lumOff val="40000"/>
                  </a:schemeClr>
                </a:solidFill>
              </a:rPr>
              <a:t>Врач стоматолог</a:t>
            </a:r>
            <a:endParaRPr lang="ru-RU" altLang="en-US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677545" y="1150620"/>
            <a:ext cx="11295380" cy="5567045"/>
          </a:xfrm>
          <a:gradFill>
            <a:gsLst>
              <a:gs pos="0">
                <a:srgbClr val="007BD3"/>
              </a:gs>
              <a:gs pos="100000">
                <a:srgbClr val="034373"/>
              </a:gs>
            </a:gsLst>
            <a:lin scaled="0"/>
          </a:gradFill>
        </p:spPr>
        <p:txBody>
          <a:bodyPr/>
          <a:p>
            <a:pPr marL="0" indent="0" algn="just">
              <a:lnSpc>
                <a:spcPct val="150000"/>
              </a:lnSpc>
              <a:buNone/>
            </a:pPr>
            <a:r>
              <a:rPr lang="ru-RU" altLang="en-US" sz="2000" b="1" u="sng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Качества, обеспечивающие успешность выполнения профессиональной деятельности:</a:t>
            </a:r>
            <a:endParaRPr lang="ru-RU" altLang="en-US" sz="2000" b="1" u="sng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ru-RU" altLang="en-US" sz="2000" b="1" u="sng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None/>
            </a:pPr>
            <a:r>
              <a:rPr lang="ru-RU" altLang="en-US" sz="16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altLang="en-US" sz="16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высокий уровень развития концентрации и устойчивости внимания;</a:t>
            </a:r>
            <a:endParaRPr lang="ru-RU" altLang="en-US" sz="16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None/>
            </a:pPr>
            <a:r>
              <a:rPr lang="ru-RU" altLang="en-US" sz="16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способность длительное время заниматься монотонной работой (терпение), осторожность;</a:t>
            </a:r>
            <a:endParaRPr lang="ru-RU" altLang="en-US" sz="16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None/>
            </a:pPr>
            <a:r>
              <a:rPr lang="ru-RU" altLang="en-US" sz="16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способность анализировать ситуацию и, исходя из этого, строить алгоритм дальнейшего лечения;</a:t>
            </a:r>
            <a:endParaRPr lang="ru-RU" altLang="en-US" sz="16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None/>
            </a:pPr>
            <a:r>
              <a:rPr lang="ru-RU" altLang="en-US" sz="16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способность самостоятельно принимать решения – качество, необходимое для постановки диагноза;</a:t>
            </a:r>
            <a:endParaRPr lang="ru-RU" altLang="en-US" sz="16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None/>
            </a:pPr>
            <a:r>
              <a:rPr lang="ru-RU" altLang="en-US" sz="16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навыки точной манипуляции и ловкость (развитие мелкой моторики рук).</a:t>
            </a:r>
            <a:endParaRPr lang="ru-RU" altLang="en-US" sz="16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None/>
            </a:pPr>
            <a:endParaRPr lang="ru-RU" altLang="en-US" sz="16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ru-RU" altLang="en-US" sz="16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ru-RU" altLang="en-US" sz="16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 как врач-стоматолог работает с людьми, требуются эмоциональная уравновешенность, умение сохранять спокойствие в напряженных ситуациях, общительность, коммуникабельность.</a:t>
            </a:r>
            <a:endParaRPr lang="ru-RU" altLang="en-US" sz="16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ru-RU" altLang="en-US" sz="16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ru-RU" altLang="en-US"/>
          </a:p>
        </p:txBody>
      </p:sp>
    </p:spTree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Office Theme">
  <a:themeElements>
    <a:clrScheme name="Full Color 14">
      <a:dk1>
        <a:srgbClr val="000000"/>
      </a:dk1>
      <a:lt1>
        <a:srgbClr val="FFFFFF"/>
      </a:lt1>
      <a:dk2>
        <a:srgbClr val="3F4C62"/>
      </a:dk2>
      <a:lt2>
        <a:srgbClr val="D2D1D1"/>
      </a:lt2>
      <a:accent1>
        <a:srgbClr val="2686A7"/>
      </a:accent1>
      <a:accent2>
        <a:srgbClr val="54BE71"/>
      </a:accent2>
      <a:accent3>
        <a:srgbClr val="8BC248"/>
      </a:accent3>
      <a:accent4>
        <a:srgbClr val="EF9527"/>
      </a:accent4>
      <a:accent5>
        <a:srgbClr val="ED423D"/>
      </a:accent5>
      <a:accent6>
        <a:srgbClr val="C1C7D0"/>
      </a:accent6>
      <a:hlink>
        <a:srgbClr val="F33B48"/>
      </a:hlink>
      <a:folHlink>
        <a:srgbClr val="FFC000"/>
      </a:folHlink>
    </a:clrScheme>
    <a:fontScheme name="Source Sans Pro">
      <a:majorFont>
        <a:latin typeface="Source Sans Pro"/>
        <a:ea typeface=""/>
        <a:cs typeface=""/>
      </a:majorFont>
      <a:minorFont>
        <a:latin typeface="Source Sans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3964</Words>
  <Application>WPS Presentation</Application>
  <PresentationFormat>Произвольный</PresentationFormat>
  <Paragraphs>134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24" baseType="lpstr">
      <vt:lpstr>Arial</vt:lpstr>
      <vt:lpstr>SimSun</vt:lpstr>
      <vt:lpstr>Wingdings</vt:lpstr>
      <vt:lpstr>Source Sans Pro Black</vt:lpstr>
      <vt:lpstr>Yu Gothic UI Semibold</vt:lpstr>
      <vt:lpstr>Times New Roman</vt:lpstr>
      <vt:lpstr>Comic Sans MS</vt:lpstr>
      <vt:lpstr>Tahoma</vt:lpstr>
      <vt:lpstr>Times New Roman</vt:lpstr>
      <vt:lpstr>Calibri</vt:lpstr>
      <vt:lpstr>Source Sans Pro Light</vt:lpstr>
      <vt:lpstr>Segoe Print</vt:lpstr>
      <vt:lpstr>Microsoft YaHei</vt:lpstr>
      <vt:lpstr>Arial Unicode MS</vt:lpstr>
      <vt:lpstr>Source Sans Pro</vt:lpstr>
      <vt:lpstr>Office Theme</vt:lpstr>
      <vt:lpstr>PowerPoint 演示文稿</vt:lpstr>
      <vt:lpstr>PowerPoint 演示文稿</vt:lpstr>
      <vt:lpstr>PowerPoint 演示文稿</vt:lpstr>
      <vt:lpstr>PowerPoint 演示文稿</vt:lpstr>
      <vt:lpstr>Три важных компетенции</vt:lpstr>
      <vt:lpstr>Мастер слесарных работ </vt:lpstr>
      <vt:lpstr>Врач педиатр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Graphicbulb</dc:creator>
  <cp:lastModifiedBy>PC_1101049742</cp:lastModifiedBy>
  <cp:revision>56</cp:revision>
  <dcterms:created xsi:type="dcterms:W3CDTF">2018-07-06T08:49:00Z</dcterms:created>
  <dcterms:modified xsi:type="dcterms:W3CDTF">2023-04-27T07:56:42Z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1049-11.2.0.11536</vt:lpwstr>
  </property>
  <property fmtid="{D5CDD505-2E9C-101B-9397-08002B2CF9AE}" pid="3" name="ICV">
    <vt:lpwstr>67F3B10005C24FC1B8E6971B477E4B81</vt:lpwstr>
  </property>
</Properties>
</file>