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</p:sldMasterIdLst>
  <p:sldIdLst>
    <p:sldId id="256" r:id="rId10"/>
    <p:sldId id="263" r:id="rId11"/>
    <p:sldId id="306" r:id="rId12"/>
    <p:sldId id="307" r:id="rId13"/>
    <p:sldId id="293" r:id="rId14"/>
    <p:sldId id="296" r:id="rId15"/>
    <p:sldId id="298" r:id="rId16"/>
    <p:sldId id="300" r:id="rId17"/>
    <p:sldId id="302" r:id="rId18"/>
    <p:sldId id="304" r:id="rId19"/>
    <p:sldId id="258" r:id="rId20"/>
    <p:sldId id="268" r:id="rId21"/>
    <p:sldId id="274" r:id="rId22"/>
    <p:sldId id="269" r:id="rId23"/>
    <p:sldId id="275" r:id="rId24"/>
    <p:sldId id="273" r:id="rId25"/>
    <p:sldId id="271" r:id="rId26"/>
    <p:sldId id="276" r:id="rId27"/>
    <p:sldId id="259" r:id="rId28"/>
    <p:sldId id="260" r:id="rId29"/>
    <p:sldId id="264" r:id="rId30"/>
    <p:sldId id="265" r:id="rId31"/>
    <p:sldId id="267" r:id="rId32"/>
    <p:sldId id="266" r:id="rId33"/>
    <p:sldId id="262" r:id="rId34"/>
    <p:sldId id="261" r:id="rId35"/>
    <p:sldId id="277" r:id="rId36"/>
    <p:sldId id="278" r:id="rId37"/>
    <p:sldId id="279" r:id="rId38"/>
    <p:sldId id="28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81FA-C705-4F67-BA58-B7AE0BEB1A6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F8C2-B81C-4145-BA1E-1377E8FED54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4885"/>
            <a:ext cx="7772400" cy="2329815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Резюме.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Диалог с работодателем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0230" y="227330"/>
            <a:ext cx="5461635" cy="4916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1965" y="120650"/>
            <a:ext cx="8275320" cy="5049520"/>
          </a:xfrm>
        </p:spPr>
        <p:txBody>
          <a:bodyPr>
            <a:noAutofit/>
          </a:bodyPr>
          <a:lstStyle/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Фото и Ф.И.</a:t>
            </a:r>
            <a:endParaRPr lang="ru-RU" altLang="x-none" b="1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Цель:</a:t>
            </a:r>
            <a:r>
              <a:rPr lang="ru-RU" altLang="x-none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( на какую должность претендуете?)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Адрес:</a:t>
            </a:r>
            <a:endParaRPr lang="ru-RU" altLang="x-none" b="1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Контактный телефон:</a:t>
            </a:r>
            <a:r>
              <a:rPr lang="ru-RU" altLang="x-none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(домашний и/или сотовый)</a:t>
            </a: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Дата и место рождения:</a:t>
            </a:r>
            <a:endParaRPr lang="ru-RU" altLang="x-none" b="1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Семейное положение:</a:t>
            </a: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(например: женат, сын 14 лет)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Опыт работы:</a:t>
            </a: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(в обратном хронологическом порядке, начиная 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с последнего места работы) по схеме: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дата начала работы – дата окончания работы,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название фирмы, ее сфера деятельности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название Вашей должности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описание Ваших должностных обязанностей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примеры конкретных достижений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Образование</a:t>
            </a:r>
            <a:r>
              <a:rPr lang="ru-RU" altLang="x-none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(в обратном хронологическом порядке, начиная с 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последнего места учебы)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b="1" dirty="0">
                <a:solidFill>
                  <a:srgbClr val="000080"/>
                </a:solidFill>
                <a:latin typeface="Arial" panose="020B0604020202020204" pitchFamily="34" charset="0"/>
                <a:sym typeface="+mn-ea"/>
              </a:rPr>
              <a:t>Дополнительные сведения</a:t>
            </a:r>
            <a:r>
              <a:rPr lang="ru-RU" altLang="x-none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(дополнительное образование; дополнительные 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навыки – ПК, степень владения языками, наличие водительских прав; 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сильные стороны Вашей личности, отличающие Вас от других и помогающие </a:t>
            </a:r>
            <a:endParaRPr lang="ru-RU" altLang="x-non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достигать нужных результатов в работе).</a:t>
            </a: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16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87450" y="291465"/>
            <a:ext cx="7360285" cy="46247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20-630x35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260" y="332740"/>
            <a:ext cx="8006715" cy="4537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13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360" y="476250"/>
            <a:ext cx="8199755" cy="45288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24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260" y="260350"/>
            <a:ext cx="8018145" cy="4556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19-630x35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505" y="188595"/>
            <a:ext cx="7929245" cy="44932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23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650" y="260350"/>
            <a:ext cx="8018145" cy="4556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14935"/>
            <a:ext cx="8229600" cy="1009650"/>
          </a:xfrm>
        </p:spPr>
        <p:txBody>
          <a:bodyPr/>
          <a:p>
            <a:r>
              <a:rPr lang="ru-RU" altLang="en-US">
                <a:solidFill>
                  <a:schemeClr val="bg1"/>
                </a:solidFill>
              </a:rPr>
              <a:t>Рекрутер</a:t>
            </a:r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7" name="Замещающее содержимое 6" descr="5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71145" y="1231900"/>
            <a:ext cx="4008120" cy="3502660"/>
          </a:xfrm>
          <a:prstGeom prst="rect">
            <a:avLst/>
          </a:prstGeom>
        </p:spPr>
      </p:pic>
      <p:pic>
        <p:nvPicPr>
          <p:cNvPr id="9" name="Замещающее содержимое 8" descr="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8350" y="1240790"/>
            <a:ext cx="4236720" cy="3482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3845"/>
            <a:ext cx="8229600" cy="1120140"/>
          </a:xfrm>
        </p:spPr>
        <p:txBody>
          <a:bodyPr>
            <a:normAutofit fontScale="90000"/>
          </a:bodyPr>
          <a:lstStyle/>
          <a:p>
            <a:br>
              <a:rPr lang="ru-RU" altLang="x-none" b="1" dirty="0">
                <a:solidFill>
                  <a:srgbClr val="002060"/>
                </a:solidFill>
                <a:sym typeface="+mn-ea"/>
              </a:rPr>
            </a:br>
            <a:r>
              <a:rPr lang="ru-RU" altLang="x-none" sz="31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Сильные-слабые </a:t>
            </a:r>
            <a:br>
              <a:rPr lang="ru-RU" altLang="x-none" sz="31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altLang="x-none" sz="31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стороны личности профессионала</a:t>
            </a:r>
            <a:endParaRPr lang="ru-RU" sz="311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7975" y="1786255"/>
            <a:ext cx="5182235" cy="4340225"/>
          </a:xfrm>
        </p:spPr>
        <p:txBody>
          <a:bodyPr>
            <a:noAutofit/>
          </a:bodyPr>
          <a:lstStyle/>
          <a:p>
            <a:pPr marL="0" indent="0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x-none" sz="1300" b="1" dirty="0">
                <a:solidFill>
                  <a:schemeClr val="bg1"/>
                </a:solidFill>
                <a:sym typeface="+mn-ea"/>
              </a:rPr>
              <a:t>Качества, обеспечивающие успешность выполнения профессиональной деятельности агронома:</a:t>
            </a:r>
            <a:endParaRPr lang="ru-RU" altLang="x-none" sz="13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x-none" sz="1300" b="1" dirty="0">
                <a:sym typeface="+mn-ea"/>
              </a:rPr>
              <a:t>Способности</a:t>
            </a:r>
            <a:r>
              <a:rPr lang="ru-RU" altLang="x-none" sz="1300" dirty="0">
                <a:sym typeface="+mn-ea"/>
              </a:rPr>
              <a:t> </a:t>
            </a:r>
            <a:r>
              <a:rPr lang="ru-RU" altLang="x-none" sz="1300" b="1" dirty="0">
                <a:sym typeface="+mn-ea"/>
              </a:rPr>
              <a:t>Личностные качества, интересы и склонности</a:t>
            </a:r>
            <a:r>
              <a:rPr lang="ru-RU" altLang="x-none" sz="1300" dirty="0">
                <a:sym typeface="+mn-ea"/>
              </a:rPr>
              <a:t>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гибкость и самостоятельность мышления;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хорошие аналитические способности;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высокий уровень развития внимания, памяти;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хорошие организаторские способности;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способность принимать быстрые и нестандартные решения;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способность работать в условиях ненормированного графика;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способность прогнозировать.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инициативность;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выносливость (способность работать в различных погодных условиях);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оперативность (быстрое реагирование на различные ситуации);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творческое отношение к труду;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эмоциональная устойчивость;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ответственность;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наблюдательность;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300" dirty="0">
                <a:sym typeface="+mn-ea"/>
              </a:rPr>
              <a:t>стремление к самосовершенствованию. </a:t>
            </a:r>
            <a:endParaRPr lang="ru-RU" altLang="x-none" sz="1300" dirty="0">
              <a:latin typeface="+mn-lt"/>
              <a:ea typeface="+mn-ea"/>
              <a:cs typeface="+mn-cs"/>
            </a:endParaRPr>
          </a:p>
          <a:p>
            <a:endParaRPr lang="ru-RU" altLang="x-none" sz="3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90210" y="1734820"/>
            <a:ext cx="3427095" cy="4391660"/>
          </a:xfrm>
        </p:spPr>
        <p:txBody>
          <a:bodyPr>
            <a:normAutofit/>
          </a:bodyPr>
          <a:lstStyle/>
          <a:p>
            <a:pPr marL="0" indent="0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altLang="x-none" sz="1500" b="1" dirty="0">
                <a:solidFill>
                  <a:schemeClr val="bg1"/>
                </a:solidFill>
                <a:sym typeface="+mn-ea"/>
              </a:rPr>
              <a:t>Качества, препятствующие эффективности профессиональной деятельности:</a:t>
            </a:r>
            <a:r>
              <a:rPr lang="ru-RU" altLang="x-none" sz="1500" dirty="0">
                <a:solidFill>
                  <a:schemeClr val="bg1"/>
                </a:solidFill>
                <a:sym typeface="+mn-ea"/>
              </a:rPr>
              <a:t> </a:t>
            </a:r>
            <a:endParaRPr lang="ru-RU" altLang="x-none" sz="15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500" dirty="0">
                <a:sym typeface="+mn-ea"/>
              </a:rPr>
              <a:t>безответственность; </a:t>
            </a:r>
            <a:endParaRPr lang="ru-RU" altLang="x-none" sz="15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500" dirty="0">
                <a:sym typeface="+mn-ea"/>
              </a:rPr>
              <a:t>отсутствие стремления к инновациям (нововведениям); </a:t>
            </a:r>
            <a:endParaRPr lang="ru-RU" altLang="x-none" sz="15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500" dirty="0">
                <a:sym typeface="+mn-ea"/>
              </a:rPr>
              <a:t>быстрая физическая утомляемость; </a:t>
            </a:r>
            <a:endParaRPr lang="ru-RU" altLang="x-none" sz="15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500" dirty="0">
                <a:sym typeface="+mn-ea"/>
              </a:rPr>
              <a:t>отсутствие наблюдательности; </a:t>
            </a:r>
            <a:endParaRPr lang="ru-RU" altLang="x-none" sz="15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x-none" sz="1500" dirty="0">
                <a:sym typeface="+mn-ea"/>
              </a:rPr>
              <a:t>неспособность действовать в условиях критической ситуации. </a:t>
            </a:r>
            <a:endParaRPr lang="ru-RU" altLang="x-none" sz="1500" dirty="0">
              <a:latin typeface="+mn-lt"/>
              <a:ea typeface="+mn-ea"/>
              <a:cs typeface="+mn-cs"/>
            </a:endParaRPr>
          </a:p>
          <a:p>
            <a:pPr algn="l" defTabSz="449580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x-none" sz="1500" dirty="0">
              <a:latin typeface="+mn-lt"/>
              <a:ea typeface="+mn-ea"/>
              <a:cs typeface="+mn-cs"/>
            </a:endParaRPr>
          </a:p>
          <a:p>
            <a:endParaRPr lang="ru-RU"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chemeClr val="bg1"/>
                </a:solidFill>
              </a:rPr>
              <a:t>Идеальная карьера</a:t>
            </a:r>
            <a:endParaRPr lang="ru-RU" altLang="en-US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Замещающее содержимое 3" descr="1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411730" y="1289050"/>
            <a:ext cx="6450965" cy="53016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209675"/>
          </a:xfrm>
        </p:spPr>
        <p:txBody>
          <a:bodyPr>
            <a:normAutofit/>
          </a:bodyPr>
          <a:lstStyle/>
          <a:p>
            <a:r>
              <a:rPr lang="ru-RU" altLang="x-none" sz="15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БЛОК ЛИЧНЫЕ КАЧЕСТВА СОИСКАТЕЛЯ НА ДОЛЖНОСТЬ...</a:t>
            </a:r>
            <a:br>
              <a:rPr lang="ru-RU" altLang="x-none" sz="15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x-none" sz="15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Как составить  профессиональный личностный портрет?</a:t>
            </a:r>
            <a:br>
              <a:rPr lang="ru-RU" altLang="x-none" sz="15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ru-RU" altLang="x-none" sz="155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ru-RU" altLang="x-none" sz="1555" b="1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77900"/>
            <a:ext cx="8229600" cy="5148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Использует слова положительного подхода:</a:t>
            </a:r>
            <a:b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</a:b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знаю, готов, умею, способен,организовал, руководил, итд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Примерный перечень навыков, способностей, сильных сторон личности: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Умею обрабатывать, анализировать и систематизировать информацию,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Способен находить взаимопонимание с партнерами,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Умею планировать, осуществлять прогноз,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Свободно вступаю в контакты, не испытываю трудностей в общении,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Спокойствие, серьезность и предусмотрительность, стараюсь планировать дела заранее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Энергичность и активность, живо откликаюсь на происходящие события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Стремлюсь к высоким результатам в работе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5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sym typeface="+mn-ea"/>
              </a:rPr>
              <a:t>Упорен и настойчив в преодолении препятствий на пути к цели</a:t>
            </a:r>
            <a:endParaRPr lang="ru-RU" altLang="x-none" sz="15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br>
              <a:rPr lang="ru-RU" altLang="x-none" sz="15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</a:br>
            <a:endParaRPr lang="ru-RU" altLang="x-none" sz="15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endParaRPr lang="ru-RU" altLang="x-none" sz="5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chemeClr val="bg1"/>
                </a:solidFill>
              </a:rPr>
              <a:t>Резюме</a:t>
            </a:r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5" name="Замещающее содержимое 4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5045" y="1124585"/>
            <a:ext cx="7268845" cy="32854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chemeClr val="bg1"/>
                </a:solidFill>
              </a:rPr>
              <a:t>Каждое резюме набирает баллы</a:t>
            </a:r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3" name="Замещающее содержимое 2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3300" y="1484630"/>
            <a:ext cx="7080885" cy="31216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Замещающее содержимое 2" descr="10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640" y="188595"/>
            <a:ext cx="7021830" cy="39903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9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5945" y="188595"/>
            <a:ext cx="7113905" cy="40430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Рекрутер</a:t>
            </a:r>
            <a:endParaRPr lang="ru-RU" altLang="en-US"/>
          </a:p>
        </p:txBody>
      </p:sp>
      <p:pic>
        <p:nvPicPr>
          <p:cNvPr id="2" name="Замещающее содержимое 1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5385" y="1266825"/>
            <a:ext cx="7106285" cy="39541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2" name="Замещающее содержимое 1" descr="18-630x35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95830" y="1628775"/>
            <a:ext cx="4040505" cy="22955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111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650" y="332740"/>
            <a:ext cx="7696200" cy="43732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121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505" y="332740"/>
            <a:ext cx="8044180" cy="45713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211-630x35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7405" y="404495"/>
            <a:ext cx="8015605" cy="4542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935" y="274955"/>
            <a:ext cx="7047865" cy="1143000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Резюме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6090" y="1600200"/>
            <a:ext cx="6950710" cy="4526280"/>
          </a:xfrm>
        </p:spPr>
        <p:txBody>
          <a:bodyPr>
            <a:normAutofit/>
          </a:bodyPr>
          <a:lstStyle/>
          <a:p>
            <a:pPr algn="just" eaLnBrk="1">
              <a:buNone/>
            </a:pPr>
            <a:r>
              <a:rPr lang="ru-RU" altLang="x-non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От французского «Излагать в кратце»</a:t>
            </a:r>
            <a:endParaRPr lang="ru-RU" alt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 eaLnBrk="1">
              <a:buNone/>
            </a:pPr>
            <a:endParaRPr lang="ru-RU" alt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>
              <a:buNone/>
            </a:pPr>
            <a:r>
              <a:rPr lang="ru-RU" altLang="x-non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Цель резюме состоит в том, чтобы привлечь к себе внимание при заочном знакомстве и произвести на работодателя благоприятное впечатление. </a:t>
            </a:r>
            <a:endParaRPr lang="ru-RU" alt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just" eaLnBrk="1">
              <a:buNone/>
            </a:pPr>
            <a:endParaRPr lang="ru-RU" alt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>
              <a:buNone/>
            </a:pPr>
            <a:r>
              <a:rPr lang="ru-RU" altLang="x-non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Это ваш профессиональный портрет.</a:t>
            </a:r>
            <a:endParaRPr lang="ru-RU" alt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>
              <a:buNone/>
            </a:pPr>
            <a:r>
              <a:rPr lang="ru-RU" altLang="x-non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По резюме будут определять, стоит ли с вами встречаться.</a:t>
            </a:r>
            <a:endParaRPr lang="ru-RU" altLang="x-none" sz="2000" b="1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algn="just"/>
            <a:endParaRPr lang="ru-RU" altLang="x-none" sz="2000" b="1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221-630x3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650" y="404495"/>
            <a:ext cx="7765415" cy="4412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5695" y="404495"/>
            <a:ext cx="7554595" cy="42900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140" y="144145"/>
            <a:ext cx="8868410" cy="6598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332740"/>
            <a:ext cx="4038600" cy="4038600"/>
          </a:xfrm>
          <a:prstGeom prst="rect">
            <a:avLst/>
          </a:prstGeom>
        </p:spPr>
      </p:pic>
      <p:pic>
        <p:nvPicPr>
          <p:cNvPr id="5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145" y="332740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332740"/>
            <a:ext cx="4038600" cy="4038600"/>
          </a:xfrm>
          <a:prstGeom prst="rect">
            <a:avLst/>
          </a:prstGeom>
        </p:spPr>
      </p:pic>
      <p:pic>
        <p:nvPicPr>
          <p:cNvPr id="5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32740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548640"/>
            <a:ext cx="4038600" cy="4038600"/>
          </a:xfrm>
          <a:prstGeom prst="rect">
            <a:avLst/>
          </a:prstGeom>
        </p:spPr>
      </p:pic>
      <p:pic>
        <p:nvPicPr>
          <p:cNvPr id="5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548640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476250"/>
            <a:ext cx="4038600" cy="4038600"/>
          </a:xfrm>
          <a:prstGeom prst="rect">
            <a:avLst/>
          </a:prstGeom>
        </p:spPr>
      </p:pic>
      <p:pic>
        <p:nvPicPr>
          <p:cNvPr id="7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145" y="476250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3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4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4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4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Тема35</Template>
  <TotalTime>0</TotalTime>
  <Words>2881</Words>
  <Application>WPS Presentation</Application>
  <PresentationFormat>Экран (4:3)</PresentationFormat>
  <Paragraphs>97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SimSun</vt:lpstr>
      <vt:lpstr>Wingdings</vt:lpstr>
      <vt:lpstr>Courier New</vt:lpstr>
      <vt:lpstr>Calibri</vt:lpstr>
      <vt:lpstr>Microsoft YaHei</vt:lpstr>
      <vt:lpstr>Arial Unicode MS</vt:lpstr>
      <vt:lpstr>Тема35</vt:lpstr>
      <vt:lpstr>Тема37</vt:lpstr>
      <vt:lpstr>Тема38</vt:lpstr>
      <vt:lpstr>Тема39</vt:lpstr>
      <vt:lpstr>Тема40</vt:lpstr>
      <vt:lpstr>Тема41</vt:lpstr>
      <vt:lpstr>Тема42</vt:lpstr>
      <vt:lpstr>Тема36</vt:lpstr>
      <vt:lpstr>Резюме.  Диалог с работодателем</vt:lpstr>
      <vt:lpstr>Идеальная карьера</vt:lpstr>
      <vt:lpstr>Резюме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Как составить резюме?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Рекрутер</vt:lpstr>
      <vt:lpstr> Сильные-слабые  стороны личности профессионала</vt:lpstr>
      <vt:lpstr>БЛОК ЛИЧНЫЕ КАЧЕСТВА СОИСКАТЕЛЯ НА ДОЛЖНОСТЬ... Как составить  профессиональный личностный портрет?  </vt:lpstr>
      <vt:lpstr>Резюме</vt:lpstr>
      <vt:lpstr>Каждое резюме набирает баллы</vt:lpstr>
      <vt:lpstr>PowerPoint 演示文稿</vt:lpstr>
      <vt:lpstr>PowerPoint 演示文稿</vt:lpstr>
      <vt:lpstr>Рекрутер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PC_1101049742</cp:lastModifiedBy>
  <cp:revision>6</cp:revision>
  <dcterms:created xsi:type="dcterms:W3CDTF">2016-11-05T18:33:00Z</dcterms:created>
  <dcterms:modified xsi:type="dcterms:W3CDTF">2023-04-07T12:51:26Z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1049-11.2.0.11516</vt:lpwstr>
  </property>
  <property fmtid="{D5CDD505-2E9C-101B-9397-08002B2CF9AE}" pid="3" name="ICV">
    <vt:lpwstr>C8667203041A40C6A92B644E21705CE7</vt:lpwstr>
  </property>
</Properties>
</file>