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na Cherednyk" initials="IC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6"/>
    <a:srgbClr val="00004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9-03T23:17:11.923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FCC3-09ED-45FC-8E82-981A3C26AAF2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AA21B-EA16-4182-8BEA-49D7A2EE1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489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82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866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25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1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11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21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45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1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0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839D-3CED-4621-9EEB-8E322CD84099}" type="datetimeFigureOut">
              <a:rPr lang="ru-RU" smtClean="0"/>
              <a:t>22.06.2023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370D-4BD6-4B95-BC14-3EEFCAC028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2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212976"/>
            <a:ext cx="8640960" cy="3240360"/>
          </a:xfrm>
          <a:blipFill>
            <a:blip r:embed="rId2"/>
            <a:tile tx="0" ty="0" sx="100000" sy="100000" flip="none" algn="tl"/>
          </a:blipFill>
          <a:ln w="31750">
            <a:solidFill>
              <a:srgbClr val="000046"/>
            </a:solidFill>
          </a:ln>
        </p:spPr>
        <p:txBody>
          <a:bodyPr rtlCol="0">
            <a:normAutofit/>
          </a:bodyPr>
          <a:lstStyle/>
          <a:p>
            <a:pPr>
              <a:lnSpc>
                <a:spcPct val="50000"/>
              </a:lnSpc>
              <a:spcBef>
                <a:spcPts val="0"/>
              </a:spcBef>
              <a:defRPr/>
            </a:pPr>
            <a:endParaRPr lang="ru-RU" sz="3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3600" dirty="0" smtClean="0">
                <a:solidFill>
                  <a:srgbClr val="000046"/>
                </a:solidFill>
                <a:latin typeface="Arial Black" pitchFamily="34" charset="0"/>
              </a:rPr>
              <a:t>Структура </a:t>
            </a:r>
            <a:r>
              <a:rPr lang="ru-RU" sz="3600" dirty="0">
                <a:solidFill>
                  <a:srgbClr val="000046"/>
                </a:solidFill>
                <a:latin typeface="Arial Black" pitchFamily="34" charset="0"/>
              </a:rPr>
              <a:t>и правила оформления </a:t>
            </a:r>
            <a:endParaRPr lang="ru-RU" sz="36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3600" dirty="0" smtClean="0">
                <a:solidFill>
                  <a:srgbClr val="000046"/>
                </a:solidFill>
                <a:latin typeface="Arial Black" pitchFamily="34" charset="0"/>
              </a:rPr>
              <a:t>отчёта </a:t>
            </a:r>
            <a:r>
              <a:rPr lang="ru-RU" sz="3600" dirty="0">
                <a:solidFill>
                  <a:srgbClr val="000046"/>
                </a:solidFill>
                <a:latin typeface="Arial Black" pitchFamily="34" charset="0"/>
              </a:rPr>
              <a:t>о научно-исследовательской работе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0070"/>
              </a:solidFill>
              <a:latin typeface="Arial Black" pitchFamily="34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51520" y="1006661"/>
            <a:ext cx="8712968" cy="450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1750" cmpd="tri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B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charset="0"/>
              </a:rPr>
              <a:t>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7" y="440668"/>
            <a:ext cx="1656183" cy="1692188"/>
          </a:xfrm>
          <a:prstGeom prst="flowChartConnector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1944215" cy="259436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71800" y="1902023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ГОСТ 7.32 – 2017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9771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ОСНОВНАЯ ЧАСТЬ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5054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Допускается делить на разделы, подразделы, пункты подпункты.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Разделы должны иметь порядковую нумерацию в пределах всего текста, за исключением приложений.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Если раздел или подраздел имеет только один пункт или пункт имеет один подпункт, то нумеровать его не следует.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Заголовки следует нумеровать арабскими цифрами, печатать с абзацного отступа с прописной буквы без точки в конце, не подчеркивая.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Если заголовок состоит из двух предложений, их разделяют точкой.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ОСНОВНАЯ ЧАСТЬ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5054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Выбор направления исследований: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обоснование направления исследования,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методы решения задач и их сравнительную оценку,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описание выбранной общей методики проведения НИР.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Процесс теоретических и (или) экспериментальных исследований: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методы исследований,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методы расчета,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экспериментальных работ,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принципы действия разработанных объектов, их характеристики;  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ОСНОВНАЯ ЧАСТЬ</a:t>
            </a:r>
            <a:endParaRPr lang="ru-RU" sz="2400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88000"/>
              </a:lnSpc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Обобщение и оценка результатов исследований: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полноты решения поставленной задачи,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предложения по дальнейшим направлениям работ, 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достоверности полученных результатов,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оценка технико-экономической эффективности внедрения,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сравнение с аналогичными результатами отечественных и зарубежных работ,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дополнительных исследований, </a:t>
            </a:r>
          </a:p>
          <a:p>
            <a:pPr algn="just">
              <a:lnSpc>
                <a:spcPct val="88000"/>
              </a:lnSpc>
              <a:spcBef>
                <a:spcPts val="0"/>
              </a:spcBef>
              <a:buFontTx/>
              <a:buChar char="-"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отрицательные результаты, приводящие к необходимости прекращения дальнейших исследований. </a:t>
            </a:r>
          </a:p>
        </p:txBody>
      </p:sp>
    </p:spTree>
    <p:extLst>
      <p:ext uri="{BB962C8B-B14F-4D97-AF65-F5344CB8AC3E}">
        <p14:creationId xmlns:p14="http://schemas.microsoft.com/office/powerpoint/2010/main" val="28151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ИЛЛЮСТРАЦИИ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Чертежи, графики, схемы, компьютерные распечатки, диаграммы, фотоснимки.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Располагаются после текста, в котором впервые упоминается, или на следующей странице.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Должны быть ссылки в отчете: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«... </a:t>
            </a:r>
            <a:r>
              <a:rPr lang="ru-RU" sz="2400" i="1" dirty="0" smtClean="0">
                <a:solidFill>
                  <a:srgbClr val="000066"/>
                </a:solidFill>
                <a:latin typeface="Arial Black" pitchFamily="34" charset="0"/>
              </a:rPr>
              <a:t>в соответствии с рисунком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…».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Нумерация: арабскими цифрами.</a:t>
            </a:r>
            <a:endParaRPr lang="ru-RU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4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Сквозная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1 – Схема эксперимента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 пределах раздела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1.1 – Схема эксперимента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 приложении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Рисунок А.1 –  Схема эксперимента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ТАБЛИЦЫ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Располагается таблица после текста, в котором она впервые упоминается, или на следующей странице.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На все таблицы должны быть ссылки в отчете.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При переносе части таблицы на другой лист, её номер и наименование «Таблица 1 - …» указывают один раз слева над первой частью таблицы.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Таблицу с большим количеством граф допускается делить на части и помещать одну часть по другой в пределах одной страницы.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При выходе из формата одной страницы в каждой части таблицы повторяется головка таблицы и (или) боковик.</a:t>
            </a:r>
          </a:p>
        </p:txBody>
      </p:sp>
    </p:spTree>
    <p:extLst>
      <p:ext uri="{BB962C8B-B14F-4D97-AF65-F5344CB8AC3E}">
        <p14:creationId xmlns:p14="http://schemas.microsoft.com/office/powerpoint/2010/main" val="8993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ТАБЛИЦЫ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1052736"/>
            <a:ext cx="8615606" cy="568863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Наименование таблицы следует помещать над таблицей слева, без абзацного отступа в одну строку с ее номером через тире.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6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Сквозная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В пределах раздела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1.1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C00000"/>
                </a:solidFill>
                <a:latin typeface="Arial Black" pitchFamily="34" charset="0"/>
              </a:rPr>
              <a:t>В приложении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600" dirty="0" smtClean="0">
                <a:solidFill>
                  <a:srgbClr val="000066"/>
                </a:solidFill>
                <a:latin typeface="Arial Black" pitchFamily="34" charset="0"/>
              </a:rPr>
              <a:t>Таблица А.1 – </a:t>
            </a:r>
            <a:r>
              <a:rPr lang="ru-RU" sz="2600" i="1" dirty="0" smtClean="0">
                <a:solidFill>
                  <a:srgbClr val="000066"/>
                </a:solidFill>
                <a:latin typeface="Arial Black" pitchFamily="34" charset="0"/>
              </a:rPr>
              <a:t>Название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ЗАКЛЮЧЕНИЕ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краткие выводы по результатам НИР или отдельных ее этапов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 оценка полноты решений поставленных задач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разработка рекомендаций и исходных данных по конкретному использованию результатов НИР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результаты оценки технико-экономической эффективности внедрения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700" dirty="0" smtClean="0">
                <a:solidFill>
                  <a:srgbClr val="000066"/>
                </a:solidFill>
                <a:latin typeface="Arial Black" pitchFamily="34" charset="0"/>
              </a:rPr>
              <a:t>результаты оценки научно-технического уровня выполненной НИР в сравнении с лучшими достижениями в данной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9583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СПИСОК ИСПОЛЬЗОВАННЫХ ИСТОЧНИКОВ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Должен содержать сведения об источниках, использованных при составлении отчета.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Сведения об источниках следует располагать в порядке появления ссылок на источники в тексте отчета и нумеровать арабскими цифрами без точки, печатать с абзацного отступа.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Ссылки на использованные источники должны быть указаны в тексте отчета: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порядковый номер ссылки заключают в квадратные скобки;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rgbClr val="000066"/>
                </a:solidFill>
                <a:latin typeface="Arial Black" pitchFamily="34" charset="0"/>
              </a:rPr>
              <a:t>нумерация ссылок ведется арабскими цифрами в порядке приведения ссылок в тексте отчета независимо от деления отчета на разделы.</a:t>
            </a:r>
          </a:p>
        </p:txBody>
      </p:sp>
    </p:spTree>
    <p:extLst>
      <p:ext uri="{BB962C8B-B14F-4D97-AF65-F5344CB8AC3E}">
        <p14:creationId xmlns:p14="http://schemas.microsoft.com/office/powerpoint/2010/main" val="270845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874" y="836712"/>
            <a:ext cx="861560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промежуточные математические доказательства, формулы и расчеты;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таблицы вспомогательных цифровых данных;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протоколы испытаний;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описание аппаратуры и приборов, применяемых при проведении экспериментов, измерений и испытаний;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заключение метрологической экспертизы;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инструкции, методики, разработанные в процессе выполнения НИР;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иллюстрации вспомогательного характера;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копии технического задания на НИР, программы работ, договора или другого исходного документа для выполнения НИР;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протокол рассмотрения выполненной НИР на научно-техническом совете;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акты внедрения результатов НИР и др.</a:t>
            </a:r>
          </a:p>
        </p:txBody>
      </p:sp>
    </p:spTree>
    <p:extLst>
      <p:ext uri="{BB962C8B-B14F-4D97-AF65-F5344CB8AC3E}">
        <p14:creationId xmlns:p14="http://schemas.microsoft.com/office/powerpoint/2010/main" val="60131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 приложения к отчету о НИР, предшествующему постановке продукции на производство, должен быть включен проект технического задания на разработку (модернизацию) продукции или документ (заявка, протокол, контракт и др.), содержащий обоснованные технико-экономические требования к продукции.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 приложения к отчету о НИР, в составе которой предусмотрено проведение патентных исследований, должен быть включен отчет о патентных исследованиях, оформленный по ГОСТ Р 15.011-96, библиографический список публикаций и патентных документов, полученных в результате выполнения НИР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по ГОСТ 7.1.</a:t>
            </a:r>
          </a:p>
        </p:txBody>
      </p:sp>
    </p:spTree>
    <p:extLst>
      <p:ext uri="{BB962C8B-B14F-4D97-AF65-F5344CB8AC3E}">
        <p14:creationId xmlns:p14="http://schemas.microsoft.com/office/powerpoint/2010/main" val="3564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ОБЩИЕ ТРЕБОВАНИЯ К ОФОРМЛЕНИЮ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00141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Интервал: полуторный.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Цвет шрифта: черный.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Размеры полей: правое – не менее 10 мм, верхнее и нижнее </a:t>
            </a:r>
            <a:r>
              <a:rPr lang="ru-RU" dirty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не менее 20 мм, левое </a:t>
            </a:r>
            <a:r>
              <a:rPr lang="ru-RU" dirty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не менее 30 мм.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Высота букв, цифр: не менее 1,8 мм (кегль не менее 12).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Полужирный шрифт не применяется. Разрешается акцентировать внимание с помощью шрифтов разной гарнитуры.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Номер страницы проставляется в центре нижней части листа без точки.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ПРИЛОЖЕНИЯ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Общие требования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На все приложения должны быть даны ссылки в тексте отчета.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Располагаются приложения в порядке ссылок на них в тексте отчета.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Каждое приложение следует начинать с новой страницы.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Обозначения и подписи</a:t>
            </a:r>
            <a:endParaRPr lang="ru-RU" sz="24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Наверху указывается наименование структурного элемента отчета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–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«ПРИЛОЖЕНИЕ» (прописными буквами, по центру) с указание его порядкового обозначения.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Приложения обозначают заглавными буквами русского алфавита, допускается обозначать буквами латинского алфавита.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За исключением букв Ё, З, Й, О, Ч, Ъ, Ы, Ь в русском алфавите и, соответственно, I и O в латинском алфавите.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Приложение должно иметь заголовок. 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21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100" dirty="0" smtClean="0">
                <a:solidFill>
                  <a:srgbClr val="000066"/>
                </a:solidFill>
                <a:latin typeface="Arial Black" pitchFamily="34" charset="0"/>
              </a:rPr>
              <a:t>Заголовок записывается симметрично относительно текста с прописной буквы отдельной строкой.</a:t>
            </a:r>
          </a:p>
        </p:txBody>
      </p:sp>
    </p:spTree>
    <p:extLst>
      <p:ext uri="{BB962C8B-B14F-4D97-AF65-F5344CB8AC3E}">
        <p14:creationId xmlns:p14="http://schemas.microsoft.com/office/powerpoint/2010/main" val="21636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4219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Типичные ошибки по версии обучающих материалов сайта «</a:t>
            </a:r>
            <a:r>
              <a:rPr lang="ru-RU" sz="2400" dirty="0" err="1" smtClean="0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»</a:t>
            </a:r>
            <a:b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2400" dirty="0">
                <a:solidFill>
                  <a:srgbClr val="C00000"/>
                </a:solidFill>
                <a:latin typeface="Arial Black" pitchFamily="34" charset="0"/>
              </a:rPr>
              <a:t>http://xpir.fcntp.ru/guidealias/TypicalErrorsFcpIr © </a:t>
            </a:r>
            <a:r>
              <a:rPr lang="ru-RU" sz="2400" dirty="0" err="1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6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Форматирование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текста, абзацев не соответствуют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ГОСТу 7.32-2017.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Неверная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нумерация рисунков,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таблиц.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Орфографические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, грамматические, стилистические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ошибки.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указаны источники цитат и литературы, использованной при составлении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отчета.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Заголовки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и подписи не по ГОСТ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7.32-2017.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Сбита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нумерация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страниц.</a:t>
            </a:r>
            <a:endParaRPr lang="ru-RU" sz="24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08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64219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Типичные ошибки по версии обучающих материалов сайта «</a:t>
            </a:r>
            <a:r>
              <a:rPr lang="ru-RU" sz="2400" dirty="0" err="1" smtClean="0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»</a:t>
            </a:r>
            <a:b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2400" dirty="0">
                <a:solidFill>
                  <a:srgbClr val="C00000"/>
                </a:solidFill>
                <a:latin typeface="Arial Black" pitchFamily="34" charset="0"/>
              </a:rPr>
              <a:t>http://xpir.fcntp.ru/guidealias/TypicalErrorsFcpIr © </a:t>
            </a:r>
            <a:r>
              <a:rPr lang="ru-RU" sz="2400" dirty="0" err="1">
                <a:solidFill>
                  <a:srgbClr val="C00000"/>
                </a:solidFill>
                <a:latin typeface="Arial Black" pitchFamily="34" charset="0"/>
              </a:rPr>
              <a:t>Экспир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Формулировки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целей и задач, характеристик, работ в отчете отличаются от календарного плана (формулировки работ по этапу в КП должны полностью совпадать с пунктами содержания отчета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указано, промежуточный или заключительный этап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проекта.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Если отчет заключительный, то во введении нужно перечислить наименования всех подготовленных промежуточных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отчетов.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Указанные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в тексте отчета приложения отсутствуют или их номера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перепутаны.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В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отчете есть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плагиат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,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в </a:t>
            </a:r>
            <a:r>
              <a:rPr lang="ru-RU" sz="2400" dirty="0" err="1" smtClean="0">
                <a:solidFill>
                  <a:srgbClr val="000046"/>
                </a:solidFill>
                <a:latin typeface="Arial Black" pitchFamily="34" charset="0"/>
              </a:rPr>
              <a:t>т.ч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.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вставлены значительные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фрагменты из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прошлых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отчетов.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Неверно </a:t>
            </a:r>
            <a:r>
              <a:rPr lang="ru-RU" sz="2400" dirty="0">
                <a:solidFill>
                  <a:srgbClr val="000046"/>
                </a:solidFill>
                <a:latin typeface="Arial Black" pitchFamily="34" charset="0"/>
              </a:rPr>
              <a:t>составлена аннотация отчета или </a:t>
            </a:r>
            <a:r>
              <a:rPr lang="ru-RU" sz="2400" dirty="0" smtClean="0">
                <a:solidFill>
                  <a:srgbClr val="000046"/>
                </a:solidFill>
                <a:latin typeface="Arial Black" pitchFamily="34" charset="0"/>
              </a:rPr>
              <a:t>реферат. </a:t>
            </a:r>
            <a:endParaRPr lang="ru-RU" sz="24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25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Структурные элементы отчета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472608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b="1" u="sng" dirty="0" smtClean="0">
                <a:solidFill>
                  <a:srgbClr val="000046"/>
                </a:solidFill>
                <a:latin typeface="Arial Black" pitchFamily="34" charset="0"/>
              </a:rPr>
              <a:t>ТИТУЛЬНЫЙ ЛИСТ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СПИСОК ИСПОЛНИТЕЛЕЙ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РЕФЕРАТ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СОДЕРЖАНИЕ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ОПРЕДЕЛЕНИЯ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ОБОЗНАЧЕНИЯ И СОКРАЩЕНИЯ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ВВЕДЕНИЕ</a:t>
            </a: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ОСНОВНАЯ ЧАСТЬ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u="sng" dirty="0" smtClean="0">
                <a:solidFill>
                  <a:srgbClr val="000046"/>
                </a:solidFill>
                <a:latin typeface="Arial Black" pitchFamily="34" charset="0"/>
              </a:rPr>
              <a:t>ЗАКЛЮЧЕНИЕ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СПИСОК ИСПОЛЬЗОВАННЫХ ИСТОЧНИКОВ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ПРИЛОЖЕНИЯ 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Их заголовки следует располагать в середине строки без точки в конце и печатать прописными буквами, не подчеркивая.</a:t>
            </a:r>
          </a:p>
          <a:p>
            <a:pPr marL="0" indent="0" algn="just">
              <a:lnSpc>
                <a:spcPct val="5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rgbClr val="000046"/>
              </a:solidFill>
              <a:latin typeface="Arial Black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46"/>
                </a:solidFill>
                <a:latin typeface="Arial Black" pitchFamily="34" charset="0"/>
              </a:rPr>
              <a:t>*Обязательные структурные элементы отчета подчеркнуты. </a:t>
            </a:r>
            <a:endParaRPr lang="ru-RU" sz="2000" dirty="0">
              <a:solidFill>
                <a:srgbClr val="00004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Титульный лист </a:t>
            </a:r>
            <a:endParaRPr lang="ru-RU" sz="32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Является первой страницей отчета и служит источником информации, необходимой для поиска документа.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Номер государственной регистрации (из регистрационной карты).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Инвентарный номер (присваивает НОО).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Вид отчета (промежуточный </a:t>
            </a:r>
            <a:r>
              <a:rPr lang="en-US" dirty="0" smtClean="0">
                <a:solidFill>
                  <a:srgbClr val="000066"/>
                </a:solidFill>
                <a:latin typeface="Arial Black" pitchFamily="34" charset="0"/>
              </a:rPr>
              <a:t>/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 заключительный).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dirty="0" smtClean="0">
                <a:solidFill>
                  <a:srgbClr val="000066"/>
                </a:solidFill>
                <a:latin typeface="Arial Black" pitchFamily="34" charset="0"/>
              </a:rPr>
              <a:t>Титульный лист включают в общую нумерацию страниц отчета. Номер страницы на титульном листе не проставляется. </a:t>
            </a:r>
            <a:endParaRPr lang="ru-RU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0066"/>
                </a:solidFill>
                <a:latin typeface="Arial Black" pitchFamily="34" charset="0"/>
              </a:rPr>
              <a:t>Пример титульного листа</a:t>
            </a:r>
            <a:endParaRPr lang="ru-RU" sz="2800" dirty="0">
              <a:solidFill>
                <a:srgbClr val="000066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 ВЫСШЕГО ОБРАЗОВАНИЯ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«КУБАНСКИЙ ГОСУДАРСТВЕННЫЙ МЕДИЦИНСКИЙ УНИВЕРСИТЕТ»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МИНИСТЕРСТВА ЗДРАВООХРАНЕНИЯ РОССИЙСКОЙ ФЕДЕРАЦИИ 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(ФГБОУ ВО 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КубГМУ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Минздрава  России)   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УДК </a:t>
            </a:r>
            <a:r>
              <a:rPr lang="ru-RU" sz="4800" dirty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616-089.843                                                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УТВЕРЖДАЮ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№ 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госрегистрации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01201263567                         Проректор по научно-    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Инв. №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1-23                                                        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исследовательской работе 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ФГБОУ ВО КубГМУ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Минздрава России</a:t>
            </a: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________________</a:t>
            </a:r>
            <a:r>
              <a:rPr lang="ru-RU" sz="4800" dirty="0" err="1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А.Н.Редько</a:t>
            </a:r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«____» _____________20___  г.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ОТЧЕТ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О НАУЧНО-ИССЛЕДОВАТЕЛЬСКОЙ  РАБОТЕ 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по теме: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МЕХАНИЗМЫ ТОРМОЖЕНИЯ УСЛОВНЫХ И БЕЗУСЛОВНЫХ РЕФЛЕКСОВ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(заключительный)</a:t>
            </a:r>
          </a:p>
          <a:p>
            <a:pPr marL="0" indent="623888" algn="just">
              <a:buNone/>
            </a:pPr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23888" algn="just">
              <a:buNone/>
            </a:pPr>
            <a:endParaRPr lang="ru-RU" sz="4800" dirty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Научный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руководитель</a:t>
            </a: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доктор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медицинских наук </a:t>
            </a: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профессор                                       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____________________                     И.И. Иванов</a:t>
            </a:r>
          </a:p>
          <a:p>
            <a:pPr marL="0" indent="623888" algn="just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подпись</a:t>
            </a: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800" dirty="0" smtClean="0">
              <a:solidFill>
                <a:srgbClr val="00003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Краснодар </a:t>
            </a:r>
            <a:r>
              <a:rPr lang="ru-RU" sz="4800" dirty="0" smtClean="0">
                <a:solidFill>
                  <a:srgbClr val="000036"/>
                </a:solidFill>
                <a:latin typeface="Times New Roman" pitchFamily="18" charset="0"/>
                <a:cs typeface="Times New Roman" pitchFamily="18" charset="0"/>
              </a:rPr>
              <a:t>– 20___ г.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8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890"/>
            <a:ext cx="8229600" cy="75981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Список исполнителей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Руководитель НИР: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Зав. научной лабораторией,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д-р мед. наук, проф. ____________   И.И. Иванов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                                                        (введение, разделы 1-3,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                                                        заключение)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Исполнители: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Старший научный сотрудник ,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канд. мед. наук ____________           А.П. Петров (разделы 1, 5) Старший научный сотрудник,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канд. мед. наук ____________           И.П. Сидоров (раздел 4)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Научный сотрудник  ____________   А.Н. Пушков (раздел </a:t>
            </a:r>
            <a:r>
              <a:rPr lang="ru-RU" sz="2000" dirty="0">
                <a:solidFill>
                  <a:srgbClr val="000066"/>
                </a:solidFill>
                <a:latin typeface="Arial Black" pitchFamily="34" charset="0"/>
              </a:rPr>
              <a:t>2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) </a:t>
            </a:r>
          </a:p>
          <a:p>
            <a:pPr marL="0" indent="0" algn="just">
              <a:lnSpc>
                <a:spcPct val="50000"/>
              </a:lnSpc>
              <a:buNone/>
            </a:pPr>
            <a:endParaRPr lang="ru-RU" sz="20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000" dirty="0" smtClean="0">
                <a:solidFill>
                  <a:srgbClr val="000066"/>
                </a:solidFill>
                <a:latin typeface="Arial Black" pitchFamily="34" charset="0"/>
              </a:rPr>
              <a:t>Фамилии и инициалы, должности, ученые степени, ученые звания в списке следует располагать столбцом. Если печатается в несколько строк, то применяется 1 межстрочный интервал. Возле каждой фамилии в скобках указывается номер раздела (подраздела) и фактическая часть работы, подготовленная конкретным исполнителем. </a:t>
            </a:r>
            <a:endParaRPr lang="ru-RU" sz="20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2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РЕФЕРАТ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Реферат – краткое точное изложение содержания документа, включающее основные фактические сведения и выводы, без дополнительной интерпретации или критических замечаний автора.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1 абзац –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с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ведения об объеме отчета, количестве иллюстраций, таблиц, приложений, количестве частей отчета, количестве использованных источников. 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2 абзац –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п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еречень ключевых слов (от 5 до 15 слов или словосочетаний из текста отчета, в именительном падеже, через запятую). </a:t>
            </a:r>
          </a:p>
          <a:p>
            <a:pPr marL="0" indent="0" algn="just"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С </a:t>
            </a:r>
            <a:r>
              <a:rPr lang="ru-RU" sz="2500" dirty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 абзаца – </a:t>
            </a:r>
            <a:r>
              <a:rPr lang="ru-RU" sz="2500" dirty="0">
                <a:solidFill>
                  <a:srgbClr val="000066"/>
                </a:solidFill>
                <a:latin typeface="Arial Black" pitchFamily="34" charset="0"/>
              </a:rPr>
              <a:t>т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екст реферата.</a:t>
            </a:r>
            <a:endParaRPr lang="ru-RU" sz="25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6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ТЕКСТ РЕФЕРАТА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7606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объект исследования или разработки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цель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метод или методология проведения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результаты работы и их новизна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основные конструктивные, технологические и иные характеристики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степень внедрения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рекомендации по внедрению или итоги внедрения результатов НИР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область применения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экономическая эффективность или значимость работы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5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500" dirty="0" smtClean="0">
                <a:solidFill>
                  <a:srgbClr val="000066"/>
                </a:solidFill>
                <a:latin typeface="Arial Black" pitchFamily="34" charset="0"/>
              </a:rPr>
              <a:t>прогнозные предположения о развитии объекта исследования</a:t>
            </a:r>
            <a:endParaRPr lang="ru-RU" sz="25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920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ВВЕДЕНИЕ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оценка современного состояния решаемой научно-технической проблемы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основание и исходные данные для разработки темы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обоснование необходимости проведения НИР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планируемом научно-техническом уровне разработки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патентных исследованиях и выводы из них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■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сведения о метрологическом обеспечении НИР</a:t>
            </a:r>
          </a:p>
          <a:p>
            <a:pPr marL="0" indent="0">
              <a:lnSpc>
                <a:spcPct val="44000"/>
              </a:lnSpc>
              <a:buNone/>
            </a:pPr>
            <a:endParaRPr lang="ru-RU" sz="2200" dirty="0" smtClean="0">
              <a:solidFill>
                <a:srgbClr val="000066"/>
              </a:solidFill>
              <a:latin typeface="Arial Black" pitchFamily="34" charset="0"/>
            </a:endParaRP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Во введении должны быть показаны актуальность и новизна темы, связь данной работы с другими научно-исследовательскими работами. 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В промежуточном отчете 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цели и задачи этапа исследований, их место в выполнении НИР в целом. </a:t>
            </a:r>
          </a:p>
          <a:p>
            <a:pPr marL="0" indent="0" algn="just">
              <a:lnSpc>
                <a:spcPct val="85000"/>
              </a:lnSpc>
              <a:buNone/>
            </a:pPr>
            <a:r>
              <a:rPr lang="ru-RU" sz="2200" dirty="0" smtClean="0">
                <a:solidFill>
                  <a:srgbClr val="C00000"/>
                </a:solidFill>
                <a:latin typeface="Arial Black" pitchFamily="34" charset="0"/>
              </a:rPr>
              <a:t>В заключительном отчете – </a:t>
            </a:r>
            <a:r>
              <a:rPr lang="ru-RU" sz="2200" dirty="0" smtClean="0">
                <a:solidFill>
                  <a:srgbClr val="000066"/>
                </a:solidFill>
                <a:latin typeface="Arial Black" pitchFamily="34" charset="0"/>
              </a:rPr>
              <a:t>перечень наименований всех подготовленных промежуточных отчетов по этапам и их инвентарные номера.</a:t>
            </a:r>
            <a:endParaRPr lang="ru-RU" sz="2200" dirty="0">
              <a:solidFill>
                <a:srgbClr val="00006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6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1678</Words>
  <Application>Microsoft Office PowerPoint</Application>
  <PresentationFormat>Экран (4:3)</PresentationFormat>
  <Paragraphs>211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ОБЩИЕ ТРЕБОВАНИЯ К ОФОРМЛЕНИЮ</vt:lpstr>
      <vt:lpstr>Структурные элементы отчета</vt:lpstr>
      <vt:lpstr>Титульный лист </vt:lpstr>
      <vt:lpstr>Пример титульного листа</vt:lpstr>
      <vt:lpstr>Список исполнителей</vt:lpstr>
      <vt:lpstr>РЕФЕРАТ</vt:lpstr>
      <vt:lpstr>ТЕКСТ РЕФЕРАТА</vt:lpstr>
      <vt:lpstr>ВВЕДЕНИЕ</vt:lpstr>
      <vt:lpstr>ОСНОВНАЯ ЧАСТЬ</vt:lpstr>
      <vt:lpstr>ОСНОВНАЯ ЧАСТЬ</vt:lpstr>
      <vt:lpstr>ОСНОВНАЯ ЧАСТЬ</vt:lpstr>
      <vt:lpstr>ИЛЛЮСТРАЦИИ</vt:lpstr>
      <vt:lpstr>ТАБЛИЦЫ</vt:lpstr>
      <vt:lpstr>ТАБЛИЦЫ</vt:lpstr>
      <vt:lpstr>ЗАКЛЮЧЕНИЕ</vt:lpstr>
      <vt:lpstr>СПИСОК ИСПОЛЬЗОВАННЫХ ИСТОЧНИКОВ</vt:lpstr>
      <vt:lpstr>ПРИЛОЖЕНИЯ</vt:lpstr>
      <vt:lpstr>ПРИЛОЖЕНИЯ</vt:lpstr>
      <vt:lpstr>ПРИЛОЖЕНИЯ</vt:lpstr>
      <vt:lpstr>Типичные ошибки по версии обучающих материалов сайта «Экспир» http://xpir.fcntp.ru/guidealias/TypicalErrorsFcpIr © Экспир</vt:lpstr>
      <vt:lpstr>Типичные ошибки по версии обучающих материалов сайта «Экспир» http://xpir.fcntp.ru/guidealias/TypicalErrorsFcpIr © Экспир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 Cherednyk</dc:creator>
  <cp:lastModifiedBy>Макеева Елена Владимировна</cp:lastModifiedBy>
  <cp:revision>62</cp:revision>
  <cp:lastPrinted>2017-01-09T12:21:57Z</cp:lastPrinted>
  <dcterms:created xsi:type="dcterms:W3CDTF">2017-01-02T08:44:51Z</dcterms:created>
  <dcterms:modified xsi:type="dcterms:W3CDTF">2023-06-22T11:52:38Z</dcterms:modified>
</cp:coreProperties>
</file>