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7" r:id="rId8"/>
    <p:sldId id="268" r:id="rId9"/>
    <p:sldId id="263" r:id="rId10"/>
    <p:sldId id="264" r:id="rId11"/>
    <p:sldId id="265" r:id="rId12"/>
    <p:sldId id="266" r:id="rId13"/>
  </p:sldIdLst>
  <p:sldSz cx="9144000" cy="5143500" type="screen16x9"/>
  <p:notesSz cx="6797675" cy="9926638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8" y="-7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68580" tIns="34290" rIns="68580" bIns="3429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68580" tIns="34290" rIns="68580" bIns="3429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68580" tIns="34290" rIns="68580" bIns="3429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901579-8CC2-4865-89A5-5EF22C3AC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716" y="1244395"/>
            <a:ext cx="7396316" cy="1697086"/>
          </a:xfrm>
        </p:spPr>
        <p:txBody>
          <a:bodyPr>
            <a:noAutofit/>
          </a:bodyPr>
          <a:lstStyle/>
          <a:p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АРХИТЕКТУРА УНИВЕРСИТЕТСКОГО ОБРАЗОВАНИЯ. </a:t>
            </a:r>
            <a:b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АКТУАЛЬНЫЕ ТРЕНДЫ РАЗВИТИЯ НЕЗАВИСИМОЙ ОЦЕНКИ КАЧЕСТВА ОБРАЗОВАТЕЛЬНОЙ ДЕЯТЕЛЬНОСТИ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FA1BE8D-32D6-423C-8708-69C99B91F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1" y="3708391"/>
            <a:ext cx="7108721" cy="844712"/>
          </a:xfrm>
        </p:spPr>
        <p:txBody>
          <a:bodyPr>
            <a:normAutofit fontScale="62500" lnSpcReduction="20000"/>
          </a:bodyPr>
          <a:lstStyle/>
          <a:p>
            <a:r>
              <a:rPr lang="ru-RU" sz="1700" b="1" dirty="0"/>
              <a:t>Помощник проректора по учебной и воспитательной работе  по качеству образования, лицензирования и аккредитации </a:t>
            </a:r>
          </a:p>
          <a:p>
            <a:r>
              <a:rPr lang="ru-RU" sz="1700" b="1" dirty="0"/>
              <a:t>доцент </a:t>
            </a:r>
            <a:r>
              <a:rPr lang="ru-RU" sz="1700" b="1" dirty="0" err="1"/>
              <a:t>Э.М.Шадрина</a:t>
            </a:r>
            <a:endParaRPr lang="ru-RU" sz="1700" b="1" dirty="0"/>
          </a:p>
          <a:p>
            <a:r>
              <a:rPr lang="ru-RU" sz="1700" b="1" dirty="0"/>
              <a:t>г. Краснодар, 14 июня 2023 г.</a:t>
            </a:r>
            <a:endParaRPr lang="ru-RU" sz="1700" b="1" dirty="0"/>
          </a:p>
        </p:txBody>
      </p:sp>
    </p:spTree>
    <p:extLst>
      <p:ext uri="{BB962C8B-B14F-4D97-AF65-F5344CB8AC3E}">
        <p14:creationId xmlns:p14="http://schemas.microsoft.com/office/powerpoint/2010/main" val="16264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6EA51E-980C-4D40-9F62-1FB572983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853" y="165741"/>
            <a:ext cx="7772399" cy="96066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Актуальные тренды развития независимой оценки качества образовательной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E64CC3-B1FD-4F47-A6A8-BB2DFD1D8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55" t="4313" r="2524" b="7408"/>
          <a:stretch/>
        </p:blipFill>
        <p:spPr>
          <a:xfrm>
            <a:off x="1113503" y="1054508"/>
            <a:ext cx="7322575" cy="37829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0A2A691-684E-48B6-A2FA-7BE7DBC2BDF2}"/>
              </a:ext>
            </a:extLst>
          </p:cNvPr>
          <p:cNvSpPr/>
          <p:nvPr/>
        </p:nvSpPr>
        <p:spPr>
          <a:xfrm>
            <a:off x="7608750" y="1061884"/>
            <a:ext cx="811161" cy="464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4" y="4540119"/>
            <a:ext cx="8102203" cy="37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8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E31FF6-441B-4D6A-80B0-66838B38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975" y="247992"/>
            <a:ext cx="7787148" cy="960668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инструменты внутренней системы оценки качества образования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04E4A73-59D1-4596-BDCD-A387029D3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1" t="18395" r="3260" b="5168"/>
          <a:stretch/>
        </p:blipFill>
        <p:spPr>
          <a:xfrm>
            <a:off x="1401949" y="1364227"/>
            <a:ext cx="6924368" cy="315615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41" y="4623366"/>
            <a:ext cx="5592365" cy="292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5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AE95A1-5563-4071-8F67-8C20FC10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880" y="523961"/>
            <a:ext cx="6683765" cy="960668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 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29" y="1490410"/>
            <a:ext cx="4808240" cy="287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8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340E3F3-1232-4C09-8A3E-EBFE46235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314"/>
          <a:stretch/>
        </p:blipFill>
        <p:spPr>
          <a:xfrm>
            <a:off x="6974040" y="3032829"/>
            <a:ext cx="2039182" cy="1988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3E46E1B-27CB-4ABE-969A-B60BAABFA20A}"/>
              </a:ext>
            </a:extLst>
          </p:cNvPr>
          <p:cNvSpPr txBox="1"/>
          <p:nvPr/>
        </p:nvSpPr>
        <p:spPr>
          <a:xfrm>
            <a:off x="1150370" y="367287"/>
            <a:ext cx="6880127" cy="50398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700" b="1" dirty="0"/>
              <a:t>В соответствии с Указом Президента РФ от 12.05.2023 N 343 «О некоторых вопросах совершенствования системы высшего образования», с 1 сентября 2023 года стартует пилотный проект по совершенствованию высшего образования, который будет проведен                                          в 2023/24 и 2025/26 учебных годах</a:t>
            </a:r>
          </a:p>
          <a:p>
            <a:endParaRPr lang="ru-RU" sz="1700" b="1" dirty="0"/>
          </a:p>
          <a:p>
            <a:r>
              <a:rPr lang="ru-RU" sz="1700" b="1" dirty="0"/>
              <a:t>Участниками пилотного проекта являются 6 вузов: </a:t>
            </a:r>
          </a:p>
          <a:p>
            <a:pPr marL="257175" indent="-25717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700" b="1" dirty="0"/>
              <a:t>Балтийский федеральный университет имени Иммануила Канта, </a:t>
            </a:r>
          </a:p>
          <a:p>
            <a:pPr marL="257175" indent="-25717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700" b="1" dirty="0"/>
              <a:t>Московский авиационный институт, </a:t>
            </a:r>
          </a:p>
          <a:p>
            <a:pPr marL="257175" indent="-25717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700" b="1" dirty="0"/>
              <a:t>Национальный исследовательский технологический университет «</a:t>
            </a:r>
            <a:r>
              <a:rPr lang="ru-RU" sz="1700" b="1" dirty="0" err="1"/>
              <a:t>МИСиС</a:t>
            </a:r>
            <a:r>
              <a:rPr lang="ru-RU" sz="1700" b="1" dirty="0"/>
              <a:t>», </a:t>
            </a:r>
          </a:p>
          <a:p>
            <a:pPr marL="257175" indent="-25717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700" b="1" dirty="0"/>
              <a:t>Московский педагогический государственный университет, </a:t>
            </a:r>
          </a:p>
          <a:p>
            <a:pPr marL="257175" indent="-25717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700" b="1" dirty="0"/>
              <a:t>Санкт-Петербургский горный университет</a:t>
            </a:r>
          </a:p>
          <a:p>
            <a:pPr marL="257175" indent="-25717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700" b="1" dirty="0"/>
              <a:t>Национальный исследовательский Томский государственный университет</a:t>
            </a:r>
          </a:p>
          <a:p>
            <a:endParaRPr lang="ru-RU" sz="1700" b="1" dirty="0"/>
          </a:p>
        </p:txBody>
      </p:sp>
    </p:spTree>
    <p:extLst>
      <p:ext uri="{BB962C8B-B14F-4D97-AF65-F5344CB8AC3E}">
        <p14:creationId xmlns:p14="http://schemas.microsoft.com/office/powerpoint/2010/main" val="28032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55E58D-9263-4879-98AB-05A32A8AE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524" y="538316"/>
            <a:ext cx="6939769" cy="368709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</a:rPr>
              <a:t>Опубликован Приказ </a:t>
            </a:r>
            <a:r>
              <a:rPr lang="ru-RU" sz="1800" b="1" dirty="0" err="1">
                <a:solidFill>
                  <a:schemeClr val="tx1"/>
                </a:solidFill>
              </a:rPr>
              <a:t>Минпросвещения</a:t>
            </a:r>
            <a:r>
              <a:rPr lang="ru-RU" sz="1800" b="1" dirty="0">
                <a:solidFill>
                  <a:schemeClr val="tx1"/>
                </a:solidFill>
              </a:rPr>
              <a:t> России, Минобрнауки России, Рособрнадзора</a:t>
            </a:r>
            <a:r>
              <a:rPr lang="ru-RU" sz="1800" b="1" dirty="0">
                <a:solidFill>
                  <a:schemeClr val="tx1"/>
                </a:solidFill>
              </a:rPr>
              <a:t> от 30.05.2023 </a:t>
            </a:r>
            <a:r>
              <a:rPr lang="ru-RU" sz="1800" b="1" dirty="0" smtClean="0">
                <a:solidFill>
                  <a:schemeClr val="tx1"/>
                </a:solidFill>
              </a:rPr>
              <a:t>               № </a:t>
            </a:r>
            <a:r>
              <a:rPr lang="ru-RU" sz="1800" b="1" dirty="0">
                <a:solidFill>
                  <a:schemeClr val="tx1"/>
                </a:solidFill>
              </a:rPr>
              <a:t>660/306/448  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</a:rPr>
              <a:t>«Об осуществлении Федеральной службой по надзору в сфере образования и науки, Министерством просвещения Российской Федерации и Министерством науки и высшего образования Российской Федерации аккредитационного мониторинга системы образования»</a:t>
            </a:r>
          </a:p>
          <a:p>
            <a:pPr marL="0" indent="0" algn="ctr">
              <a:buNone/>
            </a:pPr>
            <a:endParaRPr lang="ru-RU" sz="1700" b="1" dirty="0">
              <a:solidFill>
                <a:schemeClr val="tx1"/>
              </a:solidFill>
            </a:endParaRPr>
          </a:p>
          <a:p>
            <a:r>
              <a:rPr lang="ru-RU" sz="1700" b="1" dirty="0">
                <a:solidFill>
                  <a:schemeClr val="tx1"/>
                </a:solidFill>
              </a:rPr>
              <a:t>устанавливает процедуру и сроки проведения аккредитационного мониторинга системы образования, </a:t>
            </a:r>
          </a:p>
          <a:p>
            <a:r>
              <a:rPr lang="ru-RU" sz="1700" b="1" dirty="0">
                <a:solidFill>
                  <a:schemeClr val="tx1"/>
                </a:solidFill>
              </a:rPr>
              <a:t>утверждает показатели аккредитационного мониторинга и методику их расчета по основным общеобразовательным программам высшего образования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A0965CB-8291-4C18-8180-43B439F49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3" y="2445549"/>
            <a:ext cx="1964387" cy="192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C12E30-0ED4-465B-9630-4E2076B66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793" y="518746"/>
            <a:ext cx="7557778" cy="378040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</a:rPr>
              <a:t>С 1 сентября 2023 года </a:t>
            </a:r>
            <a:r>
              <a:rPr lang="ru-RU" sz="1800" b="1" dirty="0">
                <a:solidFill>
                  <a:schemeClr val="tx1"/>
                </a:solidFill>
              </a:rPr>
              <a:t>вступает </a:t>
            </a:r>
            <a:r>
              <a:rPr lang="ru-RU" sz="1800" b="1" dirty="0">
                <a:solidFill>
                  <a:schemeClr val="tx1"/>
                </a:solidFill>
              </a:rPr>
              <a:t>в силу </a:t>
            </a:r>
            <a:r>
              <a:rPr lang="ru-RU" sz="1800" b="1" dirty="0">
                <a:solidFill>
                  <a:schemeClr val="tx1"/>
                </a:solidFill>
              </a:rPr>
              <a:t>приказ </a:t>
            </a:r>
            <a:r>
              <a:rPr lang="ru-RU" sz="1800" b="1" dirty="0">
                <a:solidFill>
                  <a:schemeClr val="tx1"/>
                </a:solidFill>
              </a:rPr>
              <a:t>Минобрнауки России </a:t>
            </a:r>
            <a:endParaRPr lang="ru-RU" sz="1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</a:rPr>
              <a:t>от </a:t>
            </a:r>
            <a:r>
              <a:rPr lang="ru-RU" sz="1800" b="1" dirty="0">
                <a:solidFill>
                  <a:schemeClr val="tx1"/>
                </a:solidFill>
              </a:rPr>
              <a:t>18.04.2023 № 409 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</a:rPr>
              <a:t>«Об утверждении аккредитационных показателей по образовательным программа высшего образования, методики расчета и применения аккредитационных показателей по образовательным программа высшего образования»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</a:rPr>
              <a:t>утверждены </a:t>
            </a:r>
            <a:r>
              <a:rPr lang="ru-RU" sz="1800" b="1" dirty="0">
                <a:solidFill>
                  <a:schemeClr val="tx1"/>
                </a:solidFill>
              </a:rPr>
              <a:t>аккредитационные показатели по образовательным программам высшего образования (приложение №1), 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</a:rPr>
              <a:t>методика расчета и применения аккредитационных показателей по образовательным программам высшего образования (приложение №2</a:t>
            </a:r>
            <a:r>
              <a:rPr lang="ru-RU" sz="1800" b="1" dirty="0">
                <a:solidFill>
                  <a:schemeClr val="tx1"/>
                </a:solidFill>
              </a:rPr>
              <a:t>),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</a:rPr>
              <a:t>признан утратившим </a:t>
            </a:r>
            <a:r>
              <a:rPr lang="ru-RU" sz="1800" b="1" dirty="0">
                <a:solidFill>
                  <a:schemeClr val="tx1"/>
                </a:solidFill>
              </a:rPr>
              <a:t>силу приказ </a:t>
            </a:r>
            <a:r>
              <a:rPr lang="ru-RU" sz="1800" b="1" dirty="0" err="1">
                <a:solidFill>
                  <a:schemeClr val="tx1"/>
                </a:solidFill>
              </a:rPr>
              <a:t>Минобрнауки</a:t>
            </a:r>
            <a:r>
              <a:rPr lang="ru-RU" sz="1800" b="1" dirty="0">
                <a:solidFill>
                  <a:schemeClr val="tx1"/>
                </a:solidFill>
              </a:rPr>
              <a:t> России от 25 ноября 2021 г. № 1094 (показатели для целей </a:t>
            </a:r>
            <a:r>
              <a:rPr lang="ru-RU" sz="1800" b="1" dirty="0" err="1">
                <a:solidFill>
                  <a:schemeClr val="tx1"/>
                </a:solidFill>
              </a:rPr>
              <a:t>госаккредитации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аккредитационного</a:t>
            </a:r>
            <a:r>
              <a:rPr lang="ru-RU" sz="1800" b="1" dirty="0">
                <a:solidFill>
                  <a:schemeClr val="tx1"/>
                </a:solidFill>
              </a:rPr>
              <a:t> мониторинга и государственного контроля (надзора</a:t>
            </a:r>
            <a:r>
              <a:rPr lang="ru-RU" sz="1800" b="1" dirty="0">
                <a:solidFill>
                  <a:schemeClr val="tx1"/>
                </a:solidFill>
              </a:rPr>
              <a:t>)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D03C9FB-B5D0-4E99-B90B-F88043DFE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839" y="3645645"/>
            <a:ext cx="1529861" cy="149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477904-3DAE-4D5C-A319-D57D0F321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30" y="66368"/>
            <a:ext cx="7978877" cy="79641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Аккредитационные показатели по образовательным программам высшего образования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2D616566-D796-4CC0-B1E7-48C80BCFC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493681"/>
              </p:ext>
            </p:extLst>
          </p:nvPr>
        </p:nvGraphicFramePr>
        <p:xfrm>
          <a:off x="833284" y="1061884"/>
          <a:ext cx="8052620" cy="3731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1830">
                  <a:extLst>
                    <a:ext uri="{9D8B030D-6E8A-4147-A177-3AD203B41FA5}">
                      <a16:colId xmlns="" xmlns:a16="http://schemas.microsoft.com/office/drawing/2014/main" val="3341424110"/>
                    </a:ext>
                  </a:extLst>
                </a:gridCol>
                <a:gridCol w="2539757">
                  <a:extLst>
                    <a:ext uri="{9D8B030D-6E8A-4147-A177-3AD203B41FA5}">
                      <a16:colId xmlns="" xmlns:a16="http://schemas.microsoft.com/office/drawing/2014/main" val="3567627474"/>
                    </a:ext>
                  </a:extLst>
                </a:gridCol>
                <a:gridCol w="1571033">
                  <a:extLst>
                    <a:ext uri="{9D8B030D-6E8A-4147-A177-3AD203B41FA5}">
                      <a16:colId xmlns="" xmlns:a16="http://schemas.microsoft.com/office/drawing/2014/main" val="4218800385"/>
                    </a:ext>
                  </a:extLst>
                </a:gridCol>
              </a:tblGrid>
              <a:tr h="5511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КРИТЕРИАЛЬНОЕ ЗНАЧЕНИЕ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БАЛЛОВ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289838498"/>
                  </a:ext>
                </a:extLst>
              </a:tr>
              <a:tr h="787369">
                <a:tc>
                  <a:txBody>
                    <a:bodyPr/>
                    <a:lstStyle/>
                    <a:p>
                      <a:r>
                        <a:rPr lang="ru-RU" sz="1400" dirty="0"/>
                        <a:t>Средний балл ЕГЭ – АП1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66 баллов и более</a:t>
                      </a:r>
                    </a:p>
                    <a:p>
                      <a:r>
                        <a:rPr lang="ru-RU" sz="1400" dirty="0"/>
                        <a:t>От 60 до 65 баллов</a:t>
                      </a:r>
                    </a:p>
                    <a:p>
                      <a:r>
                        <a:rPr lang="ru-RU" sz="1400" dirty="0"/>
                        <a:t>Менее 60 баллов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</a:t>
                      </a:r>
                    </a:p>
                    <a:p>
                      <a:pPr algn="ctr"/>
                      <a:r>
                        <a:rPr lang="ru-RU" sz="1400" dirty="0"/>
                        <a:t>5</a:t>
                      </a:r>
                    </a:p>
                    <a:p>
                      <a:pPr algn="ctr"/>
                      <a:r>
                        <a:rPr lang="ru-RU" sz="14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165685557"/>
                  </a:ext>
                </a:extLst>
              </a:tr>
              <a:tr h="787369">
                <a:tc>
                  <a:txBody>
                    <a:bodyPr/>
                    <a:lstStyle/>
                    <a:p>
                      <a:r>
                        <a:rPr lang="ru-RU" sz="1400" dirty="0"/>
                        <a:t>Средний балл ЕГЭ и дополнительные вступительные испытания – АП 1.1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66 баллов и более</a:t>
                      </a:r>
                    </a:p>
                    <a:p>
                      <a:r>
                        <a:rPr lang="ru-RU" sz="1400" dirty="0"/>
                        <a:t>От 60 до 65 баллов</a:t>
                      </a:r>
                    </a:p>
                    <a:p>
                      <a:r>
                        <a:rPr lang="ru-RU" sz="1400" dirty="0"/>
                        <a:t>Менее 60 баллов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</a:t>
                      </a:r>
                    </a:p>
                    <a:p>
                      <a:pPr algn="ctr"/>
                      <a:r>
                        <a:rPr lang="ru-RU" sz="1400" dirty="0"/>
                        <a:t>5</a:t>
                      </a:r>
                    </a:p>
                    <a:p>
                      <a:pPr algn="ctr"/>
                      <a:r>
                        <a:rPr lang="ru-RU" sz="14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880511779"/>
                  </a:ext>
                </a:extLst>
              </a:tr>
              <a:tr h="646801">
                <a:tc>
                  <a:txBody>
                    <a:bodyPr/>
                    <a:lstStyle/>
                    <a:p>
                      <a:r>
                        <a:rPr lang="ru-RU" sz="1400" dirty="0"/>
                        <a:t>Наличие электронной информационно-образовательной среды – АП2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Имеется</a:t>
                      </a:r>
                    </a:p>
                    <a:p>
                      <a:r>
                        <a:rPr lang="ru-RU" sz="1400" dirty="0"/>
                        <a:t>Не имеется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</a:t>
                      </a:r>
                    </a:p>
                    <a:p>
                      <a:pPr algn="ctr"/>
                      <a:r>
                        <a:rPr lang="ru-RU" sz="14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875748094"/>
                  </a:ext>
                </a:extLst>
              </a:tr>
              <a:tr h="958646">
                <a:tc>
                  <a:txBody>
                    <a:bodyPr/>
                    <a:lstStyle/>
                    <a:p>
                      <a:r>
                        <a:rPr lang="ru-RU" sz="1400" dirty="0"/>
                        <a:t>Доля НПР, имеющих ученую степень и (или) ученое звание в общем числе работников, реализующих ОП высшего образования – АП3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Соответствует ФГОС ВО</a:t>
                      </a:r>
                    </a:p>
                    <a:p>
                      <a:r>
                        <a:rPr lang="ru-RU" sz="1400" dirty="0"/>
                        <a:t>Не соответствует</a:t>
                      </a:r>
                    </a:p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</a:t>
                      </a:r>
                    </a:p>
                    <a:p>
                      <a:pPr algn="ctr"/>
                      <a:r>
                        <a:rPr lang="ru-RU" sz="1400" dirty="0"/>
                        <a:t>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571822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8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502D94-185D-42F7-A90C-3A6DC382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89" y="217362"/>
            <a:ext cx="8199450" cy="96066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Аккредитационные показатели по образовательным программам высшего образования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228E369E-42B6-47D3-958E-508870B9E1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742553"/>
              </p:ext>
            </p:extLst>
          </p:nvPr>
        </p:nvGraphicFramePr>
        <p:xfrm>
          <a:off x="936850" y="1091381"/>
          <a:ext cx="7964130" cy="3589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4187">
                  <a:extLst>
                    <a:ext uri="{9D8B030D-6E8A-4147-A177-3AD203B41FA5}">
                      <a16:colId xmlns="" xmlns:a16="http://schemas.microsoft.com/office/drawing/2014/main" val="1296148293"/>
                    </a:ext>
                  </a:extLst>
                </a:gridCol>
                <a:gridCol w="2580968">
                  <a:extLst>
                    <a:ext uri="{9D8B030D-6E8A-4147-A177-3AD203B41FA5}">
                      <a16:colId xmlns="" xmlns:a16="http://schemas.microsoft.com/office/drawing/2014/main" val="3266474287"/>
                    </a:ext>
                  </a:extLst>
                </a:gridCol>
                <a:gridCol w="1378975">
                  <a:extLst>
                    <a:ext uri="{9D8B030D-6E8A-4147-A177-3AD203B41FA5}">
                      <a16:colId xmlns="" xmlns:a16="http://schemas.microsoft.com/office/drawing/2014/main" val="320591733"/>
                    </a:ext>
                  </a:extLst>
                </a:gridCol>
              </a:tblGrid>
              <a:tr h="5871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КРИТЕРИАЛЬНОЕ ЗНАЧЕНИЕ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БАЛЛОВ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52559459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ru-RU" sz="1400" dirty="0"/>
                        <a:t>Доля работников из числа руководителей и (или) работников организаций, деятельность которых связана с направленностью реализуемой программы – АП4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Соответствует ФГОС ВО</a:t>
                      </a:r>
                    </a:p>
                    <a:p>
                      <a:r>
                        <a:rPr lang="ru-RU" sz="1400" dirty="0"/>
                        <a:t>Не соответствует</a:t>
                      </a:r>
                    </a:p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</a:t>
                      </a:r>
                    </a:p>
                    <a:p>
                      <a:pPr algn="ctr"/>
                      <a:r>
                        <a:rPr lang="ru-RU" sz="14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731255448"/>
                  </a:ext>
                </a:extLst>
              </a:tr>
              <a:tr h="9113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Доля обучающихся, выполнивших 70% и более заданий диагностической работы, сформированной из ФОС организации – АП5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65% и более</a:t>
                      </a:r>
                    </a:p>
                    <a:p>
                      <a:r>
                        <a:rPr lang="ru-RU" sz="1400" dirty="0"/>
                        <a:t>От 55% до 64%</a:t>
                      </a:r>
                    </a:p>
                    <a:p>
                      <a:r>
                        <a:rPr lang="ru-RU" sz="1400" dirty="0"/>
                        <a:t>Менее 55%</a:t>
                      </a:r>
                    </a:p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75</a:t>
                      </a:r>
                    </a:p>
                    <a:p>
                      <a:pPr algn="ctr"/>
                      <a:r>
                        <a:rPr lang="ru-RU" sz="1400" dirty="0"/>
                        <a:t>49</a:t>
                      </a:r>
                    </a:p>
                    <a:p>
                      <a:pPr algn="ctr"/>
                      <a:r>
                        <a:rPr lang="ru-RU" sz="1400" dirty="0"/>
                        <a:t>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213460475"/>
                  </a:ext>
                </a:extLst>
              </a:tr>
              <a:tr h="945276">
                <a:tc>
                  <a:txBody>
                    <a:bodyPr/>
                    <a:lstStyle/>
                    <a:p>
                      <a:r>
                        <a:rPr lang="ru-RU" sz="1400" dirty="0"/>
                        <a:t>Наличие внутренней системы оценки качества образования – АП6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Имеется</a:t>
                      </a:r>
                    </a:p>
                    <a:p>
                      <a:r>
                        <a:rPr lang="ru-RU" sz="1400" dirty="0"/>
                        <a:t>Не имеется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</a:t>
                      </a:r>
                    </a:p>
                    <a:p>
                      <a:pPr algn="ctr"/>
                      <a:r>
                        <a:rPr lang="ru-RU" sz="14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864684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8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92" y="1099039"/>
            <a:ext cx="6430467" cy="35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95625" y="1147396"/>
            <a:ext cx="582930" cy="480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6963" y="210444"/>
            <a:ext cx="6734908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Актуальные тренды развития независимой оценки качества образовательной деятельности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37593" y="3385039"/>
            <a:ext cx="1626577" cy="87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64170" y="3903785"/>
            <a:ext cx="100232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837592" y="4211516"/>
            <a:ext cx="2127738" cy="87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4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608" y="274653"/>
            <a:ext cx="7948246" cy="75404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Актуальные тренды развития независимой оценки качества образовательной деятельности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08" y="1072987"/>
            <a:ext cx="6840416" cy="3556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59162" y="1072987"/>
            <a:ext cx="835269" cy="55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94031" y="3903785"/>
            <a:ext cx="2189285" cy="149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85BEA4-8FF6-4FBA-A0B9-DFB463EB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19" y="195238"/>
            <a:ext cx="7713406" cy="96066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Актуальные тренды развития независимой оценки качества образовательной деятельности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C8EB75F-70F1-427A-A390-4380750AE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54" t="3630" r="1349" b="3881"/>
          <a:stretch/>
        </p:blipFill>
        <p:spPr>
          <a:xfrm>
            <a:off x="1283962" y="1046001"/>
            <a:ext cx="7241459" cy="38760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A9AF939-3A01-4BC3-9072-D61DBF3F3548}"/>
              </a:ext>
            </a:extLst>
          </p:cNvPr>
          <p:cNvSpPr/>
          <p:nvPr/>
        </p:nvSpPr>
        <p:spPr>
          <a:xfrm>
            <a:off x="7572730" y="1098754"/>
            <a:ext cx="943898" cy="50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5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710</TotalTime>
  <Words>347</Words>
  <Application>Microsoft Office PowerPoint</Application>
  <PresentationFormat>Экран (16:9)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АРХИТЕКТУРА УНИВЕРСИТЕТСКОГО ОБРАЗОВАНИЯ.  АКТУАЛЬНЫЕ ТРЕНДЫ РАЗВИТИЯ НЕЗАВИСИМОЙ ОЦЕНКИ КАЧЕСТВА ОБРАЗОВАТЕЛЬНОЙ ДЕЯТЕЛЬНОСТИ </vt:lpstr>
      <vt:lpstr>Презентация PowerPoint</vt:lpstr>
      <vt:lpstr>Презентация PowerPoint</vt:lpstr>
      <vt:lpstr>Презентация PowerPoint</vt:lpstr>
      <vt:lpstr>Аккредитационные показатели по образовательным программам высшего образования</vt:lpstr>
      <vt:lpstr>Аккредитационные показатели по образовательным программам высшего образования</vt:lpstr>
      <vt:lpstr>Презентация PowerPoint</vt:lpstr>
      <vt:lpstr>Актуальные тренды развития независимой оценки качества образовательной деятельности</vt:lpstr>
      <vt:lpstr>Актуальные тренды развития независимой оценки качества образовательной деятельности</vt:lpstr>
      <vt:lpstr>Актуальные тренды развития независимой оценки качества образовательной деятельности</vt:lpstr>
      <vt:lpstr>Ключевые инструменты внутренней системы оценки качества образования 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УНИВЕРСИТЕТСКОГО ОБРАЗОВАНИЯ.  АКТУАЛЬНЫЕ ТРЕНДЫ РАЗВИТИЯ НЕЗАВИСИМОЙ ОЦЕНКИ КАЧЕСТВА ОБРАЗОВАТЕЛЬНОЙ ДЕЯТЕЛЬНОСТИ</dc:title>
  <dc:creator>Элина Шадрина</dc:creator>
  <cp:lastModifiedBy>Шадрина Элина Михайловна</cp:lastModifiedBy>
  <cp:revision>74</cp:revision>
  <cp:lastPrinted>2023-06-13T10:01:18Z</cp:lastPrinted>
  <dcterms:created xsi:type="dcterms:W3CDTF">2023-06-12T07:22:16Z</dcterms:created>
  <dcterms:modified xsi:type="dcterms:W3CDTF">2023-06-14T07:29:24Z</dcterms:modified>
</cp:coreProperties>
</file>