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4" r:id="rId2"/>
    <p:sldId id="256" r:id="rId3"/>
    <p:sldId id="258" r:id="rId4"/>
    <p:sldId id="259" r:id="rId5"/>
    <p:sldId id="257" r:id="rId6"/>
    <p:sldId id="265" r:id="rId7"/>
    <p:sldId id="263" r:id="rId8"/>
    <p:sldId id="266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5B33-2629-4208-B23D-0CA8989D885A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E81E-4DDA-4CE2-8A15-858CB761A6B0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6119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5B33-2629-4208-B23D-0CA8989D885A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E81E-4DDA-4CE2-8A15-858CB761A6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389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5B33-2629-4208-B23D-0CA8989D885A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E81E-4DDA-4CE2-8A15-858CB761A6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361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5B33-2629-4208-B23D-0CA8989D885A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E81E-4DDA-4CE2-8A15-858CB761A6B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7417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5B33-2629-4208-B23D-0CA8989D885A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E81E-4DDA-4CE2-8A15-858CB761A6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243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5B33-2629-4208-B23D-0CA8989D885A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E81E-4DDA-4CE2-8A15-858CB761A6B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4623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5B33-2629-4208-B23D-0CA8989D885A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E81E-4DDA-4CE2-8A15-858CB761A6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150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5B33-2629-4208-B23D-0CA8989D885A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E81E-4DDA-4CE2-8A15-858CB761A6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6782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5B33-2629-4208-B23D-0CA8989D885A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E81E-4DDA-4CE2-8A15-858CB761A6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760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5B33-2629-4208-B23D-0CA8989D885A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E81E-4DDA-4CE2-8A15-858CB761A6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544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5B33-2629-4208-B23D-0CA8989D885A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E81E-4DDA-4CE2-8A15-858CB761A6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548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5B33-2629-4208-B23D-0CA8989D885A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E81E-4DDA-4CE2-8A15-858CB761A6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366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5B33-2629-4208-B23D-0CA8989D885A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E81E-4DDA-4CE2-8A15-858CB761A6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61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5B33-2629-4208-B23D-0CA8989D885A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E81E-4DDA-4CE2-8A15-858CB761A6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031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5B33-2629-4208-B23D-0CA8989D885A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E81E-4DDA-4CE2-8A15-858CB761A6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092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5B33-2629-4208-B23D-0CA8989D885A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E81E-4DDA-4CE2-8A15-858CB761A6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159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5B33-2629-4208-B23D-0CA8989D885A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E81E-4DDA-4CE2-8A15-858CB761A6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230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E855B33-2629-4208-B23D-0CA8989D885A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84EE81E-4DDA-4CE2-8A15-858CB761A6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5722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2697" y="287384"/>
            <a:ext cx="11077303" cy="3422468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вопросе внесения </a:t>
            </a: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 и дополнений </a:t>
            </a: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рабочие программы дисциплин (модулей) по направлению подготовки </a:t>
            </a: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УГСН 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31.00.00 Клиническая медицина </a:t>
            </a: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(Лечебное  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дело</a:t>
            </a:r>
            <a:r>
              <a:rPr lang="ru-RU" sz="3600" dirty="0" smtClean="0">
                <a:solidFill>
                  <a:schemeClr val="bg1"/>
                </a:solidFill>
              </a:rPr>
              <a:t>) 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сфере 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 и обращения медицинских изделий 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56662" y="4284618"/>
            <a:ext cx="5220789" cy="1992086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>
                <a:solidFill>
                  <a:schemeClr val="bg1"/>
                </a:solidFill>
              </a:rPr>
              <a:t>Председатель методической комиссии лечебного факультета </a:t>
            </a:r>
            <a:r>
              <a:rPr lang="ru-RU" sz="2800" dirty="0" smtClean="0">
                <a:solidFill>
                  <a:schemeClr val="bg1"/>
                </a:solidFill>
              </a:rPr>
              <a:t>                     И.С</a:t>
            </a:r>
            <a:r>
              <a:rPr lang="ru-RU" sz="2800" dirty="0" smtClean="0">
                <a:solidFill>
                  <a:schemeClr val="bg1"/>
                </a:solidFill>
              </a:rPr>
              <a:t>. Захарченко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452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509451"/>
            <a:ext cx="10515600" cy="59436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реализации Протокола заседания Межведомственной комиссии Совета Безопасности Российской Федерации по вопросам создания национальной системы защиты от новых инфекций от 18 октября 2022 г. № 8 и поручения Правительства Российской Федерации от 2 декабря 2022 г. № ТГ-П12-20712 Минздравом России разработаны </a:t>
            </a:r>
            <a:r>
              <a:rPr lang="ru-RU" sz="2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компетенциям </a:t>
            </a:r>
            <a:r>
              <a:rPr lang="ru-RU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подготовке высококвалифицированных кадровых ресурсов в современной сфере разработки и обращения медицинских изделий (в соответствии с действующими профессиональными стандартами). </a:t>
            </a:r>
          </a:p>
          <a:p>
            <a:pPr marL="0" indent="0">
              <a:buNone/>
            </a:pPr>
            <a:r>
              <a:rPr lang="ru-RU" sz="2600" dirty="0" smtClean="0">
                <a:solidFill>
                  <a:schemeClr val="bg1"/>
                </a:solidFill>
              </a:rPr>
              <a:t> </a:t>
            </a:r>
            <a:endParaRPr lang="ru-RU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282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074" y="705394"/>
            <a:ext cx="11456126" cy="5917475"/>
          </a:xfrm>
        </p:spPr>
        <p:txBody>
          <a:bodyPr>
            <a:normAutofit/>
          </a:bodyPr>
          <a:lstStyle/>
          <a:p>
            <a:pPr lvl="0"/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требований к организации испытательных центров; </a:t>
            </a:r>
          </a:p>
          <a:p>
            <a:pPr lvl="0"/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оценки безопасности и эффективности лекарственных препаратов, применяемые в клинических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исследованиях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лекарственных препаратов; </a:t>
            </a:r>
          </a:p>
          <a:p>
            <a:pPr lvl="0"/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Молекулярные, биохимические, клеточные, органные и системные механизмы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лекарственных препаратов </a:t>
            </a:r>
          </a:p>
          <a:p>
            <a:pPr lvl="0"/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требований к испытуемому и контрольному веществу; </a:t>
            </a:r>
          </a:p>
          <a:p>
            <a:pPr lvl="0"/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требований к составлению Протокола и к порядку проведения клинического исследования; </a:t>
            </a:r>
          </a:p>
        </p:txBody>
      </p:sp>
    </p:spTree>
    <p:extLst>
      <p:ext uri="{BB962C8B-B14F-4D97-AF65-F5344CB8AC3E}">
        <p14:creationId xmlns:p14="http://schemas.microsoft.com/office/powerpoint/2010/main" val="712721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8193" y="914400"/>
            <a:ext cx="11586755" cy="5669280"/>
          </a:xfrm>
        </p:spPr>
        <p:txBody>
          <a:bodyPr>
            <a:normAutofit/>
          </a:bodyPr>
          <a:lstStyle/>
          <a:p>
            <a:pPr lvl="0"/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статистических методов; </a:t>
            </a:r>
          </a:p>
          <a:p>
            <a:pPr lvl="0"/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к требованию к регистрации данных и оформлению отчета; 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информационных технологий, в том числе использующихся уполномоченным государственным органом исполнительной власти по клиническим исследованиям лекарственных препаратов </a:t>
            </a:r>
          </a:p>
          <a:p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требований к службе контроля за качеством испытаний. проведения клинического исследования; 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20958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"/>
            <a:ext cx="12192000" cy="6622868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«Лечебное дело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 ФГОС 3+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рабочие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 в соответствующие компетенции (ОПК-4, ОПК-6, ОПК-7, ОПК-8, ОПК-9, ПК-6, ПК-8, ПК-21)   необходимо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внести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индикаторы достижения в виде «ЗНАТЬ», «УМЕТЬ» и «ВЛАДЕТЬ», либо при отсутствии в рабочей программе  необходимых компетенций включить данные компетенции и соответствующие индикаторы с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оформлением Протоколов изменений и дополнений в рабочие программы на 2023-2024 уч. год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1894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167509"/>
              </p:ext>
            </p:extLst>
          </p:nvPr>
        </p:nvGraphicFramePr>
        <p:xfrm>
          <a:off x="1721394" y="1512833"/>
          <a:ext cx="8287656" cy="5238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2552">
                  <a:extLst>
                    <a:ext uri="{9D8B030D-6E8A-4147-A177-3AD203B41FA5}">
                      <a16:colId xmlns:a16="http://schemas.microsoft.com/office/drawing/2014/main" val="1706625006"/>
                    </a:ext>
                  </a:extLst>
                </a:gridCol>
                <a:gridCol w="3327641">
                  <a:extLst>
                    <a:ext uri="{9D8B030D-6E8A-4147-A177-3AD203B41FA5}">
                      <a16:colId xmlns:a16="http://schemas.microsoft.com/office/drawing/2014/main" val="3318042884"/>
                    </a:ext>
                  </a:extLst>
                </a:gridCol>
                <a:gridCol w="2197463">
                  <a:extLst>
                    <a:ext uri="{9D8B030D-6E8A-4147-A177-3AD203B41FA5}">
                      <a16:colId xmlns:a16="http://schemas.microsoft.com/office/drawing/2014/main" val="376660197"/>
                    </a:ext>
                  </a:extLst>
                </a:gridCol>
              </a:tblGrid>
              <a:tr h="9044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Предложение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 дополнении или изменении к рабочей программе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дополнения или изменения к рабочей программе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изменению или дополнению к рабочей программе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727049"/>
                  </a:ext>
                </a:extLst>
              </a:tr>
              <a:tr h="42567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Внести в рабочую программу дополнения, касающиеся профессиональных компетенций выпускников (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ПК-21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9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Знать: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молекулярные, биохимические, клеточные, органные и системные механизмы действия лекарственных препаратов;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90" algn="l"/>
                        </a:tabLs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Уметь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использовать информационные технологии, в том числе использующиеся уполномоченным государственным органом исполнительной власти по клиническим исследованиям лекарственных препаратов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9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Владеть: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статистическими методами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Принять дополнения и изменения к рабочей программе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68278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79269" y="0"/>
            <a:ext cx="1076379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81000" algn="ctr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ПРОТОКОЛ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381000" algn="ctr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дополнений и изменений к рабочей программе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дисциплине «……..»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381000" algn="ctr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специальности 31.05.01 Лечебное дело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381000" algn="ctr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2023-2024 учебный год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592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80067"/>
          </a:xfrm>
        </p:spPr>
        <p:txBody>
          <a:bodyPr>
            <a:noAutofit/>
          </a:bodyPr>
          <a:lstStyle/>
          <a:p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«Лечебное дело</a:t>
            </a:r>
            <a:r>
              <a:rPr lang="ru-RU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 ФГОС 3++ </a:t>
            </a:r>
            <a:r>
              <a:rPr lang="ru-RU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рабочие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дисциплин в ПК-5 (Способен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анализу и представлению медицинской информации на основе доказательной медицины, к участию в проведении научных исследований, к внедрению новых методов, направленных на охрану здоровья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населения) ввести новые индикаторы достижения компетенции, либо при отсутствии в рабочей программе  ПК-5 включить данну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компетенцию и соответствующие индикаторы с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оформлением Протоколов изменений и дополнений в рабочие программы на 2023-2024 уч. год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320913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301114"/>
              </p:ext>
            </p:extLst>
          </p:nvPr>
        </p:nvGraphicFramePr>
        <p:xfrm>
          <a:off x="1721394" y="1293223"/>
          <a:ext cx="8287656" cy="5408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2552">
                  <a:extLst>
                    <a:ext uri="{9D8B030D-6E8A-4147-A177-3AD203B41FA5}">
                      <a16:colId xmlns:a16="http://schemas.microsoft.com/office/drawing/2014/main" val="1706625006"/>
                    </a:ext>
                  </a:extLst>
                </a:gridCol>
                <a:gridCol w="3327641">
                  <a:extLst>
                    <a:ext uri="{9D8B030D-6E8A-4147-A177-3AD203B41FA5}">
                      <a16:colId xmlns:a16="http://schemas.microsoft.com/office/drawing/2014/main" val="3318042884"/>
                    </a:ext>
                  </a:extLst>
                </a:gridCol>
                <a:gridCol w="2197463">
                  <a:extLst>
                    <a:ext uri="{9D8B030D-6E8A-4147-A177-3AD203B41FA5}">
                      <a16:colId xmlns:a16="http://schemas.microsoft.com/office/drawing/2014/main" val="376660197"/>
                    </a:ext>
                  </a:extLst>
                </a:gridCol>
              </a:tblGrid>
              <a:tr h="1044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Предложение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 дополнении или изменении к рабочей программе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дополнения или изменения к рабочей программе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изменению или дополнению к рабочей программе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727049"/>
                  </a:ext>
                </a:extLst>
              </a:tr>
              <a:tr h="43635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Внести в рабочую программу дополнения, касающиеся профессиональных компетенций выпускников (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ПК-5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9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ИД-5.1 Знать: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9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молекулярные, биохимические, клеточные, органные и системные механизмы действия лекарственных препаратов;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90" algn="l"/>
                        </a:tabLs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ИД-5.2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Уметь: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9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использовать информационные технологии, в том числе использующиеся уполномоченным государственным органом исполнительной власти по клиническим исследованиям лекарственных препаратов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9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ИД-5.3 Владеть: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9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статистическими методами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Принять дополнения и изменения к рабочей программе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68278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79269" y="0"/>
            <a:ext cx="1076379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81000" algn="ctr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ПРОТОКОЛ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381000" algn="ctr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дополнений и изменений к рабочей программе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дисциплине «……..»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381000" algn="ctr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специальности 31.05.01 Лечебное дело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381000" algn="ctr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2023-2024 учебный год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00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2886" y="2050233"/>
            <a:ext cx="10515600" cy="1325563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Благодарю за внимание!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198637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Другая 1">
      <a:dk1>
        <a:sysClr val="windowText" lastClr="000000"/>
      </a:dk1>
      <a:lt1>
        <a:sysClr val="window" lastClr="FFFFFF"/>
      </a:lt1>
      <a:dk2>
        <a:srgbClr val="86C5EE"/>
      </a:dk2>
      <a:lt2>
        <a:srgbClr val="E3F7FC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190</TotalTime>
  <Words>581</Words>
  <Application>Microsoft Office PowerPoint</Application>
  <PresentationFormat>Широкоэкранный</PresentationFormat>
  <Paragraphs>53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Century Gothic</vt:lpstr>
      <vt:lpstr>Times New Roman</vt:lpstr>
      <vt:lpstr>Wingdings 3</vt:lpstr>
      <vt:lpstr>Сектор</vt:lpstr>
      <vt:lpstr>О вопросе внесения изменений и дополнений в рабочие программы дисциплин (модулей) по направлению подготовки В УГСН 31.00.00 Клиническая медицина (Лечебное  дело) в сфере разработки и обращения медицинских изделий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16</cp:revision>
  <dcterms:created xsi:type="dcterms:W3CDTF">2023-03-28T06:41:27Z</dcterms:created>
  <dcterms:modified xsi:type="dcterms:W3CDTF">2023-06-14T07:46:28Z</dcterms:modified>
</cp:coreProperties>
</file>