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644ba61e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0644ba61e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90644ba61e_1_6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0644ba61e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0644ba61e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90644ba61e_1_7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0644ba61e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0644ba61e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90644ba61e_1_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0644ba61e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0644ba61e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90644ba61e_1_1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644ba61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0644ba61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90644ba61e_1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644ba61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644ba61e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90644ba61e_1_3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644ba61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644ba61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90644ba61e_1_4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0644ba61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0644ba61e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90644ba61e_1_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0644ba61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0644ba61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90644ba61e_1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0644ba61e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0644ba61e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90644ba61e_1_1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644ba61e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0644ba61e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90644ba61e_1_23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0644ba61e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0644ba61e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90644ba61e_1_17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0644ba61e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0644ba61e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90644ba61e_1_18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0644ba61e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0644ba61e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90644ba61e_1_19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0644ba61e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0644ba61e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90644ba61e_1_30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0644ba61e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0644ba61e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90644ba61e_1_2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0644ba61e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0644ba61e_1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90644ba61e_1_27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0644ba61e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0644ba61e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90644ba61e_1_25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0644ba61e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0644ba61e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90644ba61e_1_30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0644ba61e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0644ba61e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90644ba61e_1_27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644ba61e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644ba61e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90644ba61e_1_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644ba61e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0644ba61e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90644ba61e_1_9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644ba61e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644ba61e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90644ba61e_1_9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644ba61e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644ba61e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90644ba61e_1_28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644ba61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644ba61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0644ba61e_1_6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644ba61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0644ba61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0644ba61e_1_10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ntaltechnic.info/index.php/obshie-voprosy/ortopedicheskayastomatologiya/711-klassifikaciya_bezzubyh_chelyuste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50350" cy="68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1262" y="160337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579687" y="469900"/>
            <a:ext cx="45466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Лекция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модулю  </a:t>
            </a:r>
            <a:r>
              <a:rPr lang="en-US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Протезирование при полном отсутствии зубов</a:t>
            </a:r>
            <a:r>
              <a:rPr lang="en-US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3276600" y="1789112"/>
            <a:ext cx="58674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Тема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Анат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мо-физиологические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изменения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зубочелюстной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системе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при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полном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отсутствии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зубов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»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514725" y="4043362"/>
            <a:ext cx="5678487" cy="19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endParaRPr sz="24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8987" y="-26987"/>
            <a:ext cx="200025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0" y="0"/>
            <a:ext cx="8886000" cy="6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Полное отсутствие зубов непосредственным образом влияет на качество жизни пациента. Полное отсутствие зубов обусловлива­ет нарушение вплоть до окончательной утраты жизненно важной функции организма — пере­жевывания пищи, что сказывается на процессе пищеварения и поступлении в организм необхо­димых питательных веществ, а также нередко является причиной развития заболеваний желу­дочно-кишечного тракта воспалительного харак­тера. Не менее серьезными являются последствия полного отсутствия зубов для социального статуса пациентов: нарушения артикуляции и дикции сказываются на коммуникационных способностях пациента, эти нарушения вкупе с изменениями внешности вследствие утраты зубов и развивающейся атро­фии жевательных мышц могут обусловить изме­нения психоэмоционального состояния вплоть до нарушений психики.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0" y="0"/>
            <a:ext cx="9015000" cy="6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Полное отсутствие зубов является также одной из причин раз­вития специфических осложнений в челюстно-лицевой области, таких, как дисфункции височно-нижнечелюстного сустава и соответствующе­го болевого синдрома.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Клиническая картина характеризуется изме­нениями конфигурации лица (западение губ), резко выраженными носогубными и подборо­дочной складками, опущением углов рта, умень­шением размеров нижней трети лица, у некото­рых пациентов — мацерацией и «заедами» в об­ласти углов рта, нарушением жевательной функции. Нередко полное отсутствие зубов сопровождается привычным подвывихом или вывихом височно-нижнечелюстного сустава. После утраты или удаления всех зубов происходит постепенная ат­рофия альвеолярных отростков челюстей, про­грессирующая с течением времени.</a:t>
            </a:r>
            <a:endParaRPr sz="37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175" y="4882350"/>
            <a:ext cx="2533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/>
        </p:nvSpPr>
        <p:spPr>
          <a:xfrm>
            <a:off x="0" y="0"/>
            <a:ext cx="8867400" cy="6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клинической практике традиционно выде­ляют полное отсутствие зубов верхней челюсти, полное отсут­ствие зубов ниж­ней челюсти,  полное отсутствие зубов обеих челюстей.</a:t>
            </a:r>
            <a:endParaRPr sz="2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2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Было предложено несколько классификаций беззубых челюстей. Наибольшее распростране­ние получили классификации Шредера для без­зубой верхней челюсти и Келлера для беззубой нижней челюсти. В отечественной практике достаточно широко применяется также класси­фикация беззубых челюстей Курляндского В.Ю. Эти классификации базируются, в первую оче­редь, на анатомо-топографических характери­стиках — степень атрофии альвеолярного отро­стка, а также уровня прикрепления сухожилий жевательных мышц (классификация по Кур-ляндскому). Используется также классификация по Оксману И.М., который предложил единую классификацию для верхних и нижних беззубых челюстей, учитывающую степень атрофии альве­олярных отростков.</a:t>
            </a:r>
            <a:endParaRPr sz="2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2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полном отсутствии зубов невозможно выделить стадии течения заболевания.</a:t>
            </a:r>
            <a:endParaRPr sz="2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n-US" sz="1250">
                <a:solidFill>
                  <a:srgbClr val="696969"/>
                </a:solidFill>
                <a:highlight>
                  <a:srgbClr val="FFFFFF"/>
                </a:highlight>
              </a:rPr>
              <a:t> </a:t>
            </a:r>
            <a:endParaRPr sz="1250">
              <a:solidFill>
                <a:srgbClr val="69696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l="18358" t="36754" r="18446" b="4739"/>
          <a:stretch/>
        </p:blipFill>
        <p:spPr>
          <a:xfrm>
            <a:off x="1018975" y="1793250"/>
            <a:ext cx="6395075" cy="44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346050" y="235950"/>
            <a:ext cx="81792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В норме альвеолярная дуга на верхней челюсти меньше зубной дуги на нижней челюсти, а на нижней челюсти зубная дуга уже альвеолярной.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0" y="0"/>
            <a:ext cx="9015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С целью оценки состояния беззубых челюстей предложены различные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классификации.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Шредера для беззубой верхней челюсти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В классификации Шредера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представлены 3 типа беззубой верхней челюсти: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 тип - высокий альвеолярный отросток, равномерно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покрытый плотной слизистой оболочкой, хорошо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выраженные бугры, глубокое нёбо, слабовыраженный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торус или его отсутствие.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 тип - средняя степень атрофии альвеолярного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отростка, умеренно-выраженные верхнечелюстные бугры,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средней глубины нёбо, выраженный торус.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 тип - полное отсутствие альвеолярного отростка,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резко уменьшенные размеры тела челюсти 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верхнечелюстные бугры, плоское нёбо, широкий торус.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A. И. Дойников к классификации Шредера добавил еще два типа беззубой верхней челюсти. </a:t>
            </a:r>
            <a:endParaRPr sz="2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Четвертый тип, для которого характерны хорошо выраженный альвеолярный отросток в переднем участке и значительная атрофия в боковых. </a:t>
            </a:r>
            <a:endParaRPr sz="19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Пятый тип — выраженный альвеолярный отросток в боковых участках и значительная атрофия в переднем отделе.</a:t>
            </a:r>
            <a:r>
              <a:rPr lang="en-US" sz="200">
                <a:solidFill>
                  <a:srgbClr val="FFFFF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 здесь https://dent</a:t>
            </a:r>
            <a:r>
              <a:rPr lang="en-US" sz="100">
                <a:solidFill>
                  <a:srgbClr val="FFFFF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altechnic.info/index.php/obshie-voprosy/ortopedicheskayastomatologiya/711-klassifikaciya_bezzubyh_chelyustej о КЛАССИФИКАЦИЯ БЕЗЗУБЫХ ЧЕЛЮСТЕЙ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650" y="1759213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0" y="0"/>
            <a:ext cx="8757000" cy="6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Келлера атрофии альвеолярных гребней беззубой нижней челюсти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4285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en-US" sz="19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первом типе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альвеолярные гребни незначительно и равномерно атрофированы. Ровно округленный альвеолярный гребень является удобным основанием для протеза и ограничивает свободу движений при его смещении вперед и в сторону. Места прикрепления мышц и складок слизистой оболочки расположены у основания альвеолярной части. Данный тип челюсти встречается, если зубы удаляют одновременно и атрофия альвеолярною гребня происходит медленно. Он наиболее удобен для протезирования, хотя наблюдается сравнительно редко.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t="9030" r="50597" b="43641"/>
          <a:stretch/>
        </p:blipFill>
        <p:spPr>
          <a:xfrm>
            <a:off x="2783825" y="3834575"/>
            <a:ext cx="3189350" cy="25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0" y="0"/>
            <a:ext cx="8849100" cy="6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25400" lvl="0" indent="215900" algn="just" rtl="0">
              <a:lnSpc>
                <a:spcPct val="114285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9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 тип</a:t>
            </a:r>
            <a:r>
              <a:rPr lang="en-US" sz="19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 выраженной, но равномерной атрофией альвеолярных гребней, при этом альвеолярный гребень возвышается над дном полости, представляя собой в переднем отделе узкое, иногда даже острое, как нож, образование, малопригодное для основания протеза. Места прикрепления мышц расположены почти на уровне гребня. 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25400" lvl="0" indent="215900" algn="just" rtl="0">
              <a:lnSpc>
                <a:spcPct val="114285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тип нижней беззубой челюсти представляет большие трудности для протезирования и получения устойчивого функционального результата, поскольку отсутствуют условия для анатомической ретенции, а высокое расположение точек прикрепления мышц при их сокращении приводит к смещению протеза. Пользование протезом часто болезненно из-за острого края челюстно-подъязычнои линии, и протезирование в ряде случаев бывает успешным лишь после ее сглаживания.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 l="47627" t="11291" b="45279"/>
          <a:stretch/>
        </p:blipFill>
        <p:spPr>
          <a:xfrm>
            <a:off x="3189350" y="4756350"/>
            <a:ext cx="2603836" cy="18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/>
        </p:nvSpPr>
        <p:spPr>
          <a:xfrm>
            <a:off x="0" y="0"/>
            <a:ext cx="88491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12700" lvl="0" indent="215900" algn="just" rtl="0">
              <a:lnSpc>
                <a:spcPct val="107142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en-US" sz="19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третьего типа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характерна выраженная атрофия альвеолярных гребней в боковых отделах при относительно сохранившемся альвеолярном гребне в переднем отделе. Такая беззубая челюсть оформляется при раннем удалении жевательных зубов. Этот тип относительно благоприятен для протезирования, поскольку в боковых отделах между косой и челюстно-подъязычнои линиями имеются плоские, почти вогнутые поверхности, свободные от точек прикрепления мышц, а наличие сохранившейся альвеолярной части в переднем отделе челюсти предохраняет протез от смещения в переднезаднем направлении.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400" marR="12700" lvl="0" indent="215900" algn="just" rtl="0">
              <a:lnSpc>
                <a:spcPct val="107142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400" marR="12700" lvl="0" indent="215900" algn="just" rtl="0">
              <a:lnSpc>
                <a:spcPct val="114285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9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2700" lvl="0" indent="0" algn="just" rtl="0">
              <a:lnSpc>
                <a:spcPct val="114285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9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2700" lvl="0" indent="0" algn="just" rtl="0">
              <a:lnSpc>
                <a:spcPct val="11428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en-US" sz="19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четвертом типе</a:t>
            </a:r>
            <a:r>
              <a:rPr lang="en-US" sz="19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атрофия альвеолярных гребней наиболее выражена спереди при относительной сохранности ее в боковых отделах. Вследствие этого протез теряет опору в переднем отделе и соскальзывает вперед.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Курляндский построил свою классификацию с учётом не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убыли костной ткани альвеолярной части беззубой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нижней челюсти, но также от изменения топографии 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места прикрепления сухожилий мышц.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 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t="65102" r="48301" b="-3782"/>
          <a:stretch/>
        </p:blipFill>
        <p:spPr>
          <a:xfrm>
            <a:off x="3097150" y="2805775"/>
            <a:ext cx="1991050" cy="1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l="52159" t="64206"/>
          <a:stretch/>
        </p:blipFill>
        <p:spPr>
          <a:xfrm>
            <a:off x="3343500" y="5375293"/>
            <a:ext cx="2162100" cy="135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0" y="0"/>
            <a:ext cx="8959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" lvl="0" indent="0" algn="just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Ю. Курляндский (1955), </a:t>
            </a:r>
            <a:r>
              <a:rPr lang="en-US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учитывая степень атрофии альвеолярных гребней, форму нёба, выраженность торуса, податливость слизистой оболочки, выделял т</a:t>
            </a:r>
            <a:r>
              <a:rPr lang="en-US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 типа верхней беззубой челюсти.</a:t>
            </a:r>
            <a:endParaRPr sz="17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" lvl="0" indent="215900" algn="just" rtl="0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Первый тип</a:t>
            </a:r>
            <a:r>
              <a:rPr lang="en-US" sz="15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 высоким, хорошо выраженным альвеолярным гребнем и буграми верхней челюсти, равномерно покрытыми плотной слизистой оболочкой, глубоким нёбом, отсутствием или нерезко выраженным торусом, наличием большой сли- зисто-железистой подушки над апоневрозом мышц мягкого нёба.</a:t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just" rtl="0">
              <a:lnSpc>
                <a:spcPct val="107142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 тип </a:t>
            </a:r>
            <a:r>
              <a:rPr lang="en-US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 средней степенью атрофии альвеолярного гребня, маловыраженными буграми, средней глубиной нёба, выраженным торусом, средней податливостью слизистой и слизисто-железистой подушки под апоневрозом мышц мягкого нёба.</a:t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400" lvl="0" indent="0" algn="just" rtl="0">
              <a:lnSpc>
                <a:spcPct val="11428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5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Третий тип</a:t>
            </a:r>
            <a:r>
              <a:rPr lang="en-US" sz="15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 резкой атрофией альвеолярного гребня, резко уменьшенным размером тела верхней челюсти, невыраженными альвеолярными буграми, укороченным переднезадним размером твердого нёба, плоским нёбом, широким торусом, узкой полоской нейтральной зоной по линии «А». В зависимости от степени атрофии альвеолярного гребня и тела челюсти, места прикрепления мышц </a:t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marR="1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251" y="4476750"/>
            <a:ext cx="24647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/>
        </p:nvSpPr>
        <p:spPr>
          <a:xfrm>
            <a:off x="0" y="0"/>
            <a:ext cx="8590800" cy="6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just" rtl="0">
              <a:lnSpc>
                <a:spcPct val="11428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Ю. Курляндский (1955) различал 5 типов беззубых нижних челюстей:</a:t>
            </a:r>
            <a:endParaRPr sz="19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4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Первый тип </a:t>
            </a:r>
            <a:r>
              <a:rPr lang="en-US" sz="1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альвеолярный гребень выступает над уровнем мест прикрепления мышц с вестибулярной и язычной сторон.</a:t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14285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4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 тип </a:t>
            </a:r>
            <a:r>
              <a:rPr lang="en-US" sz="1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альвеолярный гребень и тело челюсти атрофированы до уровня мест прикрепления мышц с вестибулярной и оральной сторон.</a:t>
            </a: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14285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14285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14285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14285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marR="1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l="3051" t="39395" r="3630" b="9240"/>
          <a:stretch/>
        </p:blipFill>
        <p:spPr>
          <a:xfrm>
            <a:off x="2548150" y="1289800"/>
            <a:ext cx="3853675" cy="15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l="3272" t="35524" r="9230" b="19267"/>
          <a:stretch/>
        </p:blipFill>
        <p:spPr>
          <a:xfrm>
            <a:off x="2321263" y="4188925"/>
            <a:ext cx="4501476" cy="17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l="41900" t="62005" r="53765" b="7838"/>
          <a:stretch/>
        </p:blipFill>
        <p:spPr>
          <a:xfrm>
            <a:off x="107950" y="115887"/>
            <a:ext cx="1368425" cy="66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115887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835150" y="549275"/>
            <a:ext cx="72009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0" y="115875"/>
            <a:ext cx="30000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696075" y="115875"/>
            <a:ext cx="7340100" cy="6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Вопросы лекции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1. Причины полной потери зубов.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2. Задачи протезирования пациентов с полной потерей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зубов.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3. Анатомо-топографические особенности строения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беззубых челюстей.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4.Особенности строения слизистой оболочки протезного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ложа на беззубых челюстях. Оценка болевой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чувствительности, исследование степени податливости и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подвижности.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5. Классификация типов атрофии беззубой верхней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челюсти по Шредеру, Дойникову.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6. Классификация типов атрофии беззубой нижней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челюсти по Келлеру, Курляндскому.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7. Классификация типов слизистой оболочки протезного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ложа по Суппли.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8. Зоны податливости по Люнду.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0" y="0"/>
            <a:ext cx="8767200" cy="6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9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Третий тип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атрофия тела челюсти ниже мест прикрепления мышц.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8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Четвертый тип </a:t>
            </a:r>
            <a:r>
              <a:rPr lang="en-US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выраженная атрофия в области жевательных зубов.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marR="12700" lvl="0" indent="-152400" algn="just" rtl="0">
              <a:lnSpc>
                <a:spcPct val="10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18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Пятый тип </a:t>
            </a:r>
            <a:r>
              <a:rPr lang="en-US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выраженная атрофия в области передних зубов.</a:t>
            </a:r>
            <a:endParaRPr sz="2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0" lvl="0" indent="-152400" algn="just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l="8134" t="35775" r="7399" b="20770"/>
          <a:stretch/>
        </p:blipFill>
        <p:spPr>
          <a:xfrm>
            <a:off x="2042403" y="1014675"/>
            <a:ext cx="4682400" cy="18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 rotWithShape="1">
          <a:blip r:embed="rId4">
            <a:alphaModFix/>
          </a:blip>
          <a:srcRect l="2384" t="35324" r="8631" b="19479"/>
          <a:stretch/>
        </p:blipFill>
        <p:spPr>
          <a:xfrm>
            <a:off x="1982025" y="4608950"/>
            <a:ext cx="4742769" cy="180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/>
        </p:nvSpPr>
        <p:spPr>
          <a:xfrm>
            <a:off x="278025" y="203875"/>
            <a:ext cx="8655900" cy="1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Курляндский предложил следующие формы вестибулярного ската альвеолярного отростка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отлогий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отвестный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с навесами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Для фиксации съемного протеза наиболее благоприятный - отвестный, менее благоприяный -с навесом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 l="22898" t="23329" r="20909" b="24988"/>
          <a:stretch/>
        </p:blipFill>
        <p:spPr>
          <a:xfrm>
            <a:off x="1723800" y="2608075"/>
            <a:ext cx="5523475" cy="38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0" y="0"/>
            <a:ext cx="8952600" cy="6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беззубых челюстей Оксмана.</a:t>
            </a:r>
            <a:r>
              <a:rPr lang="en-US" sz="18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Основана на степени и равномерности атрофии альвеолярного отростка. </a:t>
            </a:r>
            <a:endParaRPr sz="15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Выделяются четыре типа верхних беззубых челюстей.</a:t>
            </a:r>
            <a:endParaRPr sz="2000" b="1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23850" algn="just" rtl="0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Первый тип </a:t>
            </a: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(рис. А.I): атрофия верхняя беззубой челюсти слабо выражена, поэтому сохраняются высокое расположение альвеолярного отростка, альвеолярных бугров верхней челюсти, переходной складки и точек прикрепления уздечек и щечных складок, выраженный свод твердого неба.</a:t>
            </a:r>
            <a:endParaRPr sz="15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238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Второй тип</a:t>
            </a: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(рис. А.II): средневыраженная атрофия альвеолярного отростка и альвеолярных бугров, невысокий свод неба и более низкое прикрепление подвижной слизистой оболочки.</a:t>
            </a:r>
            <a:endParaRPr sz="15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238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Третий тип</a:t>
            </a: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(рис. А.III): большая, но равномерная атрофия альвеолярного отростка и альвеолярных бугров, уплощение свода твердого неба. Переходная складка находится на уровне вершины альвеолярного отростка.</a:t>
            </a:r>
            <a:endParaRPr sz="15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238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Четвертый тип</a:t>
            </a: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(рис. А.IV)</a:t>
            </a:r>
            <a:r>
              <a:rPr lang="en-US" sz="1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5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неравномерная атрофия альвеолярного отростка, т.е. сочетание признаков первых трех типов.</a:t>
            </a:r>
            <a:endParaRPr sz="15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0" lvl="0" indent="0" algn="just" rtl="0">
              <a:lnSpc>
                <a:spcPct val="1375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5A5A5A"/>
              </a:solidFill>
              <a:highlight>
                <a:srgbClr val="FAFAFA"/>
              </a:highlight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r="49773"/>
          <a:stretch/>
        </p:blipFill>
        <p:spPr>
          <a:xfrm>
            <a:off x="3521673" y="4506400"/>
            <a:ext cx="2498399" cy="21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0" y="0"/>
            <a:ext cx="8952600" cy="6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Выделяются четыре типа нижних беззубых челюстей по Оксману.</a:t>
            </a:r>
            <a:endParaRPr sz="2500" b="1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36550" algn="just" rtl="0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Первый тип</a:t>
            </a:r>
            <a:r>
              <a:rPr lang="en-US" sz="17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(рис. Б.I) нижней беззубой челюсти: хорошо сохранившийся альвеолярный отросток, низкорасположенные переходная складка и точки прикрепления губных, язычных и щечных складок слизистой оболочки.</a:t>
            </a:r>
            <a:endParaRPr sz="17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365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Второй тип </a:t>
            </a:r>
            <a:r>
              <a:rPr lang="en-US" sz="17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(рис. Б.II): средневыраженная, но равномерная атрофия альвеолярного отростка.</a:t>
            </a:r>
            <a:endParaRPr sz="17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365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Третий тип </a:t>
            </a:r>
            <a:r>
              <a:rPr lang="en-US" sz="17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(рис. Б.III): альвеолярный отросток представлен слабо или отсутствует, атрофия захватывает тело челюсти.</a:t>
            </a:r>
            <a:endParaRPr sz="17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00" marR="50800" lvl="0" indent="-336550" algn="just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Четвертый тип </a:t>
            </a:r>
            <a:r>
              <a:rPr lang="en-US" sz="17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(рис. Б.IV): неравномерная атрофия альвеолярного отростка, являющаяся следствием разновременного удаления зубов.</a:t>
            </a:r>
            <a:endParaRPr sz="1700"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 l="50631"/>
          <a:stretch/>
        </p:blipFill>
        <p:spPr>
          <a:xfrm>
            <a:off x="3447525" y="4268050"/>
            <a:ext cx="2841099" cy="24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0"/>
            <a:ext cx="8859900" cy="6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Слизистая оболочка полости рта делится на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подвижную и неподвижную – податливую (альвеолярные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отростки и твердое небо). Подвижность слизистой зависит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от связи ее с мускулатурой. В тех местах, где над мышцей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развит подслизистый слой, имеется жировая ткань, и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располагаются железы – слизистая оболочка является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малоподвижной, но хорошо податливой при надавливании.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Наименьшая подвижность и хорошая податливость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слизистой оболочки отмечается в местах перехода ее с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челюсти на губы, щеки, дно полости рта и мягкое небо – в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области переходной складки, которая с вестибулярной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стороны представляет собой купол, свод преддверия рта,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изгиб слизистой оболочки. Знание особенностей тканей,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покрывающих протезное ложе, имеет большое значение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как для выбора способа протезирования и достижения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хорошего результата, так и для предупреждения вредного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влияния протеза на опорные ткани.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типов слизистой оболочки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0" y="0"/>
            <a:ext cx="8748600" cy="6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Классификация слизистой оболочки протезного ложа по Суппле</a:t>
            </a:r>
            <a:endParaRPr sz="23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КЛАСС. </a:t>
            </a:r>
            <a:r>
              <a:rPr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Идеальный рот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Хорошо выраженные альвеолярные отростки, покрытые слегка податливой слизистой оболочкой, бледно - розового цвета, без патологических процессов.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КЛАСС. </a:t>
            </a:r>
            <a:r>
              <a:rPr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Твердый рот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Атрофированная, плотная, сухая слизистая оболочка, места прикрепления складок несколько ближе к гребню альвеолярного отростка, чем при 1 классе.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КЛАСС. </a:t>
            </a:r>
            <a:r>
              <a:rPr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Мягкий рот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Гипертрофированная, рыхлая слизистая оболочка, альвеолярные отростки низкие.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КЛАСС. </a:t>
            </a:r>
            <a:r>
              <a:rPr lang="en-US" sz="1800" u="sng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Болтающийся гребень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Имеются подвижные тяжи слизистой оболочки, расположенные продольно и легко смещающиеся при незначительном давлении оттискной массы, тяжи могут ущемляться.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 l="20069" t="39987" r="24794" b="10761"/>
          <a:stretch/>
        </p:blipFill>
        <p:spPr>
          <a:xfrm>
            <a:off x="5308846" y="4749553"/>
            <a:ext cx="2994877" cy="184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/>
        </p:nvSpPr>
        <p:spPr>
          <a:xfrm>
            <a:off x="0" y="0"/>
            <a:ext cx="8859900" cy="6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в зависимости от анатомо-физиологических особенностей протезного ложа можно получать отображение слизистой оболочки в различных функциональных состояниях.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Разгружающие оттиски</a:t>
            </a: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рекомендуется получать при тонкой, атрофичной и избыточно податливой слизистой оболочке.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Компрессионные оттиски </a:t>
            </a: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показаны при рыхлой, хорошо податливой слизистой оболочке.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Однако лучшего эффекта можно достичь, лишь применяя </a:t>
            </a:r>
            <a:r>
              <a:rPr lang="en-US" sz="19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дифференцированные оттиски,</a:t>
            </a: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полученные с разной степенью компрессии слизистой оболочки с учетом податливости в различных участках протезного ложа.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Улучшения условий протезного ложа можно добиться путем проведения корригирующих и восстанови­тельных операций, таких как альвеолотомия - частичная резекция острых выступов на челюстях с устранением экзостозов перед протезированием.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Для улучшения условий протезного ложа при значительной атрофии альвеолярной части нижней челюсти возможно пластическое восстановление ее с помощью имплантатов из трупного хряща, гомохряща, измельченной костной щебенки, взятой с соседних участков челюстей, деминерализованного дентина, изготовленного из корней удаленных зубов.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резкой атрофии нижней челюсти более чем на 2 см рекомендуют применять костную пластику с подсадкой трансплантата из гребешка подвздошной кости на сосудистой ножке.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/>
        </p:nvSpPr>
        <p:spPr>
          <a:xfrm>
            <a:off x="0" y="0"/>
            <a:ext cx="89526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податливостью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понимается способность слизистой оболочки сжиматься под давлением и восстанавливать свою первоначальную форму после снятия нагрузки. Это происходит в результате опорожнения и последующего наполнения сосудов, находящихся в подслизистом слое (Е.И. Гаврилов, 1962). Слизистая оболочка, покрывающая верхнюю челюсть, имеет разную податливость, в зависимости от которой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Люнд выдел 4 зоны: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зоны податливости слизистой оболочки верхней челюсти по Люнду (1924г.)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502" y="2899575"/>
            <a:ext cx="6979000" cy="3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0" y="0"/>
            <a:ext cx="8740500" cy="6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Таким образом, позиция Люнда, считавшего, что в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основе податливости лежит наличие или отсутствие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подслизистого слоя, отличается от теории буферных зон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Е.И.Гаврилова, объяснявшего податливость слизистой, как результат изменения кровенаполнения сосудов.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Именно сосуды с их способностью быстро опорожняться и вновь заполняться кровью могут создавать условия для уменьшения объема ткани.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Участки слизистой оболочки твердого неба с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обширными сосудистыми полями, обладающие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рессорными свойствами, названы им буферными зонами.,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Результаты гистологических и топографо-анатомических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исследований с наливкой сосудов (Золотко В.С.)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позволили установить, что плотность сосудистых полей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возрастает по направлению к линии «А».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600" y="1723500"/>
            <a:ext cx="6323026" cy="474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 txBox="1"/>
          <p:nvPr/>
        </p:nvSpPr>
        <p:spPr>
          <a:xfrm>
            <a:off x="224125" y="156875"/>
            <a:ext cx="8628600" cy="1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Знание зон податливости имеет особенное значение для протезирования: в местах неподдатливой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слизистой базисная пластинка не должна плотно прилегать, а хорошо податливой – должна погружаться, образуя клапан.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0" y="0"/>
            <a:ext cx="8867400" cy="6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Адентия — полное и частичное отсутствие зубов 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Адентия — это врожденное или приобретенное отсутствие зубов. Она может быть как полной, когда отсутствуют все зубы (что встречается редко), так и частичной, когда во рту пациента отсутствует несколько зубов.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Существует несколько разновидностей адентии: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1. полная;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2. частичная;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3. первичная;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4. вторичная.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687" y="2085453"/>
            <a:ext cx="2870625" cy="2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50350" cy="68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2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44450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 txBox="1"/>
          <p:nvPr/>
        </p:nvSpPr>
        <p:spPr>
          <a:xfrm>
            <a:off x="3563937" y="1860550"/>
            <a:ext cx="53292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Благодарю за внимание!</a:t>
            </a:r>
            <a:endParaRPr/>
          </a:p>
        </p:txBody>
      </p:sp>
      <p:sp>
        <p:nvSpPr>
          <p:cNvPr id="296" name="Google Shape;296;p4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2317200" y="-44450"/>
            <a:ext cx="67188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ФЕДЕРАЛЬНОЕ ГОСУДАРСТВЕННОЕ БЮДЖЕТНОЕ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ОБРАЗОВАТЕЛЬНОЕ УЧРЕЖДЕНИЕ  </a:t>
            </a:r>
            <a:b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ВЫСШЕГО ОБРАЗОВАНИЯ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КУБАНСКИЙ ГОСУДАРСТВЕННЫЙ МЕДИЦИНСКИЙ УНИВЕРСИТЕТ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МИНИСТЕРСТВА ЗДРАВООХРАНЕНИЯ РОССИЙСКОЙ ФЕДЕРАЦИИ</a:t>
            </a:r>
            <a:endParaRPr/>
          </a:p>
        </p:txBody>
      </p:sp>
      <p:pic>
        <p:nvPicPr>
          <p:cNvPr id="298" name="Google Shape;29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462" y="4192587"/>
            <a:ext cx="1998662" cy="145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0" y="0"/>
            <a:ext cx="8922900" cy="6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Полная первичная адентия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крайне тяжелой аномалией, которая встречается очень редко, бывает как в прикусе молочных, так и в прикусе постоянных зубов. При этой форме заболевания у пациента полностью отсутствуют зачатки всех постоянных зубов. Это тяжелое состояние неизбежно влечет за собой нарушения симметрии лицевого скелета. Одновременно неправильно развиваются альвеолярные отростки обеих челюстей. Слизистая оболочка полости рта сухая и бледная. При адентии молочных зубиков их зачатки полностью отсутствуют, что можно диагностировать при ощупывании челюсти. На рентгенограмме нет зачатков молочных зубов, а челюсти недоразвиты, из-за чего нижняя часть лица сильно уменьшена. Адентия постоянных зубов диагностируется при смене молочных. На рентгенограмме врач определяет отсутствие зачатков постоянных, нижняя челюсть подтягивается к верхней, что вызывает асимметрию лица.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0" y="0"/>
            <a:ext cx="8627700" cy="6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Вторичную полную адентию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называют еще приобретенной.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При этой форме заболевания полностью отсутствуют зубы как на верхней, так и на нижней челюсти пациента. Может затрагивать как постоянные, так и молочные зубки. Обычно она образуется после выпадения или удаления зубов. При полной вторичной форме заболевания во рту пациента полностью отсутствуют зубы, из-за чего нижняя челюсть сильно приближена к носу, а мягкие ткани приротовой области лица сильно западают. При этой форме заболевания атрофируются альвеолярные отростки и тело челюсти. Пациент не может откусывать или пережевывать пищу, ему не удается четко выговаривать все звуки.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375" y="4601525"/>
            <a:ext cx="3397650" cy="18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13400" y="184350"/>
            <a:ext cx="8722800" cy="3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В связи с полной потерей зубов в челюстно-лицевой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системе наблюдаются выраженные функциональные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нарушения, сопровождающиеся атрофией лицевого черепа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и покрывающих его мягких тканей. Тело и ветви челюстей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становятся тоньше, а угол нижней челюсти - более тупым.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У таких больных резко выражены носогубные складки,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опущен кончик носа, углы рта и даже наружные края век.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Нижняя треть лица значительно уменьшается в размерах.Появляется старческое выражение.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65925" y="5428975"/>
            <a:ext cx="83493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На верхней челюсти в большей степени выражена атрофия костной ткани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вестибулярной поверхности альвеолярного отростка, на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нижней - язычной, развивается так называемая старческая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прогения.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l="12969" t="44830" r="17489" b="1906"/>
          <a:stretch/>
        </p:blipFill>
        <p:spPr>
          <a:xfrm>
            <a:off x="3208800" y="2910025"/>
            <a:ext cx="4390600" cy="251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l="33442" t="24628" r="6966" b="10148"/>
          <a:stretch/>
        </p:blipFill>
        <p:spPr>
          <a:xfrm>
            <a:off x="1847337" y="1195513"/>
            <a:ext cx="5449326" cy="4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0" y="0"/>
            <a:ext cx="8867400" cy="6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действует Международная классификация болезней Десятого пересмотра  (МКБ -10) -</a:t>
            </a:r>
            <a:r>
              <a:rPr lang="en-US" sz="260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Международная статистическая классификация болезней и проблем, связанных со здоровьем</a:t>
            </a:r>
            <a:endParaRPr sz="2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Полное отсутствие зубов имеет код К00.01 (полная адентия) и код К08.1 (полная потеря зубов вследствии несчастного случая удаления или пародонтита)</a:t>
            </a:r>
            <a:endParaRPr sz="2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Полное отсутствие зубов (полная вторичная адентия, потеря зубов вследствие несчастно­го случая, удаления или локализованного пародонтита) является следствием ряда заболе­ваний зубочелюстной системы — кариеса и его осложнений, болезней пародонта, а также травм.</a:t>
            </a:r>
            <a:endParaRPr sz="23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endParaRPr sz="26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0" y="0"/>
            <a:ext cx="8793600" cy="6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 статистическим данным, полное отсутствие зубов (полная вторичная адентия, потеря зубов вследствие несчастно­го случая, удаления или локализованного пародонтита) в нашей стране встречается достаточно часто. Показатели заболеваемости полным отсутствием зубов  увеличиваются по нарастающей (пятикратно) в каждой последующей возрастной группе: </a:t>
            </a:r>
            <a:endParaRPr sz="2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на­селения в возрасте 40—49 лет частота встре­чаемости составляет 1 %, </a:t>
            </a:r>
            <a:endParaRPr sz="2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возрасте 50—59 лет — 5,5 %, </a:t>
            </a:r>
            <a:endParaRPr sz="2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у людей старше 60 лет — 25 % . </a:t>
            </a:r>
            <a:endParaRPr sz="2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общей струк­туре оказания медицинской помощи больным в стоматологических медицинских организациях 17,96% пациентов имеют диагноз «полное отсутствие зубов (полная вторичная адентия, потеря зубов вследствие несчастно­го случая, удаления или локализованного пародонтита)» одной или обеих че­люстей.</a:t>
            </a:r>
            <a:endParaRPr sz="2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2701</Words>
  <Application>Microsoft Office PowerPoint</Application>
  <PresentationFormat>Экран (4:3)</PresentationFormat>
  <Paragraphs>246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Times New Roman</vt:lpstr>
      <vt:lpstr>Cambria</vt:lpstr>
      <vt:lpstr>Arial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Ketty</dc:creator>
  <cp:lastModifiedBy>User</cp:lastModifiedBy>
  <cp:revision>4</cp:revision>
  <dcterms:modified xsi:type="dcterms:W3CDTF">2023-09-06T13:44:45Z</dcterms:modified>
</cp:coreProperties>
</file>