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95"/>
  </p:notesMasterIdLst>
  <p:sldIdLst>
    <p:sldId id="273" r:id="rId2"/>
    <p:sldId id="274" r:id="rId3"/>
    <p:sldId id="293" r:id="rId4"/>
    <p:sldId id="332" r:id="rId5"/>
    <p:sldId id="291" r:id="rId6"/>
    <p:sldId id="292" r:id="rId7"/>
    <p:sldId id="294" r:id="rId8"/>
    <p:sldId id="295" r:id="rId9"/>
    <p:sldId id="333" r:id="rId10"/>
    <p:sldId id="334" r:id="rId11"/>
    <p:sldId id="335" r:id="rId12"/>
    <p:sldId id="337" r:id="rId13"/>
    <p:sldId id="336" r:id="rId14"/>
    <p:sldId id="340" r:id="rId15"/>
    <p:sldId id="338" r:id="rId16"/>
    <p:sldId id="339" r:id="rId17"/>
    <p:sldId id="297" r:id="rId18"/>
    <p:sldId id="296" r:id="rId19"/>
    <p:sldId id="341" r:id="rId20"/>
    <p:sldId id="298" r:id="rId21"/>
    <p:sldId id="342" r:id="rId22"/>
    <p:sldId id="343" r:id="rId23"/>
    <p:sldId id="299" r:id="rId24"/>
    <p:sldId id="300" r:id="rId25"/>
    <p:sldId id="345" r:id="rId26"/>
    <p:sldId id="344" r:id="rId27"/>
    <p:sldId id="301" r:id="rId28"/>
    <p:sldId id="346" r:id="rId29"/>
    <p:sldId id="302" r:id="rId30"/>
    <p:sldId id="303" r:id="rId31"/>
    <p:sldId id="304" r:id="rId32"/>
    <p:sldId id="347" r:id="rId33"/>
    <p:sldId id="305" r:id="rId34"/>
    <p:sldId id="349" r:id="rId35"/>
    <p:sldId id="306" r:id="rId36"/>
    <p:sldId id="350" r:id="rId37"/>
    <p:sldId id="307" r:id="rId38"/>
    <p:sldId id="308" r:id="rId39"/>
    <p:sldId id="309" r:id="rId40"/>
    <p:sldId id="310" r:id="rId41"/>
    <p:sldId id="311" r:id="rId42"/>
    <p:sldId id="317" r:id="rId43"/>
    <p:sldId id="353" r:id="rId44"/>
    <p:sldId id="356" r:id="rId45"/>
    <p:sldId id="358" r:id="rId46"/>
    <p:sldId id="355" r:id="rId47"/>
    <p:sldId id="359" r:id="rId48"/>
    <p:sldId id="354" r:id="rId49"/>
    <p:sldId id="360" r:id="rId50"/>
    <p:sldId id="352" r:id="rId51"/>
    <p:sldId id="361" r:id="rId52"/>
    <p:sldId id="357" r:id="rId53"/>
    <p:sldId id="362" r:id="rId54"/>
    <p:sldId id="382" r:id="rId55"/>
    <p:sldId id="363" r:id="rId56"/>
    <p:sldId id="364" r:id="rId57"/>
    <p:sldId id="312" r:id="rId58"/>
    <p:sldId id="313" r:id="rId59"/>
    <p:sldId id="365" r:id="rId60"/>
    <p:sldId id="314" r:id="rId61"/>
    <p:sldId id="366" r:id="rId62"/>
    <p:sldId id="315" r:id="rId63"/>
    <p:sldId id="367" r:id="rId64"/>
    <p:sldId id="368" r:id="rId65"/>
    <p:sldId id="383" r:id="rId66"/>
    <p:sldId id="369" r:id="rId67"/>
    <p:sldId id="370" r:id="rId68"/>
    <p:sldId id="316" r:id="rId69"/>
    <p:sldId id="371" r:id="rId70"/>
    <p:sldId id="318" r:id="rId71"/>
    <p:sldId id="320" r:id="rId72"/>
    <p:sldId id="321" r:id="rId73"/>
    <p:sldId id="372" r:id="rId74"/>
    <p:sldId id="322" r:id="rId75"/>
    <p:sldId id="323" r:id="rId76"/>
    <p:sldId id="324" r:id="rId77"/>
    <p:sldId id="325" r:id="rId78"/>
    <p:sldId id="373" r:id="rId79"/>
    <p:sldId id="374" r:id="rId80"/>
    <p:sldId id="375" r:id="rId81"/>
    <p:sldId id="376" r:id="rId82"/>
    <p:sldId id="377" r:id="rId83"/>
    <p:sldId id="326" r:id="rId84"/>
    <p:sldId id="379" r:id="rId85"/>
    <p:sldId id="384" r:id="rId86"/>
    <p:sldId id="380" r:id="rId87"/>
    <p:sldId id="381" r:id="rId88"/>
    <p:sldId id="327" r:id="rId89"/>
    <p:sldId id="328" r:id="rId90"/>
    <p:sldId id="329" r:id="rId91"/>
    <p:sldId id="331" r:id="rId92"/>
    <p:sldId id="330" r:id="rId93"/>
    <p:sldId id="290" r:id="rId9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9" autoAdjust="0"/>
  </p:normalViewPr>
  <p:slideViewPr>
    <p:cSldViewPr>
      <p:cViewPr varScale="1">
        <p:scale>
          <a:sx n="70" d="100"/>
          <a:sy n="70" d="100"/>
        </p:scale>
        <p:origin x="48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1T18:10:33.803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1T18:10:33.80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58998B-E94D-45D2-AFC5-B4E845B77BFB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8C91AE-9D3B-4B69-B7AD-F66B420916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9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C579-3EEA-4086-BDC3-EE15537E89D8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FF2D4-3EB0-40C7-BE87-A522CBE648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244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6A96-BD34-4E89-8AA7-30ADD59D3A37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679FE-102D-45A6-9519-4BF0D67BB4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7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3BD5-6852-4E9F-BF4C-C29A787B7802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9F501-0DD8-4B1D-9890-015DCAEE9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405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8692-9DB8-4006-9647-599B738608A6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9628-7A7C-4FF8-9A49-175BCBAC65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31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72B6-056E-4A8F-8072-12C9FD18D76F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EF6DF-AC51-44F0-AF1C-CFBACF8BBA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743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C380-61EB-4EA7-BC0F-8D3696FE1DE5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6083-46BE-4798-9C02-10CC0252C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4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FB52-BFFC-4B32-A14D-92AB48DDFC3A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FF2D-84AE-46DC-8E8D-941E5AD6B3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85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EA94-EAA3-428E-80CC-D5D5DDAE0C10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E413A-EB6E-494B-9EC8-1FF34D3A25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01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B0035-1165-4DD7-A374-4E5ACBFB5289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BD8BB-5CBF-4DF3-99BC-EC57C11407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5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9E4B-57CD-4026-B6CC-BF985B935B03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A1BE-7F06-4A83-A08E-4CA4C54B10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91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437F9-EA94-40EB-AA15-33B1EE0D3AAB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708C-86D1-4C5C-AC93-437C05BDF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0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A3D0D-551E-4DAB-9946-23BD1FC0F7DD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07B18F-C1BB-4343-8A9E-F30AFD87FA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spark-don.ru/prod/cast/ulvk-30a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8266F-ECEE-489E-B226-ABEF4BF81630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3078" name="Подзаголовок 2"/>
          <p:cNvSpPr txBox="1">
            <a:spLocks/>
          </p:cNvSpPr>
          <p:nvPr/>
        </p:nvSpPr>
        <p:spPr bwMode="auto">
          <a:xfrm>
            <a:off x="3276600" y="1789113"/>
            <a:ext cx="586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Тема: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«Цельнолитые металлические коронки. </a:t>
            </a:r>
            <a:r>
              <a:rPr lang="ru-RU" altLang="ru-RU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Определение. Особенности препарирования зубов под цельнолитые коронки. Клинико-лабораторные этапы </a:t>
            </a:r>
            <a:r>
              <a:rPr lang="ru-RU" altLang="ru-RU" sz="2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изготолвения</a:t>
            </a:r>
            <a:r>
              <a:rPr lang="ru-RU" altLang="ru-RU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Техника точного литья металлических сплавов. Сплавы.»</a:t>
            </a:r>
            <a:endParaRPr lang="ru-RU" alt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480774"/>
            <a:ext cx="5678487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</a:p>
          <a:p>
            <a:pPr algn="ctr" eaLnBrk="1" hangingPunct="1"/>
            <a:r>
              <a:rPr lang="ru-RU" altLang="ru-RU" sz="1400" b="1" dirty="0">
                <a:latin typeface="Cambria" panose="02040503050406030204" pitchFamily="18" charset="0"/>
              </a:rPr>
              <a:t>по модулю «Ортопедическая стоматология»</a:t>
            </a:r>
          </a:p>
          <a:p>
            <a:pPr algn="ctr" eaLnBrk="1" hangingPunct="1"/>
            <a:r>
              <a:rPr lang="ru-RU" altLang="ru-RU" sz="1400" b="1" dirty="0">
                <a:latin typeface="Cambria" panose="02040503050406030204" pitchFamily="18" charset="0"/>
              </a:rPr>
              <a:t>учебной дисциплины «Стоматология»</a:t>
            </a:r>
            <a:endParaRPr lang="ru-RU" altLang="ru-RU" sz="1400" b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38138"/>
            <a:ext cx="42481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BA8BA-3947-4A4F-8130-244CBC72723E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1691680" y="1392707"/>
            <a:ext cx="73453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Перед препарированием зубов проводится обезболивание (проводниковое либо инфильтрационное). Обработку зуба (сепарацию) начинают с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апроксимальных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поверхностей с помощью тонкого конусовидного бора. Бор располагают чуть отступая от соседнего зуба, прижимаясь к препарируемому зубу, и удерживают под небольшим углом в 3-5 градуса к оси зуба.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3" descr="https://dentals.by/assets/images/protezirovanie/ustup_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783766"/>
            <a:ext cx="4421187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3"/>
          <p:cNvSpPr>
            <a:spLocks noChangeArrowheads="1"/>
          </p:cNvSpPr>
          <p:nvPr/>
        </p:nvSpPr>
        <p:spPr bwMode="auto">
          <a:xfrm>
            <a:off x="1691680" y="3046841"/>
            <a:ext cx="33115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Сошлифовывают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контактные поверхности от жевательной поверхности до уровня верхушки межзубных сосочков с образованием уступа шириной 0,3 – 0,5 мм под прямым углом к продольной оси зуба. Одновременно создают конусность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апроксимальных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поверхностей с углом конвергенции стенок по отношению к продольной оси зуба не более 5 - 7</a:t>
            </a:r>
            <a:r>
              <a:rPr lang="ru-RU" altLang="ru-RU" sz="16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85778-BF23-40B4-B8CA-C12FCDBBBD7E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1819275" y="1296015"/>
            <a:ext cx="6985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Препарирование </a:t>
            </a:r>
            <a:r>
              <a:rPr lang="ru-RU" altLang="ru-RU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окклюзионной</a:t>
            </a:r>
            <a:r>
              <a:rPr lang="ru-RU" alt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поверхности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производят прерывисто, используя алмазные головки различных фасонов и размеров,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твердые ткани зуба примерно до 1 мм, сохраняя анатомический контур жевательной поверхности зуба. 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9275" y="2726510"/>
            <a:ext cx="6591967" cy="1938992"/>
          </a:xfrm>
          <a:prstGeom prst="rect">
            <a:avLst/>
          </a:prstGeom>
          <a:ln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Коронке зуба придается форма равномерно усеченного конуса по направлению к режущему краю под углом не более 5 - 7</a:t>
            </a:r>
            <a:r>
              <a:rPr lang="ru-RU" sz="2000" b="1" baseline="30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а для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премоляров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моляров – 7-12</a:t>
            </a:r>
            <a:r>
              <a:rPr lang="ru-RU" sz="2000" b="1" baseline="30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., с широким основанием в пришеечной области. Увеличение угла конвергенции ухудшает фиксацию коронки.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Прямоугольник 4"/>
          <p:cNvSpPr>
            <a:spLocks noChangeArrowheads="1"/>
          </p:cNvSpPr>
          <p:nvPr/>
        </p:nvSpPr>
        <p:spPr bwMode="auto">
          <a:xfrm>
            <a:off x="1819275" y="4941168"/>
            <a:ext cx="68691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Следующим этапом препарирования является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сошлифовывание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твердых тканей зуба в пришеечной области и формирование </a:t>
            </a:r>
            <a:r>
              <a:rPr lang="ru-RU" alt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уступа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B224D-155E-4460-BBF4-AC6F2D89E3DF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282244"/>
            <a:ext cx="7454900" cy="47089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это площадка в пришеечной области для искусственной коронки, которая предназначена для равномерного распределения нагрузки через искусственную коронку на корень зуба. 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Уровень уступа –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суб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или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супралингвальный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определяется в зависимости от клинических условий. Он может быть круговой и частичный. 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Форма уступа может быть: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прямой (90</a:t>
            </a:r>
            <a:r>
              <a:rPr lang="ru-RU" altLang="ru-RU" sz="20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под углом   135</a:t>
            </a:r>
            <a:r>
              <a:rPr lang="ru-RU" altLang="ru-RU" sz="20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со скосом 45</a:t>
            </a:r>
            <a:r>
              <a:rPr lang="ru-RU" altLang="ru-RU" sz="20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под углом 90</a:t>
            </a:r>
            <a:r>
              <a:rPr lang="ru-RU" altLang="ru-RU" sz="2000" baseline="30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желобообразный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виде символа уступа. </a:t>
            </a:r>
          </a:p>
        </p:txBody>
      </p:sp>
      <p:pic>
        <p:nvPicPr>
          <p:cNvPr id="14342" name="Picture 6" descr="Dental-Revue | Статьи | Ортопедическая | Особенности препарирования зубов  под искусственные коронки с каркасом, изготовленным методом  фрезерования.(Уханов М.М.) - Стр. 3 из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03" y="3951625"/>
            <a:ext cx="2872094" cy="24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1599E-94EC-444E-9139-77422C43F525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15365" name="Picture 2" descr="https://present5.com/presentation/3/173845470_166242302.pdf-img/173845470_166242302.pdf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11213"/>
            <a:ext cx="73929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44FF-95B6-4C1C-B5D4-F4E025B0B7ED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1476374" y="1129715"/>
            <a:ext cx="746831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Большинство авторов придерживаются мнения, что уступ под цельнолитую коронку  должен быть под углом 135 </a:t>
            </a:r>
            <a:r>
              <a:rPr lang="ru-RU" altLang="ru-RU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Ширина уступа зависит от анатомических особенностей и толщины стенок препарируемого зуба. Уступ располагается на уровне слизистой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десневого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края или же погружается под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край на глубину 0,2 мм. При наличии патологических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десневых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карманов его можно погружать глубже.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3" descr="https://s0.slide-share.ru/s_slide/9c7a5202c436734f9f6fcb44e7f840e4/9846b36f-95a2-4951-add6-9ffec198736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07" y="3186113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36E54-E317-4AF8-AB32-7375106D0702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17413" name="Picture 6" descr="https://medznate.ru/tw_refs/8/7712/7712_html_786650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41" y="1254955"/>
            <a:ext cx="6875462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806575" y="4030663"/>
            <a:ext cx="7158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Виды уступов при препарировании зубов под цельнолитую коронку: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а)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прямой уступ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без уступа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 с выемкой;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прямой уступ со скошенным краем;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уступ  с вершиной;</a:t>
            </a:r>
          </a:p>
          <a:p>
            <a:r>
              <a:rPr lang="ru-RU" altLang="ru-RU" i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е) </a:t>
            </a:r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скошенный уступ.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B0FD9-DBA6-44DF-9D5F-56AF77C1CCC7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1843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7" y="1317599"/>
            <a:ext cx="2587625" cy="26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9" y="4251325"/>
            <a:ext cx="1805498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4251325"/>
            <a:ext cx="181719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251325"/>
            <a:ext cx="1753504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7"/>
          <p:cNvSpPr txBox="1">
            <a:spLocks noChangeArrowheads="1"/>
          </p:cNvSpPr>
          <p:nvPr/>
        </p:nvSpPr>
        <p:spPr bwMode="auto">
          <a:xfrm>
            <a:off x="5031332" y="1366427"/>
            <a:ext cx="31781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– Округлые крупно и мелкозернистые боры диаметром 0,14 и 0,16 для создания уступа.</a:t>
            </a:r>
          </a:p>
          <a:p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Рис.2,3,4 – Создание уступа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 его финишная обработка.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309687"/>
            <a:ext cx="1008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5754" y="4251325"/>
            <a:ext cx="10096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543" y="4232335"/>
            <a:ext cx="10080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5476" y="4232334"/>
            <a:ext cx="1008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Рис.4</a:t>
            </a: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0ECB6-0AC2-4F27-8278-85D9A39D704D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19461" name="Заголовок 2"/>
          <p:cNvSpPr txBox="1">
            <a:spLocks/>
          </p:cNvSpPr>
          <p:nvPr/>
        </p:nvSpPr>
        <p:spPr bwMode="auto">
          <a:xfrm>
            <a:off x="1619672" y="1094259"/>
            <a:ext cx="7772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2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992455"/>
            <a:ext cx="7058025" cy="47593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двухслойного (двухфазного) оттиска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позволяет получить точный отпечаток, как самих препарированных зубов, так и уступа. Она состоит из следующих этапов:</a:t>
            </a:r>
          </a:p>
          <a:p>
            <a:pPr marL="8572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снятие предварительного оттиска (первый слой).</a:t>
            </a:r>
          </a:p>
          <a:p>
            <a:pPr marL="8572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получение окончательного, уточненного оттиска (второй слой).</a:t>
            </a:r>
          </a:p>
          <a:p>
            <a:pPr indent="457200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Точный оттиск снимают силиконовыми массами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Спидекс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Силагум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Элит НД,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Протезил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др.). </a:t>
            </a:r>
          </a:p>
          <a:p>
            <a:pPr indent="457200">
              <a:spcAft>
                <a:spcPts val="1000"/>
              </a:spcAft>
              <a:defRPr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Оттиск (первый слой) снимают базисной массой. Затем оттиск высушивают струей воздуха от слюны, из десневого желобка выводят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ретракционную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нить и снимают окончательный уточненный оттиск (второй слой) при помощи более жидких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коррегирующих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масс, находящихся в этих комплектах. С противоположной челюсти снимается вспомогательный оттиск. </a:t>
            </a:r>
          </a:p>
        </p:txBody>
      </p:sp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1979712" y="1316037"/>
            <a:ext cx="695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После препарирования необходимо преступать к следующему этапу – </a:t>
            </a:r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снятию оттисков.</a:t>
            </a:r>
            <a:endParaRPr lang="ru-RU" altLang="ru-RU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9C511-3537-4310-BAFE-8C8E9910368A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1619672" y="958367"/>
            <a:ext cx="7345363" cy="226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alt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Перед снятием рабочего оттиска (второго, уточняющего слоя) необходимо провести ретракцию десны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отпрепарированного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зуба при помощи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ретракционной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нити, пропитанной раствором с сосудосуживающим и дубящим свойствами.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Ретракционная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нить или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ретракционные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кольца укладываются в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десневой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желобок на 10 – 15 минут. 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AutoShape 12" descr="https://03magadan.ru/wp-content/uploads/2019/12/fa3aa643f443704da14c2875ac1ef6e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048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27413"/>
            <a:ext cx="27368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2" descr="https://mydentist.ru/upload/medialibrary/615/allokeramichesk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432175"/>
            <a:ext cx="39052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1763713" y="5756275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– ретракция десны при помощи десневого ретрактора</a:t>
            </a:r>
          </a:p>
        </p:txBody>
      </p:sp>
      <p:sp>
        <p:nvSpPr>
          <p:cNvPr id="20490" name="TextBox 19"/>
          <p:cNvSpPr txBox="1">
            <a:spLocks noChangeArrowheads="1"/>
          </p:cNvSpPr>
          <p:nvPr/>
        </p:nvSpPr>
        <p:spPr bwMode="auto">
          <a:xfrm>
            <a:off x="4797425" y="5892800"/>
            <a:ext cx="390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– методика ретракции десны при помощи гладилки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63713" y="3317875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40275" y="3352800"/>
            <a:ext cx="820738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A28A8-0D50-4D6C-882A-4D0E56FA2E6C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21509" name="Picture 9" descr="DISS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7" y="1342157"/>
            <a:ext cx="3579803" cy="24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DISS 019"/>
          <p:cNvPicPr>
            <a:picLocks noChangeAspect="1" noChangeArrowheads="1"/>
          </p:cNvPicPr>
          <p:nvPr/>
        </p:nvPicPr>
        <p:blipFill>
          <a:blip r:embed="rId4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861048"/>
            <a:ext cx="3579803" cy="27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 rot="10800000" flipV="1">
            <a:off x="4067175" y="981075"/>
            <a:ext cx="6192838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Снятие </a:t>
            </a:r>
          </a:p>
          <a:p>
            <a:pPr algn="ctr"/>
            <a:r>
              <a:rPr lang="ru-RU" altLang="ru-RU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оттисков:</a:t>
            </a: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5795963" y="2781300"/>
            <a:ext cx="31845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 1. – рабочий оттиск</a:t>
            </a:r>
          </a:p>
          <a:p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 2. – вспомогательный оттиск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6088" y="6172200"/>
            <a:ext cx="9302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5928" y="3434010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99489-CC42-4E46-B8DB-F16954422239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1828701" y="1266478"/>
            <a:ext cx="7200900" cy="62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r>
              <a:rPr lang="ru-RU" altLang="ru-RU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Вопросы</a:t>
            </a:r>
            <a:r>
              <a:rPr lang="ru-RU" altLang="ru-RU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ru-RU" altLang="ru-RU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Показания к применению литых цельнометаллических коронок.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2.Клинико-лабораторные этапы изготовления</a:t>
            </a:r>
          </a:p>
          <a:p>
            <a:pPr algn="just">
              <a:lnSpc>
                <a:spcPct val="115000"/>
              </a:lnSpc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3.Принципы и методика препарирования твердых тканей зуба под литые цельнометаллические коронки.</a:t>
            </a:r>
          </a:p>
          <a:p>
            <a:pPr algn="just">
              <a:lnSpc>
                <a:spcPct val="115000"/>
              </a:lnSpc>
            </a:pP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4.Техника точного литья металлических сплавов.  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5.Припасовка литой  цельнометаллической коронки и фиксация в полости рта.</a:t>
            </a:r>
          </a:p>
          <a:p>
            <a:pPr algn="just">
              <a:lnSpc>
                <a:spcPct val="115000"/>
              </a:lnSpc>
              <a:buClr>
                <a:srgbClr val="FFCC00"/>
              </a:buClr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6.Сплавы металлов.</a:t>
            </a: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D6901-9A1B-489B-AF48-302920A7B738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22533" name="Заголовок 2"/>
          <p:cNvSpPr txBox="1">
            <a:spLocks/>
          </p:cNvSpPr>
          <p:nvPr/>
        </p:nvSpPr>
        <p:spPr bwMode="auto">
          <a:xfrm>
            <a:off x="1455499" y="1273023"/>
            <a:ext cx="7772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Фиксация прикуса в положении </a:t>
            </a: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центральной </a:t>
            </a: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окклюзии</a:t>
            </a:r>
          </a:p>
        </p:txBody>
      </p:sp>
      <p:pic>
        <p:nvPicPr>
          <p:cNvPr id="2253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377031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1353" r="15544" b="9583"/>
          <a:stretch>
            <a:fillRect/>
          </a:stretch>
        </p:blipFill>
        <p:spPr bwMode="auto">
          <a:xfrm>
            <a:off x="5435600" y="2060575"/>
            <a:ext cx="33432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Прямоугольник 1"/>
          <p:cNvSpPr>
            <a:spLocks noChangeArrowheads="1"/>
          </p:cNvSpPr>
          <p:nvPr/>
        </p:nvSpPr>
        <p:spPr bwMode="auto">
          <a:xfrm>
            <a:off x="2411413" y="5229225"/>
            <a:ext cx="5761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пациента просят прикусить окклюзионную пластинку в положении центральной окклюзии.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57A07-A4B5-4F18-9153-96306BDBF450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23557" name="Прямоугольник 1"/>
          <p:cNvSpPr>
            <a:spLocks noChangeArrowheads="1"/>
          </p:cNvSpPr>
          <p:nvPr/>
        </p:nvSpPr>
        <p:spPr bwMode="auto">
          <a:xfrm>
            <a:off x="1524399" y="1366897"/>
            <a:ext cx="73793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Так же фиксацию прикуса можно осуществить при помощи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поливинилсилоксана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быстрого отверждения (А-силикон) – </a:t>
            </a:r>
            <a:r>
              <a:rPr lang="en-US" altLang="ru-RU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Occlufast</a:t>
            </a:r>
            <a:r>
              <a:rPr lang="en-US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).</a:t>
            </a:r>
          </a:p>
          <a:p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Прикусной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шаблон, созданный во рту пациента с помощью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дает возможность воспроизвести анатомические особенности расположения обеих челюстей по отношению друг к другу. В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окклюдаторе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либо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артикуляторе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удается добиться полного соответствия созданных моделей корректной позиции.</a:t>
            </a:r>
          </a:p>
        </p:txBody>
      </p:sp>
      <p:sp>
        <p:nvSpPr>
          <p:cNvPr id="23558" name="Прямоугольник 3"/>
          <p:cNvSpPr>
            <a:spLocks noChangeArrowheads="1"/>
          </p:cNvSpPr>
          <p:nvPr/>
        </p:nvSpPr>
        <p:spPr bwMode="auto">
          <a:xfrm>
            <a:off x="1513346" y="3312858"/>
            <a:ext cx="73793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выведения оттиска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из ротовой полости пациента, он практически не дает деформаций и восстанавливает свои формы на 99, 84 %</a:t>
            </a:r>
            <a:endParaRPr lang="en-US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355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9" y="3948079"/>
            <a:ext cx="5089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4BCD4-5A29-4215-BBF5-55BBF4C87885}" type="slidenum">
              <a:rPr lang="ru-RU"/>
              <a:pPr>
                <a:defRPr/>
              </a:pPr>
              <a:t>22</a:t>
            </a:fld>
            <a:endParaRPr lang="ru-RU"/>
          </a:p>
        </p:txBody>
      </p:sp>
      <p:pic>
        <p:nvPicPr>
          <p:cNvPr id="24581" name="Picture 4" descr="Окклюфаст Рок, А-силикон для регистрации прикуса 2х50 мл + 12 зеленых  смесительных насад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19246"/>
            <a:ext cx="69119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196975"/>
            <a:ext cx="7354888" cy="341632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Регистрация прикуса с помощью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Окклюфаста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выполняется по следующему алгоритму: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установка устройства в соответствии с инструкцией;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закрепление наконечника посредством нажатия на рычаг диспенсера;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выдавливание массы в небольшом количестве;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проверка равномерного выделения обоих компонентов;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удаление проверочного материала; закрепление смесительного наконечника на картридже (можно использовать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интраоральную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насадку);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нанесение в соответствии с особенностями выбранной техники (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окклюзивная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вестибулярная).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FAA09-1749-4652-82BE-BF2989F22631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1857375" y="1949884"/>
            <a:ext cx="6838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Рабочий оттиск используют для изготовления комбинированной модели из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супергипса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В лунку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отпрепарированного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зуба устанавливают специальный конус-хвостовик. На вибрационном столике заливают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супергипс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 слепок с установленным хвостовиком. 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6" name="Рисунок 5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210528"/>
            <a:ext cx="38004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9038" r="9312" b="8714"/>
          <a:stretch>
            <a:fillRect/>
          </a:stretch>
        </p:blipFill>
        <p:spPr bwMode="auto">
          <a:xfrm>
            <a:off x="5468938" y="3219546"/>
            <a:ext cx="35337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Заголовок 9"/>
          <p:cNvSpPr txBox="1">
            <a:spLocks/>
          </p:cNvSpPr>
          <p:nvPr/>
        </p:nvSpPr>
        <p:spPr bwMode="auto">
          <a:xfrm>
            <a:off x="1979613" y="5842000"/>
            <a:ext cx="30972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В лунки оттиска установлены  хвостовики и слепок залит супер гипсом</a:t>
            </a:r>
          </a:p>
        </p:txBody>
      </p:sp>
      <p:sp>
        <p:nvSpPr>
          <p:cNvPr id="25609" name="Прямоугольник 2"/>
          <p:cNvSpPr>
            <a:spLocks noChangeArrowheads="1"/>
          </p:cNvSpPr>
          <p:nvPr/>
        </p:nvSpPr>
        <p:spPr bwMode="auto">
          <a:xfrm>
            <a:off x="5785480" y="6064250"/>
            <a:ext cx="242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–Техник заливает </a:t>
            </a:r>
          </a:p>
          <a:p>
            <a:pPr algn="ctr"/>
            <a:r>
              <a:rPr lang="ru-RU" altLang="ru-RU" sz="1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цоколь модели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76086" y="544830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75111" y="5442251"/>
            <a:ext cx="820738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25612" name="Прямоугольник 1"/>
          <p:cNvSpPr>
            <a:spLocks noChangeArrowheads="1"/>
          </p:cNvSpPr>
          <p:nvPr/>
        </p:nvSpPr>
        <p:spPr bwMode="auto">
          <a:xfrm>
            <a:off x="2162175" y="1195382"/>
            <a:ext cx="6229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Изготовление рабочей комбинированной разборной модели и вспомогательной модели зубов антагонистов</a:t>
            </a:r>
            <a:endParaRPr lang="ru-RU" altLang="ru-RU" sz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B77C9-3E29-4E4E-A37D-DC78E46AD8FF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26629" name="Picture 4" descr="DISS 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27476"/>
            <a:ext cx="3327648" cy="238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" b="3752"/>
          <a:stretch>
            <a:fillRect/>
          </a:stretch>
        </p:blipFill>
        <p:spPr bwMode="auto">
          <a:xfrm>
            <a:off x="1641079" y="3717031"/>
            <a:ext cx="3362969" cy="282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5796136" y="1755944"/>
            <a:ext cx="25542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Отлиты рабочая и вспомогательная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моделели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6632" name="Заголовок 1"/>
          <p:cNvSpPr txBox="1">
            <a:spLocks/>
          </p:cNvSpPr>
          <p:nvPr/>
        </p:nvSpPr>
        <p:spPr bwMode="auto">
          <a:xfrm>
            <a:off x="6156176" y="4509120"/>
            <a:ext cx="2057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Отлиты модели,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удалены оттиски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35150" y="3240088"/>
            <a:ext cx="822325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35138" y="6169025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oogle Shape;159;p22" descr="C:\Users\Ольга\Desktop\zhan oun\дипломка\дипломка фото\3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13" y="3205163"/>
            <a:ext cx="410430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47BCB-9AA9-45D0-82C8-D113C573C2E7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27654" name="Прямоугольник 1"/>
          <p:cNvSpPr>
            <a:spLocks noChangeArrowheads="1"/>
          </p:cNvSpPr>
          <p:nvPr/>
        </p:nvSpPr>
        <p:spPr bwMode="auto">
          <a:xfrm>
            <a:off x="6113968" y="1487211"/>
            <a:ext cx="2257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solidFill>
                  <a:srgbClr val="063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Подрезание краев модели </a:t>
            </a:r>
          </a:p>
          <a:p>
            <a:pPr algn="ctr"/>
            <a:r>
              <a:rPr lang="ru-RU" altLang="ru-RU" sz="2000">
                <a:solidFill>
                  <a:srgbClr val="063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 тримере </a:t>
            </a:r>
          </a:p>
        </p:txBody>
      </p:sp>
      <p:pic>
        <p:nvPicPr>
          <p:cNvPr id="27655" name="Google Shape;161;p22" descr="C:\Users\Ольга\Desktop\дипломка\дипломка фото\новье\IMG_20170418_114458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20" y="2852738"/>
            <a:ext cx="32226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Google Shape;160;p22" descr="C:\Users\Ольга\Desktop\дипломка\дипломка фото\IMG_20170126_121101.jp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69368"/>
            <a:ext cx="4072107" cy="30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27B3A-3EA0-429A-A9BC-856BC8BEAA74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1731389" y="1195526"/>
            <a:ext cx="738028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кристаллизации гипсового основания модели (второго слоя) удаляют оттискную массу вместе с ложкой. В области проекции верхушек «хвостовиков» срезается часть гипса до их обнажения.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 делается для того, чтобы в последующем путем нажатия на видимую часть «хвостовика» можно было при необходимости извлекать нужный зуб из общей модели. </a:t>
            </a: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Специальной небольшой пилкой или распилочным диском делают распилы модели (по сторонам от культи препарированного зуба на всю толщину высокопрочного гипса).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этого препарированный зуб легким нажатием на кончик «хвостовика» легко отделяется от цоколя модели</a:t>
            </a:r>
            <a:r>
              <a:rPr lang="en-US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8678" name="AutoShape 2" descr="Варианты изготовления разборной модел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86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65625"/>
            <a:ext cx="30670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 descr="Варианты изготовления разборной модел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365625"/>
            <a:ext cx="3195637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2AB4D-1332-4EF4-9746-54AEAD8A0F46}" type="slidenum">
              <a:rPr lang="ru-RU"/>
              <a:pPr>
                <a:defRPr/>
              </a:pPr>
              <a:t>27</a:t>
            </a:fld>
            <a:endParaRPr lang="ru-RU"/>
          </a:p>
        </p:txBody>
      </p:sp>
      <p:pic>
        <p:nvPicPr>
          <p:cNvPr id="29701" name="Рисунок 4"/>
          <p:cNvPicPr>
            <a:picLocks noChangeAspect="1"/>
          </p:cNvPicPr>
          <p:nvPr/>
        </p:nvPicPr>
        <p:blipFill>
          <a:blip r:embed="rId3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8" y="1068052"/>
            <a:ext cx="4032447" cy="27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8" y="3732514"/>
            <a:ext cx="4032447" cy="28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Прямоугольник 1"/>
          <p:cNvSpPr>
            <a:spLocks noChangeArrowheads="1"/>
          </p:cNvSpPr>
          <p:nvPr/>
        </p:nvSpPr>
        <p:spPr bwMode="auto">
          <a:xfrm>
            <a:off x="1720850" y="1794127"/>
            <a:ext cx="26400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В области проекции верхушек «хвостовиков» срезается часть гипса и освобождаются их концы</a:t>
            </a:r>
          </a:p>
        </p:txBody>
      </p:sp>
      <p:sp>
        <p:nvSpPr>
          <p:cNvPr id="29704" name="Прямоугольник 2"/>
          <p:cNvSpPr>
            <a:spLocks noChangeArrowheads="1"/>
          </p:cNvSpPr>
          <p:nvPr/>
        </p:nvSpPr>
        <p:spPr bwMode="auto">
          <a:xfrm>
            <a:off x="1538287" y="4699138"/>
            <a:ext cx="30051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2- На рабочей модели тонким сепарационном диском вырезают гипсовую культю с хвостовиком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38730" y="3357949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04187" y="6125544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77467-E525-4A7E-8F61-0F415434A19D}" type="slidenum">
              <a:rPr lang="ru-RU"/>
              <a:pPr>
                <a:defRPr/>
              </a:pPr>
              <a:t>28</a:t>
            </a:fld>
            <a:endParaRPr lang="ru-RU"/>
          </a:p>
        </p:txBody>
      </p:sp>
      <p:pic>
        <p:nvPicPr>
          <p:cNvPr id="30725" name="Google Shape;168;p23" descr="F:\дипломка\дипломка фото\новье\IMG_20170418_125820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5875"/>
            <a:ext cx="6133555" cy="474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167;p23"/>
          <p:cNvSpPr txBox="1">
            <a:spLocks/>
          </p:cNvSpPr>
          <p:nvPr/>
        </p:nvSpPr>
        <p:spPr>
          <a:xfrm>
            <a:off x="1691680" y="5700106"/>
            <a:ext cx="7272808" cy="864096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spcAft>
                <a:spcPts val="0"/>
              </a:spcAft>
              <a:buSzPts val="3640"/>
              <a:buFont typeface="Arial" panose="020B0604020202020204" pitchFamily="34" charset="0"/>
              <a:buNone/>
              <a:defRPr/>
            </a:pPr>
            <a:endParaRPr lang="ru-RU" sz="18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45720" indent="0" algn="ctr">
              <a:spcBef>
                <a:spcPts val="1020"/>
              </a:spcBef>
              <a:spcAft>
                <a:spcPts val="0"/>
              </a:spcAft>
              <a:buSzPts val="4680"/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Подготовка комбинированной разборной модели</a:t>
            </a:r>
            <a:endParaRPr lang="ru-RU" sz="16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spcBef>
                <a:spcPts val="780"/>
              </a:spcBef>
              <a:spcAft>
                <a:spcPts val="0"/>
              </a:spcAft>
              <a:buSzPts val="3120"/>
              <a:buFont typeface="Arial" panose="020B0604020202020204" pitchFamily="34" charset="0"/>
              <a:buNone/>
              <a:defRPr/>
            </a:pPr>
            <a:endParaRPr lang="ru-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indent="0">
              <a:spcBef>
                <a:spcPts val="740"/>
              </a:spcBef>
              <a:spcAft>
                <a:spcPts val="0"/>
              </a:spcAft>
              <a:buSzPts val="2860"/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4CE32-7983-45BA-98EC-BDCED28E01E8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3174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374" r="7077" b="10506"/>
          <a:stretch>
            <a:fillRect/>
          </a:stretch>
        </p:blipFill>
        <p:spPr bwMode="auto">
          <a:xfrm>
            <a:off x="2352097" y="1556792"/>
            <a:ext cx="5761186" cy="43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 rot="10800000" flipV="1">
            <a:off x="2424675" y="5794846"/>
            <a:ext cx="5688608" cy="9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разборная модель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B30BA-56A3-4EFC-9F76-EB3AF8378D9C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2123728" y="1439010"/>
            <a:ext cx="66246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Искусственная коронка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– это зубной протез, покрывающий восстанавливающий его анатомическую форму, размеры и функцию. По способу фиксации искусственные коронки относятся к несъемным видам зубных протезов.</a:t>
            </a:r>
          </a:p>
        </p:txBody>
      </p:sp>
      <p:pic>
        <p:nvPicPr>
          <p:cNvPr id="5126" name="Picture 6" descr="Цельнолитая коронка на зубы | Стоматология Королевская улыбка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284538"/>
            <a:ext cx="64468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C7205-0946-4DA0-ACCE-D9BA579F81DE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3277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1" y="1134409"/>
            <a:ext cx="606742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412" y="5661248"/>
            <a:ext cx="58769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spc="-30" dirty="0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Металлической фрезой </a:t>
            </a:r>
            <a:r>
              <a:rPr lang="ru-RU" sz="2000" spc="-30" dirty="0" err="1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сошлифовывают</a:t>
            </a:r>
            <a:r>
              <a:rPr lang="ru-RU" sz="2000" spc="-30" dirty="0"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 боковые поверхности корневой части гипсовой  культи зуба до уступа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  <a:cs typeface="Tahoma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6B35E-8983-412A-A4B1-C228BF0B5E93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33797" name="Прямоугольник 1"/>
          <p:cNvSpPr>
            <a:spLocks noChangeArrowheads="1"/>
          </p:cNvSpPr>
          <p:nvPr/>
        </p:nvSpPr>
        <p:spPr bwMode="auto">
          <a:xfrm>
            <a:off x="3275856" y="1196975"/>
            <a:ext cx="6030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гипсовую культю зуба ровным слоем наносится слой компенсационного лака</a:t>
            </a:r>
          </a:p>
        </p:txBody>
      </p:sp>
      <p:pic>
        <p:nvPicPr>
          <p:cNvPr id="3379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2403" r="9558" b="6294"/>
          <a:stretch>
            <a:fillRect/>
          </a:stretch>
        </p:blipFill>
        <p:spPr bwMode="auto">
          <a:xfrm>
            <a:off x="1691680" y="2132856"/>
            <a:ext cx="37163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429000"/>
            <a:ext cx="3600400" cy="277248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01897-9916-4F17-A5A8-CECA512AE566}" type="slidenum">
              <a:rPr lang="ru-RU"/>
              <a:pPr>
                <a:defRPr/>
              </a:pPr>
              <a:t>32</a:t>
            </a:fld>
            <a:endParaRPr lang="ru-RU"/>
          </a:p>
        </p:txBody>
      </p:sp>
      <p:pic>
        <p:nvPicPr>
          <p:cNvPr id="34821" name="Google Shape;180;p25" descr="C:\Users\Ольга\Desktop\ecABzoRKrGA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90818"/>
            <a:ext cx="6601792" cy="495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Прямоугольник 1"/>
          <p:cNvSpPr>
            <a:spLocks noChangeArrowheads="1"/>
          </p:cNvSpPr>
          <p:nvPr/>
        </p:nvSpPr>
        <p:spPr bwMode="auto">
          <a:xfrm>
            <a:off x="2915816" y="6351588"/>
            <a:ext cx="475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4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SzPts val="4200"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Нанесение компенсационного лака 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Pico-Fit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053A0-7D87-415F-B1DD-A5F5BD3CD83E}" type="slidenum">
              <a:rPr lang="ru-RU"/>
              <a:pPr>
                <a:defRPr/>
              </a:pPr>
              <a:t>33</a:t>
            </a:fld>
            <a:endParaRPr lang="ru-RU"/>
          </a:p>
        </p:txBody>
      </p:sp>
      <p:pic>
        <p:nvPicPr>
          <p:cNvPr id="3686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638"/>
            <a:ext cx="42322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49938"/>
            <a:ext cx="42322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1"/>
          <p:cNvSpPr>
            <a:spLocks noChangeArrowheads="1"/>
          </p:cNvSpPr>
          <p:nvPr/>
        </p:nvSpPr>
        <p:spPr bwMode="auto">
          <a:xfrm>
            <a:off x="1647780" y="2060848"/>
            <a:ext cx="29527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Гипсовую культю зуба погружают в расплавленный воск и образовавшийся восковой колпачок  уточняют в пришеечной области цервикальным воском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CCBDB-C400-49C5-B49A-D6313903ED7A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37893" name="Rectangle 1"/>
          <p:cNvSpPr>
            <a:spLocks noChangeArrowheads="1"/>
          </p:cNvSpPr>
          <p:nvPr/>
        </p:nvSpPr>
        <p:spPr bwMode="auto">
          <a:xfrm>
            <a:off x="1619672" y="1384355"/>
            <a:ext cx="7272808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Второй способ изготовления колпачка: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гипсовую культю изготавливают пластмассовый колпачок. Для этого используют круглые полимерные пластинки из беззольной пластмассы толщиной 0,1 и 0,6 мм.</a:t>
            </a: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Колпачок из такой пластмассы, легко выгорает без шлаков, точно повторяет форму гипсовой культи зуба, имеет заданную толщину и не деформируется при снятии. </a:t>
            </a:r>
          </a:p>
          <a:p>
            <a:pPr algn="just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изготовления колпачка используют два сложенных вместе полимерных диска, один из которых толщиной 0,1 мм (красного цвета) обращён к гипсовой культе, компенсирующий объёмную усадку металла, а на втором (0,6 мм) колпачке (прозрачного цвета) в дальнейшем будет моделироваться воском искусственная коронка. Обе пластинки закрепляют в специальном зажиме и нагревают над пламенем горелки до пластичного состояния.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3525-F5F1-40F5-8A7B-3A9FD65E0DB6}" type="slidenum">
              <a:rPr lang="ru-RU"/>
              <a:pPr>
                <a:defRPr/>
              </a:pPr>
              <a:t>35</a:t>
            </a:fld>
            <a:endParaRPr lang="ru-RU"/>
          </a:p>
        </p:txBody>
      </p:sp>
      <p:pic>
        <p:nvPicPr>
          <p:cNvPr id="3891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83521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28352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Заголовок 3"/>
          <p:cNvSpPr txBox="1">
            <a:spLocks/>
          </p:cNvSpPr>
          <p:nvPr/>
        </p:nvSpPr>
        <p:spPr bwMode="auto">
          <a:xfrm>
            <a:off x="1259632" y="1988840"/>
            <a:ext cx="30114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Погружение гипсовой культи в разогретые  полимерные диски и силиконовую</a:t>
            </a:r>
            <a:r>
              <a:rPr lang="en-US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массу</a:t>
            </a:r>
            <a:r>
              <a:rPr lang="ru-RU" altLang="ru-RU" sz="2800" dirty="0">
                <a:latin typeface="Calibri Light" panose="020F0302020204030204" pitchFamily="34" charset="0"/>
              </a:rPr>
              <a:t/>
            </a:r>
            <a:br>
              <a:rPr lang="ru-RU" altLang="ru-RU" sz="2800" dirty="0">
                <a:latin typeface="Calibri Light" panose="020F0302020204030204" pitchFamily="34" charset="0"/>
              </a:rPr>
            </a:br>
            <a:r>
              <a:rPr lang="ru-RU" altLang="ru-RU" sz="28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38920" name="Прямоугольник 8"/>
          <p:cNvSpPr>
            <a:spLocks noChangeArrowheads="1"/>
          </p:cNvSpPr>
          <p:nvPr/>
        </p:nvSpPr>
        <p:spPr bwMode="auto">
          <a:xfrm>
            <a:off x="1476375" y="4109084"/>
            <a:ext cx="25209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Рис.2 - Излишки полимера обрезают и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колпачек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уточняют в области уступа пришеечным воском 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04820" y="3083867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04819" y="6349858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E7870-5768-4D98-A882-F6A8267EC053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1547664" y="1303178"/>
            <a:ext cx="7345362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Второй способ изготовления колпачка:</a:t>
            </a:r>
          </a:p>
          <a:p>
            <a:pPr algn="just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Диски устанавливают над кюветой, заполненной пластичным материалом (силиконовой массой «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Керамопласт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») и вдавливают в них гипсовую культю препарированного зуба, полностью погружая ее в кювету. После этого колпачки, вместе с гипсовой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культёй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извлекают из «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Керамопласта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излишки пластмассы срезают острым скальпелем на 0,5 -1 мм выше уступа. </a:t>
            </a:r>
            <a:endParaRPr lang="en-US" altLang="ru-RU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Внутренний колпачок дополнительно подрезают на 2 мм выше уступа. Затем оба колпачка устанавливают на гипсовую культю. Пришеечную часть культи моделируют воском, восстанавливают её до границы уступа, а далее моделируют  анатомическую форму искусственной коронки 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43663" y="6400800"/>
            <a:ext cx="2057400" cy="365125"/>
          </a:xfrm>
        </p:spPr>
        <p:txBody>
          <a:bodyPr/>
          <a:lstStyle/>
          <a:p>
            <a:pPr>
              <a:defRPr/>
            </a:pPr>
            <a:fld id="{40F6ABD1-81EF-45E8-99AD-6291B01E45A5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40965" name="Заголовок 1"/>
          <p:cNvSpPr txBox="1">
            <a:spLocks/>
          </p:cNvSpPr>
          <p:nvPr/>
        </p:nvSpPr>
        <p:spPr bwMode="auto">
          <a:xfrm>
            <a:off x="1538753" y="1432089"/>
            <a:ext cx="757078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Восковая моделировка </a:t>
            </a:r>
            <a:r>
              <a:rPr lang="ru-RU" altLang="ru-RU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коронковой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части зуба</a:t>
            </a:r>
          </a:p>
        </p:txBody>
      </p:sp>
      <p:pic>
        <p:nvPicPr>
          <p:cNvPr id="8" name="Picture 3" descr="C:\Users\Пользователь\Desktop\kap1_vollgusskrone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211" y="1958005"/>
            <a:ext cx="3429000" cy="218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Пользователь\Desktop\kap1_vollgusskrone_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0484" y="1958005"/>
            <a:ext cx="3429000" cy="218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Пользователь\Desktop\kap1_vollgusskrone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8904" y="4353518"/>
            <a:ext cx="3429000" cy="224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Пользователь\Desktop\kap1_vollgusskrone_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147" y="4353518"/>
            <a:ext cx="3501008" cy="224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Users\Пользователь\Desktop\kap1_vollgusskrone_16.jpg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06813"/>
            <a:ext cx="42608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BDBAA-C147-494E-93D3-EA4244353833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41990" name="Заголовок 1"/>
          <p:cNvSpPr txBox="1">
            <a:spLocks/>
          </p:cNvSpPr>
          <p:nvPr/>
        </p:nvSpPr>
        <p:spPr bwMode="auto">
          <a:xfrm>
            <a:off x="6011863" y="1539875"/>
            <a:ext cx="2808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Моделировка коронки зуба воском </a:t>
            </a:r>
            <a:b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(бугров, экватора)</a:t>
            </a:r>
          </a:p>
        </p:txBody>
      </p:sp>
      <p:pic>
        <p:nvPicPr>
          <p:cNvPr id="41991" name="Picture 2" descr="C:\Users\Пользователь\Desktop\kap1_vollgusskrone_12.jpg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39875"/>
            <a:ext cx="39608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7679B-ED2D-402B-B7A1-31BB42A32609}" type="slidenum">
              <a:rPr lang="ru-RU"/>
              <a:pPr>
                <a:defRPr/>
              </a:pPr>
              <a:t>39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1268413"/>
            <a:ext cx="6600825" cy="4951412"/>
          </a:xfrm>
          <a:prstGeom prst="rect">
            <a:avLst/>
          </a:prstGeom>
          <a:solidFill>
            <a:srgbClr val="FFFF00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Заголовок 1"/>
          <p:cNvSpPr txBox="1">
            <a:spLocks/>
          </p:cNvSpPr>
          <p:nvPr/>
        </p:nvSpPr>
        <p:spPr bwMode="auto">
          <a:xfrm>
            <a:off x="1476375" y="1266525"/>
            <a:ext cx="79930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Отмоделированная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коронка из воска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2B33F-5D7B-4D83-8BA2-D2D8E95BED82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2482850" y="1529609"/>
            <a:ext cx="633571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alt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Основное преимущество цельнолитых коронок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 сравнению со штампованными заключается в том, что они физиологичны, так как лежат на уступе, коронка плавно переходит в корень зуба, равномерно и плотно прилегает к поверхности культи зуба и пришеечной области. Это способствует лучшей фиксации коронки, поскольку фиксирующий цемент равномерно распределяется в зазоре между коронкой  и культей зуба. Они менее травмируют ткани десны, не создают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ретенционных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пунктов для задержки пищи, лучше восстанавливают анатомическую форму зубов,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окклюзионные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контакты, прочны.  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altLang="ru-RU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Недостаток цельнолитой коронки 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заключается в 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сошлифовывании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большого количества твердых тканей зуба.</a:t>
            </a:r>
            <a:endParaRPr lang="ru-RU" alt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2" descr="Плюс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1500541"/>
            <a:ext cx="6111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Мину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5301208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39203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16AFD-C915-46FA-8A7C-1A05533720E7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44037" name="Прямоугольник 1"/>
          <p:cNvSpPr>
            <a:spLocks noChangeArrowheads="1"/>
          </p:cNvSpPr>
          <p:nvPr/>
        </p:nvSpPr>
        <p:spPr bwMode="auto">
          <a:xfrm>
            <a:off x="1476375" y="1196975"/>
            <a:ext cx="34131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моделировки воском у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станавливают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литникообразующий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 (вертикальный и горизонтальный). За вертикально стоящий штифт восковую заготовку снимают и передают в литейную. Тонкостенную коронку можно получить, отливая ее на огнеупорной модели.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2596" y="734963"/>
            <a:ext cx="398399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596" y="3516649"/>
            <a:ext cx="3983994" cy="280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7B4A1-CE24-4968-A567-7C4EBFE2C1D2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2413" y="1167607"/>
            <a:ext cx="7127875" cy="287258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r"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Технологии литья.</a:t>
            </a:r>
            <a:endParaRPr lang="ru-RU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1000"/>
              </a:spcAft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изготовления цельнометаллических коронок используются хромо-кобальтовые сплавы, хромоникелевые сплавы, сплавы золота 750 пробы.</a:t>
            </a:r>
          </a:p>
          <a:p>
            <a:pPr indent="457200" algn="just">
              <a:spcAft>
                <a:spcPts val="0"/>
              </a:spcAft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Для получения металлических деталей посред­ством литья используют два метода: </a:t>
            </a:r>
          </a:p>
          <a:p>
            <a:pPr marL="342900" indent="-342900" algn="just">
              <a:spcAft>
                <a:spcPts val="0"/>
              </a:spcAft>
              <a:buFontTx/>
              <a:buAutoNum type="arabicParenR"/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литье по выплавляемым моделям из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моделировочного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воска в формах из огнеупорного материала; </a:t>
            </a:r>
          </a:p>
          <a:p>
            <a:pPr marL="342900" indent="-342900" algn="just">
              <a:spcAft>
                <a:spcPts val="0"/>
              </a:spcAft>
              <a:buFontTx/>
              <a:buAutoNum type="arabicParenR"/>
              <a:defRPr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литье на огнеупорных моделях, помещенных в фор­мы из огнеупорного материала.</a:t>
            </a:r>
          </a:p>
        </p:txBody>
      </p:sp>
      <p:pic>
        <p:nvPicPr>
          <p:cNvPr id="4506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40188"/>
            <a:ext cx="36734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40188"/>
            <a:ext cx="28543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6B1CF-C3FE-430F-98F0-81001122B413}" type="slidenum">
              <a:rPr lang="ru-RU"/>
              <a:pPr>
                <a:defRPr/>
              </a:pPr>
              <a:t>42</a:t>
            </a:fld>
            <a:endParaRPr lang="ru-RU"/>
          </a:p>
        </p:txBody>
      </p:sp>
      <p:pic>
        <p:nvPicPr>
          <p:cNvPr id="46085" name="Picture 9" descr="Без имени-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9470"/>
            <a:ext cx="6773511" cy="458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Прямоугольник 1"/>
          <p:cNvSpPr>
            <a:spLocks noChangeArrowheads="1"/>
          </p:cNvSpPr>
          <p:nvPr/>
        </p:nvSpPr>
        <p:spPr bwMode="auto">
          <a:xfrm>
            <a:off x="2585390" y="5889625"/>
            <a:ext cx="5219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Хромо-</a:t>
            </a:r>
            <a:r>
              <a:rPr lang="ru-RU" alt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кобольтовый</a:t>
            </a: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сплав для отливки цельнолитых коронок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2C993-6A1B-4D43-96DD-D740C3A075CB}" type="slidenum">
              <a:rPr lang="ru-RU"/>
              <a:pPr>
                <a:defRPr/>
              </a:pPr>
              <a:t>43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297448"/>
            <a:ext cx="7345363" cy="52937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Процесс литья включает  </a:t>
            </a:r>
            <a:r>
              <a:rPr lang="ru-RU" alt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ряд </a:t>
            </a:r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последовательных операций:</a:t>
            </a:r>
            <a: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ru-RU" altLang="ru-RU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восковых моделей деталей (при литье на огнеупорных моделях предварительное получение таковых);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установка </a:t>
            </a: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литникобразующих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штифтов и создание литниковой системы;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покрытие моделей огнеупорным облицовочным слоем;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формовка модели огнеупорной массой в муфеле; </a:t>
            </a:r>
          </a:p>
          <a:p>
            <a:pPr>
              <a:buFontTx/>
              <a:buAutoNum type="arabicParenR"/>
            </a:pP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выплавление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воска;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и обжиг формы;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плавка сплава;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сплава; </a:t>
            </a:r>
          </a:p>
          <a:p>
            <a:pPr>
              <a:buFontTx/>
              <a:buAutoNum type="arabicParenR"/>
            </a:pP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освобождение деталей от огнеупорной массы и литников.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2B1A2-1D12-423C-B876-156AC1BD12CA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49157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38893" y="1288370"/>
            <a:ext cx="7056437" cy="50629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литье зубопротезных деталей самым важным вопросом является борьба с усадкой сплавов и восковых композиций.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Этому подчинены все промежуточные операции: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уменьшение усадки восковых композиций,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специальных компенсационных формовочных масс;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система и характер литников;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методы плавления сплавов. </a:t>
            </a:r>
          </a:p>
          <a:p>
            <a:endParaRPr lang="ru-RU" altLang="ru-RU" sz="19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восковые композиции, а также сплавы металлов при переходе из жидкого состояния в твердое дают усадку: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восковые композиции—0,5- 2%;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нержавеющая сталь —2,1—2,25% (1,2—2,2% у толстостенных изделий);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золотые сплавы—1,25% (у сплавов золота с платиной несколько меньшая);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серебряно-палладиевые сплавы —до 2%.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EB3DD-8E40-48E8-B83F-B1F25817EB77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50181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0182" name="Прямоугольник 3"/>
          <p:cNvSpPr>
            <a:spLocks noChangeArrowheads="1"/>
          </p:cNvSpPr>
          <p:nvPr/>
        </p:nvSpPr>
        <p:spPr bwMode="auto">
          <a:xfrm>
            <a:off x="1907704" y="1246738"/>
            <a:ext cx="684053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Усадка восковых композиций уменьшается путем создания смесей с введением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карнаубского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ru-RU" altLang="ru-RU" sz="22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монтанного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 других восков, а также моделированием деталей не из расплавленной, а из размягченной смеси. Усадку сплавов компенсируют при помощи специальных компенсационных формовочных масс, которые имеют двойной коэффициент расширения: расширение в процессе затвердевания (0,8—1 %) и свойственное всем телам тепловое расширение при нагревании (0,6- 0,75%).</a:t>
            </a:r>
            <a:endParaRPr lang="en-US" altLang="ru-RU" sz="2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Чем больше удается уравновесить процент усадки восковых смесей и сплавов металлов расширением формовочных масс, тем точнее и качественнее получается литье.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98042-007F-42C9-8B93-ECE6BA25612F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51205" name="Прямоугольник 4"/>
          <p:cNvSpPr>
            <a:spLocks noChangeArrowheads="1"/>
          </p:cNvSpPr>
          <p:nvPr/>
        </p:nvSpPr>
        <p:spPr bwMode="auto">
          <a:xfrm>
            <a:off x="2987824" y="5922332"/>
            <a:ext cx="486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литниковой системы </a:t>
            </a: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(литникового дерева)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51206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1207" name="Picture 6" descr="Рождение зу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7405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F1CB8-999C-48F2-A2D7-DA6FAD27DD48}" type="slidenum">
              <a:rPr lang="ru-RU"/>
              <a:pPr>
                <a:defRPr/>
              </a:pPr>
              <a:t>47</a:t>
            </a:fld>
            <a:endParaRPr lang="ru-RU"/>
          </a:p>
        </p:txBody>
      </p:sp>
      <p:sp>
        <p:nvSpPr>
          <p:cNvPr id="52229" name="Прямоугольник 1"/>
          <p:cNvSpPr>
            <a:spLocks noChangeArrowheads="1"/>
          </p:cNvSpPr>
          <p:nvPr/>
        </p:nvSpPr>
        <p:spPr bwMode="auto">
          <a:xfrm>
            <a:off x="1547664" y="1445776"/>
            <a:ext cx="7289676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всех способах литья в литейной форме, кроме формы металлической детали, предусматривается и литниковая система, представляющая собой каналы, по которым жидкий металл подводится к той или иной детали. </a:t>
            </a:r>
            <a:endParaRPr lang="en-US" altLang="ru-RU" sz="23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Литниковая система 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создается путем подвода к восковой детали </a:t>
            </a:r>
            <a:r>
              <a:rPr lang="ru-RU" altLang="ru-RU" sz="23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литникобразующих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штифтов. Эти штифты могут быть металлическими, восковыми или металлическими, дополнительными восковыми. К смоделированным из воска деталям прикрепляют восковые штифты, на месте которых после </a:t>
            </a:r>
            <a:r>
              <a:rPr lang="ru-RU" altLang="ru-RU" sz="23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выплавления</a:t>
            </a:r>
            <a:r>
              <a:rPr lang="ru-RU" altLang="ru-RU" sz="23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из формы воска получаются литьевые каналы. Диаметр воскового штифта 2—3 мм, а длина3—4 см.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9E5CC-80AA-4F7A-A7CE-145C3F589377}" type="slidenum">
              <a:rPr lang="ru-RU"/>
              <a:pPr>
                <a:defRPr/>
              </a:pPr>
              <a:t>48</a:t>
            </a:fld>
            <a:endParaRPr lang="ru-RU"/>
          </a:p>
        </p:txBody>
      </p:sp>
      <p:pic>
        <p:nvPicPr>
          <p:cNvPr id="5325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44575"/>
            <a:ext cx="5400675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Прямоугольник 4"/>
          <p:cNvSpPr>
            <a:spLocks noChangeArrowheads="1"/>
          </p:cNvSpPr>
          <p:nvPr/>
        </p:nvSpPr>
        <p:spPr bwMode="auto">
          <a:xfrm>
            <a:off x="6457950" y="2204864"/>
            <a:ext cx="24304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литниковой системы </a:t>
            </a: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(литникового дерева)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E1413-457B-410A-9F17-D8DA11D517F4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54277" name="Прямоугольник 1"/>
          <p:cNvSpPr>
            <a:spLocks noChangeArrowheads="1"/>
          </p:cNvSpPr>
          <p:nvPr/>
        </p:nvSpPr>
        <p:spPr bwMode="auto">
          <a:xfrm>
            <a:off x="1691680" y="1214437"/>
            <a:ext cx="71294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изготовления восковых штифтов имеется специальный аппарат, подобный шприцу. Аппарат состоит из полого металлического цилиндра со снимающейся канюлей на одном конце и поршнем с винтовой нарезкой на другом.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Аппарат снабжен набором канюль разного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диаметра, чтобы можно было получать штифты различной толщины.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Цилиндр заполняютраз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мягченным воском, поршень приводят в действие и получают восковую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нить, которую остается нарезать на штифты нужной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длины. В настоящее время выпускаются стандартные восковые нити в виде специальных заготовок. </a:t>
            </a:r>
            <a:endParaRPr lang="en-US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Восковой штифт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без предварительного нагрева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прикладывают к смоделированной детали и приклеивают к ней, слегка расплавляя воск разогретым</a:t>
            </a:r>
            <a:r>
              <a:rPr lang="en-US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шпателем со стороны штифта (а не восковой детали), чтобы не нарушить точности моделировки.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D28FB-18DA-4EA2-B59D-68C09F1CB919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1555498" y="1307496"/>
            <a:ext cx="6966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Показания к применению цельнолитой коронки:</a:t>
            </a:r>
          </a:p>
        </p:txBody>
      </p:sp>
      <p:sp>
        <p:nvSpPr>
          <p:cNvPr id="7174" name="Прямоугольник 3"/>
          <p:cNvSpPr>
            <a:spLocks noChangeArrowheads="1"/>
          </p:cNvSpPr>
          <p:nvPr/>
        </p:nvSpPr>
        <p:spPr bwMode="auto">
          <a:xfrm>
            <a:off x="1835696" y="1851313"/>
            <a:ext cx="71104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дефекты коронковой части зуба кариозного и некариозного происхождения;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аномалии формы, положения зубов в зубном ряду;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невозможность реставрации зуба с помощью пломбировочных материалов и вкладок;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наличие искусственных коронок, не отвечающих функциональным и клиническим требованиям;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восстановление анатомической формы зубов и высоты нижней трети лица при повышенной стираемости твердых тканей зубов;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в качестве шинирующей конструкции при заболеваниях пародонта;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как опорный элемент съемных ортопедических конструкций;</a:t>
            </a:r>
          </a:p>
          <a:p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- жевательная группа зубов.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01B1-DC4B-4641-A6DF-F283CA2F3116}" type="slidenum">
              <a:rPr lang="ru-RU"/>
              <a:pPr>
                <a:defRPr/>
              </a:pPr>
              <a:t>50</a:t>
            </a:fld>
            <a:endParaRPr lang="ru-RU"/>
          </a:p>
        </p:txBody>
      </p:sp>
      <p:pic>
        <p:nvPicPr>
          <p:cNvPr id="55301" name="Picture 4" descr="https://kak-eto-sdelano.ru/wp-content/uploads/2015/01/z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1144"/>
            <a:ext cx="5864057" cy="42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Прямоугольник 2"/>
          <p:cNvSpPr>
            <a:spLocks noChangeArrowheads="1"/>
          </p:cNvSpPr>
          <p:nvPr/>
        </p:nvSpPr>
        <p:spPr bwMode="auto">
          <a:xfrm>
            <a:off x="1995488" y="5894388"/>
            <a:ext cx="6361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Установка литникобразующих штифтов </a:t>
            </a:r>
            <a:endParaRPr lang="ru-RU" altLang="ru-RU" sz="2400" b="1">
              <a:solidFill>
                <a:srgbClr val="FF000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9996"/>
            <a:ext cx="49688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BCD99-DCC8-42DB-BFCE-793CA6A8E609}" type="slidenum">
              <a:rPr lang="ru-RU"/>
              <a:pPr>
                <a:defRPr/>
              </a:pPr>
              <a:t>51</a:t>
            </a:fld>
            <a:endParaRPr lang="ru-RU"/>
          </a:p>
        </p:txBody>
      </p:sp>
      <p:sp>
        <p:nvSpPr>
          <p:cNvPr id="56325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6326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74800" y="1196975"/>
            <a:ext cx="7677720" cy="31393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Построение литниковой системы в точном литье по выплавляемым моделям определяется следующими принципами: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участки отливки должны находиться в равных условиях при литье;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толстостенные участки отливки должны иметь дополнительное депо жидкого металла для устранения усадочной раковины, рыхлости и пористости в металле;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 тонким участкам отливок должен быть подведен наиболее горячий металл.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Опыты показали, что не только длина и диаметр литьевого канала, но и его направление и расположение имеют огромное значение для получения качественного литья.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F21CF-8002-457B-BF78-F9B91F229753}" type="slidenum">
              <a:rPr lang="ru-RU"/>
              <a:pPr>
                <a:defRPr/>
              </a:pPr>
              <a:t>52</a:t>
            </a:fld>
            <a:endParaRPr lang="ru-RU"/>
          </a:p>
        </p:txBody>
      </p:sp>
      <p:sp>
        <p:nvSpPr>
          <p:cNvPr id="57349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7350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735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91003"/>
            <a:ext cx="5833070" cy="41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Прямоугольник 8"/>
          <p:cNvSpPr>
            <a:spLocks noChangeArrowheads="1"/>
          </p:cNvSpPr>
          <p:nvPr/>
        </p:nvSpPr>
        <p:spPr bwMode="auto">
          <a:xfrm>
            <a:off x="1619250" y="5541963"/>
            <a:ext cx="7286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А- правильная установка литников.</a:t>
            </a:r>
          </a:p>
          <a:p>
            <a:pPr algn="ctr"/>
            <a:r>
              <a:rPr lang="ru-RU" altLang="ru-RU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Б,В,Г – неправильные варианты установки.</a:t>
            </a:r>
          </a:p>
          <a:p>
            <a:pPr algn="ctr"/>
            <a:endParaRPr lang="ru-RU" altLang="ru-RU" sz="2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D709-7B84-4F12-A880-FD244224AA2D}" type="slidenum">
              <a:rPr lang="ru-RU"/>
              <a:pPr>
                <a:defRPr/>
              </a:pPr>
              <a:t>53</a:t>
            </a:fld>
            <a:endParaRPr lang="ru-RU"/>
          </a:p>
        </p:txBody>
      </p:sp>
      <p:sp>
        <p:nvSpPr>
          <p:cNvPr id="58373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4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5" name="Прямоугольник 5"/>
          <p:cNvSpPr>
            <a:spLocks noChangeArrowheads="1"/>
          </p:cNvSpPr>
          <p:nvPr/>
        </p:nvSpPr>
        <p:spPr bwMode="auto">
          <a:xfrm>
            <a:off x="1763688" y="1427718"/>
            <a:ext cx="727392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установки литниковой системы приступают к созданию </a:t>
            </a:r>
            <a:r>
              <a:rPr lang="ru-RU" altLang="ru-RU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литейной формы. </a:t>
            </a: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этого восковую репродукцию детали вместе с металлическими или восковыми штифтами устанавливают на покрытом тонким слоем воска деревянном или металлическом конусе, в котором имеется паз для литейной кюветы (опоки).</a:t>
            </a:r>
          </a:p>
          <a:p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Опоку и конус необходимо предварительно подобрать и примерить. Формы в точном литье делают двухслойными. Внутренний слой формы, называемый облицовочным (огнеупорным), непосредственно соприкасается с расплавленным металлом и поэтому должен быть высокоогнеупорным, прочным и газопроницаемым. Так как облицовочный слой оформляет геометрические размеры отливки, необходимо, чтобы он точно копировал модель.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D709-7B84-4F12-A880-FD244224AA2D}" type="slidenum">
              <a:rPr lang="ru-RU"/>
              <a:pPr>
                <a:defRPr/>
              </a:pPr>
              <a:t>54</a:t>
            </a:fld>
            <a:endParaRPr lang="ru-RU"/>
          </a:p>
        </p:txBody>
      </p:sp>
      <p:sp>
        <p:nvSpPr>
          <p:cNvPr id="58373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4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5" name="Прямоугольник 5"/>
          <p:cNvSpPr>
            <a:spLocks noChangeArrowheads="1"/>
          </p:cNvSpPr>
          <p:nvPr/>
        </p:nvSpPr>
        <p:spPr bwMode="auto">
          <a:xfrm>
            <a:off x="1763688" y="1285875"/>
            <a:ext cx="72739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создания восковой литниковой системы её взвешивают, чтобы узнать удельный вес воска и умножают на 10 для того, чтобы выяснить количество металла,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потребующегося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для отливки. После этого литниковую систему покрывают огнеупорной облицовочной массой (техники называют её </a:t>
            </a:r>
            <a:r>
              <a:rPr lang="ru-RU" altLang="ru-RU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«огнеупорной рубашкой»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749" y="3484588"/>
            <a:ext cx="3096344" cy="2990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484587"/>
            <a:ext cx="3168352" cy="29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1727B-3105-4676-97A9-3DA59E983498}" type="slidenum">
              <a:rPr lang="ru-RU"/>
              <a:pPr>
                <a:defRPr/>
              </a:pPr>
              <a:t>55</a:t>
            </a:fld>
            <a:endParaRPr lang="ru-RU"/>
          </a:p>
        </p:txBody>
      </p:sp>
      <p:sp>
        <p:nvSpPr>
          <p:cNvPr id="59397" name="AutoShape 4" descr="https://dentaltechnic.info/atl2009_6_files/xatl2009_6-9.jpg.pagespeed.ic.Hkg3GjNmM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9398" name="AutoShape 2" descr="https://medkursovic.ru/wp-content/uploads/2020/10/Vidy-litnikovyh-sist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9399" name="Picture 2" descr="https://abatmenty.ru/image/catalog/defektylitja/li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72644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3164681" y="6227327"/>
            <a:ext cx="431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Литниковое дерево в опоке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52B8C-3A2C-46DB-8371-64F496A15914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338054"/>
            <a:ext cx="7129462" cy="526297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Все облицовочные материалы в точном литье по выплавляемым моделям состоят из порошка- наполнителя и жидкости — склеивающего, связывающего вещества. </a:t>
            </a:r>
          </a:p>
          <a:p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качестве наполнителя для огнеупорного слоя формы применяют материалы, представляющие собой порошок: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маршаллит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(мелкий помол природного кварцита или чистого кварцевого песка) — огнеупорность 1700С;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корунд (окись алюминия);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электрокорунд;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плавленый кварц.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Применение кварцитов как наполнителя основано не только на их высокой огнеупорности, но и в основном на свойстве давать остаточные изменения при нагревании. При продолжительном нагревании кварцит переходит в другие модификации в объеме на 15—19%. Смешивая кварциты с гипсом, можно получить массу с необходимым коэффициентом расширения. Все эти материалы не обладают пластичностью, — поэтому в состав облицовочных масс вводят связывающие вещества — высокомолекулярные кремнистые соединения (</a:t>
            </a:r>
            <a:r>
              <a:rPr lang="ru-RU" alt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этилсиликат</a:t>
            </a:r>
            <a:r>
              <a:rPr lang="ru-RU" alt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и жидкое стекло).</a:t>
            </a:r>
            <a:endParaRPr lang="ru-RU" altLang="ru-RU" sz="1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6C70F-E580-405B-8FD2-31893364467C}" type="slidenum">
              <a:rPr lang="ru-RU"/>
              <a:pPr>
                <a:defRPr/>
              </a:pPr>
              <a:t>57</a:t>
            </a:fld>
            <a:endParaRPr lang="ru-RU"/>
          </a:p>
        </p:txBody>
      </p:sp>
      <p:pic>
        <p:nvPicPr>
          <p:cNvPr id="61445" name="Picture 4" descr="DISS 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6" y="1218992"/>
            <a:ext cx="6409135" cy="47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Прямоугольник 1"/>
          <p:cNvSpPr>
            <a:spLocks noChangeArrowheads="1"/>
          </p:cNvSpPr>
          <p:nvPr/>
        </p:nvSpPr>
        <p:spPr bwMode="auto">
          <a:xfrm>
            <a:off x="2123281" y="6075363"/>
            <a:ext cx="6192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вакуум-смесителе замешивается огнеупорная паковочная масса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4AA5C-6DFF-4CE3-AA07-B5DD0C329DE9}" type="slidenum">
              <a:rPr lang="ru-RU"/>
              <a:pPr>
                <a:defRPr/>
              </a:pPr>
              <a:t>58</a:t>
            </a:fld>
            <a:endParaRPr lang="ru-RU"/>
          </a:p>
        </p:txBody>
      </p:sp>
      <p:pic>
        <p:nvPicPr>
          <p:cNvPr id="62469" name="Picture 4" descr="DISS 035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640"/>
            <a:ext cx="4296221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 descr="DISS 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7738"/>
            <a:ext cx="4296221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Прямоугольник 1"/>
          <p:cNvSpPr>
            <a:spLocks noChangeArrowheads="1"/>
          </p:cNvSpPr>
          <p:nvPr/>
        </p:nvSpPr>
        <p:spPr bwMode="auto">
          <a:xfrm>
            <a:off x="1783779" y="1858963"/>
            <a:ext cx="233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Рис.1 - На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вибро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-столике паковочная масса заливается в муфельную кювету</a:t>
            </a:r>
          </a:p>
        </p:txBody>
      </p:sp>
      <p:sp>
        <p:nvSpPr>
          <p:cNvPr id="62472" name="Прямоугольник 2"/>
          <p:cNvSpPr>
            <a:spLocks noChangeArrowheads="1"/>
          </p:cNvSpPr>
          <p:nvPr/>
        </p:nvSpPr>
        <p:spPr bwMode="auto">
          <a:xfrm>
            <a:off x="1747266" y="4016375"/>
            <a:ext cx="24098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Рис.2 - Муфельная кювета помещается в вакуумный аппарат</a:t>
            </a:r>
          </a:p>
          <a:p>
            <a:pPr algn="ctr"/>
            <a:r>
              <a:rPr lang="en-US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Wiropress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под давлением 4 атмосферы для сушки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17334" y="18864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04187" y="3573190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9"/>
            <a:ext cx="4103687" cy="97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D13E8-D89F-481A-9D07-510126932C2C}" type="slidenum">
              <a:rPr lang="ru-RU"/>
              <a:pPr>
                <a:defRPr/>
              </a:pPr>
              <a:t>59</a:t>
            </a:fld>
            <a:endParaRPr lang="ru-RU"/>
          </a:p>
        </p:txBody>
      </p:sp>
      <p:sp>
        <p:nvSpPr>
          <p:cNvPr id="63493" name="Прямоугольник 1"/>
          <p:cNvSpPr>
            <a:spLocks noChangeArrowheads="1"/>
          </p:cNvSpPr>
          <p:nvPr/>
        </p:nvSpPr>
        <p:spPr bwMode="auto">
          <a:xfrm>
            <a:off x="1763688" y="1279380"/>
            <a:ext cx="7128792" cy="49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огнеупорного покрытия проводится на специальных подставках при температуре 20-22 ̊С в течение 1,5-2 ч. и под слегка нагретой воздушной струей в течение 40-50 мин. Нагретый воздух можно направлять на модели с помощью вентилятора, помещенного 130 впереди электрической печки. Можно сначала сушить на воздухе, при комнатной температуре 5-10 мин., затем – в парах аммиака в специальной стеклянной емкости (эксикатор) 15-20 мин., а затем – снова на воздухе. </a:t>
            </a:r>
          </a:p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Назначение второго слоя формы состоит в упрочении огнеупорной «рубашки» и он должен быть газопроницаемым, достаточно прочным и огнеупорным.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9BFAB-FB88-4BC4-95DA-7C40D65D5D5B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8197" name="Прямоугольник 1"/>
          <p:cNvSpPr>
            <a:spLocks noChangeArrowheads="1"/>
          </p:cNvSpPr>
          <p:nvPr/>
        </p:nvSpPr>
        <p:spPr bwMode="auto">
          <a:xfrm>
            <a:off x="3203573" y="1322395"/>
            <a:ext cx="415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Клинические этапы</a:t>
            </a:r>
          </a:p>
        </p:txBody>
      </p:sp>
      <p:sp>
        <p:nvSpPr>
          <p:cNvPr id="8198" name="Прямоугольник 2"/>
          <p:cNvSpPr>
            <a:spLocks noChangeArrowheads="1"/>
          </p:cNvSpPr>
          <p:nvPr/>
        </p:nvSpPr>
        <p:spPr bwMode="auto">
          <a:xfrm>
            <a:off x="1978024" y="2241359"/>
            <a:ext cx="66071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Препарирование опорного зуба, снятие полного анатомического оттиска силиконовой массой.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снятие полного  анатомического   оттиска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альгинатной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массой с зубов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антаганистов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фиксация центрального соотношения челюстей.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2. Припасовка цельнолитой коронки, проверка межзубных контактов, 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окклюзионных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соотношений.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3. Фиксация цельнолитой коронки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198CD-6314-4F79-8D52-2EA7EC2608FF}" type="slidenum">
              <a:rPr lang="ru-RU"/>
              <a:pPr>
                <a:defRPr/>
              </a:pPr>
              <a:t>60</a:t>
            </a:fld>
            <a:endParaRPr lang="ru-RU"/>
          </a:p>
        </p:txBody>
      </p:sp>
      <p:pic>
        <p:nvPicPr>
          <p:cNvPr id="64517" name="Picture 4" descr="DISS 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3375"/>
            <a:ext cx="40068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DISS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068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Прямоугольник 1"/>
          <p:cNvSpPr>
            <a:spLocks noChangeArrowheads="1"/>
          </p:cNvSpPr>
          <p:nvPr/>
        </p:nvSpPr>
        <p:spPr bwMode="auto">
          <a:xfrm>
            <a:off x="1691828" y="1792824"/>
            <a:ext cx="2952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1 - Паковочная (огнеупорная) масса затвердевает в кювете в течении </a:t>
            </a:r>
          </a:p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40 минут</a:t>
            </a:r>
          </a:p>
        </p:txBody>
      </p:sp>
      <p:sp>
        <p:nvSpPr>
          <p:cNvPr id="64520" name="Прямоугольник 2"/>
          <p:cNvSpPr>
            <a:spLocks noChangeArrowheads="1"/>
          </p:cNvSpPr>
          <p:nvPr/>
        </p:nvSpPr>
        <p:spPr bwMode="auto">
          <a:xfrm>
            <a:off x="2227457" y="4581128"/>
            <a:ext cx="18716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Опока вынута из муфельной кюветы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46144" y="2955925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46145" y="6024563"/>
            <a:ext cx="820737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93A91-40F0-43BD-BC52-9F095C9E42C4}" type="slidenum">
              <a:rPr lang="ru-RU"/>
              <a:pPr>
                <a:defRPr/>
              </a:pPr>
              <a:t>61</a:t>
            </a:fld>
            <a:endParaRPr lang="ru-RU"/>
          </a:p>
        </p:txBody>
      </p:sp>
      <p:sp>
        <p:nvSpPr>
          <p:cNvPr id="65541" name="Прямоугольник 1"/>
          <p:cNvSpPr>
            <a:spLocks noChangeArrowheads="1"/>
          </p:cNvSpPr>
          <p:nvPr/>
        </p:nvSpPr>
        <p:spPr bwMode="auto">
          <a:xfrm>
            <a:off x="1979712" y="1124744"/>
            <a:ext cx="7056438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Сушка и обжиг формы.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Так как форма содержит около 30—40% влаги, процессу обжига предшествует сушка для удаления влаги. Сушку следует проводить медленно во избежание образования большого количества пара, лучше проводить ее при температуре 100°.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этого температуру муфельной печи медленно, в течение 2 ч., доводят до 800—850°, проводя обжиг формы. Обжиг необходим для выжигания остатков воска, повышения газопроницаемости и необходимого теплового расширения формы, создания высокой температуры внутри формы и литниковой системы, для лучшей текучести металла и заполнения тонкостенных участков формы. Обжиг ведут до тех пор, пока стенки литниковых каналов не станут красными. </a:t>
            </a: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Если температура в муфельной печи была поднята быстро или обжиг велся не в печи, а на открытом пламени, то это может привести к осыпанию и растрескиванию формы.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E0C4A-041F-4284-988A-B2F79CFD1195}" type="slidenum">
              <a:rPr lang="ru-RU"/>
              <a:pPr>
                <a:defRPr/>
              </a:pPr>
              <a:t>62</a:t>
            </a:fld>
            <a:endParaRPr lang="ru-RU"/>
          </a:p>
        </p:txBody>
      </p:sp>
      <p:pic>
        <p:nvPicPr>
          <p:cNvPr id="66565" name="Picture 4" descr="DISS 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1206830"/>
            <a:ext cx="6240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Прямоугольник 1"/>
          <p:cNvSpPr>
            <a:spLocks noChangeArrowheads="1"/>
          </p:cNvSpPr>
          <p:nvPr/>
        </p:nvSpPr>
        <p:spPr bwMode="auto">
          <a:xfrm>
            <a:off x="2060575" y="6033293"/>
            <a:ext cx="662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муфельной печи предворительный прогрев опок и выплавление воска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A3698-1E46-40D4-B336-0F683D347E1C}" type="slidenum">
              <a:rPr lang="ru-RU"/>
              <a:pPr>
                <a:defRPr/>
              </a:pPr>
              <a:t>63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285875"/>
            <a:ext cx="7200800" cy="509370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Аппараты для литья</a:t>
            </a:r>
          </a:p>
          <a:p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Сплавы, применяемые в ортопедической стоматологии, делят на 3 группы в зависимости от температуры плавления.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Первую группу 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составляют сплавы с точкой плавления до 300°С (легкоплавкий сплав на основе олова, олова с присадкой серебра и 131 меди и т. д.),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вторую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— сплавы с точкой плавления до 1100°С (золотые, </a:t>
            </a:r>
            <a:r>
              <a:rPr lang="ru-RU" altLang="ru-RU" sz="19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серебрянопалладиевые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сплавы).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19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третью группу </a:t>
            </a:r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входят сплавы с точкой плавления выше 1200°С (нержавеющая сталь, хромокобальтовые сплавы и т. д.). 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altLang="ru-RU" sz="19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9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Следует отметить, что в настоящее время множество литейных аппаратов с компьютерным программированием, выпускаемых зарубежными и отечественными фирмами. К каждому такому аппарату присылаются материалы, выпускаемые этими же фирмами.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F041A-F800-44E3-825A-96EFE8AF18FF}" type="slidenum">
              <a:rPr lang="ru-RU"/>
              <a:pPr>
                <a:defRPr/>
              </a:pPr>
              <a:t>64</a:t>
            </a:fld>
            <a:endParaRPr lang="ru-RU"/>
          </a:p>
        </p:txBody>
      </p:sp>
      <p:sp>
        <p:nvSpPr>
          <p:cNvPr id="68613" name="Прямоугольник 1"/>
          <p:cNvSpPr>
            <a:spLocks noChangeArrowheads="1"/>
          </p:cNvSpPr>
          <p:nvPr/>
        </p:nvSpPr>
        <p:spPr bwMode="auto">
          <a:xfrm>
            <a:off x="1505162" y="1285875"/>
            <a:ext cx="74593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может производиться как в специальных литьевых аппаратах, так и в аппаратах, сочетающих плавку и литье металла. Чтобы металл заполнил полость формы, образовавшуюся после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выплавления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воска, следует создать силовое давление на металл. </a:t>
            </a:r>
            <a:endParaRPr lang="ru-RU" alt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зависимости от характера получаемого давления на металл различают </a:t>
            </a:r>
            <a:r>
              <a:rPr lang="ru-RU" altLang="ru-RU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следующие методы литья: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а) под давлением;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б) центробежное;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в) вакуумное. </a:t>
            </a:r>
            <a:b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F041A-F800-44E3-825A-96EFE8AF18FF}" type="slidenum">
              <a:rPr lang="ru-RU"/>
              <a:pPr>
                <a:defRPr/>
              </a:pPr>
              <a:t>65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412776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Литье под давлением и центробежное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основаны на создании давления на металл извне. При таком литье получают более плотные отливки, оно исключает пористость, </a:t>
            </a:r>
            <a:r>
              <a:rPr lang="ru-RU" alt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недоливки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усадочные раковины. Широкое распространение получило центробежное литье. Существует много систем аппаратов для литья, построенных на действии центробежной силы. Наиболее простым является ручная центрифуга, которая и в настоящее время применяется для литья деталей из сплава золота. Разработаны различные автоматические центрифуги для литья деталей зубных протезов. </a:t>
            </a:r>
          </a:p>
          <a:p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Вакуумное литье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основано на создании отрицательного давления внутри формы. Это способствует удалению пузырьков тазов из полости формы, что предупреждает образование пор, однако при этом получаются менее уплотненные отливки</a:t>
            </a:r>
          </a:p>
        </p:txBody>
      </p:sp>
    </p:spTree>
    <p:extLst>
      <p:ext uri="{BB962C8B-B14F-4D97-AF65-F5344CB8AC3E}">
        <p14:creationId xmlns:p14="http://schemas.microsoft.com/office/powerpoint/2010/main" val="12276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F2771-2A70-4D92-9702-19AE84D9D807}" type="slidenum">
              <a:rPr lang="ru-RU"/>
              <a:pPr>
                <a:defRPr/>
              </a:pPr>
              <a:t>66</a:t>
            </a:fld>
            <a:endParaRPr lang="ru-RU"/>
          </a:p>
        </p:txBody>
      </p:sp>
      <p:pic>
        <p:nvPicPr>
          <p:cNvPr id="69637" name="Picture 2" descr="Литье – Спарк-Дон, ЛТ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089199"/>
            <a:ext cx="7023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Прямоугольник 2"/>
          <p:cNvSpPr>
            <a:spLocks noChangeArrowheads="1"/>
          </p:cNvSpPr>
          <p:nvPr/>
        </p:nvSpPr>
        <p:spPr bwMode="auto">
          <a:xfrm>
            <a:off x="2646362" y="5877272"/>
            <a:ext cx="5400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55555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4" tooltip="Индукционная вакуумно-компрессионная литейная установка УЛВК (модель 30А)"/>
              </a:rPr>
              <a:t>Литейная установка УЛВК (модель 30А)</a:t>
            </a:r>
            <a:r>
              <a:rPr lang="ru-RU" altLang="ru-RU" sz="2000">
                <a:solidFill>
                  <a:srgbClr val="55555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осуществляющая литье под давлением.</a:t>
            </a:r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EC979-A20F-4878-97F3-F8DF5F4B7048}" type="slidenum">
              <a:rPr lang="ru-RU"/>
              <a:pPr>
                <a:defRPr/>
              </a:pPr>
              <a:t>67</a:t>
            </a:fld>
            <a:endParaRPr lang="ru-RU"/>
          </a:p>
        </p:txBody>
      </p:sp>
      <p:pic>
        <p:nvPicPr>
          <p:cNvPr id="70661" name="Picture 2" descr="Центролит-90А - индукционная центробежная литейная установка с функцией  плавки в среде защитного газа | Купить по низкой цене стоматологическое  оборудование Спарк-Дон (Россия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39030"/>
            <a:ext cx="69643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Прямоугольник 1"/>
          <p:cNvSpPr>
            <a:spLocks noChangeArrowheads="1"/>
          </p:cNvSpPr>
          <p:nvPr/>
        </p:nvSpPr>
        <p:spPr bwMode="auto">
          <a:xfrm>
            <a:off x="2195736" y="6002337"/>
            <a:ext cx="5761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Индукционная центробежная литейная установка </a:t>
            </a:r>
            <a:r>
              <a:rPr lang="ru-RU" altLang="ru-RU" sz="2000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Центролит</a:t>
            </a:r>
            <a:r>
              <a:rPr lang="ru-RU" altLang="ru-RU" sz="20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</a:t>
            </a:r>
            <a:r>
              <a:rPr lang="ru-RU" altLang="ru-RU" sz="2000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Спарк</a:t>
            </a:r>
            <a:r>
              <a:rPr lang="ru-RU" altLang="ru-RU" sz="20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-Дон (модель 90А)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01462-632A-4FE7-BF55-7D3AB714E843}" type="slidenum">
              <a:rPr lang="ru-RU"/>
              <a:pPr>
                <a:defRPr/>
              </a:pPr>
              <a:t>68</a:t>
            </a:fld>
            <a:endParaRPr lang="ru-RU"/>
          </a:p>
        </p:txBody>
      </p:sp>
      <p:pic>
        <p:nvPicPr>
          <p:cNvPr id="71685" name="Picture 4" descr="DISS 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45" y="1211093"/>
            <a:ext cx="6552134" cy="49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Прямоугольник 1"/>
          <p:cNvSpPr>
            <a:spLocks noChangeArrowheads="1"/>
          </p:cNvSpPr>
          <p:nvPr/>
        </p:nvSpPr>
        <p:spPr bwMode="auto">
          <a:xfrm>
            <a:off x="2097087" y="6075363"/>
            <a:ext cx="6318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Электро-вакуумная печь </a:t>
            </a:r>
            <a:r>
              <a:rPr lang="en-US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Nautilus T</a:t>
            </a:r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для отливки коронок из металла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A3AD6-8BAB-4887-9AEF-CD8A7C3286B3}" type="slidenum">
              <a:rPr lang="ru-RU"/>
              <a:pPr>
                <a:defRPr/>
              </a:pPr>
              <a:t>69</a:t>
            </a:fld>
            <a:endParaRPr lang="ru-RU"/>
          </a:p>
        </p:txBody>
      </p:sp>
      <p:sp>
        <p:nvSpPr>
          <p:cNvPr id="72709" name="Прямоугольник 1"/>
          <p:cNvSpPr>
            <a:spLocks noChangeArrowheads="1"/>
          </p:cNvSpPr>
          <p:nvPr/>
        </p:nvSpPr>
        <p:spPr bwMode="auto">
          <a:xfrm>
            <a:off x="1610172" y="1311077"/>
            <a:ext cx="75247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приготовления огнеупорной формы приступают к отливке коронок. Для этого форму помещают в печь для литья, строго напротив тигеля с расплавляемым сплавом, где они укрепляются.</a:t>
            </a: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Сразу при расплавлении металла включается центрифуга, и под действием центробежной силы расплавленный металл поступает в форму, заполняя все ее участки. </a:t>
            </a:r>
          </a:p>
          <a:p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 время литья созданные каналы заполняются металлом, в результате чего остаются штифты-литники, соединенные с отлитыми коронками.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C25B5-593C-4F41-A3A1-18C2E824C9C1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3131840" y="1207704"/>
            <a:ext cx="3989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Лабораторные этапы:</a:t>
            </a:r>
          </a:p>
        </p:txBody>
      </p:sp>
      <p:sp>
        <p:nvSpPr>
          <p:cNvPr id="9222" name="Прямоугольник 2"/>
          <p:cNvSpPr>
            <a:spLocks noChangeArrowheads="1"/>
          </p:cNvSpPr>
          <p:nvPr/>
        </p:nvSpPr>
        <p:spPr bwMode="auto">
          <a:xfrm>
            <a:off x="1907704" y="2060848"/>
            <a:ext cx="69659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Изготовление комбинированной разборной гипсовой модели.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Изготовление гипсовой вспомогательной модели. Гипсование моделей в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артикулятор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(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окклюдатор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Моделирование восковой композиции цельнолитой коронки. 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Замена воска на металл в литейной лаборатории. Обработка цельнолитой коронки.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2. Завершающая обработка, шлифование и полирование цельнолитой коронки.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DISS 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059113"/>
            <a:ext cx="3716337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DISS 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059113"/>
            <a:ext cx="35210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EC79A-00CD-4235-A1CB-60C489159220}" type="slidenum">
              <a:rPr lang="ru-RU"/>
              <a:pPr>
                <a:defRPr/>
              </a:pPr>
              <a:t>70</a:t>
            </a:fld>
            <a:endParaRPr lang="ru-RU"/>
          </a:p>
        </p:txBody>
      </p:sp>
      <p:pic>
        <p:nvPicPr>
          <p:cNvPr id="73735" name="Picture 2" descr="P D 0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77813"/>
            <a:ext cx="4105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Rectangle 3"/>
          <p:cNvSpPr>
            <a:spLocks noChangeArrowheads="1"/>
          </p:cNvSpPr>
          <p:nvPr/>
        </p:nvSpPr>
        <p:spPr bwMode="auto">
          <a:xfrm>
            <a:off x="1872422" y="1660898"/>
            <a:ext cx="273526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 -В тигель закладывается сплав</a:t>
            </a:r>
          </a:p>
        </p:txBody>
      </p:sp>
      <p:sp>
        <p:nvSpPr>
          <p:cNvPr id="73737" name="Прямоугольник 1"/>
          <p:cNvSpPr>
            <a:spLocks noChangeArrowheads="1"/>
          </p:cNvSpPr>
          <p:nvPr/>
        </p:nvSpPr>
        <p:spPr bwMode="auto">
          <a:xfrm>
            <a:off x="1886744" y="5935662"/>
            <a:ext cx="676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2,3 - Нагрев и плавление сплава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90828" y="2675311"/>
            <a:ext cx="822325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6375" y="5235575"/>
            <a:ext cx="820738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16525" y="5165725"/>
            <a:ext cx="82232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3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FA621-F8BE-49ED-9832-F3656E4EC40B}" type="slidenum">
              <a:rPr lang="ru-RU"/>
              <a:pPr>
                <a:defRPr/>
              </a:pPr>
              <a:t>71</a:t>
            </a:fld>
            <a:endParaRPr lang="ru-RU"/>
          </a:p>
        </p:txBody>
      </p:sp>
      <p:pic>
        <p:nvPicPr>
          <p:cNvPr id="74757" name="Picture 2" descr="P D 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04035"/>
            <a:ext cx="69913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Прямоугольник 1"/>
          <p:cNvSpPr>
            <a:spLocks noChangeArrowheads="1"/>
          </p:cNvSpPr>
          <p:nvPr/>
        </p:nvSpPr>
        <p:spPr bwMode="auto">
          <a:xfrm>
            <a:off x="2411760" y="5859813"/>
            <a:ext cx="5983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Муфельная кювета после отливки металла  в </a:t>
            </a:r>
            <a:r>
              <a:rPr lang="ru-RU" altLang="ru-RU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электровакумной</a:t>
            </a:r>
            <a:r>
              <a:rPr lang="ru-RU" altLang="ru-RU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печи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CF3BD-B127-429F-8987-7609894CB1AC}" type="slidenum">
              <a:rPr lang="ru-RU"/>
              <a:pPr>
                <a:defRPr/>
              </a:pPr>
              <a:t>72</a:t>
            </a:fld>
            <a:endParaRPr lang="ru-RU"/>
          </a:p>
        </p:txBody>
      </p:sp>
      <p:pic>
        <p:nvPicPr>
          <p:cNvPr id="75781" name="Picture 3" descr="DISS 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0" y="1219850"/>
            <a:ext cx="6227018" cy="46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16919" y="5890478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Опока после отливки металла остывает на воздухе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AE026-7BAE-4172-B1DE-EB11DEFF6357}" type="slidenum">
              <a:rPr lang="ru-RU"/>
              <a:pPr>
                <a:defRPr/>
              </a:pPr>
              <a:t>73</a:t>
            </a:fld>
            <a:endParaRPr lang="ru-RU"/>
          </a:p>
        </p:txBody>
      </p:sp>
      <p:sp>
        <p:nvSpPr>
          <p:cNvPr id="76805" name="Прямоугольник 1"/>
          <p:cNvSpPr>
            <a:spLocks noChangeArrowheads="1"/>
          </p:cNvSpPr>
          <p:nvPr/>
        </p:nvSpPr>
        <p:spPr bwMode="auto">
          <a:xfrm>
            <a:off x="1835696" y="1285875"/>
            <a:ext cx="716428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Обработка отлитых металлических деталей</a:t>
            </a:r>
          </a:p>
          <a:p>
            <a:endParaRPr lang="ru-RU" altLang="ru-RU" sz="21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процесса литья опоку охлаждают на воздухе, детали разной толщины по протяженности и крупные детали (каркас бюгельного протеза) помещают в прогретые муфельные печи и охлаждают вместе с ней. </a:t>
            </a: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осторожно гипсовым ножом удаляют или выдавливают из маленьких опок формовочную массу и освобождают от нее отлитые детали. </a:t>
            </a:r>
          </a:p>
          <a:p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литье деталей из нержавеющей стали иногда наблюдается плотное </a:t>
            </a:r>
            <a:r>
              <a:rPr lang="ru-RU" altLang="ru-RU" sz="21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припекание</a:t>
            </a:r>
            <a:r>
              <a:rPr lang="ru-RU" altLang="ru-RU" sz="2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первого огнеупорного слоя к металлу. В таких случаях для очистки деталей используют раствор кислоты или щелочи или очищают деталь в специальной ванне при помощи ультразвука или пескоструйного аппарата.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8A95-0259-4941-BF6F-D63F2D5C2738}" type="slidenum">
              <a:rPr lang="ru-RU"/>
              <a:pPr>
                <a:defRPr/>
              </a:pPr>
              <a:t>74</a:t>
            </a:fld>
            <a:endParaRPr lang="ru-RU"/>
          </a:p>
        </p:txBody>
      </p:sp>
      <p:sp>
        <p:nvSpPr>
          <p:cNvPr id="77829" name="Прямоугольник 1"/>
          <p:cNvSpPr>
            <a:spLocks noChangeArrowheads="1"/>
          </p:cNvSpPr>
          <p:nvPr/>
        </p:nvSpPr>
        <p:spPr bwMode="auto">
          <a:xfrm>
            <a:off x="2250281" y="5818371"/>
            <a:ext cx="6084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Осторожно удаляют гипсовым ножом формовочную массу и освобождают от нее отлитые детали. </a:t>
            </a:r>
          </a:p>
        </p:txBody>
      </p:sp>
      <p:pic>
        <p:nvPicPr>
          <p:cNvPr id="77830" name="Picture 3" descr="C:\Users\Пользователь\Desktop\kap1_brueckengeruest_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6" y="2420888"/>
            <a:ext cx="51847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03648" y="1412776"/>
            <a:ext cx="7427913" cy="1279525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Отделение огнеупорной массы от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металлического каркаса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E275-5C1C-473E-BF96-19D8E99C4D20}" type="slidenum">
              <a:rPr lang="ru-RU"/>
              <a:pPr>
                <a:defRPr/>
              </a:pPr>
              <a:t>75</a:t>
            </a:fld>
            <a:endParaRPr lang="ru-RU"/>
          </a:p>
        </p:txBody>
      </p:sp>
      <p:pic>
        <p:nvPicPr>
          <p:cNvPr id="78853" name="Picture 4" descr="IMG0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50" y="1079944"/>
            <a:ext cx="4176712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5" descr="IMG0032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0" y="3850490"/>
            <a:ext cx="3675062" cy="250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/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62" y="3850490"/>
            <a:ext cx="36703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Прямоугольник 1"/>
          <p:cNvSpPr>
            <a:spLocks noChangeArrowheads="1"/>
          </p:cNvSpPr>
          <p:nvPr/>
        </p:nvSpPr>
        <p:spPr bwMode="auto">
          <a:xfrm>
            <a:off x="1907704" y="2060848"/>
            <a:ext cx="2646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Паковочную массу и оксидный слой удаляют в пескоструйном аппарате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0FF2C-6A26-4A43-AE97-036BFFFB3006}" type="slidenum">
              <a:rPr lang="ru-RU"/>
              <a:pPr>
                <a:defRPr/>
              </a:pPr>
              <a:t>76</a:t>
            </a:fld>
            <a:endParaRPr lang="ru-RU"/>
          </a:p>
        </p:txBody>
      </p:sp>
      <p:sp>
        <p:nvSpPr>
          <p:cNvPr id="79877" name="Прямоугольник 1"/>
          <p:cNvSpPr>
            <a:spLocks noChangeArrowheads="1"/>
          </p:cNvSpPr>
          <p:nvPr/>
        </p:nvSpPr>
        <p:spPr bwMode="auto">
          <a:xfrm>
            <a:off x="1763688" y="1285875"/>
            <a:ext cx="712879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Обработку начинают с удаления литников. </a:t>
            </a:r>
            <a:r>
              <a:rPr lang="ru-RU" altLang="ru-RU" sz="2200" u="sng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200" u="sng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 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стальных и хромокобальтовых деталей это произво­дится на моторе карборундовым диском, а также с помощью карборундовых камней и металлических боров, желательно твердосплавных. Обработкой камнями и борами достигают получения ровной поверхности.</a:t>
            </a:r>
          </a:p>
          <a:p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Обработку золотых деталей ведут очень осто­рожно, над вощеной бумагой, собирая все опилки. </a:t>
            </a:r>
            <a:endParaRPr lang="ru-RU" altLang="ru-RU" sz="2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Литники </a:t>
            </a:r>
            <a:r>
              <a:rPr lang="ru-RU" altLang="ru-RU" sz="2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обрезают надфилем или борами, ими же ведут и обработку металла. Применять карборундо­вые камни при обработке золотых деталей не реко­мендуется ввиду опасности засорения крупинками карборунда золотых опилок.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18BFA-9EA4-49B8-AFCA-E0ED9D1EC01A}" type="slidenum">
              <a:rPr lang="ru-RU"/>
              <a:pPr>
                <a:defRPr/>
              </a:pPr>
              <a:t>77</a:t>
            </a:fld>
            <a:endParaRPr lang="ru-RU"/>
          </a:p>
        </p:txBody>
      </p:sp>
      <p:pic>
        <p:nvPicPr>
          <p:cNvPr id="80901" name="Picture 4" descr="C:\Users\Пользователь\Desktop\kap1_brueckengeruest_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38624"/>
            <a:ext cx="4477789" cy="30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5" descr="C:\Users\Пользователь\Desktop\kap1_brueckengeruest_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4247"/>
            <a:ext cx="4594678" cy="275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Прямоугольник 1"/>
          <p:cNvSpPr>
            <a:spLocks noChangeArrowheads="1"/>
          </p:cNvSpPr>
          <p:nvPr/>
        </p:nvSpPr>
        <p:spPr bwMode="auto">
          <a:xfrm>
            <a:off x="1907704" y="2636912"/>
            <a:ext cx="1925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Обрезка литниковой системы, шлифовка, полировка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4BB16-99C7-40B6-A9C9-E1F7DD16D579}" type="slidenum">
              <a:rPr lang="ru-RU"/>
              <a:pPr>
                <a:defRPr/>
              </a:pPr>
              <a:t>78</a:t>
            </a:fld>
            <a:endParaRPr lang="ru-RU"/>
          </a:p>
        </p:txBody>
      </p:sp>
      <p:sp>
        <p:nvSpPr>
          <p:cNvPr id="82949" name="Прямоугольник 1"/>
          <p:cNvSpPr>
            <a:spLocks noChangeArrowheads="1"/>
          </p:cNvSpPr>
          <p:nvPr/>
        </p:nvSpPr>
        <p:spPr bwMode="auto">
          <a:xfrm>
            <a:off x="1619672" y="1285875"/>
            <a:ext cx="74168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Припасовка литой металлической коронки и фиксация в полости рта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Припасовка литой цельнометаллической коронки является ответственным моментом протезирования. Прежде всего, необходимо осмотреть коронку вне полости рта и убедиться в ее целостности (отсутствии дефектов, трещин, пятен, наплывов, пор, отверстий и др.). 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литую цельнометаллическую коронку дезинфицируют и припасовывают на опорный зуб в полости рта. Если в процессе припасовки коронки встречаются препятствия, то участки, мешающие ее продвижению, выявляют с помощью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коррегирующей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силиконовой массы, тонкой копировальной бумаги или маркировочного лака (жидкая копирка). Введя корригирующую массу внутрь коронки, ее помещают на культю: там, где имеется препятствие, слоя массы не будет или маркер (жидкая копирка) оставляет метки на внутренней поверхности коронки. Участки, препятствующие свободному продвижению коронки по культе зуба, внутри коронки, снимают с помощью фрез по металлу, алмазных головок и боров.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78FFD-3722-426F-BD3F-935463D5FE43}" type="slidenum">
              <a:rPr lang="ru-RU"/>
              <a:pPr>
                <a:defRPr/>
              </a:pPr>
              <a:t>79</a:t>
            </a:fld>
            <a:endParaRPr lang="ru-RU"/>
          </a:p>
        </p:txBody>
      </p:sp>
      <p:pic>
        <p:nvPicPr>
          <p:cNvPr id="83973" name="Picture 2" descr="https://www.tdspiter.ru/images/detailed/5/b9f09ca7-0674-4682-b04a-dbba0722b4a3_c8b4550e-c28d-11e6-b153-000c297447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36718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10803"/>
            <a:ext cx="2304231" cy="25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557713"/>
            <a:ext cx="631666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Box 5"/>
          <p:cNvSpPr txBox="1">
            <a:spLocks noChangeArrowheads="1"/>
          </p:cNvSpPr>
          <p:nvPr/>
        </p:nvSpPr>
        <p:spPr bwMode="auto">
          <a:xfrm>
            <a:off x="3455988" y="3979863"/>
            <a:ext cx="374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Виды жидкой копирки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35A6-D37E-41AB-B109-D9CA42948CB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34393" y="1524820"/>
            <a:ext cx="7043738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Особенностью </a:t>
            </a: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препарирования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зубов при изготовлении литых цельнометаллических коронок является то, что проводится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сошлифовывание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большего слоя твердых тканей зубов, чем при изготовлении штампованных коронок, т.е. не менее 0,5 – 0,8 мм со всех сторон. Это объясняется тем, что литая коронка толще штампованной. Для этого культе зуба придают форму слабо усеченного конуса и в пришеечной области формируют уступ. Препарирование должно быть программированным. Снятие заданного количества твердых тканей необходимо проводить в соответствие с зонами безопасности (по Н.Г.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Аболмасову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7" descr="Препарирование зубов под коронки - цельнолитые, штампованную, пластмассову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11534"/>
            <a:ext cx="2663924" cy="192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2325" y="1196975"/>
            <a:ext cx="41243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Препарирование опорного зуба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ABC02-B201-46F9-A140-E463395F9ED8}" type="slidenum">
              <a:rPr lang="ru-RU"/>
              <a:pPr>
                <a:defRPr/>
              </a:pPr>
              <a:t>80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256467"/>
            <a:ext cx="7307262" cy="560153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Необходимо следовать правилам припасовки: </a:t>
            </a:r>
          </a:p>
          <a:p>
            <a:endParaRPr lang="ru-RU" altLang="ru-RU" sz="17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-По мере продвижения и погружения коронки зондом тщательно проверяют отношение края литой коронки к десне и точность прилегания к уступу. </a:t>
            </a:r>
          </a:p>
          <a:p>
            <a:r>
              <a:rPr lang="ru-RU" altLang="ru-RU" sz="1700" b="1" i="1" u="sng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Искусственная коронка должна плавно переходить в корень зуба.</a:t>
            </a:r>
          </a:p>
          <a:p>
            <a:r>
              <a:rPr lang="ru-RU" altLang="ru-RU" sz="1700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Коронка ни в коем случае не должна перекрывать уступ и не иметь никаких «козырьков», иначе возможна травма краевого пародонта; </a:t>
            </a:r>
          </a:p>
          <a:p>
            <a:endParaRPr lang="ru-RU" altLang="ru-RU" sz="17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-Если край коронки на каком-либо участке не доходит до уступа, а на модели зуба точно совпадает с ним, то ошибка, возможно, была допущена при получении слепка или отливке модели. </a:t>
            </a: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таких случаях необходимо заново получить слепки и изготовить новую цельнометаллическую литую коронку; - при полном соответствии края коронки клиническим требованиям приступают к оценке уровня </a:t>
            </a:r>
            <a:r>
              <a:rPr lang="ru-RU" altLang="ru-RU" sz="17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окклюзионной</a:t>
            </a:r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поверхности по отношению к зубам антагонистам и точности восстановления анатомической формы коронки. </a:t>
            </a:r>
          </a:p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Обращают внимание и на точность восстановления межзубных контактов.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1B0CE-E13D-4F86-955A-DED087C76454}" type="slidenum">
              <a:rPr lang="ru-RU"/>
              <a:pPr>
                <a:defRPr/>
              </a:pPr>
              <a:t>81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908720"/>
            <a:ext cx="7272338" cy="37240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Завершают припасовку коронки созданием плотного равномерного контакта с зубами антагонистами при всех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окклюзионных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движениях нижней челюсти. Когда имеется завышение прикуса,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супраконтакты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выявляют артикуляционной бумагой (копиркой “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Baush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” (рис.1) ) и устраняются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сошлифованием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помощью фрез по металлу. Равномерный контакт литой коронки с зубами - антагонистами выверяют в положении центральной окклюзии, а затем при передней и боковой окклюзиях. </a:t>
            </a:r>
          </a:p>
          <a:p>
            <a:pPr>
              <a:buFontTx/>
              <a:buChar char="-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b="1" i="1" dirty="0">
                <a:solidFill>
                  <a:srgbClr val="1F4E7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Литые цельнометаллические коронки, не охватывающие плотно зуб или не имеющие контакты с соседними зубами или антагонистами, подлежат переделке.</a:t>
            </a:r>
          </a:p>
        </p:txBody>
      </p:sp>
      <p:pic>
        <p:nvPicPr>
          <p:cNvPr id="86022" name="Picture 2" descr="https://parixdental.hu/images/stories/virtuemart/product/Baus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30750"/>
            <a:ext cx="58689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3"/>
          <p:cNvSpPr txBox="1">
            <a:spLocks noChangeArrowheads="1"/>
          </p:cNvSpPr>
          <p:nvPr/>
        </p:nvSpPr>
        <p:spPr bwMode="auto">
          <a:xfrm>
            <a:off x="2124075" y="6445250"/>
            <a:ext cx="935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0000"/>
                </a:solidFill>
              </a:rPr>
              <a:t>Рис.1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41C3F-37CE-4089-B46D-2568348F3D34}" type="slidenum">
              <a:rPr lang="ru-RU"/>
              <a:pPr>
                <a:defRPr/>
              </a:pPr>
              <a:t>82</a:t>
            </a:fld>
            <a:endParaRPr lang="ru-RU"/>
          </a:p>
        </p:txBody>
      </p:sp>
      <p:pic>
        <p:nvPicPr>
          <p:cNvPr id="87045" name="Google Shape;224;p32" descr="C:\Users\Ольга\Desktop\tMTV3F3a374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084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Google Shape;222;p32" descr="C:\Users\Ольга\Desktop\3X7vXWbLNd8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92500"/>
            <a:ext cx="41084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Box 1"/>
          <p:cNvSpPr txBox="1">
            <a:spLocks noChangeArrowheads="1"/>
          </p:cNvSpPr>
          <p:nvPr/>
        </p:nvSpPr>
        <p:spPr bwMode="auto">
          <a:xfrm>
            <a:off x="1620961" y="1885453"/>
            <a:ext cx="25781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Второй лабораторный этап- </a:t>
            </a:r>
          </a:p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окончательные шлифовка и полировка литой коронки при помощи специальных щеток, кругов и специальных полировочных паст. 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2E911-1211-4858-82BF-72F38CB189F1}" type="slidenum">
              <a:rPr lang="ru-RU"/>
              <a:pPr>
                <a:defRPr/>
              </a:pPr>
              <a:t>83</a:t>
            </a:fld>
            <a:endParaRPr lang="ru-RU"/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 rot="10800000" flipV="1">
            <a:off x="5806734" y="674588"/>
            <a:ext cx="33598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цельнолитая </a:t>
            </a:r>
          </a:p>
          <a:p>
            <a:pPr algn="ctr"/>
            <a:r>
              <a:rPr lang="ru-RU" altLang="ru-RU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металлическая коронка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7645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3356992"/>
            <a:ext cx="406673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5F0DC-B08C-4419-888F-7B6D745B45A4}" type="slidenum">
              <a:rPr lang="ru-RU"/>
              <a:pPr>
                <a:defRPr/>
              </a:pPr>
              <a:t>84</a:t>
            </a:fld>
            <a:endParaRPr lang="ru-RU"/>
          </a:p>
        </p:txBody>
      </p:sp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1836738" y="1196975"/>
            <a:ext cx="72723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Фиксация литой цельнометаллической коронки на цемент</a:t>
            </a:r>
          </a:p>
          <a:p>
            <a:pPr algn="ctr"/>
            <a:endParaRPr lang="ru-RU" alt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 - последний клинический этап. Коронку дезинфицируют и высушивают воздухом под давлением. Зуб изолируют от слюны ватными тампонами, дезинфицируют, обезжиривают и высушивают.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 известным правилам замешивают фиксирующий цемент жидкой консистенции, что необходимо для свободного выхода его из-под края коронки. Более густая консистенция цемента может быть причиной неполного наложения коронки. 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0.3. Постоянные пломбировоч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55189"/>
            <a:ext cx="4752528" cy="22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5F0DC-B08C-4419-888F-7B6D745B45A4}" type="slidenum">
              <a:rPr lang="ru-RU"/>
              <a:pPr>
                <a:defRPr/>
              </a:pPr>
              <a:t>85</a:t>
            </a:fld>
            <a:endParaRPr lang="ru-RU"/>
          </a:p>
        </p:txBody>
      </p:sp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1619672" y="1484784"/>
            <a:ext cx="727233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Цементом заполняют примерно треть коронки, обмазывая им ее стенки. Коронку накладывают на зуб и просят больного плотно сомкнуть зубы в центральной окклюзии. Затвердевший цемент осторожно удаляют через 20—30 минут, избегая повреждения краевого пародонта. Пациенту объясняют необходимость щадящего режима в первые 2—3 часа после кристаллизации цемента. </a:t>
            </a:r>
            <a:endParaRPr lang="ru-RU" alt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Для фиксации могут использоваться цинк-фосфатные и </a:t>
            </a:r>
            <a:r>
              <a:rPr lang="ru-RU" altLang="ru-RU" sz="2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стеклоиономерные</a:t>
            </a:r>
            <a:r>
              <a:rPr lang="ru-RU" alt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цементы.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4025B-B147-4B6E-8B93-278367730E3E}" type="slidenum">
              <a:rPr lang="ru-RU"/>
              <a:pPr>
                <a:defRPr/>
              </a:pPr>
              <a:t>86</a:t>
            </a:fld>
            <a:endParaRPr lang="ru-RU"/>
          </a:p>
        </p:txBody>
      </p:sp>
      <p:pic>
        <p:nvPicPr>
          <p:cNvPr id="90117" name="Picture 2" descr="https://cf.ppt-online.org/files1/slide/n/nv82PEVxJ0wUBYjRmXqD63KbfNztuscZSkiFMyoe4/slide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46" y="1063626"/>
            <a:ext cx="758031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https://edenta.eu/1855-tm_thickbox_default/meron-35-g-15-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62" y="2492376"/>
            <a:ext cx="42497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664"/>
            <a:ext cx="4319587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2E210-811E-4DC5-8AC1-45D0ADF8FFF5}" type="slidenum">
              <a:rPr lang="ru-RU"/>
              <a:pPr>
                <a:defRPr/>
              </a:pPr>
              <a:t>87</a:t>
            </a:fld>
            <a:endParaRPr lang="ru-RU"/>
          </a:p>
        </p:txBody>
      </p:sp>
      <p:sp>
        <p:nvSpPr>
          <p:cNvPr id="91144" name="TextBox 3"/>
          <p:cNvSpPr txBox="1">
            <a:spLocks noChangeArrowheads="1"/>
          </p:cNvSpPr>
          <p:nvPr/>
        </p:nvSpPr>
        <p:spPr bwMode="auto">
          <a:xfrm>
            <a:off x="5578475" y="4112344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Стеклоиономерные</a:t>
            </a: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цементы для фиксации коронок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C:\Users\Пользователь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810000"/>
            <a:ext cx="3313112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9C9B-9680-4F2D-AE05-29A21ED36B73}" type="slidenum">
              <a:rPr lang="ru-RU"/>
              <a:pPr>
                <a:defRPr/>
              </a:pPr>
              <a:t>88</a:t>
            </a:fld>
            <a:endParaRPr lang="ru-RU"/>
          </a:p>
        </p:txBody>
      </p:sp>
      <p:pic>
        <p:nvPicPr>
          <p:cNvPr id="9216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50069"/>
            <a:ext cx="4244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4" descr="C:\Users\Пользователь\Desktop\i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805238"/>
            <a:ext cx="28162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Прямоугольник 1"/>
          <p:cNvSpPr>
            <a:spLocks noChangeArrowheads="1"/>
          </p:cNvSpPr>
          <p:nvPr/>
        </p:nvSpPr>
        <p:spPr bwMode="auto">
          <a:xfrm>
            <a:off x="1399382" y="1892051"/>
            <a:ext cx="34337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Стоматологические </a:t>
            </a:r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</a:t>
            </a:r>
          </a:p>
          <a:p>
            <a:pPr algn="ctr"/>
            <a:r>
              <a:rPr lang="ru-RU" alt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металлов</a:t>
            </a:r>
          </a:p>
        </p:txBody>
      </p:sp>
      <p:pic>
        <p:nvPicPr>
          <p:cNvPr id="92169" name="Picture 3" descr="C:\Users\Пользователь\Desktop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3805238"/>
            <a:ext cx="22288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BF28B-0B99-4E4F-80F5-CFB1C53F7BD4}" type="slidenum">
              <a:rPr lang="ru-RU"/>
              <a:pPr>
                <a:defRPr/>
              </a:pPr>
              <a:t>89</a:t>
            </a:fld>
            <a:endParaRPr lang="ru-RU" dirty="0"/>
          </a:p>
        </p:txBody>
      </p:sp>
      <p:sp>
        <p:nvSpPr>
          <p:cNvPr id="93189" name="Прямоугольник 1"/>
          <p:cNvSpPr>
            <a:spLocks noChangeArrowheads="1"/>
          </p:cNvSpPr>
          <p:nvPr/>
        </p:nvSpPr>
        <p:spPr bwMode="auto">
          <a:xfrm>
            <a:off x="1763687" y="2189162"/>
            <a:ext cx="71278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Применяется для изготовления металлокерамических зубных протезов. </a:t>
            </a: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 имеет следующие свойства: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цвет – белый, плотность – 8,2г/см3, интервал плавки – 1310-1250 0С, температура литья - 1420С,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коэффициент термического расширения в интервале 20-6000С,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разрывное удлинение – 15%,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предельное удлинение – 360Н/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кв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мм,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модуль упругости – 200. 000 н/мм2,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твёрдость по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Виккерсу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/ НУ 10-200 после отливки, 205 – после термообработки.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Химический состав.</a:t>
            </a:r>
          </a:p>
          <a:p>
            <a:pPr algn="just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Никель – 62%, хром – 23%, молибден – 9%, добавки кремния, углерода, лантаноиды.</a:t>
            </a:r>
          </a:p>
        </p:txBody>
      </p:sp>
      <p:sp>
        <p:nvSpPr>
          <p:cNvPr id="93190" name="Заголовок 1"/>
          <p:cNvSpPr txBox="1">
            <a:spLocks/>
          </p:cNvSpPr>
          <p:nvPr/>
        </p:nvSpPr>
        <p:spPr bwMode="auto">
          <a:xfrm>
            <a:off x="1212825" y="1196975"/>
            <a:ext cx="82296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Стоматологический </a:t>
            </a:r>
            <a:b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никель-хромовый сплав.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ор алмазный цилиндрический острый 126.016 (средня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3752850"/>
            <a:ext cx="2665412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3ADD8-0A0C-48E7-A676-86CCB23AC788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11270" name="Прямоугольник 1"/>
          <p:cNvSpPr>
            <a:spLocks noChangeArrowheads="1"/>
          </p:cNvSpPr>
          <p:nvPr/>
        </p:nvSpPr>
        <p:spPr bwMode="auto">
          <a:xfrm>
            <a:off x="1680180" y="1314957"/>
            <a:ext cx="6804025" cy="29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Сошлифовывание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твердых тканей должно осуществляться борами с алмазным покрытием различных размеров и конфигураций (цилиндрическими (рис.1) , усеченного конуса (рис. 2) ,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торпедовидными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(рис.3)).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препарирования необходимо тщательно соблюдать меры предосторожности, не допуская чрезмерного нагрева тканей зуба. С этой целью движения головки (бора) должны быть отрывистыми, кратковременными без давления, препарирование должно осуществляться при водяном охлаждении, турбинным наконечником.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71" name="Picture 4" descr="Бор алмаз конус усеченный мелкий абразив 2,3мм для обработки мозолей,  трещин, ногтей, боковых валиков для аппаратного педикюра и маникю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65" y="4321176"/>
            <a:ext cx="29686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Этапы препарирования моляра нижней челюсти под полную литую корон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90" y="4389438"/>
            <a:ext cx="296545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"/>
          <p:cNvSpPr txBox="1">
            <a:spLocks noChangeArrowheads="1"/>
          </p:cNvSpPr>
          <p:nvPr/>
        </p:nvSpPr>
        <p:spPr bwMode="auto">
          <a:xfrm>
            <a:off x="2000909" y="6403167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Рис.1</a:t>
            </a:r>
            <a:endParaRPr lang="ru-RU" altLang="ru-RU" dirty="0"/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4067174" y="6369843"/>
            <a:ext cx="1116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Рис.2</a:t>
            </a:r>
            <a:endParaRPr lang="ru-RU" altLang="ru-RU"/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6804248" y="6381750"/>
            <a:ext cx="1116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Рис.3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ADA95-2046-43C6-9A4D-BED7E847F43D}" type="slidenum">
              <a:rPr lang="ru-RU"/>
              <a:pPr>
                <a:defRPr/>
              </a:pPr>
              <a:t>90</a:t>
            </a:fld>
            <a:endParaRPr lang="ru-RU"/>
          </a:p>
        </p:txBody>
      </p:sp>
      <p:sp>
        <p:nvSpPr>
          <p:cNvPr id="94213" name="Прямоугольник 1"/>
          <p:cNvSpPr>
            <a:spLocks noChangeArrowheads="1"/>
          </p:cNvSpPr>
          <p:nvPr/>
        </p:nvSpPr>
        <p:spPr bwMode="auto">
          <a:xfrm>
            <a:off x="2339752" y="1251908"/>
            <a:ext cx="6030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Стоматологический </a:t>
            </a:r>
            <a:b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кобальто</a:t>
            </a: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-хромовый сплав (КХС)</a:t>
            </a:r>
            <a:r>
              <a:rPr lang="ru-RU" altLang="ru-RU" dirty="0">
                <a:solidFill>
                  <a:srgbClr val="FFFFFF"/>
                </a:solidFill>
              </a:rPr>
              <a:t>)</a:t>
            </a:r>
            <a:endParaRPr lang="ru-RU" altLang="ru-RU" dirty="0"/>
          </a:p>
        </p:txBody>
      </p:sp>
      <p:sp>
        <p:nvSpPr>
          <p:cNvPr id="94214" name="Прямоугольник 2"/>
          <p:cNvSpPr>
            <a:spLocks noChangeArrowheads="1"/>
          </p:cNvSpPr>
          <p:nvPr/>
        </p:nvSpPr>
        <p:spPr bwMode="auto">
          <a:xfrm>
            <a:off x="2123728" y="2290762"/>
            <a:ext cx="66246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 имеет следующие свойства: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цвет белый, плотность – 802 г/см,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интервал плавки – 1350-1320С,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температура литья – 1460С,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коэффициент термического расширения в интервале 20-500 град, С-124 * 10-6 1/град, разрывное удлинение – 8%,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 прочности на разрыв 880 Н / мм 2,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твёрдость по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Виккерсу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(НУ 10),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предел удлинения (0,2 – 600Н/мм 2 ),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модуль упругости 211 000 Н/мм 2.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Химический состав.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Кобальт – 63%, хром – 28%, молибден – 5%, никель – 3%, прочие элементы – углерод, железо, кремний менее 0,35%.</a:t>
            </a:r>
          </a:p>
          <a:p>
            <a:endParaRPr lang="ru-RU" altLang="ru-RU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CDAF8-5BDC-4A66-BC62-84593E5BA209}" type="slidenum">
              <a:rPr lang="ru-RU"/>
              <a:pPr>
                <a:defRPr/>
              </a:pPr>
              <a:t>91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6375" y="1484784"/>
            <a:ext cx="7200081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 драгоценным металлам относятся: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золото,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металлы платиновой группы, </a:t>
            </a:r>
          </a:p>
          <a:p>
            <a:pPr marL="628650" indent="-285750" algn="just"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 также их сплавы.</a:t>
            </a:r>
          </a:p>
          <a:p>
            <a:pPr marL="342900" algn="just">
              <a:spcAft>
                <a:spcPts val="1000"/>
              </a:spcAft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Широкое применение они получили из-за высокой антикоррозийной стойкости в обычной атмосфере, в воде и многих других средах.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1000"/>
              </a:spcAft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Достоинство, или ценность, сплава, содержащего золото (платину или серебро), выражается “пробой”. В нашей стране с 1927 г. введена метрическая система проб. По этой системе проба показывает содержание чистого золота, платины или серебра в 1000 весовых частей сплава.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5AD20-BBEE-45AB-8E92-8B69D9890D99}" type="slidenum">
              <a:rPr lang="ru-RU"/>
              <a:pPr>
                <a:defRPr/>
              </a:pPr>
              <a:t>92</a:t>
            </a:fld>
            <a:endParaRPr lang="ru-RU"/>
          </a:p>
        </p:txBody>
      </p:sp>
      <p:pic>
        <p:nvPicPr>
          <p:cNvPr id="9626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r="9781" b="4626"/>
          <a:stretch>
            <a:fillRect/>
          </a:stretch>
        </p:blipFill>
        <p:spPr bwMode="auto">
          <a:xfrm>
            <a:off x="2442368" y="1787525"/>
            <a:ext cx="59721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Текст 4"/>
          <p:cNvSpPr txBox="1">
            <a:spLocks/>
          </p:cNvSpPr>
          <p:nvPr/>
        </p:nvSpPr>
        <p:spPr bwMode="auto">
          <a:xfrm>
            <a:off x="2116930" y="1285875"/>
            <a:ext cx="66230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Сплавы на основе золота и платиноидов </a:t>
            </a:r>
          </a:p>
        </p:txBody>
      </p:sp>
      <p:sp>
        <p:nvSpPr>
          <p:cNvPr id="96263" name="Прямоугольник 1"/>
          <p:cNvSpPr>
            <a:spLocks noChangeArrowheads="1"/>
          </p:cNvSpPr>
          <p:nvPr/>
        </p:nvSpPr>
        <p:spPr bwMode="auto">
          <a:xfrm>
            <a:off x="4514850" y="5991225"/>
            <a:ext cx="182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Био Понто Стар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4"/>
          <p:cNvSpPr txBox="1">
            <a:spLocks noChangeArrowheads="1"/>
          </p:cNvSpPr>
          <p:nvPr/>
        </p:nvSpPr>
        <p:spPr bwMode="auto">
          <a:xfrm>
            <a:off x="3563938" y="1860550"/>
            <a:ext cx="5329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0" b="1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altLang="ru-RU" sz="3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A638F-4F2E-4924-8C69-388F0CE63AFE}" type="slidenum">
              <a:rPr lang="ru-RU"/>
              <a:pPr>
                <a:defRPr/>
              </a:pPr>
              <a:t>93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2489</TotalTime>
  <Words>4741</Words>
  <Application>Microsoft Office PowerPoint</Application>
  <PresentationFormat>Экран (4:3)</PresentationFormat>
  <Paragraphs>435</Paragraphs>
  <Slides>93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3" baseType="lpstr">
      <vt:lpstr>Arial</vt:lpstr>
      <vt:lpstr>Calibri</vt:lpstr>
      <vt:lpstr>Calibri Light</vt:lpstr>
      <vt:lpstr>Cambria</vt:lpstr>
      <vt:lpstr>Courier New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Ketty</dc:creator>
  <cp:lastModifiedBy>User</cp:lastModifiedBy>
  <cp:revision>190</cp:revision>
  <dcterms:modified xsi:type="dcterms:W3CDTF">2023-09-06T12:23:56Z</dcterms:modified>
</cp:coreProperties>
</file>