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notesMasterIdLst>
    <p:notesMasterId r:id="rId74"/>
  </p:notesMasterIdLst>
  <p:sldIdLst>
    <p:sldId id="273" r:id="rId2"/>
    <p:sldId id="274" r:id="rId3"/>
    <p:sldId id="291" r:id="rId4"/>
    <p:sldId id="391" r:id="rId5"/>
    <p:sldId id="392" r:id="rId6"/>
    <p:sldId id="393" r:id="rId7"/>
    <p:sldId id="394" r:id="rId8"/>
    <p:sldId id="372" r:id="rId9"/>
    <p:sldId id="323" r:id="rId10"/>
    <p:sldId id="395" r:id="rId11"/>
    <p:sldId id="322" r:id="rId12"/>
    <p:sldId id="334" r:id="rId13"/>
    <p:sldId id="330" r:id="rId14"/>
    <p:sldId id="396" r:id="rId15"/>
    <p:sldId id="339" r:id="rId16"/>
    <p:sldId id="335" r:id="rId17"/>
    <p:sldId id="337" r:id="rId18"/>
    <p:sldId id="324" r:id="rId19"/>
    <p:sldId id="325" r:id="rId20"/>
    <p:sldId id="326" r:id="rId21"/>
    <p:sldId id="327" r:id="rId22"/>
    <p:sldId id="328" r:id="rId23"/>
    <p:sldId id="390" r:id="rId24"/>
    <p:sldId id="329" r:id="rId25"/>
    <p:sldId id="397" r:id="rId26"/>
    <p:sldId id="331" r:id="rId27"/>
    <p:sldId id="398" r:id="rId28"/>
    <p:sldId id="338" r:id="rId29"/>
    <p:sldId id="364" r:id="rId30"/>
    <p:sldId id="336" r:id="rId31"/>
    <p:sldId id="340" r:id="rId32"/>
    <p:sldId id="361" r:id="rId33"/>
    <p:sldId id="373" r:id="rId34"/>
    <p:sldId id="377" r:id="rId35"/>
    <p:sldId id="376" r:id="rId36"/>
    <p:sldId id="379" r:id="rId37"/>
    <p:sldId id="380" r:id="rId38"/>
    <p:sldId id="374" r:id="rId39"/>
    <p:sldId id="332" r:id="rId40"/>
    <p:sldId id="386" r:id="rId41"/>
    <p:sldId id="341" r:id="rId42"/>
    <p:sldId id="387" r:id="rId43"/>
    <p:sldId id="381" r:id="rId44"/>
    <p:sldId id="382" r:id="rId45"/>
    <p:sldId id="383" r:id="rId46"/>
    <p:sldId id="384" r:id="rId47"/>
    <p:sldId id="385" r:id="rId48"/>
    <p:sldId id="342" r:id="rId49"/>
    <p:sldId id="375" r:id="rId50"/>
    <p:sldId id="388" r:id="rId51"/>
    <p:sldId id="389" r:id="rId52"/>
    <p:sldId id="400" r:id="rId53"/>
    <p:sldId id="401" r:id="rId54"/>
    <p:sldId id="402" r:id="rId55"/>
    <p:sldId id="403" r:id="rId56"/>
    <p:sldId id="404" r:id="rId57"/>
    <p:sldId id="405" r:id="rId58"/>
    <p:sldId id="406" r:id="rId59"/>
    <p:sldId id="407" r:id="rId60"/>
    <p:sldId id="408" r:id="rId61"/>
    <p:sldId id="409" r:id="rId62"/>
    <p:sldId id="410" r:id="rId63"/>
    <p:sldId id="411" r:id="rId64"/>
    <p:sldId id="412" r:id="rId65"/>
    <p:sldId id="413" r:id="rId66"/>
    <p:sldId id="414" r:id="rId67"/>
    <p:sldId id="415" r:id="rId68"/>
    <p:sldId id="416" r:id="rId69"/>
    <p:sldId id="417" r:id="rId70"/>
    <p:sldId id="418" r:id="rId71"/>
    <p:sldId id="419" r:id="rId72"/>
    <p:sldId id="290" r:id="rId73"/>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Windows" initials="ПW" lastIdx="1" clrIdx="0">
    <p:extLst>
      <p:ext uri="{19B8F6BF-5375-455C-9EA6-DF929625EA0E}">
        <p15:presenceInfo xmlns:p15="http://schemas.microsoft.com/office/powerpoint/2012/main" userId="Пользователь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25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94709" autoAdjust="0"/>
  </p:normalViewPr>
  <p:slideViewPr>
    <p:cSldViewPr>
      <p:cViewPr varScale="1">
        <p:scale>
          <a:sx n="70" d="100"/>
          <a:sy n="70" d="100"/>
        </p:scale>
        <p:origin x="72" y="5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56EDB7F-B0F5-47E7-B0AA-4C7225A50759}" type="datetimeFigureOut">
              <a:rPr lang="ru-RU"/>
              <a:pPr>
                <a:defRPr/>
              </a:pPr>
              <a:t>06.09.2023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2958931-726B-4390-A531-7F7D6218D735}" type="slidenum">
              <a:rPr lang="ru-RU" altLang="ru-RU"/>
              <a:pPr>
                <a:defRPr/>
              </a:pPr>
              <a:t>‹#›</a:t>
            </a:fld>
            <a:endParaRPr lang="ru-RU" altLang="ru-RU"/>
          </a:p>
        </p:txBody>
      </p:sp>
    </p:spTree>
    <p:extLst>
      <p:ext uri="{BB962C8B-B14F-4D97-AF65-F5344CB8AC3E}">
        <p14:creationId xmlns:p14="http://schemas.microsoft.com/office/powerpoint/2010/main" val="2231242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614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77EB33-B1FF-4EF1-9975-9BF56CD118FC}" type="slidenum">
              <a:rPr lang="ru-RU" altLang="ru-RU" smtClean="0">
                <a:latin typeface="Calibri" panose="020F0502020204030204" pitchFamily="34" charset="0"/>
              </a:rPr>
              <a:pPr/>
              <a:t>4</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2218088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512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8B9A5C-B560-4250-AFA6-93F0DDC29016}" type="slidenum">
              <a:rPr lang="ru-RU" altLang="ru-RU" smtClean="0">
                <a:latin typeface="Calibri" panose="020F0502020204030204" pitchFamily="34" charset="0"/>
              </a:rPr>
              <a:pPr/>
              <a:t>52</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3011936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5325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94CB6F-BCEF-4763-A888-A7910C8D7F7E}" type="slidenum">
              <a:rPr lang="ru-RU" altLang="ru-RU" smtClean="0">
                <a:latin typeface="Calibri" panose="020F0502020204030204" pitchFamily="34" charset="0"/>
              </a:rPr>
              <a:pPr/>
              <a:t>53</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1026331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5530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F95892-676F-4461-B15F-E8FFB8BAB6CF}" type="slidenum">
              <a:rPr lang="ru-RU" altLang="ru-RU" smtClean="0">
                <a:latin typeface="Calibri" panose="020F0502020204030204" pitchFamily="34" charset="0"/>
              </a:rPr>
              <a:pPr/>
              <a:t>54</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886785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5734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83DD90-A9FC-4572-A72C-82DB12FBF592}" type="slidenum">
              <a:rPr lang="ru-RU" altLang="ru-RU" smtClean="0">
                <a:latin typeface="Calibri" panose="020F0502020204030204" pitchFamily="34" charset="0"/>
              </a:rPr>
              <a:pPr/>
              <a:t>55</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1389689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5939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5A8E0B-CB27-4F75-8304-61962813684B}" type="slidenum">
              <a:rPr lang="ru-RU" altLang="ru-RU" smtClean="0">
                <a:latin typeface="Calibri" panose="020F0502020204030204" pitchFamily="34" charset="0"/>
              </a:rPr>
              <a:pPr/>
              <a:t>56</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907964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614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20730F-1AEC-4E1B-9B98-37D60A1D60F8}" type="slidenum">
              <a:rPr lang="ru-RU" altLang="ru-RU" smtClean="0">
                <a:latin typeface="Calibri" panose="020F0502020204030204" pitchFamily="34" charset="0"/>
              </a:rPr>
              <a:pPr/>
              <a:t>57</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2840341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6349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A688FE-CD67-4F19-B0DE-808E95E79D40}" type="slidenum">
              <a:rPr lang="ru-RU" altLang="ru-RU" smtClean="0">
                <a:latin typeface="Calibri" panose="020F0502020204030204" pitchFamily="34" charset="0"/>
              </a:rPr>
              <a:pPr/>
              <a:t>58</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997176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655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DD9FB8-3C78-4B64-A542-1F4229B23A22}" type="slidenum">
              <a:rPr lang="ru-RU" altLang="ru-RU" smtClean="0">
                <a:latin typeface="Calibri" panose="020F0502020204030204" pitchFamily="34" charset="0"/>
              </a:rPr>
              <a:pPr/>
              <a:t>59</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2520925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675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BC505F-A117-4997-A797-8AF2268E41AC}" type="slidenum">
              <a:rPr lang="ru-RU" altLang="ru-RU" smtClean="0">
                <a:latin typeface="Calibri" panose="020F0502020204030204" pitchFamily="34" charset="0"/>
              </a:rPr>
              <a:pPr/>
              <a:t>60</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385010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6963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1212C2-0E58-4984-B1ED-7837E3C76173}" type="slidenum">
              <a:rPr lang="ru-RU" altLang="ru-RU" smtClean="0">
                <a:latin typeface="Calibri" panose="020F0502020204030204" pitchFamily="34" charset="0"/>
              </a:rPr>
              <a:pPr/>
              <a:t>61</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2624450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819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A4554F-D420-4CDE-B4D9-525E9CEC185D}" type="slidenum">
              <a:rPr lang="ru-RU" altLang="ru-RU" smtClean="0">
                <a:latin typeface="Calibri" panose="020F0502020204030204" pitchFamily="34" charset="0"/>
              </a:rPr>
              <a:pPr/>
              <a:t>5</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2203404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716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41448C1-1D2D-4E38-95DD-28F90EF75341}" type="slidenum">
              <a:rPr lang="ru-RU" altLang="ru-RU" smtClean="0">
                <a:latin typeface="Calibri" panose="020F0502020204030204" pitchFamily="34" charset="0"/>
              </a:rPr>
              <a:pPr/>
              <a:t>62</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2577149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737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950CC3-E68C-4761-BC71-A44BF439C89C}" type="slidenum">
              <a:rPr lang="ru-RU" altLang="ru-RU" smtClean="0">
                <a:latin typeface="Calibri" panose="020F0502020204030204" pitchFamily="34" charset="0"/>
              </a:rPr>
              <a:pPr/>
              <a:t>63</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2367806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757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6FA427-F6EC-47DE-AA03-4F2F9C09D424}" type="slidenum">
              <a:rPr lang="ru-RU" altLang="ru-RU" smtClean="0">
                <a:latin typeface="Calibri" panose="020F0502020204030204" pitchFamily="34" charset="0"/>
              </a:rPr>
              <a:pPr/>
              <a:t>64</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130590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778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EF211B-6863-455F-9C33-31AB54FFA7C6}" type="slidenum">
              <a:rPr lang="ru-RU" altLang="ru-RU" smtClean="0">
                <a:latin typeface="Calibri" panose="020F0502020204030204" pitchFamily="34" charset="0"/>
              </a:rPr>
              <a:pPr/>
              <a:t>65</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1298432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7987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623032E-6698-4121-AB76-0DCFA66CBA84}" type="slidenum">
              <a:rPr lang="ru-RU" altLang="ru-RU" smtClean="0">
                <a:latin typeface="Calibri" panose="020F0502020204030204" pitchFamily="34" charset="0"/>
              </a:rPr>
              <a:pPr/>
              <a:t>66</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734667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819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E66C9B-C7BF-478B-B733-98827CB47BD4}" type="slidenum">
              <a:rPr lang="ru-RU" altLang="ru-RU" smtClean="0">
                <a:latin typeface="Calibri" panose="020F0502020204030204" pitchFamily="34" charset="0"/>
              </a:rPr>
              <a:pPr/>
              <a:t>67</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167555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839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C83770-46A2-433A-8764-C68BA5DD07C3}" type="slidenum">
              <a:rPr lang="ru-RU" altLang="ru-RU" smtClean="0">
                <a:latin typeface="Calibri" panose="020F0502020204030204" pitchFamily="34" charset="0"/>
              </a:rPr>
              <a:pPr/>
              <a:t>68</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3927005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8602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B9F7C0-375C-4EB2-980A-71BCEC79E81B}" type="slidenum">
              <a:rPr lang="ru-RU" altLang="ru-RU" smtClean="0">
                <a:latin typeface="Calibri" panose="020F0502020204030204" pitchFamily="34" charset="0"/>
              </a:rPr>
              <a:pPr/>
              <a:t>69</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651782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8806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96E01A-AD81-4BBF-B351-E0FEB83030D1}" type="slidenum">
              <a:rPr lang="ru-RU" altLang="ru-RU" smtClean="0">
                <a:latin typeface="Calibri" panose="020F0502020204030204" pitchFamily="34" charset="0"/>
              </a:rPr>
              <a:pPr/>
              <a:t>70</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2060787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9011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C69270-5C6F-4798-81F0-EC773809BD63}" type="slidenum">
              <a:rPr lang="ru-RU" altLang="ru-RU" smtClean="0">
                <a:latin typeface="Calibri" panose="020F0502020204030204" pitchFamily="34" charset="0"/>
              </a:rPr>
              <a:pPr/>
              <a:t>71</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3618852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102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C8B292-42BC-4CC2-8C8F-54F95BD53BA5}" type="slidenum">
              <a:rPr lang="ru-RU" altLang="ru-RU" smtClean="0">
                <a:latin typeface="Calibri" panose="020F0502020204030204" pitchFamily="34" charset="0"/>
              </a:rPr>
              <a:pPr/>
              <a:t>6</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205587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B5C6BC-DBCA-4B12-A765-CFFC25921E48}" type="slidenum">
              <a:rPr lang="ru-RU" altLang="ru-RU" smtClean="0">
                <a:latin typeface="Calibri" panose="020F0502020204030204" pitchFamily="34" charset="0"/>
              </a:rPr>
              <a:pPr/>
              <a:t>7</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2012646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143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E6D36A0-90D7-43C4-8A2E-F442F29CA41E}" type="slidenum">
              <a:rPr lang="ru-RU" altLang="ru-RU" smtClean="0">
                <a:latin typeface="Calibri" panose="020F0502020204030204" pitchFamily="34" charset="0"/>
              </a:rPr>
              <a:pPr/>
              <a:t>10</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2375043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163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32975F-63E3-4EC0-B072-25A723F48512}" type="slidenum">
              <a:rPr lang="ru-RU" altLang="ru-RU" smtClean="0">
                <a:latin typeface="Calibri" panose="020F0502020204030204" pitchFamily="34" charset="0"/>
              </a:rPr>
              <a:pPr/>
              <a:t>14</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4086404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143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0A350E-8DC7-4537-BCA8-62D223ED7B82}" type="slidenum">
              <a:rPr lang="ru-RU" altLang="ru-RU">
                <a:latin typeface="Calibri" panose="020F0502020204030204" pitchFamily="34" charset="0"/>
              </a:rPr>
              <a:pPr/>
              <a:t>23</a:t>
            </a:fld>
            <a:endParaRPr lang="ru-RU" altLang="ru-RU">
              <a:latin typeface="Calibri" panose="020F0502020204030204" pitchFamily="34" charset="0"/>
            </a:endParaRPr>
          </a:p>
        </p:txBody>
      </p:sp>
    </p:spTree>
    <p:extLst>
      <p:ext uri="{BB962C8B-B14F-4D97-AF65-F5344CB8AC3E}">
        <p14:creationId xmlns:p14="http://schemas.microsoft.com/office/powerpoint/2010/main" val="668010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307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1D185DE-AA00-448B-8A30-519E4D39BF67}" type="slidenum">
              <a:rPr lang="ru-RU" altLang="ru-RU" smtClean="0">
                <a:latin typeface="Calibri" panose="020F0502020204030204" pitchFamily="34" charset="0"/>
              </a:rPr>
              <a:pPr/>
              <a:t>25</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2786022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3482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80F6C1-47EC-44B6-B544-107A89127D71}" type="slidenum">
              <a:rPr lang="ru-RU" altLang="ru-RU" smtClean="0">
                <a:latin typeface="Calibri" panose="020F0502020204030204" pitchFamily="34" charset="0"/>
              </a:rPr>
              <a:pPr/>
              <a:t>27</a:t>
            </a:fld>
            <a:endParaRPr lang="ru-RU" altLang="ru-RU" smtClean="0">
              <a:latin typeface="Calibri" panose="020F0502020204030204" pitchFamily="34" charset="0"/>
            </a:endParaRPr>
          </a:p>
        </p:txBody>
      </p:sp>
    </p:spTree>
    <p:extLst>
      <p:ext uri="{BB962C8B-B14F-4D97-AF65-F5344CB8AC3E}">
        <p14:creationId xmlns:p14="http://schemas.microsoft.com/office/powerpoint/2010/main" val="1791754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7B9D6DD-43ED-4507-B6C6-679CABF870EE}" type="datetimeFigureOut">
              <a:rPr lang="ru-RU" smtClean="0"/>
              <a:pPr>
                <a:defRPr/>
              </a:pPr>
              <a:t>06.09.2023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EA935B8-57B4-49F7-9423-FF0B0B6F17B9}" type="slidenum">
              <a:rPr lang="ru-RU" altLang="ru-RU" smtClean="0"/>
              <a:pPr>
                <a:defRPr/>
              </a:pPr>
              <a:t>‹#›</a:t>
            </a:fld>
            <a:endParaRPr lang="ru-RU" altLang="ru-RU"/>
          </a:p>
        </p:txBody>
      </p:sp>
    </p:spTree>
    <p:extLst>
      <p:ext uri="{BB962C8B-B14F-4D97-AF65-F5344CB8AC3E}">
        <p14:creationId xmlns:p14="http://schemas.microsoft.com/office/powerpoint/2010/main" val="3980215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FBC9D88-0134-4732-8279-3531622CE010}" type="datetimeFigureOut">
              <a:rPr lang="ru-RU" smtClean="0"/>
              <a:pPr>
                <a:defRPr/>
              </a:pPr>
              <a:t>06.09.2023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0C5F5EC-D3E1-4468-8429-2CD685E23AE2}" type="slidenum">
              <a:rPr lang="ru-RU" altLang="ru-RU" smtClean="0"/>
              <a:pPr>
                <a:defRPr/>
              </a:pPr>
              <a:t>‹#›</a:t>
            </a:fld>
            <a:endParaRPr lang="ru-RU" altLang="ru-RU"/>
          </a:p>
        </p:txBody>
      </p:sp>
    </p:spTree>
    <p:extLst>
      <p:ext uri="{BB962C8B-B14F-4D97-AF65-F5344CB8AC3E}">
        <p14:creationId xmlns:p14="http://schemas.microsoft.com/office/powerpoint/2010/main" val="499192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496BCD8-5841-4F9D-A9E2-E437D9084CD1}" type="datetimeFigureOut">
              <a:rPr lang="ru-RU" smtClean="0"/>
              <a:pPr>
                <a:defRPr/>
              </a:pPr>
              <a:t>06.09.2023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167A641-8171-43AC-B553-CFD98E4DE7D6}" type="slidenum">
              <a:rPr lang="ru-RU" altLang="ru-RU" smtClean="0"/>
              <a:pPr>
                <a:defRPr/>
              </a:pPr>
              <a:t>‹#›</a:t>
            </a:fld>
            <a:endParaRPr lang="ru-RU" altLang="ru-RU"/>
          </a:p>
        </p:txBody>
      </p:sp>
    </p:spTree>
    <p:extLst>
      <p:ext uri="{BB962C8B-B14F-4D97-AF65-F5344CB8AC3E}">
        <p14:creationId xmlns:p14="http://schemas.microsoft.com/office/powerpoint/2010/main" val="3192763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D052DFD5-6937-4C66-A9A0-3BE8EB83D536}" type="datetimeFigureOut">
              <a:rPr lang="ru-RU" smtClean="0"/>
              <a:pPr>
                <a:defRPr/>
              </a:pPr>
              <a:t>06.09.2023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7300A36-BBDB-46FA-BB6C-F066F8DC283E}" type="slidenum">
              <a:rPr lang="ru-RU" altLang="ru-RU" smtClean="0"/>
              <a:pPr>
                <a:defRPr/>
              </a:pPr>
              <a:t>‹#›</a:t>
            </a:fld>
            <a:endParaRPr lang="ru-RU" altLang="ru-RU"/>
          </a:p>
        </p:txBody>
      </p:sp>
    </p:spTree>
    <p:extLst>
      <p:ext uri="{BB962C8B-B14F-4D97-AF65-F5344CB8AC3E}">
        <p14:creationId xmlns:p14="http://schemas.microsoft.com/office/powerpoint/2010/main" val="340765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46BE40D7-88CB-4605-9E5F-8857FCEFD01D}" type="datetimeFigureOut">
              <a:rPr lang="ru-RU" smtClean="0"/>
              <a:pPr>
                <a:defRPr/>
              </a:pPr>
              <a:t>06.09.2023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D23FA26-4476-481C-B825-68087B2D0741}" type="slidenum">
              <a:rPr lang="ru-RU" altLang="ru-RU" smtClean="0"/>
              <a:pPr>
                <a:defRPr/>
              </a:pPr>
              <a:t>‹#›</a:t>
            </a:fld>
            <a:endParaRPr lang="ru-RU" altLang="ru-RU"/>
          </a:p>
        </p:txBody>
      </p:sp>
    </p:spTree>
    <p:extLst>
      <p:ext uri="{BB962C8B-B14F-4D97-AF65-F5344CB8AC3E}">
        <p14:creationId xmlns:p14="http://schemas.microsoft.com/office/powerpoint/2010/main" val="832044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C5743E26-759D-4DCD-A285-45E70BCB5278}" type="datetimeFigureOut">
              <a:rPr lang="ru-RU" smtClean="0"/>
              <a:pPr>
                <a:defRPr/>
              </a:pPr>
              <a:t>06.09.2023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42FD3C7-8967-4081-8A33-FC625B01FBF1}" type="slidenum">
              <a:rPr lang="ru-RU" altLang="ru-RU" smtClean="0"/>
              <a:pPr>
                <a:defRPr/>
              </a:pPr>
              <a:t>‹#›</a:t>
            </a:fld>
            <a:endParaRPr lang="ru-RU" altLang="ru-RU"/>
          </a:p>
        </p:txBody>
      </p:sp>
    </p:spTree>
    <p:extLst>
      <p:ext uri="{BB962C8B-B14F-4D97-AF65-F5344CB8AC3E}">
        <p14:creationId xmlns:p14="http://schemas.microsoft.com/office/powerpoint/2010/main" val="2021612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15F14169-A562-4DB0-A305-74907B8BAB39}" type="datetimeFigureOut">
              <a:rPr lang="ru-RU" smtClean="0"/>
              <a:pPr>
                <a:defRPr/>
              </a:pPr>
              <a:t>06.09.2023</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64FE7D2E-F663-4CCC-B8E5-E31BF7C87979}" type="slidenum">
              <a:rPr lang="ru-RU" altLang="ru-RU" smtClean="0"/>
              <a:pPr>
                <a:defRPr/>
              </a:pPr>
              <a:t>‹#›</a:t>
            </a:fld>
            <a:endParaRPr lang="ru-RU" altLang="ru-RU"/>
          </a:p>
        </p:txBody>
      </p:sp>
    </p:spTree>
    <p:extLst>
      <p:ext uri="{BB962C8B-B14F-4D97-AF65-F5344CB8AC3E}">
        <p14:creationId xmlns:p14="http://schemas.microsoft.com/office/powerpoint/2010/main" val="499719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7DB743EC-104C-4194-AD2E-33A0FED05E67}" type="datetimeFigureOut">
              <a:rPr lang="ru-RU" smtClean="0"/>
              <a:pPr>
                <a:defRPr/>
              </a:pPr>
              <a:t>06.09.2023</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B8175D4F-7E21-4447-A26C-48D45BCBAC70}" type="slidenum">
              <a:rPr lang="ru-RU" altLang="ru-RU" smtClean="0"/>
              <a:pPr>
                <a:defRPr/>
              </a:pPr>
              <a:t>‹#›</a:t>
            </a:fld>
            <a:endParaRPr lang="ru-RU" altLang="ru-RU"/>
          </a:p>
        </p:txBody>
      </p:sp>
    </p:spTree>
    <p:extLst>
      <p:ext uri="{BB962C8B-B14F-4D97-AF65-F5344CB8AC3E}">
        <p14:creationId xmlns:p14="http://schemas.microsoft.com/office/powerpoint/2010/main" val="2868993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B5693E96-46FC-4BC7-88E1-59C20ED774BD}" type="datetimeFigureOut">
              <a:rPr lang="ru-RU" smtClean="0"/>
              <a:pPr>
                <a:defRPr/>
              </a:pPr>
              <a:t>06.09.2023</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AA528C19-C67C-48CF-8910-FC854D5C2FD4}" type="slidenum">
              <a:rPr lang="ru-RU" altLang="ru-RU" smtClean="0"/>
              <a:pPr>
                <a:defRPr/>
              </a:pPr>
              <a:t>‹#›</a:t>
            </a:fld>
            <a:endParaRPr lang="ru-RU" altLang="ru-RU"/>
          </a:p>
        </p:txBody>
      </p:sp>
    </p:spTree>
    <p:extLst>
      <p:ext uri="{BB962C8B-B14F-4D97-AF65-F5344CB8AC3E}">
        <p14:creationId xmlns:p14="http://schemas.microsoft.com/office/powerpoint/2010/main" val="267471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1B09CFC-26C0-4E79-A047-F40972B15886}" type="datetimeFigureOut">
              <a:rPr lang="ru-RU" smtClean="0"/>
              <a:pPr>
                <a:defRPr/>
              </a:pPr>
              <a:t>06.09.2023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1D706A6-11CB-4667-A199-32D6BC7763E2}" type="slidenum">
              <a:rPr lang="ru-RU" altLang="ru-RU" smtClean="0"/>
              <a:pPr>
                <a:defRPr/>
              </a:pPr>
              <a:t>‹#›</a:t>
            </a:fld>
            <a:endParaRPr lang="ru-RU" altLang="ru-RU"/>
          </a:p>
        </p:txBody>
      </p:sp>
    </p:spTree>
    <p:extLst>
      <p:ext uri="{BB962C8B-B14F-4D97-AF65-F5344CB8AC3E}">
        <p14:creationId xmlns:p14="http://schemas.microsoft.com/office/powerpoint/2010/main" val="1345074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BABFEDF-3E02-436E-867B-D8B9D307BE8A}" type="datetimeFigureOut">
              <a:rPr lang="ru-RU" smtClean="0"/>
              <a:pPr>
                <a:defRPr/>
              </a:pPr>
              <a:t>06.09.2023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85BFC1D-89C7-4316-A01E-10E762D8A6C3}" type="slidenum">
              <a:rPr lang="ru-RU" altLang="ru-RU" smtClean="0"/>
              <a:pPr>
                <a:defRPr/>
              </a:pPr>
              <a:t>‹#›</a:t>
            </a:fld>
            <a:endParaRPr lang="ru-RU" altLang="ru-RU"/>
          </a:p>
        </p:txBody>
      </p:sp>
    </p:spTree>
    <p:extLst>
      <p:ext uri="{BB962C8B-B14F-4D97-AF65-F5344CB8AC3E}">
        <p14:creationId xmlns:p14="http://schemas.microsoft.com/office/powerpoint/2010/main" val="1559450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panose="020B0604020202020204" pitchFamily="34" charset="0"/>
              </a:defRPr>
            </a:lvl1pPr>
          </a:lstStyle>
          <a:p>
            <a:pPr>
              <a:defRPr/>
            </a:pPr>
            <a:fld id="{6C7882F1-780B-4175-8752-86A90AF57DC1}" type="datetimeFigureOut">
              <a:rPr lang="ru-RU" smtClean="0"/>
              <a:pPr>
                <a:defRPr/>
              </a:pPr>
              <a:t>06.09.2023</a:t>
            </a:fld>
            <a:endParaRPr lang="ru-RU"/>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panose="020B0604020202020204" pitchFamily="34" charset="0"/>
              </a:defRPr>
            </a:lvl1pPr>
          </a:lstStyle>
          <a:p>
            <a:pPr>
              <a:defRPr/>
            </a:pPr>
            <a:endParaRPr lang="ru-RU"/>
          </a:p>
        </p:txBody>
      </p:sp>
      <p:sp>
        <p:nvSpPr>
          <p:cNvPr id="6" name="Номер слайда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DD162159-AA4B-451A-83F1-DFB184C2B077}" type="slidenum">
              <a:rPr lang="ru-RU" altLang="ru-RU" smtClean="0"/>
              <a:pPr>
                <a:defRPr/>
              </a:pPr>
              <a:t>‹#›</a:t>
            </a:fld>
            <a:endParaRPr lang="ru-RU" altLang="ru-RU"/>
          </a:p>
        </p:txBody>
      </p:sp>
    </p:spTree>
    <p:extLst>
      <p:ext uri="{BB962C8B-B14F-4D97-AF65-F5344CB8AC3E}">
        <p14:creationId xmlns:p14="http://schemas.microsoft.com/office/powerpoint/2010/main" val="300762016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0.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9.jp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1.jpg"/><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4.jpeg"/><Relationship Id="rId4" Type="http://schemas.openxmlformats.org/officeDocument/2006/relationships/image" Target="../media/image73.jpe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76.jpeg"/><Relationship Id="rId4" Type="http://schemas.openxmlformats.org/officeDocument/2006/relationships/image" Target="../media/image75.jp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9.jpe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2.jp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4.jp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5.jpe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6.jpe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7.jp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8.jpe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9.jp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0.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1.jp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2.jp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281"/>
            <a:ext cx="91503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ABB8C1E9-AE28-4A8E-8CF1-6AD101C10D20}" type="slidenum">
              <a:rPr lang="ru-RU"/>
              <a:pPr>
                <a:defRPr/>
              </a:pPr>
              <a:t>1</a:t>
            </a:fld>
            <a:endParaRPr lang="ru-RU"/>
          </a:p>
        </p:txBody>
      </p:sp>
      <p:sp>
        <p:nvSpPr>
          <p:cNvPr id="3077" name="TextBox 5"/>
          <p:cNvSpPr txBox="1">
            <a:spLocks noChangeArrowheads="1"/>
          </p:cNvSpPr>
          <p:nvPr/>
        </p:nvSpPr>
        <p:spPr bwMode="auto">
          <a:xfrm>
            <a:off x="5292080" y="141497"/>
            <a:ext cx="35549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sz="1600" b="1" dirty="0">
              <a:latin typeface="Cambria" panose="02040503050406030204" pitchFamily="18" charset="0"/>
            </a:endParaRPr>
          </a:p>
        </p:txBody>
      </p:sp>
      <p:sp>
        <p:nvSpPr>
          <p:cNvPr id="3078" name="Подзаголовок 2"/>
          <p:cNvSpPr txBox="1">
            <a:spLocks/>
          </p:cNvSpPr>
          <p:nvPr/>
        </p:nvSpPr>
        <p:spPr bwMode="auto">
          <a:xfrm>
            <a:off x="3276600" y="1789113"/>
            <a:ext cx="58674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ru-RU" altLang="ru-RU" sz="2400" b="1" dirty="0">
                <a:solidFill>
                  <a:schemeClr val="bg1"/>
                </a:solidFill>
                <a:latin typeface="Cambria" panose="02040503050406030204" pitchFamily="18" charset="0"/>
              </a:rPr>
              <a:t>Тема:</a:t>
            </a:r>
            <a:r>
              <a:rPr lang="ru-RU" altLang="ru-RU" b="1" dirty="0">
                <a:solidFill>
                  <a:schemeClr val="bg1"/>
                </a:solidFill>
                <a:latin typeface="Cambria" panose="02040503050406030204" pitchFamily="18" charset="0"/>
              </a:rPr>
              <a:t> </a:t>
            </a:r>
          </a:p>
          <a:p>
            <a:pPr algn="ctr" eaLnBrk="1" hangingPunct="1">
              <a:lnSpc>
                <a:spcPct val="80000"/>
              </a:lnSpc>
              <a:spcBef>
                <a:spcPct val="20000"/>
              </a:spcBef>
            </a:pPr>
            <a:r>
              <a:rPr lang="ru-RU" altLang="ru-RU" sz="2000" dirty="0" smtClean="0">
                <a:solidFill>
                  <a:schemeClr val="bg1"/>
                </a:solidFill>
                <a:latin typeface="Cambria" panose="02040503050406030204" pitchFamily="18" charset="0"/>
                <a:ea typeface="Cambria" panose="02040503050406030204" pitchFamily="18" charset="0"/>
                <a:cs typeface="Cambria" panose="02040503050406030204" pitchFamily="18" charset="0"/>
              </a:rPr>
              <a:t>«Безметалловые коронки (на основе диоксида циркония, прессованной керамики, </a:t>
            </a:r>
            <a:r>
              <a:rPr lang="en-US" altLang="ru-RU" sz="2000" dirty="0" smtClean="0">
                <a:solidFill>
                  <a:schemeClr val="bg1"/>
                </a:solidFill>
                <a:latin typeface="Cambria" panose="02040503050406030204" pitchFamily="18" charset="0"/>
                <a:ea typeface="Cambria" panose="02040503050406030204" pitchFamily="18" charset="0"/>
                <a:cs typeface="Cambria" panose="02040503050406030204" pitchFamily="18" charset="0"/>
              </a:rPr>
              <a:t>E-Ma</a:t>
            </a:r>
            <a:r>
              <a:rPr lang="ru-RU" altLang="ru-RU" sz="2000" dirty="0" smtClean="0">
                <a:solidFill>
                  <a:schemeClr val="bg1"/>
                </a:solidFill>
                <a:latin typeface="Cambria" panose="02040503050406030204" pitchFamily="18" charset="0"/>
                <a:ea typeface="Cambria" panose="02040503050406030204" pitchFamily="18" charset="0"/>
                <a:cs typeface="Cambria" panose="02040503050406030204" pitchFamily="18" charset="0"/>
              </a:rPr>
              <a:t>х)</a:t>
            </a:r>
            <a:r>
              <a:rPr lang="en-US" altLang="ru-RU" sz="2000" dirty="0" smtClean="0">
                <a:solidFill>
                  <a:schemeClr val="bg1"/>
                </a:solidFill>
                <a:latin typeface="Cambria" panose="02040503050406030204" pitchFamily="18" charset="0"/>
                <a:ea typeface="Cambria" panose="02040503050406030204" pitchFamily="18" charset="0"/>
                <a:cs typeface="Cambria" panose="02040503050406030204" pitchFamily="18" charset="0"/>
              </a:rPr>
              <a:t>. </a:t>
            </a:r>
            <a:r>
              <a:rPr lang="ru-RU" altLang="ru-RU" sz="2000" dirty="0" smtClean="0">
                <a:solidFill>
                  <a:schemeClr val="bg1"/>
                </a:solidFill>
                <a:latin typeface="Cambria" panose="02040503050406030204" pitchFamily="18" charset="0"/>
                <a:ea typeface="Cambria" panose="02040503050406030204" pitchFamily="18" charset="0"/>
                <a:cs typeface="Cambria" panose="02040503050406030204" pitchFamily="18" charset="0"/>
              </a:rPr>
              <a:t>Определения. Показания, противопоказания. Особенности препарирования под безметалловые коронки. Клинико- лабораторные этапы изготовления.»</a:t>
            </a:r>
            <a:endParaRPr lang="ru-RU" altLang="ru-RU" sz="2000" dirty="0">
              <a:solidFill>
                <a:schemeClr val="bg1"/>
              </a:solidFill>
              <a:latin typeface="Cambria" panose="02040503050406030204" pitchFamily="18" charset="0"/>
              <a:ea typeface="Cambria" panose="02040503050406030204" pitchFamily="18" charset="0"/>
              <a:cs typeface="Cambria" panose="02040503050406030204" pitchFamily="18" charset="0"/>
            </a:endParaRPr>
          </a:p>
          <a:p>
            <a:pPr algn="ctr" eaLnBrk="1" hangingPunct="1">
              <a:spcBef>
                <a:spcPct val="20000"/>
              </a:spcBef>
            </a:pPr>
            <a:endParaRPr lang="ru-RU" altLang="ru-RU" sz="2800" b="1" dirty="0">
              <a:solidFill>
                <a:schemeClr val="bg1"/>
              </a:solidFill>
              <a:latin typeface="Cambria" panose="02040503050406030204" pitchFamily="18" charset="0"/>
            </a:endParaRPr>
          </a:p>
          <a:p>
            <a:pPr eaLnBrk="1" hangingPunct="1">
              <a:spcBef>
                <a:spcPct val="20000"/>
              </a:spcBef>
            </a:pPr>
            <a:endParaRPr lang="ru-RU" altLang="ru-RU" sz="3200" b="1" dirty="0">
              <a:solidFill>
                <a:schemeClr val="bg1"/>
              </a:solidFill>
              <a:latin typeface="Cambria" panose="02040503050406030204" pitchFamily="18" charset="0"/>
            </a:endParaRPr>
          </a:p>
          <a:p>
            <a:pPr eaLnBrk="1" hangingPunct="1">
              <a:lnSpc>
                <a:spcPct val="80000"/>
              </a:lnSpc>
              <a:spcBef>
                <a:spcPct val="20000"/>
              </a:spcBef>
            </a:pPr>
            <a:endParaRPr lang="ru-RU" altLang="ru-RU" sz="3200" b="1" dirty="0">
              <a:solidFill>
                <a:schemeClr val="bg1"/>
              </a:solidFill>
              <a:latin typeface="Cambria" panose="02040503050406030204" pitchFamily="18" charset="0"/>
            </a:endParaRPr>
          </a:p>
        </p:txBody>
      </p:sp>
      <p:sp>
        <p:nvSpPr>
          <p:cNvPr id="9" name="TextBox 8"/>
          <p:cNvSpPr txBox="1"/>
          <p:nvPr/>
        </p:nvSpPr>
        <p:spPr>
          <a:xfrm>
            <a:off x="4016388" y="395918"/>
            <a:ext cx="5678487" cy="738664"/>
          </a:xfrm>
          <a:prstGeom prst="rect">
            <a:avLst/>
          </a:prstGeom>
          <a:noFill/>
        </p:spPr>
        <p:txBody>
          <a:bodyPr>
            <a:spAutoFit/>
          </a:bodyPr>
          <a:lstStyle/>
          <a:p>
            <a:pPr algn="ctr" eaLnBrk="1" hangingPunct="1"/>
            <a:r>
              <a:rPr lang="ru-RU" altLang="ru-RU" sz="1400" b="1" dirty="0">
                <a:solidFill>
                  <a:srgbClr val="C00000"/>
                </a:solidFill>
                <a:latin typeface="Cambria" panose="02040503050406030204" pitchFamily="18" charset="0"/>
              </a:rPr>
              <a:t>Лекция</a:t>
            </a:r>
          </a:p>
          <a:p>
            <a:pPr algn="ctr" eaLnBrk="1" hangingPunct="1"/>
            <a:r>
              <a:rPr lang="ru-RU" altLang="ru-RU" sz="1400" b="1" dirty="0">
                <a:latin typeface="Cambria" panose="02040503050406030204" pitchFamily="18" charset="0"/>
              </a:rPr>
              <a:t>по модулю «Ортопедическая стоматология»</a:t>
            </a:r>
          </a:p>
          <a:p>
            <a:pPr algn="ctr" eaLnBrk="1" hangingPunct="1"/>
            <a:r>
              <a:rPr lang="ru-RU" altLang="ru-RU" sz="1400" b="1" dirty="0">
                <a:latin typeface="Cambria" panose="02040503050406030204" pitchFamily="18" charset="0"/>
              </a:rPr>
              <a:t>учебной дисциплины «Стоматология»</a:t>
            </a:r>
            <a:endParaRPr lang="ru-RU" altLang="ru-RU" sz="1400" b="1" dirty="0">
              <a:latin typeface="Cambria" panose="02040503050406030204" pitchFamily="18" charset="0"/>
            </a:endParaRPr>
          </a:p>
        </p:txBody>
      </p:sp>
      <p:pic>
        <p:nvPicPr>
          <p:cNvPr id="10"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762" y="291247"/>
            <a:ext cx="42481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107950" y="115888"/>
            <a:ext cx="1368425"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221969-BFAD-4C09-BE30-8DA7C6B94C22}" type="slidenum">
              <a:rPr lang="ru-RU" altLang="ru-RU" smtClean="0">
                <a:solidFill>
                  <a:srgbClr val="898989"/>
                </a:solidFill>
              </a:rPr>
              <a:pPr/>
              <a:t>10</a:t>
            </a:fld>
            <a:endParaRPr lang="ru-RU" altLang="ru-RU" smtClean="0">
              <a:solidFill>
                <a:srgbClr val="898989"/>
              </a:solidFill>
            </a:endParaRPr>
          </a:p>
        </p:txBody>
      </p:sp>
      <p:pic>
        <p:nvPicPr>
          <p:cNvPr id="5" name="Рисунок 4"/>
          <p:cNvPicPr>
            <a:picLocks noChangeAspect="1"/>
          </p:cNvPicPr>
          <p:nvPr/>
        </p:nvPicPr>
        <p:blipFill>
          <a:blip r:embed="rId5"/>
          <a:stretch>
            <a:fillRect/>
          </a:stretch>
        </p:blipFill>
        <p:spPr>
          <a:xfrm>
            <a:off x="1908175" y="2133600"/>
            <a:ext cx="3192463" cy="2306638"/>
          </a:xfrm>
          <a:prstGeom prst="rect">
            <a:avLst/>
          </a:prstGeom>
          <a:ln>
            <a:noFill/>
          </a:ln>
          <a:effectLst>
            <a:outerShdw blurRad="190500" algn="tl" rotWithShape="0">
              <a:srgbClr val="000000">
                <a:alpha val="70000"/>
              </a:srgbClr>
            </a:outerShdw>
          </a:effectLst>
        </p:spPr>
      </p:pic>
      <p:sp>
        <p:nvSpPr>
          <p:cNvPr id="13318" name="Прямоугольник 1"/>
          <p:cNvSpPr>
            <a:spLocks noChangeArrowheads="1"/>
          </p:cNvSpPr>
          <p:nvPr/>
        </p:nvSpPr>
        <p:spPr bwMode="auto">
          <a:xfrm>
            <a:off x="1908175" y="4724400"/>
            <a:ext cx="31924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a:latin typeface="Times New Roman" panose="02020603050405020304" pitchFamily="18" charset="0"/>
                <a:cs typeface="Times New Roman" panose="02020603050405020304" pitchFamily="18" charset="0"/>
              </a:rPr>
              <a:t>1- Многослойная керамика</a:t>
            </a:r>
          </a:p>
          <a:p>
            <a:r>
              <a:rPr lang="ru-RU" altLang="ru-RU">
                <a:latin typeface="Times New Roman" panose="02020603050405020304" pitchFamily="18" charset="0"/>
                <a:cs typeface="Times New Roman" panose="02020603050405020304" pitchFamily="18" charset="0"/>
              </a:rPr>
              <a:t>2- Оксид циркония</a:t>
            </a:r>
          </a:p>
          <a:p>
            <a:r>
              <a:rPr lang="ru-RU" altLang="ru-RU">
                <a:latin typeface="Times New Roman" panose="02020603050405020304" pitchFamily="18" charset="0"/>
                <a:cs typeface="Times New Roman" panose="02020603050405020304" pitchFamily="18" charset="0"/>
              </a:rPr>
              <a:t>3-  Зуб</a:t>
            </a:r>
          </a:p>
        </p:txBody>
      </p:sp>
      <p:sp>
        <p:nvSpPr>
          <p:cNvPr id="13319" name="Прямоугольник 2"/>
          <p:cNvSpPr>
            <a:spLocks noChangeArrowheads="1"/>
          </p:cNvSpPr>
          <p:nvPr/>
        </p:nvSpPr>
        <p:spPr bwMode="auto">
          <a:xfrm>
            <a:off x="2239963" y="1216025"/>
            <a:ext cx="2528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a:latin typeface="Times New Roman" panose="02020603050405020304" pitchFamily="18" charset="0"/>
                <a:cs typeface="Times New Roman" panose="02020603050405020304" pitchFamily="18" charset="0"/>
              </a:rPr>
              <a:t>Рис. - строение керамики на оксиде циркония</a:t>
            </a:r>
          </a:p>
        </p:txBody>
      </p:sp>
      <p:sp>
        <p:nvSpPr>
          <p:cNvPr id="13320" name="Прямоугольник 3"/>
          <p:cNvSpPr>
            <a:spLocks noChangeArrowheads="1"/>
          </p:cNvSpPr>
          <p:nvPr/>
        </p:nvSpPr>
        <p:spPr bwMode="auto">
          <a:xfrm>
            <a:off x="3032125" y="265113"/>
            <a:ext cx="4137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3600" b="1">
                <a:solidFill>
                  <a:srgbClr val="FF0000"/>
                </a:solidFill>
                <a:latin typeface="Times New Roman" panose="02020603050405020304" pitchFamily="18" charset="0"/>
                <a:cs typeface="Times New Roman" panose="02020603050405020304" pitchFamily="18" charset="0"/>
              </a:rPr>
              <a:t>Диоксид циркония</a:t>
            </a:r>
          </a:p>
        </p:txBody>
      </p:sp>
      <p:sp>
        <p:nvSpPr>
          <p:cNvPr id="13321" name="Прямоугольник 5"/>
          <p:cNvSpPr>
            <a:spLocks noChangeArrowheads="1"/>
          </p:cNvSpPr>
          <p:nvPr/>
        </p:nvSpPr>
        <p:spPr bwMode="auto">
          <a:xfrm>
            <a:off x="5545138" y="1709738"/>
            <a:ext cx="3246437"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6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a:latin typeface="Times New Roman" panose="02020603050405020304" pitchFamily="18" charset="0"/>
                <a:cs typeface="Times New Roman" panose="02020603050405020304" pitchFamily="18" charset="0"/>
              </a:rPr>
              <a:t>Диоксид циркония (хим. формула ZrO2) - это бесцветные кристаллы, t пл.= 2715 °C. Данное соединение проявляет амфотерные свойства, нерастворим в воде и водных растворах большинства кислот и щелочей.</a:t>
            </a:r>
          </a:p>
        </p:txBody>
      </p:sp>
    </p:spTree>
    <p:extLst>
      <p:ext uri="{BB962C8B-B14F-4D97-AF65-F5344CB8AC3E}">
        <p14:creationId xmlns:p14="http://schemas.microsoft.com/office/powerpoint/2010/main" val="2298201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413F1230-34EF-49A3-87EF-ADF47CB19AE0}" type="slidenum">
              <a:rPr lang="ru-RU"/>
              <a:pPr>
                <a:defRPr/>
              </a:pPr>
              <a:t>11</a:t>
            </a:fld>
            <a:endParaRPr lang="ru-RU" dirty="0"/>
          </a:p>
        </p:txBody>
      </p:sp>
      <p:sp>
        <p:nvSpPr>
          <p:cNvPr id="32773" name="Прямоугольник 1"/>
          <p:cNvSpPr>
            <a:spLocks noChangeArrowheads="1"/>
          </p:cNvSpPr>
          <p:nvPr/>
        </p:nvSpPr>
        <p:spPr bwMode="auto">
          <a:xfrm>
            <a:off x="1691680" y="1285875"/>
            <a:ext cx="7273478"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b="1" dirty="0">
                <a:solidFill>
                  <a:srgbClr val="FF0000"/>
                </a:solidFill>
                <a:latin typeface="Cambria" panose="02040503050406030204" pitchFamily="18" charset="0"/>
                <a:ea typeface="Cambria" panose="02040503050406030204" pitchFamily="18" charset="0"/>
                <a:cs typeface="Cambria" panose="02040503050406030204" pitchFamily="18" charset="0"/>
              </a:rPr>
              <a:t>ПОКАЗАНИЯ К ПРИМЕНЕИЮ</a:t>
            </a:r>
          </a:p>
          <a:p>
            <a:pPr algn="ctr"/>
            <a:endParaRPr lang="ru-RU" altLang="ru-RU" dirty="0">
              <a:solidFill>
                <a:srgbClr val="FF0000"/>
              </a:solidFill>
              <a:latin typeface="Cambria" panose="02040503050406030204" pitchFamily="18" charset="0"/>
              <a:ea typeface="Cambria" panose="02040503050406030204" pitchFamily="18" charset="0"/>
              <a:cs typeface="Cambria" panose="02040503050406030204" pitchFamily="18" charset="0"/>
            </a:endParaRPr>
          </a:p>
          <a:p>
            <a:r>
              <a:rPr lang="ru-RU" altLang="ru-RU" dirty="0">
                <a:latin typeface="Cambria" panose="02040503050406030204" pitchFamily="18" charset="0"/>
                <a:ea typeface="Cambria" panose="02040503050406030204" pitchFamily="18" charset="0"/>
                <a:cs typeface="Cambria" panose="02040503050406030204" pitchFamily="18" charset="0"/>
              </a:rPr>
              <a:t>Протезирование пациентов </a:t>
            </a:r>
            <a:r>
              <a:rPr lang="ru-RU" altLang="ru-RU" dirty="0" err="1">
                <a:latin typeface="Cambria" panose="02040503050406030204" pitchFamily="18" charset="0"/>
                <a:ea typeface="Cambria" panose="02040503050406030204" pitchFamily="18" charset="0"/>
                <a:cs typeface="Cambria" panose="02040503050406030204" pitchFamily="18" charset="0"/>
              </a:rPr>
              <a:t>безметалловыми</a:t>
            </a:r>
            <a:r>
              <a:rPr lang="ru-RU" altLang="ru-RU" dirty="0">
                <a:latin typeface="Cambria" panose="02040503050406030204" pitchFamily="18" charset="0"/>
                <a:ea typeface="Cambria" panose="02040503050406030204" pitchFamily="18" charset="0"/>
                <a:cs typeface="Cambria" panose="02040503050406030204" pitchFamily="18" charset="0"/>
              </a:rPr>
              <a:t> конструкциями обусловлено в большинстве случаев такими субъективными причинами, как сухость полости рта или вкусовые раздражения, но существуют и объективные причины, например, заболевания периодонта, одной из причин которых могут быть продукты коррозии металлов и сплавов. Помимо заболеваний периодонта показаниями к </a:t>
            </a:r>
            <a:r>
              <a:rPr lang="ru-RU" altLang="ru-RU" dirty="0" err="1">
                <a:latin typeface="Cambria" panose="02040503050406030204" pitchFamily="18" charset="0"/>
                <a:ea typeface="Cambria" panose="02040503050406030204" pitchFamily="18" charset="0"/>
                <a:cs typeface="Cambria" panose="02040503050406030204" pitchFamily="18" charset="0"/>
              </a:rPr>
              <a:t>безметалловому</a:t>
            </a:r>
            <a:r>
              <a:rPr lang="ru-RU" altLang="ru-RU" dirty="0">
                <a:latin typeface="Cambria" panose="02040503050406030204" pitchFamily="18" charset="0"/>
                <a:ea typeface="Cambria" panose="02040503050406030204" pitchFamily="18" charset="0"/>
                <a:cs typeface="Cambria" panose="02040503050406030204" pitchFamily="18" charset="0"/>
              </a:rPr>
              <a:t> протезированию являются непереносимость ортопедических конструкций на металлическом каркасе и молодой возраст (так как препарирование зубов более щадящее и зачастую не требует </a:t>
            </a:r>
            <a:r>
              <a:rPr lang="ru-RU" altLang="ru-RU" dirty="0" err="1">
                <a:latin typeface="Cambria" panose="02040503050406030204" pitchFamily="18" charset="0"/>
                <a:ea typeface="Cambria" panose="02040503050406030204" pitchFamily="18" charset="0"/>
                <a:cs typeface="Cambria" panose="02040503050406030204" pitchFamily="18" charset="0"/>
              </a:rPr>
              <a:t>депульпирования</a:t>
            </a:r>
            <a:r>
              <a:rPr lang="ru-RU" altLang="ru-RU" dirty="0">
                <a:latin typeface="Cambria" panose="02040503050406030204" pitchFamily="18" charset="0"/>
                <a:ea typeface="Cambria" panose="02040503050406030204" pitchFamily="18" charset="0"/>
                <a:cs typeface="Cambria" panose="02040503050406030204" pitchFamily="18" charset="0"/>
              </a:rPr>
              <a:t> зубов). </a:t>
            </a:r>
          </a:p>
          <a:p>
            <a:endParaRPr lang="ru-RU" altLang="ru-RU" dirty="0">
              <a:latin typeface="Cambria" panose="02040503050406030204" pitchFamily="18" charset="0"/>
              <a:ea typeface="Cambria" panose="02040503050406030204" pitchFamily="18" charset="0"/>
              <a:cs typeface="Cambria" panose="02040503050406030204" pitchFamily="18" charset="0"/>
            </a:endParaRPr>
          </a:p>
          <a:p>
            <a:r>
              <a:rPr lang="ru-RU" altLang="ru-RU" dirty="0">
                <a:latin typeface="Cambria" panose="02040503050406030204" pitchFamily="18" charset="0"/>
                <a:ea typeface="Cambria" panose="02040503050406030204" pitchFamily="18" charset="0"/>
                <a:cs typeface="Cambria" panose="02040503050406030204" pitchFamily="18" charset="0"/>
              </a:rPr>
              <a:t>Циркониевое протезирование широко используется в стоматологии: для восстановления одиночных потерянных зубов, на </a:t>
            </a:r>
            <a:r>
              <a:rPr lang="ru-RU" altLang="ru-RU" dirty="0" err="1">
                <a:latin typeface="Cambria" panose="02040503050406030204" pitchFamily="18" charset="0"/>
                <a:ea typeface="Cambria" panose="02040503050406030204" pitchFamily="18" charset="0"/>
                <a:cs typeface="Cambria" panose="02040503050406030204" pitchFamily="18" charset="0"/>
              </a:rPr>
              <a:t>имплантах</a:t>
            </a:r>
            <a:r>
              <a:rPr lang="ru-RU" altLang="ru-RU" dirty="0">
                <a:latin typeface="Cambria" panose="02040503050406030204" pitchFamily="18" charset="0"/>
                <a:ea typeface="Cambria" panose="02040503050406030204" pitchFamily="18" charset="0"/>
                <a:cs typeface="Cambria" panose="02040503050406030204" pitchFamily="18" charset="0"/>
              </a:rPr>
              <a:t>, для создания мостовидных протезов, в том числе и большой протяженности. Циркониевые культевые вкладки применяются для восстановления </a:t>
            </a:r>
            <a:r>
              <a:rPr lang="ru-RU" altLang="ru-RU" dirty="0" err="1">
                <a:latin typeface="Cambria" panose="02040503050406030204" pitchFamily="18" charset="0"/>
                <a:ea typeface="Cambria" panose="02040503050406030204" pitchFamily="18" charset="0"/>
                <a:cs typeface="Cambria" panose="02040503050406030204" pitchFamily="18" charset="0"/>
              </a:rPr>
              <a:t>коронковой</a:t>
            </a:r>
            <a:r>
              <a:rPr lang="ru-RU" altLang="ru-RU" dirty="0">
                <a:latin typeface="Cambria" panose="02040503050406030204" pitchFamily="18" charset="0"/>
                <a:ea typeface="Cambria" panose="02040503050406030204" pitchFamily="18" charset="0"/>
                <a:cs typeface="Cambria" panose="02040503050406030204" pitchFamily="18" charset="0"/>
              </a:rPr>
              <a:t> части зуба.</a:t>
            </a: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763E549F-CDFE-4D46-B9C7-F29BDD992A0D}" type="slidenum">
              <a:rPr lang="ru-RU"/>
              <a:pPr>
                <a:defRPr/>
              </a:pPr>
              <a:t>12</a:t>
            </a:fld>
            <a:endParaRPr lang="ru-RU"/>
          </a:p>
        </p:txBody>
      </p:sp>
      <p:sp>
        <p:nvSpPr>
          <p:cNvPr id="2" name="Прямоугольник 1"/>
          <p:cNvSpPr/>
          <p:nvPr/>
        </p:nvSpPr>
        <p:spPr>
          <a:xfrm>
            <a:off x="1518667" y="1210366"/>
            <a:ext cx="7273477" cy="2646878"/>
          </a:xfrm>
          <a:prstGeom prst="rect">
            <a:avLst/>
          </a:prstGeom>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000" b="1" dirty="0">
                <a:solidFill>
                  <a:srgbClr val="FF0000"/>
                </a:solidFill>
                <a:latin typeface="Cambria" panose="02040503050406030204" pitchFamily="18" charset="0"/>
                <a:ea typeface="Cambria" panose="02040503050406030204" pitchFamily="18" charset="0"/>
                <a:cs typeface="Cambria" panose="02040503050406030204" pitchFamily="18" charset="0"/>
              </a:rPr>
              <a:t>Относительные противопоказания для применения </a:t>
            </a:r>
            <a:r>
              <a:rPr lang="ru-RU" altLang="ru-RU" sz="2000" b="1" dirty="0" err="1">
                <a:solidFill>
                  <a:srgbClr val="FF0000"/>
                </a:solidFill>
                <a:latin typeface="Cambria" panose="02040503050406030204" pitchFamily="18" charset="0"/>
                <a:ea typeface="Cambria" panose="02040503050406030204" pitchFamily="18" charset="0"/>
                <a:cs typeface="Cambria" panose="02040503050406030204" pitchFamily="18" charset="0"/>
              </a:rPr>
              <a:t>безметалловой</a:t>
            </a:r>
            <a:r>
              <a:rPr lang="ru-RU" altLang="ru-RU" sz="2000" b="1" dirty="0">
                <a:solidFill>
                  <a:srgbClr val="FF0000"/>
                </a:solidFill>
                <a:latin typeface="Cambria" panose="02040503050406030204" pitchFamily="18" charset="0"/>
                <a:ea typeface="Cambria" panose="02040503050406030204" pitchFamily="18" charset="0"/>
                <a:cs typeface="Cambria" panose="02040503050406030204" pitchFamily="18" charset="0"/>
              </a:rPr>
              <a:t> керамики на основе оксида циркония</a:t>
            </a:r>
            <a:r>
              <a:rPr lang="ru-RU" altLang="ru-RU" b="1" dirty="0">
                <a:solidFill>
                  <a:srgbClr val="FF0000"/>
                </a:solidFill>
                <a:latin typeface="Cambria" panose="02040503050406030204" pitchFamily="18" charset="0"/>
                <a:ea typeface="Cambria" panose="02040503050406030204" pitchFamily="18" charset="0"/>
                <a:cs typeface="Cambria" panose="02040503050406030204" pitchFamily="18" charset="0"/>
              </a:rPr>
              <a:t>: </a:t>
            </a:r>
          </a:p>
          <a:p>
            <a:pPr algn="ctr"/>
            <a:endParaRPr lang="ru-RU" altLang="ru-RU" b="1" dirty="0">
              <a:latin typeface="Cambria" panose="02040503050406030204" pitchFamily="18" charset="0"/>
              <a:ea typeface="Cambria" panose="02040503050406030204" pitchFamily="18" charset="0"/>
              <a:cs typeface="Cambria" panose="02040503050406030204" pitchFamily="18" charset="0"/>
            </a:endParaRPr>
          </a:p>
          <a:p>
            <a:pPr>
              <a:buFontTx/>
              <a:buChar char="-"/>
            </a:pPr>
            <a:r>
              <a:rPr lang="ru-RU" altLang="ru-RU" dirty="0">
                <a:latin typeface="Cambria" panose="02040503050406030204" pitchFamily="18" charset="0"/>
                <a:ea typeface="Cambria" panose="02040503050406030204" pitchFamily="18" charset="0"/>
                <a:cs typeface="Cambria" panose="02040503050406030204" pitchFamily="18" charset="0"/>
              </a:rPr>
              <a:t>наличие низкой клинической высоты естественных зубов (мелкие зубы) в области коннекторов мостовидного протеза;</a:t>
            </a:r>
          </a:p>
          <a:p>
            <a:pPr>
              <a:buFontTx/>
              <a:buChar char="-"/>
            </a:pPr>
            <a:r>
              <a:rPr lang="ru-RU" altLang="ru-RU" dirty="0">
                <a:latin typeface="Cambria" panose="02040503050406030204" pitchFamily="18" charset="0"/>
                <a:ea typeface="Cambria" panose="02040503050406030204" pitchFamily="18" charset="0"/>
                <a:cs typeface="Cambria" panose="02040503050406030204" pitchFamily="18" charset="0"/>
              </a:rPr>
              <a:t>глубокий прикус;</a:t>
            </a:r>
          </a:p>
          <a:p>
            <a:pPr>
              <a:buFontTx/>
              <a:buChar char="-"/>
            </a:pPr>
            <a:r>
              <a:rPr lang="ru-RU" altLang="ru-RU" dirty="0" err="1">
                <a:latin typeface="Cambria" panose="02040503050406030204" pitchFamily="18" charset="0"/>
                <a:ea typeface="Cambria" panose="02040503050406030204" pitchFamily="18" charset="0"/>
                <a:cs typeface="Cambria" panose="02040503050406030204" pitchFamily="18" charset="0"/>
              </a:rPr>
              <a:t>бруксизм</a:t>
            </a:r>
            <a:r>
              <a:rPr lang="ru-RU" altLang="ru-RU" dirty="0">
                <a:latin typeface="Cambria" panose="02040503050406030204" pitchFamily="18" charset="0"/>
                <a:ea typeface="Cambria" panose="02040503050406030204" pitchFamily="18" charset="0"/>
                <a:cs typeface="Cambria" panose="02040503050406030204" pitchFamily="18" charset="0"/>
              </a:rPr>
              <a:t>; </a:t>
            </a:r>
          </a:p>
          <a:p>
            <a:pPr>
              <a:buFontTx/>
              <a:buChar char="-"/>
            </a:pPr>
            <a:r>
              <a:rPr lang="ru-RU" altLang="ru-RU" dirty="0">
                <a:latin typeface="Cambria" panose="02040503050406030204" pitchFamily="18" charset="0"/>
                <a:ea typeface="Cambria" panose="02040503050406030204" pitchFamily="18" charset="0"/>
                <a:cs typeface="Cambria" panose="02040503050406030204" pitchFamily="18" charset="0"/>
              </a:rPr>
              <a:t>не рекомендуется изготовление </a:t>
            </a:r>
            <a:r>
              <a:rPr lang="ru-RU" altLang="ru-RU" dirty="0" err="1">
                <a:latin typeface="Cambria" panose="02040503050406030204" pitchFamily="18" charset="0"/>
                <a:ea typeface="Cambria" panose="02040503050406030204" pitchFamily="18" charset="0"/>
                <a:cs typeface="Cambria" panose="02040503050406030204" pitchFamily="18" charset="0"/>
              </a:rPr>
              <a:t>внутрикорневых</a:t>
            </a:r>
            <a:r>
              <a:rPr lang="ru-RU" altLang="ru-RU" dirty="0">
                <a:latin typeface="Cambria" panose="02040503050406030204" pitchFamily="18" charset="0"/>
                <a:ea typeface="Cambria" panose="02040503050406030204" pitchFamily="18" charset="0"/>
                <a:cs typeface="Cambria" panose="02040503050406030204" pitchFamily="18" charset="0"/>
              </a:rPr>
              <a:t> культевых вкладок из оксида циркония.</a:t>
            </a:r>
          </a:p>
        </p:txBody>
      </p:sp>
      <p:pic>
        <p:nvPicPr>
          <p:cNvPr id="34822" name="Picture 2" descr="Коронка из диоксида циркония - цена, установка, изготовление, фот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6" y="3857244"/>
            <a:ext cx="5341937"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3E88B824-7050-489D-A27E-F5811BFE8907}" type="slidenum">
              <a:rPr lang="ru-RU"/>
              <a:pPr>
                <a:defRPr/>
              </a:pPr>
              <a:t>13</a:t>
            </a:fld>
            <a:endParaRPr lang="ru-RU"/>
          </a:p>
        </p:txBody>
      </p:sp>
      <p:sp>
        <p:nvSpPr>
          <p:cNvPr id="2" name="Прямоугольник 1"/>
          <p:cNvSpPr/>
          <p:nvPr/>
        </p:nvSpPr>
        <p:spPr>
          <a:xfrm>
            <a:off x="1403648" y="1167510"/>
            <a:ext cx="7632848" cy="2954655"/>
          </a:xfrm>
          <a:prstGeom prst="rect">
            <a:avLst/>
          </a:prstGeom>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b="1" dirty="0">
                <a:solidFill>
                  <a:srgbClr val="FF0000"/>
                </a:solidFill>
                <a:latin typeface="Cambria" panose="02040503050406030204" pitchFamily="18" charset="0"/>
                <a:ea typeface="Cambria" panose="02040503050406030204" pitchFamily="18" charset="0"/>
                <a:cs typeface="Cambria" panose="02040503050406030204" pitchFamily="18" charset="0"/>
              </a:rPr>
              <a:t>Основные материалы</a:t>
            </a:r>
          </a:p>
          <a:p>
            <a:endParaRPr lang="ru-RU" altLang="ru-RU" dirty="0">
              <a:solidFill>
                <a:srgbClr val="333333"/>
              </a:solidFill>
              <a:latin typeface="Cambria" panose="02040503050406030204" pitchFamily="18" charset="0"/>
              <a:ea typeface="Cambria" panose="02040503050406030204" pitchFamily="18" charset="0"/>
              <a:cs typeface="Cambria" panose="02040503050406030204" pitchFamily="18" charset="0"/>
            </a:endParaRPr>
          </a:p>
          <a:p>
            <a:r>
              <a:rPr lang="ru-RU" altLang="ru-RU" dirty="0">
                <a:latin typeface="Cambria" panose="02040503050406030204" pitchFamily="18" charset="0"/>
                <a:ea typeface="Cambria" panose="02040503050406030204" pitchFamily="18" charset="0"/>
                <a:cs typeface="Cambria" panose="02040503050406030204" pitchFamily="18" charset="0"/>
              </a:rPr>
              <a:t> К основным материалам в производстве циркониевых протезов относятся: </a:t>
            </a:r>
          </a:p>
          <a:p>
            <a:pPr>
              <a:buFontTx/>
              <a:buChar char="-"/>
            </a:pPr>
            <a:r>
              <a:rPr lang="ru-RU" altLang="ru-RU" dirty="0">
                <a:latin typeface="Cambria" panose="02040503050406030204" pitchFamily="18" charset="0"/>
                <a:ea typeface="Cambria" panose="02040503050406030204" pitchFamily="18" charset="0"/>
                <a:cs typeface="Cambria" panose="02040503050406030204" pitchFamily="18" charset="0"/>
              </a:rPr>
              <a:t>блоки циркония; </a:t>
            </a:r>
          </a:p>
          <a:p>
            <a:pPr>
              <a:buFontTx/>
              <a:buChar char="-"/>
            </a:pPr>
            <a:r>
              <a:rPr lang="ru-RU" altLang="ru-RU" dirty="0">
                <a:latin typeface="Cambria" panose="02040503050406030204" pitchFamily="18" charset="0"/>
                <a:ea typeface="Cambria" panose="02040503050406030204" pitchFamily="18" charset="0"/>
                <a:cs typeface="Cambria" panose="02040503050406030204" pitchFamily="18" charset="0"/>
              </a:rPr>
              <a:t>жидкость для окрашивания диоксида циркония перед </a:t>
            </a:r>
            <a:r>
              <a:rPr lang="ru-RU" altLang="ru-RU" dirty="0" err="1">
                <a:latin typeface="Cambria" panose="02040503050406030204" pitchFamily="18" charset="0"/>
                <a:ea typeface="Cambria" panose="02040503050406030204" pitchFamily="18" charset="0"/>
                <a:cs typeface="Cambria" panose="02040503050406030204" pitchFamily="18" charset="0"/>
              </a:rPr>
              <a:t>синтеризаицей</a:t>
            </a:r>
            <a:r>
              <a:rPr lang="ru-RU" altLang="ru-RU" dirty="0">
                <a:latin typeface="Cambria" panose="02040503050406030204" pitchFamily="18" charset="0"/>
                <a:ea typeface="Cambria" panose="02040503050406030204" pitchFamily="18" charset="0"/>
                <a:cs typeface="Cambria" panose="02040503050406030204" pitchFamily="18" charset="0"/>
              </a:rPr>
              <a:t>; </a:t>
            </a:r>
          </a:p>
          <a:p>
            <a:pPr>
              <a:buFontTx/>
              <a:buChar char="-"/>
            </a:pPr>
            <a:r>
              <a:rPr lang="ru-RU" altLang="ru-RU" dirty="0">
                <a:latin typeface="Cambria" panose="02040503050406030204" pitchFamily="18" charset="0"/>
                <a:ea typeface="Cambria" panose="02040503050406030204" pitchFamily="18" charset="0"/>
                <a:cs typeface="Cambria" panose="02040503050406030204" pitchFamily="18" charset="0"/>
              </a:rPr>
              <a:t>пластмасса полиуретановая </a:t>
            </a:r>
            <a:r>
              <a:rPr lang="ru-RU" altLang="ru-RU" dirty="0" err="1">
                <a:latin typeface="Cambria" panose="02040503050406030204" pitchFamily="18" charset="0"/>
                <a:ea typeface="Cambria" panose="02040503050406030204" pitchFamily="18" charset="0"/>
                <a:cs typeface="Cambria" panose="02040503050406030204" pitchFamily="18" charset="0"/>
              </a:rPr>
              <a:t>самополимеризующаяся</a:t>
            </a:r>
            <a:r>
              <a:rPr lang="ru-RU" altLang="ru-RU" dirty="0">
                <a:latin typeface="Cambria" panose="02040503050406030204" pitchFamily="18" charset="0"/>
                <a:ea typeface="Cambria" panose="02040503050406030204" pitchFamily="18" charset="0"/>
                <a:cs typeface="Cambria" panose="02040503050406030204" pitchFamily="18" charset="0"/>
              </a:rPr>
              <a:t> (</a:t>
            </a:r>
            <a:r>
              <a:rPr lang="ru-RU" altLang="ru-RU" dirty="0" err="1">
                <a:latin typeface="Cambria" panose="02040503050406030204" pitchFamily="18" charset="0"/>
                <a:ea typeface="Cambria" panose="02040503050406030204" pitchFamily="18" charset="0"/>
                <a:cs typeface="Cambria" panose="02040503050406030204" pitchFamily="18" charset="0"/>
              </a:rPr>
              <a:t>Frame</a:t>
            </a:r>
            <a:r>
              <a:rPr lang="ru-RU" altLang="ru-RU" dirty="0">
                <a:latin typeface="Cambria" panose="02040503050406030204" pitchFamily="18" charset="0"/>
                <a:ea typeface="Cambria" panose="02040503050406030204" pitchFamily="18" charset="0"/>
                <a:cs typeface="Cambria" panose="02040503050406030204" pitchFamily="18" charset="0"/>
              </a:rPr>
              <a:t>. A&amp;B); </a:t>
            </a:r>
          </a:p>
          <a:p>
            <a:pPr>
              <a:buFontTx/>
              <a:buChar char="-"/>
            </a:pPr>
            <a:r>
              <a:rPr lang="ru-RU" altLang="ru-RU" dirty="0">
                <a:latin typeface="Cambria" panose="02040503050406030204" pitchFamily="18" charset="0"/>
                <a:ea typeface="Cambria" panose="02040503050406030204" pitchFamily="18" charset="0"/>
                <a:cs typeface="Cambria" panose="02040503050406030204" pitchFamily="18" charset="0"/>
              </a:rPr>
              <a:t>композит </a:t>
            </a:r>
            <a:r>
              <a:rPr lang="ru-RU" altLang="ru-RU" dirty="0" err="1">
                <a:latin typeface="Cambria" panose="02040503050406030204" pitchFamily="18" charset="0"/>
                <a:ea typeface="Cambria" panose="02040503050406030204" pitchFamily="18" charset="0"/>
                <a:cs typeface="Cambria" panose="02040503050406030204" pitchFamily="18" charset="0"/>
              </a:rPr>
              <a:t>светоотверждаемый</a:t>
            </a:r>
            <a:r>
              <a:rPr lang="ru-RU" altLang="ru-RU" dirty="0">
                <a:latin typeface="Cambria" panose="02040503050406030204" pitchFamily="18" charset="0"/>
                <a:ea typeface="Cambria" panose="02040503050406030204" pitchFamily="18" charset="0"/>
                <a:cs typeface="Cambria" panose="02040503050406030204" pitchFamily="18" charset="0"/>
              </a:rPr>
              <a:t> (</a:t>
            </a:r>
            <a:r>
              <a:rPr lang="ru-RU" altLang="ru-RU" dirty="0" err="1">
                <a:latin typeface="Cambria" panose="02040503050406030204" pitchFamily="18" charset="0"/>
                <a:ea typeface="Cambria" panose="02040503050406030204" pitchFamily="18" charset="0"/>
                <a:cs typeface="Cambria" panose="02040503050406030204" pitchFamily="18" charset="0"/>
              </a:rPr>
              <a:t>Rigid</a:t>
            </a:r>
            <a:r>
              <a:rPr lang="ru-RU" altLang="ru-RU" dirty="0">
                <a:latin typeface="Cambria" panose="02040503050406030204" pitchFamily="18" charset="0"/>
                <a:ea typeface="Cambria" panose="02040503050406030204" pitchFamily="18" charset="0"/>
                <a:cs typeface="Cambria" panose="02040503050406030204" pitchFamily="18" charset="0"/>
              </a:rPr>
              <a:t>); </a:t>
            </a:r>
          </a:p>
          <a:p>
            <a:pPr>
              <a:buFontTx/>
              <a:buChar char="-"/>
            </a:pPr>
            <a:r>
              <a:rPr lang="ru-RU" altLang="ru-RU" dirty="0">
                <a:latin typeface="Cambria" panose="02040503050406030204" pitchFamily="18" charset="0"/>
                <a:ea typeface="Cambria" panose="02040503050406030204" pitchFamily="18" charset="0"/>
                <a:cs typeface="Cambria" panose="02040503050406030204" pitchFamily="18" charset="0"/>
              </a:rPr>
              <a:t>масса керамическая для </a:t>
            </a:r>
            <a:r>
              <a:rPr lang="ru-RU" altLang="ru-RU" dirty="0" err="1">
                <a:latin typeface="Cambria" panose="02040503050406030204" pitchFamily="18" charset="0"/>
                <a:ea typeface="Cambria" panose="02040503050406030204" pitchFamily="18" charset="0"/>
                <a:cs typeface="Cambria" panose="02040503050406030204" pitchFamily="18" charset="0"/>
              </a:rPr>
              <a:t>напекания</a:t>
            </a:r>
            <a:r>
              <a:rPr lang="ru-RU" altLang="ru-RU" dirty="0">
                <a:latin typeface="Cambria" panose="02040503050406030204" pitchFamily="18" charset="0"/>
                <a:ea typeface="Cambria" panose="02040503050406030204" pitchFamily="18" charset="0"/>
                <a:cs typeface="Cambria" panose="02040503050406030204" pitchFamily="18" charset="0"/>
              </a:rPr>
              <a:t> на цирконий; </a:t>
            </a:r>
          </a:p>
          <a:p>
            <a:pPr>
              <a:buFontTx/>
              <a:buChar char="-"/>
            </a:pPr>
            <a:r>
              <a:rPr lang="ru-RU" altLang="ru-RU" dirty="0">
                <a:latin typeface="Cambria" panose="02040503050406030204" pitchFamily="18" charset="0"/>
                <a:ea typeface="Cambria" panose="02040503050406030204" pitchFamily="18" charset="0"/>
                <a:cs typeface="Cambria" panose="02040503050406030204" pitchFamily="18" charset="0"/>
              </a:rPr>
              <a:t>краска для керамики и циркония.</a:t>
            </a:r>
          </a:p>
        </p:txBody>
      </p:sp>
      <p:pic>
        <p:nvPicPr>
          <p:cNvPr id="35846" name="Picture 6" descr="http://esteticadent.com/gfx/catalog/518/main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60838"/>
            <a:ext cx="3840163"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2"/>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107950" y="115888"/>
            <a:ext cx="1368425"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B1F720-C4BF-43BB-A502-1325B98A471F}" type="slidenum">
              <a:rPr lang="ru-RU" altLang="ru-RU" smtClean="0">
                <a:solidFill>
                  <a:srgbClr val="898989"/>
                </a:solidFill>
              </a:rPr>
              <a:pPr/>
              <a:t>14</a:t>
            </a:fld>
            <a:endParaRPr lang="ru-RU" altLang="ru-RU" smtClean="0">
              <a:solidFill>
                <a:srgbClr val="898989"/>
              </a:solidFill>
            </a:endParaRPr>
          </a:p>
        </p:txBody>
      </p:sp>
      <p:sp>
        <p:nvSpPr>
          <p:cNvPr id="15365" name="Прямоугольник 1"/>
          <p:cNvSpPr>
            <a:spLocks noChangeArrowheads="1"/>
          </p:cNvSpPr>
          <p:nvPr/>
        </p:nvSpPr>
        <p:spPr bwMode="auto">
          <a:xfrm>
            <a:off x="1835150" y="312738"/>
            <a:ext cx="68961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b="1">
                <a:solidFill>
                  <a:srgbClr val="FF0000"/>
                </a:solidFill>
                <a:latin typeface="Times New Roman" panose="02020603050405020304" pitchFamily="18" charset="0"/>
                <a:cs typeface="Times New Roman" panose="02020603050405020304" pitchFamily="18" charset="0"/>
              </a:rPr>
              <a:t>Этапы изготовления коронки на ZrO2:</a:t>
            </a:r>
          </a:p>
          <a:p>
            <a:pPr algn="ctr"/>
            <a:endParaRPr lang="ru-RU" altLang="ru-RU">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ru-RU" altLang="ru-RU">
                <a:latin typeface="Times New Roman" panose="02020603050405020304" pitchFamily="18" charset="0"/>
                <a:cs typeface="Times New Roman" panose="02020603050405020304" pitchFamily="18" charset="0"/>
              </a:rPr>
              <a:t>Постановка диагноза. Препарирование зубов, снятие рабочего и вспомогательного оттисков. Определение цвета будущей конструкции.</a:t>
            </a:r>
          </a:p>
          <a:p>
            <a:pPr>
              <a:buFont typeface="Arial" panose="020B0604020202020204" pitchFamily="34" charset="0"/>
              <a:buChar char="•"/>
            </a:pPr>
            <a:endParaRPr lang="ru-RU" altLang="ru-RU">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ru-RU" altLang="ru-RU">
                <a:latin typeface="Times New Roman" panose="02020603050405020304" pitchFamily="18" charset="0"/>
                <a:cs typeface="Times New Roman" panose="02020603050405020304" pitchFamily="18" charset="0"/>
              </a:rPr>
              <a:t>Отливка гипсовых моделей. Сканирование моделей лазерным лучом, полученные данные проходят компьютерную обработку. Компьютерное моделирование каркаса будущей конструкции, с учетом усадки (порядка 30%) происходящей в процессе обжига. Процесс фрезерования. Спекание массы в специальной печи. Покрытие каркаса керамической массой, имеющий схожий с ZrO2 коэффициент температурного расширения. Обжиг.</a:t>
            </a:r>
          </a:p>
          <a:p>
            <a:pPr>
              <a:buFont typeface="Arial" panose="020B0604020202020204" pitchFamily="34" charset="0"/>
              <a:buChar char="•"/>
            </a:pPr>
            <a:endParaRPr lang="ru-RU" altLang="ru-RU">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ru-RU" altLang="ru-RU">
                <a:latin typeface="Times New Roman" panose="02020603050405020304" pitchFamily="18" charset="0"/>
                <a:cs typeface="Times New Roman" panose="02020603050405020304" pitchFamily="18" charset="0"/>
              </a:rPr>
              <a:t>Припасовка готовой ортопедической конструкции. Фиксация.</a:t>
            </a:r>
          </a:p>
        </p:txBody>
      </p:sp>
      <p:pic>
        <p:nvPicPr>
          <p:cNvPr id="15366" name="Picture 2" descr="Керамическая коронка с каркасом из диоксида циркония"/>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150" y="4891088"/>
            <a:ext cx="537210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454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4BA17B3C-2862-424E-91D1-61FCA2BB266D}" type="slidenum">
              <a:rPr lang="ru-RU"/>
              <a:pPr>
                <a:defRPr/>
              </a:pPr>
              <a:t>15</a:t>
            </a:fld>
            <a:endParaRPr lang="ru-RU"/>
          </a:p>
        </p:txBody>
      </p:sp>
      <p:sp>
        <p:nvSpPr>
          <p:cNvPr id="2" name="Прямоугольник 1"/>
          <p:cNvSpPr/>
          <p:nvPr/>
        </p:nvSpPr>
        <p:spPr>
          <a:xfrm>
            <a:off x="1763688" y="1090612"/>
            <a:ext cx="7200900" cy="5448300"/>
          </a:xfrm>
          <a:prstGeom prst="rect">
            <a:avLst/>
          </a:prstGeom>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b="1" dirty="0">
                <a:solidFill>
                  <a:srgbClr val="FF0000"/>
                </a:solidFill>
                <a:latin typeface="Cambria" panose="02040503050406030204" pitchFamily="18" charset="0"/>
                <a:ea typeface="Cambria" panose="02040503050406030204" pitchFamily="18" charset="0"/>
                <a:cs typeface="Cambria" panose="02040503050406030204" pitchFamily="18" charset="0"/>
              </a:rPr>
              <a:t>Клинико-лабораторные этапы изготовления:</a:t>
            </a:r>
          </a:p>
          <a:p>
            <a:endParaRPr lang="ru-RU" altLang="ru-RU" dirty="0">
              <a:solidFill>
                <a:srgbClr val="333333"/>
              </a:solidFill>
              <a:latin typeface="Roboto"/>
            </a:endParaRPr>
          </a:p>
          <a:p>
            <a:endParaRPr lang="ru-RU" altLang="ru-RU" dirty="0">
              <a:solidFill>
                <a:srgbClr val="333333"/>
              </a:solidFill>
              <a:latin typeface="Roboto"/>
            </a:endParaRPr>
          </a:p>
          <a:p>
            <a:r>
              <a:rPr lang="ru-RU" altLang="ru-RU" b="1" dirty="0">
                <a:solidFill>
                  <a:srgbClr val="203864"/>
                </a:solidFill>
                <a:latin typeface="Cambria" panose="02040503050406030204" pitchFamily="18" charset="0"/>
                <a:ea typeface="Cambria" panose="02040503050406030204" pitchFamily="18" charset="0"/>
                <a:cs typeface="Cambria" panose="02040503050406030204" pitchFamily="18" charset="0"/>
              </a:rPr>
              <a:t>1 клинический этап: </a:t>
            </a:r>
            <a:r>
              <a:rPr lang="ru-RU" altLang="ru-RU" dirty="0">
                <a:latin typeface="Cambria" panose="02040503050406030204" pitchFamily="18" charset="0"/>
                <a:ea typeface="Cambria" panose="02040503050406030204" pitchFamily="18" charset="0"/>
                <a:cs typeface="Cambria" panose="02040503050406030204" pitchFamily="18" charset="0"/>
              </a:rPr>
              <a:t>Препарирование опорных зубов, снятие оттисков.</a:t>
            </a:r>
          </a:p>
          <a:p>
            <a:endParaRPr lang="ru-RU" altLang="ru-RU" dirty="0">
              <a:latin typeface="Cambria" panose="02040503050406030204" pitchFamily="18" charset="0"/>
              <a:ea typeface="Cambria" panose="02040503050406030204" pitchFamily="18" charset="0"/>
              <a:cs typeface="Cambria" panose="02040503050406030204" pitchFamily="18" charset="0"/>
            </a:endParaRPr>
          </a:p>
          <a:p>
            <a:r>
              <a:rPr lang="ru-RU" altLang="ru-RU" b="1" dirty="0">
                <a:solidFill>
                  <a:srgbClr val="203864"/>
                </a:solidFill>
                <a:latin typeface="Cambria" panose="02040503050406030204" pitchFamily="18" charset="0"/>
                <a:ea typeface="Cambria" panose="02040503050406030204" pitchFamily="18" charset="0"/>
                <a:cs typeface="Cambria" panose="02040503050406030204" pitchFamily="18" charset="0"/>
              </a:rPr>
              <a:t>1 лабораторный этап:  </a:t>
            </a:r>
            <a:r>
              <a:rPr lang="ru-RU" altLang="ru-RU" dirty="0">
                <a:latin typeface="Cambria" panose="02040503050406030204" pitchFamily="18" charset="0"/>
                <a:ea typeface="Cambria" panose="02040503050406030204" pitchFamily="18" charset="0"/>
                <a:cs typeface="Cambria" panose="02040503050406030204" pitchFamily="18" charset="0"/>
              </a:rPr>
              <a:t>Изготовление гипсовых моделей. Далее, модели сканируются лазерным лучом. Полученные данные конвертируются в компьютер. С помощью специальной компьютерной программы производиться 3 D-моделирование будущей конструкции. Сформированная 3 D-модель отправляется на цифровой фрезерный станок, на котором вытачивается заданная конструкция из цельного блока диоксида циркония. После окончания фрезеровки проводится спекание массы в специальной печи. Далее зубной техник покрывает каркас специальной керамической массой, имеющий схожий с оксидом циркония коэффициент температурного расширения.</a:t>
            </a:r>
          </a:p>
          <a:p>
            <a:endParaRPr lang="ru-RU" altLang="ru-RU" dirty="0">
              <a:latin typeface="Cambria" panose="02040503050406030204" pitchFamily="18" charset="0"/>
              <a:ea typeface="Cambria" panose="02040503050406030204" pitchFamily="18" charset="0"/>
              <a:cs typeface="Cambria" panose="02040503050406030204" pitchFamily="18" charset="0"/>
            </a:endParaRPr>
          </a:p>
          <a:p>
            <a:r>
              <a:rPr lang="ru-RU" altLang="ru-RU" b="1" dirty="0">
                <a:solidFill>
                  <a:srgbClr val="203864"/>
                </a:solidFill>
                <a:latin typeface="Cambria" panose="02040503050406030204" pitchFamily="18" charset="0"/>
                <a:ea typeface="Cambria" panose="02040503050406030204" pitchFamily="18" charset="0"/>
                <a:cs typeface="Cambria" panose="02040503050406030204" pitchFamily="18" charset="0"/>
              </a:rPr>
              <a:t>2 клинический этап: </a:t>
            </a:r>
            <a:r>
              <a:rPr lang="ru-RU" altLang="ru-RU" dirty="0">
                <a:latin typeface="Cambria" panose="02040503050406030204" pitchFamily="18" charset="0"/>
                <a:ea typeface="Cambria" panose="02040503050406030204" pitchFamily="18" charset="0"/>
                <a:cs typeface="Cambria" panose="02040503050406030204" pitchFamily="18" charset="0"/>
              </a:rPr>
              <a:t>Припасовка и фиксация готовой коронки</a:t>
            </a: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1CBDF74B-1DF2-4F13-A914-A3B9177ECF2A}" type="slidenum">
              <a:rPr lang="ru-RU"/>
              <a:pPr>
                <a:defRPr/>
              </a:pPr>
              <a:t>16</a:t>
            </a:fld>
            <a:endParaRPr lang="ru-RU"/>
          </a:p>
        </p:txBody>
      </p:sp>
      <p:sp>
        <p:nvSpPr>
          <p:cNvPr id="2" name="Прямоугольник 1"/>
          <p:cNvSpPr/>
          <p:nvPr/>
        </p:nvSpPr>
        <p:spPr>
          <a:xfrm>
            <a:off x="1835696" y="1251683"/>
            <a:ext cx="6985000" cy="5355312"/>
          </a:xfrm>
          <a:prstGeom prst="rect">
            <a:avLst/>
          </a:prstGeom>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b="1" dirty="0" smtClean="0">
                <a:solidFill>
                  <a:srgbClr val="FF0000"/>
                </a:solidFill>
                <a:latin typeface="Cambria" panose="02040503050406030204" pitchFamily="18" charset="0"/>
                <a:ea typeface="Cambria" panose="02040503050406030204" pitchFamily="18" charset="0"/>
                <a:cs typeface="Cambria" panose="02040503050406030204" pitchFamily="18" charset="0"/>
              </a:rPr>
              <a:t>Оборудование</a:t>
            </a:r>
            <a:endParaRPr lang="ru-RU" altLang="ru-RU" dirty="0">
              <a:solidFill>
                <a:srgbClr val="333333"/>
              </a:solidFill>
              <a:latin typeface="Cambria" panose="02040503050406030204" pitchFamily="18" charset="0"/>
              <a:ea typeface="Cambria" panose="02040503050406030204" pitchFamily="18" charset="0"/>
              <a:cs typeface="Cambria" panose="02040503050406030204" pitchFamily="18" charset="0"/>
            </a:endParaRPr>
          </a:p>
          <a:p>
            <a:pPr algn="ctr"/>
            <a:r>
              <a:rPr lang="ru-RU" altLang="ru-RU" sz="2000" b="1" i="1" dirty="0">
                <a:solidFill>
                  <a:srgbClr val="1F4E79"/>
                </a:solidFill>
                <a:latin typeface="Cambria" panose="02040503050406030204" pitchFamily="18" charset="0"/>
                <a:ea typeface="Cambria" panose="02040503050406030204" pitchFamily="18" charset="0"/>
                <a:cs typeface="Cambria" panose="02040503050406030204" pitchFamily="18" charset="0"/>
              </a:rPr>
              <a:t>Компоненты системы CAD/CAM 5 -TEC: </a:t>
            </a:r>
          </a:p>
          <a:p>
            <a:pPr algn="ctr"/>
            <a:endParaRPr lang="ru-RU" altLang="ru-RU" dirty="0">
              <a:solidFill>
                <a:srgbClr val="1F4E79"/>
              </a:solidFill>
              <a:latin typeface="Cambria" panose="02040503050406030204" pitchFamily="18" charset="0"/>
              <a:ea typeface="Cambria" panose="02040503050406030204" pitchFamily="18" charset="0"/>
              <a:cs typeface="Cambria" panose="02040503050406030204" pitchFamily="18" charset="0"/>
            </a:endParaRPr>
          </a:p>
          <a:p>
            <a:pPr>
              <a:buFont typeface="Arial" panose="020B0604020202020204" pitchFamily="34" charset="0"/>
              <a:buChar char="•"/>
            </a:pPr>
            <a:r>
              <a:rPr lang="ru-RU" altLang="ru-RU" sz="2000" dirty="0" err="1">
                <a:latin typeface="Cambria" panose="02040503050406030204" pitchFamily="18" charset="0"/>
                <a:ea typeface="Cambria" panose="02040503050406030204" pitchFamily="18" charset="0"/>
                <a:cs typeface="Cambria" panose="02040503050406030204" pitchFamily="18" charset="0"/>
              </a:rPr>
              <a:t>Пятиосный</a:t>
            </a:r>
            <a:r>
              <a:rPr lang="ru-RU" altLang="ru-RU" sz="2000" dirty="0">
                <a:latin typeface="Cambria" panose="02040503050406030204" pitchFamily="18" charset="0"/>
                <a:ea typeface="Cambria" panose="02040503050406030204" pitchFamily="18" charset="0"/>
                <a:cs typeface="Cambria" panose="02040503050406030204" pitchFamily="18" charset="0"/>
              </a:rPr>
              <a:t> фрезерный станок М 5 синхронной обработки с компьютерным управлением, с двумя наконечниками и измерением фрезы; </a:t>
            </a:r>
          </a:p>
          <a:p>
            <a:pPr>
              <a:buFont typeface="Arial" panose="020B0604020202020204" pitchFamily="34" charset="0"/>
              <a:buChar char="•"/>
            </a:pPr>
            <a:r>
              <a:rPr lang="ru-RU" altLang="ru-RU" sz="2000" dirty="0">
                <a:latin typeface="Cambria" panose="02040503050406030204" pitchFamily="18" charset="0"/>
                <a:ea typeface="Cambria" panose="02040503050406030204" pitchFamily="18" charset="0"/>
                <a:cs typeface="Cambria" panose="02040503050406030204" pitchFamily="18" charset="0"/>
              </a:rPr>
              <a:t>Полностью автоматизированный оптический сканер модели S 600; </a:t>
            </a:r>
          </a:p>
          <a:p>
            <a:pPr>
              <a:buFont typeface="Arial" panose="020B0604020202020204" pitchFamily="34" charset="0"/>
              <a:buChar char="•"/>
            </a:pPr>
            <a:r>
              <a:rPr lang="ru-RU" altLang="ru-RU" sz="2000" dirty="0">
                <a:latin typeface="Cambria" panose="02040503050406030204" pitchFamily="18" charset="0"/>
                <a:ea typeface="Cambria" panose="02040503050406030204" pitchFamily="18" charset="0"/>
                <a:cs typeface="Cambria" panose="02040503050406030204" pitchFamily="18" charset="0"/>
              </a:rPr>
              <a:t>Программное обеспечение для сканирования, фрезерования; моделирования;</a:t>
            </a:r>
          </a:p>
          <a:p>
            <a:pPr>
              <a:buFont typeface="Arial" panose="020B0604020202020204" pitchFamily="34" charset="0"/>
              <a:buChar char="•"/>
            </a:pPr>
            <a:r>
              <a:rPr lang="ru-RU" altLang="ru-RU" sz="2000" dirty="0">
                <a:latin typeface="Cambria" panose="02040503050406030204" pitchFamily="18" charset="0"/>
                <a:ea typeface="Cambria" panose="02040503050406030204" pitchFamily="18" charset="0"/>
                <a:cs typeface="Cambria" panose="02040503050406030204" pitchFamily="18" charset="0"/>
              </a:rPr>
              <a:t>Персональный компьютер с монитором; </a:t>
            </a:r>
          </a:p>
          <a:p>
            <a:pPr>
              <a:buFont typeface="Arial" panose="020B0604020202020204" pitchFamily="34" charset="0"/>
              <a:buChar char="•"/>
            </a:pPr>
            <a:r>
              <a:rPr lang="ru-RU" altLang="ru-RU" sz="2000" dirty="0">
                <a:latin typeface="Cambria" panose="02040503050406030204" pitchFamily="18" charset="0"/>
                <a:ea typeface="Cambria" panose="02040503050406030204" pitchFamily="18" charset="0"/>
                <a:cs typeface="Cambria" panose="02040503050406030204" pitchFamily="18" charset="0"/>
              </a:rPr>
              <a:t>Печь для обжига циркония </a:t>
            </a:r>
            <a:r>
              <a:rPr lang="ru-RU" altLang="ru-RU" sz="2000" dirty="0" err="1">
                <a:latin typeface="Cambria" panose="02040503050406030204" pitchFamily="18" charset="0"/>
                <a:ea typeface="Cambria" panose="02040503050406030204" pitchFamily="18" charset="0"/>
                <a:cs typeface="Cambria" panose="02040503050406030204" pitchFamily="18" charset="0"/>
              </a:rPr>
              <a:t>Zirconofen</a:t>
            </a:r>
            <a:r>
              <a:rPr lang="ru-RU" altLang="ru-RU" sz="2000" dirty="0">
                <a:latin typeface="Cambria" panose="02040503050406030204" pitchFamily="18" charset="0"/>
                <a:ea typeface="Cambria" panose="02040503050406030204" pitchFamily="18" charset="0"/>
                <a:cs typeface="Cambria" panose="02040503050406030204" pitchFamily="18" charset="0"/>
              </a:rPr>
              <a:t>; </a:t>
            </a:r>
          </a:p>
          <a:p>
            <a:endParaRPr lang="ru-RU" altLang="ru-RU" sz="2000" dirty="0">
              <a:latin typeface="Cambria" panose="02040503050406030204" pitchFamily="18" charset="0"/>
              <a:ea typeface="Cambria" panose="02040503050406030204" pitchFamily="18" charset="0"/>
              <a:cs typeface="Cambria" panose="02040503050406030204" pitchFamily="18" charset="0"/>
            </a:endParaRPr>
          </a:p>
          <a:p>
            <a:r>
              <a:rPr lang="ru-RU" altLang="ru-RU" sz="2000" dirty="0">
                <a:latin typeface="Cambria" panose="02040503050406030204" pitchFamily="18" charset="0"/>
                <a:ea typeface="Cambria" panose="02040503050406030204" pitchFamily="18" charset="0"/>
                <a:cs typeface="Cambria" panose="02040503050406030204" pitchFamily="18" charset="0"/>
              </a:rPr>
              <a:t>Создание </a:t>
            </a:r>
            <a:r>
              <a:rPr lang="ru-RU" altLang="ru-RU" sz="2000" dirty="0" err="1">
                <a:latin typeface="Cambria" panose="02040503050406030204" pitchFamily="18" charset="0"/>
                <a:ea typeface="Cambria" panose="02040503050406030204" pitchFamily="18" charset="0"/>
                <a:cs typeface="Cambria" panose="02040503050406030204" pitchFamily="18" charset="0"/>
              </a:rPr>
              <a:t>безметалловой</a:t>
            </a:r>
            <a:r>
              <a:rPr lang="ru-RU" altLang="ru-RU" sz="2000" dirty="0">
                <a:latin typeface="Cambria" panose="02040503050406030204" pitchFamily="18" charset="0"/>
                <a:ea typeface="Cambria" panose="02040503050406030204" pitchFamily="18" charset="0"/>
                <a:cs typeface="Cambria" panose="02040503050406030204" pitchFamily="18" charset="0"/>
              </a:rPr>
              <a:t> коронки по технологии CAD/CAM (компьютерный дизайн/компьютерно-программируемое изготовление) принципиально отличается от ручного литья металлокерамики</a:t>
            </a:r>
            <a:r>
              <a:rPr lang="ru-RU" altLang="ru-RU" sz="2000" dirty="0" smtClean="0">
                <a:latin typeface="Cambria" panose="02040503050406030204" pitchFamily="18" charset="0"/>
                <a:ea typeface="Cambria" panose="02040503050406030204" pitchFamily="18" charset="0"/>
                <a:cs typeface="Cambria" panose="02040503050406030204" pitchFamily="18" charset="0"/>
              </a:rPr>
              <a:t>.</a:t>
            </a:r>
            <a:endParaRPr lang="ru-RU" altLang="ru-RU" sz="2000" dirty="0">
              <a:latin typeface="Cambria" panose="02040503050406030204" pitchFamily="18" charset="0"/>
              <a:ea typeface="Cambria" panose="02040503050406030204" pitchFamily="18" charset="0"/>
              <a:cs typeface="Cambria" panose="02040503050406030204" pitchFamily="18" charset="0"/>
            </a:endParaRP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04E7A04C-7E5F-4FCD-A20D-8B80AA654817}" type="slidenum">
              <a:rPr lang="ru-RU"/>
              <a:pPr>
                <a:defRPr/>
              </a:pPr>
              <a:t>17</a:t>
            </a:fld>
            <a:endParaRPr lang="ru-RU"/>
          </a:p>
        </p:txBody>
      </p:sp>
      <p:pic>
        <p:nvPicPr>
          <p:cNvPr id="37893" name="Picture 2" descr="Фрезерный станок CAD/CAM VHF CAM 5-S2 - (ID#10132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8306" y="476672"/>
            <a:ext cx="734695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4484688" y="5861050"/>
            <a:ext cx="1754187" cy="460375"/>
          </a:xfrm>
          <a:prstGeom prst="rect">
            <a:avLst/>
          </a:prstGeom>
        </p:spPr>
        <p:txBody>
          <a:bodyPr wrap="none">
            <a:spAutoFit/>
          </a:bodyPr>
          <a:lstStyle/>
          <a:p>
            <a:pPr>
              <a:defRPr/>
            </a:pPr>
            <a:r>
              <a:rPr lang="ru-RU" sz="2400" b="1" i="1" dirty="0">
                <a:solidFill>
                  <a:schemeClr val="accent1">
                    <a:lumMod val="50000"/>
                  </a:schemeClr>
                </a:solidFill>
                <a:latin typeface="Cambria" panose="02040503050406030204" pitchFamily="18" charset="0"/>
                <a:ea typeface="Cambria" panose="02040503050406030204" pitchFamily="18" charset="0"/>
              </a:rPr>
              <a:t>CAD/CAM 5</a:t>
            </a:r>
            <a:endParaRPr lang="ru-RU" sz="2400" dirty="0"/>
          </a:p>
        </p:txBody>
      </p:sp>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F6803CA7-711C-4A5D-ACAA-6C2802D7633F}" type="slidenum">
              <a:rPr lang="ru-RU"/>
              <a:pPr>
                <a:defRPr/>
              </a:pPr>
              <a:t>18</a:t>
            </a:fld>
            <a:endParaRPr lang="ru-RU"/>
          </a:p>
        </p:txBody>
      </p:sp>
      <p:sp>
        <p:nvSpPr>
          <p:cNvPr id="41989" name="Прямоугольник 1"/>
          <p:cNvSpPr>
            <a:spLocks noChangeArrowheads="1"/>
          </p:cNvSpPr>
          <p:nvPr/>
        </p:nvSpPr>
        <p:spPr bwMode="auto">
          <a:xfrm>
            <a:off x="2238573" y="1050925"/>
            <a:ext cx="6048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b="1">
                <a:solidFill>
                  <a:srgbClr val="FF0000"/>
                </a:solidFill>
                <a:latin typeface="Cambria" panose="02040503050406030204" pitchFamily="18" charset="0"/>
                <a:ea typeface="Cambria" panose="02040503050406030204" pitchFamily="18" charset="0"/>
                <a:cs typeface="Cambria" panose="02040503050406030204" pitchFamily="18" charset="0"/>
              </a:rPr>
              <a:t>ОСОБЕННОСТИ ПРЕПАРИРОВАНИЯ ЗУБОВ ПОД ЦИРКОНИЕВЫЕ КОРОНКИ</a:t>
            </a:r>
          </a:p>
        </p:txBody>
      </p:sp>
      <p:sp>
        <p:nvSpPr>
          <p:cNvPr id="41990" name="Прямоугольник 2"/>
          <p:cNvSpPr>
            <a:spLocks noChangeArrowheads="1"/>
          </p:cNvSpPr>
          <p:nvPr/>
        </p:nvSpPr>
        <p:spPr bwMode="auto">
          <a:xfrm>
            <a:off x="1691680" y="1695451"/>
            <a:ext cx="71421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dirty="0">
                <a:latin typeface="Cambria" panose="02040503050406030204" pitchFamily="18" charset="0"/>
                <a:ea typeface="Cambria" panose="02040503050406030204" pitchFamily="18" charset="0"/>
                <a:cs typeface="Cambria" panose="02040503050406030204" pitchFamily="18" charset="0"/>
              </a:rPr>
              <a:t>Зубы препарируются с соблюдением следующих принципов: </a:t>
            </a:r>
          </a:p>
          <a:p>
            <a:r>
              <a:rPr lang="ru-RU" altLang="ru-RU" dirty="0">
                <a:latin typeface="Cambria" panose="02040503050406030204" pitchFamily="18" charset="0"/>
                <a:ea typeface="Cambria" panose="02040503050406030204" pitchFamily="18" charset="0"/>
                <a:cs typeface="Cambria" panose="02040503050406030204" pitchFamily="18" charset="0"/>
              </a:rPr>
              <a:t>1. Циркулярный уступ формируется на глубину 1 мм, рекомендуется использовать цилиндрические алмазные инструменты с закругленной головкой для закругленного уступа (рис. 1) и усеченной головкой для прямого уступа (90°) (рис. 2). </a:t>
            </a:r>
          </a:p>
        </p:txBody>
      </p:sp>
      <p:pic>
        <p:nvPicPr>
          <p:cNvPr id="41991"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9603" y="3164873"/>
            <a:ext cx="276225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0061" y="3173413"/>
            <a:ext cx="275272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Прямоугольник 5"/>
          <p:cNvSpPr>
            <a:spLocks noChangeArrowheads="1"/>
          </p:cNvSpPr>
          <p:nvPr/>
        </p:nvSpPr>
        <p:spPr bwMode="auto">
          <a:xfrm>
            <a:off x="1854200" y="6002338"/>
            <a:ext cx="28162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400" dirty="0">
                <a:latin typeface="Cambria" panose="02040503050406030204" pitchFamily="18" charset="0"/>
                <a:ea typeface="Cambria" panose="02040503050406030204" pitchFamily="18" charset="0"/>
                <a:cs typeface="Cambria" panose="02040503050406030204" pitchFamily="18" charset="0"/>
              </a:rPr>
              <a:t>Рис.1- Цилиндрический алмазный инструмент с закругленной головкой</a:t>
            </a:r>
          </a:p>
        </p:txBody>
      </p:sp>
      <p:sp>
        <p:nvSpPr>
          <p:cNvPr id="41994" name="Прямоугольник 7"/>
          <p:cNvSpPr>
            <a:spLocks noChangeArrowheads="1"/>
          </p:cNvSpPr>
          <p:nvPr/>
        </p:nvSpPr>
        <p:spPr bwMode="auto">
          <a:xfrm>
            <a:off x="5849937" y="6002338"/>
            <a:ext cx="22129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1400" dirty="0">
                <a:latin typeface="Cambria" panose="02040503050406030204" pitchFamily="18" charset="0"/>
                <a:ea typeface="Cambria" panose="02040503050406030204" pitchFamily="18" charset="0"/>
                <a:cs typeface="Cambria" panose="02040503050406030204" pitchFamily="18" charset="0"/>
              </a:rPr>
              <a:t>Рис. 2 - Цилиндрический алмазный инструмент с усеченной головкой</a:t>
            </a:r>
          </a:p>
        </p:txBody>
      </p:sp>
      <p:pic>
        <p:nvPicPr>
          <p:cNvPr id="11"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BB3AA5F0-1775-477D-BD37-BC05AE6B2F7A}" type="slidenum">
              <a:rPr lang="ru-RU"/>
              <a:pPr>
                <a:defRPr/>
              </a:pPr>
              <a:t>19</a:t>
            </a:fld>
            <a:endParaRPr lang="ru-RU"/>
          </a:p>
        </p:txBody>
      </p:sp>
      <p:sp>
        <p:nvSpPr>
          <p:cNvPr id="43013" name="Прямоугольник 1"/>
          <p:cNvSpPr>
            <a:spLocks noChangeArrowheads="1"/>
          </p:cNvSpPr>
          <p:nvPr/>
        </p:nvSpPr>
        <p:spPr bwMode="auto">
          <a:xfrm>
            <a:off x="1836738" y="1119564"/>
            <a:ext cx="721995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1600" dirty="0">
                <a:latin typeface="Cambria" panose="02040503050406030204" pitchFamily="18" charset="0"/>
                <a:ea typeface="Cambria" panose="02040503050406030204" pitchFamily="18" charset="0"/>
                <a:cs typeface="Cambria" panose="02040503050406030204" pitchFamily="18" charset="0"/>
              </a:rPr>
              <a:t>Для препарирования можно использовать алмазные инструменты с зернистостью 30 мкм (рис. 1). Препарирование щадящее, так как ввиду высокой прочности минимальная толщина каркаса оксида циркония может быть 0,4 мм, минимальное пространство для облицовки керамики –– 0,6 мм (рис. 2).</a:t>
            </a:r>
          </a:p>
          <a:p>
            <a:r>
              <a:rPr lang="ru-RU" altLang="ru-RU" sz="1600" dirty="0">
                <a:latin typeface="Cambria" panose="02040503050406030204" pitchFamily="18" charset="0"/>
                <a:ea typeface="Cambria" panose="02040503050406030204" pitchFamily="18" charset="0"/>
                <a:cs typeface="Cambria" panose="02040503050406030204" pitchFamily="18" charset="0"/>
              </a:rPr>
              <a:t> Препарирование фронтальной группы зубов производится по стандартной (общей) схеме. Необходимо сформировать циркулярный уступ на глубину 1 мм на границе препарирования. Кроме того, рекомендуется обеспечить конусность препарируемого зуба от 6 до 8°. Также закругляются внутренние углы, так как </a:t>
            </a:r>
            <a:r>
              <a:rPr lang="ru-RU" altLang="ru-RU" sz="1600" dirty="0" err="1">
                <a:latin typeface="Cambria" panose="02040503050406030204" pitchFamily="18" charset="0"/>
                <a:ea typeface="Cambria" panose="02040503050406030204" pitchFamily="18" charset="0"/>
                <a:cs typeface="Cambria" panose="02040503050406030204" pitchFamily="18" charset="0"/>
              </a:rPr>
              <a:t>отпрепарированный</a:t>
            </a:r>
            <a:r>
              <a:rPr lang="ru-RU" altLang="ru-RU" sz="1600" dirty="0">
                <a:latin typeface="Cambria" panose="02040503050406030204" pitchFamily="18" charset="0"/>
                <a:ea typeface="Cambria" panose="02040503050406030204" pitchFamily="18" charset="0"/>
                <a:cs typeface="Cambria" panose="02040503050406030204" pitchFamily="18" charset="0"/>
              </a:rPr>
              <a:t> зуб не должен иметь острых краев (минимальный радиус — около 0,4 мм). </a:t>
            </a:r>
          </a:p>
        </p:txBody>
      </p:sp>
      <p:pic>
        <p:nvPicPr>
          <p:cNvPr id="43014"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3962400"/>
            <a:ext cx="273685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Рисунок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3962400"/>
            <a:ext cx="2447925"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Прямоугольник 4"/>
          <p:cNvSpPr>
            <a:spLocks noChangeArrowheads="1"/>
          </p:cNvSpPr>
          <p:nvPr/>
        </p:nvSpPr>
        <p:spPr bwMode="auto">
          <a:xfrm>
            <a:off x="1619250" y="6153150"/>
            <a:ext cx="34559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400">
                <a:latin typeface="Cambria" panose="02040503050406030204" pitchFamily="18" charset="0"/>
                <a:ea typeface="Cambria" panose="02040503050406030204" pitchFamily="18" charset="0"/>
                <a:cs typeface="Cambria" panose="02040503050406030204" pitchFamily="18" charset="0"/>
              </a:rPr>
              <a:t>Рис. 1. Алмазные инструменты</a:t>
            </a:r>
          </a:p>
          <a:p>
            <a:pPr algn="ctr"/>
            <a:r>
              <a:rPr lang="ru-RU" altLang="ru-RU" sz="1400">
                <a:latin typeface="Cambria" panose="02040503050406030204" pitchFamily="18" charset="0"/>
                <a:ea typeface="Cambria" panose="02040503050406030204" pitchFamily="18" charset="0"/>
                <a:cs typeface="Cambria" panose="02040503050406030204" pitchFamily="18" charset="0"/>
              </a:rPr>
              <a:t>со средним гранулированием 30 </a:t>
            </a:r>
          </a:p>
        </p:txBody>
      </p:sp>
      <p:sp>
        <p:nvSpPr>
          <p:cNvPr id="43017" name="Прямоугольник 5"/>
          <p:cNvSpPr>
            <a:spLocks noChangeArrowheads="1"/>
          </p:cNvSpPr>
          <p:nvPr/>
        </p:nvSpPr>
        <p:spPr bwMode="auto">
          <a:xfrm>
            <a:off x="5940425" y="6069013"/>
            <a:ext cx="1947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400">
                <a:latin typeface="Cambria" panose="02040503050406030204" pitchFamily="18" charset="0"/>
                <a:ea typeface="Cambria" panose="02040503050406030204" pitchFamily="18" charset="0"/>
                <a:cs typeface="Cambria" panose="02040503050406030204" pitchFamily="18" charset="0"/>
              </a:rPr>
              <a:t>Рис. 2. Толщина </a:t>
            </a:r>
          </a:p>
          <a:p>
            <a:pPr algn="ctr"/>
            <a:r>
              <a:rPr lang="ru-RU" altLang="ru-RU" sz="1400">
                <a:latin typeface="Cambria" panose="02040503050406030204" pitchFamily="18" charset="0"/>
                <a:ea typeface="Cambria" panose="02040503050406030204" pitchFamily="18" charset="0"/>
                <a:cs typeface="Cambria" panose="02040503050406030204" pitchFamily="18" charset="0"/>
              </a:rPr>
              <a:t>препарирования зуба</a:t>
            </a:r>
          </a:p>
        </p:txBody>
      </p:sp>
      <p:pic>
        <p:nvPicPr>
          <p:cNvPr id="10"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B1BD3DF2-6F49-4E2C-8E35-E127201A1242}" type="slidenum">
              <a:rPr lang="ru-RU"/>
              <a:pPr>
                <a:defRPr/>
              </a:pPr>
              <a:t>2</a:t>
            </a:fld>
            <a:endParaRPr lang="ru-RU"/>
          </a:p>
        </p:txBody>
      </p:sp>
      <p:sp>
        <p:nvSpPr>
          <p:cNvPr id="4101" name="TextBox 2"/>
          <p:cNvSpPr txBox="1">
            <a:spLocks noChangeArrowheads="1"/>
          </p:cNvSpPr>
          <p:nvPr/>
        </p:nvSpPr>
        <p:spPr bwMode="auto">
          <a:xfrm>
            <a:off x="1836738" y="908720"/>
            <a:ext cx="72009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a:endParaRPr lang="ru-RU" altLang="ru-RU" sz="4400" b="1" dirty="0" smtClean="0">
              <a:solidFill>
                <a:srgbClr val="FF0000"/>
              </a:solidFill>
              <a:latin typeface="Cambria" panose="02040503050406030204" pitchFamily="18" charset="0"/>
              <a:ea typeface="Cambria" panose="02040503050406030204" pitchFamily="18" charset="0"/>
              <a:cs typeface="Cambria" panose="02040503050406030204" pitchFamily="18" charset="0"/>
            </a:endParaRPr>
          </a:p>
          <a:p>
            <a:pPr algn="ctr" eaLnBrk="1"/>
            <a:r>
              <a:rPr lang="ru-RU" altLang="ru-RU" sz="4400" b="1" dirty="0" smtClean="0">
                <a:solidFill>
                  <a:srgbClr val="FF0000"/>
                </a:solidFill>
                <a:latin typeface="Cambria" panose="02040503050406030204" pitchFamily="18" charset="0"/>
                <a:ea typeface="Cambria" panose="02040503050406030204" pitchFamily="18" charset="0"/>
                <a:cs typeface="Cambria" panose="02040503050406030204" pitchFamily="18" charset="0"/>
              </a:rPr>
              <a:t>Вопросы:</a:t>
            </a:r>
            <a:endParaRPr lang="ru-RU" altLang="ru-RU" sz="4400" b="1" dirty="0">
              <a:solidFill>
                <a:srgbClr val="FF0000"/>
              </a:solidFill>
              <a:latin typeface="Cambria" panose="02040503050406030204" pitchFamily="18" charset="0"/>
              <a:ea typeface="Cambria" panose="02040503050406030204" pitchFamily="18" charset="0"/>
              <a:cs typeface="Cambria" panose="02040503050406030204" pitchFamily="18" charset="0"/>
            </a:endParaRPr>
          </a:p>
          <a:p>
            <a:pPr>
              <a:buFontTx/>
              <a:buAutoNum type="arabicPeriod"/>
            </a:pPr>
            <a:r>
              <a:rPr lang="ru-RU" altLang="ru-RU" sz="2400" b="1" dirty="0">
                <a:latin typeface="Cambria" panose="02040503050406030204" pitchFamily="18" charset="0"/>
                <a:ea typeface="Cambria" panose="02040503050406030204" pitchFamily="18" charset="0"/>
                <a:cs typeface="Calibri" panose="020F0502020204030204" pitchFamily="34" charset="0"/>
              </a:rPr>
              <a:t>Определение </a:t>
            </a:r>
            <a:r>
              <a:rPr lang="ru-RU" altLang="ru-RU" sz="2400" b="1" dirty="0" smtClean="0">
                <a:latin typeface="Cambria" panose="02040503050406030204" pitchFamily="18" charset="0"/>
                <a:ea typeface="Cambria" panose="02040503050406030204" pitchFamily="18" charset="0"/>
                <a:cs typeface="Calibri" panose="020F0502020204030204" pitchFamily="34" charset="0"/>
              </a:rPr>
              <a:t>коронки</a:t>
            </a:r>
          </a:p>
          <a:p>
            <a:pPr>
              <a:buFontTx/>
              <a:buAutoNum type="arabicPeriod"/>
            </a:pPr>
            <a:r>
              <a:rPr lang="ru-RU" altLang="ru-RU" sz="2400" b="1" dirty="0">
                <a:latin typeface="Cambria" panose="02040503050406030204" pitchFamily="18" charset="0"/>
                <a:ea typeface="Cambria" panose="02040503050406030204" pitchFamily="18" charset="0"/>
                <a:cs typeface="Calibri" panose="020F0502020204030204" pitchFamily="34" charset="0"/>
              </a:rPr>
              <a:t>Применение диоксида циркония в </a:t>
            </a:r>
            <a:r>
              <a:rPr lang="ru-RU" altLang="ru-RU" sz="2400" b="1" dirty="0" smtClean="0">
                <a:latin typeface="Cambria" panose="02040503050406030204" pitchFamily="18" charset="0"/>
                <a:ea typeface="Cambria" panose="02040503050406030204" pitchFamily="18" charset="0"/>
                <a:cs typeface="Calibri" panose="020F0502020204030204" pitchFamily="34" charset="0"/>
              </a:rPr>
              <a:t>стоматологии</a:t>
            </a:r>
          </a:p>
          <a:p>
            <a:pPr>
              <a:buFontTx/>
              <a:buAutoNum type="arabicPeriod"/>
            </a:pPr>
            <a:r>
              <a:rPr lang="ru-RU" altLang="ru-RU" sz="2400" b="1" dirty="0" smtClean="0">
                <a:latin typeface="Cambria" panose="02040503050406030204" pitchFamily="18" charset="0"/>
                <a:ea typeface="Cambria" panose="02040503050406030204" pitchFamily="18" charset="0"/>
                <a:cs typeface="Calibri" panose="020F0502020204030204" pitchFamily="34" charset="0"/>
              </a:rPr>
              <a:t>Показания </a:t>
            </a:r>
            <a:r>
              <a:rPr lang="ru-RU" altLang="ru-RU" sz="2400" b="1" dirty="0">
                <a:latin typeface="Cambria" panose="02040503050406030204" pitchFamily="18" charset="0"/>
                <a:ea typeface="Cambria" panose="02040503050406030204" pitchFamily="18" charset="0"/>
                <a:cs typeface="Calibri" panose="020F0502020204030204" pitchFamily="34" charset="0"/>
              </a:rPr>
              <a:t>и противопоказания к </a:t>
            </a:r>
            <a:r>
              <a:rPr lang="ru-RU" altLang="ru-RU" sz="2400" b="1" dirty="0" smtClean="0">
                <a:latin typeface="Cambria" panose="02040503050406030204" pitchFamily="18" charset="0"/>
                <a:ea typeface="Cambria" panose="02040503050406030204" pitchFamily="18" charset="0"/>
                <a:cs typeface="Calibri" panose="020F0502020204030204" pitchFamily="34" charset="0"/>
              </a:rPr>
              <a:t>применению</a:t>
            </a:r>
          </a:p>
          <a:p>
            <a:pPr>
              <a:buFontTx/>
              <a:buAutoNum type="arabicPeriod"/>
            </a:pPr>
            <a:r>
              <a:rPr lang="ru-RU" altLang="ru-RU" sz="2400" b="1" dirty="0" smtClean="0">
                <a:latin typeface="Cambria" panose="02040503050406030204" pitchFamily="18" charset="0"/>
                <a:ea typeface="Cambria" panose="02040503050406030204" pitchFamily="18" charset="0"/>
                <a:cs typeface="Calibri" panose="020F0502020204030204" pitchFamily="34" charset="0"/>
              </a:rPr>
              <a:t>Особенности препарирования зубов под безметалловые коронки</a:t>
            </a:r>
            <a:endParaRPr lang="ru-RU" altLang="ru-RU" sz="2400" b="1" dirty="0">
              <a:latin typeface="Cambria" panose="02040503050406030204" pitchFamily="18" charset="0"/>
              <a:ea typeface="Cambria" panose="02040503050406030204" pitchFamily="18" charset="0"/>
              <a:cs typeface="Calibri" panose="020F0502020204030204" pitchFamily="34" charset="0"/>
            </a:endParaRPr>
          </a:p>
          <a:p>
            <a:pPr>
              <a:buFontTx/>
              <a:buAutoNum type="arabicPeriod"/>
            </a:pPr>
            <a:r>
              <a:rPr lang="ru-RU" altLang="ru-RU" sz="2400" b="1" dirty="0">
                <a:latin typeface="Cambria" panose="02040503050406030204" pitchFamily="18" charset="0"/>
                <a:ea typeface="Cambria" panose="02040503050406030204" pitchFamily="18" charset="0"/>
                <a:cs typeface="Calibri" panose="020F0502020204030204" pitchFamily="34" charset="0"/>
              </a:rPr>
              <a:t>Клинико-лабораторные этапы </a:t>
            </a:r>
            <a:r>
              <a:rPr lang="ru-RU" altLang="ru-RU" sz="2400" b="1" dirty="0" smtClean="0">
                <a:latin typeface="Cambria" panose="02040503050406030204" pitchFamily="18" charset="0"/>
                <a:ea typeface="Cambria" panose="02040503050406030204" pitchFamily="18" charset="0"/>
                <a:cs typeface="Calibri" panose="020F0502020204030204" pitchFamily="34" charset="0"/>
              </a:rPr>
              <a:t>изготовления</a:t>
            </a:r>
          </a:p>
          <a:p>
            <a:pPr>
              <a:buFontTx/>
              <a:buAutoNum type="arabicPeriod"/>
            </a:pPr>
            <a:r>
              <a:rPr lang="ru-RU" altLang="ru-RU" sz="2400" b="1" dirty="0">
                <a:latin typeface="Cambria" panose="02040503050406030204" pitchFamily="18" charset="0"/>
                <a:ea typeface="Cambria" panose="02040503050406030204" pitchFamily="18" charset="0"/>
                <a:cs typeface="Calibri" panose="020F0502020204030204" pitchFamily="34" charset="0"/>
              </a:rPr>
              <a:t>Прессованная </a:t>
            </a:r>
            <a:r>
              <a:rPr lang="ru-RU" altLang="ru-RU" sz="2400" b="1" dirty="0" smtClean="0">
                <a:latin typeface="Cambria" panose="02040503050406030204" pitchFamily="18" charset="0"/>
                <a:ea typeface="Cambria" panose="02040503050406030204" pitchFamily="18" charset="0"/>
                <a:cs typeface="Calibri" panose="020F0502020204030204" pitchFamily="34" charset="0"/>
              </a:rPr>
              <a:t>керамика, </a:t>
            </a:r>
            <a:r>
              <a:rPr lang="en-US" altLang="ru-RU" sz="2400" b="1" dirty="0" smtClean="0">
                <a:latin typeface="Cambria" panose="02040503050406030204" pitchFamily="18" charset="0"/>
                <a:ea typeface="Cambria" panose="02040503050406030204" pitchFamily="18" charset="0"/>
                <a:cs typeface="Calibri" panose="020F0502020204030204" pitchFamily="34" charset="0"/>
              </a:rPr>
              <a:t>E-max –</a:t>
            </a:r>
            <a:r>
              <a:rPr lang="ru-RU" altLang="ru-RU" sz="2400" b="1" dirty="0" smtClean="0">
                <a:latin typeface="Cambria" panose="02040503050406030204" pitchFamily="18" charset="0"/>
                <a:ea typeface="Cambria" panose="02040503050406030204" pitchFamily="18" charset="0"/>
                <a:cs typeface="Calibri" panose="020F0502020204030204" pitchFamily="34" charset="0"/>
              </a:rPr>
              <a:t>определение, технология изготовления  </a:t>
            </a:r>
            <a:endParaRPr lang="ru-RU" altLang="ru-RU" sz="3200" b="1" dirty="0">
              <a:latin typeface="Cambria" panose="02040503050406030204" pitchFamily="18" charset="0"/>
              <a:ea typeface="Cambria" panose="02040503050406030204" pitchFamily="18" charset="0"/>
              <a:cs typeface="Cambria" panose="02040503050406030204" pitchFamily="18" charset="0"/>
            </a:endParaRPr>
          </a:p>
          <a:p>
            <a:pPr eaLnBrk="1" hangingPunct="1"/>
            <a:endParaRPr lang="ru-RU" altLang="ru-RU" sz="3200" b="1" dirty="0">
              <a:latin typeface="Cambria" panose="02040503050406030204" pitchFamily="18" charset="0"/>
              <a:ea typeface="Cambria" panose="02040503050406030204" pitchFamily="18" charset="0"/>
              <a:cs typeface="Cambria" panose="02040503050406030204" pitchFamily="18" charset="0"/>
            </a:endParaRP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B944AB6A-0B38-4A80-A1DD-8EF4BC1EBA98}" type="slidenum">
              <a:rPr lang="ru-RU"/>
              <a:pPr>
                <a:defRPr/>
              </a:pPr>
              <a:t>20</a:t>
            </a:fld>
            <a:endParaRPr lang="ru-RU"/>
          </a:p>
        </p:txBody>
      </p:sp>
      <p:sp>
        <p:nvSpPr>
          <p:cNvPr id="44037" name="Прямоугольник 1"/>
          <p:cNvSpPr>
            <a:spLocks noChangeArrowheads="1"/>
          </p:cNvSpPr>
          <p:nvPr/>
        </p:nvSpPr>
        <p:spPr bwMode="auto">
          <a:xfrm>
            <a:off x="1748998" y="1340768"/>
            <a:ext cx="712946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a:latin typeface="Cambria" panose="02040503050406030204" pitchFamily="18" charset="0"/>
                <a:ea typeface="Cambria" panose="02040503050406030204" pitchFamily="18" charset="0"/>
                <a:cs typeface="Cambria" panose="02040503050406030204" pitchFamily="18" charset="0"/>
              </a:rPr>
              <a:t>Препарирование в области режущего края. С эстетической точки зрения в области режущего края (inzisale) необходимо снять 2 мм тканей зуба. Минимальная ширина режущего края должна составлять 0,9 мм, чтобы гарантировать точное воспроизведение внутренней поверхности циркониевого каркаса (рис. 1, 2). </a:t>
            </a:r>
          </a:p>
        </p:txBody>
      </p:sp>
      <p:pic>
        <p:nvPicPr>
          <p:cNvPr id="44038"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6677" y="3238950"/>
            <a:ext cx="280987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Рисунок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3238950"/>
            <a:ext cx="24384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Прямоугольник 4"/>
          <p:cNvSpPr>
            <a:spLocks noChangeArrowheads="1"/>
          </p:cNvSpPr>
          <p:nvPr/>
        </p:nvSpPr>
        <p:spPr bwMode="auto">
          <a:xfrm>
            <a:off x="1770062" y="5684044"/>
            <a:ext cx="3371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1600">
                <a:latin typeface="Cambria" panose="02040503050406030204" pitchFamily="18" charset="0"/>
                <a:ea typeface="Cambria" panose="02040503050406030204" pitchFamily="18" charset="0"/>
                <a:cs typeface="Cambria" panose="02040503050406030204" pitchFamily="18" charset="0"/>
              </a:rPr>
              <a:t>Рис. 1 Схема препарирования зуба</a:t>
            </a:r>
          </a:p>
        </p:txBody>
      </p:sp>
      <p:sp>
        <p:nvSpPr>
          <p:cNvPr id="44041" name="Прямоугольник 5"/>
          <p:cNvSpPr>
            <a:spLocks noChangeArrowheads="1"/>
          </p:cNvSpPr>
          <p:nvPr/>
        </p:nvSpPr>
        <p:spPr bwMode="auto">
          <a:xfrm>
            <a:off x="4856552" y="5684044"/>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600">
                <a:latin typeface="Cambria" panose="02040503050406030204" pitchFamily="18" charset="0"/>
                <a:ea typeface="Cambria" panose="02040503050406030204" pitchFamily="18" charset="0"/>
                <a:cs typeface="Cambria" panose="02040503050406030204" pitchFamily="18" charset="0"/>
              </a:rPr>
              <a:t>Рис. 2 Препарирование зуба </a:t>
            </a:r>
          </a:p>
          <a:p>
            <a:pPr algn="ctr"/>
            <a:r>
              <a:rPr lang="ru-RU" altLang="ru-RU" sz="1600">
                <a:latin typeface="Cambria" panose="02040503050406030204" pitchFamily="18" charset="0"/>
                <a:ea typeface="Cambria" panose="02040503050406030204" pitchFamily="18" charset="0"/>
                <a:cs typeface="Cambria" panose="02040503050406030204" pitchFamily="18" charset="0"/>
              </a:rPr>
              <a:t>в полости рта</a:t>
            </a:r>
          </a:p>
        </p:txBody>
      </p:sp>
      <p:pic>
        <p:nvPicPr>
          <p:cNvPr id="10"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5E7E5DA7-6C08-4BF8-9FCF-4C74554C56DB}" type="slidenum">
              <a:rPr lang="ru-RU"/>
              <a:pPr>
                <a:defRPr/>
              </a:pPr>
              <a:t>21</a:t>
            </a:fld>
            <a:endParaRPr lang="ru-RU"/>
          </a:p>
        </p:txBody>
      </p:sp>
      <p:sp>
        <p:nvSpPr>
          <p:cNvPr id="45061" name="Прямоугольник 1"/>
          <p:cNvSpPr>
            <a:spLocks noChangeArrowheads="1"/>
          </p:cNvSpPr>
          <p:nvPr/>
        </p:nvSpPr>
        <p:spPr bwMode="auto">
          <a:xfrm>
            <a:off x="1619672" y="1173458"/>
            <a:ext cx="73802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b="1" dirty="0">
                <a:solidFill>
                  <a:srgbClr val="FF0000"/>
                </a:solidFill>
                <a:latin typeface="Cambria" panose="02040503050406030204" pitchFamily="18" charset="0"/>
                <a:ea typeface="Cambria" panose="02040503050406030204" pitchFamily="18" charset="0"/>
                <a:cs typeface="Cambria" panose="02040503050406030204" pitchFamily="18" charset="0"/>
              </a:rPr>
              <a:t>Препарирование жевательной группы зубов</a:t>
            </a:r>
          </a:p>
          <a:p>
            <a:pPr algn="ctr"/>
            <a:endParaRPr lang="ru-RU" altLang="ru-RU" b="1" dirty="0">
              <a:solidFill>
                <a:srgbClr val="FF0000"/>
              </a:solidFill>
              <a:latin typeface="Cambria" panose="02040503050406030204" pitchFamily="18" charset="0"/>
              <a:ea typeface="Cambria" panose="02040503050406030204" pitchFamily="18" charset="0"/>
              <a:cs typeface="Cambria" panose="02040503050406030204" pitchFamily="18" charset="0"/>
            </a:endParaRPr>
          </a:p>
          <a:p>
            <a:r>
              <a:rPr lang="ru-RU" altLang="ru-RU" dirty="0">
                <a:latin typeface="Cambria" panose="02040503050406030204" pitchFamily="18" charset="0"/>
                <a:ea typeface="Cambria" panose="02040503050406030204" pitchFamily="18" charset="0"/>
                <a:cs typeface="Cambria" panose="02040503050406030204" pitchFamily="18" charset="0"/>
              </a:rPr>
              <a:t> C </a:t>
            </a:r>
            <a:r>
              <a:rPr lang="ru-RU" altLang="ru-RU" dirty="0" err="1">
                <a:latin typeface="Cambria" panose="02040503050406030204" pitchFamily="18" charset="0"/>
                <a:ea typeface="Cambria" panose="02040503050406030204" pitchFamily="18" charset="0"/>
                <a:cs typeface="Cambria" panose="02040503050406030204" pitchFamily="18" charset="0"/>
              </a:rPr>
              <a:t>окклюзионной</a:t>
            </a:r>
            <a:r>
              <a:rPr lang="ru-RU" altLang="ru-RU" dirty="0">
                <a:latin typeface="Cambria" panose="02040503050406030204" pitchFamily="18" charset="0"/>
                <a:ea typeface="Cambria" panose="02040503050406030204" pitchFamily="18" charset="0"/>
                <a:cs typeface="Cambria" panose="02040503050406030204" pitchFamily="18" charset="0"/>
              </a:rPr>
              <a:t> стороны </a:t>
            </a:r>
            <a:r>
              <a:rPr lang="ru-RU" altLang="ru-RU" dirty="0" err="1">
                <a:latin typeface="Cambria" panose="02040503050406030204" pitchFamily="18" charset="0"/>
                <a:ea typeface="Cambria" panose="02040503050406030204" pitchFamily="18" charset="0"/>
                <a:cs typeface="Cambria" panose="02040503050406030204" pitchFamily="18" charset="0"/>
              </a:rPr>
              <a:t>премоляров</a:t>
            </a:r>
            <a:r>
              <a:rPr lang="ru-RU" altLang="ru-RU" dirty="0">
                <a:latin typeface="Cambria" panose="02040503050406030204" pitchFamily="18" charset="0"/>
                <a:ea typeface="Cambria" panose="02040503050406030204" pitchFamily="18" charset="0"/>
                <a:cs typeface="Cambria" panose="02040503050406030204" pitchFamily="18" charset="0"/>
              </a:rPr>
              <a:t> и моляров снимают 1,5 мм твердых тканей зуба. Ввиду высокой прочности оксида циркония минимальная толщина стенок каркаса может быть всего 0,4 мм. При препарировании необходимо обеспечивать конусность препарируемого от 3 до 4°. Переходы между </a:t>
            </a:r>
            <a:r>
              <a:rPr lang="ru-RU" altLang="ru-RU" dirty="0" err="1">
                <a:latin typeface="Cambria" panose="02040503050406030204" pitchFamily="18" charset="0"/>
                <a:ea typeface="Cambria" panose="02040503050406030204" pitchFamily="18" charset="0"/>
                <a:cs typeface="Cambria" panose="02040503050406030204" pitchFamily="18" charset="0"/>
              </a:rPr>
              <a:t>апроксимальными</a:t>
            </a:r>
            <a:r>
              <a:rPr lang="ru-RU" altLang="ru-RU" dirty="0">
                <a:latin typeface="Cambria" panose="02040503050406030204" pitchFamily="18" charset="0"/>
                <a:ea typeface="Cambria" panose="02040503050406030204" pitchFamily="18" charset="0"/>
                <a:cs typeface="Cambria" panose="02040503050406030204" pitchFamily="18" charset="0"/>
              </a:rPr>
              <a:t> и </a:t>
            </a:r>
            <a:r>
              <a:rPr lang="ru-RU" altLang="ru-RU" dirty="0" err="1">
                <a:latin typeface="Cambria" panose="02040503050406030204" pitchFamily="18" charset="0"/>
                <a:ea typeface="Cambria" panose="02040503050406030204" pitchFamily="18" charset="0"/>
                <a:cs typeface="Cambria" panose="02040503050406030204" pitchFamily="18" charset="0"/>
              </a:rPr>
              <a:t>окклюзионной</a:t>
            </a:r>
            <a:r>
              <a:rPr lang="ru-RU" altLang="ru-RU" dirty="0">
                <a:latin typeface="Cambria" panose="02040503050406030204" pitchFamily="18" charset="0"/>
                <a:ea typeface="Cambria" panose="02040503050406030204" pitchFamily="18" charset="0"/>
                <a:cs typeface="Cambria" panose="02040503050406030204" pitchFamily="18" charset="0"/>
              </a:rPr>
              <a:t> поверхностями следует закруглять (рис. 1). </a:t>
            </a:r>
          </a:p>
        </p:txBody>
      </p:sp>
      <p:pic>
        <p:nvPicPr>
          <p:cNvPr id="45062"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8023" y="3573016"/>
            <a:ext cx="33813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Рисунок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2332" y="3576514"/>
            <a:ext cx="26574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Прямоугольник 4"/>
          <p:cNvSpPr>
            <a:spLocks noChangeArrowheads="1"/>
          </p:cNvSpPr>
          <p:nvPr/>
        </p:nvSpPr>
        <p:spPr bwMode="auto">
          <a:xfrm>
            <a:off x="2274093" y="6070256"/>
            <a:ext cx="2789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600">
                <a:latin typeface="Cambria" panose="02040503050406030204" pitchFamily="18" charset="0"/>
                <a:ea typeface="Cambria" panose="02040503050406030204" pitchFamily="18" charset="0"/>
                <a:cs typeface="Cambria" panose="02040503050406030204" pitchFamily="18" charset="0"/>
              </a:rPr>
              <a:t>Рис. 1 Препарирование жевательных зубов</a:t>
            </a:r>
          </a:p>
        </p:txBody>
      </p:sp>
      <p:sp>
        <p:nvSpPr>
          <p:cNvPr id="45065" name="Прямоугольник 5"/>
          <p:cNvSpPr>
            <a:spLocks noChangeArrowheads="1"/>
          </p:cNvSpPr>
          <p:nvPr/>
        </p:nvSpPr>
        <p:spPr bwMode="auto">
          <a:xfrm>
            <a:off x="5852332" y="5887591"/>
            <a:ext cx="26328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400" dirty="0">
                <a:latin typeface="Cambria" panose="02040503050406030204" pitchFamily="18" charset="0"/>
                <a:ea typeface="Cambria" panose="02040503050406030204" pitchFamily="18" charset="0"/>
                <a:cs typeface="Cambria" panose="02040503050406030204" pitchFamily="18" charset="0"/>
              </a:rPr>
              <a:t>Рис. 2 Препарирование с использованием специального бора </a:t>
            </a:r>
            <a:r>
              <a:rPr lang="ru-RU" altLang="ru-RU" sz="1400" dirty="0" err="1">
                <a:latin typeface="Cambria" panose="02040503050406030204" pitchFamily="18" charset="0"/>
                <a:ea typeface="Cambria" panose="02040503050406030204" pitchFamily="18" charset="0"/>
                <a:cs typeface="Cambria" panose="02040503050406030204" pitchFamily="18" charset="0"/>
              </a:rPr>
              <a:t>Palatinalschleifers</a:t>
            </a:r>
            <a:endParaRPr lang="ru-RU" altLang="ru-RU" sz="1400" dirty="0">
              <a:latin typeface="Cambria" panose="02040503050406030204" pitchFamily="18" charset="0"/>
              <a:ea typeface="Cambria" panose="02040503050406030204" pitchFamily="18" charset="0"/>
              <a:cs typeface="Cambria" panose="02040503050406030204" pitchFamily="18" charset="0"/>
            </a:endParaRPr>
          </a:p>
        </p:txBody>
      </p:sp>
      <p:pic>
        <p:nvPicPr>
          <p:cNvPr id="10"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a:xfrm>
            <a:off x="6964363" y="50800"/>
            <a:ext cx="2057400" cy="365125"/>
          </a:xfrm>
        </p:spPr>
        <p:txBody>
          <a:bodyPr/>
          <a:lstStyle/>
          <a:p>
            <a:pPr>
              <a:defRPr/>
            </a:pPr>
            <a:fld id="{31EE9822-60BB-4728-82DD-8F3CB7E583BB}" type="slidenum">
              <a:rPr lang="ru-RU"/>
              <a:pPr>
                <a:defRPr/>
              </a:pPr>
              <a:t>22</a:t>
            </a:fld>
            <a:endParaRPr lang="ru-RU"/>
          </a:p>
        </p:txBody>
      </p:sp>
      <p:sp>
        <p:nvSpPr>
          <p:cNvPr id="46085" name="Прямоугольник 1"/>
          <p:cNvSpPr>
            <a:spLocks noChangeArrowheads="1"/>
          </p:cNvSpPr>
          <p:nvPr/>
        </p:nvSpPr>
        <p:spPr bwMode="auto">
          <a:xfrm>
            <a:off x="1476375" y="1231960"/>
            <a:ext cx="774459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1600" dirty="0">
                <a:latin typeface="Cambria" panose="02040503050406030204" pitchFamily="18" charset="0"/>
                <a:ea typeface="Cambria" panose="02040503050406030204" pitchFamily="18" charset="0"/>
                <a:cs typeface="Cambria" panose="02040503050406030204" pitchFamily="18" charset="0"/>
              </a:rPr>
              <a:t>Рельеф на </a:t>
            </a:r>
            <a:r>
              <a:rPr lang="ru-RU" altLang="ru-RU" sz="1600" dirty="0" err="1">
                <a:latin typeface="Cambria" panose="02040503050406030204" pitchFamily="18" charset="0"/>
                <a:ea typeface="Cambria" panose="02040503050406030204" pitchFamily="18" charset="0"/>
                <a:cs typeface="Cambria" panose="02040503050406030204" pitchFamily="18" charset="0"/>
              </a:rPr>
              <a:t>окклюзионной</a:t>
            </a:r>
            <a:r>
              <a:rPr lang="ru-RU" altLang="ru-RU" sz="1600" dirty="0">
                <a:latin typeface="Cambria" panose="02040503050406030204" pitchFamily="18" charset="0"/>
                <a:ea typeface="Cambria" panose="02040503050406030204" pitchFamily="18" charset="0"/>
                <a:cs typeface="Cambria" panose="02040503050406030204" pitchFamily="18" charset="0"/>
              </a:rPr>
              <a:t> поверхности должен представлять собой упрощенную форму жевательной поверхности. Углы открытия </a:t>
            </a:r>
            <a:r>
              <a:rPr lang="ru-RU" altLang="ru-RU" sz="1600" dirty="0" err="1">
                <a:latin typeface="Cambria" panose="02040503050406030204" pitchFamily="18" charset="0"/>
                <a:ea typeface="Cambria" panose="02040503050406030204" pitchFamily="18" charset="0"/>
                <a:cs typeface="Cambria" panose="02040503050406030204" pitchFamily="18" charset="0"/>
              </a:rPr>
              <a:t>окклюзионной</a:t>
            </a:r>
            <a:r>
              <a:rPr lang="ru-RU" altLang="ru-RU" sz="1600" dirty="0">
                <a:latin typeface="Cambria" panose="02040503050406030204" pitchFamily="18" charset="0"/>
                <a:ea typeface="Cambria" panose="02040503050406030204" pitchFamily="18" charset="0"/>
                <a:cs typeface="Cambria" panose="02040503050406030204" pitchFamily="18" charset="0"/>
              </a:rPr>
              <a:t> поверхности от 120 до 140° гарантируют точное воспроизведение реставрируемых внутренних поверхностей во время фрезеровки и хорошее внутреннее прилегание (рис. 1). Рис. 12. Препарирование с использованием специального бора </a:t>
            </a:r>
            <a:r>
              <a:rPr lang="ru-RU" altLang="ru-RU" sz="1600" dirty="0" err="1">
                <a:latin typeface="Cambria" panose="02040503050406030204" pitchFamily="18" charset="0"/>
                <a:ea typeface="Cambria" panose="02040503050406030204" pitchFamily="18" charset="0"/>
                <a:cs typeface="Cambria" panose="02040503050406030204" pitchFamily="18" charset="0"/>
              </a:rPr>
              <a:t>Palatinalschleifers</a:t>
            </a:r>
            <a:r>
              <a:rPr lang="ru-RU" altLang="ru-RU" sz="1600" dirty="0">
                <a:latin typeface="Cambria" panose="02040503050406030204" pitchFamily="18" charset="0"/>
                <a:ea typeface="Cambria" panose="02040503050406030204" pitchFamily="18" charset="0"/>
                <a:cs typeface="Cambria" panose="02040503050406030204" pitchFamily="18" charset="0"/>
              </a:rPr>
              <a:t> Рис. 13. Препарирование жевательных зубов Ромбовидный алмазный бор, который рекомендуется для подготовки </a:t>
            </a:r>
            <a:r>
              <a:rPr lang="ru-RU" altLang="ru-RU" sz="1600" dirty="0" err="1">
                <a:latin typeface="Cambria" panose="02040503050406030204" pitchFamily="18" charset="0"/>
                <a:ea typeface="Cambria" panose="02040503050406030204" pitchFamily="18" charset="0"/>
                <a:cs typeface="Cambria" panose="02040503050406030204" pitchFamily="18" charset="0"/>
              </a:rPr>
              <a:t>окклюзионной</a:t>
            </a:r>
            <a:r>
              <a:rPr lang="ru-RU" altLang="ru-RU" sz="1600" dirty="0">
                <a:latin typeface="Cambria" panose="02040503050406030204" pitchFamily="18" charset="0"/>
                <a:ea typeface="Cambria" panose="02040503050406030204" pitchFamily="18" charset="0"/>
                <a:cs typeface="Cambria" panose="02040503050406030204" pitchFamily="18" charset="0"/>
              </a:rPr>
              <a:t> поверхности, должен располагаться перпендикулярно к оси зуба (рис.2,3).</a:t>
            </a:r>
          </a:p>
        </p:txBody>
      </p:sp>
      <p:pic>
        <p:nvPicPr>
          <p:cNvPr id="46086"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3863" y="3294063"/>
            <a:ext cx="233362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37325" y="3294063"/>
            <a:ext cx="24193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Рисунок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14513" y="3294063"/>
            <a:ext cx="24193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Прямоугольник 7"/>
          <p:cNvSpPr>
            <a:spLocks noChangeArrowheads="1"/>
          </p:cNvSpPr>
          <p:nvPr/>
        </p:nvSpPr>
        <p:spPr bwMode="auto">
          <a:xfrm>
            <a:off x="2092325" y="5749925"/>
            <a:ext cx="16160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400">
                <a:latin typeface="Cambria" panose="02040503050406030204" pitchFamily="18" charset="0"/>
                <a:ea typeface="Cambria" panose="02040503050406030204" pitchFamily="18" charset="0"/>
                <a:cs typeface="Cambria" panose="02040503050406030204" pitchFamily="18" charset="0"/>
              </a:rPr>
              <a:t>Рис. 1 Препарирование окклюзионной поверхности</a:t>
            </a:r>
          </a:p>
        </p:txBody>
      </p:sp>
      <p:sp>
        <p:nvSpPr>
          <p:cNvPr id="46090" name="Прямоугольник 8"/>
          <p:cNvSpPr>
            <a:spLocks noChangeArrowheads="1"/>
          </p:cNvSpPr>
          <p:nvPr/>
        </p:nvSpPr>
        <p:spPr bwMode="auto">
          <a:xfrm>
            <a:off x="4038600" y="5713413"/>
            <a:ext cx="25288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400">
                <a:latin typeface="Cambria" panose="02040503050406030204" pitchFamily="18" charset="0"/>
                <a:ea typeface="Cambria" panose="02040503050406030204" pitchFamily="18" charset="0"/>
                <a:cs typeface="Cambria" panose="02040503050406030204" pitchFamily="18" charset="0"/>
              </a:rPr>
              <a:t>Рис. 2</a:t>
            </a:r>
          </a:p>
          <a:p>
            <a:pPr algn="ctr"/>
            <a:r>
              <a:rPr lang="ru-RU" altLang="ru-RU" sz="1400">
                <a:latin typeface="Cambria" panose="02040503050406030204" pitchFamily="18" charset="0"/>
                <a:ea typeface="Cambria" panose="02040503050406030204" pitchFamily="18" charset="0"/>
                <a:cs typeface="Cambria" panose="02040503050406030204" pitchFamily="18" charset="0"/>
              </a:rPr>
              <a:t> Алмазные боры для препарирования окклюзионной поверхности</a:t>
            </a:r>
          </a:p>
        </p:txBody>
      </p:sp>
      <p:sp>
        <p:nvSpPr>
          <p:cNvPr id="46091" name="Прямоугольник 9"/>
          <p:cNvSpPr>
            <a:spLocks noChangeArrowheads="1"/>
          </p:cNvSpPr>
          <p:nvPr/>
        </p:nvSpPr>
        <p:spPr bwMode="auto">
          <a:xfrm>
            <a:off x="6508750" y="5788025"/>
            <a:ext cx="24765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400">
                <a:latin typeface="Cambria" panose="02040503050406030204" pitchFamily="18" charset="0"/>
                <a:ea typeface="Cambria" panose="02040503050406030204" pitchFamily="18" charset="0"/>
                <a:cs typeface="Cambria" panose="02040503050406030204" pitchFamily="18" charset="0"/>
              </a:rPr>
              <a:t>Рис. 3 Препарирование окклюзионной поверхности жевательных зубов в полости рта</a:t>
            </a:r>
          </a:p>
        </p:txBody>
      </p:sp>
      <p:pic>
        <p:nvPicPr>
          <p:cNvPr id="12"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16F4EB-25EF-4248-A059-747ABADEB922}" type="slidenum">
              <a:rPr lang="ru-RU" altLang="ru-RU">
                <a:solidFill>
                  <a:srgbClr val="898989"/>
                </a:solidFill>
              </a:rPr>
              <a:pPr/>
              <a:t>23</a:t>
            </a:fld>
            <a:endParaRPr lang="ru-RU" altLang="ru-RU">
              <a:solidFill>
                <a:srgbClr val="898989"/>
              </a:solidFill>
            </a:endParaRPr>
          </a:p>
        </p:txBody>
      </p:sp>
      <p:pic>
        <p:nvPicPr>
          <p:cNvPr id="133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196975"/>
            <a:ext cx="7532688" cy="4805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36984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B80C2BCA-0C71-4E76-93B7-BC57E5760732}" type="slidenum">
              <a:rPr lang="ru-RU"/>
              <a:pPr>
                <a:defRPr/>
              </a:pPr>
              <a:t>24</a:t>
            </a:fld>
            <a:endParaRPr lang="ru-RU"/>
          </a:p>
        </p:txBody>
      </p:sp>
      <p:sp>
        <p:nvSpPr>
          <p:cNvPr id="47109" name="Прямоугольник 1"/>
          <p:cNvSpPr>
            <a:spLocks noChangeArrowheads="1"/>
          </p:cNvSpPr>
          <p:nvPr/>
        </p:nvSpPr>
        <p:spPr bwMode="auto">
          <a:xfrm>
            <a:off x="1619672" y="1107280"/>
            <a:ext cx="741682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dirty="0">
                <a:latin typeface="Cambria" panose="02040503050406030204" pitchFamily="18" charset="0"/>
                <a:ea typeface="Cambria" panose="02040503050406030204" pitchFamily="18" charset="0"/>
                <a:cs typeface="Cambria" panose="02040503050406030204" pitchFamily="18" charset="0"/>
              </a:rPr>
              <a:t>Для снятия более точного </a:t>
            </a:r>
            <a:r>
              <a:rPr lang="ru-RU" altLang="ru-RU" b="1" dirty="0">
                <a:solidFill>
                  <a:srgbClr val="FF0000"/>
                </a:solidFill>
                <a:latin typeface="Cambria" panose="02040503050406030204" pitchFamily="18" charset="0"/>
                <a:ea typeface="Cambria" panose="02040503050406030204" pitchFamily="18" charset="0"/>
                <a:cs typeface="Cambria" panose="02040503050406030204" pitchFamily="18" charset="0"/>
              </a:rPr>
              <a:t>оттиска</a:t>
            </a:r>
            <a:r>
              <a:rPr lang="ru-RU" altLang="ru-RU" dirty="0">
                <a:latin typeface="Cambria" panose="02040503050406030204" pitchFamily="18" charset="0"/>
                <a:ea typeface="Cambria" panose="02040503050406030204" pitchFamily="18" charset="0"/>
                <a:cs typeface="Cambria" panose="02040503050406030204" pitchFamily="18" charset="0"/>
              </a:rPr>
              <a:t> применяют </a:t>
            </a:r>
            <a:r>
              <a:rPr lang="ru-RU" altLang="ru-RU" dirty="0" err="1">
                <a:latin typeface="Cambria" panose="02040503050406030204" pitchFamily="18" charset="0"/>
                <a:ea typeface="Cambria" panose="02040503050406030204" pitchFamily="18" charset="0"/>
                <a:cs typeface="Cambria" panose="02040503050406030204" pitchFamily="18" charset="0"/>
              </a:rPr>
              <a:t>ретракционные</a:t>
            </a:r>
            <a:r>
              <a:rPr lang="ru-RU" altLang="ru-RU" dirty="0">
                <a:latin typeface="Cambria" panose="02040503050406030204" pitchFamily="18" charset="0"/>
                <a:ea typeface="Cambria" panose="02040503050406030204" pitchFamily="18" charset="0"/>
                <a:cs typeface="Cambria" panose="02040503050406030204" pitchFamily="18" charset="0"/>
              </a:rPr>
              <a:t> нити, например </a:t>
            </a:r>
            <a:r>
              <a:rPr lang="ru-RU" altLang="ru-RU" dirty="0" err="1">
                <a:latin typeface="Cambria" panose="02040503050406030204" pitchFamily="18" charset="0"/>
                <a:ea typeface="Cambria" panose="02040503050406030204" pitchFamily="18" charset="0"/>
                <a:cs typeface="Cambria" panose="02040503050406030204" pitchFamily="18" charset="0"/>
              </a:rPr>
              <a:t>Ultrapak</a:t>
            </a:r>
            <a:r>
              <a:rPr lang="ru-RU" altLang="ru-RU" dirty="0">
                <a:latin typeface="Cambria" panose="02040503050406030204" pitchFamily="18" charset="0"/>
                <a:ea typeface="Cambria" panose="02040503050406030204" pitchFamily="18" charset="0"/>
                <a:cs typeface="Cambria" panose="02040503050406030204" pitchFamily="18" charset="0"/>
              </a:rPr>
              <a:t>, </a:t>
            </a:r>
            <a:r>
              <a:rPr lang="ru-RU" altLang="ru-RU" dirty="0" err="1">
                <a:latin typeface="Cambria" panose="02040503050406030204" pitchFamily="18" charset="0"/>
                <a:ea typeface="Cambria" panose="02040503050406030204" pitchFamily="18" charset="0"/>
                <a:cs typeface="Cambria" panose="02040503050406030204" pitchFamily="18" charset="0"/>
              </a:rPr>
              <a:t>Ultradent</a:t>
            </a:r>
            <a:r>
              <a:rPr lang="ru-RU" altLang="ru-RU" dirty="0">
                <a:latin typeface="Cambria" panose="02040503050406030204" pitchFamily="18" charset="0"/>
                <a:ea typeface="Cambria" panose="02040503050406030204" pitchFamily="18" charset="0"/>
                <a:cs typeface="Cambria" panose="02040503050406030204" pitchFamily="18" charset="0"/>
              </a:rPr>
              <a:t>.</a:t>
            </a:r>
          </a:p>
          <a:p>
            <a:r>
              <a:rPr lang="ru-RU" altLang="ru-RU" dirty="0">
                <a:latin typeface="Cambria" panose="02040503050406030204" pitchFamily="18" charset="0"/>
                <a:ea typeface="Cambria" panose="02040503050406030204" pitchFamily="18" charset="0"/>
                <a:cs typeface="Cambria" panose="02040503050406030204" pitchFamily="18" charset="0"/>
              </a:rPr>
              <a:t>Необходимо использовать технику ретракции десны «двойной нити», при которой первая тонкая нить помещается в зубодесневую бороздку и остается там во время снятия оттиска. Поверх первой нити кладут вторую, более толстую, которую убирают перед снятием оттиска (рис. 18). Первая нить предназначена для гемостаза в зубодесневой бороздке и предотвращения наплыва </a:t>
            </a:r>
            <a:r>
              <a:rPr lang="ru-RU" altLang="ru-RU" dirty="0" err="1">
                <a:latin typeface="Cambria" panose="02040503050406030204" pitchFamily="18" charset="0"/>
                <a:ea typeface="Cambria" panose="02040503050406030204" pitchFamily="18" charset="0"/>
                <a:cs typeface="Cambria" panose="02040503050406030204" pitchFamily="18" charset="0"/>
              </a:rPr>
              <a:t>десневого</a:t>
            </a:r>
            <a:r>
              <a:rPr lang="ru-RU" altLang="ru-RU" dirty="0">
                <a:latin typeface="Cambria" panose="02040503050406030204" pitchFamily="18" charset="0"/>
                <a:ea typeface="Cambria" panose="02040503050406030204" pitchFamily="18" charset="0"/>
                <a:cs typeface="Cambria" panose="02040503050406030204" pitchFamily="18" charset="0"/>
              </a:rPr>
              <a:t> края на </a:t>
            </a:r>
            <a:r>
              <a:rPr lang="ru-RU" altLang="ru-RU" dirty="0" err="1">
                <a:latin typeface="Cambria" panose="02040503050406030204" pitchFamily="18" charset="0"/>
                <a:ea typeface="Cambria" panose="02040503050406030204" pitchFamily="18" charset="0"/>
                <a:cs typeface="Cambria" panose="02040503050406030204" pitchFamily="18" charset="0"/>
              </a:rPr>
              <a:t>отпрепарированный</a:t>
            </a:r>
            <a:r>
              <a:rPr lang="ru-RU" altLang="ru-RU" dirty="0">
                <a:latin typeface="Cambria" panose="02040503050406030204" pitchFamily="18" charset="0"/>
                <a:ea typeface="Cambria" panose="02040503050406030204" pitchFamily="18" charset="0"/>
                <a:cs typeface="Cambria" panose="02040503050406030204" pitchFamily="18" charset="0"/>
              </a:rPr>
              <a:t> уступ. </a:t>
            </a:r>
          </a:p>
        </p:txBody>
      </p:sp>
      <p:pic>
        <p:nvPicPr>
          <p:cNvPr id="47110"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338" y="3940184"/>
            <a:ext cx="28575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Рисунок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1498" y="3937000"/>
            <a:ext cx="30384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Прямоугольник 4"/>
          <p:cNvSpPr>
            <a:spLocks noChangeArrowheads="1"/>
          </p:cNvSpPr>
          <p:nvPr/>
        </p:nvSpPr>
        <p:spPr bwMode="auto">
          <a:xfrm>
            <a:off x="1696450" y="6003925"/>
            <a:ext cx="31003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400" dirty="0">
                <a:latin typeface="Cambria" panose="02040503050406030204" pitchFamily="18" charset="0"/>
                <a:ea typeface="Cambria" panose="02040503050406030204" pitchFamily="18" charset="0"/>
                <a:cs typeface="Cambria" panose="02040503050406030204" pitchFamily="18" charset="0"/>
              </a:rPr>
              <a:t>Рис. 1 Схема расположения </a:t>
            </a:r>
            <a:r>
              <a:rPr lang="ru-RU" altLang="ru-RU" sz="1400" dirty="0" err="1">
                <a:latin typeface="Cambria" panose="02040503050406030204" pitchFamily="18" charset="0"/>
                <a:ea typeface="Cambria" panose="02040503050406030204" pitchFamily="18" charset="0"/>
                <a:cs typeface="Cambria" panose="02040503050406030204" pitchFamily="18" charset="0"/>
              </a:rPr>
              <a:t>ретракционных</a:t>
            </a:r>
            <a:r>
              <a:rPr lang="ru-RU" altLang="ru-RU" sz="1400" dirty="0">
                <a:latin typeface="Cambria" panose="02040503050406030204" pitchFamily="18" charset="0"/>
                <a:ea typeface="Cambria" panose="02040503050406030204" pitchFamily="18" charset="0"/>
                <a:cs typeface="Cambria" panose="02040503050406030204" pitchFamily="18" charset="0"/>
              </a:rPr>
              <a:t> нитей в зубодесневой бороздке</a:t>
            </a:r>
          </a:p>
        </p:txBody>
      </p:sp>
      <p:sp>
        <p:nvSpPr>
          <p:cNvPr id="47113" name="Прямоугольник 5"/>
          <p:cNvSpPr>
            <a:spLocks noChangeArrowheads="1"/>
          </p:cNvSpPr>
          <p:nvPr/>
        </p:nvSpPr>
        <p:spPr bwMode="auto">
          <a:xfrm>
            <a:off x="6063455" y="6020864"/>
            <a:ext cx="22145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1400" dirty="0">
                <a:latin typeface="Cambria" panose="02040503050406030204" pitchFamily="18" charset="0"/>
                <a:ea typeface="Cambria" panose="02040503050406030204" pitchFamily="18" charset="0"/>
                <a:cs typeface="Cambria" panose="02040503050406030204" pitchFamily="18" charset="0"/>
              </a:rPr>
              <a:t>Рис. 2 Ретракция десны техникой «двойной нити» в полости рта</a:t>
            </a:r>
          </a:p>
        </p:txBody>
      </p:sp>
      <p:pic>
        <p:nvPicPr>
          <p:cNvPr id="10"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2586F6-1A85-4E4D-989E-C721536D599C}" type="slidenum">
              <a:rPr lang="ru-RU" altLang="ru-RU" smtClean="0">
                <a:solidFill>
                  <a:srgbClr val="898989"/>
                </a:solidFill>
              </a:rPr>
              <a:pPr/>
              <a:t>25</a:t>
            </a:fld>
            <a:endParaRPr lang="ru-RU" altLang="ru-RU" smtClean="0">
              <a:solidFill>
                <a:srgbClr val="898989"/>
              </a:solidFill>
            </a:endParaRPr>
          </a:p>
        </p:txBody>
      </p:sp>
      <p:pic>
        <p:nvPicPr>
          <p:cNvPr id="29701" name="Picture 4" descr="UltraP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22225"/>
            <a:ext cx="5984875"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Прямоугольник 2"/>
          <p:cNvSpPr>
            <a:spLocks noChangeArrowheads="1"/>
          </p:cNvSpPr>
          <p:nvPr/>
        </p:nvSpPr>
        <p:spPr bwMode="auto">
          <a:xfrm>
            <a:off x="2843213" y="5475288"/>
            <a:ext cx="4527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2400">
                <a:latin typeface="Times New Roman" panose="02020603050405020304" pitchFamily="18" charset="0"/>
                <a:cs typeface="Times New Roman" panose="02020603050405020304" pitchFamily="18" charset="0"/>
              </a:rPr>
              <a:t>Ретракционные нити «</a:t>
            </a:r>
            <a:r>
              <a:rPr lang="en-US" altLang="ru-RU" sz="2400">
                <a:latin typeface="Times New Roman" panose="02020603050405020304" pitchFamily="18" charset="0"/>
                <a:cs typeface="Times New Roman" panose="02020603050405020304" pitchFamily="18" charset="0"/>
              </a:rPr>
              <a:t>Ultrapack</a:t>
            </a:r>
            <a:r>
              <a:rPr lang="ru-RU" altLang="ru-RU" sz="2400">
                <a:latin typeface="Times New Roman" panose="02020603050405020304" pitchFamily="18" charset="0"/>
                <a:cs typeface="Times New Roman" panose="02020603050405020304" pitchFamily="18" charset="0"/>
              </a:rPr>
              <a:t>»</a:t>
            </a:r>
            <a:endParaRPr lang="ru-RU" altLang="ru-RU" sz="2400"/>
          </a:p>
        </p:txBody>
      </p:sp>
      <p:pic>
        <p:nvPicPr>
          <p:cNvPr id="7"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868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CAB216C8-ADE3-452E-8D62-E8D1CE3B0640}" type="slidenum">
              <a:rPr lang="ru-RU"/>
              <a:pPr>
                <a:defRPr/>
              </a:pPr>
              <a:t>26</a:t>
            </a:fld>
            <a:endParaRPr lang="ru-RU"/>
          </a:p>
        </p:txBody>
      </p:sp>
      <p:pic>
        <p:nvPicPr>
          <p:cNvPr id="48133" name="Picture 6" descr="точный оттиск - Зуботехническая лаборатория &quot;Алмаз&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7" y="1280716"/>
            <a:ext cx="559117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Box 1"/>
          <p:cNvSpPr txBox="1">
            <a:spLocks noChangeArrowheads="1"/>
          </p:cNvSpPr>
          <p:nvPr/>
        </p:nvSpPr>
        <p:spPr bwMode="auto">
          <a:xfrm>
            <a:off x="2806700" y="6033294"/>
            <a:ext cx="4679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dirty="0" err="1">
                <a:latin typeface="Cambria" panose="02040503050406030204" pitchFamily="18" charset="0"/>
                <a:ea typeface="Cambria" panose="02040503050406030204" pitchFamily="18" charset="0"/>
                <a:cs typeface="Cambria" panose="02040503050406030204" pitchFamily="18" charset="0"/>
              </a:rPr>
              <a:t>Рабочкий</a:t>
            </a:r>
            <a:r>
              <a:rPr lang="ru-RU" altLang="ru-RU" dirty="0">
                <a:latin typeface="Cambria" panose="02040503050406030204" pitchFamily="18" charset="0"/>
                <a:ea typeface="Cambria" panose="02040503050406030204" pitchFamily="18" charset="0"/>
                <a:cs typeface="Cambria" panose="02040503050406030204" pitchFamily="18" charset="0"/>
              </a:rPr>
              <a:t> оттиск, полученный А-силиконовой массой</a:t>
            </a:r>
          </a:p>
        </p:txBody>
      </p:sp>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A58397-42CE-4E15-B330-5DB6AAB4390F}" type="slidenum">
              <a:rPr lang="ru-RU" altLang="ru-RU" smtClean="0">
                <a:solidFill>
                  <a:srgbClr val="898989"/>
                </a:solidFill>
              </a:rPr>
              <a:pPr/>
              <a:t>27</a:t>
            </a:fld>
            <a:endParaRPr lang="ru-RU" altLang="ru-RU" smtClean="0">
              <a:solidFill>
                <a:srgbClr val="898989"/>
              </a:solidFill>
            </a:endParaRPr>
          </a:p>
        </p:txBody>
      </p:sp>
      <p:pic>
        <p:nvPicPr>
          <p:cNvPr id="33797" name="Picture 2" descr="Точное сканирование поддесневой области с помощью CEREC - Dental Magaz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1456985"/>
            <a:ext cx="5616029" cy="3730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Прямоугольник 1"/>
          <p:cNvSpPr>
            <a:spLocks noChangeArrowheads="1"/>
          </p:cNvSpPr>
          <p:nvPr/>
        </p:nvSpPr>
        <p:spPr bwMode="auto">
          <a:xfrm>
            <a:off x="2820988" y="557212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000" b="1">
                <a:solidFill>
                  <a:srgbClr val="002060"/>
                </a:solidFill>
                <a:latin typeface="Times New Roman" panose="02020603050405020304" pitchFamily="18" charset="0"/>
                <a:cs typeface="Times New Roman" panose="02020603050405020304" pitchFamily="18" charset="0"/>
              </a:rPr>
              <a:t>Сканирование гипсовой модели</a:t>
            </a:r>
          </a:p>
        </p:txBody>
      </p:sp>
      <p:pic>
        <p:nvPicPr>
          <p:cNvPr id="7"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239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3B909185-C286-47E9-8E5E-7F2FEF967C16}" type="slidenum">
              <a:rPr lang="ru-RU"/>
              <a:pPr>
                <a:defRPr/>
              </a:pPr>
              <a:t>28</a:t>
            </a:fld>
            <a:endParaRPr lang="ru-RU"/>
          </a:p>
        </p:txBody>
      </p:sp>
      <p:pic>
        <p:nvPicPr>
          <p:cNvPr id="39941" name="Picture 2" descr="CAD/CAM – технология в ортопедии - АУ &quot;ГСП&quot; Минздрава Чуваши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337206"/>
            <a:ext cx="5817998" cy="467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49664" y="6129763"/>
            <a:ext cx="6696744" cy="584775"/>
          </a:xfrm>
          <a:prstGeom prst="rect">
            <a:avLst/>
          </a:prstGeom>
          <a:noFill/>
        </p:spPr>
        <p:txBody>
          <a:bodyPr wrap="square" rtlCol="0">
            <a:spAutoFit/>
          </a:bodyPr>
          <a:lstStyle/>
          <a:p>
            <a:pPr algn="ctr"/>
            <a:r>
              <a:rPr lang="ru-RU" sz="1600" dirty="0" smtClean="0">
                <a:latin typeface="Cambria" panose="02040503050406030204" pitchFamily="18" charset="0"/>
                <a:ea typeface="Cambria" panose="02040503050406030204" pitchFamily="18" charset="0"/>
              </a:rPr>
              <a:t>После препарирования так же возможно </a:t>
            </a:r>
            <a:r>
              <a:rPr lang="ru-RU" sz="1600" dirty="0" err="1" smtClean="0">
                <a:latin typeface="Cambria" panose="02040503050406030204" pitchFamily="18" charset="0"/>
                <a:ea typeface="Cambria" panose="02040503050406030204" pitchFamily="18" charset="0"/>
              </a:rPr>
              <a:t>интраоральное</a:t>
            </a:r>
            <a:r>
              <a:rPr lang="ru-RU" sz="1600" dirty="0" smtClean="0">
                <a:latin typeface="Cambria" panose="02040503050406030204" pitchFamily="18" charset="0"/>
                <a:ea typeface="Cambria" panose="02040503050406030204" pitchFamily="18" charset="0"/>
              </a:rPr>
              <a:t> сканирование без снятия оттисков при наличии оборудования</a:t>
            </a:r>
            <a:endParaRPr lang="ru-RU" sz="1600" dirty="0">
              <a:latin typeface="Cambria" panose="02040503050406030204" pitchFamily="18" charset="0"/>
              <a:ea typeface="Cambria" panose="02040503050406030204" pitchFamily="18" charset="0"/>
            </a:endParaRPr>
          </a:p>
        </p:txBody>
      </p:sp>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Стоматологические сканеры - обзор, цен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88640"/>
            <a:ext cx="3596914" cy="4184411"/>
          </a:xfrm>
          <a:prstGeom prst="rect">
            <a:avLst/>
          </a:prstGeom>
          <a:noFill/>
          <a:extLst>
            <a:ext uri="{909E8E84-426E-40DD-AFC4-6F175D3DCCD1}">
              <a14:hiddenFill xmlns:a14="http://schemas.microsoft.com/office/drawing/2010/main">
                <a:solidFill>
                  <a:srgbClr val="FFFFFF"/>
                </a:solidFill>
              </a14:hiddenFill>
            </a:ext>
          </a:extLst>
        </p:spPr>
      </p:pic>
      <p:pic>
        <p:nvPicPr>
          <p:cNvPr id="30722"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B0A29B6C-B9A4-4F35-AC8C-F06ED39F8742}" type="slidenum">
              <a:rPr lang="ru-RU"/>
              <a:pPr>
                <a:defRPr/>
              </a:pPr>
              <a:t>29</a:t>
            </a:fld>
            <a:endParaRPr lang="ru-RU"/>
          </a:p>
        </p:txBody>
      </p:sp>
      <p:pic>
        <p:nvPicPr>
          <p:cNvPr id="13314" name="Picture 2" descr="Сканер CAD/CAM Planmeca PlanScan L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3789040"/>
            <a:ext cx="3666496" cy="2749872"/>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5"/>
          <a:stretch>
            <a:fillRect/>
          </a:stretch>
        </p:blipFill>
        <p:spPr>
          <a:xfrm>
            <a:off x="1619672" y="1372382"/>
            <a:ext cx="3435186" cy="2344650"/>
          </a:xfrm>
          <a:prstGeom prst="rect">
            <a:avLst/>
          </a:prstGeom>
        </p:spPr>
      </p:pic>
      <p:sp>
        <p:nvSpPr>
          <p:cNvPr id="3" name="Прямоугольник 2"/>
          <p:cNvSpPr/>
          <p:nvPr/>
        </p:nvSpPr>
        <p:spPr>
          <a:xfrm>
            <a:off x="5045060" y="5180034"/>
            <a:ext cx="4572000" cy="369332"/>
          </a:xfrm>
          <a:prstGeom prst="rect">
            <a:avLst/>
          </a:prstGeom>
        </p:spPr>
        <p:txBody>
          <a:bodyPr>
            <a:spAutoFit/>
          </a:bodyPr>
          <a:lstStyle/>
          <a:p>
            <a:pPr algn="ctr"/>
            <a:r>
              <a:rPr lang="ru-RU" b="1" dirty="0" smtClean="0">
                <a:solidFill>
                  <a:srgbClr val="FF0000"/>
                </a:solidFill>
                <a:latin typeface="Cambria" panose="02040503050406030204" pitchFamily="18" charset="0"/>
                <a:ea typeface="Cambria" panose="02040503050406030204" pitchFamily="18" charset="0"/>
              </a:rPr>
              <a:t>Виды сканеров </a:t>
            </a:r>
            <a:r>
              <a:rPr lang="en-US" b="1" dirty="0" smtClean="0">
                <a:solidFill>
                  <a:srgbClr val="FF0000"/>
                </a:solidFill>
                <a:latin typeface="Cambria" panose="02040503050406030204" pitchFamily="18" charset="0"/>
                <a:ea typeface="Cambria" panose="02040503050406030204" pitchFamily="18" charset="0"/>
              </a:rPr>
              <a:t>CAD</a:t>
            </a:r>
            <a:r>
              <a:rPr lang="ru-RU" b="1" dirty="0" smtClean="0">
                <a:solidFill>
                  <a:srgbClr val="FF0000"/>
                </a:solidFill>
                <a:latin typeface="Cambria" panose="02040503050406030204" pitchFamily="18" charset="0"/>
                <a:ea typeface="Cambria" panose="02040503050406030204" pitchFamily="18" charset="0"/>
              </a:rPr>
              <a:t>/</a:t>
            </a:r>
            <a:r>
              <a:rPr lang="en-US" b="1" dirty="0" smtClean="0">
                <a:solidFill>
                  <a:srgbClr val="FF0000"/>
                </a:solidFill>
                <a:latin typeface="Cambria" panose="02040503050406030204" pitchFamily="18" charset="0"/>
                <a:ea typeface="Cambria" panose="02040503050406030204" pitchFamily="18" charset="0"/>
              </a:rPr>
              <a:t>CAM</a:t>
            </a:r>
            <a:endParaRPr lang="ru-RU" b="1" dirty="0">
              <a:solidFill>
                <a:srgbClr val="FF0000"/>
              </a:solidFill>
            </a:endParaRPr>
          </a:p>
        </p:txBody>
      </p:sp>
      <p:pic>
        <p:nvPicPr>
          <p:cNvPr id="9"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1366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41CADDE2-28D7-47A7-B4DB-4236C52D6E06}" type="slidenum">
              <a:rPr lang="ru-RU"/>
              <a:pPr>
                <a:defRPr/>
              </a:pPr>
              <a:t>3</a:t>
            </a:fld>
            <a:endParaRPr lang="ru-RU"/>
          </a:p>
        </p:txBody>
      </p:sp>
      <p:sp>
        <p:nvSpPr>
          <p:cNvPr id="5125" name="Прямоугольник 1"/>
          <p:cNvSpPr>
            <a:spLocks noChangeArrowheads="1"/>
          </p:cNvSpPr>
          <p:nvPr/>
        </p:nvSpPr>
        <p:spPr bwMode="auto">
          <a:xfrm>
            <a:off x="1979712" y="1285875"/>
            <a:ext cx="691743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b="1" dirty="0">
                <a:solidFill>
                  <a:srgbClr val="FF0000"/>
                </a:solidFill>
                <a:latin typeface="Cambria" panose="02040503050406030204" pitchFamily="18" charset="0"/>
                <a:ea typeface="Cambria" panose="02040503050406030204" pitchFamily="18" charset="0"/>
                <a:cs typeface="Cambria" panose="02040503050406030204" pitchFamily="18" charset="0"/>
              </a:rPr>
              <a:t>Коронка</a:t>
            </a:r>
            <a:r>
              <a:rPr lang="ru-RU" altLang="ru-RU" dirty="0">
                <a:latin typeface="Cambria" panose="02040503050406030204" pitchFamily="18" charset="0"/>
                <a:ea typeface="Cambria" panose="02040503050406030204" pitchFamily="18" charset="0"/>
                <a:cs typeface="Cambria" panose="02040503050406030204" pitchFamily="18" charset="0"/>
              </a:rPr>
              <a:t> — ортопедическая конструкция, </a:t>
            </a:r>
            <a:r>
              <a:rPr lang="ru-RU" altLang="ru-RU" dirty="0" err="1">
                <a:latin typeface="Cambria" panose="02040503050406030204" pitchFamily="18" charset="0"/>
                <a:ea typeface="Cambria" panose="02040503050406030204" pitchFamily="18" charset="0"/>
                <a:cs typeface="Cambria" panose="02040503050406030204" pitchFamily="18" charset="0"/>
              </a:rPr>
              <a:t>микропротез</a:t>
            </a:r>
            <a:r>
              <a:rPr lang="ru-RU" altLang="ru-RU" dirty="0">
                <a:latin typeface="Cambria" panose="02040503050406030204" pitchFamily="18" charset="0"/>
                <a:ea typeface="Cambria" panose="02040503050406030204" pitchFamily="18" charset="0"/>
                <a:cs typeface="Cambria" panose="02040503050406030204" pitchFamily="18" charset="0"/>
              </a:rPr>
              <a:t>, покрывающий </a:t>
            </a:r>
            <a:r>
              <a:rPr lang="ru-RU" altLang="ru-RU" dirty="0" err="1">
                <a:latin typeface="Cambria" panose="02040503050406030204" pitchFamily="18" charset="0"/>
                <a:ea typeface="Cambria" panose="02040503050406030204" pitchFamily="18" charset="0"/>
                <a:cs typeface="Cambria" panose="02040503050406030204" pitchFamily="18" charset="0"/>
              </a:rPr>
              <a:t>коронковую</a:t>
            </a:r>
            <a:r>
              <a:rPr lang="ru-RU" altLang="ru-RU" dirty="0">
                <a:latin typeface="Cambria" panose="02040503050406030204" pitchFamily="18" charset="0"/>
                <a:ea typeface="Cambria" panose="02040503050406030204" pitchFamily="18" charset="0"/>
                <a:cs typeface="Cambria" panose="02040503050406030204" pitchFamily="18" charset="0"/>
              </a:rPr>
              <a:t> часть зуба. Используется для восстановления дефектов зубов, которые не подлежат менее инвазивному лечению (пломба, вкладка), для изменения формы, положения (ротация, </a:t>
            </a:r>
            <a:r>
              <a:rPr lang="ru-RU" altLang="ru-RU" dirty="0" err="1">
                <a:latin typeface="Cambria" panose="02040503050406030204" pitchFamily="18" charset="0"/>
                <a:ea typeface="Cambria" panose="02040503050406030204" pitchFamily="18" charset="0"/>
                <a:cs typeface="Cambria" panose="02040503050406030204" pitchFamily="18" charset="0"/>
              </a:rPr>
              <a:t>дистопия</a:t>
            </a:r>
            <a:r>
              <a:rPr lang="ru-RU" altLang="ru-RU" dirty="0">
                <a:latin typeface="Cambria" panose="02040503050406030204" pitchFamily="18" charset="0"/>
                <a:ea typeface="Cambria" panose="02040503050406030204" pitchFamily="18" charset="0"/>
                <a:cs typeface="Cambria" panose="02040503050406030204" pitchFamily="18" charset="0"/>
              </a:rPr>
              <a:t>) и цвета зубов.</a:t>
            </a:r>
          </a:p>
          <a:p>
            <a:endParaRPr lang="ru-RU" altLang="ru-RU" dirty="0">
              <a:latin typeface="Cambria" panose="02040503050406030204" pitchFamily="18" charset="0"/>
              <a:ea typeface="Cambria" panose="02040503050406030204" pitchFamily="18" charset="0"/>
              <a:cs typeface="Cambria" panose="02040503050406030204" pitchFamily="18" charset="0"/>
            </a:endParaRPr>
          </a:p>
          <a:p>
            <a:endParaRPr lang="ru-RU" altLang="ru-RU" dirty="0">
              <a:latin typeface="Cambria" panose="02040503050406030204" pitchFamily="18" charset="0"/>
              <a:ea typeface="Cambria" panose="02040503050406030204" pitchFamily="18" charset="0"/>
              <a:cs typeface="Cambria" panose="02040503050406030204" pitchFamily="18" charset="0"/>
            </a:endParaRPr>
          </a:p>
        </p:txBody>
      </p:sp>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Циркониевые зубные коронки цена, плюсы и минусы"/>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860694"/>
            <a:ext cx="5464685" cy="36431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CA3E5125-2776-4587-9E45-BFEB15C29318}" type="slidenum">
              <a:rPr lang="ru-RU"/>
              <a:pPr>
                <a:defRPr/>
              </a:pPr>
              <a:t>30</a:t>
            </a:fld>
            <a:endParaRPr lang="ru-RU"/>
          </a:p>
        </p:txBody>
      </p:sp>
      <p:sp>
        <p:nvSpPr>
          <p:cNvPr id="38917" name="Прямоугольник 1"/>
          <p:cNvSpPr>
            <a:spLocks noChangeArrowheads="1"/>
          </p:cNvSpPr>
          <p:nvPr/>
        </p:nvSpPr>
        <p:spPr bwMode="auto">
          <a:xfrm>
            <a:off x="1691680" y="1165772"/>
            <a:ext cx="705678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dirty="0" smtClean="0">
                <a:latin typeface="Cambria" panose="02040503050406030204" pitchFamily="18" charset="0"/>
                <a:ea typeface="Cambria" panose="02040503050406030204" pitchFamily="18" charset="0"/>
                <a:cs typeface="Cambria" panose="02040503050406030204" pitchFamily="18" charset="0"/>
              </a:rPr>
              <a:t>Сканирование </a:t>
            </a:r>
            <a:r>
              <a:rPr lang="ru-RU" altLang="ru-RU" dirty="0">
                <a:latin typeface="Cambria" panose="02040503050406030204" pitchFamily="18" charset="0"/>
                <a:ea typeface="Cambria" panose="02040503050406030204" pitchFamily="18" charset="0"/>
                <a:cs typeface="Cambria" panose="02040503050406030204" pitchFamily="18" charset="0"/>
              </a:rPr>
              <a:t>поверхности модели производится с применением техники лазерного сканирования. Затем с помощью соответствующего компьютерного обеспечения проводится цифровое моделирование конструкции, после этого данные для фрезерования передаются в соответствующий CNC (</a:t>
            </a:r>
            <a:r>
              <a:rPr lang="ru-RU" altLang="ru-RU" dirty="0" err="1">
                <a:latin typeface="Cambria" panose="02040503050406030204" pitchFamily="18" charset="0"/>
                <a:ea typeface="Cambria" panose="02040503050406030204" pitchFamily="18" charset="0"/>
                <a:cs typeface="Cambria" panose="02040503050406030204" pitchFamily="18" charset="0"/>
              </a:rPr>
              <a:t>computer</a:t>
            </a:r>
            <a:r>
              <a:rPr lang="ru-RU" altLang="ru-RU" dirty="0">
                <a:latin typeface="Cambria" panose="02040503050406030204" pitchFamily="18" charset="0"/>
                <a:ea typeface="Cambria" panose="02040503050406030204" pitchFamily="18" charset="0"/>
                <a:cs typeface="Cambria" panose="02040503050406030204" pitchFamily="18" charset="0"/>
              </a:rPr>
              <a:t> </a:t>
            </a:r>
            <a:r>
              <a:rPr lang="ru-RU" altLang="ru-RU" dirty="0" err="1">
                <a:latin typeface="Cambria" panose="02040503050406030204" pitchFamily="18" charset="0"/>
                <a:ea typeface="Cambria" panose="02040503050406030204" pitchFamily="18" charset="0"/>
                <a:cs typeface="Cambria" panose="02040503050406030204" pitchFamily="18" charset="0"/>
              </a:rPr>
              <a:t>numerical</a:t>
            </a:r>
            <a:r>
              <a:rPr lang="ru-RU" altLang="ru-RU" dirty="0">
                <a:latin typeface="Cambria" panose="02040503050406030204" pitchFamily="18" charset="0"/>
                <a:ea typeface="Cambria" panose="02040503050406030204" pitchFamily="18" charset="0"/>
                <a:cs typeface="Cambria" panose="02040503050406030204" pitchFamily="18" charset="0"/>
              </a:rPr>
              <a:t> </a:t>
            </a:r>
            <a:r>
              <a:rPr lang="ru-RU" altLang="ru-RU" dirty="0" err="1">
                <a:latin typeface="Cambria" panose="02040503050406030204" pitchFamily="18" charset="0"/>
                <a:ea typeface="Cambria" panose="02040503050406030204" pitchFamily="18" charset="0"/>
                <a:cs typeface="Cambria" panose="02040503050406030204" pitchFamily="18" charset="0"/>
              </a:rPr>
              <a:t>control</a:t>
            </a:r>
            <a:r>
              <a:rPr lang="ru-RU" altLang="ru-RU" dirty="0">
                <a:latin typeface="Cambria" panose="02040503050406030204" pitchFamily="18" charset="0"/>
                <a:ea typeface="Cambria" panose="02040503050406030204" pitchFamily="18" charset="0"/>
                <a:cs typeface="Cambria" panose="02040503050406030204" pitchFamily="18" charset="0"/>
              </a:rPr>
              <a:t>) фрезерный станок, и протез вытачивается из промышленной заготовки оксида циркония. Благодаря автоматизации процесса исключен "человеческий фактор".</a:t>
            </a:r>
          </a:p>
        </p:txBody>
      </p:sp>
      <p:pic>
        <p:nvPicPr>
          <p:cNvPr id="24580" name="Picture 4" descr="Лабораторные 3D-сканеры и CAD/CAM системы в зуботехнической лаборатории |  «DILab» — зуботехническая лаборатория и фрезерный цент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3429000"/>
            <a:ext cx="5832648" cy="3274469"/>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80AEBB71-5337-4203-8D68-B0EFE1512523}" type="slidenum">
              <a:rPr lang="ru-RU"/>
              <a:pPr>
                <a:defRPr/>
              </a:pPr>
              <a:t>31</a:t>
            </a:fld>
            <a:endParaRPr lang="ru-RU"/>
          </a:p>
        </p:txBody>
      </p:sp>
      <p:sp>
        <p:nvSpPr>
          <p:cNvPr id="49157" name="Прямоугольник 1"/>
          <p:cNvSpPr>
            <a:spLocks noChangeArrowheads="1"/>
          </p:cNvSpPr>
          <p:nvPr/>
        </p:nvSpPr>
        <p:spPr bwMode="auto">
          <a:xfrm>
            <a:off x="1907704" y="1214377"/>
            <a:ext cx="6696075"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2000" dirty="0" smtClean="0">
                <a:latin typeface="Cambria" panose="02040503050406030204" pitchFamily="18" charset="0"/>
                <a:ea typeface="Cambria" panose="02040503050406030204" pitchFamily="18" charset="0"/>
                <a:cs typeface="Cambria" panose="02040503050406030204" pitchFamily="18" charset="0"/>
              </a:rPr>
              <a:t>Изготовление коронки происходит </a:t>
            </a:r>
            <a:r>
              <a:rPr lang="ru-RU" altLang="ru-RU" sz="2000" b="1" dirty="0" smtClean="0">
                <a:solidFill>
                  <a:srgbClr val="FF0000"/>
                </a:solidFill>
                <a:latin typeface="Cambria" panose="02040503050406030204" pitchFamily="18" charset="0"/>
                <a:ea typeface="Cambria" panose="02040503050406030204" pitchFamily="18" charset="0"/>
                <a:cs typeface="Cambria" panose="02040503050406030204" pitchFamily="18" charset="0"/>
              </a:rPr>
              <a:t>в два этапа:</a:t>
            </a:r>
          </a:p>
          <a:p>
            <a:endParaRPr lang="ru-RU" altLang="ru-RU" sz="2000" dirty="0" smtClean="0">
              <a:solidFill>
                <a:srgbClr val="333333"/>
              </a:solidFill>
              <a:latin typeface="Cambria" panose="02040503050406030204" pitchFamily="18" charset="0"/>
              <a:ea typeface="Cambria" panose="02040503050406030204" pitchFamily="18" charset="0"/>
              <a:cs typeface="Cambria" panose="02040503050406030204" pitchFamily="18" charset="0"/>
            </a:endParaRPr>
          </a:p>
          <a:p>
            <a:r>
              <a:rPr lang="ru-RU" altLang="ru-RU" sz="2000" dirty="0" smtClean="0">
                <a:solidFill>
                  <a:srgbClr val="333333"/>
                </a:solidFill>
                <a:latin typeface="Cambria" panose="02040503050406030204" pitchFamily="18" charset="0"/>
                <a:ea typeface="Cambria" panose="02040503050406030204" pitchFamily="18" charset="0"/>
                <a:cs typeface="Cambria" panose="02040503050406030204" pitchFamily="18" charset="0"/>
              </a:rPr>
              <a:t> </a:t>
            </a:r>
            <a:r>
              <a:rPr lang="ru-RU" altLang="ru-RU" sz="2000" i="1" dirty="0" smtClean="0">
                <a:latin typeface="Cambria" panose="02040503050406030204" pitchFamily="18" charset="0"/>
                <a:ea typeface="Cambria" panose="02040503050406030204" pitchFamily="18" charset="0"/>
                <a:cs typeface="Cambria" panose="02040503050406030204" pitchFamily="18" charset="0"/>
              </a:rPr>
              <a:t>На первом этапе</a:t>
            </a:r>
            <a:r>
              <a:rPr lang="ru-RU" altLang="ru-RU" sz="2000" dirty="0" smtClean="0">
                <a:latin typeface="Cambria" panose="02040503050406030204" pitchFamily="18" charset="0"/>
                <a:ea typeface="Cambria" panose="02040503050406030204" pitchFamily="18" charset="0"/>
                <a:cs typeface="Cambria" panose="02040503050406030204" pitchFamily="18" charset="0"/>
              </a:rPr>
              <a:t> на компьютерном фрезерном станке из цельного куска оксида циркония изготавливается каркас коронки, оттенок каркаса подбирается по цвету зуба. </a:t>
            </a:r>
          </a:p>
          <a:p>
            <a:r>
              <a:rPr lang="ru-RU" altLang="ru-RU" sz="2000" i="1" dirty="0" smtClean="0">
                <a:latin typeface="Cambria" panose="02040503050406030204" pitchFamily="18" charset="0"/>
                <a:ea typeface="Cambria" panose="02040503050406030204" pitchFamily="18" charset="0"/>
                <a:cs typeface="Cambria" panose="02040503050406030204" pitchFamily="18" charset="0"/>
              </a:rPr>
              <a:t>На втором этапе </a:t>
            </a:r>
            <a:r>
              <a:rPr lang="ru-RU" altLang="ru-RU" sz="2000" dirty="0" smtClean="0">
                <a:latin typeface="Cambria" panose="02040503050406030204" pitchFamily="18" charset="0"/>
                <a:ea typeface="Cambria" panose="02040503050406030204" pitchFamily="18" charset="0"/>
                <a:cs typeface="Cambria" panose="02040503050406030204" pitchFamily="18" charset="0"/>
              </a:rPr>
              <a:t>каркас покрывается керамической массой. </a:t>
            </a:r>
          </a:p>
          <a:p>
            <a:r>
              <a:rPr lang="ru-RU" altLang="ru-RU" sz="2000" dirty="0" smtClean="0">
                <a:latin typeface="Cambria" panose="02040503050406030204" pitchFamily="18" charset="0"/>
                <a:ea typeface="Cambria" panose="02040503050406030204" pitchFamily="18" charset="0"/>
                <a:cs typeface="Cambria" panose="02040503050406030204" pitchFamily="18" charset="0"/>
              </a:rPr>
              <a:t>Полная автоматизация процесса исключает возможность любой ошибки, так как система регистрирует даже микронные отклонения. Так достигается идеальная точность прилегания коронки, что гарантирует высокую эстетику и отсутствие воспалений в области десны. Высокая эстетичность, прочность и </a:t>
            </a:r>
            <a:r>
              <a:rPr lang="ru-RU" altLang="ru-RU" sz="2000" dirty="0" err="1" smtClean="0">
                <a:latin typeface="Cambria" panose="02040503050406030204" pitchFamily="18" charset="0"/>
                <a:ea typeface="Cambria" panose="02040503050406030204" pitchFamily="18" charset="0"/>
                <a:cs typeface="Cambria" panose="02040503050406030204" pitchFamily="18" charset="0"/>
              </a:rPr>
              <a:t>биосовместимость</a:t>
            </a:r>
            <a:r>
              <a:rPr lang="ru-RU" altLang="ru-RU" sz="2000" dirty="0" smtClean="0">
                <a:latin typeface="Cambria" panose="02040503050406030204" pitchFamily="18" charset="0"/>
                <a:ea typeface="Cambria" panose="02040503050406030204" pitchFamily="18" charset="0"/>
                <a:cs typeface="Cambria" panose="02040503050406030204" pitchFamily="18" charset="0"/>
              </a:rPr>
              <a:t> оксида циркония делает его идеальным материалом для протезирования всех типов зубов, включая передние</a:t>
            </a:r>
            <a:r>
              <a:rPr lang="ru-RU" altLang="ru-RU" sz="2000" dirty="0" smtClean="0">
                <a:solidFill>
                  <a:srgbClr val="333333"/>
                </a:solidFill>
                <a:latin typeface="Cambria" panose="02040503050406030204" pitchFamily="18" charset="0"/>
                <a:ea typeface="Cambria" panose="02040503050406030204" pitchFamily="18" charset="0"/>
                <a:cs typeface="Cambria" panose="02040503050406030204" pitchFamily="18" charset="0"/>
              </a:rPr>
              <a:t>.</a:t>
            </a:r>
            <a:endParaRPr lang="ru-RU" altLang="ru-RU" sz="2000" dirty="0">
              <a:latin typeface="Cambria" panose="02040503050406030204" pitchFamily="18" charset="0"/>
              <a:ea typeface="Cambria" panose="02040503050406030204" pitchFamily="18" charset="0"/>
              <a:cs typeface="Cambria" panose="02040503050406030204" pitchFamily="18" charset="0"/>
            </a:endParaRPr>
          </a:p>
        </p:txBody>
      </p:sp>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B0A29B6C-B9A4-4F35-AC8C-F06ED39F8742}" type="slidenum">
              <a:rPr lang="ru-RU"/>
              <a:pPr>
                <a:defRPr/>
              </a:pPr>
              <a:t>32</a:t>
            </a:fld>
            <a:endParaRPr lang="ru-RU"/>
          </a:p>
        </p:txBody>
      </p:sp>
      <p:pic>
        <p:nvPicPr>
          <p:cNvPr id="16386" name="Picture 2" descr="Интраоральные и лабораторные 3D-сканеры: топовые производители и на что  стоит ориентироваться при выборе модел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286020"/>
            <a:ext cx="6336704" cy="422446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403648" y="5487265"/>
            <a:ext cx="7560840" cy="1200329"/>
          </a:xfrm>
          <a:prstGeom prst="rect">
            <a:avLst/>
          </a:prstGeom>
        </p:spPr>
        <p:txBody>
          <a:bodyPr wrap="square">
            <a:spAutoFit/>
          </a:bodyPr>
          <a:lstStyle/>
          <a:p>
            <a:pPr algn="ctr"/>
            <a:r>
              <a:rPr lang="ru-RU" b="1" dirty="0" smtClean="0">
                <a:latin typeface="Cambria" panose="02040503050406030204" pitchFamily="18" charset="0"/>
                <a:ea typeface="Cambria" panose="02040503050406030204" pitchFamily="18" charset="0"/>
              </a:rPr>
              <a:t>1- модель, зафиксированная в </a:t>
            </a:r>
            <a:r>
              <a:rPr lang="ru-RU" b="1" dirty="0" err="1" smtClean="0">
                <a:latin typeface="Cambria" panose="02040503050406030204" pitchFamily="18" charset="0"/>
                <a:ea typeface="Cambria" panose="02040503050406030204" pitchFamily="18" charset="0"/>
              </a:rPr>
              <a:t>артикулятор</a:t>
            </a:r>
            <a:r>
              <a:rPr lang="ru-RU" b="1" dirty="0" smtClean="0">
                <a:latin typeface="Cambria" panose="02040503050406030204" pitchFamily="18" charset="0"/>
                <a:ea typeface="Cambria" panose="02040503050406030204" pitchFamily="18" charset="0"/>
              </a:rPr>
              <a:t>;</a:t>
            </a:r>
          </a:p>
          <a:p>
            <a:pPr algn="ctr"/>
            <a:r>
              <a:rPr lang="ru-RU" b="1" dirty="0" smtClean="0">
                <a:latin typeface="Cambria" panose="02040503050406030204" pitchFamily="18" charset="0"/>
                <a:ea typeface="Cambria" panose="02040503050406030204" pitchFamily="18" charset="0"/>
              </a:rPr>
              <a:t>2. – сканер </a:t>
            </a:r>
            <a:r>
              <a:rPr lang="en-US" b="1" dirty="0" smtClean="0">
                <a:latin typeface="Cambria" panose="02040503050406030204" pitchFamily="18" charset="0"/>
                <a:ea typeface="Cambria" panose="02040503050406030204" pitchFamily="18" charset="0"/>
              </a:rPr>
              <a:t>CAD</a:t>
            </a:r>
            <a:r>
              <a:rPr lang="ru-RU" b="1" dirty="0" smtClean="0">
                <a:latin typeface="Cambria" panose="02040503050406030204" pitchFamily="18" charset="0"/>
                <a:ea typeface="Cambria" panose="02040503050406030204" pitchFamily="18" charset="0"/>
              </a:rPr>
              <a:t>/</a:t>
            </a:r>
            <a:r>
              <a:rPr lang="en-US" b="1" dirty="0" smtClean="0">
                <a:latin typeface="Cambria" panose="02040503050406030204" pitchFamily="18" charset="0"/>
                <a:ea typeface="Cambria" panose="02040503050406030204" pitchFamily="18" charset="0"/>
              </a:rPr>
              <a:t>CAM</a:t>
            </a:r>
            <a:r>
              <a:rPr lang="ru-RU" b="1" dirty="0" smtClean="0">
                <a:latin typeface="Cambria" panose="02040503050406030204" pitchFamily="18" charset="0"/>
                <a:ea typeface="Cambria" panose="02040503050406030204" pitchFamily="18" charset="0"/>
              </a:rPr>
              <a:t>;</a:t>
            </a:r>
          </a:p>
          <a:p>
            <a:pPr algn="ctr"/>
            <a:r>
              <a:rPr lang="ru-RU" b="1" dirty="0" smtClean="0">
                <a:latin typeface="Cambria" panose="02040503050406030204" pitchFamily="18" charset="0"/>
                <a:ea typeface="Cambria" panose="02040503050406030204" pitchFamily="18" charset="0"/>
              </a:rPr>
              <a:t>3 – отсканированная гипсовая модель в программе для будущей моделировки коронок</a:t>
            </a:r>
            <a:endParaRPr lang="ru-RU" b="1" dirty="0"/>
          </a:p>
        </p:txBody>
      </p:sp>
      <p:sp>
        <p:nvSpPr>
          <p:cNvPr id="3" name="TextBox 2"/>
          <p:cNvSpPr txBox="1"/>
          <p:nvPr/>
        </p:nvSpPr>
        <p:spPr>
          <a:xfrm>
            <a:off x="6588224" y="4861008"/>
            <a:ext cx="792088" cy="369332"/>
          </a:xfrm>
          <a:prstGeom prst="rect">
            <a:avLst/>
          </a:prstGeom>
          <a:noFill/>
        </p:spPr>
        <p:txBody>
          <a:bodyPr wrap="square" rtlCol="0">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Рис.1</a:t>
            </a:r>
            <a:endParaRPr lang="ru-RU"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cxnSp>
        <p:nvCxnSpPr>
          <p:cNvPr id="5" name="Прямая со стрелкой 4"/>
          <p:cNvCxnSpPr>
            <a:stCxn id="3" idx="1"/>
          </p:cNvCxnSpPr>
          <p:nvPr/>
        </p:nvCxnSpPr>
        <p:spPr>
          <a:xfrm flipH="1" flipV="1">
            <a:off x="6156176" y="4655379"/>
            <a:ext cx="432048" cy="39029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2" name="TextBox 11"/>
          <p:cNvSpPr txBox="1"/>
          <p:nvPr/>
        </p:nvSpPr>
        <p:spPr>
          <a:xfrm>
            <a:off x="5743356" y="1383640"/>
            <a:ext cx="792088" cy="369332"/>
          </a:xfrm>
          <a:prstGeom prst="rect">
            <a:avLst/>
          </a:prstGeom>
          <a:noFill/>
        </p:spPr>
        <p:txBody>
          <a:bodyPr wrap="square" rtlCol="0">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Рис.3</a:t>
            </a:r>
            <a:endParaRPr lang="ru-RU"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3" name="TextBox 12"/>
          <p:cNvSpPr txBox="1"/>
          <p:nvPr/>
        </p:nvSpPr>
        <p:spPr>
          <a:xfrm>
            <a:off x="2411834" y="1475492"/>
            <a:ext cx="792088" cy="369332"/>
          </a:xfrm>
          <a:prstGeom prst="rect">
            <a:avLst/>
          </a:prstGeom>
          <a:noFill/>
        </p:spPr>
        <p:txBody>
          <a:bodyPr wrap="square" rtlCol="0">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Рис.2</a:t>
            </a:r>
            <a:endParaRPr lang="ru-RU"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cxnSp>
        <p:nvCxnSpPr>
          <p:cNvPr id="9" name="Прямая со стрелкой 8"/>
          <p:cNvCxnSpPr/>
          <p:nvPr/>
        </p:nvCxnSpPr>
        <p:spPr>
          <a:xfrm>
            <a:off x="2807878" y="1844824"/>
            <a:ext cx="252028" cy="32822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1" name="Прямая со стрелкой 10"/>
          <p:cNvCxnSpPr/>
          <p:nvPr/>
        </p:nvCxnSpPr>
        <p:spPr>
          <a:xfrm>
            <a:off x="6391428" y="1752972"/>
            <a:ext cx="252028" cy="25596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14"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29191"/>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0674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80AEBB71-5337-4203-8D68-B0EFE1512523}" type="slidenum">
              <a:rPr lang="ru-RU"/>
              <a:pPr>
                <a:defRPr/>
              </a:pPr>
              <a:t>33</a:t>
            </a:fld>
            <a:endParaRPr lang="ru-RU"/>
          </a:p>
        </p:txBody>
      </p:sp>
      <p:pic>
        <p:nvPicPr>
          <p:cNvPr id="25602" name="Picture 2" descr="Оборудование 5-tес ZirkonZahn (cad cam system) – TOP DEN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416514"/>
            <a:ext cx="7200800" cy="281984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104893" y="4539472"/>
            <a:ext cx="6374374" cy="461665"/>
          </a:xfrm>
          <a:prstGeom prst="rect">
            <a:avLst/>
          </a:prstGeom>
        </p:spPr>
        <p:txBody>
          <a:bodyPr wrap="none">
            <a:spAutoFit/>
          </a:bodyPr>
          <a:lstStyle/>
          <a:p>
            <a:r>
              <a:rPr lang="ru-RU" sz="2400" dirty="0">
                <a:latin typeface="Cambria" panose="02040503050406030204" pitchFamily="18" charset="0"/>
                <a:ea typeface="Cambria" panose="02040503050406030204" pitchFamily="18" charset="0"/>
              </a:rPr>
              <a:t>Фрезерный станок М5 </a:t>
            </a:r>
            <a:r>
              <a:rPr lang="ru-RU" sz="2400" dirty="0" smtClean="0">
                <a:latin typeface="Cambria" panose="02040503050406030204" pitchFamily="18" charset="0"/>
                <a:ea typeface="Cambria" panose="02040503050406030204" pitchFamily="18" charset="0"/>
              </a:rPr>
              <a:t>и циркониевый блок </a:t>
            </a:r>
            <a:endParaRPr lang="ru-RU" sz="2400" dirty="0">
              <a:latin typeface="Cambria" panose="02040503050406030204" pitchFamily="18" charset="0"/>
              <a:ea typeface="Cambria" panose="02040503050406030204" pitchFamily="18" charset="0"/>
            </a:endParaRPr>
          </a:p>
        </p:txBody>
      </p:sp>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8494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Блоки из транслюцентного диоксида циркония inCoris TZI :: Эстетика Ден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83" y="425080"/>
            <a:ext cx="4842942" cy="3228629"/>
          </a:xfrm>
          <a:prstGeom prst="rect">
            <a:avLst/>
          </a:prstGeom>
          <a:noFill/>
          <a:extLst>
            <a:ext uri="{909E8E84-426E-40DD-AFC4-6F175D3DCCD1}">
              <a14:hiddenFill xmlns:a14="http://schemas.microsoft.com/office/drawing/2010/main">
                <a:solidFill>
                  <a:srgbClr val="FFFFFF"/>
                </a:solidFill>
              </a14:hiddenFill>
            </a:ext>
          </a:extLst>
        </p:spPr>
      </p:pic>
      <p:pic>
        <p:nvPicPr>
          <p:cNvPr id="49154"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80AEBB71-5337-4203-8D68-B0EFE1512523}" type="slidenum">
              <a:rPr lang="ru-RU"/>
              <a:pPr>
                <a:defRPr/>
              </a:pPr>
              <a:t>34</a:t>
            </a:fld>
            <a:endParaRPr lang="ru-RU"/>
          </a:p>
        </p:txBody>
      </p:sp>
      <p:pic>
        <p:nvPicPr>
          <p:cNvPr id="27652" name="Picture 4" descr="ZrO2 (блоки диоксида циркония) CAD/CAM, цирконий, диоксид циркони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811" y="3158761"/>
            <a:ext cx="3423792" cy="3336641"/>
          </a:xfrm>
          <a:prstGeom prst="rect">
            <a:avLst/>
          </a:prstGeom>
          <a:noFill/>
          <a:extLst>
            <a:ext uri="{909E8E84-426E-40DD-AFC4-6F175D3DCCD1}">
              <a14:hiddenFill xmlns:a14="http://schemas.microsoft.com/office/drawing/2010/main">
                <a:solidFill>
                  <a:srgbClr val="FFFFFF"/>
                </a:solidFill>
              </a14:hiddenFill>
            </a:ext>
          </a:extLst>
        </p:spPr>
      </p:pic>
      <p:pic>
        <p:nvPicPr>
          <p:cNvPr id="27664" name="Picture 16" descr="Блоки из диоксида циркония SIRONA HT опаковые полупрозрачные"/>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9771" y="548680"/>
            <a:ext cx="3312368" cy="3488025"/>
          </a:xfrm>
          <a:prstGeom prst="rect">
            <a:avLst/>
          </a:prstGeom>
          <a:noFill/>
          <a:extLst>
            <a:ext uri="{909E8E84-426E-40DD-AFC4-6F175D3DCCD1}">
              <a14:hiddenFill xmlns:a14="http://schemas.microsoft.com/office/drawing/2010/main">
                <a:solidFill>
                  <a:srgbClr val="FFFFFF"/>
                </a:solidFill>
              </a14:hiddenFill>
            </a:ext>
          </a:extLst>
        </p:spPr>
      </p:pic>
      <p:pic>
        <p:nvPicPr>
          <p:cNvPr id="27672" name="Picture 24" descr="ZrO2 (блоки диоксида циркония) CAD/CAM, цирконий, диоксид циркония"/>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5394" y="3499479"/>
            <a:ext cx="2826718" cy="28267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403322" y="6337891"/>
            <a:ext cx="5923062" cy="400110"/>
          </a:xfrm>
          <a:prstGeom prst="rect">
            <a:avLst/>
          </a:prstGeom>
          <a:noFill/>
        </p:spPr>
        <p:txBody>
          <a:bodyPr wrap="square" rtlCol="0">
            <a:spAutoFit/>
          </a:bodyPr>
          <a:lstStyle/>
          <a:p>
            <a:pPr algn="ctr"/>
            <a:r>
              <a:rPr lang="ru-RU" sz="2000" b="1" dirty="0" smtClean="0">
                <a:solidFill>
                  <a:srgbClr val="FF0000"/>
                </a:solidFill>
                <a:latin typeface="Cambria" panose="02040503050406030204" pitchFamily="18" charset="0"/>
                <a:ea typeface="Cambria" panose="02040503050406030204" pitchFamily="18" charset="0"/>
              </a:rPr>
              <a:t>Виды блоков из диоксида циркония</a:t>
            </a:r>
            <a:endParaRPr lang="ru-RU" sz="2000" b="1" dirty="0">
              <a:solidFill>
                <a:srgbClr val="FF0000"/>
              </a:solidFill>
              <a:latin typeface="Cambria" panose="02040503050406030204" pitchFamily="18" charset="0"/>
              <a:ea typeface="Cambria" panose="02040503050406030204" pitchFamily="18" charset="0"/>
            </a:endParaRPr>
          </a:p>
        </p:txBody>
      </p:sp>
      <p:pic>
        <p:nvPicPr>
          <p:cNvPr id="10" name="Рисунок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6084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pPr>
              <a:defRPr/>
            </a:pPr>
            <a:fld id="{80AEBB71-5337-4203-8D68-B0EFE1512523}" type="slidenum">
              <a:rPr lang="ru-RU"/>
              <a:pPr>
                <a:defRPr/>
              </a:pPr>
              <a:t>35</a:t>
            </a:fld>
            <a:endParaRPr lang="ru-RU"/>
          </a:p>
        </p:txBody>
      </p:sp>
      <p:pic>
        <p:nvPicPr>
          <p:cNvPr id="2" name="Фрезеровка циркониевых коронок на cerec primemille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3688" y="300782"/>
            <a:ext cx="6055568" cy="6055568"/>
          </a:xfrm>
          <a:prstGeom prst="rect">
            <a:avLst/>
          </a:prstGeom>
        </p:spPr>
      </p:pic>
      <p:sp>
        <p:nvSpPr>
          <p:cNvPr id="4" name="Прямоугольник 3"/>
          <p:cNvSpPr/>
          <p:nvPr/>
        </p:nvSpPr>
        <p:spPr>
          <a:xfrm>
            <a:off x="3347864" y="-30556"/>
            <a:ext cx="2517292" cy="369332"/>
          </a:xfrm>
          <a:prstGeom prst="rect">
            <a:avLst/>
          </a:prstGeom>
        </p:spPr>
        <p:txBody>
          <a:bodyPr wrap="none">
            <a:spAutoFit/>
          </a:bodyPr>
          <a:lstStyle/>
          <a:p>
            <a:pPr algn="ctr"/>
            <a:r>
              <a:rPr lang="ru-RU" b="1" dirty="0" smtClean="0">
                <a:solidFill>
                  <a:srgbClr val="FF0000"/>
                </a:solidFill>
                <a:latin typeface="Cambria" panose="02040503050406030204" pitchFamily="18" charset="0"/>
                <a:ea typeface="Cambria" panose="02040503050406030204" pitchFamily="18" charset="0"/>
              </a:rPr>
              <a:t>Процесс фрезеровки</a:t>
            </a:r>
            <a:endParaRPr lang="ru-RU"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1464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54BFEA56-08E8-4CA1-A124-92F8DA513CAC}" type="slidenum">
              <a:rPr lang="ru-RU"/>
              <a:pPr>
                <a:defRPr/>
              </a:pPr>
              <a:t>36</a:t>
            </a:fld>
            <a:endParaRPr lang="ru-RU"/>
          </a:p>
        </p:txBody>
      </p:sp>
      <p:pic>
        <p:nvPicPr>
          <p:cNvPr id="6" name="Picture 4" descr="https://abatmenty.ru/image/catalog/state/cirkonievyediskidljacadcam/chto-takoe-diski-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168500"/>
            <a:ext cx="7101053" cy="47525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39752" y="6033184"/>
            <a:ext cx="5976664" cy="646331"/>
          </a:xfrm>
          <a:prstGeom prst="rect">
            <a:avLst/>
          </a:prstGeom>
          <a:noFill/>
        </p:spPr>
        <p:txBody>
          <a:bodyPr wrap="square" rtlCol="0">
            <a:spAutoFit/>
          </a:bodyPr>
          <a:lstStyle/>
          <a:p>
            <a:pPr algn="ctr"/>
            <a:r>
              <a:rPr lang="ru-RU" dirty="0" smtClean="0">
                <a:latin typeface="Cambria" panose="02040503050406030204" pitchFamily="18" charset="0"/>
                <a:ea typeface="Cambria" panose="02040503050406030204" pitchFamily="18" charset="0"/>
              </a:rPr>
              <a:t>Рис. - отфрезерованные коронки и мостовидные протезы из диоксида циркония </a:t>
            </a:r>
            <a:endParaRPr lang="ru-RU" dirty="0">
              <a:latin typeface="Cambria" panose="02040503050406030204" pitchFamily="18" charset="0"/>
              <a:ea typeface="Cambria" panose="02040503050406030204" pitchFamily="18" charset="0"/>
            </a:endParaRPr>
          </a:p>
        </p:txBody>
      </p:sp>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7895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54BFEA56-08E8-4CA1-A124-92F8DA513CAC}" type="slidenum">
              <a:rPr lang="ru-RU"/>
              <a:pPr>
                <a:defRPr/>
              </a:pPr>
              <a:t>37</a:t>
            </a:fld>
            <a:endParaRPr lang="ru-RU"/>
          </a:p>
        </p:txBody>
      </p:sp>
      <p:pic>
        <p:nvPicPr>
          <p:cNvPr id="33794" name="Picture 2" descr="ZirconZahn - АртМинЛаб - Покраска циркона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350413"/>
            <a:ext cx="6048672" cy="34023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91680" y="4761920"/>
            <a:ext cx="7170118" cy="1631216"/>
          </a:xfrm>
          <a:prstGeom prst="rect">
            <a:avLst/>
          </a:prstGeom>
          <a:noFill/>
        </p:spPr>
        <p:txBody>
          <a:bodyPr wrap="square" rtlCol="0">
            <a:spAutoFit/>
          </a:bodyPr>
          <a:lstStyle/>
          <a:p>
            <a:r>
              <a:rPr lang="ru-RU" sz="2000" dirty="0" smtClean="0">
                <a:latin typeface="Cambria" panose="02040503050406030204" pitchFamily="18" charset="0"/>
                <a:ea typeface="Cambria" panose="02040503050406030204" pitchFamily="18" charset="0"/>
              </a:rPr>
              <a:t>Следующим этапом идет нанесение краски на  </a:t>
            </a:r>
            <a:r>
              <a:rPr lang="ru-RU" sz="2000" dirty="0" err="1" smtClean="0">
                <a:latin typeface="Cambria" panose="02040503050406030204" pitchFamily="18" charset="0"/>
                <a:ea typeface="Cambria" panose="02040503050406030204" pitchFamily="18" charset="0"/>
              </a:rPr>
              <a:t>отфрезированные</a:t>
            </a:r>
            <a:r>
              <a:rPr lang="ru-RU" sz="2000" dirty="0" smtClean="0">
                <a:latin typeface="Cambria" panose="02040503050406030204" pitchFamily="18" charset="0"/>
                <a:ea typeface="Cambria" panose="02040503050406030204" pitchFamily="18" charset="0"/>
              </a:rPr>
              <a:t> каркасы из диоксида циркония. После, будущие конструкции отправляют в печь для запекания.</a:t>
            </a:r>
          </a:p>
          <a:p>
            <a:r>
              <a:rPr lang="ru-RU" sz="2000" dirty="0" smtClean="0">
                <a:latin typeface="Cambria" panose="02040503050406030204" pitchFamily="18" charset="0"/>
                <a:ea typeface="Cambria" panose="02040503050406030204" pitchFamily="18" charset="0"/>
              </a:rPr>
              <a:t>Материал наносят с избытком, так как при обжиге он даёт усадку.</a:t>
            </a:r>
            <a:endParaRPr lang="ru-RU" sz="2000" dirty="0">
              <a:latin typeface="Cambria" panose="02040503050406030204" pitchFamily="18" charset="0"/>
              <a:ea typeface="Cambria" panose="02040503050406030204" pitchFamily="18" charset="0"/>
            </a:endParaRPr>
          </a:p>
        </p:txBody>
      </p:sp>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8163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80AEBB71-5337-4203-8D68-B0EFE1512523}" type="slidenum">
              <a:rPr lang="ru-RU"/>
              <a:pPr>
                <a:defRPr/>
              </a:pPr>
              <a:t>38</a:t>
            </a:fld>
            <a:endParaRPr lang="ru-RU"/>
          </a:p>
        </p:txBody>
      </p:sp>
      <p:pic>
        <p:nvPicPr>
          <p:cNvPr id="26626" name="Picture 2" descr="https://stomamart.ru/wp-content/uploads/2013/06/ZIRCONOFEN-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242" y="1457400"/>
            <a:ext cx="3438382" cy="54006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106102" y="598134"/>
            <a:ext cx="3618402" cy="1323439"/>
          </a:xfrm>
          <a:prstGeom prst="rect">
            <a:avLst/>
          </a:prstGeom>
        </p:spPr>
        <p:txBody>
          <a:bodyPr wrap="square">
            <a:spAutoFit/>
          </a:bodyPr>
          <a:lstStyle/>
          <a:p>
            <a:r>
              <a:rPr lang="ru-RU" sz="2000" dirty="0" err="1">
                <a:latin typeface="Cambria" panose="02040503050406030204" pitchFamily="18" charset="0"/>
                <a:ea typeface="Cambria" panose="02040503050406030204" pitchFamily="18" charset="0"/>
              </a:rPr>
              <a:t>Zirkonofen</a:t>
            </a:r>
            <a:r>
              <a:rPr lang="ru-RU" sz="2000" dirty="0">
                <a:latin typeface="Cambria" panose="02040503050406030204" pitchFamily="18" charset="0"/>
                <a:ea typeface="Cambria" panose="02040503050406030204" pitchFamily="18" charset="0"/>
              </a:rPr>
              <a:t> </a:t>
            </a:r>
            <a:r>
              <a:rPr lang="ru-RU" sz="2000" dirty="0" smtClean="0">
                <a:latin typeface="Cambria" panose="02040503050406030204" pitchFamily="18" charset="0"/>
                <a:ea typeface="Cambria" panose="02040503050406030204" pitchFamily="18" charset="0"/>
              </a:rPr>
              <a:t>600 - </a:t>
            </a:r>
            <a:r>
              <a:rPr lang="ru-RU" sz="2000" dirty="0">
                <a:latin typeface="Cambria" panose="02040503050406030204" pitchFamily="18" charset="0"/>
                <a:ea typeface="Cambria" panose="02040503050406030204" pitchFamily="18" charset="0"/>
              </a:rPr>
              <a:t>печь для спекания коронок и мостовых каркасов из диоксида циркония</a:t>
            </a:r>
          </a:p>
        </p:txBody>
      </p:sp>
      <p:sp>
        <p:nvSpPr>
          <p:cNvPr id="4" name="Прямоугольник 3"/>
          <p:cNvSpPr/>
          <p:nvPr/>
        </p:nvSpPr>
        <p:spPr>
          <a:xfrm>
            <a:off x="5041855" y="2117308"/>
            <a:ext cx="3762418" cy="4536504"/>
          </a:xfrm>
          <a:prstGeom prst="rect">
            <a:avLst/>
          </a:prstGeom>
        </p:spPr>
        <p:txBody>
          <a:bodyPr wrap="square">
            <a:spAutoFit/>
          </a:bodyPr>
          <a:lstStyle/>
          <a:p>
            <a:r>
              <a:rPr lang="ru-RU" sz="2000" dirty="0" smtClean="0">
                <a:latin typeface="Cambria" panose="02040503050406030204" pitchFamily="18" charset="0"/>
                <a:ea typeface="Cambria" panose="02040503050406030204" pitchFamily="18" charset="0"/>
              </a:rPr>
              <a:t>Представляет </a:t>
            </a:r>
            <a:r>
              <a:rPr lang="ru-RU" sz="2000" dirty="0">
                <a:latin typeface="Cambria" panose="02040503050406030204" pitchFamily="18" charset="0"/>
                <a:ea typeface="Cambria" panose="02040503050406030204" pitchFamily="18" charset="0"/>
              </a:rPr>
              <a:t>собой печь для спекания коронок и мостовых каркасов, сделанных из диоксида циркония</a:t>
            </a:r>
            <a:r>
              <a:rPr lang="ru-RU" sz="2000" dirty="0" smtClean="0">
                <a:latin typeface="Cambria" panose="02040503050406030204" pitchFamily="18" charset="0"/>
                <a:ea typeface="Cambria" panose="02040503050406030204" pitchFamily="18" charset="0"/>
              </a:rPr>
              <a:t>.</a:t>
            </a:r>
          </a:p>
          <a:p>
            <a:r>
              <a:rPr lang="ru-RU" sz="2000" dirty="0" smtClean="0">
                <a:latin typeface="Cambria" panose="02040503050406030204" pitchFamily="18" charset="0"/>
                <a:ea typeface="Cambria" panose="02040503050406030204" pitchFamily="18" charset="0"/>
              </a:rPr>
              <a:t>При </a:t>
            </a:r>
            <a:r>
              <a:rPr lang="ru-RU" sz="2000" dirty="0">
                <a:latin typeface="Cambria" panose="02040503050406030204" pitchFamily="18" charset="0"/>
                <a:ea typeface="Cambria" panose="02040503050406030204" pitchFamily="18" charset="0"/>
              </a:rPr>
              <a:t>спекании происходит уплотнение диоксида циркония. Спекание происходит при очень высокой температуре, около 1700 °С. Во время спекания форма из диоксида циркония дает усадку на 20 % и приобретает размер необходимой конструкции.</a:t>
            </a:r>
            <a:endParaRPr lang="ru-RU" sz="2000" b="0" i="0" dirty="0">
              <a:effectLst/>
              <a:latin typeface="Cambria" panose="02040503050406030204" pitchFamily="18" charset="0"/>
              <a:ea typeface="Cambria" panose="02040503050406030204" pitchFamily="18" charset="0"/>
            </a:endParaRPr>
          </a:p>
        </p:txBody>
      </p:sp>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7956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016DEE1E-E403-4C79-800D-665760A51459}" type="slidenum">
              <a:rPr lang="ru-RU"/>
              <a:pPr>
                <a:defRPr/>
              </a:pPr>
              <a:t>39</a:t>
            </a:fld>
            <a:endParaRPr lang="ru-RU"/>
          </a:p>
        </p:txBody>
      </p:sp>
      <p:pic>
        <p:nvPicPr>
          <p:cNvPr id="51205" name="Picture 2" descr="Циркониевые коронки за 12 000 рублей! - Цифровая стоматологи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49" y="1349375"/>
            <a:ext cx="6943725"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Box 1"/>
          <p:cNvSpPr txBox="1">
            <a:spLocks noChangeArrowheads="1"/>
          </p:cNvSpPr>
          <p:nvPr/>
        </p:nvSpPr>
        <p:spPr bwMode="auto">
          <a:xfrm>
            <a:off x="2552700" y="5373688"/>
            <a:ext cx="5508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a:latin typeface="Cambria" panose="02040503050406030204" pitchFamily="18" charset="0"/>
                <a:ea typeface="Cambria" panose="02040503050406030204" pitchFamily="18" charset="0"/>
                <a:cs typeface="Cambria" panose="02040503050406030204" pitchFamily="18" charset="0"/>
              </a:rPr>
              <a:t>Готовые коронки из диоксида циркония</a:t>
            </a:r>
          </a:p>
        </p:txBody>
      </p:sp>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2F72F3-04A5-4CF3-96D4-DE5FE6223B5F}" type="slidenum">
              <a:rPr lang="ru-RU" altLang="ru-RU" smtClean="0">
                <a:solidFill>
                  <a:srgbClr val="898989"/>
                </a:solidFill>
              </a:rPr>
              <a:pPr/>
              <a:t>4</a:t>
            </a:fld>
            <a:endParaRPr lang="ru-RU" altLang="ru-RU" smtClean="0">
              <a:solidFill>
                <a:srgbClr val="898989"/>
              </a:solidFill>
            </a:endParaRPr>
          </a:p>
        </p:txBody>
      </p:sp>
      <p:sp>
        <p:nvSpPr>
          <p:cNvPr id="5125" name="Прямоугольник 1"/>
          <p:cNvSpPr>
            <a:spLocks noChangeArrowheads="1"/>
          </p:cNvSpPr>
          <p:nvPr/>
        </p:nvSpPr>
        <p:spPr bwMode="auto">
          <a:xfrm>
            <a:off x="1619672" y="1412776"/>
            <a:ext cx="7127875"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dirty="0">
                <a:latin typeface="Times New Roman" panose="02020603050405020304" pitchFamily="18" charset="0"/>
                <a:cs typeface="Times New Roman" panose="02020603050405020304" pitchFamily="18" charset="0"/>
              </a:rPr>
              <a:t>В настоящее время </a:t>
            </a:r>
            <a:r>
              <a:rPr lang="ru-RU" altLang="ru-RU" b="1" i="1" dirty="0">
                <a:solidFill>
                  <a:srgbClr val="FF0000"/>
                </a:solidFill>
                <a:latin typeface="Times New Roman" panose="02020603050405020304" pitchFamily="18" charset="0"/>
                <a:cs typeface="Times New Roman" panose="02020603050405020304" pitchFamily="18" charset="0"/>
              </a:rPr>
              <a:t>керамика</a:t>
            </a:r>
            <a:r>
              <a:rPr lang="ru-RU" altLang="ru-RU" dirty="0">
                <a:latin typeface="Times New Roman" panose="02020603050405020304" pitchFamily="18" charset="0"/>
                <a:cs typeface="Times New Roman" panose="02020603050405020304" pitchFamily="18" charset="0"/>
              </a:rPr>
              <a:t> — несомненный лидер в восстановительной стоматологии. </a:t>
            </a:r>
            <a:r>
              <a:rPr lang="ru-RU" altLang="ru-RU" dirty="0" err="1">
                <a:latin typeface="Times New Roman" panose="02020603050405020304" pitchFamily="18" charset="0"/>
                <a:cs typeface="Times New Roman" panose="02020603050405020304" pitchFamily="18" charset="0"/>
              </a:rPr>
              <a:t>Цельнокерамические</a:t>
            </a:r>
            <a:r>
              <a:rPr lang="ru-RU" altLang="ru-RU" dirty="0">
                <a:latin typeface="Times New Roman" panose="02020603050405020304" pitchFamily="18" charset="0"/>
                <a:cs typeface="Times New Roman" panose="02020603050405020304" pitchFamily="18" charset="0"/>
              </a:rPr>
              <a:t> конструкции благодаря высокой светопроницаемости и прозрачности позволяют получить превосходный результат протезирования. </a:t>
            </a:r>
            <a:endParaRPr lang="en-US" altLang="ru-RU" dirty="0">
              <a:latin typeface="Times New Roman" panose="02020603050405020304" pitchFamily="18" charset="0"/>
              <a:cs typeface="Times New Roman" panose="02020603050405020304" pitchFamily="18" charset="0"/>
            </a:endParaRPr>
          </a:p>
          <a:p>
            <a:endParaRPr lang="en-US" altLang="ru-RU" dirty="0">
              <a:latin typeface="Times New Roman" panose="02020603050405020304" pitchFamily="18" charset="0"/>
              <a:cs typeface="Times New Roman" panose="02020603050405020304" pitchFamily="18" charset="0"/>
            </a:endParaRPr>
          </a:p>
          <a:p>
            <a:r>
              <a:rPr lang="ru-RU" altLang="ru-RU" dirty="0">
                <a:latin typeface="Times New Roman" panose="02020603050405020304" pitchFamily="18" charset="0"/>
                <a:cs typeface="Times New Roman" panose="02020603050405020304" pitchFamily="18" charset="0"/>
              </a:rPr>
              <a:t>Из всех применяемых сегодня в стоматологии материалов керамика является наиболее биосовместимой. Высокая точность краевого прилегания и поверхность, препятствующая образованию зубного налета, позволяют рассматривать ее как идеальный материал для таких </a:t>
            </a:r>
            <a:r>
              <a:rPr lang="ru-RU" altLang="ru-RU" dirty="0" err="1">
                <a:latin typeface="Times New Roman" panose="02020603050405020304" pitchFamily="18" charset="0"/>
                <a:cs typeface="Times New Roman" panose="02020603050405020304" pitchFamily="18" charset="0"/>
              </a:rPr>
              <a:t>микропротезов</a:t>
            </a:r>
            <a:r>
              <a:rPr lang="ru-RU" altLang="ru-RU" dirty="0">
                <a:latin typeface="Times New Roman" panose="02020603050405020304" pitchFamily="18" charset="0"/>
                <a:cs typeface="Times New Roman" panose="02020603050405020304" pitchFamily="18" charset="0"/>
              </a:rPr>
              <a:t>, как «</a:t>
            </a:r>
            <a:r>
              <a:rPr lang="ru-RU" altLang="ru-RU" dirty="0" err="1">
                <a:latin typeface="Times New Roman" panose="02020603050405020304" pitchFamily="18" charset="0"/>
                <a:cs typeface="Times New Roman" panose="02020603050405020304" pitchFamily="18" charset="0"/>
              </a:rPr>
              <a:t>in-lay</a:t>
            </a:r>
            <a:r>
              <a:rPr lang="ru-RU" altLang="ru-RU" dirty="0">
                <a:latin typeface="Times New Roman" panose="02020603050405020304" pitchFamily="18" charset="0"/>
                <a:cs typeface="Times New Roman" panose="02020603050405020304" pitchFamily="18" charset="0"/>
              </a:rPr>
              <a:t>» (вкладки), «</a:t>
            </a:r>
            <a:r>
              <a:rPr lang="ru-RU" altLang="ru-RU" dirty="0" err="1">
                <a:latin typeface="Times New Roman" panose="02020603050405020304" pitchFamily="18" charset="0"/>
                <a:cs typeface="Times New Roman" panose="02020603050405020304" pitchFamily="18" charset="0"/>
              </a:rPr>
              <a:t>on-lay</a:t>
            </a:r>
            <a:r>
              <a:rPr lang="ru-RU" altLang="ru-RU" dirty="0">
                <a:latin typeface="Times New Roman" panose="02020603050405020304" pitchFamily="18" charset="0"/>
                <a:cs typeface="Times New Roman" panose="02020603050405020304" pitchFamily="18" charset="0"/>
              </a:rPr>
              <a:t>» (накладки), «</a:t>
            </a:r>
            <a:r>
              <a:rPr lang="ru-RU" altLang="ru-RU" dirty="0" err="1">
                <a:latin typeface="Times New Roman" panose="02020603050405020304" pitchFamily="18" charset="0"/>
                <a:cs typeface="Times New Roman" panose="02020603050405020304" pitchFamily="18" charset="0"/>
              </a:rPr>
              <a:t>over-lay</a:t>
            </a:r>
            <a:r>
              <a:rPr lang="ru-RU" altLang="ru-RU" dirty="0">
                <a:latin typeface="Times New Roman" panose="02020603050405020304" pitchFamily="18" charset="0"/>
                <a:cs typeface="Times New Roman" panose="02020603050405020304" pitchFamily="18" charset="0"/>
              </a:rPr>
              <a:t>» (¾ коронки), </a:t>
            </a:r>
            <a:r>
              <a:rPr lang="ru-RU" altLang="ru-RU" dirty="0" err="1">
                <a:latin typeface="Times New Roman" panose="02020603050405020304" pitchFamily="18" charset="0"/>
                <a:cs typeface="Times New Roman" panose="02020603050405020304" pitchFamily="18" charset="0"/>
              </a:rPr>
              <a:t>виниры</a:t>
            </a:r>
            <a:r>
              <a:rPr lang="ru-RU" altLang="ru-RU" dirty="0">
                <a:latin typeface="Times New Roman" panose="02020603050405020304" pitchFamily="18" charset="0"/>
                <a:cs typeface="Times New Roman" panose="02020603050405020304" pitchFamily="18" charset="0"/>
              </a:rPr>
              <a:t> и адгезивные мостовидные протезы. </a:t>
            </a:r>
            <a:endParaRPr lang="en-US" altLang="ru-RU" dirty="0">
              <a:latin typeface="Times New Roman" panose="02020603050405020304" pitchFamily="18" charset="0"/>
              <a:cs typeface="Times New Roman" panose="02020603050405020304" pitchFamily="18" charset="0"/>
            </a:endParaRPr>
          </a:p>
          <a:p>
            <a:r>
              <a:rPr lang="ru-RU" altLang="ru-RU" dirty="0" err="1">
                <a:latin typeface="Times New Roman" panose="02020603050405020304" pitchFamily="18" charset="0"/>
                <a:cs typeface="Times New Roman" panose="02020603050405020304" pitchFamily="18" charset="0"/>
              </a:rPr>
              <a:t>Цветостабильность</a:t>
            </a:r>
            <a:r>
              <a:rPr lang="ru-RU" altLang="ru-RU" dirty="0">
                <a:latin typeface="Times New Roman" panose="02020603050405020304" pitchFamily="18" charset="0"/>
                <a:cs typeface="Times New Roman" panose="02020603050405020304" pitchFamily="18" charset="0"/>
              </a:rPr>
              <a:t>, высокая эстетичность, </a:t>
            </a:r>
            <a:r>
              <a:rPr lang="ru-RU" altLang="ru-RU" dirty="0" err="1">
                <a:latin typeface="Times New Roman" panose="02020603050405020304" pitchFamily="18" charset="0"/>
                <a:cs typeface="Times New Roman" panose="02020603050405020304" pitchFamily="18" charset="0"/>
              </a:rPr>
              <a:t>гипоаллергенность</a:t>
            </a:r>
            <a:r>
              <a:rPr lang="ru-RU" altLang="ru-RU" dirty="0">
                <a:latin typeface="Times New Roman" panose="02020603050405020304" pitchFamily="18" charset="0"/>
                <a:cs typeface="Times New Roman" panose="02020603050405020304" pitchFamily="18" charset="0"/>
              </a:rPr>
              <a:t> и химическая стабильность — преимущества керамики по сравнению к композитами</a:t>
            </a:r>
            <a:r>
              <a:rPr lang="ru-RU" altLang="ru-RU" dirty="0" smtClean="0">
                <a:latin typeface="Times New Roman" panose="02020603050405020304" pitchFamily="18" charset="0"/>
                <a:cs typeface="Times New Roman" panose="02020603050405020304" pitchFamily="18" charset="0"/>
              </a:rPr>
              <a:t>.. </a:t>
            </a:r>
            <a:endParaRPr lang="en-US" altLang="ru-RU" dirty="0">
              <a:latin typeface="Times New Roman" panose="02020603050405020304" pitchFamily="18" charset="0"/>
              <a:cs typeface="Times New Roman" panose="02020603050405020304" pitchFamily="18" charset="0"/>
            </a:endParaRPr>
          </a:p>
          <a:p>
            <a:endParaRPr lang="en-US" altLang="ru-RU" dirty="0">
              <a:latin typeface="Times New Roman" panose="02020603050405020304" pitchFamily="18" charset="0"/>
              <a:cs typeface="Times New Roman" panose="02020603050405020304" pitchFamily="18" charset="0"/>
            </a:endParaRPr>
          </a:p>
          <a:p>
            <a:r>
              <a:rPr lang="ru-RU" altLang="ru-RU" dirty="0">
                <a:latin typeface="Times New Roman" panose="02020603050405020304" pitchFamily="18" charset="0"/>
                <a:cs typeface="Times New Roman" panose="02020603050405020304" pitchFamily="18" charset="0"/>
              </a:rPr>
              <a:t>Керамика позволяет восстановить такие цвет, форму, прозрачность, блеск, устойчивость к истиранию, как у естественного зуба</a:t>
            </a:r>
            <a:r>
              <a:rPr lang="en-US" altLang="ru-RU" dirty="0">
                <a:latin typeface="Times New Roman" panose="02020603050405020304" pitchFamily="18" charset="0"/>
                <a:cs typeface="Times New Roman" panose="02020603050405020304" pitchFamily="18" charset="0"/>
              </a:rPr>
              <a:t>.</a:t>
            </a:r>
            <a:endParaRPr lang="ru-RU" altLang="ru-RU" dirty="0">
              <a:latin typeface="Times New Roman" panose="02020603050405020304" pitchFamily="18" charset="0"/>
              <a:cs typeface="Times New Roman" panose="02020603050405020304" pitchFamily="18" charset="0"/>
            </a:endParaRPr>
          </a:p>
        </p:txBody>
      </p:sp>
      <p:pic>
        <p:nvPicPr>
          <p:cNvPr id="6"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89463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Цемент двойного отверждения - Maxcem Elite Mini Kit цв., прозрачный  (1шпр.), Kerr, купить в Москве для стоматологии по низкой цене с бесплатной  доставкой."/>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4338438"/>
            <a:ext cx="2519562" cy="2519562"/>
          </a:xfrm>
          <a:prstGeom prst="rect">
            <a:avLst/>
          </a:prstGeom>
          <a:noFill/>
          <a:extLst>
            <a:ext uri="{909E8E84-426E-40DD-AFC4-6F175D3DCCD1}">
              <a14:hiddenFill xmlns:a14="http://schemas.microsoft.com/office/drawing/2010/main">
                <a:solidFill>
                  <a:srgbClr val="FFFFFF"/>
                </a:solidFill>
              </a14:hiddenFill>
            </a:ext>
          </a:extLst>
        </p:spPr>
      </p:pic>
      <p:pic>
        <p:nvPicPr>
          <p:cNvPr id="52226"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54BFEA56-08E8-4CA1-A124-92F8DA513CAC}" type="slidenum">
              <a:rPr lang="ru-RU"/>
              <a:pPr>
                <a:defRPr/>
              </a:pPr>
              <a:t>40</a:t>
            </a:fld>
            <a:endParaRPr lang="ru-RU"/>
          </a:p>
        </p:txBody>
      </p:sp>
      <p:sp>
        <p:nvSpPr>
          <p:cNvPr id="2" name="Прямоугольник 1"/>
          <p:cNvSpPr/>
          <p:nvPr/>
        </p:nvSpPr>
        <p:spPr>
          <a:xfrm>
            <a:off x="1547664" y="1259175"/>
            <a:ext cx="4248472" cy="3416320"/>
          </a:xfrm>
          <a:prstGeom prst="rect">
            <a:avLst/>
          </a:prstGeom>
        </p:spPr>
        <p:txBody>
          <a:bodyPr wrap="square">
            <a:spAutoFit/>
          </a:bodyPr>
          <a:lstStyle/>
          <a:p>
            <a:r>
              <a:rPr lang="ru-RU" dirty="0">
                <a:latin typeface="Cambria" panose="02040503050406030204" pitchFamily="18" charset="0"/>
                <a:ea typeface="Cambria" panose="02040503050406030204" pitchFamily="18" charset="0"/>
              </a:rPr>
              <a:t>Для фиксации </a:t>
            </a:r>
            <a:r>
              <a:rPr lang="ru-RU" dirty="0" err="1">
                <a:latin typeface="Cambria" panose="02040503050406030204" pitchFamily="18" charset="0"/>
                <a:ea typeface="Cambria" panose="02040503050406030204" pitchFamily="18" charset="0"/>
              </a:rPr>
              <a:t>цельнокерамических</a:t>
            </a:r>
            <a:r>
              <a:rPr lang="ru-RU" dirty="0">
                <a:latin typeface="Cambria" panose="02040503050406030204" pitchFamily="18" charset="0"/>
                <a:ea typeface="Cambria" panose="02040503050406030204" pitchFamily="18" charset="0"/>
              </a:rPr>
              <a:t> конструкций возможно применение </a:t>
            </a:r>
            <a:r>
              <a:rPr lang="ru-RU" dirty="0" err="1">
                <a:latin typeface="Cambria" panose="02040503050406030204" pitchFamily="18" charset="0"/>
                <a:ea typeface="Cambria" panose="02040503050406030204" pitchFamily="18" charset="0"/>
              </a:rPr>
              <a:t>стеклоиономерных</a:t>
            </a:r>
            <a:r>
              <a:rPr lang="ru-RU" dirty="0">
                <a:latin typeface="Cambria" panose="02040503050406030204" pitchFamily="18" charset="0"/>
                <a:ea typeface="Cambria" panose="02040503050406030204" pitchFamily="18" charset="0"/>
              </a:rPr>
              <a:t> и композитных </a:t>
            </a:r>
            <a:r>
              <a:rPr lang="ru-RU" dirty="0" smtClean="0">
                <a:latin typeface="Cambria" panose="02040503050406030204" pitchFamily="18" charset="0"/>
                <a:ea typeface="Cambria" panose="02040503050406030204" pitchFamily="18" charset="0"/>
              </a:rPr>
              <a:t>цементов. </a:t>
            </a:r>
          </a:p>
          <a:p>
            <a:r>
              <a:rPr lang="ru-RU" dirty="0" smtClean="0">
                <a:latin typeface="Cambria" panose="02040503050406030204" pitchFamily="18" charset="0"/>
                <a:ea typeface="Cambria" panose="02040503050406030204" pitchFamily="18" charset="0"/>
              </a:rPr>
              <a:t>Для </a:t>
            </a:r>
            <a:r>
              <a:rPr lang="ru-RU" dirty="0">
                <a:latin typeface="Cambria" panose="02040503050406030204" pitchFamily="18" charset="0"/>
                <a:ea typeface="Cambria" panose="02040503050406030204" pitchFamily="18" charset="0"/>
              </a:rPr>
              <a:t>адгезивной фиксации </a:t>
            </a:r>
            <a:r>
              <a:rPr lang="ru-RU" dirty="0" err="1">
                <a:latin typeface="Cambria" panose="02040503050406030204" pitchFamily="18" charset="0"/>
                <a:ea typeface="Cambria" panose="02040503050406030204" pitchFamily="18" charset="0"/>
              </a:rPr>
              <a:t>цельнокерамических</a:t>
            </a:r>
            <a:r>
              <a:rPr lang="ru-RU" dirty="0">
                <a:latin typeface="Cambria" panose="02040503050406030204" pitchFamily="18" charset="0"/>
                <a:ea typeface="Cambria" panose="02040503050406030204" pitchFamily="18" charset="0"/>
              </a:rPr>
              <a:t> конструкций могут быть рекомендованы композитные цементы двойного </a:t>
            </a:r>
            <a:r>
              <a:rPr lang="ru-RU" dirty="0" smtClean="0">
                <a:latin typeface="Cambria" panose="02040503050406030204" pitchFamily="18" charset="0"/>
                <a:ea typeface="Cambria" panose="02040503050406030204" pitchFamily="18" charset="0"/>
              </a:rPr>
              <a:t>отверждения.</a:t>
            </a:r>
          </a:p>
          <a:p>
            <a:r>
              <a:rPr lang="ru-RU" dirty="0">
                <a:latin typeface="Cambria" panose="02040503050406030204" pitchFamily="18" charset="0"/>
                <a:ea typeface="Cambria" panose="02040503050406030204" pitchFamily="18" charset="0"/>
              </a:rPr>
              <a:t>Для временной фиксации можно использовать </a:t>
            </a:r>
            <a:r>
              <a:rPr lang="ru-RU" dirty="0" err="1">
                <a:latin typeface="Cambria" panose="02040503050406030204" pitchFamily="18" charset="0"/>
                <a:ea typeface="Cambria" panose="02040503050406030204" pitchFamily="18" charset="0"/>
              </a:rPr>
              <a:t>безэвгенольные</a:t>
            </a:r>
            <a:r>
              <a:rPr lang="ru-RU" dirty="0">
                <a:latin typeface="Cambria" panose="02040503050406030204" pitchFamily="18" charset="0"/>
                <a:ea typeface="Cambria" panose="02040503050406030204" pitchFamily="18" charset="0"/>
              </a:rPr>
              <a:t> материалы </a:t>
            </a:r>
            <a:r>
              <a:rPr lang="ru-RU" dirty="0" err="1">
                <a:latin typeface="Cambria" panose="02040503050406030204" pitchFamily="18" charset="0"/>
                <a:ea typeface="Cambria" panose="02040503050406030204" pitchFamily="18" charset="0"/>
              </a:rPr>
              <a:t>Temp</a:t>
            </a:r>
            <a:r>
              <a:rPr lang="ru-RU" dirty="0">
                <a:latin typeface="Cambria" panose="02040503050406030204" pitchFamily="18" charset="0"/>
                <a:ea typeface="Cambria" panose="02040503050406030204" pitchFamily="18" charset="0"/>
              </a:rPr>
              <a:t> </a:t>
            </a:r>
            <a:r>
              <a:rPr lang="ru-RU" dirty="0" err="1">
                <a:latin typeface="Cambria" panose="02040503050406030204" pitchFamily="18" charset="0"/>
                <a:ea typeface="Cambria" panose="02040503050406030204" pitchFamily="18" charset="0"/>
              </a:rPr>
              <a:t>Bond</a:t>
            </a:r>
            <a:r>
              <a:rPr lang="ru-RU" dirty="0">
                <a:latin typeface="Cambria" panose="02040503050406030204" pitchFamily="18" charset="0"/>
                <a:ea typeface="Cambria" panose="02040503050406030204" pitchFamily="18" charset="0"/>
              </a:rPr>
              <a:t>, </a:t>
            </a:r>
            <a:r>
              <a:rPr lang="ru-RU" dirty="0" err="1" smtClean="0">
                <a:latin typeface="Cambria" panose="02040503050406030204" pitchFamily="18" charset="0"/>
                <a:ea typeface="Cambria" panose="02040503050406030204" pitchFamily="18" charset="0"/>
              </a:rPr>
              <a:t>TempoCem</a:t>
            </a:r>
            <a:r>
              <a:rPr lang="ru-RU" dirty="0" smtClean="0">
                <a:latin typeface="Cambria" panose="02040503050406030204" pitchFamily="18" charset="0"/>
                <a:ea typeface="Cambria" panose="02040503050406030204" pitchFamily="18" charset="0"/>
              </a:rPr>
              <a:t>.</a:t>
            </a:r>
            <a:endParaRPr lang="ru-RU" dirty="0">
              <a:latin typeface="Cambria" panose="02040503050406030204" pitchFamily="18" charset="0"/>
              <a:ea typeface="Cambria" panose="02040503050406030204" pitchFamily="18" charset="0"/>
            </a:endParaRPr>
          </a:p>
        </p:txBody>
      </p:sp>
      <p:pic>
        <p:nvPicPr>
          <p:cNvPr id="3" name="Рисунок 2"/>
          <p:cNvPicPr>
            <a:picLocks noChangeAspect="1"/>
          </p:cNvPicPr>
          <p:nvPr/>
        </p:nvPicPr>
        <p:blipFill>
          <a:blip r:embed="rId4"/>
          <a:stretch>
            <a:fillRect/>
          </a:stretch>
        </p:blipFill>
        <p:spPr>
          <a:xfrm>
            <a:off x="5868144" y="875386"/>
            <a:ext cx="3019425" cy="2057400"/>
          </a:xfrm>
          <a:prstGeom prst="rect">
            <a:avLst/>
          </a:prstGeom>
        </p:spPr>
      </p:pic>
      <p:sp>
        <p:nvSpPr>
          <p:cNvPr id="4" name="Прямоугольник 3"/>
          <p:cNvSpPr/>
          <p:nvPr/>
        </p:nvSpPr>
        <p:spPr>
          <a:xfrm>
            <a:off x="5940151" y="2967335"/>
            <a:ext cx="2875409" cy="923330"/>
          </a:xfrm>
          <a:prstGeom prst="rect">
            <a:avLst/>
          </a:prstGeom>
        </p:spPr>
        <p:txBody>
          <a:bodyPr wrap="square">
            <a:spAutoFit/>
          </a:bodyPr>
          <a:lstStyle/>
          <a:p>
            <a:pPr algn="ctr"/>
            <a:r>
              <a:rPr lang="ru-RU" dirty="0" smtClean="0">
                <a:solidFill>
                  <a:srgbClr val="0070C0"/>
                </a:solidFill>
                <a:latin typeface="Cambria" panose="02040503050406030204" pitchFamily="18" charset="0"/>
                <a:ea typeface="Cambria" panose="02040503050406030204" pitchFamily="18" charset="0"/>
              </a:rPr>
              <a:t>Рис. 1 - заполнение </a:t>
            </a:r>
            <a:r>
              <a:rPr lang="ru-RU" dirty="0">
                <a:solidFill>
                  <a:srgbClr val="0070C0"/>
                </a:solidFill>
                <a:latin typeface="Cambria" panose="02040503050406030204" pitchFamily="18" charset="0"/>
                <a:ea typeface="Cambria" panose="02040503050406030204" pitchFamily="18" charset="0"/>
              </a:rPr>
              <a:t>коронки фиксирующим материалом</a:t>
            </a:r>
          </a:p>
        </p:txBody>
      </p:sp>
      <p:sp>
        <p:nvSpPr>
          <p:cNvPr id="11" name="Прямоугольник 10"/>
          <p:cNvSpPr/>
          <p:nvPr/>
        </p:nvSpPr>
        <p:spPr>
          <a:xfrm>
            <a:off x="4644008" y="5075305"/>
            <a:ext cx="4099544" cy="646331"/>
          </a:xfrm>
          <a:prstGeom prst="rect">
            <a:avLst/>
          </a:prstGeom>
        </p:spPr>
        <p:txBody>
          <a:bodyPr wrap="square">
            <a:spAutoFit/>
          </a:bodyPr>
          <a:lstStyle/>
          <a:p>
            <a:pPr algn="ctr"/>
            <a:r>
              <a:rPr lang="ru-RU" dirty="0" smtClean="0">
                <a:solidFill>
                  <a:srgbClr val="0070C0"/>
                </a:solidFill>
                <a:latin typeface="Cambria" panose="02040503050406030204" pitchFamily="18" charset="0"/>
                <a:ea typeface="Cambria" panose="02040503050406030204" pitchFamily="18" charset="0"/>
              </a:rPr>
              <a:t>Рис. 2 – цемент двойного отверждения </a:t>
            </a:r>
            <a:r>
              <a:rPr lang="en-US" dirty="0" err="1" smtClean="0">
                <a:solidFill>
                  <a:srgbClr val="0070C0"/>
                </a:solidFill>
                <a:latin typeface="Cambria" panose="02040503050406030204" pitchFamily="18" charset="0"/>
                <a:ea typeface="Cambria" panose="02040503050406030204" pitchFamily="18" charset="0"/>
              </a:rPr>
              <a:t>Maxcem</a:t>
            </a:r>
            <a:r>
              <a:rPr lang="en-US" dirty="0" smtClean="0">
                <a:solidFill>
                  <a:srgbClr val="0070C0"/>
                </a:solidFill>
                <a:latin typeface="Cambria" panose="02040503050406030204" pitchFamily="18" charset="0"/>
                <a:ea typeface="Cambria" panose="02040503050406030204" pitchFamily="18" charset="0"/>
              </a:rPr>
              <a:t> Elite</a:t>
            </a:r>
            <a:endParaRPr lang="ru-RU" dirty="0">
              <a:solidFill>
                <a:srgbClr val="0070C0"/>
              </a:solidFill>
              <a:latin typeface="Cambria" panose="02040503050406030204" pitchFamily="18" charset="0"/>
              <a:ea typeface="Cambria" panose="02040503050406030204" pitchFamily="18" charset="0"/>
            </a:endParaRPr>
          </a:p>
        </p:txBody>
      </p:sp>
      <p:sp>
        <p:nvSpPr>
          <p:cNvPr id="12" name="Прямоугольник 11"/>
          <p:cNvSpPr/>
          <p:nvPr/>
        </p:nvSpPr>
        <p:spPr>
          <a:xfrm>
            <a:off x="8138518" y="784570"/>
            <a:ext cx="821059" cy="369332"/>
          </a:xfrm>
          <a:prstGeom prst="rect">
            <a:avLst/>
          </a:prstGeom>
        </p:spPr>
        <p:txBody>
          <a:bodyPr wrap="none">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a:t>
            </a:r>
            <a:r>
              <a:rPr lang="en-US"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r>
              <a:rPr lang="ru-RU"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ru-RU"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3" name="Прямоугольник 12"/>
          <p:cNvSpPr/>
          <p:nvPr/>
        </p:nvSpPr>
        <p:spPr>
          <a:xfrm>
            <a:off x="3822949" y="6153358"/>
            <a:ext cx="821059" cy="369332"/>
          </a:xfrm>
          <a:prstGeom prst="rect">
            <a:avLst/>
          </a:prstGeom>
        </p:spPr>
        <p:txBody>
          <a:bodyPr wrap="none">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a:t>
            </a:r>
            <a:r>
              <a:rPr lang="en-US"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r>
              <a:rPr lang="ru-RU"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ru-RU"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4"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885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919AD284-A195-4718-981F-B5112F4A9C40}" type="slidenum">
              <a:rPr lang="ru-RU"/>
              <a:pPr>
                <a:defRPr/>
              </a:pPr>
              <a:t>41</a:t>
            </a:fld>
            <a:endParaRPr lang="ru-RU"/>
          </a:p>
        </p:txBody>
      </p:sp>
      <p:sp>
        <p:nvSpPr>
          <p:cNvPr id="50181" name="Прямоугольник 2"/>
          <p:cNvSpPr>
            <a:spLocks noChangeArrowheads="1"/>
          </p:cNvSpPr>
          <p:nvPr/>
        </p:nvSpPr>
        <p:spPr bwMode="auto">
          <a:xfrm>
            <a:off x="1619672" y="1142341"/>
            <a:ext cx="689567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dirty="0">
                <a:latin typeface="Cambria" panose="02040503050406030204" pitchFamily="18" charset="0"/>
                <a:ea typeface="Cambria" panose="02040503050406030204" pitchFamily="18" charset="0"/>
                <a:cs typeface="Cambria" panose="02040503050406030204" pitchFamily="18" charset="0"/>
              </a:rPr>
              <a:t>Для фиксации коронок и мостовидных протезов из </a:t>
            </a:r>
            <a:r>
              <a:rPr lang="ru-RU" altLang="ru-RU" dirty="0" err="1">
                <a:latin typeface="Cambria" panose="02040503050406030204" pitchFamily="18" charset="0"/>
                <a:ea typeface="Cambria" panose="02040503050406030204" pitchFamily="18" charset="0"/>
                <a:cs typeface="Cambria" panose="02040503050406030204" pitchFamily="18" charset="0"/>
              </a:rPr>
              <a:t>диоскида</a:t>
            </a:r>
            <a:r>
              <a:rPr lang="ru-RU" altLang="ru-RU" dirty="0">
                <a:latin typeface="Cambria" panose="02040503050406030204" pitchFamily="18" charset="0"/>
                <a:ea typeface="Cambria" panose="02040503050406030204" pitchFamily="18" charset="0"/>
                <a:cs typeface="Cambria" panose="02040503050406030204" pitchFamily="18" charset="0"/>
              </a:rPr>
              <a:t> циркония подходят </a:t>
            </a:r>
            <a:r>
              <a:rPr lang="en-US" altLang="ru-RU" dirty="0">
                <a:latin typeface="Cambria" panose="02040503050406030204" pitchFamily="18" charset="0"/>
                <a:ea typeface="Cambria" panose="02040503050406030204" pitchFamily="18" charset="0"/>
                <a:cs typeface="Cambria" panose="02040503050406030204" pitchFamily="18" charset="0"/>
              </a:rPr>
              <a:t>Multilink N (</a:t>
            </a:r>
            <a:r>
              <a:rPr lang="en-US" altLang="ru-RU" dirty="0" err="1">
                <a:latin typeface="Cambria" panose="02040503050406030204" pitchFamily="18" charset="0"/>
                <a:ea typeface="Cambria" panose="02040503050406030204" pitchFamily="18" charset="0"/>
                <a:cs typeface="Cambria" panose="02040503050406030204" pitchFamily="18" charset="0"/>
              </a:rPr>
              <a:t>Ivoclar</a:t>
            </a:r>
            <a:r>
              <a:rPr lang="en-US" altLang="ru-RU" dirty="0">
                <a:latin typeface="Cambria" panose="02040503050406030204" pitchFamily="18" charset="0"/>
                <a:ea typeface="Cambria" panose="02040503050406030204" pitchFamily="18" charset="0"/>
                <a:cs typeface="Cambria" panose="02040503050406030204" pitchFamily="18" charset="0"/>
              </a:rPr>
              <a:t> </a:t>
            </a:r>
            <a:r>
              <a:rPr lang="en-US" altLang="ru-RU" dirty="0" err="1">
                <a:latin typeface="Cambria" panose="02040503050406030204" pitchFamily="18" charset="0"/>
                <a:ea typeface="Cambria" panose="02040503050406030204" pitchFamily="18" charset="0"/>
                <a:cs typeface="Cambria" panose="02040503050406030204" pitchFamily="18" charset="0"/>
              </a:rPr>
              <a:t>Vivadent</a:t>
            </a:r>
            <a:r>
              <a:rPr lang="en-US" altLang="ru-RU" dirty="0">
                <a:latin typeface="Cambria" panose="02040503050406030204" pitchFamily="18" charset="0"/>
                <a:ea typeface="Cambria" panose="02040503050406030204" pitchFamily="18" charset="0"/>
                <a:cs typeface="Cambria" panose="02040503050406030204" pitchFamily="18" charset="0"/>
              </a:rPr>
              <a:t>), </a:t>
            </a:r>
            <a:r>
              <a:rPr lang="en-US" altLang="ru-RU" dirty="0" err="1">
                <a:latin typeface="Cambria" panose="02040503050406030204" pitchFamily="18" charset="0"/>
                <a:ea typeface="Cambria" panose="02040503050406030204" pitchFamily="18" charset="0"/>
                <a:cs typeface="Cambria" panose="02040503050406030204" pitchFamily="18" charset="0"/>
              </a:rPr>
              <a:t>FujiCem</a:t>
            </a:r>
            <a:r>
              <a:rPr lang="en-US" altLang="ru-RU" dirty="0">
                <a:latin typeface="Cambria" panose="02040503050406030204" pitchFamily="18" charset="0"/>
                <a:ea typeface="Cambria" panose="02040503050406030204" pitchFamily="18" charset="0"/>
                <a:cs typeface="Cambria" panose="02040503050406030204" pitchFamily="18" charset="0"/>
              </a:rPr>
              <a:t> 2, Fuji Plus, G-CEM </a:t>
            </a:r>
            <a:r>
              <a:rPr lang="en-US" altLang="ru-RU" dirty="0" err="1">
                <a:latin typeface="Cambria" panose="02040503050406030204" pitchFamily="18" charset="0"/>
                <a:ea typeface="Cambria" panose="02040503050406030204" pitchFamily="18" charset="0"/>
                <a:cs typeface="Cambria" panose="02040503050406030204" pitchFamily="18" charset="0"/>
              </a:rPr>
              <a:t>LinkAce</a:t>
            </a:r>
            <a:r>
              <a:rPr lang="en-US" altLang="ru-RU" dirty="0">
                <a:latin typeface="Cambria" panose="02040503050406030204" pitchFamily="18" charset="0"/>
                <a:ea typeface="Cambria" panose="02040503050406030204" pitchFamily="18" charset="0"/>
                <a:cs typeface="Cambria" panose="02040503050406030204" pitchFamily="18" charset="0"/>
              </a:rPr>
              <a:t> (GC), </a:t>
            </a:r>
            <a:r>
              <a:rPr lang="en-US" altLang="ru-RU" dirty="0" err="1">
                <a:latin typeface="Cambria" panose="02040503050406030204" pitchFamily="18" charset="0"/>
                <a:ea typeface="Cambria" panose="02040503050406030204" pitchFamily="18" charset="0"/>
                <a:cs typeface="Cambria" panose="02040503050406030204" pitchFamily="18" charset="0"/>
              </a:rPr>
              <a:t>RelyX</a:t>
            </a:r>
            <a:r>
              <a:rPr lang="en-US" altLang="ru-RU" dirty="0">
                <a:latin typeface="Cambria" panose="02040503050406030204" pitchFamily="18" charset="0"/>
                <a:ea typeface="Cambria" panose="02040503050406030204" pitchFamily="18" charset="0"/>
                <a:cs typeface="Cambria" panose="02040503050406030204" pitchFamily="18" charset="0"/>
              </a:rPr>
              <a:t> Ultimate Clicker, </a:t>
            </a:r>
            <a:r>
              <a:rPr lang="en-US" altLang="ru-RU" dirty="0" err="1">
                <a:latin typeface="Cambria" panose="02040503050406030204" pitchFamily="18" charset="0"/>
                <a:ea typeface="Cambria" panose="02040503050406030204" pitchFamily="18" charset="0"/>
                <a:cs typeface="Cambria" panose="02040503050406030204" pitchFamily="18" charset="0"/>
              </a:rPr>
              <a:t>RelyX</a:t>
            </a:r>
            <a:r>
              <a:rPr lang="en-US" altLang="ru-RU" dirty="0">
                <a:latin typeface="Cambria" panose="02040503050406030204" pitchFamily="18" charset="0"/>
                <a:ea typeface="Cambria" panose="02040503050406030204" pitchFamily="18" charset="0"/>
                <a:cs typeface="Cambria" panose="02040503050406030204" pitchFamily="18" charset="0"/>
              </a:rPr>
              <a:t> U200, </a:t>
            </a:r>
            <a:r>
              <a:rPr lang="en-US" altLang="ru-RU" dirty="0" err="1">
                <a:latin typeface="Cambria" panose="02040503050406030204" pitchFamily="18" charset="0"/>
                <a:ea typeface="Cambria" panose="02040503050406030204" pitchFamily="18" charset="0"/>
                <a:cs typeface="Cambria" panose="02040503050406030204" pitchFamily="18" charset="0"/>
              </a:rPr>
              <a:t>RelyX</a:t>
            </a:r>
            <a:r>
              <a:rPr lang="en-US" altLang="ru-RU" dirty="0">
                <a:latin typeface="Cambria" panose="02040503050406030204" pitchFamily="18" charset="0"/>
                <a:ea typeface="Cambria" panose="02040503050406030204" pitchFamily="18" charset="0"/>
                <a:cs typeface="Cambria" panose="02040503050406030204" pitchFamily="18" charset="0"/>
              </a:rPr>
              <a:t>® Luting 2 (3M ESPE</a:t>
            </a:r>
            <a:r>
              <a:rPr lang="en-US" altLang="ru-RU" dirty="0" smtClean="0">
                <a:latin typeface="Cambria" panose="02040503050406030204" pitchFamily="18" charset="0"/>
                <a:ea typeface="Cambria" panose="02040503050406030204" pitchFamily="18" charset="0"/>
                <a:cs typeface="Cambria" panose="02040503050406030204" pitchFamily="18" charset="0"/>
              </a:rPr>
              <a:t>).</a:t>
            </a:r>
            <a:endParaRPr lang="ru-RU" altLang="ru-RU" dirty="0">
              <a:latin typeface="Cambria" panose="02040503050406030204" pitchFamily="18" charset="0"/>
              <a:ea typeface="Cambria" panose="02040503050406030204" pitchFamily="18" charset="0"/>
              <a:cs typeface="Cambria" panose="02040503050406030204" pitchFamily="18" charset="0"/>
            </a:endParaRPr>
          </a:p>
          <a:p>
            <a:r>
              <a:rPr lang="ru-RU" altLang="ru-RU" dirty="0">
                <a:latin typeface="Cambria" panose="02040503050406030204" pitchFamily="18" charset="0"/>
                <a:ea typeface="Cambria" panose="02040503050406030204" pitchFamily="18" charset="0"/>
                <a:cs typeface="Cambria" panose="02040503050406030204" pitchFamily="18" charset="0"/>
              </a:rPr>
              <a:t>Перед фиксацией конструкции керамика на основе </a:t>
            </a:r>
            <a:r>
              <a:rPr lang="ru-RU" altLang="ru-RU" dirty="0" err="1">
                <a:latin typeface="Cambria" panose="02040503050406030204" pitchFamily="18" charset="0"/>
                <a:ea typeface="Cambria" panose="02040503050406030204" pitchFamily="18" charset="0"/>
                <a:cs typeface="Cambria" panose="02040503050406030204" pitchFamily="18" charset="0"/>
              </a:rPr>
              <a:t>Zr</a:t>
            </a:r>
            <a:r>
              <a:rPr lang="ru-RU" altLang="ru-RU" dirty="0">
                <a:latin typeface="Cambria" panose="02040503050406030204" pitchFamily="18" charset="0"/>
                <a:ea typeface="Cambria" panose="02040503050406030204" pitchFamily="18" charset="0"/>
                <a:cs typeface="Cambria" panose="02040503050406030204" pitchFamily="18" charset="0"/>
              </a:rPr>
              <a:t> должна пройти пескоструйную обработку и </a:t>
            </a:r>
            <a:r>
              <a:rPr lang="ru-RU" altLang="ru-RU" dirty="0" err="1">
                <a:latin typeface="Cambria" panose="02040503050406030204" pitchFamily="18" charset="0"/>
                <a:ea typeface="Cambria" panose="02040503050406030204" pitchFamily="18" charset="0"/>
                <a:cs typeface="Cambria" panose="02040503050406030204" pitchFamily="18" charset="0"/>
              </a:rPr>
              <a:t>силанизацию</a:t>
            </a:r>
            <a:r>
              <a:rPr lang="ru-RU" altLang="ru-RU" dirty="0">
                <a:latin typeface="Cambria" panose="02040503050406030204" pitchFamily="18" charset="0"/>
                <a:ea typeface="Cambria" panose="02040503050406030204" pitchFamily="18" charset="0"/>
                <a:cs typeface="Cambria" panose="02040503050406030204" pitchFamily="18" charset="0"/>
              </a:rPr>
              <a:t> согласно инструкции производителя.</a:t>
            </a:r>
          </a:p>
        </p:txBody>
      </p:sp>
      <p:pic>
        <p:nvPicPr>
          <p:cNvPr id="50182" name="Picture 2" descr="https://static.stomatologclub.ru/uploads/00/98/e5c2b84dac671ec6d112de2bfc9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650" y="3119032"/>
            <a:ext cx="48260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Прямоугольник 3"/>
          <p:cNvSpPr>
            <a:spLocks noChangeArrowheads="1"/>
          </p:cNvSpPr>
          <p:nvPr/>
        </p:nvSpPr>
        <p:spPr bwMode="auto">
          <a:xfrm>
            <a:off x="2463800" y="6016625"/>
            <a:ext cx="54737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400" b="1" dirty="0">
                <a:solidFill>
                  <a:srgbClr val="0C1C3F"/>
                </a:solidFill>
                <a:latin typeface="Cambria" panose="02040503050406030204" pitchFamily="18" charset="0"/>
                <a:ea typeface="Cambria" panose="02040503050406030204" pitchFamily="18" charset="0"/>
                <a:cs typeface="Cambria" panose="02040503050406030204" pitchFamily="18" charset="0"/>
              </a:rPr>
              <a:t>Пескоструйная обработка оксида циркония при низком давлении является обязательной для эффективной адгезии.</a:t>
            </a:r>
            <a:endParaRPr lang="ru-RU" altLang="ru-RU" sz="1400" b="1" dirty="0">
              <a:latin typeface="Cambria" panose="02040503050406030204" pitchFamily="18" charset="0"/>
              <a:ea typeface="Cambria" panose="02040503050406030204" pitchFamily="18" charset="0"/>
              <a:cs typeface="Cambria" panose="02040503050406030204" pitchFamily="18" charset="0"/>
            </a:endParaRPr>
          </a:p>
        </p:txBody>
      </p:sp>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919AD284-A195-4718-981F-B5112F4A9C40}" type="slidenum">
              <a:rPr lang="ru-RU" smtClean="0"/>
              <a:pPr>
                <a:defRPr/>
              </a:pPr>
              <a:t>42</a:t>
            </a:fld>
            <a:endParaRPr lang="ru-RU"/>
          </a:p>
        </p:txBody>
      </p:sp>
      <p:sp>
        <p:nvSpPr>
          <p:cNvPr id="2" name="Прямоугольник 1"/>
          <p:cNvSpPr/>
          <p:nvPr/>
        </p:nvSpPr>
        <p:spPr>
          <a:xfrm>
            <a:off x="1860672" y="1194581"/>
            <a:ext cx="6840760" cy="2185214"/>
          </a:xfrm>
          <a:prstGeom prst="rect">
            <a:avLst/>
          </a:prstGeom>
        </p:spPr>
        <p:txBody>
          <a:bodyPr wrap="square">
            <a:spAutoFit/>
          </a:bodyPr>
          <a:lstStyle/>
          <a:p>
            <a:r>
              <a:rPr lang="ru-RU" sz="1700" dirty="0">
                <a:latin typeface="Cambria" panose="02040503050406030204" pitchFamily="18" charset="0"/>
                <a:ea typeface="Cambria" panose="02040503050406030204" pitchFamily="18" charset="0"/>
              </a:rPr>
              <a:t>Коррекция </a:t>
            </a:r>
            <a:r>
              <a:rPr lang="ru-RU" sz="1700" dirty="0" smtClean="0">
                <a:latin typeface="Cambria" panose="02040503050406030204" pitchFamily="18" charset="0"/>
                <a:ea typeface="Cambria" panose="02040503050406030204" pitchFamily="18" charset="0"/>
              </a:rPr>
              <a:t>окклюзии</a:t>
            </a:r>
            <a:r>
              <a:rPr lang="en-US" sz="1700" dirty="0" smtClean="0">
                <a:latin typeface="Cambria" panose="02040503050406030204" pitchFamily="18" charset="0"/>
                <a:ea typeface="Cambria" panose="02040503050406030204" pitchFamily="18" charset="0"/>
              </a:rPr>
              <a:t> </a:t>
            </a:r>
            <a:r>
              <a:rPr lang="ru-RU" sz="1700" dirty="0" smtClean="0">
                <a:latin typeface="Cambria" panose="02040503050406030204" pitchFamily="18" charset="0"/>
                <a:ea typeface="Cambria" panose="02040503050406030204" pitchFamily="18" charset="0"/>
              </a:rPr>
              <a:t>производится после фиксации (при отсутствии значительный разобщений по прикусу, предварительная припасовка перед фиксацией обязательна). </a:t>
            </a:r>
            <a:r>
              <a:rPr lang="ru-RU" sz="1700" dirty="0">
                <a:latin typeface="Cambria" panose="02040503050406030204" pitchFamily="18" charset="0"/>
                <a:ea typeface="Cambria" panose="02040503050406030204" pitchFamily="18" charset="0"/>
              </a:rPr>
              <a:t>Для выверки </a:t>
            </a:r>
            <a:r>
              <a:rPr lang="ru-RU" sz="1700" dirty="0" err="1">
                <a:latin typeface="Cambria" panose="02040503050406030204" pitchFamily="18" charset="0"/>
                <a:ea typeface="Cambria" panose="02040503050406030204" pitchFamily="18" charset="0"/>
              </a:rPr>
              <a:t>окклюзионных</a:t>
            </a:r>
            <a:r>
              <a:rPr lang="ru-RU" sz="1700" dirty="0">
                <a:latin typeface="Cambria" panose="02040503050406030204" pitchFamily="18" charset="0"/>
                <a:ea typeface="Cambria" panose="02040503050406030204" pitchFamily="18" charset="0"/>
              </a:rPr>
              <a:t> контактных пунктов применяют мелкозернистые алмазные инструменты со средним </a:t>
            </a:r>
            <a:r>
              <a:rPr lang="ru-RU" sz="1700" dirty="0" smtClean="0">
                <a:latin typeface="Cambria" panose="02040503050406030204" pitchFamily="18" charset="0"/>
                <a:ea typeface="Cambria" panose="02040503050406030204" pitchFamily="18" charset="0"/>
              </a:rPr>
              <a:t>гранулированием. </a:t>
            </a:r>
            <a:r>
              <a:rPr lang="ru-RU" sz="1700" dirty="0">
                <a:latin typeface="Cambria" panose="02040503050406030204" pitchFamily="18" charset="0"/>
                <a:ea typeface="Cambria" panose="02040503050406030204" pitchFamily="18" charset="0"/>
              </a:rPr>
              <a:t>В завершении полировка может происходить резиновыми полирами с алмазными частицами </a:t>
            </a:r>
            <a:r>
              <a:rPr lang="ru-RU" sz="1700" dirty="0" smtClean="0">
                <a:latin typeface="Cambria" panose="02040503050406030204" pitchFamily="18" charset="0"/>
                <a:ea typeface="Cambria" panose="02040503050406030204" pitchFamily="18" charset="0"/>
              </a:rPr>
              <a:t>и </a:t>
            </a:r>
            <a:r>
              <a:rPr lang="ru-RU" sz="1700" dirty="0">
                <a:latin typeface="Cambria" panose="02040503050406030204" pitchFamily="18" charset="0"/>
                <a:ea typeface="Cambria" panose="02040503050406030204" pitchFamily="18" charset="0"/>
              </a:rPr>
              <a:t>полировочной пастой для керамики. </a:t>
            </a:r>
          </a:p>
        </p:txBody>
      </p:sp>
      <p:pic>
        <p:nvPicPr>
          <p:cNvPr id="3" name="Рисунок 2"/>
          <p:cNvPicPr>
            <a:picLocks noChangeAspect="1"/>
          </p:cNvPicPr>
          <p:nvPr/>
        </p:nvPicPr>
        <p:blipFill>
          <a:blip r:embed="rId3"/>
          <a:stretch>
            <a:fillRect/>
          </a:stretch>
        </p:blipFill>
        <p:spPr>
          <a:xfrm>
            <a:off x="1897076" y="3385076"/>
            <a:ext cx="2971800" cy="2486025"/>
          </a:xfrm>
          <a:prstGeom prst="rect">
            <a:avLst/>
          </a:prstGeom>
        </p:spPr>
      </p:pic>
      <p:pic>
        <p:nvPicPr>
          <p:cNvPr id="4" name="Рисунок 3"/>
          <p:cNvPicPr>
            <a:picLocks noChangeAspect="1"/>
          </p:cNvPicPr>
          <p:nvPr/>
        </p:nvPicPr>
        <p:blipFill>
          <a:blip r:embed="rId4"/>
          <a:stretch>
            <a:fillRect/>
          </a:stretch>
        </p:blipFill>
        <p:spPr>
          <a:xfrm>
            <a:off x="5256076" y="3385076"/>
            <a:ext cx="3648075" cy="2466975"/>
          </a:xfrm>
          <a:prstGeom prst="rect">
            <a:avLst/>
          </a:prstGeom>
        </p:spPr>
      </p:pic>
      <p:sp>
        <p:nvSpPr>
          <p:cNvPr id="5" name="Прямоугольник 4"/>
          <p:cNvSpPr/>
          <p:nvPr/>
        </p:nvSpPr>
        <p:spPr>
          <a:xfrm>
            <a:off x="1610793" y="5893121"/>
            <a:ext cx="3619040" cy="584775"/>
          </a:xfrm>
          <a:prstGeom prst="rect">
            <a:avLst/>
          </a:prstGeom>
        </p:spPr>
        <p:txBody>
          <a:bodyPr wrap="square">
            <a:spAutoFit/>
          </a:bodyPr>
          <a:lstStyle/>
          <a:p>
            <a:pPr algn="ctr"/>
            <a:r>
              <a:rPr lang="ru-RU" sz="1600" dirty="0" smtClean="0">
                <a:latin typeface="Cambria" panose="02040503050406030204" pitchFamily="18" charset="0"/>
                <a:ea typeface="Cambria" panose="02040503050406030204" pitchFamily="18" charset="0"/>
              </a:rPr>
              <a:t>Рис.1 - коррекция </a:t>
            </a:r>
            <a:r>
              <a:rPr lang="ru-RU" sz="1600" dirty="0">
                <a:latin typeface="Cambria" panose="02040503050406030204" pitchFamily="18" charset="0"/>
                <a:ea typeface="Cambria" panose="02040503050406030204" pitchFamily="18" charset="0"/>
              </a:rPr>
              <a:t>окклюзии алмазным инструментом</a:t>
            </a:r>
          </a:p>
        </p:txBody>
      </p:sp>
      <p:sp>
        <p:nvSpPr>
          <p:cNvPr id="6" name="Прямоугольник 5"/>
          <p:cNvSpPr/>
          <p:nvPr/>
        </p:nvSpPr>
        <p:spPr>
          <a:xfrm>
            <a:off x="4913086" y="5910324"/>
            <a:ext cx="3951596" cy="584775"/>
          </a:xfrm>
          <a:prstGeom prst="rect">
            <a:avLst/>
          </a:prstGeom>
        </p:spPr>
        <p:txBody>
          <a:bodyPr wrap="square">
            <a:spAutoFit/>
          </a:bodyPr>
          <a:lstStyle/>
          <a:p>
            <a:pPr algn="ctr"/>
            <a:r>
              <a:rPr lang="ru-RU" sz="1600" dirty="0" smtClean="0">
                <a:latin typeface="Cambria" panose="02040503050406030204" pitchFamily="18" charset="0"/>
                <a:ea typeface="Cambria" panose="02040503050406030204" pitchFamily="18" charset="0"/>
              </a:rPr>
              <a:t>Рис.2 - финишная </a:t>
            </a:r>
            <a:r>
              <a:rPr lang="ru-RU" sz="1600" dirty="0">
                <a:latin typeface="Cambria" panose="02040503050406030204" pitchFamily="18" charset="0"/>
                <a:ea typeface="Cambria" panose="02040503050406030204" pitchFamily="18" charset="0"/>
              </a:rPr>
              <a:t>полировка керамической коронки</a:t>
            </a:r>
          </a:p>
        </p:txBody>
      </p:sp>
      <p:sp>
        <p:nvSpPr>
          <p:cNvPr id="13" name="Прямоугольник 12"/>
          <p:cNvSpPr/>
          <p:nvPr/>
        </p:nvSpPr>
        <p:spPr>
          <a:xfrm>
            <a:off x="1903985" y="3340487"/>
            <a:ext cx="821059" cy="369332"/>
          </a:xfrm>
          <a:prstGeom prst="rect">
            <a:avLst/>
          </a:prstGeom>
        </p:spPr>
        <p:txBody>
          <a:bodyPr wrap="none">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a:t>
            </a:r>
            <a:r>
              <a:rPr lang="en-US"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r>
              <a:rPr lang="ru-RU"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ru-RU"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4" name="Прямоугольник 13"/>
          <p:cNvSpPr/>
          <p:nvPr/>
        </p:nvSpPr>
        <p:spPr>
          <a:xfrm>
            <a:off x="5281052" y="3381555"/>
            <a:ext cx="821059" cy="369332"/>
          </a:xfrm>
          <a:prstGeom prst="rect">
            <a:avLst/>
          </a:prstGeom>
        </p:spPr>
        <p:txBody>
          <a:bodyPr wrap="none">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Рис.2</a:t>
            </a:r>
            <a:r>
              <a:rPr lang="ru-RU"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ru-RU"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2"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7752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54BFEA56-08E8-4CA1-A124-92F8DA513CAC}" type="slidenum">
              <a:rPr lang="ru-RU"/>
              <a:pPr>
                <a:defRPr/>
              </a:pPr>
              <a:t>43</a:t>
            </a:fld>
            <a:endParaRPr lang="ru-RU"/>
          </a:p>
        </p:txBody>
      </p:sp>
      <p:sp>
        <p:nvSpPr>
          <p:cNvPr id="2" name="Прямоугольник 1"/>
          <p:cNvSpPr/>
          <p:nvPr/>
        </p:nvSpPr>
        <p:spPr>
          <a:xfrm>
            <a:off x="5795114" y="754993"/>
            <a:ext cx="2877711" cy="400110"/>
          </a:xfrm>
          <a:prstGeom prst="rect">
            <a:avLst/>
          </a:prstGeom>
        </p:spPr>
        <p:txBody>
          <a:bodyPr wrap="none">
            <a:spAutoFit/>
          </a:bodyPr>
          <a:lstStyle/>
          <a:p>
            <a:r>
              <a:rPr lang="ru-RU" sz="2000" b="1" dirty="0">
                <a:solidFill>
                  <a:srgbClr val="FF0000"/>
                </a:solidFill>
                <a:latin typeface="Cambria" panose="02040503050406030204" pitchFamily="18" charset="0"/>
                <a:ea typeface="Cambria" panose="02040503050406030204" pitchFamily="18" charset="0"/>
              </a:rPr>
              <a:t>Клинический пример</a:t>
            </a:r>
          </a:p>
        </p:txBody>
      </p:sp>
      <p:pic>
        <p:nvPicPr>
          <p:cNvPr id="3" name="Рисунок 2"/>
          <p:cNvPicPr>
            <a:picLocks noChangeAspect="1"/>
          </p:cNvPicPr>
          <p:nvPr/>
        </p:nvPicPr>
        <p:blipFill>
          <a:blip r:embed="rId3"/>
          <a:stretch>
            <a:fillRect/>
          </a:stretch>
        </p:blipFill>
        <p:spPr>
          <a:xfrm>
            <a:off x="1957602" y="1322305"/>
            <a:ext cx="2818732" cy="2100385"/>
          </a:xfrm>
          <a:prstGeom prst="rect">
            <a:avLst/>
          </a:prstGeom>
        </p:spPr>
      </p:pic>
      <p:pic>
        <p:nvPicPr>
          <p:cNvPr id="4" name="Рисунок 3"/>
          <p:cNvPicPr>
            <a:picLocks noChangeAspect="1"/>
          </p:cNvPicPr>
          <p:nvPr/>
        </p:nvPicPr>
        <p:blipFill>
          <a:blip r:embed="rId4"/>
          <a:stretch>
            <a:fillRect/>
          </a:stretch>
        </p:blipFill>
        <p:spPr>
          <a:xfrm>
            <a:off x="5722821" y="1317187"/>
            <a:ext cx="2962672" cy="2164885"/>
          </a:xfrm>
          <a:prstGeom prst="rect">
            <a:avLst/>
          </a:prstGeom>
        </p:spPr>
      </p:pic>
      <p:sp>
        <p:nvSpPr>
          <p:cNvPr id="5" name="Прямоугольник 4"/>
          <p:cNvSpPr/>
          <p:nvPr/>
        </p:nvSpPr>
        <p:spPr>
          <a:xfrm>
            <a:off x="1949703" y="3459490"/>
            <a:ext cx="3285299" cy="646331"/>
          </a:xfrm>
          <a:prstGeom prst="rect">
            <a:avLst/>
          </a:prstGeom>
        </p:spPr>
        <p:txBody>
          <a:bodyPr wrap="square">
            <a:spAutoFit/>
          </a:bodyPr>
          <a:lstStyle/>
          <a:p>
            <a:pPr algn="ctr"/>
            <a:r>
              <a:rPr lang="ru-RU" dirty="0">
                <a:latin typeface="Cambria" panose="02040503050406030204" pitchFamily="18" charset="0"/>
                <a:ea typeface="Cambria" panose="02040503050406030204" pitchFamily="18" charset="0"/>
              </a:rPr>
              <a:t>Рис. 1 </a:t>
            </a:r>
            <a:r>
              <a:rPr lang="ru-RU" dirty="0" smtClean="0">
                <a:latin typeface="Cambria" panose="02040503050406030204" pitchFamily="18" charset="0"/>
                <a:ea typeface="Cambria" panose="02040503050406030204" pitchFamily="18" charset="0"/>
              </a:rPr>
              <a:t>- зуб </a:t>
            </a:r>
            <a:r>
              <a:rPr lang="ru-RU" dirty="0">
                <a:latin typeface="Cambria" panose="02040503050406030204" pitchFamily="18" charset="0"/>
                <a:ea typeface="Cambria" panose="02040503050406030204" pitchFamily="18" charset="0"/>
              </a:rPr>
              <a:t>21, обработанный под </a:t>
            </a:r>
            <a:r>
              <a:rPr lang="ru-RU" dirty="0" smtClean="0">
                <a:latin typeface="Cambria" panose="02040503050406030204" pitchFamily="18" charset="0"/>
                <a:ea typeface="Cambria" panose="02040503050406030204" pitchFamily="18" charset="0"/>
              </a:rPr>
              <a:t>циркониевую коронку</a:t>
            </a:r>
            <a:endParaRPr lang="ru-RU" dirty="0">
              <a:latin typeface="Cambria" panose="02040503050406030204" pitchFamily="18" charset="0"/>
              <a:ea typeface="Cambria" panose="02040503050406030204" pitchFamily="18" charset="0"/>
            </a:endParaRPr>
          </a:p>
        </p:txBody>
      </p:sp>
      <p:sp>
        <p:nvSpPr>
          <p:cNvPr id="6" name="Прямоугольник 5"/>
          <p:cNvSpPr/>
          <p:nvPr/>
        </p:nvSpPr>
        <p:spPr>
          <a:xfrm>
            <a:off x="5480738" y="3644156"/>
            <a:ext cx="3506465" cy="923330"/>
          </a:xfrm>
          <a:prstGeom prst="rect">
            <a:avLst/>
          </a:prstGeom>
        </p:spPr>
        <p:txBody>
          <a:bodyPr wrap="square">
            <a:spAutoFit/>
          </a:bodyPr>
          <a:lstStyle/>
          <a:p>
            <a:pPr algn="ctr"/>
            <a:r>
              <a:rPr lang="ru-RU" dirty="0" smtClean="0">
                <a:latin typeface="Cambria" panose="02040503050406030204" pitchFamily="18" charset="0"/>
                <a:ea typeface="Cambria" panose="02040503050406030204" pitchFamily="18" charset="0"/>
              </a:rPr>
              <a:t>Рис. 2 - двуслойный </a:t>
            </a:r>
            <a:r>
              <a:rPr lang="ru-RU" dirty="0">
                <a:latin typeface="Cambria" panose="02040503050406030204" pitchFamily="18" charset="0"/>
                <a:ea typeface="Cambria" panose="02040503050406030204" pitchFamily="18" charset="0"/>
              </a:rPr>
              <a:t>одномоментный </a:t>
            </a:r>
            <a:endParaRPr lang="ru-RU" dirty="0" smtClean="0">
              <a:latin typeface="Cambria" panose="02040503050406030204" pitchFamily="18" charset="0"/>
              <a:ea typeface="Cambria" panose="02040503050406030204" pitchFamily="18" charset="0"/>
            </a:endParaRPr>
          </a:p>
          <a:p>
            <a:pPr algn="ctr"/>
            <a:r>
              <a:rPr lang="ru-RU" dirty="0" smtClean="0">
                <a:latin typeface="Cambria" panose="02040503050406030204" pitchFamily="18" charset="0"/>
                <a:ea typeface="Cambria" panose="02040503050406030204" pitchFamily="18" charset="0"/>
              </a:rPr>
              <a:t>оттиск </a:t>
            </a:r>
            <a:r>
              <a:rPr lang="ru-RU" dirty="0">
                <a:latin typeface="Cambria" panose="02040503050406030204" pitchFamily="18" charset="0"/>
                <a:ea typeface="Cambria" panose="02040503050406030204" pitchFamily="18" charset="0"/>
              </a:rPr>
              <a:t>из А-силикона</a:t>
            </a:r>
          </a:p>
        </p:txBody>
      </p:sp>
      <p:pic>
        <p:nvPicPr>
          <p:cNvPr id="8" name="Рисунок 7"/>
          <p:cNvPicPr>
            <a:picLocks noChangeAspect="1"/>
          </p:cNvPicPr>
          <p:nvPr/>
        </p:nvPicPr>
        <p:blipFill>
          <a:blip r:embed="rId5"/>
          <a:stretch>
            <a:fillRect/>
          </a:stretch>
        </p:blipFill>
        <p:spPr>
          <a:xfrm>
            <a:off x="1979712" y="4339607"/>
            <a:ext cx="3355527" cy="2251395"/>
          </a:xfrm>
          <a:prstGeom prst="rect">
            <a:avLst/>
          </a:prstGeom>
        </p:spPr>
      </p:pic>
      <p:sp>
        <p:nvSpPr>
          <p:cNvPr id="9" name="Прямоугольник 8"/>
          <p:cNvSpPr/>
          <p:nvPr/>
        </p:nvSpPr>
        <p:spPr>
          <a:xfrm>
            <a:off x="5717596" y="5142138"/>
            <a:ext cx="3255526" cy="646331"/>
          </a:xfrm>
          <a:prstGeom prst="rect">
            <a:avLst/>
          </a:prstGeom>
        </p:spPr>
        <p:txBody>
          <a:bodyPr wrap="square">
            <a:spAutoFit/>
          </a:bodyPr>
          <a:lstStyle/>
          <a:p>
            <a:r>
              <a:rPr lang="ru-RU" dirty="0" smtClean="0">
                <a:latin typeface="Cambria" panose="02040503050406030204" pitchFamily="18" charset="0"/>
                <a:ea typeface="Cambria" panose="02040503050406030204" pitchFamily="18" charset="0"/>
              </a:rPr>
              <a:t>Рис. 3 - Комбинированная разборная модель</a:t>
            </a:r>
            <a:endParaRPr lang="ru-RU" dirty="0">
              <a:latin typeface="Cambria" panose="02040503050406030204" pitchFamily="18" charset="0"/>
              <a:ea typeface="Cambria" panose="02040503050406030204" pitchFamily="18" charset="0"/>
            </a:endParaRPr>
          </a:p>
        </p:txBody>
      </p:sp>
      <p:sp>
        <p:nvSpPr>
          <p:cNvPr id="12" name="Прямоугольник 11"/>
          <p:cNvSpPr/>
          <p:nvPr/>
        </p:nvSpPr>
        <p:spPr>
          <a:xfrm>
            <a:off x="1919168" y="2999551"/>
            <a:ext cx="780983" cy="369332"/>
          </a:xfrm>
          <a:prstGeom prst="rect">
            <a:avLst/>
          </a:prstGeom>
        </p:spPr>
        <p:txBody>
          <a:bodyPr wrap="none">
            <a:spAutoFit/>
          </a:bodyPr>
          <a:lstStyle/>
          <a:p>
            <a:r>
              <a:rPr lang="ru-RU"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Рис.1 </a:t>
            </a:r>
          </a:p>
        </p:txBody>
      </p:sp>
      <p:sp>
        <p:nvSpPr>
          <p:cNvPr id="13" name="Прямоугольник 12"/>
          <p:cNvSpPr/>
          <p:nvPr/>
        </p:nvSpPr>
        <p:spPr>
          <a:xfrm>
            <a:off x="5717596" y="3065317"/>
            <a:ext cx="780983" cy="369332"/>
          </a:xfrm>
          <a:prstGeom prst="rect">
            <a:avLst/>
          </a:prstGeom>
        </p:spPr>
        <p:txBody>
          <a:bodyPr wrap="none">
            <a:spAutoFit/>
          </a:bodyPr>
          <a:lstStyle/>
          <a:p>
            <a:r>
              <a:rPr lang="ru-RU"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Рис.2 </a:t>
            </a:r>
            <a:endParaRPr lang="ru-RU"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4" name="Прямоугольник 13"/>
          <p:cNvSpPr/>
          <p:nvPr/>
        </p:nvSpPr>
        <p:spPr>
          <a:xfrm>
            <a:off x="1949703" y="4315572"/>
            <a:ext cx="780983" cy="369332"/>
          </a:xfrm>
          <a:prstGeom prst="rect">
            <a:avLst/>
          </a:prstGeom>
        </p:spPr>
        <p:txBody>
          <a:bodyPr wrap="none">
            <a:spAutoFit/>
          </a:bodyPr>
          <a:lstStyle/>
          <a:p>
            <a:r>
              <a:rPr lang="ru-RU"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Рис.3 </a:t>
            </a:r>
            <a:endParaRPr lang="ru-RU"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5"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5717" y="241561"/>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62296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54BFEA56-08E8-4CA1-A124-92F8DA513CAC}" type="slidenum">
              <a:rPr lang="ru-RU"/>
              <a:pPr>
                <a:defRPr/>
              </a:pPr>
              <a:t>44</a:t>
            </a:fld>
            <a:endParaRPr lang="ru-RU"/>
          </a:p>
        </p:txBody>
      </p:sp>
      <p:pic>
        <p:nvPicPr>
          <p:cNvPr id="2" name="Рисунок 1"/>
          <p:cNvPicPr>
            <a:picLocks noChangeAspect="1"/>
          </p:cNvPicPr>
          <p:nvPr/>
        </p:nvPicPr>
        <p:blipFill>
          <a:blip r:embed="rId3"/>
          <a:stretch>
            <a:fillRect/>
          </a:stretch>
        </p:blipFill>
        <p:spPr>
          <a:xfrm>
            <a:off x="1691681" y="1353415"/>
            <a:ext cx="2664296" cy="2075585"/>
          </a:xfrm>
          <a:prstGeom prst="rect">
            <a:avLst/>
          </a:prstGeom>
        </p:spPr>
      </p:pic>
      <p:sp>
        <p:nvSpPr>
          <p:cNvPr id="6" name="Прямоугольник 5"/>
          <p:cNvSpPr/>
          <p:nvPr/>
        </p:nvSpPr>
        <p:spPr>
          <a:xfrm>
            <a:off x="6012160" y="263721"/>
            <a:ext cx="2877711" cy="400110"/>
          </a:xfrm>
          <a:prstGeom prst="rect">
            <a:avLst/>
          </a:prstGeom>
        </p:spPr>
        <p:txBody>
          <a:bodyPr wrap="none">
            <a:spAutoFit/>
          </a:bodyPr>
          <a:lstStyle/>
          <a:p>
            <a:r>
              <a:rPr lang="ru-RU" sz="2000" b="1" dirty="0">
                <a:solidFill>
                  <a:srgbClr val="FF0000"/>
                </a:solidFill>
                <a:latin typeface="Cambria" panose="02040503050406030204" pitchFamily="18" charset="0"/>
                <a:ea typeface="Cambria" panose="02040503050406030204" pitchFamily="18" charset="0"/>
              </a:rPr>
              <a:t>Клинический пример</a:t>
            </a:r>
          </a:p>
        </p:txBody>
      </p:sp>
      <p:sp>
        <p:nvSpPr>
          <p:cNvPr id="3" name="Прямоугольник 2"/>
          <p:cNvSpPr/>
          <p:nvPr/>
        </p:nvSpPr>
        <p:spPr>
          <a:xfrm>
            <a:off x="1378385" y="3424687"/>
            <a:ext cx="3982492" cy="923330"/>
          </a:xfrm>
          <a:prstGeom prst="rect">
            <a:avLst/>
          </a:prstGeom>
        </p:spPr>
        <p:txBody>
          <a:bodyPr wrap="square">
            <a:spAutoFit/>
          </a:bodyPr>
          <a:lstStyle/>
          <a:p>
            <a:pPr algn="ctr"/>
            <a:r>
              <a:rPr lang="ru-RU" dirty="0" smtClean="0">
                <a:latin typeface="Cambria" panose="02040503050406030204" pitchFamily="18" charset="0"/>
                <a:ea typeface="Cambria" panose="02040503050406030204" pitchFamily="18" charset="0"/>
              </a:rPr>
              <a:t>Рис. 4 - гипсовая </a:t>
            </a:r>
            <a:r>
              <a:rPr lang="ru-RU" dirty="0">
                <a:latin typeface="Cambria" panose="02040503050406030204" pitchFamily="18" charset="0"/>
                <a:ea typeface="Cambria" panose="02040503050406030204" pitchFamily="18" charset="0"/>
              </a:rPr>
              <a:t>модель до разрезания (четко видна конечная линия препарирования)</a:t>
            </a:r>
          </a:p>
        </p:txBody>
      </p:sp>
      <p:pic>
        <p:nvPicPr>
          <p:cNvPr id="4" name="Рисунок 3"/>
          <p:cNvPicPr>
            <a:picLocks noChangeAspect="1"/>
          </p:cNvPicPr>
          <p:nvPr/>
        </p:nvPicPr>
        <p:blipFill>
          <a:blip r:embed="rId4"/>
          <a:stretch>
            <a:fillRect/>
          </a:stretch>
        </p:blipFill>
        <p:spPr>
          <a:xfrm>
            <a:off x="5148063" y="1345062"/>
            <a:ext cx="3026945" cy="2045778"/>
          </a:xfrm>
          <a:prstGeom prst="rect">
            <a:avLst/>
          </a:prstGeom>
          <a:ln>
            <a:solidFill>
              <a:schemeClr val="tx1"/>
            </a:solidFill>
          </a:ln>
        </p:spPr>
      </p:pic>
      <p:sp>
        <p:nvSpPr>
          <p:cNvPr id="5" name="Прямоугольник 4"/>
          <p:cNvSpPr/>
          <p:nvPr/>
        </p:nvSpPr>
        <p:spPr>
          <a:xfrm>
            <a:off x="5389073" y="3429000"/>
            <a:ext cx="3118382" cy="646331"/>
          </a:xfrm>
          <a:prstGeom prst="rect">
            <a:avLst/>
          </a:prstGeom>
        </p:spPr>
        <p:txBody>
          <a:bodyPr wrap="square">
            <a:spAutoFit/>
          </a:bodyPr>
          <a:lstStyle/>
          <a:p>
            <a:pPr algn="ctr"/>
            <a:r>
              <a:rPr lang="ru-RU" dirty="0">
                <a:latin typeface="Cambria" panose="02040503050406030204" pitchFamily="18" charset="0"/>
                <a:ea typeface="Cambria" panose="02040503050406030204" pitchFamily="18" charset="0"/>
              </a:rPr>
              <a:t>Рис. </a:t>
            </a:r>
            <a:r>
              <a:rPr lang="ru-RU" dirty="0" smtClean="0">
                <a:latin typeface="Cambria" panose="02040503050406030204" pitchFamily="18" charset="0"/>
                <a:ea typeface="Cambria" panose="02040503050406030204" pitchFamily="18" charset="0"/>
              </a:rPr>
              <a:t>5  - </a:t>
            </a:r>
            <a:r>
              <a:rPr lang="ru-RU" dirty="0">
                <a:latin typeface="Cambria" panose="02040503050406030204" pitchFamily="18" charset="0"/>
                <a:ea typeface="Cambria" panose="02040503050406030204" pitchFamily="18" charset="0"/>
              </a:rPr>
              <a:t>п</a:t>
            </a:r>
            <a:r>
              <a:rPr lang="ru-RU" dirty="0" smtClean="0">
                <a:latin typeface="Cambria" panose="02040503050406030204" pitchFamily="18" charset="0"/>
                <a:ea typeface="Cambria" panose="02040503050406030204" pitchFamily="18" charset="0"/>
              </a:rPr>
              <a:t>одрезанный </a:t>
            </a:r>
            <a:r>
              <a:rPr lang="ru-RU" dirty="0">
                <a:latin typeface="Cambria" panose="02040503050406030204" pitchFamily="18" charset="0"/>
                <a:ea typeface="Cambria" panose="02040503050406030204" pitchFamily="18" charset="0"/>
              </a:rPr>
              <a:t>гипсовый </a:t>
            </a:r>
            <a:r>
              <a:rPr lang="ru-RU" dirty="0" err="1">
                <a:latin typeface="Cambria" panose="02040503050406030204" pitchFamily="18" charset="0"/>
                <a:ea typeface="Cambria" panose="02040503050406030204" pitchFamily="18" charset="0"/>
              </a:rPr>
              <a:t>штампик</a:t>
            </a:r>
            <a:endParaRPr lang="ru-RU" dirty="0">
              <a:latin typeface="Cambria" panose="02040503050406030204" pitchFamily="18" charset="0"/>
              <a:ea typeface="Cambria" panose="02040503050406030204" pitchFamily="18" charset="0"/>
            </a:endParaRPr>
          </a:p>
        </p:txBody>
      </p:sp>
      <p:pic>
        <p:nvPicPr>
          <p:cNvPr id="8" name="Рисунок 7"/>
          <p:cNvPicPr>
            <a:picLocks noChangeAspect="1"/>
          </p:cNvPicPr>
          <p:nvPr/>
        </p:nvPicPr>
        <p:blipFill>
          <a:blip r:embed="rId5"/>
          <a:stretch>
            <a:fillRect/>
          </a:stretch>
        </p:blipFill>
        <p:spPr>
          <a:xfrm>
            <a:off x="1691680" y="4415712"/>
            <a:ext cx="3219450" cy="2295525"/>
          </a:xfrm>
          <a:prstGeom prst="rect">
            <a:avLst/>
          </a:prstGeom>
          <a:ln>
            <a:solidFill>
              <a:schemeClr val="tx1"/>
            </a:solidFill>
          </a:ln>
        </p:spPr>
      </p:pic>
      <p:sp>
        <p:nvSpPr>
          <p:cNvPr id="9" name="Прямоугольник 8"/>
          <p:cNvSpPr/>
          <p:nvPr/>
        </p:nvSpPr>
        <p:spPr>
          <a:xfrm>
            <a:off x="5580112" y="5013176"/>
            <a:ext cx="2594897" cy="923330"/>
          </a:xfrm>
          <a:prstGeom prst="rect">
            <a:avLst/>
          </a:prstGeom>
        </p:spPr>
        <p:txBody>
          <a:bodyPr wrap="square">
            <a:spAutoFit/>
          </a:bodyPr>
          <a:lstStyle/>
          <a:p>
            <a:r>
              <a:rPr lang="ru-RU" dirty="0" smtClean="0">
                <a:latin typeface="Cambria" panose="02040503050406030204" pitchFamily="18" charset="0"/>
                <a:ea typeface="Cambria" panose="02040503050406030204" pitchFamily="18" charset="0"/>
              </a:rPr>
              <a:t>Рис. 6 - отмечена </a:t>
            </a:r>
            <a:r>
              <a:rPr lang="ru-RU" dirty="0">
                <a:latin typeface="Cambria" panose="02040503050406030204" pitchFamily="18" charset="0"/>
                <a:ea typeface="Cambria" panose="02040503050406030204" pitchFamily="18" charset="0"/>
              </a:rPr>
              <a:t>граница сканирования на </a:t>
            </a:r>
            <a:r>
              <a:rPr lang="ru-RU" dirty="0" err="1">
                <a:latin typeface="Cambria" panose="02040503050406030204" pitchFamily="18" charset="0"/>
                <a:ea typeface="Cambria" panose="02040503050406030204" pitchFamily="18" charset="0"/>
              </a:rPr>
              <a:t>штампике</a:t>
            </a:r>
            <a:endParaRPr lang="ru-RU" dirty="0">
              <a:latin typeface="Cambria" panose="02040503050406030204" pitchFamily="18" charset="0"/>
              <a:ea typeface="Cambria" panose="02040503050406030204" pitchFamily="18" charset="0"/>
            </a:endParaRPr>
          </a:p>
        </p:txBody>
      </p:sp>
      <p:sp>
        <p:nvSpPr>
          <p:cNvPr id="12" name="Прямоугольник 11"/>
          <p:cNvSpPr/>
          <p:nvPr/>
        </p:nvSpPr>
        <p:spPr>
          <a:xfrm>
            <a:off x="1682767" y="3021508"/>
            <a:ext cx="821059" cy="369332"/>
          </a:xfrm>
          <a:prstGeom prst="rect">
            <a:avLst/>
          </a:prstGeom>
        </p:spPr>
        <p:txBody>
          <a:bodyPr wrap="none">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Рис.4</a:t>
            </a:r>
            <a:r>
              <a:rPr lang="ru-RU"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ru-RU"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3" name="Прямоугольник 12"/>
          <p:cNvSpPr/>
          <p:nvPr/>
        </p:nvSpPr>
        <p:spPr>
          <a:xfrm>
            <a:off x="7338514" y="3009156"/>
            <a:ext cx="821059" cy="369332"/>
          </a:xfrm>
          <a:prstGeom prst="rect">
            <a:avLst/>
          </a:prstGeom>
        </p:spPr>
        <p:txBody>
          <a:bodyPr wrap="none">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Рис.5</a:t>
            </a:r>
            <a:r>
              <a:rPr lang="ru-RU"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ru-RU"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4" name="Прямоугольник 13"/>
          <p:cNvSpPr/>
          <p:nvPr/>
        </p:nvSpPr>
        <p:spPr>
          <a:xfrm>
            <a:off x="1691679" y="4415712"/>
            <a:ext cx="821059" cy="369332"/>
          </a:xfrm>
          <a:prstGeom prst="rect">
            <a:avLst/>
          </a:prstGeom>
        </p:spPr>
        <p:txBody>
          <a:bodyPr wrap="none">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Рис.6</a:t>
            </a:r>
            <a:r>
              <a:rPr lang="ru-RU"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ru-RU"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5"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5046" y="343376"/>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5554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619673" y="1166131"/>
            <a:ext cx="2232247" cy="2113589"/>
          </a:xfrm>
          <a:prstGeom prst="rect">
            <a:avLst/>
          </a:prstGeom>
        </p:spPr>
      </p:pic>
      <p:pic>
        <p:nvPicPr>
          <p:cNvPr id="52226"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54BFEA56-08E8-4CA1-A124-92F8DA513CAC}" type="slidenum">
              <a:rPr lang="ru-RU"/>
              <a:pPr>
                <a:defRPr/>
              </a:pPr>
              <a:t>45</a:t>
            </a:fld>
            <a:endParaRPr lang="ru-RU"/>
          </a:p>
        </p:txBody>
      </p:sp>
      <p:sp>
        <p:nvSpPr>
          <p:cNvPr id="5" name="Прямоугольник 4"/>
          <p:cNvSpPr/>
          <p:nvPr/>
        </p:nvSpPr>
        <p:spPr>
          <a:xfrm>
            <a:off x="3048883" y="2895711"/>
            <a:ext cx="803037" cy="338554"/>
          </a:xfrm>
          <a:prstGeom prst="rect">
            <a:avLst/>
          </a:prstGeom>
        </p:spPr>
        <p:txBody>
          <a:bodyPr wrap="square">
            <a:spAutoFit/>
          </a:bodyPr>
          <a:lstStyle/>
          <a:p>
            <a:r>
              <a:rPr lang="ru-RU" sz="1600"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Рис.7</a:t>
            </a:r>
            <a:r>
              <a:rPr lang="ru-RU" sz="1600"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ru-RU" sz="160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 name="Прямоугольник 7"/>
          <p:cNvSpPr/>
          <p:nvPr/>
        </p:nvSpPr>
        <p:spPr>
          <a:xfrm>
            <a:off x="5652535" y="455873"/>
            <a:ext cx="2877711" cy="400110"/>
          </a:xfrm>
          <a:prstGeom prst="rect">
            <a:avLst/>
          </a:prstGeom>
        </p:spPr>
        <p:txBody>
          <a:bodyPr wrap="none">
            <a:spAutoFit/>
          </a:bodyPr>
          <a:lstStyle/>
          <a:p>
            <a:r>
              <a:rPr lang="ru-RU" sz="2000" b="1" dirty="0">
                <a:solidFill>
                  <a:srgbClr val="FF0000"/>
                </a:solidFill>
                <a:latin typeface="Cambria" panose="02040503050406030204" pitchFamily="18" charset="0"/>
                <a:ea typeface="Cambria" panose="02040503050406030204" pitchFamily="18" charset="0"/>
              </a:rPr>
              <a:t>Клинический пример</a:t>
            </a:r>
          </a:p>
        </p:txBody>
      </p:sp>
      <p:pic>
        <p:nvPicPr>
          <p:cNvPr id="3" name="Рисунок 2"/>
          <p:cNvPicPr>
            <a:picLocks noChangeAspect="1"/>
          </p:cNvPicPr>
          <p:nvPr/>
        </p:nvPicPr>
        <p:blipFill>
          <a:blip r:embed="rId4"/>
          <a:stretch>
            <a:fillRect/>
          </a:stretch>
        </p:blipFill>
        <p:spPr>
          <a:xfrm>
            <a:off x="1763688" y="4294215"/>
            <a:ext cx="3172210" cy="2342695"/>
          </a:xfrm>
          <a:prstGeom prst="rect">
            <a:avLst/>
          </a:prstGeom>
          <a:ln>
            <a:solidFill>
              <a:schemeClr val="tx1"/>
            </a:solidFill>
          </a:ln>
        </p:spPr>
      </p:pic>
      <p:pic>
        <p:nvPicPr>
          <p:cNvPr id="4" name="Рисунок 3"/>
          <p:cNvPicPr>
            <a:picLocks noChangeAspect="1"/>
          </p:cNvPicPr>
          <p:nvPr/>
        </p:nvPicPr>
        <p:blipFill>
          <a:blip r:embed="rId5"/>
          <a:stretch>
            <a:fillRect/>
          </a:stretch>
        </p:blipFill>
        <p:spPr>
          <a:xfrm>
            <a:off x="5439940" y="4512408"/>
            <a:ext cx="3057525" cy="2162175"/>
          </a:xfrm>
          <a:prstGeom prst="rect">
            <a:avLst/>
          </a:prstGeom>
        </p:spPr>
      </p:pic>
      <p:sp>
        <p:nvSpPr>
          <p:cNvPr id="9" name="Прямоугольник 8"/>
          <p:cNvSpPr/>
          <p:nvPr/>
        </p:nvSpPr>
        <p:spPr>
          <a:xfrm>
            <a:off x="4894952" y="1090020"/>
            <a:ext cx="3813373" cy="2308324"/>
          </a:xfrm>
          <a:prstGeom prst="rect">
            <a:avLst/>
          </a:prstGeom>
        </p:spPr>
        <p:txBody>
          <a:bodyPr wrap="square">
            <a:spAutoFit/>
          </a:bodyPr>
          <a:lstStyle/>
          <a:p>
            <a:r>
              <a:rPr lang="ru-RU" dirty="0" smtClean="0">
                <a:latin typeface="Cambria" panose="02040503050406030204" pitchFamily="18" charset="0"/>
                <a:ea typeface="Cambria" panose="02040503050406030204" pitchFamily="18" charset="0"/>
              </a:rPr>
              <a:t>Рис. 7 - номер </a:t>
            </a:r>
            <a:r>
              <a:rPr lang="ru-RU" dirty="0">
                <a:latin typeface="Cambria" panose="02040503050406030204" pitchFamily="18" charset="0"/>
                <a:ea typeface="Cambria" panose="02040503050406030204" pitchFamily="18" charset="0"/>
              </a:rPr>
              <a:t>зуба, вид фрезеруемого материала, вид конструкции в компьютерной программе перед сканированием (в данном случае: 21 зуб, </a:t>
            </a:r>
            <a:r>
              <a:rPr lang="ru-RU" dirty="0" err="1">
                <a:latin typeface="Cambria" panose="02040503050406030204" pitchFamily="18" charset="0"/>
                <a:ea typeface="Cambria" panose="02040503050406030204" pitchFamily="18" charset="0"/>
              </a:rPr>
              <a:t>In-Ceram</a:t>
            </a:r>
            <a:r>
              <a:rPr lang="ru-RU" dirty="0">
                <a:latin typeface="Cambria" panose="02040503050406030204" pitchFamily="18" charset="0"/>
                <a:ea typeface="Cambria" panose="02040503050406030204" pitchFamily="18" charset="0"/>
              </a:rPr>
              <a:t> цирконий, каркас одиночной коронки для облицовки керамикой)</a:t>
            </a:r>
          </a:p>
        </p:txBody>
      </p:sp>
      <p:sp>
        <p:nvSpPr>
          <p:cNvPr id="10" name="Прямоугольник 9"/>
          <p:cNvSpPr/>
          <p:nvPr/>
        </p:nvSpPr>
        <p:spPr>
          <a:xfrm>
            <a:off x="1486713" y="3405082"/>
            <a:ext cx="3726160" cy="923330"/>
          </a:xfrm>
          <a:prstGeom prst="rect">
            <a:avLst/>
          </a:prstGeom>
        </p:spPr>
        <p:txBody>
          <a:bodyPr wrap="square">
            <a:spAutoFit/>
          </a:bodyPr>
          <a:lstStyle/>
          <a:p>
            <a:pPr algn="ctr"/>
            <a:r>
              <a:rPr lang="ru-RU" dirty="0" smtClean="0">
                <a:latin typeface="Cambria" panose="02040503050406030204" pitchFamily="18" charset="0"/>
                <a:ea typeface="Cambria" panose="02040503050406030204" pitchFamily="18" charset="0"/>
              </a:rPr>
              <a:t>Рис.8 - сканирование </a:t>
            </a:r>
            <a:r>
              <a:rPr lang="ru-RU" dirty="0">
                <a:latin typeface="Cambria" panose="02040503050406030204" pitchFamily="18" charset="0"/>
                <a:ea typeface="Cambria" panose="02040503050406030204" pitchFamily="18" charset="0"/>
              </a:rPr>
              <a:t>светом одиночного </a:t>
            </a:r>
            <a:r>
              <a:rPr lang="ru-RU" dirty="0" err="1">
                <a:latin typeface="Cambria" panose="02040503050406030204" pitchFamily="18" charset="0"/>
                <a:ea typeface="Cambria" panose="02040503050406030204" pitchFamily="18" charset="0"/>
              </a:rPr>
              <a:t>штампика</a:t>
            </a:r>
            <a:r>
              <a:rPr lang="ru-RU" dirty="0">
                <a:latin typeface="Cambria" panose="02040503050406030204" pitchFamily="18" charset="0"/>
                <a:ea typeface="Cambria" panose="02040503050406030204" pitchFamily="18" charset="0"/>
              </a:rPr>
              <a:t> в сканере </a:t>
            </a:r>
            <a:r>
              <a:rPr lang="ru-RU" dirty="0" err="1">
                <a:latin typeface="Cambria" panose="02040503050406030204" pitchFamily="18" charset="0"/>
                <a:ea typeface="Cambria" panose="02040503050406030204" pitchFamily="18" charset="0"/>
              </a:rPr>
              <a:t>DigiScan</a:t>
            </a:r>
            <a:r>
              <a:rPr lang="ru-RU" dirty="0">
                <a:latin typeface="Cambria" panose="02040503050406030204" pitchFamily="18" charset="0"/>
                <a:ea typeface="Cambria" panose="02040503050406030204" pitchFamily="18" charset="0"/>
              </a:rPr>
              <a:t> </a:t>
            </a:r>
          </a:p>
        </p:txBody>
      </p:sp>
      <p:sp>
        <p:nvSpPr>
          <p:cNvPr id="13" name="Прямоугольник 12"/>
          <p:cNvSpPr/>
          <p:nvPr/>
        </p:nvSpPr>
        <p:spPr>
          <a:xfrm>
            <a:off x="1763688" y="4291134"/>
            <a:ext cx="821059" cy="369332"/>
          </a:xfrm>
          <a:prstGeom prst="rect">
            <a:avLst/>
          </a:prstGeom>
        </p:spPr>
        <p:txBody>
          <a:bodyPr wrap="none">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Рис.8</a:t>
            </a:r>
            <a:r>
              <a:rPr lang="ru-RU"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ru-RU"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4" name="Прямоугольник 13"/>
          <p:cNvSpPr/>
          <p:nvPr/>
        </p:nvSpPr>
        <p:spPr>
          <a:xfrm>
            <a:off x="5439940" y="4512408"/>
            <a:ext cx="821059" cy="369332"/>
          </a:xfrm>
          <a:prstGeom prst="rect">
            <a:avLst/>
          </a:prstGeom>
        </p:spPr>
        <p:txBody>
          <a:bodyPr wrap="square">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Рис.9</a:t>
            </a:r>
            <a:r>
              <a:rPr lang="ru-RU"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ru-RU"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1" name="Прямоугольник 10"/>
          <p:cNvSpPr/>
          <p:nvPr/>
        </p:nvSpPr>
        <p:spPr>
          <a:xfrm>
            <a:off x="5404172" y="3473799"/>
            <a:ext cx="3093293" cy="923330"/>
          </a:xfrm>
          <a:prstGeom prst="rect">
            <a:avLst/>
          </a:prstGeom>
        </p:spPr>
        <p:txBody>
          <a:bodyPr wrap="square">
            <a:spAutoFit/>
          </a:bodyPr>
          <a:lstStyle/>
          <a:p>
            <a:pPr algn="ctr"/>
            <a:r>
              <a:rPr lang="ru-RU" dirty="0" smtClean="0">
                <a:latin typeface="Cambria" panose="02040503050406030204" pitchFamily="18" charset="0"/>
                <a:ea typeface="Cambria" panose="02040503050406030204" pitchFamily="18" charset="0"/>
              </a:rPr>
              <a:t>Рис.9 - результаты </a:t>
            </a:r>
            <a:r>
              <a:rPr lang="ru-RU" dirty="0">
                <a:latin typeface="Cambria" panose="02040503050406030204" pitchFamily="18" charset="0"/>
                <a:ea typeface="Cambria" panose="02040503050406030204" pitchFamily="18" charset="0"/>
              </a:rPr>
              <a:t>сканирования на экране компьютера</a:t>
            </a:r>
          </a:p>
        </p:txBody>
      </p:sp>
      <p:pic>
        <p:nvPicPr>
          <p:cNvPr id="15"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8863" y="145186"/>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9187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660162" y="1400191"/>
            <a:ext cx="3024336" cy="2190750"/>
          </a:xfrm>
          <a:prstGeom prst="rect">
            <a:avLst/>
          </a:prstGeom>
        </p:spPr>
      </p:pic>
      <p:pic>
        <p:nvPicPr>
          <p:cNvPr id="52226"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54BFEA56-08E8-4CA1-A124-92F8DA513CAC}" type="slidenum">
              <a:rPr lang="ru-RU"/>
              <a:pPr>
                <a:defRPr/>
              </a:pPr>
              <a:t>46</a:t>
            </a:fld>
            <a:endParaRPr lang="ru-RU"/>
          </a:p>
        </p:txBody>
      </p:sp>
      <p:sp>
        <p:nvSpPr>
          <p:cNvPr id="6" name="Прямоугольник 5"/>
          <p:cNvSpPr/>
          <p:nvPr/>
        </p:nvSpPr>
        <p:spPr>
          <a:xfrm>
            <a:off x="6060756" y="668850"/>
            <a:ext cx="2877711" cy="400110"/>
          </a:xfrm>
          <a:prstGeom prst="rect">
            <a:avLst/>
          </a:prstGeom>
        </p:spPr>
        <p:txBody>
          <a:bodyPr wrap="none">
            <a:spAutoFit/>
          </a:bodyPr>
          <a:lstStyle/>
          <a:p>
            <a:r>
              <a:rPr lang="ru-RU" sz="2000" b="1" dirty="0">
                <a:solidFill>
                  <a:srgbClr val="FF0000"/>
                </a:solidFill>
                <a:latin typeface="Cambria" panose="02040503050406030204" pitchFamily="18" charset="0"/>
                <a:ea typeface="Cambria" panose="02040503050406030204" pitchFamily="18" charset="0"/>
              </a:rPr>
              <a:t>Клинический пример</a:t>
            </a:r>
          </a:p>
        </p:txBody>
      </p:sp>
      <p:sp>
        <p:nvSpPr>
          <p:cNvPr id="8" name="Прямоугольник 7"/>
          <p:cNvSpPr/>
          <p:nvPr/>
        </p:nvSpPr>
        <p:spPr>
          <a:xfrm>
            <a:off x="1623937" y="1402361"/>
            <a:ext cx="957313" cy="369332"/>
          </a:xfrm>
          <a:prstGeom prst="rect">
            <a:avLst/>
          </a:prstGeom>
        </p:spPr>
        <p:txBody>
          <a:bodyPr wrap="none">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Рис.10</a:t>
            </a:r>
            <a:r>
              <a:rPr lang="ru-RU"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ru-RU"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3" name="Рисунок 2"/>
          <p:cNvPicPr>
            <a:picLocks noChangeAspect="1"/>
          </p:cNvPicPr>
          <p:nvPr/>
        </p:nvPicPr>
        <p:blipFill>
          <a:blip r:embed="rId4"/>
          <a:stretch>
            <a:fillRect/>
          </a:stretch>
        </p:blipFill>
        <p:spPr>
          <a:xfrm>
            <a:off x="1691680" y="3861048"/>
            <a:ext cx="7181850" cy="2590800"/>
          </a:xfrm>
          <a:prstGeom prst="rect">
            <a:avLst/>
          </a:prstGeom>
        </p:spPr>
      </p:pic>
      <p:sp>
        <p:nvSpPr>
          <p:cNvPr id="10" name="Прямоугольник 9"/>
          <p:cNvSpPr/>
          <p:nvPr/>
        </p:nvSpPr>
        <p:spPr>
          <a:xfrm>
            <a:off x="1665525" y="3861048"/>
            <a:ext cx="957313" cy="369332"/>
          </a:xfrm>
          <a:prstGeom prst="rect">
            <a:avLst/>
          </a:prstGeom>
        </p:spPr>
        <p:txBody>
          <a:bodyPr wrap="none">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Рис.11</a:t>
            </a:r>
            <a:r>
              <a:rPr lang="ru-RU"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ru-RU"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1" name="Прямоугольник 10"/>
          <p:cNvSpPr/>
          <p:nvPr/>
        </p:nvSpPr>
        <p:spPr>
          <a:xfrm>
            <a:off x="5844326" y="3861048"/>
            <a:ext cx="957313" cy="369332"/>
          </a:xfrm>
          <a:prstGeom prst="rect">
            <a:avLst/>
          </a:prstGeom>
        </p:spPr>
        <p:txBody>
          <a:bodyPr wrap="none">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Рис.12</a:t>
            </a:r>
            <a:r>
              <a:rPr lang="ru-RU"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ru-RU"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4" name="Прямоугольник 3"/>
          <p:cNvSpPr/>
          <p:nvPr/>
        </p:nvSpPr>
        <p:spPr>
          <a:xfrm>
            <a:off x="4868285" y="1219955"/>
            <a:ext cx="4035764" cy="1938992"/>
          </a:xfrm>
          <a:prstGeom prst="rect">
            <a:avLst/>
          </a:prstGeom>
        </p:spPr>
        <p:txBody>
          <a:bodyPr wrap="square">
            <a:spAutoFit/>
          </a:bodyPr>
          <a:lstStyle/>
          <a:p>
            <a:r>
              <a:rPr lang="ru-RU" sz="2000" dirty="0" smtClean="0">
                <a:latin typeface="Cambria" panose="02040503050406030204" pitchFamily="18" charset="0"/>
                <a:ea typeface="Cambria" panose="02040503050406030204" pitchFamily="18" charset="0"/>
              </a:rPr>
              <a:t>Рис. 10 - отсечены </a:t>
            </a:r>
            <a:r>
              <a:rPr lang="ru-RU" sz="2000" dirty="0">
                <a:latin typeface="Cambria" panose="02040503050406030204" pitchFamily="18" charset="0"/>
                <a:ea typeface="Cambria" panose="02040503050406030204" pitchFamily="18" charset="0"/>
              </a:rPr>
              <a:t>лишние </a:t>
            </a:r>
            <a:r>
              <a:rPr lang="ru-RU" sz="2000" dirty="0" smtClean="0">
                <a:latin typeface="Cambria" panose="02040503050406030204" pitchFamily="18" charset="0"/>
                <a:ea typeface="Cambria" panose="02040503050406030204" pitchFamily="18" charset="0"/>
              </a:rPr>
              <a:t>данные.</a:t>
            </a:r>
          </a:p>
          <a:p>
            <a:r>
              <a:rPr lang="ru-RU" sz="2000" dirty="0" smtClean="0">
                <a:latin typeface="Cambria" panose="02040503050406030204" pitchFamily="18" charset="0"/>
                <a:ea typeface="Cambria" panose="02040503050406030204" pitchFamily="18" charset="0"/>
              </a:rPr>
              <a:t>Рис. </a:t>
            </a:r>
            <a:r>
              <a:rPr lang="ru-RU" sz="2000" dirty="0">
                <a:latin typeface="Cambria" panose="02040503050406030204" pitchFamily="18" charset="0"/>
                <a:ea typeface="Cambria" panose="02040503050406030204" pitchFamily="18" charset="0"/>
              </a:rPr>
              <a:t>11 - </a:t>
            </a:r>
            <a:r>
              <a:rPr lang="ru-RU" sz="2000" dirty="0" smtClean="0">
                <a:latin typeface="Cambria" panose="02040503050406030204" pitchFamily="18" charset="0"/>
                <a:ea typeface="Cambria" panose="02040503050406030204" pitchFamily="18" charset="0"/>
              </a:rPr>
              <a:t>смоделированный </a:t>
            </a:r>
            <a:r>
              <a:rPr lang="ru-RU" sz="2000" dirty="0">
                <a:latin typeface="Cambria" panose="02040503050406030204" pitchFamily="18" charset="0"/>
                <a:ea typeface="Cambria" panose="02040503050406030204" pitchFamily="18" charset="0"/>
              </a:rPr>
              <a:t>в компьютере каркас будущей коронки (вид сверху</a:t>
            </a:r>
            <a:r>
              <a:rPr lang="ru-RU" sz="2000" dirty="0" smtClean="0">
                <a:latin typeface="Cambria" panose="02040503050406030204" pitchFamily="18" charset="0"/>
                <a:ea typeface="Cambria" panose="02040503050406030204" pitchFamily="18" charset="0"/>
              </a:rPr>
              <a:t>).</a:t>
            </a:r>
          </a:p>
          <a:p>
            <a:r>
              <a:rPr lang="ru-RU" sz="2000" dirty="0" smtClean="0">
                <a:latin typeface="Cambria" panose="02040503050406030204" pitchFamily="18" charset="0"/>
                <a:ea typeface="Cambria" panose="02040503050406030204" pitchFamily="18" charset="0"/>
              </a:rPr>
              <a:t>Рис. </a:t>
            </a:r>
            <a:r>
              <a:rPr lang="ru-RU" sz="2000" dirty="0">
                <a:latin typeface="Cambria" panose="02040503050406030204" pitchFamily="18" charset="0"/>
                <a:ea typeface="Cambria" panose="02040503050406030204" pitchFamily="18" charset="0"/>
              </a:rPr>
              <a:t>12 - </a:t>
            </a:r>
            <a:r>
              <a:rPr lang="ru-RU" sz="2000" dirty="0" smtClean="0">
                <a:latin typeface="Cambria" panose="02040503050406030204" pitchFamily="18" charset="0"/>
                <a:ea typeface="Cambria" panose="02040503050406030204" pitchFamily="18" charset="0"/>
              </a:rPr>
              <a:t>вид </a:t>
            </a:r>
            <a:r>
              <a:rPr lang="ru-RU" sz="2000" dirty="0">
                <a:latin typeface="Cambria" panose="02040503050406030204" pitchFamily="18" charset="0"/>
                <a:ea typeface="Cambria" panose="02040503050406030204" pitchFamily="18" charset="0"/>
              </a:rPr>
              <a:t>каркаса сбоку </a:t>
            </a:r>
            <a:r>
              <a:rPr lang="ru-RU" sz="2000" dirty="0" smtClean="0"/>
              <a:t>.</a:t>
            </a:r>
            <a:endParaRPr lang="ru-RU" sz="2000" dirty="0"/>
          </a:p>
        </p:txBody>
      </p:sp>
      <p:pic>
        <p:nvPicPr>
          <p:cNvPr id="12"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0996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54BFEA56-08E8-4CA1-A124-92F8DA513CAC}" type="slidenum">
              <a:rPr lang="ru-RU"/>
              <a:pPr>
                <a:defRPr/>
              </a:pPr>
              <a:t>47</a:t>
            </a:fld>
            <a:endParaRPr lang="ru-RU"/>
          </a:p>
        </p:txBody>
      </p:sp>
      <p:pic>
        <p:nvPicPr>
          <p:cNvPr id="2" name="Рисунок 1"/>
          <p:cNvPicPr>
            <a:picLocks noChangeAspect="1"/>
          </p:cNvPicPr>
          <p:nvPr/>
        </p:nvPicPr>
        <p:blipFill>
          <a:blip r:embed="rId3"/>
          <a:stretch>
            <a:fillRect/>
          </a:stretch>
        </p:blipFill>
        <p:spPr>
          <a:xfrm>
            <a:off x="1633251" y="1417927"/>
            <a:ext cx="2218669" cy="2425634"/>
          </a:xfrm>
          <a:prstGeom prst="rect">
            <a:avLst/>
          </a:prstGeom>
        </p:spPr>
      </p:pic>
      <p:pic>
        <p:nvPicPr>
          <p:cNvPr id="3" name="Рисунок 2"/>
          <p:cNvPicPr>
            <a:picLocks noChangeAspect="1"/>
          </p:cNvPicPr>
          <p:nvPr/>
        </p:nvPicPr>
        <p:blipFill>
          <a:blip r:embed="rId4"/>
          <a:stretch>
            <a:fillRect/>
          </a:stretch>
        </p:blipFill>
        <p:spPr>
          <a:xfrm>
            <a:off x="1633251" y="4416322"/>
            <a:ext cx="3371850" cy="2019300"/>
          </a:xfrm>
          <a:prstGeom prst="rect">
            <a:avLst/>
          </a:prstGeom>
        </p:spPr>
      </p:pic>
      <p:pic>
        <p:nvPicPr>
          <p:cNvPr id="4" name="Рисунок 3"/>
          <p:cNvPicPr>
            <a:picLocks noChangeAspect="1"/>
          </p:cNvPicPr>
          <p:nvPr/>
        </p:nvPicPr>
        <p:blipFill>
          <a:blip r:embed="rId5"/>
          <a:stretch>
            <a:fillRect/>
          </a:stretch>
        </p:blipFill>
        <p:spPr>
          <a:xfrm>
            <a:off x="5161977" y="4416322"/>
            <a:ext cx="3686175" cy="1971675"/>
          </a:xfrm>
          <a:prstGeom prst="rect">
            <a:avLst/>
          </a:prstGeom>
        </p:spPr>
      </p:pic>
      <p:sp>
        <p:nvSpPr>
          <p:cNvPr id="8" name="Прямоугольник 7"/>
          <p:cNvSpPr/>
          <p:nvPr/>
        </p:nvSpPr>
        <p:spPr>
          <a:xfrm>
            <a:off x="6048001" y="796865"/>
            <a:ext cx="2877711" cy="400110"/>
          </a:xfrm>
          <a:prstGeom prst="rect">
            <a:avLst/>
          </a:prstGeom>
        </p:spPr>
        <p:txBody>
          <a:bodyPr wrap="none">
            <a:spAutoFit/>
          </a:bodyPr>
          <a:lstStyle/>
          <a:p>
            <a:r>
              <a:rPr lang="ru-RU" sz="2000" b="1" dirty="0">
                <a:solidFill>
                  <a:srgbClr val="FF0000"/>
                </a:solidFill>
                <a:latin typeface="Cambria" panose="02040503050406030204" pitchFamily="18" charset="0"/>
                <a:ea typeface="Cambria" panose="02040503050406030204" pitchFamily="18" charset="0"/>
              </a:rPr>
              <a:t>Клинический пример</a:t>
            </a:r>
          </a:p>
        </p:txBody>
      </p:sp>
      <p:sp>
        <p:nvSpPr>
          <p:cNvPr id="5" name="Прямоугольник 4"/>
          <p:cNvSpPr/>
          <p:nvPr/>
        </p:nvSpPr>
        <p:spPr>
          <a:xfrm>
            <a:off x="4276152" y="1390487"/>
            <a:ext cx="4572000" cy="2246769"/>
          </a:xfrm>
          <a:prstGeom prst="rect">
            <a:avLst/>
          </a:prstGeom>
        </p:spPr>
        <p:txBody>
          <a:bodyPr>
            <a:spAutoFit/>
          </a:bodyPr>
          <a:lstStyle/>
          <a:p>
            <a:r>
              <a:rPr lang="ru-RU" sz="2000" dirty="0">
                <a:latin typeface="Cambria" panose="02040503050406030204" pitchFamily="18" charset="0"/>
                <a:ea typeface="Cambria" panose="02040503050406030204" pitchFamily="18" charset="0"/>
              </a:rPr>
              <a:t>Рис. </a:t>
            </a:r>
            <a:r>
              <a:rPr lang="ru-RU" sz="2000" dirty="0" smtClean="0">
                <a:latin typeface="Cambria" panose="02040503050406030204" pitchFamily="18" charset="0"/>
                <a:ea typeface="Cambria" panose="02040503050406030204" pitchFamily="18" charset="0"/>
              </a:rPr>
              <a:t>13 </a:t>
            </a:r>
            <a:r>
              <a:rPr lang="ru-RU" sz="2000" dirty="0">
                <a:latin typeface="Cambria" panose="02040503050406030204" pitchFamily="18" charset="0"/>
                <a:ea typeface="Cambria" panose="02040503050406030204" pitchFamily="18" charset="0"/>
              </a:rPr>
              <a:t>- </a:t>
            </a:r>
            <a:r>
              <a:rPr lang="ru-RU" sz="2000" dirty="0" smtClean="0">
                <a:latin typeface="Cambria" panose="02040503050406030204" pitchFamily="18" charset="0"/>
                <a:ea typeface="Cambria" panose="02040503050406030204" pitchFamily="18" charset="0"/>
              </a:rPr>
              <a:t>отфрезерованный </a:t>
            </a:r>
            <a:r>
              <a:rPr lang="ru-RU" sz="2000" dirty="0">
                <a:latin typeface="Cambria" panose="02040503050406030204" pitchFamily="18" charset="0"/>
                <a:ea typeface="Cambria" panose="02040503050406030204" pitchFamily="18" charset="0"/>
              </a:rPr>
              <a:t>и </a:t>
            </a:r>
            <a:r>
              <a:rPr lang="ru-RU" sz="2000" dirty="0" err="1">
                <a:latin typeface="Cambria" panose="02040503050406030204" pitchFamily="18" charset="0"/>
                <a:ea typeface="Cambria" panose="02040503050406030204" pitchFamily="18" charset="0"/>
              </a:rPr>
              <a:t>инфильтрованный</a:t>
            </a:r>
            <a:r>
              <a:rPr lang="ru-RU" sz="2000" dirty="0">
                <a:latin typeface="Cambria" panose="02040503050406030204" pitchFamily="18" charset="0"/>
                <a:ea typeface="Cambria" panose="02040503050406030204" pitchFamily="18" charset="0"/>
              </a:rPr>
              <a:t> стеклом определенного цвета каркас из </a:t>
            </a:r>
            <a:r>
              <a:rPr lang="ru-RU" sz="2000" dirty="0" err="1">
                <a:latin typeface="Cambria" panose="02040503050406030204" pitchFamily="18" charset="0"/>
                <a:ea typeface="Cambria" panose="02040503050406030204" pitchFamily="18" charset="0"/>
              </a:rPr>
              <a:t>InCeram</a:t>
            </a:r>
            <a:r>
              <a:rPr lang="ru-RU" sz="2000" dirty="0">
                <a:latin typeface="Cambria" panose="02040503050406030204" pitchFamily="18" charset="0"/>
                <a:ea typeface="Cambria" panose="02040503050406030204" pitchFamily="18" charset="0"/>
              </a:rPr>
              <a:t> циркония на </a:t>
            </a:r>
            <a:r>
              <a:rPr lang="ru-RU" sz="2000" dirty="0" smtClean="0">
                <a:latin typeface="Cambria" panose="02040503050406030204" pitchFamily="18" charset="0"/>
                <a:ea typeface="Cambria" panose="02040503050406030204" pitchFamily="18" charset="0"/>
              </a:rPr>
              <a:t>модели</a:t>
            </a:r>
          </a:p>
          <a:p>
            <a:r>
              <a:rPr lang="ru-RU" sz="2000" dirty="0" smtClean="0">
                <a:latin typeface="Cambria" panose="02040503050406030204" pitchFamily="18" charset="0"/>
                <a:ea typeface="Cambria" panose="02040503050406030204" pitchFamily="18" charset="0"/>
              </a:rPr>
              <a:t>Рис</a:t>
            </a:r>
            <a:r>
              <a:rPr lang="ru-RU" sz="2000" dirty="0">
                <a:latin typeface="Cambria" panose="02040503050406030204" pitchFamily="18" charset="0"/>
                <a:ea typeface="Cambria" panose="02040503050406030204" pitchFamily="18" charset="0"/>
              </a:rPr>
              <a:t>. </a:t>
            </a:r>
            <a:r>
              <a:rPr lang="ru-RU" sz="2000" dirty="0" smtClean="0">
                <a:latin typeface="Cambria" panose="02040503050406030204" pitchFamily="18" charset="0"/>
                <a:ea typeface="Cambria" panose="02040503050406030204" pitchFamily="18" charset="0"/>
              </a:rPr>
              <a:t>14 </a:t>
            </a:r>
            <a:r>
              <a:rPr lang="ru-RU" sz="2000" dirty="0">
                <a:latin typeface="Cambria" panose="02040503050406030204" pitchFamily="18" charset="0"/>
                <a:ea typeface="Cambria" panose="02040503050406030204" pitchFamily="18" charset="0"/>
              </a:rPr>
              <a:t>- </a:t>
            </a:r>
            <a:r>
              <a:rPr lang="ru-RU" sz="2000" dirty="0" smtClean="0">
                <a:latin typeface="Cambria" panose="02040503050406030204" pitchFamily="18" charset="0"/>
                <a:ea typeface="Cambria" panose="02040503050406030204" pitchFamily="18" charset="0"/>
              </a:rPr>
              <a:t>каркас</a:t>
            </a:r>
            <a:r>
              <a:rPr lang="ru-RU" sz="2000" dirty="0">
                <a:latin typeface="Cambria" panose="02040503050406030204" pitchFamily="18" charset="0"/>
                <a:ea typeface="Cambria" panose="02040503050406030204" pitchFamily="18" charset="0"/>
              </a:rPr>
              <a:t>, облицованный керамикой </a:t>
            </a:r>
            <a:r>
              <a:rPr lang="ru-RU" sz="2000" dirty="0" err="1">
                <a:latin typeface="Cambria" panose="02040503050406030204" pitchFamily="18" charset="0"/>
                <a:ea typeface="Cambria" panose="02040503050406030204" pitchFamily="18" charset="0"/>
              </a:rPr>
              <a:t>Vitadur</a:t>
            </a:r>
            <a:r>
              <a:rPr lang="ru-RU" sz="2000" dirty="0">
                <a:latin typeface="Cambria" panose="02040503050406030204" pitchFamily="18" charset="0"/>
                <a:ea typeface="Cambria" panose="02040503050406030204" pitchFamily="18" charset="0"/>
              </a:rPr>
              <a:t> </a:t>
            </a:r>
            <a:r>
              <a:rPr lang="ru-RU" sz="2000" dirty="0" err="1">
                <a:latin typeface="Cambria" panose="02040503050406030204" pitchFamily="18" charset="0"/>
                <a:ea typeface="Cambria" panose="02040503050406030204" pitchFamily="18" charset="0"/>
              </a:rPr>
              <a:t>Alfa</a:t>
            </a:r>
            <a:r>
              <a:rPr lang="ru-RU" sz="2000" dirty="0">
                <a:latin typeface="Cambria" panose="02040503050406030204" pitchFamily="18" charset="0"/>
                <a:ea typeface="Cambria" panose="02040503050406030204" pitchFamily="18" charset="0"/>
              </a:rPr>
              <a:t> фирмы </a:t>
            </a:r>
            <a:r>
              <a:rPr lang="ru-RU" sz="2000" dirty="0" err="1" smtClean="0">
                <a:latin typeface="Cambria" panose="02040503050406030204" pitchFamily="18" charset="0"/>
                <a:ea typeface="Cambria" panose="02040503050406030204" pitchFamily="18" charset="0"/>
              </a:rPr>
              <a:t>Vita</a:t>
            </a:r>
            <a:r>
              <a:rPr lang="ru-RU" sz="2000" dirty="0" smtClean="0">
                <a:latin typeface="Cambria" panose="02040503050406030204" pitchFamily="18" charset="0"/>
                <a:ea typeface="Cambria" panose="02040503050406030204" pitchFamily="18" charset="0"/>
              </a:rPr>
              <a:t>.</a:t>
            </a:r>
          </a:p>
          <a:p>
            <a:r>
              <a:rPr lang="ru-RU" sz="2000" dirty="0" smtClean="0">
                <a:latin typeface="Cambria" panose="02040503050406030204" pitchFamily="18" charset="0"/>
                <a:ea typeface="Cambria" panose="02040503050406030204" pitchFamily="18" charset="0"/>
              </a:rPr>
              <a:t>Рис</a:t>
            </a:r>
            <a:r>
              <a:rPr lang="ru-RU" sz="2000" dirty="0">
                <a:latin typeface="Cambria" panose="02040503050406030204" pitchFamily="18" charset="0"/>
                <a:ea typeface="Cambria" panose="02040503050406030204" pitchFamily="18" charset="0"/>
              </a:rPr>
              <a:t>. </a:t>
            </a:r>
            <a:r>
              <a:rPr lang="ru-RU" sz="2000" dirty="0" smtClean="0">
                <a:latin typeface="Cambria" panose="02040503050406030204" pitchFamily="18" charset="0"/>
                <a:ea typeface="Cambria" panose="02040503050406030204" pitchFamily="18" charset="0"/>
              </a:rPr>
              <a:t>15 </a:t>
            </a:r>
            <a:r>
              <a:rPr lang="ru-RU" sz="2000" dirty="0">
                <a:latin typeface="Cambria" panose="02040503050406030204" pitchFamily="18" charset="0"/>
                <a:ea typeface="Cambria" panose="02040503050406030204" pitchFamily="18" charset="0"/>
              </a:rPr>
              <a:t>- </a:t>
            </a:r>
            <a:r>
              <a:rPr lang="ru-RU" sz="2000" dirty="0" smtClean="0">
                <a:latin typeface="Cambria" panose="02040503050406030204" pitchFamily="18" charset="0"/>
                <a:ea typeface="Cambria" panose="02040503050406030204" pitchFamily="18" charset="0"/>
              </a:rPr>
              <a:t>вид </a:t>
            </a:r>
            <a:r>
              <a:rPr lang="ru-RU" sz="2000" dirty="0">
                <a:latin typeface="Cambria" panose="02040503050406030204" pitchFamily="18" charset="0"/>
                <a:ea typeface="Cambria" panose="02040503050406030204" pitchFamily="18" charset="0"/>
              </a:rPr>
              <a:t>коронки в полости </a:t>
            </a:r>
            <a:r>
              <a:rPr lang="ru-RU" sz="2000" dirty="0" smtClean="0">
                <a:latin typeface="Cambria" panose="02040503050406030204" pitchFamily="18" charset="0"/>
                <a:ea typeface="Cambria" panose="02040503050406030204" pitchFamily="18" charset="0"/>
              </a:rPr>
              <a:t>рта.</a:t>
            </a:r>
            <a:endParaRPr lang="ru-RU" sz="2000" dirty="0">
              <a:latin typeface="Cambria" panose="02040503050406030204" pitchFamily="18" charset="0"/>
              <a:ea typeface="Cambria" panose="02040503050406030204" pitchFamily="18" charset="0"/>
            </a:endParaRPr>
          </a:p>
        </p:txBody>
      </p:sp>
      <p:sp>
        <p:nvSpPr>
          <p:cNvPr id="10" name="Прямоугольник 9"/>
          <p:cNvSpPr/>
          <p:nvPr/>
        </p:nvSpPr>
        <p:spPr>
          <a:xfrm>
            <a:off x="1547663" y="1390487"/>
            <a:ext cx="957313" cy="369332"/>
          </a:xfrm>
          <a:prstGeom prst="rect">
            <a:avLst/>
          </a:prstGeom>
        </p:spPr>
        <p:txBody>
          <a:bodyPr wrap="none">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Рис.13</a:t>
            </a:r>
            <a:r>
              <a:rPr lang="ru-RU"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ru-RU"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1" name="Прямоугольник 10"/>
          <p:cNvSpPr/>
          <p:nvPr/>
        </p:nvSpPr>
        <p:spPr>
          <a:xfrm>
            <a:off x="1547664" y="4323206"/>
            <a:ext cx="957313" cy="369332"/>
          </a:xfrm>
          <a:prstGeom prst="rect">
            <a:avLst/>
          </a:prstGeom>
        </p:spPr>
        <p:txBody>
          <a:bodyPr wrap="none">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Рис.14</a:t>
            </a:r>
            <a:r>
              <a:rPr lang="ru-RU"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ru-RU"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2" name="Прямоугольник 11"/>
          <p:cNvSpPr/>
          <p:nvPr/>
        </p:nvSpPr>
        <p:spPr>
          <a:xfrm>
            <a:off x="5090688" y="4323206"/>
            <a:ext cx="957313" cy="369332"/>
          </a:xfrm>
          <a:prstGeom prst="rect">
            <a:avLst/>
          </a:prstGeom>
        </p:spPr>
        <p:txBody>
          <a:bodyPr wrap="none">
            <a:spAutoFit/>
          </a:bodyPr>
          <a:lstStyle/>
          <a:p>
            <a:r>
              <a:rPr lang="ru-RU"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Рис.15</a:t>
            </a:r>
            <a:r>
              <a:rPr lang="ru-RU"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ru-RU"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3"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0539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54BFEA56-08E8-4CA1-A124-92F8DA513CAC}" type="slidenum">
              <a:rPr lang="ru-RU"/>
              <a:pPr>
                <a:defRPr/>
              </a:pPr>
              <a:t>48</a:t>
            </a:fld>
            <a:endParaRPr lang="ru-RU"/>
          </a:p>
        </p:txBody>
      </p:sp>
      <p:pic>
        <p:nvPicPr>
          <p:cNvPr id="52229" name="Picture 2" descr="Современное лечение кариеса зубов профессиональными специалистами в  стоматологическом центре &quot;Стоматикс&quot;. | Стоматологический центр СТОМАТИКС"/>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188" y="2738438"/>
            <a:ext cx="7388225" cy="36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1674939" y="1285875"/>
            <a:ext cx="7303474" cy="707886"/>
          </a:xfrm>
          <a:prstGeom prst="rect">
            <a:avLst/>
          </a:prstGeom>
        </p:spPr>
        <p:txBody>
          <a:bodyPr wrap="none">
            <a:spAutoFit/>
          </a:bodyPr>
          <a:lstStyle/>
          <a:p>
            <a:pPr algn="ctr"/>
            <a:r>
              <a:rPr lang="ru-RU" sz="2000" b="1" dirty="0" smtClean="0">
                <a:solidFill>
                  <a:srgbClr val="FF0000"/>
                </a:solidFill>
                <a:latin typeface="Cambria" panose="02040503050406030204" pitchFamily="18" charset="0"/>
                <a:ea typeface="Cambria" panose="02040503050406030204" pitchFamily="18" charset="0"/>
              </a:rPr>
              <a:t>Тотальная реставрация </a:t>
            </a:r>
          </a:p>
          <a:p>
            <a:pPr algn="ctr"/>
            <a:r>
              <a:rPr lang="ru-RU" sz="2000" b="1" dirty="0" smtClean="0">
                <a:solidFill>
                  <a:srgbClr val="FF0000"/>
                </a:solidFill>
                <a:latin typeface="Cambria" panose="02040503050406030204" pitchFamily="18" charset="0"/>
                <a:ea typeface="Cambria" panose="02040503050406030204" pitchFamily="18" charset="0"/>
              </a:rPr>
              <a:t>ортопедическими конструкциями из диоксида циркония</a:t>
            </a:r>
            <a:endParaRPr lang="ru-RU" sz="2000" b="1" dirty="0">
              <a:solidFill>
                <a:srgbClr val="FF0000"/>
              </a:solidFill>
              <a:latin typeface="Cambria" panose="02040503050406030204" pitchFamily="18" charset="0"/>
              <a:ea typeface="Cambria" panose="02040503050406030204" pitchFamily="18" charset="0"/>
            </a:endParaRPr>
          </a:p>
        </p:txBody>
      </p:sp>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pPr>
              <a:defRPr/>
            </a:pPr>
            <a:fld id="{80AEBB71-5337-4203-8D68-B0EFE1512523}" type="slidenum">
              <a:rPr lang="ru-RU"/>
              <a:pPr>
                <a:defRPr/>
              </a:pPr>
              <a:t>49</a:t>
            </a:fld>
            <a:endParaRPr lang="ru-RU"/>
          </a:p>
        </p:txBody>
      </p:sp>
      <p:pic>
        <p:nvPicPr>
          <p:cNvPr id="3" name="Изготовление коронок из диоксида циркония">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04" y="836712"/>
            <a:ext cx="8960995" cy="5040560"/>
          </a:xfrm>
          <a:prstGeom prst="rect">
            <a:avLst/>
          </a:prstGeom>
        </p:spPr>
      </p:pic>
      <p:sp>
        <p:nvSpPr>
          <p:cNvPr id="8" name="Прямоугольник 7"/>
          <p:cNvSpPr/>
          <p:nvPr/>
        </p:nvSpPr>
        <p:spPr>
          <a:xfrm>
            <a:off x="1704840" y="227841"/>
            <a:ext cx="6390917" cy="400110"/>
          </a:xfrm>
          <a:prstGeom prst="rect">
            <a:avLst/>
          </a:prstGeom>
        </p:spPr>
        <p:txBody>
          <a:bodyPr wrap="none">
            <a:spAutoFit/>
          </a:bodyPr>
          <a:lstStyle/>
          <a:p>
            <a:r>
              <a:rPr lang="ru-RU" sz="2000" b="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Процесс создания коронки из диоксида циркония</a:t>
            </a:r>
            <a:endParaRPr lang="ru-RU" sz="200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8393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107950" y="115888"/>
            <a:ext cx="1368425"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B9795F-995F-40E4-88A5-B348708028C9}" type="slidenum">
              <a:rPr lang="ru-RU" altLang="ru-RU" smtClean="0">
                <a:solidFill>
                  <a:srgbClr val="898989"/>
                </a:solidFill>
              </a:rPr>
              <a:pPr/>
              <a:t>5</a:t>
            </a:fld>
            <a:endParaRPr lang="ru-RU" altLang="ru-RU" smtClean="0">
              <a:solidFill>
                <a:srgbClr val="898989"/>
              </a:solidFill>
            </a:endParaRPr>
          </a:p>
        </p:txBody>
      </p:sp>
      <p:sp>
        <p:nvSpPr>
          <p:cNvPr id="2" name="Прямоугольник 1"/>
          <p:cNvSpPr/>
          <p:nvPr/>
        </p:nvSpPr>
        <p:spPr>
          <a:xfrm>
            <a:off x="1979613" y="365125"/>
            <a:ext cx="6624637" cy="4800600"/>
          </a:xfrm>
          <a:prstGeom prst="rect">
            <a:avLst/>
          </a:prstGeom>
        </p:spPr>
        <p:txBody>
          <a:bodyPr>
            <a:spAutoFit/>
          </a:bodyPr>
          <a:lstStyle/>
          <a:p>
            <a:pPr algn="ctr">
              <a:defRPr/>
            </a:pPr>
            <a:r>
              <a:rPr lang="ru-RU" b="1" dirty="0">
                <a:solidFill>
                  <a:srgbClr val="FF0000"/>
                </a:solidFill>
                <a:latin typeface="Times New Roman" panose="02020603050405020304" pitchFamily="18" charset="0"/>
                <a:cs typeface="Times New Roman" panose="02020603050405020304" pitchFamily="18" charset="0"/>
              </a:rPr>
              <a:t>СИСТЕМЫ БЕЗМЕТАЛЛОВОГО ПРОТЕЗИРОВАНИЯ</a:t>
            </a:r>
          </a:p>
          <a:p>
            <a:pPr algn="ctr">
              <a:defRPr/>
            </a:pPr>
            <a:endParaRPr lang="en-US" dirty="0">
              <a:latin typeface="Times New Roman" panose="02020603050405020304" pitchFamily="18" charset="0"/>
              <a:cs typeface="Times New Roman" panose="02020603050405020304" pitchFamily="18" charset="0"/>
            </a:endParaRPr>
          </a:p>
          <a:p>
            <a:pPr>
              <a:defRPr/>
            </a:pPr>
            <a:r>
              <a:rPr lang="ru-RU" dirty="0">
                <a:latin typeface="Times New Roman" panose="02020603050405020304" pitchFamily="18" charset="0"/>
                <a:cs typeface="Times New Roman" panose="02020603050405020304" pitchFamily="18" charset="0"/>
              </a:rPr>
              <a:t> Протезирование пациентов </a:t>
            </a:r>
            <a:r>
              <a:rPr lang="ru-RU" dirty="0" err="1">
                <a:latin typeface="Times New Roman" panose="02020603050405020304" pitchFamily="18" charset="0"/>
                <a:cs typeface="Times New Roman" panose="02020603050405020304" pitchFamily="18" charset="0"/>
              </a:rPr>
              <a:t>безметалловыми</a:t>
            </a:r>
            <a:r>
              <a:rPr lang="ru-RU" dirty="0">
                <a:latin typeface="Times New Roman" panose="02020603050405020304" pitchFamily="18" charset="0"/>
                <a:cs typeface="Times New Roman" panose="02020603050405020304" pitchFamily="18" charset="0"/>
              </a:rPr>
              <a:t> конструкциями обусловлено в большинстве случаев такими субъективными причинами, как сухость полости рта или вкусовые раздражения, но существуют и объективные причины, например, заболевания периодонта, одной из причин которых могут быть продукты коррозии металлов и сплавов. Помимо заболеваний периодонта показаниями к </a:t>
            </a:r>
            <a:r>
              <a:rPr lang="ru-RU" dirty="0" err="1">
                <a:latin typeface="Times New Roman" panose="02020603050405020304" pitchFamily="18" charset="0"/>
                <a:cs typeface="Times New Roman" panose="02020603050405020304" pitchFamily="18" charset="0"/>
              </a:rPr>
              <a:t>безметалловому</a:t>
            </a:r>
            <a:r>
              <a:rPr lang="ru-RU" dirty="0">
                <a:latin typeface="Times New Roman" panose="02020603050405020304" pitchFamily="18" charset="0"/>
                <a:cs typeface="Times New Roman" panose="02020603050405020304" pitchFamily="18" charset="0"/>
              </a:rPr>
              <a:t> протезированию являются непереносимость ортопедических конструкций на металлическом каркасе и молодой возраст (так как препарирование зубов более щадящее и зачастую не требует </a:t>
            </a:r>
            <a:r>
              <a:rPr lang="ru-RU" dirty="0" err="1">
                <a:latin typeface="Times New Roman" panose="02020603050405020304" pitchFamily="18" charset="0"/>
                <a:cs typeface="Times New Roman" panose="02020603050405020304" pitchFamily="18" charset="0"/>
              </a:rPr>
              <a:t>депульпирования</a:t>
            </a:r>
            <a:r>
              <a:rPr lang="ru-RU" dirty="0">
                <a:latin typeface="Times New Roman" panose="02020603050405020304" pitchFamily="18" charset="0"/>
                <a:cs typeface="Times New Roman" panose="02020603050405020304" pitchFamily="18" charset="0"/>
              </a:rPr>
              <a:t> зубов).</a:t>
            </a:r>
            <a:endParaRPr lang="en-US" dirty="0">
              <a:latin typeface="Times New Roman" panose="02020603050405020304" pitchFamily="18" charset="0"/>
              <a:cs typeface="Times New Roman" panose="02020603050405020304" pitchFamily="18" charset="0"/>
            </a:endParaRPr>
          </a:p>
          <a:p>
            <a:pPr>
              <a:defRPr/>
            </a:pPr>
            <a:r>
              <a:rPr lang="ru-RU" dirty="0">
                <a:latin typeface="Times New Roman" panose="02020603050405020304" pitchFamily="18" charset="0"/>
                <a:cs typeface="Times New Roman" panose="02020603050405020304" pitchFamily="18" charset="0"/>
              </a:rPr>
              <a:t> </a:t>
            </a:r>
            <a:r>
              <a:rPr lang="ru-RU" b="1" i="1" dirty="0">
                <a:solidFill>
                  <a:srgbClr val="0070C0"/>
                </a:solidFill>
                <a:latin typeface="Times New Roman" panose="02020603050405020304" pitchFamily="18" charset="0"/>
                <a:cs typeface="Times New Roman" panose="02020603050405020304" pitchFamily="18" charset="0"/>
              </a:rPr>
              <a:t>В настоящее время выделяют два основных направления безметаллового протезирования: </a:t>
            </a:r>
            <a:endParaRPr lang="en-US" b="1" i="1" dirty="0">
              <a:solidFill>
                <a:srgbClr val="0070C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defRPr/>
            </a:pPr>
            <a:r>
              <a:rPr lang="ru-RU" dirty="0">
                <a:latin typeface="Times New Roman" panose="02020603050405020304" pitchFamily="18" charset="0"/>
                <a:cs typeface="Times New Roman" panose="02020603050405020304" pitchFamily="18" charset="0"/>
              </a:rPr>
              <a:t>керамические реставрации и система типа «композит + волоконный каркас»</a:t>
            </a:r>
          </a:p>
        </p:txBody>
      </p:sp>
      <p:pic>
        <p:nvPicPr>
          <p:cNvPr id="7174" name="Picture 2" descr="Установка безметалловых коронок по низким ценам в Тюмен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4563" y="5235575"/>
            <a:ext cx="3614737"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6031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3E88B824-7050-489D-A27E-F5811BFE8907}" type="slidenum">
              <a:rPr lang="ru-RU"/>
              <a:pPr>
                <a:defRPr/>
              </a:pPr>
              <a:t>50</a:t>
            </a:fld>
            <a:endParaRPr lang="ru-RU"/>
          </a:p>
        </p:txBody>
      </p:sp>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795372" y="1484784"/>
            <a:ext cx="7097107" cy="4401205"/>
          </a:xfrm>
          <a:prstGeom prst="rect">
            <a:avLst/>
          </a:prstGeom>
        </p:spPr>
        <p:txBody>
          <a:bodyPr wrap="square">
            <a:spAutoFit/>
          </a:bodyPr>
          <a:lstStyle/>
          <a:p>
            <a:r>
              <a:rPr lang="ru-RU" sz="2000" b="1" dirty="0">
                <a:solidFill>
                  <a:srgbClr val="FF0000"/>
                </a:solidFill>
                <a:latin typeface="Times New Roman" panose="02020603050405020304" pitchFamily="18" charset="0"/>
                <a:cs typeface="Times New Roman" panose="02020603050405020304" pitchFamily="18" charset="0"/>
              </a:rPr>
              <a:t>Прессованная керамика </a:t>
            </a:r>
            <a:r>
              <a:rPr lang="ru-RU" sz="2000" dirty="0">
                <a:solidFill>
                  <a:srgbClr val="1D1F22"/>
                </a:solidFill>
                <a:latin typeface="Times New Roman" panose="02020603050405020304" pitchFamily="18" charset="0"/>
                <a:cs typeface="Times New Roman" panose="02020603050405020304" pitchFamily="18" charset="0"/>
              </a:rPr>
              <a:t>– это ортопедическая конструкция, призванная восстановить утраченную анатомическую, функциональную или эстетическую часть зуба. Прессованная керамика бывает бескаркасной (</a:t>
            </a:r>
            <a:r>
              <a:rPr lang="ru-RU" sz="2000" dirty="0" err="1">
                <a:solidFill>
                  <a:srgbClr val="1D1F22"/>
                </a:solidFill>
                <a:latin typeface="Times New Roman" panose="02020603050405020304" pitchFamily="18" charset="0"/>
                <a:cs typeface="Times New Roman" panose="02020603050405020304" pitchFamily="18" charset="0"/>
              </a:rPr>
              <a:t>безметалловой</a:t>
            </a:r>
            <a:r>
              <a:rPr lang="ru-RU" sz="2000" dirty="0">
                <a:solidFill>
                  <a:srgbClr val="1D1F22"/>
                </a:solidFill>
                <a:latin typeface="Times New Roman" panose="02020603050405020304" pitchFamily="18" charset="0"/>
                <a:cs typeface="Times New Roman" panose="02020603050405020304" pitchFamily="18" charset="0"/>
              </a:rPr>
              <a:t>), так и напрессованной на каркасы из диоксида циркония – эти виды протезирования имеют наибольший положительный эстетический эффект т.к. данные ортопедические конструкции наилучшим образом позволяют повторить оптические свойства зуба и как следствие позволяют добиться естественного вида проведённой реставрации. Кроме того прессование керамики может осуществляться и на металлические каркасы, причём каркас может быть из любого металла, предназначенного для обычной металлокерамики: кобальт-хром, никель-хром или золотосодержащий </a:t>
            </a:r>
            <a:r>
              <a:rPr lang="ru-RU" sz="2000" dirty="0" smtClean="0">
                <a:solidFill>
                  <a:srgbClr val="1D1F22"/>
                </a:solidFill>
                <a:latin typeface="Times New Roman" panose="02020603050405020304" pitchFamily="18" charset="0"/>
                <a:cs typeface="Times New Roman" panose="02020603050405020304" pitchFamily="18" charset="0"/>
              </a:rPr>
              <a:t>сплав.</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9923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3E88B824-7050-489D-A27E-F5811BFE8907}" type="slidenum">
              <a:rPr lang="ru-RU"/>
              <a:pPr>
                <a:defRPr/>
              </a:pPr>
              <a:t>51</a:t>
            </a:fld>
            <a:endParaRPr lang="ru-RU"/>
          </a:p>
        </p:txBody>
      </p:sp>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763688" y="5370496"/>
            <a:ext cx="7168852" cy="923330"/>
          </a:xfrm>
          <a:prstGeom prst="rect">
            <a:avLst/>
          </a:prstGeom>
        </p:spPr>
        <p:txBody>
          <a:bodyPr wrap="square">
            <a:spAutoFit/>
          </a:bodyPr>
          <a:lstStyle/>
          <a:p>
            <a:r>
              <a:rPr lang="ru-RU" dirty="0">
                <a:solidFill>
                  <a:srgbClr val="1D1F22"/>
                </a:solidFill>
                <a:latin typeface="Open Sans"/>
              </a:rPr>
              <a:t>Блоки из прессованной керамики можно использовать для </a:t>
            </a:r>
            <a:r>
              <a:rPr lang="ru-RU" dirty="0" err="1">
                <a:solidFill>
                  <a:srgbClr val="1D1F22"/>
                </a:solidFill>
                <a:latin typeface="Open Sans"/>
              </a:rPr>
              <a:t>микропротезирования</a:t>
            </a:r>
            <a:r>
              <a:rPr lang="ru-RU" dirty="0">
                <a:solidFill>
                  <a:srgbClr val="1D1F22"/>
                </a:solidFill>
                <a:latin typeface="Open Sans"/>
              </a:rPr>
              <a:t> т. е. изготовления цельно керамических конструкций, таких как ламинаты (</a:t>
            </a:r>
            <a:r>
              <a:rPr lang="ru-RU" dirty="0" err="1">
                <a:solidFill>
                  <a:srgbClr val="1D1F22"/>
                </a:solidFill>
                <a:latin typeface="Open Sans"/>
              </a:rPr>
              <a:t>виниры</a:t>
            </a:r>
            <a:r>
              <a:rPr lang="ru-RU" dirty="0">
                <a:solidFill>
                  <a:srgbClr val="1D1F22"/>
                </a:solidFill>
                <a:latin typeface="Open Sans"/>
              </a:rPr>
              <a:t>) и </a:t>
            </a:r>
            <a:r>
              <a:rPr lang="ru-RU" dirty="0" smtClean="0">
                <a:solidFill>
                  <a:srgbClr val="1D1F22"/>
                </a:solidFill>
                <a:latin typeface="Open Sans"/>
              </a:rPr>
              <a:t>вкладки</a:t>
            </a:r>
            <a:r>
              <a:rPr lang="en-US" dirty="0">
                <a:solidFill>
                  <a:srgbClr val="1D1F22"/>
                </a:solidFill>
                <a:latin typeface="Open Sans"/>
              </a:rPr>
              <a:t>.</a:t>
            </a:r>
            <a:endParaRPr lang="ru-RU" b="0" i="0" dirty="0">
              <a:solidFill>
                <a:srgbClr val="1D1F22"/>
              </a:solidFill>
              <a:effectLst/>
              <a:latin typeface="Open Sans"/>
            </a:endParaRPr>
          </a:p>
        </p:txBody>
      </p:sp>
      <p:pic>
        <p:nvPicPr>
          <p:cNvPr id="2050" name="Picture 2" descr="Пресс-керамика - вид микропротезировани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0614" y="1419907"/>
            <a:ext cx="571500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8178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AEDAAA-B39C-4056-BE69-B9DFCBA3A19C}" type="slidenum">
              <a:rPr lang="ru-RU" altLang="ru-RU" smtClean="0">
                <a:solidFill>
                  <a:srgbClr val="898989"/>
                </a:solidFill>
              </a:rPr>
              <a:pPr/>
              <a:t>52</a:t>
            </a:fld>
            <a:endParaRPr lang="ru-RU" altLang="ru-RU" smtClean="0">
              <a:solidFill>
                <a:srgbClr val="898989"/>
              </a:solidFill>
            </a:endParaRPr>
          </a:p>
        </p:txBody>
      </p:sp>
      <p:sp>
        <p:nvSpPr>
          <p:cNvPr id="50181" name="Прямоугольник 1"/>
          <p:cNvSpPr>
            <a:spLocks noChangeArrowheads="1"/>
          </p:cNvSpPr>
          <p:nvPr/>
        </p:nvSpPr>
        <p:spPr bwMode="auto">
          <a:xfrm>
            <a:off x="2699792" y="1116608"/>
            <a:ext cx="5195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3200" b="1" dirty="0">
                <a:solidFill>
                  <a:srgbClr val="FF0000"/>
                </a:solidFill>
                <a:latin typeface="Times New Roman" panose="02020603050405020304" pitchFamily="18" charset="0"/>
                <a:cs typeface="Times New Roman" panose="02020603050405020304" pitchFamily="18" charset="0"/>
              </a:rPr>
              <a:t>Моделирование колпачков</a:t>
            </a:r>
          </a:p>
        </p:txBody>
      </p:sp>
      <p:pic>
        <p:nvPicPr>
          <p:cNvPr id="6" name="Объект 4"/>
          <p:cNvPicPr>
            <a:picLocks noChangeAspect="1"/>
          </p:cNvPicPr>
          <p:nvPr/>
        </p:nvPicPr>
        <p:blipFill>
          <a:blip r:embed="rId4"/>
          <a:stretch>
            <a:fillRect/>
          </a:stretch>
        </p:blipFill>
        <p:spPr>
          <a:xfrm>
            <a:off x="4821336" y="1700808"/>
            <a:ext cx="3744416" cy="4047335"/>
          </a:xfrm>
          <a:prstGeom prst="rect">
            <a:avLst/>
          </a:prstGeom>
          <a:ln>
            <a:noFill/>
          </a:ln>
          <a:effectLst>
            <a:softEdge rad="112500"/>
          </a:effectLst>
        </p:spPr>
      </p:pic>
      <p:sp>
        <p:nvSpPr>
          <p:cNvPr id="50183" name="Прямоугольник 2"/>
          <p:cNvSpPr>
            <a:spLocks noChangeArrowheads="1"/>
          </p:cNvSpPr>
          <p:nvPr/>
        </p:nvSpPr>
        <p:spPr bwMode="auto">
          <a:xfrm>
            <a:off x="1763713" y="1725613"/>
            <a:ext cx="28797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a:latin typeface="Times New Roman" panose="02020603050405020304" pitchFamily="18" charset="0"/>
                <a:cs typeface="Times New Roman" panose="02020603050405020304" pitchFamily="18" charset="0"/>
              </a:rPr>
              <a:t>Воск, используемый для прессованной керамики не должен содержать опаковых пигментов. </a:t>
            </a:r>
          </a:p>
          <a:p>
            <a:pPr algn="ctr"/>
            <a:r>
              <a:rPr lang="ru-RU" altLang="ru-RU" sz="2400">
                <a:latin typeface="Times New Roman" panose="02020603050405020304" pitchFamily="18" charset="0"/>
                <a:cs typeface="Times New Roman" panose="02020603050405020304" pitchFamily="18" charset="0"/>
              </a:rPr>
              <a:t>Это может впоследствии негативно сказаться на цвете реставрации.</a:t>
            </a:r>
          </a:p>
        </p:txBody>
      </p:sp>
      <p:pic>
        <p:nvPicPr>
          <p:cNvPr id="8"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5108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585587-8395-4244-BFED-C586FB225364}" type="slidenum">
              <a:rPr lang="ru-RU" altLang="ru-RU" smtClean="0">
                <a:solidFill>
                  <a:srgbClr val="898989"/>
                </a:solidFill>
              </a:rPr>
              <a:pPr/>
              <a:t>53</a:t>
            </a:fld>
            <a:endParaRPr lang="ru-RU" altLang="ru-RU" smtClean="0">
              <a:solidFill>
                <a:srgbClr val="898989"/>
              </a:solidFill>
            </a:endParaRPr>
          </a:p>
        </p:txBody>
      </p:sp>
      <p:pic>
        <p:nvPicPr>
          <p:cNvPr id="5" name="Рисунок 4"/>
          <p:cNvPicPr>
            <a:picLocks noChangeAspect="1"/>
          </p:cNvPicPr>
          <p:nvPr/>
        </p:nvPicPr>
        <p:blipFill>
          <a:blip r:embed="rId4" cstate="email"/>
          <a:srcRect/>
          <a:stretch>
            <a:fillRect/>
          </a:stretch>
        </p:blipFill>
        <p:spPr>
          <a:xfrm>
            <a:off x="1627113" y="1556792"/>
            <a:ext cx="3689025" cy="2664296"/>
          </a:xfrm>
          <a:prstGeom prst="rect">
            <a:avLst/>
          </a:prstGeom>
          <a:effectLst>
            <a:glow rad="228600">
              <a:schemeClr val="accent1">
                <a:satMod val="175000"/>
                <a:alpha val="40000"/>
              </a:schemeClr>
            </a:glow>
            <a:outerShdw blurRad="190500" dist="228600" dir="2700000" sy="90000">
              <a:srgbClr val="000000">
                <a:alpha val="25000"/>
              </a:srgbClr>
            </a:outerShdw>
          </a:effectLst>
        </p:spPr>
      </p:pic>
      <p:pic>
        <p:nvPicPr>
          <p:cNvPr id="6" name="Рисунок 5"/>
          <p:cNvPicPr>
            <a:picLocks noChangeAspect="1"/>
          </p:cNvPicPr>
          <p:nvPr/>
        </p:nvPicPr>
        <p:blipFill>
          <a:blip r:embed="rId5"/>
          <a:stretch>
            <a:fillRect/>
          </a:stretch>
        </p:blipFill>
        <p:spPr>
          <a:xfrm>
            <a:off x="5508104" y="3068960"/>
            <a:ext cx="3312368" cy="3253928"/>
          </a:xfrm>
          <a:prstGeom prst="rect">
            <a:avLst/>
          </a:prstGeom>
          <a:effectLst>
            <a:glow rad="228600">
              <a:schemeClr val="accent1">
                <a:satMod val="175000"/>
                <a:alpha val="40000"/>
              </a:schemeClr>
            </a:glow>
          </a:effectLst>
        </p:spPr>
      </p:pic>
      <p:sp>
        <p:nvSpPr>
          <p:cNvPr id="52231" name="Прямоугольник 1"/>
          <p:cNvSpPr>
            <a:spLocks noChangeArrowheads="1"/>
          </p:cNvSpPr>
          <p:nvPr/>
        </p:nvSpPr>
        <p:spPr bwMode="auto">
          <a:xfrm>
            <a:off x="5193407" y="1628800"/>
            <a:ext cx="39417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000" dirty="0">
                <a:latin typeface="Times New Roman" panose="02020603050405020304" pitchFamily="18" charset="0"/>
                <a:cs typeface="Times New Roman" panose="02020603050405020304" pitchFamily="18" charset="0"/>
              </a:rPr>
              <a:t>Восковая композиция пакуется для прессования в кювету на специальной подставке.</a:t>
            </a:r>
          </a:p>
        </p:txBody>
      </p:sp>
      <p:sp>
        <p:nvSpPr>
          <p:cNvPr id="52232" name="Прямоугольник 2"/>
          <p:cNvSpPr>
            <a:spLocks noChangeArrowheads="1"/>
          </p:cNvSpPr>
          <p:nvPr/>
        </p:nvSpPr>
        <p:spPr bwMode="auto">
          <a:xfrm>
            <a:off x="1860314" y="4882081"/>
            <a:ext cx="322262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000" dirty="0">
                <a:latin typeface="Times New Roman" panose="02020603050405020304" pitchFamily="18" charset="0"/>
                <a:cs typeface="Times New Roman" panose="02020603050405020304" pitchFamily="18" charset="0"/>
              </a:rPr>
              <a:t>Не все паковочные массы одинаковые, поэтому лучше руководствоваться рекомендацией производителя.</a:t>
            </a:r>
          </a:p>
        </p:txBody>
      </p:sp>
      <p:pic>
        <p:nvPicPr>
          <p:cNvPr id="9"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164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2A1E0A-AA22-4FA1-8B7F-31D69AE270D1}" type="slidenum">
              <a:rPr lang="ru-RU" altLang="ru-RU" smtClean="0">
                <a:solidFill>
                  <a:srgbClr val="898989"/>
                </a:solidFill>
              </a:rPr>
              <a:pPr/>
              <a:t>54</a:t>
            </a:fld>
            <a:endParaRPr lang="ru-RU" altLang="ru-RU" smtClean="0">
              <a:solidFill>
                <a:srgbClr val="898989"/>
              </a:solidFill>
            </a:endParaRPr>
          </a:p>
        </p:txBody>
      </p:sp>
      <p:pic>
        <p:nvPicPr>
          <p:cNvPr id="5" name="Рисунок 4"/>
          <p:cNvPicPr>
            <a:picLocks noChangeAspect="1"/>
          </p:cNvPicPr>
          <p:nvPr/>
        </p:nvPicPr>
        <p:blipFill>
          <a:blip r:embed="rId4" cstate="email"/>
          <a:stretch>
            <a:fillRect/>
          </a:stretch>
        </p:blipFill>
        <p:spPr>
          <a:xfrm>
            <a:off x="1696616" y="3444984"/>
            <a:ext cx="7333674" cy="26124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278" name="Прямоугольник 1"/>
          <p:cNvSpPr>
            <a:spLocks noChangeArrowheads="1"/>
          </p:cNvSpPr>
          <p:nvPr/>
        </p:nvSpPr>
        <p:spPr bwMode="auto">
          <a:xfrm>
            <a:off x="1772528" y="1668571"/>
            <a:ext cx="71818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6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dirty="0">
                <a:latin typeface="Times New Roman" panose="02020603050405020304" pitchFamily="18" charset="0"/>
                <a:cs typeface="Times New Roman" panose="02020603050405020304" pitchFamily="18" charset="0"/>
              </a:rPr>
              <a:t>Тщательно подобранные компоненты паковочной массы дают прекрасные результаты по краевому прилеганию.</a:t>
            </a:r>
          </a:p>
          <a:p>
            <a:r>
              <a:rPr lang="ru-RU" altLang="ru-RU" dirty="0">
                <a:latin typeface="Times New Roman" panose="02020603050405020304" pitchFamily="18" charset="0"/>
                <a:cs typeface="Times New Roman" panose="02020603050405020304" pitchFamily="18" charset="0"/>
              </a:rPr>
              <a:t>И позволяют начать процесс прессования всего через 1 ЧАС! после паковки. </a:t>
            </a:r>
          </a:p>
          <a:p>
            <a:r>
              <a:rPr lang="ru-RU" altLang="ru-RU" dirty="0">
                <a:latin typeface="Times New Roman" panose="02020603050405020304" pitchFamily="18" charset="0"/>
                <a:cs typeface="Times New Roman" panose="02020603050405020304" pitchFamily="18" charset="0"/>
              </a:rPr>
              <a:t>Через 15 минут после паковки кювета помещается в разогретую до 850 градусов муфельную печь и выдерживается там не менее 45 минут.</a:t>
            </a:r>
          </a:p>
        </p:txBody>
      </p:sp>
      <p:sp>
        <p:nvSpPr>
          <p:cNvPr id="54279" name="Прямоугольник 2"/>
          <p:cNvSpPr>
            <a:spLocks noChangeArrowheads="1"/>
          </p:cNvSpPr>
          <p:nvPr/>
        </p:nvSpPr>
        <p:spPr bwMode="auto">
          <a:xfrm>
            <a:off x="4211960" y="1022459"/>
            <a:ext cx="1993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3600" b="1">
                <a:solidFill>
                  <a:srgbClr val="FF0000"/>
                </a:solidFill>
                <a:latin typeface="Times New Roman" panose="02020603050405020304" pitchFamily="18" charset="0"/>
                <a:cs typeface="Times New Roman" panose="02020603050405020304" pitchFamily="18" charset="0"/>
              </a:rPr>
              <a:t>Паковка</a:t>
            </a:r>
          </a:p>
        </p:txBody>
      </p:sp>
      <p:pic>
        <p:nvPicPr>
          <p:cNvPr id="8"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1465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E52251-1C90-4FC8-B9E4-BC34221FCF39}" type="slidenum">
              <a:rPr lang="ru-RU" altLang="ru-RU" smtClean="0">
                <a:solidFill>
                  <a:srgbClr val="898989"/>
                </a:solidFill>
              </a:rPr>
              <a:pPr/>
              <a:t>55</a:t>
            </a:fld>
            <a:endParaRPr lang="ru-RU" altLang="ru-RU" smtClean="0">
              <a:solidFill>
                <a:srgbClr val="898989"/>
              </a:solidFill>
            </a:endParaRPr>
          </a:p>
        </p:txBody>
      </p:sp>
      <p:pic>
        <p:nvPicPr>
          <p:cNvPr id="5" name="Рисунок 4"/>
          <p:cNvPicPr>
            <a:picLocks noChangeAspect="1"/>
          </p:cNvPicPr>
          <p:nvPr/>
        </p:nvPicPr>
        <p:blipFill>
          <a:blip r:embed="rId4" cstate="email"/>
          <a:stretch>
            <a:fillRect/>
          </a:stretch>
        </p:blipFill>
        <p:spPr>
          <a:xfrm>
            <a:off x="1844053" y="4064141"/>
            <a:ext cx="3744416" cy="2292209"/>
          </a:xfrm>
          <a:prstGeom prst="rect">
            <a:avLst/>
          </a:prstGeom>
          <a:effectLst>
            <a:glow rad="228600">
              <a:schemeClr val="accent1">
                <a:satMod val="175000"/>
                <a:alpha val="40000"/>
              </a:schemeClr>
            </a:glow>
          </a:effectLst>
        </p:spPr>
      </p:pic>
      <p:pic>
        <p:nvPicPr>
          <p:cNvPr id="6" name="Рисунок 5"/>
          <p:cNvPicPr>
            <a:picLocks noChangeAspect="1"/>
          </p:cNvPicPr>
          <p:nvPr/>
        </p:nvPicPr>
        <p:blipFill>
          <a:blip r:embed="rId5" cstate="email"/>
          <a:stretch>
            <a:fillRect/>
          </a:stretch>
        </p:blipFill>
        <p:spPr>
          <a:xfrm>
            <a:off x="5878296" y="4064141"/>
            <a:ext cx="2603862" cy="2292210"/>
          </a:xfrm>
          <a:prstGeom prst="rect">
            <a:avLst/>
          </a:prstGeom>
          <a:effectLst>
            <a:glow rad="228600">
              <a:schemeClr val="accent1">
                <a:satMod val="175000"/>
                <a:alpha val="40000"/>
              </a:schemeClr>
            </a:glow>
          </a:effectLst>
        </p:spPr>
      </p:pic>
      <p:sp>
        <p:nvSpPr>
          <p:cNvPr id="2" name="Прямоугольник 1"/>
          <p:cNvSpPr/>
          <p:nvPr/>
        </p:nvSpPr>
        <p:spPr>
          <a:xfrm>
            <a:off x="4067944" y="1285875"/>
            <a:ext cx="2859088" cy="646113"/>
          </a:xfrm>
          <a:prstGeom prst="rect">
            <a:avLst/>
          </a:prstGeom>
        </p:spPr>
        <p:txBody>
          <a:bodyPr wrap="none">
            <a:spAutoFit/>
          </a:bodyPr>
          <a:lstStyle/>
          <a:p>
            <a:pPr>
              <a:defRPr/>
            </a:pPr>
            <a:r>
              <a:rPr lang="ru-RU"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Прессование</a:t>
            </a:r>
          </a:p>
        </p:txBody>
      </p:sp>
      <p:sp>
        <p:nvSpPr>
          <p:cNvPr id="56328" name="Прямоугольник 2"/>
          <p:cNvSpPr>
            <a:spLocks noChangeArrowheads="1"/>
          </p:cNvSpPr>
          <p:nvPr/>
        </p:nvSpPr>
        <p:spPr bwMode="auto">
          <a:xfrm>
            <a:off x="1619672" y="2029618"/>
            <a:ext cx="711041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6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000" dirty="0">
                <a:latin typeface="Times New Roman" panose="02020603050405020304" pitchFamily="18" charset="0"/>
                <a:cs typeface="Times New Roman" panose="02020603050405020304" pitchFamily="18" charset="0"/>
              </a:rPr>
              <a:t>Собственно процесс прессования проходит в специальной печи для прессования CERGOPRESS, которая представляет собой прекрасно зарекомендовавшее себя оборудование с функцией 2 в 1, с удобным интерфейсом и современным дизайном. CERGO-PRESS может работать как печь для прессования, и как обычная печь для керамики.</a:t>
            </a:r>
          </a:p>
        </p:txBody>
      </p:sp>
      <p:pic>
        <p:nvPicPr>
          <p:cNvPr id="10"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963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450278-6A62-4064-A0AE-5302E99F0EA8}" type="slidenum">
              <a:rPr lang="ru-RU" altLang="ru-RU" smtClean="0">
                <a:solidFill>
                  <a:srgbClr val="898989"/>
                </a:solidFill>
              </a:rPr>
              <a:pPr/>
              <a:t>56</a:t>
            </a:fld>
            <a:endParaRPr lang="ru-RU" altLang="ru-RU" smtClean="0">
              <a:solidFill>
                <a:srgbClr val="898989"/>
              </a:solidFill>
            </a:endParaRPr>
          </a:p>
        </p:txBody>
      </p:sp>
      <p:sp>
        <p:nvSpPr>
          <p:cNvPr id="58373" name="Прямоугольник 1"/>
          <p:cNvSpPr>
            <a:spLocks noChangeArrowheads="1"/>
          </p:cNvSpPr>
          <p:nvPr/>
        </p:nvSpPr>
        <p:spPr bwMode="auto">
          <a:xfrm>
            <a:off x="3203848" y="1084837"/>
            <a:ext cx="4511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2800" b="1" dirty="0">
                <a:solidFill>
                  <a:srgbClr val="FF0000"/>
                </a:solidFill>
                <a:latin typeface="Times New Roman" panose="02020603050405020304" pitchFamily="18" charset="0"/>
                <a:cs typeface="Times New Roman" panose="02020603050405020304" pitchFamily="18" charset="0"/>
              </a:rPr>
              <a:t>Таблетки для прессования</a:t>
            </a:r>
          </a:p>
        </p:txBody>
      </p:sp>
      <p:sp>
        <p:nvSpPr>
          <p:cNvPr id="58374" name="Прямоугольник 2"/>
          <p:cNvSpPr>
            <a:spLocks noChangeArrowheads="1"/>
          </p:cNvSpPr>
          <p:nvPr/>
        </p:nvSpPr>
        <p:spPr bwMode="auto">
          <a:xfrm>
            <a:off x="1979712" y="1547229"/>
            <a:ext cx="646271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6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a:latin typeface="Times New Roman" panose="02020603050405020304" pitchFamily="18" charset="0"/>
                <a:cs typeface="Times New Roman" panose="02020603050405020304" pitchFamily="18" charset="0"/>
              </a:rPr>
              <a:t>Заготовки высокой прозрачности HT (High Translucency) применяются для изготовления вкладок и виниров. Заготовки низкой прозрачности LT (Low Translucency) применяются для изготовления коронок. Заготовки средней опаковости MO (Medium Opacity) идут на изготовление коронок на зубы, незначительно измененные в цвете. Заготовки высокой опаковости HO (High Opacity) применяются для создания реставраций при сильном изменении цвета препарированных зубов или для маскировки титановых абатментов при протезировании на имплантах.</a:t>
            </a:r>
          </a:p>
        </p:txBody>
      </p:sp>
      <p:pic>
        <p:nvPicPr>
          <p:cNvPr id="7" name="Рисунок 6"/>
          <p:cNvPicPr>
            <a:picLocks noChangeAspect="1"/>
          </p:cNvPicPr>
          <p:nvPr/>
        </p:nvPicPr>
        <p:blipFill>
          <a:blip r:embed="rId4"/>
          <a:stretch>
            <a:fillRect/>
          </a:stretch>
        </p:blipFill>
        <p:spPr>
          <a:xfrm>
            <a:off x="1792301" y="4437112"/>
            <a:ext cx="2242915" cy="1717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7"/>
          <p:cNvPicPr>
            <a:picLocks noChangeAspect="1"/>
          </p:cNvPicPr>
          <p:nvPr/>
        </p:nvPicPr>
        <p:blipFill>
          <a:blip r:embed="rId5" cstate="email"/>
          <a:stretch>
            <a:fillRect/>
          </a:stretch>
        </p:blipFill>
        <p:spPr>
          <a:xfrm>
            <a:off x="4245363" y="4417515"/>
            <a:ext cx="2242916" cy="17375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Рисунок 8"/>
          <p:cNvPicPr>
            <a:picLocks noChangeAspect="1"/>
          </p:cNvPicPr>
          <p:nvPr/>
        </p:nvPicPr>
        <p:blipFill>
          <a:blip r:embed="rId6"/>
          <a:stretch>
            <a:fillRect/>
          </a:stretch>
        </p:blipFill>
        <p:spPr>
          <a:xfrm>
            <a:off x="6696254" y="4409491"/>
            <a:ext cx="2339796" cy="17375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Рисунок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64634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D1D6B4-F430-4BEE-86B1-96301AE47B57}" type="slidenum">
              <a:rPr lang="ru-RU" altLang="ru-RU" smtClean="0">
                <a:solidFill>
                  <a:srgbClr val="898989"/>
                </a:solidFill>
              </a:rPr>
              <a:pPr/>
              <a:t>57</a:t>
            </a:fld>
            <a:endParaRPr lang="ru-RU" altLang="ru-RU" smtClean="0">
              <a:solidFill>
                <a:srgbClr val="898989"/>
              </a:solidFill>
            </a:endParaRPr>
          </a:p>
        </p:txBody>
      </p:sp>
      <p:pic>
        <p:nvPicPr>
          <p:cNvPr id="5" name="Рисунок 4"/>
          <p:cNvPicPr>
            <a:picLocks noChangeAspect="1"/>
          </p:cNvPicPr>
          <p:nvPr/>
        </p:nvPicPr>
        <p:blipFill>
          <a:blip r:embed="rId4" cstate="email"/>
          <a:stretch>
            <a:fillRect/>
          </a:stretch>
        </p:blipFill>
        <p:spPr>
          <a:xfrm>
            <a:off x="1692026" y="1196752"/>
            <a:ext cx="7056784" cy="3070088"/>
          </a:xfrm>
          <a:prstGeom prst="rect">
            <a:avLst/>
          </a:prstGeom>
          <a:ln>
            <a:noFill/>
          </a:ln>
          <a:effectLst>
            <a:softEdge rad="112500"/>
          </a:effectLst>
        </p:spPr>
      </p:pic>
      <p:sp>
        <p:nvSpPr>
          <p:cNvPr id="60422" name="Прямоугольник 1"/>
          <p:cNvSpPr>
            <a:spLocks noChangeArrowheads="1"/>
          </p:cNvSpPr>
          <p:nvPr/>
        </p:nvSpPr>
        <p:spPr bwMode="auto">
          <a:xfrm>
            <a:off x="1692026" y="4416425"/>
            <a:ext cx="70564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6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a:latin typeface="Times New Roman" panose="02020603050405020304" pitchFamily="18" charset="0"/>
                <a:cs typeface="Times New Roman" panose="02020603050405020304" pitchFamily="18" charset="0"/>
              </a:rPr>
              <a:t>Процесс прессования занимает также 45 минут. После остывания кюветы объекты распаковываются в пескоструйном аппарате стеклянным пуском 50 микрон и давлении не более 1.5 — 2 атмосфер.</a:t>
            </a:r>
          </a:p>
        </p:txBody>
      </p:sp>
      <p:pic>
        <p:nvPicPr>
          <p:cNvPr id="7"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12330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DFE4B0-6C04-4B4B-9040-AB96D90C95EA}" type="slidenum">
              <a:rPr lang="ru-RU" altLang="ru-RU" smtClean="0">
                <a:solidFill>
                  <a:srgbClr val="898989"/>
                </a:solidFill>
              </a:rPr>
              <a:pPr/>
              <a:t>58</a:t>
            </a:fld>
            <a:endParaRPr lang="ru-RU" altLang="ru-RU" smtClean="0">
              <a:solidFill>
                <a:srgbClr val="898989"/>
              </a:solidFill>
            </a:endParaRPr>
          </a:p>
        </p:txBody>
      </p:sp>
      <p:pic>
        <p:nvPicPr>
          <p:cNvPr id="5" name="Рисунок 4"/>
          <p:cNvPicPr>
            <a:picLocks noChangeAspect="1"/>
          </p:cNvPicPr>
          <p:nvPr/>
        </p:nvPicPr>
        <p:blipFill>
          <a:blip r:embed="rId4" cstate="email"/>
          <a:stretch>
            <a:fillRect/>
          </a:stretch>
        </p:blipFill>
        <p:spPr>
          <a:xfrm>
            <a:off x="1619226" y="2060848"/>
            <a:ext cx="7416824" cy="2930842"/>
          </a:xfrm>
          <a:prstGeom prst="rect">
            <a:avLst/>
          </a:prstGeom>
          <a:ln>
            <a:noFill/>
          </a:ln>
          <a:effectLst>
            <a:softEdge rad="112500"/>
          </a:effectLst>
        </p:spPr>
      </p:pic>
      <p:sp>
        <p:nvSpPr>
          <p:cNvPr id="62470" name="Прямоугольник 1"/>
          <p:cNvSpPr>
            <a:spLocks noChangeArrowheads="1"/>
          </p:cNvSpPr>
          <p:nvPr/>
        </p:nvSpPr>
        <p:spPr bwMode="auto">
          <a:xfrm>
            <a:off x="2050256" y="1267030"/>
            <a:ext cx="63198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6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dirty="0">
                <a:latin typeface="Times New Roman" panose="02020603050405020304" pitchFamily="18" charset="0"/>
                <a:cs typeface="Times New Roman" panose="02020603050405020304" pitchFamily="18" charset="0"/>
              </a:rPr>
              <a:t>Распакованные объекты отделяются от литников и готовятся к обработке</a:t>
            </a:r>
          </a:p>
        </p:txBody>
      </p:sp>
      <p:sp>
        <p:nvSpPr>
          <p:cNvPr id="62471" name="Прямоугольник 2"/>
          <p:cNvSpPr>
            <a:spLocks noChangeArrowheads="1"/>
          </p:cNvSpPr>
          <p:nvPr/>
        </p:nvSpPr>
        <p:spPr bwMode="auto">
          <a:xfrm>
            <a:off x="1763713" y="5405438"/>
            <a:ext cx="68929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a:latin typeface="Times New Roman" panose="02020603050405020304" pitchFamily="18" charset="0"/>
                <a:cs typeface="Times New Roman" panose="02020603050405020304" pitchFamily="18" charset="0"/>
              </a:rPr>
              <a:t>Зубной техник обрабатывает пескоструйным аппаратом и обезжиривает поверхность коронок</a:t>
            </a:r>
          </a:p>
        </p:txBody>
      </p:sp>
      <p:pic>
        <p:nvPicPr>
          <p:cNvPr id="8"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2688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767214-800C-4288-9EA6-0AD75A90D524}" type="slidenum">
              <a:rPr lang="ru-RU" altLang="ru-RU" smtClean="0">
                <a:solidFill>
                  <a:srgbClr val="898989"/>
                </a:solidFill>
              </a:rPr>
              <a:pPr/>
              <a:t>59</a:t>
            </a:fld>
            <a:endParaRPr lang="ru-RU" altLang="ru-RU" smtClean="0">
              <a:solidFill>
                <a:srgbClr val="898989"/>
              </a:solidFill>
            </a:endParaRPr>
          </a:p>
        </p:txBody>
      </p:sp>
      <p:pic>
        <p:nvPicPr>
          <p:cNvPr id="5" name="Объект 3"/>
          <p:cNvPicPr>
            <a:picLocks noChangeAspect="1"/>
          </p:cNvPicPr>
          <p:nvPr/>
        </p:nvPicPr>
        <p:blipFill>
          <a:blip r:embed="rId4"/>
          <a:stretch>
            <a:fillRect/>
          </a:stretch>
        </p:blipFill>
        <p:spPr>
          <a:xfrm>
            <a:off x="2074827" y="1508995"/>
            <a:ext cx="6436845" cy="41764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4518" name="Прямоугольник 1"/>
          <p:cNvSpPr>
            <a:spLocks noChangeArrowheads="1"/>
          </p:cNvSpPr>
          <p:nvPr/>
        </p:nvSpPr>
        <p:spPr bwMode="auto">
          <a:xfrm>
            <a:off x="2293435" y="5727475"/>
            <a:ext cx="62182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800" b="1" dirty="0">
                <a:solidFill>
                  <a:srgbClr val="FF0000"/>
                </a:solidFill>
                <a:latin typeface="Times New Roman" panose="02020603050405020304" pitchFamily="18" charset="0"/>
                <a:cs typeface="Times New Roman" panose="02020603050405020304" pitchFamily="18" charset="0"/>
              </a:rPr>
              <a:t>Прессованный и очищенный каркас </a:t>
            </a:r>
          </a:p>
        </p:txBody>
      </p:sp>
      <p:pic>
        <p:nvPicPr>
          <p:cNvPr id="7"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6141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107950" y="115888"/>
            <a:ext cx="1368425"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9150D5-12A5-4735-91CE-DE2B7450022F}" type="slidenum">
              <a:rPr lang="ru-RU" altLang="ru-RU" smtClean="0">
                <a:solidFill>
                  <a:srgbClr val="898989"/>
                </a:solidFill>
              </a:rPr>
              <a:pPr/>
              <a:t>6</a:t>
            </a:fld>
            <a:endParaRPr lang="ru-RU" altLang="ru-RU" smtClean="0">
              <a:solidFill>
                <a:srgbClr val="898989"/>
              </a:solidFill>
            </a:endParaRPr>
          </a:p>
        </p:txBody>
      </p:sp>
      <p:sp>
        <p:nvSpPr>
          <p:cNvPr id="2" name="Прямоугольник 1"/>
          <p:cNvSpPr/>
          <p:nvPr/>
        </p:nvSpPr>
        <p:spPr>
          <a:xfrm>
            <a:off x="1763713" y="114300"/>
            <a:ext cx="7127875" cy="6338888"/>
          </a:xfrm>
          <a:prstGeom prst="rect">
            <a:avLst/>
          </a:prstGeom>
        </p:spPr>
        <p:txBody>
          <a:bodyPr>
            <a:spAutoFit/>
          </a:bodyPr>
          <a:lstStyle/>
          <a:p>
            <a:pPr algn="ctr">
              <a:defRPr/>
            </a:pPr>
            <a:r>
              <a:rPr lang="ru-RU" sz="2800" b="1" dirty="0">
                <a:solidFill>
                  <a:srgbClr val="FF0000"/>
                </a:solidFill>
                <a:latin typeface="Times New Roman" panose="02020603050405020304" pitchFamily="18" charset="0"/>
                <a:cs typeface="Times New Roman" panose="02020603050405020304" pitchFamily="18" charset="0"/>
              </a:rPr>
              <a:t>Керамические реставрации</a:t>
            </a:r>
            <a:endParaRPr lang="en-US" sz="2800" b="1" dirty="0">
              <a:solidFill>
                <a:srgbClr val="FF0000"/>
              </a:solidFill>
              <a:latin typeface="Times New Roman" panose="02020603050405020304" pitchFamily="18" charset="0"/>
              <a:cs typeface="Times New Roman" panose="02020603050405020304" pitchFamily="18" charset="0"/>
            </a:endParaRPr>
          </a:p>
          <a:p>
            <a:pPr>
              <a:defRPr/>
            </a:pPr>
            <a:endParaRPr lang="en-US" dirty="0">
              <a:latin typeface="Times New Roman" panose="02020603050405020304" pitchFamily="18" charset="0"/>
              <a:cs typeface="Times New Roman" panose="02020603050405020304" pitchFamily="18" charset="0"/>
            </a:endParaRPr>
          </a:p>
          <a:p>
            <a:pPr>
              <a:defRPr/>
            </a:pPr>
            <a:r>
              <a:rPr lang="ru-RU" dirty="0">
                <a:latin typeface="Times New Roman" panose="02020603050405020304" pitchFamily="18" charset="0"/>
                <a:cs typeface="Times New Roman" panose="02020603050405020304" pitchFamily="18" charset="0"/>
              </a:rPr>
              <a:t>Их подразделяют на:</a:t>
            </a:r>
          </a:p>
          <a:p>
            <a:pPr marL="285750" indent="-285750">
              <a:buFont typeface="Courier New" panose="02070309020205020404" pitchFamily="49" charset="0"/>
              <a:buChar char="o"/>
              <a:defRPr/>
            </a:pPr>
            <a:r>
              <a:rPr lang="ru-RU" dirty="0" err="1">
                <a:latin typeface="Times New Roman" panose="02020603050405020304" pitchFamily="18" charset="0"/>
                <a:cs typeface="Times New Roman" panose="02020603050405020304" pitchFamily="18" charset="0"/>
              </a:rPr>
              <a:t>цельнокерамические</a:t>
            </a:r>
            <a:r>
              <a:rPr lang="ru-RU" dirty="0">
                <a:latin typeface="Times New Roman" panose="02020603050405020304" pitchFamily="18" charset="0"/>
                <a:cs typeface="Times New Roman" panose="02020603050405020304" pitchFamily="18" charset="0"/>
              </a:rPr>
              <a:t> (однослойные, выполненные из одного типа керамики) </a:t>
            </a:r>
          </a:p>
          <a:p>
            <a:pPr marL="285750" indent="-285750">
              <a:buFont typeface="Courier New" panose="02070309020205020404" pitchFamily="49" charset="0"/>
              <a:buChar char="o"/>
              <a:defRPr/>
            </a:pPr>
            <a:r>
              <a:rPr lang="ru-RU" dirty="0">
                <a:latin typeface="Times New Roman" panose="02020603050405020304" pitchFamily="18" charset="0"/>
                <a:cs typeface="Times New Roman" panose="02020603050405020304" pitchFamily="18" charset="0"/>
              </a:rPr>
              <a:t>двуслойные (содержат прочный каркас из структурной керамики, который облицован эстетической керамикой).</a:t>
            </a:r>
          </a:p>
          <a:p>
            <a:pPr marL="285750" indent="-285750">
              <a:buFont typeface="Courier New" panose="02070309020205020404" pitchFamily="49" charset="0"/>
              <a:buChar char="o"/>
              <a:defRPr/>
            </a:pPr>
            <a:endParaRPr lang="ru-RU" dirty="0">
              <a:latin typeface="Times New Roman" panose="02020603050405020304" pitchFamily="18" charset="0"/>
              <a:cs typeface="Times New Roman" panose="02020603050405020304" pitchFamily="18" charset="0"/>
            </a:endParaRPr>
          </a:p>
          <a:p>
            <a:pPr>
              <a:defRPr/>
            </a:pPr>
            <a:r>
              <a:rPr lang="ru-RU" b="1" i="1" dirty="0">
                <a:solidFill>
                  <a:srgbClr val="0070C0"/>
                </a:solidFill>
                <a:latin typeface="Times New Roman" panose="02020603050405020304" pitchFamily="18" charset="0"/>
                <a:cs typeface="Times New Roman" panose="02020603050405020304" pitchFamily="18" charset="0"/>
              </a:rPr>
              <a:t> Положительными факторами</a:t>
            </a:r>
            <a:r>
              <a:rPr lang="ru-RU" dirty="0">
                <a:latin typeface="Times New Roman" panose="02020603050405020304" pitchFamily="18" charset="0"/>
                <a:cs typeface="Times New Roman" panose="02020603050405020304" pitchFamily="18" charset="0"/>
              </a:rPr>
              <a:t>, отличающими керамические протезы от металлокерамических, являются отсутствие возможных обнажений металла (на маргинальных поверхностях), полная </a:t>
            </a:r>
            <a:r>
              <a:rPr lang="ru-RU" dirty="0" err="1">
                <a:latin typeface="Times New Roman" panose="02020603050405020304" pitchFamily="18" charset="0"/>
                <a:cs typeface="Times New Roman" panose="02020603050405020304" pitchFamily="18" charset="0"/>
              </a:rPr>
              <a:t>биосовместимость</a:t>
            </a:r>
            <a:r>
              <a:rPr lang="ru-RU" dirty="0">
                <a:latin typeface="Times New Roman" panose="02020603050405020304" pitchFamily="18" charset="0"/>
                <a:cs typeface="Times New Roman" panose="02020603050405020304" pitchFamily="18" charset="0"/>
              </a:rPr>
              <a:t>, отсутствие образования электрических пар, а также более высокая эстетичность реставраций. </a:t>
            </a:r>
          </a:p>
          <a:p>
            <a:pPr>
              <a:defRPr/>
            </a:pPr>
            <a:r>
              <a:rPr lang="ru-RU" dirty="0">
                <a:latin typeface="Times New Roman" panose="02020603050405020304" pitchFamily="18" charset="0"/>
                <a:cs typeface="Times New Roman" panose="02020603050405020304" pitchFamily="18" charset="0"/>
              </a:rPr>
              <a:t>Вместе с тем данные системы имеют существенные </a:t>
            </a:r>
            <a:r>
              <a:rPr lang="ru-RU" b="1" i="1" dirty="0">
                <a:solidFill>
                  <a:srgbClr val="0070C0"/>
                </a:solidFill>
                <a:latin typeface="Times New Roman" panose="02020603050405020304" pitchFamily="18" charset="0"/>
                <a:cs typeface="Times New Roman" panose="02020603050405020304" pitchFamily="18" charset="0"/>
              </a:rPr>
              <a:t>недостатки</a:t>
            </a:r>
            <a:r>
              <a:rPr lang="ru-RU" dirty="0">
                <a:latin typeface="Times New Roman" panose="02020603050405020304" pitchFamily="18" charset="0"/>
                <a:cs typeface="Times New Roman" panose="02020603050405020304" pitchFamily="18" charset="0"/>
              </a:rPr>
              <a:t>: </a:t>
            </a:r>
          </a:p>
          <a:p>
            <a:pPr>
              <a:defRPr/>
            </a:pPr>
            <a:r>
              <a:rPr lang="ru-RU" dirty="0">
                <a:latin typeface="Times New Roman" panose="02020603050405020304" pitchFamily="18" charset="0"/>
                <a:cs typeface="Times New Roman" panose="02020603050405020304" pitchFamily="18" charset="0"/>
              </a:rPr>
              <a:t>– стоимость реставраций, так же как и самих систем протезирования, выше, чем у металлокерамики;</a:t>
            </a:r>
          </a:p>
          <a:p>
            <a:pPr>
              <a:defRPr/>
            </a:pPr>
            <a:r>
              <a:rPr lang="ru-RU" dirty="0">
                <a:latin typeface="Times New Roman" panose="02020603050405020304" pitchFamily="18" charset="0"/>
                <a:cs typeface="Times New Roman" panose="02020603050405020304" pitchFamily="18" charset="0"/>
              </a:rPr>
              <a:t> – как правило, такие реставрации рассчитаны на протезирование не более 3 единиц; </a:t>
            </a:r>
          </a:p>
          <a:p>
            <a:pPr>
              <a:defRPr/>
            </a:pPr>
            <a:r>
              <a:rPr lang="ru-RU" dirty="0">
                <a:latin typeface="Times New Roman" panose="02020603050405020304" pitchFamily="18" charset="0"/>
                <a:cs typeface="Times New Roman" panose="02020603050405020304" pitchFamily="18" charset="0"/>
              </a:rPr>
              <a:t>– необходимо специальное оборудование; </a:t>
            </a:r>
          </a:p>
          <a:p>
            <a:pPr>
              <a:defRPr/>
            </a:pPr>
            <a:r>
              <a:rPr lang="ru-RU" dirty="0">
                <a:latin typeface="Times New Roman" panose="02020603050405020304" pitchFamily="18" charset="0"/>
                <a:cs typeface="Times New Roman" panose="02020603050405020304" pitchFamily="18" charset="0"/>
              </a:rPr>
              <a:t>– такие факторы, как время изготовления протезов и затраты паковочных масс, </a:t>
            </a:r>
            <a:r>
              <a:rPr lang="ru-RU" dirty="0" err="1">
                <a:latin typeface="Times New Roman" panose="02020603050405020304" pitchFamily="18" charset="0"/>
                <a:cs typeface="Times New Roman" panose="02020603050405020304" pitchFamily="18" charset="0"/>
              </a:rPr>
              <a:t>моделировочных</a:t>
            </a:r>
            <a:r>
              <a:rPr lang="ru-RU" dirty="0">
                <a:latin typeface="Times New Roman" panose="02020603050405020304" pitchFamily="18" charset="0"/>
                <a:cs typeface="Times New Roman" panose="02020603050405020304" pitchFamily="18" charset="0"/>
              </a:rPr>
              <a:t> восков, электроэнергии и другие имеют те же значения, что и при использовании металлокерамики. </a:t>
            </a:r>
          </a:p>
        </p:txBody>
      </p:sp>
    </p:spTree>
    <p:extLst>
      <p:ext uri="{BB962C8B-B14F-4D97-AF65-F5344CB8AC3E}">
        <p14:creationId xmlns:p14="http://schemas.microsoft.com/office/powerpoint/2010/main" val="28298007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14EC83-651D-48F9-A0C5-E0C18DA624DD}" type="slidenum">
              <a:rPr lang="ru-RU" altLang="ru-RU" smtClean="0">
                <a:solidFill>
                  <a:srgbClr val="898989"/>
                </a:solidFill>
              </a:rPr>
              <a:pPr/>
              <a:t>60</a:t>
            </a:fld>
            <a:endParaRPr lang="ru-RU" altLang="ru-RU" smtClean="0">
              <a:solidFill>
                <a:srgbClr val="898989"/>
              </a:solidFill>
            </a:endParaRPr>
          </a:p>
        </p:txBody>
      </p:sp>
      <p:pic>
        <p:nvPicPr>
          <p:cNvPr id="5" name="Объект 5"/>
          <p:cNvPicPr>
            <a:picLocks noChangeAspect="1"/>
          </p:cNvPicPr>
          <p:nvPr/>
        </p:nvPicPr>
        <p:blipFill>
          <a:blip r:embed="rId4"/>
          <a:stretch>
            <a:fillRect/>
          </a:stretch>
        </p:blipFill>
        <p:spPr>
          <a:xfrm>
            <a:off x="1835696" y="1128206"/>
            <a:ext cx="6912768" cy="5228144"/>
          </a:xfrm>
          <a:prstGeom prst="rect">
            <a:avLst/>
          </a:prstGeom>
          <a:ln>
            <a:noFill/>
          </a:ln>
          <a:effectLst>
            <a:softEdge rad="112500"/>
          </a:effectLst>
        </p:spPr>
      </p:pic>
      <p:sp>
        <p:nvSpPr>
          <p:cNvPr id="66566" name="Прямоугольник 1"/>
          <p:cNvSpPr>
            <a:spLocks noChangeArrowheads="1"/>
          </p:cNvSpPr>
          <p:nvPr/>
        </p:nvSpPr>
        <p:spPr bwMode="auto">
          <a:xfrm>
            <a:off x="4038474" y="6163975"/>
            <a:ext cx="34559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800" b="1" dirty="0">
                <a:solidFill>
                  <a:srgbClr val="FF0000"/>
                </a:solidFill>
                <a:latin typeface="Times New Roman" panose="02020603050405020304" pitchFamily="18" charset="0"/>
                <a:cs typeface="Times New Roman" panose="02020603050405020304" pitchFamily="18" charset="0"/>
              </a:rPr>
              <a:t>Подготовка каркаса</a:t>
            </a:r>
          </a:p>
        </p:txBody>
      </p:sp>
      <p:pic>
        <p:nvPicPr>
          <p:cNvPr id="7"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07706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C645D10-E399-4CFA-81BB-C06574D17C50}" type="slidenum">
              <a:rPr lang="ru-RU" altLang="ru-RU" smtClean="0">
                <a:solidFill>
                  <a:srgbClr val="898989"/>
                </a:solidFill>
              </a:rPr>
              <a:pPr/>
              <a:t>61</a:t>
            </a:fld>
            <a:endParaRPr lang="ru-RU" altLang="ru-RU" smtClean="0">
              <a:solidFill>
                <a:srgbClr val="898989"/>
              </a:solidFill>
            </a:endParaRPr>
          </a:p>
        </p:txBody>
      </p:sp>
      <p:pic>
        <p:nvPicPr>
          <p:cNvPr id="5" name="Объект 5"/>
          <p:cNvPicPr>
            <a:picLocks noChangeAspect="1"/>
          </p:cNvPicPr>
          <p:nvPr/>
        </p:nvPicPr>
        <p:blipFill>
          <a:blip r:embed="rId4"/>
          <a:stretch>
            <a:fillRect/>
          </a:stretch>
        </p:blipFill>
        <p:spPr>
          <a:xfrm>
            <a:off x="1763688" y="1916832"/>
            <a:ext cx="7126321" cy="36004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8614" name="Прямоугольник 1"/>
          <p:cNvSpPr>
            <a:spLocks noChangeArrowheads="1"/>
          </p:cNvSpPr>
          <p:nvPr/>
        </p:nvSpPr>
        <p:spPr bwMode="auto">
          <a:xfrm>
            <a:off x="2555776" y="5534435"/>
            <a:ext cx="6218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800" b="1">
                <a:solidFill>
                  <a:srgbClr val="FF0000"/>
                </a:solidFill>
                <a:latin typeface="Times New Roman" panose="02020603050405020304" pitchFamily="18" charset="0"/>
                <a:cs typeface="Times New Roman" panose="02020603050405020304" pitchFamily="18" charset="0"/>
              </a:rPr>
              <a:t>Прессованный и очищенный каркас </a:t>
            </a:r>
          </a:p>
        </p:txBody>
      </p:sp>
      <p:pic>
        <p:nvPicPr>
          <p:cNvPr id="7"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91723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621C62-74A7-427E-8115-DB5CC1A2DFCB}" type="slidenum">
              <a:rPr lang="ru-RU" altLang="ru-RU" smtClean="0">
                <a:solidFill>
                  <a:srgbClr val="898989"/>
                </a:solidFill>
              </a:rPr>
              <a:pPr/>
              <a:t>62</a:t>
            </a:fld>
            <a:endParaRPr lang="ru-RU" altLang="ru-RU" smtClean="0">
              <a:solidFill>
                <a:srgbClr val="898989"/>
              </a:solidFill>
            </a:endParaRPr>
          </a:p>
        </p:txBody>
      </p:sp>
      <p:pic>
        <p:nvPicPr>
          <p:cNvPr id="5" name="Объект 3"/>
          <p:cNvPicPr>
            <a:picLocks noChangeAspect="1"/>
          </p:cNvPicPr>
          <p:nvPr/>
        </p:nvPicPr>
        <p:blipFill>
          <a:blip r:embed="rId4"/>
          <a:stretch>
            <a:fillRect/>
          </a:stretch>
        </p:blipFill>
        <p:spPr>
          <a:xfrm>
            <a:off x="1582729" y="2924944"/>
            <a:ext cx="7260683" cy="295232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0662" name="Прямоугольник 1"/>
          <p:cNvSpPr>
            <a:spLocks noChangeArrowheads="1"/>
          </p:cNvSpPr>
          <p:nvPr/>
        </p:nvSpPr>
        <p:spPr bwMode="auto">
          <a:xfrm>
            <a:off x="2125663" y="1420813"/>
            <a:ext cx="6175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a:latin typeface="Times New Roman" panose="02020603050405020304" pitchFamily="18" charset="0"/>
                <a:cs typeface="Times New Roman" panose="02020603050405020304" pitchFamily="18" charset="0"/>
              </a:rPr>
              <a:t>Техник моделирует керамическое плечо так, как это необходимо, и подсушивает.</a:t>
            </a:r>
          </a:p>
          <a:p>
            <a:pPr algn="ctr"/>
            <a:r>
              <a:rPr lang="ru-RU" altLang="ru-RU">
                <a:latin typeface="Times New Roman" panose="02020603050405020304" pitchFamily="18" charset="0"/>
                <a:cs typeface="Times New Roman" panose="02020603050405020304" pitchFamily="18" charset="0"/>
              </a:rPr>
              <a:t>Аккуратно снимает каркас со штампика, помещает на лоток для обжига и обжигает.</a:t>
            </a:r>
          </a:p>
        </p:txBody>
      </p:sp>
      <p:sp>
        <p:nvSpPr>
          <p:cNvPr id="70663" name="Прямоугольник 2"/>
          <p:cNvSpPr>
            <a:spLocks noChangeArrowheads="1"/>
          </p:cNvSpPr>
          <p:nvPr/>
        </p:nvSpPr>
        <p:spPr bwMode="auto">
          <a:xfrm>
            <a:off x="3275856" y="5909262"/>
            <a:ext cx="4508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3200" b="1">
                <a:solidFill>
                  <a:srgbClr val="FF0000"/>
                </a:solidFill>
                <a:latin typeface="Times New Roman" panose="02020603050405020304" pitchFamily="18" charset="0"/>
                <a:cs typeface="Times New Roman" panose="02020603050405020304" pitchFamily="18" charset="0"/>
              </a:rPr>
              <a:t>Обжиг плечевой массы</a:t>
            </a:r>
          </a:p>
        </p:txBody>
      </p:sp>
      <p:pic>
        <p:nvPicPr>
          <p:cNvPr id="8"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8390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2"/>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107950" y="115888"/>
            <a:ext cx="1368425"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951151-D463-47AA-929A-10456B507F2F}" type="slidenum">
              <a:rPr lang="ru-RU" altLang="ru-RU" smtClean="0">
                <a:solidFill>
                  <a:srgbClr val="898989"/>
                </a:solidFill>
              </a:rPr>
              <a:pPr/>
              <a:t>63</a:t>
            </a:fld>
            <a:endParaRPr lang="ru-RU" altLang="ru-RU" smtClean="0">
              <a:solidFill>
                <a:srgbClr val="898989"/>
              </a:solidFill>
            </a:endParaRPr>
          </a:p>
        </p:txBody>
      </p:sp>
      <p:pic>
        <p:nvPicPr>
          <p:cNvPr id="5" name="Рисунок 4"/>
          <p:cNvPicPr>
            <a:picLocks noChangeAspect="1"/>
          </p:cNvPicPr>
          <p:nvPr/>
        </p:nvPicPr>
        <p:blipFill>
          <a:blip r:embed="rId5"/>
          <a:stretch>
            <a:fillRect/>
          </a:stretch>
        </p:blipFill>
        <p:spPr>
          <a:xfrm>
            <a:off x="1790148" y="1484784"/>
            <a:ext cx="7038975" cy="266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2710" name="Прямоугольник 1"/>
          <p:cNvSpPr>
            <a:spLocks noChangeArrowheads="1"/>
          </p:cNvSpPr>
          <p:nvPr/>
        </p:nvSpPr>
        <p:spPr bwMode="auto">
          <a:xfrm>
            <a:off x="3570288" y="519113"/>
            <a:ext cx="347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3200" b="1">
                <a:solidFill>
                  <a:srgbClr val="FF0000"/>
                </a:solidFill>
                <a:latin typeface="Times New Roman" panose="02020603050405020304" pitchFamily="18" charset="0"/>
                <a:cs typeface="Times New Roman" panose="02020603050405020304" pitchFamily="18" charset="0"/>
              </a:rPr>
              <a:t>Грунтовый обжиг</a:t>
            </a:r>
          </a:p>
        </p:txBody>
      </p:sp>
      <p:sp>
        <p:nvSpPr>
          <p:cNvPr id="72711" name="Прямоугольник 2"/>
          <p:cNvSpPr>
            <a:spLocks noChangeArrowheads="1"/>
          </p:cNvSpPr>
          <p:nvPr/>
        </p:nvSpPr>
        <p:spPr bwMode="auto">
          <a:xfrm>
            <a:off x="2195513" y="4589463"/>
            <a:ext cx="62293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6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000">
                <a:latin typeface="Times New Roman" panose="02020603050405020304" pitchFamily="18" charset="0"/>
                <a:cs typeface="Times New Roman" panose="02020603050405020304" pitchFamily="18" charset="0"/>
              </a:rPr>
              <a:t>После обжига техник наносит тонким равномерным слоем дентин или дипдентин на всю облицовываемую поверхность. </a:t>
            </a:r>
          </a:p>
          <a:p>
            <a:pPr algn="ctr"/>
            <a:r>
              <a:rPr lang="ru-RU" altLang="ru-RU" sz="2000">
                <a:latin typeface="Times New Roman" panose="02020603050405020304" pitchFamily="18" charset="0"/>
                <a:cs typeface="Times New Roman" panose="02020603050405020304" pitchFamily="18" charset="0"/>
              </a:rPr>
              <a:t>Конструкция снова помещается в печь и обжигается.</a:t>
            </a:r>
          </a:p>
        </p:txBody>
      </p:sp>
    </p:spTree>
    <p:extLst>
      <p:ext uri="{BB962C8B-B14F-4D97-AF65-F5344CB8AC3E}">
        <p14:creationId xmlns:p14="http://schemas.microsoft.com/office/powerpoint/2010/main" val="18533383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3B82AA-BF07-48EB-B94D-7C0FDEB56C76}" type="slidenum">
              <a:rPr lang="ru-RU" altLang="ru-RU" smtClean="0">
                <a:solidFill>
                  <a:srgbClr val="898989"/>
                </a:solidFill>
              </a:rPr>
              <a:pPr/>
              <a:t>64</a:t>
            </a:fld>
            <a:endParaRPr lang="ru-RU" altLang="ru-RU" smtClean="0">
              <a:solidFill>
                <a:srgbClr val="898989"/>
              </a:solidFill>
            </a:endParaRPr>
          </a:p>
        </p:txBody>
      </p:sp>
      <p:pic>
        <p:nvPicPr>
          <p:cNvPr id="5" name="Объект 5"/>
          <p:cNvPicPr>
            <a:picLocks noChangeAspect="1"/>
          </p:cNvPicPr>
          <p:nvPr/>
        </p:nvPicPr>
        <p:blipFill>
          <a:blip r:embed="rId4" cstate="email"/>
          <a:stretch>
            <a:fillRect/>
          </a:stretch>
        </p:blipFill>
        <p:spPr>
          <a:xfrm>
            <a:off x="1546910" y="1268760"/>
            <a:ext cx="4911040" cy="494422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4758" name="Прямоугольник 1"/>
          <p:cNvSpPr>
            <a:spLocks noChangeArrowheads="1"/>
          </p:cNvSpPr>
          <p:nvPr/>
        </p:nvSpPr>
        <p:spPr bwMode="auto">
          <a:xfrm>
            <a:off x="6524625" y="1989138"/>
            <a:ext cx="2484438"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a:latin typeface="Times New Roman" panose="02020603050405020304" pitchFamily="18" charset="0"/>
                <a:cs typeface="Times New Roman" panose="02020603050405020304" pitchFamily="18" charset="0"/>
              </a:rPr>
              <a:t>На нижнюю поверхность промежуточной  части мостовидного протеза техник наносит дипдентин;</a:t>
            </a:r>
          </a:p>
          <a:p>
            <a:pPr algn="ctr"/>
            <a:r>
              <a:rPr lang="ru-RU" altLang="ru-RU">
                <a:latin typeface="Times New Roman" panose="02020603050405020304" pitchFamily="18" charset="0"/>
                <a:cs typeface="Times New Roman" panose="02020603050405020304" pitchFamily="18" charset="0"/>
              </a:rPr>
              <a:t>Продолжает наслоение дентином;</a:t>
            </a:r>
          </a:p>
          <a:p>
            <a:pPr algn="ctr"/>
            <a:r>
              <a:rPr lang="ru-RU" altLang="ru-RU">
                <a:latin typeface="Times New Roman" panose="02020603050405020304" pitchFamily="18" charset="0"/>
                <a:cs typeface="Times New Roman" panose="02020603050405020304" pitchFamily="18" charset="0"/>
              </a:rPr>
              <a:t>Монтирует основной объем зуба  используя дентиновые массы</a:t>
            </a:r>
            <a:r>
              <a:rPr lang="ru-RU" altLang="ru-RU"/>
              <a:t>.</a:t>
            </a:r>
          </a:p>
        </p:txBody>
      </p:sp>
      <p:sp>
        <p:nvSpPr>
          <p:cNvPr id="74759" name="Прямоугольник 2"/>
          <p:cNvSpPr>
            <a:spLocks noChangeArrowheads="1"/>
          </p:cNvSpPr>
          <p:nvPr/>
        </p:nvSpPr>
        <p:spPr bwMode="auto">
          <a:xfrm>
            <a:off x="1628499" y="6193826"/>
            <a:ext cx="7380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800" b="1">
                <a:solidFill>
                  <a:srgbClr val="FF0000"/>
                </a:solidFill>
                <a:latin typeface="Times New Roman" panose="02020603050405020304" pitchFamily="18" charset="0"/>
                <a:cs typeface="Times New Roman" panose="02020603050405020304" pitchFamily="18" charset="0"/>
              </a:rPr>
              <a:t>1-й обжиг дентина и массы режущего края</a:t>
            </a:r>
          </a:p>
        </p:txBody>
      </p:sp>
      <p:pic>
        <p:nvPicPr>
          <p:cNvPr id="8"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1922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9E9B62-9454-426E-B62A-D1A264F53DC3}" type="slidenum">
              <a:rPr lang="ru-RU" altLang="ru-RU" smtClean="0">
                <a:solidFill>
                  <a:srgbClr val="898989"/>
                </a:solidFill>
              </a:rPr>
              <a:pPr/>
              <a:t>65</a:t>
            </a:fld>
            <a:endParaRPr lang="ru-RU" altLang="ru-RU" smtClean="0">
              <a:solidFill>
                <a:srgbClr val="898989"/>
              </a:solidFill>
            </a:endParaRPr>
          </a:p>
        </p:txBody>
      </p:sp>
      <p:pic>
        <p:nvPicPr>
          <p:cNvPr id="5" name="Объект 3"/>
          <p:cNvPicPr>
            <a:picLocks noChangeAspect="1"/>
          </p:cNvPicPr>
          <p:nvPr/>
        </p:nvPicPr>
        <p:blipFill>
          <a:blip r:embed="rId4" cstate="email"/>
          <a:stretch>
            <a:fillRect/>
          </a:stretch>
        </p:blipFill>
        <p:spPr>
          <a:xfrm>
            <a:off x="4365625" y="1103860"/>
            <a:ext cx="4463716" cy="451640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6806" name="Прямоугольник 1"/>
          <p:cNvSpPr>
            <a:spLocks noChangeArrowheads="1"/>
          </p:cNvSpPr>
          <p:nvPr/>
        </p:nvSpPr>
        <p:spPr bwMode="auto">
          <a:xfrm>
            <a:off x="1670050" y="1628800"/>
            <a:ext cx="25019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a:latin typeface="Times New Roman" panose="02020603050405020304" pitchFamily="18" charset="0"/>
                <a:cs typeface="Times New Roman" panose="02020603050405020304" pitchFamily="18" charset="0"/>
              </a:rPr>
              <a:t>Зубной техник редуцирует сформированный дентин и обеспечивает необходимое пространство для масс режущего края;</a:t>
            </a:r>
          </a:p>
          <a:p>
            <a:pPr algn="ctr"/>
            <a:r>
              <a:rPr lang="ru-RU" altLang="ru-RU">
                <a:latin typeface="Times New Roman" panose="02020603050405020304" pitchFamily="18" charset="0"/>
                <a:cs typeface="Times New Roman" panose="02020603050405020304" pitchFamily="18" charset="0"/>
              </a:rPr>
              <a:t>Наносит на реставрацию прозрачную импульс массу и покрывает режущий край эмалью;</a:t>
            </a:r>
          </a:p>
          <a:p>
            <a:pPr algn="ctr"/>
            <a:r>
              <a:rPr lang="ru-RU" altLang="ru-RU">
                <a:latin typeface="Times New Roman" panose="02020603050405020304" pitchFamily="18" charset="0"/>
                <a:cs typeface="Times New Roman" panose="02020603050405020304" pitchFamily="18" charset="0"/>
              </a:rPr>
              <a:t>Далее снимает реставрацию с модели и дополняет массой контакты.</a:t>
            </a:r>
          </a:p>
        </p:txBody>
      </p:sp>
      <p:sp>
        <p:nvSpPr>
          <p:cNvPr id="76807" name="Прямоугольник 2"/>
          <p:cNvSpPr>
            <a:spLocks noChangeArrowheads="1"/>
          </p:cNvSpPr>
          <p:nvPr/>
        </p:nvSpPr>
        <p:spPr bwMode="auto">
          <a:xfrm>
            <a:off x="4365625" y="5650541"/>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b="1" dirty="0">
                <a:solidFill>
                  <a:srgbClr val="002060"/>
                </a:solidFill>
                <a:latin typeface="Times New Roman" panose="02020603050405020304" pitchFamily="18" charset="0"/>
                <a:cs typeface="Times New Roman" panose="02020603050405020304" pitchFamily="18" charset="0"/>
              </a:rPr>
              <a:t>Необходимо </a:t>
            </a:r>
            <a:r>
              <a:rPr lang="ru-RU" altLang="ru-RU" b="1" dirty="0" err="1">
                <a:solidFill>
                  <a:srgbClr val="002060"/>
                </a:solidFill>
                <a:latin typeface="Times New Roman" panose="02020603050405020304" pitchFamily="18" charset="0"/>
                <a:cs typeface="Times New Roman" panose="02020603050405020304" pitchFamily="18" charset="0"/>
              </a:rPr>
              <a:t>просепорировать</a:t>
            </a:r>
            <a:r>
              <a:rPr lang="ru-RU" altLang="ru-RU" b="1" dirty="0">
                <a:solidFill>
                  <a:srgbClr val="002060"/>
                </a:solidFill>
                <a:latin typeface="Times New Roman" panose="02020603050405020304" pitchFamily="18" charset="0"/>
                <a:cs typeface="Times New Roman" panose="02020603050405020304" pitchFamily="18" charset="0"/>
              </a:rPr>
              <a:t> межзубные области до каркаса.</a:t>
            </a:r>
          </a:p>
        </p:txBody>
      </p:sp>
      <p:pic>
        <p:nvPicPr>
          <p:cNvPr id="8"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2264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BAFB99-79CA-4BA7-B9F9-1766C9992C5B}" type="slidenum">
              <a:rPr lang="ru-RU" altLang="ru-RU" smtClean="0">
                <a:solidFill>
                  <a:srgbClr val="898989"/>
                </a:solidFill>
              </a:rPr>
              <a:pPr/>
              <a:t>66</a:t>
            </a:fld>
            <a:endParaRPr lang="ru-RU" altLang="ru-RU" smtClean="0">
              <a:solidFill>
                <a:srgbClr val="898989"/>
              </a:solidFill>
            </a:endParaRPr>
          </a:p>
        </p:txBody>
      </p:sp>
      <p:pic>
        <p:nvPicPr>
          <p:cNvPr id="5" name="Объект 3"/>
          <p:cNvPicPr>
            <a:picLocks noChangeAspect="1"/>
          </p:cNvPicPr>
          <p:nvPr/>
        </p:nvPicPr>
        <p:blipFill>
          <a:blip r:embed="rId4"/>
          <a:stretch>
            <a:fillRect/>
          </a:stretch>
        </p:blipFill>
        <p:spPr>
          <a:xfrm>
            <a:off x="1619672" y="1900508"/>
            <a:ext cx="7272090" cy="234962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8854" name="Прямоугольник 1"/>
          <p:cNvSpPr>
            <a:spLocks noChangeArrowheads="1"/>
          </p:cNvSpPr>
          <p:nvPr/>
        </p:nvSpPr>
        <p:spPr bwMode="auto">
          <a:xfrm>
            <a:off x="2276773" y="4509120"/>
            <a:ext cx="59578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3200">
                <a:latin typeface="Times New Roman" panose="02020603050405020304" pitchFamily="18" charset="0"/>
                <a:cs typeface="Times New Roman" panose="02020603050405020304" pitchFamily="18" charset="0"/>
              </a:rPr>
              <a:t>Реставрация после первого обжига дентина и массы режущего края</a:t>
            </a:r>
          </a:p>
        </p:txBody>
      </p:sp>
      <p:pic>
        <p:nvPicPr>
          <p:cNvPr id="7"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86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3D98BA-BEEE-458B-93CD-3F9D58393E4D}" type="slidenum">
              <a:rPr lang="ru-RU" altLang="ru-RU" smtClean="0">
                <a:solidFill>
                  <a:srgbClr val="898989"/>
                </a:solidFill>
              </a:rPr>
              <a:pPr/>
              <a:t>67</a:t>
            </a:fld>
            <a:endParaRPr lang="ru-RU" altLang="ru-RU" smtClean="0">
              <a:solidFill>
                <a:srgbClr val="898989"/>
              </a:solidFill>
            </a:endParaRPr>
          </a:p>
        </p:txBody>
      </p:sp>
      <p:pic>
        <p:nvPicPr>
          <p:cNvPr id="5" name="Рисунок 4"/>
          <p:cNvPicPr>
            <a:picLocks noChangeAspect="1"/>
          </p:cNvPicPr>
          <p:nvPr/>
        </p:nvPicPr>
        <p:blipFill>
          <a:blip r:embed="rId4" cstate="email"/>
          <a:stretch>
            <a:fillRect/>
          </a:stretch>
        </p:blipFill>
        <p:spPr>
          <a:xfrm>
            <a:off x="1461549" y="2146772"/>
            <a:ext cx="4781957" cy="3185269"/>
          </a:xfrm>
          <a:prstGeom prst="rect">
            <a:avLst/>
          </a:prstGeom>
          <a:ln>
            <a:noFill/>
          </a:ln>
          <a:effectLst>
            <a:softEdge rad="112500"/>
          </a:effectLst>
        </p:spPr>
      </p:pic>
      <p:sp>
        <p:nvSpPr>
          <p:cNvPr id="80902" name="Прямоугольник 1"/>
          <p:cNvSpPr>
            <a:spLocks noChangeArrowheads="1"/>
          </p:cNvSpPr>
          <p:nvPr/>
        </p:nvSpPr>
        <p:spPr bwMode="auto">
          <a:xfrm>
            <a:off x="5983857" y="2016125"/>
            <a:ext cx="31162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6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a:latin typeface="Times New Roman" panose="02020603050405020304" pitchFamily="18" charset="0"/>
                <a:cs typeface="Times New Roman" panose="02020603050405020304" pitchFamily="18" charset="0"/>
              </a:rPr>
              <a:t>Техник вносит необходимые поправки и полностью очищает реставрацию в ультразвуковой ванне или с помощью струи пара. Пескоструйная обработка поверхности частицами Al</a:t>
            </a:r>
            <a:r>
              <a:rPr lang="en-US" altLang="ru-RU">
                <a:latin typeface="Times New Roman" panose="02020603050405020304" pitchFamily="18" charset="0"/>
                <a:cs typeface="Times New Roman" panose="02020603050405020304" pitchFamily="18" charset="0"/>
              </a:rPr>
              <a:t>2O3 </a:t>
            </a:r>
            <a:r>
              <a:rPr lang="ru-RU" altLang="ru-RU">
                <a:latin typeface="Times New Roman" panose="02020603050405020304" pitchFamily="18" charset="0"/>
                <a:cs typeface="Times New Roman" panose="02020603050405020304" pitchFamily="18" charset="0"/>
              </a:rPr>
              <a:t>размером 50 микрон под давлением 1 атм. необходима только в случае случайного загрязнения поверхности после чистки. </a:t>
            </a:r>
          </a:p>
        </p:txBody>
      </p:sp>
      <p:sp>
        <p:nvSpPr>
          <p:cNvPr id="80903" name="Прямоугольник 2"/>
          <p:cNvSpPr>
            <a:spLocks noChangeArrowheads="1"/>
          </p:cNvSpPr>
          <p:nvPr/>
        </p:nvSpPr>
        <p:spPr bwMode="auto">
          <a:xfrm>
            <a:off x="1732532" y="997955"/>
            <a:ext cx="73675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2800" b="1" dirty="0">
                <a:solidFill>
                  <a:srgbClr val="FF0000"/>
                </a:solidFill>
                <a:latin typeface="Times New Roman" panose="02020603050405020304" pitchFamily="18" charset="0"/>
                <a:cs typeface="Times New Roman" panose="02020603050405020304" pitchFamily="18" charset="0"/>
              </a:rPr>
              <a:t>2-й обжиг дентина и массы режущего края</a:t>
            </a:r>
          </a:p>
        </p:txBody>
      </p:sp>
      <p:sp>
        <p:nvSpPr>
          <p:cNvPr id="80904" name="Прямоугольник 3"/>
          <p:cNvSpPr>
            <a:spLocks noChangeArrowheads="1"/>
          </p:cNvSpPr>
          <p:nvPr/>
        </p:nvSpPr>
        <p:spPr bwMode="auto">
          <a:xfrm>
            <a:off x="1461549" y="5432425"/>
            <a:ext cx="7343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6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a:latin typeface="Times New Roman" panose="02020603050405020304" pitchFamily="18" charset="0"/>
                <a:cs typeface="Times New Roman" panose="02020603050405020304" pitchFamily="18" charset="0"/>
              </a:rPr>
              <a:t>Тщательно высушивает реставрацию</a:t>
            </a:r>
          </a:p>
          <a:p>
            <a:r>
              <a:rPr lang="ru-RU" altLang="ru-RU">
                <a:latin typeface="Times New Roman" panose="02020603050405020304" pitchFamily="18" charset="0"/>
                <a:cs typeface="Times New Roman" panose="02020603050405020304" pitchFamily="18" charset="0"/>
              </a:rPr>
              <a:t>и смоделирует недостающие области. Уделите особое внимание межзубным областям и контактным пунктам.</a:t>
            </a:r>
          </a:p>
        </p:txBody>
      </p:sp>
      <p:pic>
        <p:nvPicPr>
          <p:cNvPr id="9"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8917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8DF1CE-49DF-4D86-8A99-C52F57977ADB}" type="slidenum">
              <a:rPr lang="ru-RU" altLang="ru-RU" smtClean="0">
                <a:solidFill>
                  <a:srgbClr val="898989"/>
                </a:solidFill>
              </a:rPr>
              <a:pPr/>
              <a:t>68</a:t>
            </a:fld>
            <a:endParaRPr lang="ru-RU" altLang="ru-RU" smtClean="0">
              <a:solidFill>
                <a:srgbClr val="898989"/>
              </a:solidFill>
            </a:endParaRPr>
          </a:p>
        </p:txBody>
      </p:sp>
      <p:pic>
        <p:nvPicPr>
          <p:cNvPr id="5" name="Рисунок 4"/>
          <p:cNvPicPr>
            <a:picLocks noChangeAspect="1"/>
          </p:cNvPicPr>
          <p:nvPr/>
        </p:nvPicPr>
        <p:blipFill>
          <a:blip r:embed="rId4"/>
          <a:stretch>
            <a:fillRect/>
          </a:stretch>
        </p:blipFill>
        <p:spPr>
          <a:xfrm>
            <a:off x="2123728" y="1196975"/>
            <a:ext cx="6300863" cy="4351875"/>
          </a:xfrm>
          <a:prstGeom prst="rect">
            <a:avLst/>
          </a:prstGeom>
          <a:ln>
            <a:noFill/>
          </a:ln>
          <a:effectLst>
            <a:softEdge rad="112500"/>
          </a:effectLst>
        </p:spPr>
      </p:pic>
      <p:sp>
        <p:nvSpPr>
          <p:cNvPr id="82950" name="Прямоугольник 1"/>
          <p:cNvSpPr>
            <a:spLocks noChangeArrowheads="1"/>
          </p:cNvSpPr>
          <p:nvPr/>
        </p:nvSpPr>
        <p:spPr bwMode="auto">
          <a:xfrm>
            <a:off x="1588790" y="5575640"/>
            <a:ext cx="74533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6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400" dirty="0">
                <a:latin typeface="Times New Roman" panose="02020603050405020304" pitchFamily="18" charset="0"/>
                <a:cs typeface="Times New Roman" panose="02020603050405020304" pitchFamily="18" charset="0"/>
              </a:rPr>
              <a:t>Перед обжигом красителей и глазури реставрация должна быть окончательно обработана и отполирована  следующим образом:</a:t>
            </a:r>
          </a:p>
          <a:p>
            <a:pPr algn="ctr"/>
            <a:r>
              <a:rPr lang="ru-RU" altLang="ru-RU" sz="1400" dirty="0">
                <a:latin typeface="Times New Roman" panose="02020603050405020304" pitchFamily="18" charset="0"/>
                <a:cs typeface="Times New Roman" panose="02020603050405020304" pitchFamily="18" charset="0"/>
              </a:rPr>
              <a:t>Техник использует финишные алмазные боры для придания естественной формы и текстуры поверхности реставрации, в том числе линий роста, выпуклых и вогнутых областей.</a:t>
            </a:r>
          </a:p>
        </p:txBody>
      </p:sp>
      <p:pic>
        <p:nvPicPr>
          <p:cNvPr id="7"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0123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319D65-E0D1-4443-905E-F0E1BECC5B20}" type="slidenum">
              <a:rPr lang="ru-RU" altLang="ru-RU" smtClean="0">
                <a:solidFill>
                  <a:srgbClr val="898989"/>
                </a:solidFill>
              </a:rPr>
              <a:pPr/>
              <a:t>69</a:t>
            </a:fld>
            <a:endParaRPr lang="ru-RU" altLang="ru-RU" smtClean="0">
              <a:solidFill>
                <a:srgbClr val="898989"/>
              </a:solidFill>
            </a:endParaRPr>
          </a:p>
        </p:txBody>
      </p:sp>
      <p:pic>
        <p:nvPicPr>
          <p:cNvPr id="5" name="Объект 3"/>
          <p:cNvPicPr>
            <a:picLocks noChangeAspect="1"/>
          </p:cNvPicPr>
          <p:nvPr/>
        </p:nvPicPr>
        <p:blipFill>
          <a:blip r:embed="rId4" cstate="email"/>
          <a:stretch>
            <a:fillRect/>
          </a:stretch>
        </p:blipFill>
        <p:spPr>
          <a:xfrm>
            <a:off x="2123728" y="1394231"/>
            <a:ext cx="6117304" cy="4421100"/>
          </a:xfrm>
          <a:prstGeom prst="rect">
            <a:avLst/>
          </a:prstGeom>
          <a:ln>
            <a:noFill/>
          </a:ln>
          <a:effectLst>
            <a:softEdge rad="112500"/>
          </a:effectLst>
        </p:spPr>
      </p:pic>
      <p:sp>
        <p:nvSpPr>
          <p:cNvPr id="84998" name="Прямоугольник 1"/>
          <p:cNvSpPr>
            <a:spLocks noChangeArrowheads="1"/>
          </p:cNvSpPr>
          <p:nvPr/>
        </p:nvSpPr>
        <p:spPr bwMode="auto">
          <a:xfrm>
            <a:off x="2987674" y="1055687"/>
            <a:ext cx="4181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2400" b="1" dirty="0">
                <a:solidFill>
                  <a:srgbClr val="FF0000"/>
                </a:solidFill>
                <a:latin typeface="Times New Roman" panose="02020603050405020304" pitchFamily="18" charset="0"/>
                <a:cs typeface="Times New Roman" panose="02020603050405020304" pitchFamily="18" charset="0"/>
              </a:rPr>
              <a:t>Обжиг красителей и глазури</a:t>
            </a:r>
          </a:p>
        </p:txBody>
      </p:sp>
      <p:sp>
        <p:nvSpPr>
          <p:cNvPr id="84999" name="Прямоугольник 2"/>
          <p:cNvSpPr>
            <a:spLocks noChangeArrowheads="1"/>
          </p:cNvSpPr>
          <p:nvPr/>
        </p:nvSpPr>
        <p:spPr bwMode="auto">
          <a:xfrm>
            <a:off x="1811337" y="5789207"/>
            <a:ext cx="65341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dirty="0">
                <a:latin typeface="Times New Roman" panose="02020603050405020304" pitchFamily="18" charset="0"/>
                <a:cs typeface="Times New Roman" panose="02020603050405020304" pitchFamily="18" charset="0"/>
              </a:rPr>
              <a:t>Техник наносит глазурь на всю поверхность реставрации, индивидуализирует </a:t>
            </a:r>
            <a:r>
              <a:rPr lang="ru-RU" altLang="ru-RU" dirty="0" err="1">
                <a:latin typeface="Times New Roman" panose="02020603050405020304" pitchFamily="18" charset="0"/>
                <a:cs typeface="Times New Roman" panose="02020603050405020304" pitchFamily="18" charset="0"/>
              </a:rPr>
              <a:t>фиссуры</a:t>
            </a:r>
            <a:r>
              <a:rPr lang="ru-RU" altLang="ru-RU" dirty="0">
                <a:latin typeface="Times New Roman" panose="02020603050405020304" pitchFamily="18" charset="0"/>
                <a:cs typeface="Times New Roman" panose="02020603050405020304" pitchFamily="18" charset="0"/>
              </a:rPr>
              <a:t> порошковым красителем и корректирует контактные пункты</a:t>
            </a:r>
          </a:p>
        </p:txBody>
      </p:sp>
      <p:pic>
        <p:nvPicPr>
          <p:cNvPr id="8"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433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107950" y="115888"/>
            <a:ext cx="1368425"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49FD06-E385-4189-B040-123037506B6B}" type="slidenum">
              <a:rPr lang="ru-RU" altLang="ru-RU" smtClean="0">
                <a:solidFill>
                  <a:srgbClr val="898989"/>
                </a:solidFill>
              </a:rPr>
              <a:pPr/>
              <a:t>7</a:t>
            </a:fld>
            <a:endParaRPr lang="ru-RU" altLang="ru-RU" smtClean="0">
              <a:solidFill>
                <a:srgbClr val="898989"/>
              </a:solidFill>
            </a:endParaRPr>
          </a:p>
        </p:txBody>
      </p:sp>
      <p:sp>
        <p:nvSpPr>
          <p:cNvPr id="11269" name="Заголовок 1"/>
          <p:cNvSpPr txBox="1">
            <a:spLocks noChangeArrowheads="1"/>
          </p:cNvSpPr>
          <p:nvPr/>
        </p:nvSpPr>
        <p:spPr bwMode="auto">
          <a:xfrm>
            <a:off x="984250" y="5191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0"/>
              </a:spcBef>
              <a:buFontTx/>
              <a:buNone/>
            </a:pPr>
            <a:r>
              <a:rPr lang="ru-RU" altLang="ru-RU" sz="3300">
                <a:solidFill>
                  <a:srgbClr val="FF0000"/>
                </a:solidFill>
                <a:latin typeface="Times New Roman" panose="02020603050405020304" pitchFamily="18" charset="0"/>
                <a:cs typeface="Times New Roman" panose="02020603050405020304" pitchFamily="18" charset="0"/>
              </a:rPr>
              <a:t>Двуслойная безметалловая коронка</a:t>
            </a:r>
          </a:p>
        </p:txBody>
      </p:sp>
      <p:pic>
        <p:nvPicPr>
          <p:cNvPr id="6" name="Рисунок 5"/>
          <p:cNvPicPr>
            <a:picLocks noChangeAspect="1"/>
          </p:cNvPicPr>
          <p:nvPr/>
        </p:nvPicPr>
        <p:blipFill>
          <a:blip r:embed="rId5"/>
          <a:stretch>
            <a:fillRect/>
          </a:stretch>
        </p:blipFill>
        <p:spPr>
          <a:xfrm>
            <a:off x="5737225" y="2205038"/>
            <a:ext cx="2808288" cy="2911475"/>
          </a:xfrm>
          <a:prstGeom prst="rect">
            <a:avLst/>
          </a:prstGeom>
          <a:ln>
            <a:noFill/>
          </a:ln>
          <a:effectLst>
            <a:outerShdw blurRad="190500" algn="tl" rotWithShape="0">
              <a:srgbClr val="000000">
                <a:alpha val="70000"/>
              </a:srgbClr>
            </a:outerShdw>
          </a:effectLst>
        </p:spPr>
      </p:pic>
      <p:sp>
        <p:nvSpPr>
          <p:cNvPr id="11271" name="Прямоугольник 1"/>
          <p:cNvSpPr>
            <a:spLocks noChangeArrowheads="1"/>
          </p:cNvSpPr>
          <p:nvPr/>
        </p:nvSpPr>
        <p:spPr bwMode="auto">
          <a:xfrm>
            <a:off x="1774825" y="1844675"/>
            <a:ext cx="3324225"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6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000">
                <a:latin typeface="Times New Roman" panose="02020603050405020304" pitchFamily="18" charset="0"/>
                <a:cs typeface="Times New Roman" panose="02020603050405020304" pitchFamily="18" charset="0"/>
              </a:rPr>
              <a:t>Технология состоит в том, что керамическая облицовка наносится не на традиционный металлический каркас (как при изготовлении традиционной металлокерамики), а на каркас из оксида циркония, который имеет цвет зуба и является не менее прочным, чем металлический.</a:t>
            </a:r>
          </a:p>
          <a:p>
            <a:pPr algn="ctr"/>
            <a:endParaRPr lang="ru-RU" altLang="ru-RU"/>
          </a:p>
        </p:txBody>
      </p:sp>
    </p:spTree>
    <p:extLst>
      <p:ext uri="{BB962C8B-B14F-4D97-AF65-F5344CB8AC3E}">
        <p14:creationId xmlns:p14="http://schemas.microsoft.com/office/powerpoint/2010/main" val="30320670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0843CE-EC38-4310-B02D-C17B4DABD65F}" type="slidenum">
              <a:rPr lang="ru-RU" altLang="ru-RU" smtClean="0">
                <a:solidFill>
                  <a:srgbClr val="898989"/>
                </a:solidFill>
              </a:rPr>
              <a:pPr/>
              <a:t>70</a:t>
            </a:fld>
            <a:endParaRPr lang="ru-RU" altLang="ru-RU" smtClean="0">
              <a:solidFill>
                <a:srgbClr val="898989"/>
              </a:solidFill>
            </a:endParaRPr>
          </a:p>
        </p:txBody>
      </p:sp>
      <p:pic>
        <p:nvPicPr>
          <p:cNvPr id="5" name="Объект 3"/>
          <p:cNvPicPr>
            <a:picLocks noChangeAspect="1"/>
          </p:cNvPicPr>
          <p:nvPr/>
        </p:nvPicPr>
        <p:blipFill>
          <a:blip r:embed="rId4"/>
          <a:stretch>
            <a:fillRect/>
          </a:stretch>
        </p:blipFill>
        <p:spPr>
          <a:xfrm>
            <a:off x="1619672" y="1484784"/>
            <a:ext cx="7380163" cy="297409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7046" name="Прямоугольник 1"/>
          <p:cNvSpPr>
            <a:spLocks noChangeArrowheads="1"/>
          </p:cNvSpPr>
          <p:nvPr/>
        </p:nvSpPr>
        <p:spPr bwMode="auto">
          <a:xfrm>
            <a:off x="1763688" y="4969252"/>
            <a:ext cx="69770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dirty="0">
                <a:latin typeface="Times New Roman" panose="02020603050405020304" pitchFamily="18" charset="0"/>
                <a:cs typeface="Times New Roman" panose="02020603050405020304" pitchFamily="18" charset="0"/>
              </a:rPr>
              <a:t>Полностью откорректированная, окрашивая и покрытая глазурью реставрация готова к обжигу.</a:t>
            </a:r>
          </a:p>
          <a:p>
            <a:pPr algn="ctr"/>
            <a:r>
              <a:rPr lang="ru-RU" altLang="ru-RU" sz="2400" dirty="0">
                <a:latin typeface="Times New Roman" panose="02020603050405020304" pitchFamily="18" charset="0"/>
                <a:cs typeface="Times New Roman" panose="02020603050405020304" pitchFamily="18" charset="0"/>
              </a:rPr>
              <a:t>После обжига техник полирует добавленные области до блеска. </a:t>
            </a:r>
          </a:p>
        </p:txBody>
      </p:sp>
      <p:pic>
        <p:nvPicPr>
          <p:cNvPr id="7"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179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F65F3D-8BC3-42D2-A0A8-F0C11314B655}" type="slidenum">
              <a:rPr lang="ru-RU" altLang="ru-RU" smtClean="0">
                <a:solidFill>
                  <a:srgbClr val="898989"/>
                </a:solidFill>
              </a:rPr>
              <a:pPr/>
              <a:t>71</a:t>
            </a:fld>
            <a:endParaRPr lang="ru-RU" altLang="ru-RU" smtClean="0">
              <a:solidFill>
                <a:srgbClr val="898989"/>
              </a:solidFill>
            </a:endParaRPr>
          </a:p>
        </p:txBody>
      </p:sp>
      <p:pic>
        <p:nvPicPr>
          <p:cNvPr id="5" name="Объект 3"/>
          <p:cNvPicPr>
            <a:picLocks noChangeAspect="1"/>
          </p:cNvPicPr>
          <p:nvPr/>
        </p:nvPicPr>
        <p:blipFill>
          <a:blip r:embed="rId4"/>
          <a:stretch>
            <a:fillRect/>
          </a:stretch>
        </p:blipFill>
        <p:spPr>
          <a:xfrm>
            <a:off x="2733221" y="1808118"/>
            <a:ext cx="5165441" cy="454823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9094" name="Прямоугольник 1"/>
          <p:cNvSpPr>
            <a:spLocks noChangeArrowheads="1"/>
          </p:cNvSpPr>
          <p:nvPr/>
        </p:nvSpPr>
        <p:spPr bwMode="auto">
          <a:xfrm>
            <a:off x="3995936" y="1171439"/>
            <a:ext cx="2640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000" b="1" dirty="0">
                <a:solidFill>
                  <a:srgbClr val="FF0000"/>
                </a:solidFill>
                <a:latin typeface="Times New Roman" panose="02020603050405020304" pitchFamily="18" charset="0"/>
                <a:cs typeface="Times New Roman" panose="02020603050405020304" pitchFamily="18" charset="0"/>
              </a:rPr>
              <a:t>Готовая реставрация</a:t>
            </a:r>
          </a:p>
        </p:txBody>
      </p:sp>
      <p:pic>
        <p:nvPicPr>
          <p:cNvPr id="7"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90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503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4"/>
          <p:cNvSpPr txBox="1">
            <a:spLocks noChangeArrowheads="1"/>
          </p:cNvSpPr>
          <p:nvPr/>
        </p:nvSpPr>
        <p:spPr bwMode="auto">
          <a:xfrm>
            <a:off x="3563938" y="1860550"/>
            <a:ext cx="532923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6000" b="1">
                <a:solidFill>
                  <a:schemeClr val="bg1"/>
                </a:solidFill>
                <a:latin typeface="Cambria" panose="02040503050406030204" pitchFamily="18" charset="0"/>
              </a:rPr>
              <a:t>Благодарю за внимание!</a:t>
            </a:r>
            <a:endParaRPr lang="ru-RU" altLang="ru-RU" sz="3600" b="1">
              <a:solidFill>
                <a:schemeClr val="bg1"/>
              </a:solidFill>
              <a:latin typeface="Cambria" panose="02040503050406030204" pitchFamily="18" charset="0"/>
            </a:endParaRPr>
          </a:p>
        </p:txBody>
      </p:sp>
      <p:sp>
        <p:nvSpPr>
          <p:cNvPr id="7" name="Номер слайда 6"/>
          <p:cNvSpPr>
            <a:spLocks noGrp="1"/>
          </p:cNvSpPr>
          <p:nvPr>
            <p:ph type="sldNum" sz="quarter" idx="12"/>
          </p:nvPr>
        </p:nvSpPr>
        <p:spPr/>
        <p:txBody>
          <a:bodyPr/>
          <a:lstStyle/>
          <a:p>
            <a:pPr>
              <a:defRPr/>
            </a:pPr>
            <a:fld id="{274F0780-64F8-4308-99E2-E3C6F912512E}" type="slidenum">
              <a:rPr lang="ru-RU"/>
              <a:pPr>
                <a:defRPr/>
              </a:pPr>
              <a:t>72</a:t>
            </a:fld>
            <a:endParaRPr lang="ru-RU"/>
          </a:p>
        </p:txBody>
      </p:sp>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25" y="161131"/>
            <a:ext cx="44640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B0A29B6C-B9A4-4F35-AC8C-F06ED39F8742}" type="slidenum">
              <a:rPr lang="ru-RU"/>
              <a:pPr>
                <a:defRPr/>
              </a:pPr>
              <a:t>8</a:t>
            </a:fld>
            <a:endParaRPr lang="ru-RU"/>
          </a:p>
        </p:txBody>
      </p:sp>
      <p:sp>
        <p:nvSpPr>
          <p:cNvPr id="2" name="Прямоугольник 1"/>
          <p:cNvSpPr/>
          <p:nvPr/>
        </p:nvSpPr>
        <p:spPr>
          <a:xfrm>
            <a:off x="1945119" y="1259131"/>
            <a:ext cx="6462464" cy="1384995"/>
          </a:xfrm>
          <a:prstGeom prst="rect">
            <a:avLst/>
          </a:prstGeom>
        </p:spPr>
        <p:txBody>
          <a:bodyPr wrap="square">
            <a:spAutoFit/>
          </a:bodyPr>
          <a:lstStyle/>
          <a:p>
            <a:pPr algn="ctr"/>
            <a:r>
              <a:rPr lang="ru-RU" altLang="ru-RU" sz="2800" b="1" dirty="0">
                <a:latin typeface="Cambria" panose="02040503050406030204" pitchFamily="18" charset="0"/>
                <a:ea typeface="Cambria" panose="02040503050406030204" pitchFamily="18" charset="0"/>
                <a:cs typeface="Calibri" panose="020F0502020204030204" pitchFamily="34" charset="0"/>
              </a:rPr>
              <a:t>Применение диоксида циркония в </a:t>
            </a:r>
            <a:r>
              <a:rPr lang="ru-RU" altLang="ru-RU" sz="2800" b="1" dirty="0" smtClean="0">
                <a:latin typeface="Cambria" panose="02040503050406030204" pitchFamily="18" charset="0"/>
                <a:ea typeface="Cambria" panose="02040503050406030204" pitchFamily="18" charset="0"/>
                <a:cs typeface="Calibri" panose="020F0502020204030204" pitchFamily="34" charset="0"/>
              </a:rPr>
              <a:t>стоматологии.</a:t>
            </a:r>
          </a:p>
          <a:p>
            <a:pPr algn="ctr"/>
            <a:r>
              <a:rPr lang="ru-RU" altLang="ru-RU" sz="2800" b="1" dirty="0" smtClean="0">
                <a:latin typeface="Cambria" panose="02040503050406030204" pitchFamily="18" charset="0"/>
                <a:ea typeface="Cambria" panose="02040503050406030204" pitchFamily="18" charset="0"/>
                <a:cs typeface="Calibri" panose="020F0502020204030204" pitchFamily="34" charset="0"/>
              </a:rPr>
              <a:t>Циркониевые коронки</a:t>
            </a:r>
            <a:endParaRPr lang="ru-RU" altLang="ru-RU" sz="2800" b="1" dirty="0">
              <a:latin typeface="Cambria" panose="02040503050406030204" pitchFamily="18" charset="0"/>
              <a:ea typeface="Cambria" panose="02040503050406030204" pitchFamily="18" charset="0"/>
              <a:cs typeface="Calibri" panose="020F0502020204030204" pitchFamily="34" charset="0"/>
            </a:endParaRPr>
          </a:p>
        </p:txBody>
      </p:sp>
      <p:pic>
        <p:nvPicPr>
          <p:cNvPr id="18434" name="Picture 2" descr="https://nava-mos.ru/sites/default/files/inline-images/koronka_dioksid_cirkoni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631466"/>
            <a:ext cx="6607239" cy="3544509"/>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5989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115888"/>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Номер слайда 6"/>
          <p:cNvSpPr>
            <a:spLocks noGrp="1"/>
          </p:cNvSpPr>
          <p:nvPr>
            <p:ph type="sldNum" sz="quarter" idx="12"/>
          </p:nvPr>
        </p:nvSpPr>
        <p:spPr/>
        <p:txBody>
          <a:bodyPr/>
          <a:lstStyle/>
          <a:p>
            <a:pPr>
              <a:defRPr/>
            </a:pPr>
            <a:fld id="{4C991F3B-661E-483B-83AD-DD7FFE3617B0}" type="slidenum">
              <a:rPr lang="ru-RU"/>
              <a:pPr>
                <a:defRPr/>
              </a:pPr>
              <a:t>9</a:t>
            </a:fld>
            <a:endParaRPr lang="ru-RU"/>
          </a:p>
        </p:txBody>
      </p:sp>
      <p:sp>
        <p:nvSpPr>
          <p:cNvPr id="31749" name="Прямоугольник 1"/>
          <p:cNvSpPr>
            <a:spLocks noChangeArrowheads="1"/>
          </p:cNvSpPr>
          <p:nvPr/>
        </p:nvSpPr>
        <p:spPr bwMode="auto">
          <a:xfrm>
            <a:off x="2267744" y="1138501"/>
            <a:ext cx="5995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b="1" dirty="0">
                <a:solidFill>
                  <a:srgbClr val="FF0000"/>
                </a:solidFill>
                <a:latin typeface="Cambria" panose="02040503050406030204" pitchFamily="18" charset="0"/>
                <a:ea typeface="Cambria" panose="02040503050406030204" pitchFamily="18" charset="0"/>
                <a:cs typeface="Cambria" panose="02040503050406030204" pitchFamily="18" charset="0"/>
              </a:rPr>
              <a:t>Применение циркония в стоматологии</a:t>
            </a:r>
          </a:p>
        </p:txBody>
      </p:sp>
      <p:sp>
        <p:nvSpPr>
          <p:cNvPr id="31750" name="Прямоугольник 2"/>
          <p:cNvSpPr>
            <a:spLocks noChangeArrowheads="1"/>
          </p:cNvSpPr>
          <p:nvPr/>
        </p:nvSpPr>
        <p:spPr bwMode="auto">
          <a:xfrm>
            <a:off x="1907704" y="1720984"/>
            <a:ext cx="6858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dirty="0">
                <a:latin typeface="Cambria" panose="02040503050406030204" pitchFamily="18" charset="0"/>
                <a:ea typeface="Cambria" panose="02040503050406030204" pitchFamily="18" charset="0"/>
                <a:cs typeface="Cambria" panose="02040503050406030204" pitchFamily="18" charset="0"/>
              </a:rPr>
              <a:t>Циркон (</a:t>
            </a:r>
            <a:r>
              <a:rPr lang="ru-RU" altLang="ru-RU" dirty="0" smtClean="0">
                <a:latin typeface="Cambria" panose="02040503050406030204" pitchFamily="18" charset="0"/>
                <a:ea typeface="Cambria" panose="02040503050406030204" pitchFamily="18" charset="0"/>
                <a:cs typeface="Cambria" panose="02040503050406030204" pitchFamily="18" charset="0"/>
              </a:rPr>
              <a:t>ZrSiO</a:t>
            </a:r>
            <a:r>
              <a:rPr lang="ru-RU" altLang="ru-RU" sz="1200" dirty="0" smtClean="0">
                <a:latin typeface="Cambria" panose="02040503050406030204" pitchFamily="18" charset="0"/>
                <a:ea typeface="Cambria" panose="02040503050406030204" pitchFamily="18" charset="0"/>
                <a:cs typeface="Cambria" panose="02040503050406030204" pitchFamily="18" charset="0"/>
              </a:rPr>
              <a:t>4</a:t>
            </a:r>
            <a:r>
              <a:rPr lang="ru-RU" altLang="ru-RU" dirty="0">
                <a:latin typeface="Cambria" panose="02040503050406030204" pitchFamily="18" charset="0"/>
                <a:ea typeface="Cambria" panose="02040503050406030204" pitchFamily="18" charset="0"/>
                <a:cs typeface="Cambria" panose="02040503050406030204" pitchFamily="18" charset="0"/>
              </a:rPr>
              <a:t>) - один из самых старых и распространенных минералов земной коры. Циркон - минерал подгруппы силикатов - был открыт в 1789 г. немецким химиком М. Г. </a:t>
            </a:r>
            <a:r>
              <a:rPr lang="ru-RU" altLang="ru-RU" dirty="0" err="1">
                <a:latin typeface="Cambria" panose="02040503050406030204" pitchFamily="18" charset="0"/>
                <a:ea typeface="Cambria" panose="02040503050406030204" pitchFamily="18" charset="0"/>
                <a:cs typeface="Cambria" panose="02040503050406030204" pitchFamily="18" charset="0"/>
              </a:rPr>
              <a:t>Клапротом</a:t>
            </a:r>
            <a:r>
              <a:rPr lang="ru-RU" altLang="ru-RU" dirty="0">
                <a:latin typeface="Cambria" panose="02040503050406030204" pitchFamily="18" charset="0"/>
                <a:ea typeface="Cambria" panose="02040503050406030204" pitchFamily="18" charset="0"/>
                <a:cs typeface="Cambria" panose="02040503050406030204" pitchFamily="18" charset="0"/>
              </a:rPr>
              <a:t>. Диоксид циркония (</a:t>
            </a:r>
            <a:r>
              <a:rPr lang="ru-RU" altLang="ru-RU" dirty="0" smtClean="0">
                <a:latin typeface="Cambria" panose="02040503050406030204" pitchFamily="18" charset="0"/>
                <a:ea typeface="Cambria" panose="02040503050406030204" pitchFamily="18" charset="0"/>
                <a:cs typeface="Cambria" panose="02040503050406030204" pitchFamily="18" charset="0"/>
              </a:rPr>
              <a:t>ZrO</a:t>
            </a:r>
            <a:r>
              <a:rPr lang="ru-RU" altLang="ru-RU" sz="1200" dirty="0" smtClean="0">
                <a:latin typeface="Cambria" panose="02040503050406030204" pitchFamily="18" charset="0"/>
                <a:ea typeface="Cambria" panose="02040503050406030204" pitchFamily="18" charset="0"/>
                <a:cs typeface="Cambria" panose="02040503050406030204" pitchFamily="18" charset="0"/>
              </a:rPr>
              <a:t>2</a:t>
            </a:r>
            <a:r>
              <a:rPr lang="ru-RU" altLang="ru-RU" dirty="0">
                <a:latin typeface="Cambria" panose="02040503050406030204" pitchFamily="18" charset="0"/>
                <a:ea typeface="Cambria" panose="02040503050406030204" pitchFamily="18" charset="0"/>
                <a:cs typeface="Cambria" panose="02040503050406030204" pitchFamily="18" charset="0"/>
              </a:rPr>
              <a:t>, ) встречается в природе в виде соединений химического элемента циркония. </a:t>
            </a:r>
          </a:p>
          <a:p>
            <a:endParaRPr lang="ru-RU" altLang="ru-RU" dirty="0">
              <a:latin typeface="Cambria" panose="02040503050406030204" pitchFamily="18" charset="0"/>
              <a:ea typeface="Cambria" panose="02040503050406030204" pitchFamily="18" charset="0"/>
              <a:cs typeface="Cambria" panose="02040503050406030204" pitchFamily="18" charset="0"/>
            </a:endParaRPr>
          </a:p>
          <a:p>
            <a:r>
              <a:rPr lang="ru-RU" altLang="ru-RU" dirty="0">
                <a:latin typeface="Cambria" panose="02040503050406030204" pitchFamily="18" charset="0"/>
                <a:ea typeface="Cambria" panose="02040503050406030204" pitchFamily="18" charset="0"/>
                <a:cs typeface="Cambria" panose="02040503050406030204" pitchFamily="18" charset="0"/>
              </a:rPr>
              <a:t>В ортопедической стоматологии диоксид циркония применяется с середины 1990 -х годов и в стоматологической практике его кратко называют оксидом циркония или цирконием. </a:t>
            </a:r>
          </a:p>
          <a:p>
            <a:endParaRPr lang="ru-RU" altLang="ru-RU" dirty="0">
              <a:latin typeface="Cambria" panose="02040503050406030204" pitchFamily="18" charset="0"/>
              <a:ea typeface="Cambria" panose="02040503050406030204" pitchFamily="18" charset="0"/>
              <a:cs typeface="Cambria" panose="02040503050406030204" pitchFamily="18" charset="0"/>
            </a:endParaRPr>
          </a:p>
          <a:p>
            <a:r>
              <a:rPr lang="ru-RU" altLang="ru-RU" dirty="0">
                <a:latin typeface="Cambria" panose="02040503050406030204" pitchFamily="18" charset="0"/>
                <a:ea typeface="Cambria" panose="02040503050406030204" pitchFamily="18" charset="0"/>
                <a:cs typeface="Cambria" panose="02040503050406030204" pitchFamily="18" charset="0"/>
              </a:rPr>
              <a:t>Среди имеющихся сегодня в распоряжении стоматологов керамических материалов диоксид циркония с его свойствами исключительной </a:t>
            </a:r>
            <a:r>
              <a:rPr lang="ru-RU" altLang="ru-RU" dirty="0" err="1">
                <a:latin typeface="Cambria" panose="02040503050406030204" pitchFamily="18" charset="0"/>
                <a:ea typeface="Cambria" panose="02040503050406030204" pitchFamily="18" charset="0"/>
                <a:cs typeface="Cambria" panose="02040503050406030204" pitchFamily="18" charset="0"/>
              </a:rPr>
              <a:t>биосовместимости</a:t>
            </a:r>
            <a:r>
              <a:rPr lang="ru-RU" altLang="ru-RU" dirty="0">
                <a:latin typeface="Cambria" panose="02040503050406030204" pitchFamily="18" charset="0"/>
                <a:ea typeface="Cambria" panose="02040503050406030204" pitchFamily="18" charset="0"/>
                <a:cs typeface="Cambria" panose="02040503050406030204" pitchFamily="18" charset="0"/>
              </a:rPr>
              <a:t>, безусловно, демонстрирует наилучшие характеристики, необходимые для изготовления современных зубных протезов.</a:t>
            </a:r>
          </a:p>
        </p:txBody>
      </p:sp>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ШАПКА НОВЫХ СЛАЙДОВ">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ШАПКА НОВЫХ СЛАЙДОВ [Режим совместимости]" id="{5B4D7B83-5E27-42A0-8AC2-632ADBB499F7}" vid="{3CC51AE3-8959-4A81-8A34-9B625CC246C0}"/>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2559</TotalTime>
  <Words>3236</Words>
  <Application>Microsoft Office PowerPoint</Application>
  <PresentationFormat>Экран (4:3)</PresentationFormat>
  <Paragraphs>359</Paragraphs>
  <Slides>72</Slides>
  <Notes>29</Notes>
  <HiddenSlides>0</HiddenSlides>
  <MMClips>2</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72</vt:i4>
      </vt:variant>
    </vt:vector>
  </HeadingPairs>
  <TitlesOfParts>
    <vt:vector size="82" baseType="lpstr">
      <vt:lpstr>Arial</vt:lpstr>
      <vt:lpstr>Calibri</vt:lpstr>
      <vt:lpstr>Calibri Light</vt:lpstr>
      <vt:lpstr>Cambria</vt:lpstr>
      <vt:lpstr>Courier New</vt:lpstr>
      <vt:lpstr>Open Sans</vt:lpstr>
      <vt:lpstr>Roboto</vt:lpstr>
      <vt:lpstr>Times New Roman</vt:lpstr>
      <vt:lpstr>Wingdings</vt:lpstr>
      <vt:lpstr>ШАПКА НОВЫХ СЛАЙДОВ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Ketty</dc:creator>
  <cp:lastModifiedBy>User</cp:lastModifiedBy>
  <cp:revision>202</cp:revision>
  <dcterms:modified xsi:type="dcterms:W3CDTF">2023-09-06T12:24:52Z</dcterms:modified>
</cp:coreProperties>
</file>