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orsiva" panose="020B0604020202020204" charset="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i/b/8GGDFN7/5iW2oo4+2O0k1o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4f9a195c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4f9a195c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94f9a195c5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4f9a195c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4f9a195c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94f9a195c5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94f9a195c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94f9a195c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94f9a195c5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4f9a195c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4f9a195c5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94f9a195c5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4f9a195c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4f9a195c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94f9a195c5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4f9a195c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94f9a195c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94f9a195c5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4f9a195c5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4f9a195c5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94f9a195c5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4f9a195c5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94f9a195c5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94f9a195c5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4f9a195c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4f9a195c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94f9a195c5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4f9a195c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4f9a195c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94f9a195c5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4f9a195c5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4f9a195c5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94f9a195c5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4f9a195c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4f9a195c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94f9a195c5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4f9a195c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4f9a195c5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94f9a195c5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94f9a195c5_0_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94f9a195c5_0_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94f9a195c5_0_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4f9a195c5_0_39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94f9a195c5_0_39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94f9a195c5_0_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4f9a195c5_0_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94f9a195c5_0_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94f9a195c5_0_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4f9a195c5_0_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94f9a195c5_0_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94f9a195c5_0_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94f9a195c5_0_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94f9a195c5_0_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94f9a195c5_0_1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94f9a195c5_0_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94f9a195c5_0_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94f9a195c5_0_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94f9a195c5_0_2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94f9a195c5_0_2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94f9a195c5_0_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94f9a195c5_0_2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94f9a195c5_0_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94f9a195c5_0_3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94f9a195c5_0_3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94f9a195c5_0_3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94f9a195c5_0_3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94f9a195c5_0_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4f9a195c5_0_3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94f9a195c5_0_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4f9a195c5_0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94f9a195c5_0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94f9a195c5_0_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 amt="68000"/>
          </a:blip>
          <a:srcRect t="1460" b="-1459"/>
          <a:stretch/>
        </p:blipFill>
        <p:spPr>
          <a:xfrm>
            <a:off x="-3175" y="2387"/>
            <a:ext cx="9150350" cy="685432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45525" y="1734590"/>
            <a:ext cx="9144000" cy="419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>
                <a:solidFill>
                  <a:srgbClr val="502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«Фиксация и стабилизация </a:t>
            </a:r>
            <a:br>
              <a:rPr lang="ru-RU" sz="4000" b="1" i="0" u="none" strike="noStrike" cap="none" dirty="0">
                <a:solidFill>
                  <a:srgbClr val="502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i="0" u="none" strike="noStrike" cap="none" dirty="0">
                <a:solidFill>
                  <a:srgbClr val="5028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полных съемных протезов».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i="0" u="none" strike="noStrike" cap="none" dirty="0">
              <a:solidFill>
                <a:srgbClr val="5028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5028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endParaRPr sz="2400" b="1" dirty="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5028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187624" y="332656"/>
            <a:ext cx="684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66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Лекция №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модулю «Полное отсутствие зубов»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учебной дисциплины «Стоматология»</a:t>
            </a:r>
            <a:endParaRPr sz="180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44450"/>
            <a:ext cx="1368425" cy="142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8987" y="-26987"/>
            <a:ext cx="2000251" cy="14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765175"/>
            <a:ext cx="1728788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4775" y="765175"/>
            <a:ext cx="1711325" cy="158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611188" y="2349500"/>
            <a:ext cx="3889375" cy="38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Первый хирургический этап.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Слизисто-надкостничный лоскут отвернут, имплантат установлен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в сформированном ложе и закрыт заглушкой.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0033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Изготовление съемного протеза с опорой на имплантаты</a:t>
            </a:r>
            <a:r>
              <a:rPr lang="ru-RU" sz="1800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Второй хирургический этап - установка абатмента. Золотая балка, спаянная с золотым цилиндром, зафиксирована на абатменте золотым винтом. Балка,соединяясь склипсой, вмонтированной внутрь протеза, служит для фиксации.</a:t>
            </a:r>
            <a:endParaRPr sz="1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9700" y="692150"/>
            <a:ext cx="2498725" cy="1296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4572000" y="1989138"/>
            <a:ext cx="381635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Простая система фиксации полного съемного протеза с  опорой на имплантаты на нижней челюсти состоит из ретенционной балки,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припаянной к двум золотым колпачкам, которые фиксируются на абатменты.</a:t>
            </a:r>
            <a:endParaRPr sz="16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4163" y="3789363"/>
            <a:ext cx="22320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4427538" y="5084763"/>
            <a:ext cx="39608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>
                <a:solidFill>
                  <a:srgbClr val="003300"/>
                </a:solidFill>
                <a:latin typeface="Cambria"/>
                <a:ea typeface="Cambria"/>
                <a:cs typeface="Cambria"/>
                <a:sym typeface="Cambria"/>
              </a:rPr>
              <a:t>Полный съемный протез для пациента. Ретенционная клипса находится в углублении в передней части протеза.</a:t>
            </a:r>
            <a:endParaRPr sz="16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0" y="765175"/>
            <a:ext cx="3275013" cy="28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263" y="765175"/>
            <a:ext cx="3178175" cy="285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0" y="4005263"/>
            <a:ext cx="3287713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5292725" y="4149725"/>
            <a:ext cx="3095625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663300"/>
                </a:solidFill>
                <a:latin typeface="Corsiva"/>
                <a:ea typeface="Corsiva"/>
                <a:cs typeface="Corsiva"/>
                <a:sym typeface="Corsiva"/>
              </a:rPr>
              <a:t>Фиксация полных съемных протезов на имплантатах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 descr="http://www.bicon.ru/src/restorations/rest3/image001.jpg"/>
          <p:cNvPicPr preferRelativeResize="0"/>
          <p:nvPr/>
        </p:nvPicPr>
        <p:blipFill rotWithShape="1">
          <a:blip r:embed="rId3">
            <a:alphaModFix/>
          </a:blip>
          <a:srcRect b="16684"/>
          <a:stretch/>
        </p:blipFill>
        <p:spPr>
          <a:xfrm>
            <a:off x="900113" y="620713"/>
            <a:ext cx="3384550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 descr="http://www.bicon.ru/src/restorations/rest3/image002.jpg"/>
          <p:cNvPicPr preferRelativeResize="0"/>
          <p:nvPr/>
        </p:nvPicPr>
        <p:blipFill rotWithShape="1">
          <a:blip r:embed="rId4">
            <a:alphaModFix/>
          </a:blip>
          <a:srcRect b="17139"/>
          <a:stretch/>
        </p:blipFill>
        <p:spPr>
          <a:xfrm>
            <a:off x="827088" y="3284538"/>
            <a:ext cx="3529012" cy="17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/>
        </p:nvSpPr>
        <p:spPr>
          <a:xfrm>
            <a:off x="900113" y="2420938"/>
            <a:ext cx="3384550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Внешний вид пациента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до лечения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827088" y="5157788"/>
            <a:ext cx="345757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Альвеолярный отросток верхней челюсти до операции</a:t>
            </a:r>
            <a:endParaRPr sz="20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9" name="Google Shape;149;p9" descr="http://www.bicon.ru/src/restorations/rest3/image009.jpg"/>
          <p:cNvPicPr preferRelativeResize="0"/>
          <p:nvPr/>
        </p:nvPicPr>
        <p:blipFill rotWithShape="1">
          <a:blip r:embed="rId5">
            <a:alphaModFix/>
          </a:blip>
          <a:srcRect b="11925"/>
          <a:stretch/>
        </p:blipFill>
        <p:spPr>
          <a:xfrm>
            <a:off x="5003800" y="620713"/>
            <a:ext cx="3024188" cy="172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4427538" y="2492375"/>
            <a:ext cx="403225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Внешний вид имплантата и  абатментов с кольцевидными уплотнениями.</a:t>
            </a:r>
            <a:endParaRPr sz="20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1" name="Google Shape;151;p9" descr="http://www.bicon.ru/src/restorations/rest3/image010.jpg"/>
          <p:cNvPicPr preferRelativeResize="0"/>
          <p:nvPr/>
        </p:nvPicPr>
        <p:blipFill rotWithShape="1">
          <a:blip r:embed="rId6">
            <a:alphaModFix/>
          </a:blip>
          <a:srcRect b="11053"/>
          <a:stretch/>
        </p:blipFill>
        <p:spPr>
          <a:xfrm>
            <a:off x="4932363" y="3429000"/>
            <a:ext cx="3167062" cy="177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4643438" y="5229225"/>
            <a:ext cx="35290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Рентгенограмма, сделанная после введения имплантатов</a:t>
            </a:r>
            <a:endParaRPr sz="20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 descr="http://www.bicon.ru/src/restorations/rest3/image063.jpg"/>
          <p:cNvPicPr preferRelativeResize="0"/>
          <p:nvPr/>
        </p:nvPicPr>
        <p:blipFill rotWithShape="1">
          <a:blip r:embed="rId3">
            <a:alphaModFix/>
          </a:blip>
          <a:srcRect b="9113"/>
          <a:stretch/>
        </p:blipFill>
        <p:spPr>
          <a:xfrm>
            <a:off x="971550" y="692150"/>
            <a:ext cx="3032125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0" descr="http://www.bicon.ru/src/restorations/rest3/image064.jpg"/>
          <p:cNvPicPr preferRelativeResize="0"/>
          <p:nvPr/>
        </p:nvPicPr>
        <p:blipFill rotWithShape="1">
          <a:blip r:embed="rId4">
            <a:alphaModFix/>
          </a:blip>
          <a:srcRect b="7842"/>
          <a:stretch/>
        </p:blipFill>
        <p:spPr>
          <a:xfrm>
            <a:off x="1042988" y="3481388"/>
            <a:ext cx="3097212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http://www.bicon.ru/src/restorations/rest3/image065.jpg"/>
          <p:cNvPicPr preferRelativeResize="0"/>
          <p:nvPr/>
        </p:nvPicPr>
        <p:blipFill rotWithShape="1">
          <a:blip r:embed="rId5">
            <a:alphaModFix/>
          </a:blip>
          <a:srcRect b="12961"/>
          <a:stretch/>
        </p:blipFill>
        <p:spPr>
          <a:xfrm>
            <a:off x="4500563" y="1916113"/>
            <a:ext cx="3925887" cy="17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971550" y="2852738"/>
            <a:ext cx="31686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Вид протеза с небной стороны</a:t>
            </a:r>
            <a:endParaRPr sz="18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4859338" y="3933825"/>
            <a:ext cx="3529012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Вид протеза в полости рта</a:t>
            </a: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611188" y="5805488"/>
            <a:ext cx="3889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Вид протеза со стороны окклюзионной поверхности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-50" y="194350"/>
            <a:ext cx="9144000" cy="16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Биомеханические методы фиксации полных съемных протезов</a:t>
            </a:r>
            <a: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(десневые кламмера, пелоты Кемени)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-50" y="2054625"/>
            <a:ext cx="8940300" cy="46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 основе этих методов лежит использование естественных анатомических образований. Сюда следует отнести, в первую очередь анатомическую ретенцию, применение десневых кламмеров при выступающем альвеолярном отростке или при значительно выраженных нависающих верхнечелюстных буграх.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Фиксация протеза при помощи десневых кламмеров (а)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l="8024" t="32395" r="49088"/>
          <a:stretch/>
        </p:blipFill>
        <p:spPr>
          <a:xfrm>
            <a:off x="2981693" y="4109375"/>
            <a:ext cx="2266350" cy="18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/>
          <p:nvPr/>
        </p:nvSpPr>
        <p:spPr>
          <a:xfrm>
            <a:off x="539750" y="4005263"/>
            <a:ext cx="446405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l="53586" r="3554"/>
          <a:stretch/>
        </p:blipFill>
        <p:spPr>
          <a:xfrm>
            <a:off x="5003788" y="2721000"/>
            <a:ext cx="3600451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191650" y="319500"/>
            <a:ext cx="8412600" cy="6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фиксации нижнего протеза Кемени предложил пелоты, которые соединены с базисом эластичным пружинящим рычагом; пелот перекидывается через внутреннюю косую линию и ложится на слизистую оболочку, имеющую значительный подслизистый слой. К этим способам крепления следует отнести также использование подъязычного пространства.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8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Фиксация при помощи </a:t>
            </a:r>
            <a:endParaRPr sz="2800" b="1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пелотов по Кемени (б).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4f9a195c5_0_86"/>
          <p:cNvSpPr txBox="1"/>
          <p:nvPr/>
        </p:nvSpPr>
        <p:spPr>
          <a:xfrm>
            <a:off x="0" y="0"/>
            <a:ext cx="8884800" cy="6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Дно полости связано непосредственно с языком и во время движения последнего изменяется величина переднего подъязычного пространства. При выдвижении языка вперед переднее подъязычное пространство превращается в узкую щель, дно полости рта поднимается. Резкие движения языка могут привести к его травме или сбрасыванию протеза. При боковых движениях языка на одноименной стороне происходит углубление переднего отдела подъязычного пространства и уменьшение его в сагиттальном направлении; на противоположной стороне ткани дна полости рта поднимаются. Таким образом, ширина переднего отдела подъязычного пространства зависит от степени атрофии альвеолярного отростка, выраженности подъязычных слюнных желез и положения языка.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Расширение базиса протеза в переднем подъязычном пространстве можно вести в сагиттальном направлении, по ходу мышечных волокон.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194350" y="249873"/>
            <a:ext cx="8122500" cy="6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Физические методы фиксации</a:t>
            </a:r>
            <a:br>
              <a:rPr lang="ru-RU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полных съемных протезов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(камеры, присосы Рауэ, магниты)</a:t>
            </a:r>
            <a:endParaRPr sz="32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ru-RU" sz="21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- как средство укрепления протезов на беззубых челюстях использовались еще в прошлом веке. К этим методам относится использование магнитов: в боковые отделы протезов помещаются по два П-образных магнита, направленных друг к другу одноименными полюсами; были попытки использовать мелкие магниты, помещенные под каждый боковой зуб верхней и нижней челюсти перпендикулярно окклюзионной поверхности; пытались вводить один магнит под надкостницу челюсти, другой в протез. Недостатки: утяжеление протеза на 30-40 грамм вызывают постоянное напряжение, а следовательно утомление жевательных мышц; субпериостальное внедрение вызывает некроз кости.</a:t>
            </a:r>
            <a:endParaRPr sz="21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32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4f9a195c5_0_94"/>
          <p:cNvSpPr txBox="1"/>
          <p:nvPr/>
        </p:nvSpPr>
        <p:spPr>
          <a:xfrm>
            <a:off x="0" y="0"/>
            <a:ext cx="8940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/>
              <a:t>Появление новых соединений расширило область применения магнитов в стоматологии. Так, они стали использоваться в ортодонтии. Применение сомарий-кобальтовых магнитов дает ряд преимуществ: легкая внедряемость в акриловую пластмассу, легкость в установлении, возможность применения полых обтураторов. При использовании магнитных сплавов важное значение имеет исследование влияния магнитных полей на живой организм. Исследования показали, что магнитные поля безвредны для зубных тканей и для тканей, прилегающих к зубам.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195" name="Google Shape;195;g94f9a195c5_0_94" descr="img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75" y="3718550"/>
            <a:ext cx="2592389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94f9a195c5_0_94" descr="img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350" y="3699500"/>
            <a:ext cx="3384550" cy="272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 descr="img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3" y="3789363"/>
            <a:ext cx="3384550" cy="25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 descr="img8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63" y="933450"/>
            <a:ext cx="3600449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/>
          <p:nvPr/>
        </p:nvSpPr>
        <p:spPr>
          <a:xfrm>
            <a:off x="4356100" y="3284538"/>
            <a:ext cx="4032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Присоски для протезов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/>
        </p:nvSpPr>
        <p:spPr>
          <a:xfrm>
            <a:off x="1805050" y="764704"/>
            <a:ext cx="3168300" cy="4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ВОПРОСЫ: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Выбор метода лечения, прогноз его эффективности.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Биофизические и функциональные факторы, лежащие в основе фиксации протезов на беззубых челюстях.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Учение о фиксации и стабилизации протезов.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Податливость и подвижность слизистой оболочки полости рта. Классификация.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4788024" y="764704"/>
            <a:ext cx="30963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ВОПРОСЫ: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Понятие о клапанной зоне.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Анатомические и функциональные слепки с беззубых челюстей. Оттискные материалы.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изготовления индивидуальных ложек.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5"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Функциональные пробы по Гербсту.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l="41899" t="62005" r="53765" b="7837"/>
          <a:stretch/>
        </p:blipFill>
        <p:spPr>
          <a:xfrm>
            <a:off x="0" y="-55427"/>
            <a:ext cx="1476374" cy="714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115887"/>
            <a:ext cx="1368425" cy="142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48" y="1408675"/>
            <a:ext cx="2629900" cy="14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9025" y="1462045"/>
            <a:ext cx="2629900" cy="13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5773" y="4030872"/>
            <a:ext cx="3744925" cy="1846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755650" y="2557463"/>
            <a:ext cx="3744913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С помощью присасывающей камеры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4859338" y="2557463"/>
            <a:ext cx="34194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б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С помощью резинового присоса РАУЭ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1087438" y="5989638"/>
            <a:ext cx="62214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3300"/>
                </a:solidFill>
                <a:latin typeface="Tahoma"/>
                <a:ea typeface="Tahoma"/>
                <a:cs typeface="Tahoma"/>
                <a:sym typeface="Tahoma"/>
              </a:rPr>
              <a:t>С помощью краевого замыкающего клапана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0" y="0"/>
            <a:ext cx="9144000" cy="12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/>
              <a:t>Явление прилипаемости (адгезии), возникающее на границе двух сред; для использования этого явления необходимо, чтобы не только макрорельеф, но и микрорельеф слизистой должен быть отражен сначала на модели, а потом на базисе протеза.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4f9a195c5_0_107"/>
          <p:cNvSpPr txBox="1"/>
          <p:nvPr/>
        </p:nvSpPr>
        <p:spPr>
          <a:xfrm>
            <a:off x="0" y="0"/>
            <a:ext cx="8857200" cy="6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/>
              <a:t>Использование разности атмосферного давления. Для этой цели в базисе протеза создавали камеру; после введения протез прижимается к небу и податливая слизистая оболочка заполняет эту камеру, вытесняя из нее воздух, затем эластичные ткани оттесняют протез и камера частично освобождается от заполнившей ее слизистой оболочки; вследствие этого в камере и появляется разреженное пространство, а по краю камеры слизистая оболочка образует замыкающий клапан, препятствующий поступлению в нее воздуха. Недостатки: слабая фиксация, гипертрофия слизистой оболочки в области камеры и заполнение ее, после чего фиксация вообще прекращается. Были попытки вместо одной камеры сделать многоячеистую, однако также происходило быстрое разрастание слизистой.На этом принципе основан также оставленный ныне метод крепления с помощью резиновых дисков — присосы Рауэ, которые укреплялись на базисе протеза специальной кнопкой, при отвисании протеза диск принимал форму небольшой колбы с отрицательным давлением внутри нее.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/>
        </p:nvSpPr>
        <p:spPr>
          <a:xfrm>
            <a:off x="222125" y="-2"/>
            <a:ext cx="8742600" cy="6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Биофизические методы  фиксации</a:t>
            </a:r>
            <a:br>
              <a:rPr lang="ru-RU" sz="3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полных съемных протезов</a:t>
            </a:r>
            <a:endParaRPr sz="80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(создание кругового клапана)</a:t>
            </a:r>
            <a:endParaRPr sz="26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Совершенствование способа фиксации, основанного на принципе разреженного пространства привело к мысли о создании его не на ограниченном участке, то есть в камере, а под всем базисом протеза; если при наличии камеры замыкающий клапан обеспечивается контактом слизистой оболочки с краями камеры, то его можно образовать по краю всего протеза, где подвижная слизистая с ним соприкасается. Необходимо хорошее знание топографии клапанной зоны.</a:t>
            </a:r>
            <a:endParaRPr sz="20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При жевании протез под действием пищи, особенно вязкой, несколько смещается со своего ложа, просвет между ним и слизистой протезного ложа увеличивается и следовательно, образуется разреженное пространство. Последнее появляется лишь во время функции, поэтому метод фиксации называется функциональной присасываемостью.</a:t>
            </a:r>
            <a:endParaRPr sz="20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>
                <a:solidFill>
                  <a:srgbClr val="663300"/>
                </a:solidFill>
                <a:latin typeface="Calibri"/>
                <a:ea typeface="Calibri"/>
                <a:cs typeface="Calibri"/>
                <a:sym typeface="Calibri"/>
              </a:rPr>
              <a:t>Этот метод является основным, но в то же время не исключает использование таких способов как адгезия, анатомическая ретенция.</a:t>
            </a:r>
            <a:endParaRPr sz="20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1">
              <a:solidFill>
                <a:srgbClr val="66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4f9a195c5_0_116"/>
          <p:cNvSpPr txBox="1"/>
          <p:nvPr/>
        </p:nvSpPr>
        <p:spPr>
          <a:xfrm>
            <a:off x="0" y="0"/>
            <a:ext cx="8884800" cy="6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Фиксацией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называют устойчивость протеза при покое нижней челюсти. Состояние покоя наблюдается при физиологическом равновесии жевательной мускулатуры, в этом состоянии губы сомкнуты, а между зубными рядами имеется промежуток 2—4 мм. Для достижения фиксации протеза достаточно адгезивности и анатомической ретенции. Протез, однако, должен быть устойчив не только в статике, но и в динамике, то есть при движениях нижней челюсти. Для создания устойчивости протеза при движениях необходима специальная методика снятия оттиска, обеспечивающая функциональную присасываемость протеза, то есть снятие функционального оттиска.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4f9a195c5_0_123"/>
          <p:cNvSpPr txBox="1"/>
          <p:nvPr/>
        </p:nvSpPr>
        <p:spPr>
          <a:xfrm>
            <a:off x="0" y="0"/>
            <a:ext cx="8912700" cy="6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Устойчивость протеза во время движений нижней челюсти называется </a:t>
            </a: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стабилизацией.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Однако, при жевательных движениях фиксация и стабилизация, достигаемые благодаря адгезивности и функциональной присасываемости, недостаточны и необходимо создание нового фактора, доводящего до минимума сбрасывающее действие жевательного давления. Таким фактором является правильное определение центрального соотношения челюстей и анатомическая постановка искусственных зубов, благодаря которой устанавливается множественный или по крайней мере трехпунктный контакт во время жевательных движений, то есть достигается равновесие протеза. По теоретическим вычислениям функциональная присасываемость проявляется с силой в 1 кг на 1 см</a:t>
            </a:r>
            <a:r>
              <a:rPr lang="ru-RU" sz="23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площади протеза. Длина протеза на верхней челюсти в среднем 6 см, ширина - 4 см. Следовательно, такой протез будет удерживаться приблизительно с силой в 24 кг.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4f9a195c5_0_130"/>
          <p:cNvSpPr txBox="1"/>
          <p:nvPr/>
        </p:nvSpPr>
        <p:spPr>
          <a:xfrm>
            <a:off x="0" y="0"/>
            <a:ext cx="8995800" cy="6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фиксации протеза на верхней беззубой челюсти более благоприятны, чем на нижней. Объясняется это тем, что протезное ложе верхней челюсти имеет большую площадь, а' клапанная зона проходит вблизи органов с относительно не­большой подвижностью. В противоположность этому на ниж­ней челюсти ложе протеза имеет небольшую площадь. По мере развития атрофии альвеолярный отросток исчезает, протез­ное ложе суживается и оказывается на уровне переходной складки. Ширина клапанной зоны при этом резко сокраща­ется.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потере зубов собственно полость рта увеличивается за счет преддверия; язык, теряя опору на зубах, приобретает большую свободу движений и вместе с подъязычными слюнны­ми железами налегает на альвеолярный отросток.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далеко зашедшей атрофии альвеолярного отростка нижней челюсти точки прикрепления мышц (m. myolohyoideus) приближаются к зоне замыкающего клапана, который в этих условиях может существовать лишь при покое языка. Во время движения языка и при глотании сокращающиеся мышцы нарушают клапан и протез смещается со своего ложа. В этих условиях усилия врача, направленные на создание замыкающе­го клапана, не всегда успешны и фиксация протеза осуществ­ляется за счет его массы или привыкания к нему пациента. По этой причине протезирование всегда успешнее у тех больных, которые ранее пользовались съемными протезами.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375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4f9a195c5_0_134"/>
          <p:cNvSpPr txBox="1"/>
          <p:nvPr/>
        </p:nvSpPr>
        <p:spPr>
          <a:xfrm>
            <a:off x="0" y="0"/>
            <a:ext cx="9023700" cy="6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</a:rPr>
              <a:t>К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 было отмечено, краевой замыкающий клапан является основным условием хорошей фиксации протеза. Для образо­вания его необходимо получить оттиск тканей протезного ло­жа и его границ, который позволил бы изготовить протез с краями, находящимися во время функции в непрерывном кон­такте со слизистой оболочкой клапанной зоны. Важно также, чтобы оттиск отражал ткани протезного ложа в состоянии компрессии или вне ее. Эти сложные задачи оказалось воз­можным разрешить лишь при помощи функционального оттис­ка.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94f9a195c5_0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"/>
            <a:ext cx="9150350" cy="68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94f9a195c5_0_138" descr="C:\Users\1\Desktop\логотип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450" y="44450"/>
            <a:ext cx="1368425" cy="1423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94f9a195c5_0_138"/>
          <p:cNvSpPr txBox="1"/>
          <p:nvPr/>
        </p:nvSpPr>
        <p:spPr>
          <a:xfrm>
            <a:off x="1967775" y="44450"/>
            <a:ext cx="69165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ru-RU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ФЕДЕРАЛЬНОЕ ГОСУДАРСТВЕННОЕ БЮДЖЕТНОЕ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ru-RU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ОБРАЗОВАТЕЛЬНОЕ УЧРЕЖДЕНИЕ  </a:t>
            </a:r>
            <a:br>
              <a:rPr lang="ru-RU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ru-RU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ВЫСШЕГО ОБРАЗОВАНИЯ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mbria"/>
              <a:buNone/>
            </a:pPr>
            <a:r>
              <a:rPr lang="ru-RU" b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КУБАНСКИЙ ГОСУДАРСТВЕННЫЙ МЕДИЦИНСКИЙ УНИВЕРСИТЕТ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lang="ru-RU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МИНИСТЕРСТВА ЗДРАВООХРАНЕНИЯ РОССИЙСКОЙ ФЕДЕРАЦИИ</a:t>
            </a:r>
            <a:endParaRPr/>
          </a:p>
        </p:txBody>
      </p:sp>
      <p:sp>
        <p:nvSpPr>
          <p:cNvPr id="258" name="Google Shape;258;g94f9a195c5_0_138"/>
          <p:cNvSpPr txBox="1"/>
          <p:nvPr/>
        </p:nvSpPr>
        <p:spPr>
          <a:xfrm>
            <a:off x="3838125" y="1870500"/>
            <a:ext cx="47148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ru-RU" sz="60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Благодарю за внимание!</a:t>
            </a:r>
            <a:endParaRPr/>
          </a:p>
        </p:txBody>
      </p:sp>
      <p:pic>
        <p:nvPicPr>
          <p:cNvPr id="259" name="Google Shape;259;g94f9a195c5_0_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462" y="4192587"/>
            <a:ext cx="1998662" cy="145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4f9a195c5_0_45"/>
          <p:cNvSpPr txBox="1"/>
          <p:nvPr/>
        </p:nvSpPr>
        <p:spPr>
          <a:xfrm>
            <a:off x="0" y="0"/>
            <a:ext cx="8745900" cy="6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ВОПРОСЫ: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1. Методы фиксации протезов при полной потере зубов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2. Понятие о функциональной присасываемости. Фиксация и стабилизация полных съемных протезов.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3. Классификация оттисков по Бетельману.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4. Индивидуальные ложки  и методы их изготовления.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5. Припасовка индивидуальной ложки на беззубую челюсть при помощи проб Гербста.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6. Окантовка краев индивидуальной ложки.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7. Методика получения функционального оттиска. 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4f9a195c5_0_52"/>
          <p:cNvSpPr txBox="1"/>
          <p:nvPr/>
        </p:nvSpPr>
        <p:spPr>
          <a:xfrm>
            <a:off x="0" y="0"/>
            <a:ext cx="8773800" cy="6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Фиксация полных съемных протезов. 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протезировании беззубых челюстей успешное построение полных съемных протезов зависит от правильности разрешения следующих задач.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Дифференцированное распределение давления базиса на ткани протезного ложа.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Тщательное функциональное оформление краев базиса протеза во всех отделах клапанной зоны.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Максимальное использование площади протезного ложа. Особенности строения слизистой оболочки и подслизистого слоя протезного ложа у каждого больного должны учитываться при конструировании полного протеза, выборе слепочного материала и метода снятия слепка.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4f9a195c5_0_151"/>
          <p:cNvSpPr txBox="1"/>
          <p:nvPr/>
        </p:nvSpPr>
        <p:spPr>
          <a:xfrm>
            <a:off x="0" y="0"/>
            <a:ext cx="8884800" cy="6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Фиксация и стабилизация протезов на беззубых челюстях, особенно на нижней, сопряжены с большими трудностями.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предложенные методы можно разделить на механические, биомеханические, физические и биофизические.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75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ru-RU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механическим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методам фиксации относятся спиральные пружины между протезами, представляющие теперь преиму­щественно исторический интерес; повышение высоты альвеолярных отростков подсадкой хряща, пластмассовых или металлических каркасов. </a:t>
            </a:r>
            <a:r>
              <a:rPr lang="ru-RU" sz="2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Биомеханические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предполагают учет и использование анатомических образований, в частности позадимолярного и подъязыч­ного пространства нижней челюсти для улучшения фиксации протеза.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305425" y="305425"/>
            <a:ext cx="84684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ru-RU" sz="2800" b="1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Методы фиксации протезов на беззубых челюстях</a:t>
            </a:r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694125" y="3044225"/>
            <a:ext cx="4093800" cy="31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Noto Sans Symbols"/>
              <a:buChar char="⮚"/>
            </a:pPr>
            <a:r>
              <a:rPr lang="ru-RU" sz="2800" i="1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механические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Noto Sans Symbols"/>
              <a:buChar char="⮚"/>
            </a:pPr>
            <a:r>
              <a:rPr lang="ru-RU" sz="2800" i="1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биомеханические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Noto Sans Symbols"/>
              <a:buChar char="⮚"/>
            </a:pPr>
            <a:r>
              <a:rPr lang="ru-RU" sz="2800" i="1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физические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800"/>
              <a:buFont typeface="Noto Sans Symbols"/>
              <a:buChar char="⮚"/>
            </a:pPr>
            <a:r>
              <a:rPr lang="ru-RU" sz="2800" i="1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биофизические</a:t>
            </a:r>
            <a:endParaRPr/>
          </a:p>
        </p:txBody>
      </p:sp>
      <p:pic>
        <p:nvPicPr>
          <p:cNvPr id="96" name="Google Shape;96;p4" descr="img8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25" y="1554397"/>
            <a:ext cx="3091550" cy="378057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/>
          <p:nvPr/>
        </p:nvSpPr>
        <p:spPr>
          <a:xfrm>
            <a:off x="5664100" y="5497500"/>
            <a:ext cx="2937600" cy="12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Зубные протезы Фошара с пружинами, 1727 г.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4f9a195c5_0_61"/>
          <p:cNvSpPr txBox="1"/>
          <p:nvPr/>
        </p:nvSpPr>
        <p:spPr>
          <a:xfrm>
            <a:off x="0" y="0"/>
            <a:ext cx="9144000" cy="6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3600" b="1">
                <a:solidFill>
                  <a:srgbClr val="B00000"/>
                </a:solidFill>
                <a:latin typeface="Calibri"/>
                <a:ea typeface="Calibri"/>
                <a:cs typeface="Calibri"/>
                <a:sym typeface="Calibri"/>
              </a:rPr>
              <a:t>Механические методы фиксации</a:t>
            </a:r>
            <a:br>
              <a:rPr lang="ru-RU" sz="3600" b="1">
                <a:solidFill>
                  <a:srgbClr val="B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 b="1">
                <a:solidFill>
                  <a:srgbClr val="B00000"/>
                </a:solidFill>
                <a:latin typeface="Calibri"/>
                <a:ea typeface="Calibri"/>
                <a:cs typeface="Calibri"/>
                <a:sym typeface="Calibri"/>
              </a:rPr>
              <a:t>полных съемных протезов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в XVIII в. П. Фошар предложил использовать для этих целей золотые пластинчатые пружины, устанавливаемые в изогнутом виде в области моляров, по одной справа и слева. Этот способ получил значительное распространение позже, когда пластинчатые пружины были заменены спиральными. Однако, пружины не создавали хорошей фиксации протезов, функциональная ценность которых по этой причине была низкой. Пружины имели и другие недостатки. Стремясь расправиться, они оказывали постоянное давление на ткани протезного ложа. В связи с этим мышцы, поднимающие нижнюю челюсть, находились в постоянном напряжении и утомлялись. Пружины повреждали слизистую оболочку щеки, а задержка остатков пищи делала их негигиеничными. Все это явилось причиной того, что как средство фиксации они были оставлены. К помощи пружин, заключенных в эластичные нейлоновые трубки, в настоящее время прибегают лишь после больших операций и при травматических дефектах челюстей, когда обычные способы не обеспечивают фиксации протезов.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6" descr="img8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000" y="4232888"/>
            <a:ext cx="2303464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 descr="img8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1350" y="3428988"/>
            <a:ext cx="2735263" cy="317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304000" y="2997200"/>
            <a:ext cx="23034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Джордж Вашингтон</a:t>
            </a:r>
            <a:endParaRPr/>
          </a:p>
        </p:txBody>
      </p:sp>
      <p:pic>
        <p:nvPicPr>
          <p:cNvPr id="111" name="Google Shape;111;p6" descr="img8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224" y="2457300"/>
            <a:ext cx="3272382" cy="22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2607475" y="5081025"/>
            <a:ext cx="4161600" cy="17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Пружины для протезов по Гербсту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0" y="0"/>
            <a:ext cx="8995800" cy="24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 механическим способам относят утяжеление протеза на нижнюю челюсть путем введения в его базис металлов с большим удельным весом (вольфрам, вкладки из пищевого олова массой 30—40 г) или делают боковые зубы из металла.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К механическим способам фиксации относят также использование различных имплантатов.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4f9a195c5_0_73"/>
          <p:cNvSpPr txBox="1"/>
          <p:nvPr/>
        </p:nvSpPr>
        <p:spPr>
          <a:xfrm>
            <a:off x="0" y="0"/>
            <a:ext cx="9144000" cy="6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Хотя большинство пациентов с полной адентией удовлетворяет решение их проблемы путем изготовления традиционного полного съемного протеза, многих это неустраивает. Все зависит от умения пациента обращаться с протезом, от качества его изготовления, дизайна и состояния тканей полости рта.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Таким образом, уровень, приемлемый для одного пациента, абсолютно не подходит для другого.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Сделать выбор в пользу имплантации при полном отсутствии зубов можно в тех случаях, когда у пациента нет анатомических условий для качественной фиксации полного съёмного протеза в полости рта или как метод выбора для пациентов, имеющих материальную возможность, но не имеющих показаний к изготовлению несъёмной ортопедической конструкции.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2107</Words>
  <Application>Microsoft Office PowerPoint</Application>
  <PresentationFormat>Экран (4:3)</PresentationFormat>
  <Paragraphs>133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Times New Roman</vt:lpstr>
      <vt:lpstr>Corsiva</vt:lpstr>
      <vt:lpstr>Tahoma</vt:lpstr>
      <vt:lpstr>Cambria</vt:lpstr>
      <vt:lpstr>Arial</vt:lpstr>
      <vt:lpstr>Calibri</vt:lpstr>
      <vt:lpstr>Noto Sans Symbols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Ketty</dc:creator>
  <cp:lastModifiedBy>User</cp:lastModifiedBy>
  <cp:revision>2</cp:revision>
  <dcterms:modified xsi:type="dcterms:W3CDTF">2023-09-06T13:36:14Z</dcterms:modified>
</cp:coreProperties>
</file>