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Обследование больного в клинике стоматологии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Осмотр и пальпация жевательных мышц</a:t>
            </a:r>
            <a:endParaRPr lang="ru-RU" dirty="0"/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685800" y="1752600"/>
            <a:ext cx="2264410" cy="2286000"/>
            <a:chOff x="1081" y="3659"/>
            <a:chExt cx="3566" cy="3600"/>
          </a:xfrm>
        </p:grpSpPr>
        <p:pic>
          <p:nvPicPr>
            <p:cNvPr id="22531" name="Picture 3" descr="Untitled-6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1" y="3659"/>
              <a:ext cx="2880" cy="2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081" y="6299"/>
              <a:ext cx="356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Клещевая пальпация собственно жевательной мышцы</a:t>
              </a: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1143000" y="4419600"/>
            <a:ext cx="4281488" cy="1828800"/>
            <a:chOff x="1161" y="7924"/>
            <a:chExt cx="6742" cy="2880"/>
          </a:xfrm>
        </p:grpSpPr>
        <p:pic>
          <p:nvPicPr>
            <p:cNvPr id="22534" name="Picture 6" descr="Untitled-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1" y="7924"/>
              <a:ext cx="6742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161" y="10084"/>
              <a:ext cx="66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а		б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Схема пальпации медиальной крыловидной мышцы.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а – наружная, б – через полость рта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5867400" y="4114800"/>
            <a:ext cx="1747838" cy="2193925"/>
            <a:chOff x="8901" y="3209"/>
            <a:chExt cx="2752" cy="3455"/>
          </a:xfrm>
        </p:grpSpPr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8901" y="6137"/>
              <a:ext cx="2700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Щипковая пальпация средней части височной мышцы</a:t>
              </a: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2538" name="Picture 10" descr="Untitled-6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53" y="3209"/>
              <a:ext cx="2700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9" name="Picture 11" descr="Untitled-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752600"/>
            <a:ext cx="4276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657600" y="3200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/>
              <a:t>Схема пальпации латеральной крыловидной мышцы</a:t>
            </a: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Обследование ВНЧС</a:t>
            </a:r>
            <a:endParaRPr lang="ru-RU" dirty="0"/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219200" y="2514600"/>
            <a:ext cx="3429000" cy="2590800"/>
            <a:chOff x="8901" y="5584"/>
            <a:chExt cx="4680" cy="3240"/>
          </a:xfrm>
        </p:grpSpPr>
        <p:pic>
          <p:nvPicPr>
            <p:cNvPr id="23555" name="Picture 3" descr="Untitled-6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01" y="5584"/>
              <a:ext cx="4677" cy="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8901" y="8464"/>
              <a:ext cx="468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Пальпация височно-нижнечелюстного сустава.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5333879" y="2514600"/>
            <a:ext cx="2209800" cy="2699273"/>
            <a:chOff x="205" y="1349"/>
            <a:chExt cx="2520" cy="3011"/>
          </a:xfrm>
        </p:grpSpPr>
        <p:pic>
          <p:nvPicPr>
            <p:cNvPr id="23558" name="Picture 6" descr="Untitled-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" y="1349"/>
              <a:ext cx="2520" cy="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205" y="3899"/>
              <a:ext cx="244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Аускультация височно-нижнечелюстного сустава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</a:rPr>
                <a:t>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Обследование полости 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Определяется степень открывания рта</a:t>
            </a:r>
          </a:p>
          <a:p>
            <a:r>
              <a:rPr lang="ru-RU" dirty="0" smtClean="0"/>
              <a:t>Тип смыкания зубных рядов (прикус)</a:t>
            </a:r>
          </a:p>
          <a:p>
            <a:r>
              <a:rPr lang="ru-RU" dirty="0" smtClean="0"/>
              <a:t>Состояние слизистой оболочки полости рта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Осмотр зубных рядов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положение зуба;</a:t>
            </a:r>
          </a:p>
          <a:p>
            <a:pPr lvl="0"/>
            <a:r>
              <a:rPr lang="ru-RU" dirty="0" smtClean="0"/>
              <a:t>форма зуба;</a:t>
            </a:r>
            <a:endParaRPr lang="ru-RU" dirty="0" smtClean="0"/>
          </a:p>
          <a:p>
            <a:pPr lvl="0"/>
            <a:r>
              <a:rPr lang="ru-RU" dirty="0" smtClean="0"/>
              <a:t>цвет;</a:t>
            </a:r>
            <a:endParaRPr lang="ru-RU" dirty="0" smtClean="0"/>
          </a:p>
          <a:p>
            <a:pPr lvl="0"/>
            <a:r>
              <a:rPr lang="ru-RU" dirty="0" smtClean="0"/>
              <a:t>состояние твердых </a:t>
            </a:r>
            <a:r>
              <a:rPr lang="ru-RU" dirty="0" smtClean="0"/>
              <a:t>тканей (кариес, гипоплазия, флюороз);</a:t>
            </a:r>
            <a:endParaRPr lang="ru-RU" dirty="0" smtClean="0"/>
          </a:p>
          <a:p>
            <a:r>
              <a:rPr lang="ru-RU" dirty="0" smtClean="0"/>
              <a:t>устойчивость </a:t>
            </a:r>
            <a:r>
              <a:rPr lang="ru-RU" dirty="0" smtClean="0"/>
              <a:t>зуба;</a:t>
            </a:r>
          </a:p>
          <a:p>
            <a:r>
              <a:rPr lang="ru-RU" dirty="0" smtClean="0"/>
              <a:t>соотношение </a:t>
            </a:r>
            <a:r>
              <a:rPr lang="ru-RU" dirty="0" err="1" smtClean="0"/>
              <a:t>внеальвеолярной</a:t>
            </a:r>
            <a:r>
              <a:rPr lang="ru-RU" dirty="0" smtClean="0"/>
              <a:t> и </a:t>
            </a:r>
            <a:r>
              <a:rPr lang="ru-RU" dirty="0" err="1" smtClean="0"/>
              <a:t>внутриальвеолярной</a:t>
            </a:r>
            <a:r>
              <a:rPr lang="ru-RU" dirty="0" smtClean="0"/>
              <a:t> части зуба;</a:t>
            </a:r>
          </a:p>
          <a:p>
            <a:r>
              <a:rPr lang="ru-RU" dirty="0" smtClean="0"/>
              <a:t>положение по отношению к </a:t>
            </a:r>
            <a:r>
              <a:rPr lang="ru-RU" dirty="0" err="1" smtClean="0"/>
              <a:t>окклюзионной</a:t>
            </a:r>
            <a:r>
              <a:rPr lang="ru-RU" dirty="0" smtClean="0"/>
              <a:t> поверхности зубного ряда;</a:t>
            </a:r>
          </a:p>
          <a:p>
            <a:r>
              <a:rPr lang="ru-RU" dirty="0" smtClean="0"/>
              <a:t>наличие пломб и их состояние;</a:t>
            </a:r>
          </a:p>
          <a:p>
            <a:r>
              <a:rPr lang="ru-RU" dirty="0" smtClean="0"/>
              <a:t>наличие зубного налета, зубных отложений.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Зубная формула</a:t>
            </a:r>
            <a:endParaRPr lang="ru-RU" dirty="0"/>
          </a:p>
        </p:txBody>
      </p:sp>
      <p:pic>
        <p:nvPicPr>
          <p:cNvPr id="24578" name="Picture 2" descr="http://d1.endata.cx/data/games/39694/for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276600" cy="3886201"/>
          </a:xfrm>
          <a:prstGeom prst="rect">
            <a:avLst/>
          </a:prstGeom>
          <a:noFill/>
        </p:spPr>
      </p:pic>
      <p:pic>
        <p:nvPicPr>
          <p:cNvPr id="24580" name="Picture 4" descr="http://mir.zavantag.com/pars_docs/refs/416/415499/415499_html_ma98cdb7.jpg"/>
          <p:cNvPicPr>
            <a:picLocks noChangeAspect="1" noChangeArrowheads="1"/>
          </p:cNvPicPr>
          <p:nvPr/>
        </p:nvPicPr>
        <p:blipFill>
          <a:blip r:embed="rId3" cstate="print"/>
          <a:srcRect r="22963" b="55556"/>
          <a:stretch>
            <a:fillRect/>
          </a:stretch>
        </p:blipFill>
        <p:spPr bwMode="auto">
          <a:xfrm>
            <a:off x="1295400" y="1905000"/>
            <a:ext cx="29718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5105400"/>
            <a:ext cx="29718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 IV III II I </a:t>
            </a: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II III IV V</a:t>
            </a:r>
          </a:p>
          <a:p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 IV III II 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 </a:t>
            </a:r>
            <a:r>
              <a:rPr lang="en-US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II III IV V</a:t>
            </a:r>
            <a:endParaRPr lang="ru-RU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4600" y="5181600"/>
            <a:ext cx="0" cy="533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1"/>
          </p:cNvCxnSpPr>
          <p:nvPr/>
        </p:nvCxnSpPr>
        <p:spPr>
          <a:xfrm>
            <a:off x="1295400" y="5459343"/>
            <a:ext cx="2438400" cy="27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52600" y="5867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Временный прикус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Постоянный прикус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Степень подвижности зубов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I ст. – физиологическая подвижность в </a:t>
            </a:r>
            <a:r>
              <a:rPr lang="ru-RU" dirty="0" err="1" smtClean="0"/>
              <a:t>вестибуло-оральном</a:t>
            </a:r>
            <a:r>
              <a:rPr lang="ru-RU" dirty="0" smtClean="0"/>
              <a:t> направлении, </a:t>
            </a:r>
            <a:endParaRPr lang="ru-RU" dirty="0" smtClean="0"/>
          </a:p>
          <a:p>
            <a:r>
              <a:rPr lang="ru-RU" dirty="0" smtClean="0"/>
              <a:t>II </a:t>
            </a:r>
            <a:r>
              <a:rPr lang="ru-RU" dirty="0" smtClean="0"/>
              <a:t>ст. – в </a:t>
            </a:r>
            <a:r>
              <a:rPr lang="ru-RU" dirty="0" err="1" smtClean="0"/>
              <a:t>вестибуло-оральном</a:t>
            </a:r>
            <a:r>
              <a:rPr lang="ru-RU" dirty="0" smtClean="0"/>
              <a:t>  и в </a:t>
            </a:r>
            <a:r>
              <a:rPr lang="ru-RU" dirty="0" err="1" smtClean="0"/>
              <a:t>мезио-дистальном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III </a:t>
            </a:r>
            <a:r>
              <a:rPr lang="ru-RU" dirty="0" smtClean="0"/>
              <a:t>ст. – в </a:t>
            </a:r>
            <a:r>
              <a:rPr lang="ru-RU" dirty="0" err="1" smtClean="0"/>
              <a:t>вестибуло-оральном</a:t>
            </a:r>
            <a:r>
              <a:rPr lang="ru-RU" dirty="0" smtClean="0"/>
              <a:t>, 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мезио-дистальном</a:t>
            </a:r>
            <a:r>
              <a:rPr lang="ru-RU" dirty="0" smtClean="0"/>
              <a:t>  и движения по оси, </a:t>
            </a:r>
            <a:endParaRPr lang="ru-RU" dirty="0" smtClean="0"/>
          </a:p>
          <a:p>
            <a:r>
              <a:rPr lang="ru-RU" dirty="0" smtClean="0"/>
              <a:t>IV </a:t>
            </a:r>
            <a:r>
              <a:rPr lang="ru-RU" dirty="0" smtClean="0"/>
              <a:t>ст. - в </a:t>
            </a:r>
            <a:r>
              <a:rPr lang="ru-RU" dirty="0" err="1" smtClean="0"/>
              <a:t>вестибуло-оральном</a:t>
            </a:r>
            <a:r>
              <a:rPr lang="ru-RU" dirty="0" smtClean="0"/>
              <a:t>, 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мезио-дистальном</a:t>
            </a:r>
            <a:r>
              <a:rPr lang="ru-RU" dirty="0" smtClean="0"/>
              <a:t>,  движения по оси и ротационные движения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Дополнительные методы исследования. Изучение диагностических моделей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форма </a:t>
            </a:r>
            <a:r>
              <a:rPr lang="ru-RU" dirty="0" smtClean="0"/>
              <a:t>зубных </a:t>
            </a:r>
            <a:r>
              <a:rPr lang="ru-RU" dirty="0" smtClean="0"/>
              <a:t>дуг и их деформация, </a:t>
            </a:r>
          </a:p>
          <a:p>
            <a:r>
              <a:rPr lang="ru-RU" dirty="0" err="1" smtClean="0"/>
              <a:t>окклюзионные</a:t>
            </a:r>
            <a:r>
              <a:rPr lang="ru-RU" dirty="0" smtClean="0"/>
              <a:t> </a:t>
            </a:r>
            <a:r>
              <a:rPr lang="ru-RU" dirty="0" smtClean="0"/>
              <a:t>контакты небных и язычных бугров, </a:t>
            </a:r>
            <a:endParaRPr lang="ru-RU" dirty="0" smtClean="0"/>
          </a:p>
          <a:p>
            <a:r>
              <a:rPr lang="ru-RU" dirty="0" smtClean="0"/>
              <a:t>характер </a:t>
            </a:r>
            <a:r>
              <a:rPr lang="ru-RU" dirty="0" err="1" smtClean="0"/>
              <a:t>окклюзионной</a:t>
            </a:r>
            <a:r>
              <a:rPr lang="ru-RU" dirty="0" smtClean="0"/>
              <a:t> кривой, </a:t>
            </a:r>
            <a:endParaRPr lang="ru-RU" dirty="0" smtClean="0"/>
          </a:p>
          <a:p>
            <a:r>
              <a:rPr lang="ru-RU" dirty="0" smtClean="0"/>
              <a:t>деформации </a:t>
            </a:r>
            <a:r>
              <a:rPr lang="ru-RU" dirty="0" err="1" smtClean="0"/>
              <a:t>окклюзионной</a:t>
            </a:r>
            <a:r>
              <a:rPr lang="ru-RU" dirty="0" smtClean="0"/>
              <a:t> поверхности </a:t>
            </a:r>
            <a:r>
              <a:rPr lang="ru-RU" dirty="0" smtClean="0"/>
              <a:t>зубов,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диагностических моделях также можно произвести различные измерения, изучить положение зубов, ограничивающих дефект, их смещение, наклон.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 smtClean="0"/>
              <a:t>протезирования диагностические модели могут служить контролем, позволяющим судить об успешности ортопедического лечения.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Дополнительные методы исследования</a:t>
            </a:r>
            <a:r>
              <a:rPr lang="ru-RU" sz="3200" dirty="0" smtClean="0"/>
              <a:t>. Рентгенологическое исследование зубов и костей ЧЛО</a:t>
            </a:r>
            <a:endParaRPr lang="ru-RU" sz="3200" dirty="0"/>
          </a:p>
        </p:txBody>
      </p:sp>
      <p:pic>
        <p:nvPicPr>
          <p:cNvPr id="27650" name="Picture 2" descr="http://hiv-spb.ru/userfiles/pages/right.jpg"/>
          <p:cNvPicPr>
            <a:picLocks noChangeAspect="1" noChangeArrowheads="1"/>
          </p:cNvPicPr>
          <p:nvPr/>
        </p:nvPicPr>
        <p:blipFill>
          <a:blip r:embed="rId2" cstate="print"/>
          <a:srcRect b="3256"/>
          <a:stretch>
            <a:fillRect/>
          </a:stretch>
        </p:blipFill>
        <p:spPr bwMode="auto">
          <a:xfrm>
            <a:off x="3962400" y="1524000"/>
            <a:ext cx="1600200" cy="2057400"/>
          </a:xfrm>
          <a:prstGeom prst="rect">
            <a:avLst/>
          </a:prstGeom>
          <a:noFill/>
        </p:spPr>
      </p:pic>
      <p:pic>
        <p:nvPicPr>
          <p:cNvPr id="27652" name="Picture 4" descr="http://32praktika.ru/wp-content/uploads/2011/02/price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0"/>
            <a:ext cx="2794591" cy="2076967"/>
          </a:xfrm>
          <a:prstGeom prst="rect">
            <a:avLst/>
          </a:prstGeom>
          <a:noFill/>
        </p:spPr>
      </p:pic>
      <p:pic>
        <p:nvPicPr>
          <p:cNvPr id="27654" name="Picture 6" descr="http://www.mc-podmoskovie.ru/upload/dir/rent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30861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3657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Прицельная рентгенограмма зубов</a:t>
            </a:r>
            <a:endParaRPr lang="ru-RU" dirty="0"/>
          </a:p>
        </p:txBody>
      </p:sp>
      <p:pic>
        <p:nvPicPr>
          <p:cNvPr id="27656" name="Picture 8" descr="http://tuladent.ru/data/images/fde162c9a519b8d7015a38c441ea3db4.jpg"/>
          <p:cNvPicPr>
            <a:picLocks noChangeAspect="1" noChangeArrowheads="1"/>
          </p:cNvPicPr>
          <p:nvPr/>
        </p:nvPicPr>
        <p:blipFill>
          <a:blip r:embed="rId5" cstate="print"/>
          <a:srcRect l="3951"/>
          <a:stretch>
            <a:fillRect/>
          </a:stretch>
        </p:blipFill>
        <p:spPr bwMode="auto">
          <a:xfrm>
            <a:off x="2743200" y="4038600"/>
            <a:ext cx="3705225" cy="20478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52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Ортопантомограмма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Дополнительные методы исследования. Рентгенологическое исследование зубов и костей ЧЛО</a:t>
            </a:r>
            <a:endParaRPr lang="ru-RU" sz="3200" dirty="0"/>
          </a:p>
        </p:txBody>
      </p:sp>
      <p:pic>
        <p:nvPicPr>
          <p:cNvPr id="30724" name="Picture 4" descr="http://www.dentaluxe.tver.ru/services/rg/joint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2724150" cy="27241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4495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Томограмма</a:t>
            </a:r>
            <a:r>
              <a:rPr lang="ru-RU" dirty="0" smtClean="0"/>
              <a:t> ВНЧС</a:t>
            </a:r>
            <a:endParaRPr lang="ru-RU" dirty="0"/>
          </a:p>
        </p:txBody>
      </p:sp>
      <p:pic>
        <p:nvPicPr>
          <p:cNvPr id="30728" name="Picture 8" descr="http://www.dentaluxe.tver.ru/services/rg/joint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1" y="1676400"/>
            <a:ext cx="2743199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145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1800225" cy="1800225"/>
          </a:xfrm>
          <a:prstGeom prst="rect">
            <a:avLst/>
          </a:prstGeom>
          <a:noFill/>
        </p:spPr>
      </p:pic>
      <p:pic>
        <p:nvPicPr>
          <p:cNvPr id="32771" name="Picture 3" descr="145а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419600" y="1676400"/>
            <a:ext cx="1800225" cy="1800225"/>
          </a:xfrm>
          <a:prstGeom prst="rect">
            <a:avLst/>
          </a:prstGeom>
          <a:noFill/>
        </p:spPr>
      </p:pic>
      <p:pic>
        <p:nvPicPr>
          <p:cNvPr id="32770" name="Picture 2" descr="145б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581400"/>
            <a:ext cx="1781175" cy="1800225"/>
          </a:xfrm>
          <a:prstGeom prst="rect">
            <a:avLst/>
          </a:prstGeom>
          <a:noFill/>
        </p:spPr>
      </p:pic>
      <p:pic>
        <p:nvPicPr>
          <p:cNvPr id="32769" name="Picture 1" descr="145б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1800225" cy="1800225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4057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5486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Компьютерная </a:t>
            </a:r>
            <a:r>
              <a:rPr lang="ru-RU" dirty="0" err="1" smtClean="0"/>
              <a:t>томограмма</a:t>
            </a:r>
            <a:r>
              <a:rPr lang="ru-RU" dirty="0" smtClean="0"/>
              <a:t> ВНЧС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124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5029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Дополнительные методы исследования. Рентгенологическое исследование зубов и костей ЧЛО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Лечение заболеваний органов зубочелюстной системы в клинике </a:t>
            </a:r>
            <a:r>
              <a:rPr lang="ru-RU" sz="2800" dirty="0" smtClean="0"/>
              <a:t>включает </a:t>
            </a:r>
            <a:r>
              <a:rPr lang="ru-RU" sz="2800" dirty="0" smtClean="0"/>
              <a:t>в себя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методы </a:t>
            </a:r>
            <a:r>
              <a:rPr lang="ru-RU" dirty="0" smtClean="0"/>
              <a:t>исследования больного; </a:t>
            </a:r>
            <a:endParaRPr lang="ru-RU" dirty="0" smtClean="0"/>
          </a:p>
          <a:p>
            <a:r>
              <a:rPr lang="ru-RU" dirty="0" smtClean="0"/>
              <a:t>выяснение </a:t>
            </a:r>
            <a:r>
              <a:rPr lang="ru-RU" dirty="0" smtClean="0"/>
              <a:t>причин болезни (этиология); </a:t>
            </a:r>
            <a:endParaRPr lang="ru-RU" dirty="0" smtClean="0"/>
          </a:p>
          <a:p>
            <a:r>
              <a:rPr lang="ru-RU" dirty="0" smtClean="0"/>
              <a:t>выяснение </a:t>
            </a:r>
            <a:r>
              <a:rPr lang="ru-RU" dirty="0" smtClean="0"/>
              <a:t>общего механизма развития болезни (патогенез); </a:t>
            </a:r>
            <a:endParaRPr lang="ru-RU" dirty="0" smtClean="0"/>
          </a:p>
          <a:p>
            <a:r>
              <a:rPr lang="ru-RU" dirty="0" smtClean="0"/>
              <a:t>описание </a:t>
            </a:r>
            <a:r>
              <a:rPr lang="ru-RU" dirty="0" smtClean="0"/>
              <a:t>патологических и функциональных изменений органов; </a:t>
            </a:r>
            <a:endParaRPr lang="ru-RU" dirty="0" smtClean="0"/>
          </a:p>
          <a:p>
            <a:r>
              <a:rPr lang="ru-RU" dirty="0" smtClean="0"/>
              <a:t>выяснение </a:t>
            </a:r>
            <a:r>
              <a:rPr lang="ru-RU" dirty="0" smtClean="0"/>
              <a:t>клинической картины болезни, ее течение, особенности развития, осложнения; </a:t>
            </a:r>
            <a:endParaRPr lang="ru-RU" dirty="0" smtClean="0"/>
          </a:p>
          <a:p>
            <a:r>
              <a:rPr lang="ru-RU" dirty="0" smtClean="0"/>
              <a:t>постановка </a:t>
            </a:r>
            <a:r>
              <a:rPr lang="ru-RU" dirty="0" smtClean="0"/>
              <a:t>диагноза; </a:t>
            </a:r>
            <a:endParaRPr lang="ru-RU" dirty="0" smtClean="0"/>
          </a:p>
          <a:p>
            <a:r>
              <a:rPr lang="ru-RU" dirty="0" smtClean="0"/>
              <a:t>ортопедическое </a:t>
            </a:r>
            <a:r>
              <a:rPr lang="ru-RU" dirty="0" smtClean="0"/>
              <a:t>лечение; </a:t>
            </a:r>
            <a:endParaRPr lang="ru-RU" dirty="0" smtClean="0"/>
          </a:p>
          <a:p>
            <a:r>
              <a:rPr lang="ru-RU" dirty="0" smtClean="0"/>
              <a:t>составление </a:t>
            </a:r>
            <a:r>
              <a:rPr lang="ru-RU" dirty="0" smtClean="0"/>
              <a:t>заключения о дальнейшей судьбе больного (эпикриз)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Дополнительные методы исследования. Рентгенологическое исследование зубов и костей ЧЛО</a:t>
            </a:r>
            <a:endParaRPr lang="ru-RU" sz="3200" dirty="0"/>
          </a:p>
        </p:txBody>
      </p:sp>
      <p:pic>
        <p:nvPicPr>
          <p:cNvPr id="31746" name="Picture 2" descr="http://www.satellitegroup-vrn.ru/cf/i/BC203A3F/1066/501/545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571875" cy="3886201"/>
          </a:xfrm>
          <a:prstGeom prst="rect">
            <a:avLst/>
          </a:prstGeom>
          <a:noFill/>
        </p:spPr>
      </p:pic>
      <p:pic>
        <p:nvPicPr>
          <p:cNvPr id="31748" name="Picture 4" descr="http://www.antonikm.ru/upload/articles/image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208" y="1600200"/>
            <a:ext cx="3895818" cy="3886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5562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Телерентгенография</a:t>
            </a:r>
            <a:r>
              <a:rPr lang="ru-RU" dirty="0" smtClean="0"/>
              <a:t> черепа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lassic-ar.kz/images/snimok_zub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067425" cy="36104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5334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Панорамная </a:t>
            </a:r>
            <a:r>
              <a:rPr lang="ru-RU" dirty="0" err="1" smtClean="0"/>
              <a:t>тентгенография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Дополнительные методы исследования. Рентгенологическое исследование зубов и костей ЧЛО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Методы определения жевательного давления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639763"/>
          </a:xfrm>
        </p:spPr>
        <p:txBody>
          <a:bodyPr/>
          <a:lstStyle/>
          <a:p>
            <a:r>
              <a:rPr lang="ru-RU" dirty="0" smtClean="0"/>
              <a:t>Выносливость пародонта по </a:t>
            </a:r>
            <a:r>
              <a:rPr lang="ru-RU" dirty="0" err="1" smtClean="0"/>
              <a:t>Габеру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3048000"/>
          <a:ext cx="8458197" cy="1600200"/>
        </p:xfrm>
        <a:graphic>
          <a:graphicData uri="http://schemas.openxmlformats.org/drawingml/2006/table">
            <a:tbl>
              <a:tblPr/>
              <a:tblGrid>
                <a:gridCol w="1219198"/>
                <a:gridCol w="717942"/>
                <a:gridCol w="813917"/>
                <a:gridCol w="813917"/>
                <a:gridCol w="813917"/>
                <a:gridCol w="813917"/>
                <a:gridCol w="813917"/>
                <a:gridCol w="813917"/>
                <a:gridCol w="836010"/>
                <a:gridCol w="801545"/>
              </a:tblGrid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Зубы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Мужчины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Женщины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Статические методы определения жевательной эффективности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600200"/>
          <a:ext cx="8381999" cy="1143000"/>
        </p:xfrm>
        <a:graphic>
          <a:graphicData uri="http://schemas.openxmlformats.org/drawingml/2006/table">
            <a:tbl>
              <a:tblPr/>
              <a:tblGrid>
                <a:gridCol w="1987358"/>
                <a:gridCol w="579099"/>
                <a:gridCol w="763356"/>
                <a:gridCol w="762478"/>
                <a:gridCol w="762478"/>
                <a:gridCol w="762478"/>
                <a:gridCol w="634375"/>
                <a:gridCol w="661575"/>
                <a:gridCol w="630603"/>
                <a:gridCol w="838199"/>
              </a:tblGrid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Зубы жевательные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Коэффициент,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2819400"/>
            <a:ext cx="515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Жевательные коэффициенты зубов по Агапову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1" y="4343400"/>
          <a:ext cx="8150224" cy="990600"/>
        </p:xfrm>
        <a:graphic>
          <a:graphicData uri="http://schemas.openxmlformats.org/drawingml/2006/table">
            <a:tbl>
              <a:tblPr/>
              <a:tblGrid>
                <a:gridCol w="1641227"/>
                <a:gridCol w="715671"/>
                <a:gridCol w="716532"/>
                <a:gridCol w="715671"/>
                <a:gridCol w="716532"/>
                <a:gridCol w="715671"/>
                <a:gridCol w="716532"/>
                <a:gridCol w="715671"/>
                <a:gridCol w="716532"/>
                <a:gridCol w="780185"/>
              </a:tblGrid>
              <a:tr h="33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Зубы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Верхние зубы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 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Нижние зубы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 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9800" y="5410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Жевательные коэффициенты зубов по </a:t>
            </a:r>
            <a:r>
              <a:rPr lang="ru-RU" dirty="0" err="1" smtClean="0"/>
              <a:t>Оксману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Статические методы определения жевательной эффективности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198" y="1752600"/>
          <a:ext cx="8229601" cy="990600"/>
        </p:xfrm>
        <a:graphic>
          <a:graphicData uri="http://schemas.openxmlformats.org/drawingml/2006/table">
            <a:tbl>
              <a:tblPr/>
              <a:tblGrid>
                <a:gridCol w="1951225"/>
                <a:gridCol w="568570"/>
                <a:gridCol w="749476"/>
                <a:gridCol w="748615"/>
                <a:gridCol w="748615"/>
                <a:gridCol w="748615"/>
                <a:gridCol w="622841"/>
                <a:gridCol w="649547"/>
                <a:gridCol w="680098"/>
                <a:gridCol w="761999"/>
              </a:tblGrid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Зубы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Коэффициенты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2819400"/>
            <a:ext cx="570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Коэффициенты выносливости пародонта к нагрузке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1" y="3657600"/>
          <a:ext cx="8201658" cy="2194560"/>
        </p:xfrm>
        <a:graphic>
          <a:graphicData uri="http://schemas.openxmlformats.org/drawingml/2006/table">
            <a:tbl>
              <a:tblPr/>
              <a:tblGrid>
                <a:gridCol w="1944600"/>
                <a:gridCol w="566639"/>
                <a:gridCol w="746932"/>
                <a:gridCol w="746073"/>
                <a:gridCol w="746073"/>
                <a:gridCol w="746073"/>
                <a:gridCol w="620726"/>
                <a:gridCol w="647341"/>
                <a:gridCol w="743499"/>
                <a:gridCol w="693702"/>
              </a:tblGrid>
              <a:tr h="257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Зубы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Коэффициенты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 степень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атрофии 1/4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 степень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атрофии 1/2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 степень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атрофии 3/4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400" y="5867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Коэффициенты выносливости по Курляндскому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Определение степени жевательной эффективности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Христиансен</a:t>
            </a:r>
            <a:r>
              <a:rPr lang="ru-RU" dirty="0" smtClean="0"/>
              <a:t> - </a:t>
            </a:r>
            <a:r>
              <a:rPr lang="ru-RU" dirty="0" smtClean="0"/>
              <a:t>10,0 г лесного </a:t>
            </a:r>
            <a:r>
              <a:rPr lang="ru-RU" dirty="0" smtClean="0"/>
              <a:t>ореха, 50 жевательных движений</a:t>
            </a:r>
          </a:p>
          <a:p>
            <a:r>
              <a:rPr lang="ru-RU" dirty="0" err="1" smtClean="0"/>
              <a:t>Гельман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5,0 г миндаля в течение 50 </a:t>
            </a:r>
            <a:r>
              <a:rPr lang="ru-RU" dirty="0" smtClean="0"/>
              <a:t>сек</a:t>
            </a:r>
          </a:p>
          <a:p>
            <a:r>
              <a:rPr lang="ru-RU" dirty="0" smtClean="0"/>
              <a:t>Рубинов – 0,8 г </a:t>
            </a:r>
            <a:r>
              <a:rPr lang="ru-RU" dirty="0" smtClean="0"/>
              <a:t>ореха </a:t>
            </a:r>
            <a:r>
              <a:rPr lang="ru-RU" dirty="0" smtClean="0"/>
              <a:t>до появления глотания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Графические методы определения жевательной эффективности</a:t>
            </a:r>
            <a:endParaRPr lang="ru-RU" sz="3200" dirty="0"/>
          </a:p>
        </p:txBody>
      </p:sp>
      <p:pic>
        <p:nvPicPr>
          <p:cNvPr id="37890" name="Picture 2" descr="http://bone-surgery.ru/images/uploads/ortodontia11.JPG"/>
          <p:cNvPicPr>
            <a:picLocks noChangeAspect="1" noChangeArrowheads="1"/>
          </p:cNvPicPr>
          <p:nvPr/>
        </p:nvPicPr>
        <p:blipFill>
          <a:blip r:embed="rId2" cstate="print"/>
          <a:srcRect b="15621"/>
          <a:stretch>
            <a:fillRect/>
          </a:stretch>
        </p:blipFill>
        <p:spPr bwMode="auto">
          <a:xfrm>
            <a:off x="2209800" y="1600200"/>
            <a:ext cx="4429125" cy="2971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4724400"/>
            <a:ext cx="626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Мастикациография</a:t>
            </a:r>
            <a:r>
              <a:rPr lang="ru-RU" dirty="0" smtClean="0"/>
              <a:t> отражает все жевательные движения </a:t>
            </a:r>
          </a:p>
          <a:p>
            <a:pPr algn="ctr"/>
            <a:r>
              <a:rPr lang="ru-RU" dirty="0" smtClean="0"/>
              <a:t>ореха массой 0,8 г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Графические методы определения жевательной эффективности</a:t>
            </a:r>
            <a:endParaRPr lang="ru-RU" sz="3200" dirty="0"/>
          </a:p>
        </p:txBody>
      </p:sp>
      <p:pic>
        <p:nvPicPr>
          <p:cNvPr id="39938" name="Picture 2" descr="Untitled-77а"/>
          <p:cNvPicPr>
            <a:picLocks noChangeAspect="1" noChangeArrowheads="1"/>
          </p:cNvPicPr>
          <p:nvPr/>
        </p:nvPicPr>
        <p:blipFill>
          <a:blip r:embed="rId2" cstate="print"/>
          <a:srcRect t="20157"/>
          <a:stretch>
            <a:fillRect/>
          </a:stretch>
        </p:blipFill>
        <p:spPr bwMode="auto">
          <a:xfrm>
            <a:off x="2819400" y="1600200"/>
            <a:ext cx="3076575" cy="181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253"/>
          <p:cNvPicPr>
            <a:picLocks noChangeAspect="1" noChangeArrowheads="1"/>
          </p:cNvPicPr>
          <p:nvPr/>
        </p:nvPicPr>
        <p:blipFill>
          <a:blip r:embed="rId3" cstate="print"/>
          <a:srcRect l="12000" r="8366"/>
          <a:stretch>
            <a:fillRect/>
          </a:stretch>
        </p:blipFill>
        <p:spPr bwMode="auto">
          <a:xfrm>
            <a:off x="1219200" y="4038600"/>
            <a:ext cx="280931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254"/>
          <p:cNvPicPr>
            <a:picLocks noChangeAspect="1" noChangeArrowheads="1"/>
          </p:cNvPicPr>
          <p:nvPr/>
        </p:nvPicPr>
        <p:blipFill>
          <a:blip r:embed="rId4" cstate="print"/>
          <a:srcRect l="17503"/>
          <a:stretch>
            <a:fillRect/>
          </a:stretch>
        </p:blipFill>
        <p:spPr bwMode="auto">
          <a:xfrm>
            <a:off x="4648200" y="4038600"/>
            <a:ext cx="2962275" cy="180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00400" y="3429000"/>
            <a:ext cx="222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Электромиография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5867400"/>
            <a:ext cx="295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ЭМГ при сжатии челюстей</a:t>
            </a:r>
            <a:endParaRPr lang="ru-RU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257800" y="5867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ЭМГ акт жевания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Диагноз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морфологический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функциональный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осложнения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сопутствующие </a:t>
            </a:r>
            <a:r>
              <a:rPr lang="ru-RU" dirty="0" smtClean="0"/>
              <a:t>заболевания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терапевтическая, хирургическая, </a:t>
            </a:r>
            <a:r>
              <a:rPr lang="ru-RU" dirty="0" err="1" smtClean="0"/>
              <a:t>ортодонтическая</a:t>
            </a:r>
            <a:r>
              <a:rPr lang="ru-RU" dirty="0" smtClean="0"/>
              <a:t>, ортопедическая;</a:t>
            </a:r>
            <a:endParaRPr lang="ru-RU" dirty="0" smtClean="0"/>
          </a:p>
          <a:p>
            <a:r>
              <a:rPr lang="ru-RU" dirty="0" smtClean="0"/>
              <a:t>изготовление </a:t>
            </a:r>
            <a:r>
              <a:rPr lang="ru-RU" dirty="0" smtClean="0"/>
              <a:t>аппаратов;</a:t>
            </a:r>
          </a:p>
          <a:p>
            <a:r>
              <a:rPr lang="ru-RU" dirty="0" smtClean="0"/>
              <a:t>рациональное </a:t>
            </a:r>
            <a:r>
              <a:rPr lang="ru-RU" dirty="0" smtClean="0"/>
              <a:t>протезирование – реабилитационный период.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Функциональные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жевательные </a:t>
            </a:r>
            <a:r>
              <a:rPr lang="ru-RU" dirty="0" smtClean="0"/>
              <a:t>пробы; </a:t>
            </a:r>
            <a:endParaRPr lang="ru-RU" dirty="0" smtClean="0"/>
          </a:p>
          <a:p>
            <a:r>
              <a:rPr lang="ru-RU" dirty="0" smtClean="0"/>
              <a:t>графические </a:t>
            </a:r>
            <a:r>
              <a:rPr lang="ru-RU" dirty="0" smtClean="0"/>
              <a:t>записи движений нижней челюсти; </a:t>
            </a:r>
            <a:endParaRPr lang="ru-RU" dirty="0" smtClean="0"/>
          </a:p>
          <a:p>
            <a:r>
              <a:rPr lang="ru-RU" dirty="0" smtClean="0"/>
              <a:t>исследование </a:t>
            </a:r>
            <a:r>
              <a:rPr lang="ru-RU" dirty="0" smtClean="0"/>
              <a:t>биотоков мышц и </a:t>
            </a:r>
            <a:r>
              <a:rPr lang="ru-RU" dirty="0" smtClean="0"/>
              <a:t>др.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699464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Дневник</a:t>
            </a:r>
            <a:br>
              <a:rPr lang="ru-RU" sz="7200" dirty="0" smtClean="0"/>
            </a:br>
            <a:r>
              <a:rPr lang="ru-RU" sz="7200" dirty="0" smtClean="0"/>
              <a:t>Эпикриз </a:t>
            </a:r>
            <a:endParaRPr lang="ru-RU" sz="7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020.radikal.ru/i714/1302/4f/e5403f7ca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858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3581400"/>
            <a:ext cx="799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истории болезни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Паспортная часть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Cambria" pitchFamily="18" charset="0"/>
              </a:rPr>
              <a:t>Anamnesis (morbid</a:t>
            </a:r>
            <a:r>
              <a:rPr lang="ru-RU" dirty="0" smtClean="0">
                <a:latin typeface="Cambria" pitchFamily="18" charset="0"/>
              </a:rPr>
              <a:t>,</a:t>
            </a:r>
            <a:r>
              <a:rPr lang="en-US" dirty="0" smtClean="0">
                <a:latin typeface="Cambria" pitchFamily="18" charset="0"/>
              </a:rPr>
              <a:t> vitae, </a:t>
            </a:r>
            <a:r>
              <a:rPr lang="ru-RU" dirty="0" smtClean="0">
                <a:latin typeface="Cambria" pitchFamily="18" charset="0"/>
              </a:rPr>
              <a:t>семейный)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>
                <a:latin typeface="Cambria" pitchFamily="18" charset="0"/>
              </a:rPr>
              <a:t>Осмотр (внешний, обследование полости рта, осмотр зубов, соотношение челюстей)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>
                <a:latin typeface="Cambria" pitchFamily="18" charset="0"/>
              </a:rPr>
              <a:t>Дополнительные методы исследования (изучение диагностических моделей, рентгенологическое исследование, определение жевательной эффективности (статические, функциональные), электрофизиологические исследования (</a:t>
            </a:r>
            <a:r>
              <a:rPr lang="ru-RU" dirty="0" err="1" smtClean="0">
                <a:latin typeface="Cambria" pitchFamily="18" charset="0"/>
              </a:rPr>
              <a:t>мастикациограмма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электромиограмма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электротонометрия</a:t>
            </a:r>
            <a:r>
              <a:rPr lang="ru-RU" dirty="0" smtClean="0">
                <a:latin typeface="Cambria" pitchFamily="18" charset="0"/>
              </a:rPr>
              <a:t> и т.д.), лабораторные (исследование крови, мочи и т.д.)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истории болезни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 startAt="5"/>
            </a:pPr>
            <a:r>
              <a:rPr lang="ru-RU" sz="2700" dirty="0" smtClean="0">
                <a:latin typeface="Cambria" pitchFamily="18" charset="0"/>
              </a:rPr>
              <a:t>Диагноз:</a:t>
            </a:r>
          </a:p>
          <a:p>
            <a:pPr marL="571500" indent="-31750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а. </a:t>
            </a:r>
            <a:r>
              <a:rPr lang="ru-RU" sz="2700" dirty="0" smtClean="0">
                <a:latin typeface="Cambria" pitchFamily="18" charset="0"/>
              </a:rPr>
              <a:t>морфологический</a:t>
            </a:r>
          </a:p>
          <a:p>
            <a:pPr marL="571500" indent="-31750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б. </a:t>
            </a:r>
            <a:r>
              <a:rPr lang="ru-RU" sz="2700" dirty="0" smtClean="0">
                <a:latin typeface="Cambria" pitchFamily="18" charset="0"/>
              </a:rPr>
              <a:t>функциональный</a:t>
            </a:r>
          </a:p>
          <a:p>
            <a:pPr marL="571500" indent="-31750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в. </a:t>
            </a:r>
            <a:r>
              <a:rPr lang="ru-RU" sz="2700" dirty="0" smtClean="0">
                <a:latin typeface="Cambria" pitchFamily="18" charset="0"/>
              </a:rPr>
              <a:t>осложнения</a:t>
            </a:r>
          </a:p>
          <a:p>
            <a:pPr marL="571500" indent="-31750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г. </a:t>
            </a:r>
            <a:r>
              <a:rPr lang="ru-RU" sz="2700" dirty="0" smtClean="0">
                <a:latin typeface="Cambria" pitchFamily="18" charset="0"/>
              </a:rPr>
              <a:t>сопутствующие заболевания</a:t>
            </a:r>
            <a:endParaRPr lang="en-US" sz="2700" dirty="0" smtClean="0">
              <a:latin typeface="Cambria" pitchFamily="18" charset="0"/>
            </a:endParaRPr>
          </a:p>
          <a:p>
            <a:pPr marL="571500" indent="-571500">
              <a:buAutoNum type="romanUcPeriod" startAt="6"/>
            </a:pPr>
            <a:r>
              <a:rPr lang="ru-RU" sz="2700" dirty="0" smtClean="0">
                <a:latin typeface="Cambria" pitchFamily="18" charset="0"/>
              </a:rPr>
              <a:t>План лечения</a:t>
            </a:r>
          </a:p>
          <a:p>
            <a:pPr marL="571500" indent="-571500">
              <a:buAutoNum type="romanUcPeriod" startAt="6"/>
            </a:pPr>
            <a:r>
              <a:rPr lang="ru-RU" sz="2700" dirty="0" smtClean="0">
                <a:latin typeface="Cambria" pitchFamily="18" charset="0"/>
              </a:rPr>
              <a:t>Дневник</a:t>
            </a:r>
          </a:p>
          <a:p>
            <a:pPr marL="571500" indent="-571500">
              <a:buAutoNum type="romanUcPeriod" startAt="6"/>
            </a:pPr>
            <a:r>
              <a:rPr lang="ru-RU" sz="2700" dirty="0" smtClean="0">
                <a:latin typeface="Cambria" pitchFamily="18" charset="0"/>
              </a:rPr>
              <a:t>Эпикриз</a:t>
            </a:r>
          </a:p>
          <a:p>
            <a:pPr marL="571500" indent="-571500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Anamnesis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morbid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срок </a:t>
            </a:r>
            <a:r>
              <a:rPr lang="ru-RU" dirty="0" smtClean="0"/>
              <a:t>удаления последнего зуба, или зуба вообще;</a:t>
            </a:r>
          </a:p>
          <a:p>
            <a:r>
              <a:rPr lang="ru-RU" dirty="0" smtClean="0"/>
              <a:t>по </a:t>
            </a:r>
            <a:r>
              <a:rPr lang="ru-RU" dirty="0" smtClean="0"/>
              <a:t>поводу какого заболевания  удалялся;</a:t>
            </a:r>
          </a:p>
          <a:p>
            <a:r>
              <a:rPr lang="ru-RU" dirty="0" smtClean="0"/>
              <a:t>какими </a:t>
            </a:r>
            <a:r>
              <a:rPr lang="ru-RU" dirty="0" smtClean="0"/>
              <a:t>конструкциями пользовался;</a:t>
            </a:r>
          </a:p>
          <a:p>
            <a:r>
              <a:rPr lang="ru-RU" dirty="0" smtClean="0"/>
              <a:t>эффективность </a:t>
            </a:r>
            <a:r>
              <a:rPr lang="ru-RU" dirty="0" smtClean="0"/>
              <a:t>этих конструкций.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itchFamily="18" charset="0"/>
              </a:rPr>
              <a:t>Anamnesis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vitae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место рождения и место жительства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домашние </a:t>
            </a:r>
            <a:r>
              <a:rPr lang="ru-RU" dirty="0" smtClean="0"/>
              <a:t>условия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условия </a:t>
            </a:r>
            <a:r>
              <a:rPr lang="ru-RU" dirty="0" smtClean="0"/>
              <a:t>работы на производстве, </a:t>
            </a:r>
            <a:endParaRPr lang="en-US" dirty="0" smtClean="0"/>
          </a:p>
          <a:p>
            <a:r>
              <a:rPr lang="ru-RU" dirty="0" smtClean="0"/>
              <a:t>жилищные </a:t>
            </a:r>
            <a:r>
              <a:rPr lang="ru-RU" dirty="0" smtClean="0"/>
              <a:t>условия и питание, </a:t>
            </a:r>
            <a:endParaRPr lang="en-US" dirty="0" smtClean="0"/>
          </a:p>
          <a:p>
            <a:r>
              <a:rPr lang="ru-RU" dirty="0" smtClean="0"/>
              <a:t>перенесенные </a:t>
            </a:r>
            <a:r>
              <a:rPr lang="ru-RU" dirty="0" smtClean="0"/>
              <a:t>заболевания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Семейный анамнез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Наследственные болезни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Внешний осмотр</a:t>
            </a: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181600" y="1828800"/>
            <a:ext cx="3048000" cy="3505200"/>
            <a:chOff x="8901" y="2104"/>
            <a:chExt cx="4800" cy="5520"/>
          </a:xfrm>
        </p:grpSpPr>
        <p:pic>
          <p:nvPicPr>
            <p:cNvPr id="1027" name="Picture 3" descr="Untitled-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1" y="2104"/>
              <a:ext cx="4485" cy="3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8901" y="5464"/>
              <a:ext cx="480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Нижняя треть лица.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 – носогубная складка, 2 – </a:t>
              </a:r>
              <a:r>
                <a:rPr kumimoji="0" lang="ru-RU" sz="1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верхнегубной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бугорок, 3 – ротовая щель, 4 – подбородочно-губная складка, 5 – подбородочная ямка, 6 – подбородочная область, 7 – дно рта, 8 – носогубная борозда, 9 – </a:t>
              </a:r>
              <a:r>
                <a:rPr kumimoji="0" lang="ru-RU" sz="1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фильтрум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, 10 – угол рта, 11 – складка нижней губы.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030" name="Picture 6" descr="http://agedman.ru/assets/images/62.jpg"/>
          <p:cNvPicPr>
            <a:picLocks noChangeAspect="1" noChangeArrowheads="1"/>
          </p:cNvPicPr>
          <p:nvPr/>
        </p:nvPicPr>
        <p:blipFill>
          <a:blip r:embed="rId3" cstate="print"/>
          <a:srcRect r="38765" b="10574"/>
          <a:stretch>
            <a:fillRect/>
          </a:stretch>
        </p:blipFill>
        <p:spPr bwMode="auto">
          <a:xfrm>
            <a:off x="1295400" y="1752600"/>
            <a:ext cx="3192162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E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119</TotalTime>
  <Words>894</Words>
  <Application>Microsoft Office PowerPoint</Application>
  <PresentationFormat>Экран (4:3)</PresentationFormat>
  <Paragraphs>301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Литейная</vt:lpstr>
      <vt:lpstr>Обследование больного в клинике стоматологии</vt:lpstr>
      <vt:lpstr>Лечение заболеваний органов зубочелюстной системы в клинике включает в себя</vt:lpstr>
      <vt:lpstr>Функциональные исследования:</vt:lpstr>
      <vt:lpstr>Схема истории болезни</vt:lpstr>
      <vt:lpstr>Схема истории болезни</vt:lpstr>
      <vt:lpstr>Anamnesis morbid</vt:lpstr>
      <vt:lpstr>Anamnesis vitae</vt:lpstr>
      <vt:lpstr>Семейный анамнез</vt:lpstr>
      <vt:lpstr>Внешний осмотр</vt:lpstr>
      <vt:lpstr>Осмотр и пальпация жевательных мышц</vt:lpstr>
      <vt:lpstr>Обследование ВНЧС</vt:lpstr>
      <vt:lpstr>Обследование полости рта</vt:lpstr>
      <vt:lpstr>Осмотр зубных рядов</vt:lpstr>
      <vt:lpstr>Зубная формула</vt:lpstr>
      <vt:lpstr>Степень подвижности зубов</vt:lpstr>
      <vt:lpstr>Дополнительные методы исследования. Изучение диагностических моделей</vt:lpstr>
      <vt:lpstr>Дополнительные методы исследования. Рентгенологическое исследование зубов и костей ЧЛО</vt:lpstr>
      <vt:lpstr>Дополнительные методы исследования. Рентгенологическое исследование зубов и костей ЧЛО</vt:lpstr>
      <vt:lpstr>Дополнительные методы исследования. Рентгенологическое исследование зубов и костей ЧЛО</vt:lpstr>
      <vt:lpstr>Дополнительные методы исследования. Рентгенологическое исследование зубов и костей ЧЛО</vt:lpstr>
      <vt:lpstr>Дополнительные методы исследования. Рентгенологическое исследование зубов и костей ЧЛО</vt:lpstr>
      <vt:lpstr>Методы определения жевательного давления</vt:lpstr>
      <vt:lpstr>Статические методы определения жевательной эффективности</vt:lpstr>
      <vt:lpstr>Статические методы определения жевательной эффективности</vt:lpstr>
      <vt:lpstr>Определение степени жевательной эффективности </vt:lpstr>
      <vt:lpstr>Графические методы определения жевательной эффективности</vt:lpstr>
      <vt:lpstr>Графические методы определения жевательной эффективности</vt:lpstr>
      <vt:lpstr>Диагноз </vt:lpstr>
      <vt:lpstr>План лечения</vt:lpstr>
      <vt:lpstr>Дневник Эпикриз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Обследование больного в клинике стоматологии</dc:title>
  <cp:lastModifiedBy>567567</cp:lastModifiedBy>
  <cp:revision>27</cp:revision>
  <dcterms:modified xsi:type="dcterms:W3CDTF">2014-03-14T08:11:53Z</dcterms:modified>
</cp:coreProperties>
</file>