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80" r:id="rId3"/>
    <p:sldId id="281" r:id="rId4"/>
    <p:sldId id="282" r:id="rId5"/>
    <p:sldId id="283" r:id="rId6"/>
    <p:sldId id="301" r:id="rId7"/>
    <p:sldId id="302" r:id="rId8"/>
    <p:sldId id="303" r:id="rId9"/>
    <p:sldId id="267" r:id="rId10"/>
    <p:sldId id="266" r:id="rId11"/>
    <p:sldId id="304" r:id="rId12"/>
    <p:sldId id="273" r:id="rId13"/>
    <p:sldId id="284" r:id="rId14"/>
    <p:sldId id="272" r:id="rId15"/>
    <p:sldId id="285" r:id="rId16"/>
    <p:sldId id="286" r:id="rId17"/>
    <p:sldId id="287" r:id="rId18"/>
    <p:sldId id="288" r:id="rId19"/>
    <p:sldId id="305" r:id="rId20"/>
    <p:sldId id="306" r:id="rId21"/>
    <p:sldId id="289" r:id="rId22"/>
    <p:sldId id="307" r:id="rId23"/>
    <p:sldId id="308" r:id="rId24"/>
    <p:sldId id="268" r:id="rId25"/>
    <p:sldId id="309" r:id="rId26"/>
    <p:sldId id="290" r:id="rId27"/>
    <p:sldId id="291" r:id="rId28"/>
    <p:sldId id="292" r:id="rId29"/>
    <p:sldId id="269" r:id="rId30"/>
    <p:sldId id="293" r:id="rId31"/>
    <p:sldId id="294" r:id="rId32"/>
    <p:sldId id="260" r:id="rId33"/>
    <p:sldId id="270" r:id="rId34"/>
    <p:sldId id="261" r:id="rId35"/>
    <p:sldId id="274" r:id="rId36"/>
    <p:sldId id="296" r:id="rId37"/>
    <p:sldId id="295" r:id="rId38"/>
    <p:sldId id="257" r:id="rId39"/>
    <p:sldId id="297" r:id="rId40"/>
    <p:sldId id="311" r:id="rId41"/>
    <p:sldId id="310" r:id="rId42"/>
    <p:sldId id="298" r:id="rId43"/>
    <p:sldId id="299" r:id="rId44"/>
    <p:sldId id="312" r:id="rId45"/>
    <p:sldId id="275" r:id="rId46"/>
    <p:sldId id="276" r:id="rId47"/>
    <p:sldId id="278" r:id="rId48"/>
    <p:sldId id="277" r:id="rId49"/>
    <p:sldId id="313" r:id="rId50"/>
    <p:sldId id="314" r:id="rId51"/>
    <p:sldId id="315" r:id="rId52"/>
    <p:sldId id="300" r:id="rId5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48" y="4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06.09.2023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06.09.2023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06.09.2023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06.09.2023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06.09.2023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06.09.2023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3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3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8"/>
            <a:ext cx="9149631" cy="6853782"/>
          </a:xfrm>
          <a:prstGeom prst="rect">
            <a:avLst/>
          </a:prstGeom>
        </p:spPr>
      </p:pic>
      <p:pic>
        <p:nvPicPr>
          <p:cNvPr id="3" name="Picture 2" descr="C:\Users\1\Desktop\логотип.png"/>
          <p:cNvPicPr>
            <a:picLocks noChangeAspect="1" noChangeArrowheads="1"/>
          </p:cNvPicPr>
          <p:nvPr/>
        </p:nvPicPr>
        <p:blipFill>
          <a:blip r:embed="rId3" cstate="print">
            <a:lum bright="-10000"/>
          </a:blip>
          <a:srcRect/>
          <a:stretch>
            <a:fillRect/>
          </a:stretch>
        </p:blipFill>
        <p:spPr bwMode="auto">
          <a:xfrm>
            <a:off x="1187624" y="44624"/>
            <a:ext cx="1368152" cy="1423511"/>
          </a:xfrm>
          <a:prstGeom prst="rect">
            <a:avLst/>
          </a:prstGeom>
          <a:noFill/>
          <a:ln w="9525">
            <a:noFill/>
            <a:miter lim="800000"/>
            <a:headEnd/>
            <a:tailEnd/>
          </a:ln>
        </p:spPr>
      </p:pic>
      <p:sp>
        <p:nvSpPr>
          <p:cNvPr id="7" name="Номер слайда 6"/>
          <p:cNvSpPr>
            <a:spLocks noGrp="1"/>
          </p:cNvSpPr>
          <p:nvPr>
            <p:ph type="sldNum" sz="quarter" idx="12"/>
          </p:nvPr>
        </p:nvSpPr>
        <p:spPr/>
        <p:txBody>
          <a:bodyPr/>
          <a:lstStyle/>
          <a:p>
            <a:fld id="{725C68B6-61C2-468F-89AB-4B9F7531AA68}" type="slidenum">
              <a:rPr lang="ru-RU" smtClean="0"/>
              <a:pPr/>
              <a:t>1</a:t>
            </a:fld>
            <a:endParaRPr lang="ru-RU"/>
          </a:p>
        </p:txBody>
      </p:sp>
      <p:sp>
        <p:nvSpPr>
          <p:cNvPr id="9" name="TextBox 8"/>
          <p:cNvSpPr txBox="1"/>
          <p:nvPr/>
        </p:nvSpPr>
        <p:spPr>
          <a:xfrm>
            <a:off x="3460500" y="4093965"/>
            <a:ext cx="5678735" cy="664797"/>
          </a:xfrm>
          <a:prstGeom prst="rect">
            <a:avLst/>
          </a:prstGeom>
          <a:noFill/>
        </p:spPr>
        <p:txBody>
          <a:bodyPr wrap="square" rtlCol="0">
            <a:spAutoFit/>
          </a:bodyPr>
          <a:lstStyle/>
          <a:p>
            <a:pPr marL="342900" lvl="0" indent="-342900" algn="ctr">
              <a:lnSpc>
                <a:spcPct val="80000"/>
              </a:lnSpc>
              <a:spcBef>
                <a:spcPct val="20000"/>
              </a:spcBef>
            </a:pPr>
            <a:endParaRPr lang="ru-RU" sz="2400" b="1" dirty="0" smtClean="0">
              <a:solidFill>
                <a:srgbClr val="C00000"/>
              </a:solidFill>
              <a:latin typeface="Cambria" panose="02040503050406030204" pitchFamily="18" charset="0"/>
            </a:endParaRPr>
          </a:p>
          <a:p>
            <a:endParaRPr lang="ru-RU" dirty="0">
              <a:latin typeface="Cambria" panose="02040503050406030204" pitchFamily="18"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720" y="-27384"/>
            <a:ext cx="1999515" cy="1454676"/>
          </a:xfrm>
          <a:prstGeom prst="rect">
            <a:avLst/>
          </a:prstGeom>
        </p:spPr>
      </p:pic>
      <p:sp>
        <p:nvSpPr>
          <p:cNvPr id="11" name="TextBox 10"/>
          <p:cNvSpPr txBox="1"/>
          <p:nvPr/>
        </p:nvSpPr>
        <p:spPr>
          <a:xfrm>
            <a:off x="2723672" y="359481"/>
            <a:ext cx="4383984" cy="1077218"/>
          </a:xfrm>
          <a:prstGeom prst="rect">
            <a:avLst/>
          </a:prstGeom>
          <a:noFill/>
        </p:spPr>
        <p:txBody>
          <a:bodyPr wrap="square" rtlCol="0">
            <a:spAutoFit/>
          </a:bodyPr>
          <a:lstStyle/>
          <a:p>
            <a:pPr algn="ctr"/>
            <a:r>
              <a:rPr lang="ru-RU" altLang="ru-RU" sz="1600" b="1" dirty="0">
                <a:solidFill>
                  <a:srgbClr val="C00000"/>
                </a:solidFill>
                <a:latin typeface="Cambria" panose="02040503050406030204" pitchFamily="18" charset="0"/>
              </a:rPr>
              <a:t>Лекция</a:t>
            </a:r>
          </a:p>
          <a:p>
            <a:pPr algn="ctr"/>
            <a:r>
              <a:rPr lang="ru-RU" altLang="ru-RU" sz="1600" b="1" dirty="0">
                <a:latin typeface="Cambria" panose="02040503050406030204" pitchFamily="18" charset="0"/>
              </a:rPr>
              <a:t>по модулю «Ортопедическая стоматология»</a:t>
            </a:r>
          </a:p>
          <a:p>
            <a:pPr algn="ctr"/>
            <a:r>
              <a:rPr lang="ru-RU" altLang="ru-RU" sz="1600" b="1" dirty="0">
                <a:latin typeface="Cambria" panose="02040503050406030204" pitchFamily="18" charset="0"/>
              </a:rPr>
              <a:t>учебной дисциплины «Стоматология»</a:t>
            </a:r>
            <a:endParaRPr lang="ru-RU" altLang="ru-RU" sz="1600" b="1" dirty="0">
              <a:latin typeface="Cambria" panose="02040503050406030204" pitchFamily="18" charset="0"/>
            </a:endParaRPr>
          </a:p>
        </p:txBody>
      </p:sp>
      <p:sp>
        <p:nvSpPr>
          <p:cNvPr id="12" name="Подзаголовок 2"/>
          <p:cNvSpPr txBox="1">
            <a:spLocks/>
          </p:cNvSpPr>
          <p:nvPr/>
        </p:nvSpPr>
        <p:spPr>
          <a:xfrm>
            <a:off x="3489855" y="1878138"/>
            <a:ext cx="5666412" cy="191090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ru-RU" sz="3600" b="1" i="0" u="none" strike="noStrike" kern="1200" cap="none" spc="0" normalizeH="0" baseline="0" noProof="0" dirty="0" smtClean="0">
                <a:ln>
                  <a:noFill/>
                </a:ln>
                <a:solidFill>
                  <a:schemeClr val="bg1"/>
                </a:solidFill>
                <a:effectLst/>
                <a:uLnTx/>
                <a:uFillTx/>
                <a:latin typeface="Cambria" panose="02040503050406030204" pitchFamily="18" charset="0"/>
              </a:rPr>
              <a:t>Тема:</a:t>
            </a:r>
            <a:r>
              <a:rPr kumimoji="0" lang="ru-RU" sz="2800" b="1" i="0" u="none" strike="noStrike" kern="1200" cap="none" spc="0" normalizeH="0" baseline="0" noProof="0" dirty="0" smtClean="0">
                <a:ln>
                  <a:noFill/>
                </a:ln>
                <a:solidFill>
                  <a:schemeClr val="bg1"/>
                </a:solidFill>
                <a:effectLst/>
                <a:uLnTx/>
                <a:uFillTx/>
                <a:latin typeface="Cambria" panose="02040503050406030204" pitchFamily="18" charset="0"/>
              </a:rPr>
              <a:t> </a:t>
            </a:r>
          </a:p>
          <a:p>
            <a:pPr marL="342900" lvl="0" indent="-342900" algn="ctr">
              <a:spcBef>
                <a:spcPct val="20000"/>
              </a:spcBef>
              <a:defRPr/>
            </a:pPr>
            <a:r>
              <a:rPr kumimoji="0" lang="ru-RU" sz="2400" b="1" i="0" u="none" strike="noStrike" kern="1200" cap="none" spc="0" normalizeH="0" baseline="0" noProof="0" dirty="0" smtClean="0">
                <a:ln>
                  <a:noFill/>
                </a:ln>
                <a:solidFill>
                  <a:schemeClr val="bg1"/>
                </a:solidFill>
                <a:effectLst/>
                <a:uLnTx/>
                <a:uFillTx/>
                <a:latin typeface="Cambria" panose="02040503050406030204" pitchFamily="18" charset="0"/>
              </a:rPr>
              <a:t>«</a:t>
            </a:r>
            <a:r>
              <a:rPr lang="ru-RU" sz="2400" b="1" dirty="0">
                <a:solidFill>
                  <a:schemeClr val="bg1"/>
                </a:solidFill>
                <a:latin typeface="Cambria" panose="02040503050406030204" pitchFamily="18" charset="0"/>
              </a:rPr>
              <a:t>Ортопедическое лечение дефектов твердых тканей зубов искусственными коронками</a:t>
            </a:r>
            <a:r>
              <a:rPr kumimoji="0" lang="ru-RU" sz="2400" b="1" i="0" u="none" strike="noStrike" kern="1200" cap="none" spc="0" normalizeH="0" baseline="0" noProof="0" dirty="0" smtClean="0">
                <a:ln>
                  <a:noFill/>
                </a:ln>
                <a:solidFill>
                  <a:schemeClr val="bg1"/>
                </a:solidFill>
                <a:effectLst/>
                <a:uLnTx/>
                <a:uFillTx/>
                <a:latin typeface="Cambria" panose="02040503050406030204" pitchFamily="18" charset="0"/>
              </a:rPr>
              <a:t>»</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2800" b="1" i="0" u="none" strike="noStrike" kern="1200" cap="none" spc="0" normalizeH="0" baseline="0" noProof="0" dirty="0" smtClean="0">
              <a:ln>
                <a:noFill/>
              </a:ln>
              <a:solidFill>
                <a:schemeClr val="bg1"/>
              </a:solidFill>
              <a:effectLst/>
              <a:uLnTx/>
              <a:uFillTx/>
              <a:latin typeface="Cambria" panose="02040503050406030204" pitchFamily="18" charset="0"/>
            </a:endParaRPr>
          </a:p>
          <a:p>
            <a:pPr marL="342900" marR="0" lvl="0" indent="-342900" algn="l" defTabSz="914400" rtl="0" eaLnBrk="1" fontAlgn="auto" latinLnBrk="0" hangingPunct="1">
              <a:lnSpc>
                <a:spcPct val="80000"/>
              </a:lnSpc>
              <a:spcBef>
                <a:spcPct val="20000"/>
              </a:spcBef>
              <a:spcAft>
                <a:spcPts val="0"/>
              </a:spcAft>
              <a:buClrTx/>
              <a:buSzTx/>
              <a:tabLst/>
              <a:defRPr/>
            </a:pPr>
            <a:endParaRPr kumimoji="0" lang="ru-RU" sz="2800" b="1" i="0" u="none" strike="noStrike" kern="1200" cap="none" spc="0" normalizeH="0" baseline="0" noProof="0" dirty="0" smtClean="0">
              <a:ln>
                <a:noFill/>
              </a:ln>
              <a:solidFill>
                <a:schemeClr val="bg1"/>
              </a:solidFill>
              <a:effectLst/>
              <a:uLnTx/>
              <a:uFillTx/>
              <a:latin typeface="Cambria" panose="02040503050406030204" pitchFamily="18" charset="0"/>
            </a:endParaRPr>
          </a:p>
        </p:txBody>
      </p:sp>
    </p:spTree>
    <p:extLst>
      <p:ext uri="{BB962C8B-B14F-4D97-AF65-F5344CB8AC3E}">
        <p14:creationId xmlns:p14="http://schemas.microsoft.com/office/powerpoint/2010/main" val="3018865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1"/>
          <a:ext cx="9144000" cy="6857999"/>
        </p:xfrm>
        <a:graphic>
          <a:graphicData uri="http://schemas.openxmlformats.org/drawingml/2006/table">
            <a:tbl>
              <a:tblPr firstRow="1" bandRow="1">
                <a:tableStyleId>{5C22544A-7EE6-4342-B048-85BDC9FD1C3A}</a:tableStyleId>
              </a:tblPr>
              <a:tblGrid>
                <a:gridCol w="6228184">
                  <a:extLst>
                    <a:ext uri="{9D8B030D-6E8A-4147-A177-3AD203B41FA5}">
                      <a16:colId xmlns:a16="http://schemas.microsoft.com/office/drawing/2014/main" val="20000"/>
                    </a:ext>
                  </a:extLst>
                </a:gridCol>
                <a:gridCol w="2915816">
                  <a:extLst>
                    <a:ext uri="{9D8B030D-6E8A-4147-A177-3AD203B41FA5}">
                      <a16:colId xmlns:a16="http://schemas.microsoft.com/office/drawing/2014/main" val="20001"/>
                    </a:ext>
                  </a:extLst>
                </a:gridCol>
              </a:tblGrid>
              <a:tr h="60845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smtClean="0">
                          <a:solidFill>
                            <a:schemeClr val="bg1"/>
                          </a:solidFill>
                        </a:rPr>
                        <a:t>По назначению коронки подразделяют:</a:t>
                      </a:r>
                      <a:endParaRPr lang="ru-RU" sz="2800" dirty="0">
                        <a:solidFill>
                          <a:schemeClr val="bg1"/>
                        </a:solidFill>
                      </a:endParaRPr>
                    </a:p>
                  </a:txBody>
                  <a:tcPr/>
                </a:tc>
                <a:tc hMerge="1">
                  <a:txBody>
                    <a:bodyPr/>
                    <a:lstStyle/>
                    <a:p>
                      <a:endParaRPr lang="ru-RU" dirty="0"/>
                    </a:p>
                  </a:txBody>
                  <a:tcPr/>
                </a:tc>
                <a:extLst>
                  <a:ext uri="{0D108BD9-81ED-4DB2-BD59-A6C34878D82A}">
                    <a16:rowId xmlns:a16="http://schemas.microsoft.com/office/drawing/2014/main" val="10000"/>
                  </a:ext>
                </a:extLst>
              </a:tr>
              <a:tr h="2673952">
                <a:tc gridSpan="2">
                  <a:txBody>
                    <a:bodyPr/>
                    <a:lstStyle/>
                    <a:p>
                      <a:pPr>
                        <a:buFont typeface="Wingdings" pitchFamily="2" charset="2"/>
                        <a:buChar char="v"/>
                      </a:pPr>
                      <a:r>
                        <a:rPr lang="ru-RU" sz="1800" dirty="0" smtClean="0"/>
                        <a:t>на восстановительные - применяются для устранения дефекта твердых тканей зубов, возникающих вследствие различных этиологических факторов (восстанавливают анатомическую форму коронки зуба, его функцию);</a:t>
                      </a:r>
                      <a:endParaRPr lang="ru-RU" dirty="0"/>
                    </a:p>
                  </a:txBody>
                  <a:tcPr/>
                </a:tc>
                <a:tc hMerge="1">
                  <a:txBody>
                    <a:bodyPr/>
                    <a:lstStyle/>
                    <a:p>
                      <a:endParaRPr lang="ru-RU" dirty="0"/>
                    </a:p>
                  </a:txBody>
                  <a:tcPr/>
                </a:tc>
                <a:extLst>
                  <a:ext uri="{0D108BD9-81ED-4DB2-BD59-A6C34878D82A}">
                    <a16:rowId xmlns:a16="http://schemas.microsoft.com/office/drawing/2014/main" val="10001"/>
                  </a:ext>
                </a:extLst>
              </a:tr>
              <a:tr h="1367078">
                <a:tc gridSpan="2">
                  <a:txBody>
                    <a:bodyPr/>
                    <a:lstStyle/>
                    <a:p>
                      <a:pPr>
                        <a:buFont typeface="Wingdings" pitchFamily="2" charset="2"/>
                        <a:buChar char="v"/>
                      </a:pPr>
                      <a:r>
                        <a:rPr lang="ru-RU" sz="1800" dirty="0" smtClean="0"/>
                        <a:t>опорные - используются в качестве опорных элементов несъемных мостовидных протезов;</a:t>
                      </a:r>
                      <a:endParaRPr lang="ru-RU" dirty="0"/>
                    </a:p>
                  </a:txBody>
                  <a:tcPr/>
                </a:tc>
                <a:tc hMerge="1">
                  <a:txBody>
                    <a:bodyPr/>
                    <a:lstStyle/>
                    <a:p>
                      <a:endParaRPr lang="ru-RU" dirty="0"/>
                    </a:p>
                  </a:txBody>
                  <a:tcPr/>
                </a:tc>
                <a:extLst>
                  <a:ext uri="{0D108BD9-81ED-4DB2-BD59-A6C34878D82A}">
                    <a16:rowId xmlns:a16="http://schemas.microsoft.com/office/drawing/2014/main" val="10002"/>
                  </a:ext>
                </a:extLst>
              </a:tr>
              <a:tr h="2208516">
                <a:tc>
                  <a:txBody>
                    <a:bodyPr/>
                    <a:lstStyle/>
                    <a:p>
                      <a:pPr>
                        <a:buFont typeface="Wingdings" pitchFamily="2" charset="2"/>
                        <a:buChar char="v"/>
                      </a:pPr>
                      <a:endParaRPr lang="ru-RU" sz="1800" dirty="0" smtClean="0"/>
                    </a:p>
                    <a:p>
                      <a:pPr>
                        <a:buFont typeface="Wingdings" pitchFamily="2" charset="2"/>
                        <a:buChar char="v"/>
                      </a:pPr>
                      <a:endParaRPr lang="ru-RU" sz="1800" dirty="0" smtClean="0"/>
                    </a:p>
                    <a:p>
                      <a:pPr>
                        <a:buFont typeface="Wingdings" pitchFamily="2" charset="2"/>
                        <a:buChar char="v"/>
                      </a:pPr>
                      <a:r>
                        <a:rPr lang="ru-RU" sz="1800" dirty="0" smtClean="0"/>
                        <a:t>фиксирующие (синоним: контурные) - изготавливаются на зубы, которые осуществляют фиксацию съемных конструкций зубных протезов, челюстно-лицевых аппаратов;</a:t>
                      </a:r>
                      <a:endParaRPr lang="ru-RU" dirty="0"/>
                    </a:p>
                  </a:txBody>
                  <a:tcPr/>
                </a:tc>
                <a:tc>
                  <a:txBody>
                    <a:bodyPr/>
                    <a:lstStyle/>
                    <a:p>
                      <a:endParaRPr lang="ru-RU" dirty="0"/>
                    </a:p>
                  </a:txBody>
                  <a:tcPr/>
                </a:tc>
                <a:extLst>
                  <a:ext uri="{0D108BD9-81ED-4DB2-BD59-A6C34878D82A}">
                    <a16:rowId xmlns:a16="http://schemas.microsoft.com/office/drawing/2014/main" val="10003"/>
                  </a:ext>
                </a:extLst>
              </a:tr>
            </a:tbl>
          </a:graphicData>
        </a:graphic>
      </p:graphicFrame>
      <p:pic>
        <p:nvPicPr>
          <p:cNvPr id="23554" name="Picture 2" descr="http://hq.md/company/img/8323/28220216-855.jpg"/>
          <p:cNvPicPr>
            <a:picLocks noChangeAspect="1" noChangeArrowheads="1"/>
          </p:cNvPicPr>
          <p:nvPr/>
        </p:nvPicPr>
        <p:blipFill>
          <a:blip r:embed="rId2" cstate="print"/>
          <a:srcRect b="48485"/>
          <a:stretch>
            <a:fillRect/>
          </a:stretch>
        </p:blipFill>
        <p:spPr bwMode="auto">
          <a:xfrm>
            <a:off x="251520" y="1556792"/>
            <a:ext cx="2506183" cy="1656184"/>
          </a:xfrm>
          <a:prstGeom prst="rect">
            <a:avLst/>
          </a:prstGeom>
          <a:noFill/>
        </p:spPr>
      </p:pic>
      <p:pic>
        <p:nvPicPr>
          <p:cNvPr id="7" name="Picture 2" descr="http://hq.md/company/img/8323/28220216-855.jpg"/>
          <p:cNvPicPr>
            <a:picLocks noChangeAspect="1" noChangeArrowheads="1"/>
          </p:cNvPicPr>
          <p:nvPr/>
        </p:nvPicPr>
        <p:blipFill>
          <a:blip r:embed="rId2" cstate="print"/>
          <a:srcRect t="51515"/>
          <a:stretch>
            <a:fillRect/>
          </a:stretch>
        </p:blipFill>
        <p:spPr bwMode="auto">
          <a:xfrm>
            <a:off x="6156176" y="1484784"/>
            <a:ext cx="2547045" cy="1584176"/>
          </a:xfrm>
          <a:prstGeom prst="rect">
            <a:avLst/>
          </a:prstGeom>
          <a:noFill/>
        </p:spPr>
      </p:pic>
      <p:pic>
        <p:nvPicPr>
          <p:cNvPr id="23556" name="Picture 4" descr="http://www.kleos.ru/img/article/lEMw5.png"/>
          <p:cNvPicPr>
            <a:picLocks noChangeAspect="1" noChangeArrowheads="1"/>
          </p:cNvPicPr>
          <p:nvPr/>
        </p:nvPicPr>
        <p:blipFill>
          <a:blip r:embed="rId3" cstate="print"/>
          <a:srcRect t="50980"/>
          <a:stretch>
            <a:fillRect/>
          </a:stretch>
        </p:blipFill>
        <p:spPr bwMode="auto">
          <a:xfrm>
            <a:off x="5580112" y="3645024"/>
            <a:ext cx="2448272" cy="900100"/>
          </a:xfrm>
          <a:prstGeom prst="rect">
            <a:avLst/>
          </a:prstGeom>
          <a:noFill/>
        </p:spPr>
      </p:pic>
      <p:pic>
        <p:nvPicPr>
          <p:cNvPr id="9" name="Picture 4" descr="http://www.kleos.ru/img/article/lEMw5.png"/>
          <p:cNvPicPr>
            <a:picLocks noChangeAspect="1" noChangeArrowheads="1"/>
          </p:cNvPicPr>
          <p:nvPr/>
        </p:nvPicPr>
        <p:blipFill>
          <a:blip r:embed="rId3" cstate="print"/>
          <a:srcRect b="45098"/>
          <a:stretch>
            <a:fillRect/>
          </a:stretch>
        </p:blipFill>
        <p:spPr bwMode="auto">
          <a:xfrm rot="10800000">
            <a:off x="2411760" y="3645024"/>
            <a:ext cx="2448272" cy="1008112"/>
          </a:xfrm>
          <a:prstGeom prst="rect">
            <a:avLst/>
          </a:prstGeom>
          <a:noFill/>
        </p:spPr>
      </p:pic>
      <p:pic>
        <p:nvPicPr>
          <p:cNvPr id="23560" name="Picture 8" descr="http://09-i.ru/images/kak_ochistit_zuby_ot_kamnya_14480_108.jpg"/>
          <p:cNvPicPr>
            <a:picLocks noChangeAspect="1" noChangeArrowheads="1"/>
          </p:cNvPicPr>
          <p:nvPr/>
        </p:nvPicPr>
        <p:blipFill>
          <a:blip r:embed="rId4" cstate="print">
            <a:clrChange>
              <a:clrFrom>
                <a:srgbClr val="EDEDED"/>
              </a:clrFrom>
              <a:clrTo>
                <a:srgbClr val="EDEDED">
                  <a:alpha val="0"/>
                </a:srgbClr>
              </a:clrTo>
            </a:clrChange>
          </a:blip>
          <a:srcRect/>
          <a:stretch>
            <a:fillRect/>
          </a:stretch>
        </p:blipFill>
        <p:spPr bwMode="auto">
          <a:xfrm>
            <a:off x="6354287" y="4725144"/>
            <a:ext cx="2789713" cy="1872208"/>
          </a:xfrm>
          <a:prstGeom prst="rect">
            <a:avLst/>
          </a:prstGeom>
          <a:noFill/>
        </p:spPr>
      </p:pic>
      <p:pic>
        <p:nvPicPr>
          <p:cNvPr id="12" name="Picture 4" descr="http://www.wilmingtondentistnc.com/wp-content/uploads/2011/01/PorcelainCrown.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131840" y="1484784"/>
            <a:ext cx="2160240" cy="18002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11</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547664" y="1166843"/>
            <a:ext cx="7416824" cy="4093428"/>
          </a:xfrm>
          <a:prstGeom prst="rect">
            <a:avLst/>
          </a:prstGeom>
        </p:spPr>
        <p:txBody>
          <a:bodyPr wrap="square">
            <a:spAutoFit/>
          </a:bodyPr>
          <a:lstStyle/>
          <a:p>
            <a:pPr indent="270510" algn="ctr"/>
            <a:r>
              <a:rPr lang="ru-RU" sz="2000" b="1" dirty="0">
                <a:solidFill>
                  <a:srgbClr val="0070C0"/>
                </a:solidFill>
                <a:latin typeface="Times New Roman" panose="02020603050405020304" pitchFamily="18" charset="0"/>
                <a:ea typeface="Times New Roman" panose="02020603050405020304" pitchFamily="18" charset="0"/>
              </a:rPr>
              <a:t>По времени использования коронки могут быть временными и постоянными</a:t>
            </a:r>
            <a:r>
              <a:rPr lang="ru-RU" sz="2000" b="1" dirty="0" smtClean="0">
                <a:solidFill>
                  <a:srgbClr val="0070C0"/>
                </a:solidFill>
                <a:latin typeface="Times New Roman" panose="02020603050405020304" pitchFamily="18" charset="0"/>
                <a:ea typeface="Times New Roman" panose="02020603050405020304" pitchFamily="18" charset="0"/>
              </a:rPr>
              <a:t>.</a:t>
            </a:r>
          </a:p>
          <a:p>
            <a:pPr indent="270510" algn="ctr"/>
            <a:endParaRPr lang="ru-RU" sz="2000" b="1" dirty="0">
              <a:solidFill>
                <a:srgbClr val="0070C0"/>
              </a:solidFill>
            </a:endParaRPr>
          </a:p>
          <a:p>
            <a:pPr indent="270510" algn="just"/>
            <a:r>
              <a:rPr lang="ru-RU" sz="2000" dirty="0">
                <a:latin typeface="Times New Roman" panose="02020603050405020304" pitchFamily="18" charset="0"/>
                <a:ea typeface="Times New Roman" panose="02020603050405020304" pitchFamily="18" charset="0"/>
              </a:rPr>
              <a:t>•  Временные коронки применяют при определенных целях, например для поэтапного увеличения высоты нижнего отдела лица, фиксации различных ортодонтических аппаратов, как провизорные - для защиты от внешних воздействий и предупреждения развития воспалительных изменений в пульпе после препарирования зубов. Применяют на период лечения и (или) до изготовления постоянных ортопедических конструкций, после чего их снимают.</a:t>
            </a:r>
            <a:endParaRPr lang="ru-RU" sz="2000" dirty="0"/>
          </a:p>
          <a:p>
            <a:pPr indent="270510" algn="just"/>
            <a:r>
              <a:rPr lang="ru-RU" sz="2000" dirty="0">
                <a:latin typeface="Times New Roman" panose="02020603050405020304" pitchFamily="18" charset="0"/>
                <a:ea typeface="Times New Roman" panose="02020603050405020304" pitchFamily="18" charset="0"/>
              </a:rPr>
              <a:t>•  Постоянные коронки фиксируются на длительный срок пользования протезом.</a:t>
            </a:r>
            <a:endParaRPr lang="ru-RU" sz="2000" dirty="0">
              <a:effectLst/>
            </a:endParaRPr>
          </a:p>
        </p:txBody>
      </p:sp>
    </p:spTree>
    <p:extLst>
      <p:ext uri="{BB962C8B-B14F-4D97-AF65-F5344CB8AC3E}">
        <p14:creationId xmlns:p14="http://schemas.microsoft.com/office/powerpoint/2010/main" val="1621108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0" y="44624"/>
          <a:ext cx="9144000" cy="5184576"/>
        </p:xfrm>
        <a:graphic>
          <a:graphicData uri="http://schemas.openxmlformats.org/drawingml/2006/table">
            <a:tbl>
              <a:tblPr firstRow="1" bandRow="1">
                <a:tableStyleId>{5C22544A-7EE6-4342-B048-85BDC9FD1C3A}</a:tableStyleId>
              </a:tblPr>
              <a:tblGrid>
                <a:gridCol w="5940152">
                  <a:extLst>
                    <a:ext uri="{9D8B030D-6E8A-4147-A177-3AD203B41FA5}">
                      <a16:colId xmlns:a16="http://schemas.microsoft.com/office/drawing/2014/main" val="20000"/>
                    </a:ext>
                  </a:extLst>
                </a:gridCol>
                <a:gridCol w="3203848">
                  <a:extLst>
                    <a:ext uri="{9D8B030D-6E8A-4147-A177-3AD203B41FA5}">
                      <a16:colId xmlns:a16="http://schemas.microsoft.com/office/drawing/2014/main" val="20001"/>
                    </a:ext>
                  </a:extLst>
                </a:gridCol>
              </a:tblGrid>
              <a:tr h="57606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smtClean="0">
                          <a:solidFill>
                            <a:schemeClr val="bg1"/>
                          </a:solidFill>
                        </a:rPr>
                        <a:t>По назначению коронки подразделяют:</a:t>
                      </a:r>
                      <a:endParaRPr lang="ru-RU" sz="2800" dirty="0">
                        <a:solidFill>
                          <a:schemeClr val="bg1"/>
                        </a:solidFill>
                      </a:endParaRPr>
                    </a:p>
                  </a:txBody>
                  <a:tcPr/>
                </a:tc>
                <a:tc hMerge="1">
                  <a:txBody>
                    <a:bodyPr/>
                    <a:lstStyle/>
                    <a:p>
                      <a:endParaRPr lang="ru-RU" dirty="0"/>
                    </a:p>
                  </a:txBody>
                  <a:tcPr/>
                </a:tc>
                <a:extLst>
                  <a:ext uri="{0D108BD9-81ED-4DB2-BD59-A6C34878D82A}">
                    <a16:rowId xmlns:a16="http://schemas.microsoft.com/office/drawing/2014/main" val="10000"/>
                  </a:ext>
                </a:extLst>
              </a:tr>
              <a:tr h="2232248">
                <a:tc gridSpan="2">
                  <a:txBody>
                    <a:bodyPr/>
                    <a:lstStyle/>
                    <a:p>
                      <a:pPr>
                        <a:buFont typeface="Wingdings" pitchFamily="2" charset="2"/>
                        <a:buChar char="v"/>
                      </a:pPr>
                      <a:r>
                        <a:rPr lang="ru-RU" sz="1800" dirty="0" err="1" smtClean="0"/>
                        <a:t>ортодонтические</a:t>
                      </a:r>
                      <a:r>
                        <a:rPr lang="ru-RU" sz="1800" dirty="0" smtClean="0"/>
                        <a:t> - предназначены для исправления положения зубов при </a:t>
                      </a:r>
                      <a:r>
                        <a:rPr lang="ru-RU" sz="1800" dirty="0" err="1" smtClean="0"/>
                        <a:t>ортодонтическом</a:t>
                      </a:r>
                      <a:r>
                        <a:rPr lang="ru-RU" sz="1800" dirty="0" smtClean="0"/>
                        <a:t> лечении или в качестве составной части ортодонтических аппаратов;</a:t>
                      </a:r>
                      <a:endParaRPr lang="ru-RU" dirty="0"/>
                    </a:p>
                  </a:txBody>
                  <a:tcPr/>
                </a:tc>
                <a:tc hMerge="1">
                  <a:txBody>
                    <a:bodyPr/>
                    <a:lstStyle/>
                    <a:p>
                      <a:endParaRPr lang="ru-RU" dirty="0"/>
                    </a:p>
                  </a:txBody>
                  <a:tcPr/>
                </a:tc>
                <a:extLst>
                  <a:ext uri="{0D108BD9-81ED-4DB2-BD59-A6C34878D82A}">
                    <a16:rowId xmlns:a16="http://schemas.microsoft.com/office/drawing/2014/main" val="10001"/>
                  </a:ext>
                </a:extLst>
              </a:tr>
              <a:tr h="2376264">
                <a:tc>
                  <a:txBody>
                    <a:bodyPr/>
                    <a:lstStyle/>
                    <a:p>
                      <a:pPr>
                        <a:buFont typeface="Wingdings" pitchFamily="2" charset="2"/>
                        <a:buChar char="v"/>
                      </a:pPr>
                      <a:r>
                        <a:rPr lang="ru-RU" sz="1800" dirty="0" smtClean="0"/>
                        <a:t> эстетические - устраняют эстетические дефекты зубов при потере блеска, изменения цвета при гибели пульпы или нерационального терапевтического лечения, дефектах формы </a:t>
                      </a:r>
                      <a:r>
                        <a:rPr lang="ru-RU" sz="1800" dirty="0" err="1" smtClean="0"/>
                        <a:t>интактных</a:t>
                      </a:r>
                      <a:r>
                        <a:rPr lang="ru-RU" sz="1800" dirty="0" smtClean="0"/>
                        <a:t> зубов (например, шиловидные зубы).</a:t>
                      </a:r>
                    </a:p>
                  </a:txBody>
                  <a:tcPr/>
                </a:tc>
                <a:tc>
                  <a:txBody>
                    <a:bodyPr/>
                    <a:lstStyle/>
                    <a:p>
                      <a:pPr>
                        <a:buFont typeface="Wingdings" pitchFamily="2" charset="2"/>
                        <a:buChar char="v"/>
                      </a:pPr>
                      <a:endParaRPr lang="ru-RU" dirty="0"/>
                    </a:p>
                  </a:txBody>
                  <a:tcPr/>
                </a:tc>
                <a:extLst>
                  <a:ext uri="{0D108BD9-81ED-4DB2-BD59-A6C34878D82A}">
                    <a16:rowId xmlns:a16="http://schemas.microsoft.com/office/drawing/2014/main" val="10002"/>
                  </a:ext>
                </a:extLst>
              </a:tr>
            </a:tbl>
          </a:graphicData>
        </a:graphic>
      </p:graphicFrame>
      <p:pic>
        <p:nvPicPr>
          <p:cNvPr id="30722" name="Picture 2" descr="http://www.dentaltechnic.info/Kopejkin_Zuboproteznaja%20tehnika_files/Kopejkin_Zuboproteznaja%20tehnika-237.jpg"/>
          <p:cNvPicPr>
            <a:picLocks noChangeAspect="1" noChangeArrowheads="1"/>
          </p:cNvPicPr>
          <p:nvPr/>
        </p:nvPicPr>
        <p:blipFill>
          <a:blip r:embed="rId2" cstate="print">
            <a:clrChange>
              <a:clrFrom>
                <a:srgbClr val="FFFFFF"/>
              </a:clrFrom>
              <a:clrTo>
                <a:srgbClr val="FFFFFF">
                  <a:alpha val="0"/>
                </a:srgbClr>
              </a:clrTo>
            </a:clrChange>
          </a:blip>
          <a:srcRect t="81312" r="43580"/>
          <a:stretch>
            <a:fillRect/>
          </a:stretch>
        </p:blipFill>
        <p:spPr bwMode="auto">
          <a:xfrm>
            <a:off x="1979712" y="1196752"/>
            <a:ext cx="3264297" cy="1320067"/>
          </a:xfrm>
          <a:prstGeom prst="rect">
            <a:avLst/>
          </a:prstGeom>
          <a:noFill/>
        </p:spPr>
      </p:pic>
      <p:pic>
        <p:nvPicPr>
          <p:cNvPr id="4" name="Picture 2" descr="http://www.dentaltechnic.info/Kopejkin_Zuboproteznaja%20tehnika_files/Kopejkin_Zuboproteznaja%20tehnika-237.jpg"/>
          <p:cNvPicPr>
            <a:picLocks noChangeAspect="1" noChangeArrowheads="1"/>
          </p:cNvPicPr>
          <p:nvPr/>
        </p:nvPicPr>
        <p:blipFill>
          <a:blip r:embed="rId2" cstate="print">
            <a:clrChange>
              <a:clrFrom>
                <a:srgbClr val="FCFCFC"/>
              </a:clrFrom>
              <a:clrTo>
                <a:srgbClr val="FCFCFC">
                  <a:alpha val="0"/>
                </a:srgbClr>
              </a:clrTo>
            </a:clrChange>
          </a:blip>
          <a:srcRect l="36093" t="44613" r="43580" b="36018"/>
          <a:stretch>
            <a:fillRect/>
          </a:stretch>
        </p:blipFill>
        <p:spPr bwMode="auto">
          <a:xfrm>
            <a:off x="5292080" y="1196752"/>
            <a:ext cx="1176065" cy="1368152"/>
          </a:xfrm>
          <a:prstGeom prst="rect">
            <a:avLst/>
          </a:prstGeom>
          <a:noFill/>
        </p:spPr>
      </p:pic>
      <p:pic>
        <p:nvPicPr>
          <p:cNvPr id="30724" name="Picture 4" descr="http://www.stomatolog.com.ua/images/pacientam/restavrac/bokovie/12.jpg"/>
          <p:cNvPicPr>
            <a:picLocks noChangeAspect="1" noChangeArrowheads="1"/>
          </p:cNvPicPr>
          <p:nvPr/>
        </p:nvPicPr>
        <p:blipFill>
          <a:blip r:embed="rId3" cstate="print"/>
          <a:srcRect l="4785" t="9569" r="4305" b="23444"/>
          <a:stretch>
            <a:fillRect/>
          </a:stretch>
        </p:blipFill>
        <p:spPr bwMode="auto">
          <a:xfrm>
            <a:off x="6156176" y="3140968"/>
            <a:ext cx="2736304" cy="1512168"/>
          </a:xfrm>
          <a:prstGeom prst="rect">
            <a:avLst/>
          </a:prstGeom>
          <a:noFill/>
        </p:spPr>
      </p:pic>
      <p:pic>
        <p:nvPicPr>
          <p:cNvPr id="30726" name="Picture 6" descr="http://24stoma.ru/wp-content/uploads/2012/05/cap101.jpg"/>
          <p:cNvPicPr>
            <a:picLocks noChangeAspect="1" noChangeArrowheads="1"/>
          </p:cNvPicPr>
          <p:nvPr/>
        </p:nvPicPr>
        <p:blipFill>
          <a:blip r:embed="rId4" cstate="print"/>
          <a:srcRect l="57795" r="11646" b="48998"/>
          <a:stretch>
            <a:fillRect/>
          </a:stretch>
        </p:blipFill>
        <p:spPr bwMode="auto">
          <a:xfrm>
            <a:off x="1547664" y="4869160"/>
            <a:ext cx="3312368" cy="169542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13</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47237" y="260648"/>
            <a:ext cx="7668344" cy="6555641"/>
          </a:xfrm>
          <a:prstGeom prst="rect">
            <a:avLst/>
          </a:prstGeom>
        </p:spPr>
        <p:txBody>
          <a:bodyPr wrap="square">
            <a:spAutoFit/>
          </a:bodyPr>
          <a:lstStyle/>
          <a:p>
            <a:pPr indent="270510" algn="just"/>
            <a:r>
              <a:rPr lang="ru-RU" sz="2000" b="1" dirty="0">
                <a:solidFill>
                  <a:srgbClr val="0070C0"/>
                </a:solidFill>
                <a:latin typeface="Times New Roman" panose="02020603050405020304" pitchFamily="18" charset="0"/>
                <a:ea typeface="Times New Roman" panose="02020603050405020304" pitchFamily="18" charset="0"/>
              </a:rPr>
              <a:t>По способу изготовления коронки могут быть:</a:t>
            </a:r>
            <a:endParaRPr lang="ru-RU" sz="2000" b="1" dirty="0">
              <a:solidFill>
                <a:srgbClr val="0070C0"/>
              </a:solidFill>
            </a:endParaRPr>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бесшовными </a:t>
            </a:r>
            <a:r>
              <a:rPr lang="ru-RU" sz="2000" dirty="0">
                <a:latin typeface="Times New Roman" panose="02020603050405020304" pitchFamily="18" charset="0"/>
                <a:ea typeface="Times New Roman" panose="02020603050405020304" pitchFamily="18" charset="0"/>
              </a:rPr>
              <a:t>(штампованные и литые);</a:t>
            </a:r>
            <a:endParaRPr lang="ru-RU" sz="2000" dirty="0"/>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шовными </a:t>
            </a:r>
            <a:r>
              <a:rPr lang="ru-RU" sz="2000" dirty="0">
                <a:latin typeface="Times New Roman" panose="02020603050405020304" pitchFamily="18" charset="0"/>
                <a:ea typeface="Times New Roman" panose="02020603050405020304" pitchFamily="18" charset="0"/>
              </a:rPr>
              <a:t>(штампованные коронки с литой жевательной поверхностью);</a:t>
            </a:r>
            <a:endParaRPr lang="ru-RU" sz="2000" dirty="0"/>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полученными </a:t>
            </a:r>
            <a:r>
              <a:rPr lang="ru-RU" sz="2000" dirty="0">
                <a:latin typeface="Times New Roman" panose="02020603050405020304" pitchFamily="18" charset="0"/>
                <a:ea typeface="Times New Roman" panose="02020603050405020304" pitchFamily="18" charset="0"/>
              </a:rPr>
              <a:t>методом обжига (фарфоровые, керамические);</a:t>
            </a:r>
            <a:endParaRPr lang="ru-RU" sz="2000" dirty="0"/>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полученными </a:t>
            </a:r>
            <a:r>
              <a:rPr lang="ru-RU" sz="2000" dirty="0">
                <a:latin typeface="Times New Roman" panose="02020603050405020304" pitchFamily="18" charset="0"/>
                <a:ea typeface="Times New Roman" panose="02020603050405020304" pitchFamily="18" charset="0"/>
              </a:rPr>
              <a:t>методом полимеризации (пластмассовые, из композиционных материалов);</a:t>
            </a:r>
            <a:endParaRPr lang="ru-RU" sz="2000" dirty="0"/>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полученными </a:t>
            </a:r>
            <a:r>
              <a:rPr lang="ru-RU" sz="2000" dirty="0">
                <a:latin typeface="Times New Roman" panose="02020603050405020304" pitchFamily="18" charset="0"/>
                <a:ea typeface="Times New Roman" panose="02020603050405020304" pitchFamily="18" charset="0"/>
              </a:rPr>
              <a:t>путем компьютерного фрезерования на виртуальной модели в системе САD/САМ.</a:t>
            </a:r>
            <a:endParaRPr lang="ru-RU" sz="2000" dirty="0"/>
          </a:p>
          <a:p>
            <a:pPr indent="270510" algn="ctr"/>
            <a:r>
              <a:rPr lang="ru-RU" sz="2000" b="1" dirty="0">
                <a:solidFill>
                  <a:srgbClr val="0070C0"/>
                </a:solidFill>
                <a:latin typeface="Times New Roman" panose="02020603050405020304" pitchFamily="18" charset="0"/>
                <a:ea typeface="Times New Roman" panose="02020603050405020304" pitchFamily="18" charset="0"/>
              </a:rPr>
              <a:t>По материалу, из которого выполнены коронки, различают следующие виды коронок.</a:t>
            </a:r>
            <a:endParaRPr lang="ru-RU" sz="2000" b="1" dirty="0">
              <a:solidFill>
                <a:srgbClr val="0070C0"/>
              </a:solidFill>
            </a:endParaRPr>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Неметаллические </a:t>
            </a:r>
            <a:r>
              <a:rPr lang="ru-RU" sz="2000" dirty="0">
                <a:latin typeface="Times New Roman" panose="02020603050405020304" pitchFamily="18" charset="0"/>
                <a:ea typeface="Times New Roman" panose="02020603050405020304" pitchFamily="18" charset="0"/>
              </a:rPr>
              <a:t>коронки - для их изготовления используют полимерные (пластмассы, композиты), </a:t>
            </a:r>
            <a:r>
              <a:rPr lang="ru-RU" sz="2000" dirty="0" err="1">
                <a:latin typeface="Times New Roman" panose="02020603050405020304" pitchFamily="18" charset="0"/>
                <a:ea typeface="Times New Roman" panose="02020603050405020304" pitchFamily="18" charset="0"/>
              </a:rPr>
              <a:t>неполимерные</a:t>
            </a:r>
            <a:r>
              <a:rPr lang="ru-RU" sz="2000" dirty="0">
                <a:latin typeface="Times New Roman" panose="02020603050405020304" pitchFamily="18" charset="0"/>
                <a:ea typeface="Times New Roman" panose="02020603050405020304" pitchFamily="18" charset="0"/>
              </a:rPr>
              <a:t> (фарфор) и </a:t>
            </a:r>
            <a:r>
              <a:rPr lang="ru-RU" sz="2000" dirty="0" err="1">
                <a:latin typeface="Times New Roman" panose="02020603050405020304" pitchFamily="18" charset="0"/>
                <a:ea typeface="Times New Roman" panose="02020603050405020304" pitchFamily="18" charset="0"/>
              </a:rPr>
              <a:t>органико</a:t>
            </a:r>
            <a:r>
              <a:rPr lang="ru-RU" sz="2000" dirty="0">
                <a:latin typeface="Times New Roman" panose="02020603050405020304" pitchFamily="18" charset="0"/>
                <a:ea typeface="Times New Roman" panose="02020603050405020304" pitchFamily="18" charset="0"/>
              </a:rPr>
              <a:t>-неорганические (органические полимеры с неорганической силикатной сеткой) материалы.</a:t>
            </a:r>
            <a:endParaRPr lang="ru-RU" sz="2000" dirty="0"/>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Металлические </a:t>
            </a:r>
            <a:r>
              <a:rPr lang="ru-RU" sz="2000" dirty="0">
                <a:latin typeface="Times New Roman" panose="02020603050405020304" pitchFamily="18" charset="0"/>
                <a:ea typeface="Times New Roman" panose="02020603050405020304" pitchFamily="18" charset="0"/>
              </a:rPr>
              <a:t>коронки изготавливают из нержавеющей стали, сплавов золота, серебряно-палладиевых, кобальтохромовых, никель-хромовых сплавов, сплавов титана и др.</a:t>
            </a:r>
            <a:endParaRPr lang="ru-RU" sz="2000" dirty="0"/>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Комбинированные </a:t>
            </a:r>
            <a:r>
              <a:rPr lang="ru-RU" sz="2000" dirty="0">
                <a:latin typeface="Times New Roman" panose="02020603050405020304" pitchFamily="18" charset="0"/>
                <a:ea typeface="Times New Roman" panose="02020603050405020304" pitchFamily="18" charset="0"/>
              </a:rPr>
              <a:t>коронки - для их изготовления используют несколько различных материалов (металлический сплав/пластмасса, металлический сплав/керамика).</a:t>
            </a:r>
            <a:endParaRPr lang="ru-RU" sz="2000" dirty="0">
              <a:effectLst/>
            </a:endParaRPr>
          </a:p>
        </p:txBody>
      </p:sp>
    </p:spTree>
    <p:extLst>
      <p:ext uri="{BB962C8B-B14F-4D97-AF65-F5344CB8AC3E}">
        <p14:creationId xmlns:p14="http://schemas.microsoft.com/office/powerpoint/2010/main" val="1835676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l="3883" t="4620" r="1399" b="737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15</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7" name="TextBox 6"/>
          <p:cNvSpPr txBox="1"/>
          <p:nvPr/>
        </p:nvSpPr>
        <p:spPr>
          <a:xfrm>
            <a:off x="1619672" y="291048"/>
            <a:ext cx="7416824" cy="6555641"/>
          </a:xfrm>
          <a:prstGeom prst="rect">
            <a:avLst/>
          </a:prstGeom>
          <a:noFill/>
        </p:spPr>
        <p:txBody>
          <a:bodyPr wrap="square" rtlCol="0">
            <a:spAutoFit/>
          </a:bodyPr>
          <a:lstStyle/>
          <a:p>
            <a:r>
              <a:rPr lang="ru-RU" sz="2000" b="1" i="1" dirty="0" smtClean="0">
                <a:solidFill>
                  <a:srgbClr val="0070C0"/>
                </a:solidFill>
              </a:rPr>
              <a:t>Показания к применению искусственных коронок</a:t>
            </a:r>
          </a:p>
          <a:p>
            <a:pPr algn="ctr"/>
            <a:endParaRPr lang="ru-RU" sz="2000" dirty="0" smtClean="0">
              <a:solidFill>
                <a:srgbClr val="C00000"/>
              </a:solidFill>
            </a:endParaRPr>
          </a:p>
          <a:p>
            <a:pPr lvl="0"/>
            <a:endParaRPr lang="ru-RU" sz="2000" b="1" dirty="0" smtClean="0">
              <a:solidFill>
                <a:srgbClr val="C00000"/>
              </a:solidFill>
            </a:endParaRPr>
          </a:p>
          <a:p>
            <a:pPr lvl="0"/>
            <a:r>
              <a:rPr lang="ru-RU" sz="2000" b="1" dirty="0" smtClean="0">
                <a:solidFill>
                  <a:srgbClr val="C00000"/>
                </a:solidFill>
              </a:rPr>
              <a:t>Для восстановления анатомической формы и цвета </a:t>
            </a:r>
            <a:r>
              <a:rPr lang="ru-RU" sz="2000" dirty="0" smtClean="0"/>
              <a:t>коронок естественных зубов, нарушенных в результате различных патологических состояний (кариозные и </a:t>
            </a:r>
            <a:r>
              <a:rPr lang="ru-RU" sz="2000" dirty="0" err="1" smtClean="0"/>
              <a:t>некариозные</a:t>
            </a:r>
            <a:r>
              <a:rPr lang="ru-RU" sz="2000" dirty="0" smtClean="0"/>
              <a:t> поражения твердых тканей зубов, аномалии формы).</a:t>
            </a:r>
          </a:p>
          <a:p>
            <a:pPr lvl="0"/>
            <a:r>
              <a:rPr lang="ru-RU" sz="2000" b="1" dirty="0" smtClean="0">
                <a:solidFill>
                  <a:srgbClr val="C00000"/>
                </a:solidFill>
              </a:rPr>
              <a:t>Как опорные элементы протезов </a:t>
            </a:r>
            <a:r>
              <a:rPr lang="ru-RU" sz="2000" dirty="0" smtClean="0"/>
              <a:t>(при применении мостовидных протезов, съемных протезов с балочным креплением, съемных и несъемных протезов с замковым креплением на опорной коронке типа </a:t>
            </a:r>
            <a:r>
              <a:rPr lang="ru-RU" sz="2000" dirty="0" err="1" smtClean="0"/>
              <a:t>аттачмен</a:t>
            </a:r>
            <a:r>
              <a:rPr lang="ru-RU" sz="2000" dirty="0" smtClean="0"/>
              <a:t>, а также при создании ложа для окклюзионной накладки в искусственной коронке и др.).</a:t>
            </a:r>
          </a:p>
          <a:p>
            <a:pPr lvl="0"/>
            <a:r>
              <a:rPr lang="ru-RU" sz="2000" b="1" dirty="0" smtClean="0">
                <a:solidFill>
                  <a:srgbClr val="C00000"/>
                </a:solidFill>
              </a:rPr>
              <a:t>Для фиксации протезов и различных лечебных аппаратов </a:t>
            </a:r>
            <a:r>
              <a:rPr lang="ru-RU" sz="2000" dirty="0" smtClean="0"/>
              <a:t>(улучшение фиксации протеза достигается путем получения более выраженного экватора зуба на искусственной коронке).</a:t>
            </a:r>
          </a:p>
          <a:p>
            <a:pPr lvl="0"/>
            <a:r>
              <a:rPr lang="ru-RU" sz="2000" b="1" dirty="0" smtClean="0">
                <a:solidFill>
                  <a:srgbClr val="C00000"/>
                </a:solidFill>
              </a:rPr>
              <a:t>При ортопедическом лечении заболеваний пародонта </a:t>
            </a:r>
            <a:r>
              <a:rPr lang="ru-RU" sz="2000" dirty="0" smtClean="0"/>
              <a:t>– для конструирования шин, состоящих из нескольких искусственных коронок.</a:t>
            </a:r>
          </a:p>
          <a:p>
            <a:pPr lvl="0"/>
            <a:r>
              <a:rPr lang="ru-RU" sz="2000" b="1" dirty="0" smtClean="0">
                <a:solidFill>
                  <a:srgbClr val="C00000"/>
                </a:solidFill>
              </a:rPr>
              <a:t>При деформации зубных рядов</a:t>
            </a:r>
            <a:r>
              <a:rPr lang="ru-RU" sz="2000" dirty="0" smtClean="0"/>
              <a:t>, когда сместившиеся зубы после укорочения или исправления формы необходимо покрыть искусственными коронками.</a:t>
            </a:r>
            <a:endParaRPr lang="ru-RU" sz="2000" dirty="0"/>
          </a:p>
        </p:txBody>
      </p:sp>
      <p:pic>
        <p:nvPicPr>
          <p:cNvPr id="8" name="Picture 2" descr="https://userscontent2.emaze.com/images/436a41c5-589e-43c9-bb82-2a5ae6e8363b/124bf0ed-b39a-45ef-8f02-5dbdde00d4d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0781" y="116632"/>
            <a:ext cx="1115715" cy="109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438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16</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grpSp>
        <p:nvGrpSpPr>
          <p:cNvPr id="3" name="Группа 2"/>
          <p:cNvGrpSpPr/>
          <p:nvPr/>
        </p:nvGrpSpPr>
        <p:grpSpPr>
          <a:xfrm>
            <a:off x="1728664" y="451598"/>
            <a:ext cx="7166134" cy="6278642"/>
            <a:chOff x="1728664" y="451598"/>
            <a:chExt cx="7166134" cy="6278642"/>
          </a:xfrm>
        </p:grpSpPr>
        <p:sp>
          <p:nvSpPr>
            <p:cNvPr id="8" name="TextBox 7"/>
            <p:cNvSpPr txBox="1"/>
            <p:nvPr/>
          </p:nvSpPr>
          <p:spPr>
            <a:xfrm>
              <a:off x="1728664" y="451598"/>
              <a:ext cx="4680520" cy="6278642"/>
            </a:xfrm>
            <a:prstGeom prst="rect">
              <a:avLst/>
            </a:prstGeom>
            <a:noFill/>
          </p:spPr>
          <p:txBody>
            <a:bodyPr wrap="square" rtlCol="0">
              <a:spAutoFit/>
            </a:bodyPr>
            <a:lstStyle/>
            <a:p>
              <a:pPr algn="ctr"/>
              <a:r>
                <a:rPr lang="ru-RU" sz="2400" i="1" dirty="0" smtClean="0">
                  <a:solidFill>
                    <a:srgbClr val="C00000"/>
                  </a:solidFill>
                </a:rPr>
                <a:t>Противопоказания к применению</a:t>
              </a:r>
              <a:br>
                <a:rPr lang="ru-RU" sz="2400" i="1" dirty="0" smtClean="0">
                  <a:solidFill>
                    <a:srgbClr val="C00000"/>
                  </a:solidFill>
                </a:rPr>
              </a:br>
              <a:r>
                <a:rPr lang="ru-RU" sz="2400" i="1" dirty="0" smtClean="0">
                  <a:solidFill>
                    <a:srgbClr val="C00000"/>
                  </a:solidFill>
                </a:rPr>
                <a:t> искусственных коронок</a:t>
              </a:r>
              <a:endParaRPr lang="ru-RU" sz="2400" dirty="0" smtClean="0">
                <a:solidFill>
                  <a:srgbClr val="C00000"/>
                </a:solidFill>
              </a:endParaRPr>
            </a:p>
            <a:p>
              <a:pPr>
                <a:buFont typeface="Wingdings" pitchFamily="2" charset="2"/>
                <a:buChar char="ü"/>
              </a:pPr>
              <a:r>
                <a:rPr lang="ru-RU" dirty="0" smtClean="0"/>
                <a:t>   При подвижности зубов III степени, </a:t>
              </a:r>
            </a:p>
            <a:p>
              <a:pPr>
                <a:buFont typeface="Wingdings" pitchFamily="2" charset="2"/>
                <a:buChar char="ü"/>
              </a:pPr>
              <a:r>
                <a:rPr lang="ru-RU" dirty="0" smtClean="0"/>
                <a:t>   при наличии зубов с пораженной пульпой или с некачественно запломбированными конями (контроль рентгенографии), </a:t>
              </a:r>
            </a:p>
            <a:p>
              <a:pPr>
                <a:buFont typeface="Wingdings" pitchFamily="2" charset="2"/>
                <a:buChar char="ü"/>
              </a:pPr>
              <a:r>
                <a:rPr lang="ru-RU" dirty="0" smtClean="0"/>
                <a:t>   при выявлении хронических патологических процессов в пародонте (гранулематозный или гранулирующий периодонтит, </a:t>
              </a:r>
              <a:r>
                <a:rPr lang="ru-RU" dirty="0" err="1" smtClean="0"/>
                <a:t>радикулярная</a:t>
              </a:r>
              <a:r>
                <a:rPr lang="ru-RU" dirty="0" smtClean="0"/>
                <a:t> киста и др.). </a:t>
              </a:r>
            </a:p>
            <a:p>
              <a:endParaRPr lang="ru-RU" dirty="0" smtClean="0"/>
            </a:p>
            <a:p>
              <a:pPr algn="ctr"/>
              <a:r>
                <a:rPr lang="ru-RU" sz="2400" i="1" dirty="0" smtClean="0">
                  <a:solidFill>
                    <a:srgbClr val="C00000"/>
                  </a:solidFill>
                </a:rPr>
                <a:t>Временно противопоказано </a:t>
              </a:r>
            </a:p>
            <a:p>
              <a:r>
                <a:rPr lang="ru-RU" dirty="0" smtClean="0"/>
                <a:t>больным с тяжелым общим состоянием (ИБС, недавно перенесенный инфаркт, острая форма ГБ). </a:t>
              </a:r>
            </a:p>
            <a:p>
              <a:r>
                <a:rPr lang="ru-RU" dirty="0" smtClean="0"/>
                <a:t>Существуют противопоказания при изготовлении определенных видов протезов (фарфоровых, пластмассовых, комбинированных).</a:t>
              </a:r>
            </a:p>
            <a:p>
              <a:endParaRPr lang="ru-RU" dirty="0"/>
            </a:p>
          </p:txBody>
        </p:sp>
        <p:pic>
          <p:nvPicPr>
            <p:cNvPr id="9" name="Picture 2" descr="http://im0-tub-ru.yandex.net/i?id=41564369-24-72&amp;n=21"/>
            <p:cNvPicPr>
              <a:picLocks noChangeAspect="1" noChangeArrowheads="1"/>
            </p:cNvPicPr>
            <p:nvPr/>
          </p:nvPicPr>
          <p:blipFill>
            <a:blip r:embed="rId4" cstate="print"/>
            <a:srcRect/>
            <a:stretch>
              <a:fillRect/>
            </a:stretch>
          </p:blipFill>
          <p:spPr bwMode="auto">
            <a:xfrm>
              <a:off x="7777336" y="1027662"/>
              <a:ext cx="825500" cy="1428750"/>
            </a:xfrm>
            <a:prstGeom prst="rect">
              <a:avLst/>
            </a:prstGeom>
            <a:noFill/>
          </p:spPr>
        </p:pic>
        <p:pic>
          <p:nvPicPr>
            <p:cNvPr id="10" name="Picture 4" descr="http://www.tiensmed.ru/news/uimg/ed/periodontitius-2.jpg"/>
            <p:cNvPicPr>
              <a:picLocks noChangeAspect="1" noChangeArrowheads="1"/>
            </p:cNvPicPr>
            <p:nvPr/>
          </p:nvPicPr>
          <p:blipFill>
            <a:blip r:embed="rId5" cstate="print"/>
            <a:srcRect/>
            <a:stretch>
              <a:fillRect/>
            </a:stretch>
          </p:blipFill>
          <p:spPr bwMode="auto">
            <a:xfrm>
              <a:off x="7273280" y="2611838"/>
              <a:ext cx="1621518" cy="1428750"/>
            </a:xfrm>
            <a:prstGeom prst="rect">
              <a:avLst/>
            </a:prstGeom>
            <a:noFill/>
          </p:spPr>
        </p:pic>
        <p:pic>
          <p:nvPicPr>
            <p:cNvPr id="11" name="Picture 6" descr="http://www.davichendo.com/ImagesDR/Dancing%20teeth%20420%20x%20300.jpg"/>
            <p:cNvPicPr>
              <a:picLocks noChangeAspect="1" noChangeArrowheads="1"/>
            </p:cNvPicPr>
            <p:nvPr/>
          </p:nvPicPr>
          <p:blipFill>
            <a:blip r:embed="rId6" cstate="print"/>
            <a:srcRect/>
            <a:stretch>
              <a:fillRect/>
            </a:stretch>
          </p:blipFill>
          <p:spPr bwMode="auto">
            <a:xfrm>
              <a:off x="6553200" y="4268022"/>
              <a:ext cx="2005937" cy="1931872"/>
            </a:xfrm>
            <a:prstGeom prst="rect">
              <a:avLst/>
            </a:prstGeom>
            <a:noFill/>
          </p:spPr>
        </p:pic>
      </p:grpSp>
    </p:spTree>
    <p:extLst>
      <p:ext uri="{BB962C8B-B14F-4D97-AF65-F5344CB8AC3E}">
        <p14:creationId xmlns:p14="http://schemas.microsoft.com/office/powerpoint/2010/main" val="1134884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17</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757698" y="1146795"/>
            <a:ext cx="7272808" cy="5324535"/>
          </a:xfrm>
          <a:prstGeom prst="rect">
            <a:avLst/>
          </a:prstGeom>
        </p:spPr>
        <p:txBody>
          <a:bodyPr wrap="square">
            <a:spAutoFit/>
          </a:bodyPr>
          <a:lstStyle/>
          <a:p>
            <a:pPr indent="270510" algn="just"/>
            <a:r>
              <a:rPr lang="ru-RU" sz="2000" dirty="0" smtClean="0">
                <a:latin typeface="Times New Roman" panose="02020603050405020304" pitchFamily="18" charset="0"/>
                <a:ea typeface="Times New Roman" panose="02020603050405020304" pitchFamily="18" charset="0"/>
              </a:rPr>
              <a:t>Вне </a:t>
            </a:r>
            <a:r>
              <a:rPr lang="ru-RU" sz="2000" dirty="0">
                <a:latin typeface="Times New Roman" panose="02020603050405020304" pitchFamily="18" charset="0"/>
                <a:ea typeface="Times New Roman" panose="02020603050405020304" pitchFamily="18" charset="0"/>
              </a:rPr>
              <a:t>зависимости от конструкции, метода изготовления, материала для изготовления искусственные коронки должны соответствовать следующим требованиям.</a:t>
            </a:r>
            <a:endParaRPr lang="ru-RU" sz="2000" dirty="0"/>
          </a:p>
          <a:p>
            <a:pPr indent="270510" algn="ctr"/>
            <a:r>
              <a:rPr lang="ru-RU" sz="2000" dirty="0">
                <a:latin typeface="Times New Roman" panose="02020603050405020304" pitchFamily="18" charset="0"/>
                <a:ea typeface="Times New Roman" panose="02020603050405020304" pitchFamily="18" charset="0"/>
              </a:rPr>
              <a:t>•  </a:t>
            </a:r>
            <a:r>
              <a:rPr lang="ru-RU" sz="2000" b="1" dirty="0">
                <a:solidFill>
                  <a:srgbClr val="0070C0"/>
                </a:solidFill>
                <a:latin typeface="Times New Roman" panose="02020603050405020304" pitchFamily="18" charset="0"/>
                <a:ea typeface="Times New Roman" panose="02020603050405020304" pitchFamily="18" charset="0"/>
              </a:rPr>
              <a:t>Искусственная коронка должна плотно прилегать к культе зуба, особенно в области клинической шейки. </a:t>
            </a:r>
            <a:endParaRPr lang="ru-RU" sz="2000" b="1" dirty="0" smtClean="0">
              <a:solidFill>
                <a:srgbClr val="0070C0"/>
              </a:solidFill>
              <a:latin typeface="Times New Roman" panose="02020603050405020304" pitchFamily="18" charset="0"/>
              <a:ea typeface="Times New Roman" panose="02020603050405020304" pitchFamily="18" charset="0"/>
            </a:endParaRPr>
          </a:p>
          <a:p>
            <a:pPr indent="270510" algn="just"/>
            <a:r>
              <a:rPr lang="ru-RU" sz="2000" dirty="0" smtClean="0">
                <a:latin typeface="Times New Roman" panose="02020603050405020304" pitchFamily="18" charset="0"/>
                <a:ea typeface="Times New Roman" panose="02020603050405020304" pitchFamily="18" charset="0"/>
              </a:rPr>
              <a:t>Широкая </a:t>
            </a:r>
            <a:r>
              <a:rPr lang="ru-RU" sz="2000" dirty="0">
                <a:latin typeface="Times New Roman" panose="02020603050405020304" pitchFamily="18" charset="0"/>
                <a:ea typeface="Times New Roman" panose="02020603050405020304" pitchFamily="18" charset="0"/>
              </a:rPr>
              <a:t>в области </a:t>
            </a:r>
            <a:r>
              <a:rPr lang="ru-RU" sz="2000" dirty="0" smtClean="0">
                <a:latin typeface="Times New Roman" panose="02020603050405020304" pitchFamily="18" charset="0"/>
                <a:ea typeface="Times New Roman" panose="02020603050405020304" pitchFamily="18" charset="0"/>
              </a:rPr>
              <a:t>десневого </a:t>
            </a:r>
            <a:r>
              <a:rPr lang="ru-RU" sz="2000" dirty="0">
                <a:latin typeface="Times New Roman" panose="02020603050405020304" pitchFamily="18" charset="0"/>
                <a:ea typeface="Times New Roman" panose="02020603050405020304" pitchFamily="18" charset="0"/>
              </a:rPr>
              <a:t>края, искусственная коронка не погружается в десневую бороздку, а оттесняя и травмируя десну, вызывает ее воспаление, гипертрофию, а впоследствии - атрофические процессы. Кроме того, под край такой коронки проникает слюна, способствующая растворению фиксирующего материала, в образующуюся щель попадают остатки пищи, микроорганизмы. Продукты жизнедеятельности последних вызывают некроз тканей зуба. Длинная коронка грубо деформирует десневой край, нарушает целостность циркулярной связки и вызывает раздражение маргинального пародонта. Следствием этого может быть хроническое воспаление десны с образованием патологического зубодесневого кармана.</a:t>
            </a:r>
            <a:endParaRPr lang="ru-RU" sz="2000" dirty="0">
              <a:effectLst/>
            </a:endParaRPr>
          </a:p>
        </p:txBody>
      </p:sp>
      <p:sp>
        <p:nvSpPr>
          <p:cNvPr id="7" name="TextBox 6"/>
          <p:cNvSpPr txBox="1"/>
          <p:nvPr/>
        </p:nvSpPr>
        <p:spPr>
          <a:xfrm>
            <a:off x="1763688" y="116632"/>
            <a:ext cx="6923112" cy="707886"/>
          </a:xfrm>
          <a:prstGeom prst="rect">
            <a:avLst/>
          </a:prstGeom>
          <a:noFill/>
        </p:spPr>
        <p:txBody>
          <a:bodyPr wrap="square" rtlCol="0">
            <a:spAutoFit/>
          </a:bodyPr>
          <a:lstStyle/>
          <a:p>
            <a:pPr algn="ctr"/>
            <a:r>
              <a:rPr lang="ru-RU" sz="2000" b="1" i="1" dirty="0">
                <a:solidFill>
                  <a:srgbClr val="FF0000"/>
                </a:solidFill>
              </a:rPr>
              <a:t>Требования, которым должны соответствовать искусственные коронки</a:t>
            </a:r>
            <a:endParaRPr lang="ru-RU" sz="2000" dirty="0">
              <a:solidFill>
                <a:srgbClr val="FF0000"/>
              </a:solidFill>
            </a:endParaRPr>
          </a:p>
        </p:txBody>
      </p:sp>
      <p:pic>
        <p:nvPicPr>
          <p:cNvPr id="8" name="Picture 2" descr="https://sun9-10.userapi.com/c206520/v206520230/1349f/FlmYQ1AqOb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640716" y="20016"/>
            <a:ext cx="395779" cy="10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275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18</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7" name="TextBox 6"/>
          <p:cNvSpPr txBox="1"/>
          <p:nvPr/>
        </p:nvSpPr>
        <p:spPr>
          <a:xfrm>
            <a:off x="1763688" y="116632"/>
            <a:ext cx="6923112" cy="707886"/>
          </a:xfrm>
          <a:prstGeom prst="rect">
            <a:avLst/>
          </a:prstGeom>
          <a:noFill/>
        </p:spPr>
        <p:txBody>
          <a:bodyPr wrap="square" rtlCol="0">
            <a:spAutoFit/>
          </a:bodyPr>
          <a:lstStyle/>
          <a:p>
            <a:pPr algn="ctr"/>
            <a:r>
              <a:rPr lang="ru-RU" sz="2000" b="1" i="1" dirty="0">
                <a:solidFill>
                  <a:srgbClr val="FF0000"/>
                </a:solidFill>
              </a:rPr>
              <a:t>Требования, которым должны соответствовать искусственные коронки</a:t>
            </a:r>
            <a:endParaRPr lang="ru-RU" sz="2000" dirty="0">
              <a:solidFill>
                <a:srgbClr val="FF0000"/>
              </a:solidFill>
            </a:endParaRPr>
          </a:p>
        </p:txBody>
      </p:sp>
      <p:sp>
        <p:nvSpPr>
          <p:cNvPr id="3" name="Прямоугольник 2"/>
          <p:cNvSpPr/>
          <p:nvPr/>
        </p:nvSpPr>
        <p:spPr>
          <a:xfrm>
            <a:off x="1391072" y="616307"/>
            <a:ext cx="7668344" cy="6247864"/>
          </a:xfrm>
          <a:prstGeom prst="rect">
            <a:avLst/>
          </a:prstGeom>
        </p:spPr>
        <p:txBody>
          <a:bodyPr wrap="square">
            <a:spAutoFit/>
          </a:bodyPr>
          <a:lstStyle/>
          <a:p>
            <a:pPr indent="270510" algn="ctr"/>
            <a:r>
              <a:rPr lang="ru-RU" sz="2000" dirty="0">
                <a:latin typeface="Times New Roman" panose="02020603050405020304" pitchFamily="18" charset="0"/>
                <a:ea typeface="Times New Roman" panose="02020603050405020304" pitchFamily="18" charset="0"/>
              </a:rPr>
              <a:t>•  </a:t>
            </a:r>
            <a:r>
              <a:rPr lang="ru-RU" sz="2000" b="1" dirty="0">
                <a:solidFill>
                  <a:srgbClr val="0070C0"/>
                </a:solidFill>
                <a:latin typeface="Times New Roman" panose="02020603050405020304" pitchFamily="18" charset="0"/>
                <a:ea typeface="Times New Roman" panose="02020603050405020304" pitchFamily="18" charset="0"/>
              </a:rPr>
              <a:t>Искусственная коронка должна иметь анатомическую форму, свойственную зубу, на который она изготавливается. </a:t>
            </a:r>
            <a:endParaRPr lang="ru-RU" sz="2000" b="1" dirty="0" smtClean="0">
              <a:solidFill>
                <a:srgbClr val="0070C0"/>
              </a:solidFill>
              <a:latin typeface="Times New Roman" panose="02020603050405020304" pitchFamily="18" charset="0"/>
              <a:ea typeface="Times New Roman" panose="02020603050405020304" pitchFamily="18" charset="0"/>
            </a:endParaRPr>
          </a:p>
          <a:p>
            <a:pPr indent="270510" algn="just"/>
            <a:r>
              <a:rPr lang="ru-RU" sz="2000" dirty="0" smtClean="0">
                <a:latin typeface="Times New Roman" panose="02020603050405020304" pitchFamily="18" charset="0"/>
                <a:ea typeface="Times New Roman" panose="02020603050405020304" pitchFamily="18" charset="0"/>
              </a:rPr>
              <a:t>Термин </a:t>
            </a:r>
            <a:r>
              <a:rPr lang="ru-RU" sz="2000" dirty="0">
                <a:latin typeface="Times New Roman" panose="02020603050405020304" pitchFamily="18" charset="0"/>
                <a:ea typeface="Times New Roman" panose="02020603050405020304" pitchFamily="18" charset="0"/>
              </a:rPr>
              <a:t>"восстановление анатомической формы" включает следующие понятия: воссоздание анатомической индивидуальной формы зуба согласно его расположения в зубной дуге, наличие экватора, формы и размеров бугорков. Анатомическая индивидуальная форма - такая форма наружной поверхности коронки, которая восстанавливает зуб, точно соответствующий </a:t>
            </a:r>
            <a:r>
              <a:rPr lang="ru-RU" sz="2000" dirty="0" smtClean="0">
                <a:latin typeface="Times New Roman" panose="02020603050405020304" pitchFamily="18" charset="0"/>
                <a:ea typeface="Times New Roman" panose="02020603050405020304" pitchFamily="18" charset="0"/>
              </a:rPr>
              <a:t>возрастным и </a:t>
            </a:r>
            <a:r>
              <a:rPr lang="ru-RU" sz="2000" dirty="0">
                <a:latin typeface="Times New Roman" panose="02020603050405020304" pitchFamily="18" charset="0"/>
                <a:ea typeface="Times New Roman" panose="02020603050405020304" pitchFamily="18" charset="0"/>
              </a:rPr>
              <a:t>функциональным особенностям зубочелюстной системы конкретного пациента. Восстановление формы режущего края и анатомических образований на окклюзионной поверхности обеспечивает полноценное функционирование зуба - создание условий для откусывания и разжевывания пищи. Окклюзионная поверхность коронки должна быть восстановлена таким образом, чтобы ее бугорки не препятствовали установлению правильного соотношения зубных рядов; давали возможность осуществления свободного и плавного движения нижней челюсти. Воссоздание экватора на искусственной коронке обеспечивает сохранность десны и маргинального пародонта от повреждения пищевым комком во время жевания.</a:t>
            </a:r>
            <a:endParaRPr lang="ru-RU" sz="2000" dirty="0"/>
          </a:p>
        </p:txBody>
      </p:sp>
      <p:pic>
        <p:nvPicPr>
          <p:cNvPr id="8" name="Picture 2" descr="https://sun9-10.userapi.com/c206520/v206520230/1349f/FlmYQ1AqOb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640717" y="20016"/>
            <a:ext cx="503283" cy="1272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342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19</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7" name="TextBox 6"/>
          <p:cNvSpPr txBox="1"/>
          <p:nvPr/>
        </p:nvSpPr>
        <p:spPr>
          <a:xfrm>
            <a:off x="1763688" y="116632"/>
            <a:ext cx="6923112" cy="707886"/>
          </a:xfrm>
          <a:prstGeom prst="rect">
            <a:avLst/>
          </a:prstGeom>
          <a:noFill/>
        </p:spPr>
        <p:txBody>
          <a:bodyPr wrap="square" rtlCol="0">
            <a:spAutoFit/>
          </a:bodyPr>
          <a:lstStyle/>
          <a:p>
            <a:pPr algn="ctr"/>
            <a:r>
              <a:rPr lang="ru-RU" sz="2000" b="1" i="1" dirty="0">
                <a:solidFill>
                  <a:srgbClr val="FF0000"/>
                </a:solidFill>
              </a:rPr>
              <a:t>Требования, которым должны соответствовать искусственные коронки</a:t>
            </a:r>
            <a:endParaRPr lang="ru-RU" sz="2000" dirty="0">
              <a:solidFill>
                <a:srgbClr val="FF0000"/>
              </a:solidFill>
            </a:endParaRPr>
          </a:p>
        </p:txBody>
      </p:sp>
      <p:sp>
        <p:nvSpPr>
          <p:cNvPr id="3" name="Прямоугольник 2"/>
          <p:cNvSpPr/>
          <p:nvPr/>
        </p:nvSpPr>
        <p:spPr>
          <a:xfrm>
            <a:off x="1403648" y="941947"/>
            <a:ext cx="7740352" cy="5940088"/>
          </a:xfrm>
          <a:prstGeom prst="rect">
            <a:avLst/>
          </a:prstGeom>
        </p:spPr>
        <p:txBody>
          <a:bodyPr wrap="square">
            <a:spAutoFit/>
          </a:bodyPr>
          <a:lstStyle/>
          <a:p>
            <a:pPr indent="270510" algn="ctr"/>
            <a:r>
              <a:rPr lang="ru-RU" sz="2000" dirty="0">
                <a:latin typeface="Times New Roman" panose="02020603050405020304" pitchFamily="18" charset="0"/>
                <a:ea typeface="Times New Roman" panose="02020603050405020304" pitchFamily="18" charset="0"/>
              </a:rPr>
              <a:t>•  </a:t>
            </a:r>
            <a:r>
              <a:rPr lang="ru-RU" sz="2000" b="1" dirty="0">
                <a:solidFill>
                  <a:srgbClr val="0070C0"/>
                </a:solidFill>
                <a:latin typeface="Times New Roman" panose="02020603050405020304" pitchFamily="18" charset="0"/>
                <a:ea typeface="Times New Roman" panose="02020603050405020304" pitchFamily="18" charset="0"/>
              </a:rPr>
              <a:t>Искусственная коронка должна иметь плотный точечно-плоскостной контакт с зубами-антагонистами, не должна разобщать зубные ряды. </a:t>
            </a:r>
            <a:endParaRPr lang="ru-RU" sz="2000" b="1" dirty="0" smtClean="0">
              <a:solidFill>
                <a:srgbClr val="0070C0"/>
              </a:solidFill>
              <a:latin typeface="Times New Roman" panose="02020603050405020304" pitchFamily="18" charset="0"/>
              <a:ea typeface="Times New Roman" panose="02020603050405020304" pitchFamily="18" charset="0"/>
            </a:endParaRPr>
          </a:p>
          <a:p>
            <a:pPr indent="270510" algn="just"/>
            <a:r>
              <a:rPr lang="ru-RU" sz="2000" dirty="0" smtClean="0">
                <a:latin typeface="Times New Roman" panose="02020603050405020304" pitchFamily="18" charset="0"/>
                <a:ea typeface="Times New Roman" panose="02020603050405020304" pitchFamily="18" charset="0"/>
              </a:rPr>
              <a:t>Увеличение </a:t>
            </a:r>
            <a:r>
              <a:rPr lang="ru-RU" sz="2000" dirty="0">
                <a:latin typeface="Times New Roman" panose="02020603050405020304" pitchFamily="18" charset="0"/>
                <a:ea typeface="Times New Roman" panose="02020603050405020304" pitchFamily="18" charset="0"/>
              </a:rPr>
              <a:t>высоты нижнего отдела лица на искусственной коронке приводит к функциональной перегрузке зуба, что проявляется после фиксации коронки в виде болей в зубе при </a:t>
            </a:r>
            <a:r>
              <a:rPr lang="ru-RU" sz="2000" dirty="0" err="1">
                <a:latin typeface="Times New Roman" panose="02020603050405020304" pitchFamily="18" charset="0"/>
                <a:ea typeface="Times New Roman" panose="02020603050405020304" pitchFamily="18" charset="0"/>
              </a:rPr>
              <a:t>накусывании</a:t>
            </a:r>
            <a:r>
              <a:rPr lang="ru-RU" sz="2000" dirty="0">
                <a:latin typeface="Times New Roman" panose="02020603050405020304" pitchFamily="18" charset="0"/>
                <a:ea typeface="Times New Roman" panose="02020603050405020304" pitchFamily="18" charset="0"/>
              </a:rPr>
              <a:t> и влечет за собой развитие острых, а затем хронических процессов.</a:t>
            </a:r>
            <a:endParaRPr lang="ru-RU" sz="2000" dirty="0"/>
          </a:p>
          <a:p>
            <a:pPr algn="ctr"/>
            <a:r>
              <a:rPr lang="ru-RU" sz="2000" dirty="0">
                <a:latin typeface="Times New Roman" panose="02020603050405020304" pitchFamily="18" charset="0"/>
                <a:ea typeface="Times New Roman" panose="02020603050405020304" pitchFamily="18" charset="0"/>
              </a:rPr>
              <a:t>• </a:t>
            </a:r>
            <a:r>
              <a:rPr lang="ru-RU" sz="2000" dirty="0">
                <a:solidFill>
                  <a:srgbClr val="0070C0"/>
                </a:solidFill>
                <a:latin typeface="Times New Roman" panose="02020603050405020304" pitchFamily="18" charset="0"/>
                <a:ea typeface="Times New Roman" panose="02020603050405020304" pitchFamily="18" charset="0"/>
              </a:rPr>
              <a:t> </a:t>
            </a:r>
            <a:r>
              <a:rPr lang="ru-RU" sz="2000" b="1" dirty="0">
                <a:solidFill>
                  <a:srgbClr val="0070C0"/>
                </a:solidFill>
                <a:latin typeface="Times New Roman" panose="02020603050405020304" pitchFamily="18" charset="0"/>
                <a:ea typeface="Times New Roman" panose="02020603050405020304" pitchFamily="18" charset="0"/>
              </a:rPr>
              <a:t>Искусственная </a:t>
            </a:r>
            <a:r>
              <a:rPr lang="ru-RU" sz="2000" b="1" dirty="0" smtClean="0">
                <a:solidFill>
                  <a:srgbClr val="0070C0"/>
                </a:solidFill>
                <a:latin typeface="Times New Roman" panose="02020603050405020304" pitchFamily="18" charset="0"/>
                <a:ea typeface="Times New Roman" panose="02020603050405020304" pitchFamily="18" charset="0"/>
              </a:rPr>
              <a:t>коронк</a:t>
            </a:r>
            <a:r>
              <a:rPr lang="ru-RU" sz="2000" b="1" dirty="0">
                <a:solidFill>
                  <a:srgbClr val="0070C0"/>
                </a:solidFill>
                <a:latin typeface="Times New Roman" panose="02020603050405020304" pitchFamily="18" charset="0"/>
                <a:ea typeface="Times New Roman" panose="02020603050405020304" pitchFamily="18" charset="0"/>
              </a:rPr>
              <a:t>а</a:t>
            </a:r>
            <a:r>
              <a:rPr lang="ru-RU" sz="2000" b="1" dirty="0" smtClean="0">
                <a:solidFill>
                  <a:srgbClr val="0070C0"/>
                </a:solidFill>
                <a:latin typeface="Times New Roman" panose="02020603050405020304" pitchFamily="18" charset="0"/>
                <a:ea typeface="Times New Roman" panose="02020603050405020304" pitchFamily="18" charset="0"/>
              </a:rPr>
              <a:t> </a:t>
            </a:r>
            <a:r>
              <a:rPr lang="ru-RU" sz="2000" b="1" dirty="0">
                <a:solidFill>
                  <a:srgbClr val="0070C0"/>
                </a:solidFill>
                <a:latin typeface="Times New Roman" panose="02020603050405020304" pitchFamily="18" charset="0"/>
                <a:ea typeface="Times New Roman" panose="02020603050405020304" pitchFamily="18" charset="0"/>
              </a:rPr>
              <a:t>должна восстанавливать межзубные контактные пункты. </a:t>
            </a:r>
            <a:endParaRPr lang="ru-RU" sz="2000" b="1" dirty="0" smtClean="0">
              <a:solidFill>
                <a:srgbClr val="0070C0"/>
              </a:solidFill>
              <a:latin typeface="Times New Roman" panose="02020603050405020304" pitchFamily="18" charset="0"/>
              <a:ea typeface="Times New Roman" panose="02020603050405020304" pitchFamily="18" charset="0"/>
            </a:endParaRPr>
          </a:p>
          <a:p>
            <a:r>
              <a:rPr lang="ru-RU" sz="2000" dirty="0" smtClean="0">
                <a:latin typeface="Times New Roman" panose="02020603050405020304" pitchFamily="18" charset="0"/>
                <a:ea typeface="Times New Roman" panose="02020603050405020304" pitchFamily="18" charset="0"/>
              </a:rPr>
              <a:t>Межзубные </a:t>
            </a:r>
            <a:r>
              <a:rPr lang="ru-RU" sz="2000" dirty="0">
                <a:latin typeface="Times New Roman" panose="02020603050405020304" pitchFamily="18" charset="0"/>
                <a:ea typeface="Times New Roman" panose="02020603050405020304" pitchFamily="18" charset="0"/>
              </a:rPr>
              <a:t>контактные пункты являются приспособительным фактором в поддержании артикуляционного равновесия зубочелюстной системы, обеспечивая непрерывность зубной дуги и перераспределение жевательного давления. Восстановление контактных пунктов обеспечивает защиту межзубных сосочков от травмы пищевым комком. Контактные пункты, как правило, располагаются ближе к режущему краю или жевательной поверхности, аналогично - к вестибулярной поверхности зубов, нежели к оральной. </a:t>
            </a:r>
            <a:endParaRPr lang="ru-RU" sz="2000" dirty="0"/>
          </a:p>
        </p:txBody>
      </p:sp>
      <p:pic>
        <p:nvPicPr>
          <p:cNvPr id="8" name="Picture 2" descr="https://sun9-10.userapi.com/c206520/v206520230/1349f/FlmYQ1AqOb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485450" y="38782"/>
            <a:ext cx="503283" cy="1272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644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sp>
        <p:nvSpPr>
          <p:cNvPr id="7" name="Номер слайда 6"/>
          <p:cNvSpPr>
            <a:spLocks noGrp="1"/>
          </p:cNvSpPr>
          <p:nvPr>
            <p:ph type="sldNum" sz="quarter" idx="12"/>
          </p:nvPr>
        </p:nvSpPr>
        <p:spPr/>
        <p:txBody>
          <a:bodyPr/>
          <a:lstStyle/>
          <a:p>
            <a:fld id="{725C68B6-61C2-468F-89AB-4B9F7531AA68}" type="slidenum">
              <a:rPr lang="ru-RU" smtClean="0"/>
              <a:pPr/>
              <a:t>2</a:t>
            </a:fld>
            <a:endParaRPr lang="ru-RU"/>
          </a:p>
        </p:txBody>
      </p:sp>
      <p:sp>
        <p:nvSpPr>
          <p:cNvPr id="8" name="TextBox 7"/>
          <p:cNvSpPr txBox="1"/>
          <p:nvPr/>
        </p:nvSpPr>
        <p:spPr>
          <a:xfrm>
            <a:off x="1601107" y="401545"/>
            <a:ext cx="7524328" cy="5924699"/>
          </a:xfrm>
          <a:prstGeom prst="rect">
            <a:avLst/>
          </a:prstGeom>
          <a:noFill/>
        </p:spPr>
        <p:txBody>
          <a:bodyPr wrap="square" rtlCol="0">
            <a:spAutoFit/>
          </a:bodyPr>
          <a:lstStyle/>
          <a:p>
            <a:pPr algn="ctr"/>
            <a:r>
              <a:rPr lang="ru-RU" sz="3200" b="1" dirty="0" smtClean="0">
                <a:solidFill>
                  <a:srgbClr val="FF0000"/>
                </a:solidFill>
                <a:latin typeface="Cambria" panose="02040503050406030204" pitchFamily="18" charset="0"/>
              </a:rPr>
              <a:t>Контрольные вопросы:</a:t>
            </a:r>
          </a:p>
          <a:p>
            <a:pPr algn="ctr"/>
            <a:endParaRPr lang="ru-RU" sz="3200" dirty="0" smtClean="0">
              <a:solidFill>
                <a:srgbClr val="FF0000"/>
              </a:solidFill>
              <a:latin typeface="Cambria" panose="02040503050406030204" pitchFamily="18" charset="0"/>
            </a:endParaRPr>
          </a:p>
          <a:p>
            <a:pPr marL="342900" lvl="0" indent="-342900" fontAlgn="base">
              <a:spcBef>
                <a:spcPts val="600"/>
              </a:spcBef>
              <a:spcAft>
                <a:spcPts val="600"/>
              </a:spcAft>
              <a:buFont typeface="+mj-lt"/>
              <a:buAutoNum type="arabicPeriod"/>
            </a:pPr>
            <a:r>
              <a:rPr lang="ru-RU" sz="2800" dirty="0">
                <a:latin typeface="Cambria" panose="02040503050406030204" pitchFamily="18" charset="0"/>
              </a:rPr>
              <a:t>Искусственные коронки. Требования к искусственным коронкам и их классификация.</a:t>
            </a:r>
          </a:p>
          <a:p>
            <a:pPr marL="342900" lvl="0" indent="-342900" fontAlgn="base">
              <a:spcBef>
                <a:spcPts val="600"/>
              </a:spcBef>
              <a:spcAft>
                <a:spcPts val="600"/>
              </a:spcAft>
              <a:buFont typeface="+mj-lt"/>
              <a:buAutoNum type="arabicPeriod"/>
            </a:pPr>
            <a:r>
              <a:rPr lang="ru-RU" sz="2800" dirty="0">
                <a:latin typeface="Cambria" panose="02040503050406030204" pitchFamily="18" charset="0"/>
              </a:rPr>
              <a:t>Патофизиологические основы препарирования.</a:t>
            </a:r>
          </a:p>
          <a:p>
            <a:pPr marL="342900" lvl="0" indent="-342900" fontAlgn="base">
              <a:spcBef>
                <a:spcPts val="600"/>
              </a:spcBef>
              <a:spcAft>
                <a:spcPts val="600"/>
              </a:spcAft>
              <a:buFont typeface="+mj-lt"/>
              <a:buAutoNum type="arabicPeriod"/>
            </a:pPr>
            <a:r>
              <a:rPr lang="ru-RU" sz="2800" dirty="0">
                <a:latin typeface="Cambria" panose="02040503050406030204" pitchFamily="18" charset="0"/>
              </a:rPr>
              <a:t>Металлическая штампованная коронка </a:t>
            </a:r>
            <a:r>
              <a:rPr lang="ru-RU" sz="2800" dirty="0" smtClean="0">
                <a:latin typeface="Cambria" panose="02040503050406030204" pitchFamily="18" charset="0"/>
              </a:rPr>
              <a:t>- </a:t>
            </a:r>
            <a:r>
              <a:rPr lang="ru-RU" sz="2800" dirty="0">
                <a:latin typeface="Cambria" panose="02040503050406030204" pitchFamily="18" charset="0"/>
              </a:rPr>
              <a:t>особенности препарирования и изготовления.</a:t>
            </a:r>
          </a:p>
          <a:p>
            <a:pPr marL="342900" lvl="0" indent="-342900" fontAlgn="base">
              <a:spcBef>
                <a:spcPts val="600"/>
              </a:spcBef>
              <a:spcAft>
                <a:spcPts val="600"/>
              </a:spcAft>
              <a:buFont typeface="+mj-lt"/>
              <a:buAutoNum type="arabicPeriod"/>
            </a:pPr>
            <a:r>
              <a:rPr lang="ru-RU" sz="2800" dirty="0">
                <a:latin typeface="Cambria" panose="02040503050406030204" pitchFamily="18" charset="0"/>
              </a:rPr>
              <a:t>Комбинированная коронка по Белкину. Показания и технология изготовления.</a:t>
            </a:r>
          </a:p>
        </p:txBody>
      </p:sp>
    </p:spTree>
    <p:extLst>
      <p:ext uri="{BB962C8B-B14F-4D97-AF65-F5344CB8AC3E}">
        <p14:creationId xmlns:p14="http://schemas.microsoft.com/office/powerpoint/2010/main" val="345270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20</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pic>
        <p:nvPicPr>
          <p:cNvPr id="1028" name="Picture 4" descr="http://him.na5bal.ru/pars_docs/refs/1/446/446_html_325a11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16632"/>
            <a:ext cx="4709126" cy="158417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907704" y="1831424"/>
            <a:ext cx="6606480" cy="4401205"/>
          </a:xfrm>
          <a:prstGeom prst="rect">
            <a:avLst/>
          </a:prstGeom>
        </p:spPr>
        <p:txBody>
          <a:bodyPr wrap="square">
            <a:spAutoFit/>
          </a:bodyPr>
          <a:lstStyle/>
          <a:p>
            <a:pPr indent="270510" algn="just"/>
            <a:r>
              <a:rPr lang="ru-RU" sz="2000" dirty="0">
                <a:latin typeface="Times New Roman" panose="02020603050405020304" pitchFamily="18" charset="0"/>
                <a:ea typeface="Times New Roman" panose="02020603050405020304" pitchFamily="18" charset="0"/>
              </a:rPr>
              <a:t>Различают точечные и плоскостные контактные пункты. Для зубов молодых людей характерны точечные контактные пункты, которые с возрастом превращаются в контактные площадки. Форма контактных пунктов решает не только функциональные, но и эстетические задачи, особенно при восстановлении передней группы зубов. Отсутствие межзубных контактов или их нерациональная форма при восстановлении зуба искусственной коронкой обусловливают возникновение </a:t>
            </a:r>
            <a:r>
              <a:rPr lang="ru-RU" sz="2000" dirty="0" err="1">
                <a:latin typeface="Times New Roman" panose="02020603050405020304" pitchFamily="18" charset="0"/>
                <a:ea typeface="Times New Roman" panose="02020603050405020304" pitchFamily="18" charset="0"/>
              </a:rPr>
              <a:t>папиллитов</a:t>
            </a:r>
            <a:r>
              <a:rPr lang="ru-RU" sz="2000" dirty="0">
                <a:latin typeface="Times New Roman" panose="02020603050405020304" pitchFamily="18" charset="0"/>
                <a:ea typeface="Times New Roman" panose="02020603050405020304" pitchFamily="18" charset="0"/>
              </a:rPr>
              <a:t>, краевых периодонтитов, патологических зубодесневых карманов. Кроме того, форма межзубных контактов не должна способствовать скапливанию пищи между коронкой и слизистой оболочкой десны, в этом месте не должно быть пространства.</a:t>
            </a:r>
            <a:endParaRPr lang="ru-RU" sz="2000" dirty="0">
              <a:effectLst/>
            </a:endParaRPr>
          </a:p>
        </p:txBody>
      </p:sp>
      <p:pic>
        <p:nvPicPr>
          <p:cNvPr id="10" name="Picture 2" descr="https://sun9-10.userapi.com/c206520/v206520230/1349f/FlmYQ1AqOb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20000" y="239256"/>
            <a:ext cx="503283" cy="1272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51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21</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8" name="Прямоугольник 7"/>
          <p:cNvSpPr/>
          <p:nvPr/>
        </p:nvSpPr>
        <p:spPr>
          <a:xfrm>
            <a:off x="1447237" y="1228397"/>
            <a:ext cx="7668344" cy="4708981"/>
          </a:xfrm>
          <a:prstGeom prst="rect">
            <a:avLst/>
          </a:prstGeom>
        </p:spPr>
        <p:txBody>
          <a:bodyPr wrap="square">
            <a:spAutoFit/>
          </a:bodyPr>
          <a:lstStyle/>
          <a:p>
            <a:pPr indent="270510" algn="just"/>
            <a:r>
              <a:rPr lang="ru-RU" sz="2000" dirty="0" smtClean="0">
                <a:latin typeface="Times New Roman" panose="02020603050405020304" pitchFamily="18" charset="0"/>
                <a:ea typeface="Times New Roman" panose="02020603050405020304" pitchFamily="18" charset="0"/>
              </a:rPr>
              <a:t>Металлические </a:t>
            </a:r>
            <a:r>
              <a:rPr lang="ru-RU" sz="2000" dirty="0">
                <a:latin typeface="Times New Roman" panose="02020603050405020304" pitchFamily="18" charset="0"/>
                <a:ea typeface="Times New Roman" panose="02020603050405020304" pitchFamily="18" charset="0"/>
              </a:rPr>
              <a:t>искусственные коронки могут быть изготовлены методами </a:t>
            </a:r>
            <a:r>
              <a:rPr lang="ru-RU" sz="2000" i="1" dirty="0">
                <a:latin typeface="Times New Roman" panose="02020603050405020304" pitchFamily="18" charset="0"/>
                <a:ea typeface="Times New Roman" panose="02020603050405020304" pitchFamily="18" charset="0"/>
              </a:rPr>
              <a:t>штамповки </a:t>
            </a:r>
            <a:r>
              <a:rPr lang="ru-RU" sz="2000" dirty="0">
                <a:latin typeface="Times New Roman" panose="02020603050405020304" pitchFamily="18" charset="0"/>
                <a:ea typeface="Times New Roman" panose="02020603050405020304" pitchFamily="18" charset="0"/>
              </a:rPr>
              <a:t>или </a:t>
            </a:r>
            <a:r>
              <a:rPr lang="ru-RU" sz="2000" i="1" dirty="0">
                <a:latin typeface="Times New Roman" panose="02020603050405020304" pitchFamily="18" charset="0"/>
                <a:ea typeface="Times New Roman" panose="02020603050405020304" pitchFamily="18" charset="0"/>
              </a:rPr>
              <a:t>литья </a:t>
            </a:r>
            <a:r>
              <a:rPr lang="ru-RU" sz="2000" dirty="0">
                <a:latin typeface="Times New Roman" panose="02020603050405020304" pitchFamily="18" charset="0"/>
                <a:ea typeface="Times New Roman" panose="02020603050405020304" pitchFamily="18" charset="0"/>
              </a:rPr>
              <a:t>по выплавляемым восковым моделям. Для их изготовления используют золотосодержащие, серебряно-палладиевые, кобальтохромовые, никель-хромовые сплавы, нержавеющую сталь, сплавы титана</a:t>
            </a:r>
            <a:r>
              <a:rPr lang="ru-RU" sz="2000" dirty="0" smtClean="0">
                <a:latin typeface="Times New Roman" panose="02020603050405020304" pitchFamily="18" charset="0"/>
                <a:ea typeface="Times New Roman" panose="02020603050405020304" pitchFamily="18" charset="0"/>
              </a:rPr>
              <a:t>.</a:t>
            </a:r>
            <a:endParaRPr lang="en-US" sz="2000" dirty="0" smtClean="0">
              <a:latin typeface="Times New Roman" panose="02020603050405020304" pitchFamily="18" charset="0"/>
              <a:ea typeface="Times New Roman" panose="02020603050405020304" pitchFamily="18" charset="0"/>
            </a:endParaRPr>
          </a:p>
          <a:p>
            <a:pPr indent="270510" algn="just"/>
            <a:endParaRPr lang="ru-RU" sz="2000" dirty="0"/>
          </a:p>
          <a:p>
            <a:pPr indent="270510" algn="ctr"/>
            <a:r>
              <a:rPr lang="ru-RU" sz="2000" b="1" dirty="0">
                <a:solidFill>
                  <a:srgbClr val="00B0F0"/>
                </a:solidFill>
                <a:latin typeface="Times New Roman" panose="02020603050405020304" pitchFamily="18" charset="0"/>
                <a:ea typeface="Times New Roman" panose="02020603050405020304" pitchFamily="18" charset="0"/>
              </a:rPr>
              <a:t>Металлические искусственные коронки применяют в основном на жевательную группу зубов:</a:t>
            </a:r>
            <a:endParaRPr lang="ru-RU" sz="2000" b="1" dirty="0">
              <a:solidFill>
                <a:srgbClr val="00B0F0"/>
              </a:solidFill>
            </a:endParaRPr>
          </a:p>
          <a:p>
            <a:pPr indent="270510" algn="just"/>
            <a:r>
              <a:rPr lang="ru-RU" sz="2000" dirty="0">
                <a:latin typeface="Times New Roman" panose="02020603050405020304" pitchFamily="18" charset="0"/>
                <a:ea typeface="Times New Roman" panose="02020603050405020304" pitchFamily="18" charset="0"/>
              </a:rPr>
              <a:t>•  когда восстановление разрушенной коронки зуба с помощью пломбировочного материала или вкладкой невозможно или неэффективно;</a:t>
            </a:r>
            <a:endParaRPr lang="ru-RU" sz="2000" dirty="0"/>
          </a:p>
          <a:p>
            <a:pPr indent="270510" algn="just"/>
            <a:r>
              <a:rPr lang="ru-RU" sz="2000" dirty="0">
                <a:latin typeface="Times New Roman" panose="02020603050405020304" pitchFamily="18" charset="0"/>
                <a:ea typeface="Times New Roman" panose="02020603050405020304" pitchFamily="18" charset="0"/>
              </a:rPr>
              <a:t>•  как опорные элементы несъемных и съемных конструкций зубных протезов;</a:t>
            </a:r>
            <a:endParaRPr lang="ru-RU" sz="2000" dirty="0"/>
          </a:p>
          <a:p>
            <a:pPr indent="270510" algn="just"/>
            <a:r>
              <a:rPr lang="ru-RU" sz="2000" dirty="0">
                <a:latin typeface="Times New Roman" panose="02020603050405020304" pitchFamily="18" charset="0"/>
                <a:ea typeface="Times New Roman" panose="02020603050405020304" pitchFamily="18" charset="0"/>
              </a:rPr>
              <a:t>•  как элементы шинирующих конструкций при патологии пародонта.</a:t>
            </a:r>
            <a:endParaRPr lang="ru-RU" sz="2000" dirty="0">
              <a:effectLst/>
            </a:endParaRPr>
          </a:p>
        </p:txBody>
      </p:sp>
      <p:sp>
        <p:nvSpPr>
          <p:cNvPr id="9" name="Прямоугольник 8"/>
          <p:cNvSpPr/>
          <p:nvPr/>
        </p:nvSpPr>
        <p:spPr>
          <a:xfrm>
            <a:off x="1547664" y="182048"/>
            <a:ext cx="7139136" cy="707886"/>
          </a:xfrm>
          <a:prstGeom prst="rect">
            <a:avLst/>
          </a:prstGeom>
        </p:spPr>
        <p:txBody>
          <a:bodyPr wrap="square">
            <a:spAutoFit/>
          </a:bodyPr>
          <a:lstStyle/>
          <a:p>
            <a:pPr indent="270510" algn="ctr"/>
            <a:r>
              <a:rPr lang="ru-RU" sz="2000" b="1" dirty="0">
                <a:solidFill>
                  <a:srgbClr val="FF0000"/>
                </a:solidFill>
                <a:latin typeface="Times New Roman" panose="02020603050405020304" pitchFamily="18" charset="0"/>
                <a:ea typeface="Times New Roman" panose="02020603050405020304" pitchFamily="18" charset="0"/>
              </a:rPr>
              <a:t>Ортопедическое лечение дефектов твердых тканей зубов с применением металлических искусственных коронок</a:t>
            </a:r>
            <a:endParaRPr lang="ru-RU" sz="2000" b="1" dirty="0">
              <a:solidFill>
                <a:srgbClr val="FF0000"/>
              </a:solidFill>
            </a:endParaRPr>
          </a:p>
        </p:txBody>
      </p:sp>
    </p:spTree>
    <p:extLst>
      <p:ext uri="{BB962C8B-B14F-4D97-AF65-F5344CB8AC3E}">
        <p14:creationId xmlns:p14="http://schemas.microsoft.com/office/powerpoint/2010/main" val="2089962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22</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450958"/>
            <a:ext cx="7668344" cy="5940088"/>
          </a:xfrm>
          <a:prstGeom prst="rect">
            <a:avLst/>
          </a:prstGeom>
        </p:spPr>
        <p:txBody>
          <a:bodyPr wrap="square">
            <a:spAutoFit/>
          </a:bodyPr>
          <a:lstStyle/>
          <a:p>
            <a:pPr indent="270510" algn="ctr"/>
            <a:r>
              <a:rPr lang="ru-RU" sz="2000" b="1" dirty="0">
                <a:solidFill>
                  <a:srgbClr val="FF0000"/>
                </a:solidFill>
                <a:latin typeface="Times New Roman" panose="02020603050405020304" pitchFamily="18" charset="0"/>
                <a:ea typeface="Times New Roman" panose="02020603050405020304" pitchFamily="18" charset="0"/>
              </a:rPr>
              <a:t>Ортопедическое лечение дефектов твердых тканей зубов с применением металлических штампованных </a:t>
            </a:r>
            <a:r>
              <a:rPr lang="ru-RU" sz="2000" b="1" dirty="0" smtClean="0">
                <a:solidFill>
                  <a:srgbClr val="FF0000"/>
                </a:solidFill>
                <a:latin typeface="Times New Roman" panose="02020603050405020304" pitchFamily="18" charset="0"/>
                <a:ea typeface="Times New Roman" panose="02020603050405020304" pitchFamily="18" charset="0"/>
              </a:rPr>
              <a:t>коронок</a:t>
            </a:r>
            <a:endParaRPr lang="en-US" sz="2000" b="1" dirty="0" smtClean="0">
              <a:solidFill>
                <a:srgbClr val="FF0000"/>
              </a:solidFill>
              <a:latin typeface="Times New Roman" panose="02020603050405020304" pitchFamily="18" charset="0"/>
              <a:ea typeface="Times New Roman" panose="02020603050405020304" pitchFamily="18" charset="0"/>
            </a:endParaRPr>
          </a:p>
          <a:p>
            <a:pPr indent="270510" algn="ctr"/>
            <a:endParaRPr lang="ru-RU" sz="2000" dirty="0">
              <a:solidFill>
                <a:srgbClr val="FF0000"/>
              </a:solidFill>
            </a:endParaRPr>
          </a:p>
          <a:p>
            <a:pPr indent="270510" algn="just"/>
            <a:r>
              <a:rPr lang="ru-RU" sz="2000" dirty="0">
                <a:latin typeface="Times New Roman" panose="02020603050405020304" pitchFamily="18" charset="0"/>
                <a:ea typeface="Times New Roman" panose="02020603050405020304" pitchFamily="18" charset="0"/>
              </a:rPr>
              <a:t>Металлические штампованные коронки относятся к зубным протезам, часто применяемым в клинике ортопедической стоматологии. По конструктивным особенностям относятся к полным коронкам, а также могут быть элементом телескопических коронок. Изготавливаются методом штампования из сплава золота 900-й пробы, серебряно-палладиевых сплавов, нержавеющей стали. По назначению они могут быть восстановительными (восстанавливают анатомическую форму и функцию разрушенных зубов), опорными (используются в качестве опорных элементов несъемных мостовидных протезов), фиксирующими (изготавливаются на зубы, на которых осуществляется фиксация съемных конструкций зубных протезов, ортодонтических аппаратов и челюстно-лицевых протезов).</a:t>
            </a:r>
            <a:endParaRPr lang="ru-RU" sz="2000" dirty="0"/>
          </a:p>
          <a:p>
            <a:pPr indent="270510" algn="just"/>
            <a:r>
              <a:rPr lang="ru-RU" sz="2000" dirty="0">
                <a:latin typeface="Times New Roman" panose="02020603050405020304" pitchFamily="18" charset="0"/>
                <a:ea typeface="Times New Roman" panose="02020603050405020304" pitchFamily="18" charset="0"/>
              </a:rPr>
              <a:t>Процесс изготовления металлической штампованной коронки состоит из ряда последовательно выполняемых клинических и лабораторных этапов.</a:t>
            </a:r>
            <a:endParaRPr lang="ru-RU" sz="2000" dirty="0">
              <a:effectLst/>
            </a:endParaRPr>
          </a:p>
        </p:txBody>
      </p:sp>
    </p:spTree>
    <p:extLst>
      <p:ext uri="{BB962C8B-B14F-4D97-AF65-F5344CB8AC3E}">
        <p14:creationId xmlns:p14="http://schemas.microsoft.com/office/powerpoint/2010/main" val="557556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23</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03648" y="828387"/>
            <a:ext cx="7632848" cy="4708981"/>
          </a:xfrm>
          <a:prstGeom prst="rect">
            <a:avLst/>
          </a:prstGeom>
        </p:spPr>
        <p:txBody>
          <a:bodyPr wrap="square">
            <a:spAutoFit/>
          </a:bodyPr>
          <a:lstStyle/>
          <a:p>
            <a:pPr indent="270510" algn="just"/>
            <a:r>
              <a:rPr lang="ru-RU" sz="2000" dirty="0">
                <a:latin typeface="Times New Roman" panose="02020603050405020304" pitchFamily="18" charset="0"/>
                <a:ea typeface="Times New Roman" panose="02020603050405020304" pitchFamily="18" charset="0"/>
              </a:rPr>
              <a:t>Правильно изготовленная металлическая штампованная коронка должна соответствовать определенным </a:t>
            </a:r>
            <a:r>
              <a:rPr lang="ru-RU" sz="2000" b="1" i="1" dirty="0">
                <a:latin typeface="Times New Roman" panose="02020603050405020304" pitchFamily="18" charset="0"/>
                <a:ea typeface="Times New Roman" panose="02020603050405020304" pitchFamily="18" charset="0"/>
              </a:rPr>
              <a:t>требованиям</a:t>
            </a:r>
            <a:r>
              <a:rPr lang="ru-RU" sz="2000" dirty="0">
                <a:latin typeface="Times New Roman" panose="02020603050405020304" pitchFamily="18" charset="0"/>
                <a:ea typeface="Times New Roman" panose="02020603050405020304" pitchFamily="18" charset="0"/>
              </a:rPr>
              <a:t>: </a:t>
            </a:r>
            <a:endParaRPr lang="ru-RU" sz="2000" dirty="0"/>
          </a:p>
          <a:p>
            <a:pPr indent="270510" algn="just"/>
            <a:r>
              <a:rPr lang="ru-RU" sz="2000" dirty="0">
                <a:latin typeface="Times New Roman" panose="02020603050405020304" pitchFamily="18" charset="0"/>
                <a:ea typeface="Times New Roman" panose="02020603050405020304" pitchFamily="18" charset="0"/>
              </a:rPr>
              <a:t>•  иметь анатомическую форму, соответствующую форме протезируемого зуба с учетом возрастных особенностей (рельеф жевательной поверхности или форма режущего края, выраженный экватор, контактные пункты с рядом стоящими зубами);</a:t>
            </a:r>
            <a:endParaRPr lang="ru-RU" sz="2000" dirty="0"/>
          </a:p>
          <a:p>
            <a:pPr indent="270510" algn="just"/>
            <a:r>
              <a:rPr lang="ru-RU" sz="2000" dirty="0">
                <a:latin typeface="Times New Roman" panose="02020603050405020304" pitchFamily="18" charset="0"/>
                <a:ea typeface="Times New Roman" panose="02020603050405020304" pitchFamily="18" charset="0"/>
              </a:rPr>
              <a:t>•  плотно охватывать клиническую шейку естественного зуба на всем ее протяжении, минимально погружаясь в десневую бороздку (не более чем на 0,3 мм);</a:t>
            </a:r>
            <a:endParaRPr lang="ru-RU" sz="2000" dirty="0"/>
          </a:p>
          <a:p>
            <a:pPr indent="270510" algn="just"/>
            <a:r>
              <a:rPr lang="ru-RU" sz="2000" dirty="0">
                <a:latin typeface="Times New Roman" panose="02020603050405020304" pitchFamily="18" charset="0"/>
                <a:ea typeface="Times New Roman" panose="02020603050405020304" pitchFamily="18" charset="0"/>
              </a:rPr>
              <a:t>•  быть в плотном контакте с зубами-антагонистами, не разобщая зубные ряды и не нарушая смыкания челюстей при всех видах окклюзий.</a:t>
            </a:r>
            <a:endParaRPr lang="ru-RU" sz="2000" dirty="0"/>
          </a:p>
          <a:p>
            <a:pPr indent="270510" algn="just"/>
            <a:r>
              <a:rPr lang="ru-RU" sz="2000" dirty="0">
                <a:latin typeface="Times New Roman" panose="02020603050405020304" pitchFamily="18" charset="0"/>
                <a:ea typeface="Times New Roman" panose="02020603050405020304" pitchFamily="18" charset="0"/>
              </a:rPr>
              <a:t>Для того чтобы эти требования были выполнимы, зуб, подлежащий восстановлению, должен быть соответствующим образом подготовлен - отпрепарирован.</a:t>
            </a:r>
            <a:endParaRPr lang="ru-RU" sz="2000" dirty="0">
              <a:effectLst/>
            </a:endParaRPr>
          </a:p>
        </p:txBody>
      </p:sp>
    </p:spTree>
    <p:extLst>
      <p:ext uri="{BB962C8B-B14F-4D97-AF65-F5344CB8AC3E}">
        <p14:creationId xmlns:p14="http://schemas.microsoft.com/office/powerpoint/2010/main" val="3259759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620688"/>
          <a:ext cx="9144000" cy="592762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857250">
                <a:tc gridSpan="2">
                  <a:txBody>
                    <a:bodyPr/>
                    <a:lstStyle/>
                    <a:p>
                      <a:pPr algn="ctr"/>
                      <a:r>
                        <a:rPr lang="ru-RU" sz="2800" dirty="0" smtClean="0"/>
                        <a:t>КЛИНИКО-ЛАБОРАТОРНЫЕ</a:t>
                      </a:r>
                      <a:r>
                        <a:rPr lang="ru-RU" sz="2800" baseline="0" dirty="0" smtClean="0"/>
                        <a:t> ЭТАПЫ ИЗГОТОВЛЕНИЯ ШТАМПОВАННОЙ КОРОНКИ</a:t>
                      </a:r>
                      <a:endParaRPr lang="ru-RU" sz="2800" dirty="0"/>
                    </a:p>
                  </a:txBody>
                  <a:tcPr/>
                </a:tc>
                <a:tc hMerge="1">
                  <a:txBody>
                    <a:bodyPr/>
                    <a:lstStyle/>
                    <a:p>
                      <a:endParaRPr lang="ru-RU" dirty="0"/>
                    </a:p>
                  </a:txBody>
                  <a:tcPr/>
                </a:tc>
                <a:extLst>
                  <a:ext uri="{0D108BD9-81ED-4DB2-BD59-A6C34878D82A}">
                    <a16:rowId xmlns:a16="http://schemas.microsoft.com/office/drawing/2014/main" val="10000"/>
                  </a:ext>
                </a:extLst>
              </a:tr>
              <a:tr h="467896">
                <a:tc>
                  <a:txBody>
                    <a:bodyPr/>
                    <a:lstStyle/>
                    <a:p>
                      <a:pPr algn="ctr"/>
                      <a:r>
                        <a:rPr lang="ru-RU" b="1" dirty="0" smtClean="0"/>
                        <a:t>КЛИНИЧЕСКИЕ ЭТАПЫ</a:t>
                      </a:r>
                      <a:endParaRPr lang="ru-RU" b="1" dirty="0"/>
                    </a:p>
                  </a:txBody>
                  <a:tcPr/>
                </a:tc>
                <a:tc>
                  <a:txBody>
                    <a:bodyPr/>
                    <a:lstStyle/>
                    <a:p>
                      <a:pPr algn="ctr"/>
                      <a:r>
                        <a:rPr lang="ru-RU" b="1" dirty="0" smtClean="0"/>
                        <a:t>ЛАБОРАТОРНЫЕ</a:t>
                      </a:r>
                      <a:r>
                        <a:rPr lang="ru-RU" b="1" baseline="0" dirty="0" smtClean="0"/>
                        <a:t> ЭТАПЫ</a:t>
                      </a:r>
                      <a:endParaRPr lang="ru-RU" b="1" dirty="0"/>
                    </a:p>
                  </a:txBody>
                  <a:tcPr/>
                </a:tc>
                <a:extLst>
                  <a:ext uri="{0D108BD9-81ED-4DB2-BD59-A6C34878D82A}">
                    <a16:rowId xmlns:a16="http://schemas.microsoft.com/office/drawing/2014/main" val="10001"/>
                  </a:ext>
                </a:extLst>
              </a:tr>
              <a:tr h="857250">
                <a:tc>
                  <a:txBody>
                    <a:bodyPr/>
                    <a:lstStyle/>
                    <a:p>
                      <a:pPr algn="ctr"/>
                      <a:r>
                        <a:rPr lang="ru-RU" sz="1800" i="1" kern="1200" dirty="0" smtClean="0">
                          <a:solidFill>
                            <a:schemeClr val="dk1"/>
                          </a:solidFill>
                          <a:latin typeface="+mn-lt"/>
                          <a:ea typeface="+mn-ea"/>
                          <a:cs typeface="+mn-cs"/>
                        </a:rPr>
                        <a:t>1-й клинический этап</a:t>
                      </a:r>
                      <a:endParaRPr lang="ru-RU" dirty="0" smtClean="0"/>
                    </a:p>
                    <a:p>
                      <a:r>
                        <a:rPr lang="ru-RU" sz="1800" b="1" kern="1200" dirty="0" smtClean="0">
                          <a:solidFill>
                            <a:schemeClr val="dk1"/>
                          </a:solidFill>
                          <a:latin typeface="+mn-lt"/>
                          <a:ea typeface="+mn-ea"/>
                          <a:cs typeface="+mn-cs"/>
                        </a:rPr>
                        <a:t>Препарирование зуба</a:t>
                      </a:r>
                      <a:endParaRPr lang="ru-RU" dirty="0"/>
                    </a:p>
                  </a:txBody>
                  <a:tcPr>
                    <a:lnR w="12700" cap="flat" cmpd="sng" algn="ctr">
                      <a:solidFill>
                        <a:schemeClr val="bg1">
                          <a:lumMod val="95000"/>
                        </a:schemeClr>
                      </a:solidFill>
                      <a:prstDash val="solid"/>
                      <a:round/>
                      <a:headEnd type="none" w="med" len="med"/>
                      <a:tailEnd type="none" w="med" len="med"/>
                    </a:lnR>
                  </a:tcPr>
                </a:tc>
                <a:tc rowSpan="4">
                  <a:txBody>
                    <a:bodyPr/>
                    <a:lstStyle/>
                    <a:p>
                      <a:pPr algn="ctr"/>
                      <a:r>
                        <a:rPr lang="ru-RU" sz="1800" i="1" kern="1200" dirty="0" smtClean="0">
                          <a:solidFill>
                            <a:schemeClr val="dk1"/>
                          </a:solidFill>
                          <a:latin typeface="+mn-lt"/>
                          <a:ea typeface="+mn-ea"/>
                          <a:cs typeface="+mn-cs"/>
                        </a:rPr>
                        <a:t>1-й лабораторный этап</a:t>
                      </a:r>
                      <a:endParaRPr lang="ru-RU" dirty="0" smtClean="0"/>
                    </a:p>
                    <a:p>
                      <a:r>
                        <a:rPr lang="ru-RU" sz="1800" kern="1200" dirty="0" smtClean="0">
                          <a:solidFill>
                            <a:schemeClr val="dk1"/>
                          </a:solidFill>
                          <a:latin typeface="+mn-lt"/>
                          <a:ea typeface="+mn-ea"/>
                          <a:cs typeface="+mn-cs"/>
                        </a:rPr>
                        <a:t>•  Гравирование и контурирование шейки зуба.</a:t>
                      </a:r>
                      <a:endParaRPr lang="ru-RU" dirty="0" smtClean="0"/>
                    </a:p>
                    <a:p>
                      <a:r>
                        <a:rPr lang="ru-RU" sz="1800" kern="1200" dirty="0" smtClean="0">
                          <a:solidFill>
                            <a:schemeClr val="dk1"/>
                          </a:solidFill>
                          <a:latin typeface="+mn-lt"/>
                          <a:ea typeface="+mn-ea"/>
                          <a:cs typeface="+mn-cs"/>
                        </a:rPr>
                        <a:t>•  Моделирование анатомической формы коронки воском.</a:t>
                      </a:r>
                      <a:endParaRPr lang="ru-RU" dirty="0" smtClean="0"/>
                    </a:p>
                    <a:p>
                      <a:r>
                        <a:rPr lang="ru-RU" sz="1800" kern="1200" dirty="0" smtClean="0">
                          <a:solidFill>
                            <a:schemeClr val="dk1"/>
                          </a:solidFill>
                          <a:latin typeface="+mn-lt"/>
                          <a:ea typeface="+mn-ea"/>
                          <a:cs typeface="+mn-cs"/>
                        </a:rPr>
                        <a:t>•  Изготовление гипсового и металлического штампов.</a:t>
                      </a:r>
                      <a:endParaRPr lang="ru-RU" dirty="0" smtClean="0"/>
                    </a:p>
                    <a:p>
                      <a:r>
                        <a:rPr lang="ru-RU" sz="1800" kern="1200" dirty="0" smtClean="0">
                          <a:solidFill>
                            <a:schemeClr val="dk1"/>
                          </a:solidFill>
                          <a:latin typeface="+mn-lt"/>
                          <a:ea typeface="+mn-ea"/>
                          <a:cs typeface="+mn-cs"/>
                        </a:rPr>
                        <a:t>•  Подбор гильзы и подготовка ее к предварительной штамповке.</a:t>
                      </a:r>
                      <a:endParaRPr lang="ru-RU" dirty="0" smtClean="0"/>
                    </a:p>
                    <a:p>
                      <a:r>
                        <a:rPr lang="ru-RU" sz="1800" kern="1200" dirty="0" smtClean="0">
                          <a:solidFill>
                            <a:schemeClr val="dk1"/>
                          </a:solidFill>
                          <a:latin typeface="+mn-lt"/>
                          <a:ea typeface="+mn-ea"/>
                          <a:cs typeface="+mn-cs"/>
                        </a:rPr>
                        <a:t>•  Предварительная штамповка металлической коронки.</a:t>
                      </a:r>
                      <a:endParaRPr lang="ru-RU" dirty="0" smtClean="0"/>
                    </a:p>
                    <a:p>
                      <a:r>
                        <a:rPr lang="ru-RU" sz="1800" kern="1200" dirty="0" smtClean="0">
                          <a:solidFill>
                            <a:schemeClr val="dk1"/>
                          </a:solidFill>
                          <a:latin typeface="+mn-lt"/>
                          <a:ea typeface="+mn-ea"/>
                          <a:cs typeface="+mn-cs"/>
                        </a:rPr>
                        <a:t>•  Окончательная штамповка металлической коронки.</a:t>
                      </a:r>
                    </a:p>
                  </a:txBody>
                  <a:tcPr>
                    <a:lnL w="12700" cap="flat" cmpd="sng" algn="ctr">
                      <a:solidFill>
                        <a:schemeClr val="bg1">
                          <a:lumMod val="95000"/>
                        </a:schemeClr>
                      </a:solidFill>
                      <a:prstDash val="solid"/>
                      <a:round/>
                      <a:headEnd type="none" w="med" len="med"/>
                      <a:tailEnd type="none" w="med" len="med"/>
                    </a:lnL>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2"/>
                  </a:ext>
                </a:extLst>
              </a:tr>
              <a:tr h="857250">
                <a:tc>
                  <a:txBody>
                    <a:bodyPr/>
                    <a:lstStyle/>
                    <a:p>
                      <a:pPr algn="ctr"/>
                      <a:r>
                        <a:rPr lang="ru-RU" sz="1800" i="1" kern="1200" dirty="0" smtClean="0">
                          <a:solidFill>
                            <a:schemeClr val="dk1"/>
                          </a:solidFill>
                          <a:latin typeface="+mn-lt"/>
                          <a:ea typeface="+mn-ea"/>
                          <a:cs typeface="+mn-cs"/>
                        </a:rPr>
                        <a:t>2-й клинический этап</a:t>
                      </a:r>
                      <a:endParaRPr lang="ru-RU" dirty="0" smtClean="0"/>
                    </a:p>
                    <a:p>
                      <a:r>
                        <a:rPr lang="ru-RU" sz="1800" b="1" kern="1200" dirty="0" smtClean="0">
                          <a:solidFill>
                            <a:schemeClr val="dk1"/>
                          </a:solidFill>
                          <a:latin typeface="+mn-lt"/>
                          <a:ea typeface="+mn-ea"/>
                          <a:cs typeface="+mn-cs"/>
                        </a:rPr>
                        <a:t>Определение центральной окклюзии и центрального соотношения челюстей</a:t>
                      </a:r>
                      <a:endParaRPr lang="ru-RU" dirty="0"/>
                    </a:p>
                  </a:txBody>
                  <a:tcPr>
                    <a:lnR w="12700" cap="flat" cmpd="sng" algn="ctr">
                      <a:solidFill>
                        <a:schemeClr val="bg1">
                          <a:lumMod val="95000"/>
                        </a:schemeClr>
                      </a:solidFill>
                      <a:prstDash val="solid"/>
                      <a:round/>
                      <a:headEnd type="none" w="med" len="med"/>
                      <a:tailEnd type="none" w="med" len="med"/>
                    </a:lnR>
                  </a:tcPr>
                </a:tc>
                <a:tc vMerge="1">
                  <a:txBody>
                    <a:bodyPr/>
                    <a:lstStyle/>
                    <a:p>
                      <a:endParaRPr lang="ru-RU" dirty="0"/>
                    </a:p>
                  </a:txBody>
                  <a:tcPr/>
                </a:tc>
                <a:extLst>
                  <a:ext uri="{0D108BD9-81ED-4DB2-BD59-A6C34878D82A}">
                    <a16:rowId xmlns:a16="http://schemas.microsoft.com/office/drawing/2014/main" val="10003"/>
                  </a:ext>
                </a:extLst>
              </a:tr>
              <a:tr h="857250">
                <a:tc>
                  <a:txBody>
                    <a:bodyPr/>
                    <a:lstStyle/>
                    <a:p>
                      <a:pPr algn="ctr"/>
                      <a:r>
                        <a:rPr lang="ru-RU" sz="1800" i="1" kern="1200" dirty="0" smtClean="0">
                          <a:solidFill>
                            <a:schemeClr val="dk1"/>
                          </a:solidFill>
                          <a:latin typeface="+mn-lt"/>
                          <a:ea typeface="+mn-ea"/>
                          <a:cs typeface="+mn-cs"/>
                        </a:rPr>
                        <a:t>3-й клинический этап</a:t>
                      </a:r>
                      <a:endParaRPr lang="ru-RU" dirty="0" smtClean="0"/>
                    </a:p>
                    <a:p>
                      <a:r>
                        <a:rPr lang="ru-RU" sz="1800" b="1" kern="1200" dirty="0" smtClean="0">
                          <a:solidFill>
                            <a:schemeClr val="dk1"/>
                          </a:solidFill>
                          <a:latin typeface="+mn-lt"/>
                          <a:ea typeface="+mn-ea"/>
                          <a:cs typeface="+mn-cs"/>
                        </a:rPr>
                        <a:t>Проверка качества изготовленной металлической коронки, припасовка и коррекция ее в полости рта</a:t>
                      </a:r>
                      <a:endParaRPr lang="ru-RU" dirty="0"/>
                    </a:p>
                  </a:txBody>
                  <a:tcPr>
                    <a:lnR w="12700" cap="flat" cmpd="sng" algn="ctr">
                      <a:solidFill>
                        <a:schemeClr val="bg1">
                          <a:lumMod val="95000"/>
                        </a:schemeClr>
                      </a:solidFill>
                      <a:prstDash val="solid"/>
                      <a:round/>
                      <a:headEnd type="none" w="med" len="med"/>
                      <a:tailEnd type="none" w="med" len="med"/>
                    </a:lnR>
                  </a:tcPr>
                </a:tc>
                <a:tc vMerge="1">
                  <a:txBody>
                    <a:bodyPr/>
                    <a:lstStyle/>
                    <a:p>
                      <a:endParaRPr lang="ru-RU" dirty="0"/>
                    </a:p>
                  </a:txBody>
                  <a:tcPr/>
                </a:tc>
                <a:extLst>
                  <a:ext uri="{0D108BD9-81ED-4DB2-BD59-A6C34878D82A}">
                    <a16:rowId xmlns:a16="http://schemas.microsoft.com/office/drawing/2014/main" val="10004"/>
                  </a:ext>
                </a:extLst>
              </a:tr>
              <a:tr h="883438">
                <a:tc>
                  <a:txBody>
                    <a:bodyPr/>
                    <a:lstStyle/>
                    <a:p>
                      <a:pPr algn="ctr"/>
                      <a:r>
                        <a:rPr lang="ru-RU" i="1" dirty="0" smtClean="0"/>
                        <a:t>4-й клинический этап</a:t>
                      </a:r>
                      <a:endParaRPr lang="ru-RU" dirty="0" smtClean="0"/>
                    </a:p>
                    <a:p>
                      <a:r>
                        <a:rPr lang="ru-RU" b="1" dirty="0" smtClean="0"/>
                        <a:t>Фиксация искусственной коронки на зубе с помощью цемента</a:t>
                      </a:r>
                      <a:endParaRPr lang="ru-RU" dirty="0"/>
                    </a:p>
                  </a:txBody>
                  <a:tcPr>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tc vMerge="1">
                  <a:txBody>
                    <a:bodyPr/>
                    <a:lstStyle/>
                    <a:p>
                      <a:endParaRPr lang="ru-RU" dirty="0"/>
                    </a:p>
                  </a:txBody>
                  <a:tcPr/>
                </a:tc>
                <a:extLst>
                  <a:ext uri="{0D108BD9-81ED-4DB2-BD59-A6C34878D82A}">
                    <a16:rowId xmlns:a16="http://schemas.microsoft.com/office/drawing/2014/main" val="10005"/>
                  </a:ext>
                </a:extLst>
              </a:tr>
              <a:tr h="594360">
                <a:tc>
                  <a:txBody>
                    <a:bodyPr/>
                    <a:lstStyle/>
                    <a:p>
                      <a:endParaRPr lang="ru-RU" dirty="0"/>
                    </a:p>
                  </a:txBody>
                  <a:tcPr>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kern="1200" dirty="0" smtClean="0">
                          <a:solidFill>
                            <a:schemeClr val="dk1"/>
                          </a:solidFill>
                          <a:latin typeface="+mn-lt"/>
                          <a:ea typeface="+mn-ea"/>
                          <a:cs typeface="+mn-cs"/>
                        </a:rPr>
                        <a:t>2-й лабораторный этап</a:t>
                      </a:r>
                    </a:p>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dk1"/>
                          </a:solidFill>
                          <a:latin typeface="+mn-lt"/>
                          <a:ea typeface="+mn-ea"/>
                          <a:cs typeface="+mn-cs"/>
                        </a:rPr>
                        <a:t>Шлифовка,</a:t>
                      </a:r>
                      <a:r>
                        <a:rPr lang="ru-RU" sz="1800" kern="1200" baseline="0" dirty="0" smtClean="0">
                          <a:solidFill>
                            <a:schemeClr val="dk1"/>
                          </a:solidFill>
                          <a:latin typeface="+mn-lt"/>
                          <a:ea typeface="+mn-ea"/>
                          <a:cs typeface="+mn-cs"/>
                        </a:rPr>
                        <a:t> полировка коронки</a:t>
                      </a:r>
                      <a:endParaRPr lang="ru-RU" dirty="0"/>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25</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335846"/>
            <a:ext cx="7344816" cy="6540252"/>
          </a:xfrm>
          <a:prstGeom prst="rect">
            <a:avLst/>
          </a:prstGeom>
        </p:spPr>
        <p:txBody>
          <a:bodyPr wrap="square">
            <a:spAutoFit/>
          </a:bodyPr>
          <a:lstStyle/>
          <a:p>
            <a:pPr indent="270510" algn="just"/>
            <a:r>
              <a:rPr lang="ru-RU" sz="3200" b="1" i="1" dirty="0">
                <a:solidFill>
                  <a:srgbClr val="FF0000"/>
                </a:solidFill>
                <a:latin typeface="Times New Roman" panose="02020603050405020304" pitchFamily="18" charset="0"/>
                <a:ea typeface="Times New Roman" panose="02020603050405020304" pitchFamily="18" charset="0"/>
              </a:rPr>
              <a:t>1-й клинический этап</a:t>
            </a:r>
            <a:endParaRPr lang="ru-RU" sz="3200" b="1" dirty="0">
              <a:solidFill>
                <a:srgbClr val="FF0000"/>
              </a:solidFill>
            </a:endParaRPr>
          </a:p>
          <a:p>
            <a:pPr indent="270510" algn="just"/>
            <a:endParaRPr lang="ru-RU" sz="200" b="1" dirty="0" smtClean="0">
              <a:latin typeface="Times New Roman" panose="02020603050405020304" pitchFamily="18" charset="0"/>
              <a:ea typeface="Times New Roman" panose="02020603050405020304" pitchFamily="18" charset="0"/>
            </a:endParaRPr>
          </a:p>
          <a:p>
            <a:pPr indent="270510" algn="just"/>
            <a:r>
              <a:rPr lang="ru-RU" sz="2400" b="1" dirty="0" smtClean="0">
                <a:solidFill>
                  <a:srgbClr val="0070C0"/>
                </a:solidFill>
                <a:latin typeface="Times New Roman" panose="02020603050405020304" pitchFamily="18" charset="0"/>
                <a:ea typeface="Times New Roman" panose="02020603050405020304" pitchFamily="18" charset="0"/>
              </a:rPr>
              <a:t>Препарирование </a:t>
            </a:r>
            <a:r>
              <a:rPr lang="ru-RU" sz="2400" b="1" dirty="0">
                <a:solidFill>
                  <a:srgbClr val="0070C0"/>
                </a:solidFill>
                <a:latin typeface="Times New Roman" panose="02020603050405020304" pitchFamily="18" charset="0"/>
                <a:ea typeface="Times New Roman" panose="02020603050405020304" pitchFamily="18" charset="0"/>
              </a:rPr>
              <a:t>зуба</a:t>
            </a:r>
            <a:endParaRPr lang="ru-RU" sz="2400" dirty="0">
              <a:solidFill>
                <a:srgbClr val="0070C0"/>
              </a:solidFill>
            </a:endParaRPr>
          </a:p>
          <a:p>
            <a:pPr indent="270510" algn="just"/>
            <a:r>
              <a:rPr lang="ru-RU" sz="2400" dirty="0">
                <a:latin typeface="Times New Roman" panose="02020603050405020304" pitchFamily="18" charset="0"/>
                <a:ea typeface="Times New Roman" panose="02020603050405020304" pitchFamily="18" charset="0"/>
              </a:rPr>
              <a:t>Подготовка зуба под металлическую штампованную коронку заключается в придании ему определенной формы путем сошлифовывания твердых тканей со всех пяти поверхностей. При этом с вертикальных поверхностей зуба </a:t>
            </a:r>
            <a:r>
              <a:rPr lang="ru-RU" sz="2400" dirty="0" smtClean="0">
                <a:latin typeface="Times New Roman" panose="02020603050405020304" pitchFamily="18" charset="0"/>
                <a:ea typeface="Times New Roman" panose="02020603050405020304" pitchFamily="18" charset="0"/>
              </a:rPr>
              <a:t>сошлифовывается </a:t>
            </a:r>
            <a:r>
              <a:rPr lang="ru-RU" sz="2400" dirty="0">
                <a:latin typeface="Times New Roman" panose="02020603050405020304" pitchFamily="18" charset="0"/>
                <a:ea typeface="Times New Roman" panose="02020603050405020304" pitchFamily="18" charset="0"/>
              </a:rPr>
              <a:t>такой слой твердых тканей, чтобы контур жевательной поверхности не соответствовал контуру шейки зуба. С режущего края и жевательной поверхности снимают слой тканей, равный толщине искусственной коронки (0,28-0,3 мм) с учетом толщины слоя фиксирующего материала (0,1 мм). Форма культи препарированного зуба должна обеспечивать свободное наложение коронки и плотный охват шейки зуба при минимальном (0,3 мм) погружении края искусственной коронки в зубодесневую бороздку.</a:t>
            </a:r>
            <a:endParaRPr lang="ru-RU" sz="2400" dirty="0">
              <a:effectLst/>
            </a:endParaRPr>
          </a:p>
        </p:txBody>
      </p:sp>
    </p:spTree>
    <p:extLst>
      <p:ext uri="{BB962C8B-B14F-4D97-AF65-F5344CB8AC3E}">
        <p14:creationId xmlns:p14="http://schemas.microsoft.com/office/powerpoint/2010/main" val="49469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26</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639144" y="30778"/>
            <a:ext cx="7056784" cy="6832640"/>
          </a:xfrm>
          <a:prstGeom prst="rect">
            <a:avLst/>
          </a:prstGeom>
        </p:spPr>
        <p:txBody>
          <a:bodyPr wrap="square">
            <a:spAutoFit/>
          </a:bodyPr>
          <a:lstStyle/>
          <a:p>
            <a:pPr indent="270510" algn="ctr"/>
            <a:r>
              <a:rPr lang="ru-RU" sz="2400" b="1" dirty="0">
                <a:solidFill>
                  <a:srgbClr val="FF0000"/>
                </a:solidFill>
                <a:latin typeface="Times New Roman" panose="02020603050405020304" pitchFamily="18" charset="0"/>
                <a:ea typeface="Times New Roman" panose="02020603050405020304" pitchFamily="18" charset="0"/>
              </a:rPr>
              <a:t>Препарирование зуба проводят </a:t>
            </a:r>
            <a:r>
              <a:rPr lang="ru-RU" sz="2400" b="1" dirty="0" smtClean="0">
                <a:solidFill>
                  <a:srgbClr val="FF0000"/>
                </a:solidFill>
                <a:latin typeface="Times New Roman" panose="02020603050405020304" pitchFamily="18" charset="0"/>
                <a:ea typeface="Times New Roman" panose="02020603050405020304" pitchFamily="18" charset="0"/>
              </a:rPr>
              <a:t/>
            </a:r>
            <a:br>
              <a:rPr lang="ru-RU" sz="2400" b="1" dirty="0" smtClean="0">
                <a:solidFill>
                  <a:srgbClr val="FF0000"/>
                </a:solidFill>
                <a:latin typeface="Times New Roman" panose="02020603050405020304" pitchFamily="18" charset="0"/>
                <a:ea typeface="Times New Roman" panose="02020603050405020304" pitchFamily="18" charset="0"/>
              </a:rPr>
            </a:br>
            <a:r>
              <a:rPr lang="ru-RU" sz="2400" b="1" dirty="0" smtClean="0">
                <a:solidFill>
                  <a:srgbClr val="FF0000"/>
                </a:solidFill>
                <a:latin typeface="Times New Roman" panose="02020603050405020304" pitchFamily="18" charset="0"/>
                <a:ea typeface="Times New Roman" panose="02020603050405020304" pitchFamily="18" charset="0"/>
              </a:rPr>
              <a:t>по </a:t>
            </a:r>
            <a:r>
              <a:rPr lang="ru-RU" sz="2400" b="1" dirty="0">
                <a:solidFill>
                  <a:srgbClr val="FF0000"/>
                </a:solidFill>
                <a:latin typeface="Times New Roman" panose="02020603050405020304" pitchFamily="18" charset="0"/>
                <a:ea typeface="Times New Roman" panose="02020603050405020304" pitchFamily="18" charset="0"/>
              </a:rPr>
              <a:t>следующей схеме</a:t>
            </a:r>
            <a:r>
              <a:rPr lang="ru-RU" sz="2400" b="1" dirty="0" smtClean="0">
                <a:solidFill>
                  <a:srgbClr val="FF0000"/>
                </a:solidFill>
                <a:latin typeface="Times New Roman" panose="02020603050405020304" pitchFamily="18" charset="0"/>
                <a:ea typeface="Times New Roman" panose="02020603050405020304" pitchFamily="18" charset="0"/>
              </a:rPr>
              <a:t>:</a:t>
            </a:r>
          </a:p>
          <a:p>
            <a:pPr indent="270510" algn="ctr"/>
            <a:endParaRPr lang="ru-RU" sz="1000" b="1" dirty="0">
              <a:solidFill>
                <a:srgbClr val="FF0000"/>
              </a:solidFill>
            </a:endParaRPr>
          </a:p>
          <a:p>
            <a:pPr indent="270510" algn="just"/>
            <a:r>
              <a:rPr lang="ru-RU" sz="2400" dirty="0" smtClean="0">
                <a:latin typeface="Times New Roman" panose="02020603050405020304" pitchFamily="18" charset="0"/>
                <a:ea typeface="Times New Roman" panose="02020603050405020304" pitchFamily="18" charset="0"/>
              </a:rPr>
              <a:t>•сепарация </a:t>
            </a:r>
            <a:r>
              <a:rPr lang="ru-RU" sz="2400" dirty="0">
                <a:latin typeface="Times New Roman" panose="02020603050405020304" pitchFamily="18" charset="0"/>
                <a:ea typeface="Times New Roman" panose="02020603050405020304" pitchFamily="18" charset="0"/>
              </a:rPr>
              <a:t>и препарирование контактных поверхностей;</a:t>
            </a:r>
            <a:endParaRPr lang="ru-RU" sz="2400" dirty="0"/>
          </a:p>
          <a:p>
            <a:pPr indent="270510" algn="just"/>
            <a:r>
              <a:rPr lang="ru-RU" sz="2400" dirty="0" smtClean="0">
                <a:latin typeface="Times New Roman" panose="02020603050405020304" pitchFamily="18" charset="0"/>
                <a:ea typeface="Times New Roman" panose="02020603050405020304" pitchFamily="18" charset="0"/>
              </a:rPr>
              <a:t>•препарирование </a:t>
            </a:r>
            <a:r>
              <a:rPr lang="ru-RU" sz="2400" dirty="0">
                <a:latin typeface="Times New Roman" panose="02020603050405020304" pitchFamily="18" charset="0"/>
                <a:ea typeface="Times New Roman" panose="02020603050405020304" pitchFamily="18" charset="0"/>
              </a:rPr>
              <a:t>жевательной поверхности (или режущего края) зуба;</a:t>
            </a:r>
            <a:endParaRPr lang="ru-RU" sz="2400" dirty="0"/>
          </a:p>
          <a:p>
            <a:pPr indent="270510" algn="just"/>
            <a:r>
              <a:rPr lang="ru-RU" sz="2400" dirty="0" smtClean="0">
                <a:latin typeface="Times New Roman" panose="02020603050405020304" pitchFamily="18" charset="0"/>
                <a:ea typeface="Times New Roman" panose="02020603050405020304" pitchFamily="18" charset="0"/>
              </a:rPr>
              <a:t>•сошлифовывание </a:t>
            </a:r>
            <a:r>
              <a:rPr lang="ru-RU" sz="2400" dirty="0">
                <a:latin typeface="Times New Roman" panose="02020603050405020304" pitchFamily="18" charset="0"/>
                <a:ea typeface="Times New Roman" panose="02020603050405020304" pitchFamily="18" charset="0"/>
              </a:rPr>
              <a:t>выступающих частей коронки с вестибулярной и оральной поверхностей;</a:t>
            </a:r>
            <a:endParaRPr lang="ru-RU" sz="2400" dirty="0"/>
          </a:p>
          <a:p>
            <a:pPr indent="270510" algn="just"/>
            <a:r>
              <a:rPr lang="ru-RU" sz="2400" dirty="0" smtClean="0">
                <a:latin typeface="Times New Roman" panose="02020603050405020304" pitchFamily="18" charset="0"/>
                <a:ea typeface="Times New Roman" panose="02020603050405020304" pitchFamily="18" charset="0"/>
              </a:rPr>
              <a:t>•сошлифовывание </a:t>
            </a:r>
            <a:r>
              <a:rPr lang="ru-RU" sz="2400" dirty="0">
                <a:latin typeface="Times New Roman" panose="02020603050405020304" pitchFamily="18" charset="0"/>
                <a:ea typeface="Times New Roman" panose="02020603050405020304" pitchFamily="18" charset="0"/>
              </a:rPr>
              <a:t>придесневого валика, заглаживание краев, углов перехода одной поверхности зуба в другую</a:t>
            </a:r>
            <a:r>
              <a:rPr lang="ru-RU" sz="2400" dirty="0" smtClean="0">
                <a:latin typeface="Times New Roman" panose="02020603050405020304" pitchFamily="18" charset="0"/>
                <a:ea typeface="Times New Roman" panose="02020603050405020304" pitchFamily="18" charset="0"/>
              </a:rPr>
              <a:t>.</a:t>
            </a:r>
          </a:p>
          <a:p>
            <a:pPr indent="270510" algn="just"/>
            <a:endParaRPr lang="ru-RU" sz="1050" dirty="0"/>
          </a:p>
          <a:p>
            <a:pPr indent="270510" algn="just"/>
            <a:r>
              <a:rPr lang="ru-RU" sz="2400" dirty="0">
                <a:latin typeface="Times New Roman" panose="02020603050405020304" pitchFamily="18" charset="0"/>
                <a:ea typeface="Times New Roman" panose="02020603050405020304" pitchFamily="18" charset="0"/>
              </a:rPr>
              <a:t>Такая последовательность препарирования зуба предупреждает повреждение контактных поверхностей зубов, стоящих рядом с препарируемым, и позволяет контролировать и при необходимости корректировать направление длинной оси препарируемого зуба.</a:t>
            </a:r>
            <a:endParaRPr lang="ru-RU" sz="2400" dirty="0">
              <a:effectLst/>
            </a:endParaRPr>
          </a:p>
        </p:txBody>
      </p:sp>
    </p:spTree>
    <p:extLst>
      <p:ext uri="{BB962C8B-B14F-4D97-AF65-F5344CB8AC3E}">
        <p14:creationId xmlns:p14="http://schemas.microsoft.com/office/powerpoint/2010/main" val="3555470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27</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116632"/>
            <a:ext cx="7344816" cy="4401205"/>
          </a:xfrm>
          <a:prstGeom prst="rect">
            <a:avLst/>
          </a:prstGeom>
        </p:spPr>
        <p:txBody>
          <a:bodyPr wrap="square">
            <a:spAutoFit/>
          </a:bodyPr>
          <a:lstStyle/>
          <a:p>
            <a:pPr indent="270510" algn="just"/>
            <a:r>
              <a:rPr lang="ru-RU" sz="2800" b="1" dirty="0">
                <a:solidFill>
                  <a:srgbClr val="FF0000"/>
                </a:solidFill>
                <a:latin typeface="Times New Roman" panose="02020603050405020304" pitchFamily="18" charset="0"/>
                <a:ea typeface="Times New Roman" panose="02020603050405020304" pitchFamily="18" charset="0"/>
              </a:rPr>
              <a:t>Правильно</a:t>
            </a:r>
            <a:r>
              <a:rPr lang="ru-RU" sz="2800" dirty="0">
                <a:latin typeface="Times New Roman" panose="02020603050405020304" pitchFamily="18" charset="0"/>
                <a:ea typeface="Times New Roman" panose="02020603050405020304" pitchFamily="18" charset="0"/>
              </a:rPr>
              <a:t> препарированная под металлическую штампованную коронку культя зуба должна иметь форму</a:t>
            </a:r>
            <a:r>
              <a:rPr lang="ru-RU" sz="2800" dirty="0" smtClean="0">
                <a:latin typeface="Times New Roman" panose="02020603050405020304" pitchFamily="18" charset="0"/>
                <a:ea typeface="Times New Roman" panose="02020603050405020304" pitchFamily="18" charset="0"/>
              </a:rPr>
              <a:t>:</a:t>
            </a:r>
          </a:p>
          <a:p>
            <a:pPr indent="270510" algn="just"/>
            <a:endParaRPr lang="ru-RU" sz="2800" dirty="0"/>
          </a:p>
          <a:p>
            <a:pPr marL="457200" indent="-4572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с </a:t>
            </a:r>
            <a:r>
              <a:rPr lang="ru-RU" sz="2400" dirty="0">
                <a:latin typeface="Times New Roman" panose="02020603050405020304" pitchFamily="18" charset="0"/>
                <a:ea typeface="Times New Roman" panose="02020603050405020304" pitchFamily="18" charset="0"/>
              </a:rPr>
              <a:t>отвесными стенками, контур которой не превышает контура шейки зуба;</a:t>
            </a:r>
            <a:endParaRPr lang="ru-RU" sz="2400" dirty="0"/>
          </a:p>
          <a:p>
            <a:pPr marL="457200" indent="-4572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с </a:t>
            </a:r>
            <a:r>
              <a:rPr lang="ru-RU" sz="2400" dirty="0">
                <a:latin typeface="Times New Roman" panose="02020603050405020304" pitchFamily="18" charset="0"/>
                <a:ea typeface="Times New Roman" panose="02020603050405020304" pitchFamily="18" charset="0"/>
              </a:rPr>
              <a:t>сохранением рельефа жевательной поверхности или режущего края;</a:t>
            </a:r>
            <a:endParaRPr lang="ru-RU" sz="2400" dirty="0"/>
          </a:p>
          <a:p>
            <a:pPr marL="457200" indent="-4572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выведенную </a:t>
            </a:r>
            <a:r>
              <a:rPr lang="ru-RU" sz="2400" dirty="0">
                <a:latin typeface="Times New Roman" panose="02020603050405020304" pitchFamily="18" charset="0"/>
                <a:ea typeface="Times New Roman" panose="02020603050405020304" pitchFamily="18" charset="0"/>
              </a:rPr>
              <a:t>из контакта с зубами-антагонистами;</a:t>
            </a:r>
            <a:endParaRPr lang="ru-RU" sz="2400" dirty="0"/>
          </a:p>
          <a:p>
            <a:pPr marL="457200" indent="-457200">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с </a:t>
            </a:r>
            <a:r>
              <a:rPr lang="ru-RU" sz="2400" dirty="0">
                <a:latin typeface="Times New Roman" panose="02020603050405020304" pitchFamily="18" charset="0"/>
                <a:ea typeface="Times New Roman" panose="02020603050405020304" pitchFamily="18" charset="0"/>
              </a:rPr>
              <a:t>плавными переходами одной поверхности в другую. </a:t>
            </a:r>
            <a:endParaRPr lang="ru-RU" sz="2400" dirty="0"/>
          </a:p>
        </p:txBody>
      </p:sp>
      <p:pic>
        <p:nvPicPr>
          <p:cNvPr id="7" name="Picture 9" descr="F:\Все по диссертациям\Лапина\Фото в диссер\Пациент 4\DSC01739.JPG"/>
          <p:cNvPicPr>
            <a:picLocks noChangeAspect="1" noChangeArrowheads="1"/>
          </p:cNvPicPr>
          <p:nvPr/>
        </p:nvPicPr>
        <p:blipFill>
          <a:blip r:embed="rId4" cstate="print"/>
          <a:srcRect/>
          <a:stretch>
            <a:fillRect/>
          </a:stretch>
        </p:blipFill>
        <p:spPr bwMode="auto">
          <a:xfrm>
            <a:off x="3480858" y="4401921"/>
            <a:ext cx="3072342" cy="2304256"/>
          </a:xfrm>
          <a:prstGeom prst="rect">
            <a:avLst/>
          </a:prstGeom>
          <a:noFill/>
        </p:spPr>
      </p:pic>
    </p:spTree>
    <p:extLst>
      <p:ext uri="{BB962C8B-B14F-4D97-AF65-F5344CB8AC3E}">
        <p14:creationId xmlns:p14="http://schemas.microsoft.com/office/powerpoint/2010/main" val="3831427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28</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110365"/>
            <a:ext cx="7488832" cy="6555641"/>
          </a:xfrm>
          <a:prstGeom prst="rect">
            <a:avLst/>
          </a:prstGeom>
        </p:spPr>
        <p:txBody>
          <a:bodyPr wrap="square">
            <a:spAutoFit/>
          </a:bodyPr>
          <a:lstStyle/>
          <a:p>
            <a:pPr indent="270510" algn="just"/>
            <a:r>
              <a:rPr lang="ru-RU" sz="2400" b="1" dirty="0">
                <a:solidFill>
                  <a:srgbClr val="0070C0"/>
                </a:solidFill>
                <a:latin typeface="Times New Roman" panose="02020603050405020304" pitchFamily="18" charset="0"/>
                <a:ea typeface="Times New Roman" panose="02020603050405020304" pitchFamily="18" charset="0"/>
              </a:rPr>
              <a:t>Получение оттисков</a:t>
            </a:r>
            <a:endParaRPr lang="ru-RU" sz="2400" dirty="0">
              <a:solidFill>
                <a:srgbClr val="0070C0"/>
              </a:solidFill>
            </a:endParaRPr>
          </a:p>
          <a:p>
            <a:pPr indent="270510" algn="just"/>
            <a:r>
              <a:rPr lang="ru-RU" sz="2200" dirty="0">
                <a:latin typeface="Times New Roman" panose="02020603050405020304" pitchFamily="18" charset="0"/>
                <a:ea typeface="Times New Roman" panose="02020603050405020304" pitchFamily="18" charset="0"/>
              </a:rPr>
              <a:t>После препарирования зуба под металлическую штампованную коронку и оценки качества препарирования получают оттиски.</a:t>
            </a:r>
            <a:endParaRPr lang="ru-RU" sz="2200" dirty="0"/>
          </a:p>
          <a:p>
            <a:pPr indent="270510" algn="just"/>
            <a:r>
              <a:rPr lang="ru-RU" sz="2200" dirty="0">
                <a:latin typeface="Times New Roman" panose="02020603050405020304" pitchFamily="18" charset="0"/>
                <a:ea typeface="Times New Roman" panose="02020603050405020304" pitchFamily="18" charset="0"/>
              </a:rPr>
              <a:t>Для изготовления штампованной металлической коронки следует получать полные оттиски с обеих челюстей - рабочий и вспомогательный. Для получения вспомогательных оттисков используются различные оттискные материалы: альгинатные, кристаллизующиеся (гипс). Для получения рабочего оттиска используют альгинатные материалы.</a:t>
            </a:r>
            <a:endParaRPr lang="ru-RU" sz="2200" dirty="0"/>
          </a:p>
          <a:p>
            <a:pPr indent="270510" algn="just"/>
            <a:r>
              <a:rPr lang="ru-RU" sz="2200" dirty="0">
                <a:latin typeface="Times New Roman" panose="02020603050405020304" pitchFamily="18" charset="0"/>
                <a:ea typeface="Times New Roman" panose="02020603050405020304" pitchFamily="18" charset="0"/>
              </a:rPr>
              <a:t>После дезинфекции оттисков по ним </a:t>
            </a:r>
            <a:r>
              <a:rPr lang="ru-RU" sz="2200" i="1" dirty="0">
                <a:latin typeface="Times New Roman" panose="02020603050405020304" pitchFamily="18" charset="0"/>
                <a:ea typeface="Times New Roman" panose="02020603050405020304" pitchFamily="18" charset="0"/>
              </a:rPr>
              <a:t>в лаборатории </a:t>
            </a:r>
            <a:r>
              <a:rPr lang="ru-RU" sz="2200" dirty="0">
                <a:latin typeface="Times New Roman" panose="02020603050405020304" pitchFamily="18" charset="0"/>
                <a:ea typeface="Times New Roman" panose="02020603050405020304" pitchFamily="18" charset="0"/>
              </a:rPr>
              <a:t>получают гипсовые модели. Для изготовления качественных рабочих моделей должны соблюдаться сроки отливки гипсовых моделей, а для составления моделей в положении центральной окклюзии в отдельных случаях проводится дополнительный клинический этап - определение и регистрация центральной окклюзии или центрального соотношения челюстей.</a:t>
            </a:r>
            <a:endParaRPr lang="ru-RU" sz="2200" dirty="0">
              <a:effectLst/>
            </a:endParaRPr>
          </a:p>
        </p:txBody>
      </p:sp>
    </p:spTree>
    <p:extLst>
      <p:ext uri="{BB962C8B-B14F-4D97-AF65-F5344CB8AC3E}">
        <p14:creationId xmlns:p14="http://schemas.microsoft.com/office/powerpoint/2010/main" val="480266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2"/>
          <a:ext cx="9144000" cy="6556391"/>
        </p:xfrm>
        <a:graphic>
          <a:graphicData uri="http://schemas.openxmlformats.org/drawingml/2006/table">
            <a:tbl>
              <a:tblPr firstRow="1" bandRow="1">
                <a:tableStyleId>{5C22544A-7EE6-4342-B048-85BDC9FD1C3A}</a:tableStyleId>
              </a:tblPr>
              <a:tblGrid>
                <a:gridCol w="2915816">
                  <a:extLst>
                    <a:ext uri="{9D8B030D-6E8A-4147-A177-3AD203B41FA5}">
                      <a16:colId xmlns:a16="http://schemas.microsoft.com/office/drawing/2014/main" val="20000"/>
                    </a:ext>
                  </a:extLst>
                </a:gridCol>
                <a:gridCol w="3042084">
                  <a:extLst>
                    <a:ext uri="{9D8B030D-6E8A-4147-A177-3AD203B41FA5}">
                      <a16:colId xmlns:a16="http://schemas.microsoft.com/office/drawing/2014/main" val="20001"/>
                    </a:ext>
                  </a:extLst>
                </a:gridCol>
                <a:gridCol w="3186100">
                  <a:extLst>
                    <a:ext uri="{9D8B030D-6E8A-4147-A177-3AD203B41FA5}">
                      <a16:colId xmlns:a16="http://schemas.microsoft.com/office/drawing/2014/main" val="20002"/>
                    </a:ext>
                  </a:extLst>
                </a:gridCol>
              </a:tblGrid>
              <a:tr h="767913">
                <a:tc gridSpan="3">
                  <a:txBody>
                    <a:bodyPr/>
                    <a:lstStyle/>
                    <a:p>
                      <a:pPr algn="ctr"/>
                      <a:r>
                        <a:rPr lang="ru-RU" sz="3600" dirty="0" smtClean="0"/>
                        <a:t>Что происходит в лаборатории?</a:t>
                      </a:r>
                      <a:endParaRPr lang="ru-RU" sz="3600" dirty="0"/>
                    </a:p>
                  </a:txBody>
                  <a:tcPr/>
                </a:tc>
                <a:tc hMerge="1">
                  <a:txBody>
                    <a:bodyPr/>
                    <a:lstStyle/>
                    <a:p>
                      <a:endParaRPr lang="ru-RU" dirty="0"/>
                    </a:p>
                  </a:txBody>
                  <a:tcPr/>
                </a:tc>
                <a:tc hMerge="1">
                  <a:txBody>
                    <a:bodyPr/>
                    <a:lstStyle/>
                    <a:p>
                      <a:endParaRPr lang="ru-RU"/>
                    </a:p>
                  </a:txBody>
                  <a:tcPr/>
                </a:tc>
                <a:extLst>
                  <a:ext uri="{0D108BD9-81ED-4DB2-BD59-A6C34878D82A}">
                    <a16:rowId xmlns:a16="http://schemas.microsoft.com/office/drawing/2014/main" val="10000"/>
                  </a:ext>
                </a:extLst>
              </a:tr>
              <a:tr h="2589081">
                <a:tc>
                  <a:txBody>
                    <a:bodyPr/>
                    <a:lstStyle/>
                    <a:p>
                      <a:endParaRPr lang="ru-RU"/>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3199397">
                <a:tc>
                  <a:txBody>
                    <a:bodyPr/>
                    <a:lstStyle/>
                    <a:p>
                      <a:endParaRPr lang="ru-RU" dirty="0"/>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1026" name="Picture 2" descr="K:\Лекции\3 курс\Лекция 4\Новая папка\P1000232.JPG"/>
          <p:cNvPicPr>
            <a:picLocks noChangeAspect="1" noChangeArrowheads="1"/>
          </p:cNvPicPr>
          <p:nvPr/>
        </p:nvPicPr>
        <p:blipFill>
          <a:blip r:embed="rId2" cstate="print"/>
          <a:srcRect/>
          <a:stretch>
            <a:fillRect/>
          </a:stretch>
        </p:blipFill>
        <p:spPr bwMode="auto">
          <a:xfrm>
            <a:off x="179512" y="836712"/>
            <a:ext cx="2520280" cy="1890210"/>
          </a:xfrm>
          <a:prstGeom prst="rect">
            <a:avLst/>
          </a:prstGeom>
          <a:noFill/>
        </p:spPr>
      </p:pic>
      <p:pic>
        <p:nvPicPr>
          <p:cNvPr id="1027" name="Picture 3" descr="K:\Лекции\3 курс\Лекция 4\Новая папка\P1000233.JPG"/>
          <p:cNvPicPr>
            <a:picLocks noChangeAspect="1" noChangeArrowheads="1"/>
          </p:cNvPicPr>
          <p:nvPr/>
        </p:nvPicPr>
        <p:blipFill>
          <a:blip r:embed="rId3" cstate="print"/>
          <a:srcRect/>
          <a:stretch>
            <a:fillRect/>
          </a:stretch>
        </p:blipFill>
        <p:spPr bwMode="auto">
          <a:xfrm>
            <a:off x="3131840" y="836712"/>
            <a:ext cx="2520280" cy="1890210"/>
          </a:xfrm>
          <a:prstGeom prst="rect">
            <a:avLst/>
          </a:prstGeom>
          <a:noFill/>
        </p:spPr>
      </p:pic>
      <p:pic>
        <p:nvPicPr>
          <p:cNvPr id="1028" name="Picture 4" descr="K:\Лекции\3 курс\Лекция 4\Новая папка\P1000234.JPG"/>
          <p:cNvPicPr>
            <a:picLocks noChangeAspect="1" noChangeArrowheads="1"/>
          </p:cNvPicPr>
          <p:nvPr/>
        </p:nvPicPr>
        <p:blipFill>
          <a:blip r:embed="rId4" cstate="print"/>
          <a:srcRect/>
          <a:stretch>
            <a:fillRect/>
          </a:stretch>
        </p:blipFill>
        <p:spPr bwMode="auto">
          <a:xfrm>
            <a:off x="6084167" y="836712"/>
            <a:ext cx="2592287" cy="1944216"/>
          </a:xfrm>
          <a:prstGeom prst="rect">
            <a:avLst/>
          </a:prstGeom>
          <a:noFill/>
        </p:spPr>
      </p:pic>
      <p:graphicFrame>
        <p:nvGraphicFramePr>
          <p:cNvPr id="7" name="Таблица 6"/>
          <p:cNvGraphicFramePr>
            <a:graphicFrameLocks noGrp="1"/>
          </p:cNvGraphicFramePr>
          <p:nvPr/>
        </p:nvGraphicFramePr>
        <p:xfrm>
          <a:off x="27296" y="2893325"/>
          <a:ext cx="9075761" cy="365760"/>
        </p:xfrm>
        <a:graphic>
          <a:graphicData uri="http://schemas.openxmlformats.org/drawingml/2006/table">
            <a:tbl>
              <a:tblPr/>
              <a:tblGrid>
                <a:gridCol w="9075761">
                  <a:extLst>
                    <a:ext uri="{9D8B030D-6E8A-4147-A177-3AD203B41FA5}">
                      <a16:colId xmlns:a16="http://schemas.microsoft.com/office/drawing/2014/main" val="20000"/>
                    </a:ext>
                  </a:extLst>
                </a:gridCol>
              </a:tblGrid>
              <a:tr h="122830">
                <a:tc>
                  <a:txBody>
                    <a:bodyPr/>
                    <a:lstStyle/>
                    <a:p>
                      <a:pPr algn="ctr"/>
                      <a:r>
                        <a:rPr lang="ru-RU" b="1" dirty="0" smtClean="0"/>
                        <a:t>Отливка и раскрытие гипсовых моделей</a:t>
                      </a:r>
                      <a:endParaRPr lang="ru-RU" b="1" dirty="0"/>
                    </a:p>
                  </a:txBody>
                  <a:tcPr>
                    <a:lnL w="12700" cmpd="sng">
                      <a:solidFill>
                        <a:schemeClr val="bg1">
                          <a:lumMod val="95000"/>
                        </a:schemeClr>
                      </a:solidFill>
                      <a:prstDash val="solid"/>
                    </a:lnL>
                    <a:lnR w="12700" cmpd="sng">
                      <a:solidFill>
                        <a:schemeClr val="bg1">
                          <a:lumMod val="95000"/>
                        </a:schemeClr>
                      </a:solidFill>
                      <a:prstDash val="solid"/>
                    </a:lnR>
                    <a:lnT w="12700" cmpd="sng">
                      <a:solidFill>
                        <a:schemeClr val="bg1">
                          <a:lumMod val="95000"/>
                        </a:schemeClr>
                      </a:solidFill>
                      <a:prstDash val="solid"/>
                    </a:lnT>
                    <a:lnB w="12700" cmpd="sng">
                      <a:solidFill>
                        <a:schemeClr val="bg1">
                          <a:lumMod val="95000"/>
                        </a:schemeClr>
                      </a:solidFill>
                      <a:prstDash val="solid"/>
                    </a:lnB>
                  </a:tcPr>
                </a:tc>
                <a:extLst>
                  <a:ext uri="{0D108BD9-81ED-4DB2-BD59-A6C34878D82A}">
                    <a16:rowId xmlns:a16="http://schemas.microsoft.com/office/drawing/2014/main" val="10000"/>
                  </a:ext>
                </a:extLst>
              </a:tr>
            </a:tbl>
          </a:graphicData>
        </a:graphic>
      </p:graphicFrame>
      <p:pic>
        <p:nvPicPr>
          <p:cNvPr id="1029" name="Picture 5" descr="K:\Лекции\3 курс\Лекция 4\Новая папка\P1000235.JPG"/>
          <p:cNvPicPr>
            <a:picLocks noChangeAspect="1" noChangeArrowheads="1"/>
          </p:cNvPicPr>
          <p:nvPr/>
        </p:nvPicPr>
        <p:blipFill>
          <a:blip r:embed="rId5" cstate="print"/>
          <a:srcRect/>
          <a:stretch>
            <a:fillRect/>
          </a:stretch>
        </p:blipFill>
        <p:spPr bwMode="auto">
          <a:xfrm>
            <a:off x="216024" y="3645024"/>
            <a:ext cx="2411760" cy="1808820"/>
          </a:xfrm>
          <a:prstGeom prst="rect">
            <a:avLst/>
          </a:prstGeom>
          <a:noFill/>
        </p:spPr>
      </p:pic>
      <p:pic>
        <p:nvPicPr>
          <p:cNvPr id="1030" name="Picture 6" descr="K:\Лекции\3 курс\Лекция 4\Новая папка\P1000236.JPG"/>
          <p:cNvPicPr>
            <a:picLocks noChangeAspect="1" noChangeArrowheads="1"/>
          </p:cNvPicPr>
          <p:nvPr/>
        </p:nvPicPr>
        <p:blipFill>
          <a:blip r:embed="rId6" cstate="print"/>
          <a:srcRect/>
          <a:stretch>
            <a:fillRect/>
          </a:stretch>
        </p:blipFill>
        <p:spPr bwMode="auto">
          <a:xfrm>
            <a:off x="3168352" y="3645024"/>
            <a:ext cx="2555776" cy="1916832"/>
          </a:xfrm>
          <a:prstGeom prst="rect">
            <a:avLst/>
          </a:prstGeom>
          <a:noFill/>
        </p:spPr>
      </p:pic>
      <p:pic>
        <p:nvPicPr>
          <p:cNvPr id="1031" name="Picture 7" descr="K:\Лекции\3 курс\Лекция 4\Новая папка\P1000237.JPG"/>
          <p:cNvPicPr>
            <a:picLocks noChangeAspect="1" noChangeArrowheads="1"/>
          </p:cNvPicPr>
          <p:nvPr/>
        </p:nvPicPr>
        <p:blipFill>
          <a:blip r:embed="rId7" cstate="print"/>
          <a:srcRect/>
          <a:stretch>
            <a:fillRect/>
          </a:stretch>
        </p:blipFill>
        <p:spPr bwMode="auto">
          <a:xfrm>
            <a:off x="6228184" y="3645024"/>
            <a:ext cx="2671641" cy="2003731"/>
          </a:xfrm>
          <a:prstGeom prst="rect">
            <a:avLst/>
          </a:prstGeom>
          <a:noFill/>
        </p:spPr>
      </p:pic>
      <p:graphicFrame>
        <p:nvGraphicFramePr>
          <p:cNvPr id="11" name="Таблица 10"/>
          <p:cNvGraphicFramePr>
            <a:graphicFrameLocks noGrp="1"/>
          </p:cNvGraphicFramePr>
          <p:nvPr/>
        </p:nvGraphicFramePr>
        <p:xfrm>
          <a:off x="68239" y="5733256"/>
          <a:ext cx="9075761" cy="365760"/>
        </p:xfrm>
        <a:graphic>
          <a:graphicData uri="http://schemas.openxmlformats.org/drawingml/2006/table">
            <a:tbl>
              <a:tblPr/>
              <a:tblGrid>
                <a:gridCol w="9075761">
                  <a:extLst>
                    <a:ext uri="{9D8B030D-6E8A-4147-A177-3AD203B41FA5}">
                      <a16:colId xmlns:a16="http://schemas.microsoft.com/office/drawing/2014/main" val="20000"/>
                    </a:ext>
                  </a:extLst>
                </a:gridCol>
              </a:tblGrid>
              <a:tr h="122830">
                <a:tc>
                  <a:txBody>
                    <a:bodyPr/>
                    <a:lstStyle/>
                    <a:p>
                      <a:pPr algn="ctr"/>
                      <a:r>
                        <a:rPr lang="ru-RU" b="1" dirty="0" smtClean="0"/>
                        <a:t>Подготовка гипсовой модели</a:t>
                      </a:r>
                      <a:endParaRPr lang="ru-RU" b="1" dirty="0"/>
                    </a:p>
                  </a:txBody>
                  <a:tcPr>
                    <a:lnL w="12700" cmpd="sng">
                      <a:solidFill>
                        <a:schemeClr val="bg1">
                          <a:lumMod val="95000"/>
                        </a:schemeClr>
                      </a:solidFill>
                      <a:prstDash val="solid"/>
                    </a:lnL>
                    <a:lnR w="12700" cmpd="sng">
                      <a:solidFill>
                        <a:schemeClr val="bg1">
                          <a:lumMod val="95000"/>
                        </a:schemeClr>
                      </a:solidFill>
                      <a:prstDash val="solid"/>
                    </a:lnR>
                    <a:lnT w="12700" cmpd="sng">
                      <a:solidFill>
                        <a:schemeClr val="bg1">
                          <a:lumMod val="95000"/>
                        </a:schemeClr>
                      </a:solidFill>
                      <a:prstDash val="solid"/>
                    </a:lnT>
                    <a:lnB w="12700" cmpd="sng">
                      <a:solidFill>
                        <a:schemeClr val="bg1">
                          <a:lumMod val="95000"/>
                        </a:schemeClr>
                      </a:solidFill>
                      <a:prstDash val="soli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8" name="TextBox 7"/>
          <p:cNvSpPr txBox="1"/>
          <p:nvPr/>
        </p:nvSpPr>
        <p:spPr>
          <a:xfrm>
            <a:off x="3918244" y="1565491"/>
            <a:ext cx="4900419" cy="2677656"/>
          </a:xfrm>
          <a:prstGeom prst="rect">
            <a:avLst/>
          </a:prstGeom>
          <a:noFill/>
        </p:spPr>
        <p:txBody>
          <a:bodyPr wrap="square" rtlCol="0">
            <a:spAutoFit/>
          </a:bodyPr>
          <a:lstStyle/>
          <a:p>
            <a:r>
              <a:rPr lang="ru-RU" sz="2400" b="1" dirty="0" smtClean="0">
                <a:solidFill>
                  <a:srgbClr val="FF0000"/>
                </a:solidFill>
              </a:rPr>
              <a:t>Искусственная коронка </a:t>
            </a:r>
            <a:r>
              <a:rPr lang="ru-RU" sz="2400" dirty="0" smtClean="0"/>
              <a:t>- это зубной протез, покрывающий клиническую коронку зуба и восстанавливающий его анатомическую форму, размеры и функцию. </a:t>
            </a:r>
          </a:p>
          <a:p>
            <a:endParaRPr lang="ru-RU" sz="2400" dirty="0"/>
          </a:p>
        </p:txBody>
      </p:sp>
      <p:sp>
        <p:nvSpPr>
          <p:cNvPr id="9" name="TextBox 8"/>
          <p:cNvSpPr txBox="1"/>
          <p:nvPr/>
        </p:nvSpPr>
        <p:spPr>
          <a:xfrm>
            <a:off x="1660183" y="4168201"/>
            <a:ext cx="5202123" cy="2308324"/>
          </a:xfrm>
          <a:prstGeom prst="rect">
            <a:avLst/>
          </a:prstGeom>
          <a:noFill/>
        </p:spPr>
        <p:txBody>
          <a:bodyPr wrap="square" rtlCol="0">
            <a:spAutoFit/>
          </a:bodyPr>
          <a:lstStyle/>
          <a:p>
            <a:r>
              <a:rPr lang="ru-RU" sz="2400" b="1" dirty="0" smtClean="0">
                <a:solidFill>
                  <a:srgbClr val="0070C0"/>
                </a:solidFill>
              </a:rPr>
              <a:t>По способу фиксации </a:t>
            </a:r>
            <a:r>
              <a:rPr lang="ru-RU" sz="2400" dirty="0" smtClean="0"/>
              <a:t>искусственные коронки относятся к несъемным видам зубных протезов: укрепляются на зубе с помощью фиксирующих материалов и образуют с ним единое морфофункциональное целое.</a:t>
            </a:r>
            <a:endParaRPr lang="ru-RU" sz="2400" dirty="0"/>
          </a:p>
        </p:txBody>
      </p:sp>
      <p:pic>
        <p:nvPicPr>
          <p:cNvPr id="10" name="Picture 2" descr="http://o-zubah.ru/wp-content/uploads/37.jpg"/>
          <p:cNvPicPr>
            <a:picLocks noChangeAspect="1" noChangeArrowheads="1"/>
          </p:cNvPicPr>
          <p:nvPr/>
        </p:nvPicPr>
        <p:blipFill>
          <a:blip r:embed="rId4" cstate="print">
            <a:clrChange>
              <a:clrFrom>
                <a:srgbClr val="FFFFFF"/>
              </a:clrFrom>
              <a:clrTo>
                <a:srgbClr val="FFFFFF">
                  <a:alpha val="0"/>
                </a:srgbClr>
              </a:clrTo>
            </a:clrChange>
          </a:blip>
          <a:srcRect l="19570" t="18590" r="17373"/>
          <a:stretch>
            <a:fillRect/>
          </a:stretch>
        </p:blipFill>
        <p:spPr bwMode="auto">
          <a:xfrm>
            <a:off x="1681863" y="1761423"/>
            <a:ext cx="2030174" cy="2285792"/>
          </a:xfrm>
          <a:prstGeom prst="rect">
            <a:avLst/>
          </a:prstGeom>
          <a:noFill/>
        </p:spPr>
      </p:pic>
      <p:pic>
        <p:nvPicPr>
          <p:cNvPr id="11" name="Picture 10" descr="http://www.stomport.ru/res/data/fckeditor/user_197/%D0%9C%D0%B5%D1%82%D0%B0%D0%BB%D0%BB%D0%B8%D1%87%D0%B5%D1%81%D0%BA%D0%B8%D0%B5%20%D0%B8%D1%81%D0%BA%D1%83%D1%81%D1%81%D1%82%D0%B2%D0%B5%D0%BD%D0%BD%D1%8B%D0%B5%20%D0%B7%D1%83%D0%B1%D1%8B1.jpg"/>
          <p:cNvPicPr>
            <a:picLocks noChangeAspect="1" noChangeArrowheads="1"/>
          </p:cNvPicPr>
          <p:nvPr/>
        </p:nvPicPr>
        <p:blipFill>
          <a:blip r:embed="rId5" cstate="print"/>
          <a:srcRect/>
          <a:stretch>
            <a:fillRect/>
          </a:stretch>
        </p:blipFill>
        <p:spPr bwMode="auto">
          <a:xfrm>
            <a:off x="6862306" y="4436311"/>
            <a:ext cx="1852036" cy="1772105"/>
          </a:xfrm>
          <a:prstGeom prst="rect">
            <a:avLst/>
          </a:prstGeom>
          <a:noFill/>
        </p:spPr>
      </p:pic>
      <p:sp>
        <p:nvSpPr>
          <p:cNvPr id="13" name="Прямоугольник 12"/>
          <p:cNvSpPr/>
          <p:nvPr/>
        </p:nvSpPr>
        <p:spPr>
          <a:xfrm>
            <a:off x="1681862" y="223602"/>
            <a:ext cx="7004937" cy="1015663"/>
          </a:xfrm>
          <a:prstGeom prst="rect">
            <a:avLst/>
          </a:prstGeom>
        </p:spPr>
        <p:txBody>
          <a:bodyPr wrap="square">
            <a:spAutoFit/>
          </a:bodyPr>
          <a:lstStyle/>
          <a:p>
            <a:pPr indent="270510" algn="just"/>
            <a:r>
              <a:rPr lang="ru-RU" sz="2000" dirty="0">
                <a:latin typeface="Times New Roman" panose="02020603050405020304" pitchFamily="18" charset="0"/>
                <a:cs typeface="Times New Roman" panose="02020603050405020304" pitchFamily="18" charset="0"/>
              </a:rPr>
              <a:t>В тех случаях, когда восстановление анатомической формы коронки зуба пломбированием или вкладкой невозможно, или неэффективно, применяются искусственные коронки.</a:t>
            </a:r>
          </a:p>
        </p:txBody>
      </p:sp>
    </p:spTree>
    <p:extLst>
      <p:ext uri="{BB962C8B-B14F-4D97-AF65-F5344CB8AC3E}">
        <p14:creationId xmlns:p14="http://schemas.microsoft.com/office/powerpoint/2010/main" val="883520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30</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59813" y="204836"/>
            <a:ext cx="7668344" cy="6678751"/>
          </a:xfrm>
          <a:prstGeom prst="rect">
            <a:avLst/>
          </a:prstGeom>
        </p:spPr>
        <p:txBody>
          <a:bodyPr wrap="square">
            <a:spAutoFit/>
          </a:bodyPr>
          <a:lstStyle/>
          <a:p>
            <a:pPr indent="270510" algn="just"/>
            <a:r>
              <a:rPr lang="ru-RU" sz="3200" i="1" dirty="0">
                <a:solidFill>
                  <a:srgbClr val="FF0000"/>
                </a:solidFill>
                <a:latin typeface="Times New Roman" panose="02020603050405020304" pitchFamily="18" charset="0"/>
                <a:ea typeface="Times New Roman" panose="02020603050405020304" pitchFamily="18" charset="0"/>
              </a:rPr>
              <a:t>2-й клинический этап</a:t>
            </a:r>
            <a:endParaRPr lang="ru-RU" sz="3200" dirty="0">
              <a:solidFill>
                <a:srgbClr val="FF0000"/>
              </a:solidFill>
            </a:endParaRPr>
          </a:p>
          <a:p>
            <a:pPr indent="270510" algn="ctr"/>
            <a:r>
              <a:rPr lang="ru-RU" sz="2000" b="1" dirty="0">
                <a:solidFill>
                  <a:srgbClr val="0070C0"/>
                </a:solidFill>
                <a:latin typeface="Times New Roman" panose="02020603050405020304" pitchFamily="18" charset="0"/>
                <a:ea typeface="Times New Roman" panose="02020603050405020304" pitchFamily="18" charset="0"/>
              </a:rPr>
              <a:t>Определение центральной окклюзии и центрального соотношения челюстей</a:t>
            </a:r>
            <a:endParaRPr lang="ru-RU" sz="2000" dirty="0">
              <a:solidFill>
                <a:srgbClr val="0070C0"/>
              </a:solidFill>
            </a:endParaRPr>
          </a:p>
          <a:p>
            <a:pPr indent="270510" algn="just"/>
            <a:r>
              <a:rPr lang="ru-RU" sz="2000" dirty="0">
                <a:latin typeface="Times New Roman" panose="02020603050405020304" pitchFamily="18" charset="0"/>
                <a:ea typeface="Times New Roman" panose="02020603050405020304" pitchFamily="18" charset="0"/>
              </a:rPr>
              <a:t>Выбор метода определения и фиксации центральной окклюзии или центрального соотношения челюстей зависит от количества препарируемых зубов и их расположения в зубном ряду, величины и топографии дефектов зубных рядов.</a:t>
            </a:r>
            <a:endParaRPr lang="ru-RU" sz="2000" dirty="0"/>
          </a:p>
          <a:p>
            <a:pPr indent="270510" algn="just"/>
            <a:r>
              <a:rPr lang="ru-RU" sz="2000" dirty="0">
                <a:latin typeface="Times New Roman" panose="02020603050405020304" pitchFamily="18" charset="0"/>
                <a:ea typeface="Times New Roman" panose="02020603050405020304" pitchFamily="18" charset="0"/>
              </a:rPr>
              <a:t>При изготовлении небольшого количества коронок и фиксированной высоты нижнего отдела лица, когда с обеих сторон челюстей сохраняется достаточное количество контактов естественных зубов в переднем и боковых отделах, центральную окклюзию определяют путем сопоставления гипсовых моделей по зубным признакам.</a:t>
            </a:r>
            <a:endParaRPr lang="ru-RU" sz="2000" dirty="0"/>
          </a:p>
          <a:p>
            <a:pPr indent="270510" algn="just"/>
            <a:r>
              <a:rPr lang="ru-RU" sz="2000" dirty="0">
                <a:latin typeface="Times New Roman" panose="02020603050405020304" pitchFamily="18" charset="0"/>
                <a:ea typeface="Times New Roman" panose="02020603050405020304" pitchFamily="18" charset="0"/>
              </a:rPr>
              <a:t>В тех случаях, когда препарируется большое количество зубов, а зубы-антагонисты имеются только в двух или одной функционально ориентированных группах, центральное соотношение врач фиксирует с помощью восковых базисов с </a:t>
            </a:r>
            <a:r>
              <a:rPr lang="ru-RU" sz="2000" dirty="0" err="1">
                <a:latin typeface="Times New Roman" panose="02020603050405020304" pitchFamily="18" charset="0"/>
                <a:ea typeface="Times New Roman" panose="02020603050405020304" pitchFamily="18" charset="0"/>
              </a:rPr>
              <a:t>окклюзионными</a:t>
            </a:r>
            <a:r>
              <a:rPr lang="ru-RU" sz="2000" dirty="0">
                <a:latin typeface="Times New Roman" panose="02020603050405020304" pitchFamily="18" charset="0"/>
                <a:ea typeface="Times New Roman" panose="02020603050405020304" pitchFamily="18" charset="0"/>
              </a:rPr>
              <a:t> валиками, изготовленными зубным техником. Центральное соотношение челюстей определяют общепринятым способом и оценивают по характеру соотношения зубных рядов, типичному для каждого вида прикуса.</a:t>
            </a:r>
            <a:endParaRPr lang="ru-RU" sz="2000" dirty="0">
              <a:effectLst/>
            </a:endParaRPr>
          </a:p>
        </p:txBody>
      </p:sp>
    </p:spTree>
    <p:extLst>
      <p:ext uri="{BB962C8B-B14F-4D97-AF65-F5344CB8AC3E}">
        <p14:creationId xmlns:p14="http://schemas.microsoft.com/office/powerpoint/2010/main" val="1869395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31</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780362"/>
            <a:ext cx="7560840" cy="4031873"/>
          </a:xfrm>
          <a:prstGeom prst="rect">
            <a:avLst/>
          </a:prstGeom>
        </p:spPr>
        <p:txBody>
          <a:bodyPr wrap="square">
            <a:spAutoFit/>
          </a:bodyPr>
          <a:lstStyle/>
          <a:p>
            <a:pPr indent="270510" algn="just"/>
            <a:r>
              <a:rPr lang="ru-RU" sz="3200" b="1" i="1" dirty="0">
                <a:solidFill>
                  <a:srgbClr val="006600"/>
                </a:solidFill>
                <a:latin typeface="Times New Roman" panose="02020603050405020304" pitchFamily="18" charset="0"/>
                <a:ea typeface="Times New Roman" panose="02020603050405020304" pitchFamily="18" charset="0"/>
              </a:rPr>
              <a:t>1-й лабораторный </a:t>
            </a:r>
            <a:r>
              <a:rPr lang="ru-RU" sz="3200" b="1" i="1" dirty="0" smtClean="0">
                <a:solidFill>
                  <a:srgbClr val="006600"/>
                </a:solidFill>
                <a:latin typeface="Times New Roman" panose="02020603050405020304" pitchFamily="18" charset="0"/>
                <a:ea typeface="Times New Roman" panose="02020603050405020304" pitchFamily="18" charset="0"/>
              </a:rPr>
              <a:t>этап</a:t>
            </a:r>
          </a:p>
          <a:p>
            <a:pPr indent="270510" algn="just"/>
            <a:endParaRPr lang="ru-RU" sz="3200" b="1" dirty="0">
              <a:solidFill>
                <a:srgbClr val="006600"/>
              </a:solidFill>
            </a:endParaRPr>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Гравирование </a:t>
            </a:r>
            <a:r>
              <a:rPr lang="ru-RU" sz="2400" dirty="0">
                <a:latin typeface="Times New Roman" panose="02020603050405020304" pitchFamily="18" charset="0"/>
                <a:ea typeface="Times New Roman" panose="02020603050405020304" pitchFamily="18" charset="0"/>
              </a:rPr>
              <a:t>и контурирование шейки зуба.</a:t>
            </a:r>
            <a:endParaRPr lang="ru-RU" sz="2400" dirty="0"/>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Моделирование </a:t>
            </a:r>
            <a:r>
              <a:rPr lang="ru-RU" sz="2400" dirty="0">
                <a:latin typeface="Times New Roman" panose="02020603050405020304" pitchFamily="18" charset="0"/>
                <a:ea typeface="Times New Roman" panose="02020603050405020304" pitchFamily="18" charset="0"/>
              </a:rPr>
              <a:t>анатомической формы коронки воском.</a:t>
            </a:r>
            <a:endParaRPr lang="ru-RU" sz="2400" dirty="0"/>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Изготовление </a:t>
            </a:r>
            <a:r>
              <a:rPr lang="ru-RU" sz="2400" dirty="0">
                <a:latin typeface="Times New Roman" panose="02020603050405020304" pitchFamily="18" charset="0"/>
                <a:ea typeface="Times New Roman" panose="02020603050405020304" pitchFamily="18" charset="0"/>
              </a:rPr>
              <a:t>гипсового и металлического штампов.</a:t>
            </a:r>
            <a:endParaRPr lang="ru-RU" sz="2400" dirty="0"/>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Подбор </a:t>
            </a:r>
            <a:r>
              <a:rPr lang="ru-RU" sz="2400" dirty="0">
                <a:latin typeface="Times New Roman" panose="02020603050405020304" pitchFamily="18" charset="0"/>
                <a:ea typeface="Times New Roman" panose="02020603050405020304" pitchFamily="18" charset="0"/>
              </a:rPr>
              <a:t>гильзы и подготовка ее к предварительной штамповке.</a:t>
            </a:r>
            <a:endParaRPr lang="ru-RU" sz="2400" dirty="0"/>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Предварительная </a:t>
            </a:r>
            <a:r>
              <a:rPr lang="ru-RU" sz="2400" dirty="0">
                <a:latin typeface="Times New Roman" panose="02020603050405020304" pitchFamily="18" charset="0"/>
                <a:ea typeface="Times New Roman" panose="02020603050405020304" pitchFamily="18" charset="0"/>
              </a:rPr>
              <a:t>штамповка металлической коронки.</a:t>
            </a:r>
            <a:endParaRPr lang="ru-RU" sz="2400" dirty="0"/>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Окончательная </a:t>
            </a:r>
            <a:r>
              <a:rPr lang="ru-RU" sz="2400" dirty="0">
                <a:latin typeface="Times New Roman" panose="02020603050405020304" pitchFamily="18" charset="0"/>
                <a:ea typeface="Times New Roman" panose="02020603050405020304" pitchFamily="18" charset="0"/>
              </a:rPr>
              <a:t>штамповка металлической коронки.</a:t>
            </a:r>
            <a:endParaRPr lang="ru-RU" sz="2400" dirty="0">
              <a:effectLst/>
            </a:endParaRPr>
          </a:p>
        </p:txBody>
      </p:sp>
    </p:spTree>
    <p:extLst>
      <p:ext uri="{BB962C8B-B14F-4D97-AF65-F5344CB8AC3E}">
        <p14:creationId xmlns:p14="http://schemas.microsoft.com/office/powerpoint/2010/main" val="3162804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2"/>
          <a:ext cx="9144000" cy="6525347"/>
        </p:xfrm>
        <a:graphic>
          <a:graphicData uri="http://schemas.openxmlformats.org/drawingml/2006/table">
            <a:tbl>
              <a:tblPr firstRow="1" bandRow="1">
                <a:tableStyleId>{5C22544A-7EE6-4342-B048-85BDC9FD1C3A}</a:tableStyleId>
              </a:tblPr>
              <a:tblGrid>
                <a:gridCol w="2195736">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gridCol w="2195736">
                  <a:extLst>
                    <a:ext uri="{9D8B030D-6E8A-4147-A177-3AD203B41FA5}">
                      <a16:colId xmlns:a16="http://schemas.microsoft.com/office/drawing/2014/main" val="20003"/>
                    </a:ext>
                  </a:extLst>
                </a:gridCol>
              </a:tblGrid>
              <a:tr h="880295">
                <a:tc gridSpan="4">
                  <a:txBody>
                    <a:bodyPr/>
                    <a:lstStyle/>
                    <a:p>
                      <a:pPr algn="ctr"/>
                      <a:r>
                        <a:rPr lang="ru-RU" sz="3600" dirty="0" smtClean="0"/>
                        <a:t>Что происходит в лаборатории?</a:t>
                      </a:r>
                      <a:endParaRPr lang="ru-RU" sz="3600" dirty="0"/>
                    </a:p>
                  </a:txBody>
                  <a:tcPr/>
                </a:tc>
                <a:tc hMerge="1">
                  <a:txBody>
                    <a:bodyPr/>
                    <a:lstStyle/>
                    <a:p>
                      <a:endParaRPr lang="ru-RU" dirty="0"/>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977432">
                <a:tc>
                  <a:txBody>
                    <a:bodyPr/>
                    <a:lstStyle/>
                    <a:p>
                      <a:endParaRPr lang="ru-RU"/>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3667620">
                <a:tc>
                  <a:txBody>
                    <a:bodyPr/>
                    <a:lstStyle/>
                    <a:p>
                      <a:endParaRPr lang="ru-RU" dirty="0"/>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2050" name="Picture 2" descr="K:\Лекции\3 курс\Лекция 4\Новая папка\P1000239.JPG"/>
          <p:cNvPicPr>
            <a:picLocks noChangeAspect="1" noChangeArrowheads="1"/>
          </p:cNvPicPr>
          <p:nvPr/>
        </p:nvPicPr>
        <p:blipFill>
          <a:blip r:embed="rId2" cstate="print"/>
          <a:srcRect/>
          <a:stretch>
            <a:fillRect/>
          </a:stretch>
        </p:blipFill>
        <p:spPr bwMode="auto">
          <a:xfrm>
            <a:off x="35496" y="980728"/>
            <a:ext cx="2112235" cy="1584176"/>
          </a:xfrm>
          <a:prstGeom prst="rect">
            <a:avLst/>
          </a:prstGeom>
          <a:noFill/>
        </p:spPr>
      </p:pic>
      <p:pic>
        <p:nvPicPr>
          <p:cNvPr id="2051" name="Picture 3" descr="K:\Лекции\3 курс\Лекция 4\Новая папка\P1000243.JPG"/>
          <p:cNvPicPr>
            <a:picLocks noChangeAspect="1" noChangeArrowheads="1"/>
          </p:cNvPicPr>
          <p:nvPr/>
        </p:nvPicPr>
        <p:blipFill>
          <a:blip r:embed="rId3" cstate="print"/>
          <a:srcRect/>
          <a:stretch>
            <a:fillRect/>
          </a:stretch>
        </p:blipFill>
        <p:spPr bwMode="auto">
          <a:xfrm>
            <a:off x="2339752" y="980728"/>
            <a:ext cx="2112235" cy="1584176"/>
          </a:xfrm>
          <a:prstGeom prst="rect">
            <a:avLst/>
          </a:prstGeom>
          <a:noFill/>
        </p:spPr>
      </p:pic>
      <p:pic>
        <p:nvPicPr>
          <p:cNvPr id="2052" name="Picture 4" descr="K:\Лекции\3 курс\Лекция 4\Новая папка\P1000246.JPG"/>
          <p:cNvPicPr>
            <a:picLocks noChangeAspect="1" noChangeArrowheads="1"/>
          </p:cNvPicPr>
          <p:nvPr/>
        </p:nvPicPr>
        <p:blipFill>
          <a:blip r:embed="rId4" cstate="print"/>
          <a:srcRect/>
          <a:stretch>
            <a:fillRect/>
          </a:stretch>
        </p:blipFill>
        <p:spPr bwMode="auto">
          <a:xfrm>
            <a:off x="4716016" y="980728"/>
            <a:ext cx="2112235" cy="1584176"/>
          </a:xfrm>
          <a:prstGeom prst="rect">
            <a:avLst/>
          </a:prstGeom>
          <a:noFill/>
        </p:spPr>
      </p:pic>
      <p:pic>
        <p:nvPicPr>
          <p:cNvPr id="2053" name="Picture 5" descr="K:\Лекции\3 курс\Лекция 4\Новая папка\P1000250.JPG"/>
          <p:cNvPicPr>
            <a:picLocks noChangeAspect="1" noChangeArrowheads="1"/>
          </p:cNvPicPr>
          <p:nvPr/>
        </p:nvPicPr>
        <p:blipFill>
          <a:blip r:embed="rId5" cstate="print"/>
          <a:srcRect/>
          <a:stretch>
            <a:fillRect/>
          </a:stretch>
        </p:blipFill>
        <p:spPr bwMode="auto">
          <a:xfrm>
            <a:off x="6948264" y="972108"/>
            <a:ext cx="2123728" cy="1592796"/>
          </a:xfrm>
          <a:prstGeom prst="rect">
            <a:avLst/>
          </a:prstGeom>
          <a:noFill/>
        </p:spPr>
      </p:pic>
      <p:pic>
        <p:nvPicPr>
          <p:cNvPr id="2054" name="Picture 6" descr="K:\Лекции\3 курс\Лекция 4\Новая папка\P1000252.JPG"/>
          <p:cNvPicPr>
            <a:picLocks noChangeAspect="1" noChangeArrowheads="1"/>
          </p:cNvPicPr>
          <p:nvPr/>
        </p:nvPicPr>
        <p:blipFill>
          <a:blip r:embed="rId6" cstate="print"/>
          <a:srcRect/>
          <a:stretch>
            <a:fillRect/>
          </a:stretch>
        </p:blipFill>
        <p:spPr bwMode="auto">
          <a:xfrm>
            <a:off x="35146" y="2744662"/>
            <a:ext cx="2160590" cy="1620442"/>
          </a:xfrm>
          <a:prstGeom prst="rect">
            <a:avLst/>
          </a:prstGeom>
          <a:noFill/>
        </p:spPr>
      </p:pic>
      <p:pic>
        <p:nvPicPr>
          <p:cNvPr id="2055" name="Picture 7" descr="K:\Лекции\3 курс\Лекция 4\Новая папка\P1000253.JPG"/>
          <p:cNvPicPr>
            <a:picLocks noChangeAspect="1" noChangeArrowheads="1"/>
          </p:cNvPicPr>
          <p:nvPr/>
        </p:nvPicPr>
        <p:blipFill>
          <a:blip r:embed="rId7" cstate="print"/>
          <a:srcRect/>
          <a:stretch>
            <a:fillRect/>
          </a:stretch>
        </p:blipFill>
        <p:spPr bwMode="auto">
          <a:xfrm>
            <a:off x="2339752" y="2762926"/>
            <a:ext cx="2136237" cy="1602177"/>
          </a:xfrm>
          <a:prstGeom prst="rect">
            <a:avLst/>
          </a:prstGeom>
          <a:noFill/>
        </p:spPr>
      </p:pic>
      <p:pic>
        <p:nvPicPr>
          <p:cNvPr id="2056" name="Picture 8" descr="K:\Лекции\3 курс\Лекция 4\Новая папка\P1000254.JPG"/>
          <p:cNvPicPr>
            <a:picLocks noChangeAspect="1" noChangeArrowheads="1"/>
          </p:cNvPicPr>
          <p:nvPr/>
        </p:nvPicPr>
        <p:blipFill>
          <a:blip r:embed="rId8" cstate="print"/>
          <a:srcRect/>
          <a:stretch>
            <a:fillRect/>
          </a:stretch>
        </p:blipFill>
        <p:spPr bwMode="auto">
          <a:xfrm>
            <a:off x="4644008" y="2780929"/>
            <a:ext cx="2178970" cy="1584176"/>
          </a:xfrm>
          <a:prstGeom prst="rect">
            <a:avLst/>
          </a:prstGeom>
          <a:noFill/>
        </p:spPr>
      </p:pic>
      <p:pic>
        <p:nvPicPr>
          <p:cNvPr id="2057" name="Picture 9" descr="K:\Лекции\3 курс\Лекция 4\Новая папка\P1000255.JPG"/>
          <p:cNvPicPr>
            <a:picLocks noChangeAspect="1" noChangeArrowheads="1"/>
          </p:cNvPicPr>
          <p:nvPr/>
        </p:nvPicPr>
        <p:blipFill>
          <a:blip r:embed="rId9" cstate="print"/>
          <a:srcRect/>
          <a:stretch>
            <a:fillRect/>
          </a:stretch>
        </p:blipFill>
        <p:spPr bwMode="auto">
          <a:xfrm>
            <a:off x="7020272" y="2824452"/>
            <a:ext cx="2054203" cy="1540652"/>
          </a:xfrm>
          <a:prstGeom prst="rect">
            <a:avLst/>
          </a:prstGeom>
          <a:noFill/>
        </p:spPr>
      </p:pic>
      <p:pic>
        <p:nvPicPr>
          <p:cNvPr id="2058" name="Picture 10" descr="K:\Лекции\3 курс\Лекция 4\Новая папка\P1000257.JPG"/>
          <p:cNvPicPr>
            <a:picLocks noChangeAspect="1" noChangeArrowheads="1"/>
          </p:cNvPicPr>
          <p:nvPr/>
        </p:nvPicPr>
        <p:blipFill>
          <a:blip r:embed="rId10" cstate="print"/>
          <a:srcRect/>
          <a:stretch>
            <a:fillRect/>
          </a:stretch>
        </p:blipFill>
        <p:spPr bwMode="auto">
          <a:xfrm>
            <a:off x="86931" y="4509120"/>
            <a:ext cx="2112234" cy="1584176"/>
          </a:xfrm>
          <a:prstGeom prst="rect">
            <a:avLst/>
          </a:prstGeom>
          <a:noFill/>
        </p:spPr>
      </p:pic>
      <p:pic>
        <p:nvPicPr>
          <p:cNvPr id="2059" name="Picture 11" descr="K:\Лекции\3 курс\Лекция 4\Новая папка\P1000258.JPG"/>
          <p:cNvPicPr>
            <a:picLocks noChangeAspect="1" noChangeArrowheads="1"/>
          </p:cNvPicPr>
          <p:nvPr/>
        </p:nvPicPr>
        <p:blipFill>
          <a:blip r:embed="rId11" cstate="print"/>
          <a:srcRect/>
          <a:stretch>
            <a:fillRect/>
          </a:stretch>
        </p:blipFill>
        <p:spPr bwMode="auto">
          <a:xfrm>
            <a:off x="2317418" y="4509120"/>
            <a:ext cx="2182574" cy="1636931"/>
          </a:xfrm>
          <a:prstGeom prst="rect">
            <a:avLst/>
          </a:prstGeom>
          <a:noFill/>
        </p:spPr>
      </p:pic>
      <p:pic>
        <p:nvPicPr>
          <p:cNvPr id="2060" name="Picture 12" descr="K:\Лекции\3 курс\Лекция 4\Новая папка\P1000259.JPG"/>
          <p:cNvPicPr>
            <a:picLocks noChangeAspect="1" noChangeArrowheads="1"/>
          </p:cNvPicPr>
          <p:nvPr/>
        </p:nvPicPr>
        <p:blipFill>
          <a:blip r:embed="rId12" cstate="print"/>
          <a:srcRect/>
          <a:stretch>
            <a:fillRect/>
          </a:stretch>
        </p:blipFill>
        <p:spPr bwMode="auto">
          <a:xfrm>
            <a:off x="4644009" y="4509120"/>
            <a:ext cx="2160240" cy="1620180"/>
          </a:xfrm>
          <a:prstGeom prst="rect">
            <a:avLst/>
          </a:prstGeom>
          <a:noFill/>
        </p:spPr>
      </p:pic>
      <p:pic>
        <p:nvPicPr>
          <p:cNvPr id="2061" name="Picture 13" descr="K:\Лекции\3 курс\Лекция 4\Новая папка\P1000260.JPG"/>
          <p:cNvPicPr>
            <a:picLocks noChangeAspect="1" noChangeArrowheads="1"/>
          </p:cNvPicPr>
          <p:nvPr/>
        </p:nvPicPr>
        <p:blipFill>
          <a:blip r:embed="rId13" cstate="print"/>
          <a:srcRect/>
          <a:stretch>
            <a:fillRect/>
          </a:stretch>
        </p:blipFill>
        <p:spPr bwMode="auto">
          <a:xfrm>
            <a:off x="6948264" y="4509120"/>
            <a:ext cx="2123728" cy="159279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2"/>
          <a:ext cx="9144000" cy="6350571"/>
        </p:xfrm>
        <a:graphic>
          <a:graphicData uri="http://schemas.openxmlformats.org/drawingml/2006/table">
            <a:tbl>
              <a:tblPr firstRow="1" bandRow="1">
                <a:tableStyleId>{5C22544A-7EE6-4342-B048-85BDC9FD1C3A}</a:tableStyleId>
              </a:tblPr>
              <a:tblGrid>
                <a:gridCol w="2195736">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322004">
                  <a:extLst>
                    <a:ext uri="{9D8B030D-6E8A-4147-A177-3AD203B41FA5}">
                      <a16:colId xmlns:a16="http://schemas.microsoft.com/office/drawing/2014/main" val="20002"/>
                    </a:ext>
                  </a:extLst>
                </a:gridCol>
                <a:gridCol w="2322004">
                  <a:extLst>
                    <a:ext uri="{9D8B030D-6E8A-4147-A177-3AD203B41FA5}">
                      <a16:colId xmlns:a16="http://schemas.microsoft.com/office/drawing/2014/main" val="20003"/>
                    </a:ext>
                  </a:extLst>
                </a:gridCol>
              </a:tblGrid>
              <a:tr h="891345">
                <a:tc gridSpan="4">
                  <a:txBody>
                    <a:bodyPr/>
                    <a:lstStyle/>
                    <a:p>
                      <a:pPr algn="ctr"/>
                      <a:r>
                        <a:rPr lang="ru-RU" sz="3600" dirty="0" smtClean="0"/>
                        <a:t>Что происходит в лаборатории?</a:t>
                      </a:r>
                      <a:endParaRPr lang="ru-RU" sz="3600" dirty="0"/>
                    </a:p>
                  </a:txBody>
                  <a:tcPr/>
                </a:tc>
                <a:tc hMerge="1">
                  <a:txBody>
                    <a:bodyPr/>
                    <a:lstStyle/>
                    <a:p>
                      <a:endParaRPr lang="ru-RU" dirty="0"/>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745569">
                <a:tc>
                  <a:txBody>
                    <a:bodyPr/>
                    <a:lstStyle/>
                    <a:p>
                      <a:endParaRPr lang="ru-RU"/>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3713657">
                <a:tc>
                  <a:txBody>
                    <a:bodyPr/>
                    <a:lstStyle/>
                    <a:p>
                      <a:endParaRPr lang="ru-RU" dirty="0"/>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3074" name="Picture 2" descr="K:\Лекции\3 курс\Лекция 4\Новая папка\P1000261.JPG"/>
          <p:cNvPicPr>
            <a:picLocks noChangeAspect="1" noChangeArrowheads="1"/>
          </p:cNvPicPr>
          <p:nvPr/>
        </p:nvPicPr>
        <p:blipFill>
          <a:blip r:embed="rId2" cstate="print"/>
          <a:srcRect/>
          <a:stretch>
            <a:fillRect/>
          </a:stretch>
        </p:blipFill>
        <p:spPr bwMode="auto">
          <a:xfrm>
            <a:off x="72008" y="972108"/>
            <a:ext cx="2123728" cy="1592796"/>
          </a:xfrm>
          <a:prstGeom prst="rect">
            <a:avLst/>
          </a:prstGeom>
          <a:noFill/>
        </p:spPr>
      </p:pic>
      <p:pic>
        <p:nvPicPr>
          <p:cNvPr id="3075" name="Picture 3" descr="K:\Лекции\3 курс\Лекция 4\Новая папка\P1000262.JPG"/>
          <p:cNvPicPr>
            <a:picLocks noChangeAspect="1" noChangeArrowheads="1"/>
          </p:cNvPicPr>
          <p:nvPr/>
        </p:nvPicPr>
        <p:blipFill>
          <a:blip r:embed="rId3" cstate="print"/>
          <a:srcRect/>
          <a:stretch>
            <a:fillRect/>
          </a:stretch>
        </p:blipFill>
        <p:spPr bwMode="auto">
          <a:xfrm>
            <a:off x="2339751" y="998729"/>
            <a:ext cx="2088233" cy="1566175"/>
          </a:xfrm>
          <a:prstGeom prst="rect">
            <a:avLst/>
          </a:prstGeom>
          <a:noFill/>
        </p:spPr>
      </p:pic>
      <p:pic>
        <p:nvPicPr>
          <p:cNvPr id="3076" name="Picture 4" descr="K:\Лекции\3 курс\Лекция 4\Новая папка\P1000263.JPG"/>
          <p:cNvPicPr>
            <a:picLocks noChangeAspect="1" noChangeArrowheads="1"/>
          </p:cNvPicPr>
          <p:nvPr/>
        </p:nvPicPr>
        <p:blipFill>
          <a:blip r:embed="rId4" cstate="print"/>
          <a:srcRect/>
          <a:stretch>
            <a:fillRect/>
          </a:stretch>
        </p:blipFill>
        <p:spPr bwMode="auto">
          <a:xfrm>
            <a:off x="4588840" y="980728"/>
            <a:ext cx="2071392" cy="1553544"/>
          </a:xfrm>
          <a:prstGeom prst="rect">
            <a:avLst/>
          </a:prstGeom>
          <a:noFill/>
        </p:spPr>
      </p:pic>
      <p:pic>
        <p:nvPicPr>
          <p:cNvPr id="3077" name="Picture 5" descr="K:\Лекции\3 курс\Лекция 4\Новая папка\P1000264.JPG"/>
          <p:cNvPicPr>
            <a:picLocks noChangeAspect="1" noChangeArrowheads="1"/>
          </p:cNvPicPr>
          <p:nvPr/>
        </p:nvPicPr>
        <p:blipFill>
          <a:blip r:embed="rId5" cstate="print"/>
          <a:srcRect/>
          <a:stretch>
            <a:fillRect/>
          </a:stretch>
        </p:blipFill>
        <p:spPr bwMode="auto">
          <a:xfrm>
            <a:off x="6876256" y="980728"/>
            <a:ext cx="2112235" cy="1584176"/>
          </a:xfrm>
          <a:prstGeom prst="rect">
            <a:avLst/>
          </a:prstGeom>
          <a:noFill/>
        </p:spPr>
      </p:pic>
      <p:pic>
        <p:nvPicPr>
          <p:cNvPr id="3078" name="Picture 6" descr="K:\Лекции\3 курс\Лекция 4\Новая папка\P1000265.JPG"/>
          <p:cNvPicPr>
            <a:picLocks noChangeAspect="1" noChangeArrowheads="1"/>
          </p:cNvPicPr>
          <p:nvPr/>
        </p:nvPicPr>
        <p:blipFill>
          <a:blip r:embed="rId6" cstate="print"/>
          <a:srcRect/>
          <a:stretch>
            <a:fillRect/>
          </a:stretch>
        </p:blipFill>
        <p:spPr bwMode="auto">
          <a:xfrm>
            <a:off x="107503" y="2924944"/>
            <a:ext cx="2112235" cy="1584176"/>
          </a:xfrm>
          <a:prstGeom prst="rect">
            <a:avLst/>
          </a:prstGeom>
          <a:noFill/>
        </p:spPr>
      </p:pic>
      <p:pic>
        <p:nvPicPr>
          <p:cNvPr id="3079" name="Picture 7" descr="K:\Лекции\3 курс\Лекция 4\Новая папка\P1000266.JPG"/>
          <p:cNvPicPr>
            <a:picLocks noChangeAspect="1" noChangeArrowheads="1"/>
          </p:cNvPicPr>
          <p:nvPr/>
        </p:nvPicPr>
        <p:blipFill>
          <a:blip r:embed="rId7" cstate="print"/>
          <a:srcRect/>
          <a:stretch>
            <a:fillRect/>
          </a:stretch>
        </p:blipFill>
        <p:spPr bwMode="auto">
          <a:xfrm>
            <a:off x="2387757" y="2924944"/>
            <a:ext cx="2112235" cy="1584176"/>
          </a:xfrm>
          <a:prstGeom prst="rect">
            <a:avLst/>
          </a:prstGeom>
          <a:noFill/>
        </p:spPr>
      </p:pic>
      <p:pic>
        <p:nvPicPr>
          <p:cNvPr id="3080" name="Picture 8" descr="K:\Лекции\3 курс\Лекция 4\Новая папка\P1000267.JPG"/>
          <p:cNvPicPr>
            <a:picLocks noChangeAspect="1" noChangeArrowheads="1"/>
          </p:cNvPicPr>
          <p:nvPr/>
        </p:nvPicPr>
        <p:blipFill>
          <a:blip r:embed="rId8" cstate="print"/>
          <a:srcRect t="7570"/>
          <a:stretch>
            <a:fillRect/>
          </a:stretch>
        </p:blipFill>
        <p:spPr bwMode="auto">
          <a:xfrm>
            <a:off x="4620007" y="2924944"/>
            <a:ext cx="2112233" cy="1584175"/>
          </a:xfrm>
          <a:prstGeom prst="rect">
            <a:avLst/>
          </a:prstGeom>
          <a:noFill/>
        </p:spPr>
      </p:pic>
      <p:pic>
        <p:nvPicPr>
          <p:cNvPr id="3081" name="Picture 9" descr="K:\Лекции\3 курс\Лекция 4\Новая папка\P1000268.JPG"/>
          <p:cNvPicPr>
            <a:picLocks noChangeAspect="1" noChangeArrowheads="1"/>
          </p:cNvPicPr>
          <p:nvPr/>
        </p:nvPicPr>
        <p:blipFill>
          <a:blip r:embed="rId9" cstate="print"/>
          <a:srcRect/>
          <a:stretch>
            <a:fillRect/>
          </a:stretch>
        </p:blipFill>
        <p:spPr bwMode="auto">
          <a:xfrm>
            <a:off x="6924262" y="2924944"/>
            <a:ext cx="2112234" cy="1584176"/>
          </a:xfrm>
          <a:prstGeom prst="rect">
            <a:avLst/>
          </a:prstGeom>
          <a:noFill/>
        </p:spPr>
      </p:pic>
      <p:pic>
        <p:nvPicPr>
          <p:cNvPr id="3082" name="Picture 10" descr="K:\Лекции\3 курс\Лекция 4\Новая папка\P1000269.JPG"/>
          <p:cNvPicPr>
            <a:picLocks noChangeAspect="1" noChangeArrowheads="1"/>
          </p:cNvPicPr>
          <p:nvPr/>
        </p:nvPicPr>
        <p:blipFill>
          <a:blip r:embed="rId10" cstate="print"/>
          <a:srcRect/>
          <a:stretch>
            <a:fillRect/>
          </a:stretch>
        </p:blipFill>
        <p:spPr bwMode="auto">
          <a:xfrm flipH="1">
            <a:off x="179512" y="4725144"/>
            <a:ext cx="2016224" cy="1512168"/>
          </a:xfrm>
          <a:prstGeom prst="rect">
            <a:avLst/>
          </a:prstGeom>
          <a:noFill/>
        </p:spPr>
      </p:pic>
      <p:pic>
        <p:nvPicPr>
          <p:cNvPr id="3083" name="Picture 11" descr="K:\Лекции\3 курс\Лекция 4\Новая папка\P1000270.JPG"/>
          <p:cNvPicPr>
            <a:picLocks noChangeAspect="1" noChangeArrowheads="1"/>
          </p:cNvPicPr>
          <p:nvPr/>
        </p:nvPicPr>
        <p:blipFill>
          <a:blip r:embed="rId11" cstate="print"/>
          <a:srcRect/>
          <a:stretch>
            <a:fillRect/>
          </a:stretch>
        </p:blipFill>
        <p:spPr bwMode="auto">
          <a:xfrm>
            <a:off x="2411760" y="4707140"/>
            <a:ext cx="2088233" cy="1458164"/>
          </a:xfrm>
          <a:prstGeom prst="rect">
            <a:avLst/>
          </a:prstGeom>
          <a:noFill/>
        </p:spPr>
      </p:pic>
      <p:pic>
        <p:nvPicPr>
          <p:cNvPr id="3084" name="Picture 12" descr="K:\Лекции\3 курс\Лекция 4\Новая папка\P1000271.JPG"/>
          <p:cNvPicPr>
            <a:picLocks noChangeAspect="1" noChangeArrowheads="1"/>
          </p:cNvPicPr>
          <p:nvPr/>
        </p:nvPicPr>
        <p:blipFill>
          <a:blip r:embed="rId12" cstate="print"/>
          <a:srcRect l="18750" t="5000" b="10000"/>
          <a:stretch>
            <a:fillRect/>
          </a:stretch>
        </p:blipFill>
        <p:spPr bwMode="auto">
          <a:xfrm>
            <a:off x="4644007" y="4725144"/>
            <a:ext cx="2088233" cy="1440160"/>
          </a:xfrm>
          <a:prstGeom prst="rect">
            <a:avLst/>
          </a:prstGeom>
          <a:noFill/>
        </p:spPr>
      </p:pic>
      <p:pic>
        <p:nvPicPr>
          <p:cNvPr id="3085" name="Picture 13" descr="K:\Лекции\3 курс\Лекция 4\Новая папка\P1000272.JPG"/>
          <p:cNvPicPr>
            <a:picLocks noChangeAspect="1" noChangeArrowheads="1"/>
          </p:cNvPicPr>
          <p:nvPr/>
        </p:nvPicPr>
        <p:blipFill>
          <a:blip r:embed="rId13" cstate="print"/>
          <a:srcRect l="12626" t="6447" b="7536"/>
          <a:stretch>
            <a:fillRect/>
          </a:stretch>
        </p:blipFill>
        <p:spPr bwMode="auto">
          <a:xfrm>
            <a:off x="6876256" y="4725144"/>
            <a:ext cx="2169632" cy="151216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2"/>
          <a:ext cx="9144000" cy="6165307"/>
        </p:xfrm>
        <a:graphic>
          <a:graphicData uri="http://schemas.openxmlformats.org/drawingml/2006/table">
            <a:tbl>
              <a:tblPr firstRow="1" bandRow="1">
                <a:tableStyleId>{5C22544A-7EE6-4342-B048-85BDC9FD1C3A}</a:tableStyleId>
              </a:tblPr>
              <a:tblGrid>
                <a:gridCol w="2123728">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368601">
                  <a:extLst>
                    <a:ext uri="{9D8B030D-6E8A-4147-A177-3AD203B41FA5}">
                      <a16:colId xmlns:a16="http://schemas.microsoft.com/office/drawing/2014/main" val="20002"/>
                    </a:ext>
                  </a:extLst>
                </a:gridCol>
                <a:gridCol w="2347415">
                  <a:extLst>
                    <a:ext uri="{9D8B030D-6E8A-4147-A177-3AD203B41FA5}">
                      <a16:colId xmlns:a16="http://schemas.microsoft.com/office/drawing/2014/main" val="20003"/>
                    </a:ext>
                  </a:extLst>
                </a:gridCol>
              </a:tblGrid>
              <a:tr h="842381">
                <a:tc gridSpan="4">
                  <a:txBody>
                    <a:bodyPr/>
                    <a:lstStyle/>
                    <a:p>
                      <a:pPr algn="ctr"/>
                      <a:r>
                        <a:rPr lang="ru-RU" sz="2800" dirty="0" smtClean="0"/>
                        <a:t>Что происходит в лаборатории?</a:t>
                      </a:r>
                      <a:endParaRPr lang="ru-RU" sz="2800" dirty="0"/>
                    </a:p>
                  </a:txBody>
                  <a:tcPr/>
                </a:tc>
                <a:tc hMerge="1">
                  <a:txBody>
                    <a:bodyPr/>
                    <a:lstStyle/>
                    <a:p>
                      <a:endParaRPr lang="ru-RU" dirty="0"/>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813272">
                <a:tc>
                  <a:txBody>
                    <a:bodyPr/>
                    <a:lstStyle/>
                    <a:p>
                      <a:endParaRPr lang="ru-RU"/>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3509654">
                <a:tc>
                  <a:txBody>
                    <a:bodyPr/>
                    <a:lstStyle/>
                    <a:p>
                      <a:endParaRPr lang="ru-RU" dirty="0"/>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4098" name="Picture 2" descr="K:\Лекции\3 курс\Лекция 4\Новая папка\P1000273.JPG"/>
          <p:cNvPicPr>
            <a:picLocks noChangeAspect="1" noChangeArrowheads="1"/>
          </p:cNvPicPr>
          <p:nvPr/>
        </p:nvPicPr>
        <p:blipFill>
          <a:blip r:embed="rId2" cstate="print"/>
          <a:srcRect/>
          <a:stretch>
            <a:fillRect/>
          </a:stretch>
        </p:blipFill>
        <p:spPr bwMode="auto">
          <a:xfrm>
            <a:off x="-1" y="836712"/>
            <a:ext cx="2112235" cy="1584176"/>
          </a:xfrm>
          <a:prstGeom prst="rect">
            <a:avLst/>
          </a:prstGeom>
          <a:noFill/>
        </p:spPr>
      </p:pic>
      <p:pic>
        <p:nvPicPr>
          <p:cNvPr id="4099" name="Picture 3" descr="K:\Лекции\3 курс\Лекция 4\Новая папка\P1000274.JPG"/>
          <p:cNvPicPr>
            <a:picLocks noChangeAspect="1" noChangeArrowheads="1"/>
          </p:cNvPicPr>
          <p:nvPr/>
        </p:nvPicPr>
        <p:blipFill>
          <a:blip r:embed="rId3" cstate="print"/>
          <a:srcRect/>
          <a:stretch>
            <a:fillRect/>
          </a:stretch>
        </p:blipFill>
        <p:spPr bwMode="auto">
          <a:xfrm>
            <a:off x="2212181" y="885050"/>
            <a:ext cx="2143795" cy="1607846"/>
          </a:xfrm>
          <a:prstGeom prst="rect">
            <a:avLst/>
          </a:prstGeom>
          <a:noFill/>
        </p:spPr>
      </p:pic>
      <p:pic>
        <p:nvPicPr>
          <p:cNvPr id="4100" name="Picture 4" descr="K:\Лекции\3 курс\Лекция 4\Новая папка\P1000275.JPG"/>
          <p:cNvPicPr>
            <a:picLocks noChangeAspect="1" noChangeArrowheads="1"/>
          </p:cNvPicPr>
          <p:nvPr/>
        </p:nvPicPr>
        <p:blipFill>
          <a:blip r:embed="rId4" cstate="print"/>
          <a:srcRect/>
          <a:stretch>
            <a:fillRect/>
          </a:stretch>
        </p:blipFill>
        <p:spPr bwMode="auto">
          <a:xfrm>
            <a:off x="4572000" y="908720"/>
            <a:ext cx="2232248" cy="1584176"/>
          </a:xfrm>
          <a:prstGeom prst="rect">
            <a:avLst/>
          </a:prstGeom>
          <a:noFill/>
        </p:spPr>
      </p:pic>
      <p:pic>
        <p:nvPicPr>
          <p:cNvPr id="4101" name="Picture 5" descr="K:\Лекции\3 курс\Лекция 4\Новая папка\P1000276.JPG"/>
          <p:cNvPicPr>
            <a:picLocks noChangeAspect="1" noChangeArrowheads="1"/>
          </p:cNvPicPr>
          <p:nvPr/>
        </p:nvPicPr>
        <p:blipFill>
          <a:blip r:embed="rId5" cstate="print"/>
          <a:srcRect/>
          <a:stretch>
            <a:fillRect/>
          </a:stretch>
        </p:blipFill>
        <p:spPr bwMode="auto">
          <a:xfrm>
            <a:off x="6947368" y="872044"/>
            <a:ext cx="2161136" cy="1620852"/>
          </a:xfrm>
          <a:prstGeom prst="rect">
            <a:avLst/>
          </a:prstGeom>
          <a:noFill/>
        </p:spPr>
      </p:pic>
      <p:pic>
        <p:nvPicPr>
          <p:cNvPr id="4102" name="Picture 6" descr="K:\Лекции\3 курс\Лекция 4\Новая папка\P1000277.JPG"/>
          <p:cNvPicPr>
            <a:picLocks noChangeAspect="1" noChangeArrowheads="1"/>
          </p:cNvPicPr>
          <p:nvPr/>
        </p:nvPicPr>
        <p:blipFill>
          <a:blip r:embed="rId6" cstate="print"/>
          <a:srcRect/>
          <a:stretch>
            <a:fillRect/>
          </a:stretch>
        </p:blipFill>
        <p:spPr bwMode="auto">
          <a:xfrm>
            <a:off x="0" y="2564904"/>
            <a:ext cx="2144085" cy="1608064"/>
          </a:xfrm>
          <a:prstGeom prst="rect">
            <a:avLst/>
          </a:prstGeom>
          <a:noFill/>
        </p:spPr>
      </p:pic>
      <p:pic>
        <p:nvPicPr>
          <p:cNvPr id="4103" name="Picture 7" descr="K:\Лекции\3 курс\Лекция 4\Новая папка\P1000278.JPG"/>
          <p:cNvPicPr>
            <a:picLocks noChangeAspect="1" noChangeArrowheads="1"/>
          </p:cNvPicPr>
          <p:nvPr/>
        </p:nvPicPr>
        <p:blipFill>
          <a:blip r:embed="rId7" cstate="print"/>
          <a:srcRect/>
          <a:stretch>
            <a:fillRect/>
          </a:stretch>
        </p:blipFill>
        <p:spPr bwMode="auto">
          <a:xfrm>
            <a:off x="2267744" y="2564904"/>
            <a:ext cx="2181204" cy="1635903"/>
          </a:xfrm>
          <a:prstGeom prst="rect">
            <a:avLst/>
          </a:prstGeom>
          <a:noFill/>
        </p:spPr>
      </p:pic>
      <p:pic>
        <p:nvPicPr>
          <p:cNvPr id="4104" name="Picture 8" descr="K:\Лекции\3 курс\Лекция 4\Новая папка\P1000279.JPG"/>
          <p:cNvPicPr>
            <a:picLocks noChangeAspect="1" noChangeArrowheads="1"/>
          </p:cNvPicPr>
          <p:nvPr/>
        </p:nvPicPr>
        <p:blipFill>
          <a:blip r:embed="rId8" cstate="print"/>
          <a:srcRect/>
          <a:stretch>
            <a:fillRect/>
          </a:stretch>
        </p:blipFill>
        <p:spPr bwMode="auto">
          <a:xfrm>
            <a:off x="4596002" y="2564904"/>
            <a:ext cx="2208246" cy="1656184"/>
          </a:xfrm>
          <a:prstGeom prst="rect">
            <a:avLst/>
          </a:prstGeom>
          <a:noFill/>
        </p:spPr>
      </p:pic>
      <p:pic>
        <p:nvPicPr>
          <p:cNvPr id="4105" name="Picture 9" descr="K:\Лекции\3 курс\Лекция 4\Новая папка\P1000280.JPG"/>
          <p:cNvPicPr>
            <a:picLocks noChangeAspect="1" noChangeArrowheads="1"/>
          </p:cNvPicPr>
          <p:nvPr/>
        </p:nvPicPr>
        <p:blipFill>
          <a:blip r:embed="rId9" cstate="print"/>
          <a:srcRect/>
          <a:stretch>
            <a:fillRect/>
          </a:stretch>
        </p:blipFill>
        <p:spPr bwMode="auto">
          <a:xfrm>
            <a:off x="6948264" y="2564904"/>
            <a:ext cx="2160240" cy="1656184"/>
          </a:xfrm>
          <a:prstGeom prst="rect">
            <a:avLst/>
          </a:prstGeom>
          <a:noFill/>
        </p:spPr>
      </p:pic>
      <p:pic>
        <p:nvPicPr>
          <p:cNvPr id="4106" name="Picture 10" descr="K:\Лекции\3 курс\Лекция 4\Новая папка\P1000281.JPG"/>
          <p:cNvPicPr>
            <a:picLocks noChangeAspect="1" noChangeArrowheads="1"/>
          </p:cNvPicPr>
          <p:nvPr/>
        </p:nvPicPr>
        <p:blipFill>
          <a:blip r:embed="rId10" cstate="print"/>
          <a:srcRect/>
          <a:stretch>
            <a:fillRect/>
          </a:stretch>
        </p:blipFill>
        <p:spPr bwMode="auto">
          <a:xfrm>
            <a:off x="-1" y="4365104"/>
            <a:ext cx="2208245" cy="1656184"/>
          </a:xfrm>
          <a:prstGeom prst="rect">
            <a:avLst/>
          </a:prstGeom>
          <a:noFill/>
        </p:spPr>
      </p:pic>
      <p:pic>
        <p:nvPicPr>
          <p:cNvPr id="4107" name="Picture 11" descr="K:\Лекции\3 курс\Лекция 4\Новая папка\P1000282.JPG"/>
          <p:cNvPicPr>
            <a:picLocks noChangeAspect="1" noChangeArrowheads="1"/>
          </p:cNvPicPr>
          <p:nvPr/>
        </p:nvPicPr>
        <p:blipFill>
          <a:blip r:embed="rId11" cstate="print"/>
          <a:srcRect/>
          <a:stretch>
            <a:fillRect/>
          </a:stretch>
        </p:blipFill>
        <p:spPr bwMode="auto">
          <a:xfrm>
            <a:off x="2291747" y="4365104"/>
            <a:ext cx="2208245" cy="1656184"/>
          </a:xfrm>
          <a:prstGeom prst="rect">
            <a:avLst/>
          </a:prstGeom>
          <a:noFill/>
        </p:spPr>
      </p:pic>
      <p:pic>
        <p:nvPicPr>
          <p:cNvPr id="4108" name="Picture 12" descr="K:\Лекции\3 курс\Лекция 4\Новая папка\P1000284.JPG"/>
          <p:cNvPicPr>
            <a:picLocks noChangeAspect="1" noChangeArrowheads="1"/>
          </p:cNvPicPr>
          <p:nvPr/>
        </p:nvPicPr>
        <p:blipFill>
          <a:blip r:embed="rId12" cstate="print"/>
          <a:srcRect/>
          <a:stretch>
            <a:fillRect/>
          </a:stretch>
        </p:blipFill>
        <p:spPr bwMode="auto">
          <a:xfrm>
            <a:off x="4572000" y="4365104"/>
            <a:ext cx="2208246" cy="1656184"/>
          </a:xfrm>
          <a:prstGeom prst="rect">
            <a:avLst/>
          </a:prstGeom>
          <a:noFill/>
        </p:spPr>
      </p:pic>
      <p:pic>
        <p:nvPicPr>
          <p:cNvPr id="4109" name="Picture 13" descr="K:\Лекции\3 курс\Лекция 4\Новая папка\P1000285.JPG"/>
          <p:cNvPicPr>
            <a:picLocks noChangeAspect="1" noChangeArrowheads="1"/>
          </p:cNvPicPr>
          <p:nvPr/>
        </p:nvPicPr>
        <p:blipFill>
          <a:blip r:embed="rId13" cstate="print"/>
          <a:srcRect/>
          <a:stretch>
            <a:fillRect/>
          </a:stretch>
        </p:blipFill>
        <p:spPr bwMode="auto">
          <a:xfrm>
            <a:off x="6924261" y="4365104"/>
            <a:ext cx="2112235" cy="1656184"/>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2"/>
          <a:ext cx="9144000" cy="6350571"/>
        </p:xfrm>
        <a:graphic>
          <a:graphicData uri="http://schemas.openxmlformats.org/drawingml/2006/table">
            <a:tbl>
              <a:tblPr firstRow="1" bandRow="1">
                <a:tableStyleId>{5C22544A-7EE6-4342-B048-85BDC9FD1C3A}</a:tableStyleId>
              </a:tblPr>
              <a:tblGrid>
                <a:gridCol w="2195736">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322004">
                  <a:extLst>
                    <a:ext uri="{9D8B030D-6E8A-4147-A177-3AD203B41FA5}">
                      <a16:colId xmlns:a16="http://schemas.microsoft.com/office/drawing/2014/main" val="20002"/>
                    </a:ext>
                  </a:extLst>
                </a:gridCol>
                <a:gridCol w="2322004">
                  <a:extLst>
                    <a:ext uri="{9D8B030D-6E8A-4147-A177-3AD203B41FA5}">
                      <a16:colId xmlns:a16="http://schemas.microsoft.com/office/drawing/2014/main" val="20003"/>
                    </a:ext>
                  </a:extLst>
                </a:gridCol>
              </a:tblGrid>
              <a:tr h="891345">
                <a:tc gridSpan="4">
                  <a:txBody>
                    <a:bodyPr/>
                    <a:lstStyle/>
                    <a:p>
                      <a:pPr algn="ctr"/>
                      <a:r>
                        <a:rPr lang="ru-RU" sz="3600" dirty="0" smtClean="0"/>
                        <a:t>Что происходит в лаборатории?</a:t>
                      </a:r>
                      <a:endParaRPr lang="ru-RU" sz="3600" dirty="0"/>
                    </a:p>
                  </a:txBody>
                  <a:tcPr/>
                </a:tc>
                <a:tc hMerge="1">
                  <a:txBody>
                    <a:bodyPr/>
                    <a:lstStyle/>
                    <a:p>
                      <a:endParaRPr lang="ru-RU" dirty="0"/>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745569">
                <a:tc>
                  <a:txBody>
                    <a:bodyPr/>
                    <a:lstStyle/>
                    <a:p>
                      <a:endParaRPr lang="ru-RU"/>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3713657">
                <a:tc>
                  <a:txBody>
                    <a:bodyPr/>
                    <a:lstStyle/>
                    <a:p>
                      <a:endParaRPr lang="ru-RU" dirty="0"/>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5122" name="Picture 2" descr="K:\Лекции\3 курс\Лекция 4\Новая папка\P1000286.JPG"/>
          <p:cNvPicPr>
            <a:picLocks noChangeAspect="1" noChangeArrowheads="1"/>
          </p:cNvPicPr>
          <p:nvPr/>
        </p:nvPicPr>
        <p:blipFill>
          <a:blip r:embed="rId2" cstate="print"/>
          <a:srcRect/>
          <a:stretch>
            <a:fillRect/>
          </a:stretch>
        </p:blipFill>
        <p:spPr bwMode="auto">
          <a:xfrm>
            <a:off x="0" y="2597952"/>
            <a:ext cx="2195736" cy="1557171"/>
          </a:xfrm>
          <a:prstGeom prst="rect">
            <a:avLst/>
          </a:prstGeom>
          <a:noFill/>
        </p:spPr>
      </p:pic>
      <p:pic>
        <p:nvPicPr>
          <p:cNvPr id="5123" name="Picture 3" descr="K:\Лекции\3 курс\Лекция 4\Новая папка\P1000287.JPG"/>
          <p:cNvPicPr>
            <a:picLocks noChangeAspect="1" noChangeArrowheads="1"/>
          </p:cNvPicPr>
          <p:nvPr/>
        </p:nvPicPr>
        <p:blipFill>
          <a:blip r:embed="rId3" cstate="print"/>
          <a:srcRect/>
          <a:stretch>
            <a:fillRect/>
          </a:stretch>
        </p:blipFill>
        <p:spPr bwMode="auto">
          <a:xfrm>
            <a:off x="2339752" y="908720"/>
            <a:ext cx="2160240" cy="1620180"/>
          </a:xfrm>
          <a:prstGeom prst="rect">
            <a:avLst/>
          </a:prstGeom>
          <a:noFill/>
        </p:spPr>
      </p:pic>
      <p:pic>
        <p:nvPicPr>
          <p:cNvPr id="5124" name="Picture 4" descr="K:\Лекции\3 курс\Лекция 4\Новая папка\P1000288.JPG"/>
          <p:cNvPicPr>
            <a:picLocks noChangeAspect="1" noChangeArrowheads="1"/>
          </p:cNvPicPr>
          <p:nvPr/>
        </p:nvPicPr>
        <p:blipFill>
          <a:blip r:embed="rId4" cstate="print"/>
          <a:srcRect/>
          <a:stretch>
            <a:fillRect/>
          </a:stretch>
        </p:blipFill>
        <p:spPr bwMode="auto">
          <a:xfrm>
            <a:off x="4541827" y="2618910"/>
            <a:ext cx="2112235" cy="1584176"/>
          </a:xfrm>
          <a:prstGeom prst="rect">
            <a:avLst/>
          </a:prstGeom>
          <a:noFill/>
        </p:spPr>
      </p:pic>
      <p:pic>
        <p:nvPicPr>
          <p:cNvPr id="5125" name="Picture 5" descr="K:\Лекции\3 курс\Лекция 4\Новая папка\P1000289.JPG"/>
          <p:cNvPicPr>
            <a:picLocks noChangeAspect="1" noChangeArrowheads="1"/>
          </p:cNvPicPr>
          <p:nvPr/>
        </p:nvPicPr>
        <p:blipFill>
          <a:blip r:embed="rId5" cstate="print"/>
          <a:srcRect/>
          <a:stretch>
            <a:fillRect/>
          </a:stretch>
        </p:blipFill>
        <p:spPr bwMode="auto">
          <a:xfrm>
            <a:off x="6876256" y="908720"/>
            <a:ext cx="2045075" cy="1533806"/>
          </a:xfrm>
          <a:prstGeom prst="rect">
            <a:avLst/>
          </a:prstGeom>
          <a:noFill/>
        </p:spPr>
      </p:pic>
      <p:pic>
        <p:nvPicPr>
          <p:cNvPr id="5126" name="Picture 6" descr="K:\Лекции\3 курс\Лекция 4\Новая папка\P1000290.JPG"/>
          <p:cNvPicPr>
            <a:picLocks noChangeAspect="1" noChangeArrowheads="1"/>
          </p:cNvPicPr>
          <p:nvPr/>
        </p:nvPicPr>
        <p:blipFill>
          <a:blip r:embed="rId6" cstate="print"/>
          <a:srcRect/>
          <a:stretch>
            <a:fillRect/>
          </a:stretch>
        </p:blipFill>
        <p:spPr bwMode="auto">
          <a:xfrm>
            <a:off x="918211" y="4483451"/>
            <a:ext cx="2051720" cy="1538790"/>
          </a:xfrm>
          <a:prstGeom prst="rect">
            <a:avLst/>
          </a:prstGeom>
          <a:noFill/>
        </p:spPr>
      </p:pic>
      <p:pic>
        <p:nvPicPr>
          <p:cNvPr id="5127" name="Picture 7" descr="K:\Лекции\3 курс\Лекция 4\Новая папка\P1000291.JPG"/>
          <p:cNvPicPr>
            <a:picLocks noChangeAspect="1" noChangeArrowheads="1"/>
          </p:cNvPicPr>
          <p:nvPr/>
        </p:nvPicPr>
        <p:blipFill>
          <a:blip r:embed="rId7" cstate="print"/>
          <a:srcRect/>
          <a:stretch>
            <a:fillRect/>
          </a:stretch>
        </p:blipFill>
        <p:spPr bwMode="auto">
          <a:xfrm>
            <a:off x="3694692" y="4483451"/>
            <a:ext cx="2112235" cy="1584176"/>
          </a:xfrm>
          <a:prstGeom prst="rect">
            <a:avLst/>
          </a:prstGeom>
          <a:noFill/>
        </p:spPr>
      </p:pic>
      <p:pic>
        <p:nvPicPr>
          <p:cNvPr id="5128" name="Picture 8" descr="K:\Лекции\3 курс\Лекция 4\Новая папка\P1000292.JPG"/>
          <p:cNvPicPr>
            <a:picLocks noChangeAspect="1" noChangeArrowheads="1"/>
          </p:cNvPicPr>
          <p:nvPr/>
        </p:nvPicPr>
        <p:blipFill>
          <a:blip r:embed="rId8" cstate="print"/>
          <a:srcRect/>
          <a:stretch>
            <a:fillRect/>
          </a:stretch>
        </p:blipFill>
        <p:spPr bwMode="auto">
          <a:xfrm>
            <a:off x="6531688" y="4443727"/>
            <a:ext cx="2208245" cy="165618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36</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474345"/>
            <a:ext cx="7416824" cy="5509200"/>
          </a:xfrm>
          <a:prstGeom prst="rect">
            <a:avLst/>
          </a:prstGeom>
        </p:spPr>
        <p:txBody>
          <a:bodyPr wrap="square">
            <a:spAutoFit/>
          </a:bodyPr>
          <a:lstStyle/>
          <a:p>
            <a:pPr indent="270510" algn="just"/>
            <a:r>
              <a:rPr lang="ru-RU" sz="3200" b="1" i="1" dirty="0">
                <a:solidFill>
                  <a:srgbClr val="FF0000"/>
                </a:solidFill>
                <a:latin typeface="Times New Roman" panose="02020603050405020304" pitchFamily="18" charset="0"/>
                <a:ea typeface="Times New Roman" panose="02020603050405020304" pitchFamily="18" charset="0"/>
              </a:rPr>
              <a:t>3-й клинический этап</a:t>
            </a:r>
            <a:endParaRPr lang="ru-RU" sz="3200" b="1" dirty="0">
              <a:solidFill>
                <a:srgbClr val="FF0000"/>
              </a:solidFill>
            </a:endParaRPr>
          </a:p>
          <a:p>
            <a:pPr indent="270510" algn="ctr"/>
            <a:endParaRPr lang="ru-RU" sz="2000" b="1" dirty="0" smtClean="0">
              <a:solidFill>
                <a:srgbClr val="0070C0"/>
              </a:solidFill>
              <a:latin typeface="Times New Roman" panose="02020603050405020304" pitchFamily="18" charset="0"/>
              <a:ea typeface="Times New Roman" panose="02020603050405020304" pitchFamily="18" charset="0"/>
            </a:endParaRPr>
          </a:p>
          <a:p>
            <a:pPr indent="270510" algn="ctr"/>
            <a:r>
              <a:rPr lang="ru-RU" sz="2000" b="1" dirty="0" smtClean="0">
                <a:solidFill>
                  <a:srgbClr val="0070C0"/>
                </a:solidFill>
                <a:latin typeface="Times New Roman" panose="02020603050405020304" pitchFamily="18" charset="0"/>
                <a:ea typeface="Times New Roman" panose="02020603050405020304" pitchFamily="18" charset="0"/>
              </a:rPr>
              <a:t>Проверка </a:t>
            </a:r>
            <a:r>
              <a:rPr lang="ru-RU" sz="2000" b="1" dirty="0">
                <a:solidFill>
                  <a:srgbClr val="0070C0"/>
                </a:solidFill>
                <a:latin typeface="Times New Roman" panose="02020603050405020304" pitchFamily="18" charset="0"/>
                <a:ea typeface="Times New Roman" panose="02020603050405020304" pitchFamily="18" charset="0"/>
              </a:rPr>
              <a:t>качества изготовленной металлической коронки, припасовка и коррекция ее в полости </a:t>
            </a:r>
            <a:r>
              <a:rPr lang="ru-RU" sz="2000" b="1" dirty="0" smtClean="0">
                <a:solidFill>
                  <a:srgbClr val="0070C0"/>
                </a:solidFill>
                <a:latin typeface="Times New Roman" panose="02020603050405020304" pitchFamily="18" charset="0"/>
                <a:ea typeface="Times New Roman" panose="02020603050405020304" pitchFamily="18" charset="0"/>
              </a:rPr>
              <a:t>рта</a:t>
            </a:r>
          </a:p>
          <a:p>
            <a:pPr indent="270510" algn="ctr"/>
            <a:endParaRPr lang="ru-RU" sz="2000" dirty="0">
              <a:solidFill>
                <a:srgbClr val="0070C0"/>
              </a:solidFill>
            </a:endParaRPr>
          </a:p>
          <a:p>
            <a:pPr indent="270510" algn="just"/>
            <a:r>
              <a:rPr lang="ru-RU" sz="2000" dirty="0">
                <a:latin typeface="Times New Roman" panose="02020603050405020304" pitchFamily="18" charset="0"/>
                <a:ea typeface="Times New Roman" panose="02020603050405020304" pitchFamily="18" charset="0"/>
              </a:rPr>
              <a:t>Качество изготовленной в лаборатории штампованной коронки оценивается визуально (на гипсовом штампе), а далее непосредственно при наложении ее на отпрепарированный естественный зуб.</a:t>
            </a:r>
            <a:endParaRPr lang="ru-RU" sz="2000" dirty="0"/>
          </a:p>
          <a:p>
            <a:pPr indent="270510" algn="just"/>
            <a:r>
              <a:rPr lang="ru-RU" sz="2000" dirty="0">
                <a:latin typeface="Times New Roman" panose="02020603050405020304" pitchFamily="18" charset="0"/>
                <a:ea typeface="Times New Roman" panose="02020603050405020304" pitchFamily="18" charset="0"/>
              </a:rPr>
              <a:t>При визуальной оценке качества коронки определяется соответствие ее формы анатомической форме коронки восстанавливаемого зуба:</a:t>
            </a:r>
            <a:endParaRPr lang="ru-RU" sz="2000" dirty="0"/>
          </a:p>
          <a:p>
            <a:pPr marL="342900" indent="-342900" algn="just">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выраженный </a:t>
            </a:r>
            <a:r>
              <a:rPr lang="ru-RU" sz="2000" dirty="0">
                <a:latin typeface="Times New Roman" panose="02020603050405020304" pitchFamily="18" charset="0"/>
                <a:ea typeface="Times New Roman" panose="02020603050405020304" pitchFamily="18" charset="0"/>
              </a:rPr>
              <a:t>рельеф жевательной поверхности с учетом возрастных особенностей зубов пациента;</a:t>
            </a:r>
            <a:endParaRPr lang="ru-RU" sz="2000" dirty="0"/>
          </a:p>
          <a:p>
            <a:pPr marL="342900" indent="-342900" algn="just">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четко </a:t>
            </a:r>
            <a:r>
              <a:rPr lang="ru-RU" sz="2000" dirty="0">
                <a:latin typeface="Times New Roman" panose="02020603050405020304" pitchFamily="18" charset="0"/>
                <a:ea typeface="Times New Roman" panose="02020603050405020304" pitchFamily="18" charset="0"/>
              </a:rPr>
              <a:t>выраженные признаки угла и профиля коронки;</a:t>
            </a:r>
            <a:endParaRPr lang="ru-RU" sz="2000" dirty="0"/>
          </a:p>
          <a:p>
            <a:pPr marL="342900" indent="-342900" algn="just">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хорошо </a:t>
            </a:r>
            <a:r>
              <a:rPr lang="ru-RU" sz="2000" dirty="0">
                <a:latin typeface="Times New Roman" panose="02020603050405020304" pitchFamily="18" charset="0"/>
                <a:ea typeface="Times New Roman" panose="02020603050405020304" pitchFamily="18" charset="0"/>
              </a:rPr>
              <a:t>выраженный экватор;</a:t>
            </a:r>
            <a:endParaRPr lang="ru-RU" sz="2000" dirty="0"/>
          </a:p>
          <a:p>
            <a:pPr marL="342900" indent="-342900" algn="just">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отсутствие </a:t>
            </a:r>
            <a:r>
              <a:rPr lang="ru-RU" sz="2000" dirty="0">
                <a:latin typeface="Times New Roman" panose="02020603050405020304" pitchFamily="18" charset="0"/>
                <a:ea typeface="Times New Roman" panose="02020603050405020304" pitchFamily="18" charset="0"/>
              </a:rPr>
              <a:t>складок и вмятин на металлической поверхности.</a:t>
            </a:r>
            <a:endParaRPr lang="ru-RU" sz="2000" dirty="0">
              <a:effectLst/>
            </a:endParaRPr>
          </a:p>
        </p:txBody>
      </p:sp>
    </p:spTree>
    <p:extLst>
      <p:ext uri="{BB962C8B-B14F-4D97-AF65-F5344CB8AC3E}">
        <p14:creationId xmlns:p14="http://schemas.microsoft.com/office/powerpoint/2010/main" val="1199325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37</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pic>
        <p:nvPicPr>
          <p:cNvPr id="9" name="Picture 10" descr="F:\Все по диссертациям\Лапина\Фото в диссер\Пациент 4 после лечения\Изображение 015.jpg"/>
          <p:cNvPicPr>
            <a:picLocks noChangeAspect="1" noChangeArrowheads="1"/>
          </p:cNvPicPr>
          <p:nvPr/>
        </p:nvPicPr>
        <p:blipFill>
          <a:blip r:embed="rId4" cstate="print"/>
          <a:srcRect/>
          <a:stretch>
            <a:fillRect/>
          </a:stretch>
        </p:blipFill>
        <p:spPr bwMode="auto">
          <a:xfrm>
            <a:off x="1979712" y="4466140"/>
            <a:ext cx="2906960" cy="2180220"/>
          </a:xfrm>
          <a:prstGeom prst="rect">
            <a:avLst/>
          </a:prstGeom>
          <a:noFill/>
        </p:spPr>
      </p:pic>
      <p:pic>
        <p:nvPicPr>
          <p:cNvPr id="10" name="Picture 11" descr="F:\Все по диссертациям\Лапина\Фото в диссер\Пациент 4 после лечения\Изображение 016.jpg"/>
          <p:cNvPicPr>
            <a:picLocks noChangeAspect="1" noChangeArrowheads="1"/>
          </p:cNvPicPr>
          <p:nvPr/>
        </p:nvPicPr>
        <p:blipFill>
          <a:blip r:embed="rId5" cstate="print"/>
          <a:srcRect/>
          <a:stretch>
            <a:fillRect/>
          </a:stretch>
        </p:blipFill>
        <p:spPr bwMode="auto">
          <a:xfrm>
            <a:off x="5329064" y="4466140"/>
            <a:ext cx="2915344" cy="2186508"/>
          </a:xfrm>
          <a:prstGeom prst="rect">
            <a:avLst/>
          </a:prstGeom>
          <a:noFill/>
        </p:spPr>
      </p:pic>
      <p:sp>
        <p:nvSpPr>
          <p:cNvPr id="3" name="Прямоугольник 2"/>
          <p:cNvSpPr/>
          <p:nvPr/>
        </p:nvSpPr>
        <p:spPr>
          <a:xfrm>
            <a:off x="1507940" y="333341"/>
            <a:ext cx="7488832" cy="3970318"/>
          </a:xfrm>
          <a:prstGeom prst="rect">
            <a:avLst/>
          </a:prstGeom>
        </p:spPr>
        <p:txBody>
          <a:bodyPr wrap="square">
            <a:spAutoFit/>
          </a:bodyPr>
          <a:lstStyle/>
          <a:p>
            <a:pPr indent="270510" algn="just"/>
            <a:r>
              <a:rPr lang="ru-RU" sz="3200" b="1" i="1" dirty="0">
                <a:solidFill>
                  <a:srgbClr val="FF0000"/>
                </a:solidFill>
                <a:latin typeface="Times New Roman" panose="02020603050405020304" pitchFamily="18" charset="0"/>
                <a:cs typeface="Times New Roman" panose="02020603050405020304" pitchFamily="18" charset="0"/>
              </a:rPr>
              <a:t>4-й клинический этап</a:t>
            </a:r>
            <a:endParaRPr lang="ru-RU" sz="3200" b="1" dirty="0">
              <a:solidFill>
                <a:srgbClr val="FF0000"/>
              </a:solidFill>
              <a:latin typeface="Times New Roman" panose="02020603050405020304" pitchFamily="18" charset="0"/>
              <a:cs typeface="Times New Roman" panose="02020603050405020304" pitchFamily="18" charset="0"/>
            </a:endParaRPr>
          </a:p>
          <a:p>
            <a:pPr indent="270510" algn="ctr"/>
            <a:r>
              <a:rPr lang="ru-RU" sz="2000" b="1" dirty="0">
                <a:solidFill>
                  <a:srgbClr val="0070C0"/>
                </a:solidFill>
                <a:latin typeface="Times New Roman" panose="02020603050405020304" pitchFamily="18" charset="0"/>
                <a:cs typeface="Times New Roman" panose="02020603050405020304" pitchFamily="18" charset="0"/>
              </a:rPr>
              <a:t>Фиксация искусственной коронки на </a:t>
            </a:r>
            <a:r>
              <a:rPr lang="ru-RU" sz="2000" b="1" dirty="0" smtClean="0">
                <a:solidFill>
                  <a:srgbClr val="0070C0"/>
                </a:solidFill>
                <a:latin typeface="Times New Roman" panose="02020603050405020304" pitchFamily="18" charset="0"/>
                <a:cs typeface="Times New Roman" panose="02020603050405020304" pitchFamily="18" charset="0"/>
              </a:rPr>
              <a:t>зубе</a:t>
            </a:r>
            <a:br>
              <a:rPr lang="ru-RU" sz="2000" b="1" dirty="0" smtClean="0">
                <a:solidFill>
                  <a:srgbClr val="0070C0"/>
                </a:solidFill>
                <a:latin typeface="Times New Roman" panose="02020603050405020304" pitchFamily="18" charset="0"/>
                <a:cs typeface="Times New Roman" panose="02020603050405020304" pitchFamily="18" charset="0"/>
              </a:rPr>
            </a:br>
            <a:r>
              <a:rPr lang="ru-RU" sz="2000" b="1" dirty="0" smtClean="0">
                <a:solidFill>
                  <a:srgbClr val="0070C0"/>
                </a:solidFill>
                <a:latin typeface="Times New Roman" panose="02020603050405020304" pitchFamily="18" charset="0"/>
                <a:cs typeface="Times New Roman" panose="02020603050405020304" pitchFamily="18" charset="0"/>
              </a:rPr>
              <a:t> </a:t>
            </a:r>
            <a:r>
              <a:rPr lang="ru-RU" sz="2000" b="1" dirty="0">
                <a:solidFill>
                  <a:srgbClr val="0070C0"/>
                </a:solidFill>
                <a:latin typeface="Times New Roman" panose="02020603050405020304" pitchFamily="18" charset="0"/>
                <a:cs typeface="Times New Roman" panose="02020603050405020304" pitchFamily="18" charset="0"/>
              </a:rPr>
              <a:t>с помощью цемента</a:t>
            </a:r>
            <a:endParaRPr lang="ru-RU" sz="2000" dirty="0">
              <a:solidFill>
                <a:srgbClr val="0070C0"/>
              </a:solidFill>
              <a:latin typeface="Times New Roman" panose="02020603050405020304" pitchFamily="18" charset="0"/>
              <a:cs typeface="Times New Roman" panose="02020603050405020304" pitchFamily="18" charset="0"/>
            </a:endParaRPr>
          </a:p>
          <a:p>
            <a:pPr indent="270510" algn="just"/>
            <a:r>
              <a:rPr lang="ru-RU" sz="2000" dirty="0">
                <a:latin typeface="Times New Roman" panose="02020603050405020304" pitchFamily="18" charset="0"/>
                <a:cs typeface="Times New Roman" panose="02020603050405020304" pitchFamily="18" charset="0"/>
              </a:rPr>
              <a:t>Завершающий этап лечения с помощью металлической штампованной коронки - ее укрепление (фиксация) на препарированном зубе.</a:t>
            </a:r>
          </a:p>
          <a:p>
            <a:pPr indent="270510" algn="just"/>
            <a:r>
              <a:rPr lang="ru-RU" sz="2000" dirty="0">
                <a:latin typeface="Times New Roman" panose="02020603050405020304" pitchFamily="18" charset="0"/>
                <a:cs typeface="Times New Roman" panose="02020603050405020304" pitchFamily="18" charset="0"/>
              </a:rPr>
              <a:t>Перед наложением коронки на зуб ее тщательно обрабатывают водорода пероксидом, обезжиривают и дезинфицируют этанолом и высушивают теплым воздухом. Опорный зуб тщательно очищают от зубного налета, изолируют от слюны ватными тампонами и подвергают медикаментозной обработке (</a:t>
            </a:r>
            <a:r>
              <a:rPr lang="ru-RU" sz="2000" dirty="0" err="1" smtClean="0">
                <a:latin typeface="Times New Roman" panose="02020603050405020304" pitchFamily="18" charset="0"/>
                <a:cs typeface="Times New Roman" panose="02020603050405020304" pitchFamily="18" charset="0"/>
              </a:rPr>
              <a:t>хлоргексидин</a:t>
            </a:r>
            <a:r>
              <a:rPr lang="ru-RU" sz="2000" dirty="0">
                <a:latin typeface="Times New Roman" panose="02020603050405020304" pitchFamily="18" charset="0"/>
                <a:cs typeface="Times New Roman" panose="02020603050405020304" pitchFamily="18" charset="0"/>
              </a:rPr>
              <a:t>, спиртовой раствор), высушивают теплым воздухом.</a:t>
            </a:r>
            <a:endParaRPr lang="ru-RU" sz="20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477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0" y="0"/>
          <a:ext cx="9144000" cy="671629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857250">
                <a:tc gridSpan="2">
                  <a:txBody>
                    <a:bodyPr/>
                    <a:lstStyle/>
                    <a:p>
                      <a:pPr algn="ctr"/>
                      <a:r>
                        <a:rPr lang="ru-RU" sz="2800" dirty="0" smtClean="0"/>
                        <a:t>КЛИНИКО-ЛАБОРАТОРНЫЕ</a:t>
                      </a:r>
                      <a:r>
                        <a:rPr lang="ru-RU" sz="2800" baseline="0" dirty="0" smtClean="0"/>
                        <a:t> ЭТАПЫ ИЗГОТОВЛЕНИЯ Коронки с облицовкой по Белкину</a:t>
                      </a:r>
                      <a:endParaRPr lang="ru-RU" sz="2800" dirty="0"/>
                    </a:p>
                  </a:txBody>
                  <a:tcPr/>
                </a:tc>
                <a:tc hMerge="1">
                  <a:txBody>
                    <a:bodyPr/>
                    <a:lstStyle/>
                    <a:p>
                      <a:endParaRPr lang="ru-RU" dirty="0"/>
                    </a:p>
                  </a:txBody>
                  <a:tcPr/>
                </a:tc>
                <a:extLst>
                  <a:ext uri="{0D108BD9-81ED-4DB2-BD59-A6C34878D82A}">
                    <a16:rowId xmlns:a16="http://schemas.microsoft.com/office/drawing/2014/main" val="10000"/>
                  </a:ext>
                </a:extLst>
              </a:tr>
              <a:tr h="467896">
                <a:tc>
                  <a:txBody>
                    <a:bodyPr/>
                    <a:lstStyle/>
                    <a:p>
                      <a:pPr algn="ctr"/>
                      <a:r>
                        <a:rPr lang="ru-RU" b="1" dirty="0" smtClean="0"/>
                        <a:t>КЛИНИЧЕСКИЕ ЭТАПЫ</a:t>
                      </a:r>
                      <a:endParaRPr lang="ru-RU" b="1" dirty="0"/>
                    </a:p>
                  </a:txBody>
                  <a:tcPr/>
                </a:tc>
                <a:tc>
                  <a:txBody>
                    <a:bodyPr/>
                    <a:lstStyle/>
                    <a:p>
                      <a:pPr algn="ctr"/>
                      <a:r>
                        <a:rPr lang="ru-RU" b="1" dirty="0" smtClean="0"/>
                        <a:t>ЛАБОРАТОРНЫЕ</a:t>
                      </a:r>
                      <a:r>
                        <a:rPr lang="ru-RU" b="1" baseline="0" dirty="0" smtClean="0"/>
                        <a:t> ЭТАПЫ</a:t>
                      </a:r>
                      <a:endParaRPr lang="ru-RU" b="1" dirty="0"/>
                    </a:p>
                  </a:txBody>
                  <a:tcPr/>
                </a:tc>
                <a:extLst>
                  <a:ext uri="{0D108BD9-81ED-4DB2-BD59-A6C34878D82A}">
                    <a16:rowId xmlns:a16="http://schemas.microsoft.com/office/drawing/2014/main" val="10001"/>
                  </a:ext>
                </a:extLst>
              </a:tr>
              <a:tr h="857250">
                <a:tc>
                  <a:txBody>
                    <a:bodyPr/>
                    <a:lstStyle/>
                    <a:p>
                      <a:pPr algn="ctr"/>
                      <a:r>
                        <a:rPr lang="ru-RU" sz="1800" b="1" i="1" kern="1200" dirty="0" smtClean="0">
                          <a:solidFill>
                            <a:schemeClr val="dk1"/>
                          </a:solidFill>
                          <a:latin typeface="+mn-lt"/>
                          <a:ea typeface="+mn-ea"/>
                          <a:cs typeface="+mn-cs"/>
                        </a:rPr>
                        <a:t>1-й клинический этап.</a:t>
                      </a:r>
                    </a:p>
                    <a:p>
                      <a:pPr algn="ctr"/>
                      <a:r>
                        <a:rPr lang="ru-RU" sz="1800" kern="1200" dirty="0" smtClean="0">
                          <a:solidFill>
                            <a:schemeClr val="dk1"/>
                          </a:solidFill>
                          <a:latin typeface="+mn-lt"/>
                          <a:ea typeface="+mn-ea"/>
                          <a:cs typeface="+mn-cs"/>
                        </a:rPr>
                        <a:t>Обследование, препарирование зуба (как под штампованную коронку), получение слепков (рабочий и вспомогательный), определение центральной окклюзии.</a:t>
                      </a:r>
                      <a:endParaRPr lang="ru-RU" dirty="0"/>
                    </a:p>
                  </a:txBody>
                  <a:tcPr>
                    <a:lnR w="12700" cap="flat" cmpd="sng" algn="ctr">
                      <a:solidFill>
                        <a:schemeClr val="bg1">
                          <a:lumMod val="95000"/>
                        </a:schemeClr>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i="1" kern="1200" dirty="0" smtClean="0">
                          <a:solidFill>
                            <a:srgbClr val="0070C0"/>
                          </a:solidFill>
                          <a:latin typeface="+mn-lt"/>
                          <a:ea typeface="+mn-ea"/>
                          <a:cs typeface="+mn-cs"/>
                        </a:rPr>
                        <a:t>1-й  лабораторный этап.</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dk1"/>
                          </a:solidFill>
                          <a:latin typeface="+mn-lt"/>
                          <a:ea typeface="+mn-ea"/>
                          <a:cs typeface="+mn-cs"/>
                        </a:rPr>
                        <a:t>Отливка моделей (из обычного гипса), фиксация в </a:t>
                      </a:r>
                      <a:r>
                        <a:rPr lang="ru-RU" sz="1800" kern="1200" dirty="0" err="1" smtClean="0">
                          <a:solidFill>
                            <a:schemeClr val="dk1"/>
                          </a:solidFill>
                          <a:latin typeface="+mn-lt"/>
                          <a:ea typeface="+mn-ea"/>
                          <a:cs typeface="+mn-cs"/>
                        </a:rPr>
                        <a:t>окклюдатор</a:t>
                      </a:r>
                      <a:r>
                        <a:rPr lang="ru-RU" sz="1800" kern="1200" dirty="0" smtClean="0">
                          <a:solidFill>
                            <a:schemeClr val="dk1"/>
                          </a:solidFill>
                          <a:latin typeface="+mn-lt"/>
                          <a:ea typeface="+mn-ea"/>
                          <a:cs typeface="+mn-cs"/>
                        </a:rPr>
                        <a:t>. Моделировка (как штампованной коронки, но вестибулярная поверхность не моделируется). Изготовление гипсового и металлических штампов, штамповка металлической коронки.</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b="1" i="1" kern="1200" dirty="0" smtClean="0">
                          <a:solidFill>
                            <a:srgbClr val="0070C0"/>
                          </a:solidFill>
                          <a:latin typeface="+mn-lt"/>
                          <a:ea typeface="+mn-ea"/>
                          <a:cs typeface="+mn-cs"/>
                        </a:rPr>
                        <a:t>2-й  лабораторный этап.</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dk1"/>
                          </a:solidFill>
                          <a:latin typeface="+mn-lt"/>
                          <a:ea typeface="+mn-ea"/>
                          <a:cs typeface="+mn-cs"/>
                        </a:rPr>
                        <a:t>Отливка модели с коронкой. Отбеливание, механическая обработка и полировка коронки. Удаление вестибулярной стенки коронки, создание </a:t>
                      </a:r>
                      <a:r>
                        <a:rPr lang="ru-RU" sz="1800" kern="1200" dirty="0" err="1" smtClean="0">
                          <a:solidFill>
                            <a:schemeClr val="dk1"/>
                          </a:solidFill>
                          <a:latin typeface="+mn-lt"/>
                          <a:ea typeface="+mn-ea"/>
                          <a:cs typeface="+mn-cs"/>
                        </a:rPr>
                        <a:t>ретенционных</a:t>
                      </a:r>
                      <a:r>
                        <a:rPr lang="ru-RU" sz="1800" kern="1200" dirty="0" smtClean="0">
                          <a:solidFill>
                            <a:schemeClr val="dk1"/>
                          </a:solidFill>
                          <a:latin typeface="+mn-lt"/>
                          <a:ea typeface="+mn-ea"/>
                          <a:cs typeface="+mn-cs"/>
                        </a:rPr>
                        <a:t> пунктов по краям “окна”. Моделирование вестибулярной поверхности коронки из воска с заменой его на пластмассу. Окончательная обработка коронки после полимеризации пластмассы (шлифовка и полировка облицовки).</a:t>
                      </a:r>
                    </a:p>
                  </a:txBody>
                  <a:tcPr>
                    <a:lnL w="12700" cap="flat" cmpd="sng" algn="ctr">
                      <a:solidFill>
                        <a:schemeClr val="bg1">
                          <a:lumMod val="95000"/>
                        </a:schemeClr>
                      </a:solidFill>
                      <a:prstDash val="solid"/>
                      <a:round/>
                      <a:headEnd type="none" w="med" len="med"/>
                      <a:tailEnd type="none" w="med" len="med"/>
                    </a:lnL>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2"/>
                  </a:ext>
                </a:extLst>
              </a:tr>
              <a:tr h="8572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i="1" kern="1200" dirty="0" smtClean="0">
                          <a:solidFill>
                            <a:schemeClr val="dk1"/>
                          </a:solidFill>
                          <a:latin typeface="+mn-lt"/>
                          <a:ea typeface="+mn-ea"/>
                          <a:cs typeface="+mn-cs"/>
                        </a:rPr>
                        <a:t>2-й клинический этап.</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dk1"/>
                          </a:solidFill>
                          <a:latin typeface="+mn-lt"/>
                          <a:ea typeface="+mn-ea"/>
                          <a:cs typeface="+mn-cs"/>
                        </a:rPr>
                        <a:t>Припасовка металлической коронки. </a:t>
                      </a:r>
                      <a:r>
                        <a:rPr lang="ru-RU" sz="1800" kern="1200" dirty="0" err="1" smtClean="0">
                          <a:solidFill>
                            <a:schemeClr val="dk1"/>
                          </a:solidFill>
                          <a:latin typeface="+mn-lt"/>
                          <a:ea typeface="+mn-ea"/>
                          <a:cs typeface="+mn-cs"/>
                        </a:rPr>
                        <a:t>Допрепарирование</a:t>
                      </a:r>
                      <a:r>
                        <a:rPr lang="ru-RU" sz="1800" kern="1200" dirty="0" smtClean="0">
                          <a:solidFill>
                            <a:schemeClr val="dk1"/>
                          </a:solidFill>
                          <a:latin typeface="+mn-lt"/>
                          <a:ea typeface="+mn-ea"/>
                          <a:cs typeface="+mn-cs"/>
                        </a:rPr>
                        <a:t> зуба. Снятие слепка с культи зуба коронкой с воском и гипсом со всего зубного ряда. </a:t>
                      </a:r>
                      <a:endParaRPr lang="ru-RU" dirty="0" smtClean="0"/>
                    </a:p>
                    <a:p>
                      <a:pPr algn="ctr"/>
                      <a:endParaRPr lang="ru-RU" dirty="0"/>
                    </a:p>
                  </a:txBody>
                  <a:tcPr>
                    <a:lnR w="12700" cap="flat" cmpd="sng" algn="ctr">
                      <a:solidFill>
                        <a:schemeClr val="bg1">
                          <a:lumMod val="95000"/>
                        </a:schemeClr>
                      </a:solidFill>
                      <a:prstDash val="solid"/>
                      <a:round/>
                      <a:headEnd type="none" w="med" len="med"/>
                      <a:tailEnd type="none" w="med" len="med"/>
                    </a:lnR>
                  </a:tcPr>
                </a:tc>
                <a:tc vMerge="1">
                  <a:txBody>
                    <a:bodyPr/>
                    <a:lstStyle/>
                    <a:p>
                      <a:endParaRPr lang="ru-RU" dirty="0"/>
                    </a:p>
                  </a:txBody>
                  <a:tcPr/>
                </a:tc>
                <a:extLst>
                  <a:ext uri="{0D108BD9-81ED-4DB2-BD59-A6C34878D82A}">
                    <a16:rowId xmlns:a16="http://schemas.microsoft.com/office/drawing/2014/main" val="10003"/>
                  </a:ext>
                </a:extLst>
              </a:tr>
              <a:tr h="8572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i="1" kern="1200" dirty="0" smtClean="0">
                          <a:solidFill>
                            <a:schemeClr val="dk1"/>
                          </a:solidFill>
                          <a:latin typeface="+mn-lt"/>
                          <a:ea typeface="+mn-ea"/>
                          <a:cs typeface="+mn-cs"/>
                        </a:rPr>
                        <a:t>3-й клинический этап. </a:t>
                      </a:r>
                    </a:p>
                    <a:p>
                      <a:pPr algn="ctr"/>
                      <a:r>
                        <a:rPr lang="ru-RU" sz="1800" b="0" i="0" kern="1200" dirty="0" smtClean="0">
                          <a:solidFill>
                            <a:schemeClr val="dk1"/>
                          </a:solidFill>
                          <a:latin typeface="+mn-lt"/>
                          <a:ea typeface="+mn-ea"/>
                          <a:cs typeface="+mn-cs"/>
                        </a:rPr>
                        <a:t>Припасовка готовой коронки и фиксация ее.</a:t>
                      </a:r>
                      <a:endParaRPr lang="ru-RU" dirty="0"/>
                    </a:p>
                  </a:txBody>
                  <a:tcPr>
                    <a:lnR w="12700" cap="flat" cmpd="sng" algn="ctr">
                      <a:solidFill>
                        <a:schemeClr val="bg1">
                          <a:lumMod val="95000"/>
                        </a:schemeClr>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800" kern="1200" dirty="0" smtClean="0">
                        <a:solidFill>
                          <a:schemeClr val="dk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4"/>
                  </a:ext>
                </a:extLst>
              </a:tr>
              <a:tr h="883438">
                <a:tc>
                  <a:txBody>
                    <a:bodyPr/>
                    <a:lstStyle/>
                    <a:p>
                      <a:pPr algn="ctr"/>
                      <a:endParaRPr lang="ru-RU" dirty="0"/>
                    </a:p>
                  </a:txBody>
                  <a:tcPr>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tc vMerge="1">
                  <a:txBody>
                    <a:bodyPr/>
                    <a:lstStyle/>
                    <a:p>
                      <a:endParaRPr lang="ru-RU" dirty="0"/>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39</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547664" y="404664"/>
            <a:ext cx="7139136" cy="5440464"/>
          </a:xfrm>
          <a:prstGeom prst="rect">
            <a:avLst/>
          </a:prstGeom>
        </p:spPr>
        <p:txBody>
          <a:bodyPr wrap="square">
            <a:spAutoFit/>
          </a:bodyPr>
          <a:lstStyle/>
          <a:p>
            <a:pPr indent="270510" algn="ctr">
              <a:lnSpc>
                <a:spcPct val="115000"/>
              </a:lnSpc>
              <a:spcAft>
                <a:spcPts val="1000"/>
              </a:spcAft>
            </a:pPr>
            <a:r>
              <a:rPr lang="ru-RU"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Ортопедическое лечение больных с дефектами твердых тканей зубов комбинированной коронкой по Белкину.</a:t>
            </a:r>
            <a:endParaRPr lang="ru-RU" sz="3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r>
              <a:rPr lang="ru-RU" sz="2400" dirty="0">
                <a:latin typeface="Times New Roman" panose="02020603050405020304" pitchFamily="18" charset="0"/>
                <a:ea typeface="Times New Roman" panose="02020603050405020304" pitchFamily="18" charset="0"/>
              </a:rPr>
              <a:t>Коронка с пластмассовой облицовкой по Белкину – достаточно простая в техническом исполнении конструкция, относится к комбинированным коронкам, изготовленным на металлической штампованной основе. Конструктивно представляет собой металлическую штампованную коронку с вырезанной вестибулярной стенкой, на месте которой размещается пластмассовая облицовка.</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7809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9" name="Прямоугольник 8"/>
          <p:cNvSpPr/>
          <p:nvPr/>
        </p:nvSpPr>
        <p:spPr>
          <a:xfrm>
            <a:off x="1619672" y="692696"/>
            <a:ext cx="7272808" cy="4278094"/>
          </a:xfrm>
          <a:prstGeom prst="rect">
            <a:avLst/>
          </a:prstGeom>
        </p:spPr>
        <p:txBody>
          <a:bodyPr wrap="square">
            <a:spAutoFit/>
          </a:bodyPr>
          <a:lstStyle/>
          <a:p>
            <a:pPr indent="270510" algn="ctr"/>
            <a:r>
              <a:rPr lang="ru-RU" sz="2400" dirty="0">
                <a:solidFill>
                  <a:srgbClr val="0070C0"/>
                </a:solidFill>
                <a:latin typeface="Times New Roman" panose="02020603050405020304" pitchFamily="18" charset="0"/>
                <a:ea typeface="Times New Roman" panose="02020603050405020304" pitchFamily="18" charset="0"/>
              </a:rPr>
              <a:t>Искусственные коронки изготавливаются, как правило, в двух </a:t>
            </a:r>
            <a:r>
              <a:rPr lang="ru-RU" sz="2400" dirty="0" smtClean="0">
                <a:solidFill>
                  <a:srgbClr val="0070C0"/>
                </a:solidFill>
                <a:latin typeface="Times New Roman" panose="02020603050405020304" pitchFamily="18" charset="0"/>
                <a:ea typeface="Times New Roman" panose="02020603050405020304" pitchFamily="18" charset="0"/>
              </a:rPr>
              <a:t>случаях:</a:t>
            </a:r>
          </a:p>
          <a:p>
            <a:pPr indent="270510" algn="ctr"/>
            <a:endParaRPr lang="ru-RU" sz="2400" dirty="0" smtClean="0">
              <a:solidFill>
                <a:srgbClr val="0070C0"/>
              </a:solidFill>
            </a:endParaRPr>
          </a:p>
          <a:p>
            <a:pPr marL="285750" indent="-285750" algn="just">
              <a:buClr>
                <a:srgbClr val="C0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при </a:t>
            </a:r>
            <a:r>
              <a:rPr lang="ru-RU" sz="2000" dirty="0">
                <a:latin typeface="Times New Roman" panose="02020603050405020304" pitchFamily="18" charset="0"/>
                <a:ea typeface="Times New Roman" panose="02020603050405020304" pitchFamily="18" charset="0"/>
              </a:rPr>
              <a:t>необходимости восстановления анатомической формы разрушенной по каким-то причинам коронковой части зуба, т.е. применяются как самостоятельный вид зубного протеза;</a:t>
            </a:r>
            <a:endParaRPr lang="ru-RU" sz="2000" dirty="0"/>
          </a:p>
          <a:p>
            <a:pPr marL="285750" indent="-285750" algn="just">
              <a:buClr>
                <a:srgbClr val="C0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в </a:t>
            </a:r>
            <a:r>
              <a:rPr lang="ru-RU" sz="2000" dirty="0">
                <a:latin typeface="Times New Roman" panose="02020603050405020304" pitchFamily="18" charset="0"/>
                <a:ea typeface="Times New Roman" panose="02020603050405020304" pitchFamily="18" charset="0"/>
              </a:rPr>
              <a:t>качестве составной части протезов других конструкций: если зубы планируется использовать в качестве опорных при изготовлении несъемных протезов, съемных конструкций зубных протезов, ортодонтических аппаратов.</a:t>
            </a:r>
            <a:endParaRPr lang="ru-RU" sz="2000" dirty="0"/>
          </a:p>
          <a:p>
            <a:pPr indent="270510" algn="just"/>
            <a:endParaRPr lang="ru-RU" sz="2000" dirty="0" smtClean="0">
              <a:latin typeface="Times New Roman" panose="02020603050405020304" pitchFamily="18" charset="0"/>
              <a:ea typeface="Times New Roman" panose="02020603050405020304" pitchFamily="18" charset="0"/>
            </a:endParaRPr>
          </a:p>
          <a:p>
            <a:pPr indent="270510" algn="just"/>
            <a:r>
              <a:rPr lang="ru-RU" sz="2000" dirty="0" smtClean="0">
                <a:latin typeface="Times New Roman" panose="02020603050405020304" pitchFamily="18" charset="0"/>
                <a:ea typeface="Times New Roman" panose="02020603050405020304" pitchFamily="18" charset="0"/>
              </a:rPr>
              <a:t>Все </a:t>
            </a:r>
            <a:r>
              <a:rPr lang="ru-RU" sz="2000" dirty="0">
                <a:latin typeface="Times New Roman" panose="02020603050405020304" pitchFamily="18" charset="0"/>
                <a:ea typeface="Times New Roman" panose="02020603050405020304" pitchFamily="18" charset="0"/>
              </a:rPr>
              <a:t>многообразие искусственных коронок можно систематизировать по определенным признакам.</a:t>
            </a:r>
            <a:endParaRPr lang="ru-RU" sz="2000" dirty="0">
              <a:effectLst/>
            </a:endParaRPr>
          </a:p>
        </p:txBody>
      </p:sp>
    </p:spTree>
    <p:extLst>
      <p:ext uri="{BB962C8B-B14F-4D97-AF65-F5344CB8AC3E}">
        <p14:creationId xmlns:p14="http://schemas.microsoft.com/office/powerpoint/2010/main" val="1322918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40</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508303" y="332656"/>
            <a:ext cx="7488832" cy="5958554"/>
          </a:xfrm>
          <a:prstGeom prst="rect">
            <a:avLst/>
          </a:prstGeom>
        </p:spPr>
        <p:txBody>
          <a:bodyPr wrap="square">
            <a:spAutoFit/>
          </a:bodyPr>
          <a:lstStyle/>
          <a:p>
            <a:pPr indent="270510" algn="just">
              <a:lnSpc>
                <a:spcPct val="115000"/>
              </a:lnSpc>
              <a:spcAft>
                <a:spcPts val="1000"/>
              </a:spcAft>
            </a:pPr>
            <a:r>
              <a:rPr lang="ru-RU"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Показания </a:t>
            </a: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 применению комбинированной коронки по Белкину:</a:t>
            </a:r>
            <a:endParaRPr lang="ru-RU"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Дефекты коронковой части резцов и реже – премоляров верхней челюсти кариозного и некариозного происхождения, когда анатомическую форму зуба невозможно восстановить пломбированием или изготовлением вкладки;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Аномалии формы, величины, положения резцов верхней челюсти;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Дефекты зубных рядов небольшой протяженности, когда эти коронки используются в качестве опорных элементов мостовидных протезов.</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270510" algn="ctr">
              <a:lnSpc>
                <a:spcPct val="115000"/>
              </a:lnSpc>
              <a:spcAft>
                <a:spcPts val="1000"/>
              </a:spcAft>
            </a:pPr>
            <a:endParaRPr lang="ru-RU" b="1"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indent="270510" algn="ctr">
              <a:lnSpc>
                <a:spcPct val="115000"/>
              </a:lnSpc>
              <a:spcAft>
                <a:spcPts val="1000"/>
              </a:spcAft>
            </a:pPr>
            <a:r>
              <a:rPr lang="ru-RU" b="1"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Противопоказания</a:t>
            </a: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к применению </a:t>
            </a: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r>
            <a:b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b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комбинированной </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коронки по </a:t>
            </a: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Белкину:</a:t>
            </a:r>
            <a:endParaRPr lang="ru-RU"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Абсолютные </a:t>
            </a:r>
            <a:r>
              <a:rPr lang="ru-RU" dirty="0">
                <a:latin typeface="Times New Roman" panose="02020603050405020304" pitchFamily="18" charset="0"/>
                <a:ea typeface="Calibri" panose="020F0502020204030204" pitchFamily="34" charset="0"/>
                <a:cs typeface="Times New Roman" panose="02020603050405020304" pitchFamily="18" charset="0"/>
              </a:rPr>
              <a:t>противопоказания к применению всех видов искусственных </a:t>
            </a:r>
            <a:r>
              <a:rPr lang="ru-RU" dirty="0" smtClean="0">
                <a:latin typeface="Times New Roman" panose="02020603050405020304" pitchFamily="18" charset="0"/>
                <a:ea typeface="Calibri" panose="020F0502020204030204" pitchFamily="34" charset="0"/>
                <a:cs typeface="Times New Roman" panose="02020603050405020304" pitchFamily="18" charset="0"/>
              </a:rPr>
              <a:t>коронок;</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Низкие </a:t>
            </a:r>
            <a:r>
              <a:rPr lang="ru-RU" dirty="0">
                <a:latin typeface="Times New Roman" panose="02020603050405020304" pitchFamily="18" charset="0"/>
                <a:ea typeface="Calibri" panose="020F0502020204030204" pitchFamily="34" charset="0"/>
                <a:cs typeface="Times New Roman" panose="02020603050405020304" pitchFamily="18" charset="0"/>
              </a:rPr>
              <a:t>клинические коронки зубов с тонкими стенками;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Повышенное стирание твердых тканей зубов;</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Резцы нижней челюсти (относительные противопоказания).</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descr="https://sun9-10.userapi.com/c206520/v206520230/1349f/FlmYQ1AqOb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316416" y="3140968"/>
            <a:ext cx="503283" cy="1272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17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41</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543835" y="1052736"/>
            <a:ext cx="7416824" cy="5638980"/>
          </a:xfrm>
          <a:prstGeom prst="rect">
            <a:avLst/>
          </a:prstGeom>
        </p:spPr>
        <p:txBody>
          <a:bodyPr wrap="square">
            <a:spAutoFit/>
          </a:bodyPr>
          <a:lstStyle/>
          <a:p>
            <a:pPr indent="270510" algn="ctr">
              <a:lnSpc>
                <a:spcPct val="115000"/>
              </a:lnSpc>
              <a:spcAft>
                <a:spcPts val="1000"/>
              </a:spcAft>
            </a:pP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Клинико-лабораторные этапы изготовления комбинированной коронки по Белкину</a:t>
            </a:r>
            <a:endParaRPr lang="ru-RU"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spcAft>
                <a:spcPts val="1000"/>
              </a:spcAft>
            </a:pPr>
            <a:r>
              <a:rPr lang="ru-RU"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1-й клинический этап</a:t>
            </a:r>
            <a:endParaRPr lang="ru-RU"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spcAft>
                <a:spcPts val="1000"/>
              </a:spcAft>
            </a:pP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Препарирование зуба под металлическую штампованную коронку</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r>
              <a:rPr lang="ru-RU" sz="2000" dirty="0">
                <a:latin typeface="Times New Roman" panose="02020603050405020304" pitchFamily="18" charset="0"/>
                <a:ea typeface="Times New Roman" panose="02020603050405020304" pitchFamily="18" charset="0"/>
              </a:rPr>
              <a:t>       На этом этапе </a:t>
            </a:r>
            <a:r>
              <a:rPr lang="ru-RU" sz="2000" dirty="0" err="1">
                <a:latin typeface="Times New Roman" panose="02020603050405020304" pitchFamily="18" charset="0"/>
                <a:ea typeface="Times New Roman" panose="02020603050405020304" pitchFamily="18" charset="0"/>
              </a:rPr>
              <a:t>сошлифовывают</a:t>
            </a:r>
            <a:r>
              <a:rPr lang="ru-RU" sz="2000" dirty="0">
                <a:latin typeface="Times New Roman" panose="02020603050405020304" pitchFamily="18" charset="0"/>
                <a:ea typeface="Times New Roman" panose="02020603050405020304" pitchFamily="18" charset="0"/>
              </a:rPr>
              <a:t> твердые ткани со всех поверхностей коронки зуба таким образом, чтобы культя зуба приобрела форму с периметром коронки, не превышающим периметр шейки зуба. Разобщение с зубами-антагонистами должно обеспечивать пространство, равное толщине металлической штампованной коронки с учетом фиксирующего материала. Заключает  1-й клинический этап получение рабочего и вспомогательного оттисков</a:t>
            </a:r>
            <a:r>
              <a:rPr lang="ru-RU" sz="2000" dirty="0" smtClean="0">
                <a:latin typeface="Times New Roman" panose="02020603050405020304" pitchFamily="18" charset="0"/>
                <a:ea typeface="Times New Roman" panose="02020603050405020304" pitchFamily="18" charset="0"/>
              </a:rPr>
              <a:t>.</a:t>
            </a:r>
          </a:p>
          <a:p>
            <a:pPr indent="270510" algn="just">
              <a:lnSpc>
                <a:spcPct val="115000"/>
              </a:lnSpc>
              <a:spcAft>
                <a:spcPts val="1000"/>
              </a:spcAft>
            </a:pPr>
            <a:r>
              <a:rPr lang="ru-RU" sz="2400" b="1" i="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1-й лабораторный этап</a:t>
            </a:r>
          </a:p>
          <a:p>
            <a:r>
              <a:rPr lang="ru-RU" sz="2000" dirty="0">
                <a:latin typeface="Times New Roman" panose="02020603050405020304" pitchFamily="18" charset="0"/>
                <a:ea typeface="Times New Roman" panose="02020603050405020304" pitchFamily="18" charset="0"/>
              </a:rPr>
              <a:t>Изготовление металлической штампованной коронки.</a:t>
            </a:r>
          </a:p>
          <a:p>
            <a:pPr indent="270510" algn="just"/>
            <a:endParaRPr lang="ru-RU"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9360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42</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7622"/>
            <a:ext cx="7668344" cy="6811608"/>
          </a:xfrm>
          <a:prstGeom prst="rect">
            <a:avLst/>
          </a:prstGeom>
        </p:spPr>
        <p:txBody>
          <a:bodyPr wrap="square">
            <a:spAutoFit/>
          </a:bodyPr>
          <a:lstStyle/>
          <a:p>
            <a:pPr indent="270510" algn="just">
              <a:lnSpc>
                <a:spcPct val="115000"/>
              </a:lnSpc>
              <a:spcAft>
                <a:spcPts val="1000"/>
              </a:spcAft>
            </a:pPr>
            <a:r>
              <a:rPr lang="ru-RU"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2-й клинический </a:t>
            </a:r>
            <a:r>
              <a:rPr lang="ru-RU"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этап</a:t>
            </a:r>
            <a:endParaRPr lang="ru-RU"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270510" algn="ctr">
              <a:lnSpc>
                <a:spcPct val="115000"/>
              </a:lnSpc>
            </a:pP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Припасовка </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металлической штампованной коронки </a:t>
            </a: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на </a:t>
            </a: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опорном зубе</a:t>
            </a:r>
            <a:endParaRPr lang="ru-RU"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indent="270510" algn="just"/>
            <a:r>
              <a:rPr lang="ru-RU"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После припасовки штампованной коронки проводят дополнительное препарирование вестибулярной, контактных поверхностей и режущего края опорного зуба на толщину пластмассовой облицовки (1,0-1,5 мм). При препарировании контактных поверхностей допускается небольшая конвергенция стенок культи зуба.</a:t>
            </a:r>
          </a:p>
          <a:p>
            <a:pPr indent="270510" algn="just"/>
            <a:r>
              <a:rPr lang="ru-RU" sz="2000" dirty="0">
                <a:latin typeface="Times New Roman" panose="02020603050405020304" pitchFamily="18" charset="0"/>
                <a:cs typeface="Times New Roman" panose="02020603050405020304" pitchFamily="18" charset="0"/>
              </a:rPr>
              <a:t>На вестибулярной поверхности металлической штампованной коронки бором высверливают отверстие, а саму коронку заполняют разогретым воском и накладывают на опорный зуб. При этом пространство между культей зуба и искусственной коронкой заполняется воском, излишки которого выходят через отверстие на вестибулярной поверхности коронки. Слой воска внутри коронки соответствует толщине твердых тканей, ранее </a:t>
            </a:r>
            <a:r>
              <a:rPr lang="ru-RU" sz="2000" dirty="0" err="1">
                <a:latin typeface="Times New Roman" panose="02020603050405020304" pitchFamily="18" charset="0"/>
                <a:cs typeface="Times New Roman" panose="02020603050405020304" pitchFamily="18" charset="0"/>
              </a:rPr>
              <a:t>сошлифованных</a:t>
            </a:r>
            <a:r>
              <a:rPr lang="ru-RU" sz="2000" dirty="0">
                <a:latin typeface="Times New Roman" panose="02020603050405020304" pitchFamily="18" charset="0"/>
                <a:cs typeface="Times New Roman" panose="02020603050405020304" pitchFamily="18" charset="0"/>
              </a:rPr>
              <a:t> для изготовления пластмассовой облицовки. Не снимая коронку с опорного зуба, получают оттиск со всего зубного ряда. После выведения оттиска из полости рта в него устанавливают коронку с отпечатком культи зуба в воске. Выбирают цвет пластмассовой облицовки по стандартной шкале расцветок. После дезинфекции оттиск передают в зуботехническую лабораторию.</a:t>
            </a:r>
            <a:endParaRPr lang="ru-RU" sz="20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9028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43</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332656"/>
            <a:ext cx="7668344" cy="5885714"/>
          </a:xfrm>
          <a:prstGeom prst="rect">
            <a:avLst/>
          </a:prstGeom>
        </p:spPr>
        <p:txBody>
          <a:bodyPr wrap="square">
            <a:spAutoFit/>
          </a:bodyPr>
          <a:lstStyle/>
          <a:p>
            <a:pPr indent="270510" algn="just">
              <a:lnSpc>
                <a:spcPct val="115000"/>
              </a:lnSpc>
              <a:spcAft>
                <a:spcPts val="1000"/>
              </a:spcAft>
            </a:pPr>
            <a:r>
              <a:rPr lang="ru-RU" sz="3200" b="1" i="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2-й лабораторный этап</a:t>
            </a:r>
            <a:endParaRPr lang="ru-RU" sz="3200" dirty="0">
              <a:solidFill>
                <a:srgbClr val="00660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spcAft>
                <a:spcPts val="1000"/>
              </a:spcAft>
            </a:pPr>
            <a:r>
              <a:rPr lang="ru-RU"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Изготовление пластмассовой облицовки</a:t>
            </a:r>
            <a:endParaRPr lang="ru-RU"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r>
              <a:rPr lang="ru-RU" sz="2000" dirty="0">
                <a:latin typeface="Times New Roman" panose="02020603050405020304" pitchFamily="18" charset="0"/>
                <a:ea typeface="Times New Roman" panose="02020603050405020304" pitchFamily="18" charset="0"/>
              </a:rPr>
              <a:t>По полученному оттиску техник отливает рабочую модель. Металлическую коронку снимают с модели, слегка разогрев воск над пламенем спиртовки. Полностью удалив воск из коронки, ее отбеливают, шлифуют и полируют. Выпиливая вестибулярную поверхность коронки (вырезая «окно»), в придесневой области оставляют ободок металла шириной около 1,0 мм. По режущему краю металл удаляют с таким расчетом, чтобы оставшаяся металлическая часть не была видна из-под пластмассовой облицовки. Для укрепления пластмассы создают ретенционные пункты – по всему краю «окна» вулканитовым диском или колесовидным бором делают непараллельные между собой нарезки в виде зубцов. После обезжиривания каркаса на придесневой ободок и края по периметру «окна» наносят специальный изолирующий лак с тем, чтобы исключить просвечивание металла через пластмассовую облицовку в этих </a:t>
            </a:r>
            <a:r>
              <a:rPr lang="ru-RU" sz="2000" dirty="0" smtClean="0">
                <a:latin typeface="Times New Roman" panose="02020603050405020304" pitchFamily="18" charset="0"/>
                <a:ea typeface="Times New Roman" panose="02020603050405020304" pitchFamily="18" charset="0"/>
              </a:rPr>
              <a:t>участках.</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5125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44</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7" name="Прямоугольник 6"/>
          <p:cNvSpPr/>
          <p:nvPr/>
        </p:nvSpPr>
        <p:spPr>
          <a:xfrm>
            <a:off x="1475656" y="231458"/>
            <a:ext cx="7560840" cy="6395084"/>
          </a:xfrm>
          <a:prstGeom prst="rect">
            <a:avLst/>
          </a:prstGeom>
        </p:spPr>
        <p:txBody>
          <a:bodyPr wrap="square">
            <a:spAutoFit/>
          </a:bodyPr>
          <a:lstStyle/>
          <a:p>
            <a:pPr indent="270510" algn="just">
              <a:lnSpc>
                <a:spcPct val="115000"/>
              </a:lnSpc>
              <a:spcAft>
                <a:spcPts val="1000"/>
              </a:spcAft>
            </a:pPr>
            <a:r>
              <a:rPr lang="ru-RU" sz="2800" b="1" i="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2-й лабораторный этап</a:t>
            </a:r>
            <a:endParaRPr lang="ru-RU" sz="2800"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a:p>
            <a:pPr indent="270510" algn="just">
              <a:lnSpc>
                <a:spcPct val="115000"/>
              </a:lnSpc>
              <a:spcAft>
                <a:spcPts val="1000"/>
              </a:spcAft>
            </a:pPr>
            <a:r>
              <a:rPr lang="ru-RU"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Изготовление пластмассовой облицовки</a:t>
            </a:r>
            <a:endParaRPr lang="ru-RU" sz="2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indent="270510" algn="just"/>
            <a:r>
              <a:rPr lang="ru-RU" sz="2000" dirty="0" smtClean="0">
                <a:latin typeface="Times New Roman" panose="02020603050405020304" pitchFamily="18" charset="0"/>
                <a:cs typeface="Times New Roman" panose="02020603050405020304" pitchFamily="18" charset="0"/>
              </a:rPr>
              <a:t>Подготовленный </a:t>
            </a:r>
            <a:r>
              <a:rPr lang="ru-RU" sz="2000" dirty="0">
                <a:latin typeface="Times New Roman" panose="02020603050405020304" pitchFamily="18" charset="0"/>
                <a:cs typeface="Times New Roman" panose="02020603050405020304" pitchFamily="18" charset="0"/>
              </a:rPr>
              <a:t>таким образом металлический каркас устанавливают на рабочую модель, заполняют свободное пространство между каркасом и моделью культи воском и моделируют вестибулярную поверхность коронки с учетом анатомической формы восстанавливаемого зуба и рядом стоящих зубов. Моделирование проводят с некоторым допуском на последующую шлифовку и полировку.</a:t>
            </a:r>
          </a:p>
          <a:p>
            <a:pPr indent="270510" algn="just"/>
            <a:r>
              <a:rPr lang="ru-RU" sz="2000" dirty="0">
                <a:latin typeface="Times New Roman" panose="02020603050405020304" pitchFamily="18" charset="0"/>
                <a:cs typeface="Times New Roman" panose="02020603050405020304" pitchFamily="18" charset="0"/>
              </a:rPr>
              <a:t>Для замены воска на пластмассу из гипсовой модели вырезают фрагмент, включающий зуб с коронкой и рядом стоящие с ним зубы, гипсуют его в одну из половин кюветы в горизонтальном положении, восковой вестибулярной поверхностью кверху. Заполняя гипсом вторую половину кюветы, получают контрштамп – отпечаток вестибулярной поверхности коронки. После затвердевания гипса второй половины кюветы, раскрытия кюветы и выплавления воска в остывшую кювету формуют пластмассу подобранного цвета. После полимеризации коронку извлекают из кюветы, обрабатывают, шлифуют и полируют.</a:t>
            </a:r>
            <a:endParaRPr lang="ru-RU" sz="20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5626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fantik47.rusedu.net/gallery/3117/69675-2_list.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b="11091"/>
          <a:stretch>
            <a:fillRect/>
          </a:stretch>
        </p:blipFill>
        <p:spPr bwMode="auto">
          <a:xfrm>
            <a:off x="0" y="1124744"/>
            <a:ext cx="9123783" cy="5733256"/>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antik47.rusedu.net/gallery/3117/69675-2_list.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b="14155"/>
          <a:stretch>
            <a:fillRect/>
          </a:stretch>
        </p:blipFill>
        <p:spPr bwMode="auto">
          <a:xfrm>
            <a:off x="0" y="1196752"/>
            <a:ext cx="9077325" cy="547260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antik47.rusedu.net/gallery/3117/69675-2_list.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b="12572"/>
          <a:stretch>
            <a:fillRect/>
          </a:stretch>
        </p:blipFill>
        <p:spPr bwMode="auto">
          <a:xfrm>
            <a:off x="0" y="1220960"/>
            <a:ext cx="9118823" cy="563704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antik47.rusedu.net/gallery/3117/69675-2_list.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pic>
        <p:nvPicPr>
          <p:cNvPr id="205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863" y="1433513"/>
            <a:ext cx="9058275" cy="399097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49</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49052" y="-95042"/>
            <a:ext cx="7694948" cy="6740307"/>
          </a:xfrm>
          <a:prstGeom prst="rect">
            <a:avLst/>
          </a:prstGeom>
        </p:spPr>
        <p:txBody>
          <a:bodyPr wrap="square">
            <a:spAutoFit/>
          </a:bodyPr>
          <a:lstStyle/>
          <a:p>
            <a:pPr indent="270510" algn="just"/>
            <a:r>
              <a:rPr lang="ru-RU" sz="2400" b="1" i="1" dirty="0">
                <a:solidFill>
                  <a:srgbClr val="FF0000"/>
                </a:solidFill>
                <a:latin typeface="Times New Roman" panose="02020603050405020304" pitchFamily="18" charset="0"/>
                <a:cs typeface="Times New Roman" panose="02020603050405020304" pitchFamily="18" charset="0"/>
              </a:rPr>
              <a:t>3-й клинический этап</a:t>
            </a:r>
            <a:endParaRPr lang="ru-RU" sz="2400" b="1" dirty="0">
              <a:solidFill>
                <a:srgbClr val="FF0000"/>
              </a:solidFill>
              <a:latin typeface="Times New Roman" panose="02020603050405020304" pitchFamily="18" charset="0"/>
              <a:cs typeface="Times New Roman" panose="02020603050405020304" pitchFamily="18" charset="0"/>
            </a:endParaRPr>
          </a:p>
          <a:p>
            <a:pPr indent="270510" algn="just"/>
            <a:r>
              <a:rPr lang="ru-RU" sz="2000" b="1" dirty="0">
                <a:solidFill>
                  <a:srgbClr val="0070C0"/>
                </a:solidFill>
                <a:latin typeface="Times New Roman" panose="02020603050405020304" pitchFamily="18" charset="0"/>
                <a:cs typeface="Times New Roman" panose="02020603050405020304" pitchFamily="18" charset="0"/>
              </a:rPr>
              <a:t>Припасовка комбинированной коронки в полости рта</a:t>
            </a:r>
            <a:endParaRPr lang="ru-RU" sz="2000" dirty="0">
              <a:solidFill>
                <a:srgbClr val="0070C0"/>
              </a:solidFill>
              <a:latin typeface="Times New Roman" panose="02020603050405020304" pitchFamily="18" charset="0"/>
              <a:cs typeface="Times New Roman" panose="02020603050405020304" pitchFamily="18" charset="0"/>
            </a:endParaRPr>
          </a:p>
          <a:p>
            <a:pPr indent="270510" algn="just"/>
            <a:r>
              <a:rPr lang="ru-RU" sz="2000" dirty="0">
                <a:latin typeface="Times New Roman" panose="02020603050405020304" pitchFamily="18" charset="0"/>
                <a:cs typeface="Times New Roman" panose="02020603050405020304" pitchFamily="18" charset="0"/>
              </a:rPr>
              <a:t>Этап проводят аналогично выполнению этапа припасовки пластмассовой коронки.</a:t>
            </a:r>
          </a:p>
          <a:p>
            <a:pPr indent="270510" algn="just"/>
            <a:r>
              <a:rPr lang="ru-RU" sz="2000" dirty="0">
                <a:latin typeface="Times New Roman" panose="02020603050405020304" pitchFamily="18" charset="0"/>
                <a:cs typeface="Times New Roman" panose="02020603050405020304" pitchFamily="18" charset="0"/>
              </a:rPr>
              <a:t>На этом этапе необходимо добиться точного и плотного прилегания искусственной коронки к культе зуба. Критериями качественно проведенного этапа припасовки коронки служат минимальное погружение ее края под десну по всему периметру шейки зуба, плотный охват культи зуба и смыкание с зубами-антагонистами без изменения </a:t>
            </a:r>
            <a:r>
              <a:rPr lang="ru-RU" sz="2000" dirty="0" err="1">
                <a:latin typeface="Times New Roman" panose="02020603050405020304" pitchFamily="18" charset="0"/>
                <a:cs typeface="Times New Roman" panose="02020603050405020304" pitchFamily="18" charset="0"/>
              </a:rPr>
              <a:t>окклюзионных</a:t>
            </a:r>
            <a:r>
              <a:rPr lang="ru-RU" sz="2000" dirty="0">
                <a:latin typeface="Times New Roman" panose="02020603050405020304" pitchFamily="18" charset="0"/>
                <a:cs typeface="Times New Roman" panose="02020603050405020304" pitchFamily="18" charset="0"/>
              </a:rPr>
              <a:t> соотношений.</a:t>
            </a:r>
          </a:p>
          <a:p>
            <a:pPr indent="270510" algn="just"/>
            <a:r>
              <a:rPr lang="ru-RU" sz="2400" b="1" i="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3-й лабораторный этап</a:t>
            </a:r>
            <a:endParaRPr lang="ru-RU" sz="2400" b="1" dirty="0">
              <a:solidFill>
                <a:srgbClr val="006600"/>
              </a:solidFill>
              <a:latin typeface="Times New Roman" panose="02020603050405020304" pitchFamily="18" charset="0"/>
              <a:cs typeface="Times New Roman" panose="02020603050405020304" pitchFamily="18" charset="0"/>
            </a:endParaRPr>
          </a:p>
          <a:p>
            <a:pPr indent="270510" algn="just"/>
            <a:r>
              <a:rPr lang="ru-RU" sz="2000" dirty="0">
                <a:latin typeface="Times New Roman" panose="02020603050405020304" pitchFamily="18" charset="0"/>
                <a:ea typeface="Times New Roman" panose="02020603050405020304" pitchFamily="18" charset="0"/>
                <a:cs typeface="Times New Roman" panose="02020603050405020304" pitchFamily="18" charset="0"/>
              </a:rPr>
              <a:t>Окончательная полировка пластмассовой облицовки комбинированной коронки.</a:t>
            </a:r>
            <a:endParaRPr lang="ru-RU" sz="2000" dirty="0">
              <a:latin typeface="Times New Roman" panose="02020603050405020304" pitchFamily="18" charset="0"/>
              <a:cs typeface="Times New Roman" panose="02020603050405020304" pitchFamily="18" charset="0"/>
            </a:endParaRPr>
          </a:p>
          <a:p>
            <a:pPr indent="270510" algn="just"/>
            <a:r>
              <a:rPr lang="ru-RU"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4-й клинический этап</a:t>
            </a:r>
            <a:endParaRPr lang="ru-RU" sz="2400" b="1" dirty="0">
              <a:solidFill>
                <a:srgbClr val="FF0000"/>
              </a:solidFill>
              <a:latin typeface="Times New Roman" panose="02020603050405020304" pitchFamily="18" charset="0"/>
              <a:cs typeface="Times New Roman" panose="02020603050405020304" pitchFamily="18" charset="0"/>
            </a:endParaRPr>
          </a:p>
          <a:p>
            <a:pPr indent="270510" algn="just"/>
            <a:r>
              <a:rPr lang="ru-RU" sz="2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Фиксация комбинированной коронки по Белкину на </a:t>
            </a:r>
            <a:r>
              <a:rPr lang="ru-RU"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зубе</a:t>
            </a:r>
            <a:endParaRPr lang="ru-RU" sz="2000" dirty="0">
              <a:solidFill>
                <a:srgbClr val="0070C0"/>
              </a:solidFill>
              <a:latin typeface="Times New Roman" panose="02020603050405020304" pitchFamily="18" charset="0"/>
              <a:cs typeface="Times New Roman" panose="02020603050405020304" pitchFamily="18" charset="0"/>
            </a:endParaRPr>
          </a:p>
          <a:p>
            <a:pPr indent="270510" algn="just"/>
            <a:r>
              <a:rPr lang="ru-RU" sz="2000" dirty="0">
                <a:latin typeface="Times New Roman" panose="02020603050405020304" pitchFamily="18" charset="0"/>
                <a:ea typeface="Times New Roman" panose="02020603050405020304" pitchFamily="18" charset="0"/>
                <a:cs typeface="Times New Roman" panose="02020603050405020304" pitchFamily="18" charset="0"/>
              </a:rPr>
              <a:t>На этапе окончательной припасовки еще раз убеждаются в том, что коронка соответствует всем требованиям. После соответствующей обработки и высушивания коронки и культи опорного зуба производят фиксацию коронки цементом. Для укрепления коронки на зубе необходимо подбирать фиксирующий материал в соответствии с цветом пластмассовой облицовки.</a:t>
            </a:r>
            <a:endParaRPr lang="ru-RU" sz="20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7718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75656" y="7259"/>
            <a:ext cx="7344816" cy="6863417"/>
          </a:xfrm>
          <a:prstGeom prst="rect">
            <a:avLst/>
          </a:prstGeom>
        </p:spPr>
        <p:txBody>
          <a:bodyPr wrap="square">
            <a:spAutoFit/>
          </a:bodyPr>
          <a:lstStyle/>
          <a:p>
            <a:pPr indent="270510" algn="just"/>
            <a:r>
              <a:rPr lang="ru-RU" sz="2000" b="1" dirty="0">
                <a:solidFill>
                  <a:srgbClr val="0070C0"/>
                </a:solidFill>
                <a:latin typeface="Times New Roman" panose="02020603050405020304" pitchFamily="18" charset="0"/>
                <a:ea typeface="Times New Roman" panose="02020603050405020304" pitchFamily="18" charset="0"/>
              </a:rPr>
              <a:t>По конструктивным особенностям коронки подразделяют на следующие типы.</a:t>
            </a:r>
            <a:endParaRPr lang="ru-RU" sz="2000" b="1" dirty="0">
              <a:solidFill>
                <a:srgbClr val="0070C0"/>
              </a:solidFill>
            </a:endParaRPr>
          </a:p>
          <a:p>
            <a:pPr marL="285750" indent="-285750" algn="just">
              <a:buClr>
                <a:srgbClr val="FF0000"/>
              </a:buClr>
              <a:buFont typeface="Wingdings" panose="05000000000000000000" pitchFamily="2" charset="2"/>
              <a:buChar char="Ø"/>
            </a:pPr>
            <a:r>
              <a:rPr lang="ru-RU" sz="2000" dirty="0">
                <a:latin typeface="Times New Roman" panose="02020603050405020304" pitchFamily="18" charset="0"/>
                <a:ea typeface="Times New Roman" panose="02020603050405020304" pitchFamily="18" charset="0"/>
              </a:rPr>
              <a:t> Полные - покрывают все пять поверхностей клинической коронки. Применение полных коронок предусматривает значительное удаление твердых тканей зуба со всех его поверхностей. Выбор конструкции полной коронки определяется степенью разрушения клинической коронки, на какую группу зубов она изготавливается и видом конструкционного материала. </a:t>
            </a:r>
            <a:endParaRPr lang="ru-RU" sz="2000" dirty="0" smtClean="0">
              <a:latin typeface="Times New Roman" panose="02020603050405020304" pitchFamily="18" charset="0"/>
              <a:ea typeface="Times New Roman" panose="02020603050405020304" pitchFamily="18" charset="0"/>
            </a:endParaRPr>
          </a:p>
          <a:p>
            <a:pPr algn="just">
              <a:buClr>
                <a:srgbClr val="FF0000"/>
              </a:buClr>
            </a:pPr>
            <a:r>
              <a:rPr lang="ru-RU" sz="2000" b="1" dirty="0" smtClean="0">
                <a:solidFill>
                  <a:srgbClr val="0070C0"/>
                </a:solidFill>
                <a:latin typeface="Times New Roman" panose="02020603050405020304" pitchFamily="18" charset="0"/>
                <a:ea typeface="Times New Roman" panose="02020603050405020304" pitchFamily="18" charset="0"/>
              </a:rPr>
              <a:t>Среди </a:t>
            </a:r>
            <a:r>
              <a:rPr lang="ru-RU" sz="2000" b="1" dirty="0">
                <a:solidFill>
                  <a:srgbClr val="0070C0"/>
                </a:solidFill>
                <a:latin typeface="Times New Roman" panose="02020603050405020304" pitchFamily="18" charset="0"/>
                <a:ea typeface="Times New Roman" panose="02020603050405020304" pitchFamily="18" charset="0"/>
              </a:rPr>
              <a:t>полных коронок различают:</a:t>
            </a:r>
            <a:endParaRPr lang="ru-RU" sz="2000" b="1" dirty="0">
              <a:solidFill>
                <a:srgbClr val="0070C0"/>
              </a:solidFill>
            </a:endParaRPr>
          </a:p>
          <a:p>
            <a:pPr marL="285750" indent="-285750" algn="just">
              <a:buClr>
                <a:srgbClr val="0070C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собственно </a:t>
            </a:r>
            <a:r>
              <a:rPr lang="ru-RU" sz="2000" dirty="0">
                <a:latin typeface="Times New Roman" panose="02020603050405020304" pitchFamily="18" charset="0"/>
                <a:ea typeface="Times New Roman" panose="02020603050405020304" pitchFamily="18" charset="0"/>
              </a:rPr>
              <a:t>полные коронки;</a:t>
            </a:r>
            <a:endParaRPr lang="ru-RU" sz="2000" dirty="0"/>
          </a:p>
          <a:p>
            <a:pPr marL="285750" indent="-285750" algn="just">
              <a:buClr>
                <a:srgbClr val="0070C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телескопические </a:t>
            </a:r>
            <a:r>
              <a:rPr lang="ru-RU" sz="2000" dirty="0">
                <a:latin typeface="Times New Roman" panose="02020603050405020304" pitchFamily="18" charset="0"/>
                <a:ea typeface="Times New Roman" panose="02020603050405020304" pitchFamily="18" charset="0"/>
              </a:rPr>
              <a:t>коронки, представляющие собой систему, состоящую из двух коронок: внутренней (опорной) и наружной (восстановительной); предназначены для фиксации несъемных и съемных конструкций зубных протезов, ортодонтических и челюстно-лицевых аппаратов;</a:t>
            </a:r>
            <a:endParaRPr lang="ru-RU" sz="2000" dirty="0"/>
          </a:p>
          <a:p>
            <a:pPr marL="285750" indent="-285750" algn="just">
              <a:buClr>
                <a:srgbClr val="0070C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культевые </a:t>
            </a:r>
            <a:r>
              <a:rPr lang="ru-RU" sz="2000" dirty="0">
                <a:latin typeface="Times New Roman" panose="02020603050405020304" pitchFamily="18" charset="0"/>
                <a:ea typeface="Times New Roman" panose="02020603050405020304" pitchFamily="18" charset="0"/>
              </a:rPr>
              <a:t>коронки со штифтом (синоним: коронка на искусственной культе) представляют собой разборные конструкции, состоящие из полной восстановительной коронки и искусственной культи со штифтом (синоним: литая культевая штифтовая вкладка); применяются при значительном или полном разрушении коронковой части зуба.</a:t>
            </a:r>
            <a:endParaRPr lang="ru-RU" sz="2000" dirty="0">
              <a:effectLst/>
            </a:endParaRPr>
          </a:p>
        </p:txBody>
      </p:sp>
    </p:spTree>
    <p:extLst>
      <p:ext uri="{BB962C8B-B14F-4D97-AF65-F5344CB8AC3E}">
        <p14:creationId xmlns:p14="http://schemas.microsoft.com/office/powerpoint/2010/main" val="4153575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50</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7" name="Прямоугольник 6"/>
          <p:cNvSpPr/>
          <p:nvPr/>
        </p:nvSpPr>
        <p:spPr>
          <a:xfrm>
            <a:off x="1475656" y="77988"/>
            <a:ext cx="7560840" cy="6863417"/>
          </a:xfrm>
          <a:prstGeom prst="rect">
            <a:avLst/>
          </a:prstGeom>
        </p:spPr>
        <p:txBody>
          <a:bodyPr wrap="square">
            <a:spAutoFit/>
          </a:bodyPr>
          <a:lstStyle/>
          <a:p>
            <a:pPr indent="270510" algn="just"/>
            <a:r>
              <a:rPr lang="ru-RU" sz="2400" b="1" i="1" dirty="0">
                <a:solidFill>
                  <a:srgbClr val="FF0000"/>
                </a:solidFill>
                <a:latin typeface="Times New Roman" panose="02020603050405020304" pitchFamily="18" charset="0"/>
                <a:ea typeface="Times New Roman" panose="02020603050405020304" pitchFamily="18" charset="0"/>
              </a:rPr>
              <a:t>Недостатки комбинированной коронки по Белкину</a:t>
            </a:r>
            <a:endParaRPr lang="ru-RU" sz="2400" b="1" dirty="0">
              <a:solidFill>
                <a:srgbClr val="FF0000"/>
              </a:solidFill>
            </a:endParaRPr>
          </a:p>
          <a:p>
            <a:pPr indent="270510" algn="just"/>
            <a:r>
              <a:rPr lang="ru-RU" sz="2000" dirty="0">
                <a:latin typeface="Times New Roman" panose="02020603050405020304" pitchFamily="18" charset="0"/>
                <a:ea typeface="Times New Roman" panose="02020603050405020304" pitchFamily="18" charset="0"/>
              </a:rPr>
              <a:t>Отличаясь относительной простотой изготовления, комбинированная коронка по Белкину обладает рядом недостатков, ограничивающих ее применение.</a:t>
            </a:r>
            <a:endParaRPr lang="ru-RU" sz="2000" dirty="0"/>
          </a:p>
          <a:p>
            <a:pPr indent="270510" algn="just"/>
            <a:r>
              <a:rPr lang="ru-RU" sz="2000" dirty="0">
                <a:latin typeface="Times New Roman" panose="02020603050405020304" pitchFamily="18" charset="0"/>
                <a:ea typeface="Times New Roman" panose="02020603050405020304" pitchFamily="18" charset="0"/>
              </a:rPr>
              <a:t>Пластмасса, как облицовочный материал металлических коронок, характеризуется недостаточно высокими показателями цветостойкости. С течением времени она изменяется в цвете, особенно в тех участках, где она прилегает к металлическому каркасу.</a:t>
            </a:r>
            <a:endParaRPr lang="ru-RU" sz="2000" dirty="0"/>
          </a:p>
          <a:p>
            <a:pPr indent="270510" algn="just"/>
            <a:r>
              <a:rPr lang="ru-RU" sz="2000" dirty="0">
                <a:latin typeface="Times New Roman" panose="02020603050405020304" pitchFamily="18" charset="0"/>
                <a:ea typeface="Times New Roman" panose="02020603050405020304" pitchFamily="18" charset="0"/>
              </a:rPr>
              <a:t>Соединение металлического каркаса и пластмассовой облицовки обеспечивается единственно возможным в данном случае механическим способом. Механическое соединение двух очень разных по своим физическим свойствам материалов (в частности, по коэффициенту термического расширения) очень непрочное, поэтому в области контакта металл-пластмасса образуются микротрещины, куда попадает ротовая жидкость с остатками пищевых продуктов. Это приводит к еще более выраженному изменению цвета и сколам пластмассовой облицовки, расцементированию коронки, разрушению твердых тканей культи зуба. Кроме того, пластмасса, находясь в контакте с жидкостью, набухает, оказывая давление на десневой край и вызывая его воспаление.</a:t>
            </a:r>
            <a:endParaRPr lang="ru-RU" sz="2000" dirty="0">
              <a:effectLst/>
            </a:endParaRPr>
          </a:p>
        </p:txBody>
      </p:sp>
    </p:spTree>
    <p:extLst>
      <p:ext uri="{BB962C8B-B14F-4D97-AF65-F5344CB8AC3E}">
        <p14:creationId xmlns:p14="http://schemas.microsoft.com/office/powerpoint/2010/main" val="3413516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51</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7" name="Прямоугольник 6"/>
          <p:cNvSpPr/>
          <p:nvPr/>
        </p:nvSpPr>
        <p:spPr>
          <a:xfrm>
            <a:off x="1475656" y="0"/>
            <a:ext cx="7668344" cy="6832640"/>
          </a:xfrm>
          <a:prstGeom prst="rect">
            <a:avLst/>
          </a:prstGeom>
        </p:spPr>
        <p:txBody>
          <a:bodyPr wrap="square">
            <a:spAutoFit/>
          </a:bodyPr>
          <a:lstStyle/>
          <a:p>
            <a:pPr indent="270510" algn="ctr"/>
            <a:r>
              <a:rPr lang="ru-RU" sz="2400" b="1" dirty="0">
                <a:solidFill>
                  <a:srgbClr val="FF0000"/>
                </a:solidFill>
                <a:latin typeface="Times New Roman" panose="02020603050405020304" pitchFamily="18" charset="0"/>
                <a:ea typeface="Times New Roman" panose="02020603050405020304" pitchFamily="18" charset="0"/>
              </a:rPr>
              <a:t>Патофизиологический основы препарирования.</a:t>
            </a:r>
            <a:endParaRPr lang="ru-RU" sz="2400" dirty="0">
              <a:solidFill>
                <a:srgbClr val="FF0000"/>
              </a:solidFill>
            </a:endParaRPr>
          </a:p>
          <a:p>
            <a:pPr indent="270510" algn="ctr"/>
            <a:r>
              <a:rPr lang="ru-RU" b="1" dirty="0">
                <a:latin typeface="Times New Roman" panose="02020603050405020304" pitchFamily="18" charset="0"/>
                <a:ea typeface="Times New Roman" panose="02020603050405020304" pitchFamily="18" charset="0"/>
              </a:rPr>
              <a:t> </a:t>
            </a:r>
            <a:endParaRPr lang="ru-RU" dirty="0"/>
          </a:p>
          <a:p>
            <a:pPr indent="270510" algn="just"/>
            <a:r>
              <a:rPr lang="ru-RU" dirty="0">
                <a:latin typeface="Times New Roman" panose="02020603050405020304" pitchFamily="18" charset="0"/>
                <a:ea typeface="Times New Roman" panose="02020603050405020304" pitchFamily="18" charset="0"/>
              </a:rPr>
              <a:t>Препарирование зуба производят при помощи бормашины (турбинной) специальными алмазными головками различной величины и фасона. </a:t>
            </a:r>
            <a:endParaRPr lang="ru-RU" dirty="0"/>
          </a:p>
          <a:p>
            <a:pPr indent="270510" algn="just"/>
            <a:r>
              <a:rPr lang="ru-RU" dirty="0">
                <a:latin typeface="Times New Roman" panose="02020603050405020304" pitchFamily="18" charset="0"/>
                <a:ea typeface="Times New Roman" panose="02020603050405020304" pitchFamily="18" charset="0"/>
              </a:rPr>
              <a:t>В процессе препарирования могут быть допущены </a:t>
            </a:r>
            <a:r>
              <a:rPr lang="ru-RU" b="1" dirty="0">
                <a:solidFill>
                  <a:srgbClr val="FF0000"/>
                </a:solidFill>
                <a:latin typeface="Times New Roman" panose="02020603050405020304" pitchFamily="18" charset="0"/>
                <a:ea typeface="Times New Roman" panose="02020603050405020304" pitchFamily="18" charset="0"/>
              </a:rPr>
              <a:t>врачебные ошибки</a:t>
            </a:r>
            <a:r>
              <a:rPr lang="ru-RU" dirty="0">
                <a:latin typeface="Times New Roman" panose="02020603050405020304" pitchFamily="18" charset="0"/>
                <a:ea typeface="Times New Roman" panose="02020603050405020304" pitchFamily="18" charset="0"/>
              </a:rPr>
              <a:t>, которые приводят к серьезным осложнениям. </a:t>
            </a:r>
            <a:r>
              <a:rPr lang="ru-RU" dirty="0">
                <a:latin typeface="Times New Roman" panose="02020603050405020304" pitchFamily="18" charset="0"/>
              </a:rPr>
              <a:t>К этим ошибкам относятся: препарирование зубов без обезболивания при гиперестезии эмали и дентина и у пациентов с сердечно-сосудистыми заболеваниями; недостаточное препарирование твердых тканей зубов на жевательной (или режущей), вестибулярной, оральной, мезиальной, дистальной поверхностях зуба; чрезмерное сошлифовывание эмали и дентина; перегрев тканей зуба при его препарировании. Препарирование зубов без обезболивания бывает очень болезненно и, нередко вызывает общую реакцию, выражающуюся в изменении кровяного давления, ритма сердечной деятельности, чувстве страха, возбуждении. Для предупреждения подобных осложнений перед препарированием зубов с живой пульпой необходимо провести обезболивание. При препарировании зубов верхней челюсти можно ограничиться инфильтрационной анестезией. При препарировании же зубов нижней челюсти следует произвести проводниковую (торусальную) анестезию.</a:t>
            </a:r>
            <a:endParaRPr lang="ru-RU" dirty="0"/>
          </a:p>
          <a:p>
            <a:pPr indent="270510" algn="just"/>
            <a:r>
              <a:rPr lang="ru-RU" dirty="0">
                <a:latin typeface="Times New Roman" panose="02020603050405020304" pitchFamily="18" charset="0"/>
              </a:rPr>
              <a:t>Особенно полезно премедикация у пациентов с заболеваниями с сердечно-сосудистой системы и эмоционально-возбудимых лиц, так как установлено, что препарирование зубов от коронки и другие виды зубных протезов сопровождается изменением АД и коронарного кровообращения.</a:t>
            </a:r>
            <a:endParaRPr lang="ru-RU" dirty="0">
              <a:effectLst/>
            </a:endParaRPr>
          </a:p>
        </p:txBody>
      </p:sp>
    </p:spTree>
    <p:extLst>
      <p:ext uri="{BB962C8B-B14F-4D97-AF65-F5344CB8AC3E}">
        <p14:creationId xmlns:p14="http://schemas.microsoft.com/office/powerpoint/2010/main" val="3637416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8"/>
            <a:ext cx="9149631" cy="6853782"/>
          </a:xfrm>
          <a:prstGeom prst="rect">
            <a:avLst/>
          </a:prstGeom>
        </p:spPr>
      </p:pic>
      <p:pic>
        <p:nvPicPr>
          <p:cNvPr id="3" name="Picture 2" descr="C:\Users\1\Desktop\логотип.png"/>
          <p:cNvPicPr>
            <a:picLocks noChangeAspect="1" noChangeArrowheads="1"/>
          </p:cNvPicPr>
          <p:nvPr/>
        </p:nvPicPr>
        <p:blipFill>
          <a:blip r:embed="rId3" cstate="print">
            <a:lum bright="-10000"/>
          </a:blip>
          <a:srcRect/>
          <a:stretch>
            <a:fillRect/>
          </a:stretch>
        </p:blipFill>
        <p:spPr bwMode="auto">
          <a:xfrm>
            <a:off x="1187624" y="44624"/>
            <a:ext cx="1368152" cy="1423511"/>
          </a:xfrm>
          <a:prstGeom prst="rect">
            <a:avLst/>
          </a:prstGeom>
          <a:noFill/>
          <a:ln w="9525">
            <a:noFill/>
            <a:miter lim="800000"/>
            <a:headEnd/>
            <a:tailEnd/>
          </a:ln>
        </p:spPr>
      </p:pic>
      <p:sp>
        <p:nvSpPr>
          <p:cNvPr id="5" name="TextBox 4"/>
          <p:cNvSpPr txBox="1"/>
          <p:nvPr/>
        </p:nvSpPr>
        <p:spPr>
          <a:xfrm>
            <a:off x="3563888" y="1859925"/>
            <a:ext cx="5328592" cy="1938992"/>
          </a:xfrm>
          <a:prstGeom prst="rect">
            <a:avLst/>
          </a:prstGeom>
          <a:noFill/>
        </p:spPr>
        <p:txBody>
          <a:bodyPr wrap="square" rtlCol="0">
            <a:spAutoFit/>
          </a:bodyPr>
          <a:lstStyle/>
          <a:p>
            <a:pPr algn="ctr"/>
            <a:r>
              <a:rPr lang="ru-RU" sz="6000" b="1" dirty="0" smtClean="0">
                <a:solidFill>
                  <a:schemeClr val="bg1"/>
                </a:solidFill>
                <a:latin typeface="Cambria" panose="02040503050406030204" pitchFamily="18" charset="0"/>
              </a:rPr>
              <a:t>Благодарю за внимание!</a:t>
            </a:r>
            <a:endParaRPr lang="ru-RU" sz="3600" b="1" dirty="0" smtClean="0">
              <a:solidFill>
                <a:schemeClr val="bg1"/>
              </a:solidFill>
              <a:latin typeface="Cambria" panose="02040503050406030204" pitchFamily="18" charset="0"/>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52</a:t>
            </a:fld>
            <a:endParaRPr lang="ru-RU"/>
          </a:p>
        </p:txBody>
      </p:sp>
      <p:sp>
        <p:nvSpPr>
          <p:cNvPr id="8" name="Rectangle 3"/>
          <p:cNvSpPr>
            <a:spLocks noChangeArrowheads="1"/>
          </p:cNvSpPr>
          <p:nvPr/>
        </p:nvSpPr>
        <p:spPr bwMode="auto">
          <a:xfrm>
            <a:off x="2843808" y="63881"/>
            <a:ext cx="6192688" cy="1384995"/>
          </a:xfrm>
          <a:prstGeom prst="rect">
            <a:avLst/>
          </a:prstGeom>
          <a:noFill/>
          <a:ln w="9525">
            <a:noFill/>
            <a:miter lim="800000"/>
            <a:headEnd/>
            <a:tailEnd/>
          </a:ln>
        </p:spPr>
        <p:txBody>
          <a:bodyPr wrap="square" anchor="ctr">
            <a:spAutoFit/>
          </a:bodyPr>
          <a:lstStyle/>
          <a:p>
            <a:pPr algn="ctr"/>
            <a:r>
              <a:rPr lang="ru-RU" sz="1400" b="1" dirty="0" smtClean="0">
                <a:latin typeface="Cambria" panose="02040503050406030204" pitchFamily="18" charset="0"/>
                <a:cs typeface="Times New Roman" pitchFamily="18" charset="0"/>
              </a:rPr>
              <a:t>ФЕДЕРАЛЬНОЕ  ГОСУДАРСТВЕННОЕ БЮДЖЕТНОЕ ОБРАЗОВАТЕЛЬНОЕ </a:t>
            </a:r>
            <a:r>
              <a:rPr lang="ru-RU" sz="1400" b="1" dirty="0">
                <a:latin typeface="Cambria" panose="02040503050406030204" pitchFamily="18" charset="0"/>
                <a:cs typeface="Times New Roman" pitchFamily="18" charset="0"/>
              </a:rPr>
              <a:t>УЧРЕЖДЕНИЕ  </a:t>
            </a:r>
            <a:r>
              <a:rPr lang="ru-RU" sz="1400" b="1" dirty="0" smtClean="0">
                <a:latin typeface="Cambria" panose="02040503050406030204" pitchFamily="18" charset="0"/>
                <a:cs typeface="Times New Roman" pitchFamily="18" charset="0"/>
              </a:rPr>
              <a:t>ВЫСШЕГО ОБРАЗОВАНИЯ</a:t>
            </a:r>
          </a:p>
          <a:p>
            <a:pPr algn="ctr"/>
            <a:endParaRPr lang="ru-RU" sz="1400" b="1" dirty="0">
              <a:latin typeface="Cambria" panose="02040503050406030204" pitchFamily="18" charset="0"/>
            </a:endParaRPr>
          </a:p>
          <a:p>
            <a:pPr algn="ctr" eaLnBrk="0" hangingPunct="0"/>
            <a:r>
              <a:rPr lang="ru-RU" sz="1400" b="1" dirty="0">
                <a:solidFill>
                  <a:srgbClr val="C00000"/>
                </a:solidFill>
                <a:latin typeface="Cambria" panose="02040503050406030204" pitchFamily="18" charset="0"/>
                <a:cs typeface="Times New Roman" pitchFamily="18" charset="0"/>
              </a:rPr>
              <a:t>КУБАНСКИЙ ГОСУДАРСТВЕННЫЙ МЕДИЦИНСКИЙ </a:t>
            </a:r>
            <a:r>
              <a:rPr lang="ru-RU" sz="1400" b="1" dirty="0" smtClean="0">
                <a:solidFill>
                  <a:srgbClr val="C00000"/>
                </a:solidFill>
                <a:latin typeface="Cambria" panose="02040503050406030204" pitchFamily="18" charset="0"/>
                <a:cs typeface="Times New Roman" pitchFamily="18" charset="0"/>
              </a:rPr>
              <a:t>УНИВЕРСИТЕТ</a:t>
            </a:r>
          </a:p>
          <a:p>
            <a:pPr algn="ctr" eaLnBrk="0" hangingPunct="0"/>
            <a:endParaRPr lang="ru-RU" sz="1400" b="1" dirty="0">
              <a:solidFill>
                <a:srgbClr val="C00000"/>
              </a:solidFill>
              <a:latin typeface="Cambria" panose="02040503050406030204" pitchFamily="18" charset="0"/>
            </a:endParaRPr>
          </a:p>
          <a:p>
            <a:pPr algn="ctr" eaLnBrk="0" hangingPunct="0"/>
            <a:r>
              <a:rPr lang="ru-RU" sz="1400" b="1" dirty="0">
                <a:latin typeface="Cambria" panose="02040503050406030204" pitchFamily="18" charset="0"/>
                <a:cs typeface="Times New Roman" pitchFamily="18" charset="0"/>
              </a:rPr>
              <a:t>МИНИСТЕРСТВА ЗДРАВООХРАНЕНИЯ </a:t>
            </a:r>
            <a:r>
              <a:rPr lang="ru-RU" sz="1400" b="1" dirty="0" smtClean="0">
                <a:latin typeface="Cambria" panose="02040503050406030204" pitchFamily="18" charset="0"/>
                <a:cs typeface="Times New Roman" pitchFamily="18" charset="0"/>
              </a:rPr>
              <a:t>РОССИЙСКОЙ ФЕДЕРАЦИИ</a:t>
            </a:r>
            <a:endParaRPr lang="ru-RU" sz="1400" b="1" dirty="0">
              <a:latin typeface="Cambria" panose="02040503050406030204" pitchFamily="18" charset="0"/>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4006309"/>
            <a:ext cx="2573430" cy="1872208"/>
          </a:xfrm>
          <a:prstGeom prst="rect">
            <a:avLst/>
          </a:prstGeom>
        </p:spPr>
      </p:pic>
    </p:spTree>
    <p:extLst>
      <p:ext uri="{BB962C8B-B14F-4D97-AF65-F5344CB8AC3E}">
        <p14:creationId xmlns:p14="http://schemas.microsoft.com/office/powerpoint/2010/main" val="536426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8" name="Прямоугольник 7"/>
          <p:cNvSpPr/>
          <p:nvPr/>
        </p:nvSpPr>
        <p:spPr>
          <a:xfrm>
            <a:off x="1475656" y="-27384"/>
            <a:ext cx="7560840" cy="6863417"/>
          </a:xfrm>
          <a:prstGeom prst="rect">
            <a:avLst/>
          </a:prstGeom>
        </p:spPr>
        <p:txBody>
          <a:bodyPr wrap="square">
            <a:spAutoFit/>
          </a:bodyPr>
          <a:lstStyle/>
          <a:p>
            <a:pPr marL="342900" indent="-342900" algn="just">
              <a:buClr>
                <a:srgbClr val="FF0000"/>
              </a:buClr>
              <a:buFont typeface="Wingdings" panose="05000000000000000000" pitchFamily="2" charset="2"/>
              <a:buChar char="Ø"/>
            </a:pPr>
            <a:r>
              <a:rPr lang="ru-RU" sz="2000" b="1" dirty="0">
                <a:solidFill>
                  <a:srgbClr val="0070C0"/>
                </a:solidFill>
                <a:latin typeface="Times New Roman" panose="02020603050405020304" pitchFamily="18" charset="0"/>
                <a:ea typeface="Times New Roman" panose="02020603050405020304" pitchFamily="18" charset="0"/>
              </a:rPr>
              <a:t>Частичные коронки </a:t>
            </a:r>
            <a:r>
              <a:rPr lang="ru-RU" sz="2000" dirty="0">
                <a:latin typeface="Times New Roman" panose="02020603050405020304" pitchFamily="18" charset="0"/>
                <a:ea typeface="Times New Roman" panose="02020603050405020304" pitchFamily="18" charset="0"/>
              </a:rPr>
              <a:t>покрывают только часть клинической коронки, в связи с чем сошлифовывание твердых тканей производится в меньшем объеме. </a:t>
            </a:r>
            <a:endParaRPr lang="ru-RU" sz="2000" dirty="0" smtClean="0">
              <a:latin typeface="Times New Roman" panose="02020603050405020304" pitchFamily="18" charset="0"/>
              <a:ea typeface="Times New Roman" panose="02020603050405020304" pitchFamily="18" charset="0"/>
            </a:endParaRPr>
          </a:p>
          <a:p>
            <a:pPr indent="270510" algn="just"/>
            <a:r>
              <a:rPr lang="ru-RU" sz="2000" dirty="0" smtClean="0">
                <a:latin typeface="Times New Roman" panose="02020603050405020304" pitchFamily="18" charset="0"/>
                <a:ea typeface="Times New Roman" panose="02020603050405020304" pitchFamily="18" charset="0"/>
              </a:rPr>
              <a:t>Различают</a:t>
            </a:r>
            <a:r>
              <a:rPr lang="ru-RU" sz="2000" dirty="0">
                <a:latin typeface="Times New Roman" panose="02020603050405020304" pitchFamily="18" charset="0"/>
                <a:ea typeface="Times New Roman" panose="02020603050405020304" pitchFamily="18" charset="0"/>
              </a:rPr>
              <a:t>:</a:t>
            </a:r>
            <a:endParaRPr lang="ru-RU" sz="2000" dirty="0"/>
          </a:p>
          <a:p>
            <a:pPr marL="342900" indent="-342900" algn="just">
              <a:buClr>
                <a:srgbClr val="0070C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экваторные </a:t>
            </a:r>
            <a:r>
              <a:rPr lang="ru-RU" sz="2000" dirty="0">
                <a:latin typeface="Times New Roman" panose="02020603050405020304" pitchFamily="18" charset="0"/>
                <a:ea typeface="Times New Roman" panose="02020603050405020304" pitchFamily="18" charset="0"/>
              </a:rPr>
              <a:t>коронки - покрывают окклюзионную, часть вестибулярной, оральной и апроксимальных поверхностей до уровня экватора.</a:t>
            </a:r>
            <a:endParaRPr lang="ru-RU" sz="2000" dirty="0"/>
          </a:p>
          <a:p>
            <a:pPr algn="just">
              <a:buClr>
                <a:srgbClr val="0070C0"/>
              </a:buClr>
            </a:pPr>
            <a:r>
              <a:rPr lang="ru-RU" sz="2000" dirty="0">
                <a:latin typeface="Times New Roman" panose="02020603050405020304" pitchFamily="18" charset="0"/>
                <a:ea typeface="Times New Roman" panose="02020603050405020304" pitchFamily="18" charset="0"/>
              </a:rPr>
              <a:t>Применяются в основном в области боковых зубов при лечении кариеса окклюзионной поверхности, повышенном стирании, в качестве опоры мостовидных протезов и шинирующих конструкций при пародонтите;</a:t>
            </a:r>
            <a:endParaRPr lang="ru-RU" sz="2000" dirty="0"/>
          </a:p>
          <a:p>
            <a:pPr marL="342900" indent="-342900" algn="just">
              <a:buClr>
                <a:srgbClr val="0070C0"/>
              </a:buClr>
              <a:buFont typeface="Wingdings" panose="05000000000000000000" pitchFamily="2" charset="2"/>
              <a:buChar char="ü"/>
            </a:pPr>
            <a:r>
              <a:rPr lang="ru-RU" sz="2000" dirty="0">
                <a:latin typeface="Times New Roman" panose="02020603050405020304" pitchFamily="18" charset="0"/>
                <a:ea typeface="Times New Roman" panose="02020603050405020304" pitchFamily="18" charset="0"/>
              </a:rPr>
              <a:t>полукоронки - несъемный протез, покрывающий оральную и часть апроксимальных поверхностей передней группы зубов, оставляющий открытой вестибулярную часть естественной коронки зуба;</a:t>
            </a:r>
            <a:endParaRPr lang="ru-RU" sz="2000" dirty="0"/>
          </a:p>
          <a:p>
            <a:pPr marL="342900" indent="-342900" algn="just">
              <a:buClr>
                <a:srgbClr val="0070C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трехчетвертные </a:t>
            </a:r>
            <a:r>
              <a:rPr lang="ru-RU" sz="2000" dirty="0">
                <a:latin typeface="Times New Roman" panose="02020603050405020304" pitchFamily="18" charset="0"/>
                <a:ea typeface="Times New Roman" panose="02020603050405020304" pitchFamily="18" charset="0"/>
              </a:rPr>
              <a:t>коронки - покрывают большую часть коронки (чаще премоляров) за исключением вестибулярной поверхности;</a:t>
            </a:r>
            <a:endParaRPr lang="ru-RU" sz="2000" dirty="0"/>
          </a:p>
          <a:p>
            <a:pPr marL="342900" indent="-342900" algn="just">
              <a:buClr>
                <a:srgbClr val="0070C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панцирные </a:t>
            </a:r>
            <a:r>
              <a:rPr lang="ru-RU" sz="2000" dirty="0">
                <a:latin typeface="Times New Roman" panose="02020603050405020304" pitchFamily="18" charset="0"/>
                <a:ea typeface="Times New Roman" panose="02020603050405020304" pitchFamily="18" charset="0"/>
              </a:rPr>
              <a:t>(синонимы: виниры, вестибулярные полукоронки) - представляют собой композиционные или керамические накладки, покрывающие вестибулярную поверхность клинической коронки зуба.</a:t>
            </a:r>
            <a:endParaRPr lang="ru-RU" sz="2000" dirty="0">
              <a:effectLst/>
            </a:endParaRPr>
          </a:p>
        </p:txBody>
      </p:sp>
    </p:spTree>
    <p:extLst>
      <p:ext uri="{BB962C8B-B14F-4D97-AF65-F5344CB8AC3E}">
        <p14:creationId xmlns:p14="http://schemas.microsoft.com/office/powerpoint/2010/main" val="1239911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7</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507577" y="980728"/>
            <a:ext cx="7416824" cy="4708981"/>
          </a:xfrm>
          <a:prstGeom prst="rect">
            <a:avLst/>
          </a:prstGeom>
        </p:spPr>
        <p:txBody>
          <a:bodyPr wrap="square">
            <a:spAutoFit/>
          </a:bodyPr>
          <a:lstStyle/>
          <a:p>
            <a:pPr indent="270510" algn="just"/>
            <a:r>
              <a:rPr lang="ru-RU" sz="2000" b="1" dirty="0">
                <a:solidFill>
                  <a:srgbClr val="FF0000"/>
                </a:solidFill>
                <a:latin typeface="Times New Roman" panose="02020603050405020304" pitchFamily="18" charset="0"/>
                <a:ea typeface="Times New Roman" panose="02020603050405020304" pitchFamily="18" charset="0"/>
              </a:rPr>
              <a:t>По назначению коронки подразделяют</a:t>
            </a:r>
            <a:r>
              <a:rPr lang="ru-RU" sz="2000" b="1" dirty="0" smtClean="0">
                <a:solidFill>
                  <a:srgbClr val="FF0000"/>
                </a:solidFill>
                <a:latin typeface="Times New Roman" panose="02020603050405020304" pitchFamily="18" charset="0"/>
                <a:ea typeface="Times New Roman" panose="02020603050405020304" pitchFamily="18" charset="0"/>
              </a:rPr>
              <a:t>:</a:t>
            </a:r>
          </a:p>
          <a:p>
            <a:pPr indent="270510" algn="just"/>
            <a:endParaRPr lang="ru-RU" sz="2000" b="1" dirty="0">
              <a:solidFill>
                <a:srgbClr val="FF0000"/>
              </a:solidFill>
            </a:endParaRPr>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на </a:t>
            </a:r>
            <a:r>
              <a:rPr lang="ru-RU" sz="2000" dirty="0">
                <a:latin typeface="Times New Roman" panose="02020603050405020304" pitchFamily="18" charset="0"/>
                <a:ea typeface="Times New Roman" panose="02020603050405020304" pitchFamily="18" charset="0"/>
              </a:rPr>
              <a:t>восстановительные - применяются для устранения дефекта твердых тканей зубов, возникающих вследствие различных этиологических факторов (восстанавливают анатомическую форму коронки зуба, его функцию);</a:t>
            </a:r>
            <a:endParaRPr lang="ru-RU" sz="2000" dirty="0"/>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опорные </a:t>
            </a:r>
            <a:r>
              <a:rPr lang="ru-RU" sz="2000" dirty="0">
                <a:latin typeface="Times New Roman" panose="02020603050405020304" pitchFamily="18" charset="0"/>
                <a:ea typeface="Times New Roman" panose="02020603050405020304" pitchFamily="18" charset="0"/>
              </a:rPr>
              <a:t>- используются в качестве опорных элементов несъемных </a:t>
            </a:r>
            <a:r>
              <a:rPr lang="ru-RU" sz="2000" dirty="0" smtClean="0">
                <a:latin typeface="Times New Roman" panose="02020603050405020304" pitchFamily="18" charset="0"/>
                <a:ea typeface="Times New Roman" panose="02020603050405020304" pitchFamily="18" charset="0"/>
              </a:rPr>
              <a:t>мостовидных </a:t>
            </a:r>
            <a:r>
              <a:rPr lang="ru-RU" sz="2000" dirty="0">
                <a:latin typeface="Times New Roman" panose="02020603050405020304" pitchFamily="18" charset="0"/>
                <a:ea typeface="Times New Roman" panose="02020603050405020304" pitchFamily="18" charset="0"/>
              </a:rPr>
              <a:t>протезов;</a:t>
            </a:r>
            <a:endParaRPr lang="ru-RU" sz="2000" dirty="0"/>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фиксирующие </a:t>
            </a:r>
            <a:r>
              <a:rPr lang="ru-RU" sz="2000" dirty="0">
                <a:latin typeface="Times New Roman" panose="02020603050405020304" pitchFamily="18" charset="0"/>
                <a:ea typeface="Times New Roman" panose="02020603050405020304" pitchFamily="18" charset="0"/>
              </a:rPr>
              <a:t>(синоним: контурные) - изготавливаются на зубы, которые осуществляют фиксацию съемных конструкций зубных протезов, челюстно-лицевых аппаратов;</a:t>
            </a:r>
            <a:endParaRPr lang="ru-RU" sz="2000" dirty="0"/>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провизорные </a:t>
            </a:r>
            <a:r>
              <a:rPr lang="ru-RU" sz="2000" dirty="0">
                <a:latin typeface="Times New Roman" panose="02020603050405020304" pitchFamily="18" charset="0"/>
                <a:ea typeface="Times New Roman" panose="02020603050405020304" pitchFamily="18" charset="0"/>
              </a:rPr>
              <a:t>(синоним: защитные) - используются для защиты препарированных зубов на время изготовления постоянной коронки и защищают дентин и пульпу зуба от воздействия физических, механических и химических раздражителей;</a:t>
            </a:r>
            <a:endParaRPr lang="ru-RU" sz="2000" dirty="0">
              <a:effectLst/>
            </a:endParaRPr>
          </a:p>
        </p:txBody>
      </p:sp>
    </p:spTree>
    <p:extLst>
      <p:ext uri="{BB962C8B-B14F-4D97-AF65-F5344CB8AC3E}">
        <p14:creationId xmlns:p14="http://schemas.microsoft.com/office/powerpoint/2010/main" val="3982316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8</a:t>
            </a:fld>
            <a:endParaRPr lang="ru-RU"/>
          </a:p>
        </p:txBody>
      </p:sp>
      <p:grpSp>
        <p:nvGrpSpPr>
          <p:cNvPr id="6" name="Группа 5"/>
          <p:cNvGrpSpPr/>
          <p:nvPr/>
        </p:nvGrpSpPr>
        <p:grpSpPr>
          <a:xfrm>
            <a:off x="107504" y="116632"/>
            <a:ext cx="1368152" cy="6624736"/>
            <a:chOff x="107504" y="116632"/>
            <a:chExt cx="1368152" cy="6624736"/>
          </a:xfrm>
        </p:grpSpPr>
        <p:pic>
          <p:nvPicPr>
            <p:cNvPr id="4" name="Рисунок 3"/>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pic>
          <p:nvPicPr>
            <p:cNvPr id="5" name="Picture 2" descr="C:\Users\1\Desktop\логотип.png"/>
            <p:cNvPicPr>
              <a:picLocks noChangeAspect="1" noChangeArrowheads="1"/>
            </p:cNvPicPr>
            <p:nvPr/>
          </p:nvPicPr>
          <p:blipFill>
            <a:blip r:embed="rId3" cstate="print">
              <a:lum bright="-10000"/>
            </a:blip>
            <a:srcRect/>
            <a:stretch>
              <a:fillRect/>
            </a:stretch>
          </p:blipFill>
          <p:spPr bwMode="auto">
            <a:xfrm>
              <a:off x="107504" y="116632"/>
              <a:ext cx="1368152" cy="1423511"/>
            </a:xfrm>
            <a:prstGeom prst="rect">
              <a:avLst/>
            </a:prstGeom>
            <a:noFill/>
            <a:ln w="9525">
              <a:noFill/>
              <a:miter lim="800000"/>
              <a:headEnd/>
              <a:tailEnd/>
            </a:ln>
          </p:spPr>
        </p:pic>
      </p:grpSp>
      <p:sp>
        <p:nvSpPr>
          <p:cNvPr id="3" name="Прямоугольник 2"/>
          <p:cNvSpPr/>
          <p:nvPr/>
        </p:nvSpPr>
        <p:spPr>
          <a:xfrm>
            <a:off x="1459813" y="859582"/>
            <a:ext cx="7560840" cy="5016758"/>
          </a:xfrm>
          <a:prstGeom prst="rect">
            <a:avLst/>
          </a:prstGeom>
        </p:spPr>
        <p:txBody>
          <a:bodyPr wrap="square">
            <a:spAutoFit/>
          </a:bodyPr>
          <a:lstStyle/>
          <a:p>
            <a:pPr indent="270510" algn="just"/>
            <a:r>
              <a:rPr lang="ru-RU" sz="2000" b="1" dirty="0">
                <a:solidFill>
                  <a:srgbClr val="FF0000"/>
                </a:solidFill>
                <a:latin typeface="Times New Roman" panose="02020603050405020304" pitchFamily="18" charset="0"/>
                <a:ea typeface="Times New Roman" panose="02020603050405020304" pitchFamily="18" charset="0"/>
              </a:rPr>
              <a:t>По назначению коронки подразделяют</a:t>
            </a:r>
            <a:r>
              <a:rPr lang="ru-RU" sz="2000" b="1" dirty="0" smtClean="0">
                <a:solidFill>
                  <a:srgbClr val="FF0000"/>
                </a:solidFill>
                <a:latin typeface="Times New Roman" panose="02020603050405020304" pitchFamily="18" charset="0"/>
                <a:ea typeface="Times New Roman" panose="02020603050405020304" pitchFamily="18" charset="0"/>
              </a:rPr>
              <a:t>:</a:t>
            </a:r>
          </a:p>
          <a:p>
            <a:pPr indent="270510" algn="just"/>
            <a:endParaRPr lang="ru-RU" sz="2000" b="1" dirty="0">
              <a:solidFill>
                <a:srgbClr val="FF0000"/>
              </a:solidFill>
              <a:latin typeface="Times New Roman" panose="02020603050405020304" pitchFamily="18" charset="0"/>
              <a:ea typeface="Times New Roman" panose="02020603050405020304" pitchFamily="18" charset="0"/>
            </a:endParaRPr>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профилактические </a:t>
            </a:r>
            <a:r>
              <a:rPr lang="ru-RU" sz="2000" dirty="0">
                <a:latin typeface="Times New Roman" panose="02020603050405020304" pitchFamily="18" charset="0"/>
                <a:ea typeface="Times New Roman" panose="02020603050405020304" pitchFamily="18" charset="0"/>
              </a:rPr>
              <a:t>- применяются для предупреждения или замедления патологических процессов в твердых тканях зубов, изменений в </a:t>
            </a:r>
            <a:r>
              <a:rPr lang="ru-RU" sz="2000" dirty="0" err="1">
                <a:latin typeface="Times New Roman" panose="02020603050405020304" pitchFamily="18" charset="0"/>
                <a:ea typeface="Times New Roman" panose="02020603050405020304" pitchFamily="18" charset="0"/>
              </a:rPr>
              <a:t>зубоче-люстной</a:t>
            </a:r>
            <a:r>
              <a:rPr lang="ru-RU" sz="2000" dirty="0">
                <a:latin typeface="Times New Roman" panose="02020603050405020304" pitchFamily="18" charset="0"/>
                <a:ea typeface="Times New Roman" panose="02020603050405020304" pitchFamily="18" charset="0"/>
              </a:rPr>
              <a:t> системе (например, при повышенном стирании твердых тканей зубов);</a:t>
            </a:r>
            <a:endParaRPr lang="ru-RU" sz="2000" dirty="0"/>
          </a:p>
          <a:p>
            <a:pPr marL="342900" indent="-342900" algn="just">
              <a:buFont typeface="Arial" panose="020B0604020202020204" pitchFamily="34" charset="0"/>
              <a:buChar char="•"/>
            </a:pPr>
            <a:r>
              <a:rPr lang="ru-RU" sz="2000" dirty="0" err="1" smtClean="0">
                <a:latin typeface="Times New Roman" panose="02020603050405020304" pitchFamily="18" charset="0"/>
                <a:ea typeface="Times New Roman" panose="02020603050405020304" pitchFamily="18" charset="0"/>
              </a:rPr>
              <a:t>шинирующие</a:t>
            </a:r>
            <a:r>
              <a:rPr lang="ru-RU" sz="2000" dirty="0" smtClean="0">
                <a:latin typeface="Times New Roman" panose="02020603050405020304" pitchFamily="18" charset="0"/>
                <a:ea typeface="Times New Roman" panose="02020603050405020304" pitchFamily="18" charset="0"/>
              </a:rPr>
              <a:t> </a:t>
            </a:r>
            <a:r>
              <a:rPr lang="ru-RU" sz="2000" dirty="0">
                <a:latin typeface="Times New Roman" panose="02020603050405020304" pitchFamily="18" charset="0"/>
                <a:ea typeface="Times New Roman" panose="02020603050405020304" pitchFamily="18" charset="0"/>
              </a:rPr>
              <a:t>- являются составной частью шинирующих конструкций, ограничивающих подвижность зубов, при ортопедическом лечении заболеваний пародонта;</a:t>
            </a:r>
            <a:endParaRPr lang="ru-RU" sz="2000" dirty="0"/>
          </a:p>
          <a:p>
            <a:pPr marL="342900" indent="-342900" algn="just">
              <a:buFont typeface="Arial" panose="020B0604020202020204" pitchFamily="34" charset="0"/>
              <a:buChar char="•"/>
            </a:pPr>
            <a:r>
              <a:rPr lang="ru-RU" sz="2000" dirty="0" err="1" smtClean="0">
                <a:latin typeface="Times New Roman" panose="02020603050405020304" pitchFamily="18" charset="0"/>
                <a:ea typeface="Times New Roman" panose="02020603050405020304" pitchFamily="18" charset="0"/>
              </a:rPr>
              <a:t>ортодонтические</a:t>
            </a:r>
            <a:r>
              <a:rPr lang="ru-RU" sz="2000" dirty="0" smtClean="0">
                <a:latin typeface="Times New Roman" panose="02020603050405020304" pitchFamily="18" charset="0"/>
                <a:ea typeface="Times New Roman" panose="02020603050405020304" pitchFamily="18" charset="0"/>
              </a:rPr>
              <a:t> </a:t>
            </a:r>
            <a:r>
              <a:rPr lang="ru-RU" sz="2000" dirty="0">
                <a:latin typeface="Times New Roman" panose="02020603050405020304" pitchFamily="18" charset="0"/>
                <a:ea typeface="Times New Roman" panose="02020603050405020304" pitchFamily="18" charset="0"/>
              </a:rPr>
              <a:t>- предназначены для исправления положения зубов при </a:t>
            </a:r>
            <a:r>
              <a:rPr lang="ru-RU" sz="2000" dirty="0" err="1">
                <a:latin typeface="Times New Roman" panose="02020603050405020304" pitchFamily="18" charset="0"/>
                <a:ea typeface="Times New Roman" panose="02020603050405020304" pitchFamily="18" charset="0"/>
              </a:rPr>
              <a:t>ортодонтическом</a:t>
            </a:r>
            <a:r>
              <a:rPr lang="ru-RU" sz="2000" dirty="0">
                <a:latin typeface="Times New Roman" panose="02020603050405020304" pitchFamily="18" charset="0"/>
                <a:ea typeface="Times New Roman" panose="02020603050405020304" pitchFamily="18" charset="0"/>
              </a:rPr>
              <a:t> лечении или в качестве составной части </a:t>
            </a:r>
            <a:r>
              <a:rPr lang="ru-RU" sz="2000" dirty="0" err="1">
                <a:latin typeface="Times New Roman" panose="02020603050405020304" pitchFamily="18" charset="0"/>
                <a:ea typeface="Times New Roman" panose="02020603050405020304" pitchFamily="18" charset="0"/>
              </a:rPr>
              <a:t>ортодонти-ческих</a:t>
            </a:r>
            <a:r>
              <a:rPr lang="ru-RU" sz="2000" dirty="0">
                <a:latin typeface="Times New Roman" panose="02020603050405020304" pitchFamily="18" charset="0"/>
                <a:ea typeface="Times New Roman" panose="02020603050405020304" pitchFamily="18" charset="0"/>
              </a:rPr>
              <a:t> аппаратов;</a:t>
            </a:r>
            <a:endParaRPr lang="ru-RU" sz="2000" dirty="0"/>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эстетические </a:t>
            </a:r>
            <a:r>
              <a:rPr lang="ru-RU" sz="2000" dirty="0">
                <a:latin typeface="Times New Roman" panose="02020603050405020304" pitchFamily="18" charset="0"/>
                <a:ea typeface="Times New Roman" panose="02020603050405020304" pitchFamily="18" charset="0"/>
              </a:rPr>
              <a:t>- устраняют эстетические дефекты зубов при потере блеска, изменения цвета при гибели пульпы или нерационального терапевтического лечения, дефектах формы </a:t>
            </a:r>
            <a:r>
              <a:rPr lang="ru-RU" sz="2000" dirty="0" err="1">
                <a:latin typeface="Times New Roman" panose="02020603050405020304" pitchFamily="18" charset="0"/>
                <a:ea typeface="Times New Roman" panose="02020603050405020304" pitchFamily="18" charset="0"/>
              </a:rPr>
              <a:t>интактных</a:t>
            </a:r>
            <a:r>
              <a:rPr lang="ru-RU" sz="2000" dirty="0">
                <a:latin typeface="Times New Roman" panose="02020603050405020304" pitchFamily="18" charset="0"/>
                <a:ea typeface="Times New Roman" panose="02020603050405020304" pitchFamily="18" charset="0"/>
              </a:rPr>
              <a:t> зубов (например, шиловидные зубы).</a:t>
            </a:r>
            <a:endParaRPr lang="ru-RU" sz="2000" dirty="0">
              <a:effectLst/>
            </a:endParaRPr>
          </a:p>
        </p:txBody>
      </p:sp>
    </p:spTree>
    <p:extLst>
      <p:ext uri="{BB962C8B-B14F-4D97-AF65-F5344CB8AC3E}">
        <p14:creationId xmlns:p14="http://schemas.microsoft.com/office/powerpoint/2010/main" val="1399723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44624"/>
          <a:ext cx="9144000" cy="6768752"/>
        </p:xfrm>
        <a:graphic>
          <a:graphicData uri="http://schemas.openxmlformats.org/drawingml/2006/table">
            <a:tbl>
              <a:tblPr firstRow="1" bandRow="1">
                <a:tableStyleId>{5C22544A-7EE6-4342-B048-85BDC9FD1C3A}</a:tableStyleId>
              </a:tblPr>
              <a:tblGrid>
                <a:gridCol w="4716016">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555776">
                  <a:extLst>
                    <a:ext uri="{9D8B030D-6E8A-4147-A177-3AD203B41FA5}">
                      <a16:colId xmlns:a16="http://schemas.microsoft.com/office/drawing/2014/main" val="20002"/>
                    </a:ext>
                  </a:extLst>
                </a:gridCol>
              </a:tblGrid>
              <a:tr h="576064">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smtClean="0">
                          <a:solidFill>
                            <a:schemeClr val="bg1"/>
                          </a:solidFill>
                        </a:rPr>
                        <a:t>По назначению коронки подразделяют:</a:t>
                      </a:r>
                      <a:endParaRPr lang="ru-RU" sz="2800" dirty="0">
                        <a:solidFill>
                          <a:schemeClr val="bg1"/>
                        </a:solidFill>
                      </a:endParaRPr>
                    </a:p>
                  </a:txBody>
                  <a:tcPr/>
                </a:tc>
                <a:tc hMerge="1">
                  <a:txBody>
                    <a:bodyPr/>
                    <a:lstStyle/>
                    <a:p>
                      <a:endParaRPr lang="ru-RU" dirty="0"/>
                    </a:p>
                  </a:txBody>
                  <a:tcPr/>
                </a:tc>
                <a:tc hMerge="1">
                  <a:txBody>
                    <a:bodyPr/>
                    <a:lstStyle/>
                    <a:p>
                      <a:endParaRPr lang="ru-RU"/>
                    </a:p>
                  </a:txBody>
                  <a:tcPr/>
                </a:tc>
                <a:extLst>
                  <a:ext uri="{0D108BD9-81ED-4DB2-BD59-A6C34878D82A}">
                    <a16:rowId xmlns:a16="http://schemas.microsoft.com/office/drawing/2014/main" val="10000"/>
                  </a:ext>
                </a:extLst>
              </a:tr>
              <a:tr h="1944216">
                <a:tc gridSpan="2">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ru-RU" sz="1800" dirty="0" smtClean="0"/>
                    </a:p>
                    <a:p>
                      <a:pPr marL="0" marR="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lang="ru-RU" sz="1800" dirty="0" smtClean="0"/>
                        <a:t>провизорные (синоним: защитные) - используются для защиты препарированных зубов на время изготовления постоянной коронки и защищают дентин и пульпу зуба от воздействия физических, механических и химических раздражителей;  </a:t>
                      </a:r>
                    </a:p>
                    <a:p>
                      <a:pPr>
                        <a:buFont typeface="Wingdings" pitchFamily="2" charset="2"/>
                        <a:buNone/>
                      </a:pPr>
                      <a:endParaRPr lang="ru-RU" dirty="0"/>
                    </a:p>
                  </a:txBody>
                  <a:tcPr/>
                </a:tc>
                <a:tc hMerge="1">
                  <a:txBody>
                    <a:bodyPr/>
                    <a:lstStyle/>
                    <a:p>
                      <a:endParaRPr lang="ru-RU" dirty="0"/>
                    </a:p>
                  </a:txBody>
                  <a:tcPr/>
                </a:tc>
                <a:tc>
                  <a:txBody>
                    <a:bodyPr/>
                    <a:lstStyle/>
                    <a:p>
                      <a:endParaRPr lang="ru-RU"/>
                    </a:p>
                  </a:txBody>
                  <a:tcPr/>
                </a:tc>
                <a:extLst>
                  <a:ext uri="{0D108BD9-81ED-4DB2-BD59-A6C34878D82A}">
                    <a16:rowId xmlns:a16="http://schemas.microsoft.com/office/drawing/2014/main" val="10001"/>
                  </a:ext>
                </a:extLst>
              </a:tr>
              <a:tr h="1872208">
                <a:tc gridSpan="3">
                  <a:txBody>
                    <a:bodyPr/>
                    <a:lstStyle/>
                    <a:p>
                      <a:pPr>
                        <a:buFont typeface="Wingdings" pitchFamily="2" charset="2"/>
                        <a:buChar char="v"/>
                      </a:pPr>
                      <a:r>
                        <a:rPr lang="ru-RU" sz="1800" dirty="0" smtClean="0"/>
                        <a:t>профилактические - применяются для предупреждения или замедления патологических процессов в твердых тканях зубов, изменений в зубочелюстной системе (например, при повышенном стирании твердых тканей зубов);</a:t>
                      </a:r>
                      <a:endParaRPr lang="ru-RU" dirty="0"/>
                    </a:p>
                  </a:txBody>
                  <a:tcPr/>
                </a:tc>
                <a:tc hMerge="1">
                  <a:txBody>
                    <a:bodyPr/>
                    <a:lstStyle/>
                    <a:p>
                      <a:endParaRPr lang="ru-RU" dirty="0"/>
                    </a:p>
                  </a:txBody>
                  <a:tcPr/>
                </a:tc>
                <a:tc hMerge="1">
                  <a:txBody>
                    <a:bodyPr/>
                    <a:lstStyle/>
                    <a:p>
                      <a:endParaRPr lang="ru-RU"/>
                    </a:p>
                  </a:txBody>
                  <a:tcPr/>
                </a:tc>
                <a:extLst>
                  <a:ext uri="{0D108BD9-81ED-4DB2-BD59-A6C34878D82A}">
                    <a16:rowId xmlns:a16="http://schemas.microsoft.com/office/drawing/2014/main" val="10002"/>
                  </a:ext>
                </a:extLst>
              </a:tr>
              <a:tr h="2376264">
                <a:tc>
                  <a:txBody>
                    <a:bodyPr/>
                    <a:lstStyle/>
                    <a:p>
                      <a:pPr>
                        <a:buFont typeface="Wingdings" pitchFamily="2" charset="2"/>
                        <a:buChar char="v"/>
                      </a:pPr>
                      <a:r>
                        <a:rPr lang="ru-RU" sz="1800" dirty="0" smtClean="0"/>
                        <a:t> </a:t>
                      </a:r>
                      <a:r>
                        <a:rPr lang="ru-RU" sz="1800" dirty="0" err="1" smtClean="0"/>
                        <a:t>шинирующие</a:t>
                      </a:r>
                      <a:r>
                        <a:rPr lang="ru-RU" sz="1800" dirty="0" smtClean="0"/>
                        <a:t> - являются составной частью шинирующих конструкций, ограничивающих подвижность зубов, при ортопедическом лечении заболеваний пародонта;</a:t>
                      </a:r>
                      <a:endParaRPr lang="ru-RU" dirty="0"/>
                    </a:p>
                  </a:txBody>
                  <a:tcPr/>
                </a:tc>
                <a:tc gridSpan="2">
                  <a:txBody>
                    <a:bodyPr/>
                    <a:lstStyle/>
                    <a:p>
                      <a:endParaRPr lang="ru-RU" dirty="0"/>
                    </a:p>
                  </a:txBody>
                  <a:tcPr/>
                </a:tc>
                <a:tc hMerge="1">
                  <a:txBody>
                    <a:bodyPr/>
                    <a:lstStyle/>
                    <a:p>
                      <a:endParaRPr lang="ru-RU"/>
                    </a:p>
                  </a:txBody>
                  <a:tcPr/>
                </a:tc>
                <a:extLst>
                  <a:ext uri="{0D108BD9-81ED-4DB2-BD59-A6C34878D82A}">
                    <a16:rowId xmlns:a16="http://schemas.microsoft.com/office/drawing/2014/main" val="10003"/>
                  </a:ext>
                </a:extLst>
              </a:tr>
            </a:tbl>
          </a:graphicData>
        </a:graphic>
      </p:graphicFrame>
      <p:pic>
        <p:nvPicPr>
          <p:cNvPr id="22534" name="Picture 6" descr="http://ach-crb.krasgmu.ru/src/photos/12295.jpg"/>
          <p:cNvPicPr>
            <a:picLocks noChangeAspect="1" noChangeArrowheads="1"/>
          </p:cNvPicPr>
          <p:nvPr/>
        </p:nvPicPr>
        <p:blipFill>
          <a:blip r:embed="rId2" cstate="print"/>
          <a:srcRect l="16652" t="15191" r="29011" b="33394"/>
          <a:stretch>
            <a:fillRect/>
          </a:stretch>
        </p:blipFill>
        <p:spPr bwMode="auto">
          <a:xfrm>
            <a:off x="6623210" y="692696"/>
            <a:ext cx="2520790" cy="1788947"/>
          </a:xfrm>
          <a:prstGeom prst="rect">
            <a:avLst/>
          </a:prstGeom>
          <a:noFill/>
        </p:spPr>
      </p:pic>
      <p:pic>
        <p:nvPicPr>
          <p:cNvPr id="22536" name="Picture 8" descr="http://www.alternativa-mc.ru/files/images/stirzub.JPG"/>
          <p:cNvPicPr>
            <a:picLocks noChangeAspect="1" noChangeArrowheads="1"/>
          </p:cNvPicPr>
          <p:nvPr/>
        </p:nvPicPr>
        <p:blipFill>
          <a:blip r:embed="rId3" cstate="print"/>
          <a:srcRect b="58188"/>
          <a:stretch>
            <a:fillRect/>
          </a:stretch>
        </p:blipFill>
        <p:spPr bwMode="auto">
          <a:xfrm>
            <a:off x="1403648" y="3501008"/>
            <a:ext cx="3024336" cy="864096"/>
          </a:xfrm>
          <a:prstGeom prst="rect">
            <a:avLst/>
          </a:prstGeom>
          <a:noFill/>
        </p:spPr>
      </p:pic>
      <p:pic>
        <p:nvPicPr>
          <p:cNvPr id="22538" name="Picture 10" descr="http://klinika-redwhite.com/_Media/1_med.png"/>
          <p:cNvPicPr>
            <a:picLocks noChangeAspect="1" noChangeArrowheads="1"/>
          </p:cNvPicPr>
          <p:nvPr/>
        </p:nvPicPr>
        <p:blipFill>
          <a:blip r:embed="rId4" cstate="print"/>
          <a:srcRect/>
          <a:stretch>
            <a:fillRect/>
          </a:stretch>
        </p:blipFill>
        <p:spPr bwMode="auto">
          <a:xfrm>
            <a:off x="5220072" y="4509120"/>
            <a:ext cx="3096344" cy="2102634"/>
          </a:xfrm>
          <a:prstGeom prst="rect">
            <a:avLst/>
          </a:prstGeom>
          <a:noFill/>
        </p:spPr>
      </p:pic>
      <p:pic>
        <p:nvPicPr>
          <p:cNvPr id="9" name="Picture 8" descr="http://www.alternativa-mc.ru/files/images/stirzub.JPG"/>
          <p:cNvPicPr>
            <a:picLocks noChangeAspect="1" noChangeArrowheads="1"/>
          </p:cNvPicPr>
          <p:nvPr/>
        </p:nvPicPr>
        <p:blipFill>
          <a:blip r:embed="rId3" cstate="print"/>
          <a:srcRect t="48780" b="5923"/>
          <a:stretch>
            <a:fillRect/>
          </a:stretch>
        </p:blipFill>
        <p:spPr bwMode="auto">
          <a:xfrm>
            <a:off x="5004048" y="3284984"/>
            <a:ext cx="3024336" cy="936104"/>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1175</TotalTime>
  <Words>4331</Words>
  <Application>Microsoft Office PowerPoint</Application>
  <PresentationFormat>Экран (4:3)</PresentationFormat>
  <Paragraphs>297</Paragraphs>
  <Slides>52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52</vt:i4>
      </vt:variant>
    </vt:vector>
  </HeadingPairs>
  <TitlesOfParts>
    <vt:vector size="58" baseType="lpstr">
      <vt:lpstr>Arial</vt:lpstr>
      <vt:lpstr>Calibri</vt:lpstr>
      <vt:lpstr>Cambria</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User</cp:lastModifiedBy>
  <cp:revision>122</cp:revision>
  <dcterms:modified xsi:type="dcterms:W3CDTF">2023-09-06T12:09:54Z</dcterms:modified>
</cp:coreProperties>
</file>