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59" r:id="rId2"/>
    <p:sldId id="259" r:id="rId3"/>
    <p:sldId id="339" r:id="rId4"/>
    <p:sldId id="340" r:id="rId5"/>
    <p:sldId id="341" r:id="rId6"/>
    <p:sldId id="342" r:id="rId7"/>
    <p:sldId id="343" r:id="rId8"/>
    <p:sldId id="338" r:id="rId9"/>
    <p:sldId id="344" r:id="rId10"/>
    <p:sldId id="345" r:id="rId11"/>
    <p:sldId id="346" r:id="rId12"/>
    <p:sldId id="362" r:id="rId13"/>
    <p:sldId id="363" r:id="rId14"/>
    <p:sldId id="364" r:id="rId15"/>
    <p:sldId id="372" r:id="rId16"/>
    <p:sldId id="276" r:id="rId17"/>
    <p:sldId id="337" r:id="rId18"/>
    <p:sldId id="365" r:id="rId19"/>
    <p:sldId id="366" r:id="rId20"/>
    <p:sldId id="357" r:id="rId21"/>
    <p:sldId id="367" r:id="rId22"/>
    <p:sldId id="368" r:id="rId23"/>
    <p:sldId id="358" r:id="rId24"/>
    <p:sldId id="369" r:id="rId25"/>
    <p:sldId id="376" r:id="rId26"/>
    <p:sldId id="377" r:id="rId27"/>
    <p:sldId id="378" r:id="rId28"/>
    <p:sldId id="333" r:id="rId29"/>
    <p:sldId id="379" r:id="rId30"/>
    <p:sldId id="373" r:id="rId31"/>
    <p:sldId id="334" r:id="rId32"/>
    <p:sldId id="380" r:id="rId33"/>
    <p:sldId id="374" r:id="rId34"/>
    <p:sldId id="335" r:id="rId35"/>
    <p:sldId id="375" r:id="rId36"/>
    <p:sldId id="381" r:id="rId37"/>
    <p:sldId id="336" r:id="rId38"/>
    <p:sldId id="370" r:id="rId39"/>
    <p:sldId id="371" r:id="rId40"/>
    <p:sldId id="348" r:id="rId41"/>
    <p:sldId id="388" r:id="rId42"/>
    <p:sldId id="382" r:id="rId43"/>
    <p:sldId id="389" r:id="rId44"/>
    <p:sldId id="390" r:id="rId45"/>
    <p:sldId id="349" r:id="rId46"/>
    <p:sldId id="391" r:id="rId47"/>
    <p:sldId id="392" r:id="rId48"/>
    <p:sldId id="393" r:id="rId49"/>
    <p:sldId id="350" r:id="rId50"/>
    <p:sldId id="383" r:id="rId51"/>
    <p:sldId id="384" r:id="rId52"/>
    <p:sldId id="385" r:id="rId53"/>
    <p:sldId id="351" r:id="rId54"/>
    <p:sldId id="386" r:id="rId55"/>
    <p:sldId id="394" r:id="rId56"/>
    <p:sldId id="360"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8"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t>06.09.2023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8E932E-2181-49AB-87A5-F96F2E3762DA}"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59A152-D518-4E27-B587-78DCFE6EC85F}"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89314-4E68-481A-819D-E2E17ECD3BEE}"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6573D-1743-4782-83B6-D598477DC196}"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04E98D-6A7A-4609-8629-78E67D6FF5C7}"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E6C729-78F8-486E-AAB1-BAD20EA187C1}"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D1FD8B-9CF8-4070-9A2C-B2E0C825B879}" type="datetime1">
              <a:rPr lang="ru-RU" smtClean="0"/>
              <a:t>06.09.2023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C68878-A4F4-409F-BE3B-58892D2F8B00}" type="datetime1">
              <a:rPr lang="ru-RU" smtClean="0"/>
              <a:t>06.09.2023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D45993-84A4-460F-80E2-21E3C3334BCD}" type="datetime1">
              <a:rPr lang="ru-RU" smtClean="0"/>
              <a:t>06.09.2023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2F74E0-A532-45D0-8DCF-6711D421CA4E}"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A842A-3B76-4766-ADD3-F767F9896F9C}"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B289-D8A2-48C6-8AD4-8369026B2605}" type="datetime1">
              <a:rPr lang="ru-RU" smtClean="0"/>
              <a:t>06.09.2023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9" name="TextBox 8"/>
          <p:cNvSpPr txBox="1"/>
          <p:nvPr/>
        </p:nvSpPr>
        <p:spPr>
          <a:xfrm>
            <a:off x="3460500" y="4093965"/>
            <a:ext cx="5678735" cy="664797"/>
          </a:xfrm>
          <a:prstGeom prst="rect">
            <a:avLst/>
          </a:prstGeom>
          <a:noFill/>
        </p:spPr>
        <p:txBody>
          <a:bodyPr wrap="square" rtlCol="0">
            <a:spAutoFit/>
          </a:bodyPr>
          <a:lstStyle/>
          <a:p>
            <a:pPr marL="342900" lvl="0" indent="-342900" algn="ctr">
              <a:lnSpc>
                <a:spcPct val="80000"/>
              </a:lnSpc>
              <a:spcBef>
                <a:spcPct val="20000"/>
              </a:spcBef>
            </a:pPr>
            <a:endParaRPr lang="ru-RU" sz="2400" b="1" dirty="0" smtClean="0">
              <a:solidFill>
                <a:srgbClr val="C00000"/>
              </a:solidFill>
              <a:latin typeface="Cambria" panose="02040503050406030204" pitchFamily="18" charset="0"/>
            </a:endParaRPr>
          </a:p>
          <a:p>
            <a:endParaRPr lang="ru-RU" dirty="0">
              <a:latin typeface="Cambria" panose="020405030504060302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720" y="-27384"/>
            <a:ext cx="1999515" cy="1454676"/>
          </a:xfrm>
          <a:prstGeom prst="rect">
            <a:avLst/>
          </a:prstGeom>
        </p:spPr>
      </p:pic>
      <p:sp>
        <p:nvSpPr>
          <p:cNvPr id="11" name="TextBox 10"/>
          <p:cNvSpPr txBox="1"/>
          <p:nvPr/>
        </p:nvSpPr>
        <p:spPr>
          <a:xfrm>
            <a:off x="2723672" y="359481"/>
            <a:ext cx="4383984" cy="1077218"/>
          </a:xfrm>
          <a:prstGeom prst="rect">
            <a:avLst/>
          </a:prstGeom>
          <a:noFill/>
        </p:spPr>
        <p:txBody>
          <a:bodyPr wrap="square" rtlCol="0">
            <a:spAutoFit/>
          </a:bodyPr>
          <a:lstStyle/>
          <a:p>
            <a:pPr algn="ctr"/>
            <a:r>
              <a:rPr lang="ru-RU" altLang="ru-RU" sz="1600" b="1" dirty="0">
                <a:solidFill>
                  <a:srgbClr val="C00000"/>
                </a:solidFill>
                <a:latin typeface="Cambria" panose="02040503050406030204" pitchFamily="18" charset="0"/>
              </a:rPr>
              <a:t>Лекция</a:t>
            </a:r>
          </a:p>
          <a:p>
            <a:pPr algn="ctr"/>
            <a:r>
              <a:rPr lang="ru-RU" altLang="ru-RU" sz="1600" b="1" dirty="0">
                <a:latin typeface="Cambria" panose="02040503050406030204" pitchFamily="18" charset="0"/>
              </a:rPr>
              <a:t>по модулю «Ортопедическая стоматология»</a:t>
            </a:r>
          </a:p>
          <a:p>
            <a:pPr algn="ctr"/>
            <a:r>
              <a:rPr lang="ru-RU" altLang="ru-RU" sz="1600" b="1" dirty="0">
                <a:latin typeface="Cambria" panose="02040503050406030204" pitchFamily="18" charset="0"/>
              </a:rPr>
              <a:t>учебной дисциплины «Стоматология»</a:t>
            </a:r>
            <a:endParaRPr lang="ru-RU" altLang="ru-RU" sz="1600" b="1" dirty="0">
              <a:latin typeface="Cambria" panose="02040503050406030204" pitchFamily="18" charset="0"/>
            </a:endParaRPr>
          </a:p>
        </p:txBody>
      </p:sp>
      <p:sp>
        <p:nvSpPr>
          <p:cNvPr id="12" name="Подзаголовок 2"/>
          <p:cNvSpPr txBox="1">
            <a:spLocks/>
          </p:cNvSpPr>
          <p:nvPr/>
        </p:nvSpPr>
        <p:spPr>
          <a:xfrm>
            <a:off x="3489855" y="1878138"/>
            <a:ext cx="5666412" cy="191090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indent="-342900" algn="ctr">
              <a:spcBef>
                <a:spcPct val="20000"/>
              </a:spcBef>
              <a:defRPr/>
            </a:pPr>
            <a:r>
              <a:rPr lang="ru-RU" sz="2400" b="1" dirty="0">
                <a:solidFill>
                  <a:schemeClr val="bg1"/>
                </a:solidFill>
                <a:latin typeface="Cambria" panose="02040503050406030204" pitchFamily="18" charset="0"/>
              </a:rPr>
              <a:t>«Ортопедическое лечение патологии твердых тканей зубов </a:t>
            </a:r>
            <a:br>
              <a:rPr lang="ru-RU" sz="2400" b="1" dirty="0">
                <a:solidFill>
                  <a:schemeClr val="bg1"/>
                </a:solidFill>
                <a:latin typeface="Cambria" panose="02040503050406030204" pitchFamily="18" charset="0"/>
              </a:rPr>
            </a:br>
            <a:r>
              <a:rPr lang="ru-RU" sz="2400" b="1" dirty="0">
                <a:solidFill>
                  <a:schemeClr val="bg1"/>
                </a:solidFill>
                <a:latin typeface="Cambria" panose="02040503050406030204" pitchFamily="18" charset="0"/>
              </a:rPr>
              <a:t>с применением вкладок»</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p:txBody>
      </p:sp>
    </p:spTree>
    <p:extLst>
      <p:ext uri="{BB962C8B-B14F-4D97-AF65-F5344CB8AC3E}">
        <p14:creationId xmlns:p14="http://schemas.microsoft.com/office/powerpoint/2010/main" val="223555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3465199" y="3335262"/>
            <a:ext cx="3240360" cy="954107"/>
          </a:xfrm>
          <a:prstGeom prst="rect">
            <a:avLst/>
          </a:prstGeom>
          <a:noFill/>
        </p:spPr>
        <p:txBody>
          <a:bodyPr wrap="square" rtlCol="0">
            <a:spAutoFit/>
          </a:bodyPr>
          <a:lstStyle/>
          <a:p>
            <a:pPr algn="ctr"/>
            <a:r>
              <a:rPr lang="ru-RU" sz="2800" b="1" i="1" dirty="0" smtClean="0">
                <a:solidFill>
                  <a:srgbClr val="FF0000"/>
                </a:solidFill>
                <a:latin typeface="Georgia" panose="02040502050405020303" pitchFamily="18" charset="0"/>
              </a:rPr>
              <a:t>По конструкции</a:t>
            </a:r>
            <a:endParaRPr lang="ru-RU" sz="2800" b="1" i="1" dirty="0">
              <a:solidFill>
                <a:srgbClr val="FF0000"/>
              </a:solidFill>
              <a:latin typeface="Georgia" panose="02040502050405020303" pitchFamily="18" charset="0"/>
            </a:endParaRPr>
          </a:p>
        </p:txBody>
      </p:sp>
      <p:pic>
        <p:nvPicPr>
          <p:cNvPr id="6" name="Picture 2" descr="http://vmede.org/sait/content/Stomatologiya_ortop_lebedenko_2011/4_files/mb4_043.jpeg"/>
          <p:cNvPicPr>
            <a:picLocks noChangeAspect="1" noChangeArrowheads="1"/>
          </p:cNvPicPr>
          <p:nvPr/>
        </p:nvPicPr>
        <p:blipFill>
          <a:blip r:embed="rId4" cstate="print">
            <a:clrChange>
              <a:clrFrom>
                <a:srgbClr val="F8CAD4"/>
              </a:clrFrom>
              <a:clrTo>
                <a:srgbClr val="F8CAD4">
                  <a:alpha val="0"/>
                </a:srgbClr>
              </a:clrTo>
            </a:clrChange>
          </a:blip>
          <a:srcRect l="5635" t="5212" r="56331" b="60908"/>
          <a:stretch>
            <a:fillRect/>
          </a:stretch>
        </p:blipFill>
        <p:spPr bwMode="auto">
          <a:xfrm>
            <a:off x="2339752" y="261972"/>
            <a:ext cx="1944216" cy="1872208"/>
          </a:xfrm>
          <a:prstGeom prst="rect">
            <a:avLst/>
          </a:prstGeom>
          <a:noFill/>
          <a:ln w="9525">
            <a:noFill/>
            <a:miter lim="800000"/>
            <a:headEnd/>
            <a:tailEnd/>
          </a:ln>
        </p:spPr>
      </p:pic>
      <p:sp>
        <p:nvSpPr>
          <p:cNvPr id="9" name="TextBox 8"/>
          <p:cNvSpPr txBox="1"/>
          <p:nvPr/>
        </p:nvSpPr>
        <p:spPr>
          <a:xfrm>
            <a:off x="2129573" y="2134180"/>
            <a:ext cx="2736304" cy="1138773"/>
          </a:xfrm>
          <a:prstGeom prst="rect">
            <a:avLst/>
          </a:prstGeom>
          <a:noFill/>
        </p:spPr>
        <p:txBody>
          <a:bodyPr wrap="square" rtlCol="0">
            <a:spAutoFit/>
          </a:bodyPr>
          <a:lstStyle/>
          <a:p>
            <a:pPr algn="ctr"/>
            <a:r>
              <a:rPr lang="ru-RU" sz="3200" b="1" i="1" dirty="0" err="1" smtClean="0">
                <a:solidFill>
                  <a:srgbClr val="FF0000"/>
                </a:solidFill>
                <a:latin typeface="Cambria" panose="02040503050406030204" pitchFamily="18" charset="0"/>
              </a:rPr>
              <a:t>inlay</a:t>
            </a:r>
            <a:r>
              <a:rPr lang="ru-RU" sz="3200" b="1" i="1" dirty="0" smtClean="0">
                <a:solidFill>
                  <a:srgbClr val="FF0000"/>
                </a:solidFill>
                <a:latin typeface="Cambria" panose="02040503050406030204" pitchFamily="18" charset="0"/>
              </a:rPr>
              <a:t> </a:t>
            </a:r>
            <a:r>
              <a:rPr lang="ru-RU" b="1" i="1" dirty="0" smtClean="0">
                <a:solidFill>
                  <a:srgbClr val="FF0000"/>
                </a:solidFill>
                <a:latin typeface="Cambria" panose="02040503050406030204" pitchFamily="18" charset="0"/>
              </a:rPr>
              <a:t>–</a:t>
            </a:r>
            <a:r>
              <a:rPr lang="ru-RU" b="1" dirty="0" smtClean="0">
                <a:latin typeface="Cambria" panose="02040503050406030204" pitchFamily="18" charset="0"/>
              </a:rPr>
              <a:t/>
            </a:r>
            <a:br>
              <a:rPr lang="ru-RU" b="1" dirty="0" smtClean="0">
                <a:latin typeface="Cambria" panose="02040503050406030204" pitchFamily="18" charset="0"/>
              </a:rPr>
            </a:br>
            <a:r>
              <a:rPr lang="ru-RU" b="1" dirty="0" smtClean="0">
                <a:latin typeface="Cambria" panose="02040503050406030204" pitchFamily="18" charset="0"/>
              </a:rPr>
              <a:t> расположен внутри </a:t>
            </a:r>
            <a:br>
              <a:rPr lang="ru-RU" b="1" dirty="0" smtClean="0">
                <a:latin typeface="Cambria" panose="02040503050406030204" pitchFamily="18" charset="0"/>
              </a:rPr>
            </a:br>
            <a:r>
              <a:rPr lang="ru-RU" b="1" dirty="0" smtClean="0">
                <a:latin typeface="Cambria" panose="02040503050406030204" pitchFamily="18" charset="0"/>
              </a:rPr>
              <a:t>коронки зуб</a:t>
            </a:r>
            <a:endParaRPr lang="ru-RU" dirty="0">
              <a:latin typeface="Cambria" panose="02040503050406030204" pitchFamily="18" charset="0"/>
            </a:endParaRPr>
          </a:p>
        </p:txBody>
      </p:sp>
      <p:pic>
        <p:nvPicPr>
          <p:cNvPr id="10" name="Picture 2" descr="http://vmede.org/sait/content/Stomatologiya_ortop_lebedenko_2011/4_files/mb4_043.jpeg"/>
          <p:cNvPicPr>
            <a:picLocks noChangeAspect="1" noChangeArrowheads="1"/>
          </p:cNvPicPr>
          <p:nvPr/>
        </p:nvPicPr>
        <p:blipFill>
          <a:blip r:embed="rId4" cstate="print">
            <a:clrChange>
              <a:clrFrom>
                <a:srgbClr val="F8CAD4"/>
              </a:clrFrom>
              <a:clrTo>
                <a:srgbClr val="F8CAD4">
                  <a:alpha val="0"/>
                </a:srgbClr>
              </a:clrTo>
            </a:clrChange>
          </a:blip>
          <a:srcRect l="5635" t="56017" r="56331" b="8800"/>
          <a:stretch>
            <a:fillRect/>
          </a:stretch>
        </p:blipFill>
        <p:spPr bwMode="auto">
          <a:xfrm>
            <a:off x="5581092" y="133873"/>
            <a:ext cx="1944216" cy="1944216"/>
          </a:xfrm>
          <a:prstGeom prst="rect">
            <a:avLst/>
          </a:prstGeom>
          <a:noFill/>
          <a:ln w="9525">
            <a:noFill/>
            <a:miter lim="800000"/>
            <a:headEnd/>
            <a:tailEnd/>
          </a:ln>
        </p:spPr>
      </p:pic>
      <p:sp>
        <p:nvSpPr>
          <p:cNvPr id="11" name="TextBox 10"/>
          <p:cNvSpPr txBox="1"/>
          <p:nvPr/>
        </p:nvSpPr>
        <p:spPr>
          <a:xfrm>
            <a:off x="5174212" y="2115056"/>
            <a:ext cx="2916324" cy="1138773"/>
          </a:xfrm>
          <a:prstGeom prst="rect">
            <a:avLst/>
          </a:prstGeom>
          <a:noFill/>
        </p:spPr>
        <p:txBody>
          <a:bodyPr wrap="square" rtlCol="0">
            <a:spAutoFit/>
          </a:bodyPr>
          <a:lstStyle/>
          <a:p>
            <a:pPr algn="ctr"/>
            <a:r>
              <a:rPr lang="ru-RU" sz="3200" b="1" i="1" dirty="0" err="1" smtClean="0">
                <a:solidFill>
                  <a:srgbClr val="FF0000"/>
                </a:solidFill>
                <a:latin typeface="Cambria" panose="02040503050406030204" pitchFamily="18" charset="0"/>
              </a:rPr>
              <a:t>overlay</a:t>
            </a:r>
            <a:r>
              <a:rPr lang="ru-RU" sz="3200" b="1" i="1" dirty="0" smtClean="0">
                <a:solidFill>
                  <a:srgbClr val="FF0000"/>
                </a:solidFill>
                <a:latin typeface="Cambria" panose="02040503050406030204" pitchFamily="18" charset="0"/>
              </a:rPr>
              <a:t>-</a:t>
            </a:r>
            <a:r>
              <a:rPr lang="ru-RU" b="1" i="1" dirty="0" smtClean="0">
                <a:solidFill>
                  <a:srgbClr val="FF0000"/>
                </a:solidFill>
                <a:latin typeface="Cambria" panose="02040503050406030204" pitchFamily="18" charset="0"/>
              </a:rPr>
              <a:t/>
            </a:r>
            <a:br>
              <a:rPr lang="ru-RU" b="1" i="1" dirty="0" smtClean="0">
                <a:solidFill>
                  <a:srgbClr val="FF0000"/>
                </a:solidFill>
                <a:latin typeface="Cambria" panose="02040503050406030204" pitchFamily="18" charset="0"/>
              </a:rPr>
            </a:br>
            <a:r>
              <a:rPr lang="ru-RU" b="1" dirty="0" smtClean="0">
                <a:latin typeface="Cambria" panose="02040503050406030204" pitchFamily="18" charset="0"/>
              </a:rPr>
              <a:t> охватывает боковые </a:t>
            </a:r>
            <a:br>
              <a:rPr lang="ru-RU" b="1" dirty="0" smtClean="0">
                <a:latin typeface="Cambria" panose="02040503050406030204" pitchFamily="18" charset="0"/>
              </a:rPr>
            </a:br>
            <a:r>
              <a:rPr lang="ru-RU" b="1" dirty="0" smtClean="0">
                <a:latin typeface="Cambria" panose="02040503050406030204" pitchFamily="18" charset="0"/>
              </a:rPr>
              <a:t>стенки коронки зуба</a:t>
            </a:r>
            <a:endParaRPr lang="ru-RU" dirty="0">
              <a:latin typeface="Cambria" panose="02040503050406030204" pitchFamily="18" charset="0"/>
            </a:endParaRPr>
          </a:p>
        </p:txBody>
      </p:sp>
      <p:pic>
        <p:nvPicPr>
          <p:cNvPr id="12" name="Picture 2" descr="http://vmede.org/sait/content/Stomatologiya_ortop_lebedenko_2011/4_files/mb4_043.jpeg"/>
          <p:cNvPicPr>
            <a:picLocks noChangeAspect="1" noChangeArrowheads="1"/>
          </p:cNvPicPr>
          <p:nvPr/>
        </p:nvPicPr>
        <p:blipFill>
          <a:blip r:embed="rId4" cstate="print">
            <a:clrChange>
              <a:clrFrom>
                <a:srgbClr val="F8CAD4"/>
              </a:clrFrom>
              <a:clrTo>
                <a:srgbClr val="F8CAD4">
                  <a:alpha val="0"/>
                </a:srgbClr>
              </a:clrTo>
            </a:clrChange>
          </a:blip>
          <a:srcRect l="56332" t="3909" r="5634" b="60908"/>
          <a:stretch>
            <a:fillRect/>
          </a:stretch>
        </p:blipFill>
        <p:spPr bwMode="auto">
          <a:xfrm>
            <a:off x="1763688" y="3097659"/>
            <a:ext cx="1944216" cy="1944216"/>
          </a:xfrm>
          <a:prstGeom prst="rect">
            <a:avLst/>
          </a:prstGeom>
          <a:noFill/>
          <a:ln w="9525">
            <a:noFill/>
            <a:miter lim="800000"/>
            <a:headEnd/>
            <a:tailEnd/>
          </a:ln>
        </p:spPr>
      </p:pic>
      <p:sp>
        <p:nvSpPr>
          <p:cNvPr id="13" name="TextBox 12"/>
          <p:cNvSpPr txBox="1"/>
          <p:nvPr/>
        </p:nvSpPr>
        <p:spPr>
          <a:xfrm>
            <a:off x="1295636" y="5165229"/>
            <a:ext cx="4032448" cy="1415772"/>
          </a:xfrm>
          <a:prstGeom prst="rect">
            <a:avLst/>
          </a:prstGeom>
          <a:noFill/>
        </p:spPr>
        <p:txBody>
          <a:bodyPr wrap="square" rtlCol="0">
            <a:spAutoFit/>
          </a:bodyPr>
          <a:lstStyle/>
          <a:p>
            <a:pPr algn="ctr"/>
            <a:r>
              <a:rPr lang="ru-RU" sz="3200" b="1" i="1" dirty="0" err="1" smtClean="0">
                <a:solidFill>
                  <a:srgbClr val="FF0000"/>
                </a:solidFill>
                <a:latin typeface="Cambria" panose="02040503050406030204" pitchFamily="18" charset="0"/>
              </a:rPr>
              <a:t>onlay</a:t>
            </a:r>
            <a:r>
              <a:rPr lang="ru-RU" sz="3200" b="1" i="1" dirty="0" smtClean="0">
                <a:solidFill>
                  <a:srgbClr val="FF0000"/>
                </a:solidFill>
                <a:latin typeface="Cambria" panose="02040503050406030204" pitchFamily="18" charset="0"/>
              </a:rPr>
              <a:t> –</a:t>
            </a:r>
            <a:r>
              <a:rPr lang="ru-RU" b="1" dirty="0" smtClean="0">
                <a:latin typeface="Cambria" panose="02040503050406030204" pitchFamily="18" charset="0"/>
              </a:rPr>
              <a:t/>
            </a:r>
            <a:br>
              <a:rPr lang="ru-RU" b="1" dirty="0" smtClean="0">
                <a:latin typeface="Cambria" panose="02040503050406030204" pitchFamily="18" charset="0"/>
              </a:rPr>
            </a:br>
            <a:r>
              <a:rPr lang="ru-RU" b="1" dirty="0" smtClean="0">
                <a:latin typeface="Cambria" panose="02040503050406030204" pitchFamily="18" charset="0"/>
              </a:rPr>
              <a:t>восстанавливает большую </a:t>
            </a:r>
            <a:br>
              <a:rPr lang="ru-RU" b="1" dirty="0" smtClean="0">
                <a:latin typeface="Cambria" panose="02040503050406030204" pitchFamily="18" charset="0"/>
              </a:rPr>
            </a:br>
            <a:r>
              <a:rPr lang="ru-RU" b="1" dirty="0" smtClean="0">
                <a:latin typeface="Cambria" panose="02040503050406030204" pitchFamily="18" charset="0"/>
              </a:rPr>
              <a:t>часть жевательной поверхности </a:t>
            </a:r>
            <a:br>
              <a:rPr lang="ru-RU" b="1" dirty="0" smtClean="0">
                <a:latin typeface="Cambria" panose="02040503050406030204" pitchFamily="18" charset="0"/>
              </a:rPr>
            </a:br>
            <a:r>
              <a:rPr lang="ru-RU" b="1" dirty="0" smtClean="0">
                <a:latin typeface="Cambria" panose="02040503050406030204" pitchFamily="18" charset="0"/>
              </a:rPr>
              <a:t>коронки зуба</a:t>
            </a:r>
            <a:endParaRPr lang="ru-RU" dirty="0">
              <a:latin typeface="Cambria" panose="02040503050406030204" pitchFamily="18" charset="0"/>
            </a:endParaRPr>
          </a:p>
        </p:txBody>
      </p:sp>
      <p:pic>
        <p:nvPicPr>
          <p:cNvPr id="14" name="Picture 2" descr="http://vmede.org/sait/content/Stomatologiya_ortop_lebedenko_2011/4_files/mb4_043.jpeg"/>
          <p:cNvPicPr>
            <a:picLocks noChangeAspect="1" noChangeArrowheads="1"/>
          </p:cNvPicPr>
          <p:nvPr/>
        </p:nvPicPr>
        <p:blipFill>
          <a:blip r:embed="rId4" cstate="print">
            <a:clrChange>
              <a:clrFrom>
                <a:srgbClr val="F8CAD4"/>
              </a:clrFrom>
              <a:clrTo>
                <a:srgbClr val="F8CAD4">
                  <a:alpha val="0"/>
                </a:srgbClr>
              </a:clrTo>
            </a:clrChange>
          </a:blip>
          <a:srcRect l="52106" t="54714" r="5634" b="8800"/>
          <a:stretch>
            <a:fillRect/>
          </a:stretch>
        </p:blipFill>
        <p:spPr bwMode="auto">
          <a:xfrm>
            <a:off x="6228184" y="3284984"/>
            <a:ext cx="2160240" cy="2016224"/>
          </a:xfrm>
          <a:prstGeom prst="rect">
            <a:avLst/>
          </a:prstGeom>
          <a:noFill/>
          <a:ln w="9525">
            <a:noFill/>
            <a:miter lim="800000"/>
            <a:headEnd/>
            <a:tailEnd/>
          </a:ln>
        </p:spPr>
      </p:pic>
      <p:sp>
        <p:nvSpPr>
          <p:cNvPr id="15" name="TextBox 14"/>
          <p:cNvSpPr txBox="1"/>
          <p:nvPr/>
        </p:nvSpPr>
        <p:spPr>
          <a:xfrm>
            <a:off x="6012160" y="5259393"/>
            <a:ext cx="2376264" cy="1138773"/>
          </a:xfrm>
          <a:prstGeom prst="rect">
            <a:avLst/>
          </a:prstGeom>
          <a:noFill/>
        </p:spPr>
        <p:txBody>
          <a:bodyPr wrap="square" rtlCol="0">
            <a:spAutoFit/>
          </a:bodyPr>
          <a:lstStyle/>
          <a:p>
            <a:pPr algn="ctr"/>
            <a:r>
              <a:rPr lang="ru-RU" sz="3200" b="1" i="1" dirty="0" err="1" smtClean="0">
                <a:solidFill>
                  <a:srgbClr val="FF0000"/>
                </a:solidFill>
                <a:latin typeface="Cambria" panose="02040503050406030204" pitchFamily="18" charset="0"/>
              </a:rPr>
              <a:t>pinlay</a:t>
            </a:r>
            <a:r>
              <a:rPr lang="ru-RU" sz="3200" b="1" i="1" dirty="0" smtClean="0">
                <a:solidFill>
                  <a:srgbClr val="FF0000"/>
                </a:solidFill>
                <a:latin typeface="Cambria" panose="02040503050406030204" pitchFamily="18" charset="0"/>
              </a:rPr>
              <a:t> –</a:t>
            </a:r>
            <a:r>
              <a:rPr lang="ru-RU" b="1" i="1" dirty="0" smtClean="0">
                <a:solidFill>
                  <a:srgbClr val="FF0000"/>
                </a:solidFill>
                <a:latin typeface="Cambria" panose="02040503050406030204" pitchFamily="18" charset="0"/>
              </a:rPr>
              <a:t> </a:t>
            </a:r>
            <a:br>
              <a:rPr lang="ru-RU" b="1" i="1" dirty="0" smtClean="0">
                <a:solidFill>
                  <a:srgbClr val="FF0000"/>
                </a:solidFill>
                <a:latin typeface="Cambria" panose="02040503050406030204" pitchFamily="18" charset="0"/>
              </a:rPr>
            </a:br>
            <a:r>
              <a:rPr lang="ru-RU" b="1" dirty="0" smtClean="0">
                <a:latin typeface="Cambria" panose="02040503050406030204" pitchFamily="18" charset="0"/>
              </a:rPr>
              <a:t>вкладка-протез, </a:t>
            </a:r>
            <a:br>
              <a:rPr lang="ru-RU" b="1" dirty="0" smtClean="0">
                <a:latin typeface="Cambria" panose="02040503050406030204" pitchFamily="18" charset="0"/>
              </a:rPr>
            </a:br>
            <a:r>
              <a:rPr lang="ru-RU" b="1" dirty="0" smtClean="0">
                <a:latin typeface="Cambria" panose="02040503050406030204" pitchFamily="18" charset="0"/>
              </a:rPr>
              <a:t>имеющая штифт</a:t>
            </a:r>
            <a:endParaRPr lang="ru-RU" dirty="0">
              <a:latin typeface="Cambria" panose="02040503050406030204" pitchFamily="18" charset="0"/>
            </a:endParaRPr>
          </a:p>
        </p:txBody>
      </p:sp>
    </p:spTree>
    <p:extLst>
      <p:ext uri="{BB962C8B-B14F-4D97-AF65-F5344CB8AC3E}">
        <p14:creationId xmlns:p14="http://schemas.microsoft.com/office/powerpoint/2010/main" val="1574996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763688" y="476672"/>
            <a:ext cx="7200800" cy="5047536"/>
          </a:xfrm>
          <a:prstGeom prst="rect">
            <a:avLst/>
          </a:prstGeom>
          <a:noFill/>
        </p:spPr>
        <p:txBody>
          <a:bodyPr wrap="square" rtlCol="0">
            <a:spAutoFit/>
          </a:bodyPr>
          <a:lstStyle/>
          <a:p>
            <a:pPr algn="ctr"/>
            <a:r>
              <a:rPr lang="ru-RU" sz="2800" b="1" i="1" dirty="0" smtClean="0">
                <a:solidFill>
                  <a:srgbClr val="FF0000"/>
                </a:solidFill>
                <a:latin typeface="Cambria" panose="02040503050406030204" pitchFamily="18" charset="0"/>
              </a:rPr>
              <a:t>Классификация вкладок </a:t>
            </a:r>
            <a:br>
              <a:rPr lang="ru-RU" sz="2800" b="1" i="1" dirty="0" smtClean="0">
                <a:solidFill>
                  <a:srgbClr val="FF0000"/>
                </a:solidFill>
                <a:latin typeface="Cambria" panose="02040503050406030204" pitchFamily="18" charset="0"/>
              </a:rPr>
            </a:br>
            <a:r>
              <a:rPr lang="ru-RU" sz="2800" b="1" i="1" dirty="0" smtClean="0">
                <a:solidFill>
                  <a:srgbClr val="FF0000"/>
                </a:solidFill>
                <a:latin typeface="Cambria" panose="02040503050406030204" pitchFamily="18" charset="0"/>
              </a:rPr>
              <a:t>в зависимости от материала</a:t>
            </a:r>
            <a:endParaRPr lang="ru-RU" sz="2800" dirty="0" smtClean="0">
              <a:solidFill>
                <a:srgbClr val="FF0000"/>
              </a:solidFill>
              <a:latin typeface="Cambria" panose="02040503050406030204" pitchFamily="18" charset="0"/>
            </a:endParaRPr>
          </a:p>
          <a:p>
            <a:pPr marL="342900" indent="-342900">
              <a:spcBef>
                <a:spcPts val="600"/>
              </a:spcBef>
              <a:spcAft>
                <a:spcPts val="600"/>
              </a:spcAft>
              <a:buClr>
                <a:srgbClr val="0000FF"/>
              </a:buClr>
              <a:buFont typeface="Wingdings" panose="05000000000000000000" pitchFamily="2" charset="2"/>
              <a:buChar char="v"/>
            </a:pPr>
            <a:r>
              <a:rPr lang="ru-RU" sz="2400" dirty="0" smtClean="0">
                <a:latin typeface="Cambria" panose="02040503050406030204" pitchFamily="18" charset="0"/>
              </a:rPr>
              <a:t>металлические - из титана;</a:t>
            </a:r>
          </a:p>
          <a:p>
            <a:pPr marL="342900" indent="-342900">
              <a:spcBef>
                <a:spcPts val="600"/>
              </a:spcBef>
              <a:spcAft>
                <a:spcPts val="600"/>
              </a:spcAft>
              <a:buClr>
                <a:srgbClr val="0000FF"/>
              </a:buClr>
              <a:buFont typeface="Wingdings" panose="05000000000000000000" pitchFamily="2" charset="2"/>
              <a:buChar char="v"/>
            </a:pPr>
            <a:r>
              <a:rPr lang="ru-RU" sz="2400" dirty="0" smtClean="0">
                <a:latin typeface="Cambria" panose="02040503050406030204" pitchFamily="18" charset="0"/>
              </a:rPr>
              <a:t>пластмассовые (акрилового ряда, </a:t>
            </a:r>
            <a:r>
              <a:rPr lang="ru-RU" sz="2400" dirty="0" err="1" smtClean="0">
                <a:latin typeface="Cambria" panose="02040503050406030204" pitchFamily="18" charset="0"/>
              </a:rPr>
              <a:t>полиуританового</a:t>
            </a:r>
            <a:r>
              <a:rPr lang="ru-RU" sz="2400" dirty="0" smtClean="0">
                <a:latin typeface="Cambria" panose="02040503050406030204" pitchFamily="18" charset="0"/>
              </a:rPr>
              <a:t> ряда, капрон и т.д.);</a:t>
            </a:r>
          </a:p>
          <a:p>
            <a:pPr marL="342900" indent="-342900">
              <a:spcBef>
                <a:spcPts val="600"/>
              </a:spcBef>
              <a:spcAft>
                <a:spcPts val="600"/>
              </a:spcAft>
              <a:buClr>
                <a:srgbClr val="0000FF"/>
              </a:buClr>
              <a:buFont typeface="Wingdings" panose="05000000000000000000" pitchFamily="2" charset="2"/>
              <a:buChar char="v"/>
            </a:pPr>
            <a:r>
              <a:rPr lang="ru-RU" sz="2400" dirty="0" smtClean="0">
                <a:latin typeface="Cambria" panose="02040503050406030204" pitchFamily="18" charset="0"/>
              </a:rPr>
              <a:t>керамические - из классического фарфора, оксида титана, оксида циркония;</a:t>
            </a:r>
          </a:p>
          <a:p>
            <a:pPr marL="342900" indent="-342900">
              <a:spcBef>
                <a:spcPts val="600"/>
              </a:spcBef>
              <a:spcAft>
                <a:spcPts val="600"/>
              </a:spcAft>
              <a:buClr>
                <a:srgbClr val="0000FF"/>
              </a:buClr>
              <a:buFont typeface="Wingdings" panose="05000000000000000000" pitchFamily="2" charset="2"/>
              <a:buChar char="v"/>
            </a:pPr>
            <a:r>
              <a:rPr lang="ru-RU" sz="2400" dirty="0" smtClean="0">
                <a:latin typeface="Cambria" panose="02040503050406030204" pitchFamily="18" charset="0"/>
              </a:rPr>
              <a:t>композитные (</a:t>
            </a:r>
            <a:r>
              <a:rPr lang="ru-RU" sz="2400" dirty="0" err="1" smtClean="0">
                <a:latin typeface="Cambria" panose="02040503050406030204" pitchFamily="18" charset="0"/>
              </a:rPr>
              <a:t>керомерные</a:t>
            </a:r>
            <a:r>
              <a:rPr lang="ru-RU" sz="2400" dirty="0" smtClean="0">
                <a:latin typeface="Cambria" panose="02040503050406030204" pitchFamily="18" charset="0"/>
              </a:rPr>
              <a:t>);</a:t>
            </a:r>
          </a:p>
          <a:p>
            <a:pPr marL="342900" indent="-342900">
              <a:spcBef>
                <a:spcPts val="600"/>
              </a:spcBef>
              <a:spcAft>
                <a:spcPts val="600"/>
              </a:spcAft>
              <a:buClr>
                <a:srgbClr val="0000FF"/>
              </a:buClr>
              <a:buFont typeface="Wingdings" panose="05000000000000000000" pitchFamily="2" charset="2"/>
              <a:buChar char="v"/>
            </a:pPr>
            <a:r>
              <a:rPr lang="ru-RU" sz="2400" dirty="0" smtClean="0">
                <a:latin typeface="Cambria" panose="02040503050406030204" pitchFamily="18" charset="0"/>
              </a:rPr>
              <a:t>комбинированные - </a:t>
            </a:r>
            <a:r>
              <a:rPr lang="ru-RU" sz="2400" dirty="0" err="1" smtClean="0">
                <a:latin typeface="Cambria" panose="02040503050406030204" pitchFamily="18" charset="0"/>
              </a:rPr>
              <a:t>металлокомпозитные</a:t>
            </a:r>
            <a:r>
              <a:rPr lang="ru-RU" sz="2400" dirty="0" smtClean="0">
                <a:latin typeface="Cambria" panose="02040503050406030204" pitchFamily="18" charset="0"/>
              </a:rPr>
              <a:t>, металлокерамические.</a:t>
            </a:r>
          </a:p>
          <a:p>
            <a:endParaRPr lang="ru-RU" sz="2400" dirty="0">
              <a:latin typeface="Cambria" panose="02040503050406030204" pitchFamily="18" charset="0"/>
            </a:endParaRPr>
          </a:p>
        </p:txBody>
      </p:sp>
    </p:spTree>
    <p:extLst>
      <p:ext uri="{BB962C8B-B14F-4D97-AF65-F5344CB8AC3E}">
        <p14:creationId xmlns:p14="http://schemas.microsoft.com/office/powerpoint/2010/main" val="1627145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95182" y="620688"/>
            <a:ext cx="7488832" cy="4892621"/>
          </a:xfrm>
          <a:prstGeom prst="rect">
            <a:avLst/>
          </a:prstGeom>
        </p:spPr>
        <p:txBody>
          <a:bodyPr wrap="square">
            <a:spAutoFit/>
          </a:bodyPr>
          <a:lstStyle/>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Вид материала для изготовления вкладок предопределяет особенности формирования полости под вкладку и ее конструктивные особенности, особенности клинико-лабораторных этапов и метод изготовления вкладки.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Вне зависимости от материала для изготовления вкладки, ее конструктивных особенностей, способа изготовления на первом клиническом этапе после проведения тщательного клинического обследования, постановки диагноза и составления плана лечения проводят препарирование полости под вкладку.</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51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6" name="Прямоугольник 5"/>
          <p:cNvSpPr/>
          <p:nvPr/>
        </p:nvSpPr>
        <p:spPr>
          <a:xfrm>
            <a:off x="1619672" y="-4047"/>
            <a:ext cx="7344816" cy="6480748"/>
          </a:xfrm>
          <a:prstGeom prst="rect">
            <a:avLst/>
          </a:prstGeom>
        </p:spPr>
        <p:txBody>
          <a:bodyPr wrap="square">
            <a:spAutoFit/>
          </a:bodyPr>
          <a:lstStyle/>
          <a:p>
            <a:pPr algn="ctr">
              <a:lnSpc>
                <a:spcPct val="115000"/>
              </a:lnSpc>
              <a:spcAft>
                <a:spcPts val="1000"/>
              </a:spcAft>
            </a:pP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Методы изготовления вкладок</a:t>
            </a:r>
            <a:endParaRPr lang="ru-R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Метод изготовления и последовательность клинико-лабораторных этапов изготовления вкладки зависят от материала для ее изготовления. Применяются следующие методы:</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с предварительным созданием восковой модели вкладки с последующей заменой ее на металл (методом безмодельного литья или литьем на огнеупорной модели), на пластмассу (методом формования), на керамику (методом литьевого прессования);</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моделирования вкладки из композитных материалов непосредственно на рабочей модели культи зуба из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супергипса</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или из керамических масс на огнеупорной модели;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компьютерного фрезерования вкладок из керамики.</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4453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123728" y="1700808"/>
            <a:ext cx="5904656" cy="3277820"/>
          </a:xfrm>
          <a:prstGeom prst="rect">
            <a:avLst/>
          </a:prstGeom>
        </p:spPr>
        <p:txBody>
          <a:bodyPr wrap="square">
            <a:spAutoFit/>
          </a:bodyPr>
          <a:lstStyle/>
          <a:p>
            <a:pPr algn="ctr">
              <a:lnSpc>
                <a:spcPct val="115000"/>
              </a:lnSpc>
              <a:spcAft>
                <a:spcPts val="1000"/>
              </a:spcAft>
            </a:pPr>
            <a:r>
              <a:rPr lang="ru-RU"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Классификации вкладок по топографии дефекта по </a:t>
            </a:r>
            <a:r>
              <a:rPr lang="ru-RU"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Г.Блэку</a:t>
            </a:r>
            <a:r>
              <a:rPr lang="ru-RU"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36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36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классификации полостей под вкладки)</a:t>
            </a:r>
            <a:endParaRPr lang="ru-RU"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827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619672" y="-4047"/>
            <a:ext cx="7211144" cy="6989414"/>
          </a:xfrm>
          <a:prstGeom prst="rect">
            <a:avLst/>
          </a:prstGeom>
        </p:spPr>
        <p:txBody>
          <a:bodyPr wrap="square">
            <a:spAutoFit/>
          </a:bodyPr>
          <a:lstStyle/>
          <a:p>
            <a:pPr algn="just">
              <a:lnSpc>
                <a:spcPct val="115000"/>
              </a:lnSpc>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Наиболее частой причиной дефектов коронковой части зубов является кариес. В связи с этим с точки зрения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микропротезирования</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большое значение имеют классификации кариеса по топографическому признаку.</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Примером такой классификации является классификация Г.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Блэка</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(1891), в которой все кариозные полости в зависимости от их локализации разделены на 6 классов. Главным достоинством этой классификации является простота использования ее в работе врача-стоматолога. Установив, к какому классу относится полость, легко предопределить типичное формирование этой полости для создания наиболее благоприятных условий для фиксации вкладки и предупреждения возможности возникновения вторичного кариеса.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307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547664" y="96561"/>
            <a:ext cx="7416824" cy="6740307"/>
          </a:xfrm>
          <a:prstGeom prst="rect">
            <a:avLst/>
          </a:prstGeom>
        </p:spPr>
        <p:txBody>
          <a:bodyPr wrap="square">
            <a:spAutoFit/>
          </a:bodyPr>
          <a:lstStyle/>
          <a:p>
            <a:pPr algn="just"/>
            <a:r>
              <a:rPr lang="ru-RU" sz="2400" dirty="0">
                <a:latin typeface="Times New Roman" panose="02020603050405020304" pitchFamily="18" charset="0"/>
                <a:ea typeface="Times New Roman" panose="02020603050405020304" pitchFamily="18" charset="0"/>
              </a:rPr>
              <a:t>На основании закономерностей распространения и типичной локализации кариеса Г. </a:t>
            </a:r>
            <a:r>
              <a:rPr lang="ru-RU" sz="2400" dirty="0" err="1">
                <a:latin typeface="Times New Roman" panose="02020603050405020304" pitchFamily="18" charset="0"/>
                <a:ea typeface="Times New Roman" panose="02020603050405020304" pitchFamily="18" charset="0"/>
              </a:rPr>
              <a:t>Блэк</a:t>
            </a:r>
            <a:r>
              <a:rPr lang="ru-RU" sz="2400" dirty="0">
                <a:latin typeface="Times New Roman" panose="02020603050405020304" pitchFamily="18" charset="0"/>
                <a:ea typeface="Times New Roman" panose="02020603050405020304" pitchFamily="18" charset="0"/>
              </a:rPr>
              <a:t> в 1891 г. систематизировал топографию кариозных полостей, выделив шесть классов:</a:t>
            </a:r>
          </a:p>
          <a:p>
            <a:pPr algn="just"/>
            <a:r>
              <a:rPr lang="ru-RU" sz="2400" dirty="0">
                <a:latin typeface="Times New Roman" panose="02020603050405020304" pitchFamily="18" charset="0"/>
                <a:ea typeface="Times New Roman" panose="02020603050405020304" pitchFamily="18" charset="0"/>
              </a:rPr>
              <a:t>•  1-й - полости, расположенные в </a:t>
            </a:r>
            <a:r>
              <a:rPr lang="ru-RU" sz="2400" dirty="0" err="1">
                <a:latin typeface="Times New Roman" panose="02020603050405020304" pitchFamily="18" charset="0"/>
                <a:ea typeface="Times New Roman" panose="02020603050405020304" pitchFamily="18" charset="0"/>
              </a:rPr>
              <a:t>фиссурах</a:t>
            </a:r>
            <a:r>
              <a:rPr lang="ru-RU" sz="2400" dirty="0">
                <a:latin typeface="Times New Roman" panose="02020603050405020304" pitchFamily="18" charset="0"/>
                <a:ea typeface="Times New Roman" panose="02020603050405020304" pitchFamily="18" charset="0"/>
              </a:rPr>
              <a:t> и естественных ямках зубов, ограниченные со всех сторон тканями зуба;</a:t>
            </a:r>
          </a:p>
          <a:p>
            <a:pPr algn="just"/>
            <a:r>
              <a:rPr lang="ru-RU" sz="2400" dirty="0">
                <a:latin typeface="Times New Roman" panose="02020603050405020304" pitchFamily="18" charset="0"/>
                <a:ea typeface="Times New Roman" panose="02020603050405020304" pitchFamily="18" charset="0"/>
              </a:rPr>
              <a:t>•  2-й - полости, расположенные на медиальной и дистальной поверхностях моляров и премоляров, ограниченные тканями зуба с трех сторон;</a:t>
            </a:r>
          </a:p>
          <a:p>
            <a:pPr algn="just"/>
            <a:r>
              <a:rPr lang="ru-RU" sz="2400" dirty="0">
                <a:latin typeface="Times New Roman" panose="02020603050405020304" pitchFamily="18" charset="0"/>
                <a:ea typeface="Times New Roman" panose="02020603050405020304" pitchFamily="18" charset="0"/>
              </a:rPr>
              <a:t>•  3-й - полости на медиальной и дистальной поверхностях резцов и клыков с сохранением режущего края;</a:t>
            </a:r>
          </a:p>
          <a:p>
            <a:pPr algn="just"/>
            <a:r>
              <a:rPr lang="ru-RU" sz="2400" dirty="0">
                <a:latin typeface="Times New Roman" panose="02020603050405020304" pitchFamily="18" charset="0"/>
                <a:ea typeface="Times New Roman" panose="02020603050405020304" pitchFamily="18" charset="0"/>
              </a:rPr>
              <a:t>•  4-й - полости на медиальной и дистальной поверхностях резцов и клыков с частичным или полным разрушением режущего края;</a:t>
            </a:r>
          </a:p>
          <a:p>
            <a:pPr algn="just"/>
            <a:r>
              <a:rPr lang="ru-RU" sz="2400" dirty="0">
                <a:latin typeface="Times New Roman" panose="02020603050405020304" pitchFamily="18" charset="0"/>
                <a:ea typeface="Times New Roman" panose="02020603050405020304" pitchFamily="18" charset="0"/>
              </a:rPr>
              <a:t>•  5-й - полости на вестибулярной поверхности в пришеечной части коронок зубов;</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6438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691680" y="0"/>
            <a:ext cx="7452320" cy="3354765"/>
          </a:xfrm>
          <a:prstGeom prst="rect">
            <a:avLst/>
          </a:prstGeom>
          <a:noFill/>
        </p:spPr>
        <p:txBody>
          <a:bodyPr wrap="square" rtlCol="0">
            <a:spAutoFit/>
          </a:bodyPr>
          <a:lstStyle/>
          <a:p>
            <a:pPr algn="just"/>
            <a:r>
              <a:rPr lang="ru-RU" sz="2800" b="1" dirty="0" smtClean="0">
                <a:solidFill>
                  <a:srgbClr val="0000FF"/>
                </a:solidFill>
                <a:latin typeface="Cambria" panose="02040503050406030204" pitchFamily="18" charset="0"/>
              </a:rPr>
              <a:t>Позже к классификации </a:t>
            </a:r>
            <a:r>
              <a:rPr lang="ru-RU" sz="2800" b="1" dirty="0" err="1" smtClean="0">
                <a:solidFill>
                  <a:srgbClr val="0000FF"/>
                </a:solidFill>
                <a:latin typeface="Cambria" panose="02040503050406030204" pitchFamily="18" charset="0"/>
              </a:rPr>
              <a:t>Блэка</a:t>
            </a:r>
            <a:r>
              <a:rPr lang="ru-RU" sz="2800" b="1" dirty="0" smtClean="0">
                <a:solidFill>
                  <a:srgbClr val="0000FF"/>
                </a:solidFill>
                <a:latin typeface="Cambria" panose="02040503050406030204" pitchFamily="18" charset="0"/>
              </a:rPr>
              <a:t> был добавлен новый шестой класс, который самим </a:t>
            </a:r>
            <a:r>
              <a:rPr lang="ru-RU" sz="2800" b="1" dirty="0" err="1" smtClean="0">
                <a:solidFill>
                  <a:srgbClr val="0000FF"/>
                </a:solidFill>
                <a:latin typeface="Cambria" panose="02040503050406030204" pitchFamily="18" charset="0"/>
              </a:rPr>
              <a:t>Блэком</a:t>
            </a:r>
            <a:r>
              <a:rPr lang="ru-RU" sz="2800" b="1" dirty="0" smtClean="0">
                <a:solidFill>
                  <a:srgbClr val="0000FF"/>
                </a:solidFill>
                <a:latin typeface="Cambria" panose="02040503050406030204" pitchFamily="18" charset="0"/>
              </a:rPr>
              <a:t> никогда не описывался. </a:t>
            </a:r>
            <a:endParaRPr lang="ru-RU" dirty="0" smtClean="0">
              <a:solidFill>
                <a:srgbClr val="0000FF"/>
              </a:solidFill>
              <a:latin typeface="Cambria" panose="02040503050406030204" pitchFamily="18" charset="0"/>
            </a:endParaRPr>
          </a:p>
          <a:p>
            <a:pPr algn="ctr"/>
            <a:r>
              <a:rPr lang="ru-RU" sz="3200" b="1" dirty="0" smtClean="0">
                <a:solidFill>
                  <a:srgbClr val="FF0000"/>
                </a:solidFill>
                <a:latin typeface="Cambria" panose="02040503050406030204" pitchFamily="18" charset="0"/>
              </a:rPr>
              <a:t>6 класс</a:t>
            </a:r>
            <a:r>
              <a:rPr lang="ru-RU" sz="3200" dirty="0" smtClean="0">
                <a:solidFill>
                  <a:srgbClr val="FF0000"/>
                </a:solidFill>
                <a:latin typeface="Cambria" panose="02040503050406030204" pitchFamily="18" charset="0"/>
              </a:rPr>
              <a:t> – </a:t>
            </a:r>
            <a:r>
              <a:rPr lang="ru-RU" sz="3200" dirty="0" smtClean="0">
                <a:latin typeface="Cambria" panose="02040503050406030204" pitchFamily="18" charset="0"/>
              </a:rPr>
              <a:t>кариозное поражение расположенное на режущих краях клыков и резцов, а также на буграх коренных зубов</a:t>
            </a:r>
            <a:endParaRPr lang="ru-RU" sz="3200" dirty="0">
              <a:latin typeface="Cambria" panose="02040503050406030204" pitchFamily="18" charset="0"/>
            </a:endParaRPr>
          </a:p>
        </p:txBody>
      </p:sp>
      <p:pic>
        <p:nvPicPr>
          <p:cNvPr id="6" name="Picture 2" descr="Стоматологическая Классификация полостей"/>
          <p:cNvPicPr>
            <a:picLocks noChangeAspect="1" noChangeArrowheads="1"/>
          </p:cNvPicPr>
          <p:nvPr/>
        </p:nvPicPr>
        <p:blipFill>
          <a:blip r:embed="rId4" cstate="print"/>
          <a:srcRect/>
          <a:stretch>
            <a:fillRect/>
          </a:stretch>
        </p:blipFill>
        <p:spPr bwMode="auto">
          <a:xfrm>
            <a:off x="1912766" y="3455756"/>
            <a:ext cx="7010147" cy="2736304"/>
          </a:xfrm>
          <a:prstGeom prst="rect">
            <a:avLst/>
          </a:prstGeom>
          <a:noFill/>
        </p:spPr>
      </p:pic>
    </p:spTree>
    <p:extLst>
      <p:ext uri="{BB962C8B-B14F-4D97-AF65-F5344CB8AC3E}">
        <p14:creationId xmlns:p14="http://schemas.microsoft.com/office/powerpoint/2010/main" val="2980290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91680" y="237357"/>
            <a:ext cx="7272808" cy="6383286"/>
          </a:xfrm>
          <a:prstGeom prst="rect">
            <a:avLst/>
          </a:prstGeom>
        </p:spPr>
        <p:txBody>
          <a:bodyPr wrap="square">
            <a:spAutoFit/>
          </a:bodyPr>
          <a:lstStyle/>
          <a:p>
            <a:pPr algn="ctr">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Препарирование полости под </a:t>
            </a: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вкладку</a:t>
            </a:r>
          </a:p>
          <a:p>
            <a:pPr algn="ctr">
              <a:lnSpc>
                <a:spcPct val="115000"/>
              </a:lnSpc>
              <a:spcAft>
                <a:spcPts val="1000"/>
              </a:spcAft>
            </a:pPr>
            <a:endPar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Это операция иссечения в определенной последовательности твердых тканей коронки зуба для придания полости нужной формы. Как всякое оперативное вмешательство, препарирование полости в витальных зубах под вкладку может быть сопряжено с развитием ранних или отсроченных осложнений: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послеоперационной чувствительности зуба;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вскрытия полости зуба;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острого и хронического пульпита;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вторичного кариеса.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342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91680" y="283815"/>
            <a:ext cx="7272808" cy="6129883"/>
          </a:xfrm>
          <a:prstGeom prst="rect">
            <a:avLst/>
          </a:prstGeom>
        </p:spPr>
        <p:txBody>
          <a:bodyPr wrap="square">
            <a:spAutoFit/>
          </a:bodyPr>
          <a:lstStyle/>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Развитие осложнений может быть обусловлено действием местных повреждающих факторов: механической травмой, высушиванием, гипертермией, вибрацией, микробной инвазией. Поэтому для предупреждения развития осложнений формирование полостей под вкладки в зубах с сохраненной пульпой выполняют с проведением адекватного обезболивания, с соблюдением общих правил, принципов и режимов препарирования.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Times New Roman" panose="02020603050405020304" pitchFamily="18" charset="0"/>
              </a:rPr>
              <a:t>•  Препарирование витальных зубов под вкладки, более чем под другие виды ортопедических конструкций, сопряжено с опасностью повреждения пульпы (травматический пульпит). Поэтому при препарировании полости для вкладки необходимо учитывать анатомо-топографические особенности препарируемого зуба: строение и толщину твердых тканей в разных участках, топографию полости зуба. Иссечение твердых тканей должно проводиться под контролем рентгеновского снимка и с учетом зон </a:t>
            </a:r>
            <a:r>
              <a:rPr lang="ru-RU" sz="2000" dirty="0" smtClean="0">
                <a:latin typeface="Times New Roman" panose="02020603050405020304" pitchFamily="18" charset="0"/>
                <a:ea typeface="Times New Roman" panose="02020603050405020304" pitchFamily="18" charset="0"/>
              </a:rPr>
              <a:t>безопасности, </a:t>
            </a:r>
            <a:r>
              <a:rPr lang="ru-RU" sz="2000" dirty="0">
                <a:latin typeface="Times New Roman" panose="02020603050405020304" pitchFamily="18" charset="0"/>
                <a:ea typeface="Times New Roman" panose="02020603050405020304" pitchFamily="18" charset="0"/>
              </a:rPr>
              <a:t>с контролем глубины препарирования.</a:t>
            </a:r>
            <a:endParaRPr lang="ru-RU" sz="2000" dirty="0"/>
          </a:p>
        </p:txBody>
      </p:sp>
    </p:spTree>
    <p:extLst>
      <p:ext uri="{BB962C8B-B14F-4D97-AF65-F5344CB8AC3E}">
        <p14:creationId xmlns:p14="http://schemas.microsoft.com/office/powerpoint/2010/main" val="2556085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2123728" y="828387"/>
            <a:ext cx="6048672" cy="5201424"/>
          </a:xfrm>
          <a:prstGeom prst="rect">
            <a:avLst/>
          </a:prstGeom>
          <a:noFill/>
        </p:spPr>
        <p:txBody>
          <a:bodyPr wrap="square" rtlCol="0">
            <a:spAutoFit/>
          </a:bodyPr>
          <a:lstStyle/>
          <a:p>
            <a:pPr algn="ctr"/>
            <a:r>
              <a:rPr lang="ru-RU" sz="3600" b="1" dirty="0" smtClean="0">
                <a:solidFill>
                  <a:srgbClr val="FF0000"/>
                </a:solidFill>
                <a:latin typeface="Cambria" panose="02040503050406030204" pitchFamily="18" charset="0"/>
              </a:rPr>
              <a:t>Контрольные вопросы:</a:t>
            </a:r>
          </a:p>
          <a:p>
            <a:pPr algn="ctr"/>
            <a:endParaRPr lang="ru-RU" sz="1600" b="1" dirty="0" smtClean="0">
              <a:solidFill>
                <a:srgbClr val="FF0000"/>
              </a:solidFill>
              <a:latin typeface="Cambria" panose="02040503050406030204" pitchFamily="18" charset="0"/>
            </a:endParaRPr>
          </a:p>
          <a:p>
            <a:pPr marL="457200" lvl="0" indent="-457200">
              <a:buFont typeface="+mj-lt"/>
              <a:buAutoNum type="arabicPeriod"/>
            </a:pPr>
            <a:r>
              <a:rPr lang="ru-RU" sz="2800" b="1" dirty="0" smtClean="0">
                <a:latin typeface="Cambria" panose="02040503050406030204" pitchFamily="18" charset="0"/>
              </a:rPr>
              <a:t>Классификация вкладок</a:t>
            </a:r>
          </a:p>
          <a:p>
            <a:pPr marL="457200" lvl="0" indent="-457200">
              <a:buFont typeface="+mj-lt"/>
              <a:buAutoNum type="arabicPeriod"/>
            </a:pPr>
            <a:r>
              <a:rPr lang="ru-RU" sz="2800" b="1" dirty="0" smtClean="0">
                <a:latin typeface="Cambria" panose="02040503050406030204" pitchFamily="18" charset="0"/>
              </a:rPr>
              <a:t>Классификация </a:t>
            </a:r>
            <a:r>
              <a:rPr lang="ru-RU" sz="2800" b="1" dirty="0">
                <a:latin typeface="Cambria" panose="02040503050406030204" pitchFamily="18" charset="0"/>
              </a:rPr>
              <a:t>кариозных </a:t>
            </a:r>
            <a:r>
              <a:rPr lang="ru-RU" sz="2800" b="1" dirty="0" smtClean="0">
                <a:latin typeface="Cambria" panose="02040503050406030204" pitchFamily="18" charset="0"/>
              </a:rPr>
              <a:t>   полостей </a:t>
            </a:r>
            <a:r>
              <a:rPr lang="ru-RU" sz="2800" b="1" dirty="0">
                <a:latin typeface="Cambria" panose="02040503050406030204" pitchFamily="18" charset="0"/>
              </a:rPr>
              <a:t>по Г</a:t>
            </a:r>
            <a:r>
              <a:rPr lang="ru-RU" sz="2800" b="1" dirty="0" smtClean="0">
                <a:latin typeface="Cambria" panose="02040503050406030204" pitchFamily="18" charset="0"/>
              </a:rPr>
              <a:t>. Блэку</a:t>
            </a:r>
          </a:p>
          <a:p>
            <a:pPr marL="457200" lvl="0" indent="-457200">
              <a:buFont typeface="+mj-lt"/>
              <a:buAutoNum type="arabicPeriod"/>
            </a:pPr>
            <a:r>
              <a:rPr lang="ru-RU" sz="2800" b="1" dirty="0" smtClean="0">
                <a:latin typeface="Cambria" panose="02040503050406030204" pitchFamily="18" charset="0"/>
              </a:rPr>
              <a:t>Общие </a:t>
            </a:r>
            <a:r>
              <a:rPr lang="ru-RU" sz="2800" b="1" dirty="0">
                <a:latin typeface="Cambria" panose="02040503050406030204" pitchFamily="18" charset="0"/>
              </a:rPr>
              <a:t>принципы формирования полостей под </a:t>
            </a:r>
            <a:r>
              <a:rPr lang="ru-RU" sz="2800" b="1" dirty="0" smtClean="0">
                <a:latin typeface="Cambria" panose="02040503050406030204" pitchFamily="18" charset="0"/>
              </a:rPr>
              <a:t>вкладки</a:t>
            </a:r>
          </a:p>
          <a:p>
            <a:pPr marL="457200" lvl="0" indent="-457200">
              <a:buFont typeface="+mj-lt"/>
              <a:buAutoNum type="arabicPeriod"/>
            </a:pPr>
            <a:r>
              <a:rPr lang="ru-RU" sz="2800" b="1" dirty="0" smtClean="0">
                <a:latin typeface="Cambria" panose="02040503050406030204" pitchFamily="18" charset="0"/>
              </a:rPr>
              <a:t>Методы </a:t>
            </a:r>
            <a:r>
              <a:rPr lang="ru-RU" sz="2800" b="1" dirty="0">
                <a:latin typeface="Cambria" panose="02040503050406030204" pitchFamily="18" charset="0"/>
              </a:rPr>
              <a:t>изготовления </a:t>
            </a:r>
            <a:r>
              <a:rPr lang="ru-RU" sz="2800" b="1" dirty="0" smtClean="0">
                <a:latin typeface="Cambria" panose="02040503050406030204" pitchFamily="18" charset="0"/>
              </a:rPr>
              <a:t>вкладок</a:t>
            </a:r>
          </a:p>
          <a:p>
            <a:pPr marL="457200" lvl="0" indent="-457200">
              <a:buFont typeface="+mj-lt"/>
              <a:buAutoNum type="arabicPeriod"/>
            </a:pPr>
            <a:r>
              <a:rPr lang="ru-RU" sz="2800" b="1" dirty="0" smtClean="0">
                <a:latin typeface="Cambria" panose="02040503050406030204" pitchFamily="18" charset="0"/>
              </a:rPr>
              <a:t>Современные </a:t>
            </a:r>
            <a:r>
              <a:rPr lang="ru-RU" sz="2800" b="1" dirty="0">
                <a:latin typeface="Cambria" panose="02040503050406030204" pitchFamily="18" charset="0"/>
              </a:rPr>
              <a:t>технологии изготовления вкладок.</a:t>
            </a:r>
          </a:p>
          <a:p>
            <a:endParaRPr lang="ru-RU" sz="2400" dirty="0" smtClean="0">
              <a:solidFill>
                <a:srgbClr val="FF0000"/>
              </a:solidFill>
              <a:latin typeface="Cambria" panose="02040503050406030204" pitchFamily="18" charset="0"/>
            </a:endParaRP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TextBox 2"/>
          <p:cNvSpPr txBox="1"/>
          <p:nvPr/>
        </p:nvSpPr>
        <p:spPr>
          <a:xfrm>
            <a:off x="1619672" y="404664"/>
            <a:ext cx="7524328" cy="6309420"/>
          </a:xfrm>
          <a:prstGeom prst="rect">
            <a:avLst/>
          </a:prstGeom>
          <a:noFill/>
        </p:spPr>
        <p:txBody>
          <a:bodyPr wrap="square" rtlCol="0">
            <a:spAutoFit/>
          </a:bodyPr>
          <a:lstStyle/>
          <a:p>
            <a:r>
              <a:rPr lang="ru-RU" sz="2400" b="1" dirty="0" smtClean="0">
                <a:solidFill>
                  <a:srgbClr val="FF0000"/>
                </a:solidFill>
                <a:latin typeface="Cambria" panose="02040503050406030204" pitchFamily="18" charset="0"/>
              </a:rPr>
              <a:t>Препарирование витальных зубов под вкладки</a:t>
            </a:r>
          </a:p>
          <a:p>
            <a:r>
              <a:rPr lang="ru-RU" dirty="0"/>
              <a:t>•  </a:t>
            </a:r>
            <a:r>
              <a:rPr lang="ru-RU" sz="2000" dirty="0">
                <a:latin typeface="Cambria" panose="02040503050406030204" pitchFamily="18" charset="0"/>
              </a:rPr>
              <a:t>Препарирование должно проводиться прерывисто, хорошо центрированными, острыми инструментами, под полноценным воздушно-водяным охлаждением (50 мл/мин). Температура воды не должна превышать 35 °С.</a:t>
            </a:r>
          </a:p>
          <a:p>
            <a:r>
              <a:rPr lang="ru-RU" sz="2000" dirty="0">
                <a:latin typeface="Cambria" panose="02040503050406030204" pitchFamily="18" charset="0"/>
              </a:rPr>
              <a:t>•  При препарировании необходимо соблюдать скоростные режимы препарирования для эмали и дентина.</a:t>
            </a:r>
          </a:p>
          <a:p>
            <a:r>
              <a:rPr lang="ru-RU" sz="2000" dirty="0">
                <a:latin typeface="Cambria" panose="02040503050406030204" pitchFamily="18" charset="0"/>
              </a:rPr>
              <a:t>•  Для предупреждения развития вторичного кариеса необходимо контролировать качество удаления инфицированного дентина.</a:t>
            </a:r>
          </a:p>
          <a:p>
            <a:r>
              <a:rPr lang="ru-RU" sz="2000" dirty="0">
                <a:latin typeface="Cambria" panose="02040503050406030204" pitchFamily="18" charset="0"/>
              </a:rPr>
              <a:t>•  После препарирования необходимо обеспечить защиту препарированного дентина.</a:t>
            </a:r>
          </a:p>
          <a:p>
            <a:r>
              <a:rPr lang="ru-RU" sz="2000" dirty="0">
                <a:latin typeface="Cambria" panose="02040503050406030204" pitchFamily="18" charset="0"/>
              </a:rPr>
              <a:t>•  Препарирование кариозной полости состоит из следующих этапов:</a:t>
            </a:r>
          </a:p>
          <a:p>
            <a:r>
              <a:rPr lang="ru-RU" sz="2000" dirty="0">
                <a:latin typeface="Cambria" panose="02040503050406030204" pitchFamily="18" charset="0"/>
              </a:rPr>
              <a:t>- иссечение всех пораженных кариозным процессом твердых тканей и полноценное удаление инфицированного дентина (</a:t>
            </a:r>
            <a:r>
              <a:rPr lang="ru-RU" sz="2000" dirty="0" err="1">
                <a:latin typeface="Cambria" panose="02040503050406030204" pitchFamily="18" charset="0"/>
              </a:rPr>
              <a:t>некротомия</a:t>
            </a:r>
            <a:r>
              <a:rPr lang="ru-RU" sz="2000" dirty="0">
                <a:latin typeface="Cambria" panose="02040503050406030204" pitchFamily="18" charset="0"/>
              </a:rPr>
              <a:t>);</a:t>
            </a:r>
          </a:p>
          <a:p>
            <a:r>
              <a:rPr lang="ru-RU" sz="2000" dirty="0">
                <a:latin typeface="Cambria" panose="02040503050406030204" pitchFamily="18" charset="0"/>
              </a:rPr>
              <a:t>- профилактическое расширение полости;</a:t>
            </a:r>
          </a:p>
          <a:p>
            <a:r>
              <a:rPr lang="ru-RU" sz="2000" dirty="0">
                <a:latin typeface="Cambria" panose="02040503050406030204" pitchFamily="18" charset="0"/>
              </a:rPr>
              <a:t>- формирование (специальная подготовка) полости нужной формы. </a:t>
            </a:r>
            <a:endParaRPr lang="ru-RU" dirty="0"/>
          </a:p>
        </p:txBody>
      </p:sp>
    </p:spTree>
    <p:extLst>
      <p:ext uri="{BB962C8B-B14F-4D97-AF65-F5344CB8AC3E}">
        <p14:creationId xmlns:p14="http://schemas.microsoft.com/office/powerpoint/2010/main" val="2866252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292501"/>
            <a:ext cx="7344816" cy="6564682"/>
          </a:xfrm>
          <a:prstGeom prst="rect">
            <a:avLst/>
          </a:prstGeom>
        </p:spPr>
        <p:txBody>
          <a:bodyPr wrap="square">
            <a:spAutoFit/>
          </a:bodyPr>
          <a:lstStyle/>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При формировании полостей под вкладки используются твердосплавные и алмазные боры следующих форм: шаровидный, цилиндрический, конусовидный, пламевидный. При последовательном использовании алмазных и твердосплавных боров одинаковой формы и размеров создаются наиболее оптимальные условия для препарирования.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Удаление инфицированного дентина и предварительное формирование полости в дентине рекомендуется проводить твердосплавными борами с небольшим количеством лезвий. На основном этапе формирования полости целесообразно применять алмазные боры, на завершающем - твердосплавные с большим количеством лезвий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финиры</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или алмазные боры с красной маркировкой.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187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6" name="Заголовок 1"/>
          <p:cNvSpPr txBox="1">
            <a:spLocks/>
          </p:cNvSpPr>
          <p:nvPr/>
        </p:nvSpPr>
        <p:spPr>
          <a:xfrm rot="5400000">
            <a:off x="4993374" y="-2823727"/>
            <a:ext cx="502763" cy="6386071"/>
          </a:xfrm>
          <a:prstGeom prst="rect">
            <a:avLst/>
          </a:prstGeom>
        </p:spPr>
        <p:txBody>
          <a:bodyPr vert="vert270">
            <a:noAutofit/>
          </a:bodyPr>
          <a:lstStyle/>
          <a:p>
            <a:pPr algn="ctr"/>
            <a:r>
              <a:rPr lang="ru-RU" sz="2400" b="1" i="1" dirty="0">
                <a:solidFill>
                  <a:srgbClr val="FF0000"/>
                </a:solidFill>
                <a:latin typeface="Cambria" panose="02040503050406030204" pitchFamily="18" charset="0"/>
              </a:rPr>
              <a:t>Общие принципы формирования полостей под </a:t>
            </a:r>
            <a:r>
              <a:rPr lang="ru-RU" sz="2400" b="1" i="1" dirty="0" smtClean="0">
                <a:solidFill>
                  <a:srgbClr val="FF0000"/>
                </a:solidFill>
                <a:latin typeface="Cambria" panose="02040503050406030204" pitchFamily="18" charset="0"/>
              </a:rPr>
              <a:t>вкладки</a:t>
            </a:r>
          </a:p>
          <a:p>
            <a:pPr algn="ctr"/>
            <a:endParaRPr lang="ru-RU" sz="2400" b="1" i="1" dirty="0">
              <a:solidFill>
                <a:srgbClr val="FF0000"/>
              </a:solidFill>
              <a:latin typeface="Cambria" panose="02040503050406030204" pitchFamily="18" charset="0"/>
            </a:endParaRPr>
          </a:p>
          <a:p>
            <a:pPr algn="ctr"/>
            <a:endParaRPr lang="ru-RU" sz="2400" b="1" i="1" dirty="0" smtClean="0">
              <a:solidFill>
                <a:srgbClr val="FF0000"/>
              </a:solidFill>
              <a:latin typeface="Cambria" panose="02040503050406030204" pitchFamily="18" charset="0"/>
            </a:endParaRPr>
          </a:p>
          <a:p>
            <a:pPr algn="ctr"/>
            <a:endParaRPr lang="ru-RU" sz="2400" dirty="0">
              <a:solidFill>
                <a:srgbClr val="FF0000"/>
              </a:solidFill>
              <a:latin typeface="Cambria" panose="02040503050406030204" pitchFamily="18" charset="0"/>
            </a:endParaRPr>
          </a:p>
        </p:txBody>
      </p:sp>
      <p:sp>
        <p:nvSpPr>
          <p:cNvPr id="4" name="Прямоугольник 3"/>
          <p:cNvSpPr/>
          <p:nvPr/>
        </p:nvSpPr>
        <p:spPr>
          <a:xfrm>
            <a:off x="1680359" y="1340768"/>
            <a:ext cx="7128792" cy="4892621"/>
          </a:xfrm>
          <a:prstGeom prst="rect">
            <a:avLst/>
          </a:prstGeom>
        </p:spPr>
        <p:txBody>
          <a:bodyPr wrap="square">
            <a:spAutoFit/>
          </a:bodyPr>
          <a:lstStyle/>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Главные особенности препарирования зубов под вкладки в отличие от пломб - создание относительной параллельности боковых стенок для возможности введения готовой конструкции, а также необходимость препарирования на глубину, обеспечивающую достаточную прочность вкладки.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Для обеспечения надежной фиксации вкладки при условии сохранения устойчивых к жевательному давлению краев полости и для предупреждения рецидива кариеса при формировании полости необходимо соблюдать определенные принципы.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40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Заголовок 1"/>
          <p:cNvSpPr txBox="1">
            <a:spLocks/>
          </p:cNvSpPr>
          <p:nvPr/>
        </p:nvSpPr>
        <p:spPr>
          <a:xfrm rot="5400000">
            <a:off x="4993374" y="-2823727"/>
            <a:ext cx="502763" cy="6386071"/>
          </a:xfrm>
          <a:prstGeom prst="rect">
            <a:avLst/>
          </a:prstGeom>
        </p:spPr>
        <p:txBody>
          <a:bodyPr vert="vert270">
            <a:normAutofit fontScale="97500"/>
          </a:bodyPr>
          <a:lstStyle/>
          <a:p>
            <a:pPr algn="ctr"/>
            <a:r>
              <a:rPr lang="ru-RU" b="1" i="1" dirty="0">
                <a:solidFill>
                  <a:srgbClr val="FF0000"/>
                </a:solidFill>
                <a:latin typeface="Cambria" panose="02040503050406030204" pitchFamily="18" charset="0"/>
              </a:rPr>
              <a:t>Общие принципы формирования полостей под </a:t>
            </a:r>
            <a:r>
              <a:rPr lang="ru-RU" b="1" i="1" dirty="0" smtClean="0">
                <a:solidFill>
                  <a:srgbClr val="FF0000"/>
                </a:solidFill>
                <a:latin typeface="Cambria" panose="02040503050406030204" pitchFamily="18" charset="0"/>
              </a:rPr>
              <a:t>вкладки</a:t>
            </a:r>
          </a:p>
          <a:p>
            <a:pPr algn="ctr"/>
            <a:endParaRPr lang="ru-RU" b="1" i="1" dirty="0">
              <a:solidFill>
                <a:srgbClr val="FF0000"/>
              </a:solidFill>
              <a:latin typeface="Cambria" panose="02040503050406030204" pitchFamily="18" charset="0"/>
            </a:endParaRPr>
          </a:p>
          <a:p>
            <a:pPr algn="ctr"/>
            <a:endParaRPr lang="ru-RU" b="1" i="1" dirty="0" smtClean="0">
              <a:solidFill>
                <a:srgbClr val="FF0000"/>
              </a:solidFill>
              <a:latin typeface="Cambria" panose="02040503050406030204" pitchFamily="18" charset="0"/>
            </a:endParaRPr>
          </a:p>
          <a:p>
            <a:pPr algn="ctr"/>
            <a:endParaRPr lang="ru-RU" dirty="0">
              <a:solidFill>
                <a:srgbClr val="FF0000"/>
              </a:solidFill>
              <a:latin typeface="Cambria" panose="02040503050406030204" pitchFamily="18" charset="0"/>
            </a:endParaRPr>
          </a:p>
        </p:txBody>
      </p:sp>
      <p:sp>
        <p:nvSpPr>
          <p:cNvPr id="3" name="TextBox 2"/>
          <p:cNvSpPr txBox="1"/>
          <p:nvPr/>
        </p:nvSpPr>
        <p:spPr>
          <a:xfrm>
            <a:off x="1475656" y="555059"/>
            <a:ext cx="7668344" cy="6186309"/>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Полости придается наиболее целесообразная форма, такая, чтобы вкладка могла беспрепятственно из нее выводиться только в одном направлении. При этом вертикальные стенки полости должны быть параллельными или незначительно расходиться (</a:t>
            </a:r>
            <a:r>
              <a:rPr lang="ru-RU" dirty="0" err="1">
                <a:latin typeface="Cambria" panose="02040503050406030204" pitchFamily="18" charset="0"/>
              </a:rPr>
              <a:t>дивергировать</a:t>
            </a:r>
            <a:r>
              <a:rPr lang="ru-RU" dirty="0">
                <a:latin typeface="Cambria" panose="02040503050406030204" pitchFamily="18" charset="0"/>
              </a:rPr>
              <a:t>). </a:t>
            </a:r>
          </a:p>
          <a:p>
            <a:pPr marL="285750" indent="-285750">
              <a:buClr>
                <a:srgbClr val="FF0000"/>
              </a:buClr>
              <a:buFont typeface="Wingdings" panose="05000000000000000000" pitchFamily="2" charset="2"/>
              <a:buChar char="ü"/>
            </a:pPr>
            <a:r>
              <a:rPr lang="ru-RU" dirty="0">
                <a:latin typeface="Cambria" panose="02040503050406030204" pitchFamily="18" charset="0"/>
              </a:rPr>
              <a:t> Дно и стенки полости должны хорошо противостоять жевательному давлению, а их взаимоотношения - способствовать устойчивости </a:t>
            </a:r>
            <a:r>
              <a:rPr lang="ru-RU" dirty="0" smtClean="0">
                <a:latin typeface="Cambria" panose="02040503050406030204" pitchFamily="18" charset="0"/>
              </a:rPr>
              <a:t>вкладки (оформление </a:t>
            </a:r>
            <a:r>
              <a:rPr lang="ru-RU" dirty="0">
                <a:latin typeface="Cambria" panose="02040503050406030204" pitchFamily="18" charset="0"/>
              </a:rPr>
              <a:t>угла, образованного наружными стенками и дном </a:t>
            </a:r>
            <a:r>
              <a:rPr lang="ru-RU" dirty="0" smtClean="0">
                <a:latin typeface="Cambria" panose="02040503050406030204" pitchFamily="18" charset="0"/>
              </a:rPr>
              <a:t>полости).</a:t>
            </a:r>
            <a:endParaRPr lang="ru-RU" dirty="0">
              <a:latin typeface="Cambria" panose="02040503050406030204" pitchFamily="18" charset="0"/>
            </a:endParaRPr>
          </a:p>
          <a:p>
            <a:pPr marL="285750" indent="-285750">
              <a:buClr>
                <a:srgbClr val="FF0000"/>
              </a:buClr>
              <a:buFont typeface="Wingdings" panose="05000000000000000000" pitchFamily="2" charset="2"/>
              <a:buChar char="ü"/>
            </a:pPr>
            <a:r>
              <a:rPr lang="ru-RU" dirty="0" smtClean="0">
                <a:latin typeface="Cambria" panose="02040503050406030204" pitchFamily="18" charset="0"/>
              </a:rPr>
              <a:t>Дно </a:t>
            </a:r>
            <a:r>
              <a:rPr lang="ru-RU" dirty="0">
                <a:latin typeface="Cambria" panose="02040503050406030204" pitchFamily="18" charset="0"/>
              </a:rPr>
              <a:t>полости должно быть параллельно крыше полости зуба и иметь достаточную толщину для защиты пульпы от внешних воздействий. В зависимости от возраста безопасная толщина дентина над пульповой полостью может составлять от 0,6 мм для зубов, процесс формирования корней которых уже закончен, и 1,4 мм - для подростковых и юношеских зубов, имеющих широкие и раскрытые дентинные канальцы</a:t>
            </a:r>
            <a:r>
              <a:rPr lang="ru-RU" dirty="0" smtClean="0">
                <a:latin typeface="Cambria" panose="02040503050406030204" pitchFamily="18" charset="0"/>
              </a:rPr>
              <a:t>.</a:t>
            </a:r>
          </a:p>
          <a:p>
            <a:pPr marL="285750" indent="-285750">
              <a:buClr>
                <a:srgbClr val="FF0000"/>
              </a:buClr>
              <a:buFont typeface="Wingdings" panose="05000000000000000000" pitchFamily="2" charset="2"/>
              <a:buChar char="ü"/>
            </a:pPr>
            <a:r>
              <a:rPr lang="ru-RU" dirty="0">
                <a:latin typeface="Cambria" panose="02040503050406030204" pitchFamily="18" charset="0"/>
              </a:rPr>
              <a:t>При формировании сложной полости, захватывающей несколько поверхностей зуба, следует создавать </a:t>
            </a:r>
            <a:r>
              <a:rPr lang="ru-RU" dirty="0" err="1">
                <a:latin typeface="Cambria" panose="02040503050406030204" pitchFamily="18" charset="0"/>
              </a:rPr>
              <a:t>ретенционные</a:t>
            </a:r>
            <a:r>
              <a:rPr lang="ru-RU" dirty="0">
                <a:latin typeface="Cambria" panose="02040503050406030204" pitchFamily="18" charset="0"/>
              </a:rPr>
              <a:t> элементы, препятствующие смещению вкладки в различных направлениях. Дополнительные пункты ретенции должны создаваться при отсутствии хотя бы одной наружной стенки или незначительной ее высоте. Элементы фиксации могут иметь различную форму: крестообразную, Т-образную, "ласточкин хвост".</a:t>
            </a:r>
          </a:p>
        </p:txBody>
      </p:sp>
    </p:spTree>
    <p:extLst>
      <p:ext uri="{BB962C8B-B14F-4D97-AF65-F5344CB8AC3E}">
        <p14:creationId xmlns:p14="http://schemas.microsoft.com/office/powerpoint/2010/main" val="69551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619672" y="990127"/>
            <a:ext cx="7200800" cy="5168594"/>
          </a:xfrm>
          <a:prstGeom prst="rect">
            <a:avLst/>
          </a:prstGeom>
        </p:spPr>
        <p:txBody>
          <a:bodyPr wrap="square">
            <a:spAutoFit/>
          </a:bodyPr>
          <a:lstStyle/>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Полость для вкладки должна иметь достаточную глубину с обязательным погружением в дентин.</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  Сформированная полость должна быть асимметричной или иметь дополнительные углубления, служащие ориентирами при введении ее в полость. Не должно быть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поднутрений</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которые препятствовали бы выведению и введению вкладки.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r>
              <a:rPr lang="ru-RU" sz="2400" dirty="0">
                <a:latin typeface="Times New Roman" panose="02020603050405020304" pitchFamily="18" charset="0"/>
                <a:ea typeface="Times New Roman" panose="02020603050405020304" pitchFamily="18" charset="0"/>
              </a:rPr>
              <a:t>В каждом конкретном клиническом случае методика препарирования твердых тканей зубов под вкладку будет отличаться в зависимости от класса дефекта твердых тканей и используемого материала для изготовления вкладки.</a:t>
            </a:r>
            <a:endParaRPr lang="ru-RU" sz="2400" dirty="0"/>
          </a:p>
        </p:txBody>
      </p:sp>
    </p:spTree>
    <p:extLst>
      <p:ext uri="{BB962C8B-B14F-4D97-AF65-F5344CB8AC3E}">
        <p14:creationId xmlns:p14="http://schemas.microsoft.com/office/powerpoint/2010/main" val="2571592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1" name="Picture 2" descr="http://vmede.org/sait/content/Stomatologiya_ortop_lebedenko_2011/4_files/mb4_014.jpeg"/>
          <p:cNvPicPr>
            <a:picLocks noChangeAspect="1" noChangeArrowheads="1"/>
          </p:cNvPicPr>
          <p:nvPr/>
        </p:nvPicPr>
        <p:blipFill>
          <a:blip r:embed="rId4" cstate="print"/>
          <a:srcRect l="28474" r="18849"/>
          <a:stretch>
            <a:fillRect/>
          </a:stretch>
        </p:blipFill>
        <p:spPr bwMode="auto">
          <a:xfrm>
            <a:off x="6353667" y="1902316"/>
            <a:ext cx="2387685" cy="3038852"/>
          </a:xfrm>
          <a:prstGeom prst="rect">
            <a:avLst/>
          </a:prstGeom>
          <a:noFill/>
        </p:spPr>
      </p:pic>
      <p:pic>
        <p:nvPicPr>
          <p:cNvPr id="12" name="Picture 4" descr="http://www.medicus.ru/images/upload/4904.jpg"/>
          <p:cNvPicPr>
            <a:picLocks noChangeAspect="1" noChangeArrowheads="1"/>
          </p:cNvPicPr>
          <p:nvPr/>
        </p:nvPicPr>
        <p:blipFill>
          <a:blip r:embed="rId5" cstate="print"/>
          <a:srcRect/>
          <a:stretch>
            <a:fillRect/>
          </a:stretch>
        </p:blipFill>
        <p:spPr bwMode="auto">
          <a:xfrm>
            <a:off x="1691680" y="1916832"/>
            <a:ext cx="2136596" cy="3024336"/>
          </a:xfrm>
          <a:prstGeom prst="rect">
            <a:avLst/>
          </a:prstGeom>
          <a:noFill/>
        </p:spPr>
      </p:pic>
      <p:sp>
        <p:nvSpPr>
          <p:cNvPr id="14" name="TextBox 13"/>
          <p:cNvSpPr txBox="1"/>
          <p:nvPr/>
        </p:nvSpPr>
        <p:spPr>
          <a:xfrm>
            <a:off x="3828276" y="1992690"/>
            <a:ext cx="2525391" cy="2800767"/>
          </a:xfrm>
          <a:prstGeom prst="rect">
            <a:avLst/>
          </a:prstGeom>
          <a:noFill/>
        </p:spPr>
        <p:txBody>
          <a:bodyPr wrap="square" rtlCol="0">
            <a:spAutoFit/>
          </a:bodyPr>
          <a:lstStyle/>
          <a:p>
            <a:pPr algn="ctr"/>
            <a:r>
              <a:rPr lang="ru-RU" sz="3200" b="1" dirty="0">
                <a:solidFill>
                  <a:srgbClr val="FF0000"/>
                </a:solidFill>
                <a:latin typeface="Cambria" panose="02040503050406030204" pitchFamily="18" charset="0"/>
              </a:rPr>
              <a:t>1 класс – </a:t>
            </a:r>
            <a:r>
              <a:rPr lang="ru-RU" sz="2400" dirty="0" smtClean="0">
                <a:latin typeface="Cambria" panose="02040503050406030204" pitchFamily="18" charset="0"/>
              </a:rPr>
              <a:t>кариозное поражение в области естественных </a:t>
            </a:r>
            <a:r>
              <a:rPr lang="ru-RU" sz="2400" dirty="0" err="1" smtClean="0">
                <a:latin typeface="Cambria" panose="02040503050406030204" pitchFamily="18" charset="0"/>
              </a:rPr>
              <a:t>фиссур</a:t>
            </a:r>
            <a:r>
              <a:rPr lang="ru-RU" sz="2400" dirty="0" smtClean="0">
                <a:latin typeface="Cambria" panose="02040503050406030204" pitchFamily="18" charset="0"/>
              </a:rPr>
              <a:t> и слепых ямок всех зубов</a:t>
            </a:r>
          </a:p>
        </p:txBody>
      </p:sp>
      <p:pic>
        <p:nvPicPr>
          <p:cNvPr id="15" name="Picture 6" descr="http://www.medicus.ru/images/upload/4911.jpg"/>
          <p:cNvPicPr>
            <a:picLocks noChangeAspect="1" noChangeArrowheads="1"/>
          </p:cNvPicPr>
          <p:nvPr/>
        </p:nvPicPr>
        <p:blipFill>
          <a:blip r:embed="rId6" cstate="print">
            <a:clrChange>
              <a:clrFrom>
                <a:srgbClr val="FAF8FB"/>
              </a:clrFrom>
              <a:clrTo>
                <a:srgbClr val="FAF8FB">
                  <a:alpha val="0"/>
                </a:srgbClr>
              </a:clrTo>
            </a:clrChange>
          </a:blip>
          <a:srcRect/>
          <a:stretch>
            <a:fillRect/>
          </a:stretch>
        </p:blipFill>
        <p:spPr bwMode="auto">
          <a:xfrm>
            <a:off x="2195736" y="5227656"/>
            <a:ext cx="5472608" cy="1147485"/>
          </a:xfrm>
          <a:prstGeom prst="rect">
            <a:avLst/>
          </a:prstGeom>
          <a:noFill/>
        </p:spPr>
      </p:pic>
      <p:sp>
        <p:nvSpPr>
          <p:cNvPr id="4" name="Прямоугольник 3"/>
          <p:cNvSpPr/>
          <p:nvPr/>
        </p:nvSpPr>
        <p:spPr>
          <a:xfrm>
            <a:off x="1691680" y="181979"/>
            <a:ext cx="7177433" cy="1631216"/>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Для полостей 1-го класса </a:t>
            </a: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характерна сохранность всех наружных стенок, которые при правильном формировании полости предотвращают смещение вкладки. Устойчивость вкладки обеспечивается глубиной полости, величиной угла между дном полости и ее стенками.</a:t>
            </a:r>
            <a:endParaRPr lang="ru-RU" sz="2000" dirty="0"/>
          </a:p>
        </p:txBody>
      </p:sp>
    </p:spTree>
    <p:extLst>
      <p:ext uri="{BB962C8B-B14F-4D97-AF65-F5344CB8AC3E}">
        <p14:creationId xmlns:p14="http://schemas.microsoft.com/office/powerpoint/2010/main" val="678015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547664" y="323416"/>
            <a:ext cx="7416824" cy="6196568"/>
          </a:xfrm>
          <a:prstGeom prst="rect">
            <a:avLst/>
          </a:prstGeom>
        </p:spPr>
        <p:txBody>
          <a:bodyPr wrap="square">
            <a:spAutoFit/>
          </a:bodyPr>
          <a:lstStyle/>
          <a:p>
            <a:pPr algn="just">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Полости 1-го класса, расположенные на жевательных поверхностях моляров и премоляров, формируют в местах расположения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фиссур</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и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межбугорковых</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ямок. Полостям придают типичную форму: они должны повторять рисунок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фиссур</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без образования острых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углов.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формировании полости создаются элементы (дно, стенки полости, скосы и др.), которые имеют определенное функциональное значение. Основной стенкой полости, принимающей на себя большую часть жевательного давления, является дно. Его формируют параллельно жевательной поверхности и перпендикулярно длинной оси зуба. Наклон этой стенки полости допустим только в сторону прочной наружной стенки. Наклон дна полости в сторону ослабленной стенки может служить причиной перелома коронки зуба</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1000"/>
              </a:spcAft>
            </a:pPr>
            <a:r>
              <a:rPr lang="ru-RU" sz="2000" dirty="0">
                <a:latin typeface="Times New Roman" panose="02020603050405020304" pitchFamily="18" charset="0"/>
                <a:cs typeface="Times New Roman" panose="02020603050405020304" pitchFamily="18" charset="0"/>
              </a:rPr>
              <a:t>При формировании глубоких полостей для предупреждения перфорации не следует стремиться к формированию плоского дна за счет сошлифовывания твердых тканей зуба. Если дно полости вогнутое, его в дальнейшем выравнивают подкладочным материалом.</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063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72027" y="548680"/>
            <a:ext cx="7560840" cy="5281574"/>
          </a:xfrm>
          <a:prstGeom prst="rect">
            <a:avLst/>
          </a:prstGeom>
        </p:spPr>
        <p:txBody>
          <a:bodyPr wrap="square">
            <a:spAutoFit/>
          </a:bodyPr>
          <a:lstStyle/>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предупреждения рецидива кариеса при формировании полостей 1-го класса должны быть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сошлифованы</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эмалевые призмы, потерявшие связь с дентином. С этой целью эмалевой стенке необходимо придать наиболее благоприятный наклон, учитывая радиальное направление эмалевых призм по краю дефекта зуба.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формировании полостей 1-го класса не следует делать их с симметричными контурами (круглыми, овальными) - это усложнит припасовку и может послужить причиной неправильной фиксации вкладки в коронке зуба. Для придания асимметричности незначительно удлиняют или расширяют полость в сторону одной из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фиссур</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наличии на окклюзионной поверхности двух полостей и более их объединяют в одну.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189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28</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691680" y="476672"/>
            <a:ext cx="6696744" cy="1569660"/>
          </a:xfrm>
          <a:prstGeom prst="rect">
            <a:avLst/>
          </a:prstGeom>
          <a:noFill/>
        </p:spPr>
        <p:txBody>
          <a:bodyPr wrap="square" rtlCol="0">
            <a:spAutoFit/>
          </a:bodyPr>
          <a:lstStyle/>
          <a:p>
            <a:pPr algn="ctr"/>
            <a:r>
              <a:rPr lang="ru-RU" sz="3200" b="1" dirty="0" smtClean="0">
                <a:solidFill>
                  <a:srgbClr val="FF0000"/>
                </a:solidFill>
                <a:latin typeface="Cambria" panose="02040503050406030204" pitchFamily="18" charset="0"/>
              </a:rPr>
              <a:t>2 класс</a:t>
            </a:r>
            <a:r>
              <a:rPr lang="ru-RU" sz="3200" dirty="0" smtClean="0">
                <a:latin typeface="Cambria" panose="02040503050406030204" pitchFamily="18" charset="0"/>
              </a:rPr>
              <a:t> - Кариозное поражение контактных поверхностей моляров и </a:t>
            </a:r>
            <a:r>
              <a:rPr lang="ru-RU" sz="3200" dirty="0" err="1" smtClean="0">
                <a:latin typeface="Cambria" panose="02040503050406030204" pitchFamily="18" charset="0"/>
              </a:rPr>
              <a:t>премоляров</a:t>
            </a:r>
            <a:endParaRPr lang="ru-RU" sz="3200" dirty="0">
              <a:latin typeface="Cambria" panose="02040503050406030204" pitchFamily="18" charset="0"/>
            </a:endParaRPr>
          </a:p>
        </p:txBody>
      </p:sp>
      <p:pic>
        <p:nvPicPr>
          <p:cNvPr id="6" name="Picture 2" descr="http://www.dentmaster.ru/files/dentmaster.ru/images/005_165.jpg"/>
          <p:cNvPicPr>
            <a:picLocks noChangeAspect="1" noChangeArrowheads="1"/>
          </p:cNvPicPr>
          <p:nvPr/>
        </p:nvPicPr>
        <p:blipFill>
          <a:blip r:embed="rId4" cstate="print"/>
          <a:srcRect/>
          <a:stretch>
            <a:fillRect/>
          </a:stretch>
        </p:blipFill>
        <p:spPr bwMode="auto">
          <a:xfrm>
            <a:off x="1691680" y="2492896"/>
            <a:ext cx="3360373" cy="2520280"/>
          </a:xfrm>
          <a:prstGeom prst="rect">
            <a:avLst/>
          </a:prstGeom>
          <a:noFill/>
        </p:spPr>
      </p:pic>
      <p:pic>
        <p:nvPicPr>
          <p:cNvPr id="9" name="Picture 4" descr="http://im0-tub-ru.yandex.net/i?id=167423845-13-72&amp;n=21"/>
          <p:cNvPicPr>
            <a:picLocks noChangeAspect="1" noChangeArrowheads="1"/>
          </p:cNvPicPr>
          <p:nvPr/>
        </p:nvPicPr>
        <p:blipFill>
          <a:blip r:embed="rId5" cstate="print"/>
          <a:srcRect/>
          <a:stretch>
            <a:fillRect/>
          </a:stretch>
        </p:blipFill>
        <p:spPr bwMode="auto">
          <a:xfrm>
            <a:off x="5758193" y="2204864"/>
            <a:ext cx="2895682" cy="3744416"/>
          </a:xfrm>
          <a:prstGeom prst="rect">
            <a:avLst/>
          </a:prstGeom>
          <a:noFill/>
        </p:spPr>
      </p:pic>
    </p:spTree>
    <p:extLst>
      <p:ext uri="{BB962C8B-B14F-4D97-AF65-F5344CB8AC3E}">
        <p14:creationId xmlns:p14="http://schemas.microsoft.com/office/powerpoint/2010/main" val="3009622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822163"/>
            <a:ext cx="7344816" cy="5073184"/>
          </a:xfrm>
          <a:prstGeom prst="rect">
            <a:avLst/>
          </a:prstGeom>
        </p:spPr>
        <p:txBody>
          <a:bodyPr wrap="square">
            <a:spAutoFit/>
          </a:bodyPr>
          <a:lstStyle/>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полостей 2-го класса характерно разрушение контактных поверхностей жевательной группы зубов. Подготовку полости 2-го класса начинают с сепарации, которую проводят тонкой алмазной головкой до уровня шейки зуба. Плоскость сепарации должна быть строго вертикальной или с небольшим наклоном к центру коронки зуба. Затем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фиссурным</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бором формируют полость</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на контактной поверхности с созданием уступа и дополнительную площадку на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жевательной.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r>
              <a:rPr lang="ru-RU" sz="2000" dirty="0" err="1">
                <a:latin typeface="Times New Roman" panose="02020603050405020304" pitchFamily="18" charset="0"/>
                <a:ea typeface="Times New Roman" panose="02020603050405020304" pitchFamily="18" charset="0"/>
              </a:rPr>
              <a:t>Придесневая</a:t>
            </a:r>
            <a:r>
              <a:rPr lang="ru-RU" sz="2000" dirty="0">
                <a:latin typeface="Times New Roman" panose="02020603050405020304" pitchFamily="18" charset="0"/>
                <a:ea typeface="Times New Roman" panose="02020603050405020304" pitchFamily="18" charset="0"/>
              </a:rPr>
              <a:t> стенка полости должна располагаться на уровне десневого края. Дополнительная площадка на окклюзионной поверхности предназначена как для профилактического расширения полости, так и для предотвращения смещения вкладки в сторону отсутствующей стенки.</a:t>
            </a:r>
            <a:endParaRPr lang="ru-RU" sz="2000" dirty="0"/>
          </a:p>
        </p:txBody>
      </p:sp>
    </p:spTree>
    <p:extLst>
      <p:ext uri="{BB962C8B-B14F-4D97-AF65-F5344CB8AC3E}">
        <p14:creationId xmlns:p14="http://schemas.microsoft.com/office/powerpoint/2010/main" val="2170553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835696" y="188640"/>
            <a:ext cx="7056784" cy="2369880"/>
          </a:xfrm>
          <a:prstGeom prst="rect">
            <a:avLst/>
          </a:prstGeom>
          <a:noFill/>
        </p:spPr>
        <p:txBody>
          <a:bodyPr wrap="square" rtlCol="0">
            <a:spAutoFit/>
          </a:bodyPr>
          <a:lstStyle/>
          <a:p>
            <a:pPr algn="ctr"/>
            <a:r>
              <a:rPr lang="ru-RU" sz="3600" b="1" dirty="0" smtClean="0">
                <a:solidFill>
                  <a:srgbClr val="0000FF"/>
                </a:solidFill>
                <a:latin typeface="Cambria" panose="02040503050406030204" pitchFamily="18" charset="0"/>
              </a:rPr>
              <a:t>Вкладка </a:t>
            </a:r>
            <a:r>
              <a:rPr lang="ru-RU" sz="3600" b="1" dirty="0" smtClean="0">
                <a:latin typeface="Cambria" panose="02040503050406030204" pitchFamily="18" charset="0"/>
              </a:rPr>
              <a:t/>
            </a:r>
            <a:br>
              <a:rPr lang="ru-RU" sz="3600" b="1" dirty="0" smtClean="0">
                <a:latin typeface="Cambria" panose="02040503050406030204" pitchFamily="18" charset="0"/>
              </a:rPr>
            </a:br>
            <a:r>
              <a:rPr lang="ru-RU" sz="2800" dirty="0" smtClean="0">
                <a:latin typeface="Cambria" panose="02040503050406030204" pitchFamily="18" charset="0"/>
              </a:rPr>
              <a:t> </a:t>
            </a:r>
            <a:r>
              <a:rPr lang="ru-RU" sz="2800" dirty="0" err="1" smtClean="0">
                <a:latin typeface="Cambria" panose="02040503050406030204" pitchFamily="18" charset="0"/>
              </a:rPr>
              <a:t>микропротез</a:t>
            </a:r>
            <a:r>
              <a:rPr lang="ru-RU" sz="2800" dirty="0" smtClean="0">
                <a:latin typeface="Cambria" panose="02040503050406030204" pitchFamily="18" charset="0"/>
              </a:rPr>
              <a:t>, заполняющий дефект </a:t>
            </a:r>
            <a:r>
              <a:rPr lang="ru-RU" sz="2800" dirty="0" err="1" smtClean="0">
                <a:latin typeface="Cambria" panose="02040503050406030204" pitchFamily="18" charset="0"/>
              </a:rPr>
              <a:t>коронковой</a:t>
            </a:r>
            <a:r>
              <a:rPr lang="ru-RU" sz="2800" dirty="0" smtClean="0">
                <a:latin typeface="Cambria" panose="02040503050406030204" pitchFamily="18" charset="0"/>
              </a:rPr>
              <a:t> части зуба, восстанавливающий его анатомическую форму.</a:t>
            </a:r>
          </a:p>
        </p:txBody>
      </p:sp>
      <p:sp>
        <p:nvSpPr>
          <p:cNvPr id="6" name="TextBox 5"/>
          <p:cNvSpPr txBox="1"/>
          <p:nvPr/>
        </p:nvSpPr>
        <p:spPr>
          <a:xfrm>
            <a:off x="1799111" y="4602024"/>
            <a:ext cx="6887689" cy="2031325"/>
          </a:xfrm>
          <a:prstGeom prst="rect">
            <a:avLst/>
          </a:prstGeom>
          <a:noFill/>
        </p:spPr>
        <p:txBody>
          <a:bodyPr wrap="square" rtlCol="0">
            <a:spAutoFit/>
          </a:bodyPr>
          <a:lstStyle/>
          <a:p>
            <a:r>
              <a:rPr lang="ru-RU" b="1" dirty="0" smtClean="0">
                <a:latin typeface="Cambria" panose="02040503050406030204" pitchFamily="18" charset="0"/>
              </a:rPr>
              <a:t>Вкладка представляет собой пломбу, выполненную в условиях лаборатории. В отличие от терапевтического лечения дефектов коронок зубов, когда пломбировочный материал вводится в полость зуба в пластическом состоянии, вкладка вводится в сформированную полость в твердом состоянии.</a:t>
            </a:r>
          </a:p>
          <a:p>
            <a:endParaRPr lang="ru-RU" b="1" dirty="0">
              <a:latin typeface="Cambria" panose="02040503050406030204" pitchFamily="18" charset="0"/>
            </a:endParaRPr>
          </a:p>
        </p:txBody>
      </p:sp>
      <p:pic>
        <p:nvPicPr>
          <p:cNvPr id="1026" name="Picture 2" descr="http://nicedent.ru/assets/images/vkladki/%D0%BC%D0%B5%D1%82%D0%B0%D0%B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2635992"/>
            <a:ext cx="2954668" cy="1969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xpertdent.net/wp-content/uploads/2017/06/Foto-keramicheskih-vklad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2635992"/>
            <a:ext cx="2951999" cy="196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60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828387"/>
            <a:ext cx="7272808" cy="5507277"/>
          </a:xfrm>
          <a:prstGeom prst="rect">
            <a:avLst/>
          </a:prstGeom>
        </p:spPr>
        <p:txBody>
          <a:bodyPr wrap="square">
            <a:spAutoFit/>
          </a:bodyPr>
          <a:lstStyle/>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На жевательной поверхности твердые ткани иссекают, обходя неповрежденные скаты бугорков, при этом полость приобретает сложную форму, за счет чего обеспечивается хорошая фиксация вкладки.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поражении обеих контактных поверхностей коронки зуба необходимо формировать трехстороннюю полость (препарируют обе контактные и жевательную поверхности) даже в том случае, если на одной из контактных поверхностей есть пломба. В этом случае проводят сепарацию и по общим правилам формируют полости на обеих контактных поверхностях, которые затем соединяют между собой полостью, образовавшейся при иссечении жевательной борозды. Для предупреждения скола находящихся под нагрузкой при жевании вестибулярной или оральной стенок полости часто приходится сошлифовывать бугорки, восстанавливая затем их материалом вкладки.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2017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463459" y="260648"/>
            <a:ext cx="7704856" cy="1661993"/>
          </a:xfrm>
          <a:prstGeom prst="rect">
            <a:avLst/>
          </a:prstGeom>
          <a:noFill/>
        </p:spPr>
        <p:txBody>
          <a:bodyPr wrap="square" rtlCol="0">
            <a:spAutoFit/>
          </a:bodyPr>
          <a:lstStyle/>
          <a:p>
            <a:pPr algn="ctr"/>
            <a:r>
              <a:rPr lang="ru-RU" sz="2800" b="1" dirty="0" smtClean="0">
                <a:solidFill>
                  <a:srgbClr val="FF0000"/>
                </a:solidFill>
                <a:latin typeface="Cambria" panose="02040503050406030204" pitchFamily="18" charset="0"/>
              </a:rPr>
              <a:t>3 класс</a:t>
            </a:r>
            <a:r>
              <a:rPr lang="ru-RU" sz="2800" dirty="0" smtClean="0">
                <a:latin typeface="Cambria" panose="02040503050406030204" pitchFamily="18" charset="0"/>
              </a:rPr>
              <a:t> - кариозное поражение контактных поверхностей клыков и резцов без нарушения целостности режущего края</a:t>
            </a:r>
          </a:p>
          <a:p>
            <a:endParaRPr lang="ru-RU" dirty="0">
              <a:latin typeface="Cambria" panose="02040503050406030204" pitchFamily="18" charset="0"/>
            </a:endParaRPr>
          </a:p>
        </p:txBody>
      </p:sp>
      <p:pic>
        <p:nvPicPr>
          <p:cNvPr id="6" name="Picture 2" descr="http://www.medicus.ru/images/upload/4912.jpg"/>
          <p:cNvPicPr>
            <a:picLocks noChangeAspect="1" noChangeArrowheads="1"/>
          </p:cNvPicPr>
          <p:nvPr/>
        </p:nvPicPr>
        <p:blipFill>
          <a:blip r:embed="rId4" cstate="print"/>
          <a:srcRect/>
          <a:stretch>
            <a:fillRect/>
          </a:stretch>
        </p:blipFill>
        <p:spPr bwMode="auto">
          <a:xfrm>
            <a:off x="1619672" y="1883329"/>
            <a:ext cx="1656184" cy="3051674"/>
          </a:xfrm>
          <a:prstGeom prst="rect">
            <a:avLst/>
          </a:prstGeom>
          <a:noFill/>
        </p:spPr>
      </p:pic>
      <p:pic>
        <p:nvPicPr>
          <p:cNvPr id="9" name="Picture 4" descr="http://www.medicus.ru/images/upload/4913.jpg"/>
          <p:cNvPicPr>
            <a:picLocks noChangeAspect="1" noChangeArrowheads="1"/>
          </p:cNvPicPr>
          <p:nvPr/>
        </p:nvPicPr>
        <p:blipFill>
          <a:blip r:embed="rId5" cstate="print"/>
          <a:srcRect/>
          <a:stretch>
            <a:fillRect/>
          </a:stretch>
        </p:blipFill>
        <p:spPr bwMode="auto">
          <a:xfrm>
            <a:off x="3779912" y="1883329"/>
            <a:ext cx="2088232" cy="3002786"/>
          </a:xfrm>
          <a:prstGeom prst="rect">
            <a:avLst/>
          </a:prstGeom>
          <a:noFill/>
        </p:spPr>
      </p:pic>
      <p:pic>
        <p:nvPicPr>
          <p:cNvPr id="10" name="Picture 6" descr="http://www.medicus.ru/images/upload/4914.jpg"/>
          <p:cNvPicPr>
            <a:picLocks noChangeAspect="1" noChangeArrowheads="1"/>
          </p:cNvPicPr>
          <p:nvPr/>
        </p:nvPicPr>
        <p:blipFill>
          <a:blip r:embed="rId6" cstate="print"/>
          <a:srcRect/>
          <a:stretch>
            <a:fillRect/>
          </a:stretch>
        </p:blipFill>
        <p:spPr bwMode="auto">
          <a:xfrm>
            <a:off x="6441188" y="1883329"/>
            <a:ext cx="2088232" cy="2974604"/>
          </a:xfrm>
          <a:prstGeom prst="rect">
            <a:avLst/>
          </a:prstGeom>
          <a:noFill/>
        </p:spPr>
      </p:pic>
      <p:sp>
        <p:nvSpPr>
          <p:cNvPr id="12" name="TextBox 11"/>
          <p:cNvSpPr txBox="1"/>
          <p:nvPr/>
        </p:nvSpPr>
        <p:spPr>
          <a:xfrm>
            <a:off x="1547664" y="5156021"/>
            <a:ext cx="1728192" cy="1477328"/>
          </a:xfrm>
          <a:prstGeom prst="rect">
            <a:avLst/>
          </a:prstGeom>
          <a:noFill/>
        </p:spPr>
        <p:txBody>
          <a:bodyPr wrap="square" rtlCol="0">
            <a:spAutoFit/>
          </a:bodyPr>
          <a:lstStyle/>
          <a:p>
            <a:pPr algn="ctr"/>
            <a:r>
              <a:rPr lang="ru-RU" dirty="0" smtClean="0">
                <a:latin typeface="Cambria" panose="02040503050406030204" pitchFamily="18" charset="0"/>
              </a:rPr>
              <a:t>при поражении контактной поверхности</a:t>
            </a:r>
          </a:p>
          <a:p>
            <a:pPr algn="ctr"/>
            <a:endParaRPr lang="ru-RU" dirty="0">
              <a:latin typeface="Cambria" panose="02040503050406030204" pitchFamily="18" charset="0"/>
            </a:endParaRPr>
          </a:p>
        </p:txBody>
      </p:sp>
      <p:sp>
        <p:nvSpPr>
          <p:cNvPr id="13" name="TextBox 12"/>
          <p:cNvSpPr txBox="1"/>
          <p:nvPr/>
        </p:nvSpPr>
        <p:spPr>
          <a:xfrm>
            <a:off x="3707904" y="5164855"/>
            <a:ext cx="2160240" cy="1200329"/>
          </a:xfrm>
          <a:prstGeom prst="rect">
            <a:avLst/>
          </a:prstGeom>
          <a:noFill/>
        </p:spPr>
        <p:txBody>
          <a:bodyPr wrap="square" rtlCol="0">
            <a:spAutoFit/>
          </a:bodyPr>
          <a:lstStyle/>
          <a:p>
            <a:pPr algn="ctr"/>
            <a:r>
              <a:rPr lang="ru-RU" dirty="0" smtClean="0">
                <a:latin typeface="Cambria" panose="02040503050406030204" pitchFamily="18" charset="0"/>
              </a:rPr>
              <a:t>при поражении контактной и язычной поверхностей</a:t>
            </a:r>
            <a:endParaRPr lang="ru-RU" dirty="0">
              <a:latin typeface="Cambria" panose="02040503050406030204" pitchFamily="18" charset="0"/>
            </a:endParaRPr>
          </a:p>
        </p:txBody>
      </p:sp>
      <p:sp>
        <p:nvSpPr>
          <p:cNvPr id="14" name="TextBox 13"/>
          <p:cNvSpPr txBox="1"/>
          <p:nvPr/>
        </p:nvSpPr>
        <p:spPr>
          <a:xfrm>
            <a:off x="6405184" y="5171392"/>
            <a:ext cx="2160240" cy="1200329"/>
          </a:xfrm>
          <a:prstGeom prst="rect">
            <a:avLst/>
          </a:prstGeom>
          <a:noFill/>
        </p:spPr>
        <p:txBody>
          <a:bodyPr wrap="square" rtlCol="0">
            <a:spAutoFit/>
          </a:bodyPr>
          <a:lstStyle/>
          <a:p>
            <a:pPr algn="ctr"/>
            <a:r>
              <a:rPr lang="ru-RU" dirty="0" smtClean="0">
                <a:latin typeface="Cambria" panose="02040503050406030204" pitchFamily="18" charset="0"/>
              </a:rPr>
              <a:t>при поражении контактной, язычной и губной поверхностей</a:t>
            </a:r>
            <a:endParaRPr lang="ru-RU" dirty="0">
              <a:latin typeface="Cambria" panose="02040503050406030204" pitchFamily="18" charset="0"/>
            </a:endParaRPr>
          </a:p>
        </p:txBody>
      </p:sp>
    </p:spTree>
    <p:extLst>
      <p:ext uri="{BB962C8B-B14F-4D97-AF65-F5344CB8AC3E}">
        <p14:creationId xmlns:p14="http://schemas.microsoft.com/office/powerpoint/2010/main" val="2210320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75656" y="476672"/>
            <a:ext cx="7416824" cy="5666295"/>
          </a:xfrm>
          <a:prstGeom prst="rect">
            <a:avLst/>
          </a:prstGeom>
        </p:spPr>
        <p:txBody>
          <a:bodyPr wrap="square">
            <a:spAutoFit/>
          </a:bodyPr>
          <a:lstStyle/>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Различают три степени разрушения коронки зуба при кариесе контактной поверхности: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без нарушения губной или оральной поверхности;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 поражением одной из них;</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 одновременным разрушением губной, контактной и оральной поверхностей.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 зависимости от степени разрушения коронки меняется методика формирования полостей.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поражении только контактной поверхности полость формируют в виде треугольника с вершиной, обращенной к режущему краю, и основанием, параллельным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десневому</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краю. Дно полости должно быть выпуклым, повторяя очертания контактной поверхности коронки. Формирование такой полости возможно при отсутствии рядом стоящих зубов.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676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83151" y="494129"/>
            <a:ext cx="7516906" cy="6227346"/>
          </a:xfrm>
          <a:prstGeom prst="rect">
            <a:avLst/>
          </a:prstGeom>
        </p:spPr>
        <p:txBody>
          <a:bodyPr wrap="square">
            <a:spAutoFit/>
          </a:bodyPr>
          <a:lstStyle/>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сочетанных поражениях контактной и оральной (или губной) поверхностей полость формируют с учетом пути введения вкладки и созданием дополнительной фиксирующей площадки (как правило, в виде "ласточкиного хвоста"). Дополнительную полость создают соразмерно основной с погружением ее в дентин. Переход одной полости в другую оформляют в виде ступеньки.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формировании полости под вкладку образуются элементы полости, каждый из которых несет определенную функциональную нагрузку При одновременном разрушении контактной, оральной и вестибулярной поверхностей для удержания вкладки создают дополнительные углубления в дентине с губной и оральной поверхностей. При этом сохраняют аксиальную стенку полости в виде валика, который обеспечит защиту пульповой камеры.</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Times New Roman" panose="02020603050405020304" pitchFamily="18" charset="0"/>
              </a:rPr>
              <a:t>При наличии полостей на обеих контактных поверхностях их соединяют достаточно широкой бороздкой, проходящей через слепую ямку.</a:t>
            </a:r>
            <a:endParaRPr lang="ru-RU" sz="2000" dirty="0"/>
          </a:p>
        </p:txBody>
      </p:sp>
    </p:spTree>
    <p:extLst>
      <p:ext uri="{BB962C8B-B14F-4D97-AF65-F5344CB8AC3E}">
        <p14:creationId xmlns:p14="http://schemas.microsoft.com/office/powerpoint/2010/main" val="78755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763688" y="404664"/>
            <a:ext cx="7380312" cy="2062103"/>
          </a:xfrm>
          <a:prstGeom prst="rect">
            <a:avLst/>
          </a:prstGeom>
          <a:noFill/>
        </p:spPr>
        <p:txBody>
          <a:bodyPr wrap="square" rtlCol="0">
            <a:spAutoFit/>
          </a:bodyPr>
          <a:lstStyle/>
          <a:p>
            <a:pPr algn="ctr"/>
            <a:r>
              <a:rPr lang="ru-RU" sz="3200" b="1" dirty="0" smtClean="0">
                <a:solidFill>
                  <a:srgbClr val="FF0000"/>
                </a:solidFill>
                <a:latin typeface="Cambria" panose="02040503050406030204" pitchFamily="18" charset="0"/>
              </a:rPr>
              <a:t>4 класс - </a:t>
            </a:r>
            <a:r>
              <a:rPr lang="ru-RU" sz="3200" dirty="0" smtClean="0">
                <a:latin typeface="Cambria" panose="02040503050406030204" pitchFamily="18" charset="0"/>
              </a:rPr>
              <a:t>кариозное поражение контактных поверхностей клыков и резцов с нарушением целостности режущего края</a:t>
            </a:r>
            <a:endParaRPr lang="ru-RU" sz="3200" dirty="0">
              <a:latin typeface="Cambria" panose="02040503050406030204" pitchFamily="18" charset="0"/>
            </a:endParaRPr>
          </a:p>
        </p:txBody>
      </p:sp>
      <p:pic>
        <p:nvPicPr>
          <p:cNvPr id="6" name="Picture 2" descr="http://www.medicus.ru/images/upload/4915.jpg"/>
          <p:cNvPicPr>
            <a:picLocks noChangeAspect="1" noChangeArrowheads="1"/>
          </p:cNvPicPr>
          <p:nvPr/>
        </p:nvPicPr>
        <p:blipFill>
          <a:blip r:embed="rId4" cstate="print"/>
          <a:srcRect/>
          <a:stretch>
            <a:fillRect/>
          </a:stretch>
        </p:blipFill>
        <p:spPr bwMode="auto">
          <a:xfrm>
            <a:off x="2195736" y="2617664"/>
            <a:ext cx="2304256" cy="2912128"/>
          </a:xfrm>
          <a:prstGeom prst="rect">
            <a:avLst/>
          </a:prstGeom>
          <a:noFill/>
        </p:spPr>
      </p:pic>
      <p:pic>
        <p:nvPicPr>
          <p:cNvPr id="9" name="Picture 4" descr="http://www.medicus.ru/images/upload/4916.jpg"/>
          <p:cNvPicPr>
            <a:picLocks noChangeAspect="1" noChangeArrowheads="1"/>
          </p:cNvPicPr>
          <p:nvPr/>
        </p:nvPicPr>
        <p:blipFill>
          <a:blip r:embed="rId5" cstate="print"/>
          <a:srcRect/>
          <a:stretch>
            <a:fillRect/>
          </a:stretch>
        </p:blipFill>
        <p:spPr bwMode="auto">
          <a:xfrm>
            <a:off x="5940152" y="2617664"/>
            <a:ext cx="2265140" cy="2898254"/>
          </a:xfrm>
          <a:prstGeom prst="rect">
            <a:avLst/>
          </a:prstGeom>
          <a:noFill/>
        </p:spPr>
      </p:pic>
    </p:spTree>
    <p:extLst>
      <p:ext uri="{BB962C8B-B14F-4D97-AF65-F5344CB8AC3E}">
        <p14:creationId xmlns:p14="http://schemas.microsoft.com/office/powerpoint/2010/main" val="4244923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305068"/>
            <a:ext cx="7211144" cy="6247864"/>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Характер формирования полостей 4-го класса зависит от особенностей строения режущего края. Зубы с разрушением режущего края делят на две группы в зависимости от его ширины.</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Как правило, зубы с широким режущим краем встречаются у пожилых людей, у пациентов с повышенным стиранием твердых тканей зубов. В таких зубах между слоями эмали находится достаточно толстый слой дентина, что позволяет создавать в нем полость или дополнительную фиксирующую площадку. В связи с этим исключается необходимость препарирования нёбной поверхности коронки зуба, а вкладка, расположенная на режущем крае, предохраняет зуб от дальнейшего стирания.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Форма подготовленной основной полости, располагающейся на контактной поверхности, должна быть такой, чтобы путь введения и выведения вкладки совпадал с длинной осью зуба, а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придесневая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стенка была перпендикулярна длинной оси зуба. Помимо основной полости, в режущем крае создают дополнительную площадку в виде паза, соразмерного основной полости и ширине режущего края.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861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108486"/>
            <a:ext cx="7344816" cy="6247864"/>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cs typeface="Times New Roman" panose="02020603050405020304" pitchFamily="18" charset="0"/>
              </a:rPr>
              <a:t>Этот паз может заканчиваться углублением в виде канала, куда в дальнейшем будет входить штифт, укрепленный во вкладке, улучшающий ее фиксацию, либо переходить в полость на другой контактной поверхности (в случае поражения обеих контактных стенок зуба).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r>
              <a:rPr lang="ru-RU" sz="2000" dirty="0" smtClean="0">
                <a:latin typeface="Times New Roman" panose="02020603050405020304" pitchFamily="18" charset="0"/>
                <a:ea typeface="Times New Roman" panose="02020603050405020304" pitchFamily="18" charset="0"/>
              </a:rPr>
              <a:t>В </a:t>
            </a:r>
            <a:r>
              <a:rPr lang="ru-RU" sz="2000" dirty="0">
                <a:latin typeface="Times New Roman" panose="02020603050405020304" pitchFamily="18" charset="0"/>
                <a:ea typeface="Times New Roman" panose="02020603050405020304" pitchFamily="18" charset="0"/>
              </a:rPr>
              <a:t>зубах с тонким режущим краем формирование основной полости производят в средней трети коронки зуба, перпендикулярно нёбной поверхности. Это направление определяет путь введения вкладки. Дном основной полости становится губная стенка коронки зуба. Для обеспечения фиксации вкладки формируют дополнительную площадку в области слепой ямки у основания зубного бугорка с погружением в дентин. При поражении обеих контактных поверхностей с нарушением углов режущего края последний используют для формирования ступеньки и создания седлообразного соединения апроксимальных полостей. При сколе режущего края его </a:t>
            </a:r>
            <a:r>
              <a:rPr lang="ru-RU" sz="2000" dirty="0" err="1">
                <a:latin typeface="Times New Roman" panose="02020603050405020304" pitchFamily="18" charset="0"/>
                <a:ea typeface="Times New Roman" panose="02020603050405020304" pitchFamily="18" charset="0"/>
              </a:rPr>
              <a:t>сошлифовывают</a:t>
            </a:r>
            <a:r>
              <a:rPr lang="ru-RU" sz="2000" dirty="0">
                <a:latin typeface="Times New Roman" panose="02020603050405020304" pitchFamily="18" charset="0"/>
                <a:ea typeface="Times New Roman" panose="02020603050405020304" pitchFamily="18" charset="0"/>
              </a:rPr>
              <a:t>, создавая скос с оральной поверхности. Затем формируют полость с учетом топографии полости зуба с созданием вертикальных каналов для штифтов. Каналы должны проходить на середине расстояния от пульпы до эмалевого края.</a:t>
            </a:r>
            <a:endParaRPr lang="ru-RU" sz="2000" dirty="0"/>
          </a:p>
        </p:txBody>
      </p:sp>
    </p:spTree>
    <p:extLst>
      <p:ext uri="{BB962C8B-B14F-4D97-AF65-F5344CB8AC3E}">
        <p14:creationId xmlns:p14="http://schemas.microsoft.com/office/powerpoint/2010/main" val="1129008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979712" y="404664"/>
            <a:ext cx="6912768" cy="1569660"/>
          </a:xfrm>
          <a:prstGeom prst="rect">
            <a:avLst/>
          </a:prstGeom>
          <a:noFill/>
        </p:spPr>
        <p:txBody>
          <a:bodyPr wrap="square" rtlCol="0">
            <a:spAutoFit/>
          </a:bodyPr>
          <a:lstStyle/>
          <a:p>
            <a:pPr algn="ctr"/>
            <a:r>
              <a:rPr lang="ru-RU" sz="3200" b="1" dirty="0" smtClean="0">
                <a:solidFill>
                  <a:srgbClr val="FF0000"/>
                </a:solidFill>
                <a:latin typeface="Cambria" panose="02040503050406030204" pitchFamily="18" charset="0"/>
              </a:rPr>
              <a:t>5 класс</a:t>
            </a:r>
            <a:r>
              <a:rPr lang="ru-RU" sz="3200" dirty="0" smtClean="0">
                <a:solidFill>
                  <a:srgbClr val="FF0000"/>
                </a:solidFill>
                <a:latin typeface="Cambria" panose="02040503050406030204" pitchFamily="18" charset="0"/>
              </a:rPr>
              <a:t> – </a:t>
            </a:r>
            <a:r>
              <a:rPr lang="ru-RU" sz="3200" dirty="0" smtClean="0">
                <a:latin typeface="Cambria" panose="02040503050406030204" pitchFamily="18" charset="0"/>
              </a:rPr>
              <a:t>кариозное поражение вестибулярных поверхностей всех групп зубов</a:t>
            </a:r>
            <a:endParaRPr lang="ru-RU" sz="3200" dirty="0">
              <a:latin typeface="Cambria" panose="02040503050406030204" pitchFamily="18" charset="0"/>
            </a:endParaRPr>
          </a:p>
        </p:txBody>
      </p:sp>
      <p:pic>
        <p:nvPicPr>
          <p:cNvPr id="6" name="Picture 2" descr="http://smile-center.com.ua/images/statti/klassblack007.jpg"/>
          <p:cNvPicPr>
            <a:picLocks noChangeAspect="1" noChangeArrowheads="1"/>
          </p:cNvPicPr>
          <p:nvPr/>
        </p:nvPicPr>
        <p:blipFill>
          <a:blip r:embed="rId4" cstate="print"/>
          <a:srcRect t="11765"/>
          <a:stretch>
            <a:fillRect/>
          </a:stretch>
        </p:blipFill>
        <p:spPr bwMode="auto">
          <a:xfrm>
            <a:off x="2123728" y="2582905"/>
            <a:ext cx="6428835" cy="3096344"/>
          </a:xfrm>
          <a:prstGeom prst="rect">
            <a:avLst/>
          </a:prstGeom>
          <a:noFill/>
        </p:spPr>
      </p:pic>
    </p:spTree>
    <p:extLst>
      <p:ext uri="{BB962C8B-B14F-4D97-AF65-F5344CB8AC3E}">
        <p14:creationId xmlns:p14="http://schemas.microsoft.com/office/powerpoint/2010/main" val="1141104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692696"/>
            <a:ext cx="7272808" cy="5025094"/>
          </a:xfrm>
          <a:prstGeom prst="rect">
            <a:avLst/>
          </a:prstGeom>
        </p:spPr>
        <p:txBody>
          <a:bodyPr wrap="square">
            <a:spAutoFit/>
          </a:bodyPr>
          <a:lstStyle/>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формировании полостей в пришеечной области необходимо учитывать близость полости к экватору, опасность вскрытия близко расположенной к поверхности зуба пульповой камеры. Расширение полости проводят до наибольшей кривизны коронки зуба в области экватора и контактных поверхностей. Дно полости формируют выпуклым, особенно на передней группе зубов. При-десневую стенку формируют на уровне десневого края, за исключением тех случаев, когда между краем полости и десной остается участок неповрежденных твердых тканей шириной не менее 2 мм. Медиальная и дистальная стенки полости должны находиться под определенным углом друг к другу, а обращенная к режущему краю (или окклюзионной поверхности) стенка и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придесневая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стенка - быть параллельными. За счет этого обеспечивается ретенция вкладки.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493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835882"/>
            <a:ext cx="7272808" cy="4666919"/>
          </a:xfrm>
          <a:prstGeom prst="rect">
            <a:avLst/>
          </a:prstGeom>
        </p:spPr>
        <p:txBody>
          <a:bodyPr wrap="square">
            <a:spAutoFit/>
          </a:bodyPr>
          <a:lstStyle/>
          <a:p>
            <a:pPr algn="ctr">
              <a:lnSpc>
                <a:spcPct val="115000"/>
              </a:lnSpc>
              <a:spcAft>
                <a:spcPts val="1000"/>
              </a:spcAft>
            </a:pP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Защита препарированного дентина</a:t>
            </a:r>
            <a:endPar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После препарирования для защиты дентина от раздражающих факторов проводят герметизацию его дентинных канальцев с помощью </a:t>
            </a:r>
            <a:r>
              <a:rPr lang="ru-RU" sz="2000" i="1" dirty="0" err="1" smtClean="0">
                <a:latin typeface="Times New Roman" panose="02020603050405020304" pitchFamily="18" charset="0"/>
                <a:ea typeface="Times New Roman" panose="02020603050405020304" pitchFamily="18" charset="0"/>
                <a:cs typeface="Times New Roman" panose="02020603050405020304" pitchFamily="18" charset="0"/>
              </a:rPr>
              <a:t>десенситайзеров</a:t>
            </a:r>
            <a:r>
              <a:rPr lang="ru-RU" sz="20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материалов, принцип действия которых основан на запечатывании дентинных канальцев различными способами. Основной эффект применения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десенситайзеров</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 снижение чувствительности препарированного дентина.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На период изготовления вкладки сформированная в зубе полость должна быть закрыта временной пломбой, которая обеспечивает защиту зуба от термических, химических, механических и микробных воздействий в послеоперационный период.</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639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691680" y="116632"/>
            <a:ext cx="7272808" cy="6678751"/>
          </a:xfrm>
          <a:prstGeom prst="rect">
            <a:avLst/>
          </a:prstGeom>
          <a:noFill/>
        </p:spPr>
        <p:txBody>
          <a:bodyPr wrap="square" rtlCol="0">
            <a:spAutoFit/>
          </a:bodyPr>
          <a:lstStyle/>
          <a:p>
            <a:pPr algn="ctr"/>
            <a:r>
              <a:rPr lang="ru-RU" sz="3200" b="1" dirty="0" smtClean="0">
                <a:solidFill>
                  <a:srgbClr val="FF0000"/>
                </a:solidFill>
                <a:latin typeface="Cambria" panose="02040503050406030204" pitchFamily="18" charset="0"/>
              </a:rPr>
              <a:t>Преимущества:</a:t>
            </a:r>
          </a:p>
          <a:p>
            <a:pPr marL="285750" indent="-285750">
              <a:buClr>
                <a:srgbClr val="C00000"/>
              </a:buClr>
              <a:buFont typeface="Wingdings" pitchFamily="2" charset="2"/>
              <a:buChar char="ü"/>
            </a:pPr>
            <a:r>
              <a:rPr lang="ru-RU" sz="2200" b="1" dirty="0" smtClean="0">
                <a:latin typeface="Cambria" panose="02040503050406030204" pitchFamily="18" charset="0"/>
              </a:rPr>
              <a:t>прочное соединение вкладки с тканями зуба за счет точного прилегания сопрягающихся поверхностей;</a:t>
            </a:r>
          </a:p>
          <a:p>
            <a:pPr marL="285750" indent="-285750">
              <a:buClr>
                <a:srgbClr val="C00000"/>
              </a:buClr>
              <a:buFont typeface="Wingdings" pitchFamily="2" charset="2"/>
              <a:buChar char="ü"/>
            </a:pPr>
            <a:r>
              <a:rPr lang="ru-RU" sz="2200" b="1" dirty="0" smtClean="0">
                <a:latin typeface="Cambria" panose="02040503050406030204" pitchFamily="18" charset="0"/>
              </a:rPr>
              <a:t>возможность надежного восстановления межзубных контактных пунктов, углов и бугорков коронок зубов с учетом возрастных и индивидуальных особенностей естественных зубов;</a:t>
            </a:r>
          </a:p>
          <a:p>
            <a:pPr marL="285750" indent="-285750">
              <a:buClr>
                <a:srgbClr val="C00000"/>
              </a:buClr>
              <a:buFont typeface="Wingdings" pitchFamily="2" charset="2"/>
              <a:buChar char="ü"/>
            </a:pPr>
            <a:r>
              <a:rPr lang="ru-RU" sz="2200" b="1" dirty="0" smtClean="0">
                <a:latin typeface="Cambria" panose="02040503050406030204" pitchFamily="18" charset="0"/>
              </a:rPr>
              <a:t>профилактику рецидива кариеса за счет компенсации усадки материала при изготовлении вкладки, постоянства объема вкладки и ее точного краевого прилегания;</a:t>
            </a:r>
          </a:p>
          <a:p>
            <a:pPr marL="285750" indent="-285750">
              <a:buClr>
                <a:srgbClr val="C00000"/>
              </a:buClr>
              <a:buFont typeface="Wingdings" pitchFamily="2" charset="2"/>
              <a:buChar char="ü"/>
            </a:pPr>
            <a:r>
              <a:rPr lang="ru-RU" sz="2200" b="1" dirty="0" smtClean="0">
                <a:latin typeface="Cambria" panose="02040503050406030204" pitchFamily="18" charset="0"/>
              </a:rPr>
              <a:t>износоустойчивость и долговечность вкладки за счет высоких показателей механической прочности;</a:t>
            </a:r>
          </a:p>
          <a:p>
            <a:pPr marL="285750" indent="-285750">
              <a:buClr>
                <a:srgbClr val="C00000"/>
              </a:buClr>
              <a:buFont typeface="Wingdings" pitchFamily="2" charset="2"/>
              <a:buChar char="ü"/>
            </a:pPr>
            <a:r>
              <a:rPr lang="ru-RU" sz="2200" b="1" dirty="0" err="1" smtClean="0">
                <a:latin typeface="Cambria" panose="02040503050406030204" pitchFamily="18" charset="0"/>
              </a:rPr>
              <a:t>цветостабильность</a:t>
            </a:r>
            <a:r>
              <a:rPr lang="ru-RU" sz="2200" b="1" dirty="0" smtClean="0">
                <a:latin typeface="Cambria" panose="02040503050406030204" pitchFamily="18" charset="0"/>
              </a:rPr>
              <a:t> за счет более плотной структуры материалов, сформованных в лабораторных условиях.</a:t>
            </a:r>
            <a:endParaRPr lang="ru-RU" sz="2200" b="1" dirty="0">
              <a:latin typeface="Cambria" panose="02040503050406030204" pitchFamily="18" charset="0"/>
            </a:endParaRPr>
          </a:p>
        </p:txBody>
      </p:sp>
    </p:spTree>
    <p:extLst>
      <p:ext uri="{BB962C8B-B14F-4D97-AF65-F5344CB8AC3E}">
        <p14:creationId xmlns:p14="http://schemas.microsoft.com/office/powerpoint/2010/main" val="3043635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Заголовок 1"/>
          <p:cNvSpPr txBox="1">
            <a:spLocks/>
          </p:cNvSpPr>
          <p:nvPr/>
        </p:nvSpPr>
        <p:spPr>
          <a:xfrm rot="5400000">
            <a:off x="4650944" y="-2481297"/>
            <a:ext cx="1187624" cy="6386071"/>
          </a:xfrm>
          <a:prstGeom prst="rect">
            <a:avLst/>
          </a:prstGeom>
        </p:spPr>
        <p:txBody>
          <a:bodyPr vert="vert270">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Прямой способ изготовления вкладок </a:t>
            </a:r>
            <a:br>
              <a:rPr kumimoji="0" lang="ru-RU" sz="28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br>
            <a:r>
              <a:rPr kumimoji="0" lang="ru-RU" sz="28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металлические и пластмассовые</a:t>
            </a:r>
            <a:endParaRPr kumimoji="0" lang="ru-RU" sz="28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6" name="Picture 2" descr="http://vmede.org/sait/content/Stomatologiya_ortop_lebedenko_2011/4_files/mb4_016.jpe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91680" y="1159228"/>
            <a:ext cx="7200800" cy="5284138"/>
          </a:xfrm>
          <a:prstGeom prst="rect">
            <a:avLst/>
          </a:prstGeom>
          <a:noFill/>
          <a:ln w="9525">
            <a:noFill/>
            <a:miter lim="800000"/>
            <a:headEnd/>
            <a:tailEnd/>
          </a:ln>
        </p:spPr>
      </p:pic>
    </p:spTree>
    <p:extLst>
      <p:ext uri="{BB962C8B-B14F-4D97-AF65-F5344CB8AC3E}">
        <p14:creationId xmlns:p14="http://schemas.microsoft.com/office/powerpoint/2010/main" val="4100167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583160" y="4267"/>
            <a:ext cx="7560840" cy="6737101"/>
          </a:xfrm>
          <a:prstGeom prst="rect">
            <a:avLst/>
          </a:prstGeom>
        </p:spPr>
        <p:txBody>
          <a:bodyPr wrap="square">
            <a:spAutoFit/>
          </a:bodyPr>
          <a:lstStyle/>
          <a:p>
            <a:pPr algn="just">
              <a:lnSpc>
                <a:spcPct val="114000"/>
              </a:lnSpc>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прямом способе вкладку моделируют непосредственно в полости рта пациента с последующей заменой воска на основной материал вкладки в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зуботехнической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лаборатории.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Моделирование вкладки в полости рта выполняют следующим образом. Сначала с целью контроля качества формирования полости в нее вдавливают палочку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моделировочного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воска, подогретого до пластического состояния. После затвердевания воск выводят из полости. Если полость сформирована правильно, то воск выводится из полости и вводится вновь в нее без деформации поверхности. Если определяются участки деформации отпечатка полости на воске или затруднения при выведении воска из полости, то выявляют участки ретенции и проводят их сошлифовывание. После этого приступают непосредственно к моделированию вкладки. В сформированную полость вновь вдавливают палочку разогретого воска и срезают его излишки. Пока воск сохраняет пластичность, пациента просят сомкнуть зубы в положении центральной окклюзии, а затем сымитировать жевательные движения. При этом поверхность вкладки приобретает форму, характерную для функциональной окклюзии.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3552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42</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475656" y="280609"/>
            <a:ext cx="7668344" cy="6440866"/>
          </a:xfrm>
          <a:prstGeom prst="rect">
            <a:avLst/>
          </a:prstGeom>
        </p:spPr>
        <p:txBody>
          <a:bodyPr wrap="square">
            <a:spAutoFit/>
          </a:bodyPr>
          <a:lstStyle/>
          <a:p>
            <a:pPr algn="just">
              <a:lnSpc>
                <a:spcPct val="115000"/>
              </a:lnSpc>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Последующее моделирование направлено на восстановление анатомической формы разрушенной части коронки зуба (углубление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фиссур</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формирование скатов бугорков, восстановление экватора). Моделирование жевательной поверхности производят с учетом возрастных особенностей строения зубов.</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выведения вкладки из полости используют металлический штифт из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ортодонтической</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проволоки диаметром 0,8-1,0 мм и длиной 1,5-2,0 см, разогретый конец которого аккуратно вводят в воск. Положение штифта в воске должно соответствовать пути введения и выведения вкладки из полости в одном направлении. Большие вкладки выводят из полости с помощью п-образно изогнутого проволочного штифта. При отсутствии признаков деформации восковую модель вкладки передают в техническую лабораторию, а полость закрывают временной пломбой.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Методику изготовления литой вкладки из металла по восковой модели, полученной во рту, впервые описал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Таггарт</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 1907 г.</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Прямой способ изготовления вкладок имеет определенные преимущества и недостатки.</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601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43</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25479" y="1061"/>
            <a:ext cx="7488832" cy="6740307"/>
          </a:xfrm>
          <a:prstGeom prst="rect">
            <a:avLst/>
          </a:prstGeom>
        </p:spPr>
        <p:txBody>
          <a:bodyPr wrap="square">
            <a:spAutoFit/>
          </a:bodyPr>
          <a:lstStyle/>
          <a:p>
            <a:pPr algn="just"/>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Преимущества прямого способа:</a:t>
            </a:r>
            <a:endParaRPr lang="ru-R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более высокая точность получаемой восковой модели вкладки - отсутствует необходимость получения оттиска и гипсовой модели, для изготовления которых используют вспомогательные материалы, имеющие объемные изменения;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возможность устранения недостатков подготовки полости зуба: в случае если при выведении из полости вкладка деформируется, за это же посещение возможно выявить и устранить недостатки препарирования с повторным моделированием вкладки;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возможность контролирования границ вкладки в области десневого края, что имеет значение для профилактики воспалительных изменений слизистой оболочки;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возможность моделирования вкладки с учетом артикуляционных взаимоотношений восстанавливаемого и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антагонирующих</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пар зубов.</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24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44</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583160" y="180466"/>
            <a:ext cx="7560840" cy="6370975"/>
          </a:xfrm>
          <a:prstGeom prst="rect">
            <a:avLst/>
          </a:prstGeom>
        </p:spPr>
        <p:txBody>
          <a:bodyPr wrap="square">
            <a:spAutoFit/>
          </a:bodyPr>
          <a:lstStyle/>
          <a:p>
            <a:pPr algn="just"/>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Недостатки прямого способа:</a:t>
            </a:r>
            <a:endPar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сложности, связанные с недостаточным обзором операционного поля в области боковой группы зубов, повышенным слюноотделением;</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возможность термической травмы слизистой оболочки полости рта горячим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моделировочным</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инструментом при работе с воском;</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большие временные затраты врача на исполнение технической процедуры моделирования вкладок при большом количестве восстанавливаемых зубов;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  утомительность процедуры моделирования вкладок при большом количестве восстанавливаемых зубов для пациента.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 этим причинам круг показаний к применению прямого способа изготовления вкладок ограничивается легкодоступными полостями на жевательной или пришеечной поверхностях.</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1459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45</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9" name="Заголовок 1"/>
          <p:cNvSpPr txBox="1">
            <a:spLocks/>
          </p:cNvSpPr>
          <p:nvPr/>
        </p:nvSpPr>
        <p:spPr>
          <a:xfrm rot="5400000">
            <a:off x="4604765" y="-2654530"/>
            <a:ext cx="1276612" cy="6858000"/>
          </a:xfrm>
          <a:prstGeom prst="rect">
            <a:avLst/>
          </a:prstGeom>
        </p:spPr>
        <p:txBody>
          <a:bodyPr vert="vert270">
            <a:normAutofit fontScale="60000" lnSpcReduction="20000"/>
          </a:bodyPr>
          <a:lstStyle/>
          <a:p>
            <a:pPr lvl="0" algn="ctr">
              <a:spcBef>
                <a:spcPct val="0"/>
              </a:spcBef>
              <a:defRPr/>
            </a:pPr>
            <a:r>
              <a:rPr kumimoji="0" lang="ru-RU" sz="44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Косвенный (непрямой) </a:t>
            </a:r>
            <a:r>
              <a:rPr lang="ru-RU" sz="4400" b="1" dirty="0" smtClean="0">
                <a:solidFill>
                  <a:srgbClr val="FF0000"/>
                </a:solidFill>
                <a:latin typeface="Cambria" panose="02040503050406030204" pitchFamily="18" charset="0"/>
              </a:rPr>
              <a:t>способ изготовления вкладок </a:t>
            </a:r>
            <a:br>
              <a:rPr lang="ru-RU" sz="4400" b="1" dirty="0" smtClean="0">
                <a:solidFill>
                  <a:srgbClr val="FF0000"/>
                </a:solidFill>
                <a:latin typeface="Cambria" panose="02040503050406030204" pitchFamily="18" charset="0"/>
              </a:rPr>
            </a:br>
            <a:r>
              <a:rPr lang="ru-RU" sz="4400" b="1" dirty="0" smtClean="0">
                <a:solidFill>
                  <a:srgbClr val="FF0000"/>
                </a:solidFill>
                <a:latin typeface="Cambria" panose="02040503050406030204" pitchFamily="18" charset="0"/>
              </a:rPr>
              <a:t>металлические и пластмассовые</a:t>
            </a:r>
            <a:endParaRPr kumimoji="0" lang="ru-RU" sz="44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10" name="Picture 2" descr="http://vmede.org/sait/content/Stomatologiya_ortop_lebedenko_2011/4_files/mb4_006.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91680" y="1242485"/>
            <a:ext cx="7128792" cy="5312776"/>
          </a:xfrm>
          <a:prstGeom prst="rect">
            <a:avLst/>
          </a:prstGeom>
          <a:noFill/>
          <a:ln w="9525">
            <a:noFill/>
            <a:miter lim="800000"/>
            <a:headEnd/>
            <a:tailEnd/>
          </a:ln>
        </p:spPr>
      </p:pic>
    </p:spTree>
    <p:extLst>
      <p:ext uri="{BB962C8B-B14F-4D97-AF65-F5344CB8AC3E}">
        <p14:creationId xmlns:p14="http://schemas.microsoft.com/office/powerpoint/2010/main" val="1866303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46</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404664"/>
            <a:ext cx="7272808" cy="5847755"/>
          </a:xfrm>
          <a:prstGeom prst="rect">
            <a:avLst/>
          </a:prstGeom>
        </p:spPr>
        <p:txBody>
          <a:bodyPr wrap="square">
            <a:spAutoFit/>
          </a:bodyPr>
          <a:lstStyle/>
          <a:p>
            <a:pPr algn="just"/>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Косвенный способ изготовления вкладок</a:t>
            </a:r>
            <a:endPar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В современной ортопедической стоматологии вкладки чаще изготавливают косвенным способом, применение которого показано при всех видах дефектов зубов, в том числе:</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  при дефектах коронок моляров и премоляров типа МО, ОД, МОД;</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  дефектах контактных поверхностей резцов и клыков как с повреждением режущего края, так и без него;</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  изготовлении вкладок на рядом стоящие зубы.</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Этим способом вкладки могут быть изготовлены из всех видов материалов: металлов, пластмасс, композитов, литьевой керамики, фарфора, комбинаций материалов.</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При косвенном способе весь процесс изготовления вкладки - от момента создания восковой композиции или собственно вкладки - осуществляется непосредственно в зуботехнической лаборатории на модели.</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87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47</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75656" y="0"/>
            <a:ext cx="7668344" cy="6653103"/>
          </a:xfrm>
          <a:prstGeom prst="rect">
            <a:avLst/>
          </a:prstGeom>
        </p:spPr>
        <p:txBody>
          <a:bodyPr wrap="square">
            <a:spAutoFit/>
          </a:bodyPr>
          <a:lstStyle/>
          <a:p>
            <a:pPr algn="just">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После формирования полости в зубе врач получает оттиск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эластомерными</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оттискными массами (силиконовыми,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полисульфидными</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полиэфирными). Оттиск должен с максимальной степенью точности передавать все детали тканей протезного ложа, что достигается путем получения двухслойного оттиска. По полученному оттиску техник отливает рабочую модель. Рабочая модель зубного ряда, как правило, выполняется комбинированной разборной. Разборная модель позволяет проводить предварительную припасовку вкладки и контролировать плотность ее прилегания. В зависимости от материала для изготовления вкладки модель препарированного зуба может быть изготовлена из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супергипса</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или продублирована из огнеупорного материала.</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Вкладки из полимерных материалов можно создавать без предварительного изготовления восковой модели вкладки. Для этого используют полимеры светового отверждения, которые последовательно послойно (слоями до 2 мм) вносят в полость и послойно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полимеризуют</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в специальных аппаратах.</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9456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48</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91680" y="167476"/>
            <a:ext cx="7200800" cy="6188874"/>
          </a:xfrm>
          <a:prstGeom prst="rect">
            <a:avLst/>
          </a:prstGeom>
        </p:spPr>
        <p:txBody>
          <a:bodyPr wrap="square">
            <a:spAutoFit/>
          </a:bodyPr>
          <a:lstStyle/>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Фиксацию вкладок проводят обычно композитными материалами двойного отверждения или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стеклоиономерными</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цементами. Внутренние поверхности вкладки перед фиксацией должны быть специально подготовлены в зависимости от применяемого конструкционного материала.</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Перед фиксацией вкладки из композита проводится обработка ее внутренних поверхностей в пескоструйном аппарате. Это способствует эффективному сцеплению поверхности вкладки с фиксирующим материалом за счет создания большей площади соприкосновения и микромеханической ретенции.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Перед фиксацией керамических вкладок проводятся протравливание внутренней поверхности вкладки плавиковой кислотой и их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силанизирование</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6544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49</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Заголовок 1"/>
          <p:cNvSpPr txBox="1">
            <a:spLocks/>
          </p:cNvSpPr>
          <p:nvPr/>
        </p:nvSpPr>
        <p:spPr>
          <a:xfrm rot="5400000">
            <a:off x="4688335" y="-2880024"/>
            <a:ext cx="1279495" cy="7272808"/>
          </a:xfrm>
          <a:prstGeom prst="rect">
            <a:avLst/>
          </a:prstGeom>
        </p:spPr>
        <p:txBody>
          <a:bodyPr vert="vert270">
            <a:normAutofit fontScale="60000" lnSpcReduction="20000"/>
          </a:bodyPr>
          <a:lstStyle/>
          <a:p>
            <a:pPr lvl="0" algn="ctr">
              <a:spcBef>
                <a:spcPct val="0"/>
              </a:spcBef>
              <a:defRPr/>
            </a:pPr>
            <a:r>
              <a:rPr kumimoji="0" lang="ru-RU" sz="44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Косвенный (непрямой)</a:t>
            </a:r>
          </a:p>
          <a:p>
            <a:pPr lvl="0" algn="ctr">
              <a:spcBef>
                <a:spcPct val="0"/>
              </a:spcBef>
              <a:defRPr/>
            </a:pPr>
            <a:r>
              <a:rPr kumimoji="0" lang="ru-RU" sz="44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 </a:t>
            </a:r>
            <a:r>
              <a:rPr lang="ru-RU" sz="4400" b="1" dirty="0" smtClean="0">
                <a:solidFill>
                  <a:srgbClr val="FF0000"/>
                </a:solidFill>
                <a:latin typeface="Cambria" panose="02040503050406030204" pitchFamily="18" charset="0"/>
              </a:rPr>
              <a:t>способ изготовления вкладок </a:t>
            </a:r>
            <a:br>
              <a:rPr lang="ru-RU" sz="4400" b="1" dirty="0" smtClean="0">
                <a:solidFill>
                  <a:srgbClr val="FF0000"/>
                </a:solidFill>
                <a:latin typeface="Cambria" panose="02040503050406030204" pitchFamily="18" charset="0"/>
              </a:rPr>
            </a:br>
            <a:r>
              <a:rPr lang="ru-RU" sz="4400" b="1" dirty="0" smtClean="0">
                <a:solidFill>
                  <a:srgbClr val="FF0000"/>
                </a:solidFill>
                <a:latin typeface="Cambria" panose="02040503050406030204" pitchFamily="18" charset="0"/>
              </a:rPr>
              <a:t>композитной и керамической</a:t>
            </a:r>
            <a:endParaRPr kumimoji="0" lang="ru-RU" sz="44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6" name="Picture 2" descr="http://vmede.org/sait/content/Stomatologiya_ortop_lebedenko_2011/4_files/mb4_004.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1264675"/>
            <a:ext cx="6480719" cy="5252114"/>
          </a:xfrm>
          <a:prstGeom prst="rect">
            <a:avLst/>
          </a:prstGeom>
          <a:noFill/>
          <a:ln w="9525">
            <a:noFill/>
            <a:miter lim="800000"/>
            <a:headEnd/>
            <a:tailEnd/>
          </a:ln>
        </p:spPr>
      </p:pic>
    </p:spTree>
    <p:extLst>
      <p:ext uri="{BB962C8B-B14F-4D97-AF65-F5344CB8AC3E}">
        <p14:creationId xmlns:p14="http://schemas.microsoft.com/office/powerpoint/2010/main" val="3675773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692696"/>
            <a:ext cx="7666877" cy="4797152"/>
          </a:xfrm>
          <a:prstGeom prst="rect">
            <a:avLst/>
          </a:prstGeom>
          <a:noFill/>
          <a:ln w="9525">
            <a:noFill/>
            <a:miter lim="800000"/>
            <a:headEnd/>
            <a:tailEnd/>
          </a:ln>
        </p:spPr>
      </p:pic>
    </p:spTree>
    <p:extLst>
      <p:ext uri="{BB962C8B-B14F-4D97-AF65-F5344CB8AC3E}">
        <p14:creationId xmlns:p14="http://schemas.microsoft.com/office/powerpoint/2010/main" val="994921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50</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0"/>
            <a:ext cx="7272808" cy="6942926"/>
          </a:xfrm>
          <a:prstGeom prst="rect">
            <a:avLst/>
          </a:prstGeom>
        </p:spPr>
        <p:txBody>
          <a:bodyPr wrap="square">
            <a:spAutoFit/>
          </a:bodyPr>
          <a:lstStyle/>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Изготовление комбинированных вкладок представляет собой последовательное создание двух частей конструкции - металлического каркаса и полимерной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компомерной</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или керамической) облицовки.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При изготовлении металлопластмассовой вкладки сначала изготавливают металлический каркас, который прилегает к дну и стенкам полости. </a:t>
            </a:r>
            <a:r>
              <a:rPr lang="ru-RU" sz="2200" dirty="0" smtClean="0">
                <a:latin typeface="Times New Roman" panose="02020603050405020304" pitchFamily="18" charset="0"/>
                <a:ea typeface="Times New Roman" panose="02020603050405020304" pitchFamily="18" charset="0"/>
                <a:cs typeface="Times New Roman" panose="02020603050405020304" pitchFamily="18" charset="0"/>
              </a:rPr>
              <a:t>Каркас моделируют </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на разборной модели из воска таким образом, чтобы его толщина была меньше толщины вкладки на 1,5-2,0 мм. На внешние поверхности воскового каркаса наносят ретенционные шарики диаметром до 0,6 мм, с помощью которых создаются условия для механического крепления полимерной облицовки. Замену восковой композиции каркаса на сплав металла проводят по общепринятой методике. После литья металлический каркас припасовывают на разборной комбинированной модели и в полости рта.</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375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51</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59632" y="280446"/>
            <a:ext cx="7560840" cy="6297108"/>
          </a:xfrm>
          <a:prstGeom prst="rect">
            <a:avLst/>
          </a:prstGeom>
        </p:spPr>
        <p:txBody>
          <a:bodyPr wrap="square">
            <a:spAutoFit/>
          </a:bodyPr>
          <a:lstStyle/>
          <a:p>
            <a:pPr algn="ctr">
              <a:lnSpc>
                <a:spcPct val="115000"/>
              </a:lnSpc>
            </a:pPr>
            <a:r>
              <a:rPr lang="ru-RU"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Изготовление полимерной облицовки выполняют </a:t>
            </a:r>
            <a:r>
              <a:rPr lang="ru-RU" sz="2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одним </a:t>
            </a:r>
            <a:r>
              <a:rPr lang="ru-RU"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из способов:</a:t>
            </a:r>
            <a:endParaRPr lang="ru-RU"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моделированием облицовки непосредственно на металлическом каркасе вкладки полимером;</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моделированием облицовки из воска с последующей заменой его полимерным материалом;</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невозможность применения методов компенсации усадки металла при отливке и обеспечения свободного пространства для фиксирующего материала (покрытие изолирующим лаком стенок и дна полости на модели);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недостаточная точность при моделировании апроксимальных стенок зуба в области десневого сосочка;</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необходимость повторного моделирования вкладки при неудачной ее отливке;</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невозможность предварительной припасовки на модели, что увеличивает время ее коррекции в полости рта.</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91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52</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91680" y="259415"/>
            <a:ext cx="6995120" cy="6297108"/>
          </a:xfrm>
          <a:prstGeom prst="rect">
            <a:avLst/>
          </a:prstGeom>
        </p:spPr>
        <p:txBody>
          <a:bodyPr wrap="square">
            <a:spAutoFit/>
          </a:bodyPr>
          <a:lstStyle/>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Технология облицовки металлического каркаса вкладки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компомером</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или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керомером</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аналогична последовательности изготовления металлопластмассовой вкладки с некоторыми особенностями: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нанесение связующего слоя на металлический каркас вкладки;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последовательное послойное нанесение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компомерного</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материала;</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светоотверждение</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в специальном аппарате.</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u-RU" sz="2200" dirty="0">
                <a:latin typeface="Times New Roman" panose="02020603050405020304" pitchFamily="18" charset="0"/>
                <a:ea typeface="Times New Roman" panose="02020603050405020304" pitchFamily="18" charset="0"/>
                <a:cs typeface="Times New Roman" panose="02020603050405020304" pitchFamily="18" charset="0"/>
              </a:rPr>
              <a:t>Для изготовления металлокерамической вкладки металлический каркас отливают из кобальтохромового сплава, и перед нанесением керамики его подвергают термической обработке - обжигу с целью создания окисной пленки для надежного сцепления с керамическим покрытием.</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026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53</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Заголовок 1"/>
          <p:cNvSpPr txBox="1">
            <a:spLocks/>
          </p:cNvSpPr>
          <p:nvPr/>
        </p:nvSpPr>
        <p:spPr>
          <a:xfrm rot="5400000">
            <a:off x="4671166" y="-2932691"/>
            <a:ext cx="1421339" cy="7524328"/>
          </a:xfrm>
          <a:prstGeom prst="rect">
            <a:avLst/>
          </a:prstGeom>
        </p:spPr>
        <p:txBody>
          <a:bodyPr vert="vert270">
            <a:normAutofit fontScale="75000" lnSpcReduction="20000"/>
          </a:bodyPr>
          <a:lstStyle/>
          <a:p>
            <a:pPr lvl="0" algn="ctr">
              <a:spcBef>
                <a:spcPct val="0"/>
              </a:spcBef>
              <a:defRPr/>
            </a:pPr>
            <a:r>
              <a:rPr kumimoji="0" lang="ru-RU" sz="44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Косвенный (непрямой) </a:t>
            </a:r>
            <a:r>
              <a:rPr lang="ru-RU" sz="4400" b="1" dirty="0" smtClean="0">
                <a:solidFill>
                  <a:srgbClr val="FF0000"/>
                </a:solidFill>
                <a:latin typeface="Cambria" panose="02040503050406030204" pitchFamily="18" charset="0"/>
              </a:rPr>
              <a:t>способ изготовления вкладок </a:t>
            </a:r>
            <a:br>
              <a:rPr lang="ru-RU" sz="4400" b="1" dirty="0" smtClean="0">
                <a:solidFill>
                  <a:srgbClr val="FF0000"/>
                </a:solidFill>
                <a:latin typeface="Cambria" panose="02040503050406030204" pitchFamily="18" charset="0"/>
              </a:rPr>
            </a:br>
            <a:r>
              <a:rPr lang="ru-RU" sz="4400" b="1" dirty="0" smtClean="0">
                <a:solidFill>
                  <a:srgbClr val="FF0000"/>
                </a:solidFill>
                <a:latin typeface="Cambria" panose="02040503050406030204" pitchFamily="18" charset="0"/>
              </a:rPr>
              <a:t>из фарфора</a:t>
            </a:r>
            <a:endParaRPr kumimoji="0" lang="ru-RU" sz="44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6" name="Picture 2" descr="http://vmede.org/sait/content/Stomatologiya_ortop_lebedenko_2011/4_files/mb4_013.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64660" y="1424971"/>
            <a:ext cx="6955811" cy="5296504"/>
          </a:xfrm>
          <a:prstGeom prst="rect">
            <a:avLst/>
          </a:prstGeom>
          <a:noFill/>
          <a:ln w="9525">
            <a:noFill/>
            <a:miter lim="800000"/>
            <a:headEnd/>
            <a:tailEnd/>
          </a:ln>
        </p:spPr>
      </p:pic>
    </p:spTree>
    <p:extLst>
      <p:ext uri="{BB962C8B-B14F-4D97-AF65-F5344CB8AC3E}">
        <p14:creationId xmlns:p14="http://schemas.microsoft.com/office/powerpoint/2010/main" val="3119385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54</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75656" y="260648"/>
            <a:ext cx="7668344" cy="6524863"/>
          </a:xfrm>
          <a:prstGeom prst="rect">
            <a:avLst/>
          </a:prstGeom>
        </p:spPr>
        <p:txBody>
          <a:bodyPr wrap="square">
            <a:spAutoFit/>
          </a:bodyPr>
          <a:lstStyle/>
          <a:p>
            <a:pPr algn="just"/>
            <a:r>
              <a:rPr lang="ru-RU" sz="2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Способ компьютерного фрезерования вкладок из керамики</a:t>
            </a:r>
            <a:endParaRPr lang="ru-RU"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С целью оптимизации и повышения эффективности работы врача созданы компьютерные технологии фрезерования вкладок из керамических материалов (системы CEREC). Применение этой технологии исключает использование труда зубного техника, позволяет изготавливать и устанавливать керамические вкладки непосредственно в клинике за одно посещение пациента.</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По этой методике вкладки изготавливают из стандартного керамического блока, поэтому такие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микропротезы</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характеризуются более высокими показателями прочности.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200" dirty="0">
                <a:latin typeface="Times New Roman" panose="02020603050405020304" pitchFamily="18" charset="0"/>
                <a:ea typeface="Times New Roman" panose="02020603050405020304" pitchFamily="18" charset="0"/>
                <a:cs typeface="Times New Roman" panose="02020603050405020304" pitchFamily="18" charset="0"/>
              </a:rPr>
              <a:t>К преимуществам компьютерной технологии изготовления вкладок относится исключение клинического этапа получения оттисков и технического этапа получения моделей, что обеспечивает экономию времени врача, техника, пациента. Кроме того, отсутствие необходимости получения оттисков и моделей (материалы для изготовления которых отличаются непостоянством объемных параметров) обусловливает повышение точности изготовления вкладок.</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3252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55</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475656" y="0"/>
            <a:ext cx="7668344" cy="6863417"/>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Формирование полости под вкладку проводят по общепринятым правилам, с особенностями препарирования под керамические конструкции. Полость формируют со слегка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дивергирующими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стенками (не более 4-6°). Это необходимо для получения точного "оптического оттиска", на котором в одной проекции одновременно видны внутренние и наружные края полости.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После этого с помощью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интраоральной</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видеокамеры получают "оптический оттиск" протезируемого зуба и рядом стоящих зубов, а также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окклюзионной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поверхости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зубов-антагонистов. Изображение полости, информация о ее размерах и форме, а также о контурах жевательной поверхности зубов-антагонистов передается на экран монитора. По специальной программе изображение обрабатывается, и врач-стоматолог осуществляет компьютерное моделирование конструкции с учетом апроксимальных контактов, статической и динамической окклюзии. На основании виртуальной модели вкладки из стандартной керамической заготовки на специальном фрезерно-шлифовальном станке с программным управлением производится изготовление вкладки. На процесс фрезерования вкладки затрачивается не более 15 мин, после чего проводят припасовку вкладки в полости рта. После соответствующей подготовки вкладку фиксируют.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Окклюзионные</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контакты окончательно выверяют после ее фиксации.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2180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56</a:t>
            </a:fld>
            <a:endParaRPr lang="ru-RU"/>
          </a:p>
        </p:txBody>
      </p:sp>
      <p:sp>
        <p:nvSpPr>
          <p:cNvPr id="8" name="Rectangle 3"/>
          <p:cNvSpPr>
            <a:spLocks noChangeArrowheads="1"/>
          </p:cNvSpPr>
          <p:nvPr/>
        </p:nvSpPr>
        <p:spPr bwMode="auto">
          <a:xfrm>
            <a:off x="2843808" y="63881"/>
            <a:ext cx="6192688" cy="1384995"/>
          </a:xfrm>
          <a:prstGeom prst="rect">
            <a:avLst/>
          </a:prstGeom>
          <a:noFill/>
          <a:ln w="9525">
            <a:noFill/>
            <a:miter lim="800000"/>
            <a:headEnd/>
            <a:tailEnd/>
          </a:ln>
        </p:spPr>
        <p:txBody>
          <a:bodyPr wrap="square" anchor="ctr">
            <a:spAutoFit/>
          </a:bodyPr>
          <a:lstStyle/>
          <a:p>
            <a:pPr algn="ctr"/>
            <a:r>
              <a:rPr lang="ru-RU" sz="1400" b="1" dirty="0" smtClean="0">
                <a:latin typeface="Cambria" panose="02040503050406030204" pitchFamily="18" charset="0"/>
                <a:cs typeface="Times New Roman" pitchFamily="18" charset="0"/>
              </a:rPr>
              <a:t>ФЕДЕРАЛЬНОЕ  ГОСУДАРСТВЕННОЕ БЮДЖЕТНОЕ ОБРАЗОВАТЕЛЬНОЕ </a:t>
            </a:r>
            <a:r>
              <a:rPr lang="ru-RU" sz="1400" b="1" dirty="0">
                <a:latin typeface="Cambria" panose="02040503050406030204" pitchFamily="18" charset="0"/>
                <a:cs typeface="Times New Roman" pitchFamily="18" charset="0"/>
              </a:rPr>
              <a:t>УЧРЕЖДЕНИЕ  </a:t>
            </a:r>
            <a:r>
              <a:rPr lang="ru-RU" sz="1400" b="1" dirty="0" smtClean="0">
                <a:latin typeface="Cambria" panose="02040503050406030204" pitchFamily="18" charset="0"/>
                <a:cs typeface="Times New Roman" pitchFamily="18" charset="0"/>
              </a:rPr>
              <a:t>ВЫСШЕГО ОБРАЗОВАНИЯ</a:t>
            </a:r>
          </a:p>
          <a:p>
            <a:pPr algn="ctr"/>
            <a:endParaRPr lang="ru-RU" sz="1400" b="1" dirty="0">
              <a:latin typeface="Cambria" panose="02040503050406030204" pitchFamily="18" charset="0"/>
            </a:endParaRPr>
          </a:p>
          <a:p>
            <a:pPr algn="ctr" eaLnBrk="0" hangingPunct="0"/>
            <a:r>
              <a:rPr lang="ru-RU" sz="14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400" b="1" dirty="0" smtClean="0">
                <a:solidFill>
                  <a:srgbClr val="C00000"/>
                </a:solidFill>
                <a:latin typeface="Cambria" panose="02040503050406030204" pitchFamily="18" charset="0"/>
                <a:cs typeface="Times New Roman" pitchFamily="18" charset="0"/>
              </a:rPr>
              <a:t>УНИВЕРСИТЕТ</a:t>
            </a:r>
          </a:p>
          <a:p>
            <a:pPr algn="ctr" eaLnBrk="0" hangingPunct="0"/>
            <a:endParaRPr lang="ru-RU" sz="1400" b="1" dirty="0">
              <a:solidFill>
                <a:srgbClr val="C00000"/>
              </a:solidFill>
              <a:latin typeface="Cambria" panose="02040503050406030204" pitchFamily="18" charset="0"/>
            </a:endParaRPr>
          </a:p>
          <a:p>
            <a:pPr algn="ctr" eaLnBrk="0" hangingPunct="0"/>
            <a:r>
              <a:rPr lang="ru-RU" sz="1400" b="1" dirty="0">
                <a:latin typeface="Cambria" panose="02040503050406030204" pitchFamily="18" charset="0"/>
                <a:cs typeface="Times New Roman" pitchFamily="18" charset="0"/>
              </a:rPr>
              <a:t>МИНИСТЕРСТВА ЗДРАВООХРАНЕНИЯ </a:t>
            </a:r>
            <a:r>
              <a:rPr lang="ru-RU" sz="1400" b="1" dirty="0" smtClean="0">
                <a:latin typeface="Cambria" panose="02040503050406030204" pitchFamily="18" charset="0"/>
                <a:cs typeface="Times New Roman" pitchFamily="18" charset="0"/>
              </a:rPr>
              <a:t>РОССИЙСКОЙ ФЕДЕРАЦИИ</a:t>
            </a:r>
            <a:endParaRPr lang="ru-RU" sz="1400" b="1" dirty="0">
              <a:latin typeface="Cambria" panose="020405030504060302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006309"/>
            <a:ext cx="2573430" cy="1872208"/>
          </a:xfrm>
          <a:prstGeom prst="rect">
            <a:avLst/>
          </a:prstGeom>
        </p:spPr>
      </p:pic>
    </p:spTree>
    <p:extLst>
      <p:ext uri="{BB962C8B-B14F-4D97-AF65-F5344CB8AC3E}">
        <p14:creationId xmlns:p14="http://schemas.microsoft.com/office/powerpoint/2010/main" val="192649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63688" y="0"/>
            <a:ext cx="7230557" cy="6858000"/>
          </a:xfrm>
          <a:prstGeom prst="rect">
            <a:avLst/>
          </a:prstGeom>
          <a:noFill/>
          <a:ln w="9525">
            <a:noFill/>
            <a:miter lim="800000"/>
            <a:headEnd/>
            <a:tailEnd/>
          </a:ln>
        </p:spPr>
      </p:pic>
    </p:spTree>
    <p:extLst>
      <p:ext uri="{BB962C8B-B14F-4D97-AF65-F5344CB8AC3E}">
        <p14:creationId xmlns:p14="http://schemas.microsoft.com/office/powerpoint/2010/main" val="4164236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691680" y="116632"/>
            <a:ext cx="7272808" cy="6894195"/>
          </a:xfrm>
          <a:prstGeom prst="rect">
            <a:avLst/>
          </a:prstGeom>
          <a:noFill/>
        </p:spPr>
        <p:txBody>
          <a:bodyPr wrap="square" rtlCol="0">
            <a:spAutoFit/>
          </a:bodyPr>
          <a:lstStyle/>
          <a:p>
            <a:pPr algn="ctr"/>
            <a:r>
              <a:rPr lang="ru-RU" sz="3600" b="1" dirty="0" smtClean="0">
                <a:solidFill>
                  <a:srgbClr val="FF0000"/>
                </a:solidFill>
                <a:latin typeface="Cambria" panose="02040503050406030204" pitchFamily="18" charset="0"/>
              </a:rPr>
              <a:t>Противопоказания </a:t>
            </a:r>
            <a:br>
              <a:rPr lang="ru-RU" sz="3600" b="1" dirty="0" smtClean="0">
                <a:solidFill>
                  <a:srgbClr val="FF0000"/>
                </a:solidFill>
                <a:latin typeface="Cambria" panose="02040503050406030204" pitchFamily="18" charset="0"/>
              </a:rPr>
            </a:br>
            <a:r>
              <a:rPr lang="ru-RU" sz="3600" b="1" dirty="0" smtClean="0">
                <a:solidFill>
                  <a:srgbClr val="FF0000"/>
                </a:solidFill>
                <a:latin typeface="Cambria" panose="02040503050406030204" pitchFamily="18" charset="0"/>
              </a:rPr>
              <a:t>к применению вкладок:</a:t>
            </a:r>
          </a:p>
          <a:p>
            <a:pPr>
              <a:buClr>
                <a:srgbClr val="FF7174"/>
              </a:buClr>
              <a:buFont typeface="Wingdings" pitchFamily="2" charset="2"/>
              <a:buChar char="Ø"/>
            </a:pPr>
            <a:r>
              <a:rPr lang="ru-RU" sz="3200" dirty="0" smtClean="0">
                <a:latin typeface="Cambria" panose="02040503050406030204" pitchFamily="18" charset="0"/>
              </a:rPr>
              <a:t>кариозные полости небольших размеров (при значениях ИРОПЗ менее 0,3);</a:t>
            </a:r>
          </a:p>
          <a:p>
            <a:pPr>
              <a:buClr>
                <a:srgbClr val="FF7174"/>
              </a:buClr>
              <a:buFont typeface="Wingdings" pitchFamily="2" charset="2"/>
              <a:buChar char="Ø"/>
            </a:pPr>
            <a:r>
              <a:rPr lang="ru-RU" sz="3200" dirty="0" smtClean="0">
                <a:latin typeface="Cambria" panose="02040503050406030204" pitchFamily="18" charset="0"/>
              </a:rPr>
              <a:t>значительное разрушение </a:t>
            </a:r>
            <a:r>
              <a:rPr lang="ru-RU" sz="3200" dirty="0" err="1" smtClean="0">
                <a:latin typeface="Cambria" panose="02040503050406030204" pitchFamily="18" charset="0"/>
              </a:rPr>
              <a:t>коронковой</a:t>
            </a:r>
            <a:r>
              <a:rPr lang="ru-RU" sz="3200" dirty="0" smtClean="0">
                <a:latin typeface="Cambria" panose="02040503050406030204" pitchFamily="18" charset="0"/>
              </a:rPr>
              <a:t> части зуба при значениях ИРОПЗ более 0,6;</a:t>
            </a:r>
          </a:p>
          <a:p>
            <a:pPr>
              <a:buClr>
                <a:srgbClr val="FF7174"/>
              </a:buClr>
              <a:buFont typeface="Wingdings" pitchFamily="2" charset="2"/>
              <a:buChar char="Ø"/>
            </a:pPr>
            <a:r>
              <a:rPr lang="ru-RU" sz="3200" dirty="0" smtClean="0">
                <a:latin typeface="Cambria" panose="02040503050406030204" pitchFamily="18" charset="0"/>
              </a:rPr>
              <a:t> зубы с неполноценными (хрупкими, декальцинированными) твердыми тканями;</a:t>
            </a:r>
          </a:p>
          <a:p>
            <a:pPr>
              <a:buClr>
                <a:srgbClr val="FF7174"/>
              </a:buClr>
              <a:buFont typeface="Wingdings" pitchFamily="2" charset="2"/>
              <a:buChar char="Ø"/>
            </a:pPr>
            <a:r>
              <a:rPr lang="ru-RU" sz="3200" dirty="0" smtClean="0">
                <a:latin typeface="Cambria" panose="02040503050406030204" pitchFamily="18" charset="0"/>
              </a:rPr>
              <a:t>зубы с плохо доступными полостями.</a:t>
            </a:r>
          </a:p>
          <a:p>
            <a:endParaRPr lang="ru-RU" dirty="0"/>
          </a:p>
        </p:txBody>
      </p:sp>
    </p:spTree>
    <p:extLst>
      <p:ext uri="{BB962C8B-B14F-4D97-AF65-F5344CB8AC3E}">
        <p14:creationId xmlns:p14="http://schemas.microsoft.com/office/powerpoint/2010/main" val="960544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5" name="TextBox 4"/>
          <p:cNvSpPr txBox="1"/>
          <p:nvPr/>
        </p:nvSpPr>
        <p:spPr>
          <a:xfrm>
            <a:off x="1921536" y="260648"/>
            <a:ext cx="7200800" cy="1569660"/>
          </a:xfrm>
          <a:prstGeom prst="rect">
            <a:avLst/>
          </a:prstGeom>
          <a:noFill/>
        </p:spPr>
        <p:txBody>
          <a:bodyPr wrap="square" rtlCol="0">
            <a:spAutoFit/>
          </a:bodyPr>
          <a:lstStyle/>
          <a:p>
            <a:pPr algn="ctr"/>
            <a:r>
              <a:rPr lang="ru-RU" sz="3200" dirty="0" smtClean="0">
                <a:latin typeface="Cambria" panose="02040503050406030204" pitchFamily="18" charset="0"/>
              </a:rPr>
              <a:t>Индекс разрушения </a:t>
            </a:r>
            <a:r>
              <a:rPr lang="ru-RU" sz="3200" dirty="0" err="1" smtClean="0">
                <a:latin typeface="Cambria" panose="02040503050406030204" pitchFamily="18" charset="0"/>
              </a:rPr>
              <a:t>окклюзионной</a:t>
            </a:r>
            <a:r>
              <a:rPr lang="ru-RU" sz="3200" dirty="0" smtClean="0">
                <a:latin typeface="Cambria" panose="02040503050406030204" pitchFamily="18" charset="0"/>
              </a:rPr>
              <a:t> поверхности зубов</a:t>
            </a:r>
            <a:r>
              <a:rPr lang="en-US" sz="3200" dirty="0" smtClean="0">
                <a:latin typeface="Cambria" panose="02040503050406030204" pitchFamily="18" charset="0"/>
              </a:rPr>
              <a:t/>
            </a:r>
            <a:br>
              <a:rPr lang="en-US" sz="3200" dirty="0" smtClean="0">
                <a:latin typeface="Cambria" panose="02040503050406030204" pitchFamily="18" charset="0"/>
              </a:rPr>
            </a:br>
            <a:r>
              <a:rPr lang="ru-RU" sz="3200" b="1" dirty="0" smtClean="0">
                <a:solidFill>
                  <a:srgbClr val="FF0000"/>
                </a:solidFill>
                <a:latin typeface="Cambria" panose="02040503050406030204" pitchFamily="18" charset="0"/>
              </a:rPr>
              <a:t> (ИРОПЗ)</a:t>
            </a:r>
            <a:endParaRPr lang="ru-RU" sz="3200" b="1" dirty="0">
              <a:solidFill>
                <a:srgbClr val="FF0000"/>
              </a:solidFill>
              <a:latin typeface="Cambria" panose="02040503050406030204" pitchFamily="18" charset="0"/>
            </a:endParaRPr>
          </a:p>
        </p:txBody>
      </p:sp>
      <p:pic>
        <p:nvPicPr>
          <p:cNvPr id="6" name="Picture 4" descr="http://stom-portal.ru/images/stories/ortopedia/tchoz/iropz.png"/>
          <p:cNvPicPr>
            <a:picLocks noChangeAspect="1" noChangeArrowheads="1"/>
          </p:cNvPicPr>
          <p:nvPr/>
        </p:nvPicPr>
        <p:blipFill>
          <a:blip r:embed="rId4" cstate="print"/>
          <a:srcRect t="9273" b="5724"/>
          <a:stretch>
            <a:fillRect/>
          </a:stretch>
        </p:blipFill>
        <p:spPr bwMode="auto">
          <a:xfrm>
            <a:off x="1705883" y="2276872"/>
            <a:ext cx="6982691" cy="3024336"/>
          </a:xfrm>
          <a:prstGeom prst="rect">
            <a:avLst/>
          </a:prstGeom>
          <a:noFill/>
        </p:spPr>
      </p:pic>
    </p:spTree>
    <p:extLst>
      <p:ext uri="{BB962C8B-B14F-4D97-AF65-F5344CB8AC3E}">
        <p14:creationId xmlns:p14="http://schemas.microsoft.com/office/powerpoint/2010/main" val="3165038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pic>
        <p:nvPicPr>
          <p:cNvPr id="7" name="Рисунок 6"/>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1054104"/>
            <a:ext cx="6264696" cy="5803896"/>
          </a:xfrm>
          <a:prstGeom prst="rect">
            <a:avLst/>
          </a:prstGeom>
          <a:noFill/>
          <a:ln w="9525">
            <a:noFill/>
            <a:miter lim="800000"/>
            <a:headEnd/>
            <a:tailEnd/>
          </a:ln>
        </p:spPr>
      </p:pic>
      <p:sp>
        <p:nvSpPr>
          <p:cNvPr id="4" name="Прямоугольник 3"/>
          <p:cNvSpPr/>
          <p:nvPr/>
        </p:nvSpPr>
        <p:spPr>
          <a:xfrm>
            <a:off x="1502078" y="171671"/>
            <a:ext cx="7488832" cy="923330"/>
          </a:xfrm>
          <a:prstGeom prst="rect">
            <a:avLst/>
          </a:prstGeom>
        </p:spPr>
        <p:txBody>
          <a:bodyPr wrap="square">
            <a:spAutoFit/>
          </a:bodyPr>
          <a:lstStyle/>
          <a:p>
            <a:pPr algn="ctr"/>
            <a:r>
              <a:rPr lang="ru-RU" dirty="0">
                <a:latin typeface="Times New Roman" panose="02020603050405020304" pitchFamily="18" charset="0"/>
                <a:ea typeface="Times New Roman" panose="02020603050405020304" pitchFamily="18" charset="0"/>
              </a:rPr>
              <a:t>С практической точки зрения в локализации полостей проще ориентироваться, если вместо классов применять буквенное обозначение поверхностей, на которых располагаются полости (</a:t>
            </a:r>
            <a:r>
              <a:rPr lang="ru-RU" dirty="0" err="1">
                <a:latin typeface="Times New Roman" panose="02020603050405020304" pitchFamily="18" charset="0"/>
                <a:ea typeface="Times New Roman" panose="02020603050405020304" pitchFamily="18" charset="0"/>
              </a:rPr>
              <a:t>Боянов</a:t>
            </a:r>
            <a:r>
              <a:rPr lang="ru-RU" dirty="0">
                <a:latin typeface="Times New Roman" panose="02020603050405020304" pitchFamily="18" charset="0"/>
                <a:ea typeface="Times New Roman" panose="02020603050405020304" pitchFamily="18" charset="0"/>
              </a:rPr>
              <a:t> Б., 1960):</a:t>
            </a:r>
            <a:endParaRPr lang="ru-RU" dirty="0"/>
          </a:p>
        </p:txBody>
      </p:sp>
    </p:spTree>
    <p:extLst>
      <p:ext uri="{BB962C8B-B14F-4D97-AF65-F5344CB8AC3E}">
        <p14:creationId xmlns:p14="http://schemas.microsoft.com/office/powerpoint/2010/main" val="73033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TotalTime>
  <Words>4305</Words>
  <Application>Microsoft Office PowerPoint</Application>
  <PresentationFormat>Экран (4:3)</PresentationFormat>
  <Paragraphs>243</Paragraphs>
  <Slides>56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56</vt:i4>
      </vt:variant>
    </vt:vector>
  </HeadingPairs>
  <TitlesOfParts>
    <vt:vector size="63" baseType="lpstr">
      <vt:lpstr>Arial</vt:lpstr>
      <vt:lpstr>Calibri</vt:lpstr>
      <vt:lpstr>Cambria</vt:lpstr>
      <vt:lpstr>Georgia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97</cp:revision>
  <dcterms:modified xsi:type="dcterms:W3CDTF">2023-09-06T12:10:09Z</dcterms:modified>
</cp:coreProperties>
</file>