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notesMasterIdLst>
    <p:notesMasterId r:id="rId57"/>
  </p:notesMasterIdLst>
  <p:sldIdLst>
    <p:sldId id="273" r:id="rId2"/>
    <p:sldId id="274" r:id="rId3"/>
    <p:sldId id="291" r:id="rId4"/>
    <p:sldId id="295" r:id="rId5"/>
    <p:sldId id="292" r:id="rId6"/>
    <p:sldId id="293" r:id="rId7"/>
    <p:sldId id="299" r:id="rId8"/>
    <p:sldId id="298" r:id="rId9"/>
    <p:sldId id="300" r:id="rId10"/>
    <p:sldId id="301" r:id="rId11"/>
    <p:sldId id="302" r:id="rId12"/>
    <p:sldId id="304" r:id="rId13"/>
    <p:sldId id="303" r:id="rId14"/>
    <p:sldId id="354" r:id="rId15"/>
    <p:sldId id="355" r:id="rId16"/>
    <p:sldId id="305" r:id="rId17"/>
    <p:sldId id="306" r:id="rId18"/>
    <p:sldId id="307" r:id="rId19"/>
    <p:sldId id="309" r:id="rId20"/>
    <p:sldId id="308" r:id="rId21"/>
    <p:sldId id="310" r:id="rId22"/>
    <p:sldId id="313" r:id="rId23"/>
    <p:sldId id="297" r:id="rId24"/>
    <p:sldId id="314" r:id="rId25"/>
    <p:sldId id="315" r:id="rId26"/>
    <p:sldId id="316" r:id="rId27"/>
    <p:sldId id="345" r:id="rId28"/>
    <p:sldId id="344" r:id="rId29"/>
    <p:sldId id="319" r:id="rId30"/>
    <p:sldId id="317" r:id="rId31"/>
    <p:sldId id="356" r:id="rId32"/>
    <p:sldId id="346" r:id="rId33"/>
    <p:sldId id="347" r:id="rId34"/>
    <p:sldId id="348" r:id="rId35"/>
    <p:sldId id="318" r:id="rId36"/>
    <p:sldId id="349" r:id="rId37"/>
    <p:sldId id="350" r:id="rId38"/>
    <p:sldId id="351" r:id="rId39"/>
    <p:sldId id="352" r:id="rId40"/>
    <p:sldId id="353" r:id="rId41"/>
    <p:sldId id="358" r:id="rId42"/>
    <p:sldId id="359" r:id="rId43"/>
    <p:sldId id="360" r:id="rId44"/>
    <p:sldId id="357" r:id="rId45"/>
    <p:sldId id="362" r:id="rId46"/>
    <p:sldId id="363" r:id="rId47"/>
    <p:sldId id="364" r:id="rId48"/>
    <p:sldId id="361" r:id="rId49"/>
    <p:sldId id="365" r:id="rId50"/>
    <p:sldId id="367" r:id="rId51"/>
    <p:sldId id="366" r:id="rId52"/>
    <p:sldId id="368" r:id="rId53"/>
    <p:sldId id="369" r:id="rId54"/>
    <p:sldId id="371" r:id="rId55"/>
    <p:sldId id="290" r:id="rId56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1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2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709" autoAdjust="0"/>
  </p:normalViewPr>
  <p:slideViewPr>
    <p:cSldViewPr>
      <p:cViewPr varScale="1">
        <p:scale>
          <a:sx n="70" d="100"/>
          <a:sy n="70" d="100"/>
        </p:scale>
        <p:origin x="48" y="5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10T10:37:22.947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56EDB7F-B0F5-47E7-B0AA-4C7225A50759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2958931-726B-4390-A531-7F7D6218D7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12424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9D6DD-43ED-4507-B6C6-679CABF870EE}" type="datetimeFigureOut">
              <a:rPr lang="ru-RU" smtClean="0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935B8-57B4-49F7-9423-FF0B0B6F17B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0215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C9D88-0134-4732-8279-3531622CE010}" type="datetimeFigureOut">
              <a:rPr lang="ru-RU" smtClean="0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5F5EC-D3E1-4468-8429-2CD685E23AE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919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6BCD8-5841-4F9D-A9E2-E437D9084CD1}" type="datetimeFigureOut">
              <a:rPr lang="ru-RU" smtClean="0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7A641-8171-43AC-B553-CFD98E4DE7D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2763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2DFD5-6937-4C66-A9A0-3BE8EB83D536}" type="datetimeFigureOut">
              <a:rPr lang="ru-RU" smtClean="0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00A36-BBDB-46FA-BB6C-F066F8DC283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765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E40D7-88CB-4605-9E5F-8857FCEFD01D}" type="datetimeFigureOut">
              <a:rPr lang="ru-RU" smtClean="0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3FA26-4476-481C-B825-68087B2D074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204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43E26-759D-4DCD-A285-45E70BCB5278}" type="datetimeFigureOut">
              <a:rPr lang="ru-RU" smtClean="0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FD3C7-8967-4081-8A33-FC625B01FBF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161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14169-A562-4DB0-A305-74907B8BAB39}" type="datetimeFigureOut">
              <a:rPr lang="ru-RU" smtClean="0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E7D2E-F663-4CCC-B8E5-E31BF7C8797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9719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743EC-104C-4194-AD2E-33A0FED05E67}" type="datetimeFigureOut">
              <a:rPr lang="ru-RU" smtClean="0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75D4F-7E21-4447-A26C-48D45BCBAC7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8993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93E96-46FC-4BC7-88E1-59C20ED774BD}" type="datetimeFigureOut">
              <a:rPr lang="ru-RU" smtClean="0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28C19-C67C-48CF-8910-FC854D5C2FD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47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09CFC-26C0-4E79-A047-F40972B15886}" type="datetimeFigureOut">
              <a:rPr lang="ru-RU" smtClean="0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706A6-11CB-4667-A199-32D6BC7763E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507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BFEDF-3E02-436E-867B-D8B9D307BE8A}" type="datetimeFigureOut">
              <a:rPr lang="ru-RU" smtClean="0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BFC1D-89C7-4316-A01E-10E762D8A6C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9450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C7882F1-780B-4175-8752-86A90AF57DC1}" type="datetimeFigureOut">
              <a:rPr lang="ru-RU" smtClean="0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D162159-AA4B-451A-83F1-DFB184C2B07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762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comments" Target="../comments/commen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5035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8C1E9-AE28-4A8E-8CF1-6AD101C10D20}" type="slidenum">
              <a:rPr lang="ru-RU"/>
              <a:pPr>
                <a:defRPr/>
              </a:pPr>
              <a:t>1</a:t>
            </a:fld>
            <a:endParaRPr lang="ru-RU"/>
          </a:p>
        </p:txBody>
      </p:sp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4981600" y="474931"/>
            <a:ext cx="42861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600" b="1" dirty="0">
              <a:latin typeface="Cambria" panose="02040503050406030204" pitchFamily="18" charset="0"/>
            </a:endParaRPr>
          </a:p>
        </p:txBody>
      </p:sp>
      <p:sp>
        <p:nvSpPr>
          <p:cNvPr id="3078" name="Подзаголовок 2"/>
          <p:cNvSpPr txBox="1">
            <a:spLocks/>
          </p:cNvSpPr>
          <p:nvPr/>
        </p:nvSpPr>
        <p:spPr bwMode="auto">
          <a:xfrm>
            <a:off x="3276600" y="1789113"/>
            <a:ext cx="58674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altLang="ru-RU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Тема:</a:t>
            </a:r>
            <a:r>
              <a:rPr lang="ru-RU" alt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«Пластмассовые </a:t>
            </a:r>
            <a:r>
              <a:rPr lang="ru-RU" altLang="ru-RU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коронки</a:t>
            </a:r>
            <a:r>
              <a:rPr lang="ru-RU" altLang="ru-RU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  <a:r>
              <a:rPr lang="ru-RU" altLang="ru-RU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Определение. Показания, противопоказания</a:t>
            </a:r>
            <a:r>
              <a:rPr lang="ru-RU" altLang="ru-RU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  <a:r>
              <a:rPr lang="ru-RU" altLang="ru-RU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Особенности препарирования зубов. Клинико-лабораторные </a:t>
            </a:r>
            <a:r>
              <a:rPr lang="ru-RU" altLang="ru-RU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этапы</a:t>
            </a:r>
            <a:r>
              <a:rPr lang="ru-RU" altLang="ru-RU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Пластмассы.»</a:t>
            </a:r>
            <a:endParaRPr lang="ru-RU" altLang="ru-RU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28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ru-RU" altLang="ru-RU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ru-RU" altLang="ru-RU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81600" y="549349"/>
            <a:ext cx="40679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400" b="1" dirty="0">
                <a:solidFill>
                  <a:srgbClr val="C00000"/>
                </a:solidFill>
                <a:latin typeface="Cambria" panose="02040503050406030204" pitchFamily="18" charset="0"/>
              </a:rPr>
              <a:t>Лекция</a:t>
            </a:r>
          </a:p>
          <a:p>
            <a:pPr algn="ctr" eaLnBrk="1" hangingPunct="1"/>
            <a:r>
              <a:rPr lang="ru-RU" altLang="ru-RU" sz="1400" b="1" dirty="0">
                <a:latin typeface="Cambria" panose="02040503050406030204" pitchFamily="18" charset="0"/>
              </a:rPr>
              <a:t>по модулю «Ортопедическая стоматология»</a:t>
            </a:r>
          </a:p>
          <a:p>
            <a:pPr algn="ctr" eaLnBrk="1" hangingPunct="1"/>
            <a:r>
              <a:rPr lang="ru-RU" altLang="ru-RU" sz="1400" b="1" dirty="0">
                <a:latin typeface="Cambria" panose="02040503050406030204" pitchFamily="18" charset="0"/>
              </a:rPr>
              <a:t>учебной дисциплины «Стоматология»</a:t>
            </a: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ru-RU" sz="24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eaLnBrk="1" hangingPunct="1">
              <a:defRPr/>
            </a:pP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62" y="291247"/>
            <a:ext cx="4248150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CF28C6-D97F-4A9C-BC4A-BCC8E5D5174A}" type="slidenum">
              <a:rPr lang="ru-RU"/>
              <a:pPr>
                <a:defRPr/>
              </a:pPr>
              <a:t>10</a:t>
            </a:fld>
            <a:endParaRPr lang="ru-RU"/>
          </a:p>
        </p:txBody>
      </p:sp>
      <p:sp>
        <p:nvSpPr>
          <p:cNvPr id="12293" name="Прямоугольник 1"/>
          <p:cNvSpPr>
            <a:spLocks noChangeArrowheads="1"/>
          </p:cNvSpPr>
          <p:nvPr/>
        </p:nvSpPr>
        <p:spPr bwMode="auto">
          <a:xfrm>
            <a:off x="1619672" y="1227058"/>
            <a:ext cx="7272808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Известно </a:t>
            </a:r>
            <a:r>
              <a:rPr lang="ru-RU" altLang="ru-RU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два способа препарирования зуба под пластмассовую коронку: </a:t>
            </a:r>
            <a:r>
              <a:rPr lang="ru-RU" altLang="ru-RU" sz="1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 уступом и без уступа. </a:t>
            </a:r>
          </a:p>
          <a:p>
            <a:pPr algn="just"/>
            <a:endParaRPr lang="ru-RU" altLang="ru-RU" sz="16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/>
            <a:r>
              <a:rPr lang="ru-RU" altLang="ru-RU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Выбор способа зависит от конкретной клинической картины в частности от степени сохранности зуба. При сохраненной пришеечной части зуба культю препарируют с уступом. Он делается для того, чтобы край пластмассовой коронки не погружался в </a:t>
            </a:r>
            <a:r>
              <a:rPr lang="ru-RU" altLang="ru-RU" sz="1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десневой</a:t>
            </a:r>
            <a:r>
              <a:rPr lang="ru-RU" altLang="ru-RU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желобок, а сливался с зубом. </a:t>
            </a:r>
          </a:p>
          <a:p>
            <a:pPr algn="just"/>
            <a:endParaRPr lang="ru-RU" altLang="ru-RU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/>
            <a:r>
              <a:rPr lang="ru-RU" altLang="ru-RU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Препарирование начинают с сепарации проксимальных поверхностей. Снимают равномерно со всех сторон ткани на толщину 0,5-0,8 мм и придают зубу незначительную конусность (наклон не более 3-5°). При более выраженном конусе появляется опасность ухудшения фиксации коронки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2294" name="Picture 6" descr="https://konspekta.net/studopedianet/baza10/4828846917206.files/image0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581128"/>
            <a:ext cx="2736304" cy="206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06388" y="5145696"/>
            <a:ext cx="4319457" cy="939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 –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отпрепарированный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зуб под пластмассовую коронку на гипсовой модели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4E33DE-2E4E-45D8-A2BA-1EA614722EC4}" type="slidenum">
              <a:rPr lang="ru-RU"/>
              <a:pPr>
                <a:defRPr/>
              </a:pPr>
              <a:t>11</a:t>
            </a:fld>
            <a:endParaRPr lang="ru-RU"/>
          </a:p>
        </p:txBody>
      </p:sp>
      <p:sp>
        <p:nvSpPr>
          <p:cNvPr id="13317" name="Прямоугольник 1"/>
          <p:cNvSpPr>
            <a:spLocks noChangeArrowheads="1"/>
          </p:cNvSpPr>
          <p:nvPr/>
        </p:nvSpPr>
        <p:spPr bwMode="auto">
          <a:xfrm>
            <a:off x="1560026" y="1312293"/>
            <a:ext cx="4565351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Затем с помощью алмазных цилиндрических или конусовидных головок снимают ткани зуба до шейки. С жевательной поверхности или режущего края убирают до 1,0-1,5 мм ткани зуба, обязательно учитывая топографию полости зуба. Разобщение с зубами-антагонистами должно быть в пределах 1,0-1,5 мм.</a:t>
            </a:r>
          </a:p>
          <a:p>
            <a:pPr algn="just"/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 пришеечной части формируют круговой уступ шириной от 0,5-0,8 до 1,0 мм. Затем торцовым бором уступ минимально погружают под десну. Уступ делается под углом 90 градусов к оси зуба, форма его может быть закругленная.</a:t>
            </a:r>
          </a:p>
          <a:p>
            <a:pPr algn="just"/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Пластмассовые коронки, изготовленные на зуб с уступом, называются жакетными.</a:t>
            </a:r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331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580" y="1125538"/>
            <a:ext cx="2374900" cy="433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96136" y="5585509"/>
            <a:ext cx="34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 –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отпрепарированная</a:t>
            </a: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культя зуба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BF00B7-8869-4635-B64F-29067486C867}" type="slidenum">
              <a:rPr lang="ru-RU"/>
              <a:pPr>
                <a:defRPr/>
              </a:pPr>
              <a:t>12</a:t>
            </a:fld>
            <a:endParaRPr lang="ru-RU"/>
          </a:p>
        </p:txBody>
      </p:sp>
      <p:pic>
        <p:nvPicPr>
          <p:cNvPr id="14341" name="Picture 6" descr="Пластмассовые коронки - показания, особенности препарирова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22772"/>
            <a:ext cx="3684645" cy="549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D36DE-34D3-41B3-BC68-BEF4919ABBFB}" type="slidenum">
              <a:rPr lang="ru-RU"/>
              <a:pPr>
                <a:defRPr/>
              </a:pPr>
              <a:t>13</a:t>
            </a:fld>
            <a:endParaRPr lang="ru-RU"/>
          </a:p>
        </p:txBody>
      </p:sp>
      <p:sp>
        <p:nvSpPr>
          <p:cNvPr id="15365" name="Прямоугольник 1"/>
          <p:cNvSpPr>
            <a:spLocks noChangeArrowheads="1"/>
          </p:cNvSpPr>
          <p:nvPr/>
        </p:nvSpPr>
        <p:spPr bwMode="auto">
          <a:xfrm>
            <a:off x="1559615" y="1247855"/>
            <a:ext cx="751384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Оттиск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как правило, получают с помощью силиконовой массы, наиболее целесообразен двойной оттиск. Если зуб 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отпрепарирован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с уступом то до снятия оттиска желательно провести ретракцию десны с помощью 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ретракционной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нити. Снимают вспомогательный оттиск с противоположной челюсти.</a:t>
            </a:r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5366" name="Рисунок 8" descr="Sniatie-slepkov-zubo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852738"/>
            <a:ext cx="3624263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Рисунок 9" descr="Slepok-zubov-dlia-breketo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852738"/>
            <a:ext cx="3313113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47066" y="5723023"/>
            <a:ext cx="342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Рис.1 - 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снятие оттиска С-силиконовой массой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8144" y="5723023"/>
            <a:ext cx="3049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Рис.2 –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готовые оттиски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46268" y="290361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Рис.2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2275" y="285273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Рис.1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D36DE-34D3-41B3-BC68-BEF4919ABBFB}" type="slidenum">
              <a:rPr lang="ru-RU"/>
              <a:pPr>
                <a:defRPr/>
              </a:pPr>
              <a:t>14</a:t>
            </a:fld>
            <a:endParaRPr lang="ru-RU"/>
          </a:p>
        </p:txBody>
      </p:sp>
      <p:pic>
        <p:nvPicPr>
          <p:cNvPr id="1030" name="Picture 6" descr="С-силиконовая масса Zhermack Zetaplus L Intro Kit набор С100730 - С-силиконы  - Слепочные массы - Ортопедия - Расходные материалы - Инструменты и  материал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466" y="3933057"/>
            <a:ext cx="4037929" cy="245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Дуросил-набор С-силиконовых оттискных материалов (900 мл+140 мл+60 мл)  купить недорого в интернет-магазине, цены оптом, фото, описа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504" y="827881"/>
            <a:ext cx="3562294" cy="186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0486" y="3186251"/>
            <a:ext cx="29523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С-силиконовые массы для снятия оттисков:</a:t>
            </a:r>
          </a:p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Рис.1 –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Speedex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Рис.2 –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Zetaplus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Рис.3 – 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DUROSIL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Набор с-силиконовой массы состоит из базы, корригирующей массы и катализатора.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960" y="3001585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Рис.1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55376" y="602128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Рис.2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23262" y="54868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Рис.3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376" y="1088693"/>
            <a:ext cx="2556584" cy="294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5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Слепочная масса &quot;Ортопринт&quot; (500г) C3021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573" y="486339"/>
            <a:ext cx="2758032" cy="275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Альгинатный слепочный материал Zhermack Hydrogum 5 453г С302070 - Альгинатные  массы - Слепочные массы - Ортопедия - Расходные материалы - Инструменты и  материал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737" y="1285875"/>
            <a:ext cx="2385699" cy="35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YPEEN (УПИН) SPOFADENTAL. Инструкция по применению. - Статьи - &gt;&g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27" y="3900132"/>
            <a:ext cx="3616463" cy="251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Рисунок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D36DE-34D3-41B3-BC68-BEF4919ABBFB}" type="slidenum">
              <a:rPr lang="ru-RU"/>
              <a:pPr>
                <a:defRPr/>
              </a:pPr>
              <a:t>15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580112" y="3429000"/>
            <a:ext cx="32403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Вспомогательный оттиск можно снять как силик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о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новой, так и </a:t>
            </a:r>
            <a:r>
              <a:rPr lang="ru-RU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альгинатной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массой.</a:t>
            </a:r>
            <a:endParaRPr lang="en-US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Виды альгинатных масс:</a:t>
            </a:r>
          </a:p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Рис.1 –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Hydrogum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Рис.2 –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Ypeen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Рис.3 –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Orthoprint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9672" y="634393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Рис.2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84368" y="46180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Рис.3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55625" y="159730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Рис.1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88" y="2936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1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420" y="2780928"/>
            <a:ext cx="3465513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6" descr="Расцветка Classical A1-D4 (1шт) VITA (ВИТА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66082"/>
            <a:ext cx="3456806" cy="345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A439C-4AA9-4FDE-8FE8-2F58B743BB10}" type="slidenum">
              <a:rPr lang="ru-RU"/>
              <a:pPr>
                <a:defRPr/>
              </a:pPr>
              <a:t>16</a:t>
            </a:fld>
            <a:endParaRPr lang="ru-RU"/>
          </a:p>
        </p:txBody>
      </p:sp>
      <p:sp>
        <p:nvSpPr>
          <p:cNvPr id="16391" name="Заголовок 1"/>
          <p:cNvSpPr txBox="1">
            <a:spLocks/>
          </p:cNvSpPr>
          <p:nvPr/>
        </p:nvSpPr>
        <p:spPr bwMode="auto">
          <a:xfrm>
            <a:off x="1456765" y="1244955"/>
            <a:ext cx="7723187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Определение цвета зубов</a:t>
            </a:r>
          </a:p>
        </p:txBody>
      </p:sp>
      <p:sp>
        <p:nvSpPr>
          <p:cNvPr id="16392" name="Прямоугольник 1"/>
          <p:cNvSpPr>
            <a:spLocks noChangeArrowheads="1"/>
          </p:cNvSpPr>
          <p:nvPr/>
        </p:nvSpPr>
        <p:spPr bwMode="auto">
          <a:xfrm>
            <a:off x="2102643" y="5322888"/>
            <a:ext cx="63912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Цвет пластмассы определяется по расцветке в соответствии с желанием пациента. При необходимости на препарированный зуб фиксируют провизорную коронку. </a:t>
            </a: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EA84-E7E5-4D9C-A7ED-CED161104DC4}" type="slidenum">
              <a:rPr lang="ru-RU"/>
              <a:pPr>
                <a:defRPr/>
              </a:pPr>
              <a:t>17</a:t>
            </a:fld>
            <a:endParaRPr lang="ru-RU"/>
          </a:p>
        </p:txBody>
      </p:sp>
      <p:pic>
        <p:nvPicPr>
          <p:cNvPr id="17413" name="Рисунок 8" descr="maxresdefault (1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495" y="2995637"/>
            <a:ext cx="6853238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Прямоугольник 1"/>
          <p:cNvSpPr>
            <a:spLocks noChangeArrowheads="1"/>
          </p:cNvSpPr>
          <p:nvPr/>
        </p:nvSpPr>
        <p:spPr bwMode="auto">
          <a:xfrm>
            <a:off x="1711056" y="1533376"/>
            <a:ext cx="745083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 рабочему оттиску отливают две модели из гипса. Предпочтение отдают </a:t>
            </a:r>
            <a:r>
              <a:rPr lang="ru-RU" altLang="ru-RU" dirty="0" err="1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супергипсу</a:t>
            </a:r>
            <a:r>
              <a:rPr lang="ru-RU" altLang="ru-RU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как наиболее </a:t>
            </a:r>
            <a:r>
              <a:rPr lang="ru-RU" altLang="ru-RU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прочному материалу. 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На одной модели техник из воска моделирует будущую пластмассовую коронку, придавая ей анатомическую форму восстанавливаемого зуба. Вторая модель предназначается для ее припасовки.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47864" y="1196975"/>
            <a:ext cx="3870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Изготовление гипсовых </a:t>
            </a:r>
            <a:r>
              <a:rPr lang="ru-RU" alt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моделей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6237312"/>
            <a:ext cx="4471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 – отливка гипсовых моделей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1212D-9C73-4295-883F-975556C377EF}" type="slidenum">
              <a:rPr lang="ru-RU"/>
              <a:pPr>
                <a:defRPr/>
              </a:pPr>
              <a:t>18</a:t>
            </a:fld>
            <a:endParaRPr lang="ru-RU"/>
          </a:p>
        </p:txBody>
      </p:sp>
      <p:sp>
        <p:nvSpPr>
          <p:cNvPr id="18437" name="Прямоугольник 1"/>
          <p:cNvSpPr>
            <a:spLocks noChangeArrowheads="1"/>
          </p:cNvSpPr>
          <p:nvPr/>
        </p:nvSpPr>
        <p:spPr bwMode="auto">
          <a:xfrm>
            <a:off x="1579664" y="1196975"/>
            <a:ext cx="740508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При моделировании воском зуб намеренно увеличивают в объеме с расчетом на последующую обработку и полировку после полимеризации, но при этом обязательно восстанавливают плотный контакт с антагонистами и рядом стоящими зубами. Моделирование проводят светлым воском синего, зеленого или другого цвета, т.к. при его удалении из пресс-формы краситель может перейти в гипс, а в последующем и в пластмассу и придать ей нежелательную окраску. Смоделировав восковую композицию коронки, вырезают ее из модели с небольшим участком соседних зубов, которые конусовидно срезают.</a:t>
            </a:r>
          </a:p>
        </p:txBody>
      </p:sp>
      <p:pic>
        <p:nvPicPr>
          <p:cNvPr id="18438" name="Picture 6" descr="Видеоуроки по моделированию зубов :: РотФронт – зуботехническая лаборатория  в Санкт-Петербурге +7 (962) 714-81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886684"/>
            <a:ext cx="48768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FAF49-DDC2-45FD-9D1D-D8AD3C196FCC}" type="slidenum">
              <a:rPr lang="ru-RU"/>
              <a:pPr>
                <a:defRPr/>
              </a:pPr>
              <a:t>19</a:t>
            </a:fld>
            <a:endParaRPr lang="ru-RU"/>
          </a:p>
        </p:txBody>
      </p:sp>
      <p:pic>
        <p:nvPicPr>
          <p:cNvPr id="19461" name="Picture 6" descr="Технология изготовле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04736"/>
            <a:ext cx="6193234" cy="540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D3DF2-6F49-4E2C-8E35-E127201A1242}" type="slidenum">
              <a:rPr lang="ru-RU"/>
              <a:pPr>
                <a:defRPr/>
              </a:pPr>
              <a:t>2</a:t>
            </a:fld>
            <a:endParaRPr lang="ru-RU"/>
          </a:p>
        </p:txBody>
      </p:sp>
      <p:sp>
        <p:nvSpPr>
          <p:cNvPr id="4101" name="TextBox 2"/>
          <p:cNvSpPr txBox="1">
            <a:spLocks noChangeArrowheads="1"/>
          </p:cNvSpPr>
          <p:nvPr/>
        </p:nvSpPr>
        <p:spPr bwMode="auto">
          <a:xfrm>
            <a:off x="1836738" y="908720"/>
            <a:ext cx="7200900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/>
            <a:endParaRPr lang="ru-RU" altLang="ru-RU" sz="44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ctr" eaLnBrk="1"/>
            <a:r>
              <a:rPr lang="ru-RU" altLang="ru-RU" sz="4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Вопросы:</a:t>
            </a:r>
            <a:endParaRPr lang="ru-RU" altLang="ru-RU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Tx/>
              <a:buAutoNum type="arabicPeriod"/>
            </a:pPr>
            <a:r>
              <a:rPr lang="ru-RU" altLang="ru-RU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Определение пластмассовой коронки</a:t>
            </a:r>
          </a:p>
          <a:p>
            <a:pPr>
              <a:buFontTx/>
              <a:buAutoNum type="arabicPeriod"/>
            </a:pPr>
            <a:r>
              <a:rPr lang="ru-RU" altLang="ru-RU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Показания и противопоказания к применению</a:t>
            </a:r>
          </a:p>
          <a:p>
            <a:pPr>
              <a:buFontTx/>
              <a:buAutoNum type="arabicPeriod"/>
            </a:pPr>
            <a:r>
              <a:rPr lang="ru-RU" altLang="ru-RU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Клинико-лабораторные этапы изготовления пластмассовой </a:t>
            </a:r>
            <a:r>
              <a:rPr lang="ru-RU" altLang="ru-RU" sz="2400" b="1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коронки</a:t>
            </a:r>
          </a:p>
          <a:p>
            <a:pPr>
              <a:buFontTx/>
              <a:buAutoNum type="arabicPeriod"/>
            </a:pPr>
            <a:r>
              <a:rPr lang="ru-RU" altLang="ru-RU" sz="2400" b="1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Особенности препарирования зубов под пластмассовую коронку</a:t>
            </a:r>
            <a:endParaRPr lang="ru-RU" altLang="ru-RU" sz="24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>
              <a:buFontTx/>
              <a:buAutoNum type="arabicPeriod"/>
            </a:pPr>
            <a:r>
              <a:rPr lang="ru-RU" altLang="ru-RU" sz="2400" b="1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Материалы </a:t>
            </a:r>
            <a:r>
              <a:rPr lang="ru-RU" altLang="ru-RU" sz="2400" b="1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(пластмассы)</a:t>
            </a:r>
            <a:endParaRPr lang="ru-RU" altLang="ru-RU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/>
            <a:r>
              <a:rPr lang="ru-RU" altLang="ru-RU" sz="32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 </a:t>
            </a:r>
          </a:p>
          <a:p>
            <a:pPr eaLnBrk="1" hangingPunct="1"/>
            <a:endParaRPr lang="ru-RU" altLang="ru-RU" sz="3200" b="1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5587E9-004C-48CD-B223-FC012B69D766}" type="slidenum">
              <a:rPr lang="ru-RU"/>
              <a:pPr>
                <a:defRPr/>
              </a:pPr>
              <a:t>20</a:t>
            </a:fld>
            <a:endParaRPr lang="ru-RU"/>
          </a:p>
        </p:txBody>
      </p:sp>
      <p:sp>
        <p:nvSpPr>
          <p:cNvPr id="20485" name="Прямоугольник 1"/>
          <p:cNvSpPr>
            <a:spLocks noChangeArrowheads="1"/>
          </p:cNvSpPr>
          <p:nvPr/>
        </p:nvSpPr>
        <p:spPr bwMode="auto">
          <a:xfrm>
            <a:off x="1619672" y="1556792"/>
            <a:ext cx="7056784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Гипсуют в кюветы для мостовидных работ горизонтально. Поверхности затвердевшего гипса смазывают вазелиновым маслом, накрывают верхнюю часть кюветы и заливают ее гипсом. Кювету с гипсом помещают в кипящую воду на 10– 15 мин, а затем вскрывают и удаляют воск. Образуются штамп и контрштамп. Дают кювете остыть при комнатной температуре. </a:t>
            </a:r>
            <a:endParaRPr lang="ru-RU" altLang="ru-RU" sz="2000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0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Пластмассовое </a:t>
            </a:r>
            <a:r>
              <a:rPr lang="ru-RU" altLang="ru-RU" sz="20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тесто приготавливают в стеклянной или фарфоровой посуде. Вначале наливают мономер, затем насыпают порошок, используя для этого мерники. Смесь тщательно размешивают, и сосуд плотно закрывают, выдерживая 30–40 мин для полимеризации. Созревшее пластмассовое тесто используют для паковки. 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9CC1B6-14D7-4F22-8639-C5C86F7EE0D9}" type="slidenum">
              <a:rPr lang="ru-RU"/>
              <a:pPr>
                <a:defRPr/>
              </a:pPr>
              <a:t>21</a:t>
            </a:fld>
            <a:endParaRPr lang="ru-RU"/>
          </a:p>
        </p:txBody>
      </p:sp>
      <p:pic>
        <p:nvPicPr>
          <p:cNvPr id="21509" name="Picture 6" descr="https://konspekta.net/studopedianet/baza10/4828846917206.files/image0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374" y="1285875"/>
            <a:ext cx="24955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 descr="https://konspekta.net/studopedianet/baza10/4828846917206.files/image0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85876"/>
            <a:ext cx="2606842" cy="201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" descr="https://konspekta.net/studopedianet/baza10/4828846917206.files/image0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634" y="4740276"/>
            <a:ext cx="249555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Прямоугольник 1"/>
          <p:cNvSpPr>
            <a:spLocks noChangeArrowheads="1"/>
          </p:cNvSpPr>
          <p:nvPr/>
        </p:nvSpPr>
        <p:spPr bwMode="auto">
          <a:xfrm>
            <a:off x="1547664" y="3476130"/>
            <a:ext cx="309577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Рис.1 Подготовка модели для </a:t>
            </a:r>
            <a:r>
              <a:rPr lang="ru-RU" altLang="ru-RU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гипсовки</a:t>
            </a:r>
            <a:r>
              <a:rPr lang="ru-RU" alt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 в кювету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21513" name="Прямоугольник 2"/>
          <p:cNvSpPr>
            <a:spLocks noChangeArrowheads="1"/>
          </p:cNvSpPr>
          <p:nvPr/>
        </p:nvSpPr>
        <p:spPr bwMode="auto">
          <a:xfrm>
            <a:off x="5724128" y="3305850"/>
            <a:ext cx="25922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Рис.2 </a:t>
            </a:r>
            <a:r>
              <a:rPr lang="ru-RU" altLang="ru-RU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Гипсовка</a:t>
            </a:r>
            <a:r>
              <a:rPr lang="ru-RU" alt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коронки из воска в кювету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21514" name="Прямоугольник 3"/>
          <p:cNvSpPr>
            <a:spLocks noChangeArrowheads="1"/>
          </p:cNvSpPr>
          <p:nvPr/>
        </p:nvSpPr>
        <p:spPr bwMode="auto">
          <a:xfrm>
            <a:off x="4427538" y="4941888"/>
            <a:ext cx="42830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Рис.3 Кювета после выпаривания воска</a:t>
            </a:r>
            <a:endParaRPr lang="ru-RU" altLang="ru-RU" sz="20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0374" y="2994025"/>
            <a:ext cx="720725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9574" y="2994024"/>
            <a:ext cx="720725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75634" y="6434138"/>
            <a:ext cx="720725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Рис.3</a:t>
            </a:r>
          </a:p>
        </p:txBody>
      </p:sp>
      <p:pic>
        <p:nvPicPr>
          <p:cNvPr id="14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2EEFC3-0044-4254-92D5-2257D1B17F34}" type="slidenum">
              <a:rPr lang="ru-RU"/>
              <a:pPr>
                <a:defRPr/>
              </a:pPr>
              <a:t>22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47664" y="1448356"/>
            <a:ext cx="7488832" cy="52937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Стадии </a:t>
            </a:r>
            <a:r>
              <a:rPr lang="ru-RU" altLang="ru-R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полимеризации пластмассы</a:t>
            </a:r>
            <a:endParaRPr lang="ru-RU" altLang="ru-RU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ru-RU" altLang="ru-RU" sz="2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 созревающей массы по её физическому состоянию различают четыре стадии</a:t>
            </a:r>
            <a:r>
              <a:rPr lang="ru-RU" alt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  <a:endParaRPr lang="ru-RU" altLang="ru-RU" sz="2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ru-RU" alt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песочную</a:t>
            </a:r>
            <a:r>
              <a:rPr lang="ru-RU" alt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характеризующуюся свободным, не связанным положением гранул в смеси. Масса напоминает смоченный водой песок или мокрый снег;</a:t>
            </a:r>
          </a:p>
          <a:p>
            <a:endParaRPr lang="ru-RU" altLang="ru-RU" sz="2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ru-RU" alt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тянущихся нитей </a:t>
            </a:r>
            <a:r>
              <a:rPr lang="ru-RU" alt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(коротких и длинных), когда масса становится более вязкой, а при её растягивании появляются тонкие нити ;</a:t>
            </a:r>
          </a:p>
          <a:p>
            <a:pPr>
              <a:buFont typeface="Courier New" panose="02070309020205020404" pitchFamily="49" charset="0"/>
              <a:buChar char="o"/>
            </a:pPr>
            <a:endParaRPr lang="ru-RU" altLang="ru-RU" sz="2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ru-RU" alt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тестообразную</a:t>
            </a:r>
            <a:r>
              <a:rPr lang="ru-RU" alt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отличающуюся ещё большей плотностью и исчезновением тянущихся нитей при разрыве </a:t>
            </a:r>
            <a:r>
              <a:rPr lang="ru-RU" alt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;</a:t>
            </a:r>
            <a:endParaRPr lang="ru-RU" altLang="ru-RU" sz="2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ru-RU" altLang="ru-RU" sz="2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резиноподобную</a:t>
            </a:r>
            <a:r>
              <a:rPr lang="ru-RU" alt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с выраженными упругими свойствами </a:t>
            </a:r>
            <a:r>
              <a:rPr lang="ru-RU" alt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;</a:t>
            </a:r>
            <a:endParaRPr lang="ru-RU" altLang="ru-RU" sz="2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ru-RU" altLang="ru-RU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окончательного отверждения.</a:t>
            </a:r>
          </a:p>
          <a:p>
            <a:pPr>
              <a:buFontTx/>
              <a:buChar char="-"/>
            </a:pPr>
            <a:endParaRPr lang="ru-RU" altLang="ru-RU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68BF47-76A1-46FC-841D-C085F977BB84}" type="slidenum">
              <a:rPr lang="ru-RU"/>
              <a:pPr>
                <a:defRPr/>
              </a:pPr>
              <a:t>23</a:t>
            </a:fld>
            <a:endParaRPr lang="ru-RU"/>
          </a:p>
        </p:txBody>
      </p:sp>
      <p:pic>
        <p:nvPicPr>
          <p:cNvPr id="23557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27956"/>
            <a:ext cx="6048375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Прямоугольник 1"/>
          <p:cNvSpPr>
            <a:spLocks noChangeArrowheads="1"/>
          </p:cNvSpPr>
          <p:nvPr/>
        </p:nvSpPr>
        <p:spPr bwMode="auto">
          <a:xfrm>
            <a:off x="2123728" y="5060950"/>
            <a:ext cx="61023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Приготовленную пластмассу «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Синма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», «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Синма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-М» пакуют в кювету. После контрольной прессовки, во время которой удаляют лишнюю пластмассу, обе части кюветы стягивают специальным фиксатором (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бюгелем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) и проводят полимеризацию пластмассы в кювете .</a:t>
            </a:r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47BA4F-67B4-4BBC-A136-ADA93B320126}" type="slidenum">
              <a:rPr lang="ru-RU"/>
              <a:pPr>
                <a:defRPr/>
              </a:pPr>
              <a:t>24</a:t>
            </a:fld>
            <a:endParaRPr lang="ru-RU"/>
          </a:p>
        </p:txBody>
      </p:sp>
      <p:sp>
        <p:nvSpPr>
          <p:cNvPr id="24581" name="Прямоугольник 1"/>
          <p:cNvSpPr>
            <a:spLocks noChangeArrowheads="1"/>
          </p:cNvSpPr>
          <p:nvPr/>
        </p:nvSpPr>
        <p:spPr bwMode="auto">
          <a:xfrm>
            <a:off x="1691680" y="1285875"/>
            <a:ext cx="7272807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Режим полимеризации</a:t>
            </a: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Кювета погружается в холодную воду, которая постепенно, в течение 45 минут, доводится до кипения. Затем кипятится в течение 45-60 минут, а потом огонь выключается и кювета находится в воде до полного остывания.</a:t>
            </a:r>
          </a:p>
          <a:p>
            <a:r>
              <a:rPr lang="ru-RU" altLang="ru-RU" sz="24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/>
            </a:r>
            <a:br>
              <a:rPr lang="ru-RU" altLang="ru-RU" sz="24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ru-RU" altLang="ru-RU" sz="2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Пластмассовая коронка извлекается из кюветы с первой модели, обрабатывается и подгоняется уже на второй гипсовой модели. Готовая коронка после обработки и полировки до момента припасовки и фиксации в полости рта хранится в воде.</a:t>
            </a:r>
            <a:endParaRPr lang="ru-RU" altLang="ru-RU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67D070-479E-4FFA-86E4-7E62492346FA}" type="slidenum">
              <a:rPr lang="ru-RU"/>
              <a:pPr>
                <a:defRPr/>
              </a:pPr>
              <a:t>25</a:t>
            </a:fld>
            <a:endParaRPr lang="ru-RU"/>
          </a:p>
        </p:txBody>
      </p:sp>
      <p:pic>
        <p:nvPicPr>
          <p:cNvPr id="2560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047601"/>
            <a:ext cx="5523317" cy="496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Заголовок 1"/>
          <p:cNvSpPr txBox="1">
            <a:spLocks/>
          </p:cNvSpPr>
          <p:nvPr/>
        </p:nvSpPr>
        <p:spPr bwMode="auto">
          <a:xfrm>
            <a:off x="1043608" y="6016625"/>
            <a:ext cx="8208963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Изготовление с последующей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шлифовкой (а) и полировкой (б)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4523B-4065-4FBE-B22A-3B59BF2EB0D0}" type="slidenum">
              <a:rPr lang="ru-RU"/>
              <a:pPr>
                <a:defRPr/>
              </a:pPr>
              <a:t>26</a:t>
            </a:fld>
            <a:endParaRPr lang="ru-RU"/>
          </a:p>
        </p:txBody>
      </p:sp>
      <p:sp>
        <p:nvSpPr>
          <p:cNvPr id="27653" name="Прямоугольник 1"/>
          <p:cNvSpPr>
            <a:spLocks noChangeArrowheads="1"/>
          </p:cNvSpPr>
          <p:nvPr/>
        </p:nvSpPr>
        <p:spPr bwMode="auto">
          <a:xfrm>
            <a:off x="1691680" y="1163510"/>
            <a:ext cx="72008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Второй клинический этап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Готовую коронку 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врач осматривает и проверяет качество ее изготовления. Внутренняя поверхность коронки должна точно соответствовать рельефу препарированного зуба. Если в процессе моделировки и изготовлении коронки поверхность гипсовой культи была повреждена, то внутренняя поверхность коронки будет искажена. </a:t>
            </a:r>
            <a:endParaRPr lang="en-US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При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сошлифовывании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 лишней пластмассы следует соблюдать аккуратность и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сошлифовывать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 лишь ту ее часть, которая будет мешать наложению коронки. 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76" y="4392682"/>
            <a:ext cx="2376264" cy="23566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256" y="4392682"/>
            <a:ext cx="2701394" cy="2356653"/>
          </a:xfrm>
          <a:prstGeom prst="rect">
            <a:avLst/>
          </a:prstGeom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4523B-4065-4FBE-B22A-3B59BF2EB0D0}" type="slidenum">
              <a:rPr lang="ru-RU"/>
              <a:pPr>
                <a:defRPr/>
              </a:pPr>
              <a:t>27</a:t>
            </a:fld>
            <a:endParaRPr lang="ru-RU"/>
          </a:p>
        </p:txBody>
      </p:sp>
      <p:sp>
        <p:nvSpPr>
          <p:cNvPr id="27653" name="Прямоугольник 1"/>
          <p:cNvSpPr>
            <a:spLocks noChangeArrowheads="1"/>
          </p:cNvSpPr>
          <p:nvPr/>
        </p:nvSpPr>
        <p:spPr bwMode="auto">
          <a:xfrm>
            <a:off x="1835696" y="1430387"/>
            <a:ext cx="6912297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После дезинфекции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 изготовленную в лаборатории коронку </a:t>
            </a:r>
            <a:r>
              <a:rPr lang="ru-RU" altLang="ru-RU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накладывают на опорный зуб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Если коронка не накладывается свободно на зуб, то причиной этого может быть неправильная обработка зуба или нарушение технологии ее изготовления. </a:t>
            </a:r>
            <a:endParaRPr lang="ru-RU" altLang="ru-RU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Требуется 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дополнительное 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сошлифовывание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тех участков зуба, которые мешают наложению коронки. Для этого используют жидкую копирку. Зуб обрабатывают кисточкой-маркером, затем накладывают коронка. Отметки, получаемые внутри коронки, соответствуют участкам, мешающим наложению. Припасовка коронки ведется до полного ее наложения, когда край погрузится на 0,1 мм в 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десневую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бороздку, точно прилегая к уступу. Далее проверяют 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окклюзионные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взаимоотношения. Лишняя пластмасса, нарушающая 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окклюзионные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взаимоотношения, 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сошлифовывается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Проверку коронки в полости рта завершают оценкой анатомической формы и при необходимости проводят ее коррекцию, окончательную обработку и полировку</a:t>
            </a:r>
            <a:r>
              <a:rPr lang="ru-RU" altLang="ru-RU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lang="ru-RU" altLang="ru-RU" sz="16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57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Arti-Spray BK 286 артикуляционный спрей (копирка-аэрозоль) красный 75мл,  Bausch, купить в Москве все стоматологические расходные материалы для  стоматологии по низкой цене с бесплатной доставкой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199" y="3212976"/>
            <a:ext cx="3045458" cy="304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4523B-4065-4FBE-B22A-3B59BF2EB0D0}" type="slidenum">
              <a:rPr lang="ru-RU"/>
              <a:pPr>
                <a:defRPr/>
              </a:pPr>
              <a:t>28</a:t>
            </a:fld>
            <a:endParaRPr lang="ru-RU"/>
          </a:p>
        </p:txBody>
      </p:sp>
      <p:pic>
        <p:nvPicPr>
          <p:cNvPr id="1028" name="Picture 4" descr="Обработка металического каркас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887" y="1666874"/>
            <a:ext cx="25908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biodent-shop.ru/images/tovar/foto/000112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876" y="664410"/>
            <a:ext cx="3653655" cy="435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Arti-Spray BK 286 артикуляционный спрей (копирка-аэрозоль) красный 75мл,  Bausch, купить в Москве все стоматологические расходные материалы для  стоматологии по низкой цене с бесплатной доставкой."/>
          <p:cNvSpPr>
            <a:spLocks noChangeAspect="1" noChangeArrowheads="1"/>
          </p:cNvSpPr>
          <p:nvPr/>
        </p:nvSpPr>
        <p:spPr bwMode="auto">
          <a:xfrm>
            <a:off x="1564320" y="4223383"/>
            <a:ext cx="214250" cy="21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292080" y="5229200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Артикуляционные спреи и контактная краска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11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17C4B-60CF-4818-ACE3-D9B9BC517598}" type="slidenum">
              <a:rPr lang="ru-RU"/>
              <a:pPr>
                <a:defRPr/>
              </a:pPr>
              <a:t>29</a:t>
            </a:fld>
            <a:endParaRPr lang="ru-RU"/>
          </a:p>
        </p:txBody>
      </p:sp>
      <p:pic>
        <p:nvPicPr>
          <p:cNvPr id="26629" name="Picture 6" descr="https://konspekta.net/studopedianet/baza10/4828846917206.files/image0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260177"/>
            <a:ext cx="3167757" cy="237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8" descr="https://konspekta.net/studopedianet/baza10/4828846917206.files/image0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19" y="3818331"/>
            <a:ext cx="3186013" cy="235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Прямоугольник 3"/>
          <p:cNvSpPr>
            <a:spLocks noChangeArrowheads="1"/>
          </p:cNvSpPr>
          <p:nvPr/>
        </p:nvSpPr>
        <p:spPr bwMode="auto">
          <a:xfrm>
            <a:off x="5644369" y="1760428"/>
            <a:ext cx="31515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 –обработка пластмассовой коронки твёрдосплавной фрезой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26632" name="Прямоугольник 4"/>
          <p:cNvSpPr>
            <a:spLocks noChangeArrowheads="1"/>
          </p:cNvSpPr>
          <p:nvPr/>
        </p:nvSpPr>
        <p:spPr bwMode="auto">
          <a:xfrm>
            <a:off x="5668962" y="4869160"/>
            <a:ext cx="30959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2 - отполированная коронка</a:t>
            </a:r>
            <a:endParaRPr lang="ru-RU" altLang="ru-RU" sz="20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2275" y="5805264"/>
            <a:ext cx="720725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92275" y="3300135"/>
            <a:ext cx="719138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Рис.1</a:t>
            </a:r>
          </a:p>
        </p:txBody>
      </p:sp>
      <p:pic>
        <p:nvPicPr>
          <p:cNvPr id="13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CADDE2-28D7-47A7-B4DB-4236C52D6E06}" type="slidenum">
              <a:rPr lang="ru-RU"/>
              <a:pPr>
                <a:defRPr/>
              </a:pPr>
              <a:t>3</a:t>
            </a:fld>
            <a:endParaRPr lang="ru-RU"/>
          </a:p>
        </p:txBody>
      </p:sp>
      <p:sp>
        <p:nvSpPr>
          <p:cNvPr id="5125" name="Прямоугольник 1"/>
          <p:cNvSpPr>
            <a:spLocks noChangeArrowheads="1"/>
          </p:cNvSpPr>
          <p:nvPr/>
        </p:nvSpPr>
        <p:spPr bwMode="auto">
          <a:xfrm>
            <a:off x="1979712" y="1196975"/>
            <a:ext cx="6629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Коронка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 — ортопедическая конструкция,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микропротез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покрывающий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коронковую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часть зуба. Используется для восстановления дефектов зубов, которые не подлежат менее инвазивному лечению (пломба, вкладка), для изменения формы, положения (ротация, </a:t>
            </a:r>
            <a:r>
              <a:rPr lang="ru-RU" altLang="ru-RU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дистопия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) и цвета зубов.</a:t>
            </a:r>
          </a:p>
          <a:p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Пластмассовая коронка 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- это один из самых дешевых и простых методов зубного протезирования.  Материалом для искусственного зуба служат акриловые полимеры. Протез может быть изготовлен только из пластика, либо иметь металлическую основу и пластмассовую облицовку.</a:t>
            </a:r>
          </a:p>
          <a:p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5126" name="Picture 6" descr="Временные пластмассовые коронки - цены на установку в Москве в клинике  Семейный докто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9" y="4356163"/>
            <a:ext cx="3957860" cy="21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06A2F-BE23-452A-A8D5-A5EB27DF9203}" type="slidenum">
              <a:rPr lang="ru-RU"/>
              <a:pPr>
                <a:defRPr/>
              </a:pPr>
              <a:t>30</a:t>
            </a:fld>
            <a:endParaRPr lang="ru-RU"/>
          </a:p>
        </p:txBody>
      </p:sp>
      <p:pic>
        <p:nvPicPr>
          <p:cNvPr id="28677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816" y="1306538"/>
            <a:ext cx="3303265" cy="220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Прямоугольник 1"/>
          <p:cNvSpPr>
            <a:spLocks noChangeArrowheads="1"/>
          </p:cNvSpPr>
          <p:nvPr/>
        </p:nvSpPr>
        <p:spPr bwMode="auto">
          <a:xfrm>
            <a:off x="1953418" y="3717032"/>
            <a:ext cx="667861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Пластмассовую коронку можно фиксировать как на временный, так и на постоянный цемент, в зависимости от клинической ситуации.</a:t>
            </a:r>
            <a:endParaRPr lang="ru-RU" altLang="ru-RU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При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 </a:t>
            </a:r>
            <a:r>
              <a:rPr lang="ru-RU" alt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постоянной </a:t>
            </a:r>
            <a:r>
              <a:rPr lang="ru-RU" altLang="ru-RU" u="sng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фиксации </a:t>
            </a:r>
            <a:r>
              <a:rPr lang="ru-RU" altLang="ru-RU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коронки на цемент</a:t>
            </a:r>
            <a:r>
              <a:rPr lang="ru-RU" alt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 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обязательно учитывается цвет цемента. Коронку </a:t>
            </a:r>
            <a:r>
              <a:rPr lang="ru-RU" alt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обрабатывают, 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зуб высушивают воздухом. Коронку фиксируют на цемент того цвета, который соответствует цвету пластмассы. Используют цементы: «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Адгезор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» - белый, «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Висфат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-цемент» - желтый, «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Унифас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» - слегка желтый, «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Сагуагс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» - различной расцветки.</a:t>
            </a:r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28679" name="Picture 6" descr="Уницем - универсальный цинкфосфатный цемент для пломбирования и фиксации  100 г пор., 60г жидк.Владми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4" y="1306538"/>
            <a:ext cx="3222625" cy="220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Цемент временной фиксации EsTemp NE, 2х10г - Цементы для временной фиксации  - Цементы - Расходные материалы - Инструменты и материал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308" y="115888"/>
            <a:ext cx="3538364" cy="353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rovicol 1075 - (25+25г), VOCO, купить в Москве все стоматологические  расходные материалы для стоматологии по низкой цене с бесплатной доставкой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3367246"/>
            <a:ext cx="3456384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06A2F-BE23-452A-A8D5-A5EB27DF9203}" type="slidenum">
              <a:rPr lang="ru-RU"/>
              <a:pPr>
                <a:defRPr/>
              </a:pPr>
              <a:t>31</a:t>
            </a:fld>
            <a:endParaRPr lang="ru-RU"/>
          </a:p>
        </p:txBody>
      </p:sp>
      <p:sp>
        <p:nvSpPr>
          <p:cNvPr id="28678" name="Прямоугольник 1"/>
          <p:cNvSpPr>
            <a:spLocks noChangeArrowheads="1"/>
          </p:cNvSpPr>
          <p:nvPr/>
        </p:nvSpPr>
        <p:spPr bwMode="auto">
          <a:xfrm>
            <a:off x="5724128" y="3732683"/>
            <a:ext cx="318554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Цементы для временной фиксации:</a:t>
            </a:r>
          </a:p>
          <a:p>
            <a:endParaRPr lang="en-US" altLang="ru-RU" sz="200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 – </a:t>
            </a:r>
            <a:r>
              <a:rPr lang="en-US" alt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Temp-Bond</a:t>
            </a:r>
            <a:r>
              <a:rPr lang="ru-RU" alt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;</a:t>
            </a:r>
          </a:p>
          <a:p>
            <a:r>
              <a:rPr lang="ru-RU" alt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Рис.2 – </a:t>
            </a:r>
            <a:r>
              <a:rPr lang="en-US" altLang="ru-RU" sz="20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Provicol</a:t>
            </a:r>
            <a:r>
              <a:rPr lang="ru-RU" alt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;</a:t>
            </a:r>
          </a:p>
          <a:p>
            <a:r>
              <a:rPr lang="ru-RU" alt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Рис.3 – </a:t>
            </a:r>
            <a:r>
              <a:rPr lang="en-US" altLang="ru-RU" sz="20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EsTemp</a:t>
            </a:r>
            <a:r>
              <a:rPr lang="ru-RU" alt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endParaRPr lang="ru-RU" altLang="ru-RU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7170" name="Picture 2" descr="Temp-Bond - цемент для временной фиксации | Kerr Dent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380" y="1095928"/>
            <a:ext cx="3527426" cy="264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98419" y="263116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Рис.1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7894" y="613530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Рис.2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12360" y="3326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Рис.3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05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32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1124744"/>
            <a:ext cx="734481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Методы изготовления временной (провизорной) пластмассовой коронки: </a:t>
            </a:r>
            <a:endParaRPr lang="ru-RU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Заранее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в зуботехнической лаборатории из пластмассы горячей полимеризации по описанной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ранее методике.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Одномоментно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в лечебном кабинете из быстротвердеющей пластмассы:  </a:t>
            </a: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метод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- подготавливают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зуб для коронки. Подбирают стандартную, изготовленную промышленным способом пластмассовую коронку соответствующего цвета, размера и фасона. Границы подобранной коронки корригируют в полости рта с помощью быстротвердеющей пластмассы; </a:t>
            </a: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метод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-подготавливают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зуб для коронки. Подбирают стандартный целлулоидный колпачок и припасовывают по культе зуба и прикусу. После этого колпачок наполняют быстротвердеющей пластмассой и накладывают на зуб. После этого колпачок разрезают и удаляют, снимают излишки пластмассы и получают коронку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75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33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1412776"/>
            <a:ext cx="70567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метод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препарированный зуб и окружающую его десну обрабатывают изолирующим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средством.</a:t>
            </a:r>
          </a:p>
          <a:p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Замешивают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самотвердеющую пластмассу соответствующего цвета в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стеклянной емкости.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После достижения тестообразной стадии накладывают пластмассу на культю зуба и плотно обжимают по ней. Пациент смыкает зубные ряды в положении центральной окклюзии. По достижении пластмассой </a:t>
            </a:r>
            <a:r>
              <a:rPr lang="ru-RU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резиноподобной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 стадии ее аккуратно снимают с культи и просят пациента энергично прополоскать рот, затем вновь помещают пластмассу на зуб. Разогревание пластмассы свидетельствует о достижении твердой стадии. </a:t>
            </a:r>
            <a:endParaRPr lang="ru-RU" sz="17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После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завершения полимеризации пластмассовому блоку придают анатомическую форму с помощью фрез, карборундовых головок, дисков и полируют резиновыми кругами и щетками. Аналогично можно изготовить временную коронку на гипсовой модели, отлитой по </a:t>
            </a:r>
            <a:r>
              <a:rPr lang="ru-RU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альгинатному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 оттиску, полученному с препарированного зуба. </a:t>
            </a:r>
            <a:endParaRPr lang="ru-RU" sz="17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1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При </a:t>
            </a:r>
            <a:r>
              <a:rPr lang="ru-RU" sz="1700" dirty="0">
                <a:latin typeface="Cambria" panose="02040503050406030204" pitchFamily="18" charset="0"/>
                <a:ea typeface="Cambria" panose="02040503050406030204" pitchFamily="18" charset="0"/>
              </a:rPr>
              <a:t>этом минимизируется вредное действие мономера самотвердеющей </a:t>
            </a:r>
            <a:r>
              <a:rPr lang="ru-RU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пластмассы.</a:t>
            </a:r>
            <a:endParaRPr lang="ru-RU" sz="1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24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34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617652" y="1285874"/>
            <a:ext cx="734683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метод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до препарирования получают предварительный силиконовый оттиск с зубного ряда.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Отпрепарировав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зуб, замешивают самотвердеющую пластмассу и вносят ее в отпечаток зуба, подвергнутого препарированию. Ложку с оттиском накладывают на зубной ряд и удерживают до окончания полимеризации пластмассы, затем снимают, извлекают коронку, идентичную по форме зубу до препарирования, шлифуют ее и полируют; </a:t>
            </a: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метод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моделируют форму временной коронки из воска в полости рта или на предварительно полученной модели, получают оттиск с отмоделированного зуба, удаляют воск, замешивают самотвердеющую пластмассу и вносят ее в отпечаток смоделированного зуба. Оттиск накладывают на зубной ряд или гипсовую модель, удерживают до окончания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полимеризации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пластмассы, затем снимают, извлекают коронку, идентичную по форме смоделированному зубу, шлифуют ее и полируют. 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11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35</a:t>
            </a:fld>
            <a:endParaRPr lang="ru-RU"/>
          </a:p>
        </p:txBody>
      </p:sp>
      <p:pic>
        <p:nvPicPr>
          <p:cNvPr id="3072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91954"/>
            <a:ext cx="5184675" cy="459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Box 2"/>
          <p:cNvSpPr txBox="1">
            <a:spLocks noChangeArrowheads="1"/>
          </p:cNvSpPr>
          <p:nvPr/>
        </p:nvSpPr>
        <p:spPr bwMode="auto">
          <a:xfrm>
            <a:off x="1792288" y="6032500"/>
            <a:ext cx="66246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Изготовление временной коронки из быстротвердеющей пластмассы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54" y="1020752"/>
            <a:ext cx="2809299" cy="2326099"/>
          </a:xfrm>
          <a:prstGeom prst="rect">
            <a:avLst/>
          </a:prstGeom>
        </p:spPr>
      </p:pic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36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3245002"/>
            <a:ext cx="3613901" cy="29923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94" y="476672"/>
            <a:ext cx="3826512" cy="31683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118" y="2780928"/>
            <a:ext cx="3893418" cy="3223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48576" y="6033184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Материалы для изготовления 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временной (провизорной) пластмассовой коронки</a:t>
            </a:r>
            <a:endParaRPr lang="ru-RU" dirty="0"/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13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37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835696" y="332656"/>
            <a:ext cx="6912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25164" y="1324843"/>
            <a:ext cx="72008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Изготовление временных 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CAD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CAM 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реставраций</a:t>
            </a:r>
          </a:p>
          <a:p>
            <a:endParaRPr lang="ru-RU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Компьютерные технологии находят широкое применение во всех сферах жизнедеятельности человека, в том числе - в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медицине.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Применение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CAD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CAM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технологий при создании постоянных реставраций получило широкое распространение в связи с повышающимся спросом на эстетический уровень конструкций и оперативность их изготовления. </a:t>
            </a:r>
          </a:p>
          <a:p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CAD/CAM-технологии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(аббревиатура CAD означает компьютерное моделирование, CAM - компьютерное изготовление протезов)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позволяют изготавливать реставрации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, смоделированные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на компьютере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с использованием высококачественных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материалов.</a:t>
            </a: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В настоящее время существует возможность также точной фрезеровки временных реставраций из акрилатов высокой плотности.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4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38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63828" y="1135633"/>
            <a:ext cx="7200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Традиционные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техники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изготовления временных конструкций предусматривают смешивание порошка и жидкости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(в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случае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полиметилакрилатов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или двух паст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(в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случае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бисакриловых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полимеров)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и других материалов. Полимеризация этих материалов в силу различных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неконтролируемых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причин может сопровождаться образованием пористости и негомогенности их структуры, что снижает прочность, эстетику, износоустойчивость, может вызывать нарушение цвета, а также образование пор на поверхности конструкций при их полировке.</a:t>
            </a:r>
          </a:p>
        </p:txBody>
      </p:sp>
      <p:pic>
        <p:nvPicPr>
          <p:cNvPr id="4098" name="Picture 2" descr="Люксатемп ручное замешивание (Luxatemp Handmix Intro Kit), пластмасса для  изготовления временных коронок, оттенок А2, упаковка 112г (Арт: 17596) -  DentP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023" y="3728088"/>
            <a:ext cx="3140466" cy="233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Изотовление пластмассовых короно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844" y="3728088"/>
            <a:ext cx="3573233" cy="23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85071" y="5672088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Рис.1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26581" y="5682831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Рис.2 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63828" y="6027003"/>
            <a:ext cx="331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Рис.1 – прямой метод </a:t>
            </a:r>
          </a:p>
          <a:p>
            <a:pPr algn="ctr"/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изготовления пластмассовой коронки 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606642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Рис.2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непрямой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метод </a:t>
            </a:r>
          </a:p>
          <a:p>
            <a:pPr algn="ctr"/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изготовления пластмассовой коронки </a:t>
            </a: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99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39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29560" y="1213973"/>
            <a:ext cx="72349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Провизорные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CAD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CAM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реставрации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фрезеруются из стандартных полимерных блоков высокой плотности.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Эти полимерные блоки для фрезеровки создаются в идеальных промышленных условиях, что позволяет достичь оптимальных механических и физических характеристик. </a:t>
            </a: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Провизорные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реставрации, изготовленные из упрочненных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блоков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с большим количеством поперечных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связей,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могут использоваться в долгосрочном периоде при обширных и сложных клинических случаях, при этом являясь диагностическим инструментом определения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окклюзионных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взаимоотношений и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стираемости.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42" name="Picture 2" descr="Блоки CAD/CAM Refine Acrylic A1 98,5 мм Yamahach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560" y="4207632"/>
            <a:ext cx="1953452" cy="240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Стоматологические CAD CAM PMMA блоки толщиной 16 мм Vita 16 цветов акриловые  материалы для восстановления для временных корон и мостов | Красота и  здоровье | АлиЭкспрес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11" y="3861047"/>
            <a:ext cx="5050704" cy="37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4391240" y="4228747"/>
            <a:ext cx="39133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Рис. 1,2 -  </a:t>
            </a:r>
            <a:r>
              <a:rPr lang="en-US" alt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PMMA </a:t>
            </a:r>
            <a:r>
              <a:rPr lang="ru-RU" alt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блоки акриловые для изготовления коронок по технологии </a:t>
            </a:r>
            <a:r>
              <a:rPr lang="en-US" alt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CAD</a:t>
            </a:r>
            <a:r>
              <a:rPr lang="ru-RU" alt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/</a:t>
            </a:r>
            <a:r>
              <a:rPr lang="en-US" alt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CA</a:t>
            </a:r>
            <a:r>
              <a:rPr lang="en-US" altLang="ru-RU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</a:t>
            </a:r>
            <a:endParaRPr lang="ru-RU" altLang="ru-RU" b="1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35696" y="6309320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Рис.1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23582" y="6278542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Рис.2 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08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B611B-7E3B-4036-AC2C-F5A771AF7DA8}" type="slidenum">
              <a:rPr lang="ru-RU"/>
              <a:pPr>
                <a:defRPr/>
              </a:pPr>
              <a:t>4</a:t>
            </a:fld>
            <a:endParaRPr lang="ru-RU"/>
          </a:p>
        </p:txBody>
      </p:sp>
      <p:sp>
        <p:nvSpPr>
          <p:cNvPr id="6149" name="Прямоугольник 1"/>
          <p:cNvSpPr>
            <a:spLocks noChangeArrowheads="1"/>
          </p:cNvSpPr>
          <p:nvPr/>
        </p:nvSpPr>
        <p:spPr bwMode="auto">
          <a:xfrm>
            <a:off x="1476375" y="1340768"/>
            <a:ext cx="770485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Пластмассовые коронки чаще применяются в качестве </a:t>
            </a:r>
            <a:r>
              <a:rPr lang="ru-RU" altLang="ru-RU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временных ортопедических конструкций. 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Но при ограниченных финансовых возможностях могут быть </a:t>
            </a:r>
            <a:r>
              <a:rPr lang="ru-RU" altLang="ru-RU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использованы, 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как постоянные. </a:t>
            </a:r>
            <a:endParaRPr lang="ru-RU" altLang="ru-RU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Они </a:t>
            </a:r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хорошо имитируют естественные зубы, легко изготавливаются, но недостаточно прочны по сравнению с коронками из других материалов.</a:t>
            </a:r>
          </a:p>
          <a:p>
            <a:r>
              <a:rPr lang="ru-RU" alt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Вследствие недостаточной прочности пластмассовые коронки устанавливают в места, где не наблюдается сильная нагрузка на зубы. Следовательно, подобные конструкции не допустимы в протезировании жевательной группы. </a:t>
            </a:r>
          </a:p>
        </p:txBody>
      </p:sp>
      <p:pic>
        <p:nvPicPr>
          <p:cNvPr id="6150" name="Picture 6" descr="Пластмассовые коронки на передние зубы: отзывы, виды, изготовление и  установ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30611"/>
            <a:ext cx="3747740" cy="211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7721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40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96988" y="1124744"/>
            <a:ext cx="74233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Кроме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того, процесс фрезеровки полностью полимеризованных блоков исключает проблему объемных изменений, имеющую место при полимеризации материалов по традиционным методикам. Производство с помощью компьютера позволяет оптимизировать физические характеристики, неизменность размеров реставраций, а также их краевое прилегание (при использовании непрямой техники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49" y="3141538"/>
            <a:ext cx="2988389" cy="29883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01499" y="3140497"/>
            <a:ext cx="401857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Благодаря улучшенным механическим свойствам, такие материалы могут использоваться в качестве долговременных провизорных конструкций, а различные варианты прозрачности отдельных полимеров высокой плотности обеспечат необходимый уровень эстетики.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3140" y="6136700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</a:t>
            </a:r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готовые пластмассовые коронки, изготовленные на фрезеровочном аппарате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29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41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1305842"/>
            <a:ext cx="7073874" cy="5029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10"/>
              </a:lnSpc>
              <a:spcAft>
                <a:spcPts val="1500"/>
              </a:spcAft>
            </a:pP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Клинические </a:t>
            </a: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СА</a:t>
            </a:r>
            <a:r>
              <a:rPr lang="en-US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/САМ 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системы предлагают альтернативный удобный вариант моделировки и изготовления относительно небольших и простых временных реставраций в течение одного визита пациента. </a:t>
            </a:r>
            <a:endParaRPr lang="ru-RU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2010"/>
              </a:lnSpc>
              <a:spcAft>
                <a:spcPts val="1500"/>
              </a:spcAft>
            </a:pP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Однако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чтобы оправдать изначальную высокую стоимость таких систем и необходимость дополнительного обучения врачей, с ними работающих, эти аппараты должны использоваться достаточно часто для изготовления также и постоянных реставраций. </a:t>
            </a:r>
            <a:endParaRPr lang="ru-RU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2010"/>
              </a:lnSpc>
              <a:spcAft>
                <a:spcPts val="1500"/>
              </a:spcAft>
            </a:pP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Благодаря 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более высокому качеству сканирования и широким возможностям фрезеровки, лабораторные </a:t>
            </a: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СА</a:t>
            </a:r>
            <a:r>
              <a:rPr lang="en-US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/САМ 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системы будут более эффективным вариантом при лечении пациентов со сложными клиническими случаями. </a:t>
            </a:r>
            <a:endParaRPr lang="ru-RU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2010"/>
              </a:lnSpc>
              <a:spcAft>
                <a:spcPts val="1500"/>
              </a:spcAft>
            </a:pP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 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этом необходимо помнить, что </a:t>
            </a: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взаимодействие 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врача и зубного техника на всех этапах провизорной реабилитации является важнейшим условием получения временных конструкций оптимального качества.</a:t>
            </a:r>
            <a:endParaRPr lang="ru-RU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42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1236758"/>
            <a:ext cx="705678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1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Если реставрации делаются </a:t>
            </a:r>
            <a:r>
              <a:rPr lang="ru-RU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по непрямой технике,</a:t>
            </a:r>
            <a:r>
              <a:rPr 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то лабораторная </a:t>
            </a:r>
            <a:r>
              <a:rPr 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СА</a:t>
            </a:r>
            <a:r>
              <a:rPr lang="en-US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/САМ </a:t>
            </a:r>
            <a:r>
              <a:rPr lang="ru-RU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система способна выдавать конструкции с таким качеством прилегания, что коррекция в полости рта потребуется в минимальном количестве или не потребуется вовсе. В этом случае должно быть выполнено сканирование препарированных зубов или модели, отлитой по рабочему оттиску (в случае получения традиционных </a:t>
            </a:r>
            <a:r>
              <a:rPr lang="ru-RU" sz="2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оттисков).</a:t>
            </a:r>
          </a:p>
          <a:p>
            <a:pPr>
              <a:lnSpc>
                <a:spcPts val="201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Далее рассмотрим клинический случай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000" dirty="0" smtClean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62" name="Picture 2" descr="Коронки CAD/CAM: виды и цены в Москв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679832"/>
            <a:ext cx="4536504" cy="302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37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43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310889"/>
            <a:ext cx="5976665" cy="3984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8526" y="5421084"/>
            <a:ext cx="568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Рис.а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Вид вестибулярной поверхности зубов,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отпрепарированных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под керамические коронки на основе диоксида циркония.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37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44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155229"/>
            <a:ext cx="5688632" cy="381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2975" y="4939399"/>
            <a:ext cx="72030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 –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Был получен рабочий оттиск, по которому отлили модель. 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На этой модели сделали съемные восковые реставрации (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ваксап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), на основании первичных временных коронок. Затем модель отсканировали с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ваксапом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и без него. Данные двух сканирований были совмещены друг с другом для получения готовых провизорных конструкций.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39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45</a:t>
            </a:fld>
            <a:endParaRPr lang="ru-RU"/>
          </a:p>
        </p:txBody>
      </p:sp>
      <p:pic>
        <p:nvPicPr>
          <p:cNvPr id="15362" name="Picture 2" descr="Функционально-эстетический Wax Up эстетически-важной группы зубов - Тренинг  Центр ЭХ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134" y="1285875"/>
            <a:ext cx="2736304" cy="287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4383079"/>
            <a:ext cx="70567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Wax-up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2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ваксап</a:t>
            </a:r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ru-RU" sz="2000" dirty="0" smtClean="0">
                <a:solidFill>
                  <a:srgbClr val="3434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— </a:t>
            </a:r>
            <a:r>
              <a:rPr lang="ru-RU" sz="2000" dirty="0">
                <a:solidFill>
                  <a:srgbClr val="3434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восковое моделирование </a:t>
            </a:r>
            <a:r>
              <a:rPr lang="ru-RU" sz="2000" dirty="0" smtClean="0">
                <a:solidFill>
                  <a:srgbClr val="3434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будущих ортопедических конструкций пациента. </a:t>
            </a:r>
            <a:r>
              <a:rPr lang="ru-RU" sz="2000" dirty="0">
                <a:solidFill>
                  <a:srgbClr val="3434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Благодаря этой технологии </a:t>
            </a:r>
            <a:r>
              <a:rPr lang="ru-RU" sz="2000" dirty="0" smtClean="0">
                <a:solidFill>
                  <a:srgbClr val="3434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пациент имеет возможность рассмотреть </a:t>
            </a:r>
            <a:r>
              <a:rPr lang="ru-RU" sz="2000" dirty="0">
                <a:solidFill>
                  <a:srgbClr val="3434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все изменения, которые произойдут с </a:t>
            </a:r>
            <a:r>
              <a:rPr lang="ru-RU" sz="2000" dirty="0" smtClean="0">
                <a:solidFill>
                  <a:srgbClr val="3434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его зубами</a:t>
            </a:r>
            <a:r>
              <a:rPr lang="ru-RU" sz="2000" dirty="0">
                <a:solidFill>
                  <a:srgbClr val="3434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утвердить их новую форму и размер, оценить преображение улыбки еще до начала лечения и при желании что-то изменить</a:t>
            </a:r>
            <a:r>
              <a:rPr lang="ru-RU" sz="2000" dirty="0" smtClean="0">
                <a:solidFill>
                  <a:srgbClr val="3434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000" dirty="0">
              <a:solidFill>
                <a:srgbClr val="34343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366" name="Picture 6" descr="Wax up в СПб, цены на восковое моделирова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359" y="1285874"/>
            <a:ext cx="2859314" cy="287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46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46</a:t>
            </a:fld>
            <a:endParaRPr lang="ru-RU"/>
          </a:p>
        </p:txBody>
      </p:sp>
      <p:pic>
        <p:nvPicPr>
          <p:cNvPr id="2" name="Сканирование интраоральным _ лабораторным сканером в cad cam _ scanning a demo mod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84" y="908720"/>
            <a:ext cx="9040328" cy="50851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08314" y="253886"/>
            <a:ext cx="5438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Сканирование гипсовой модели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для создания будущих ортопедических конструкций</a:t>
            </a:r>
            <a:endParaRPr lang="ru-RU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8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Стоматологические сканеры - обзор, це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8640"/>
            <a:ext cx="3596914" cy="418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47</a:t>
            </a:fld>
            <a:endParaRPr lang="ru-RU"/>
          </a:p>
        </p:txBody>
      </p:sp>
      <p:pic>
        <p:nvPicPr>
          <p:cNvPr id="13314" name="Picture 2" descr="Сканер CAD/CAM Planmeca PlanScan L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789040"/>
            <a:ext cx="3666496" cy="274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1372382"/>
            <a:ext cx="3435186" cy="23446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45060" y="51800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Виды сканеров 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CAD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CAM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13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48</a:t>
            </a:fld>
            <a:endParaRPr lang="ru-RU"/>
          </a:p>
        </p:txBody>
      </p:sp>
      <p:pic>
        <p:nvPicPr>
          <p:cNvPr id="16386" name="Picture 2" descr="Интраоральные и лабораторные 3D-сканеры: топовые производители и на что  стоит ориентироваться при выборе модел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86020"/>
            <a:ext cx="6336704" cy="422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5487265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1- модель, зафиксированная в </a:t>
            </a:r>
            <a:r>
              <a:rPr lang="ru-RU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артикулятор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2. – сканер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CAD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CAM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 – отсканированная гипсовая модель в программе для будущей моделировки коронок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588224" y="486100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Рис.1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Прямая со стрелкой 4"/>
          <p:cNvCxnSpPr>
            <a:stCxn id="3" idx="1"/>
          </p:cNvCxnSpPr>
          <p:nvPr/>
        </p:nvCxnSpPr>
        <p:spPr>
          <a:xfrm flipH="1" flipV="1">
            <a:off x="6156176" y="4655379"/>
            <a:ext cx="432048" cy="3902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43356" y="138364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Рис.3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1834" y="147549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Рис.2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807878" y="1844824"/>
            <a:ext cx="252028" cy="3282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391428" y="1752972"/>
            <a:ext cx="252028" cy="2559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4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9191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06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49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57498" y="1197731"/>
            <a:ext cx="6264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Возвращаемся к клиническому случаю:</a:t>
            </a: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Необходимо совместить цифровые сканы препарированных зубов и съемной восковой модели для получения готовых временных конструкций.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75" y="2414125"/>
            <a:ext cx="5067244" cy="34365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5530" y="5866752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 С – провизорные коронки отфрезерованы из </a:t>
            </a:r>
            <a:r>
              <a:rPr lang="ru-RU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полиметилметакрилатного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(PMMA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) блока 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17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CA79B8-646C-4BED-8208-36962207F28A}" type="slidenum">
              <a:rPr lang="ru-RU"/>
              <a:pPr>
                <a:defRPr/>
              </a:pPr>
              <a:t>5</a:t>
            </a:fld>
            <a:endParaRPr lang="ru-RU"/>
          </a:p>
        </p:txBody>
      </p:sp>
      <p:sp>
        <p:nvSpPr>
          <p:cNvPr id="7173" name="Прямоугольник 1"/>
          <p:cNvSpPr>
            <a:spLocks noChangeArrowheads="1"/>
          </p:cNvSpPr>
          <p:nvPr/>
        </p:nvSpPr>
        <p:spPr bwMode="auto">
          <a:xfrm>
            <a:off x="1907704" y="1196975"/>
            <a:ext cx="63912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Показания к применению пластмассовых коронок :</a:t>
            </a:r>
          </a:p>
        </p:txBody>
      </p:sp>
      <p:sp>
        <p:nvSpPr>
          <p:cNvPr id="7174" name="Прямоугольник 2"/>
          <p:cNvSpPr>
            <a:spLocks noChangeArrowheads="1"/>
          </p:cNvSpPr>
          <p:nvPr/>
        </p:nvSpPr>
        <p:spPr bwMode="auto">
          <a:xfrm>
            <a:off x="1835696" y="2175318"/>
            <a:ext cx="691276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1. Как </a:t>
            </a:r>
            <a:r>
              <a:rPr lang="ru-RU" altLang="ru-RU" sz="24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временная коронка на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 время выполнения </a:t>
            </a:r>
            <a:r>
              <a:rPr lang="ru-RU" altLang="ru-RU" sz="24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постоянной ортопедической конструкции;</a:t>
            </a:r>
            <a:endParaRPr lang="ru-RU" altLang="ru-RU" sz="24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2. Для постоянного протезирования, в случаях нарушения функциональности зубов, травмах, потери зубов и пр.;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3. Для возобновления отличных эстетических характеристик: восстановления цвета, либо формы.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4. Для восстановления анатомической формы зуба, при дефектах кариозного и не кариозного происхождения , аномалии формы , величины , положения зубов.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50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429341"/>
            <a:ext cx="6164444" cy="4093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1806" y="5734996"/>
            <a:ext cx="7220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 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d- 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готовая наружная поверхность временных коронок.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92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51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813" y="2637196"/>
            <a:ext cx="6138502" cy="40842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1196975"/>
            <a:ext cx="720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Как и при прочих вариантах непрямой методики, такие реставрации имеют отличное краевое прилегание (Рис. е) и идеальную форму.</a:t>
            </a: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 е – готовая внутренняя поверхность.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7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52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1196975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Данная методика исключает необходимость длительной коррекции вестибулярной и </a:t>
            </a:r>
            <a:r>
              <a:rPr 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окклюзионной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поверхности реставраций, а также последующей перебазировки. Кроме того, несколько одиночных реставраций могут быть изготовлены раздельно с оптимальным положением резцового края и </a:t>
            </a:r>
            <a:r>
              <a:rPr 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окклюзионной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плоскости, при этом давая возможность пациенту проходить между ними </a:t>
            </a:r>
            <a:r>
              <a:rPr 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флоссом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75" y="2976227"/>
            <a:ext cx="4752529" cy="31599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1680" y="6078191"/>
            <a:ext cx="650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одиночные временные реставрации имеют четко обозначенные границы.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14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53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313102"/>
            <a:ext cx="6229200" cy="4152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39851" y="4851291"/>
            <a:ext cx="432048" cy="43204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835696" y="5648464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Рис. - готовые индивидуализированные пластмассовые коронки после коррекции и фиксации.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91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9B6C-B9A4-4F35-AC8C-F06ED39F8742}" type="slidenum">
              <a:rPr lang="ru-RU"/>
              <a:pPr>
                <a:defRPr/>
              </a:pPr>
              <a:t>54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907704" y="1285875"/>
            <a:ext cx="684076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Как уже говорилось ранее,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недостатком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данной методики является то, что готовые реставрации фиксируются только в следующий визит пациента и являются вторым экземпляром, исключая те случаи, когда зуботехническая лаборатория, расположенная в том же здании, что и клиника, или в непосредственной близости. Еще одним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недостатком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является увеличение стоимости лечения и дополнительное время для повторного </a:t>
            </a: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визита.</a:t>
            </a:r>
          </a:p>
          <a:p>
            <a:endParaRPr lang="ru-RU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В случае цифровых изображений и более точного контроля над контурами реставраций, однако, можно ожидать, что время для коррекции в клинике будет сведено к минимуму. Как и в традиционном варианте техники, в контакте с опорными зубами и прилежащими мягкими тканями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полимеризуется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относительно небольшой объем материала, соответственно, снижается интенсивность экзотермической реакции, степень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полимеризационной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усадки и контакт между мономером пластмассы и мягкими тканями.</a:t>
            </a: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85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5035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4"/>
          <p:cNvSpPr txBox="1">
            <a:spLocks noChangeArrowheads="1"/>
          </p:cNvSpPr>
          <p:nvPr/>
        </p:nvSpPr>
        <p:spPr bwMode="auto">
          <a:xfrm>
            <a:off x="3563938" y="1860550"/>
            <a:ext cx="53292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6000" b="1">
                <a:solidFill>
                  <a:schemeClr val="bg1"/>
                </a:solidFill>
                <a:latin typeface="Cambria" panose="02040503050406030204" pitchFamily="18" charset="0"/>
              </a:rPr>
              <a:t>Благодарю за внимание!</a:t>
            </a:r>
            <a:endParaRPr lang="ru-RU" altLang="ru-RU" sz="3600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4F0780-64F8-4308-99E2-E3C6F912512E}" type="slidenum">
              <a:rPr lang="ru-RU"/>
              <a:pPr>
                <a:defRPr/>
              </a:pPr>
              <a:t>55</a:t>
            </a:fld>
            <a:endParaRPr lang="ru-RU"/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61131"/>
            <a:ext cx="446405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05EE13-5C5A-414B-A23C-B56E8B3900EE}" type="slidenum">
              <a:rPr lang="ru-RU"/>
              <a:pPr>
                <a:defRPr/>
              </a:pPr>
              <a:t>6</a:t>
            </a:fld>
            <a:endParaRPr lang="ru-RU"/>
          </a:p>
        </p:txBody>
      </p:sp>
      <p:sp>
        <p:nvSpPr>
          <p:cNvPr id="8197" name="Заголовок 1"/>
          <p:cNvSpPr txBox="1">
            <a:spLocks/>
          </p:cNvSpPr>
          <p:nvPr/>
        </p:nvSpPr>
        <p:spPr bwMode="auto">
          <a:xfrm>
            <a:off x="1404199" y="1526381"/>
            <a:ext cx="7723188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Противопоказания к применению пластмассовых коронок:</a:t>
            </a:r>
          </a:p>
        </p:txBody>
      </p:sp>
      <p:sp>
        <p:nvSpPr>
          <p:cNvPr id="8198" name="Прямоугольник 1"/>
          <p:cNvSpPr>
            <a:spLocks noChangeArrowheads="1"/>
          </p:cNvSpPr>
          <p:nvPr/>
        </p:nvSpPr>
        <p:spPr bwMode="auto">
          <a:xfrm>
            <a:off x="2051720" y="3068960"/>
            <a:ext cx="5834063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1. Детский возраст;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2. Аллергия на пластмассу;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3. Нарушение прикуса;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4. </a:t>
            </a:r>
            <a:r>
              <a:rPr lang="ru-RU" alt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Бруксизм</a:t>
            </a: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;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5. Наличие острого воспаления в месте протезирования;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6. Нарушение гигиены;</a:t>
            </a:r>
          </a:p>
          <a:p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7. Психические отклонения у пациента.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436389-2705-41FE-B1B5-D063E20749A2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979712" y="1285875"/>
            <a:ext cx="6715125" cy="3022600"/>
          </a:xfrm>
          <a:prstGeom prst="rect">
            <a:avLst/>
          </a:prstGeom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altLang="ru-RU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Технология изготовления пластмассовых коронок может быть:</a:t>
            </a:r>
          </a:p>
          <a:p>
            <a:pPr algn="ctr">
              <a:buFont typeface="Arial" panose="020B0604020202020204" pitchFamily="34" charset="0"/>
              <a:buNone/>
            </a:pPr>
            <a:endParaRPr lang="ru-RU" altLang="ru-RU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ru-RU" altLang="ru-RU" sz="3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1. Прямая, которая осуществляется в кресле у врача;</a:t>
            </a:r>
          </a:p>
          <a:p>
            <a:r>
              <a:rPr lang="ru-RU" altLang="ru-RU" sz="3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2. Непрямая, лабораторный этап изготовления.</a:t>
            </a:r>
          </a:p>
          <a:p>
            <a:endParaRPr lang="ru-RU" altLang="ru-RU" sz="3600" dirty="0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3D21A1-915B-445B-985F-BA35E76B0584}" type="slidenum">
              <a:rPr lang="ru-RU"/>
              <a:pPr>
                <a:defRPr/>
              </a:pPr>
              <a:t>8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415248"/>
              </p:ext>
            </p:extLst>
          </p:nvPr>
        </p:nvGraphicFramePr>
        <p:xfrm>
          <a:off x="2043350" y="2420888"/>
          <a:ext cx="6480175" cy="3716020"/>
        </p:xfrm>
        <a:graphic>
          <a:graphicData uri="http://schemas.openxmlformats.org/drawingml/2006/table">
            <a:tbl>
              <a:tblPr/>
              <a:tblGrid>
                <a:gridCol w="3240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8500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Клинические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Лабораторные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458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Препарирование зуба под пластмассовую коронку. Снятие оттисков, регистрация прикуса.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Определение цвета.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Изготовление гипсовых моделей. Изготовление пластмассовой коронки.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713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2. Припасовка пластмассовой коронки в полости рта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2.Шлифовка и полировка пластмассовой коронки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713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3. Фиксация коронки на цемент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265" name="Заголовок 1"/>
          <p:cNvSpPr txBox="1">
            <a:spLocks/>
          </p:cNvSpPr>
          <p:nvPr/>
        </p:nvSpPr>
        <p:spPr bwMode="auto">
          <a:xfrm>
            <a:off x="1431621" y="1124744"/>
            <a:ext cx="7723187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Клинико-лабораторные этапы изготовления пластмассовых </a:t>
            </a:r>
            <a:r>
              <a:rPr lang="ru-RU" altLang="ru-RU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коронок непрямым способом:</a:t>
            </a:r>
            <a:endParaRPr lang="ru-RU" altLang="ru-RU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115888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06B97A-A0AF-4F78-8750-EB9C150B584C}" type="slidenum">
              <a:rPr lang="ru-RU"/>
              <a:pPr>
                <a:defRPr/>
              </a:pPr>
              <a:t>9</a:t>
            </a:fld>
            <a:endParaRPr lang="ru-RU"/>
          </a:p>
        </p:txBody>
      </p:sp>
      <p:sp>
        <p:nvSpPr>
          <p:cNvPr id="11269" name="Прямоугольник 1"/>
          <p:cNvSpPr>
            <a:spLocks noChangeArrowheads="1"/>
          </p:cNvSpPr>
          <p:nvPr/>
        </p:nvSpPr>
        <p:spPr bwMode="auto">
          <a:xfrm>
            <a:off x="1610866" y="1216402"/>
            <a:ext cx="720020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Препарирование твердых тканей зубов начинают с обезболивания.</a:t>
            </a:r>
          </a:p>
          <a:p>
            <a:pPr algn="just"/>
            <a:r>
              <a:rPr lang="ru-RU" altLang="ru-RU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Препарирование твердых тканей зубов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 под пластмассовые коронки определяется особенностями конструкции и физическими свойствами пластмасс (хрупкостью, недостаточной прочностью). Поэтому стенки искусственной коронки должны быть достаточной толщины, чтобы противостоять жевательному давлению. Для этого </a:t>
            </a:r>
            <a:r>
              <a:rPr lang="ru-RU" altLang="ru-RU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сошлифовывают</a:t>
            </a:r>
            <a:r>
              <a:rPr lang="ru-RU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твердые ткани зубов на большую величину, чем при изготовлении металлической или комбинированной коронки.</a:t>
            </a:r>
          </a:p>
          <a:p>
            <a:pPr algn="just"/>
            <a:endParaRPr lang="ru-RU" altLang="ru-RU" dirty="0">
              <a:solidFill>
                <a:srgbClr val="000000"/>
              </a:solidFill>
            </a:endParaRPr>
          </a:p>
        </p:txBody>
      </p:sp>
      <p:pic>
        <p:nvPicPr>
          <p:cNvPr id="11270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4375150"/>
            <a:ext cx="316865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4375150"/>
            <a:ext cx="309880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75238" y="6352143"/>
            <a:ext cx="4871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Рис.1,2 –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процесс препарирования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4213" y="432270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Рис.1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41938" y="430851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Рис.2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478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ПКА НОВЫХ СЛАЙДОВ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ПКА НОВЫХ СЛАЙДОВ [Режим совместимости]" id="{5B4D7B83-5E27-42A0-8AC2-632ADBB499F7}" vid="{3CC51AE3-8959-4A81-8A34-9B625CC246C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2545</TotalTime>
  <Words>3027</Words>
  <Application>Microsoft Office PowerPoint</Application>
  <PresentationFormat>Экран (4:3)</PresentationFormat>
  <Paragraphs>265</Paragraphs>
  <Slides>55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Cambria</vt:lpstr>
      <vt:lpstr>Courier New</vt:lpstr>
      <vt:lpstr>ШАПКА НОВЫХ СЛАЙДОВ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Ketty</dc:creator>
  <cp:lastModifiedBy>User</cp:lastModifiedBy>
  <cp:revision>203</cp:revision>
  <dcterms:modified xsi:type="dcterms:W3CDTF">2023-09-06T12:23:21Z</dcterms:modified>
</cp:coreProperties>
</file>