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259" r:id="rId3"/>
    <p:sldId id="299" r:id="rId4"/>
    <p:sldId id="331" r:id="rId5"/>
    <p:sldId id="350" r:id="rId6"/>
    <p:sldId id="332" r:id="rId7"/>
    <p:sldId id="333" r:id="rId8"/>
    <p:sldId id="334" r:id="rId9"/>
    <p:sldId id="335" r:id="rId10"/>
    <p:sldId id="336" r:id="rId11"/>
    <p:sldId id="337" r:id="rId12"/>
    <p:sldId id="338" r:id="rId13"/>
    <p:sldId id="351" r:id="rId14"/>
    <p:sldId id="339" r:id="rId15"/>
    <p:sldId id="300" r:id="rId16"/>
    <p:sldId id="340" r:id="rId17"/>
    <p:sldId id="341" r:id="rId18"/>
    <p:sldId id="301" r:id="rId19"/>
    <p:sldId id="318" r:id="rId20"/>
    <p:sldId id="302" r:id="rId21"/>
    <p:sldId id="304" r:id="rId22"/>
    <p:sldId id="352" r:id="rId23"/>
    <p:sldId id="306" r:id="rId24"/>
    <p:sldId id="307" r:id="rId25"/>
    <p:sldId id="308" r:id="rId26"/>
    <p:sldId id="309" r:id="rId27"/>
    <p:sldId id="310" r:id="rId28"/>
    <p:sldId id="311" r:id="rId29"/>
    <p:sldId id="312" r:id="rId30"/>
    <p:sldId id="313" r:id="rId31"/>
    <p:sldId id="314" r:id="rId32"/>
    <p:sldId id="315" r:id="rId33"/>
    <p:sldId id="316" r:id="rId34"/>
    <p:sldId id="347" r:id="rId35"/>
    <p:sldId id="348" r:id="rId36"/>
    <p:sldId id="349" r:id="rId37"/>
    <p:sldId id="319" r:id="rId38"/>
    <p:sldId id="320" r:id="rId39"/>
    <p:sldId id="321" r:id="rId40"/>
    <p:sldId id="322" r:id="rId41"/>
    <p:sldId id="323" r:id="rId42"/>
    <p:sldId id="324" r:id="rId43"/>
    <p:sldId id="325" r:id="rId44"/>
    <p:sldId id="326" r:id="rId45"/>
    <p:sldId id="327" r:id="rId46"/>
    <p:sldId id="329" r:id="rId47"/>
    <p:sldId id="342" r:id="rId48"/>
    <p:sldId id="328" r:id="rId49"/>
    <p:sldId id="343" r:id="rId50"/>
    <p:sldId id="344" r:id="rId51"/>
    <p:sldId id="345" r:id="rId52"/>
    <p:sldId id="346" r:id="rId53"/>
    <p:sldId id="330" r:id="rId54"/>
    <p:sldId id="275"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7" autoAdjust="0"/>
    <p:restoredTop sz="94660"/>
  </p:normalViewPr>
  <p:slideViewPr>
    <p:cSldViewPr>
      <p:cViewPr varScale="1">
        <p:scale>
          <a:sx n="66" d="100"/>
          <a:sy n="66" d="100"/>
        </p:scale>
        <p:origin x="48" y="6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06.09.2023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06.09.2023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06.09.2023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06.09.2023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06.09.2023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06.09.2023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06.09.2023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www.dentaltechnic.info/index.php/byugelnye-protezy/teleskopicheskieizamkovyekrepleniyazubnyhprotezov/223-pokazaniyaiprotivopokazaniy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dentaltechnic.info/index.php/byugelnye-protezy/48-byugel_nye_protezy/97-perebazirovka_s_emnyh_protezov__s_pomosh_yu_silikonovogo_materiala_mucopren__soft____" TargetMode="External"/><Relationship Id="rId3" Type="http://schemas.openxmlformats.org/officeDocument/2006/relationships/image" Target="../media/image3.png"/><Relationship Id="rId7" Type="http://schemas.openxmlformats.org/officeDocument/2006/relationships/hyperlink" Target="http://www.dentaltechnic.info/index.php/byugelnye-protezy/teleskopicheskieizamkovyekrepleniyazubnyhprotezov/225-sostavlenieplana"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http://www.dentaltechnic.info/index.php/obshie-voprosy/52-%C3%83%C3%A3undamentalnye-voprosy/99-anatomiya-zubov-cheloveka-" TargetMode="External"/><Relationship Id="rId5" Type="http://schemas.openxmlformats.org/officeDocument/2006/relationships/hyperlink" Target="http://www.dentaltechnic.info/index.php/metallokeramika/54-obshee-voprosy-metalokeramiki/108-ortopedicheskoe-lechenie-s-primeneniem-metallokeramicheskih-protezov-pri-zubochelyustnyh-anomaliyah-i-de%C3%83%E3%86%91%C3%A3%E3%86%86%E3%86%84ormaciyah-zubnyh-ry" TargetMode="External"/><Relationship Id="rId4" Type="http://schemas.openxmlformats.org/officeDocument/2006/relationships/image" Target="../media/image2.png"/><Relationship Id="rId9" Type="http://schemas.openxmlformats.org/officeDocument/2006/relationships/hyperlink" Target="http://www.dentaltechnic.info/index.php/kombinirovanye-protezy/42-laboratornye_etapy/79-cel_nolitye_kul_tevye_shtiftovye_vkladk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2987824" y="248547"/>
            <a:ext cx="6418609" cy="1015663"/>
          </a:xfrm>
          <a:prstGeom prst="rect">
            <a:avLst/>
          </a:prstGeom>
          <a:noFill/>
        </p:spPr>
        <p:txBody>
          <a:bodyPr wrap="square" rtlCol="0">
            <a:spAutoFit/>
          </a:bodyPr>
          <a:lstStyle/>
          <a:p>
            <a:pPr algn="ctr"/>
            <a:r>
              <a:rPr lang="ru-RU" sz="2000" b="1" dirty="0" smtClean="0">
                <a:solidFill>
                  <a:srgbClr val="C00000"/>
                </a:solidFill>
                <a:latin typeface="Cambria" panose="02040503050406030204" pitchFamily="18" charset="0"/>
              </a:rPr>
              <a:t>Лекция № 11</a:t>
            </a:r>
          </a:p>
          <a:p>
            <a:pPr algn="ctr"/>
            <a:r>
              <a:rPr lang="ru-RU" sz="2000" b="1" dirty="0" smtClean="0">
                <a:latin typeface="Cambria" panose="02040503050406030204" pitchFamily="18" charset="0"/>
              </a:rPr>
              <a:t>по модулю «Зубопротезирование сложное»</a:t>
            </a:r>
          </a:p>
          <a:p>
            <a:pPr algn="ctr"/>
            <a:r>
              <a:rPr lang="ru-RU" sz="2000" b="1" dirty="0" smtClean="0">
                <a:latin typeface="Cambria" panose="02040503050406030204" pitchFamily="18" charset="0"/>
              </a:rPr>
              <a:t>учебной дисциплины «Стоматология»</a:t>
            </a:r>
            <a:endParaRPr lang="ru-RU" sz="2000" b="1" dirty="0">
              <a:latin typeface="Cambria" panose="02040503050406030204" pitchFamily="18" charset="0"/>
            </a:endParaRPr>
          </a:p>
        </p:txBody>
      </p:sp>
      <p:sp>
        <p:nvSpPr>
          <p:cNvPr id="8" name="Подзаголовок 2"/>
          <p:cNvSpPr txBox="1">
            <a:spLocks/>
          </p:cNvSpPr>
          <p:nvPr/>
        </p:nvSpPr>
        <p:spPr>
          <a:xfrm>
            <a:off x="3419872" y="925341"/>
            <a:ext cx="5400600" cy="17281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t/>
            </a:r>
            <a:br>
              <a:rPr kumimoji="0" lang="ru-RU" sz="2800" b="1" i="0" u="none" strike="noStrike" kern="1200" cap="none" spc="0" normalizeH="0" baseline="0" noProof="0" dirty="0" smtClean="0">
                <a:ln>
                  <a:noFill/>
                </a:ln>
                <a:solidFill>
                  <a:schemeClr val="bg1"/>
                </a:solidFill>
                <a:effectLst/>
                <a:uLnTx/>
                <a:uFillTx/>
                <a:latin typeface="Cambria" panose="02040503050406030204" pitchFamily="18" charset="0"/>
              </a:rPr>
            </a:br>
            <a:r>
              <a:rPr kumimoji="0" lang="ru-RU" sz="2800" b="1" i="0" u="none" strike="noStrike" kern="1200" cap="none" spc="0" normalizeH="0" baseline="0" noProof="0" dirty="0" smtClean="0">
                <a:ln>
                  <a:noFill/>
                </a:ln>
                <a:effectLst/>
                <a:uLnTx/>
                <a:uFillTx/>
                <a:latin typeface="Cambria" panose="02040503050406030204" pitchFamily="18" charset="0"/>
              </a:rPr>
              <a:t>Тема:</a:t>
            </a:r>
            <a:r>
              <a:rPr kumimoji="0" lang="ru-RU" sz="2000" b="1" i="0" u="none" strike="noStrike" kern="1200" cap="none" spc="0" normalizeH="0" baseline="0" noProof="0" dirty="0" smtClean="0">
                <a:ln>
                  <a:noFill/>
                </a:ln>
                <a:effectLst/>
                <a:uLnTx/>
                <a:uFillTx/>
                <a:latin typeface="Cambria" panose="02040503050406030204" pitchFamily="18" charset="0"/>
              </a:rPr>
              <a:t> </a:t>
            </a: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
            </a:r>
            <a:b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br>
            <a:r>
              <a:rPr kumimoji="0" lang="ru-RU" sz="40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b="1" dirty="0" smtClean="0">
                <a:solidFill>
                  <a:schemeClr val="bg1"/>
                </a:solidFill>
                <a:latin typeface="Cambria" panose="02040503050406030204" pitchFamily="18" charset="0"/>
              </a:rPr>
              <a:t>Бюгельный протез с телескопической системой фиксации. Показания. Противопоказания. Клинико-лабораторные этапы изготовления. </a:t>
            </a:r>
            <a:r>
              <a:rPr lang="ru-RU" b="1" dirty="0">
                <a:solidFill>
                  <a:schemeClr val="bg1"/>
                </a:solidFill>
                <a:latin typeface="Cambria" panose="02040503050406030204" pitchFamily="18" charset="0"/>
              </a:rPr>
              <a:t> </a:t>
            </a:r>
            <a:r>
              <a:rPr lang="ru-RU" b="1" dirty="0" smtClean="0">
                <a:solidFill>
                  <a:schemeClr val="bg1"/>
                </a:solidFill>
                <a:latin typeface="Cambria" panose="02040503050406030204" pitchFamily="18" charset="0"/>
              </a:rPr>
              <a:t>Возможные осложнения и методы коррекции.</a:t>
            </a:r>
            <a:r>
              <a:rPr lang="ru-RU" sz="1200" b="1" dirty="0" smtClean="0">
                <a:solidFill>
                  <a:schemeClr val="bg1"/>
                </a:solidFill>
                <a:latin typeface="Cambria" panose="02040503050406030204" pitchFamily="18" charset="0"/>
              </a:rPr>
              <a:t>.</a:t>
            </a:r>
            <a:r>
              <a:rPr kumimoji="0" lang="ru-RU" sz="1200" b="1" i="0" u="none" strike="noStrike" kern="1200" cap="none" spc="0" normalizeH="0" baseline="0" noProof="0" dirty="0" smtClean="0">
                <a:ln>
                  <a:noFill/>
                </a:ln>
                <a:solidFill>
                  <a:schemeClr val="bg1"/>
                </a:solidFill>
                <a:effectLst/>
                <a:uLnTx/>
                <a:uFillTx/>
                <a:latin typeface="Cambria" panose="02040503050406030204" pitchFamily="18" charset="0"/>
              </a:rPr>
              <a:t>»</a:t>
            </a:r>
          </a:p>
        </p:txBody>
      </p:sp>
      <p:sp>
        <p:nvSpPr>
          <p:cNvPr id="9" name="TextBox 8"/>
          <p:cNvSpPr txBox="1"/>
          <p:nvPr/>
        </p:nvSpPr>
        <p:spPr>
          <a:xfrm>
            <a:off x="3514100" y="4042856"/>
            <a:ext cx="5678735" cy="369332"/>
          </a:xfrm>
          <a:prstGeom prst="rect">
            <a:avLst/>
          </a:prstGeom>
          <a:noFill/>
        </p:spPr>
        <p:txBody>
          <a:bodyPr wrap="square" rtlCol="0">
            <a:spAutoFit/>
          </a:bodyPr>
          <a:lstStyle/>
          <a:p>
            <a:endParaRPr lang="ru-RU" dirty="0">
              <a:latin typeface="Cambria" panose="020405030504060302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476672"/>
            <a:ext cx="6400800" cy="5262979"/>
          </a:xfrm>
          <a:prstGeom prst="rect">
            <a:avLst/>
          </a:prstGeom>
        </p:spPr>
        <p:txBody>
          <a:bodyPr wrap="square">
            <a:spAutoFit/>
          </a:bodyPr>
          <a:lstStyle/>
          <a:p>
            <a:pPr indent="450215" algn="just">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Все </a:t>
            </a:r>
            <a:r>
              <a:rPr lang="ru-RU" sz="1400" dirty="0" smtClean="0">
                <a:latin typeface="Cambria" panose="02040503050406030204" pitchFamily="18" charset="0"/>
                <a:ea typeface="Cambria" panose="02040503050406030204" pitchFamily="18" charset="0"/>
                <a:cs typeface="Arial" panose="020B0604020202020204" pitchFamily="34" charset="0"/>
              </a:rPr>
              <a:t>элементы, </a:t>
            </a:r>
            <a:r>
              <a:rPr lang="ru-RU" sz="1400" dirty="0">
                <a:latin typeface="Cambria" panose="02040503050406030204" pitchFamily="18" charset="0"/>
                <a:ea typeface="Cambria" panose="02040503050406030204" pitchFamily="18" charset="0"/>
                <a:cs typeface="Arial" panose="020B0604020202020204" pitchFamily="34" charset="0"/>
              </a:rPr>
              <a:t>использующиеся в покрывных протезах, можно разделить на несколько групп:</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b="1" dirty="0">
                <a:latin typeface="Cambria" panose="02040503050406030204" pitchFamily="18" charset="0"/>
                <a:ea typeface="Cambria" panose="02040503050406030204" pitchFamily="18" charset="0"/>
                <a:cs typeface="Arial" panose="020B0604020202020204" pitchFamily="34" charset="0"/>
              </a:rPr>
              <a:t>1. Поддерживающие </a:t>
            </a:r>
            <a:r>
              <a:rPr lang="ru-RU" sz="1400" b="1" dirty="0" smtClean="0">
                <a:latin typeface="Cambria" panose="02040503050406030204" pitchFamily="18" charset="0"/>
                <a:ea typeface="Cambria" panose="02040503050406030204" pitchFamily="18" charset="0"/>
                <a:cs typeface="Arial" panose="020B0604020202020204" pitchFamily="34" charset="0"/>
              </a:rPr>
              <a:t>элементы.</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Не содержат </a:t>
            </a:r>
            <a:r>
              <a:rPr lang="ru-RU" sz="1400" dirty="0" err="1">
                <a:latin typeface="Cambria" panose="02040503050406030204" pitchFamily="18" charset="0"/>
                <a:ea typeface="Cambria" panose="02040503050406030204" pitchFamily="18" charset="0"/>
                <a:cs typeface="Arial" panose="020B0604020202020204" pitchFamily="34" charset="0"/>
              </a:rPr>
              <a:t>ретенционных</a:t>
            </a:r>
            <a:r>
              <a:rPr lang="ru-RU" sz="1400" dirty="0">
                <a:latin typeface="Cambria" panose="02040503050406030204" pitchFamily="18" charset="0"/>
                <a:ea typeface="Cambria" panose="02040503050406030204" pitchFamily="18" charset="0"/>
                <a:cs typeface="Arial" panose="020B0604020202020204" pitchFamily="34" charset="0"/>
              </a:rPr>
              <a:t> частей. Используются при неблагоприятном прогнозе </a:t>
            </a:r>
            <a:r>
              <a:rPr lang="ru-RU" sz="1400" dirty="0" smtClean="0">
                <a:latin typeface="Cambria" panose="02040503050406030204" pitchFamily="18" charset="0"/>
                <a:ea typeface="Cambria" panose="02040503050406030204" pitchFamily="18" charset="0"/>
                <a:cs typeface="Arial" panose="020B0604020202020204" pitchFamily="34" charset="0"/>
              </a:rPr>
              <a:t>опорных зубов. </a:t>
            </a:r>
            <a:r>
              <a:rPr lang="ru-RU" sz="1400" dirty="0">
                <a:latin typeface="Cambria" panose="02040503050406030204" pitchFamily="18" charset="0"/>
                <a:ea typeface="Cambria" panose="02040503050406030204" pitchFamily="18" charset="0"/>
                <a:cs typeface="Arial" panose="020B0604020202020204" pitchFamily="34" charset="0"/>
              </a:rPr>
              <a:t>При этом опорные корни могут быть запломбированы амальгамой, композитами, </a:t>
            </a:r>
            <a:r>
              <a:rPr lang="ru-RU" sz="1400" dirty="0" err="1">
                <a:latin typeface="Cambria" panose="02040503050406030204" pitchFamily="18" charset="0"/>
                <a:ea typeface="Cambria" panose="02040503050406030204" pitchFamily="18" charset="0"/>
                <a:cs typeface="Arial" panose="020B0604020202020204" pitchFamily="34" charset="0"/>
              </a:rPr>
              <a:t>стеклоиономерным</a:t>
            </a:r>
            <a:r>
              <a:rPr lang="ru-RU" sz="1400" dirty="0">
                <a:latin typeface="Cambria" panose="02040503050406030204" pitchFamily="18" charset="0"/>
                <a:ea typeface="Cambria" panose="02040503050406030204" pitchFamily="18" charset="0"/>
                <a:cs typeface="Arial" panose="020B0604020202020204" pitchFamily="34" charset="0"/>
              </a:rPr>
              <a:t> цементом или покрыты корневыми колпачками.</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b="1" dirty="0">
                <a:latin typeface="Cambria" panose="02040503050406030204" pitchFamily="18" charset="0"/>
                <a:ea typeface="Cambria" panose="02040503050406030204" pitchFamily="18" charset="0"/>
                <a:cs typeface="Arial" panose="020B0604020202020204" pitchFamily="34" charset="0"/>
              </a:rPr>
              <a:t>2. </a:t>
            </a:r>
            <a:r>
              <a:rPr lang="ru-RU" sz="1400" b="1" dirty="0" err="1">
                <a:latin typeface="Cambria" panose="02040503050406030204" pitchFamily="18" charset="0"/>
                <a:ea typeface="Cambria" panose="02040503050406030204" pitchFamily="18" charset="0"/>
                <a:cs typeface="Arial" panose="020B0604020202020204" pitchFamily="34" charset="0"/>
              </a:rPr>
              <a:t>Ретенционные</a:t>
            </a:r>
            <a:r>
              <a:rPr lang="ru-RU" sz="1400" b="1" dirty="0">
                <a:latin typeface="Cambria" panose="02040503050406030204" pitchFamily="18" charset="0"/>
                <a:ea typeface="Cambria" panose="02040503050406030204" pitchFamily="18" charset="0"/>
                <a:cs typeface="Arial" panose="020B0604020202020204" pitchFamily="34" charset="0"/>
              </a:rPr>
              <a:t> </a:t>
            </a:r>
            <a:r>
              <a:rPr lang="ru-RU" sz="1400" b="1" dirty="0" smtClean="0">
                <a:latin typeface="Cambria" panose="02040503050406030204" pitchFamily="18" charset="0"/>
                <a:ea typeface="Cambria" panose="02040503050406030204" pitchFamily="18" charset="0"/>
                <a:cs typeface="Arial" panose="020B0604020202020204" pitchFamily="34" charset="0"/>
              </a:rPr>
              <a:t>элементы.</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К ним относятся:</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 </a:t>
            </a:r>
            <a:r>
              <a:rPr lang="ru-RU" sz="1400" dirty="0" err="1">
                <a:latin typeface="Cambria" panose="02040503050406030204" pitchFamily="18" charset="0"/>
                <a:ea typeface="Cambria" panose="02040503050406030204" pitchFamily="18" charset="0"/>
                <a:cs typeface="Arial" panose="020B0604020202020204" pitchFamily="34" charset="0"/>
              </a:rPr>
              <a:t>аттачмены</a:t>
            </a:r>
            <a:r>
              <a:rPr lang="ru-RU" sz="1400" dirty="0">
                <a:latin typeface="Cambria" panose="02040503050406030204" pitchFamily="18" charset="0"/>
                <a:ea typeface="Cambria" panose="02040503050406030204" pitchFamily="18" charset="0"/>
                <a:cs typeface="Arial" panose="020B0604020202020204" pitchFamily="34" charset="0"/>
              </a:rPr>
              <a:t>, зацементированные непосредственно в каналы </a:t>
            </a:r>
            <a:r>
              <a:rPr lang="ru-RU" sz="1400" dirty="0" smtClean="0">
                <a:latin typeface="Cambria" panose="02040503050406030204" pitchFamily="18" charset="0"/>
                <a:ea typeface="Cambria" panose="02040503050406030204" pitchFamily="18" charset="0"/>
                <a:cs typeface="Arial" panose="020B0604020202020204" pitchFamily="34" charset="0"/>
              </a:rPr>
              <a:t>опорных корней </a:t>
            </a:r>
            <a:r>
              <a:rPr lang="ru-RU" sz="1400" dirty="0">
                <a:latin typeface="Cambria" panose="02040503050406030204" pitchFamily="18" charset="0"/>
                <a:ea typeface="Cambria" panose="02040503050406030204" pitchFamily="18" charset="0"/>
                <a:cs typeface="Arial" panose="020B0604020202020204" pitchFamily="34" charset="0"/>
              </a:rPr>
              <a:t>(например, </a:t>
            </a:r>
            <a:r>
              <a:rPr lang="ru-RU" sz="1400" dirty="0" err="1">
                <a:latin typeface="Cambria" panose="02040503050406030204" pitchFamily="18" charset="0"/>
                <a:ea typeface="Cambria" panose="02040503050406030204" pitchFamily="18" charset="0"/>
                <a:cs typeface="Arial" panose="020B0604020202020204" pitchFamily="34" charset="0"/>
              </a:rPr>
              <a:t>аттачмен</a:t>
            </a:r>
            <a:r>
              <a:rPr lang="ru-RU" sz="1400" dirty="0">
                <a:latin typeface="Cambria" panose="02040503050406030204" pitchFamily="18" charset="0"/>
                <a:ea typeface="Cambria" panose="02040503050406030204" pitchFamily="18" charset="0"/>
                <a:cs typeface="Arial" panose="020B0604020202020204" pitchFamily="34" charset="0"/>
              </a:rPr>
              <a:t> </a:t>
            </a:r>
            <a:r>
              <a:rPr lang="ru-RU" sz="1400" dirty="0" err="1">
                <a:latin typeface="Cambria" panose="02040503050406030204" pitchFamily="18" charset="0"/>
                <a:ea typeface="Cambria" panose="02040503050406030204" pitchFamily="18" charset="0"/>
                <a:cs typeface="Arial" panose="020B0604020202020204" pitchFamily="34" charset="0"/>
              </a:rPr>
              <a:t>Dalbo-Rotex</a:t>
            </a:r>
            <a:r>
              <a:rPr lang="ru-RU" sz="1400" dirty="0">
                <a:latin typeface="Cambria" panose="02040503050406030204" pitchFamily="18" charset="0"/>
                <a:ea typeface="Cambria" panose="02040503050406030204" pitchFamily="18" charset="0"/>
                <a:cs typeface="Arial" panose="020B0604020202020204" pitchFamily="34" charset="0"/>
              </a:rPr>
              <a:t> фирмы СМ);</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 </a:t>
            </a:r>
            <a:r>
              <a:rPr lang="ru-RU" sz="1400" dirty="0" err="1">
                <a:latin typeface="Cambria" panose="02040503050406030204" pitchFamily="18" charset="0"/>
                <a:ea typeface="Cambria" panose="02040503050406030204" pitchFamily="18" charset="0"/>
                <a:cs typeface="Arial" panose="020B0604020202020204" pitchFamily="34" charset="0"/>
              </a:rPr>
              <a:t>аттачмены</a:t>
            </a:r>
            <a:r>
              <a:rPr lang="ru-RU" sz="1400" dirty="0">
                <a:latin typeface="Cambria" panose="02040503050406030204" pitchFamily="18" charset="0"/>
                <a:ea typeface="Cambria" panose="02040503050406030204" pitchFamily="18" charset="0"/>
                <a:cs typeface="Arial" panose="020B0604020202020204" pitchFamily="34" charset="0"/>
              </a:rPr>
              <a:t>, расположенные на корневых колпачках: сферы и видоизмененные сферы, балки.</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Такие </a:t>
            </a:r>
            <a:r>
              <a:rPr lang="ru-RU" sz="1400" dirty="0" err="1">
                <a:latin typeface="Cambria" panose="02040503050406030204" pitchFamily="18" charset="0"/>
                <a:ea typeface="Cambria" panose="02040503050406030204" pitchFamily="18" charset="0"/>
                <a:cs typeface="Arial" panose="020B0604020202020204" pitchFamily="34" charset="0"/>
              </a:rPr>
              <a:t>аттачмены</a:t>
            </a:r>
            <a:r>
              <a:rPr lang="ru-RU" sz="1400" dirty="0">
                <a:latin typeface="Cambria" panose="02040503050406030204" pitchFamily="18" charset="0"/>
                <a:ea typeface="Cambria" panose="02040503050406030204" pitchFamily="18" charset="0"/>
                <a:cs typeface="Arial" panose="020B0604020202020204" pitchFamily="34" charset="0"/>
              </a:rPr>
              <a:t> могут быть жесткими, </a:t>
            </a:r>
            <a:r>
              <a:rPr lang="ru-RU" sz="1400" dirty="0" err="1">
                <a:latin typeface="Cambria" panose="02040503050406030204" pitchFamily="18" charset="0"/>
                <a:ea typeface="Cambria" panose="02040503050406030204" pitchFamily="18" charset="0"/>
                <a:cs typeface="Arial" panose="020B0604020202020204" pitchFamily="34" charset="0"/>
              </a:rPr>
              <a:t>полулабильными</a:t>
            </a:r>
            <a:r>
              <a:rPr lang="ru-RU" sz="1400" dirty="0">
                <a:latin typeface="Cambria" panose="02040503050406030204" pitchFamily="18" charset="0"/>
                <a:ea typeface="Cambria" panose="02040503050406030204" pitchFamily="18" charset="0"/>
                <a:cs typeface="Arial" panose="020B0604020202020204" pitchFamily="34" charset="0"/>
              </a:rPr>
              <a:t> и лабильными;</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 </a:t>
            </a:r>
            <a:r>
              <a:rPr lang="ru-RU" sz="1400" b="1" i="1" dirty="0" smtClean="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телескопические коронки</a:t>
            </a:r>
            <a:r>
              <a:rPr lang="ru-RU" sz="1400" dirty="0" smtClean="0">
                <a:latin typeface="Cambria" panose="02040503050406030204" pitchFamily="18" charset="0"/>
                <a:ea typeface="Cambria" panose="02040503050406030204" pitchFamily="18" charset="0"/>
                <a:cs typeface="Arial" panose="020B0604020202020204" pitchFamily="34" charset="0"/>
              </a:rPr>
              <a:t>;</a:t>
            </a:r>
            <a:endParaRPr lang="ru-RU" sz="1100" u="sng"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 магнитные </a:t>
            </a:r>
            <a:r>
              <a:rPr lang="ru-RU" sz="1400" dirty="0">
                <a:latin typeface="Cambria" panose="02040503050406030204" pitchFamily="18" charset="0"/>
                <a:ea typeface="Cambria" panose="02040503050406030204" pitchFamily="18" charset="0"/>
                <a:cs typeface="Arial" panose="020B0604020202020204" pitchFamily="34" charset="0"/>
                <a:hlinkClick r:id="rId4"/>
              </a:rPr>
              <a:t>фиксаторы</a:t>
            </a:r>
            <a:r>
              <a:rPr lang="ru-RU" sz="1400" dirty="0">
                <a:latin typeface="Cambria" panose="02040503050406030204" pitchFamily="18" charset="0"/>
                <a:ea typeface="Cambria" panose="02040503050406030204" pitchFamily="18" charset="0"/>
                <a:cs typeface="Arial" panose="020B0604020202020204" pitchFamily="34" charset="0"/>
              </a:rPr>
              <a:t> (например, фирмы </a:t>
            </a:r>
            <a:r>
              <a:rPr lang="ru-RU" sz="1400" dirty="0" err="1">
                <a:latin typeface="Cambria" panose="02040503050406030204" pitchFamily="18" charset="0"/>
                <a:ea typeface="Cambria" panose="02040503050406030204" pitchFamily="18" charset="0"/>
                <a:cs typeface="Arial" panose="020B0604020202020204" pitchFamily="34" charset="0"/>
              </a:rPr>
              <a:t>Dyna</a:t>
            </a:r>
            <a:r>
              <a:rPr lang="ru-RU" sz="1400" dirty="0">
                <a:latin typeface="Cambria" panose="02040503050406030204" pitchFamily="18" charset="0"/>
                <a:ea typeface="Cambria" panose="02040503050406030204" pitchFamily="18" charset="0"/>
                <a:cs typeface="Arial" panose="020B0604020202020204" pitchFamily="34" charset="0"/>
              </a:rPr>
              <a:t>).</a:t>
            </a:r>
            <a:endParaRPr lang="ru-RU"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21289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863184" y="312762"/>
            <a:ext cx="6840760" cy="6232475"/>
          </a:xfrm>
          <a:prstGeom prst="rect">
            <a:avLst/>
          </a:prstGeom>
        </p:spPr>
        <p:txBody>
          <a:bodyPr wrap="square">
            <a:spAutoFit/>
          </a:bodyPr>
          <a:lstStyle/>
          <a:p>
            <a:pPr>
              <a:lnSpc>
                <a:spcPct val="150000"/>
              </a:lnSpc>
              <a:spcAft>
                <a:spcPts val="0"/>
              </a:spcAft>
            </a:pPr>
            <a:r>
              <a:rPr lang="ru-RU" sz="1400" b="1" i="1" dirty="0">
                <a:solidFill>
                  <a:srgbClr val="FF0000"/>
                </a:solidFill>
                <a:latin typeface="Cambria" panose="02040503050406030204" pitchFamily="18" charset="0"/>
                <a:ea typeface="Cambria" panose="02040503050406030204" pitchFamily="18" charset="0"/>
                <a:cs typeface="Arial" panose="020B0604020202020204" pitchFamily="34" charset="0"/>
              </a:rPr>
              <a:t>Соответственно используемому </a:t>
            </a:r>
            <a:r>
              <a:rPr lang="ru-RU" sz="1400" b="1" i="1" dirty="0" err="1">
                <a:solidFill>
                  <a:srgbClr val="FF0000"/>
                </a:solidFill>
                <a:latin typeface="Cambria" panose="02040503050406030204" pitchFamily="18" charset="0"/>
                <a:ea typeface="Cambria" panose="02040503050406030204" pitchFamily="18" charset="0"/>
                <a:cs typeface="Arial" panose="020B0604020202020204" pitchFamily="34" charset="0"/>
              </a:rPr>
              <a:t>ретенционному</a:t>
            </a:r>
            <a:r>
              <a:rPr lang="ru-RU" sz="1400" b="1" i="1" dirty="0">
                <a:solidFill>
                  <a:srgbClr val="FF0000"/>
                </a:solidFill>
                <a:latin typeface="Cambria" panose="02040503050406030204" pitchFamily="18" charset="0"/>
                <a:ea typeface="Cambria" panose="02040503050406030204" pitchFamily="18" charset="0"/>
                <a:cs typeface="Arial" panose="020B0604020202020204" pitchFamily="34" charset="0"/>
              </a:rPr>
              <a:t> элементу все покрывные </a:t>
            </a:r>
            <a:r>
              <a:rPr lang="ru-RU" sz="1400" b="1" i="1" dirty="0" smtClean="0">
                <a:solidFill>
                  <a:srgbClr val="FF0000"/>
                </a:solidFill>
                <a:latin typeface="Cambria" panose="02040503050406030204" pitchFamily="18" charset="0"/>
                <a:ea typeface="Cambria" panose="02040503050406030204" pitchFamily="18" charset="0"/>
                <a:cs typeface="Arial" panose="020B0604020202020204" pitchFamily="34" charset="0"/>
              </a:rPr>
              <a:t>протезы можно </a:t>
            </a:r>
            <a:r>
              <a:rPr lang="ru-RU" sz="1400" b="1" i="1" dirty="0">
                <a:solidFill>
                  <a:srgbClr val="FF0000"/>
                </a:solidFill>
                <a:latin typeface="Cambria" panose="02040503050406030204" pitchFamily="18" charset="0"/>
                <a:ea typeface="Cambria" panose="02040503050406030204" pitchFamily="18" charset="0"/>
                <a:cs typeface="Arial" panose="020B0604020202020204" pitchFamily="34" charset="0"/>
              </a:rPr>
              <a:t>разделить на 3 </a:t>
            </a:r>
            <a:r>
              <a:rPr lang="ru-RU" sz="1400" b="1" i="1" dirty="0" smtClean="0">
                <a:solidFill>
                  <a:srgbClr val="FF0000"/>
                </a:solidFill>
                <a:latin typeface="Cambria" panose="02040503050406030204" pitchFamily="18" charset="0"/>
                <a:ea typeface="Cambria" panose="02040503050406030204" pitchFamily="18" charset="0"/>
                <a:cs typeface="Arial" panose="020B0604020202020204" pitchFamily="34" charset="0"/>
              </a:rPr>
              <a:t>вида:</a:t>
            </a:r>
            <a:endParaRPr lang="ru-RU" sz="1100" b="1" i="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b="1" dirty="0">
                <a:latin typeface="Cambria" panose="02040503050406030204" pitchFamily="18" charset="0"/>
                <a:ea typeface="Cambria" panose="02040503050406030204" pitchFamily="18" charset="0"/>
                <a:cs typeface="Arial" panose="020B0604020202020204" pitchFamily="34" charset="0"/>
              </a:rPr>
              <a:t>• Непосредственные </a:t>
            </a:r>
            <a:r>
              <a:rPr lang="ru-RU" sz="1400" b="1" dirty="0" smtClean="0">
                <a:latin typeface="Cambria" panose="02040503050406030204" pitchFamily="18" charset="0"/>
                <a:ea typeface="Cambria" panose="02040503050406030204" pitchFamily="18" charset="0"/>
                <a:cs typeface="Arial" panose="020B0604020202020204" pitchFamily="34" charset="0"/>
              </a:rPr>
              <a:t>покрывные протезы (</a:t>
            </a:r>
            <a:r>
              <a:rPr lang="ru-RU" sz="1400" b="1" dirty="0" err="1" smtClean="0">
                <a:latin typeface="Cambria" panose="02040503050406030204" pitchFamily="18" charset="0"/>
                <a:ea typeface="Cambria" panose="02040503050406030204" pitchFamily="18" charset="0"/>
                <a:cs typeface="Arial" panose="020B0604020202020204" pitchFamily="34" charset="0"/>
              </a:rPr>
              <a:t>immediate</a:t>
            </a:r>
            <a:r>
              <a:rPr lang="ru-RU" sz="1400" b="1" dirty="0" smtClean="0">
                <a:latin typeface="Cambria" panose="02040503050406030204" pitchFamily="18" charset="0"/>
                <a:ea typeface="Cambria" panose="02040503050406030204" pitchFamily="18" charset="0"/>
                <a:cs typeface="Arial" panose="020B0604020202020204" pitchFamily="34" charset="0"/>
              </a:rPr>
              <a:t> </a:t>
            </a:r>
            <a:r>
              <a:rPr lang="ru-RU" sz="1400" b="1" dirty="0" err="1">
                <a:latin typeface="Cambria" panose="02040503050406030204" pitchFamily="18" charset="0"/>
                <a:ea typeface="Cambria" panose="02040503050406030204" pitchFamily="18" charset="0"/>
                <a:cs typeface="Arial" panose="020B0604020202020204" pitchFamily="34" charset="0"/>
              </a:rPr>
              <a:t>overdenture</a:t>
            </a:r>
            <a:r>
              <a:rPr lang="ru-RU" sz="1400" b="1" dirty="0">
                <a:latin typeface="Cambria" panose="02040503050406030204" pitchFamily="18" charset="0"/>
                <a:ea typeface="Cambria" panose="02040503050406030204" pitchFamily="18" charset="0"/>
                <a:cs typeface="Arial" panose="020B0604020202020204" pitchFamily="34" charset="0"/>
              </a:rPr>
              <a:t>)</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Используются при неблагоприятном прогнозе </a:t>
            </a:r>
            <a:r>
              <a:rPr lang="ru-RU" sz="1400" dirty="0" smtClean="0">
                <a:latin typeface="Cambria" panose="02040503050406030204" pitchFamily="18" charset="0"/>
                <a:ea typeface="Cambria" panose="02040503050406030204" pitchFamily="18" charset="0"/>
                <a:cs typeface="Arial" panose="020B0604020202020204" pitchFamily="34" charset="0"/>
              </a:rPr>
              <a:t>опорных зубов. </a:t>
            </a:r>
            <a:r>
              <a:rPr lang="ru-RU" sz="1400" dirty="0">
                <a:latin typeface="Cambria" panose="02040503050406030204" pitchFamily="18" charset="0"/>
                <a:ea typeface="Cambria" panose="02040503050406030204" pitchFamily="18" charset="0"/>
                <a:cs typeface="Arial" panose="020B0604020202020204" pitchFamily="34" charset="0"/>
              </a:rPr>
              <a:t>В этом случае корни </a:t>
            </a:r>
            <a:r>
              <a:rPr lang="ru-RU" sz="1400" dirty="0" smtClean="0">
                <a:latin typeface="Cambria" panose="02040503050406030204" pitchFamily="18" charset="0"/>
                <a:ea typeface="Cambria" panose="02040503050406030204" pitchFamily="18" charset="0"/>
                <a:cs typeface="Arial" panose="020B0604020202020204" pitchFamily="34" charset="0"/>
              </a:rPr>
              <a:t>опорных зубов без </a:t>
            </a:r>
            <a:r>
              <a:rPr lang="ru-RU" sz="1400" dirty="0" err="1">
                <a:latin typeface="Cambria" panose="02040503050406030204" pitchFamily="18" charset="0"/>
                <a:ea typeface="Cambria" panose="02040503050406030204" pitchFamily="18" charset="0"/>
                <a:cs typeface="Arial" panose="020B0604020202020204" pitchFamily="34" charset="0"/>
              </a:rPr>
              <a:t>ретенционных</a:t>
            </a:r>
            <a:r>
              <a:rPr lang="ru-RU" sz="1400" dirty="0">
                <a:latin typeface="Cambria" panose="02040503050406030204" pitchFamily="18" charset="0"/>
                <a:ea typeface="Cambria" panose="02040503050406030204" pitchFamily="18" charset="0"/>
                <a:cs typeface="Arial" panose="020B0604020202020204" pitchFamily="34" charset="0"/>
              </a:rPr>
              <a:t> элементов служат опорой покрывных протезов.</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b="1" dirty="0">
                <a:latin typeface="Cambria" panose="02040503050406030204" pitchFamily="18" charset="0"/>
                <a:ea typeface="Cambria" panose="02040503050406030204" pitchFamily="18" charset="0"/>
                <a:cs typeface="Arial" panose="020B0604020202020204" pitchFamily="34" charset="0"/>
              </a:rPr>
              <a:t>• Переходные </a:t>
            </a:r>
            <a:r>
              <a:rPr lang="ru-RU" sz="1400" b="1" dirty="0" smtClean="0">
                <a:latin typeface="Cambria" panose="02040503050406030204" pitchFamily="18" charset="0"/>
                <a:ea typeface="Cambria" panose="02040503050406030204" pitchFamily="18" charset="0"/>
                <a:cs typeface="Arial" panose="020B0604020202020204" pitchFamily="34" charset="0"/>
              </a:rPr>
              <a:t>покрывные протезы (</a:t>
            </a:r>
            <a:r>
              <a:rPr lang="ru-RU" sz="1400" b="1" dirty="0" err="1" smtClean="0">
                <a:latin typeface="Cambria" panose="02040503050406030204" pitchFamily="18" charset="0"/>
                <a:ea typeface="Cambria" panose="02040503050406030204" pitchFamily="18" charset="0"/>
                <a:cs typeface="Arial" panose="020B0604020202020204" pitchFamily="34" charset="0"/>
              </a:rPr>
              <a:t>transitional</a:t>
            </a:r>
            <a:r>
              <a:rPr lang="ru-RU" sz="1400" b="1" dirty="0" smtClean="0">
                <a:latin typeface="Cambria" panose="02040503050406030204" pitchFamily="18" charset="0"/>
                <a:ea typeface="Cambria" panose="02040503050406030204" pitchFamily="18" charset="0"/>
                <a:cs typeface="Arial" panose="020B0604020202020204" pitchFamily="34" charset="0"/>
              </a:rPr>
              <a:t> </a:t>
            </a:r>
            <a:r>
              <a:rPr lang="ru-RU" sz="1400" b="1" dirty="0" err="1">
                <a:latin typeface="Cambria" panose="02040503050406030204" pitchFamily="18" charset="0"/>
                <a:ea typeface="Cambria" panose="02040503050406030204" pitchFamily="18" charset="0"/>
                <a:cs typeface="Arial" panose="020B0604020202020204" pitchFamily="34" charset="0"/>
              </a:rPr>
              <a:t>overdenture</a:t>
            </a:r>
            <a:r>
              <a:rPr lang="ru-RU" sz="1400" b="1" dirty="0">
                <a:latin typeface="Cambria" panose="02040503050406030204" pitchFamily="18" charset="0"/>
                <a:ea typeface="Cambria" panose="02040503050406030204" pitchFamily="18" charset="0"/>
                <a:cs typeface="Arial" panose="020B0604020202020204" pitchFamily="34" charset="0"/>
              </a:rPr>
              <a:t>) используются при неопределенном прогнозе для </a:t>
            </a:r>
            <a:r>
              <a:rPr lang="ru-RU" sz="1400" b="1" dirty="0" smtClean="0">
                <a:latin typeface="Cambria" panose="02040503050406030204" pitchFamily="18" charset="0"/>
                <a:ea typeface="Cambria" panose="02040503050406030204" pitchFamily="18" charset="0"/>
                <a:cs typeface="Arial" panose="020B0604020202020204" pitchFamily="34" charset="0"/>
              </a:rPr>
              <a:t>опорных зубов.</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Использование подобных протезов у лиц пожилого возраста помогает адаптироваться пациентам к будущим полным съемным протезам. В этом случае </a:t>
            </a:r>
            <a:r>
              <a:rPr lang="ru-RU" sz="1400" dirty="0" err="1" smtClean="0">
                <a:latin typeface="Cambria" panose="02040503050406030204" pitchFamily="18" charset="0"/>
                <a:ea typeface="Cambria" panose="02040503050406030204" pitchFamily="18" charset="0"/>
                <a:cs typeface="Arial" panose="020B0604020202020204" pitchFamily="34" charset="0"/>
              </a:rPr>
              <a:t>ретенционные</a:t>
            </a:r>
            <a:r>
              <a:rPr lang="ru-RU" sz="1400" dirty="0" smtClean="0">
                <a:latin typeface="Cambria" panose="02040503050406030204" pitchFamily="18" charset="0"/>
                <a:ea typeface="Cambria" panose="02040503050406030204" pitchFamily="18" charset="0"/>
                <a:cs typeface="Arial" panose="020B0604020202020204" pitchFamily="34" charset="0"/>
              </a:rPr>
              <a:t> элементы цементируются </a:t>
            </a:r>
            <a:r>
              <a:rPr lang="ru-RU" sz="1400" dirty="0">
                <a:latin typeface="Cambria" panose="02040503050406030204" pitchFamily="18" charset="0"/>
                <a:ea typeface="Cambria" panose="02040503050406030204" pitchFamily="18" charset="0"/>
                <a:cs typeface="Arial" panose="020B0604020202020204" pitchFamily="34" charset="0"/>
              </a:rPr>
              <a:t>непосредственно в канал </a:t>
            </a:r>
            <a:r>
              <a:rPr lang="ru-RU" sz="1400" dirty="0" smtClean="0">
                <a:latin typeface="Cambria" panose="02040503050406030204" pitchFamily="18" charset="0"/>
                <a:ea typeface="Cambria" panose="02040503050406030204" pitchFamily="18" charset="0"/>
                <a:cs typeface="Arial" panose="020B0604020202020204" pitchFamily="34" charset="0"/>
              </a:rPr>
              <a:t>корня.</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Осложнением при применении данных </a:t>
            </a:r>
            <a:r>
              <a:rPr lang="ru-RU" sz="1400" dirty="0" err="1">
                <a:latin typeface="Cambria" panose="02040503050406030204" pitchFamily="18" charset="0"/>
                <a:ea typeface="Cambria" panose="02040503050406030204" pitchFamily="18" charset="0"/>
                <a:cs typeface="Arial" panose="020B0604020202020204" pitchFamily="34" charset="0"/>
              </a:rPr>
              <a:t>ретенционных</a:t>
            </a:r>
            <a:r>
              <a:rPr lang="ru-RU" sz="1400" dirty="0">
                <a:latin typeface="Cambria" panose="02040503050406030204" pitchFamily="18" charset="0"/>
                <a:ea typeface="Cambria" panose="02040503050406030204" pitchFamily="18" charset="0"/>
                <a:cs typeface="Arial" panose="020B0604020202020204" pitchFamily="34" charset="0"/>
              </a:rPr>
              <a:t> элементов может явиться развитие кариеса и </a:t>
            </a:r>
            <a:r>
              <a:rPr lang="ru-RU" sz="1400" dirty="0" smtClean="0">
                <a:latin typeface="Cambria" panose="02040503050406030204" pitchFamily="18" charset="0"/>
                <a:ea typeface="Cambria" panose="02040503050406030204" pitchFamily="18" charset="0"/>
                <a:cs typeface="Arial" panose="020B0604020202020204" pitchFamily="34" charset="0"/>
              </a:rPr>
              <a:t>перелом опорных корней</a:t>
            </a:r>
            <a:r>
              <a:rPr lang="ru-RU" sz="1400" dirty="0">
                <a:latin typeface="Cambria" panose="02040503050406030204" pitchFamily="18" charset="0"/>
                <a:ea typeface="Cambria" panose="02040503050406030204" pitchFamily="18" charset="0"/>
                <a:cs typeface="Arial" panose="020B0604020202020204" pitchFamily="34" charset="0"/>
              </a:rPr>
              <a:t>.</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b="1" dirty="0">
                <a:latin typeface="Cambria" panose="02040503050406030204" pitchFamily="18" charset="0"/>
                <a:ea typeface="Cambria" panose="02040503050406030204" pitchFamily="18" charset="0"/>
                <a:cs typeface="Arial" panose="020B0604020202020204" pitchFamily="34" charset="0"/>
              </a:rPr>
              <a:t>• Постоянные покрывные </a:t>
            </a:r>
            <a:r>
              <a:rPr lang="ru-RU" sz="1400" b="1" dirty="0" smtClean="0">
                <a:latin typeface="Cambria" panose="02040503050406030204" pitchFamily="18" charset="0"/>
                <a:ea typeface="Cambria" panose="02040503050406030204" pitchFamily="18" charset="0"/>
                <a:cs typeface="Arial" panose="020B0604020202020204" pitchFamily="34" charset="0"/>
              </a:rPr>
              <a:t>протезы </a:t>
            </a:r>
            <a:r>
              <a:rPr lang="ru-RU" sz="1400" b="1" dirty="0">
                <a:latin typeface="Cambria" panose="02040503050406030204" pitchFamily="18" charset="0"/>
                <a:ea typeface="Cambria" panose="02040503050406030204" pitchFamily="18" charset="0"/>
                <a:cs typeface="Arial" panose="020B0604020202020204" pitchFamily="34" charset="0"/>
              </a:rPr>
              <a:t>(</a:t>
            </a:r>
            <a:r>
              <a:rPr lang="ru-RU" sz="1400" b="1" dirty="0" err="1">
                <a:latin typeface="Cambria" panose="02040503050406030204" pitchFamily="18" charset="0"/>
                <a:ea typeface="Cambria" panose="02040503050406030204" pitchFamily="18" charset="0"/>
                <a:cs typeface="Arial" panose="020B0604020202020204" pitchFamily="34" charset="0"/>
              </a:rPr>
              <a:t>definitive</a:t>
            </a:r>
            <a:r>
              <a:rPr lang="ru-RU" sz="1400" b="1" dirty="0">
                <a:latin typeface="Cambria" panose="02040503050406030204" pitchFamily="18" charset="0"/>
                <a:ea typeface="Cambria" panose="02040503050406030204" pitchFamily="18" charset="0"/>
                <a:cs typeface="Arial" panose="020B0604020202020204" pitchFamily="34" charset="0"/>
              </a:rPr>
              <a:t> </a:t>
            </a:r>
            <a:r>
              <a:rPr lang="ru-RU" sz="1400" b="1" dirty="0" err="1">
                <a:latin typeface="Cambria" panose="02040503050406030204" pitchFamily="18" charset="0"/>
                <a:ea typeface="Cambria" panose="02040503050406030204" pitchFamily="18" charset="0"/>
                <a:cs typeface="Arial" panose="020B0604020202020204" pitchFamily="34" charset="0"/>
              </a:rPr>
              <a:t>overdenture</a:t>
            </a:r>
            <a:r>
              <a:rPr lang="ru-RU" sz="1400" b="1" dirty="0">
                <a:latin typeface="Cambria" panose="02040503050406030204" pitchFamily="18" charset="0"/>
                <a:ea typeface="Cambria" panose="02040503050406030204" pitchFamily="18" charset="0"/>
                <a:cs typeface="Arial" panose="020B0604020202020204" pitchFamily="34" charset="0"/>
              </a:rPr>
              <a:t>) используются при долгосрочном прогнозе для </a:t>
            </a:r>
            <a:r>
              <a:rPr lang="ru-RU" sz="1400" b="1" dirty="0" smtClean="0">
                <a:latin typeface="Cambria" panose="02040503050406030204" pitchFamily="18" charset="0"/>
                <a:ea typeface="Cambria" panose="02040503050406030204" pitchFamily="18" charset="0"/>
                <a:cs typeface="Arial" panose="020B0604020202020204" pitchFamily="34" charset="0"/>
              </a:rPr>
              <a:t>опорных зубов.</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В этом случае могут использоваться </a:t>
            </a:r>
            <a:r>
              <a:rPr lang="ru-RU" sz="1400" dirty="0" err="1">
                <a:latin typeface="Cambria" panose="02040503050406030204" pitchFamily="18" charset="0"/>
                <a:ea typeface="Cambria" panose="02040503050406030204" pitchFamily="18" charset="0"/>
                <a:cs typeface="Arial" panose="020B0604020202020204" pitchFamily="34" charset="0"/>
              </a:rPr>
              <a:t>ретенционные</a:t>
            </a:r>
            <a:r>
              <a:rPr lang="ru-RU" sz="1400" dirty="0">
                <a:latin typeface="Cambria" panose="02040503050406030204" pitchFamily="18" charset="0"/>
                <a:ea typeface="Cambria" panose="02040503050406030204" pitchFamily="18" charset="0"/>
                <a:cs typeface="Arial" panose="020B0604020202020204" pitchFamily="34" charset="0"/>
              </a:rPr>
              <a:t> </a:t>
            </a:r>
            <a:r>
              <a:rPr lang="ru-RU" sz="1400" dirty="0" smtClean="0">
                <a:latin typeface="Cambria" panose="02040503050406030204" pitchFamily="18" charset="0"/>
                <a:ea typeface="Cambria" panose="02040503050406030204" pitchFamily="18" charset="0"/>
                <a:cs typeface="Arial" panose="020B0604020202020204" pitchFamily="34" charset="0"/>
              </a:rPr>
              <a:t>элементы, </a:t>
            </a:r>
            <a:r>
              <a:rPr lang="ru-RU" sz="1400" dirty="0">
                <a:latin typeface="Cambria" panose="02040503050406030204" pitchFamily="18" charset="0"/>
                <a:ea typeface="Cambria" panose="02040503050406030204" pitchFamily="18" charset="0"/>
                <a:cs typeface="Arial" panose="020B0604020202020204" pitchFamily="34" charset="0"/>
              </a:rPr>
              <a:t>располагающиеся на корневом колпачке, </a:t>
            </a:r>
            <a:r>
              <a:rPr lang="ru-RU" sz="1400" dirty="0" smtClean="0">
                <a:latin typeface="Cambria" panose="02040503050406030204" pitchFamily="18" charset="0"/>
                <a:ea typeface="Cambria" panose="02040503050406030204" pitchFamily="18" charset="0"/>
                <a:cs typeface="Arial" panose="020B0604020202020204" pitchFamily="34" charset="0"/>
              </a:rPr>
              <a:t>телескопические коронки, </a:t>
            </a:r>
            <a:r>
              <a:rPr lang="ru-RU" sz="1400" dirty="0">
                <a:latin typeface="Cambria" panose="02040503050406030204" pitchFamily="18" charset="0"/>
                <a:ea typeface="Cambria" panose="02040503050406030204" pitchFamily="18" charset="0"/>
                <a:cs typeface="Arial" panose="020B0604020202020204" pitchFamily="34" charset="0"/>
              </a:rPr>
              <a:t>балки, магнитные </a:t>
            </a:r>
            <a:r>
              <a:rPr lang="ru-RU" sz="1400" dirty="0" smtClean="0">
                <a:latin typeface="Cambria" panose="02040503050406030204" pitchFamily="18" charset="0"/>
                <a:ea typeface="Cambria" panose="02040503050406030204" pitchFamily="18" charset="0"/>
                <a:cs typeface="Arial" panose="020B0604020202020204" pitchFamily="34" charset="0"/>
              </a:rPr>
              <a:t>фиксаторы.</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В покрывных протезах могут использоваться жесткие или </a:t>
            </a:r>
            <a:r>
              <a:rPr lang="ru-RU" sz="1400" dirty="0" smtClean="0">
                <a:latin typeface="Cambria" panose="02040503050406030204" pitchFamily="18" charset="0"/>
                <a:ea typeface="Cambria" panose="02040503050406030204" pitchFamily="18" charset="0"/>
                <a:cs typeface="Arial" panose="020B0604020202020204" pitchFamily="34" charset="0"/>
              </a:rPr>
              <a:t>лабильные замковые крепления.</a:t>
            </a:r>
            <a:endParaRPr lang="ru-RU"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60187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835696" y="548680"/>
            <a:ext cx="6750496" cy="5078313"/>
          </a:xfrm>
          <a:prstGeom prst="rect">
            <a:avLst/>
          </a:prstGeom>
        </p:spPr>
        <p:txBody>
          <a:bodyPr wrap="square">
            <a:spAutoFit/>
          </a:bodyPr>
          <a:lstStyle/>
          <a:p>
            <a:pPr algn="just">
              <a:lnSpc>
                <a:spcPct val="150000"/>
              </a:lnSpc>
              <a:spcAft>
                <a:spcPts val="0"/>
              </a:spcAft>
            </a:pPr>
            <a:r>
              <a:rPr lang="ru-RU"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Телескопическое крепление кламмера состоит из двух частей </a:t>
            </a:r>
            <a:r>
              <a:rPr lang="ru-RU" dirty="0">
                <a:latin typeface="Cambria" panose="02040503050406030204" pitchFamily="18" charset="0"/>
                <a:ea typeface="Calibri" panose="020F0502020204030204" pitchFamily="34" charset="0"/>
                <a:cs typeface="Times New Roman" panose="02020603050405020304" pitchFamily="18" charset="0"/>
              </a:rPr>
              <a:t>- </a:t>
            </a:r>
            <a:r>
              <a:rPr lang="ru-RU" i="1" dirty="0">
                <a:latin typeface="Cambria" panose="02040503050406030204" pitchFamily="18" charset="0"/>
                <a:ea typeface="Calibri" panose="020F0502020204030204" pitchFamily="34" charset="0"/>
                <a:cs typeface="Times New Roman" panose="02020603050405020304" pitchFamily="18" charset="0"/>
              </a:rPr>
              <a:t>внутренней и наружной</a:t>
            </a:r>
            <a:r>
              <a:rPr lang="ru-RU" dirty="0">
                <a:latin typeface="Cambria" panose="02040503050406030204" pitchFamily="18" charset="0"/>
                <a:ea typeface="Calibri" panose="020F0502020204030204" pitchFamily="34" charset="0"/>
                <a:cs typeface="Times New Roman" panose="02020603050405020304" pitchFamily="18" charset="0"/>
              </a:rPr>
              <a:t>. Внутренняя часть представлена металлическим колпачком, покрывающим культю зуба. Наружной частью является коронка с выраженной анатомической формой. Она может быть цельнолитой, металлопластмассовой, металлокерамической. Внутреннюю часть укрепляют на зубе цементом, наружную соединяют с протезом.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По </a:t>
            </a:r>
            <a:r>
              <a:rPr lang="ru-RU" dirty="0">
                <a:latin typeface="Cambria" panose="02040503050406030204" pitchFamily="18" charset="0"/>
                <a:ea typeface="Calibri" panose="020F0502020204030204" pitchFamily="34" charset="0"/>
                <a:cs typeface="Times New Roman" panose="02020603050405020304" pitchFamily="18" charset="0"/>
              </a:rPr>
              <a:t>принципу передачи жевательного давления на опорные зубы телескопические коронки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следует отнести</a:t>
            </a:r>
          </a:p>
          <a:p>
            <a:pPr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 </a:t>
            </a:r>
            <a:r>
              <a:rPr lang="ru-RU" dirty="0">
                <a:latin typeface="Cambria" panose="02040503050406030204" pitchFamily="18" charset="0"/>
                <a:ea typeface="Calibri" panose="020F0502020204030204" pitchFamily="34" charset="0"/>
                <a:cs typeface="Times New Roman" panose="02020603050405020304" pitchFamily="18" charset="0"/>
              </a:rPr>
              <a:t>к опорно-удерживающим.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100" name="Picture 4" descr="Протезы с телескопической зубной конструкцией от зуботехнической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509120"/>
            <a:ext cx="286702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967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9" name="Picture 3" descr="Безымянный"/>
          <p:cNvPicPr>
            <a:picLocks noChangeAspect="1" noChangeArrowheads="1"/>
          </p:cNvPicPr>
          <p:nvPr/>
        </p:nvPicPr>
        <p:blipFill>
          <a:blip r:embed="rId4" cstate="print"/>
          <a:srcRect/>
          <a:stretch>
            <a:fillRect/>
          </a:stretch>
        </p:blipFill>
        <p:spPr bwMode="auto">
          <a:xfrm>
            <a:off x="1638164" y="1540143"/>
            <a:ext cx="2736304" cy="3600400"/>
          </a:xfrm>
          <a:prstGeom prst="rect">
            <a:avLst/>
          </a:prstGeom>
          <a:noFill/>
          <a:ln w="9525">
            <a:noFill/>
            <a:miter lim="800000"/>
            <a:headEnd/>
            <a:tailEnd/>
          </a:ln>
        </p:spPr>
      </p:pic>
      <p:sp>
        <p:nvSpPr>
          <p:cNvPr id="3" name="Прямоугольник 2"/>
          <p:cNvSpPr/>
          <p:nvPr/>
        </p:nvSpPr>
        <p:spPr>
          <a:xfrm>
            <a:off x="4519800" y="2042552"/>
            <a:ext cx="4032448" cy="2595582"/>
          </a:xfrm>
          <a:prstGeom prst="rect">
            <a:avLst/>
          </a:prstGeom>
        </p:spPr>
        <p:txBody>
          <a:bodyPr wrap="square">
            <a:spAutoFit/>
          </a:bodyPr>
          <a:lstStyle/>
          <a:p>
            <a:pPr lvl="0" algn="ctr" fontAlgn="base">
              <a:spcBef>
                <a:spcPct val="0"/>
              </a:spcBef>
              <a:spcAft>
                <a:spcPts val="1000"/>
              </a:spcAft>
            </a:pPr>
            <a:r>
              <a:rPr lang="ru-RU" sz="2800" b="1" i="1" dirty="0">
                <a:solidFill>
                  <a:srgbClr val="0000FF"/>
                </a:solidFill>
                <a:latin typeface="Cambria" panose="02040503050406030204" pitchFamily="18" charset="0"/>
                <a:ea typeface="Cambria" panose="02040503050406030204" pitchFamily="18" charset="0"/>
              </a:rPr>
              <a:t>Телескопическое крепление: </a:t>
            </a:r>
          </a:p>
          <a:p>
            <a:pPr lvl="0" algn="just" fontAlgn="base">
              <a:spcBef>
                <a:spcPct val="0"/>
              </a:spcBef>
              <a:spcAft>
                <a:spcPts val="1000"/>
              </a:spcAft>
            </a:pPr>
            <a:r>
              <a:rPr lang="ru-RU" b="1" i="1" dirty="0">
                <a:latin typeface="Cambria" panose="02040503050406030204" pitchFamily="18" charset="0"/>
                <a:ea typeface="Cambria" panose="02040503050406030204" pitchFamily="18" charset="0"/>
              </a:rPr>
              <a:t>а – внутренний металлический колпачок, </a:t>
            </a:r>
          </a:p>
          <a:p>
            <a:pPr lvl="0" algn="ctr" fontAlgn="base">
              <a:spcBef>
                <a:spcPct val="0"/>
              </a:spcBef>
              <a:spcAft>
                <a:spcPts val="1000"/>
              </a:spcAft>
            </a:pPr>
            <a:r>
              <a:rPr lang="ru-RU" b="1" i="1" dirty="0">
                <a:latin typeface="Cambria" panose="02040503050406030204" pitchFamily="18" charset="0"/>
                <a:ea typeface="Cambria" panose="02040503050406030204" pitchFamily="18" charset="0"/>
              </a:rPr>
              <a:t>б – наружная часть – коронка с выраженной анатомической формой</a:t>
            </a:r>
          </a:p>
        </p:txBody>
      </p:sp>
    </p:spTree>
    <p:extLst>
      <p:ext uri="{BB962C8B-B14F-4D97-AF65-F5344CB8AC3E}">
        <p14:creationId xmlns:p14="http://schemas.microsoft.com/office/powerpoint/2010/main" val="196488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979712" y="450245"/>
            <a:ext cx="6400800" cy="3554819"/>
          </a:xfrm>
          <a:prstGeom prst="rect">
            <a:avLst/>
          </a:prstGeom>
        </p:spPr>
        <p:txBody>
          <a:bodyPr wrap="square">
            <a:spAutoFit/>
          </a:bodyPr>
          <a:lstStyle/>
          <a:p>
            <a:pPr indent="342900" algn="ctr">
              <a:lnSpc>
                <a:spcPct val="150000"/>
              </a:lnSpc>
              <a:spcAft>
                <a:spcPts val="0"/>
              </a:spcAft>
            </a:pPr>
            <a:r>
              <a:rPr lang="ru-RU" sz="2000" b="1" i="1" dirty="0">
                <a:solidFill>
                  <a:srgbClr val="FF0000"/>
                </a:solidFill>
                <a:latin typeface="Cambria" panose="02040503050406030204" pitchFamily="18" charset="0"/>
                <a:ea typeface="Calibri" panose="020F0502020204030204" pitchFamily="34" charset="0"/>
                <a:cs typeface="Times New Roman" panose="02020603050405020304" pitchFamily="18" charset="0"/>
              </a:rPr>
              <a:t>Изготовление телескопических коронок противопоказаны в следующих случаях: </a:t>
            </a:r>
            <a:endParaRPr lang="ru-RU" sz="2000" b="1" i="1"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indent="342900">
              <a:lnSpc>
                <a:spcPct val="150000"/>
              </a:lnSpc>
              <a:spcAft>
                <a:spcPts val="0"/>
              </a:spcAft>
            </a:pPr>
            <a:endParaRPr lang="ru-RU" sz="2000" b="1" i="1"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rabicParenR"/>
            </a:pPr>
            <a:r>
              <a:rPr lang="ru-RU" dirty="0" smtClean="0">
                <a:latin typeface="Cambria" panose="02040503050406030204" pitchFamily="18" charset="0"/>
                <a:ea typeface="Calibri" panose="020F0502020204030204" pitchFamily="34" charset="0"/>
                <a:cs typeface="Times New Roman" panose="02020603050405020304" pitchFamily="18" charset="0"/>
              </a:rPr>
              <a:t>наличие </a:t>
            </a:r>
            <a:r>
              <a:rPr lang="ru-RU" dirty="0">
                <a:latin typeface="Cambria" panose="02040503050406030204" pitchFamily="18" charset="0"/>
                <a:ea typeface="Calibri" panose="020F0502020204030204" pitchFamily="34" charset="0"/>
                <a:cs typeface="Times New Roman" panose="02020603050405020304" pitchFamily="18" charset="0"/>
              </a:rPr>
              <a:t>выраженных патологических изменений в пародонте опорных зубов;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rabicParenR"/>
            </a:pPr>
            <a:r>
              <a:rPr lang="ru-RU" dirty="0" smtClean="0">
                <a:latin typeface="Cambria" panose="02040503050406030204" pitchFamily="18" charset="0"/>
                <a:ea typeface="Calibri" panose="020F0502020204030204" pitchFamily="34" charset="0"/>
                <a:cs typeface="Times New Roman" panose="02020603050405020304" pitchFamily="18" charset="0"/>
              </a:rPr>
              <a:t> Значительный </a:t>
            </a:r>
            <a:r>
              <a:rPr lang="ru-RU" dirty="0">
                <a:latin typeface="Cambria" panose="02040503050406030204" pitchFamily="18" charset="0"/>
                <a:ea typeface="Calibri" panose="020F0502020204030204" pitchFamily="34" charset="0"/>
                <a:cs typeface="Times New Roman" panose="02020603050405020304" pitchFamily="18" charset="0"/>
              </a:rPr>
              <a:t>наклон опорных зубов;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marL="342900" indent="-342900">
              <a:lnSpc>
                <a:spcPct val="150000"/>
              </a:lnSpc>
              <a:spcAft>
                <a:spcPts val="0"/>
              </a:spcAft>
              <a:buAutoNum type="arabicParenR"/>
            </a:pPr>
            <a:r>
              <a:rPr lang="ru-RU" dirty="0" smtClean="0">
                <a:latin typeface="Cambria" panose="02040503050406030204" pitchFamily="18" charset="0"/>
                <a:ea typeface="Calibri" panose="020F0502020204030204" pitchFamily="34" charset="0"/>
                <a:cs typeface="Times New Roman" panose="02020603050405020304" pitchFamily="18" charset="0"/>
              </a:rPr>
              <a:t> Повышенная </a:t>
            </a:r>
            <a:r>
              <a:rPr lang="ru-RU" dirty="0">
                <a:latin typeface="Cambria" panose="02040503050406030204" pitchFamily="18" charset="0"/>
                <a:ea typeface="Calibri" panose="020F0502020204030204" pitchFamily="34" charset="0"/>
                <a:cs typeface="Times New Roman" panose="02020603050405020304" pitchFamily="18" charset="0"/>
              </a:rPr>
              <a:t>стираемость твердых тканей зубов 2 – 3 степени.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Бюгельный протез на телескопических коронках цена от 35 00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282173"/>
            <a:ext cx="3528392" cy="225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38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07704" y="405095"/>
            <a:ext cx="6624736" cy="6047809"/>
          </a:xfrm>
          <a:prstGeom prst="rect">
            <a:avLst/>
          </a:prstGeom>
        </p:spPr>
        <p:txBody>
          <a:bodyPr wrap="square">
            <a:spAutoFit/>
          </a:bodyPr>
          <a:lstStyle/>
          <a:p>
            <a:pPr marL="228600" algn="just">
              <a:lnSpc>
                <a:spcPct val="150000"/>
              </a:lnSpc>
              <a:spcAft>
                <a:spcPts val="0"/>
              </a:spcAft>
            </a:pPr>
            <a:r>
              <a:rPr lang="ru-RU" b="1" i="1" dirty="0">
                <a:solidFill>
                  <a:srgbClr val="FF0000"/>
                </a:solidFill>
                <a:latin typeface="Cambria" panose="02040503050406030204" pitchFamily="18" charset="0"/>
                <a:ea typeface="Cambria" panose="02040503050406030204" pitchFamily="18" charset="0"/>
              </a:rPr>
              <a:t>Преимущества фиксации съемных протезов с помощью телескопических коронок</a:t>
            </a:r>
            <a:r>
              <a:rPr lang="ru-RU" b="1" i="1" dirty="0" smtClean="0">
                <a:solidFill>
                  <a:srgbClr val="FF0000"/>
                </a:solidFill>
                <a:latin typeface="Cambria" panose="02040503050406030204" pitchFamily="18" charset="0"/>
                <a:ea typeface="Cambria" panose="02040503050406030204" pitchFamily="18" charset="0"/>
              </a:rPr>
              <a:t>:</a:t>
            </a:r>
          </a:p>
          <a:p>
            <a:pPr marL="228600" algn="just">
              <a:lnSpc>
                <a:spcPct val="150000"/>
              </a:lnSpc>
              <a:spcAft>
                <a:spcPts val="0"/>
              </a:spcAft>
            </a:pPr>
            <a:endParaRPr lang="ru-RU" sz="1400" b="1" i="1" dirty="0">
              <a:solidFill>
                <a:srgbClr val="FF0000"/>
              </a:solidFill>
              <a:latin typeface="Cambria" panose="02040503050406030204" pitchFamily="18" charset="0"/>
              <a:ea typeface="Cambria" panose="02040503050406030204" pitchFamily="18" charset="0"/>
            </a:endParaRPr>
          </a:p>
          <a:p>
            <a:pPr marL="342900" lvl="0" indent="-342900" algn="just">
              <a:lnSpc>
                <a:spcPct val="150000"/>
              </a:lnSpc>
              <a:spcAft>
                <a:spcPts val="0"/>
              </a:spcAft>
              <a:buFont typeface="Times New Roman" panose="02020603050405020304" pitchFamily="18" charset="0"/>
              <a:buChar char="-"/>
              <a:tabLst>
                <a:tab pos="180340" algn="l"/>
              </a:tabLst>
            </a:pPr>
            <a:r>
              <a:rPr lang="ru-RU" sz="1600" dirty="0">
                <a:latin typeface="Cambria" panose="02040503050406030204" pitchFamily="18" charset="0"/>
                <a:ea typeface="Cambria" panose="02040503050406030204" pitchFamily="18" charset="0"/>
                <a:cs typeface="Times New Roman" panose="02020603050405020304" pitchFamily="18" charset="0"/>
              </a:rPr>
              <a:t>жевательное давление от съемного протеза распределяется на опорные зубы вдоль продольных осей опорных зубов, что оказывает благоприятное влияние на их пародонт.</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180340" algn="l"/>
              </a:tabLst>
            </a:pPr>
            <a:r>
              <a:rPr lang="ru-RU" sz="1600" dirty="0">
                <a:latin typeface="Cambria" panose="02040503050406030204" pitchFamily="18" charset="0"/>
                <a:ea typeface="Cambria" panose="02040503050406030204" pitchFamily="18" charset="0"/>
                <a:cs typeface="Times New Roman" panose="02020603050405020304" pitchFamily="18" charset="0"/>
              </a:rPr>
              <a:t>система двойных коронок обеспечивает жесткое соединение опорных зубов со съемной частью протеза.</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180340" algn="l"/>
              </a:tabLst>
            </a:pPr>
            <a:r>
              <a:rPr lang="ru-RU" sz="1600" dirty="0">
                <a:latin typeface="Cambria" panose="02040503050406030204" pitchFamily="18" charset="0"/>
                <a:ea typeface="Cambria" panose="02040503050406030204" pitchFamily="18" charset="0"/>
                <a:cs typeface="Times New Roman" panose="02020603050405020304" pitchFamily="18" charset="0"/>
              </a:rPr>
              <a:t>телескопические фиксаторы оказывают минимальное воздействие на опорные зубы при снятии протеза.</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180340" algn="l"/>
              </a:tabLst>
            </a:pPr>
            <a:r>
              <a:rPr lang="ru-RU" sz="1600" dirty="0">
                <a:latin typeface="Cambria" panose="02040503050406030204" pitchFamily="18" charset="0"/>
                <a:ea typeface="Cambria" panose="02040503050406030204" pitchFamily="18" charset="0"/>
                <a:cs typeface="Times New Roman" panose="02020603050405020304" pitchFamily="18" charset="0"/>
              </a:rPr>
              <a:t>имеется возможность активации телескопических коронок с фрикционными штифтами и плунжерами.</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a:lnSpc>
                <a:spcPct val="150000"/>
              </a:lnSpc>
              <a:spcAft>
                <a:spcPts val="0"/>
              </a:spcAft>
              <a:buFont typeface="Times New Roman" panose="02020603050405020304" pitchFamily="18" charset="0"/>
              <a:buChar char="-"/>
              <a:tabLst>
                <a:tab pos="180340" algn="l"/>
              </a:tabLst>
            </a:pPr>
            <a:r>
              <a:rPr lang="ru-RU" sz="1600" dirty="0">
                <a:latin typeface="Cambria" panose="02040503050406030204" pitchFamily="18" charset="0"/>
                <a:ea typeface="Cambria" panose="02040503050406030204" pitchFamily="18" charset="0"/>
                <a:cs typeface="Times New Roman" panose="02020603050405020304" pitchFamily="18" charset="0"/>
              </a:rPr>
              <a:t>на нижней челюсти телескопические коронки позволяют отказаться от бюгельной дуги и расположить её в составе тела протеза, одновременно перенося нагрузку на центр альвеолярного гребня.</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33755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28800" y="635927"/>
            <a:ext cx="6858000" cy="5586145"/>
          </a:xfrm>
          <a:prstGeom prst="rect">
            <a:avLst/>
          </a:prstGeom>
        </p:spPr>
        <p:txBody>
          <a:bodyPr wrap="square">
            <a:spAutoFit/>
          </a:bodyPr>
          <a:lstStyle/>
          <a:p>
            <a:pPr marL="228600" indent="342900" algn="just">
              <a:lnSpc>
                <a:spcPct val="150000"/>
              </a:lnSpc>
              <a:spcAft>
                <a:spcPts val="0"/>
              </a:spcAft>
            </a:pPr>
            <a:r>
              <a:rPr lang="ru-RU" sz="1400" dirty="0">
                <a:latin typeface="Cambria" panose="02040503050406030204" pitchFamily="18" charset="0"/>
                <a:ea typeface="Cambria" panose="02040503050406030204" pitchFamily="18" charset="0"/>
              </a:rPr>
              <a:t>К клиническим достоинствам </a:t>
            </a:r>
            <a:r>
              <a:rPr lang="ru-RU" sz="1400" b="1" i="1" dirty="0">
                <a:solidFill>
                  <a:srgbClr val="FF0000"/>
                </a:solidFill>
                <a:latin typeface="Cambria" panose="02040503050406030204" pitchFamily="18" charset="0"/>
                <a:ea typeface="Cambria" panose="02040503050406030204" pitchFamily="18" charset="0"/>
              </a:rPr>
              <a:t>телескопических конусных коронок</a:t>
            </a:r>
            <a:r>
              <a:rPr lang="ru-RU" sz="1400" dirty="0">
                <a:latin typeface="Cambria" panose="02040503050406030204" pitchFamily="18" charset="0"/>
                <a:ea typeface="Cambria" panose="02040503050406030204" pitchFamily="18" charset="0"/>
              </a:rPr>
              <a:t>, помимо указанных выше, следует отнести ещё несколько моментов. По данным литературы, полная адаптация к протезам на телескопических коронках (состоящих из съемной и несъемной части) наступает у 92% пациентов, а не пользуются протезами лишь 3,8% пациентов, что равно показателю для мостовидных протезов. Применение в качестве опор телескопических коронок дает врачу уникальную возможность долгосрочного планирования (один протез может оставаться без переделки в полости рта при изменении клинической ситуации).</a:t>
            </a:r>
            <a:endParaRPr lang="ru-RU" sz="1200" i="1" dirty="0">
              <a:latin typeface="Cambria" panose="02040503050406030204" pitchFamily="18" charset="0"/>
              <a:ea typeface="Cambria" panose="02040503050406030204" pitchFamily="18" charset="0"/>
            </a:endParaRPr>
          </a:p>
          <a:p>
            <a:pPr indent="342900" algn="just">
              <a:lnSpc>
                <a:spcPct val="150000"/>
              </a:lnSpc>
              <a:spcAft>
                <a:spcPts val="0"/>
              </a:spcAft>
            </a:pPr>
            <a:r>
              <a:rPr lang="ru-RU" sz="1400" dirty="0">
                <a:latin typeface="Cambria" panose="02040503050406030204" pitchFamily="18" charset="0"/>
                <a:ea typeface="Cambria" panose="02040503050406030204" pitchFamily="18" charset="0"/>
                <a:cs typeface="Times New Roman" panose="02020603050405020304" pitchFamily="18" charset="0"/>
              </a:rPr>
              <a:t>Многие исследователи показали, что при наличии </a:t>
            </a:r>
            <a:r>
              <a:rPr lang="ru-RU" sz="1400" i="1" dirty="0">
                <a:latin typeface="Cambria" panose="02040503050406030204" pitchFamily="18" charset="0"/>
                <a:ea typeface="Cambria" panose="02040503050406030204" pitchFamily="18" charset="0"/>
                <a:cs typeface="Times New Roman" panose="02020603050405020304" pitchFamily="18" charset="0"/>
              </a:rPr>
              <a:t>подвижных зубов</a:t>
            </a:r>
            <a:r>
              <a:rPr lang="ru-RU" sz="1400" dirty="0">
                <a:latin typeface="Cambria" panose="02040503050406030204" pitchFamily="18" charset="0"/>
                <a:ea typeface="Cambria" panose="02040503050406030204" pitchFamily="18" charset="0"/>
                <a:cs typeface="Times New Roman" panose="02020603050405020304" pitchFamily="18" charset="0"/>
              </a:rPr>
              <a:t> телескопическая система является более предпочтительной по сравнению с остальными видами фиксации. При изучении съемных протезов с кламмерной и телескопической системой крепления было установлено, что распределение жевательной нагрузки у телескопических систем значительно </a:t>
            </a:r>
            <a:r>
              <a:rPr lang="ru-RU" sz="1400" dirty="0" err="1">
                <a:latin typeface="Cambria" panose="02040503050406030204" pitchFamily="18" charset="0"/>
                <a:ea typeface="Cambria" panose="02040503050406030204" pitchFamily="18" charset="0"/>
                <a:cs typeface="Times New Roman" panose="02020603050405020304" pitchFamily="18" charset="0"/>
              </a:rPr>
              <a:t>физиологочнее</a:t>
            </a:r>
            <a:r>
              <a:rPr lang="ru-RU" sz="1400" dirty="0">
                <a:latin typeface="Cambria" panose="02040503050406030204" pitchFamily="18" charset="0"/>
                <a:ea typeface="Cambria" panose="02040503050406030204" pitchFamily="18" charset="0"/>
                <a:cs typeface="Times New Roman" panose="02020603050405020304" pitchFamily="18" charset="0"/>
              </a:rPr>
              <a:t>, чем у </a:t>
            </a:r>
            <a:r>
              <a:rPr lang="ru-RU" sz="1400" dirty="0" err="1">
                <a:latin typeface="Cambria" panose="02040503050406030204" pitchFamily="18" charset="0"/>
                <a:ea typeface="Cambria" panose="02040503050406030204" pitchFamily="18" charset="0"/>
                <a:cs typeface="Times New Roman" panose="02020603050405020304" pitchFamily="18" charset="0"/>
              </a:rPr>
              <a:t>кламмерных</a:t>
            </a:r>
            <a:r>
              <a:rPr lang="ru-RU" sz="1400" dirty="0">
                <a:latin typeface="Cambria" panose="02040503050406030204" pitchFamily="18" charset="0"/>
                <a:ea typeface="Cambria" panose="02040503050406030204" pitchFamily="18" charset="0"/>
                <a:cs typeface="Times New Roman" panose="02020603050405020304" pitchFamily="18" charset="0"/>
              </a:rPr>
              <a:t>. Функциональная нагрузка вызывает стимуляцию кровообращения в опорных тканях и, как следствие, продлевает срок службы зубов и уменьшает атрофию альвеолярной кости.</a:t>
            </a:r>
            <a:endParaRPr lang="ru-RU"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186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52228" y="2372850"/>
            <a:ext cx="4215916" cy="2045196"/>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3" name="Рисунок 2"/>
          <p:cNvPicPr>
            <a:picLocks noChangeAspect="1"/>
          </p:cNvPicPr>
          <p:nvPr/>
        </p:nvPicPr>
        <p:blipFill>
          <a:blip r:embed="rId5"/>
          <a:stretch>
            <a:fillRect/>
          </a:stretch>
        </p:blipFill>
        <p:spPr>
          <a:xfrm>
            <a:off x="1652228" y="256392"/>
            <a:ext cx="4215916" cy="2116458"/>
          </a:xfrm>
          <a:prstGeom prst="rect">
            <a:avLst/>
          </a:prstGeom>
        </p:spPr>
      </p:pic>
      <p:pic>
        <p:nvPicPr>
          <p:cNvPr id="5" name="Рисунок 4"/>
          <p:cNvPicPr>
            <a:picLocks noChangeAspect="1"/>
          </p:cNvPicPr>
          <p:nvPr/>
        </p:nvPicPr>
        <p:blipFill>
          <a:blip r:embed="rId6"/>
          <a:stretch>
            <a:fillRect/>
          </a:stretch>
        </p:blipFill>
        <p:spPr>
          <a:xfrm>
            <a:off x="1652228" y="4387190"/>
            <a:ext cx="4215916" cy="2164228"/>
          </a:xfrm>
          <a:prstGeom prst="rect">
            <a:avLst/>
          </a:prstGeom>
        </p:spPr>
      </p:pic>
      <p:sp>
        <p:nvSpPr>
          <p:cNvPr id="6" name="TextBox 5"/>
          <p:cNvSpPr txBox="1"/>
          <p:nvPr/>
        </p:nvSpPr>
        <p:spPr>
          <a:xfrm>
            <a:off x="6096000" y="697754"/>
            <a:ext cx="2590800" cy="830997"/>
          </a:xfrm>
          <a:prstGeom prst="rect">
            <a:avLst/>
          </a:prstGeom>
          <a:noFill/>
        </p:spPr>
        <p:txBody>
          <a:bodyPr wrap="square" rtlCol="0">
            <a:spAutoFit/>
          </a:bodyPr>
          <a:lstStyle/>
          <a:p>
            <a:r>
              <a:rPr lang="ru-RU" sz="1600" dirty="0" smtClean="0">
                <a:latin typeface="Cambria" panose="02040503050406030204" pitchFamily="18" charset="0"/>
                <a:ea typeface="Cambria" panose="02040503050406030204" pitchFamily="18" charset="0"/>
              </a:rPr>
              <a:t>Рис.1- подготовленные телескопические коронки в полости рта</a:t>
            </a:r>
            <a:endParaRPr lang="ru-RU" sz="1600" dirty="0">
              <a:latin typeface="Cambria" panose="02040503050406030204" pitchFamily="18" charset="0"/>
              <a:ea typeface="Cambria" panose="02040503050406030204" pitchFamily="18" charset="0"/>
            </a:endParaRPr>
          </a:p>
        </p:txBody>
      </p:sp>
      <p:sp>
        <p:nvSpPr>
          <p:cNvPr id="11" name="TextBox 10"/>
          <p:cNvSpPr txBox="1"/>
          <p:nvPr/>
        </p:nvSpPr>
        <p:spPr>
          <a:xfrm>
            <a:off x="6096000" y="2856839"/>
            <a:ext cx="2590800" cy="1077218"/>
          </a:xfrm>
          <a:prstGeom prst="rect">
            <a:avLst/>
          </a:prstGeom>
          <a:noFill/>
        </p:spPr>
        <p:txBody>
          <a:bodyPr wrap="square" rtlCol="0">
            <a:spAutoFit/>
          </a:bodyPr>
          <a:lstStyle/>
          <a:p>
            <a:r>
              <a:rPr lang="ru-RU" sz="1600" dirty="0" smtClean="0">
                <a:latin typeface="Cambria" panose="02040503050406030204" pitchFamily="18" charset="0"/>
                <a:ea typeface="Cambria" panose="02040503050406030204" pitchFamily="18" charset="0"/>
              </a:rPr>
              <a:t>Рис.2- съемные протезы с телескопической системой фиксации на </a:t>
            </a:r>
            <a:r>
              <a:rPr lang="ru-RU" sz="1600" dirty="0" err="1" smtClean="0">
                <a:latin typeface="Cambria" panose="02040503050406030204" pitchFamily="18" charset="0"/>
                <a:ea typeface="Cambria" panose="02040503050406030204" pitchFamily="18" charset="0"/>
              </a:rPr>
              <a:t>окклюдаторе</a:t>
            </a:r>
            <a:endParaRPr lang="ru-RU" sz="1600" dirty="0">
              <a:latin typeface="Cambria" panose="02040503050406030204" pitchFamily="18" charset="0"/>
              <a:ea typeface="Cambria" panose="02040503050406030204" pitchFamily="18" charset="0"/>
            </a:endParaRPr>
          </a:p>
        </p:txBody>
      </p:sp>
      <p:sp>
        <p:nvSpPr>
          <p:cNvPr id="12" name="TextBox 11"/>
          <p:cNvSpPr txBox="1"/>
          <p:nvPr/>
        </p:nvSpPr>
        <p:spPr>
          <a:xfrm>
            <a:off x="6096000" y="4930695"/>
            <a:ext cx="2590800" cy="584775"/>
          </a:xfrm>
          <a:prstGeom prst="rect">
            <a:avLst/>
          </a:prstGeom>
          <a:noFill/>
        </p:spPr>
        <p:txBody>
          <a:bodyPr wrap="square" rtlCol="0">
            <a:spAutoFit/>
          </a:bodyPr>
          <a:lstStyle/>
          <a:p>
            <a:r>
              <a:rPr lang="ru-RU" sz="1600" dirty="0" smtClean="0">
                <a:latin typeface="Cambria" panose="02040503050406030204" pitchFamily="18" charset="0"/>
                <a:ea typeface="Cambria" panose="02040503050406030204" pitchFamily="18" charset="0"/>
              </a:rPr>
              <a:t>Рис.3- Готовые протезы в полости рта</a:t>
            </a:r>
            <a:endParaRPr lang="ru-RU" sz="1600" dirty="0">
              <a:latin typeface="Cambria" panose="02040503050406030204" pitchFamily="18" charset="0"/>
              <a:ea typeface="Cambria" panose="02040503050406030204" pitchFamily="18" charset="0"/>
            </a:endParaRPr>
          </a:p>
        </p:txBody>
      </p:sp>
      <p:sp>
        <p:nvSpPr>
          <p:cNvPr id="9" name="Прямоугольник 8"/>
          <p:cNvSpPr/>
          <p:nvPr/>
        </p:nvSpPr>
        <p:spPr>
          <a:xfrm>
            <a:off x="1667076" y="256392"/>
            <a:ext cx="725537" cy="369332"/>
          </a:xfrm>
          <a:prstGeom prst="rect">
            <a:avLst/>
          </a:prstGeom>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Рис.1</a:t>
            </a:r>
            <a:endParaRPr lang="ru-RU"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 name="Прямоугольник 14"/>
          <p:cNvSpPr/>
          <p:nvPr/>
        </p:nvSpPr>
        <p:spPr>
          <a:xfrm>
            <a:off x="1627385" y="2372850"/>
            <a:ext cx="725537" cy="369332"/>
          </a:xfrm>
          <a:prstGeom prst="rect">
            <a:avLst/>
          </a:prstGeom>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Рис.2</a:t>
            </a:r>
            <a:endParaRPr lang="ru-RU"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Прямоугольник 16"/>
          <p:cNvSpPr/>
          <p:nvPr/>
        </p:nvSpPr>
        <p:spPr>
          <a:xfrm>
            <a:off x="1670548" y="4418046"/>
            <a:ext cx="725537" cy="369332"/>
          </a:xfrm>
          <a:prstGeom prst="rect">
            <a:avLst/>
          </a:prstGeom>
        </p:spPr>
        <p:txBody>
          <a:bodyPr wrap="square">
            <a:spAutoFit/>
          </a:bodyPr>
          <a:lstStyle/>
          <a:p>
            <a:r>
              <a:rPr lang="ru-RU" dirty="0"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Рис.3</a:t>
            </a:r>
            <a:endParaRPr lang="ru-RU"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73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Бюгельный протез на телескопических корон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059" y="2266608"/>
            <a:ext cx="4089741" cy="4089742"/>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19672" y="476672"/>
            <a:ext cx="6750496" cy="3831818"/>
          </a:xfrm>
          <a:prstGeom prst="rect">
            <a:avLst/>
          </a:prstGeom>
        </p:spPr>
        <p:txBody>
          <a:bodyPr wrap="square">
            <a:spAutoFit/>
          </a:bodyPr>
          <a:lstStyle/>
          <a:p>
            <a:pPr indent="342900" algn="just">
              <a:lnSpc>
                <a:spcPct val="150000"/>
              </a:lnSpc>
              <a:spcAft>
                <a:spcPts val="0"/>
              </a:spcAft>
            </a:pPr>
            <a:r>
              <a:rPr lang="ru-RU" dirty="0">
                <a:latin typeface="Cambria" panose="02040503050406030204" pitchFamily="18" charset="0"/>
                <a:ea typeface="Calibri" panose="020F0502020204030204" pitchFamily="34" charset="0"/>
                <a:cs typeface="Times New Roman" panose="02020603050405020304" pitchFamily="18" charset="0"/>
              </a:rPr>
              <a:t>Таким образом, </a:t>
            </a:r>
            <a:r>
              <a:rPr lang="ru-RU" b="1" i="1" dirty="0">
                <a:solidFill>
                  <a:schemeClr val="accent1">
                    <a:lumMod val="50000"/>
                  </a:schemeClr>
                </a:solidFill>
                <a:latin typeface="Cambria" panose="02040503050406030204" pitchFamily="18" charset="0"/>
                <a:ea typeface="Calibri" panose="020F0502020204030204" pitchFamily="34" charset="0"/>
                <a:cs typeface="Times New Roman" panose="02020603050405020304" pitchFamily="18" charset="0"/>
              </a:rPr>
              <a:t>телескопические коронки </a:t>
            </a:r>
            <a:r>
              <a:rPr lang="ru-RU" dirty="0">
                <a:latin typeface="Cambria" panose="02040503050406030204" pitchFamily="18" charset="0"/>
                <a:ea typeface="Calibri" panose="020F0502020204030204" pitchFamily="34" charset="0"/>
                <a:cs typeface="Times New Roman" panose="02020603050405020304" pitchFamily="18" charset="0"/>
              </a:rPr>
              <a:t>являются методом выбора </a:t>
            </a:r>
            <a:r>
              <a:rPr lang="ru-RU" dirty="0" err="1">
                <a:latin typeface="Cambria" panose="02040503050406030204" pitchFamily="18" charset="0"/>
                <a:ea typeface="Calibri" panose="020F0502020204030204" pitchFamily="34" charset="0"/>
                <a:cs typeface="Times New Roman" panose="02020603050405020304" pitchFamily="18" charset="0"/>
              </a:rPr>
              <a:t>безкламмерного</a:t>
            </a:r>
            <a:r>
              <a:rPr lang="ru-RU" dirty="0">
                <a:latin typeface="Cambria" panose="02040503050406030204" pitchFamily="18" charset="0"/>
                <a:ea typeface="Calibri" panose="020F0502020204030204" pitchFamily="34" charset="0"/>
                <a:cs typeface="Times New Roman" panose="02020603050405020304" pitchFamily="18" charset="0"/>
              </a:rPr>
              <a:t> крепления съемных зубных протезов при лечении больных частичной адентией и </a:t>
            </a:r>
            <a:r>
              <a:rPr lang="ru-RU" dirty="0" smtClean="0">
                <a:latin typeface="Cambria" panose="02040503050406030204" pitchFamily="18" charset="0"/>
                <a:ea typeface="Calibri" panose="020F0502020204030204" pitchFamily="34" charset="0"/>
                <a:cs typeface="Times New Roman" panose="02020603050405020304" pitchFamily="18" charset="0"/>
              </a:rPr>
              <a:t>   позволяют </a:t>
            </a:r>
            <a:r>
              <a:rPr lang="ru-RU" dirty="0">
                <a:latin typeface="Cambria" panose="02040503050406030204" pitchFamily="18" charset="0"/>
                <a:ea typeface="Calibri" panose="020F0502020204030204" pitchFamily="34" charset="0"/>
                <a:cs typeface="Times New Roman" panose="02020603050405020304" pitchFamily="18" charset="0"/>
              </a:rPr>
              <a:t>оптимально </a:t>
            </a:r>
            <a:r>
              <a:rPr lang="ru-RU" dirty="0" smtClean="0">
                <a:latin typeface="Cambria" panose="02040503050406030204" pitchFamily="18" charset="0"/>
                <a:ea typeface="Calibri" panose="020F0502020204030204" pitchFamily="34" charset="0"/>
                <a:cs typeface="Times New Roman" panose="02020603050405020304" pitchFamily="18" charset="0"/>
              </a:rPr>
              <a:t>решать</a:t>
            </a:r>
          </a:p>
          <a:p>
            <a:pPr indent="342900"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 </a:t>
            </a:r>
            <a:r>
              <a:rPr lang="ru-RU" dirty="0">
                <a:latin typeface="Cambria" panose="02040503050406030204" pitchFamily="18" charset="0"/>
                <a:ea typeface="Calibri" panose="020F0502020204030204" pitchFamily="34" charset="0"/>
                <a:cs typeface="Times New Roman" panose="02020603050405020304" pitchFamily="18" charset="0"/>
              </a:rPr>
              <a:t>задачи фиксации,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indent="342900"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стабилизации зубного </a:t>
            </a:r>
          </a:p>
          <a:p>
            <a:pPr indent="342900"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протеза в </a:t>
            </a:r>
            <a:r>
              <a:rPr lang="ru-RU" dirty="0">
                <a:latin typeface="Cambria" panose="02040503050406030204" pitchFamily="18" charset="0"/>
                <a:ea typeface="Calibri" panose="020F0502020204030204" pitchFamily="34" charset="0"/>
                <a:cs typeface="Times New Roman" panose="02020603050405020304" pitchFamily="18" charset="0"/>
              </a:rPr>
              <a:t>сочетание с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indent="342900"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высоким </a:t>
            </a:r>
            <a:r>
              <a:rPr lang="ru-RU" dirty="0">
                <a:latin typeface="Cambria" panose="02040503050406030204" pitchFamily="18" charset="0"/>
                <a:ea typeface="Calibri" panose="020F0502020204030204" pitchFamily="34" charset="0"/>
                <a:cs typeface="Times New Roman" panose="02020603050405020304" pitchFamily="18" charset="0"/>
              </a:rPr>
              <a:t>эстетическим </a:t>
            </a:r>
            <a:endParaRPr lang="ru-RU" dirty="0" smtClean="0">
              <a:latin typeface="Cambria" panose="02040503050406030204" pitchFamily="18" charset="0"/>
              <a:ea typeface="Calibri" panose="020F0502020204030204" pitchFamily="34" charset="0"/>
              <a:cs typeface="Times New Roman" panose="02020603050405020304" pitchFamily="18" charset="0"/>
            </a:endParaRPr>
          </a:p>
          <a:p>
            <a:pPr indent="342900" algn="just">
              <a:lnSpc>
                <a:spcPct val="150000"/>
              </a:lnSpc>
              <a:spcAft>
                <a:spcPts val="0"/>
              </a:spcAft>
            </a:pPr>
            <a:r>
              <a:rPr lang="ru-RU" dirty="0" smtClean="0">
                <a:latin typeface="Cambria" panose="02040503050406030204" pitchFamily="18" charset="0"/>
                <a:ea typeface="Calibri" panose="020F0502020204030204" pitchFamily="34" charset="0"/>
                <a:cs typeface="Times New Roman" panose="02020603050405020304" pitchFamily="18" charset="0"/>
              </a:rPr>
              <a:t>эффектом</a:t>
            </a:r>
            <a:r>
              <a:rPr lang="ru-RU" dirty="0">
                <a:latin typeface="Cambria" panose="02040503050406030204" pitchFamily="18" charset="0"/>
                <a:ea typeface="Calibri" panose="020F0502020204030204" pitchFamily="34" charset="0"/>
                <a:cs typeface="Times New Roman" panose="02020603050405020304" pitchFamily="18"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945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267744" y="476672"/>
            <a:ext cx="5814392" cy="5355312"/>
          </a:xfrm>
          <a:prstGeom prst="rect">
            <a:avLst/>
          </a:prstGeom>
        </p:spPr>
        <p:txBody>
          <a:bodyPr wrap="square">
            <a:spAutoFit/>
          </a:bodyPr>
          <a:lstStyle/>
          <a:p>
            <a:pPr algn="ctr"/>
            <a:r>
              <a:rPr lang="ru-RU" b="1" i="1" dirty="0">
                <a:solidFill>
                  <a:srgbClr val="FF0000"/>
                </a:solidFill>
                <a:latin typeface="Cambria" panose="02040503050406030204" pitchFamily="18" charset="0"/>
                <a:ea typeface="Cambria" panose="02040503050406030204" pitchFamily="18" charset="0"/>
              </a:rPr>
              <a:t>Изготовление </a:t>
            </a:r>
            <a:r>
              <a:rPr lang="ru-RU" b="1" i="1" dirty="0" smtClean="0">
                <a:solidFill>
                  <a:srgbClr val="FF0000"/>
                </a:solidFill>
                <a:latin typeface="Cambria" panose="02040503050406030204" pitchFamily="18" charset="0"/>
                <a:ea typeface="Cambria" panose="02040503050406030204" pitchFamily="18" charset="0"/>
              </a:rPr>
              <a:t>съемных </a:t>
            </a:r>
            <a:r>
              <a:rPr lang="ru-RU" b="1" i="1" dirty="0">
                <a:solidFill>
                  <a:srgbClr val="FF0000"/>
                </a:solidFill>
                <a:latin typeface="Cambria" panose="02040503050406030204" pitchFamily="18" charset="0"/>
                <a:ea typeface="Cambria" panose="02040503050406030204" pitchFamily="18" charset="0"/>
              </a:rPr>
              <a:t>протезов с телескопи­ческой системой фиксации включает следующее клинические и лабораторные этапы</a:t>
            </a:r>
            <a:r>
              <a:rPr lang="ru-RU" b="1" i="1" dirty="0" smtClean="0">
                <a:solidFill>
                  <a:srgbClr val="FF0000"/>
                </a:solidFill>
                <a:latin typeface="Cambria" panose="02040503050406030204" pitchFamily="18" charset="0"/>
                <a:ea typeface="Cambria" panose="02040503050406030204" pitchFamily="18" charset="0"/>
              </a:rPr>
              <a:t>:</a:t>
            </a:r>
          </a:p>
          <a:p>
            <a:pPr algn="ctr"/>
            <a:endParaRPr lang="ru-RU" dirty="0">
              <a:solidFill>
                <a:srgbClr val="000000"/>
              </a:solidFill>
              <a:latin typeface="Cambria" panose="02040503050406030204" pitchFamily="18" charset="0"/>
              <a:ea typeface="Cambria" panose="02040503050406030204" pitchFamily="18" charset="0"/>
            </a:endParaRP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Препариро­вание </a:t>
            </a:r>
            <a:r>
              <a:rPr lang="ru-RU" dirty="0">
                <a:solidFill>
                  <a:srgbClr val="000000"/>
                </a:solidFill>
                <a:latin typeface="Cambria" panose="02040503050406030204" pitchFamily="18" charset="0"/>
                <a:ea typeface="Cambria" panose="02040503050406030204" pitchFamily="18" charset="0"/>
              </a:rPr>
              <a:t>опорных зубов под внутренние коронки;</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Снятие </a:t>
            </a:r>
            <a:r>
              <a:rPr lang="ru-RU" dirty="0">
                <a:solidFill>
                  <a:srgbClr val="000000"/>
                </a:solidFill>
                <a:latin typeface="Cambria" panose="02040503050406030204" pitchFamily="18" charset="0"/>
                <a:ea typeface="Cambria" panose="02040503050406030204" pitchFamily="18" charset="0"/>
              </a:rPr>
              <a:t>слепков, получение рабочих моделей;</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Лабораторное </a:t>
            </a:r>
            <a:r>
              <a:rPr lang="ru-RU" dirty="0">
                <a:solidFill>
                  <a:srgbClr val="000000"/>
                </a:solidFill>
                <a:latin typeface="Cambria" panose="02040503050406030204" pitchFamily="18" charset="0"/>
                <a:ea typeface="Cambria" panose="02040503050406030204" pitchFamily="18" charset="0"/>
              </a:rPr>
              <a:t>изготовление внутренних коронок;</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Припасовка </a:t>
            </a:r>
            <a:r>
              <a:rPr lang="ru-RU" dirty="0">
                <a:solidFill>
                  <a:srgbClr val="000000"/>
                </a:solidFill>
                <a:latin typeface="Cambria" panose="02040503050406030204" pitchFamily="18" charset="0"/>
                <a:ea typeface="Cambria" panose="02040503050406030204" pitchFamily="18" charset="0"/>
              </a:rPr>
              <a:t>и фиксация внутренних коронок во рту больного;</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Получение </a:t>
            </a:r>
            <a:r>
              <a:rPr lang="ru-RU" dirty="0">
                <a:solidFill>
                  <a:srgbClr val="000000"/>
                </a:solidFill>
                <a:latin typeface="Cambria" panose="02040503050406030204" pitchFamily="18" charset="0"/>
                <a:ea typeface="Cambria" panose="02040503050406030204" pitchFamily="18" charset="0"/>
              </a:rPr>
              <a:t>рабочих слепков для наруж­ных коронок;</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Лабораторное </a:t>
            </a:r>
            <a:r>
              <a:rPr lang="ru-RU" dirty="0">
                <a:solidFill>
                  <a:srgbClr val="000000"/>
                </a:solidFill>
                <a:latin typeface="Cambria" panose="02040503050406030204" pitchFamily="18" charset="0"/>
                <a:ea typeface="Cambria" panose="02040503050406030204" pitchFamily="18" charset="0"/>
              </a:rPr>
              <a:t>изготовление наруж­ных коронок;</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Припасовка </a:t>
            </a:r>
            <a:r>
              <a:rPr lang="ru-RU" dirty="0">
                <a:solidFill>
                  <a:srgbClr val="000000"/>
                </a:solidFill>
                <a:latin typeface="Cambria" panose="02040503050406030204" pitchFamily="18" charset="0"/>
                <a:ea typeface="Cambria" panose="02040503050406030204" pitchFamily="18" charset="0"/>
              </a:rPr>
              <a:t>наружных коронок во рту больного;</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Снятие </a:t>
            </a:r>
            <a:r>
              <a:rPr lang="ru-RU" dirty="0">
                <a:solidFill>
                  <a:srgbClr val="000000"/>
                </a:solidFill>
                <a:latin typeface="Cambria" panose="02040503050406030204" pitchFamily="18" charset="0"/>
                <a:ea typeface="Cambria" panose="02040503050406030204" pitchFamily="18" charset="0"/>
              </a:rPr>
              <a:t>слепков для изготовления съемных протезов;</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Определение </a:t>
            </a:r>
            <a:r>
              <a:rPr lang="ru-RU" dirty="0">
                <a:solidFill>
                  <a:srgbClr val="000000"/>
                </a:solidFill>
                <a:latin typeface="Cambria" panose="02040503050406030204" pitchFamily="18" charset="0"/>
                <a:ea typeface="Cambria" panose="02040503050406030204" pitchFamily="18" charset="0"/>
              </a:rPr>
              <a:t>центральной окклюзии;</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Проверка </a:t>
            </a:r>
            <a:r>
              <a:rPr lang="ru-RU" dirty="0">
                <a:solidFill>
                  <a:srgbClr val="000000"/>
                </a:solidFill>
                <a:latin typeface="Cambria" panose="02040503050406030204" pitchFamily="18" charset="0"/>
                <a:ea typeface="Cambria" panose="02040503050406030204" pitchFamily="18" charset="0"/>
              </a:rPr>
              <a:t>восковой композиции съем­ных зубных протезов с искусственными зубами;</a:t>
            </a:r>
          </a:p>
          <a:p>
            <a:pPr algn="just">
              <a:buFont typeface="+mj-lt"/>
              <a:buAutoNum type="arabicPeriod"/>
            </a:pPr>
            <a:r>
              <a:rPr lang="ru-RU" dirty="0" smtClean="0">
                <a:solidFill>
                  <a:srgbClr val="000000"/>
                </a:solidFill>
                <a:latin typeface="Cambria" panose="02040503050406030204" pitchFamily="18" charset="0"/>
                <a:ea typeface="Cambria" panose="02040503050406030204" pitchFamily="18" charset="0"/>
              </a:rPr>
              <a:t>Припасовка </a:t>
            </a:r>
            <a:r>
              <a:rPr lang="ru-RU" dirty="0">
                <a:solidFill>
                  <a:srgbClr val="000000"/>
                </a:solidFill>
                <a:latin typeface="Cambria" panose="02040503050406030204" pitchFamily="18" charset="0"/>
                <a:ea typeface="Cambria" panose="02040503050406030204" pitchFamily="18" charset="0"/>
              </a:rPr>
              <a:t>и наложение готового протеза.</a:t>
            </a:r>
            <a:endParaRPr lang="ru-RU"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645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5"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636792" y="548680"/>
            <a:ext cx="7524328" cy="4616648"/>
          </a:xfrm>
          <a:prstGeom prst="rect">
            <a:avLst/>
          </a:prstGeom>
          <a:noFill/>
        </p:spPr>
        <p:txBody>
          <a:bodyPr wrap="square" rtlCol="0">
            <a:spAutoFit/>
          </a:bodyPr>
          <a:lstStyle/>
          <a:p>
            <a:pPr algn="ctr"/>
            <a:endParaRPr lang="ru-RU" sz="2400" b="1" dirty="0" smtClean="0">
              <a:solidFill>
                <a:srgbClr val="FF0000"/>
              </a:solidFill>
              <a:latin typeface="Cambria" panose="02040503050406030204" pitchFamily="18" charset="0"/>
            </a:endParaRPr>
          </a:p>
          <a:p>
            <a:pPr algn="ctr"/>
            <a:r>
              <a:rPr lang="ru-RU" sz="2400" b="1" dirty="0" smtClean="0">
                <a:solidFill>
                  <a:srgbClr val="FF0000"/>
                </a:solidFill>
                <a:latin typeface="Cambria" panose="02040503050406030204" pitchFamily="18" charset="0"/>
              </a:rPr>
              <a:t>Вопросы:</a:t>
            </a:r>
          </a:p>
          <a:p>
            <a:pPr algn="ctr"/>
            <a:endParaRPr lang="ru-RU" sz="2400" dirty="0" smtClean="0">
              <a:solidFill>
                <a:srgbClr val="FF0000"/>
              </a:solidFill>
              <a:latin typeface="Cambria" panose="02040503050406030204" pitchFamily="18" charset="0"/>
            </a:endParaRPr>
          </a:p>
          <a:p>
            <a:pPr marL="457200" lvl="0" indent="-457200">
              <a:buFont typeface="+mj-lt"/>
              <a:buAutoNum type="arabicPeriod"/>
            </a:pPr>
            <a:r>
              <a:rPr lang="ru-RU" dirty="0" smtClean="0">
                <a:latin typeface="Cambria" panose="02040503050406030204" pitchFamily="18" charset="0"/>
                <a:ea typeface="Cambria" panose="02040503050406030204" pitchFamily="18" charset="0"/>
              </a:rPr>
              <a:t>Покрывные протезы - характеристика</a:t>
            </a:r>
            <a:endParaRPr lang="ru-RU" dirty="0">
              <a:latin typeface="Cambria" panose="02040503050406030204" pitchFamily="18" charset="0"/>
              <a:ea typeface="Cambria" panose="02040503050406030204" pitchFamily="18" charset="0"/>
            </a:endParaRPr>
          </a:p>
          <a:p>
            <a:pPr marL="457200" lvl="0" indent="-457200">
              <a:buFont typeface="+mj-lt"/>
              <a:buAutoNum type="arabicPeriod"/>
            </a:pPr>
            <a:r>
              <a:rPr lang="ru-RU" dirty="0" smtClean="0">
                <a:latin typeface="Cambria" panose="02040503050406030204" pitchFamily="18" charset="0"/>
                <a:ea typeface="Cambria" panose="02040503050406030204" pitchFamily="18" charset="0"/>
              </a:rPr>
              <a:t>Преимущества и недостатки покрывных протезов.</a:t>
            </a:r>
            <a:endParaRPr lang="ru-RU" dirty="0">
              <a:latin typeface="Cambria" panose="02040503050406030204" pitchFamily="18" charset="0"/>
              <a:ea typeface="Cambria" panose="02040503050406030204" pitchFamily="18" charset="0"/>
            </a:endParaRPr>
          </a:p>
          <a:p>
            <a:pPr marL="457200" lvl="0" indent="-457200">
              <a:buFont typeface="+mj-lt"/>
              <a:buAutoNum type="arabicPeriod"/>
            </a:pPr>
            <a:r>
              <a:rPr lang="ru-RU" dirty="0" smtClean="0">
                <a:latin typeface="Cambria" panose="02040503050406030204" pitchFamily="18" charset="0"/>
                <a:ea typeface="Cambria" panose="02040503050406030204" pitchFamily="18" charset="0"/>
              </a:rPr>
              <a:t>Показания к применению покрывных протезов.</a:t>
            </a:r>
            <a:endParaRPr lang="ru-RU" dirty="0">
              <a:latin typeface="Cambria" panose="02040503050406030204" pitchFamily="18" charset="0"/>
              <a:ea typeface="Cambria" panose="02040503050406030204" pitchFamily="18" charset="0"/>
            </a:endParaRPr>
          </a:p>
          <a:p>
            <a:pPr marL="457200" lvl="0" indent="-457200">
              <a:buFont typeface="+mj-lt"/>
              <a:buAutoNum type="arabicPeriod"/>
            </a:pPr>
            <a:r>
              <a:rPr lang="ru-RU" dirty="0" smtClean="0">
                <a:latin typeface="Cambria" panose="02040503050406030204" pitchFamily="18" charset="0"/>
                <a:ea typeface="Cambria" panose="02040503050406030204" pitchFamily="18" charset="0"/>
              </a:rPr>
              <a:t>Показания и противопоказания к применению бюгельных протезов с телескопической системой фиксации</a:t>
            </a:r>
          </a:p>
          <a:p>
            <a:pPr marL="514350" lvl="0" indent="-514350">
              <a:buFont typeface="+mj-lt"/>
              <a:buAutoNum type="arabicPeriod"/>
            </a:pPr>
            <a:r>
              <a:rPr lang="ru-RU" dirty="0" smtClean="0">
                <a:latin typeface="Cambria" panose="02040503050406030204" pitchFamily="18" charset="0"/>
                <a:ea typeface="Cambria" panose="02040503050406030204" pitchFamily="18" charset="0"/>
              </a:rPr>
              <a:t>Клинико-лабораторные этапы изготовления бюгельных протезов с телескопической системой фиксации. Возможные ошибки и методы их устранения. </a:t>
            </a:r>
            <a:endParaRPr lang="ru-RU" i="1" dirty="0" smtClean="0">
              <a:latin typeface="Cambria" panose="02040503050406030204" pitchFamily="18" charset="0"/>
              <a:ea typeface="Cambria" panose="02040503050406030204" pitchFamily="18" charset="0"/>
            </a:endParaRPr>
          </a:p>
          <a:p>
            <a:pPr marL="514350" indent="-514350">
              <a:buFont typeface="+mj-lt"/>
              <a:buAutoNum type="arabicPeriod"/>
            </a:pPr>
            <a:r>
              <a:rPr lang="ru-RU" dirty="0" smtClean="0">
                <a:latin typeface="Cambria" panose="02040503050406030204" pitchFamily="18" charset="0"/>
                <a:ea typeface="Cambria" panose="02040503050406030204" pitchFamily="18" charset="0"/>
              </a:rPr>
              <a:t>Клинико-лабораторные этапы изготовления </a:t>
            </a:r>
            <a:r>
              <a:rPr lang="ru-RU" dirty="0">
                <a:latin typeface="Cambria" panose="02040503050406030204" pitchFamily="18" charset="0"/>
                <a:ea typeface="Cambria" panose="02040503050406030204" pitchFamily="18" charset="0"/>
              </a:rPr>
              <a:t>покрывных протезов. Возможные ошибки и методы их устранения. </a:t>
            </a:r>
            <a:endParaRPr lang="ru-RU" i="1" dirty="0">
              <a:latin typeface="Cambria" panose="02040503050406030204" pitchFamily="18" charset="0"/>
              <a:ea typeface="Cambria" panose="02040503050406030204" pitchFamily="18" charset="0"/>
            </a:endParaRPr>
          </a:p>
          <a:p>
            <a:pPr marL="514350" lvl="0" indent="-514350">
              <a:buFont typeface="+mj-lt"/>
              <a:buAutoNum type="arabicPeriod"/>
            </a:pPr>
            <a:endParaRPr lang="ru-RU" i="1" dirty="0">
              <a:latin typeface="Cambria" panose="02040503050406030204" pitchFamily="18" charset="0"/>
              <a:ea typeface="Cambria" panose="02040503050406030204" pitchFamily="18" charset="0"/>
            </a:endParaRPr>
          </a:p>
          <a:p>
            <a:endParaRPr lang="ru-RU"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23728" y="235084"/>
            <a:ext cx="6246440" cy="6901889"/>
          </a:xfrm>
          <a:prstGeom prst="rect">
            <a:avLst/>
          </a:prstGeom>
        </p:spPr>
        <p:txBody>
          <a:bodyPr wrap="square">
            <a:spAutoFit/>
          </a:bodyPr>
          <a:lstStyle/>
          <a:p>
            <a:pPr algn="ctr">
              <a:lnSpc>
                <a:spcPct val="150000"/>
              </a:lnSpc>
              <a:spcAft>
                <a:spcPts val="0"/>
              </a:spcAft>
            </a:pPr>
            <a:r>
              <a:rPr lang="ru-RU" sz="1600" b="1" dirty="0">
                <a:solidFill>
                  <a:srgbClr val="0000CC"/>
                </a:solidFill>
                <a:latin typeface="Cambria" panose="02040503050406030204" pitchFamily="18" charset="0"/>
                <a:ea typeface="Cambria" panose="02040503050406030204" pitchFamily="18" charset="0"/>
                <a:cs typeface="Arial" panose="020B0604020202020204" pitchFamily="34" charset="0"/>
              </a:rPr>
              <a:t>Препарирование при применении телескопических фиксаторов </a:t>
            </a:r>
            <a:endParaRPr lang="ru-RU" sz="1100" b="1"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Препарирование опорных зубов при применении телескопических фиксаторов проводят с круговым </a:t>
            </a:r>
            <a:r>
              <a:rPr lang="ru-RU" sz="1400" dirty="0" err="1">
                <a:latin typeface="Cambria" panose="02040503050406030204" pitchFamily="18" charset="0"/>
                <a:ea typeface="Cambria" panose="02040503050406030204" pitchFamily="18" charset="0"/>
                <a:cs typeface="Arial" panose="020B0604020202020204" pitchFamily="34" charset="0"/>
              </a:rPr>
              <a:t>поддесневым</a:t>
            </a:r>
            <a:r>
              <a:rPr lang="ru-RU" sz="1400" dirty="0">
                <a:latin typeface="Cambria" panose="02040503050406030204" pitchFamily="18" charset="0"/>
                <a:ea typeface="Cambria" panose="02040503050406030204" pitchFamily="18" charset="0"/>
                <a:cs typeface="Arial" panose="020B0604020202020204" pitchFamily="34" charset="0"/>
              </a:rPr>
              <a:t> уступом в 135° и сохранением высоты коронковой части не менее 5 мм. По сравнению с препарированием под металлокерамическую коронку </a:t>
            </a:r>
            <a:r>
              <a:rPr lang="ru-RU" sz="1400" dirty="0" err="1">
                <a:latin typeface="Cambria" panose="02040503050406030204" pitchFamily="18" charset="0"/>
                <a:ea typeface="Cambria" panose="02040503050406030204" pitchFamily="18" charset="0"/>
                <a:cs typeface="Arial" panose="020B0604020202020204" pitchFamily="34" charset="0"/>
              </a:rPr>
              <a:t>сошлифовывается</a:t>
            </a:r>
            <a:r>
              <a:rPr lang="ru-RU" sz="1400" dirty="0">
                <a:latin typeface="Cambria" panose="02040503050406030204" pitchFamily="18" charset="0"/>
                <a:ea typeface="Cambria" panose="02040503050406030204" pitchFamily="18" charset="0"/>
                <a:cs typeface="Arial" panose="020B0604020202020204" pitchFamily="34" charset="0"/>
              </a:rPr>
              <a:t> на 0,3 мм больше твердых тканей для размещения первичной коронки. Окончательное оформление уступа проводится микромотором со скоростью вращения до 50 тыс. об./мин алмазными или твердосплавными борами.</a:t>
            </a:r>
            <a:endParaRPr lang="ru-RU" sz="11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Препарирование завершается сглаживанием острых кромок и маркировкой вертикального желобка по месту изготовления фрикционного штифта. При незначительном количестве сохранившихся зубов, когда и применяются главным образом телескопические коронки, на опорных зубах очень часто определяется </a:t>
            </a:r>
            <a:r>
              <a:rPr lang="ru-RU" sz="1400" dirty="0" err="1">
                <a:latin typeface="Cambria" panose="02040503050406030204" pitchFamily="18" charset="0"/>
                <a:ea typeface="Cambria" panose="02040503050406030204" pitchFamily="18" charset="0"/>
                <a:cs typeface="Arial" panose="020B0604020202020204" pitchFamily="34" charset="0"/>
              </a:rPr>
              <a:t>пародонтальный</a:t>
            </a:r>
            <a:r>
              <a:rPr lang="ru-RU" sz="1400" dirty="0">
                <a:latin typeface="Cambria" panose="02040503050406030204" pitchFamily="18" charset="0"/>
                <a:ea typeface="Cambria" panose="02040503050406030204" pitchFamily="18" charset="0"/>
                <a:cs typeface="Arial" panose="020B0604020202020204" pitchFamily="34" charset="0"/>
              </a:rPr>
              <a:t> карман, глубиной более 1,5 мл. При нормальных условиях граница препарирования лежит у дна зубодесневой борозды, здесь проходит замыкающий край телескопической коронки. В условия пародонтального кармана не следует стремиться проводить препарирование на всю глубину. </a:t>
            </a:r>
            <a:endParaRPr lang="ru-RU" sz="11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85723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95736" y="692696"/>
            <a:ext cx="6246440" cy="5449056"/>
          </a:xfrm>
          <a:prstGeom prst="rect">
            <a:avLst/>
          </a:prstGeom>
        </p:spPr>
        <p:txBody>
          <a:bodyPr wrap="square">
            <a:spAutoFit/>
          </a:bodyPr>
          <a:lstStyle/>
          <a:p>
            <a:pPr indent="270510" algn="just">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Чем </a:t>
            </a:r>
            <a:r>
              <a:rPr lang="ru-RU" i="1" dirty="0">
                <a:solidFill>
                  <a:schemeClr val="accent1">
                    <a:lumMod val="50000"/>
                  </a:schemeClr>
                </a:solidFill>
                <a:latin typeface="Cambria" panose="02040503050406030204" pitchFamily="18" charset="0"/>
                <a:ea typeface="Times New Roman" panose="02020603050405020304" pitchFamily="18" charset="0"/>
                <a:cs typeface="Arial" panose="020B0604020202020204" pitchFamily="34" charset="0"/>
              </a:rPr>
              <a:t>глубже</a:t>
            </a:r>
            <a:r>
              <a:rPr lang="ru-RU" dirty="0">
                <a:latin typeface="Cambria" panose="02040503050406030204" pitchFamily="18" charset="0"/>
                <a:ea typeface="Times New Roman" panose="02020603050405020304" pitchFamily="18" charset="0"/>
                <a:cs typeface="Arial" panose="020B0604020202020204" pitchFamily="34" charset="0"/>
              </a:rPr>
              <a:t> в </a:t>
            </a:r>
            <a:r>
              <a:rPr lang="ru-RU" dirty="0" err="1">
                <a:latin typeface="Cambria" panose="02040503050406030204" pitchFamily="18" charset="0"/>
                <a:ea typeface="Times New Roman" panose="02020603050405020304" pitchFamily="18" charset="0"/>
                <a:cs typeface="Arial" panose="020B0604020202020204" pitchFamily="34" charset="0"/>
              </a:rPr>
              <a:t>поддесневую</a:t>
            </a:r>
            <a:r>
              <a:rPr lang="ru-RU" dirty="0">
                <a:latin typeface="Cambria" panose="02040503050406030204" pitchFamily="18" charset="0"/>
                <a:ea typeface="Times New Roman" panose="02020603050405020304" pitchFamily="18" charset="0"/>
                <a:cs typeface="Arial" panose="020B0604020202020204" pitchFamily="34" charset="0"/>
              </a:rPr>
              <a:t> область планируется погружение края коронки, тем </a:t>
            </a:r>
            <a:r>
              <a:rPr lang="ru-RU" i="1" dirty="0">
                <a:solidFill>
                  <a:schemeClr val="accent1">
                    <a:lumMod val="50000"/>
                  </a:schemeClr>
                </a:solidFill>
                <a:latin typeface="Cambria" panose="02040503050406030204" pitchFamily="18" charset="0"/>
                <a:ea typeface="Times New Roman" panose="02020603050405020304" pitchFamily="18" charset="0"/>
                <a:cs typeface="Arial" panose="020B0604020202020204" pitchFamily="34" charset="0"/>
              </a:rPr>
              <a:t>больше</a:t>
            </a:r>
            <a:r>
              <a:rPr lang="ru-RU" dirty="0">
                <a:latin typeface="Cambria" panose="02040503050406030204" pitchFamily="18" charset="0"/>
                <a:ea typeface="Times New Roman" panose="02020603050405020304" pitchFamily="18" charset="0"/>
                <a:cs typeface="Arial" panose="020B0604020202020204" pitchFamily="34" charset="0"/>
              </a:rPr>
              <a:t> неточностей может возникнуть при снятии оттисков и, в конечном итоге, ухудшится качество прилегания первичной коронки к </a:t>
            </a:r>
            <a:r>
              <a:rPr lang="ru-RU" dirty="0" err="1">
                <a:latin typeface="Cambria" panose="02040503050406030204" pitchFamily="18" charset="0"/>
                <a:ea typeface="Times New Roman" panose="02020603050405020304" pitchFamily="18" charset="0"/>
                <a:cs typeface="Arial" panose="020B0604020202020204" pitchFamily="34" charset="0"/>
              </a:rPr>
              <a:t>отпрепарированному</a:t>
            </a:r>
            <a:r>
              <a:rPr lang="ru-RU" dirty="0">
                <a:latin typeface="Cambria" panose="02040503050406030204" pitchFamily="18" charset="0"/>
                <a:ea typeface="Times New Roman" panose="02020603050405020304" pitchFamily="18" charset="0"/>
                <a:cs typeface="Arial" panose="020B0604020202020204" pitchFamily="34" charset="0"/>
              </a:rPr>
              <a:t> зубу, что может приводить к хронической травме десневого края, ретракции десны и развитию вторичного кариеса под коронкой. </a:t>
            </a:r>
            <a:endParaRPr lang="ru-RU" dirty="0" smtClean="0">
              <a:latin typeface="Cambria" panose="02040503050406030204" pitchFamily="18" charset="0"/>
              <a:ea typeface="Times New Roman" panose="02020603050405020304" pitchFamily="18" charset="0"/>
              <a:cs typeface="Arial" panose="020B0604020202020204" pitchFamily="34" charset="0"/>
            </a:endParaRPr>
          </a:p>
          <a:p>
            <a:pPr indent="270510" algn="just">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Поэтому </a:t>
            </a:r>
            <a:r>
              <a:rPr lang="ru-RU" dirty="0">
                <a:latin typeface="Cambria" panose="02040503050406030204" pitchFamily="18" charset="0"/>
                <a:ea typeface="Times New Roman" panose="02020603050405020304" pitchFamily="18" charset="0"/>
                <a:cs typeface="Arial" panose="020B0604020202020204" pitchFamily="34" charset="0"/>
              </a:rPr>
              <a:t>целесообразно в условиях пародонтального кармана проводить </a:t>
            </a:r>
            <a:r>
              <a:rPr lang="ru-RU" dirty="0" err="1">
                <a:latin typeface="Cambria" panose="02040503050406030204" pitchFamily="18" charset="0"/>
                <a:ea typeface="Times New Roman" panose="02020603050405020304" pitchFamily="18" charset="0"/>
                <a:cs typeface="Arial" panose="020B0604020202020204" pitchFamily="34" charset="0"/>
              </a:rPr>
              <a:t>поддесневое</a:t>
            </a:r>
            <a:r>
              <a:rPr lang="ru-RU" dirty="0">
                <a:latin typeface="Cambria" panose="02040503050406030204" pitchFamily="18" charset="0"/>
                <a:ea typeface="Times New Roman" panose="02020603050405020304" pitchFamily="18" charset="0"/>
                <a:cs typeface="Arial" panose="020B0604020202020204" pitchFamily="34" charset="0"/>
              </a:rPr>
              <a:t> препарирование на глубину не более 1 мм или проводить предварительную </a:t>
            </a:r>
            <a:r>
              <a:rPr lang="ru-RU" dirty="0" err="1">
                <a:latin typeface="Cambria" panose="02040503050406030204" pitchFamily="18" charset="0"/>
                <a:ea typeface="Times New Roman" panose="02020603050405020304" pitchFamily="18" charset="0"/>
                <a:cs typeface="Arial" panose="020B0604020202020204" pitchFamily="34" charset="0"/>
              </a:rPr>
              <a:t>пародонтологическую</a:t>
            </a:r>
            <a:r>
              <a:rPr lang="ru-RU" dirty="0">
                <a:latin typeface="Cambria" panose="02040503050406030204" pitchFamily="18" charset="0"/>
                <a:ea typeface="Times New Roman" panose="02020603050405020304" pitchFamily="18" charset="0"/>
                <a:cs typeface="Arial" panose="020B0604020202020204" pitchFamily="34" charset="0"/>
              </a:rPr>
              <a:t> коррекцию хирургическим способом.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3125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l="22243" r="7994"/>
          <a:stretch>
            <a:fillRect/>
          </a:stretch>
        </p:blipFill>
        <p:spPr bwMode="auto">
          <a:xfrm>
            <a:off x="1640248" y="980728"/>
            <a:ext cx="3112677" cy="3096344"/>
          </a:xfrm>
          <a:prstGeom prst="rect">
            <a:avLst/>
          </a:prstGeom>
          <a:noFill/>
          <a:ln w="9525">
            <a:noFill/>
            <a:miter lim="800000"/>
            <a:headEnd/>
            <a:tailEnd/>
          </a:ln>
        </p:spPr>
      </p:pic>
      <p:sp>
        <p:nvSpPr>
          <p:cNvPr id="4" name="Прямоугольник 3"/>
          <p:cNvSpPr/>
          <p:nvPr/>
        </p:nvSpPr>
        <p:spPr>
          <a:xfrm>
            <a:off x="1979712" y="4509120"/>
            <a:ext cx="2952328" cy="923330"/>
          </a:xfrm>
          <a:prstGeom prst="rect">
            <a:avLst/>
          </a:prstGeom>
        </p:spPr>
        <p:txBody>
          <a:bodyPr wrap="square">
            <a:spAutoFit/>
          </a:bodyPr>
          <a:lstStyle/>
          <a:p>
            <a:pPr algn="ctr"/>
            <a:r>
              <a:rPr lang="ru-RU" b="1" dirty="0">
                <a:latin typeface="Cambria" panose="02040503050406030204" pitchFamily="18" charset="0"/>
                <a:ea typeface="Cambria" panose="02040503050406030204" pitchFamily="18" charset="0"/>
              </a:rPr>
              <a:t>Положение краев первичной и вторичной коронок </a:t>
            </a:r>
          </a:p>
        </p:txBody>
      </p:sp>
      <p:sp>
        <p:nvSpPr>
          <p:cNvPr id="5" name="Прямоугольник 4"/>
          <p:cNvSpPr/>
          <p:nvPr/>
        </p:nvSpPr>
        <p:spPr>
          <a:xfrm>
            <a:off x="5271789" y="631136"/>
            <a:ext cx="3528392" cy="4801314"/>
          </a:xfrm>
          <a:prstGeom prst="rect">
            <a:avLst/>
          </a:prstGeom>
        </p:spPr>
        <p:txBody>
          <a:bodyPr wrap="square">
            <a:spAutoFit/>
          </a:bodyPr>
          <a:lstStyle/>
          <a:p>
            <a:r>
              <a:rPr lang="ru-RU" b="1" dirty="0" err="1">
                <a:solidFill>
                  <a:srgbClr val="000099"/>
                </a:solidFill>
                <a:latin typeface="Cambria" panose="02040503050406030204" pitchFamily="18" charset="0"/>
                <a:ea typeface="Cambria" panose="02040503050406030204" pitchFamily="18" charset="0"/>
              </a:rPr>
              <a:t>Поддесневая</a:t>
            </a:r>
            <a:r>
              <a:rPr lang="ru-RU" b="1" dirty="0">
                <a:solidFill>
                  <a:srgbClr val="000099"/>
                </a:solidFill>
                <a:latin typeface="Cambria" panose="02040503050406030204" pitchFamily="18" charset="0"/>
                <a:ea typeface="Cambria" panose="02040503050406030204" pitchFamily="18" charset="0"/>
              </a:rPr>
              <a:t> часть </a:t>
            </a:r>
            <a:r>
              <a:rPr lang="ru-RU" dirty="0" err="1">
                <a:latin typeface="Cambria" panose="02040503050406030204" pitchFamily="18" charset="0"/>
                <a:ea typeface="Cambria" panose="02040503050406030204" pitchFamily="18" charset="0"/>
              </a:rPr>
              <a:t>отпрепарированной</a:t>
            </a:r>
            <a:r>
              <a:rPr lang="ru-RU" dirty="0">
                <a:latin typeface="Cambria" panose="02040503050406030204" pitchFamily="18" charset="0"/>
                <a:ea typeface="Cambria" panose="02040503050406030204" pitchFamily="18" charset="0"/>
              </a:rPr>
              <a:t> культи закрывается только каркасом первичной коронки, поэтому </a:t>
            </a:r>
            <a:r>
              <a:rPr lang="ru-RU" dirty="0" err="1">
                <a:latin typeface="Cambria" panose="02040503050406030204" pitchFamily="18" charset="0"/>
                <a:ea typeface="Cambria" panose="02040503050406030204" pitchFamily="18" charset="0"/>
              </a:rPr>
              <a:t>поддесневой</a:t>
            </a:r>
            <a:r>
              <a:rPr lang="ru-RU" dirty="0">
                <a:latin typeface="Cambria" panose="02040503050406030204" pitchFamily="18" charset="0"/>
                <a:ea typeface="Cambria" panose="02040503050406030204" pitchFamily="18" charset="0"/>
              </a:rPr>
              <a:t> край внутреннего телескопа специально выделяют путем полировки от поверхности сцепления, покрываемой наружным телескопом. </a:t>
            </a:r>
            <a:endParaRPr lang="en-US" dirty="0" smtClean="0">
              <a:latin typeface="Cambria" panose="02040503050406030204" pitchFamily="18" charset="0"/>
              <a:ea typeface="Cambria" panose="02040503050406030204" pitchFamily="18" charset="0"/>
            </a:endParaRPr>
          </a:p>
          <a:p>
            <a:endParaRPr lang="ru-RU" dirty="0">
              <a:latin typeface="Cambria" panose="02040503050406030204" pitchFamily="18" charset="0"/>
              <a:ea typeface="Cambria" panose="02040503050406030204" pitchFamily="18" charset="0"/>
            </a:endParaRPr>
          </a:p>
          <a:p>
            <a:r>
              <a:rPr lang="ru-RU" b="1" dirty="0">
                <a:solidFill>
                  <a:srgbClr val="FF0000"/>
                </a:solidFill>
                <a:latin typeface="Cambria" panose="02040503050406030204" pitchFamily="18" charset="0"/>
                <a:ea typeface="Cambria" panose="02040503050406030204" pitchFamily="18" charset="0"/>
              </a:rPr>
              <a:t>Край наружной телескопической коронки заканчивается непосредственно перед </a:t>
            </a:r>
            <a:r>
              <a:rPr lang="ru-RU" b="1" dirty="0" err="1">
                <a:solidFill>
                  <a:srgbClr val="FF0000"/>
                </a:solidFill>
                <a:latin typeface="Cambria" panose="02040503050406030204" pitchFamily="18" charset="0"/>
                <a:ea typeface="Cambria" panose="02040503050406030204" pitchFamily="18" charset="0"/>
              </a:rPr>
              <a:t>десневым</a:t>
            </a:r>
            <a:r>
              <a:rPr lang="ru-RU" b="1" dirty="0">
                <a:solidFill>
                  <a:srgbClr val="FF0000"/>
                </a:solidFill>
                <a:latin typeface="Cambria" panose="02040503050406030204" pitchFamily="18" charset="0"/>
                <a:ea typeface="Cambria" panose="02040503050406030204" pitchFamily="18" charset="0"/>
              </a:rPr>
              <a:t> краем и не погружается под десну.</a:t>
            </a:r>
          </a:p>
        </p:txBody>
      </p:sp>
    </p:spTree>
    <p:extLst>
      <p:ext uri="{BB962C8B-B14F-4D97-AF65-F5344CB8AC3E}">
        <p14:creationId xmlns:p14="http://schemas.microsoft.com/office/powerpoint/2010/main" val="108466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476672"/>
            <a:ext cx="6102424" cy="4985980"/>
          </a:xfrm>
          <a:prstGeom prst="rect">
            <a:avLst/>
          </a:prstGeom>
        </p:spPr>
        <p:txBody>
          <a:bodyPr wrap="square">
            <a:spAutoFit/>
          </a:bodyPr>
          <a:lstStyle/>
          <a:p>
            <a:pPr algn="ctr">
              <a:lnSpc>
                <a:spcPct val="150000"/>
              </a:lnSpc>
              <a:spcAft>
                <a:spcPts val="0"/>
              </a:spcAft>
            </a:pP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СНЯТИЕ ОТТИСКОВ </a:t>
            </a:r>
            <a:endPar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endParaRPr>
          </a:p>
          <a:p>
            <a:pPr algn="ctr">
              <a:lnSpc>
                <a:spcPct val="150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При изготовлении несъемной части комбинированных протезов вне зависимости от используемого </a:t>
            </a:r>
            <a:r>
              <a:rPr lang="ru-RU" dirty="0" err="1">
                <a:latin typeface="Cambria" panose="02040503050406030204" pitchFamily="18" charset="0"/>
                <a:ea typeface="Times New Roman" panose="02020603050405020304" pitchFamily="18" charset="0"/>
                <a:cs typeface="Arial" panose="020B0604020202020204" pitchFamily="34" charset="0"/>
              </a:rPr>
              <a:t>ретенционного</a:t>
            </a:r>
            <a:r>
              <a:rPr lang="ru-RU" dirty="0">
                <a:latin typeface="Cambria" panose="02040503050406030204" pitchFamily="18" charset="0"/>
                <a:ea typeface="Times New Roman" panose="02020603050405020304" pitchFamily="18" charset="0"/>
                <a:cs typeface="Arial" panose="020B0604020202020204" pitchFamily="34" charset="0"/>
              </a:rPr>
              <a:t> элемента используется такая же техника снятия оттиска, как при изготовлении цельнолитых конструкций. Для этой методики наибольшее распространение получили двухслойные оттиски, которые сочетают материал высокой (средней) вязкости с материалом низкой (ультранизкой) вязкости. Двухслойные оттиски могут быть как одноэтапными, так и двухэтапными. </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9532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1763688" y="451572"/>
            <a:ext cx="3610680" cy="5688632"/>
          </a:xfrm>
          <a:prstGeom prst="rect">
            <a:avLst/>
          </a:prstGeom>
        </p:spPr>
        <p:txBody>
          <a:bodyPr wrap="square">
            <a:spAutoFit/>
          </a:bodyPr>
          <a:lstStyle/>
          <a:p>
            <a:pPr indent="270510">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При получении </a:t>
            </a:r>
            <a:r>
              <a:rPr lang="ru-RU" b="1" i="1" dirty="0">
                <a:solidFill>
                  <a:schemeClr val="tx2">
                    <a:lumMod val="50000"/>
                  </a:schemeClr>
                </a:solidFill>
                <a:latin typeface="Cambria" panose="02040503050406030204" pitchFamily="18" charset="0"/>
                <a:ea typeface="Times New Roman" panose="02020603050405020304" pitchFamily="18" charset="0"/>
                <a:cs typeface="Arial" panose="020B0604020202020204" pitchFamily="34" charset="0"/>
              </a:rPr>
              <a:t>одноэтапного двухслойного оттиска </a:t>
            </a:r>
            <a:r>
              <a:rPr lang="ru-RU" dirty="0">
                <a:latin typeface="Cambria" panose="02040503050406030204" pitchFamily="18" charset="0"/>
                <a:ea typeface="Times New Roman" panose="02020603050405020304" pitchFamily="18" charset="0"/>
                <a:cs typeface="Arial" panose="020B0604020202020204" pitchFamily="34" charset="0"/>
              </a:rPr>
              <a:t>одновременно замешиваются материал более высокой вязкости и более низкой. Первый накладывается на ложку, а другой вносится (как правило, шприцем) на тот участок зубного ряда, где требуется особая точность оттиска. Ложка с оттискным материалом накладывается на зубной ряд.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Одномоментное получение оттиска с двойным смешиванием в сочетании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838659"/>
            <a:ext cx="3294176" cy="477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73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36616" y="404664"/>
            <a:ext cx="6950184" cy="3046988"/>
          </a:xfrm>
          <a:prstGeom prst="rect">
            <a:avLst/>
          </a:prstGeom>
        </p:spPr>
        <p:txBody>
          <a:bodyPr wrap="square">
            <a:spAutoFit/>
          </a:bodyPr>
          <a:lstStyle/>
          <a:p>
            <a:pPr indent="270510" algn="just">
              <a:lnSpc>
                <a:spcPct val="150000"/>
              </a:lnSpc>
              <a:spcAft>
                <a:spcPts val="0"/>
              </a:spcAft>
            </a:pPr>
            <a:r>
              <a:rPr lang="ru-RU" sz="1600" dirty="0">
                <a:latin typeface="Cambria" panose="02040503050406030204" pitchFamily="18" charset="0"/>
                <a:ea typeface="Times New Roman" panose="02020603050405020304" pitchFamily="18" charset="0"/>
                <a:cs typeface="Arial" panose="020B0604020202020204" pitchFamily="34" charset="0"/>
              </a:rPr>
              <a:t>При снятии </a:t>
            </a:r>
            <a:r>
              <a:rPr lang="ru-RU" sz="1600" b="1" i="1" dirty="0">
                <a:solidFill>
                  <a:schemeClr val="tx2">
                    <a:lumMod val="50000"/>
                  </a:schemeClr>
                </a:solidFill>
                <a:latin typeface="Cambria" panose="02040503050406030204" pitchFamily="18" charset="0"/>
                <a:ea typeface="Times New Roman" panose="02020603050405020304" pitchFamily="18" charset="0"/>
                <a:cs typeface="Arial" panose="020B0604020202020204" pitchFamily="34" charset="0"/>
              </a:rPr>
              <a:t>двухэтапного двухслойного оттиска </a:t>
            </a:r>
            <a:r>
              <a:rPr lang="ru-RU" sz="1600" dirty="0">
                <a:latin typeface="Cambria" panose="02040503050406030204" pitchFamily="18" charset="0"/>
                <a:ea typeface="Times New Roman" panose="02020603050405020304" pitchFamily="18" charset="0"/>
                <a:cs typeface="Arial" panose="020B0604020202020204" pitchFamily="34" charset="0"/>
              </a:rPr>
              <a:t>вначале замешивается материал более высокой вязкости, укладывается на ложку и вносится в полость рта. После его застывания ложка извлекается из полости рта, промывается от слюны и высушивается. Замешивается корригирующий материал (более низкой вязкости), им заполняется первый оттиск, и он также дополнительно наносится на тот участок протезного ложа, где требуется более высокое качество оттиска. Ложка накладывается на зубной ряд.</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Клинические особенности получения двухэтапного двухслойного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014" y="3713694"/>
            <a:ext cx="3376694" cy="25956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точный оттиск - Зуботехническая лаборатория &quot;Алмаз&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7971" y="3717032"/>
            <a:ext cx="322935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16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332656"/>
            <a:ext cx="6318448" cy="4247317"/>
          </a:xfrm>
          <a:prstGeom prst="rect">
            <a:avLst/>
          </a:prstGeom>
        </p:spPr>
        <p:txBody>
          <a:bodyPr wrap="square">
            <a:spAutoFit/>
          </a:bodyPr>
          <a:lstStyle/>
          <a:p>
            <a:pPr algn="ctr">
              <a:lnSpc>
                <a:spcPct val="150000"/>
              </a:lnSpc>
              <a:spcAft>
                <a:spcPts val="0"/>
              </a:spcAft>
            </a:pPr>
            <a:r>
              <a:rPr lang="ru-RU" b="1" dirty="0">
                <a:solidFill>
                  <a:srgbClr val="0000CC"/>
                </a:solidFill>
                <a:latin typeface="Cambria" panose="02040503050406030204" pitchFamily="18" charset="0"/>
                <a:ea typeface="Times New Roman" panose="02020603050405020304" pitchFamily="18" charset="0"/>
                <a:cs typeface="Arial" panose="020B0604020202020204" pitchFamily="34" charset="0"/>
              </a:rPr>
              <a:t>Методика с отводными каналами</a:t>
            </a:r>
            <a:r>
              <a:rPr lang="ru-RU" b="1" dirty="0" smtClean="0">
                <a:solidFill>
                  <a:srgbClr val="0000CC"/>
                </a:solidFill>
                <a:latin typeface="Cambria" panose="02040503050406030204" pitchFamily="18" charset="0"/>
                <a:ea typeface="Times New Roman" panose="02020603050405020304" pitchFamily="18" charset="0"/>
                <a:cs typeface="Arial" panose="020B0604020202020204" pitchFamily="34" charset="0"/>
              </a:rPr>
              <a:t>.</a:t>
            </a:r>
          </a:p>
          <a:p>
            <a:pPr>
              <a:lnSpc>
                <a:spcPct val="150000"/>
              </a:lnSpc>
              <a:spcAft>
                <a:spcPts val="0"/>
              </a:spcAft>
            </a:pPr>
            <a:r>
              <a:rPr lang="ru-RU" b="1" dirty="0" smtClean="0">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Arial" panose="020B0604020202020204" pitchFamily="34" charset="0"/>
              </a:rPr>
              <a:t> </a:t>
            </a:r>
            <a:r>
              <a:rPr lang="ru-RU" dirty="0" smtClean="0">
                <a:latin typeface="Cambria" panose="02040503050406030204" pitchFamily="18" charset="0"/>
                <a:ea typeface="Times New Roman" panose="02020603050405020304" pitchFamily="18" charset="0"/>
                <a:cs typeface="Arial" panose="020B0604020202020204" pitchFamily="34" charset="0"/>
              </a:rPr>
              <a:t>Предварительный оттиск получают до или после препарирования зубов; также оттиск может быть получен с зубов, покрытых временными коронками. После затвердевания оттискной массы в базисном материале для облегчения повторного наложения ложки на зубной ряд и свободного выхода излишков корригирующей массы вырезаются отводные каналы, участки, соответствующие межзубным промежуткам и </a:t>
            </a:r>
            <a:r>
              <a:rPr lang="ru-RU" dirty="0" err="1" smtClean="0">
                <a:latin typeface="Cambria" panose="02040503050406030204" pitchFamily="18" charset="0"/>
                <a:ea typeface="Times New Roman" panose="02020603050405020304" pitchFamily="18" charset="0"/>
                <a:cs typeface="Arial" panose="020B0604020202020204" pitchFamily="34" charset="0"/>
              </a:rPr>
              <a:t>поднутрения</a:t>
            </a:r>
            <a:r>
              <a:rPr lang="ru-RU" dirty="0" smtClean="0">
                <a:latin typeface="Cambria" panose="02040503050406030204" pitchFamily="18" charset="0"/>
                <a:ea typeface="Times New Roman" panose="02020603050405020304" pitchFamily="18" charset="0"/>
                <a:cs typeface="Arial" panose="020B0604020202020204" pitchFamily="34"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70" name="Picture 6" descr="Получение двойного оттис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304046"/>
            <a:ext cx="2736304" cy="22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343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2290" name="Picture 2" descr="Методы Получения Оттиск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16632"/>
            <a:ext cx="7128792" cy="49977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85712" y="5517232"/>
            <a:ext cx="4968552" cy="646331"/>
          </a:xfrm>
          <a:prstGeom prst="rect">
            <a:avLst/>
          </a:prstGeom>
          <a:noFill/>
        </p:spPr>
        <p:txBody>
          <a:bodyPr wrap="square" rtlCol="0">
            <a:spAutoFit/>
          </a:bodyPr>
          <a:lstStyle/>
          <a:p>
            <a:pPr algn="ctr"/>
            <a:r>
              <a:rPr lang="ru-RU" b="1" dirty="0" smtClean="0">
                <a:latin typeface="Cambria" panose="02040503050406030204" pitchFamily="18" charset="0"/>
                <a:ea typeface="Cambria" panose="02040503050406030204" pitchFamily="18" charset="0"/>
              </a:rPr>
              <a:t>Оттиск с отводными каналами для корригирующей массы</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2107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267744" y="476672"/>
            <a:ext cx="6030416" cy="5493812"/>
          </a:xfrm>
          <a:prstGeom prst="rect">
            <a:avLst/>
          </a:prstGeom>
        </p:spPr>
        <p:txBody>
          <a:bodyPr wrap="square">
            <a:spAutoFit/>
          </a:bodyPr>
          <a:lstStyle/>
          <a:p>
            <a:pPr indent="270510" algn="ctr">
              <a:lnSpc>
                <a:spcPct val="150000"/>
              </a:lnSpc>
              <a:spcAft>
                <a:spcPts val="0"/>
              </a:spcAft>
            </a:pPr>
            <a:r>
              <a:rPr lang="ru-RU" b="1" dirty="0">
                <a:solidFill>
                  <a:srgbClr val="0000CC"/>
                </a:solidFill>
                <a:latin typeface="Cambria" panose="02040503050406030204" pitchFamily="18" charset="0"/>
                <a:ea typeface="Times New Roman" panose="02020603050405020304" pitchFamily="18" charset="0"/>
                <a:cs typeface="Arial" panose="020B0604020202020204" pitchFamily="34" charset="0"/>
              </a:rPr>
              <a:t>Методика с дополнительной компрессией корригирующего материала.</a:t>
            </a:r>
            <a:r>
              <a:rPr lang="ru-RU" b="1" dirty="0">
                <a:latin typeface="Cambria" panose="02040503050406030204" pitchFamily="18" charset="0"/>
                <a:ea typeface="Times New Roman" panose="02020603050405020304" pitchFamily="18" charset="0"/>
                <a:cs typeface="Arial" panose="020B0604020202020204" pitchFamily="34" charset="0"/>
              </a:rPr>
              <a:t> </a:t>
            </a:r>
            <a:endParaRPr lang="ru-RU" b="1" dirty="0" smtClean="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Для </a:t>
            </a:r>
            <a:r>
              <a:rPr lang="ru-RU" dirty="0">
                <a:latin typeface="Cambria" panose="02040503050406030204" pitchFamily="18" charset="0"/>
                <a:ea typeface="Times New Roman" panose="02020603050405020304" pitchFamily="18" charset="0"/>
                <a:cs typeface="Arial" panose="020B0604020202020204" pitchFamily="34" charset="0"/>
              </a:rPr>
              <a:t>ее осуществления требуется специальная ложка, предварительный оттиск получают до препарирования зубов или с зубов, покрытых временными коронками, отводные каналы не формируются; после этого из ложки вытаскивают резиновый шнур, формируя тем самым канал вдоль зубного ряда для корригирующего материала, ложку заполняют корригирующим материалом и накладывают на зубной ряд; через отверстие в ложке через подготовленный канал в нее дополнительно нагнетают корригирующий материал системой автоматического смешивания.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5108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35696" y="116632"/>
            <a:ext cx="6606480" cy="5170646"/>
          </a:xfrm>
          <a:prstGeom prst="rect">
            <a:avLst/>
          </a:prstGeom>
        </p:spPr>
        <p:txBody>
          <a:bodyPr wrap="square">
            <a:spAutoFit/>
          </a:bodyPr>
          <a:lstStyle/>
          <a:p>
            <a:pPr indent="270510" algn="ctr">
              <a:lnSpc>
                <a:spcPct val="150000"/>
              </a:lnSpc>
              <a:spcAft>
                <a:spcPts val="0"/>
              </a:spcAft>
            </a:pPr>
            <a:r>
              <a:rPr lang="ru-RU" sz="2000" b="1" dirty="0">
                <a:solidFill>
                  <a:srgbClr val="0000CC"/>
                </a:solidFill>
                <a:latin typeface="Cambria" panose="02040503050406030204" pitchFamily="18" charset="0"/>
                <a:ea typeface="Times New Roman" panose="02020603050405020304" pitchFamily="18" charset="0"/>
                <a:cs typeface="Arial" panose="020B0604020202020204" pitchFamily="34" charset="0"/>
              </a:rPr>
              <a:t>Методика с </a:t>
            </a:r>
            <a:r>
              <a:rPr lang="ru-RU" sz="2000" b="1" dirty="0" smtClean="0">
                <a:solidFill>
                  <a:srgbClr val="0000CC"/>
                </a:solidFill>
                <a:latin typeface="Cambria" panose="02040503050406030204" pitchFamily="18" charset="0"/>
                <a:ea typeface="Times New Roman" panose="02020603050405020304" pitchFamily="18" charset="0"/>
                <a:cs typeface="Arial" panose="020B0604020202020204" pitchFamily="34" charset="0"/>
              </a:rPr>
              <a:t>пленкой</a:t>
            </a:r>
            <a:endParaRPr lang="ru-RU" sz="2000" b="1" dirty="0">
              <a:solidFill>
                <a:srgbClr val="0000CC"/>
              </a:solidFill>
              <a:latin typeface="Cambria" panose="02040503050406030204" pitchFamily="18" charset="0"/>
              <a:ea typeface="Times New Roman" panose="02020603050405020304" pitchFamily="18" charset="0"/>
              <a:cs typeface="Arial" panose="020B0604020202020204" pitchFamily="34" charset="0"/>
            </a:endParaRPr>
          </a:p>
          <a:p>
            <a:pPr indent="270510" algn="ctr">
              <a:lnSpc>
                <a:spcPct val="150000"/>
              </a:lnSpc>
              <a:spcAft>
                <a:spcPts val="0"/>
              </a:spcAft>
            </a:pPr>
            <a:endParaRPr lang="ru-RU" sz="2000" b="1" dirty="0" smtClean="0">
              <a:latin typeface="Cambria" panose="02040503050406030204" pitchFamily="18" charset="0"/>
              <a:ea typeface="Times New Roman" panose="02020603050405020304" pitchFamily="18" charset="0"/>
              <a:cs typeface="Arial" panose="020B0604020202020204" pitchFamily="34" charset="0"/>
            </a:endParaRPr>
          </a:p>
          <a:p>
            <a:pPr indent="270510">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Предварительный </a:t>
            </a:r>
            <a:r>
              <a:rPr lang="ru-RU" dirty="0">
                <a:latin typeface="Cambria" panose="02040503050406030204" pitchFamily="18" charset="0"/>
                <a:ea typeface="Times New Roman" panose="02020603050405020304" pitchFamily="18" charset="0"/>
                <a:cs typeface="Arial" panose="020B0604020202020204" pitchFamily="34" charset="0"/>
              </a:rPr>
              <a:t>оттиск может быть получен как до, так и после препарирования зубов. Его получают путем замешивания материала высокой вязкости, заполнения им ложки, покрытия ложки тонкой полиэтиленовой пленкой и наложения ложки на зубной ряд; после застывания базисного материала ложка выводится из полости рта, пленка снимается; отводные каналы не формируются; замешивается корригирующая масса, вносится на участок протезного ложа, ею заполняется ложка, которую накладывают на зубной ряд.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292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Новинка! Телескопическая фиксация съемных протез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992" y="4221088"/>
            <a:ext cx="3744416" cy="2413393"/>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4"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691680" y="404664"/>
            <a:ext cx="6858000" cy="4370427"/>
          </a:xfrm>
          <a:prstGeom prst="rect">
            <a:avLst/>
          </a:prstGeom>
        </p:spPr>
        <p:txBody>
          <a:bodyPr wrap="square">
            <a:spAutoFit/>
          </a:bodyPr>
          <a:lstStyle/>
          <a:p>
            <a:pPr algn="ctr">
              <a:lnSpc>
                <a:spcPct val="150000"/>
              </a:lnSpc>
              <a:spcAft>
                <a:spcPts val="0"/>
              </a:spcAft>
            </a:pPr>
            <a:r>
              <a:rPr lang="ru-RU" b="1" u="sng" cap="all" dirty="0">
                <a:solidFill>
                  <a:srgbClr val="FF0000"/>
                </a:solidFill>
                <a:latin typeface="Cambria" panose="02040503050406030204" pitchFamily="18" charset="0"/>
                <a:ea typeface="Times New Roman" panose="02020603050405020304" pitchFamily="18" charset="0"/>
                <a:cs typeface="Arial" panose="020B0604020202020204" pitchFamily="34" charset="0"/>
              </a:rPr>
              <a:t>Покрывные </a:t>
            </a:r>
            <a:r>
              <a:rPr lang="ru-RU" b="1" u="sng" cap="all"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протезы</a:t>
            </a:r>
          </a:p>
          <a:p>
            <a:pPr algn="ctr">
              <a:lnSpc>
                <a:spcPct val="150000"/>
              </a:lnSpc>
              <a:spcAft>
                <a:spcPts val="0"/>
              </a:spcAft>
            </a:pPr>
            <a:endParaRPr lang="ru-RU"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ru-RU" dirty="0">
                <a:latin typeface="Cambria" panose="02040503050406030204" pitchFamily="18" charset="0"/>
                <a:ea typeface="Cambria" panose="02040503050406030204" pitchFamily="18" charset="0"/>
                <a:cs typeface="Arial" panose="020B0604020202020204" pitchFamily="34" charset="0"/>
              </a:rPr>
              <a:t>В середине 70-х годов XX столетия в связи с разработкой новых методов </a:t>
            </a:r>
            <a:r>
              <a:rPr lang="ru-RU" dirty="0">
                <a:latin typeface="Cambria" panose="02040503050406030204" pitchFamily="18" charset="0"/>
                <a:ea typeface="Cambria" panose="02040503050406030204" pitchFamily="18" charset="0"/>
                <a:cs typeface="Arial" panose="020B0604020202020204" pitchFamily="34" charset="0"/>
                <a:hlinkClick r:id="rId5"/>
              </a:rPr>
              <a:t>лечения</a:t>
            </a:r>
            <a:r>
              <a:rPr lang="ru-RU" dirty="0">
                <a:latin typeface="Cambria" panose="02040503050406030204" pitchFamily="18" charset="0"/>
                <a:ea typeface="Cambria" panose="02040503050406030204" pitchFamily="18" charset="0"/>
                <a:cs typeface="Arial" panose="020B0604020202020204" pitchFamily="34" charset="0"/>
              </a:rPr>
              <a:t> </a:t>
            </a:r>
            <a:r>
              <a:rPr lang="ru-RU" dirty="0" smtClean="0">
                <a:latin typeface="Cambria" panose="02040503050406030204" pitchFamily="18" charset="0"/>
                <a:ea typeface="Cambria" panose="02040503050406030204" pitchFamily="18" charset="0"/>
                <a:cs typeface="Arial" panose="020B0604020202020204" pitchFamily="34" charset="0"/>
                <a:hlinkClick r:id="rId6"/>
              </a:rPr>
              <a:t>зубов</a:t>
            </a:r>
            <a:r>
              <a:rPr lang="ru-RU" dirty="0" smtClean="0">
                <a:latin typeface="Cambria" panose="02040503050406030204" pitchFamily="18" charset="0"/>
                <a:ea typeface="Cambria" panose="02040503050406030204" pitchFamily="18" charset="0"/>
                <a:cs typeface="Arial" panose="020B0604020202020204" pitchFamily="34" charset="0"/>
              </a:rPr>
              <a:t> стало </a:t>
            </a:r>
            <a:r>
              <a:rPr lang="ru-RU" dirty="0">
                <a:latin typeface="Cambria" panose="02040503050406030204" pitchFamily="18" charset="0"/>
                <a:ea typeface="Cambria" panose="02040503050406030204" pitchFamily="18" charset="0"/>
                <a:cs typeface="Arial" panose="020B0604020202020204" pitchFamily="34" charset="0"/>
              </a:rPr>
              <a:t>возможным более широкое использование для зубного </a:t>
            </a:r>
            <a:r>
              <a:rPr lang="ru-RU" dirty="0">
                <a:latin typeface="Cambria" panose="02040503050406030204" pitchFamily="18" charset="0"/>
                <a:ea typeface="Cambria" panose="02040503050406030204" pitchFamily="18" charset="0"/>
                <a:cs typeface="Arial" panose="020B0604020202020204" pitchFamily="34" charset="0"/>
                <a:hlinkClick r:id="rId7"/>
              </a:rPr>
              <a:t>протезирования</a:t>
            </a:r>
            <a:r>
              <a:rPr lang="ru-RU" dirty="0">
                <a:latin typeface="Cambria" panose="02040503050406030204" pitchFamily="18" charset="0"/>
                <a:ea typeface="Cambria" panose="02040503050406030204" pitchFamily="18" charset="0"/>
                <a:cs typeface="Arial" panose="020B0604020202020204" pitchFamily="34" charset="0"/>
              </a:rPr>
              <a:t> сохраненных одиночных </a:t>
            </a:r>
            <a:r>
              <a:rPr lang="ru-RU" dirty="0">
                <a:latin typeface="Cambria" panose="02040503050406030204" pitchFamily="18" charset="0"/>
                <a:ea typeface="Cambria" panose="02040503050406030204" pitchFamily="18" charset="0"/>
                <a:cs typeface="Arial" panose="020B0604020202020204" pitchFamily="34" charset="0"/>
                <a:hlinkClick r:id="rId6"/>
              </a:rPr>
              <a:t>зубов</a:t>
            </a:r>
            <a:r>
              <a:rPr lang="ru-RU" dirty="0">
                <a:latin typeface="Cambria" panose="02040503050406030204" pitchFamily="18" charset="0"/>
                <a:ea typeface="Cambria" panose="02040503050406030204" pitchFamily="18" charset="0"/>
                <a:cs typeface="Arial" panose="020B0604020202020204" pitchFamily="34" charset="0"/>
              </a:rPr>
              <a:t> (корней</a:t>
            </a:r>
            <a:r>
              <a:rPr lang="ru-RU" dirty="0" smtClean="0">
                <a:latin typeface="Cambria" panose="02040503050406030204" pitchFamily="18" charset="0"/>
                <a:ea typeface="Cambria" panose="02040503050406030204" pitchFamily="18" charset="0"/>
                <a:cs typeface="Arial" panose="020B0604020202020204" pitchFamily="34" charset="0"/>
              </a:rPr>
              <a:t>).</a:t>
            </a:r>
          </a:p>
          <a:p>
            <a:r>
              <a:rPr lang="ru-RU" dirty="0" smtClean="0">
                <a:latin typeface="Cambria" panose="02040503050406030204" pitchFamily="18" charset="0"/>
                <a:ea typeface="Cambria" panose="02040503050406030204" pitchFamily="18" charset="0"/>
              </a:rPr>
              <a:t>       </a:t>
            </a:r>
          </a:p>
          <a:p>
            <a:r>
              <a:rPr lang="ru-RU" dirty="0">
                <a:latin typeface="Cambria" panose="02040503050406030204" pitchFamily="18" charset="0"/>
                <a:ea typeface="Cambria" panose="02040503050406030204" pitchFamily="18" charset="0"/>
              </a:rPr>
              <a:t> </a:t>
            </a:r>
            <a:r>
              <a:rPr lang="ru-RU" dirty="0" smtClean="0">
                <a:latin typeface="Cambria" panose="02040503050406030204" pitchFamily="18" charset="0"/>
                <a:ea typeface="Cambria" panose="02040503050406030204" pitchFamily="18" charset="0"/>
              </a:rPr>
              <a:t>       Создание </a:t>
            </a:r>
            <a:r>
              <a:rPr lang="ru-RU" dirty="0">
                <a:latin typeface="Cambria" panose="02040503050406030204" pitchFamily="18" charset="0"/>
                <a:ea typeface="Cambria" panose="02040503050406030204" pitchFamily="18" charset="0"/>
              </a:rPr>
              <a:t>новых стоматологических </a:t>
            </a:r>
            <a:r>
              <a:rPr lang="ru-RU" dirty="0">
                <a:latin typeface="Cambria" panose="02040503050406030204" pitchFamily="18" charset="0"/>
                <a:ea typeface="Cambria" panose="02040503050406030204" pitchFamily="18" charset="0"/>
                <a:hlinkClick r:id="rId8"/>
              </a:rPr>
              <a:t>материалов</a:t>
            </a:r>
            <a:r>
              <a:rPr lang="ru-RU" dirty="0">
                <a:latin typeface="Cambria" panose="02040503050406030204" pitchFamily="18" charset="0"/>
                <a:ea typeface="Cambria" panose="02040503050406030204" pitchFamily="18" charset="0"/>
              </a:rPr>
              <a:t> и сплавов привело к появлению различных конструкций съемных </a:t>
            </a:r>
            <a:r>
              <a:rPr lang="ru-RU" dirty="0">
                <a:latin typeface="Cambria" panose="02040503050406030204" pitchFamily="18" charset="0"/>
                <a:ea typeface="Cambria" panose="02040503050406030204" pitchFamily="18" charset="0"/>
                <a:hlinkClick r:id="rId5"/>
              </a:rPr>
              <a:t>зубных</a:t>
            </a:r>
            <a:r>
              <a:rPr lang="ru-RU" dirty="0">
                <a:latin typeface="Cambria" panose="02040503050406030204" pitchFamily="18" charset="0"/>
                <a:ea typeface="Cambria" panose="02040503050406030204" pitchFamily="18" charset="0"/>
              </a:rPr>
              <a:t> протезов, базис которых покрывает оставшиеся в </a:t>
            </a:r>
            <a:r>
              <a:rPr lang="ru-RU" dirty="0">
                <a:latin typeface="Cambria" panose="02040503050406030204" pitchFamily="18" charset="0"/>
                <a:ea typeface="Cambria" panose="02040503050406030204" pitchFamily="18" charset="0"/>
                <a:hlinkClick r:id="rId9"/>
              </a:rPr>
              <a:t>полости</a:t>
            </a:r>
            <a:r>
              <a:rPr lang="ru-RU" dirty="0">
                <a:latin typeface="Cambria" panose="02040503050406030204" pitchFamily="18" charset="0"/>
                <a:ea typeface="Cambria" panose="02040503050406030204" pitchFamily="18" charset="0"/>
              </a:rPr>
              <a:t> рта корни </a:t>
            </a:r>
            <a:r>
              <a:rPr lang="ru-RU" dirty="0">
                <a:latin typeface="Cambria" panose="02040503050406030204" pitchFamily="18" charset="0"/>
                <a:ea typeface="Cambria" panose="02040503050406030204" pitchFamily="18" charset="0"/>
                <a:hlinkClick r:id="rId6"/>
              </a:rPr>
              <a:t>зубов</a:t>
            </a:r>
            <a:r>
              <a:rPr lang="ru-RU" dirty="0">
                <a:latin typeface="Cambria" panose="02040503050406030204" pitchFamily="18" charset="0"/>
                <a:ea typeface="Cambria" panose="02040503050406030204" pitchFamily="18" charset="0"/>
              </a:rPr>
              <a:t>.</a:t>
            </a:r>
          </a:p>
          <a:p>
            <a:r>
              <a:rPr lang="ru-RU" dirty="0">
                <a:latin typeface="Cambria" panose="02040503050406030204" pitchFamily="18" charset="0"/>
                <a:ea typeface="Cambria" panose="02040503050406030204" pitchFamily="18" charset="0"/>
              </a:rPr>
              <a:t>Такие </a:t>
            </a:r>
            <a:r>
              <a:rPr lang="ru-RU" dirty="0">
                <a:latin typeface="Cambria" panose="02040503050406030204" pitchFamily="18" charset="0"/>
                <a:ea typeface="Cambria" panose="02040503050406030204" pitchFamily="18" charset="0"/>
                <a:hlinkClick r:id="rId5"/>
              </a:rPr>
              <a:t>протезы</a:t>
            </a:r>
            <a:r>
              <a:rPr lang="ru-RU" dirty="0">
                <a:latin typeface="Cambria" panose="02040503050406030204" pitchFamily="18" charset="0"/>
                <a:ea typeface="Cambria" panose="02040503050406030204" pitchFamily="18" charset="0"/>
              </a:rPr>
              <a:t> получили название в англоязычной литературе «</a:t>
            </a:r>
            <a:r>
              <a:rPr lang="ru-RU" dirty="0" err="1">
                <a:latin typeface="Cambria" panose="02040503050406030204" pitchFamily="18" charset="0"/>
                <a:ea typeface="Cambria" panose="02040503050406030204" pitchFamily="18" charset="0"/>
              </a:rPr>
              <a:t>overdenture</a:t>
            </a:r>
            <a:r>
              <a:rPr lang="ru-RU" dirty="0">
                <a:latin typeface="Cambria" panose="02040503050406030204" pitchFamily="18" charset="0"/>
                <a:ea typeface="Cambria" panose="02040503050406030204" pitchFamily="18" charset="0"/>
              </a:rPr>
              <a:t>», то есть покрывные или перекрывающие </a:t>
            </a:r>
            <a:r>
              <a:rPr lang="ru-RU" dirty="0">
                <a:latin typeface="Cambria" panose="02040503050406030204" pitchFamily="18" charset="0"/>
                <a:ea typeface="Cambria" panose="02040503050406030204" pitchFamily="18" charset="0"/>
                <a:hlinkClick r:id="rId5"/>
              </a:rPr>
              <a:t>протезы</a:t>
            </a:r>
            <a:r>
              <a:rPr lang="ru-RU" dirty="0">
                <a:latin typeface="Cambria" panose="02040503050406030204" pitchFamily="18" charset="0"/>
                <a:ea typeface="Cambria" panose="02040503050406030204" pitchFamily="18" charset="0"/>
              </a:rPr>
              <a:t>, в немецкой — «</a:t>
            </a:r>
            <a:r>
              <a:rPr lang="ru-RU" dirty="0" err="1">
                <a:latin typeface="Cambria" panose="02040503050406030204" pitchFamily="18" charset="0"/>
                <a:ea typeface="Cambria" panose="02040503050406030204" pitchFamily="18" charset="0"/>
              </a:rPr>
              <a:t>hybridprothesen</a:t>
            </a:r>
            <a:r>
              <a:rPr lang="ru-RU" dirty="0">
                <a:latin typeface="Cambria" panose="02040503050406030204" pitchFamily="18" charset="0"/>
                <a:ea typeface="Cambria" panose="02040503050406030204" pitchFamily="18" charset="0"/>
              </a:rPr>
              <a:t>».</a:t>
            </a:r>
          </a:p>
          <a:p>
            <a:pPr indent="450215" algn="just">
              <a:spcAft>
                <a:spcPts val="0"/>
              </a:spcAft>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8266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3314" name="Picture 2" descr="Высокоточные одноэтапные диагностические слепки из С-силиконов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4680" y="332656"/>
            <a:ext cx="4752528" cy="295232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Высокоточные одноэтапные диагностические слепки из С-силиконов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4680" y="3360624"/>
            <a:ext cx="4752528"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5652120" y="2852936"/>
            <a:ext cx="351656"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 name="Прямоугольник 3"/>
          <p:cNvSpPr/>
          <p:nvPr/>
        </p:nvSpPr>
        <p:spPr>
          <a:xfrm>
            <a:off x="5652120" y="6013248"/>
            <a:ext cx="432048"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5" name="TextBox 4"/>
          <p:cNvSpPr txBox="1"/>
          <p:nvPr/>
        </p:nvSpPr>
        <p:spPr>
          <a:xfrm>
            <a:off x="6732240" y="2823318"/>
            <a:ext cx="2160240" cy="923330"/>
          </a:xfrm>
          <a:prstGeom prst="rect">
            <a:avLst/>
          </a:prstGeom>
          <a:noFill/>
        </p:spPr>
        <p:txBody>
          <a:bodyPr wrap="square" rtlCol="0">
            <a:spAutoFit/>
          </a:bodyPr>
          <a:lstStyle/>
          <a:p>
            <a:pPr algn="ctr"/>
            <a:r>
              <a:rPr lang="ru-RU" b="1" dirty="0" smtClean="0">
                <a:latin typeface="Cambria" panose="02040503050406030204" pitchFamily="18" charset="0"/>
                <a:ea typeface="Cambria" panose="02040503050406030204" pitchFamily="18" charset="0"/>
              </a:rPr>
              <a:t>Снятие оттиска с использованием пленки</a:t>
            </a:r>
            <a:endParaRPr lang="ru-RU"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7064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34552" y="386843"/>
            <a:ext cx="6635080" cy="6152069"/>
          </a:xfrm>
          <a:prstGeom prst="rect">
            <a:avLst/>
          </a:prstGeom>
        </p:spPr>
        <p:txBody>
          <a:bodyPr wrap="square">
            <a:spAutoFit/>
          </a:bodyPr>
          <a:lstStyle/>
          <a:p>
            <a:pPr indent="270510" algn="just">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При изготовлении несъемной части комбинированных протезов при расположении края уступа намного ниже десневого уровня в некоторых ситуациях (кариес корня) применяют технику снятия оттиска индивидуальными лотками </a:t>
            </a:r>
            <a:r>
              <a:rPr lang="ru-RU" sz="14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(трехслойный оттиск по классификации </a:t>
            </a:r>
            <a:r>
              <a:rPr lang="ru-RU" sz="1400" b="1" dirty="0" err="1" smtClean="0">
                <a:solidFill>
                  <a:srgbClr val="002060"/>
                </a:solidFill>
                <a:latin typeface="Cambria" panose="02040503050406030204" pitchFamily="18" charset="0"/>
                <a:ea typeface="Cambria" panose="02040503050406030204" pitchFamily="18" charset="0"/>
                <a:cs typeface="Arial" panose="020B0604020202020204" pitchFamily="34" charset="0"/>
              </a:rPr>
              <a:t>Ряховского</a:t>
            </a:r>
            <a:r>
              <a:rPr lang="ru-RU" sz="1400" b="1" dirty="0" smtClean="0">
                <a:solidFill>
                  <a:srgbClr val="002060"/>
                </a:solidFill>
                <a:latin typeface="Cambria" panose="02040503050406030204" pitchFamily="18" charset="0"/>
                <a:ea typeface="Cambria" panose="02040503050406030204" pitchFamily="18" charset="0"/>
                <a:cs typeface="Arial" panose="020B0604020202020204" pitchFamily="34" charset="0"/>
              </a:rPr>
              <a:t>)</a:t>
            </a:r>
            <a:r>
              <a:rPr lang="ru-RU" sz="1400" b="1" dirty="0" smtClean="0">
                <a:latin typeface="Cambria" panose="02040503050406030204" pitchFamily="18" charset="0"/>
                <a:ea typeface="Cambria" panose="02040503050406030204" pitchFamily="18" charset="0"/>
                <a:cs typeface="Arial" panose="020B0604020202020204" pitchFamily="34" charset="0"/>
              </a:rPr>
              <a:t>.</a:t>
            </a:r>
          </a:p>
          <a:p>
            <a:pPr indent="270510" algn="just">
              <a:lnSpc>
                <a:spcPct val="150000"/>
              </a:lnSpc>
              <a:spcAft>
                <a:spcPts val="0"/>
              </a:spcAft>
            </a:pPr>
            <a:r>
              <a:rPr lang="ru-RU" sz="1400" b="1" i="1" dirty="0" smtClean="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ru-RU" sz="1400" dirty="0">
                <a:latin typeface="Cambria" panose="02040503050406030204" pitchFamily="18" charset="0"/>
                <a:ea typeface="Cambria" panose="02040503050406030204" pitchFamily="18" charset="0"/>
                <a:cs typeface="Arial" panose="020B0604020202020204" pitchFamily="34" charset="0"/>
              </a:rPr>
              <a:t>Для этого после препарирования опорных зубов снимают оттиск (можно </a:t>
            </a:r>
            <a:r>
              <a:rPr lang="ru-RU" sz="1400" dirty="0" err="1">
                <a:latin typeface="Cambria" panose="02040503050406030204" pitchFamily="18" charset="0"/>
                <a:ea typeface="Cambria" panose="02040503050406030204" pitchFamily="18" charset="0"/>
                <a:cs typeface="Arial" panose="020B0604020202020204" pitchFamily="34" charset="0"/>
              </a:rPr>
              <a:t>альгинатной</a:t>
            </a:r>
            <a:r>
              <a:rPr lang="ru-RU" sz="1400" dirty="0">
                <a:latin typeface="Cambria" panose="02040503050406030204" pitchFamily="18" charset="0"/>
                <a:ea typeface="Cambria" panose="02040503050406030204" pitchFamily="18" charset="0"/>
                <a:cs typeface="Arial" panose="020B0604020202020204" pitchFamily="34" charset="0"/>
              </a:rPr>
              <a:t> массой), отливают модель из </a:t>
            </a:r>
            <a:r>
              <a:rPr lang="ru-RU" sz="1400" dirty="0" err="1">
                <a:latin typeface="Cambria" panose="02040503050406030204" pitchFamily="18" charset="0"/>
                <a:ea typeface="Cambria" panose="02040503050406030204" pitchFamily="18" charset="0"/>
                <a:cs typeface="Arial" panose="020B0604020202020204" pitchFamily="34" charset="0"/>
              </a:rPr>
              <a:t>супергипса</a:t>
            </a:r>
            <a:r>
              <a:rPr lang="ru-RU" sz="1400" dirty="0">
                <a:latin typeface="Cambria" panose="02040503050406030204" pitchFamily="18" charset="0"/>
                <a:ea typeface="Cambria" panose="02040503050406030204" pitchFamily="18" charset="0"/>
                <a:cs typeface="Arial" panose="020B0604020202020204" pitchFamily="34" charset="0"/>
              </a:rPr>
              <a:t>, на которой изготавливаются индивидуальные пластмассовые лотки типа временной пластмассовой каппы</a:t>
            </a:r>
            <a:r>
              <a:rPr lang="ru-RU" sz="1400" dirty="0" smtClean="0">
                <a:latin typeface="Cambria" panose="02040503050406030204" pitchFamily="18" charset="0"/>
                <a:ea typeface="Cambria" panose="02040503050406030204" pitchFamily="18" charset="0"/>
                <a:cs typeface="Arial" panose="020B0604020202020204" pitchFamily="34" charset="0"/>
              </a:rPr>
              <a:t>.</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400" dirty="0">
                <a:latin typeface="Cambria" panose="02040503050406030204" pitchFamily="18" charset="0"/>
                <a:ea typeface="Cambria" panose="02040503050406030204" pitchFamily="18" charset="0"/>
                <a:cs typeface="Arial" panose="020B0604020202020204" pitchFamily="34" charset="0"/>
              </a:rPr>
              <a:t>После этого в полости рта проводится перебазировка лотка пластмассой холодного отверждения таким образом, чтобы четко прослеживался контур </a:t>
            </a:r>
            <a:r>
              <a:rPr lang="ru-RU" sz="1400" dirty="0" err="1">
                <a:latin typeface="Cambria" panose="02040503050406030204" pitchFamily="18" charset="0"/>
                <a:ea typeface="Cambria" panose="02040503050406030204" pitchFamily="18" charset="0"/>
                <a:cs typeface="Arial" panose="020B0604020202020204" pitchFamily="34" charset="0"/>
              </a:rPr>
              <a:t>отпрепарированного</a:t>
            </a:r>
            <a:r>
              <a:rPr lang="ru-RU" sz="1400" dirty="0">
                <a:latin typeface="Cambria" panose="02040503050406030204" pitchFamily="18" charset="0"/>
                <a:ea typeface="Cambria" panose="02040503050406030204" pitchFamily="18" charset="0"/>
                <a:cs typeface="Arial" panose="020B0604020202020204" pitchFamily="34" charset="0"/>
              </a:rPr>
              <a:t> уступа. </a:t>
            </a:r>
            <a:endParaRPr lang="ru-RU" sz="1400" dirty="0" smtClean="0">
              <a:latin typeface="Cambria" panose="02040503050406030204" pitchFamily="18" charset="0"/>
              <a:ea typeface="Cambria" panose="02040503050406030204" pitchFamily="18" charset="0"/>
              <a:cs typeface="Arial" panose="020B0604020202020204" pitchFamily="34" charset="0"/>
            </a:endParaRPr>
          </a:p>
          <a:p>
            <a:pPr indent="270510" algn="just">
              <a:lnSpc>
                <a:spcPct val="150000"/>
              </a:lnSpc>
            </a:pPr>
            <a:r>
              <a:rPr lang="ru-RU" sz="1400" dirty="0" smtClean="0">
                <a:latin typeface="Cambria" panose="02040503050406030204" pitchFamily="18" charset="0"/>
                <a:ea typeface="Cambria" panose="02040503050406030204" pitchFamily="18" charset="0"/>
              </a:rPr>
              <a:t>Фрезой </a:t>
            </a:r>
            <a:r>
              <a:rPr lang="ru-RU" sz="1400" dirty="0">
                <a:latin typeface="Cambria" panose="02040503050406030204" pitchFamily="18" charset="0"/>
                <a:ea typeface="Cambria" panose="02040503050406030204" pitchFamily="18" charset="0"/>
              </a:rPr>
              <a:t>из внутренней части лотка удаляют немного пластмассы </a:t>
            </a:r>
            <a:r>
              <a:rPr lang="ru-RU" sz="1400" dirty="0" smtClean="0">
                <a:latin typeface="Cambria" panose="02040503050406030204" pitchFamily="18" charset="0"/>
                <a:ea typeface="Cambria" panose="02040503050406030204" pitchFamily="18" charset="0"/>
              </a:rPr>
              <a:t>(не затрагивая края уступа), освобождая место для корригирующего материала. Затем лотки заполняются корригирующим жидкотекучим слоем силиконового оттискного материала и повторно накладываются на опорные зубы, поверх лотков вводится ложка с материалом высокой вязкости (первый слой силиконового материала). </a:t>
            </a:r>
            <a:endParaRPr lang="ru-RU" sz="1400" dirty="0">
              <a:latin typeface="Cambria" panose="02040503050406030204" pitchFamily="18" charset="0"/>
              <a:ea typeface="Cambria" panose="02040503050406030204" pitchFamily="18" charset="0"/>
            </a:endParaRPr>
          </a:p>
          <a:p>
            <a:pPr indent="270510" algn="just">
              <a:lnSpc>
                <a:spcPct val="150000"/>
              </a:lnSpc>
              <a:spcAft>
                <a:spcPts val="0"/>
              </a:spcAft>
            </a:pP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539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51720" y="404664"/>
            <a:ext cx="6120680" cy="5909310"/>
          </a:xfrm>
          <a:prstGeom prst="rect">
            <a:avLst/>
          </a:prstGeom>
        </p:spPr>
        <p:txBody>
          <a:bodyPr wrap="square">
            <a:spAutoFit/>
          </a:bodyPr>
          <a:lstStyle/>
          <a:p>
            <a:pPr indent="270510" algn="just">
              <a:lnSpc>
                <a:spcPct val="150000"/>
              </a:lnSpc>
            </a:pPr>
            <a:r>
              <a:rPr lang="ru-RU" dirty="0">
                <a:latin typeface="Cambria" panose="02040503050406030204" pitchFamily="18" charset="0"/>
                <a:ea typeface="Cambria" panose="02040503050406030204" pitchFamily="18" charset="0"/>
              </a:rPr>
              <a:t>Также для изготовления несъемной части можно использовать </a:t>
            </a:r>
            <a:r>
              <a:rPr lang="ru-RU" b="1" i="1" dirty="0">
                <a:solidFill>
                  <a:srgbClr val="002060"/>
                </a:solidFill>
                <a:latin typeface="Cambria" panose="02040503050406030204" pitchFamily="18" charset="0"/>
                <a:ea typeface="Cambria" panose="02040503050406030204" pitchFamily="18" charset="0"/>
              </a:rPr>
              <a:t>однослойные (монофазные) оттиски</a:t>
            </a:r>
            <a:r>
              <a:rPr lang="ru-RU" dirty="0">
                <a:latin typeface="Cambria" panose="02040503050406030204" pitchFamily="18" charset="0"/>
                <a:ea typeface="Cambria" panose="02040503050406030204" pitchFamily="18" charset="0"/>
              </a:rPr>
              <a:t>. Их получают в один этап и с применением одного эластического материала средней вязкости. </a:t>
            </a:r>
            <a:endParaRPr lang="ru-RU" dirty="0" smtClean="0">
              <a:latin typeface="Cambria" panose="02040503050406030204" pitchFamily="18" charset="0"/>
              <a:ea typeface="Times New Roman" panose="02020603050405020304" pitchFamily="18" charset="0"/>
              <a:cs typeface="Arial" panose="020B0604020202020204" pitchFamily="34" charset="0"/>
            </a:endParaRPr>
          </a:p>
          <a:p>
            <a:pPr indent="270510" algn="just">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Добавление </a:t>
            </a:r>
            <a:r>
              <a:rPr lang="ru-RU" dirty="0">
                <a:latin typeface="Cambria" panose="02040503050406030204" pitchFamily="18" charset="0"/>
                <a:ea typeface="Times New Roman" panose="02020603050405020304" pitchFamily="18" charset="0"/>
                <a:cs typeface="Arial" panose="020B0604020202020204" pitchFamily="34" charset="0"/>
              </a:rPr>
              <a:t>новой порции оттискного материала и повторное наложение оттиска на зубной ряд для его коррекции считается недопустимой, </a:t>
            </a:r>
            <a:r>
              <a:rPr lang="ru-RU" b="1" dirty="0">
                <a:latin typeface="Cambria" panose="02040503050406030204" pitchFamily="18" charset="0"/>
                <a:ea typeface="Times New Roman" panose="02020603050405020304" pitchFamily="18" charset="0"/>
                <a:cs typeface="Arial" panose="020B0604020202020204" pitchFamily="34" charset="0"/>
              </a:rPr>
              <a:t>грубой ошибкой</a:t>
            </a:r>
            <a:r>
              <a:rPr lang="ru-RU" dirty="0">
                <a:latin typeface="Cambria" panose="02040503050406030204" pitchFamily="18" charset="0"/>
                <a:ea typeface="Times New Roman" panose="02020603050405020304" pitchFamily="18" charset="0"/>
                <a:cs typeface="Arial" panose="020B0604020202020204" pitchFamily="34" charset="0"/>
              </a:rPr>
              <a:t>, поэтому однослойные оттиски могут быть только одноэтапными. </a:t>
            </a:r>
            <a:endParaRPr lang="ru-RU" dirty="0" smtClean="0">
              <a:latin typeface="Cambria" panose="02040503050406030204" pitchFamily="18" charset="0"/>
              <a:ea typeface="Times New Roman" panose="02020603050405020304" pitchFamily="18" charset="0"/>
              <a:cs typeface="Arial" panose="020B0604020202020204" pitchFamily="34" charset="0"/>
            </a:endParaRPr>
          </a:p>
          <a:p>
            <a:pPr indent="270510" algn="just">
              <a:lnSpc>
                <a:spcPct val="150000"/>
              </a:lnSpc>
              <a:spcAft>
                <a:spcPts val="0"/>
              </a:spcAft>
            </a:pPr>
            <a:r>
              <a:rPr lang="ru-RU" dirty="0" smtClean="0">
                <a:latin typeface="Cambria" panose="02040503050406030204" pitchFamily="18" charset="0"/>
                <a:ea typeface="Times New Roman" panose="02020603050405020304" pitchFamily="18" charset="0"/>
                <a:cs typeface="Arial" panose="020B0604020202020204" pitchFamily="34" charset="0"/>
              </a:rPr>
              <a:t>В </a:t>
            </a:r>
            <a:r>
              <a:rPr lang="ru-RU" dirty="0">
                <a:latin typeface="Cambria" panose="02040503050406030204" pitchFamily="18" charset="0"/>
                <a:ea typeface="Times New Roman" panose="02020603050405020304" pitchFamily="18" charset="0"/>
                <a:cs typeface="Arial" panose="020B0604020202020204" pitchFamily="34" charset="0"/>
              </a:rPr>
              <a:t>общем виде методика представляет собой замешивание оттискного материала, заполнение им оттискной ложки, нанесение его на протезное ложе специальным шприцем, наложение ложки с оттискным материалом на зубной ряд.</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5802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4338" name="Picture 2" descr="Купить Силагум Моно (2 х 50 мл, 12 +12 насадок), D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4664"/>
            <a:ext cx="5976664" cy="492477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43808" y="5445224"/>
            <a:ext cx="4572000" cy="646331"/>
          </a:xfrm>
          <a:prstGeom prst="rect">
            <a:avLst/>
          </a:prstGeom>
        </p:spPr>
        <p:txBody>
          <a:bodyPr>
            <a:spAutoFit/>
          </a:bodyPr>
          <a:lstStyle/>
          <a:p>
            <a:pPr algn="ctr"/>
            <a:r>
              <a:rPr lang="ru-RU" dirty="0" smtClean="0">
                <a:latin typeface="Cambria" panose="02040503050406030204" pitchFamily="18" charset="0"/>
                <a:ea typeface="Cambria" panose="02040503050406030204" pitchFamily="18" charset="0"/>
              </a:rPr>
              <a:t>Однослойный (монофазный) оттиск материалом (</a:t>
            </a:r>
            <a:r>
              <a:rPr lang="en-US" dirty="0" err="1" smtClean="0">
                <a:latin typeface="Cambria" panose="02040503050406030204" pitchFamily="18" charset="0"/>
                <a:ea typeface="Cambria" panose="02040503050406030204" pitchFamily="18" charset="0"/>
              </a:rPr>
              <a:t>Silagum</a:t>
            </a:r>
            <a:r>
              <a:rPr lang="en-US" dirty="0" smtClean="0">
                <a:latin typeface="Cambria" panose="02040503050406030204" pitchFamily="18" charset="0"/>
                <a:ea typeface="Cambria" panose="02040503050406030204" pitchFamily="18" charset="0"/>
              </a:rPr>
              <a:t> mono</a:t>
            </a:r>
            <a:r>
              <a:rPr lang="ru-RU" dirty="0" smtClean="0">
                <a:latin typeface="Cambria" panose="02040503050406030204" pitchFamily="18" charset="0"/>
                <a:ea typeface="Cambria" panose="02040503050406030204" pitchFamily="18" charset="0"/>
              </a:rPr>
              <a:t>)</a:t>
            </a:r>
            <a:endParaRPr lang="ru-RU"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4704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8674" name="Picture 2" descr="Протезы на телескопических коронка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48680"/>
            <a:ext cx="5832648" cy="437448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843808" y="5445224"/>
            <a:ext cx="4572000" cy="646331"/>
          </a:xfrm>
          <a:prstGeom prst="rect">
            <a:avLst/>
          </a:prstGeom>
        </p:spPr>
        <p:txBody>
          <a:bodyPr>
            <a:spAutoFit/>
          </a:bodyPr>
          <a:lstStyle/>
          <a:p>
            <a:pPr algn="ctr"/>
            <a:r>
              <a:rPr lang="ru-RU" dirty="0">
                <a:solidFill>
                  <a:srgbClr val="000000"/>
                </a:solidFill>
                <a:latin typeface="Cambria" panose="02040503050406030204" pitchFamily="18" charset="0"/>
                <a:ea typeface="Cambria" panose="02040503050406030204" pitchFamily="18" charset="0"/>
              </a:rPr>
              <a:t>Припасовка и фиксация внутренних коронок во рту больного</a:t>
            </a:r>
            <a:endParaRPr lang="ru-RU"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4809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4" name="Рисунок 3"/>
          <p:cNvPicPr>
            <a:picLocks noChangeAspect="1"/>
          </p:cNvPicPr>
          <p:nvPr/>
        </p:nvPicPr>
        <p:blipFill>
          <a:blip r:embed="rId4"/>
          <a:stretch>
            <a:fillRect/>
          </a:stretch>
        </p:blipFill>
        <p:spPr>
          <a:xfrm>
            <a:off x="1979712" y="692696"/>
            <a:ext cx="6552728" cy="4327439"/>
          </a:xfrm>
          <a:prstGeom prst="rect">
            <a:avLst/>
          </a:prstGeom>
        </p:spPr>
      </p:pic>
      <p:sp>
        <p:nvSpPr>
          <p:cNvPr id="9" name="Прямоугольник 8"/>
          <p:cNvSpPr/>
          <p:nvPr/>
        </p:nvSpPr>
        <p:spPr>
          <a:xfrm>
            <a:off x="2843808" y="5365077"/>
            <a:ext cx="4572000" cy="646331"/>
          </a:xfrm>
          <a:prstGeom prst="rect">
            <a:avLst/>
          </a:prstGeom>
        </p:spPr>
        <p:txBody>
          <a:bodyPr>
            <a:spAutoFit/>
          </a:bodyPr>
          <a:lstStyle/>
          <a:p>
            <a:pPr algn="ctr"/>
            <a:r>
              <a:rPr lang="ru-RU" dirty="0" smtClean="0">
                <a:solidFill>
                  <a:srgbClr val="000000"/>
                </a:solidFill>
                <a:latin typeface="Cambria" panose="02040503050406030204" pitchFamily="18" charset="0"/>
                <a:ea typeface="Cambria" panose="02040503050406030204" pitchFamily="18" charset="0"/>
              </a:rPr>
              <a:t>Телескопические (фрезерованные) коронки на гипсовой модели</a:t>
            </a:r>
            <a:endParaRPr lang="ru-RU"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77868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9698" name="Picture 2" descr="Телескопические коронки | Стоматологический центр 32 в Йошкар-Оле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620688"/>
            <a:ext cx="6588732"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5365077"/>
            <a:ext cx="4572000" cy="646331"/>
          </a:xfrm>
          <a:prstGeom prst="rect">
            <a:avLst/>
          </a:prstGeom>
        </p:spPr>
        <p:txBody>
          <a:bodyPr>
            <a:spAutoFit/>
          </a:bodyPr>
          <a:lstStyle/>
          <a:p>
            <a:pPr algn="ctr"/>
            <a:r>
              <a:rPr lang="ru-RU" dirty="0" smtClean="0">
                <a:solidFill>
                  <a:srgbClr val="000000"/>
                </a:solidFill>
                <a:latin typeface="Cambria" panose="02040503050406030204" pitchFamily="18" charset="0"/>
                <a:ea typeface="Cambria" panose="02040503050406030204" pitchFamily="18" charset="0"/>
              </a:rPr>
              <a:t>Готовый </a:t>
            </a:r>
            <a:r>
              <a:rPr lang="ru-RU" dirty="0" err="1" smtClean="0">
                <a:solidFill>
                  <a:srgbClr val="000000"/>
                </a:solidFill>
                <a:latin typeface="Cambria" panose="02040503050406030204" pitchFamily="18" charset="0"/>
                <a:ea typeface="Cambria" panose="02040503050406030204" pitchFamily="18" charset="0"/>
              </a:rPr>
              <a:t>бюгельный</a:t>
            </a:r>
            <a:r>
              <a:rPr lang="ru-RU" dirty="0" smtClean="0">
                <a:solidFill>
                  <a:srgbClr val="000000"/>
                </a:solidFill>
                <a:latin typeface="Cambria" panose="02040503050406030204" pitchFamily="18" charset="0"/>
                <a:ea typeface="Cambria" panose="02040503050406030204" pitchFamily="18" charset="0"/>
              </a:rPr>
              <a:t> протез с телескопической системой фиксации</a:t>
            </a:r>
            <a:endParaRPr lang="ru-RU"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994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4" name="Прямоугольник 3"/>
          <p:cNvSpPr/>
          <p:nvPr/>
        </p:nvSpPr>
        <p:spPr>
          <a:xfrm>
            <a:off x="3019400" y="231246"/>
            <a:ext cx="4572000" cy="878574"/>
          </a:xfrm>
          <a:prstGeom prst="rect">
            <a:avLst/>
          </a:prstGeom>
        </p:spPr>
        <p:txBody>
          <a:bodyPr>
            <a:spAutoFit/>
          </a:bodyPr>
          <a:lstStyle/>
          <a:p>
            <a:pPr algn="ctr">
              <a:lnSpc>
                <a:spcPct val="150000"/>
              </a:lnSpc>
              <a:spcAft>
                <a:spcPts val="0"/>
              </a:spcAft>
            </a:pPr>
            <a:r>
              <a:rPr lang="ru-RU" dirty="0">
                <a:solidFill>
                  <a:srgbClr val="FF0000"/>
                </a:solidFill>
                <a:latin typeface="Cambria" panose="02040503050406030204" pitchFamily="18" charset="0"/>
                <a:ea typeface="Times New Roman" panose="02020603050405020304" pitchFamily="18" charset="0"/>
                <a:cs typeface="Arial" panose="020B0604020202020204" pitchFamily="34" charset="0"/>
              </a:rPr>
              <a:t>КЛИНИКО-ЛАБОРАТОРНЫЕ ЭТАПЫ </a:t>
            </a:r>
            <a:br>
              <a:rPr lang="ru-RU" dirty="0">
                <a:solidFill>
                  <a:srgbClr val="FF0000"/>
                </a:solidFill>
                <a:latin typeface="Cambria" panose="02040503050406030204" pitchFamily="18" charset="0"/>
                <a:ea typeface="Times New Roman" panose="02020603050405020304" pitchFamily="18" charset="0"/>
                <a:cs typeface="Arial" panose="020B0604020202020204" pitchFamily="34" charset="0"/>
              </a:rPr>
            </a:br>
            <a:r>
              <a:rPr lang="ru-RU" dirty="0">
                <a:solidFill>
                  <a:srgbClr val="FF0000"/>
                </a:solidFill>
                <a:latin typeface="Cambria" panose="02040503050406030204" pitchFamily="18" charset="0"/>
                <a:ea typeface="Times New Roman" panose="02020603050405020304" pitchFamily="18" charset="0"/>
                <a:cs typeface="Arial" panose="020B0604020202020204" pitchFamily="34" charset="0"/>
              </a:rPr>
              <a:t>ИЗГОТОВЛЕНИЯ ПОКРЫВНЫХ ПРОТЕЗОВ</a:t>
            </a:r>
            <a:endParaRPr lang="ru-RU"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051720" y="1305341"/>
            <a:ext cx="5886400" cy="4247317"/>
          </a:xfrm>
          <a:prstGeom prst="rect">
            <a:avLst/>
          </a:prstGeom>
        </p:spPr>
        <p:txBody>
          <a:bodyPr wrap="square">
            <a:spAutoFit/>
          </a:bodyPr>
          <a:lstStyle/>
          <a:p>
            <a:pPr indent="270510" algn="just">
              <a:lnSpc>
                <a:spcPct val="150000"/>
              </a:lnSpc>
              <a:spcAft>
                <a:spcPts val="0"/>
              </a:spcAft>
            </a:pPr>
            <a:r>
              <a:rPr lang="ru-RU"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1.</a:t>
            </a:r>
            <a:r>
              <a:rPr lang="ru-RU" dirty="0">
                <a:latin typeface="Cambria" panose="02040503050406030204" pitchFamily="18" charset="0"/>
                <a:ea typeface="Times New Roman" panose="02020603050405020304" pitchFamily="18" charset="0"/>
                <a:cs typeface="Arial" panose="020B0604020202020204" pitchFamily="34" charset="0"/>
              </a:rPr>
              <a:t> После необходимого предварительного обследования, оценки ситуации в полости рта и санации снимают диагностические оттиски с верхней и нижней челюстей </a:t>
            </a:r>
            <a:r>
              <a:rPr lang="ru-RU" dirty="0" err="1">
                <a:latin typeface="Cambria" panose="02040503050406030204" pitchFamily="18" charset="0"/>
                <a:ea typeface="Times New Roman" panose="02020603050405020304" pitchFamily="18" charset="0"/>
                <a:cs typeface="Arial" panose="020B0604020202020204" pitchFamily="34" charset="0"/>
              </a:rPr>
              <a:t>альгинатной</a:t>
            </a:r>
            <a:r>
              <a:rPr lang="ru-RU" dirty="0">
                <a:latin typeface="Cambria" panose="02040503050406030204" pitchFamily="18" charset="0"/>
                <a:ea typeface="Times New Roman" panose="02020603050405020304" pitchFamily="18" charset="0"/>
                <a:cs typeface="Arial" panose="020B0604020202020204" pitchFamily="34" charset="0"/>
              </a:rPr>
              <a:t> массой стандартными ложками, подготавливают диагностические модели из прочного гипса.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2.</a:t>
            </a:r>
            <a:r>
              <a:rPr lang="ru-RU" dirty="0">
                <a:latin typeface="Cambria" panose="02040503050406030204" pitchFamily="18" charset="0"/>
                <a:ea typeface="Times New Roman" panose="02020603050405020304" pitchFamily="18" charset="0"/>
                <a:cs typeface="Arial" panose="020B0604020202020204" pitchFamily="34" charset="0"/>
              </a:rPr>
              <a:t> На диагностических моделях изготавливают базисы с </a:t>
            </a:r>
            <a:r>
              <a:rPr lang="ru-RU" dirty="0" err="1">
                <a:latin typeface="Cambria" panose="02040503050406030204" pitchFamily="18" charset="0"/>
                <a:ea typeface="Times New Roman" panose="02020603050405020304" pitchFamily="18" charset="0"/>
                <a:cs typeface="Arial" panose="020B0604020202020204" pitchFamily="34" charset="0"/>
              </a:rPr>
              <a:t>окклюзионными</a:t>
            </a:r>
            <a:r>
              <a:rPr lang="ru-RU" dirty="0">
                <a:latin typeface="Cambria" panose="02040503050406030204" pitchFamily="18" charset="0"/>
                <a:ea typeface="Times New Roman" panose="02020603050405020304" pitchFamily="18" charset="0"/>
                <a:cs typeface="Arial" panose="020B0604020202020204" pitchFamily="34" charset="0"/>
              </a:rPr>
              <a:t> валиками и определяют центральное соотношение челюстей или центральную окклюзию.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754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5362" name="Picture 2" descr="Определение центральной окклюзии — КиберПед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714" y="548680"/>
            <a:ext cx="3312368" cy="248112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dentaltechnic.info/teleskope_10_files/teleskope_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548680"/>
            <a:ext cx="3589311" cy="248112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Виды съемных протезо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356992"/>
            <a:ext cx="3264361" cy="2448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1879" y="5954137"/>
            <a:ext cx="3552393" cy="584775"/>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Восковые базисы с </a:t>
            </a:r>
            <a:r>
              <a:rPr lang="ru-RU" sz="1600" b="1" dirty="0" err="1" smtClean="0">
                <a:latin typeface="Cambria" panose="02040503050406030204" pitchFamily="18" charset="0"/>
                <a:ea typeface="Cambria" panose="02040503050406030204" pitchFamily="18" charset="0"/>
              </a:rPr>
              <a:t>прикусными</a:t>
            </a:r>
            <a:r>
              <a:rPr lang="ru-RU" sz="1600" b="1" dirty="0" smtClean="0">
                <a:latin typeface="Cambria" panose="02040503050406030204" pitchFamily="18" charset="0"/>
                <a:ea typeface="Cambria" panose="02040503050406030204" pitchFamily="18" charset="0"/>
              </a:rPr>
              <a:t> валиками</a:t>
            </a:r>
            <a:endParaRPr lang="ru-RU"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757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07704" y="537269"/>
            <a:ext cx="6606480" cy="6001643"/>
          </a:xfrm>
          <a:prstGeom prst="rect">
            <a:avLst/>
          </a:prstGeom>
        </p:spPr>
        <p:txBody>
          <a:bodyPr wrap="square">
            <a:spAutoFit/>
          </a:bodyPr>
          <a:lstStyle/>
          <a:p>
            <a:pPr indent="270510" algn="just">
              <a:lnSpc>
                <a:spcPct val="150000"/>
              </a:lnSpc>
              <a:spcAft>
                <a:spcPts val="0"/>
              </a:spcAft>
            </a:pPr>
            <a:r>
              <a:rPr lang="ru-RU" sz="1600"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3.</a:t>
            </a:r>
            <a:r>
              <a:rPr lang="ru-RU" sz="1600" dirty="0">
                <a:latin typeface="Cambria" panose="02040503050406030204" pitchFamily="18" charset="0"/>
                <a:ea typeface="Times New Roman" panose="02020603050405020304" pitchFamily="18" charset="0"/>
                <a:cs typeface="Arial" panose="020B0604020202020204" pitchFamily="34" charset="0"/>
              </a:rPr>
              <a:t> Анализ диагностических моделей, составление плана лечения и выбор конструкции протеза проводят совместно с зубным техником, который на этом этапе проводит, при необходимости, </a:t>
            </a:r>
            <a:r>
              <a:rPr lang="ru-RU" sz="1600" dirty="0" err="1">
                <a:latin typeface="Cambria" panose="02040503050406030204" pitchFamily="18" charset="0"/>
                <a:ea typeface="Times New Roman" panose="02020603050405020304" pitchFamily="18" charset="0"/>
                <a:cs typeface="Arial" panose="020B0604020202020204" pitchFamily="34" charset="0"/>
              </a:rPr>
              <a:t>параллелометрию</a:t>
            </a:r>
            <a:r>
              <a:rPr lang="ru-RU" sz="1600" dirty="0">
                <a:latin typeface="Cambria" panose="02040503050406030204" pitchFamily="18" charset="0"/>
                <a:ea typeface="Times New Roman" panose="02020603050405020304" pitchFamily="18" charset="0"/>
                <a:cs typeface="Arial" panose="020B0604020202020204" pitchFamily="34" charset="0"/>
              </a:rPr>
              <a:t> зубов и альвеолярного гребня. Наличие </a:t>
            </a:r>
            <a:r>
              <a:rPr lang="ru-RU" sz="1600" dirty="0" err="1">
                <a:latin typeface="Cambria" panose="02040503050406030204" pitchFamily="18" charset="0"/>
                <a:ea typeface="Times New Roman" panose="02020603050405020304" pitchFamily="18" charset="0"/>
                <a:cs typeface="Arial" panose="020B0604020202020204" pitchFamily="34" charset="0"/>
              </a:rPr>
              <a:t>поднутрений</a:t>
            </a:r>
            <a:r>
              <a:rPr lang="ru-RU" sz="1600" dirty="0">
                <a:latin typeface="Cambria" panose="02040503050406030204" pitchFamily="18" charset="0"/>
                <a:ea typeface="Times New Roman" panose="02020603050405020304" pitchFamily="18" charset="0"/>
                <a:cs typeface="Arial" panose="020B0604020202020204" pitchFamily="34" charset="0"/>
              </a:rPr>
              <a:t>, например грибовидного альвеолярного гребня, может препятствовать наложению будущего съемного протеза, плоскость введения которого определяется отфрезерованной под углом 2° поверхностью первичных коронок.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Times New Roman" panose="02020603050405020304" pitchFamily="18" charset="0"/>
                <a:cs typeface="Arial" panose="020B0604020202020204" pitchFamily="34" charset="0"/>
              </a:rPr>
              <a:t>После решения вопроса о выборе конструкции протеза зубной техник приступает к изготовлению временного протеза, которым пациент будет пользоваться в период изготовления постоянного протеза. Это может быть съемная пластиночная конструкция или комбинация несъемной и съемной частей из пластмассы, в зависимости от топографии дефекта и числа оставшихся зубов. Зубной техник изготавливает индивидуальную оттискную ложку с </a:t>
            </a:r>
            <a:r>
              <a:rPr lang="ru-RU" sz="1600" dirty="0" err="1">
                <a:latin typeface="Cambria" panose="02040503050406030204" pitchFamily="18" charset="0"/>
                <a:ea typeface="Times New Roman" panose="02020603050405020304" pitchFamily="18" charset="0"/>
                <a:cs typeface="Arial" panose="020B0604020202020204" pitchFamily="34" charset="0"/>
              </a:rPr>
              <a:t>накусочными</a:t>
            </a:r>
            <a:r>
              <a:rPr lang="ru-RU" sz="1600" dirty="0">
                <a:latin typeface="Cambria" panose="02040503050406030204" pitchFamily="18" charset="0"/>
                <a:ea typeface="Times New Roman" panose="02020603050405020304" pitchFamily="18" charset="0"/>
                <a:cs typeface="Arial" panose="020B0604020202020204" pitchFamily="34" charset="0"/>
              </a:rPr>
              <a:t> валиками из воска.</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9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11680" y="332656"/>
            <a:ext cx="6264696" cy="4154984"/>
          </a:xfrm>
          <a:prstGeom prst="rect">
            <a:avLst/>
          </a:prstGeom>
        </p:spPr>
        <p:txBody>
          <a:bodyPr wrap="square">
            <a:spAutoFit/>
          </a:bodyPr>
          <a:lstStyle/>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Основными </a:t>
            </a:r>
            <a:r>
              <a:rPr lang="ru-RU" sz="1600" b="1" i="1" u="sng" dirty="0" err="1">
                <a:solidFill>
                  <a:schemeClr val="tx2"/>
                </a:solidFill>
                <a:latin typeface="Cambria" panose="02040503050406030204" pitchFamily="18" charset="0"/>
                <a:ea typeface="Cambria" panose="02040503050406030204" pitchFamily="18" charset="0"/>
                <a:cs typeface="Arial" panose="020B0604020202020204" pitchFamily="34" charset="0"/>
              </a:rPr>
              <a:t>ретенционными</a:t>
            </a:r>
            <a:r>
              <a:rPr lang="ru-RU" sz="1600" b="1" i="1" u="sng"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ru-RU" sz="1600" b="1" i="1" u="sng" dirty="0" smtClean="0">
                <a:solidFill>
                  <a:schemeClr val="tx2"/>
                </a:solidFill>
                <a:latin typeface="Cambria" panose="02040503050406030204" pitchFamily="18" charset="0"/>
                <a:ea typeface="Cambria" panose="02040503050406030204" pitchFamily="18" charset="0"/>
                <a:cs typeface="Arial" panose="020B0604020202020204" pitchFamily="34" charset="0"/>
              </a:rPr>
              <a:t>элементами</a:t>
            </a:r>
            <a:r>
              <a:rPr lang="ru-RU" sz="1600" b="1" i="1" dirty="0" smtClean="0">
                <a:solidFill>
                  <a:schemeClr val="tx2"/>
                </a:solidFill>
                <a:latin typeface="Cambria" panose="02040503050406030204" pitchFamily="18" charset="0"/>
                <a:ea typeface="Cambria" panose="02040503050406030204" pitchFamily="18" charset="0"/>
                <a:cs typeface="Arial" panose="020B0604020202020204" pitchFamily="34" charset="0"/>
              </a:rPr>
              <a:t> </a:t>
            </a:r>
            <a:r>
              <a:rPr lang="ru-RU" sz="1600" dirty="0" smtClean="0">
                <a:latin typeface="Cambria" panose="02040503050406030204" pitchFamily="18" charset="0"/>
                <a:ea typeface="Cambria" panose="02040503050406030204" pitchFamily="18" charset="0"/>
                <a:cs typeface="Arial" panose="020B0604020202020204" pitchFamily="34" charset="0"/>
              </a:rPr>
              <a:t>покрывных </a:t>
            </a:r>
            <a:r>
              <a:rPr lang="ru-RU" sz="1600" dirty="0">
                <a:latin typeface="Cambria" panose="02040503050406030204" pitchFamily="18" charset="0"/>
                <a:ea typeface="Cambria" panose="02040503050406030204" pitchFamily="18" charset="0"/>
                <a:cs typeface="Arial" panose="020B0604020202020204" pitchFamily="34" charset="0"/>
              </a:rPr>
              <a:t>протезов являются </a:t>
            </a:r>
            <a:r>
              <a:rPr lang="ru-RU" sz="1600" dirty="0" smtClean="0">
                <a:latin typeface="Cambria" panose="02040503050406030204" pitchFamily="18" charset="0"/>
                <a:ea typeface="Cambria" panose="02040503050406030204" pitchFamily="18" charset="0"/>
                <a:cs typeface="Arial" panose="020B0604020202020204" pitchFamily="34" charset="0"/>
              </a:rPr>
              <a:t>замковые крепления, </a:t>
            </a:r>
            <a:r>
              <a:rPr lang="ru-RU" sz="1600" dirty="0">
                <a:latin typeface="Cambria" panose="02040503050406030204" pitchFamily="18" charset="0"/>
                <a:ea typeface="Cambria" panose="02040503050406030204" pitchFamily="18" charset="0"/>
                <a:cs typeface="Arial" panose="020B0604020202020204" pitchFamily="34" charset="0"/>
              </a:rPr>
              <a:t>состоящие из 2 элементов, расположенных соответственно на </a:t>
            </a:r>
            <a:r>
              <a:rPr lang="ru-RU" sz="1600" dirty="0" smtClean="0">
                <a:latin typeface="Cambria" panose="02040503050406030204" pitchFamily="18" charset="0"/>
                <a:ea typeface="Cambria" panose="02040503050406030204" pitchFamily="18" charset="0"/>
                <a:cs typeface="Arial" panose="020B0604020202020204" pitchFamily="34" charset="0"/>
              </a:rPr>
              <a:t>поверхности </a:t>
            </a:r>
            <a:r>
              <a:rPr lang="ru-RU" sz="1600" dirty="0">
                <a:latin typeface="Cambria" panose="02040503050406030204" pitchFamily="18" charset="0"/>
                <a:ea typeface="Cambria" panose="02040503050406030204" pitchFamily="18" charset="0"/>
                <a:cs typeface="Arial" panose="020B0604020202020204" pitchFamily="34" charset="0"/>
              </a:rPr>
              <a:t>несъемной части и в базисе съемной части комбинированного протеза, </a:t>
            </a:r>
            <a:r>
              <a:rPr lang="ru-RU" sz="1600" dirty="0" smtClean="0">
                <a:latin typeface="Cambria" panose="02040503050406030204" pitchFamily="18" charset="0"/>
                <a:ea typeface="Cambria" panose="02040503050406030204" pitchFamily="18" charset="0"/>
                <a:cs typeface="Arial" panose="020B0604020202020204" pitchFamily="34" charset="0"/>
              </a:rPr>
              <a:t>телескопические коронки. </a:t>
            </a:r>
            <a:r>
              <a:rPr lang="ru-RU" sz="1600" dirty="0">
                <a:latin typeface="Cambria" panose="02040503050406030204" pitchFamily="18" charset="0"/>
                <a:ea typeface="Cambria" panose="02040503050406030204" pitchFamily="18" charset="0"/>
                <a:cs typeface="Arial" panose="020B0604020202020204" pitchFamily="34" charset="0"/>
              </a:rPr>
              <a:t>В качестве </a:t>
            </a:r>
            <a:r>
              <a:rPr lang="ru-RU" sz="1600" dirty="0" err="1">
                <a:latin typeface="Cambria" panose="02040503050406030204" pitchFamily="18" charset="0"/>
                <a:ea typeface="Cambria" panose="02040503050406030204" pitchFamily="18" charset="0"/>
                <a:cs typeface="Arial" panose="020B0604020202020204" pitchFamily="34" charset="0"/>
              </a:rPr>
              <a:t>ретенционных</a:t>
            </a:r>
            <a:r>
              <a:rPr lang="ru-RU" sz="1600" dirty="0">
                <a:latin typeface="Cambria" panose="02040503050406030204" pitchFamily="18" charset="0"/>
                <a:ea typeface="Cambria" panose="02040503050406030204" pitchFamily="18" charset="0"/>
                <a:cs typeface="Arial" panose="020B0604020202020204" pitchFamily="34" charset="0"/>
              </a:rPr>
              <a:t> элементов также могут использоваться магнитные </a:t>
            </a:r>
            <a:r>
              <a:rPr lang="ru-RU" sz="1600" dirty="0" smtClean="0">
                <a:latin typeface="Cambria" panose="02040503050406030204" pitchFamily="18" charset="0"/>
                <a:ea typeface="Cambria" panose="02040503050406030204" pitchFamily="18" charset="0"/>
                <a:cs typeface="Arial" panose="020B0604020202020204" pitchFamily="34" charset="0"/>
              </a:rPr>
              <a:t>крепления.</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endParaRPr lang="ru-RU" sz="1600" dirty="0" smtClean="0">
              <a:latin typeface="Cambria" panose="02040503050406030204" pitchFamily="18" charset="0"/>
              <a:ea typeface="Cambria" panose="02040503050406030204" pitchFamily="18" charset="0"/>
              <a:cs typeface="Arial" panose="020B0604020202020204" pitchFamily="34" charset="0"/>
            </a:endParaRPr>
          </a:p>
          <a:p>
            <a:pPr indent="450215" algn="just">
              <a:lnSpc>
                <a:spcPct val="150000"/>
              </a:lnSpc>
              <a:spcAft>
                <a:spcPts val="0"/>
              </a:spcAft>
            </a:pPr>
            <a:r>
              <a:rPr lang="ru-RU" sz="1600" dirty="0" smtClean="0">
                <a:latin typeface="Cambria" panose="02040503050406030204" pitchFamily="18" charset="0"/>
                <a:ea typeface="Cambria" panose="02040503050406030204" pitchFamily="18" charset="0"/>
                <a:cs typeface="Arial" panose="020B0604020202020204" pitchFamily="34" charset="0"/>
              </a:rPr>
              <a:t>В </a:t>
            </a:r>
            <a:r>
              <a:rPr lang="ru-RU" sz="1600" dirty="0">
                <a:latin typeface="Cambria" panose="02040503050406030204" pitchFamily="18" charset="0"/>
                <a:ea typeface="Cambria" panose="02040503050406030204" pitchFamily="18" charset="0"/>
                <a:cs typeface="Arial" panose="020B0604020202020204" pitchFamily="34" charset="0"/>
              </a:rPr>
              <a:t>сложных магнитных фиксаторах используются не только сила магнитного притяжения, но и дополнительные механические приспособления в виде рельсовых или кнопочных замковых фиксаторов, </a:t>
            </a:r>
            <a:r>
              <a:rPr lang="ru-RU" sz="1600" dirty="0" smtClean="0">
                <a:latin typeface="Cambria" panose="02040503050406030204" pitchFamily="18" charset="0"/>
                <a:ea typeface="Cambria" panose="02040503050406030204" pitchFamily="18" charset="0"/>
                <a:cs typeface="Arial" panose="020B0604020202020204" pitchFamily="34" charset="0"/>
              </a:rPr>
              <a:t>телескопические коронки.</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4580572"/>
            <a:ext cx="3977640" cy="1958340"/>
          </a:xfrm>
          <a:prstGeom prst="rect">
            <a:avLst/>
          </a:prstGeom>
        </p:spPr>
      </p:pic>
    </p:spTree>
    <p:extLst>
      <p:ext uri="{BB962C8B-B14F-4D97-AF65-F5344CB8AC3E}">
        <p14:creationId xmlns:p14="http://schemas.microsoft.com/office/powerpoint/2010/main" val="1734822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28800" y="188640"/>
            <a:ext cx="6858000" cy="3093154"/>
          </a:xfrm>
          <a:prstGeom prst="rect">
            <a:avLst/>
          </a:prstGeom>
        </p:spPr>
        <p:txBody>
          <a:bodyPr wrap="square">
            <a:spAutoFit/>
          </a:bodyPr>
          <a:lstStyle/>
          <a:p>
            <a:pPr indent="270510" algn="just">
              <a:lnSpc>
                <a:spcPct val="150000"/>
              </a:lnSpc>
              <a:spcAft>
                <a:spcPts val="0"/>
              </a:spcAft>
            </a:pPr>
            <a:r>
              <a:rPr lang="ru-RU"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4.</a:t>
            </a:r>
            <a:r>
              <a:rPr lang="ru-RU" dirty="0">
                <a:latin typeface="Cambria" panose="02040503050406030204" pitchFamily="18" charset="0"/>
                <a:ea typeface="Times New Roman" panose="02020603050405020304" pitchFamily="18" charset="0"/>
                <a:cs typeface="Arial" panose="020B0604020202020204" pitchFamily="34" charset="0"/>
              </a:rPr>
              <a:t> </a:t>
            </a:r>
            <a:r>
              <a:rPr lang="ru-RU" sz="1600" dirty="0">
                <a:latin typeface="Cambria" panose="02040503050406030204" pitchFamily="18" charset="0"/>
                <a:ea typeface="Cambria" panose="02040503050406030204" pitchFamily="18" charset="0"/>
                <a:cs typeface="Arial" panose="020B0604020202020204" pitchFamily="34" charset="0"/>
              </a:rPr>
              <a:t>В клинике проводится препарирование опорных зубов с круговым </a:t>
            </a:r>
            <a:r>
              <a:rPr lang="ru-RU" sz="1600" dirty="0" err="1">
                <a:latin typeface="Cambria" panose="02040503050406030204" pitchFamily="18" charset="0"/>
                <a:ea typeface="Cambria" panose="02040503050406030204" pitchFamily="18" charset="0"/>
                <a:cs typeface="Arial" panose="020B0604020202020204" pitchFamily="34" charset="0"/>
              </a:rPr>
              <a:t>поддесневым</a:t>
            </a:r>
            <a:r>
              <a:rPr lang="ru-RU" sz="1600" dirty="0">
                <a:latin typeface="Cambria" panose="02040503050406030204" pitchFamily="18" charset="0"/>
                <a:ea typeface="Cambria" panose="02040503050406030204" pitchFamily="18" charset="0"/>
                <a:cs typeface="Arial" panose="020B0604020202020204" pitchFamily="34" charset="0"/>
              </a:rPr>
              <a:t> уступом 135° и высотой коронковой части не менее 5 мм.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Окончательное оформление уступа проводят микромотором со скоростью вращения до 50000 оборотов в минуту алмазными или лучше твердосплавными борами. Препарирование завершают сглаживанием острых кромок и маркировкой вертикального желобка по месту изготовления фрикционного штифта. </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6386" name="Picture 2" descr="https://dentaltechnic.info/teleskope_10_files/teleskope_1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280" y="3833510"/>
            <a:ext cx="3024336" cy="202592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dentaltechnic.info/teleskope_10_files/teleskope_1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9240" y="3833510"/>
            <a:ext cx="2871192" cy="20233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25376" y="5954137"/>
            <a:ext cx="3552393" cy="584775"/>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Препарирование</a:t>
            </a:r>
          </a:p>
          <a:p>
            <a:pPr algn="ctr"/>
            <a:r>
              <a:rPr lang="ru-RU" sz="1600" b="1" dirty="0" smtClean="0">
                <a:latin typeface="Cambria" panose="02040503050406030204" pitchFamily="18" charset="0"/>
                <a:ea typeface="Cambria" panose="02040503050406030204" pitchFamily="18" charset="0"/>
              </a:rPr>
              <a:t> опорных зубов</a:t>
            </a:r>
            <a:endParaRPr lang="ru-RU" sz="1600" b="1" dirty="0">
              <a:latin typeface="Cambria" panose="02040503050406030204" pitchFamily="18" charset="0"/>
              <a:ea typeface="Cambria" panose="02040503050406030204" pitchFamily="18" charset="0"/>
            </a:endParaRPr>
          </a:p>
        </p:txBody>
      </p:sp>
      <p:sp>
        <p:nvSpPr>
          <p:cNvPr id="10" name="TextBox 9"/>
          <p:cNvSpPr txBox="1"/>
          <p:nvPr/>
        </p:nvSpPr>
        <p:spPr>
          <a:xfrm>
            <a:off x="5257800" y="5954137"/>
            <a:ext cx="3552393" cy="338554"/>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Снятие оттиска</a:t>
            </a:r>
            <a:endParaRPr lang="ru-RU"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3861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35696" y="404664"/>
            <a:ext cx="6750496" cy="5493812"/>
          </a:xfrm>
          <a:prstGeom prst="rect">
            <a:avLst/>
          </a:prstGeom>
        </p:spPr>
        <p:txBody>
          <a:bodyPr wrap="square">
            <a:spAutoFit/>
          </a:bodyPr>
          <a:lstStyle/>
          <a:p>
            <a:pPr indent="270510" algn="just">
              <a:lnSpc>
                <a:spcPct val="150000"/>
              </a:lnSpc>
              <a:spcAft>
                <a:spcPts val="0"/>
              </a:spcAft>
            </a:pPr>
            <a:r>
              <a:rPr lang="ru-RU"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5.</a:t>
            </a:r>
            <a:r>
              <a:rPr lang="ru-RU" dirty="0">
                <a:latin typeface="Cambria" panose="02040503050406030204" pitchFamily="18" charset="0"/>
                <a:ea typeface="Times New Roman" panose="02020603050405020304" pitchFamily="18" charset="0"/>
                <a:cs typeface="Arial" panose="020B0604020202020204" pitchFamily="34" charset="0"/>
              </a:rPr>
              <a:t> Оттиск препарированных опорных зубов и челюстей снимают, используя силиконовый оттискной материал. Оттиск можно снимать индивидуальными ложками корригирующим силиконовым материалом, стандартными ложками в технике двухслойного оттиска или однослойного оттиска (монофазным силиконовым материалом).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dirty="0">
                <a:solidFill>
                  <a:srgbClr val="0000CC"/>
                </a:solidFill>
                <a:latin typeface="Cambria" panose="02040503050406030204" pitchFamily="18" charset="0"/>
                <a:ea typeface="Times New Roman" panose="02020603050405020304" pitchFamily="18" charset="0"/>
                <a:cs typeface="Arial" panose="020B0604020202020204" pitchFamily="34" charset="0"/>
              </a:rPr>
              <a:t>Этап 6.</a:t>
            </a:r>
            <a:r>
              <a:rPr lang="ru-RU" dirty="0">
                <a:latin typeface="Cambria" panose="02040503050406030204" pitchFamily="18" charset="0"/>
                <a:ea typeface="Times New Roman" panose="02020603050405020304" pitchFamily="18" charset="0"/>
                <a:cs typeface="Arial" panose="020B0604020202020204" pitchFamily="34" charset="0"/>
              </a:rPr>
              <a:t> По полученному оттиску зубной техник изготавливает разборную рабочую модель, на которой проводит моделировку первичных коронок с формированием утолщения (1,2 мм) для паза фрикционного штифта.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Затем, используя фрезерное устройство, проводится фрезерование до уровня десневого края восковым шабером, имеющим конусность Т.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7339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7410" name="Picture 2" descr="https://dentaltechnic.info/teleskope_10_files/teleskope_1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0060" y="260648"/>
            <a:ext cx="339069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dentaltechnic.info/teleskope_10_files/teleskope_1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1974" y="3455280"/>
            <a:ext cx="3395261" cy="241945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dentaltechnic.info/teleskope_10_files/teleskope_1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9031" y="1844824"/>
            <a:ext cx="3224906" cy="22322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76147" y="2645696"/>
            <a:ext cx="3552393" cy="584775"/>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Моделировка</a:t>
            </a:r>
          </a:p>
          <a:p>
            <a:pPr algn="ctr"/>
            <a:r>
              <a:rPr lang="ru-RU" sz="1600" b="1" dirty="0" smtClean="0">
                <a:latin typeface="Cambria" panose="02040503050406030204" pitchFamily="18" charset="0"/>
                <a:ea typeface="Cambria" panose="02040503050406030204" pitchFamily="18" charset="0"/>
              </a:rPr>
              <a:t>первичных коронок</a:t>
            </a:r>
            <a:endParaRPr lang="ru-RU" sz="1600" b="1" dirty="0">
              <a:latin typeface="Cambria" panose="02040503050406030204" pitchFamily="18" charset="0"/>
              <a:ea typeface="Cambria" panose="02040503050406030204" pitchFamily="18" charset="0"/>
            </a:endParaRPr>
          </a:p>
        </p:txBody>
      </p:sp>
      <p:sp>
        <p:nvSpPr>
          <p:cNvPr id="11" name="TextBox 10"/>
          <p:cNvSpPr txBox="1"/>
          <p:nvPr/>
        </p:nvSpPr>
        <p:spPr>
          <a:xfrm>
            <a:off x="5465287" y="4372620"/>
            <a:ext cx="3552393" cy="584775"/>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Первичные коронки припасованы на модели</a:t>
            </a:r>
            <a:endParaRPr lang="ru-RU" sz="1600" b="1" dirty="0">
              <a:latin typeface="Cambria" panose="02040503050406030204" pitchFamily="18" charset="0"/>
              <a:ea typeface="Cambria" panose="02040503050406030204" pitchFamily="18" charset="0"/>
            </a:endParaRPr>
          </a:p>
        </p:txBody>
      </p:sp>
      <p:sp>
        <p:nvSpPr>
          <p:cNvPr id="12" name="TextBox 11"/>
          <p:cNvSpPr txBox="1"/>
          <p:nvPr/>
        </p:nvSpPr>
        <p:spPr>
          <a:xfrm>
            <a:off x="1881609" y="6251946"/>
            <a:ext cx="3552393" cy="584775"/>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Фрезерование первичной коронки на воске</a:t>
            </a:r>
            <a:endParaRPr lang="ru-RU"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7405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18048" y="332656"/>
            <a:ext cx="6768752" cy="5262979"/>
          </a:xfrm>
          <a:prstGeom prst="rect">
            <a:avLst/>
          </a:prstGeom>
        </p:spPr>
        <p:txBody>
          <a:bodyPr wrap="square">
            <a:spAutoFit/>
          </a:bodyPr>
          <a:lstStyle/>
          <a:p>
            <a:pPr indent="270510" algn="just">
              <a:lnSpc>
                <a:spcPct val="150000"/>
              </a:lnSpc>
              <a:spcAft>
                <a:spcPts val="0"/>
              </a:spcAft>
            </a:pPr>
            <a:r>
              <a:rPr lang="ru-RU" sz="1600" dirty="0">
                <a:solidFill>
                  <a:srgbClr val="0000CC"/>
                </a:solidFill>
                <a:latin typeface="Cambria" panose="02040503050406030204" pitchFamily="18" charset="0"/>
                <a:ea typeface="Cambria" panose="02040503050406030204" pitchFamily="18" charset="0"/>
                <a:cs typeface="Arial" panose="020B0604020202020204" pitchFamily="34" charset="0"/>
              </a:rPr>
              <a:t>Этап 7.</a:t>
            </a:r>
            <a:r>
              <a:rPr lang="ru-RU" sz="1600" dirty="0">
                <a:latin typeface="Cambria" panose="02040503050406030204" pitchFamily="18" charset="0"/>
                <a:ea typeface="Cambria" panose="02040503050406030204" pitchFamily="18" charset="0"/>
                <a:cs typeface="Arial" panose="020B0604020202020204" pitchFamily="34" charset="0"/>
              </a:rPr>
              <a:t> Смоделированную восковую композицию </a:t>
            </a:r>
            <a:r>
              <a:rPr lang="ru-RU" sz="1600" dirty="0" err="1">
                <a:latin typeface="Cambria" panose="02040503050406030204" pitchFamily="18" charset="0"/>
                <a:ea typeface="Cambria" panose="02040503050406030204" pitchFamily="18" charset="0"/>
                <a:cs typeface="Arial" panose="020B0604020202020204" pitchFamily="34" charset="0"/>
              </a:rPr>
              <a:t>штифтуют</a:t>
            </a:r>
            <a:r>
              <a:rPr lang="ru-RU" sz="1600" dirty="0">
                <a:latin typeface="Cambria" panose="02040503050406030204" pitchFamily="18" charset="0"/>
                <a:ea typeface="Cambria" panose="02040503050406030204" pitchFamily="18" charset="0"/>
                <a:cs typeface="Arial" panose="020B0604020202020204" pitchFamily="34" charset="0"/>
              </a:rPr>
              <a:t> и отливают. Для первичных коронок и каркаса покрывного протеза обычно используют один и тот же металлический сплав. После литья первичные коронки припасовывают на модели.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smtClean="0">
                <a:solidFill>
                  <a:srgbClr val="0000CC"/>
                </a:solidFill>
                <a:latin typeface="Cambria" panose="02040503050406030204" pitchFamily="18" charset="0"/>
                <a:ea typeface="Cambria" panose="02040503050406030204" pitchFamily="18" charset="0"/>
                <a:cs typeface="Arial" panose="020B0604020202020204" pitchFamily="34" charset="0"/>
              </a:rPr>
              <a:t>Этап </a:t>
            </a:r>
            <a:r>
              <a:rPr lang="ru-RU" sz="1600" dirty="0">
                <a:solidFill>
                  <a:srgbClr val="0000CC"/>
                </a:solidFill>
                <a:latin typeface="Cambria" panose="02040503050406030204" pitchFamily="18" charset="0"/>
                <a:ea typeface="Cambria" panose="02040503050406030204" pitchFamily="18" charset="0"/>
                <a:cs typeface="Arial" panose="020B0604020202020204" pitchFamily="34" charset="0"/>
              </a:rPr>
              <a:t>8.</a:t>
            </a:r>
            <a:r>
              <a:rPr lang="ru-RU" sz="1600" dirty="0">
                <a:latin typeface="Cambria" panose="02040503050406030204" pitchFamily="18" charset="0"/>
                <a:ea typeface="Cambria" panose="02040503050406030204" pitchFamily="18" charset="0"/>
                <a:cs typeface="Arial" panose="020B0604020202020204" pitchFamily="34" charset="0"/>
              </a:rPr>
              <a:t> В клинике припасовывают первичные коронки на опорных зубах, фиксируют их временно на корригирующую силиконовую оттискную массу и скрепляют коронки между собой пластмассой холодного отверждения, если они находятся в непосредственной близости друг от друга. Для лучшего позиционирования первичной коронки в оттиске, упрощения удержания при припасовке для этого этапа зубной техник оставляет часть литника со сформированной в нем ложбинкой. Оттиск для изготовления металлического каркаса покрывного протеза снимают индивидуальной ложкой аналогичной оттискной массой. </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27606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18434" name="Picture 2" descr="https://dentaltechnic.info/teleskope_10_files/teleskope_1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116632"/>
            <a:ext cx="4512379" cy="321702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dentaltechnic.info/teleskope_10_files/teleskope_1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1" y="3429000"/>
            <a:ext cx="4512379" cy="31683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57304" y="1537429"/>
            <a:ext cx="3168352" cy="830997"/>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Первичные коронки припасованы</a:t>
            </a:r>
          </a:p>
          <a:p>
            <a:pPr algn="ctr"/>
            <a:r>
              <a:rPr lang="ru-RU" sz="1600" b="1" dirty="0" smtClean="0">
                <a:latin typeface="Cambria" panose="02040503050406030204" pitchFamily="18" charset="0"/>
                <a:ea typeface="Cambria" panose="02040503050406030204" pitchFamily="18" charset="0"/>
              </a:rPr>
              <a:t> в полости рта</a:t>
            </a:r>
            <a:endParaRPr lang="ru-RU" sz="1600" b="1" dirty="0">
              <a:latin typeface="Cambria" panose="02040503050406030204" pitchFamily="18" charset="0"/>
              <a:ea typeface="Cambria" panose="02040503050406030204" pitchFamily="18" charset="0"/>
            </a:endParaRPr>
          </a:p>
        </p:txBody>
      </p:sp>
      <p:sp>
        <p:nvSpPr>
          <p:cNvPr id="10" name="TextBox 9"/>
          <p:cNvSpPr txBox="1"/>
          <p:nvPr/>
        </p:nvSpPr>
        <p:spPr>
          <a:xfrm>
            <a:off x="6080721" y="4496620"/>
            <a:ext cx="2921517" cy="830997"/>
          </a:xfrm>
          <a:prstGeom prst="rect">
            <a:avLst/>
          </a:prstGeom>
          <a:noFill/>
        </p:spPr>
        <p:txBody>
          <a:bodyPr wrap="square" rtlCol="0">
            <a:spAutoFit/>
          </a:bodyPr>
          <a:lstStyle/>
          <a:p>
            <a:pPr algn="ctr"/>
            <a:r>
              <a:rPr lang="ru-RU" sz="1600" b="1" dirty="0" smtClean="0">
                <a:latin typeface="Cambria" panose="02040503050406030204" pitchFamily="18" charset="0"/>
                <a:ea typeface="Cambria" panose="02040503050406030204" pitchFamily="18" charset="0"/>
              </a:rPr>
              <a:t>Оттиск </a:t>
            </a:r>
          </a:p>
          <a:p>
            <a:pPr algn="ctr"/>
            <a:r>
              <a:rPr lang="ru-RU" sz="1600" b="1" dirty="0" smtClean="0">
                <a:latin typeface="Cambria" panose="02040503050406030204" pitchFamily="18" charset="0"/>
                <a:ea typeface="Cambria" panose="02040503050406030204" pitchFamily="18" charset="0"/>
              </a:rPr>
              <a:t>с первичными </a:t>
            </a:r>
          </a:p>
          <a:p>
            <a:pPr algn="ctr"/>
            <a:r>
              <a:rPr lang="ru-RU" sz="1600" b="1" dirty="0" smtClean="0">
                <a:latin typeface="Cambria" panose="02040503050406030204" pitchFamily="18" charset="0"/>
                <a:ea typeface="Cambria" panose="02040503050406030204" pitchFamily="18" charset="0"/>
              </a:rPr>
              <a:t>коронками</a:t>
            </a:r>
            <a:endParaRPr lang="ru-RU" sz="1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1640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030698" y="332656"/>
            <a:ext cx="6174432" cy="3001334"/>
          </a:xfrm>
          <a:prstGeom prst="rect">
            <a:avLst/>
          </a:prstGeom>
        </p:spPr>
        <p:txBody>
          <a:bodyPr wrap="square">
            <a:spAutoFit/>
          </a:bodyPr>
          <a:lstStyle/>
          <a:p>
            <a:pPr indent="270510" algn="just">
              <a:lnSpc>
                <a:spcPct val="150000"/>
              </a:lnSpc>
              <a:spcAft>
                <a:spcPts val="0"/>
              </a:spcAft>
            </a:pPr>
            <a:r>
              <a:rPr lang="ru-RU" sz="1600" dirty="0">
                <a:solidFill>
                  <a:srgbClr val="0000CC"/>
                </a:solidFill>
                <a:latin typeface="Cambria" panose="02040503050406030204" pitchFamily="18" charset="0"/>
                <a:ea typeface="Cambria" panose="02040503050406030204" pitchFamily="18" charset="0"/>
                <a:cs typeface="Arial" panose="020B0604020202020204" pitchFamily="34" charset="0"/>
              </a:rPr>
              <a:t>Этап 9. </a:t>
            </a:r>
            <a:r>
              <a:rPr lang="ru-RU" sz="1600" dirty="0">
                <a:latin typeface="Cambria" panose="02040503050406030204" pitchFamily="18" charset="0"/>
                <a:ea typeface="Cambria" panose="02040503050406030204" pitchFamily="18" charset="0"/>
                <a:cs typeface="Arial" panose="020B0604020202020204" pitchFamily="34" charset="0"/>
              </a:rPr>
              <a:t>Зубной техник подготавливает новую рабочую модель, где четко должны прослеживаться границы будущего покрывного протеза. Затем первичные коронки с помощью специального приспособления переносятся на площадку для фрезерования, где проводится фрезерование твердосплавными фрезами с конусностью Т и закругленным торцом. После фрезерования первичные телескопические коронки полируют тонкодисперсной алмазной пастой. </a:t>
            </a:r>
            <a:endParaRPr lang="ru-RU" sz="12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19458" name="Picture 2" descr="https://dentaltechnic.info/teleskope_10_files/teleskope_1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501007"/>
            <a:ext cx="3138202" cy="2120657"/>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s://dentaltechnic.info/teleskope_10_files/teleskope_1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3272" y="3501008"/>
            <a:ext cx="3076896" cy="212065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5776" y="5635344"/>
            <a:ext cx="2232248" cy="954107"/>
          </a:xfrm>
          <a:prstGeom prst="rect">
            <a:avLst/>
          </a:prstGeom>
        </p:spPr>
        <p:txBody>
          <a:bodyPr wrap="square">
            <a:spAutoFit/>
          </a:bodyPr>
          <a:lstStyle/>
          <a:p>
            <a:pPr algn="ctr"/>
            <a:r>
              <a:rPr lang="ru-RU" sz="1400" dirty="0" smtClean="0">
                <a:latin typeface="Cambria" panose="02040503050406030204" pitchFamily="18" charset="0"/>
                <a:ea typeface="Cambria" panose="02040503050406030204" pitchFamily="18" charset="0"/>
              </a:rPr>
              <a:t>Отполированные</a:t>
            </a:r>
          </a:p>
          <a:p>
            <a:pPr algn="ctr"/>
            <a:r>
              <a:rPr lang="ru-RU" sz="1400" dirty="0" smtClean="0">
                <a:latin typeface="Cambria" panose="02040503050406030204" pitchFamily="18" charset="0"/>
                <a:ea typeface="Cambria" panose="02040503050406030204" pitchFamily="18" charset="0"/>
              </a:rPr>
              <a:t> </a:t>
            </a:r>
            <a:r>
              <a:rPr lang="ru-RU" sz="1400" dirty="0">
                <a:latin typeface="Cambria" panose="02040503050406030204" pitchFamily="18" charset="0"/>
                <a:ea typeface="Cambria" panose="02040503050406030204" pitchFamily="18" charset="0"/>
              </a:rPr>
              <a:t>телескопические коронки </a:t>
            </a:r>
            <a:endParaRPr lang="ru-RU" sz="1400" dirty="0" smtClean="0">
              <a:latin typeface="Cambria" panose="02040503050406030204" pitchFamily="18" charset="0"/>
              <a:ea typeface="Cambria" panose="02040503050406030204" pitchFamily="18" charset="0"/>
            </a:endParaRPr>
          </a:p>
          <a:p>
            <a:pPr algn="ctr"/>
            <a:r>
              <a:rPr lang="ru-RU" sz="1400" dirty="0" smtClean="0">
                <a:latin typeface="Cambria" panose="02040503050406030204" pitchFamily="18" charset="0"/>
                <a:ea typeface="Cambria" panose="02040503050406030204" pitchFamily="18" charset="0"/>
              </a:rPr>
              <a:t>на рабочей </a:t>
            </a:r>
            <a:r>
              <a:rPr lang="ru-RU" sz="1400" dirty="0">
                <a:latin typeface="Cambria" panose="02040503050406030204" pitchFamily="18" charset="0"/>
                <a:ea typeface="Cambria" panose="02040503050406030204" pitchFamily="18" charset="0"/>
              </a:rPr>
              <a:t>модели </a:t>
            </a:r>
          </a:p>
        </p:txBody>
      </p:sp>
      <p:sp>
        <p:nvSpPr>
          <p:cNvPr id="10" name="Прямоугольник 9"/>
          <p:cNvSpPr/>
          <p:nvPr/>
        </p:nvSpPr>
        <p:spPr>
          <a:xfrm>
            <a:off x="5868144" y="5788683"/>
            <a:ext cx="2232248" cy="523220"/>
          </a:xfrm>
          <a:prstGeom prst="rect">
            <a:avLst/>
          </a:prstGeom>
        </p:spPr>
        <p:txBody>
          <a:bodyPr wrap="square">
            <a:spAutoFit/>
          </a:bodyPr>
          <a:lstStyle/>
          <a:p>
            <a:pPr algn="ctr"/>
            <a:r>
              <a:rPr lang="ru-RU" sz="1400" dirty="0" smtClean="0">
                <a:latin typeface="Cambria" panose="02040503050406030204" pitchFamily="18" charset="0"/>
                <a:ea typeface="Cambria" panose="02040503050406030204" pitchFamily="18" charset="0"/>
              </a:rPr>
              <a:t>Дублирование рабочей модели силиконом</a:t>
            </a:r>
            <a:r>
              <a:rPr lang="ru-RU" sz="1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023093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46</a:t>
            </a:fld>
            <a:endParaRPr lang="ru-RU" dirty="0"/>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267744" y="764704"/>
            <a:ext cx="6030416" cy="4662815"/>
          </a:xfrm>
          <a:prstGeom prst="rect">
            <a:avLst/>
          </a:prstGeom>
        </p:spPr>
        <p:txBody>
          <a:bodyPr wrap="square">
            <a:spAutoFit/>
          </a:bodyPr>
          <a:lstStyle/>
          <a:p>
            <a:pPr indent="270510" algn="just">
              <a:lnSpc>
                <a:spcPct val="150000"/>
              </a:lnSpc>
              <a:spcAft>
                <a:spcPts val="0"/>
              </a:spcAft>
            </a:pPr>
            <a:r>
              <a:rPr lang="ru-RU" dirty="0">
                <a:solidFill>
                  <a:srgbClr val="0000CC"/>
                </a:solidFill>
                <a:latin typeface="Cambria" panose="02040503050406030204" pitchFamily="18" charset="0"/>
                <a:ea typeface="Cambria" panose="02040503050406030204" pitchFamily="18" charset="0"/>
                <a:cs typeface="Arial" panose="020B0604020202020204" pitchFamily="34" charset="0"/>
              </a:rPr>
              <a:t>Этап 10. </a:t>
            </a:r>
            <a:r>
              <a:rPr lang="ru-RU" dirty="0">
                <a:latin typeface="Cambria" panose="02040503050406030204" pitchFamily="18" charset="0"/>
                <a:ea typeface="Cambria" panose="02040503050406030204" pitchFamily="18" charset="0"/>
                <a:cs typeface="Arial" panose="020B0604020202020204" pitchFamily="34" charset="0"/>
              </a:rPr>
              <a:t>Рабочую модель с первичными коронками готовят к дублированию силиконом и изготавливают огнеупорную модель из специальной массы, например из массы «</a:t>
            </a:r>
            <a:r>
              <a:rPr lang="ru-RU" dirty="0" err="1">
                <a:latin typeface="Cambria" panose="02040503050406030204" pitchFamily="18" charset="0"/>
                <a:ea typeface="Cambria" panose="02040503050406030204" pitchFamily="18" charset="0"/>
                <a:cs typeface="Arial" panose="020B0604020202020204" pitchFamily="34" charset="0"/>
              </a:rPr>
              <a:t>Deguvest</a:t>
            </a:r>
            <a:r>
              <a:rPr lang="ru-RU" dirty="0">
                <a:latin typeface="Cambria" panose="02040503050406030204" pitchFamily="18" charset="0"/>
                <a:ea typeface="Cambria" panose="02040503050406030204" pitchFamily="18" charset="0"/>
                <a:cs typeface="Arial" panose="020B0604020202020204" pitchFamily="34" charset="0"/>
              </a:rPr>
              <a:t>».</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На огнеупорной модели изготавливают восковой каркас съемной части протеза и отливают. Отлитый каркас припасовывают на первичные коронки, ответные вторичные наружные телескопические коронки полируют изнутри мелкодисперсной алмазной пастой и подготавливают всю систему к электроискровой эрозии. </a:t>
            </a:r>
            <a:endParaRPr lang="ru-RU" sz="14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102065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0482" name="Picture 2" descr="https://dentaltechnic.info/teleskope_10_files/teleskope_1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815" y="548680"/>
            <a:ext cx="6877985" cy="4032448"/>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475499" y="5065087"/>
            <a:ext cx="5544616" cy="707886"/>
          </a:xfrm>
          <a:prstGeom prst="rect">
            <a:avLst/>
          </a:prstGeom>
        </p:spPr>
        <p:txBody>
          <a:bodyPr wrap="square">
            <a:spAutoFit/>
          </a:bodyPr>
          <a:lstStyle/>
          <a:p>
            <a:pPr algn="ctr"/>
            <a:r>
              <a:rPr lang="ru-RU" sz="2000" dirty="0" smtClean="0">
                <a:latin typeface="Cambria" panose="02040503050406030204" pitchFamily="18" charset="0"/>
                <a:ea typeface="Cambria" panose="02040503050406030204" pitchFamily="18" charset="0"/>
              </a:rPr>
              <a:t>Каркас, подготовленный </a:t>
            </a:r>
            <a:r>
              <a:rPr lang="ru-RU" sz="2000" dirty="0">
                <a:latin typeface="Cambria" panose="02040503050406030204" pitchFamily="18" charset="0"/>
                <a:ea typeface="Cambria" panose="02040503050406030204" pitchFamily="18" charset="0"/>
              </a:rPr>
              <a:t>к электроискровой </a:t>
            </a:r>
            <a:r>
              <a:rPr lang="ru-RU" sz="2000" dirty="0" smtClean="0">
                <a:latin typeface="Cambria" panose="02040503050406030204" pitchFamily="18" charset="0"/>
                <a:ea typeface="Cambria" panose="02040503050406030204" pitchFamily="18" charset="0"/>
              </a:rPr>
              <a:t>эрозии</a:t>
            </a:r>
            <a:endParaRPr lang="ru-RU"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2901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63688" y="692696"/>
            <a:ext cx="6822504" cy="5493812"/>
          </a:xfrm>
          <a:prstGeom prst="rect">
            <a:avLst/>
          </a:prstGeom>
        </p:spPr>
        <p:txBody>
          <a:bodyPr wrap="square">
            <a:spAutoFit/>
          </a:bodyPr>
          <a:lstStyle/>
          <a:p>
            <a:pPr indent="270510" algn="just">
              <a:lnSpc>
                <a:spcPct val="150000"/>
              </a:lnSpc>
              <a:spcAft>
                <a:spcPts val="0"/>
              </a:spcAft>
            </a:pPr>
            <a:r>
              <a:rPr lang="ru-RU" dirty="0">
                <a:solidFill>
                  <a:srgbClr val="0000CC"/>
                </a:solidFill>
                <a:latin typeface="Cambria" panose="02040503050406030204" pitchFamily="18" charset="0"/>
                <a:ea typeface="Cambria" panose="02040503050406030204" pitchFamily="18" charset="0"/>
                <a:cs typeface="Arial" panose="020B0604020202020204" pitchFamily="34" charset="0"/>
              </a:rPr>
              <a:t>Этап 11.</a:t>
            </a:r>
            <a:r>
              <a:rPr lang="ru-RU" dirty="0">
                <a:latin typeface="Cambria" panose="02040503050406030204" pitchFamily="18" charset="0"/>
                <a:ea typeface="Cambria" panose="02040503050406030204" pitchFamily="18" charset="0"/>
                <a:cs typeface="Arial" panose="020B0604020202020204" pitchFamily="34" charset="0"/>
              </a:rPr>
              <a:t> Электроискровая эрозия производится на специальном оборудовании фирмы SAE. Рабочую модель с помещенными первичными коронками, закрепленную на рабочем столике, устанавливают в аппарат искровой эрозии. </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Медный электрод вертикально ориентируют в утолщение, созданное для производства эрозионного паза. Затем на первичных коронках закрепляют каркас съемной части протеза и подают сигнал к началу электроискровой эрозии, которая производится в автоматическом режиме. </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После проведения электроискровой эрозии зубной техник припасовывает в образовавшиеся пазы фрикционные штифты выбранного диаметра, фиксирует их контактной сваркой к металлическому каркасу съемной части.</a:t>
            </a:r>
            <a:endParaRPr lang="ru-RU" sz="1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278137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1506" name="Picture 2" descr="https://dentaltechnic.info/teleskope_10_files/teleskope_10-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89496"/>
            <a:ext cx="3203760" cy="230129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dentaltechnic.info/teleskope_10_files/teleskope_1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573" y="389496"/>
            <a:ext cx="3324634" cy="230129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s://dentaltechnic.info/teleskope_10_files/teleskope_10-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7044" y="3750747"/>
            <a:ext cx="3240360" cy="20694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61412" y="2726857"/>
            <a:ext cx="2952328" cy="954107"/>
          </a:xfrm>
          <a:prstGeom prst="rect">
            <a:avLst/>
          </a:prstGeom>
        </p:spPr>
        <p:txBody>
          <a:bodyPr wrap="square">
            <a:spAutoFit/>
          </a:bodyPr>
          <a:lstStyle/>
          <a:p>
            <a:pPr algn="ctr"/>
            <a:r>
              <a:rPr lang="ru-RU" sz="1400" dirty="0">
                <a:latin typeface="Cambria" panose="02040503050406030204" pitchFamily="18" charset="0"/>
                <a:ea typeface="Cambria" panose="02040503050406030204" pitchFamily="18" charset="0"/>
              </a:rPr>
              <a:t>Рабочая модель с металлическими </a:t>
            </a:r>
            <a:endParaRPr lang="ru-RU" sz="1400" dirty="0" smtClean="0">
              <a:latin typeface="Cambria" panose="02040503050406030204" pitchFamily="18" charset="0"/>
              <a:ea typeface="Cambria" panose="02040503050406030204" pitchFamily="18" charset="0"/>
            </a:endParaRPr>
          </a:p>
          <a:p>
            <a:pPr algn="ctr"/>
            <a:r>
              <a:rPr lang="ru-RU" sz="1400" dirty="0" smtClean="0">
                <a:latin typeface="Cambria" panose="02040503050406030204" pitchFamily="18" charset="0"/>
                <a:ea typeface="Cambria" panose="02040503050406030204" pitchFamily="18" charset="0"/>
              </a:rPr>
              <a:t>каркасами </a:t>
            </a:r>
            <a:r>
              <a:rPr lang="ru-RU" sz="1400" dirty="0">
                <a:latin typeface="Cambria" panose="02040503050406030204" pitchFamily="18" charset="0"/>
                <a:ea typeface="Cambria" panose="02040503050406030204" pitchFamily="18" charset="0"/>
              </a:rPr>
              <a:t>в </a:t>
            </a:r>
            <a:r>
              <a:rPr lang="ru-RU" sz="1400" dirty="0" smtClean="0">
                <a:latin typeface="Cambria" panose="02040503050406030204" pitchFamily="18" charset="0"/>
                <a:ea typeface="Cambria" panose="02040503050406030204" pitchFamily="18" charset="0"/>
              </a:rPr>
              <a:t>аппарате</a:t>
            </a:r>
          </a:p>
          <a:p>
            <a:pPr algn="ctr"/>
            <a:r>
              <a:rPr lang="ru-RU" sz="1400" dirty="0" smtClean="0">
                <a:latin typeface="Cambria" panose="02040503050406030204" pitchFamily="18" charset="0"/>
                <a:ea typeface="Cambria" panose="02040503050406030204" pitchFamily="18" charset="0"/>
              </a:rPr>
              <a:t> </a:t>
            </a:r>
            <a:r>
              <a:rPr lang="ru-RU" sz="1400" dirty="0">
                <a:latin typeface="Cambria" panose="02040503050406030204" pitchFamily="18" charset="0"/>
                <a:ea typeface="Cambria" panose="02040503050406030204" pitchFamily="18" charset="0"/>
              </a:rPr>
              <a:t>электроискровой эрозии </a:t>
            </a:r>
          </a:p>
        </p:txBody>
      </p:sp>
      <p:sp>
        <p:nvSpPr>
          <p:cNvPr id="9" name="Прямоугольник 8"/>
          <p:cNvSpPr/>
          <p:nvPr/>
        </p:nvSpPr>
        <p:spPr>
          <a:xfrm>
            <a:off x="5615726" y="2726856"/>
            <a:ext cx="2952328" cy="307777"/>
          </a:xfrm>
          <a:prstGeom prst="rect">
            <a:avLst/>
          </a:prstGeom>
        </p:spPr>
        <p:txBody>
          <a:bodyPr wrap="square">
            <a:spAutoFit/>
          </a:bodyPr>
          <a:lstStyle/>
          <a:p>
            <a:pPr algn="ctr"/>
            <a:r>
              <a:rPr lang="ru-RU" sz="1400" dirty="0" smtClean="0">
                <a:latin typeface="Cambria" panose="02040503050406030204" pitchFamily="18" charset="0"/>
                <a:ea typeface="Cambria" panose="02040503050406030204" pitchFamily="18" charset="0"/>
              </a:rPr>
              <a:t>Момент искровой эрозии</a:t>
            </a:r>
            <a:endParaRPr lang="ru-RU" sz="1400" dirty="0">
              <a:latin typeface="Cambria" panose="02040503050406030204" pitchFamily="18" charset="0"/>
              <a:ea typeface="Cambria" panose="02040503050406030204" pitchFamily="18" charset="0"/>
            </a:endParaRPr>
          </a:p>
        </p:txBody>
      </p:sp>
      <p:sp>
        <p:nvSpPr>
          <p:cNvPr id="10" name="Прямоугольник 9"/>
          <p:cNvSpPr/>
          <p:nvPr/>
        </p:nvSpPr>
        <p:spPr>
          <a:xfrm>
            <a:off x="3771060" y="5904006"/>
            <a:ext cx="2952328" cy="646331"/>
          </a:xfrm>
          <a:prstGeom prst="rect">
            <a:avLst/>
          </a:prstGeom>
        </p:spPr>
        <p:txBody>
          <a:bodyPr wrap="square">
            <a:spAutoFit/>
          </a:bodyPr>
          <a:lstStyle/>
          <a:p>
            <a:pPr algn="ctr"/>
            <a:r>
              <a:rPr lang="ru-RU" sz="1200" dirty="0">
                <a:latin typeface="Cambria" panose="02040503050406030204" pitchFamily="18" charset="0"/>
                <a:ea typeface="Cambria" panose="02040503050406030204" pitchFamily="18" charset="0"/>
              </a:rPr>
              <a:t>Вторичная телескопическая коронка с закрепленными фрикционными </a:t>
            </a:r>
            <a:r>
              <a:rPr lang="ru-RU" sz="1200" dirty="0" smtClean="0">
                <a:latin typeface="Cambria" panose="02040503050406030204" pitchFamily="18" charset="0"/>
                <a:ea typeface="Cambria" panose="02040503050406030204" pitchFamily="18" charset="0"/>
              </a:rPr>
              <a:t>штифтами</a:t>
            </a:r>
            <a:endParaRPr lang="ru-RU" sz="105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080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graphicFrame>
        <p:nvGraphicFramePr>
          <p:cNvPr id="9" name="Таблица 8"/>
          <p:cNvGraphicFramePr>
            <a:graphicFrameLocks noGrp="1"/>
          </p:cNvGraphicFramePr>
          <p:nvPr>
            <p:extLst>
              <p:ext uri="{D42A27DB-BD31-4B8C-83A1-F6EECF244321}">
                <p14:modId xmlns:p14="http://schemas.microsoft.com/office/powerpoint/2010/main" val="840580472"/>
              </p:ext>
            </p:extLst>
          </p:nvPr>
        </p:nvGraphicFramePr>
        <p:xfrm>
          <a:off x="1483704" y="192967"/>
          <a:ext cx="7632848" cy="6543254"/>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tblGrid>
              <a:tr h="571708">
                <a:tc gridSpan="5">
                  <a:txBody>
                    <a:bodyPr/>
                    <a:lstStyle/>
                    <a:p>
                      <a:pPr algn="ctr"/>
                      <a:r>
                        <a:rPr lang="ru-RU" sz="2400" dirty="0" smtClean="0">
                          <a:latin typeface="Cambria" panose="02040503050406030204" pitchFamily="18" charset="0"/>
                          <a:ea typeface="Cambria" panose="02040503050406030204" pitchFamily="18" charset="0"/>
                        </a:rPr>
                        <a:t>Элементы, использующиеся в покрывных протезах</a:t>
                      </a:r>
                      <a:endParaRPr lang="ru-RU" sz="2400" dirty="0">
                        <a:latin typeface="Cambria" panose="02040503050406030204" pitchFamily="18" charset="0"/>
                        <a:ea typeface="Cambria" panose="020405030504060302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598848">
                <a:tc gridSpan="5">
                  <a:txBody>
                    <a:bodyPr/>
                    <a:lstStyle/>
                    <a:p>
                      <a:pPr algn="ctr"/>
                      <a:r>
                        <a:rPr lang="ru-RU" sz="2400" b="1" u="none" dirty="0" smtClean="0">
                          <a:solidFill>
                            <a:schemeClr val="tx1"/>
                          </a:solidFill>
                          <a:latin typeface="Cambria" panose="02040503050406030204" pitchFamily="18" charset="0"/>
                          <a:ea typeface="Cambria" panose="02040503050406030204" pitchFamily="18" charset="0"/>
                        </a:rPr>
                        <a:t>Поддерживающие </a:t>
                      </a:r>
                      <a:endParaRPr lang="ru-RU" sz="2400" u="none" dirty="0">
                        <a:solidFill>
                          <a:schemeClr val="tx1"/>
                        </a:solidFill>
                        <a:latin typeface="Cambria" panose="02040503050406030204" pitchFamily="18" charset="0"/>
                        <a:ea typeface="Cambria" panose="020405030504060302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1"/>
                  </a:ext>
                </a:extLst>
              </a:tr>
              <a:tr h="1452375">
                <a:tc gridSpan="2">
                  <a:txBody>
                    <a:bodyPr/>
                    <a:lstStyle/>
                    <a:p>
                      <a:pPr algn="ctr"/>
                      <a:endParaRPr lang="ru-RU" sz="1600" i="1" dirty="0">
                        <a:latin typeface="Cambria" panose="02040503050406030204" pitchFamily="18" charset="0"/>
                        <a:ea typeface="Cambria" panose="02040503050406030204" pitchFamily="18" charset="0"/>
                      </a:endParaRPr>
                    </a:p>
                  </a:txBody>
                  <a:tcPr/>
                </a:tc>
                <a:tc hMerge="1">
                  <a:txBody>
                    <a:bodyPr/>
                    <a:lstStyle/>
                    <a:p>
                      <a:endParaRPr lang="ru-RU" dirty="0"/>
                    </a:p>
                  </a:txBody>
                  <a:tcPr/>
                </a:tc>
                <a:tc gridSpan="3">
                  <a:txBody>
                    <a:bodyPr/>
                    <a:lstStyle/>
                    <a:p>
                      <a:pPr algn="l">
                        <a:buFont typeface="Wingdings" pitchFamily="2" charset="2"/>
                        <a:buChar char="Ø"/>
                      </a:pPr>
                      <a:r>
                        <a:rPr lang="ru-RU" sz="2000" i="1" dirty="0" smtClean="0">
                          <a:latin typeface="Cambria" panose="02040503050406030204" pitchFamily="18" charset="0"/>
                          <a:ea typeface="Cambria" panose="02040503050406030204" pitchFamily="18" charset="0"/>
                        </a:rPr>
                        <a:t>Не содержат </a:t>
                      </a:r>
                      <a:r>
                        <a:rPr lang="ru-RU" sz="2000" i="1" dirty="0" err="1" smtClean="0">
                          <a:latin typeface="Cambria" panose="02040503050406030204" pitchFamily="18" charset="0"/>
                          <a:ea typeface="Cambria" panose="02040503050406030204" pitchFamily="18" charset="0"/>
                        </a:rPr>
                        <a:t>ретенционных</a:t>
                      </a:r>
                      <a:r>
                        <a:rPr lang="ru-RU" sz="2000" i="1" dirty="0" smtClean="0">
                          <a:latin typeface="Cambria" panose="02040503050406030204" pitchFamily="18" charset="0"/>
                          <a:ea typeface="Cambria" panose="02040503050406030204" pitchFamily="18" charset="0"/>
                        </a:rPr>
                        <a:t> частей</a:t>
                      </a:r>
                      <a:endParaRPr lang="ru-RU" i="1" dirty="0" smtClean="0">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ru-RU" i="1" dirty="0" smtClean="0">
                          <a:latin typeface="Cambria" panose="02040503050406030204" pitchFamily="18" charset="0"/>
                          <a:ea typeface="Cambria" panose="02040503050406030204" pitchFamily="18" charset="0"/>
                        </a:rPr>
                        <a:t>Используются при неблагоприятном прогнозе опорных зубов</a:t>
                      </a:r>
                      <a:endParaRPr lang="ru-RU" i="1" dirty="0">
                        <a:latin typeface="Cambria" panose="02040503050406030204" pitchFamily="18" charset="0"/>
                        <a:ea typeface="Cambria" panose="02040503050406030204" pitchFamily="18" charset="0"/>
                      </a:endParaRP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r h="462605">
                <a:tc gridSpan="5">
                  <a:txBody>
                    <a:bodyPr/>
                    <a:lstStyle/>
                    <a:p>
                      <a:pPr algn="ctr"/>
                      <a:r>
                        <a:rPr lang="ru-RU" sz="2400" b="1" u="none" dirty="0" err="1" smtClean="0">
                          <a:solidFill>
                            <a:schemeClr val="tx1"/>
                          </a:solidFill>
                          <a:latin typeface="Cambria" panose="02040503050406030204" pitchFamily="18" charset="0"/>
                          <a:ea typeface="Cambria" panose="02040503050406030204" pitchFamily="18" charset="0"/>
                        </a:rPr>
                        <a:t>Ретенционные</a:t>
                      </a:r>
                      <a:endParaRPr lang="ru-RU" u="none" dirty="0">
                        <a:solidFill>
                          <a:schemeClr val="tx1"/>
                        </a:solidFill>
                        <a:latin typeface="Cambria" panose="02040503050406030204" pitchFamily="18" charset="0"/>
                        <a:ea typeface="Cambria" panose="02040503050406030204"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3"/>
                  </a:ext>
                </a:extLst>
              </a:tr>
              <a:tr h="703143">
                <a:tc rowSpan="2">
                  <a:txBody>
                    <a:bodyPr/>
                    <a:lstStyle/>
                    <a:p>
                      <a:pPr algn="ctr"/>
                      <a:r>
                        <a:rPr lang="ru-RU" sz="1400" i="1" dirty="0" err="1" smtClean="0">
                          <a:latin typeface="Cambria" panose="02040503050406030204" pitchFamily="18" charset="0"/>
                          <a:ea typeface="Cambria" panose="02040503050406030204" pitchFamily="18" charset="0"/>
                        </a:rPr>
                        <a:t>аттачмены</a:t>
                      </a:r>
                      <a:r>
                        <a:rPr lang="ru-RU" sz="1400" i="1" dirty="0" smtClean="0">
                          <a:latin typeface="Cambria" panose="02040503050406030204" pitchFamily="18" charset="0"/>
                          <a:ea typeface="Cambria" panose="02040503050406030204" pitchFamily="18" charset="0"/>
                        </a:rPr>
                        <a:t>, зацементированные непосредственно в каналы опорных корней</a:t>
                      </a:r>
                      <a:endParaRPr lang="ru-RU" sz="1400" i="1" dirty="0">
                        <a:latin typeface="Cambria" panose="02040503050406030204" pitchFamily="18" charset="0"/>
                        <a:ea typeface="Cambria" panose="02040503050406030204" pitchFamily="18" charset="0"/>
                      </a:endParaRPr>
                    </a:p>
                  </a:txBody>
                  <a:tcPr/>
                </a:tc>
                <a:tc gridSpan="4">
                  <a:txBody>
                    <a:bodyPr/>
                    <a:lstStyle/>
                    <a:p>
                      <a:pPr algn="ctr"/>
                      <a:r>
                        <a:rPr lang="ru-RU" sz="1600" i="1" u="sng" dirty="0" err="1" smtClean="0">
                          <a:latin typeface="Cambria" panose="02040503050406030204" pitchFamily="18" charset="0"/>
                          <a:ea typeface="Cambria" panose="02040503050406030204" pitchFamily="18" charset="0"/>
                        </a:rPr>
                        <a:t>аттачмены</a:t>
                      </a:r>
                      <a:r>
                        <a:rPr lang="ru-RU" sz="1600" i="1" u="sng" dirty="0" smtClean="0">
                          <a:latin typeface="Cambria" panose="02040503050406030204" pitchFamily="18" charset="0"/>
                          <a:ea typeface="Cambria" panose="02040503050406030204" pitchFamily="18" charset="0"/>
                        </a:rPr>
                        <a:t>, расположенные на корневых колпачках: сферы и видоизмененные сферы, балки.</a:t>
                      </a:r>
                      <a:endParaRPr lang="ru-RU" sz="1600" i="1" u="sng" dirty="0">
                        <a:latin typeface="Cambria" panose="02040503050406030204" pitchFamily="18" charset="0"/>
                        <a:ea typeface="Cambria" panose="02040503050406030204" pitchFamily="18" charset="0"/>
                      </a:endParaRPr>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4"/>
                  </a:ext>
                </a:extLst>
              </a:tr>
              <a:tr h="339243">
                <a:tc vMerge="1">
                  <a:txBody>
                    <a:bodyPr/>
                    <a:lstStyle/>
                    <a:p>
                      <a:endParaRPr lang="ru-RU" i="1" dirty="0"/>
                    </a:p>
                  </a:txBody>
                  <a:tcPr/>
                </a:tc>
                <a:tc gridSpan="2">
                  <a:txBody>
                    <a:bodyPr/>
                    <a:lstStyle/>
                    <a:p>
                      <a:pPr algn="ctr"/>
                      <a:r>
                        <a:rPr lang="ru-RU" sz="1600" i="1" dirty="0" smtClean="0">
                          <a:solidFill>
                            <a:schemeClr val="tx1"/>
                          </a:solidFill>
                          <a:latin typeface="Cambria" panose="02040503050406030204" pitchFamily="18" charset="0"/>
                          <a:ea typeface="Cambria" panose="02040503050406030204" pitchFamily="18" charset="0"/>
                        </a:rPr>
                        <a:t>Жесткие</a:t>
                      </a:r>
                      <a:endParaRPr lang="ru-RU" sz="1600" i="1" dirty="0">
                        <a:solidFill>
                          <a:schemeClr val="tx1"/>
                        </a:solidFill>
                        <a:latin typeface="Cambria" panose="02040503050406030204" pitchFamily="18" charset="0"/>
                        <a:ea typeface="Cambria" panose="02040503050406030204" pitchFamily="18" charset="0"/>
                      </a:endParaRPr>
                    </a:p>
                  </a:txBody>
                  <a:tcPr/>
                </a:tc>
                <a:tc hMerge="1">
                  <a:txBody>
                    <a:bodyPr/>
                    <a:lstStyle/>
                    <a:p>
                      <a:endParaRPr lang="ru-RU" dirty="0"/>
                    </a:p>
                  </a:txBody>
                  <a:tcPr/>
                </a:tc>
                <a:tc>
                  <a:txBody>
                    <a:bodyPr/>
                    <a:lstStyle/>
                    <a:p>
                      <a:pPr algn="ctr"/>
                      <a:r>
                        <a:rPr lang="ru-RU" sz="1600" i="1" dirty="0" smtClean="0">
                          <a:solidFill>
                            <a:schemeClr val="tx1"/>
                          </a:solidFill>
                          <a:latin typeface="Cambria" panose="02040503050406030204" pitchFamily="18" charset="0"/>
                          <a:ea typeface="Cambria" panose="02040503050406030204" pitchFamily="18" charset="0"/>
                        </a:rPr>
                        <a:t>Лабильные</a:t>
                      </a:r>
                      <a:endParaRPr lang="ru-RU" sz="1600" i="1" dirty="0">
                        <a:solidFill>
                          <a:schemeClr val="tx1"/>
                        </a:solidFill>
                        <a:latin typeface="Cambria" panose="02040503050406030204" pitchFamily="18" charset="0"/>
                        <a:ea typeface="Cambria" panose="02040503050406030204" pitchFamily="18" charset="0"/>
                      </a:endParaRPr>
                    </a:p>
                  </a:txBody>
                  <a:tcPr/>
                </a:tc>
                <a:tc>
                  <a:txBody>
                    <a:bodyPr/>
                    <a:lstStyle/>
                    <a:p>
                      <a:pPr algn="ctr"/>
                      <a:r>
                        <a:rPr lang="ru-RU" sz="1600" i="1" dirty="0" err="1" smtClean="0">
                          <a:solidFill>
                            <a:schemeClr val="tx1"/>
                          </a:solidFill>
                          <a:latin typeface="Cambria" panose="02040503050406030204" pitchFamily="18" charset="0"/>
                          <a:ea typeface="Cambria" panose="02040503050406030204" pitchFamily="18" charset="0"/>
                        </a:rPr>
                        <a:t>Полулабильные</a:t>
                      </a:r>
                      <a:endParaRPr lang="ru-RU" sz="1600" i="1" dirty="0">
                        <a:solidFill>
                          <a:schemeClr val="tx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5"/>
                  </a:ext>
                </a:extLst>
              </a:tr>
              <a:tr h="2035461">
                <a:tc gridSpan="3">
                  <a:txBody>
                    <a:bodyPr/>
                    <a:lstStyle/>
                    <a:p>
                      <a:pPr algn="ctr"/>
                      <a:endParaRPr lang="ru-RU" i="1" dirty="0" smtClean="0">
                        <a:solidFill>
                          <a:schemeClr val="tx1"/>
                        </a:solidFill>
                        <a:latin typeface="Cambria" panose="02040503050406030204" pitchFamily="18" charset="0"/>
                        <a:ea typeface="Cambria" panose="02040503050406030204" pitchFamily="18" charset="0"/>
                      </a:endParaRPr>
                    </a:p>
                    <a:p>
                      <a:pPr algn="ctr"/>
                      <a:endParaRPr lang="ru-RU" i="1" dirty="0" smtClean="0">
                        <a:solidFill>
                          <a:schemeClr val="tx1"/>
                        </a:solidFill>
                        <a:latin typeface="Cambria" panose="02040503050406030204" pitchFamily="18" charset="0"/>
                        <a:ea typeface="Cambria" panose="02040503050406030204" pitchFamily="18" charset="0"/>
                      </a:endParaRPr>
                    </a:p>
                    <a:p>
                      <a:pPr algn="ctr"/>
                      <a:endParaRPr lang="ru-RU" i="1" dirty="0" smtClean="0">
                        <a:solidFill>
                          <a:schemeClr val="tx1"/>
                        </a:solidFill>
                        <a:latin typeface="Cambria" panose="02040503050406030204" pitchFamily="18" charset="0"/>
                        <a:ea typeface="Cambria" panose="02040503050406030204" pitchFamily="18" charset="0"/>
                      </a:endParaRPr>
                    </a:p>
                    <a:p>
                      <a:pPr algn="ctr"/>
                      <a:endParaRPr lang="ru-RU" i="1" dirty="0" smtClean="0">
                        <a:solidFill>
                          <a:schemeClr val="tx1"/>
                        </a:solidFill>
                        <a:latin typeface="Cambria" panose="02040503050406030204" pitchFamily="18" charset="0"/>
                        <a:ea typeface="Cambria" panose="02040503050406030204" pitchFamily="18" charset="0"/>
                      </a:endParaRPr>
                    </a:p>
                    <a:p>
                      <a:pPr algn="ctr"/>
                      <a:endParaRPr lang="ru-RU" i="1" dirty="0" smtClean="0">
                        <a:solidFill>
                          <a:schemeClr val="tx1"/>
                        </a:solidFill>
                        <a:latin typeface="Cambria" panose="02040503050406030204" pitchFamily="18" charset="0"/>
                        <a:ea typeface="Cambria" panose="02040503050406030204" pitchFamily="18" charset="0"/>
                      </a:endParaRPr>
                    </a:p>
                    <a:p>
                      <a:pPr algn="l"/>
                      <a:r>
                        <a:rPr lang="ru-RU" i="1" dirty="0" smtClean="0">
                          <a:solidFill>
                            <a:schemeClr val="tx1"/>
                          </a:solidFill>
                          <a:latin typeface="Cambria" panose="02040503050406030204" pitchFamily="18" charset="0"/>
                          <a:ea typeface="Cambria" panose="02040503050406030204" pitchFamily="18" charset="0"/>
                        </a:rPr>
                        <a:t>           </a:t>
                      </a:r>
                    </a:p>
                    <a:p>
                      <a:pPr algn="l"/>
                      <a:r>
                        <a:rPr lang="ru-RU" i="1" dirty="0" smtClean="0">
                          <a:solidFill>
                            <a:schemeClr val="tx1"/>
                          </a:solidFill>
                          <a:latin typeface="Cambria" panose="02040503050406030204" pitchFamily="18" charset="0"/>
                          <a:ea typeface="Cambria" panose="02040503050406030204" pitchFamily="18" charset="0"/>
                        </a:rPr>
                        <a:t>        </a:t>
                      </a:r>
                      <a:r>
                        <a:rPr lang="ru-RU" b="1" i="0" dirty="0" smtClean="0">
                          <a:solidFill>
                            <a:schemeClr val="tx1"/>
                          </a:solidFill>
                          <a:latin typeface="Cambria" panose="02040503050406030204" pitchFamily="18" charset="0"/>
                          <a:ea typeface="Cambria" panose="02040503050406030204" pitchFamily="18" charset="0"/>
                        </a:rPr>
                        <a:t>А                   Б             В</a:t>
                      </a:r>
                      <a:r>
                        <a:rPr lang="ru-RU" b="1" i="0" baseline="0" dirty="0" smtClean="0">
                          <a:solidFill>
                            <a:schemeClr val="tx1"/>
                          </a:solidFill>
                          <a:latin typeface="Cambria" panose="02040503050406030204" pitchFamily="18" charset="0"/>
                          <a:ea typeface="Cambria" panose="02040503050406030204" pitchFamily="18" charset="0"/>
                        </a:rPr>
                        <a:t>           Г</a:t>
                      </a:r>
                      <a:r>
                        <a:rPr lang="ru-RU" b="1" i="0" dirty="0" smtClean="0">
                          <a:solidFill>
                            <a:schemeClr val="tx1"/>
                          </a:solidFill>
                          <a:latin typeface="Cambria" panose="02040503050406030204" pitchFamily="18" charset="0"/>
                          <a:ea typeface="Cambria" panose="02040503050406030204" pitchFamily="18" charset="0"/>
                        </a:rPr>
                        <a:t>         </a:t>
                      </a:r>
                      <a:endParaRPr lang="ru-RU" b="1" i="0" dirty="0">
                        <a:solidFill>
                          <a:schemeClr val="tx1"/>
                        </a:solidFill>
                        <a:latin typeface="Cambria" panose="02040503050406030204" pitchFamily="18" charset="0"/>
                        <a:ea typeface="Cambria" panose="02040503050406030204" pitchFamily="18" charset="0"/>
                      </a:endParaRPr>
                    </a:p>
                  </a:txBody>
                  <a:tcPr/>
                </a:tc>
                <a:tc hMerge="1">
                  <a:txBody>
                    <a:bodyPr/>
                    <a:lstStyle/>
                    <a:p>
                      <a:pPr algn="ctr"/>
                      <a:endParaRPr lang="ru-RU" i="1" dirty="0">
                        <a:solidFill>
                          <a:schemeClr val="tx1"/>
                        </a:solidFill>
                      </a:endParaRPr>
                    </a:p>
                  </a:txBody>
                  <a:tcPr/>
                </a:tc>
                <a:tc hMerge="1">
                  <a:txBody>
                    <a:bodyPr/>
                    <a:lstStyle/>
                    <a:p>
                      <a:endParaRPr lang="ru-RU"/>
                    </a:p>
                  </a:txBody>
                  <a:tcPr/>
                </a:tc>
                <a:tc gridSpan="2">
                  <a:txBody>
                    <a:bodyPr/>
                    <a:lstStyle/>
                    <a:p>
                      <a:pPr algn="ctr"/>
                      <a:endParaRPr lang="ru-RU" i="1" dirty="0" smtClean="0">
                        <a:solidFill>
                          <a:schemeClr val="tx1"/>
                        </a:solidFill>
                        <a:latin typeface="Cambria" panose="02040503050406030204" pitchFamily="18" charset="0"/>
                        <a:ea typeface="Cambria" panose="02040503050406030204" pitchFamily="18" charset="0"/>
                      </a:endParaRPr>
                    </a:p>
                    <a:p>
                      <a:pPr algn="ctr"/>
                      <a:r>
                        <a:rPr lang="ru-RU" sz="2000" b="1" kern="1200" dirty="0" err="1" smtClean="0">
                          <a:solidFill>
                            <a:schemeClr val="tx1"/>
                          </a:solidFill>
                          <a:latin typeface="Cambria" panose="02040503050406030204" pitchFamily="18" charset="0"/>
                          <a:ea typeface="Cambria" panose="02040503050406030204" pitchFamily="18" charset="0"/>
                          <a:cs typeface="+mn-cs"/>
                        </a:rPr>
                        <a:t>Ретенционные</a:t>
                      </a:r>
                      <a:r>
                        <a:rPr lang="ru-RU" sz="2000" b="1" kern="1200" dirty="0" smtClean="0">
                          <a:solidFill>
                            <a:schemeClr val="tx1"/>
                          </a:solidFill>
                          <a:latin typeface="Cambria" panose="02040503050406030204" pitchFamily="18" charset="0"/>
                          <a:ea typeface="Cambria" panose="02040503050406030204" pitchFamily="18" charset="0"/>
                          <a:cs typeface="+mn-cs"/>
                        </a:rPr>
                        <a:t>  </a:t>
                      </a:r>
                      <a:r>
                        <a:rPr lang="ru-RU" sz="2000" b="1" u="none" strike="noStrike" kern="1200" dirty="0" smtClean="0">
                          <a:solidFill>
                            <a:schemeClr val="tx1"/>
                          </a:solidFill>
                          <a:latin typeface="Cambria" panose="02040503050406030204" pitchFamily="18" charset="0"/>
                          <a:ea typeface="Cambria" panose="02040503050406030204" pitchFamily="18" charset="0"/>
                          <a:cs typeface="+mn-cs"/>
                        </a:rPr>
                        <a:t>элементы:</a:t>
                      </a:r>
                      <a:r>
                        <a:rPr lang="ru-RU" sz="2000" b="1" kern="1200" dirty="0" smtClean="0">
                          <a:solidFill>
                            <a:schemeClr val="tx1"/>
                          </a:solidFill>
                          <a:latin typeface="Cambria" panose="02040503050406030204" pitchFamily="18" charset="0"/>
                          <a:ea typeface="Cambria" panose="02040503050406030204" pitchFamily="18" charset="0"/>
                          <a:cs typeface="+mn-cs"/>
                        </a:rPr>
                        <a:t> </a:t>
                      </a:r>
                    </a:p>
                    <a:p>
                      <a:pPr algn="l"/>
                      <a:r>
                        <a:rPr lang="ru-RU" sz="1600" i="1" kern="1200" dirty="0" smtClean="0">
                          <a:solidFill>
                            <a:schemeClr val="dk1"/>
                          </a:solidFill>
                          <a:latin typeface="Cambria" panose="02040503050406030204" pitchFamily="18" charset="0"/>
                          <a:ea typeface="Cambria" panose="02040503050406030204" pitchFamily="18" charset="0"/>
                          <a:cs typeface="+mn-cs"/>
                        </a:rPr>
                        <a:t>А - </a:t>
                      </a:r>
                      <a:r>
                        <a:rPr lang="ru-RU" sz="1600" i="1" kern="1200" dirty="0" err="1" smtClean="0">
                          <a:solidFill>
                            <a:schemeClr val="dk1"/>
                          </a:solidFill>
                          <a:latin typeface="Cambria" panose="02040503050406030204" pitchFamily="18" charset="0"/>
                          <a:ea typeface="Cambria" panose="02040503050406030204" pitchFamily="18" charset="0"/>
                          <a:cs typeface="+mn-cs"/>
                        </a:rPr>
                        <a:t>аттачмены</a:t>
                      </a:r>
                      <a:r>
                        <a:rPr lang="ru-RU" sz="1600" i="1" kern="1200" dirty="0" smtClean="0">
                          <a:solidFill>
                            <a:schemeClr val="dk1"/>
                          </a:solidFill>
                          <a:latin typeface="Cambria" panose="02040503050406030204" pitchFamily="18" charset="0"/>
                          <a:ea typeface="Cambria" panose="02040503050406030204" pitchFamily="18" charset="0"/>
                          <a:cs typeface="+mn-cs"/>
                        </a:rPr>
                        <a:t> в канале </a:t>
                      </a:r>
                      <a:r>
                        <a:rPr lang="ru-RU" sz="1600" i="1" u="none" strike="noStrike" kern="1200" dirty="0" smtClean="0">
                          <a:solidFill>
                            <a:schemeClr val="dk1"/>
                          </a:solidFill>
                          <a:latin typeface="Cambria" panose="02040503050406030204" pitchFamily="18" charset="0"/>
                          <a:ea typeface="Cambria" panose="02040503050406030204" pitchFamily="18" charset="0"/>
                          <a:cs typeface="+mn-cs"/>
                        </a:rPr>
                        <a:t>корня,</a:t>
                      </a:r>
                    </a:p>
                    <a:p>
                      <a:pPr algn="l"/>
                      <a:r>
                        <a:rPr lang="ru-RU" sz="1600" i="1" kern="1200" dirty="0" smtClean="0">
                          <a:solidFill>
                            <a:schemeClr val="dk1"/>
                          </a:solidFill>
                          <a:latin typeface="Cambria" panose="02040503050406030204" pitchFamily="18" charset="0"/>
                          <a:ea typeface="Cambria" panose="02040503050406030204" pitchFamily="18" charset="0"/>
                          <a:cs typeface="+mn-cs"/>
                        </a:rPr>
                        <a:t>Б -  </a:t>
                      </a:r>
                      <a:r>
                        <a:rPr lang="ru-RU" sz="1600" i="1" kern="1200" dirty="0" err="1" smtClean="0">
                          <a:solidFill>
                            <a:schemeClr val="dk1"/>
                          </a:solidFill>
                          <a:latin typeface="Cambria" panose="02040503050406030204" pitchFamily="18" charset="0"/>
                          <a:ea typeface="Cambria" panose="02040503050406030204" pitchFamily="18" charset="0"/>
                          <a:cs typeface="+mn-cs"/>
                        </a:rPr>
                        <a:t>аттачмены</a:t>
                      </a:r>
                      <a:r>
                        <a:rPr lang="ru-RU" sz="1600" i="1" kern="1200" dirty="0" smtClean="0">
                          <a:solidFill>
                            <a:schemeClr val="dk1"/>
                          </a:solidFill>
                          <a:latin typeface="Cambria" panose="02040503050406030204" pitchFamily="18" charset="0"/>
                          <a:ea typeface="Cambria" panose="02040503050406030204" pitchFamily="18" charset="0"/>
                          <a:cs typeface="+mn-cs"/>
                        </a:rPr>
                        <a:t> на корневых колпачках ,</a:t>
                      </a:r>
                    </a:p>
                    <a:p>
                      <a:pPr algn="l"/>
                      <a:r>
                        <a:rPr lang="ru-RU" sz="1600" i="1" kern="1200" dirty="0" smtClean="0">
                          <a:solidFill>
                            <a:schemeClr val="dk1"/>
                          </a:solidFill>
                          <a:latin typeface="Cambria" panose="02040503050406030204" pitchFamily="18" charset="0"/>
                          <a:ea typeface="Cambria" panose="02040503050406030204" pitchFamily="18" charset="0"/>
                          <a:cs typeface="+mn-cs"/>
                        </a:rPr>
                        <a:t>В -  магнитные </a:t>
                      </a:r>
                      <a:r>
                        <a:rPr lang="ru-RU" sz="1600" i="1" u="none" strike="noStrike" kern="1200" dirty="0" smtClean="0">
                          <a:solidFill>
                            <a:schemeClr val="dk1"/>
                          </a:solidFill>
                          <a:latin typeface="Cambria" panose="02040503050406030204" pitchFamily="18" charset="0"/>
                          <a:ea typeface="Cambria" panose="02040503050406030204" pitchFamily="18" charset="0"/>
                          <a:cs typeface="+mn-cs"/>
                        </a:rPr>
                        <a:t>фиксаторы,</a:t>
                      </a:r>
                    </a:p>
                    <a:p>
                      <a:pPr algn="l"/>
                      <a:r>
                        <a:rPr lang="ru-RU" sz="1600" i="1" kern="1200" dirty="0" smtClean="0">
                          <a:solidFill>
                            <a:schemeClr val="dk1"/>
                          </a:solidFill>
                          <a:latin typeface="Cambria" panose="02040503050406030204" pitchFamily="18" charset="0"/>
                          <a:ea typeface="Cambria" panose="02040503050406030204" pitchFamily="18" charset="0"/>
                          <a:cs typeface="+mn-cs"/>
                        </a:rPr>
                        <a:t> Г – </a:t>
                      </a:r>
                      <a:r>
                        <a:rPr lang="ru-RU" sz="1600" i="1" u="none" strike="noStrike" kern="1200" dirty="0" smtClean="0">
                          <a:solidFill>
                            <a:schemeClr val="dk1"/>
                          </a:solidFill>
                          <a:latin typeface="Cambria" panose="02040503050406030204" pitchFamily="18" charset="0"/>
                          <a:ea typeface="Cambria" panose="02040503050406030204" pitchFamily="18" charset="0"/>
                          <a:cs typeface="+mn-cs"/>
                        </a:rPr>
                        <a:t>телескопические коронки</a:t>
                      </a:r>
                      <a:endParaRPr lang="ru-RU" sz="1600" i="1" dirty="0" smtClean="0">
                        <a:solidFill>
                          <a:schemeClr val="tx1"/>
                        </a:solidFill>
                        <a:latin typeface="Cambria" panose="02040503050406030204" pitchFamily="18" charset="0"/>
                        <a:ea typeface="Cambria" panose="02040503050406030204" pitchFamily="18" charset="0"/>
                      </a:endParaRPr>
                    </a:p>
                    <a:p>
                      <a:pPr algn="l"/>
                      <a:endParaRPr lang="ru-RU" i="1" dirty="0">
                        <a:solidFill>
                          <a:schemeClr val="tx1"/>
                        </a:solidFill>
                        <a:latin typeface="Cambria" panose="02040503050406030204" pitchFamily="18" charset="0"/>
                        <a:ea typeface="Cambria" panose="02040503050406030204" pitchFamily="18" charset="0"/>
                      </a:endParaRPr>
                    </a:p>
                  </a:txBody>
                  <a:tcPr/>
                </a:tc>
                <a:tc hMerge="1">
                  <a:txBody>
                    <a:bodyPr/>
                    <a:lstStyle/>
                    <a:p>
                      <a:pPr algn="ctr"/>
                      <a:endParaRPr lang="ru-RU" i="1" dirty="0">
                        <a:solidFill>
                          <a:schemeClr val="tx1"/>
                        </a:solidFill>
                      </a:endParaRPr>
                    </a:p>
                  </a:txBody>
                  <a:tcPr/>
                </a:tc>
                <a:extLst>
                  <a:ext uri="{0D108BD9-81ED-4DB2-BD59-A6C34878D82A}">
                    <a16:rowId xmlns:a16="http://schemas.microsoft.com/office/drawing/2014/main" val="10006"/>
                  </a:ext>
                </a:extLst>
              </a:tr>
            </a:tbl>
          </a:graphicData>
        </a:graphic>
      </p:graphicFrame>
      <p:pic>
        <p:nvPicPr>
          <p:cNvPr id="10" name="Рисунок 9" descr="C:\Documents and Settings\Администратор\Рабочий стол\Безымянный.bmp"/>
          <p:cNvPicPr/>
          <p:nvPr/>
        </p:nvPicPr>
        <p:blipFill>
          <a:blip r:embed="rId4" cstate="print"/>
          <a:srcRect r="23536" b="46284"/>
          <a:stretch>
            <a:fillRect/>
          </a:stretch>
        </p:blipFill>
        <p:spPr bwMode="auto">
          <a:xfrm>
            <a:off x="1475656" y="4797152"/>
            <a:ext cx="2952328" cy="1368152"/>
          </a:xfrm>
          <a:prstGeom prst="rect">
            <a:avLst/>
          </a:prstGeom>
          <a:noFill/>
          <a:ln w="9525">
            <a:noFill/>
            <a:miter lim="800000"/>
            <a:headEnd/>
            <a:tailEnd/>
          </a:ln>
        </p:spPr>
      </p:pic>
      <p:pic>
        <p:nvPicPr>
          <p:cNvPr id="11" name="Рисунок 10" descr="C:\Documents and Settings\Администратор\Рабочий стол\Безымянный.bmp"/>
          <p:cNvPicPr/>
          <p:nvPr/>
        </p:nvPicPr>
        <p:blipFill>
          <a:blip r:embed="rId5" cstate="print"/>
          <a:srcRect r="81202" b="45506"/>
          <a:stretch>
            <a:fillRect/>
          </a:stretch>
        </p:blipFill>
        <p:spPr bwMode="auto">
          <a:xfrm>
            <a:off x="4427984" y="4797152"/>
            <a:ext cx="720080" cy="1368152"/>
          </a:xfrm>
          <a:prstGeom prst="rect">
            <a:avLst/>
          </a:prstGeom>
          <a:noFill/>
          <a:ln w="9525">
            <a:noFill/>
            <a:miter lim="800000"/>
            <a:headEnd/>
            <a:tailEnd/>
          </a:ln>
        </p:spPr>
      </p:pic>
      <p:pic>
        <p:nvPicPr>
          <p:cNvPr id="12" name="Рисунок 11" descr="http://www.dentaltechnic.info/teleskope_5_files/teleskope_5-15.jpg"/>
          <p:cNvPicPr/>
          <p:nvPr/>
        </p:nvPicPr>
        <p:blipFill>
          <a:blip r:embed="rId6" cstate="print"/>
          <a:srcRect t="11822" r="50451" b="51233"/>
          <a:stretch>
            <a:fillRect/>
          </a:stretch>
        </p:blipFill>
        <p:spPr bwMode="auto">
          <a:xfrm>
            <a:off x="1619672" y="1628800"/>
            <a:ext cx="2088232" cy="1368152"/>
          </a:xfrm>
          <a:prstGeom prst="rect">
            <a:avLst/>
          </a:prstGeom>
          <a:noFill/>
          <a:ln w="9525">
            <a:noFill/>
            <a:miter lim="800000"/>
            <a:headEnd/>
            <a:tailEnd/>
          </a:ln>
        </p:spPr>
      </p:pic>
    </p:spTree>
    <p:extLst>
      <p:ext uri="{BB962C8B-B14F-4D97-AF65-F5344CB8AC3E}">
        <p14:creationId xmlns:p14="http://schemas.microsoft.com/office/powerpoint/2010/main" val="2790913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35696" y="332656"/>
            <a:ext cx="6678488" cy="5909310"/>
          </a:xfrm>
          <a:prstGeom prst="rect">
            <a:avLst/>
          </a:prstGeom>
        </p:spPr>
        <p:txBody>
          <a:bodyPr wrap="square">
            <a:spAutoFit/>
          </a:bodyPr>
          <a:lstStyle/>
          <a:p>
            <a:pPr indent="270510" algn="just">
              <a:lnSpc>
                <a:spcPct val="150000"/>
              </a:lnSpc>
              <a:spcAft>
                <a:spcPts val="0"/>
              </a:spcAft>
            </a:pPr>
            <a:r>
              <a:rPr lang="ru-RU" sz="1600" dirty="0">
                <a:solidFill>
                  <a:srgbClr val="0000CC"/>
                </a:solidFill>
                <a:latin typeface="Cambria" panose="02040503050406030204" pitchFamily="18" charset="0"/>
                <a:ea typeface="Cambria" panose="02040503050406030204" pitchFamily="18" charset="0"/>
                <a:cs typeface="Arial" panose="020B0604020202020204" pitchFamily="34" charset="0"/>
              </a:rPr>
              <a:t>Этап 12.</a:t>
            </a:r>
            <a:r>
              <a:rPr lang="ru-RU" sz="1600" dirty="0">
                <a:latin typeface="Cambria" panose="02040503050406030204" pitchFamily="18" charset="0"/>
                <a:ea typeface="Cambria" panose="02040503050406030204" pitchFamily="18" charset="0"/>
                <a:cs typeface="Arial" panose="020B0604020202020204" pitchFamily="34" charset="0"/>
              </a:rPr>
              <a:t> В клинике проводится припасовка каркаса съемного протеза и вторичных коронок. Проверка конструкции проводится при </a:t>
            </a:r>
            <a:r>
              <a:rPr lang="ru-RU" sz="1600" dirty="0" err="1">
                <a:latin typeface="Cambria" panose="02040503050406030204" pitchFamily="18" charset="0"/>
                <a:ea typeface="Cambria" panose="02040503050406030204" pitchFamily="18" charset="0"/>
                <a:cs typeface="Arial" panose="020B0604020202020204" pitchFamily="34" charset="0"/>
              </a:rPr>
              <a:t>неактивированных</a:t>
            </a:r>
            <a:r>
              <a:rPr lang="ru-RU" sz="1600" dirty="0">
                <a:latin typeface="Cambria" panose="02040503050406030204" pitchFamily="18" charset="0"/>
                <a:ea typeface="Cambria" panose="02040503050406030204" pitchFamily="18" charset="0"/>
                <a:cs typeface="Arial" panose="020B0604020202020204" pitchFamily="34" charset="0"/>
              </a:rPr>
              <a:t> фрикционных штифтах. Если вторичная телескопическая коронка не обладает достаточной силой сцепления, это может означать, что она опирается на торец внутренней телескопической коронки. В этом случае необходимо с помощью грубого резинового диска отполировать торец первичной коронки так, чтобы боковые прилегающие поверхности контактировали друг с другом.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Аналогичная проблема возникает, если вторичная телескопическая коронка упирается в первичную в пришеечной зоне до того, как соприкоснутся их боковые поверхности. В этом случае следует пришлифовывать эту ступеньку в наружной телескопической коронке.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На этом этапе проводят выбор цвета искусственных зубов. </a:t>
            </a:r>
            <a:endParaRPr lang="ru-RU" sz="1600" dirty="0" smtClean="0">
              <a:latin typeface="Cambria" panose="02040503050406030204" pitchFamily="18" charset="0"/>
              <a:ea typeface="Cambria" panose="02040503050406030204" pitchFamily="18" charset="0"/>
              <a:cs typeface="Arial" panose="020B0604020202020204" pitchFamily="34" charset="0"/>
            </a:endParaRPr>
          </a:p>
          <a:p>
            <a:pPr indent="270510" algn="just">
              <a:lnSpc>
                <a:spcPct val="150000"/>
              </a:lnSpc>
              <a:spcAft>
                <a:spcPts val="0"/>
              </a:spcAft>
            </a:pP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2521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2530" name="Picture 2" descr="https://dentaltechnic.info/teleskope_10_files/teleskope_1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084" y="2348880"/>
            <a:ext cx="4392488" cy="31272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79712" y="404664"/>
            <a:ext cx="6479232" cy="1754326"/>
          </a:xfrm>
          <a:prstGeom prst="rect">
            <a:avLst/>
          </a:prstGeom>
        </p:spPr>
        <p:txBody>
          <a:bodyPr wrap="square">
            <a:spAutoFit/>
          </a:bodyPr>
          <a:lstStyle/>
          <a:p>
            <a:pPr indent="270510" algn="just">
              <a:lnSpc>
                <a:spcPct val="150000"/>
              </a:lnSpc>
              <a:spcAft>
                <a:spcPts val="0"/>
              </a:spcAft>
            </a:pPr>
            <a:r>
              <a:rPr lang="ru-RU" dirty="0">
                <a:solidFill>
                  <a:srgbClr val="0070C0"/>
                </a:solidFill>
                <a:latin typeface="Cambria" panose="02040503050406030204" pitchFamily="18" charset="0"/>
                <a:ea typeface="Times New Roman" panose="02020603050405020304" pitchFamily="18" charset="0"/>
                <a:cs typeface="Arial" panose="020B0604020202020204" pitchFamily="34" charset="0"/>
              </a:rPr>
              <a:t>Этап 13. </a:t>
            </a:r>
            <a:r>
              <a:rPr lang="ru-RU" dirty="0">
                <a:latin typeface="Cambria" panose="02040503050406030204" pitchFamily="18" charset="0"/>
                <a:ea typeface="Times New Roman" panose="02020603050405020304" pitchFamily="18" charset="0"/>
                <a:cs typeface="Arial" panose="020B0604020202020204" pitchFamily="34" charset="0"/>
              </a:rPr>
              <a:t>В лаборатории проводят облицовку вторичных телескопических коронок, постановку зубов и замену воскового базиса на пластмассу по общепринятой технологии.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3743164" y="5743131"/>
            <a:ext cx="2952328" cy="523220"/>
          </a:xfrm>
          <a:prstGeom prst="rect">
            <a:avLst/>
          </a:prstGeom>
        </p:spPr>
        <p:txBody>
          <a:bodyPr wrap="square">
            <a:spAutoFit/>
          </a:bodyPr>
          <a:lstStyle/>
          <a:p>
            <a:pPr algn="ctr"/>
            <a:r>
              <a:rPr lang="ru-RU" sz="1400" dirty="0" smtClean="0">
                <a:latin typeface="Cambria" panose="02040503050406030204" pitchFamily="18" charset="0"/>
                <a:ea typeface="Cambria" panose="02040503050406030204" pitchFamily="18" charset="0"/>
              </a:rPr>
              <a:t>Готовый покрывной протез и первичные коронки</a:t>
            </a:r>
            <a:endParaRPr lang="ru-RU" sz="1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6188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pic>
        <p:nvPicPr>
          <p:cNvPr id="25602" name="Picture 2" descr="https://dentaltechnic.info/teleskope_10_files/teleskope_1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698" y="404664"/>
            <a:ext cx="4128409" cy="297529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dentaltechnic.info/teleskope_10_files/teleskope_10-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4722" y="3592288"/>
            <a:ext cx="4112385" cy="294662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6012160" y="1559599"/>
            <a:ext cx="2952328" cy="923330"/>
          </a:xfrm>
          <a:prstGeom prst="rect">
            <a:avLst/>
          </a:prstGeom>
        </p:spPr>
        <p:txBody>
          <a:bodyPr wrap="square">
            <a:spAutoFit/>
          </a:bodyPr>
          <a:lstStyle/>
          <a:p>
            <a:pPr algn="ctr"/>
            <a:r>
              <a:rPr lang="ru-RU" dirty="0" smtClean="0">
                <a:latin typeface="Cambria" panose="02040503050406030204" pitchFamily="18" charset="0"/>
                <a:ea typeface="Cambria" panose="02040503050406030204" pitchFamily="18" charset="0"/>
              </a:rPr>
              <a:t>Первичные коронки зафиксированы в полости рта</a:t>
            </a:r>
            <a:endParaRPr lang="ru-RU" sz="1400" dirty="0">
              <a:latin typeface="Cambria" panose="02040503050406030204" pitchFamily="18" charset="0"/>
              <a:ea typeface="Cambria" panose="02040503050406030204" pitchFamily="18" charset="0"/>
            </a:endParaRPr>
          </a:p>
        </p:txBody>
      </p:sp>
      <p:sp>
        <p:nvSpPr>
          <p:cNvPr id="10" name="Прямоугольник 9"/>
          <p:cNvSpPr/>
          <p:nvPr/>
        </p:nvSpPr>
        <p:spPr>
          <a:xfrm>
            <a:off x="6012160" y="4437112"/>
            <a:ext cx="2952328" cy="646331"/>
          </a:xfrm>
          <a:prstGeom prst="rect">
            <a:avLst/>
          </a:prstGeom>
        </p:spPr>
        <p:txBody>
          <a:bodyPr wrap="square">
            <a:spAutoFit/>
          </a:bodyPr>
          <a:lstStyle/>
          <a:p>
            <a:pPr algn="ctr"/>
            <a:r>
              <a:rPr lang="ru-RU" dirty="0" smtClean="0">
                <a:latin typeface="Cambria" panose="02040503050406030204" pitchFamily="18" charset="0"/>
                <a:ea typeface="Cambria" panose="02040503050406030204" pitchFamily="18" charset="0"/>
              </a:rPr>
              <a:t>Покрывной протез в полости рта</a:t>
            </a:r>
            <a:endParaRPr lang="ru-RU"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1681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720280" y="354707"/>
            <a:ext cx="6966520" cy="6001643"/>
          </a:xfrm>
          <a:prstGeom prst="rect">
            <a:avLst/>
          </a:prstGeom>
        </p:spPr>
        <p:txBody>
          <a:bodyPr wrap="square">
            <a:spAutoFit/>
          </a:bodyPr>
          <a:lstStyle/>
          <a:p>
            <a:pPr indent="270510" algn="just">
              <a:lnSpc>
                <a:spcPct val="150000"/>
              </a:lnSpc>
              <a:spcAft>
                <a:spcPts val="0"/>
              </a:spcAft>
            </a:pPr>
            <a:r>
              <a:rPr lang="ru-RU" sz="1600" dirty="0">
                <a:solidFill>
                  <a:srgbClr val="0070C0"/>
                </a:solidFill>
                <a:latin typeface="Cambria" panose="02040503050406030204" pitchFamily="18" charset="0"/>
                <a:ea typeface="Cambria" panose="02040503050406030204" pitchFamily="18" charset="0"/>
                <a:cs typeface="Arial" panose="020B0604020202020204" pitchFamily="34" charset="0"/>
              </a:rPr>
              <a:t>Этап 14. </a:t>
            </a:r>
            <a:r>
              <a:rPr lang="ru-RU" sz="1600" dirty="0">
                <a:latin typeface="Cambria" panose="02040503050406030204" pitchFamily="18" charset="0"/>
                <a:ea typeface="Cambria" panose="02040503050406030204" pitchFamily="18" charset="0"/>
                <a:cs typeface="Arial" panose="020B0604020202020204" pitchFamily="34" charset="0"/>
              </a:rPr>
              <a:t>После наложения протеза проводят коррекцию окклюзии и фиксируют первичные коронки на цемент поочередно под контролем покрывного протеза.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После фиксации пациента обучают снятию и наложению покрывного протеза, гигиеническим мероприятиям. Уведомляют о необходимости регулярного (каждые 6 месяцев) диспансерного наблюдения у стоматолога.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Коррекции базиса покрывного протеза проводят традиционным способом. При необходимости на этапах диспансерного наблюдения проводят перебазировку базиса покрывного протеза. </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270510"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Для этого корригирующим силиконовым оттискным материалом сначала определяют участки атрофии костной ткани. Чаще всего эти участки располагаются по вестибулярной поверхности альвеолярных гребней, так как известно, что наибольшее воздействие оказывают боковые смещения базиса протеза. После этого проводят непосредственно перебазировку (прямым или лабораторным способом).</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997144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pic>
        <p:nvPicPr>
          <p:cNvPr id="3" name="Picture 2" descr="C:\Users\1\Desktop\логотип.png"/>
          <p:cNvPicPr>
            <a:picLocks noChangeAspect="1" noChangeArrowheads="1"/>
          </p:cNvPicPr>
          <p:nvPr/>
        </p:nvPicPr>
        <p:blipFill>
          <a:blip r:embed="rId3" cstate="print">
            <a:lum bright="-10000"/>
          </a:blip>
          <a:srcRect/>
          <a:stretch>
            <a:fillRect/>
          </a:stretch>
        </p:blipFill>
        <p:spPr bwMode="auto">
          <a:xfrm>
            <a:off x="1187624" y="44624"/>
            <a:ext cx="1368152" cy="1423511"/>
          </a:xfrm>
          <a:prstGeom prst="rect">
            <a:avLst/>
          </a:prstGeom>
          <a:noFill/>
          <a:ln w="9525">
            <a:noFill/>
            <a:miter lim="800000"/>
            <a:headEnd/>
            <a:tailEnd/>
          </a:ln>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54</a:t>
            </a:fld>
            <a:endParaRPr lang="ru-RU"/>
          </a:p>
        </p:txBody>
      </p:sp>
      <p:sp>
        <p:nvSpPr>
          <p:cNvPr id="8" name="Rectangle 3"/>
          <p:cNvSpPr>
            <a:spLocks noChangeArrowheads="1"/>
          </p:cNvSpPr>
          <p:nvPr/>
        </p:nvSpPr>
        <p:spPr bwMode="auto">
          <a:xfrm>
            <a:off x="2843808" y="63881"/>
            <a:ext cx="6192688" cy="1384995"/>
          </a:xfrm>
          <a:prstGeom prst="rect">
            <a:avLst/>
          </a:prstGeom>
          <a:noFill/>
          <a:ln w="9525">
            <a:noFill/>
            <a:miter lim="800000"/>
            <a:headEnd/>
            <a:tailEnd/>
          </a:ln>
        </p:spPr>
        <p:txBody>
          <a:bodyPr wrap="square" anchor="ctr">
            <a:spAutoFit/>
          </a:bodyPr>
          <a:lstStyle/>
          <a:p>
            <a:pPr algn="ctr"/>
            <a:r>
              <a:rPr lang="ru-RU" sz="1400" b="1" dirty="0" smtClean="0">
                <a:latin typeface="Cambria" panose="02040503050406030204" pitchFamily="18" charset="0"/>
                <a:cs typeface="Times New Roman" pitchFamily="18" charset="0"/>
              </a:rPr>
              <a:t>ФЕДЕРАЛЬНОЕ  ГОСУДАРСТВЕННОЕ БЮДЖЕТНОЕ ОБРАЗОВАТЕЛЬНОЕ </a:t>
            </a:r>
            <a:r>
              <a:rPr lang="ru-RU" sz="1400" b="1" dirty="0">
                <a:latin typeface="Cambria" panose="02040503050406030204" pitchFamily="18" charset="0"/>
                <a:cs typeface="Times New Roman" pitchFamily="18" charset="0"/>
              </a:rPr>
              <a:t>УЧРЕЖДЕНИЕ  </a:t>
            </a:r>
            <a:r>
              <a:rPr lang="ru-RU" sz="1400" b="1" dirty="0" smtClean="0">
                <a:latin typeface="Cambria" panose="02040503050406030204" pitchFamily="18" charset="0"/>
                <a:cs typeface="Times New Roman" pitchFamily="18" charset="0"/>
              </a:rPr>
              <a:t>ВЫСШЕГО ОБРАЗОВАНИЯ</a:t>
            </a:r>
          </a:p>
          <a:p>
            <a:pPr algn="ctr"/>
            <a:endParaRPr lang="ru-RU" sz="1400" b="1" dirty="0">
              <a:latin typeface="Cambria" panose="02040503050406030204" pitchFamily="18" charset="0"/>
            </a:endParaRPr>
          </a:p>
          <a:p>
            <a:pPr algn="ctr" eaLnBrk="0" hangingPunct="0"/>
            <a:r>
              <a:rPr lang="ru-RU" sz="1400" b="1" dirty="0">
                <a:solidFill>
                  <a:srgbClr val="C00000"/>
                </a:solidFill>
                <a:latin typeface="Cambria" panose="02040503050406030204" pitchFamily="18" charset="0"/>
                <a:cs typeface="Times New Roman" pitchFamily="18" charset="0"/>
              </a:rPr>
              <a:t>КУБАНСКИЙ ГОСУДАРСТВЕННЫЙ МЕДИЦИНСКИЙ </a:t>
            </a:r>
            <a:r>
              <a:rPr lang="ru-RU" sz="1400" b="1" dirty="0" smtClean="0">
                <a:solidFill>
                  <a:srgbClr val="C00000"/>
                </a:solidFill>
                <a:latin typeface="Cambria" panose="02040503050406030204" pitchFamily="18" charset="0"/>
                <a:cs typeface="Times New Roman" pitchFamily="18" charset="0"/>
              </a:rPr>
              <a:t>УНИВЕРСИТЕТ</a:t>
            </a:r>
          </a:p>
          <a:p>
            <a:pPr algn="ctr" eaLnBrk="0" hangingPunct="0"/>
            <a:endParaRPr lang="ru-RU" sz="1400" b="1" dirty="0">
              <a:solidFill>
                <a:srgbClr val="C00000"/>
              </a:solidFill>
              <a:latin typeface="Cambria" panose="02040503050406030204" pitchFamily="18" charset="0"/>
            </a:endParaRPr>
          </a:p>
          <a:p>
            <a:pPr algn="ctr" eaLnBrk="0" hangingPunct="0"/>
            <a:r>
              <a:rPr lang="ru-RU" sz="1400" b="1" dirty="0">
                <a:latin typeface="Cambria" panose="02040503050406030204" pitchFamily="18" charset="0"/>
                <a:cs typeface="Times New Roman" pitchFamily="18" charset="0"/>
              </a:rPr>
              <a:t>МИНИСТЕРСТВА ЗДРАВООХРАНЕНИЯ </a:t>
            </a:r>
            <a:r>
              <a:rPr lang="ru-RU" sz="1400" b="1" dirty="0" smtClean="0">
                <a:latin typeface="Cambria" panose="02040503050406030204" pitchFamily="18" charset="0"/>
                <a:cs typeface="Times New Roman" pitchFamily="18" charset="0"/>
              </a:rPr>
              <a:t>РОССИЙСКОЙ ФЕДЕРАЦИИ</a:t>
            </a:r>
            <a:endParaRPr lang="ru-RU" sz="1400" b="1" dirty="0">
              <a:latin typeface="Cambria" panose="02040503050406030204" pitchFamily="18" charset="0"/>
            </a:endParaRPr>
          </a:p>
        </p:txBody>
      </p:sp>
    </p:spTree>
    <p:extLst>
      <p:ext uri="{BB962C8B-B14F-4D97-AF65-F5344CB8AC3E}">
        <p14:creationId xmlns:p14="http://schemas.microsoft.com/office/powerpoint/2010/main" val="192243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2123728" y="481048"/>
            <a:ext cx="6400800" cy="5955989"/>
          </a:xfrm>
          <a:prstGeom prst="rect">
            <a:avLst/>
          </a:prstGeom>
        </p:spPr>
        <p:txBody>
          <a:bodyPr wrap="square">
            <a:spAutoFit/>
          </a:bodyPr>
          <a:lstStyle/>
          <a:p>
            <a:pPr indent="450215" algn="just">
              <a:lnSpc>
                <a:spcPct val="150000"/>
              </a:lnSpc>
              <a:spcAft>
                <a:spcPts val="0"/>
              </a:spcAft>
            </a:pPr>
            <a:r>
              <a:rPr lang="ru-RU" sz="1600" b="1" u="sng" dirty="0">
                <a:solidFill>
                  <a:srgbClr val="FF0000"/>
                </a:solidFill>
                <a:latin typeface="Cambria" panose="02040503050406030204" pitchFamily="18" charset="0"/>
                <a:ea typeface="Cambria" panose="02040503050406030204" pitchFamily="18" charset="0"/>
                <a:cs typeface="Arial" panose="020B0604020202020204" pitchFamily="34" charset="0"/>
              </a:rPr>
              <a:t>Покрывные </a:t>
            </a:r>
            <a:r>
              <a:rPr lang="ru-RU" sz="1600" b="1" u="sng" dirty="0" smtClean="0">
                <a:solidFill>
                  <a:srgbClr val="FF0000"/>
                </a:solidFill>
                <a:latin typeface="Cambria" panose="02040503050406030204" pitchFamily="18" charset="0"/>
                <a:ea typeface="Cambria" panose="02040503050406030204" pitchFamily="18" charset="0"/>
                <a:cs typeface="Arial" panose="020B0604020202020204" pitchFamily="34" charset="0"/>
              </a:rPr>
              <a:t>протезы </a:t>
            </a:r>
            <a:r>
              <a:rPr lang="ru-RU" sz="1600" b="1" u="sng" dirty="0">
                <a:solidFill>
                  <a:srgbClr val="FF0000"/>
                </a:solidFill>
                <a:latin typeface="Cambria" panose="02040503050406030204" pitchFamily="18" charset="0"/>
                <a:ea typeface="Cambria" panose="02040503050406030204" pitchFamily="18" charset="0"/>
                <a:cs typeface="Arial" panose="020B0604020202020204" pitchFamily="34" charset="0"/>
              </a:rPr>
              <a:t>по сравнению с полными съемными протезами обладают следующими преимуществами:</a:t>
            </a:r>
            <a:endParaRPr lang="ru-RU" sz="1200" b="1" u="sng"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позволяют приостановить атрофию альвеолярного отростка;</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улучшают фиксацию съемного протеза при сильной атрофии альвеолярных гребней, особенно при использовании на </a:t>
            </a:r>
            <a:r>
              <a:rPr lang="ru-RU" sz="1600" dirty="0" smtClean="0">
                <a:latin typeface="Cambria" panose="02040503050406030204" pitchFamily="18" charset="0"/>
                <a:ea typeface="Cambria" panose="02040503050406030204" pitchFamily="18" charset="0"/>
                <a:cs typeface="Arial" panose="020B0604020202020204" pitchFamily="34" charset="0"/>
              </a:rPr>
              <a:t>нижней челюсти;</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позволяют увеличить функциональную эффективность за счет передачи </a:t>
            </a:r>
            <a:r>
              <a:rPr lang="ru-RU" sz="1600" dirty="0" smtClean="0">
                <a:latin typeface="Cambria" panose="02040503050406030204" pitchFamily="18" charset="0"/>
                <a:ea typeface="Cambria" panose="02040503050406030204" pitchFamily="18" charset="0"/>
                <a:cs typeface="Arial" panose="020B0604020202020204" pitchFamily="34" charset="0"/>
              </a:rPr>
              <a:t>давления </a:t>
            </a:r>
            <a:r>
              <a:rPr lang="ru-RU" sz="1600" dirty="0">
                <a:latin typeface="Cambria" panose="02040503050406030204" pitchFamily="18" charset="0"/>
                <a:ea typeface="Cambria" panose="02040503050406030204" pitchFamily="18" charset="0"/>
                <a:cs typeface="Arial" panose="020B0604020202020204" pitchFamily="34" charset="0"/>
              </a:rPr>
              <a:t>на опорные зубы и лучшей устойчивости </a:t>
            </a:r>
            <a:r>
              <a:rPr lang="ru-RU" sz="1600" dirty="0" smtClean="0">
                <a:latin typeface="Cambria" panose="02040503050406030204" pitchFamily="18" charset="0"/>
                <a:ea typeface="Cambria" panose="02040503050406030204" pitchFamily="18" charset="0"/>
                <a:cs typeface="Arial" panose="020B0604020202020204" pitchFamily="34" charset="0"/>
              </a:rPr>
              <a:t>и ретенции;</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позволяют уменьшить давление на слизистую оболочку;</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позволяют уменьшить границы </a:t>
            </a:r>
            <a:r>
              <a:rPr lang="ru-RU" sz="1600" dirty="0" smtClean="0">
                <a:latin typeface="Cambria" panose="02040503050406030204" pitchFamily="18" charset="0"/>
                <a:ea typeface="Cambria" panose="02040503050406030204" pitchFamily="18" charset="0"/>
                <a:cs typeface="Arial" panose="020B0604020202020204" pitchFamily="34" charset="0"/>
              </a:rPr>
              <a:t>базиса </a:t>
            </a:r>
            <a:r>
              <a:rPr lang="ru-RU" sz="1600" dirty="0">
                <a:latin typeface="Cambria" panose="02040503050406030204" pitchFamily="18" charset="0"/>
                <a:ea typeface="Cambria" panose="02040503050406030204" pitchFamily="18" charset="0"/>
                <a:cs typeface="Arial" panose="020B0604020202020204" pitchFamily="34" charset="0"/>
              </a:rPr>
              <a:t>протеза на </a:t>
            </a:r>
            <a:r>
              <a:rPr lang="ru-RU" sz="1600" dirty="0" smtClean="0">
                <a:latin typeface="Cambria" panose="02040503050406030204" pitchFamily="18" charset="0"/>
                <a:ea typeface="Cambria" panose="02040503050406030204" pitchFamily="18" charset="0"/>
                <a:cs typeface="Arial" panose="020B0604020202020204" pitchFamily="34" charset="0"/>
              </a:rPr>
              <a:t>верхней челюсти (небо </a:t>
            </a:r>
            <a:r>
              <a:rPr lang="ru-RU" sz="1600" dirty="0">
                <a:latin typeface="Cambria" panose="02040503050406030204" pitchFamily="18" charset="0"/>
                <a:ea typeface="Cambria" panose="02040503050406030204" pitchFamily="18" charset="0"/>
                <a:cs typeface="Arial" panose="020B0604020202020204" pitchFamily="34" charset="0"/>
              </a:rPr>
              <a:t>может быть частично открыто);</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сокращают период адаптации;</a:t>
            </a:r>
            <a:endParaRPr lang="ru-RU" sz="12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sz="1600" dirty="0">
                <a:latin typeface="Cambria" panose="02040503050406030204" pitchFamily="18" charset="0"/>
                <a:ea typeface="Cambria" panose="02040503050406030204" pitchFamily="18" charset="0"/>
                <a:cs typeface="Arial" panose="020B0604020202020204" pitchFamily="34" charset="0"/>
              </a:rPr>
              <a:t>• могут являться подготовительным (переходным) этапом к протезированию полными съемными протезами</a:t>
            </a:r>
            <a:r>
              <a:rPr lang="ru-RU" sz="1600" dirty="0" smtClean="0">
                <a:latin typeface="Cambria" panose="02040503050406030204" pitchFamily="18" charset="0"/>
                <a:ea typeface="Cambria" panose="02040503050406030204" pitchFamily="18" charset="0"/>
                <a:cs typeface="Arial" panose="020B0604020202020204" pitchFamily="34" charset="0"/>
              </a:rPr>
              <a:t>.</a:t>
            </a:r>
            <a:r>
              <a:rPr lang="ru-RU" sz="1200" dirty="0">
                <a:latin typeface="Cambria" panose="02040503050406030204" pitchFamily="18" charset="0"/>
                <a:ea typeface="Cambria" panose="02040503050406030204" pitchFamily="18" charset="0"/>
                <a:cs typeface="Arial" panose="020B0604020202020204" pitchFamily="34" charset="0"/>
              </a:rPr>
              <a:t> </a:t>
            </a:r>
            <a:endParaRPr lang="ru-RU"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78115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81200" y="476672"/>
            <a:ext cx="6263208" cy="2908489"/>
          </a:xfrm>
          <a:prstGeom prst="rect">
            <a:avLst/>
          </a:prstGeom>
        </p:spPr>
        <p:txBody>
          <a:bodyPr wrap="square">
            <a:spAutoFit/>
          </a:bodyPr>
          <a:lstStyle/>
          <a:p>
            <a:pPr indent="450215" algn="just">
              <a:lnSpc>
                <a:spcPct val="150000"/>
              </a:lnSpc>
              <a:spcAft>
                <a:spcPts val="0"/>
              </a:spcAft>
            </a:pPr>
            <a:r>
              <a:rPr lang="ru-RU" b="1" dirty="0">
                <a:solidFill>
                  <a:srgbClr val="FF0000"/>
                </a:solidFill>
                <a:latin typeface="Cambria" panose="02040503050406030204" pitchFamily="18" charset="0"/>
                <a:ea typeface="Times New Roman" panose="02020603050405020304" pitchFamily="18" charset="0"/>
                <a:cs typeface="Arial" panose="020B0604020202020204" pitchFamily="34" charset="0"/>
              </a:rPr>
              <a:t>Недостатки покрывных протезов по сравнению с полными съемными протезами</a:t>
            </a:r>
            <a:r>
              <a:rPr lang="ru-RU" b="1" dirty="0" smtClean="0">
                <a:solidFill>
                  <a:srgbClr val="FF0000"/>
                </a:solidFill>
                <a:latin typeface="Cambria" panose="02040503050406030204" pitchFamily="18" charset="0"/>
                <a:ea typeface="Times New Roman" panose="02020603050405020304" pitchFamily="18" charset="0"/>
                <a:cs typeface="Arial" panose="020B0604020202020204" pitchFamily="34" charset="0"/>
              </a:rPr>
              <a:t>:</a:t>
            </a:r>
          </a:p>
          <a:p>
            <a:pPr indent="450215" algn="just">
              <a:lnSpc>
                <a:spcPct val="15000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 покрывные </a:t>
            </a:r>
            <a:r>
              <a:rPr lang="ru-RU" dirty="0" smtClean="0">
                <a:latin typeface="Cambria" panose="02040503050406030204" pitchFamily="18" charset="0"/>
                <a:ea typeface="Times New Roman" panose="02020603050405020304" pitchFamily="18" charset="0"/>
                <a:cs typeface="Arial" panose="020B0604020202020204" pitchFamily="34" charset="0"/>
              </a:rPr>
              <a:t> протезы </a:t>
            </a:r>
            <a:r>
              <a:rPr lang="ru-RU" dirty="0">
                <a:latin typeface="Cambria" panose="02040503050406030204" pitchFamily="18" charset="0"/>
                <a:ea typeface="Times New Roman" panose="02020603050405020304" pitchFamily="18" charset="0"/>
                <a:cs typeface="Arial" panose="020B0604020202020204" pitchFamily="34" charset="0"/>
              </a:rPr>
              <a:t>значительно дороже;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 требуется больше усилий со стороны врача и </a:t>
            </a:r>
            <a:r>
              <a:rPr lang="ru-RU" dirty="0" smtClean="0">
                <a:latin typeface="Cambria" panose="02040503050406030204" pitchFamily="18" charset="0"/>
                <a:ea typeface="Times New Roman" panose="02020603050405020304" pitchFamily="18" charset="0"/>
                <a:cs typeface="Arial" panose="020B0604020202020204" pitchFamily="34" charset="0"/>
              </a:rPr>
              <a:t>пациента </a:t>
            </a:r>
            <a:r>
              <a:rPr lang="ru-RU" dirty="0">
                <a:latin typeface="Cambria" panose="02040503050406030204" pitchFamily="18" charset="0"/>
                <a:ea typeface="Times New Roman" panose="02020603050405020304" pitchFamily="18" charset="0"/>
                <a:cs typeface="Arial" panose="020B0604020202020204" pitchFamily="34" charset="0"/>
              </a:rPr>
              <a:t>для поддержания функционирования данного протеза.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2" name="Picture 4" descr="Бюгельные протезы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437" y="3908076"/>
            <a:ext cx="3312367" cy="22203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Установка телескопических протезов зубов в СПб - цена на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998" y="3908077"/>
            <a:ext cx="3283802" cy="222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08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889384" y="476672"/>
            <a:ext cx="6804248" cy="5493812"/>
          </a:xfrm>
          <a:prstGeom prst="rect">
            <a:avLst/>
          </a:prstGeom>
        </p:spPr>
        <p:txBody>
          <a:bodyPr wrap="square">
            <a:spAutoFit/>
          </a:bodyPr>
          <a:lstStyle/>
          <a:p>
            <a:pPr indent="450215" algn="just">
              <a:lnSpc>
                <a:spcPct val="150000"/>
              </a:lnSpc>
              <a:spcAft>
                <a:spcPts val="0"/>
              </a:spcAft>
            </a:pPr>
            <a:r>
              <a:rPr lang="ru-RU" sz="2000" b="1" dirty="0">
                <a:solidFill>
                  <a:srgbClr val="FF0000"/>
                </a:solidFill>
                <a:latin typeface="Cambria" panose="02040503050406030204" pitchFamily="18" charset="0"/>
                <a:ea typeface="Cambria" panose="02040503050406030204" pitchFamily="18" charset="0"/>
                <a:cs typeface="Arial" panose="020B0604020202020204" pitchFamily="34" charset="0"/>
              </a:rPr>
              <a:t>Покрывные </a:t>
            </a:r>
            <a:r>
              <a:rPr lang="ru-RU"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протезы </a:t>
            </a:r>
            <a:r>
              <a:rPr lang="ru-RU" sz="2000" b="1" dirty="0">
                <a:solidFill>
                  <a:srgbClr val="FF0000"/>
                </a:solidFill>
                <a:latin typeface="Cambria" panose="02040503050406030204" pitchFamily="18" charset="0"/>
                <a:ea typeface="Cambria" panose="02040503050406030204" pitchFamily="18" charset="0"/>
                <a:cs typeface="Arial" panose="020B0604020202020204" pitchFamily="34" charset="0"/>
              </a:rPr>
              <a:t>показаны</a:t>
            </a:r>
            <a:r>
              <a:rPr lang="ru-RU" sz="2000" b="1" dirty="0" smtClean="0">
                <a:solidFill>
                  <a:srgbClr val="FF0000"/>
                </a:solidFill>
                <a:latin typeface="Cambria" panose="02040503050406030204" pitchFamily="18" charset="0"/>
                <a:ea typeface="Cambria" panose="02040503050406030204" pitchFamily="18" charset="0"/>
                <a:cs typeface="Arial" panose="020B0604020202020204" pitchFamily="34" charset="0"/>
              </a:rPr>
              <a:t>:</a:t>
            </a:r>
          </a:p>
          <a:p>
            <a:pPr indent="450215" algn="just">
              <a:lnSpc>
                <a:spcPct val="150000"/>
              </a:lnSpc>
              <a:spcAft>
                <a:spcPts val="0"/>
              </a:spcAft>
            </a:pPr>
            <a:endParaRPr lang="ru-RU" sz="16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 при наличии корней </a:t>
            </a:r>
            <a:r>
              <a:rPr lang="ru-RU" dirty="0" smtClean="0">
                <a:latin typeface="Cambria" panose="02040503050406030204" pitchFamily="18" charset="0"/>
                <a:ea typeface="Cambria" panose="02040503050406030204" pitchFamily="18" charset="0"/>
                <a:cs typeface="Arial" panose="020B0604020202020204" pitchFamily="34" charset="0"/>
              </a:rPr>
              <a:t>зубов </a:t>
            </a:r>
            <a:r>
              <a:rPr lang="ru-RU" dirty="0">
                <a:latin typeface="Cambria" panose="02040503050406030204" pitchFamily="18" charset="0"/>
                <a:ea typeface="Cambria" panose="02040503050406030204" pitchFamily="18" charset="0"/>
                <a:cs typeface="Arial" panose="020B0604020202020204" pitchFamily="34" charset="0"/>
              </a:rPr>
              <a:t>или одиночно стоящих </a:t>
            </a:r>
            <a:r>
              <a:rPr lang="ru-RU" dirty="0" smtClean="0">
                <a:latin typeface="Cambria" panose="02040503050406030204" pitchFamily="18" charset="0"/>
                <a:ea typeface="Cambria" panose="02040503050406030204" pitchFamily="18" charset="0"/>
                <a:cs typeface="Arial" panose="020B0604020202020204" pitchFamily="34" charset="0"/>
              </a:rPr>
              <a:t>зубов </a:t>
            </a:r>
            <a:r>
              <a:rPr lang="ru-RU" dirty="0">
                <a:latin typeface="Cambria" panose="02040503050406030204" pitchFamily="18" charset="0"/>
                <a:ea typeface="Cambria" panose="02040503050406030204" pitchFamily="18" charset="0"/>
                <a:cs typeface="Arial" panose="020B0604020202020204" pitchFamily="34" charset="0"/>
              </a:rPr>
              <a:t>(достаточно одного зуба). При атрофии костной ткани до </a:t>
            </a:r>
            <a:r>
              <a:rPr lang="ru-RU" baseline="30000" dirty="0">
                <a:latin typeface="Cambria" panose="02040503050406030204" pitchFamily="18" charset="0"/>
                <a:ea typeface="Cambria" panose="02040503050406030204" pitchFamily="18" charset="0"/>
                <a:cs typeface="Arial" panose="020B0604020202020204" pitchFamily="34" charset="0"/>
              </a:rPr>
              <a:t>½</a:t>
            </a:r>
            <a:r>
              <a:rPr lang="ru-RU" dirty="0">
                <a:latin typeface="Cambria" panose="02040503050406030204" pitchFamily="18" charset="0"/>
                <a:ea typeface="Cambria" panose="02040503050406030204" pitchFamily="18" charset="0"/>
                <a:cs typeface="Arial" panose="020B0604020202020204" pitchFamily="34" charset="0"/>
              </a:rPr>
              <a:t> длины </a:t>
            </a:r>
            <a:r>
              <a:rPr lang="ru-RU" dirty="0" smtClean="0">
                <a:latin typeface="Cambria" panose="02040503050406030204" pitchFamily="18" charset="0"/>
                <a:ea typeface="Cambria" panose="02040503050406030204" pitchFamily="18" charset="0"/>
                <a:cs typeface="Arial" panose="020B0604020202020204" pitchFamily="34" charset="0"/>
              </a:rPr>
              <a:t>корня </a:t>
            </a:r>
            <a:r>
              <a:rPr lang="ru-RU" dirty="0">
                <a:latin typeface="Cambria" panose="02040503050406030204" pitchFamily="18" charset="0"/>
                <a:ea typeface="Cambria" panose="02040503050406030204" pitchFamily="18" charset="0"/>
                <a:cs typeface="Arial" panose="020B0604020202020204" pitchFamily="34" charset="0"/>
              </a:rPr>
              <a:t>возможно использовать балку, </a:t>
            </a:r>
            <a:r>
              <a:rPr lang="ru-RU" dirty="0" err="1">
                <a:latin typeface="Cambria" panose="02040503050406030204" pitchFamily="18" charset="0"/>
                <a:ea typeface="Cambria" panose="02040503050406030204" pitchFamily="18" charset="0"/>
                <a:cs typeface="Arial" panose="020B0604020202020204" pitchFamily="34" charset="0"/>
              </a:rPr>
              <a:t>супра</a:t>
            </a:r>
            <a:r>
              <a:rPr lang="ru-RU" dirty="0">
                <a:latin typeface="Cambria" panose="02040503050406030204" pitchFamily="18" charset="0"/>
                <a:ea typeface="Cambria" panose="02040503050406030204" pitchFamily="18" charset="0"/>
                <a:cs typeface="Arial" panose="020B0604020202020204" pitchFamily="34" charset="0"/>
              </a:rPr>
              <a:t>- и </a:t>
            </a:r>
            <a:r>
              <a:rPr lang="ru-RU" dirty="0" err="1">
                <a:latin typeface="Cambria" panose="02040503050406030204" pitchFamily="18" charset="0"/>
                <a:ea typeface="Cambria" panose="02040503050406030204" pitchFamily="18" charset="0"/>
                <a:cs typeface="Arial" panose="020B0604020202020204" pitchFamily="34" charset="0"/>
              </a:rPr>
              <a:t>интрарадикулярные</a:t>
            </a:r>
            <a:r>
              <a:rPr lang="ru-RU" dirty="0">
                <a:latin typeface="Cambria" panose="02040503050406030204" pitchFamily="18" charset="0"/>
                <a:ea typeface="Cambria" panose="02040503050406030204" pitchFamily="18" charset="0"/>
                <a:cs typeface="Arial" panose="020B0604020202020204" pitchFamily="34" charset="0"/>
              </a:rPr>
              <a:t> сферические </a:t>
            </a:r>
            <a:r>
              <a:rPr lang="ru-RU" dirty="0" err="1">
                <a:latin typeface="Cambria" panose="02040503050406030204" pitchFamily="18" charset="0"/>
                <a:ea typeface="Cambria" panose="02040503050406030204" pitchFamily="18" charset="0"/>
                <a:cs typeface="Arial" panose="020B0604020202020204" pitchFamily="34" charset="0"/>
              </a:rPr>
              <a:t>аттачмены</a:t>
            </a:r>
            <a:r>
              <a:rPr lang="ru-RU" dirty="0">
                <a:latin typeface="Cambria" panose="02040503050406030204" pitchFamily="18" charset="0"/>
                <a:ea typeface="Cambria" panose="02040503050406030204" pitchFamily="18" charset="0"/>
                <a:cs typeface="Arial" panose="020B0604020202020204" pitchFamily="34" charset="0"/>
              </a:rPr>
              <a:t>, при атрофии на </a:t>
            </a:r>
            <a:r>
              <a:rPr lang="ru-RU" baseline="30000" dirty="0">
                <a:latin typeface="Cambria" panose="02040503050406030204" pitchFamily="18" charset="0"/>
                <a:ea typeface="Cambria" panose="02040503050406030204" pitchFamily="18" charset="0"/>
                <a:cs typeface="Arial" panose="020B0604020202020204" pitchFamily="34" charset="0"/>
              </a:rPr>
              <a:t>½</a:t>
            </a:r>
            <a:r>
              <a:rPr lang="ru-RU" baseline="-25000" dirty="0">
                <a:latin typeface="Cambria" panose="02040503050406030204" pitchFamily="18" charset="0"/>
                <a:ea typeface="Cambria" panose="02040503050406030204" pitchFamily="18" charset="0"/>
                <a:cs typeface="Arial" panose="020B0604020202020204" pitchFamily="34" charset="0"/>
              </a:rPr>
              <a:t> </a:t>
            </a:r>
            <a:r>
              <a:rPr lang="ru-RU" dirty="0">
                <a:latin typeface="Cambria" panose="02040503050406030204" pitchFamily="18" charset="0"/>
                <a:ea typeface="Cambria" panose="02040503050406030204" pitchFamily="18" charset="0"/>
                <a:cs typeface="Arial" panose="020B0604020202020204" pitchFamily="34" charset="0"/>
              </a:rPr>
              <a:t>— </a:t>
            </a:r>
            <a:r>
              <a:rPr lang="ru-RU" dirty="0" smtClean="0">
                <a:latin typeface="Cambria" panose="02040503050406030204" pitchFamily="18" charset="0"/>
                <a:ea typeface="Cambria" panose="02040503050406030204" pitchFamily="18" charset="0"/>
                <a:cs typeface="Arial" panose="020B0604020202020204" pitchFamily="34" charset="0"/>
              </a:rPr>
              <a:t>телескопические коронки, </a:t>
            </a:r>
            <a:r>
              <a:rPr lang="ru-RU" dirty="0">
                <a:latin typeface="Cambria" panose="02040503050406030204" pitchFamily="18" charset="0"/>
                <a:ea typeface="Cambria" panose="02040503050406030204" pitchFamily="18" charset="0"/>
                <a:cs typeface="Arial" panose="020B0604020202020204" pitchFamily="34" charset="0"/>
              </a:rPr>
              <a:t>при атрофии более </a:t>
            </a:r>
            <a:r>
              <a:rPr lang="ru-RU" baseline="30000" dirty="0">
                <a:latin typeface="Cambria" panose="02040503050406030204" pitchFamily="18" charset="0"/>
                <a:ea typeface="Cambria" panose="02040503050406030204" pitchFamily="18" charset="0"/>
                <a:cs typeface="Arial" panose="020B0604020202020204" pitchFamily="34" charset="0"/>
              </a:rPr>
              <a:t>½</a:t>
            </a:r>
            <a:r>
              <a:rPr lang="ru-RU" baseline="-25000" dirty="0">
                <a:latin typeface="Cambria" panose="02040503050406030204" pitchFamily="18" charset="0"/>
                <a:ea typeface="Cambria" panose="02040503050406030204" pitchFamily="18" charset="0"/>
                <a:cs typeface="Arial" panose="020B0604020202020204" pitchFamily="34" charset="0"/>
              </a:rPr>
              <a:t> </a:t>
            </a:r>
            <a:r>
              <a:rPr lang="ru-RU" dirty="0">
                <a:latin typeface="Cambria" panose="02040503050406030204" pitchFamily="18" charset="0"/>
                <a:ea typeface="Cambria" panose="02040503050406030204" pitchFamily="18" charset="0"/>
                <a:cs typeface="Arial" panose="020B0604020202020204" pitchFamily="34" charset="0"/>
              </a:rPr>
              <a:t>— магнитные </a:t>
            </a:r>
            <a:r>
              <a:rPr lang="ru-RU" dirty="0" smtClean="0">
                <a:latin typeface="Cambria" panose="02040503050406030204" pitchFamily="18" charset="0"/>
                <a:ea typeface="Cambria" panose="02040503050406030204" pitchFamily="18" charset="0"/>
                <a:cs typeface="Arial" panose="020B0604020202020204" pitchFamily="34" charset="0"/>
              </a:rPr>
              <a:t>фиксаторы;</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 при неблагоприятном прогнозе для полных съемных протезов при резкой атрофии альвеолярных отростков, ксеростомии, повышенном рвотном рефлексе.</a:t>
            </a:r>
            <a:endParaRPr lang="ru-RU" sz="1400" dirty="0">
              <a:latin typeface="Cambria" panose="02040503050406030204" pitchFamily="18" charset="0"/>
              <a:ea typeface="Cambria" panose="02040503050406030204" pitchFamily="18" charset="0"/>
              <a:cs typeface="Times New Roman" panose="02020603050405020304" pitchFamily="18" charset="0"/>
            </a:endParaRPr>
          </a:p>
          <a:p>
            <a:pPr indent="450215" algn="just">
              <a:lnSpc>
                <a:spcPct val="150000"/>
              </a:lnSpc>
              <a:spcAft>
                <a:spcPts val="0"/>
              </a:spcAft>
            </a:pPr>
            <a:r>
              <a:rPr lang="ru-RU" dirty="0">
                <a:latin typeface="Cambria" panose="02040503050406030204" pitchFamily="18" charset="0"/>
                <a:ea typeface="Cambria" panose="02040503050406030204" pitchFamily="18" charset="0"/>
                <a:cs typeface="Arial" panose="020B0604020202020204" pitchFamily="34" charset="0"/>
              </a:rPr>
              <a:t>Противопоказанием для </a:t>
            </a:r>
            <a:r>
              <a:rPr lang="ru-RU" dirty="0" smtClean="0">
                <a:latin typeface="Cambria" panose="02040503050406030204" pitchFamily="18" charset="0"/>
                <a:ea typeface="Cambria" panose="02040503050406030204" pitchFamily="18" charset="0"/>
                <a:cs typeface="Arial" panose="020B0604020202020204" pitchFamily="34" charset="0"/>
              </a:rPr>
              <a:t>протезирования </a:t>
            </a:r>
            <a:r>
              <a:rPr lang="ru-RU" dirty="0">
                <a:latin typeface="Cambria" panose="02040503050406030204" pitchFamily="18" charset="0"/>
                <a:ea typeface="Cambria" panose="02040503050406030204" pitchFamily="18" charset="0"/>
                <a:cs typeface="Arial" panose="020B0604020202020204" pitchFamily="34" charset="0"/>
              </a:rPr>
              <a:t>покрывными протезами является плохая гигиена </a:t>
            </a:r>
            <a:r>
              <a:rPr lang="ru-RU" dirty="0" smtClean="0">
                <a:latin typeface="Cambria" panose="02040503050406030204" pitchFamily="18" charset="0"/>
                <a:ea typeface="Cambria" panose="02040503050406030204" pitchFamily="18" charset="0"/>
                <a:cs typeface="Arial" panose="020B0604020202020204" pitchFamily="34" charset="0"/>
              </a:rPr>
              <a:t>полости  </a:t>
            </a:r>
            <a:r>
              <a:rPr lang="ru-RU" dirty="0">
                <a:latin typeface="Cambria" panose="02040503050406030204" pitchFamily="18" charset="0"/>
                <a:ea typeface="Cambria" panose="02040503050406030204" pitchFamily="18" charset="0"/>
                <a:cs typeface="Arial" panose="020B0604020202020204" pitchFamily="34" charset="0"/>
              </a:rPr>
              <a:t>рта.</a:t>
            </a:r>
            <a:endParaRPr lang="ru-RU" sz="1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0887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8" name="Picture 2" descr="C:\Users\1\Desktop\логотип.png"/>
          <p:cNvPicPr>
            <a:picLocks noChangeAspect="1" noChangeArrowheads="1"/>
          </p:cNvPicPr>
          <p:nvPr/>
        </p:nvPicPr>
        <p:blipFill>
          <a:blip r:embed="rId3" cstate="print">
            <a:lum bright="-10000"/>
          </a:blip>
          <a:srcRect/>
          <a:stretch>
            <a:fillRect/>
          </a:stretch>
        </p:blipFill>
        <p:spPr bwMode="auto">
          <a:xfrm>
            <a:off x="107504" y="116632"/>
            <a:ext cx="1368152" cy="1423511"/>
          </a:xfrm>
          <a:prstGeom prst="rect">
            <a:avLst/>
          </a:prstGeom>
          <a:noFill/>
          <a:ln w="9525">
            <a:noFill/>
            <a:miter lim="800000"/>
            <a:headEnd/>
            <a:tailEnd/>
          </a:ln>
        </p:spPr>
      </p:pic>
      <p:sp>
        <p:nvSpPr>
          <p:cNvPr id="3" name="Прямоугольник 2"/>
          <p:cNvSpPr/>
          <p:nvPr/>
        </p:nvSpPr>
        <p:spPr>
          <a:xfrm>
            <a:off x="1979712" y="620688"/>
            <a:ext cx="6408712" cy="3831818"/>
          </a:xfrm>
          <a:prstGeom prst="rect">
            <a:avLst/>
          </a:prstGeom>
        </p:spPr>
        <p:txBody>
          <a:bodyPr wrap="square">
            <a:spAutoFit/>
          </a:bodyPr>
          <a:lstStyle/>
          <a:p>
            <a:pPr indent="450215">
              <a:lnSpc>
                <a:spcPct val="150000"/>
              </a:lnSpc>
              <a:spcAft>
                <a:spcPts val="0"/>
              </a:spcAft>
            </a:pPr>
            <a:r>
              <a:rPr lang="ru-RU" b="1" i="1" dirty="0">
                <a:solidFill>
                  <a:srgbClr val="002060"/>
                </a:solidFill>
                <a:latin typeface="Cambria" panose="02040503050406030204" pitchFamily="18" charset="0"/>
                <a:ea typeface="Times New Roman" panose="02020603050405020304" pitchFamily="18" charset="0"/>
                <a:cs typeface="Arial" panose="020B0604020202020204" pitchFamily="34" charset="0"/>
              </a:rPr>
              <a:t>Протезирование покрывными протезами может потребовать специальной предварительной </a:t>
            </a:r>
            <a:r>
              <a:rPr lang="ru-RU" b="1" i="1" dirty="0" smtClean="0">
                <a:solidFill>
                  <a:srgbClr val="002060"/>
                </a:solidFill>
                <a:latin typeface="Cambria" panose="02040503050406030204" pitchFamily="18" charset="0"/>
                <a:ea typeface="Times New Roman" panose="02020603050405020304" pitchFamily="18" charset="0"/>
                <a:cs typeface="Arial" panose="020B0604020202020204" pitchFamily="34" charset="0"/>
              </a:rPr>
              <a:t>подготовки опорных тканей:</a:t>
            </a:r>
            <a:endParaRPr lang="ru-RU" sz="1400" b="1"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 устранение </a:t>
            </a:r>
            <a:r>
              <a:rPr lang="ru-RU" dirty="0" err="1">
                <a:latin typeface="Cambria" panose="02040503050406030204" pitchFamily="18" charset="0"/>
                <a:ea typeface="Times New Roman" panose="02020603050405020304" pitchFamily="18" charset="0"/>
                <a:cs typeface="Arial" panose="020B0604020202020204" pitchFamily="34" charset="0"/>
              </a:rPr>
              <a:t>периодонтального</a:t>
            </a:r>
            <a:r>
              <a:rPr lang="ru-RU" dirty="0">
                <a:latin typeface="Cambria" panose="02040503050406030204" pitchFamily="18" charset="0"/>
                <a:ea typeface="Times New Roman" panose="02020603050405020304" pitchFamily="18" charset="0"/>
                <a:cs typeface="Arial" panose="020B0604020202020204" pitchFamily="34" charset="0"/>
              </a:rPr>
              <a:t> кармана с помощью </a:t>
            </a:r>
            <a:r>
              <a:rPr lang="ru-RU" dirty="0" err="1">
                <a:latin typeface="Cambria" panose="02040503050406030204" pitchFamily="18" charset="0"/>
                <a:ea typeface="Times New Roman" panose="02020603050405020304" pitchFamily="18" charset="0"/>
                <a:cs typeface="Arial" panose="020B0604020202020204" pitchFamily="34" charset="0"/>
              </a:rPr>
              <a:t>гингивотомии</a:t>
            </a:r>
            <a:r>
              <a:rPr lang="ru-RU" dirty="0">
                <a:latin typeface="Cambria" panose="02040503050406030204" pitchFamily="18" charset="0"/>
                <a:ea typeface="Times New Roman" panose="02020603050405020304" pitchFamily="18" charset="0"/>
                <a:cs typeface="Arial" panose="020B0604020202020204" pitchFamily="34"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•при поражении кариесом </a:t>
            </a:r>
            <a:r>
              <a:rPr lang="ru-RU" dirty="0" err="1">
                <a:latin typeface="Cambria" panose="02040503050406030204" pitchFamily="18" charset="0"/>
                <a:ea typeface="Times New Roman" panose="02020603050405020304" pitchFamily="18" charset="0"/>
                <a:cs typeface="Arial" panose="020B0604020202020204" pitchFamily="34" charset="0"/>
              </a:rPr>
              <a:t>поддесневой</a:t>
            </a:r>
            <a:r>
              <a:rPr lang="ru-RU" dirty="0">
                <a:latin typeface="Cambria" panose="02040503050406030204" pitchFamily="18" charset="0"/>
                <a:ea typeface="Times New Roman" panose="02020603050405020304" pitchFamily="18" charset="0"/>
                <a:cs typeface="Arial" panose="020B0604020202020204" pitchFamily="34" charset="0"/>
              </a:rPr>
              <a:t> </a:t>
            </a:r>
            <a:r>
              <a:rPr lang="ru-RU" dirty="0" smtClean="0">
                <a:latin typeface="Cambria" panose="02040503050406030204" pitchFamily="18" charset="0"/>
                <a:ea typeface="Times New Roman" panose="02020603050405020304" pitchFamily="18" charset="0"/>
                <a:cs typeface="Arial" panose="020B0604020202020204" pitchFamily="34" charset="0"/>
              </a:rPr>
              <a:t>области </a:t>
            </a:r>
            <a:r>
              <a:rPr lang="ru-RU" dirty="0">
                <a:latin typeface="Cambria" panose="02040503050406030204" pitchFamily="18" charset="0"/>
                <a:ea typeface="Times New Roman" panose="02020603050405020304" pitchFamily="18" charset="0"/>
                <a:cs typeface="Arial" panose="020B0604020202020204" pitchFamily="34" charset="0"/>
              </a:rPr>
              <a:t>— </a:t>
            </a:r>
            <a:r>
              <a:rPr lang="ru-RU" dirty="0" err="1">
                <a:latin typeface="Cambria" panose="02040503050406030204" pitchFamily="18" charset="0"/>
                <a:ea typeface="Times New Roman" panose="02020603050405020304" pitchFamily="18" charset="0"/>
                <a:cs typeface="Arial" panose="020B0604020202020204" pitchFamily="34" charset="0"/>
              </a:rPr>
              <a:t>гингивотомия</a:t>
            </a:r>
            <a:r>
              <a:rPr lang="ru-RU" dirty="0">
                <a:latin typeface="Cambria" panose="02040503050406030204" pitchFamily="18" charset="0"/>
                <a:ea typeface="Times New Roman" panose="02020603050405020304" pitchFamily="18" charset="0"/>
                <a:cs typeface="Arial" panose="020B0604020202020204" pitchFamily="34" charset="0"/>
              </a:rPr>
              <a:t> для удлинения коронковой части;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nSpc>
                <a:spcPct val="150000"/>
              </a:lnSpc>
              <a:spcAft>
                <a:spcPts val="0"/>
              </a:spcAft>
            </a:pPr>
            <a:r>
              <a:rPr lang="ru-RU" dirty="0">
                <a:latin typeface="Cambria" panose="02040503050406030204" pitchFamily="18" charset="0"/>
                <a:ea typeface="Times New Roman" panose="02020603050405020304" pitchFamily="18" charset="0"/>
                <a:cs typeface="Arial" panose="020B0604020202020204" pitchFamily="34" charset="0"/>
              </a:rPr>
              <a:t>• устранение тяжей и высоко прикрепленных уздечек слизистой оболочки.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Протезирование зубов: цены в Нижнем Новгороде – зубное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584565"/>
            <a:ext cx="2952328" cy="1712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Телескопические бюгельные протезы в Перми | София-Дент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292080" y="4584566"/>
            <a:ext cx="3240361" cy="171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47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4077</TotalTime>
  <Words>3367</Words>
  <Application>Microsoft Office PowerPoint</Application>
  <PresentationFormat>Экран (4:3)</PresentationFormat>
  <Paragraphs>277</Paragraphs>
  <Slides>54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54</vt:i4>
      </vt:variant>
    </vt:vector>
  </HeadingPairs>
  <TitlesOfParts>
    <vt:vector size="60" baseType="lpstr">
      <vt:lpstr>Arial</vt:lpstr>
      <vt:lpstr>Calibri</vt:lpstr>
      <vt:lpstr>Cambria</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138</cp:revision>
  <dcterms:modified xsi:type="dcterms:W3CDTF">2023-09-06T13:00:32Z</dcterms:modified>
</cp:coreProperties>
</file>