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276" r:id="rId4"/>
    <p:sldId id="297" r:id="rId5"/>
    <p:sldId id="277" r:id="rId6"/>
    <p:sldId id="302" r:id="rId7"/>
    <p:sldId id="278" r:id="rId8"/>
    <p:sldId id="279" r:id="rId9"/>
    <p:sldId id="280" r:id="rId10"/>
    <p:sldId id="303" r:id="rId11"/>
    <p:sldId id="282" r:id="rId12"/>
    <p:sldId id="304" r:id="rId13"/>
    <p:sldId id="281" r:id="rId14"/>
    <p:sldId id="310" r:id="rId15"/>
    <p:sldId id="312" r:id="rId16"/>
    <p:sldId id="311" r:id="rId17"/>
    <p:sldId id="305" r:id="rId18"/>
    <p:sldId id="307" r:id="rId19"/>
    <p:sldId id="306" r:id="rId20"/>
    <p:sldId id="313" r:id="rId21"/>
    <p:sldId id="309" r:id="rId22"/>
    <p:sldId id="314" r:id="rId23"/>
    <p:sldId id="285" r:id="rId24"/>
    <p:sldId id="326" r:id="rId25"/>
    <p:sldId id="315" r:id="rId26"/>
    <p:sldId id="287" r:id="rId27"/>
    <p:sldId id="316" r:id="rId28"/>
    <p:sldId id="317" r:id="rId29"/>
    <p:sldId id="318" r:id="rId30"/>
    <p:sldId id="319" r:id="rId31"/>
    <p:sldId id="290" r:id="rId32"/>
    <p:sldId id="320" r:id="rId33"/>
    <p:sldId id="298" r:id="rId34"/>
    <p:sldId id="321" r:id="rId35"/>
    <p:sldId id="291" r:id="rId36"/>
    <p:sldId id="322" r:id="rId37"/>
    <p:sldId id="299" r:id="rId38"/>
    <p:sldId id="323" r:id="rId39"/>
    <p:sldId id="300" r:id="rId40"/>
    <p:sldId id="324" r:id="rId41"/>
    <p:sldId id="301" r:id="rId42"/>
    <p:sldId id="325" r:id="rId43"/>
    <p:sldId id="292" r:id="rId44"/>
    <p:sldId id="27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>
      <p:cViewPr varScale="1">
        <p:scale>
          <a:sx n="66" d="100"/>
          <a:sy n="66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C65F-D3C8-4139-B77F-6110F35EBCF9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20B-54F7-495D-8606-BE28F5278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79F-8233-4150-AA96-6E53D47E26AC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D93-ABB8-4A75-8B8F-004DB000C661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A6AB-37E4-4823-8603-29907F9D0FFB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C639-3219-44CC-9D0F-D4895B37E11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6E46-A32E-41BF-950B-05DE431B18A1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ED0-CB8E-458C-9F64-02439936E303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0681-97B0-48E1-B87B-89DB616DAAFC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336-5222-4987-BB45-5DC816D71C93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EC49-FE9C-47F1-BD16-513579B39222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FE3-2186-4399-8AF7-1EBB5EBB3A7F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E27-57B4-4119-877D-C6F2A7ADE0B7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952-C720-4D09-A2FA-06645F70425C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" y="45864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248547"/>
            <a:ext cx="64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Лекция № 8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по модулю «Зубопротезирование сложное»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учебной дисциплины «Стоматология»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19872" y="925341"/>
            <a:ext cx="5400600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Тема: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Замещение дефектов зубных рядов </a:t>
            </a:r>
            <a:r>
              <a:rPr lang="ru-RU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бюгельными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протезами. Характеристики бюгельного протеза и его преимущества перед пластиночными протезами. Показания и противопоказания к изготовлению бюгельных протезов.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4100" y="4042856"/>
            <a:ext cx="567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279033"/>
            <a:ext cx="603041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бюгельном протезе различают: </a:t>
            </a: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970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-Базис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(базисы) (иногда эти участки протеза называют седловидной частью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17970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-Металлический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каркас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17970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Иискусственные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зубы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7970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Базис представляет собой часть бюгельного протеза, несущую на себе искусственные зубы, и замещающую часть альвеолярного отростка. Размеры базиса зависят от величины и топографии дефекта. При включенных дефектах базисы бывают небольшими, при концевых – полностью перекрывают альвеолярный отросток с верхнечелюстными буграми, на нижней –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мандибулярный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бугорок.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academiadent.ru/wp-content/uploads/2019/07/byugelniy-protez-na-klammerah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36812"/>
            <a:ext cx="62528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2824" y="62833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Составные элементы бюгельного протеза: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1680" y="332656"/>
            <a:ext cx="70385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>
              <a:lnSpc>
                <a:spcPct val="1500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Каркас бюгельного протеза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состоит из: </a:t>
            </a:r>
          </a:p>
          <a:p>
            <a:pPr marL="465455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Соединяющих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элементов (дуги и ее ответвлений, захватов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для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седел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65455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Фиксирующих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элементов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замковых соединений, телескопическое соединение, балочное крепление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65455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Стабилизирующих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элементов (непрерывный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кипмайдеры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65455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Разгружающих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элементов (удлиненное тело кламмера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дробители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нагрузки).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56230"/>
            <a:ext cx="2308853" cy="1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бюгельный протез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5261" r="10523"/>
          <a:stretch/>
        </p:blipFill>
        <p:spPr bwMode="auto">
          <a:xfrm>
            <a:off x="2591780" y="1349297"/>
            <a:ext cx="4680520" cy="41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4903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Базис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(седловидная часть)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545886" y="3625612"/>
            <a:ext cx="1350150" cy="193139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04048" y="3625612"/>
            <a:ext cx="1296144" cy="193129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7974" y="358763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Дуга (</a:t>
            </a:r>
            <a:r>
              <a:rPr lang="ru-RU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бюгель</a:t>
            </a:r>
            <a:r>
              <a:rPr lang="ru-RU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035072" y="2366330"/>
            <a:ext cx="756084" cy="1181301"/>
            <a:chOff x="5040052" y="1868245"/>
            <a:chExt cx="756084" cy="1181301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V="1">
              <a:off x="5050012" y="1868245"/>
              <a:ext cx="6124" cy="1181301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040052" y="2276874"/>
              <a:ext cx="756084" cy="772672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flipH="1" flipV="1">
            <a:off x="4396960" y="2791033"/>
            <a:ext cx="638112" cy="77267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68044" y="1034233"/>
            <a:ext cx="1368152" cy="168944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941930" y="1054758"/>
            <a:ext cx="1008112" cy="119623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14992" y="5849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Кламмера</a:t>
            </a:r>
            <a:endParaRPr lang="ru-RU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5543" y="203683"/>
            <a:ext cx="375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Каркас бюгельного протеза :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35696" y="396821"/>
            <a:ext cx="685908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Дуга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соединяет между собой седла бюгельного протеза и перераспределяет жевательное давление с одной стороны на другую.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Место расположения дуги определяется величиной, топографией дефекта, анатомическими особенностями твердого неба, альвеолярного отростка, прикреплением уздечек.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Дуга, располагающаяся на верхней челюсти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называется небной или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палатинальной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 Это пластинка толщиной от 0,6 до 1 мм и шириной от 5 до 15 мм, от слизистой неба она отстает на 0,5 мм. Располагается при благоприятных анатомических условиях в задней части твердого неба. При плоском небе, плохо выраженных альвеолярных отростках и концевых дефектах дуга должна быть в виде широкой и тонкой пластинки. Ширина ее составляет не менее 2 см, а толщина – 0,6-0,7 мм. Такая форма дуги улучшает дикцию и не причиняет неудобства при глотании пищи. При расположении дефекта зубного ряда во фронтальном отделе дуга проходит в передней трети неба для исключения опрокидывания протеза.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Бюгельные зубные протезы на верхнюю и нижнюю челюсть: цены и срок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60439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9792" y="5589240"/>
            <a:ext cx="531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Различные конструкции дуг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бюгельного протеза на верхней челюсти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93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7703" y="687179"/>
            <a:ext cx="684076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На нижней челюсти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дугу располагают с язычной стороны, по наиболее выпуклой части альвеолярного отростка на 1-1,2 мм. Она должна отстоять от слизистой оболочки, чтобы в момент погружения протеза в податливые ткани она не травмировала слизистую оболочку и уздечку языка. Однако, чем на большее расстояние отстает дуга от альвеолярной части, тем больше она становится ощутимой для языка. Дуга протеза на нижнюю челюсть имеет форму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полуэллипса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размером 4 на 2 мм. При высоком расположении мягких тканей дна полости рта или уздечки языка можно применить расширенный непрерывный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кламмер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20" name="Picture 4" descr="Установка бюгельного протеза на нижнюю челюсть в Новосибирске - BLIZ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29" y="3991264"/>
            <a:ext cx="3240360" cy="24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Бюгельные протезы – цены на установку бюгельных протезов н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991264"/>
            <a:ext cx="3384376" cy="24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Бюгельный протез на верхнюю челюсть, цена в Москве — стоимость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650"/>
            <a:ext cx="4032448" cy="26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мковый бюгельный протез bredent - преимущества и недоста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25" y="3290886"/>
            <a:ext cx="647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3241" y="5486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Рис. 1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Бюгельный протез с кламмерной системой крепления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4641" y="1926679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Рис. 2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Бюгельный протез с замковой системой крепления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2265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Рис. 1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337992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Рис. 2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4442" y="181451"/>
            <a:ext cx="362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Фиксирующие элементы: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Телескопическая коронка первичная (СoCr/Ti) CAD\C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00" y="404664"/>
            <a:ext cx="4673692" cy="33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елескопические коронки на зубы и их фото — показания 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4680520" cy="32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2090008"/>
            <a:ext cx="2385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Бюгельные протезы с телескопической системой крепления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9280"/>
            <a:ext cx="226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Фиксирующие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элементы: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Упрощенный протокол изготовления съемного протеза с опорой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0814"/>
            <a:ext cx="3973392" cy="59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Балочный зубной протез с опорой на импланты при полном отсутстви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6412"/>
            <a:ext cx="3696345" cy="2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412776"/>
            <a:ext cx="2946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Бюгельные протезы с балочной системой крепления с опорой на имплантаты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098" y="318278"/>
            <a:ext cx="362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Фиксирующие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Элементы: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192706"/>
            <a:ext cx="75243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Вопросы: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Характеристика бюгельного протеза, его преимущества перед пластиночными съемными протезами.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Показания и противопоказания к изготовлению бюгельных протезов.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Конструктивные элементы (основные и дополнительные). Их назначение и расположение по отношению к тканям протезного ложа.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Предварительное планирование конструкции бюгельного протеза. Клинические требования к естественной коронке зуба, выбранной для расположения опорно-удерживающего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Бюгельные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коронки. Особенности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изготовления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Кламмерная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система бюгельных протезов.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Опорно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удерживающие кламмера системы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Ney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виды, показания к применению.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ины и протезы | Пародонтоз и пародонтит, лечение заболеван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80" y="3966371"/>
            <a:ext cx="3218169" cy="21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620688"/>
            <a:ext cx="67687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Стабилизирующие элементы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служат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для предупреждения смещения протеза в горизонтальном направлении, и препятствует опусканию заднего края протеза верхней челюсти при наличии двухсторонних концевых дефектов. В качестве этих элементов применяют непрерывные и многозвеньевые кламмера, стабилизаторы.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072" y="4017797"/>
            <a:ext cx="3087208" cy="1916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19536" y="5934391"/>
            <a:ext cx="201165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Непрерывный многозвеньевой </a:t>
            </a:r>
            <a:r>
              <a:rPr lang="ru-RU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271" y="6026724"/>
            <a:ext cx="226480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Кипмайдер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антиопрокидыватель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стабилизатор)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Шинирующий бюгельный протез - фото, изготовление в Москв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46" y="4017797"/>
            <a:ext cx="2705586" cy="19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07704" y="332656"/>
            <a:ext cx="67790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Дуга может быть снабжена дополнительными ответвлениями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(обходные дуги).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Они направляются в сторону фронтальных дефектов и соединяют металлические ложа для крепления искусственных зубов. Эти дуги по своим размерам тоньше и уже основных.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Базис с зубами соединяется с каркасом протеза при помощи захватов. Они должны отстоять от слизистой оболочки не менее чем на 1 мм, располагаться на оральной стороне ската альвеолярного отростка, толщина их не более 1,5мм. При наличии концевых дефектов каркас не должен заходить на область бугров.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3" name="Picture 5" descr="Зубные бюгельные протезы – отзывы, цена на протезирование,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8121"/>
            <a:ext cx="2592288" cy="20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96136" y="5445224"/>
            <a:ext cx="23042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Дополнительная, обходная дуга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>
            <a:stCxn id="17" idx="1"/>
          </p:cNvCxnSpPr>
          <p:nvPr/>
        </p:nvCxnSpPr>
        <p:spPr>
          <a:xfrm flipH="1" flipV="1">
            <a:off x="3707904" y="5229200"/>
            <a:ext cx="2088232" cy="5391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Шинирующий бюгельный протез - описание, особенности, це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92696"/>
            <a:ext cx="68389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9712" y="5835176"/>
            <a:ext cx="694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Дробители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нагрузки в бюгельном протезе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71475"/>
            <a:ext cx="362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Разгружающие  элементы: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64087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Предварительное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планирование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бюгельного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протеза:</a:t>
            </a:r>
          </a:p>
          <a:p>
            <a:pPr algn="ctr"/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осмотре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полости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рта больного с частичной потерей зубов врач определяет, какую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конструкцию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необходимо изготовить данному пациенту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Если планируется изготовление бюгельного протеза, то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оценивают: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Зубы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идущие под опору,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Степень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атрофии альвеолярного отростка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Слизистую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оболочку,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Глубину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неба,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Выраженность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торуса,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Межальвеолярное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расстояние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Наличие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вторичных деформаций, экзостозов, повышенной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стираемости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302359"/>
            <a:ext cx="76683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Требование к опорным зубам: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зуб должен быть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устойчивым;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зубы должны иметь выраженную анатомическую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форму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взаимоотношение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опорного зуба с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антагонистом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зуб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не должен быть выполнен пломбами,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должно быть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околоверхушечных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воспалительных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процессов;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клиновидные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дефекты и пришеечный кариес также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являются;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противопоказаниями для размещения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кламмера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на зубе без коронки.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607824"/>
            <a:ext cx="7272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 планировании бюгельного протеза надо учитывать его статику. Если же нагружается базис на стороне концевого дефекта зубного ряда, то этот базис становится рычагом из-за большей податливости слизистой оболочки по сравнению с таковой у пародонта зуба.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Протез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подвергается вращательным движениям вокруг оси, соединяющей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окклюзионные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накладки, расположенные справа и слева на наиболее дистальных зубах.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Закон рычага гласит, что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нагрузка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), умноженное на плечо нагрузки равно силе противодействия (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), умноженное на плечо этой силы. </a:t>
            </a:r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качестве нагрузки рассматриваются жевательное давление на концевой базис протеза, в качестве противодействующей силы –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ретенционное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свойство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0" y="332656"/>
            <a:ext cx="5040560" cy="428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794963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Нагрузка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), умноженное на плечо нагрузки равно силе противодействия (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), умноженное на плечо этой силы</a:t>
            </a:r>
          </a:p>
        </p:txBody>
      </p:sp>
    </p:spTree>
    <p:extLst>
      <p:ext uri="{BB962C8B-B14F-4D97-AF65-F5344CB8AC3E}">
        <p14:creationId xmlns:p14="http://schemas.microsoft.com/office/powerpoint/2010/main" val="8512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3688" y="332656"/>
            <a:ext cx="666023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Бюгельные коронки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изготавливают на опорные зубы, выбранные под опорно-удерживающие кламмера, в том случае, когда зубы неоднократно лечены, выполнены пломбами, изменены в цвете, имеют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аномалийную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форму или положение.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интактный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зуб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бюгельная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коронка изготавливается только тогда, когда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фиссура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плохо выражена и опорно-удерживающий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кламмер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изготовленный на зуб без коронки, будет повышать прикус при смыкании зубов. Кроме того, зубы покрываются коронками, если они имеют патологическую подвижность 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шинируются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с рядом стоящими.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Особенностью препарирования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является то, что зубу придают цилиндрическую форму, как под обычную штампованную коронку, а на жевательной поверхности цилиндрическим бором формируют ложе под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окклюзионную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накладку. Это ложе не должно располагаться близко к краю зуба, чтобы не было вывихивающего момента, а погружаться в глубину до 2 мм. На зубе может быть одно или два ложа под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окклюзионную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накладку в зависимости от вида кламмера. Этапы изготовления такие же, как у штампованной коронки. После окончательной припасовки и полировки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бюгельные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коронки фиксируются на постоянный цемент, и только после этого снимается двойной оттиск для бюгельного протеза.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Бюгельный протез - виды и це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93" y="1474385"/>
            <a:ext cx="6752703" cy="50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5486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Бюгельная коронка</a:t>
            </a:r>
            <a:endParaRPr lang="ru-RU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64088" y="980728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23728" y="1052736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600" spc="-10" dirty="0">
                <a:latin typeface="Cambria" panose="02040503050406030204" pitchFamily="18" charset="0"/>
                <a:ea typeface="Cambria" panose="02040503050406030204" pitchFamily="18" charset="0"/>
              </a:rPr>
              <a:t>В настоящее время ортопеды-стоматологи располагают различными конструкциями </a:t>
            </a:r>
            <a:r>
              <a:rPr lang="ru-RU" sz="1600" spc="-1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sz="1600" spc="-10" dirty="0">
                <a:latin typeface="Cambria" panose="02040503050406030204" pitchFamily="18" charset="0"/>
                <a:ea typeface="Cambria" panose="02040503050406030204" pitchFamily="18" charset="0"/>
              </a:rPr>
              <a:t>, позволяющими в трудных клинических условиях фиксировать протезы. Но основная задача заключается в том, чтобы применить такую систему </a:t>
            </a:r>
            <a:r>
              <a:rPr lang="ru-RU" sz="1600" spc="-1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sz="1600" spc="-10" dirty="0">
                <a:latin typeface="Cambria" panose="02040503050406030204" pitchFamily="18" charset="0"/>
                <a:ea typeface="Cambria" panose="02040503050406030204" pitchFamily="18" charset="0"/>
              </a:rPr>
              <a:t>, которая обеспечивала бы фиксацию протеза и в то же время не оказывала вредное воздействие на опорные зубы. С этой точки зрения фиксация протеза является сложной биомеханической проблемой.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Все существующие разновидности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обладают как положительными качествами, так и недостатками. Знание того, где и как применить тот или иной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зависит от клинической картины частичной потери зубов, функциональных особенностей тканей и органов полости рта, а также механических свойств самих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и способа их взаимодействия.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0466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Кламмерная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система бюгельных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протезов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228308"/>
            <a:ext cx="6995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Бюгельным протезом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называется съемный лечебный аппарат замещения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частичного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отсутствия зубов и восстановления функции жевания.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Укрепляется протез на естественных зубах и опирается как на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естественные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зубы, так и на слизистую оболочку, жевательное давление регулируется сочетано через периодонто- и гингиво- мускулярные рефлексы. 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Бюгельный протез </a:t>
            </a:r>
            <a:r>
              <a:rPr lang="ru-RU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съемный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лечебный аппарат замещения частичного отсутствия зубов и восстановления функции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жевания.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Бюгельные протезы в Екатеринбурге, цены на бюгельные протез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95905"/>
            <a:ext cx="44005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югельные протезы, что это такое и какой бюгельный протез лучш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93351"/>
            <a:ext cx="3672258" cy="24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476672"/>
            <a:ext cx="63367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Рассматривая различные разновидности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можно отметить в них общие детали: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плечо, тело, отросток кламмера и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окклюзионную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накладку. </a:t>
            </a: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endParaRPr lang="ru-RU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43100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Плечом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кламмера называется его пружинящая часть, охватывающая коронку зуба. Его положение определяется анатомической формой зуба.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Телом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кламмера называется его неподвижная часть, располагающаяся над экватором опорного зуба, на контактной стороне.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Отросток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предназначен для крепления кламмера в каркасе бюгельного протеза.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Опорно-удерживающие кламмера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имеют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окклюзионную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накладку, расположенную на окклюзионной поверхности зуба. С ее помощью жевательное давление передается на опорный зуб. 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67" y="531236"/>
            <a:ext cx="5823117" cy="6357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696" y="1256924"/>
            <a:ext cx="219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а)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окклюзионная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накладка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5480" y="29726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жесткая часть плеча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2072" y="3429000"/>
            <a:ext cx="191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г) тело кламмера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45017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в) подвижная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часть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1959" y="214401"/>
            <a:ext cx="7024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Составные элементы опорно-удерживающего кламмера: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07704" y="730830"/>
            <a:ext cx="656307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Кламмерная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система фирмы 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Ney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была разработана в 1956 г. во Франкфурте-на-Майне группой специалистов, в которую входили стоматологи, зубные техники и инженеры-металлурги.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Авторы ее учли то обстоятельство, что перелом проволочного кламмера всегда происходит в месте его выхода из базиса, и предложили тело кламмера и верхнюю часть его делать толстыми. Эта жесткая часть кламмера, располагаясь выше межевой линии, должна охватывать зуб на 3/4 коронки. Определенное положение на зубе, жесткость этой части кламмера позволяет противодействовать боковому смещению протеза.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Фиксация протеза происходит за счет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нижней части плеча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которое заходит под экватор. Опирающаяся функция кламмера обеспечивается его верхней частью 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оклюзионной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накладкой. Кламмера системы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соединяются с протезом жестко, что позволяет накладывать протез только в одном направлении. Система фирмы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представлена 5 типами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Все кламмера располагаются в определенной закономерности: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опорная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 часть его лежит выше межевой линии,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удерживающая (</a:t>
            </a:r>
            <a:r>
              <a:rPr lang="ru-RU" alt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ретенционная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– ниже.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1959" y="214401"/>
            <a:ext cx="7024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Кламмерная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система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Ney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48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Кламмера системы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506" name="Picture 2" descr="КЛАММЕРЫ. КЛАММЕРНАЯ СИСТЕ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95" y="1018421"/>
            <a:ext cx="6936705" cy="36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869160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№1 - жесткий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опорно-удерживающий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Аккера;</a:t>
            </a:r>
          </a:p>
          <a:p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№2 – 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Роуча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(Т-образный);</a:t>
            </a:r>
          </a:p>
          <a:p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Кламммер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№3 – комбинированный (Аккера-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Роуча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№4 –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одноплечим обратного или обратно-заднего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действия;</a:t>
            </a:r>
          </a:p>
          <a:p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№5 – круговой.</a:t>
            </a:r>
          </a:p>
        </p:txBody>
      </p:sp>
    </p:spTree>
    <p:extLst>
      <p:ext uri="{BB962C8B-B14F-4D97-AF65-F5344CB8AC3E}">
        <p14:creationId xmlns:p14="http://schemas.microsoft.com/office/powerpoint/2010/main" val="21494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476672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№1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представляет собой классический жесткий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опорно-удерживающий 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Аккера, имеющий 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окклюзионную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накладку и два плеча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(вестибулярное и оральное).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Окклюзионная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накладка обеспечивает опору, мешая погружению базиса протеза в ткани протезного ложа, передавая часть жевательного давления на пародонт опорных зубов. </a:t>
            </a: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Жесткая часть 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плечей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надежно предупреждает боковые сдвиги протеза. Располагаясь над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межевой линией, они выполняют и функцию опоры, а их кончики, расположенные в пришеечной области, обеспечивают фиксацию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первого типа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показан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при лечении больных с частичным отсутствием зубов и дефектом 3 класса (по Кеннеди) в случаях когда межевая линия проходит посередине между щечной и оральной поверхностями.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7824" y="44194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1. </a:t>
            </a:r>
            <a:r>
              <a:rPr lang="ru-RU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Аккера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http://neostom.ru/file/%D0%BA%D0%BB%D0%B0%D0%BC%D0%BC%D0%B5%D1%80%20%D0%90%D0%BA%D0%BA%D0%B5%D1%80%D0%B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68" y="3579412"/>
            <a:ext cx="5057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80526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Расположение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кламмера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Аккера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в зависимости от наклона коронки зуба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352" y="975462"/>
            <a:ext cx="4392488" cy="247293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60032" y="2420888"/>
            <a:ext cx="432048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820419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№2 (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Роуча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представлен окклюзионной накладкой, соединенной с телом и двумя Т-образными плечами, прикрепленными к седлу.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Окклюзионная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накладка обеспечивает жесткую опору, а пружинящие плечи, расположенные в пришеечной части зуба, создают хорошую фиксацию.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Этот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применяется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при атипичном расположении межевой линии, когда она проходит высоко в ближайшей к дефекту зоне и опущена в отдаленной. Используя пружинящее действие кламмера, его можно применять как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дробитель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нагрузки при концевых дефектах.</a:t>
            </a:r>
          </a:p>
        </p:txBody>
      </p:sp>
    </p:spTree>
    <p:extLst>
      <p:ext uri="{BB962C8B-B14F-4D97-AF65-F5344CB8AC3E}">
        <p14:creationId xmlns:p14="http://schemas.microsoft.com/office/powerpoint/2010/main" val="7387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56677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2. </a:t>
            </a:r>
            <a:r>
              <a:rPr lang="ru-RU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ttp://neostom.ru/file/%D0%BA%D0%BB%D0%B0%D0%BC%D0%BC%D0%B5%D1%80%20%D0%A0%D0%BE%D1%83%D1%87%D0%B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92" y="1686714"/>
            <a:ext cx="4114800" cy="27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75" y="1686714"/>
            <a:ext cx="2202469" cy="2274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18853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Т-образные плечи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656792" y="3284984"/>
            <a:ext cx="291472" cy="1903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902826" y="2418598"/>
            <a:ext cx="810956" cy="2769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612844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№3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представляет собой комбинацию первых двух типов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кламмеров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показан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оральном или вестибулярном наклоне зуба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Со стороны наклона зуба межевая линия поднимается к жевательной поверхности,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увеличивается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ретенционная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часть зуба, поэтому здесь необходимо расположить Т-образный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стороны, противоположной наклону, увеличивается опорная часть, и здесь необходимо расположить плечо кламмера №1 </a:t>
            </a:r>
          </a:p>
        </p:txBody>
      </p:sp>
    </p:spTree>
    <p:extLst>
      <p:ext uri="{BB962C8B-B14F-4D97-AF65-F5344CB8AC3E}">
        <p14:creationId xmlns:p14="http://schemas.microsoft.com/office/powerpoint/2010/main" val="3201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2018" y="566777"/>
            <a:ext cx="591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3.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Комбинированный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плечами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Аккера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http://neostom.ru/file/%D0%BA%D0%BE%D0%BC%D0%B1%D0%B8%D0%BD%D0%B8%D1%80%D0%BE%D0%B2%D0%B0%D0%BD%D0%BD%D1%8B%D0%B9%20%D0%BA%D0%BB%D0%B0%D0%BC%D0%BC%D0%B5%D1%8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0" y="2132856"/>
            <a:ext cx="3744414" cy="31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740" y="2096819"/>
            <a:ext cx="1980912" cy="1927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2640" y="562046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Т-образное плечо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70314" y="2564904"/>
            <a:ext cx="2040598" cy="2502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0252" y="5067849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Плечо кламмера Аккера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143600" y="3869314"/>
            <a:ext cx="291472" cy="1903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328351"/>
            <a:ext cx="71391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Преимущества опирающегося протеза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из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кобальто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-хромового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сплава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ru-RU" sz="3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возможность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жёсткого крепления каркаса с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опорными</a:t>
            </a:r>
            <a:b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зубами,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даже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при концевых дефектах, обеспечивает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высокие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функциональные качества протезов.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шинирование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сохранившихся зубов.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жесткое прочное соединение каркаса цельнолитого протеза с опорными зубами исключает микродвижения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протеза.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опорно-удерживающие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приспособления препятствуют оседанию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протеза.</a:t>
            </a:r>
          </a:p>
          <a:p>
            <a:endParaRPr lang="ru-RU" dirty="0"/>
          </a:p>
        </p:txBody>
      </p:sp>
      <p:pic>
        <p:nvPicPr>
          <p:cNvPr id="6" name="Picture 2" descr="https://userscontent2.emaze.com/images/436a41c5-589e-43c9-bb82-2a5ae6e8363b/124bf0ed-b39a-45ef-8f02-5dbdde00d4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25291" cy="13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76" y="5058848"/>
            <a:ext cx="1440160" cy="15056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№4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часто называют одноплечим обратного или обратно-заднего действия.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Он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представляет собой полукруговой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который начинается опорным плечом на оральной (или вестибулярной) поверхности, переходит в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медиально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расположенную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окклюзионную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накладку и заканчивается опорно-удерживающим плечом на вестибулярной (оральной) поверхности.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Показан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 лечении дефектов 1 и 2 класса по Кеннеди с расположением на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премоля-рах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и клыках. Длинное плечо обеспечивает упругость кламмера.</a:t>
            </a:r>
          </a:p>
        </p:txBody>
      </p:sp>
    </p:spTree>
    <p:extLst>
      <p:ext uri="{BB962C8B-B14F-4D97-AF65-F5344CB8AC3E}">
        <p14:creationId xmlns:p14="http://schemas.microsoft.com/office/powerpoint/2010/main" val="336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796775"/>
            <a:ext cx="59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4.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заднего действия</a:t>
            </a:r>
          </a:p>
        </p:txBody>
      </p:sp>
      <p:pic>
        <p:nvPicPr>
          <p:cNvPr id="4098" name="Picture 2" descr="http://neostom.ru/file/%D0%BA%D0%BB%D0%B0%D0%BC%D0%BC%D0%B5%D1%80%20%D0%B7%D0%B0%D0%B4%D0%BD%D0%B5%D0%B3%D0%BE%20%D0%B4%D0%B5%D0%B9%D1%81%D1%82%D0%B2%D0%B8%D1%8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9389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01317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 - оральный одноплечий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с дистальной накладкой;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б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оральный одноплечий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с медиальной накладкой</a:t>
            </a:r>
          </a:p>
        </p:txBody>
      </p:sp>
    </p:spTree>
    <p:extLst>
      <p:ext uri="{BB962C8B-B14F-4D97-AF65-F5344CB8AC3E}">
        <p14:creationId xmlns:p14="http://schemas.microsoft.com/office/powerpoint/2010/main" val="41361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764704"/>
            <a:ext cx="6318448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№5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(круговой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) с двумя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окклюзионными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накладками, жесткая часть плеча укрепляется дополнительно дугой.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Благодаря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двум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окклюзионным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накладкам жевательное давление передается по вертикальной оси зуба.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Его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применяют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 наклоненных одиночно стоящих молярах.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355724"/>
            <a:ext cx="1512168" cy="19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7492238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4725144"/>
            <a:ext cx="692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 - с двумя накладками для верхней челюсти;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б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с двумя накладками для нижней челюсти;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с одной накладкой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828387"/>
            <a:ext cx="59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5.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Кольцевой </a:t>
            </a:r>
            <a:r>
              <a:rPr lang="ru-RU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01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1859925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Благодарю за внимание!</a:t>
            </a:r>
            <a:endParaRPr lang="ru-RU" sz="36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43808" y="63881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ФЕДЕРАЛЬНОЕ  ГОСУДАРСТВЕННОЕ БЮДЖЕТНОЕ ОБРАЗОВАТЕЛЬНОЕ </a:t>
            </a:r>
            <a:r>
              <a:rPr lang="ru-RU" sz="1400" b="1" dirty="0">
                <a:latin typeface="Cambria" panose="02040503050406030204" pitchFamily="18" charset="0"/>
                <a:cs typeface="Times New Roman" pitchFamily="18" charset="0"/>
              </a:rPr>
              <a:t>УЧРЕЖДЕНИЕ  </a:t>
            </a:r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endParaRPr lang="ru-RU" sz="1400" b="1" dirty="0">
              <a:latin typeface="Cambria" panose="02040503050406030204" pitchFamily="18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КУБАНСКИЙ ГОСУДАРСТВЕННЫЙ МЕДИЦИНСКИЙ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УНИВЕРСИТЕТ</a:t>
            </a:r>
          </a:p>
          <a:p>
            <a:pPr algn="ctr" eaLnBrk="0" hangingPunct="0"/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0" hangingPunct="0"/>
            <a:r>
              <a:rPr lang="ru-RU" sz="1400" b="1" dirty="0">
                <a:latin typeface="Cambria" panose="02040503050406030204" pitchFamily="18" charset="0"/>
                <a:cs typeface="Times New Roman" pitchFamily="18" charset="0"/>
              </a:rPr>
              <a:t>МИНИСТЕРСТВА ЗДРАВООХРАНЕНИЯ </a:t>
            </a:r>
            <a:r>
              <a:rPr lang="ru-RU" sz="1400" b="1" dirty="0" smtClean="0">
                <a:latin typeface="Cambria" panose="02040503050406030204" pitchFamily="18" charset="0"/>
                <a:cs typeface="Times New Roman" pitchFamily="18" charset="0"/>
              </a:rPr>
              <a:t>РОССИЙСКОЙ ФЕДЕРАЦИИ</a:t>
            </a:r>
            <a:endParaRPr lang="ru-RU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3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328351"/>
            <a:ext cx="71391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Преимущества опирающегося протеза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из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кобальто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-хромового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сплава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наклонённые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и повёрнутые зубы используются как опора для цельнолитого протеза.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прочное положение протеза придаёт пациенту чувство уверенности и ускоряет процесс адаптации к протезу.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незначительное количество коррекции протеза является благоприятным фактором.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возможность гигиенического ухода за полостью рта лучше, чем при несъемном мостовидном протезе.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/>
          </a:p>
        </p:txBody>
      </p:sp>
      <p:pic>
        <p:nvPicPr>
          <p:cNvPr id="6" name="Picture 2" descr="https://userscontent2.emaze.com/images/436a41c5-589e-43c9-bb82-2a5ae6e8363b/124bf0ed-b39a-45ef-8f02-5dbdde00d4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150"/>
            <a:ext cx="1490313" cy="14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Бюгельные протезы — Студо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36204"/>
            <a:ext cx="4392488" cy="2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югельный протез на нижнюю челюсть в Москве, в клинике Se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818"/>
            <a:ext cx="4248472" cy="30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149080"/>
            <a:ext cx="2448272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протез на верхней челюсти в полости рта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700808"/>
            <a:ext cx="244827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Рис1.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бюгельный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протез на нижней челюсти в полости рта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69951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Показания к изготовлению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бюгельного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протеза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endParaRPr lang="ru-RU" sz="7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двусторонние и односторонние концевые дефекты зубных рядов.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включенные дефекты большой протяженности.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включенные дефекты малые и средние при невозможности изготовления мостовидных протезов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количество зубов в зубном ряду должно быть не менее 5-6.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области периапикальных тканей опорных зубов не должно быть невылеченных патологических процессов.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116632"/>
            <a:ext cx="69951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Показания к изготовлению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бюгельного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протеза:</a:t>
            </a:r>
            <a:endParaRPr lang="ru-RU" sz="28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коронки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опорных зубов по возможности должны быть высокими, с хорошо выраженным экватором.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фиссуры на опорных зубах должны быть выраженными.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на нижней челюсти должно быть глубокое расположение дна полости рта.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отсутствие торуса и экзостозов на челюстях.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величина атрофии альвеолярного отростков должна быть незначительной.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sun9-10.userapi.com/c206520/v206520230/1349f/FlmYQ1AqO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81" y="260648"/>
            <a:ext cx="791922" cy="60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71287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Противопоказания к изготовлению бюгельных протезов:</a:t>
            </a:r>
            <a:endParaRPr lang="ru-RU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высокое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прикрепление уздечки языка на нижней челюсти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низкие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клинические коронки, если их нельзя увеличить искусственно, не могут служить опорой.</a:t>
            </a:r>
            <a:endParaRPr lang="ru-RU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значительно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наклонённые в разные стороны опорные зубы </a:t>
            </a: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являются относительным </a:t>
            </a:r>
            <a:r>
              <a:rPr lang="ru-RU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противопоказанием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наличие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глубокого прикуса, особенно глубокого травмирующего, без предварительной перестройки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миотатического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рефлекса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резко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выраженный торус на верхней челюсти является относительным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противопоказаниям.</a:t>
            </a:r>
            <a:endParaRPr lang="ru-RU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большая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атрофия альвеолярного отростка и плоское нёбо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4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2476</Words>
  <Application>Microsoft Office PowerPoint</Application>
  <PresentationFormat>Экран (4:3)</PresentationFormat>
  <Paragraphs>240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120</cp:revision>
  <dcterms:modified xsi:type="dcterms:W3CDTF">2023-09-06T13:00:41Z</dcterms:modified>
</cp:coreProperties>
</file>