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38" r:id="rId2"/>
  </p:sldMasterIdLst>
  <p:notesMasterIdLst>
    <p:notesMasterId r:id="rId43"/>
  </p:notesMasterIdLst>
  <p:sldIdLst>
    <p:sldId id="5727" r:id="rId3"/>
    <p:sldId id="5750" r:id="rId4"/>
    <p:sldId id="5719" r:id="rId5"/>
    <p:sldId id="5728" r:id="rId6"/>
    <p:sldId id="5736" r:id="rId7"/>
    <p:sldId id="5737" r:id="rId8"/>
    <p:sldId id="5740" r:id="rId9"/>
    <p:sldId id="5739" r:id="rId10"/>
    <p:sldId id="5741" r:id="rId11"/>
    <p:sldId id="5729" r:id="rId12"/>
    <p:sldId id="5743" r:id="rId13"/>
    <p:sldId id="5742" r:id="rId14"/>
    <p:sldId id="5744" r:id="rId15"/>
    <p:sldId id="5730" r:id="rId16"/>
    <p:sldId id="5731" r:id="rId17"/>
    <p:sldId id="5732" r:id="rId18"/>
    <p:sldId id="5733" r:id="rId19"/>
    <p:sldId id="5734" r:id="rId20"/>
    <p:sldId id="5746" r:id="rId21"/>
    <p:sldId id="5735" r:id="rId22"/>
    <p:sldId id="5749" r:id="rId23"/>
    <p:sldId id="5747" r:id="rId24"/>
    <p:sldId id="5748" r:id="rId25"/>
    <p:sldId id="377" r:id="rId26"/>
    <p:sldId id="378" r:id="rId27"/>
    <p:sldId id="414" r:id="rId28"/>
    <p:sldId id="410" r:id="rId29"/>
    <p:sldId id="391" r:id="rId30"/>
    <p:sldId id="445" r:id="rId31"/>
    <p:sldId id="5753" r:id="rId32"/>
    <p:sldId id="5751" r:id="rId33"/>
    <p:sldId id="5752" r:id="rId34"/>
    <p:sldId id="403" r:id="rId35"/>
    <p:sldId id="345" r:id="rId36"/>
    <p:sldId id="406" r:id="rId37"/>
    <p:sldId id="407" r:id="rId38"/>
    <p:sldId id="431" r:id="rId39"/>
    <p:sldId id="475" r:id="rId40"/>
    <p:sldId id="415" r:id="rId41"/>
    <p:sldId id="409" r:id="rId4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71361" autoAdjust="0"/>
  </p:normalViewPr>
  <p:slideViewPr>
    <p:cSldViewPr snapToGrid="0">
      <p:cViewPr varScale="1">
        <p:scale>
          <a:sx n="85" d="100"/>
          <a:sy n="85" d="100"/>
        </p:scale>
        <p:origin x="194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5-HT2C</c:v>
                </c:pt>
              </c:strCache>
            </c:strRef>
          </c:tx>
          <c:spPr>
            <a:solidFill>
              <a:srgbClr val="FFC000"/>
            </a:solidFill>
            <a:ln>
              <a:noFill/>
            </a:ln>
            <a:effectLst/>
          </c:spPr>
          <c:invertIfNegative val="0"/>
          <c:cat>
            <c:numRef>
              <c:f>Лист1!$A$2</c:f>
              <c:numCache>
                <c:formatCode>General</c:formatCode>
                <c:ptCount val="1"/>
              </c:numCache>
            </c:numRef>
          </c:cat>
          <c:val>
            <c:numRef>
              <c:f>Лист1!$B$2</c:f>
              <c:numCache>
                <c:formatCode>General</c:formatCode>
                <c:ptCount val="1"/>
                <c:pt idx="0">
                  <c:v>7</c:v>
                </c:pt>
              </c:numCache>
            </c:numRef>
          </c:val>
          <c:extLst>
            <c:ext xmlns:c16="http://schemas.microsoft.com/office/drawing/2014/chart" uri="{C3380CC4-5D6E-409C-BE32-E72D297353CC}">
              <c16:uniqueId val="{00000000-866A-4C7F-931B-412B1060C129}"/>
            </c:ext>
          </c:extLst>
        </c:ser>
        <c:ser>
          <c:idx val="1"/>
          <c:order val="1"/>
          <c:tx>
            <c:strRef>
              <c:f>Лист1!$C$1</c:f>
              <c:strCache>
                <c:ptCount val="1"/>
                <c:pt idx="0">
                  <c:v>H1</c:v>
                </c:pt>
              </c:strCache>
            </c:strRef>
          </c:tx>
          <c:spPr>
            <a:solidFill>
              <a:srgbClr val="002060"/>
            </a:solidFill>
            <a:ln>
              <a:noFill/>
            </a:ln>
            <a:effectLst/>
          </c:spPr>
          <c:invertIfNegative val="0"/>
          <c:cat>
            <c:numRef>
              <c:f>Лист1!$A$2</c:f>
              <c:numCache>
                <c:formatCode>General</c:formatCode>
                <c:ptCount val="1"/>
              </c:numCache>
            </c:numRef>
          </c:cat>
          <c:val>
            <c:numRef>
              <c:f>Лист1!$C$2</c:f>
              <c:numCache>
                <c:formatCode>General</c:formatCode>
                <c:ptCount val="1"/>
                <c:pt idx="0">
                  <c:v>7</c:v>
                </c:pt>
              </c:numCache>
            </c:numRef>
          </c:val>
          <c:extLst>
            <c:ext xmlns:c16="http://schemas.microsoft.com/office/drawing/2014/chart" uri="{C3380CC4-5D6E-409C-BE32-E72D297353CC}">
              <c16:uniqueId val="{00000001-866A-4C7F-931B-412B1060C129}"/>
            </c:ext>
          </c:extLst>
        </c:ser>
        <c:ser>
          <c:idx val="2"/>
          <c:order val="2"/>
          <c:tx>
            <c:strRef>
              <c:f>Лист1!$D$1</c:f>
              <c:strCache>
                <c:ptCount val="1"/>
                <c:pt idx="0">
                  <c:v>a1</c:v>
                </c:pt>
              </c:strCache>
            </c:strRef>
          </c:tx>
          <c:spPr>
            <a:solidFill>
              <a:srgbClr val="0070C0"/>
            </a:solidFill>
            <a:ln>
              <a:noFill/>
            </a:ln>
            <a:effectLst/>
          </c:spPr>
          <c:invertIfNegative val="0"/>
          <c:cat>
            <c:numRef>
              <c:f>Лист1!$A$2</c:f>
              <c:numCache>
                <c:formatCode>General</c:formatCode>
                <c:ptCount val="1"/>
              </c:numCache>
            </c:numRef>
          </c:cat>
          <c:val>
            <c:numRef>
              <c:f>Лист1!$D$2</c:f>
              <c:numCache>
                <c:formatCode>General</c:formatCode>
                <c:ptCount val="1"/>
                <c:pt idx="0">
                  <c:v>7</c:v>
                </c:pt>
              </c:numCache>
            </c:numRef>
          </c:val>
          <c:extLst>
            <c:ext xmlns:c16="http://schemas.microsoft.com/office/drawing/2014/chart" uri="{C3380CC4-5D6E-409C-BE32-E72D297353CC}">
              <c16:uniqueId val="{00000002-866A-4C7F-931B-412B1060C129}"/>
            </c:ext>
          </c:extLst>
        </c:ser>
        <c:ser>
          <c:idx val="3"/>
          <c:order val="3"/>
          <c:tx>
            <c:strRef>
              <c:f>Лист1!$E$1</c:f>
              <c:strCache>
                <c:ptCount val="1"/>
                <c:pt idx="0">
                  <c:v>M1</c:v>
                </c:pt>
              </c:strCache>
            </c:strRef>
          </c:tx>
          <c:spPr>
            <a:solidFill>
              <a:srgbClr val="7030A0"/>
            </a:solidFill>
            <a:ln>
              <a:noFill/>
            </a:ln>
            <a:effectLst/>
          </c:spPr>
          <c:invertIfNegative val="0"/>
          <c:cat>
            <c:numRef>
              <c:f>Лист1!$A$2</c:f>
              <c:numCache>
                <c:formatCode>General</c:formatCode>
                <c:ptCount val="1"/>
              </c:numCache>
            </c:numRef>
          </c:cat>
          <c:val>
            <c:numRef>
              <c:f>Лист1!$E$2</c:f>
              <c:numCache>
                <c:formatCode>General</c:formatCode>
                <c:ptCount val="1"/>
                <c:pt idx="0">
                  <c:v>7</c:v>
                </c:pt>
              </c:numCache>
            </c:numRef>
          </c:val>
          <c:extLst>
            <c:ext xmlns:c16="http://schemas.microsoft.com/office/drawing/2014/chart" uri="{C3380CC4-5D6E-409C-BE32-E72D297353CC}">
              <c16:uniqueId val="{00000004-866A-4C7F-931B-412B1060C129}"/>
            </c:ext>
          </c:extLst>
        </c:ser>
        <c:ser>
          <c:idx val="4"/>
          <c:order val="4"/>
          <c:tx>
            <c:strRef>
              <c:f>Лист1!$F$1</c:f>
              <c:strCache>
                <c:ptCount val="1"/>
                <c:pt idx="0">
                  <c:v>D1</c:v>
                </c:pt>
              </c:strCache>
            </c:strRef>
          </c:tx>
          <c:spPr>
            <a:solidFill>
              <a:srgbClr val="00B050"/>
            </a:solidFill>
            <a:ln>
              <a:noFill/>
            </a:ln>
            <a:effectLst/>
          </c:spPr>
          <c:invertIfNegative val="0"/>
          <c:cat>
            <c:numRef>
              <c:f>Лист1!$A$2</c:f>
              <c:numCache>
                <c:formatCode>General</c:formatCode>
                <c:ptCount val="1"/>
              </c:numCache>
            </c:numRef>
          </c:cat>
          <c:val>
            <c:numRef>
              <c:f>Лист1!$F$2</c:f>
              <c:numCache>
                <c:formatCode>General</c:formatCode>
                <c:ptCount val="1"/>
                <c:pt idx="0">
                  <c:v>7</c:v>
                </c:pt>
              </c:numCache>
            </c:numRef>
          </c:val>
          <c:extLst>
            <c:ext xmlns:c16="http://schemas.microsoft.com/office/drawing/2014/chart" uri="{C3380CC4-5D6E-409C-BE32-E72D297353CC}">
              <c16:uniqueId val="{00000005-866A-4C7F-931B-412B1060C129}"/>
            </c:ext>
          </c:extLst>
        </c:ser>
        <c:ser>
          <c:idx val="5"/>
          <c:order val="5"/>
          <c:tx>
            <c:strRef>
              <c:f>Лист1!$G$1</c:f>
              <c:strCache>
                <c:ptCount val="1"/>
                <c:pt idx="0">
                  <c:v>Столбец2</c:v>
                </c:pt>
              </c:strCache>
            </c:strRef>
          </c:tx>
          <c:spPr>
            <a:solidFill>
              <a:schemeClr val="accent6"/>
            </a:solidFill>
            <a:ln>
              <a:noFill/>
            </a:ln>
            <a:effectLst/>
          </c:spPr>
          <c:invertIfNegative val="0"/>
          <c:cat>
            <c:numRef>
              <c:f>Лист1!$A$2</c:f>
              <c:numCache>
                <c:formatCode>General</c:formatCode>
                <c:ptCount val="1"/>
              </c:numCache>
            </c:numRef>
          </c:cat>
          <c:val>
            <c:numRef>
              <c:f>Лист1!$G$2</c:f>
              <c:numCache>
                <c:formatCode>General</c:formatCode>
                <c:ptCount val="1"/>
              </c:numCache>
            </c:numRef>
          </c:val>
          <c:extLst>
            <c:ext xmlns:c16="http://schemas.microsoft.com/office/drawing/2014/chart" uri="{C3380CC4-5D6E-409C-BE32-E72D297353CC}">
              <c16:uniqueId val="{00000006-866A-4C7F-931B-412B1060C129}"/>
            </c:ext>
          </c:extLst>
        </c:ser>
        <c:ser>
          <c:idx val="6"/>
          <c:order val="6"/>
          <c:tx>
            <c:strRef>
              <c:f>Лист1!$H$1</c:f>
              <c:strCache>
                <c:ptCount val="1"/>
                <c:pt idx="0">
                  <c:v>5-HT1A</c:v>
                </c:pt>
              </c:strCache>
            </c:strRef>
          </c:tx>
          <c:spPr>
            <a:solidFill>
              <a:srgbClr val="FFC000"/>
            </a:solidFill>
            <a:ln>
              <a:noFill/>
            </a:ln>
            <a:effectLst/>
          </c:spPr>
          <c:invertIfNegative val="0"/>
          <c:cat>
            <c:numRef>
              <c:f>Лист1!$A$2</c:f>
              <c:numCache>
                <c:formatCode>General</c:formatCode>
                <c:ptCount val="1"/>
              </c:numCache>
            </c:numRef>
          </c:cat>
          <c:val>
            <c:numRef>
              <c:f>Лист1!$H$2</c:f>
              <c:numCache>
                <c:formatCode>General</c:formatCode>
                <c:ptCount val="1"/>
                <c:pt idx="0">
                  <c:v>8</c:v>
                </c:pt>
              </c:numCache>
            </c:numRef>
          </c:val>
          <c:extLst>
            <c:ext xmlns:c16="http://schemas.microsoft.com/office/drawing/2014/chart" uri="{C3380CC4-5D6E-409C-BE32-E72D297353CC}">
              <c16:uniqueId val="{00000007-866A-4C7F-931B-412B1060C129}"/>
            </c:ext>
          </c:extLst>
        </c:ser>
        <c:ser>
          <c:idx val="7"/>
          <c:order val="7"/>
          <c:tx>
            <c:strRef>
              <c:f>Лист1!$I$1</c:f>
              <c:strCache>
                <c:ptCount val="1"/>
                <c:pt idx="0">
                  <c:v>5-HT7</c:v>
                </c:pt>
              </c:strCache>
            </c:strRef>
          </c:tx>
          <c:spPr>
            <a:solidFill>
              <a:srgbClr val="FFC000"/>
            </a:solidFill>
            <a:ln>
              <a:noFill/>
            </a:ln>
            <a:effectLst/>
          </c:spPr>
          <c:invertIfNegative val="0"/>
          <c:cat>
            <c:numRef>
              <c:f>Лист1!$A$2</c:f>
              <c:numCache>
                <c:formatCode>General</c:formatCode>
                <c:ptCount val="1"/>
              </c:numCache>
            </c:numRef>
          </c:cat>
          <c:val>
            <c:numRef>
              <c:f>Лист1!$I$2</c:f>
              <c:numCache>
                <c:formatCode>General</c:formatCode>
                <c:ptCount val="1"/>
                <c:pt idx="0">
                  <c:v>8</c:v>
                </c:pt>
              </c:numCache>
            </c:numRef>
          </c:val>
          <c:extLst>
            <c:ext xmlns:c16="http://schemas.microsoft.com/office/drawing/2014/chart" uri="{C3380CC4-5D6E-409C-BE32-E72D297353CC}">
              <c16:uniqueId val="{00000008-866A-4C7F-931B-412B1060C129}"/>
            </c:ext>
          </c:extLst>
        </c:ser>
        <c:ser>
          <c:idx val="8"/>
          <c:order val="8"/>
          <c:tx>
            <c:strRef>
              <c:f>Лист1!$J$1</c:f>
              <c:strCache>
                <c:ptCount val="1"/>
                <c:pt idx="0">
                  <c:v>a2C</c:v>
                </c:pt>
              </c:strCache>
            </c:strRef>
          </c:tx>
          <c:spPr>
            <a:solidFill>
              <a:srgbClr val="C00000"/>
            </a:solidFill>
            <a:ln>
              <a:noFill/>
            </a:ln>
            <a:effectLst/>
          </c:spPr>
          <c:invertIfNegative val="0"/>
          <c:cat>
            <c:numRef>
              <c:f>Лист1!$A$2</c:f>
              <c:numCache>
                <c:formatCode>General</c:formatCode>
                <c:ptCount val="1"/>
              </c:numCache>
            </c:numRef>
          </c:cat>
          <c:val>
            <c:numRef>
              <c:f>Лист1!$J$2</c:f>
              <c:numCache>
                <c:formatCode>General</c:formatCode>
                <c:ptCount val="1"/>
                <c:pt idx="0">
                  <c:v>8</c:v>
                </c:pt>
              </c:numCache>
            </c:numRef>
          </c:val>
          <c:extLst>
            <c:ext xmlns:c16="http://schemas.microsoft.com/office/drawing/2014/chart" uri="{C3380CC4-5D6E-409C-BE32-E72D297353CC}">
              <c16:uniqueId val="{00000009-866A-4C7F-931B-412B1060C129}"/>
            </c:ext>
          </c:extLst>
        </c:ser>
        <c:ser>
          <c:idx val="9"/>
          <c:order val="9"/>
          <c:tx>
            <c:strRef>
              <c:f>Лист1!$K$1</c:f>
              <c:strCache>
                <c:ptCount val="1"/>
                <c:pt idx="0">
                  <c:v>Столбец3</c:v>
                </c:pt>
              </c:strCache>
            </c:strRef>
          </c:tx>
          <c:spPr>
            <a:solidFill>
              <a:schemeClr val="accent4">
                <a:lumMod val="60000"/>
              </a:schemeClr>
            </a:solidFill>
            <a:ln>
              <a:noFill/>
            </a:ln>
            <a:effectLst/>
          </c:spPr>
          <c:invertIfNegative val="0"/>
          <c:cat>
            <c:numRef>
              <c:f>Лист1!$A$2</c:f>
              <c:numCache>
                <c:formatCode>General</c:formatCode>
                <c:ptCount val="1"/>
              </c:numCache>
            </c:numRef>
          </c:cat>
          <c:val>
            <c:numRef>
              <c:f>Лист1!$K$2</c:f>
              <c:numCache>
                <c:formatCode>General</c:formatCode>
                <c:ptCount val="1"/>
              </c:numCache>
            </c:numRef>
          </c:val>
          <c:extLst>
            <c:ext xmlns:c16="http://schemas.microsoft.com/office/drawing/2014/chart" uri="{C3380CC4-5D6E-409C-BE32-E72D297353CC}">
              <c16:uniqueId val="{0000000A-866A-4C7F-931B-412B1060C129}"/>
            </c:ext>
          </c:extLst>
        </c:ser>
        <c:ser>
          <c:idx val="10"/>
          <c:order val="10"/>
          <c:tx>
            <c:strRef>
              <c:f>Лист1!$L$1</c:f>
              <c:strCache>
                <c:ptCount val="1"/>
                <c:pt idx="0">
                  <c:v>5-HT2A</c:v>
                </c:pt>
              </c:strCache>
            </c:strRef>
          </c:tx>
          <c:spPr>
            <a:solidFill>
              <a:srgbClr val="FFC000"/>
            </a:solidFill>
            <a:ln>
              <a:noFill/>
            </a:ln>
            <a:effectLst/>
          </c:spPr>
          <c:invertIfNegative val="0"/>
          <c:cat>
            <c:numRef>
              <c:f>Лист1!$A$2</c:f>
              <c:numCache>
                <c:formatCode>General</c:formatCode>
                <c:ptCount val="1"/>
              </c:numCache>
            </c:numRef>
          </c:cat>
          <c:val>
            <c:numRef>
              <c:f>Лист1!$L$2</c:f>
              <c:numCache>
                <c:formatCode>General</c:formatCode>
                <c:ptCount val="1"/>
                <c:pt idx="0">
                  <c:v>9</c:v>
                </c:pt>
              </c:numCache>
            </c:numRef>
          </c:val>
          <c:extLst>
            <c:ext xmlns:c16="http://schemas.microsoft.com/office/drawing/2014/chart" uri="{C3380CC4-5D6E-409C-BE32-E72D297353CC}">
              <c16:uniqueId val="{0000000B-866A-4C7F-931B-412B1060C129}"/>
            </c:ext>
          </c:extLst>
        </c:ser>
        <c:ser>
          <c:idx val="11"/>
          <c:order val="11"/>
          <c:tx>
            <c:strRef>
              <c:f>Лист1!$M$1</c:f>
              <c:strCache>
                <c:ptCount val="1"/>
                <c:pt idx="0">
                  <c:v>D2</c:v>
                </c:pt>
              </c:strCache>
            </c:strRef>
          </c:tx>
          <c:spPr>
            <a:solidFill>
              <a:srgbClr val="00B050"/>
            </a:solidFill>
            <a:ln>
              <a:solidFill>
                <a:srgbClr val="FFFF00"/>
              </a:solidFill>
            </a:ln>
            <a:effectLst>
              <a:outerShdw blurRad="63500" sx="102000" sy="102000" algn="ctr" rotWithShape="0">
                <a:prstClr val="black">
                  <a:alpha val="40000"/>
                </a:prstClr>
              </a:outerShdw>
            </a:effectLst>
          </c:spPr>
          <c:invertIfNegative val="0"/>
          <c:cat>
            <c:numRef>
              <c:f>Лист1!$A$2</c:f>
              <c:numCache>
                <c:formatCode>General</c:formatCode>
                <c:ptCount val="1"/>
              </c:numCache>
            </c:numRef>
          </c:cat>
          <c:val>
            <c:numRef>
              <c:f>Лист1!$M$2</c:f>
              <c:numCache>
                <c:formatCode>General</c:formatCode>
                <c:ptCount val="1"/>
                <c:pt idx="0">
                  <c:v>9</c:v>
                </c:pt>
              </c:numCache>
            </c:numRef>
          </c:val>
          <c:extLst>
            <c:ext xmlns:c16="http://schemas.microsoft.com/office/drawing/2014/chart" uri="{C3380CC4-5D6E-409C-BE32-E72D297353CC}">
              <c16:uniqueId val="{0000000C-866A-4C7F-931B-412B1060C129}"/>
            </c:ext>
          </c:extLst>
        </c:ser>
        <c:dLbls>
          <c:showLegendKey val="0"/>
          <c:showVal val="0"/>
          <c:showCatName val="0"/>
          <c:showSerName val="0"/>
          <c:showPercent val="0"/>
          <c:showBubbleSize val="0"/>
        </c:dLbls>
        <c:gapWidth val="219"/>
        <c:overlap val="-27"/>
        <c:axId val="-488345376"/>
        <c:axId val="-488341568"/>
      </c:barChart>
      <c:catAx>
        <c:axId val="-48834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8341568"/>
        <c:crosses val="autoZero"/>
        <c:auto val="1"/>
        <c:lblAlgn val="ctr"/>
        <c:lblOffset val="100"/>
        <c:noMultiLvlLbl val="0"/>
      </c:catAx>
      <c:valAx>
        <c:axId val="-488341568"/>
        <c:scaling>
          <c:orientation val="minMax"/>
          <c:min val="5.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834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5-HT2C</c:v>
                </c:pt>
              </c:strCache>
            </c:strRef>
          </c:tx>
          <c:spPr>
            <a:solidFill>
              <a:srgbClr val="FFC000"/>
            </a:solidFill>
            <a:ln>
              <a:noFill/>
            </a:ln>
            <a:effectLst/>
          </c:spPr>
          <c:invertIfNegative val="0"/>
          <c:cat>
            <c:numRef>
              <c:f>Лист1!$A$2</c:f>
              <c:numCache>
                <c:formatCode>General</c:formatCode>
                <c:ptCount val="1"/>
              </c:numCache>
            </c:numRef>
          </c:cat>
          <c:val>
            <c:numRef>
              <c:f>Лист1!$B$2</c:f>
              <c:numCache>
                <c:formatCode>General</c:formatCode>
                <c:ptCount val="1"/>
                <c:pt idx="0">
                  <c:v>6.38</c:v>
                </c:pt>
              </c:numCache>
            </c:numRef>
          </c:val>
          <c:extLst>
            <c:ext xmlns:c16="http://schemas.microsoft.com/office/drawing/2014/chart" uri="{C3380CC4-5D6E-409C-BE32-E72D297353CC}">
              <c16:uniqueId val="{00000000-866A-4C7F-931B-412B1060C129}"/>
            </c:ext>
          </c:extLst>
        </c:ser>
        <c:ser>
          <c:idx val="1"/>
          <c:order val="1"/>
          <c:tx>
            <c:strRef>
              <c:f>Лист1!$C$1</c:f>
              <c:strCache>
                <c:ptCount val="1"/>
                <c:pt idx="0">
                  <c:v>H1</c:v>
                </c:pt>
              </c:strCache>
            </c:strRef>
          </c:tx>
          <c:spPr>
            <a:solidFill>
              <a:schemeClr val="accent2"/>
            </a:solidFill>
            <a:ln>
              <a:noFill/>
            </a:ln>
            <a:effectLst/>
          </c:spPr>
          <c:invertIfNegative val="0"/>
          <c:cat>
            <c:numRef>
              <c:f>Лист1!$A$2</c:f>
              <c:numCache>
                <c:formatCode>General</c:formatCode>
                <c:ptCount val="1"/>
              </c:numCache>
            </c:numRef>
          </c:cat>
          <c:val>
            <c:numRef>
              <c:f>Лист1!$C$2</c:f>
              <c:numCache>
                <c:formatCode>General</c:formatCode>
                <c:ptCount val="1"/>
                <c:pt idx="0">
                  <c:v>0</c:v>
                </c:pt>
              </c:numCache>
            </c:numRef>
          </c:val>
          <c:extLst>
            <c:ext xmlns:c16="http://schemas.microsoft.com/office/drawing/2014/chart" uri="{C3380CC4-5D6E-409C-BE32-E72D297353CC}">
              <c16:uniqueId val="{00000001-866A-4C7F-931B-412B1060C129}"/>
            </c:ext>
          </c:extLst>
        </c:ser>
        <c:ser>
          <c:idx val="2"/>
          <c:order val="2"/>
          <c:tx>
            <c:strRef>
              <c:f>Лист1!$D$1</c:f>
              <c:strCache>
                <c:ptCount val="1"/>
                <c:pt idx="0">
                  <c:v>a1</c:v>
                </c:pt>
              </c:strCache>
            </c:strRef>
          </c:tx>
          <c:spPr>
            <a:solidFill>
              <a:srgbClr val="00B0F0"/>
            </a:solidFill>
            <a:ln>
              <a:noFill/>
            </a:ln>
            <a:effectLst/>
          </c:spPr>
          <c:invertIfNegative val="0"/>
          <c:cat>
            <c:numRef>
              <c:f>Лист1!$A$2</c:f>
              <c:numCache>
                <c:formatCode>General</c:formatCode>
                <c:ptCount val="1"/>
              </c:numCache>
            </c:numRef>
          </c:cat>
          <c:val>
            <c:numRef>
              <c:f>Лист1!$D$2</c:f>
              <c:numCache>
                <c:formatCode>General</c:formatCode>
                <c:ptCount val="1"/>
                <c:pt idx="0">
                  <c:v>7.3199999999999985</c:v>
                </c:pt>
              </c:numCache>
            </c:numRef>
          </c:val>
          <c:extLst>
            <c:ext xmlns:c16="http://schemas.microsoft.com/office/drawing/2014/chart" uri="{C3380CC4-5D6E-409C-BE32-E72D297353CC}">
              <c16:uniqueId val="{00000002-866A-4C7F-931B-412B1060C129}"/>
            </c:ext>
          </c:extLst>
        </c:ser>
        <c:ser>
          <c:idx val="3"/>
          <c:order val="3"/>
          <c:tx>
            <c:strRef>
              <c:f>Лист1!$E$1</c:f>
              <c:strCache>
                <c:ptCount val="1"/>
                <c:pt idx="0">
                  <c:v>M1</c:v>
                </c:pt>
              </c:strCache>
            </c:strRef>
          </c:tx>
          <c:spPr>
            <a:solidFill>
              <a:schemeClr val="accent4"/>
            </a:solidFill>
            <a:ln>
              <a:noFill/>
            </a:ln>
            <a:effectLst/>
          </c:spPr>
          <c:invertIfNegative val="0"/>
          <c:cat>
            <c:numRef>
              <c:f>Лист1!$A$2</c:f>
              <c:numCache>
                <c:formatCode>General</c:formatCode>
                <c:ptCount val="1"/>
              </c:numCache>
            </c:numRef>
          </c:cat>
          <c:val>
            <c:numRef>
              <c:f>Лист1!$E$2</c:f>
              <c:numCache>
                <c:formatCode>General</c:formatCode>
                <c:ptCount val="1"/>
                <c:pt idx="0">
                  <c:v>0</c:v>
                </c:pt>
              </c:numCache>
            </c:numRef>
          </c:val>
          <c:extLst>
            <c:ext xmlns:c16="http://schemas.microsoft.com/office/drawing/2014/chart" uri="{C3380CC4-5D6E-409C-BE32-E72D297353CC}">
              <c16:uniqueId val="{00000004-866A-4C7F-931B-412B1060C129}"/>
            </c:ext>
          </c:extLst>
        </c:ser>
        <c:ser>
          <c:idx val="4"/>
          <c:order val="4"/>
          <c:tx>
            <c:strRef>
              <c:f>Лист1!$F$1</c:f>
              <c:strCache>
                <c:ptCount val="1"/>
                <c:pt idx="0">
                  <c:v>D1</c:v>
                </c:pt>
              </c:strCache>
            </c:strRef>
          </c:tx>
          <c:spPr>
            <a:solidFill>
              <a:srgbClr val="00B050"/>
            </a:solidFill>
            <a:ln>
              <a:noFill/>
            </a:ln>
            <a:effectLst/>
          </c:spPr>
          <c:invertIfNegative val="0"/>
          <c:cat>
            <c:numRef>
              <c:f>Лист1!$A$2</c:f>
              <c:numCache>
                <c:formatCode>General</c:formatCode>
                <c:ptCount val="1"/>
              </c:numCache>
            </c:numRef>
          </c:cat>
          <c:val>
            <c:numRef>
              <c:f>Лист1!$F$2</c:f>
              <c:numCache>
                <c:formatCode>General</c:formatCode>
                <c:ptCount val="1"/>
                <c:pt idx="0">
                  <c:v>6.58</c:v>
                </c:pt>
              </c:numCache>
            </c:numRef>
          </c:val>
          <c:extLst>
            <c:ext xmlns:c16="http://schemas.microsoft.com/office/drawing/2014/chart" uri="{C3380CC4-5D6E-409C-BE32-E72D297353CC}">
              <c16:uniqueId val="{00000005-866A-4C7F-931B-412B1060C129}"/>
            </c:ext>
          </c:extLst>
        </c:ser>
        <c:ser>
          <c:idx val="5"/>
          <c:order val="5"/>
          <c:tx>
            <c:strRef>
              <c:f>Лист1!$G$1</c:f>
              <c:strCache>
                <c:ptCount val="1"/>
                <c:pt idx="0">
                  <c:v>D12</c:v>
                </c:pt>
              </c:strCache>
            </c:strRef>
          </c:tx>
          <c:spPr>
            <a:solidFill>
              <a:schemeClr val="accent6"/>
            </a:solidFill>
            <a:ln>
              <a:noFill/>
            </a:ln>
            <a:effectLst/>
          </c:spPr>
          <c:invertIfNegative val="0"/>
          <c:cat>
            <c:numRef>
              <c:f>Лист1!$A$2</c:f>
              <c:numCache>
                <c:formatCode>General</c:formatCode>
                <c:ptCount val="1"/>
              </c:numCache>
            </c:numRef>
          </c:cat>
          <c:val>
            <c:numRef>
              <c:f>Лист1!$G$2</c:f>
              <c:numCache>
                <c:formatCode>General</c:formatCode>
                <c:ptCount val="1"/>
              </c:numCache>
            </c:numRef>
          </c:val>
          <c:extLst>
            <c:ext xmlns:c16="http://schemas.microsoft.com/office/drawing/2014/chart" uri="{C3380CC4-5D6E-409C-BE32-E72D297353CC}">
              <c16:uniqueId val="{00000006-866A-4C7F-931B-412B1060C129}"/>
            </c:ext>
          </c:extLst>
        </c:ser>
        <c:ser>
          <c:idx val="6"/>
          <c:order val="6"/>
          <c:tx>
            <c:strRef>
              <c:f>Лист1!$H$1</c:f>
              <c:strCache>
                <c:ptCount val="1"/>
                <c:pt idx="0">
                  <c:v>5-HT1A</c:v>
                </c:pt>
              </c:strCache>
            </c:strRef>
          </c:tx>
          <c:spPr>
            <a:solidFill>
              <a:srgbClr val="FFC000"/>
            </a:solidFill>
            <a:ln>
              <a:noFill/>
            </a:ln>
            <a:effectLst/>
          </c:spPr>
          <c:invertIfNegative val="0"/>
          <c:cat>
            <c:numRef>
              <c:f>Лист1!$A$2</c:f>
              <c:numCache>
                <c:formatCode>General</c:formatCode>
                <c:ptCount val="1"/>
              </c:numCache>
            </c:numRef>
          </c:cat>
          <c:val>
            <c:numRef>
              <c:f>Лист1!$H$2</c:f>
              <c:numCache>
                <c:formatCode>General</c:formatCode>
                <c:ptCount val="1"/>
                <c:pt idx="0">
                  <c:v>8.2000000000000011</c:v>
                </c:pt>
              </c:numCache>
            </c:numRef>
          </c:val>
          <c:extLst>
            <c:ext xmlns:c16="http://schemas.microsoft.com/office/drawing/2014/chart" uri="{C3380CC4-5D6E-409C-BE32-E72D297353CC}">
              <c16:uniqueId val="{00000007-866A-4C7F-931B-412B1060C129}"/>
            </c:ext>
          </c:extLst>
        </c:ser>
        <c:ser>
          <c:idx val="7"/>
          <c:order val="7"/>
          <c:tx>
            <c:strRef>
              <c:f>Лист1!$I$1</c:f>
              <c:strCache>
                <c:ptCount val="1"/>
                <c:pt idx="0">
                  <c:v>5-HT7</c:v>
                </c:pt>
              </c:strCache>
            </c:strRef>
          </c:tx>
          <c:spPr>
            <a:solidFill>
              <a:srgbClr val="FFC000"/>
            </a:solidFill>
            <a:ln>
              <a:noFill/>
            </a:ln>
            <a:effectLst/>
          </c:spPr>
          <c:invertIfNegative val="0"/>
          <c:cat>
            <c:numRef>
              <c:f>Лист1!$A$2</c:f>
              <c:numCache>
                <c:formatCode>General</c:formatCode>
                <c:ptCount val="1"/>
              </c:numCache>
            </c:numRef>
          </c:cat>
          <c:val>
            <c:numRef>
              <c:f>Лист1!$I$2</c:f>
              <c:numCache>
                <c:formatCode>General</c:formatCode>
                <c:ptCount val="1"/>
                <c:pt idx="0">
                  <c:v>9.31</c:v>
                </c:pt>
              </c:numCache>
            </c:numRef>
          </c:val>
          <c:extLst>
            <c:ext xmlns:c16="http://schemas.microsoft.com/office/drawing/2014/chart" uri="{C3380CC4-5D6E-409C-BE32-E72D297353CC}">
              <c16:uniqueId val="{00000008-866A-4C7F-931B-412B1060C129}"/>
            </c:ext>
          </c:extLst>
        </c:ser>
        <c:ser>
          <c:idx val="8"/>
          <c:order val="8"/>
          <c:tx>
            <c:strRef>
              <c:f>Лист1!$J$1</c:f>
              <c:strCache>
                <c:ptCount val="1"/>
                <c:pt idx="0">
                  <c:v>a2C</c:v>
                </c:pt>
              </c:strCache>
            </c:strRef>
          </c:tx>
          <c:spPr>
            <a:solidFill>
              <a:srgbClr val="C00000"/>
            </a:solidFill>
            <a:ln>
              <a:noFill/>
            </a:ln>
            <a:effectLst/>
          </c:spPr>
          <c:invertIfNegative val="0"/>
          <c:cat>
            <c:numRef>
              <c:f>Лист1!$A$2</c:f>
              <c:numCache>
                <c:formatCode>General</c:formatCode>
                <c:ptCount val="1"/>
              </c:numCache>
            </c:numRef>
          </c:cat>
          <c:val>
            <c:numRef>
              <c:f>Лист1!$J$2</c:f>
              <c:numCache>
                <c:formatCode>General</c:formatCode>
                <c:ptCount val="1"/>
                <c:pt idx="0">
                  <c:v>7.9700000000000024</c:v>
                </c:pt>
              </c:numCache>
            </c:numRef>
          </c:val>
          <c:extLst>
            <c:ext xmlns:c16="http://schemas.microsoft.com/office/drawing/2014/chart" uri="{C3380CC4-5D6E-409C-BE32-E72D297353CC}">
              <c16:uniqueId val="{00000009-866A-4C7F-931B-412B1060C129}"/>
            </c:ext>
          </c:extLst>
        </c:ser>
        <c:ser>
          <c:idx val="9"/>
          <c:order val="9"/>
          <c:tx>
            <c:strRef>
              <c:f>Лист1!$K$1</c:f>
              <c:strCache>
                <c:ptCount val="1"/>
                <c:pt idx="0">
                  <c:v>Столбец3</c:v>
                </c:pt>
              </c:strCache>
            </c:strRef>
          </c:tx>
          <c:spPr>
            <a:solidFill>
              <a:schemeClr val="accent4">
                <a:lumMod val="60000"/>
              </a:schemeClr>
            </a:solidFill>
            <a:ln>
              <a:noFill/>
            </a:ln>
            <a:effectLst/>
          </c:spPr>
          <c:invertIfNegative val="0"/>
          <c:cat>
            <c:numRef>
              <c:f>Лист1!$A$2</c:f>
              <c:numCache>
                <c:formatCode>General</c:formatCode>
                <c:ptCount val="1"/>
              </c:numCache>
            </c:numRef>
          </c:cat>
          <c:val>
            <c:numRef>
              <c:f>Лист1!$K$2</c:f>
              <c:numCache>
                <c:formatCode>General</c:formatCode>
                <c:ptCount val="1"/>
              </c:numCache>
            </c:numRef>
          </c:val>
          <c:extLst>
            <c:ext xmlns:c16="http://schemas.microsoft.com/office/drawing/2014/chart" uri="{C3380CC4-5D6E-409C-BE32-E72D297353CC}">
              <c16:uniqueId val="{0000000A-866A-4C7F-931B-412B1060C129}"/>
            </c:ext>
          </c:extLst>
        </c:ser>
        <c:ser>
          <c:idx val="10"/>
          <c:order val="10"/>
          <c:tx>
            <c:strRef>
              <c:f>Лист1!$L$1</c:f>
              <c:strCache>
                <c:ptCount val="1"/>
                <c:pt idx="0">
                  <c:v>5-HT2A</c:v>
                </c:pt>
              </c:strCache>
            </c:strRef>
          </c:tx>
          <c:spPr>
            <a:solidFill>
              <a:srgbClr val="FFC000"/>
            </a:solidFill>
            <a:ln>
              <a:noFill/>
            </a:ln>
            <a:effectLst/>
          </c:spPr>
          <c:invertIfNegative val="0"/>
          <c:cat>
            <c:numRef>
              <c:f>Лист1!$A$2</c:f>
              <c:numCache>
                <c:formatCode>General</c:formatCode>
                <c:ptCount val="1"/>
              </c:numCache>
            </c:numRef>
          </c:cat>
          <c:val>
            <c:numRef>
              <c:f>Лист1!$L$2</c:f>
              <c:numCache>
                <c:formatCode>General</c:formatCode>
                <c:ptCount val="1"/>
                <c:pt idx="0">
                  <c:v>9.33</c:v>
                </c:pt>
              </c:numCache>
            </c:numRef>
          </c:val>
          <c:extLst>
            <c:ext xmlns:c16="http://schemas.microsoft.com/office/drawing/2014/chart" uri="{C3380CC4-5D6E-409C-BE32-E72D297353CC}">
              <c16:uniqueId val="{0000000B-866A-4C7F-931B-412B1060C129}"/>
            </c:ext>
          </c:extLst>
        </c:ser>
        <c:ser>
          <c:idx val="11"/>
          <c:order val="11"/>
          <c:tx>
            <c:strRef>
              <c:f>Лист1!$M$1</c:f>
              <c:strCache>
                <c:ptCount val="1"/>
                <c:pt idx="0">
                  <c:v>D2</c:v>
                </c:pt>
              </c:strCache>
            </c:strRef>
          </c:tx>
          <c:spPr>
            <a:solidFill>
              <a:srgbClr val="00B050"/>
            </a:solidFill>
            <a:ln>
              <a:solidFill>
                <a:srgbClr val="FFFF00"/>
              </a:solidFill>
            </a:ln>
            <a:effectLst>
              <a:outerShdw blurRad="63500" sx="102000" sy="102000" algn="ctr" rotWithShape="0">
                <a:prstClr val="black">
                  <a:alpha val="40000"/>
                </a:prstClr>
              </a:outerShdw>
            </a:effectLst>
          </c:spPr>
          <c:invertIfNegative val="0"/>
          <c:cat>
            <c:numRef>
              <c:f>Лист1!$A$2</c:f>
              <c:numCache>
                <c:formatCode>General</c:formatCode>
                <c:ptCount val="1"/>
              </c:numCache>
            </c:numRef>
          </c:cat>
          <c:val>
            <c:numRef>
              <c:f>Лист1!$M$2</c:f>
              <c:numCache>
                <c:formatCode>General</c:formatCode>
                <c:ptCount val="1"/>
                <c:pt idx="0">
                  <c:v>9</c:v>
                </c:pt>
              </c:numCache>
            </c:numRef>
          </c:val>
          <c:extLst>
            <c:ext xmlns:c16="http://schemas.microsoft.com/office/drawing/2014/chart" uri="{C3380CC4-5D6E-409C-BE32-E72D297353CC}">
              <c16:uniqueId val="{0000000C-866A-4C7F-931B-412B1060C129}"/>
            </c:ext>
          </c:extLst>
        </c:ser>
        <c:dLbls>
          <c:showLegendKey val="0"/>
          <c:showVal val="0"/>
          <c:showCatName val="0"/>
          <c:showSerName val="0"/>
          <c:showPercent val="0"/>
          <c:showBubbleSize val="0"/>
        </c:dLbls>
        <c:gapWidth val="219"/>
        <c:overlap val="-27"/>
        <c:axId val="-488347008"/>
        <c:axId val="-488348640"/>
      </c:barChart>
      <c:catAx>
        <c:axId val="-48834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8348640"/>
        <c:crosses val="autoZero"/>
        <c:auto val="1"/>
        <c:lblAlgn val="ctr"/>
        <c:lblOffset val="100"/>
        <c:noMultiLvlLbl val="0"/>
      </c:catAx>
      <c:valAx>
        <c:axId val="-488348640"/>
        <c:scaling>
          <c:orientation val="minMax"/>
          <c:max val="9.5"/>
          <c:min val="5.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8347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1806256306760862"/>
          <c:y val="0.12119685039370079"/>
          <c:w val="0.8657921291624624"/>
          <c:h val="0.72882793339357954"/>
        </c:manualLayout>
      </c:layout>
      <c:barChart>
        <c:barDir val="col"/>
        <c:grouping val="clustered"/>
        <c:varyColors val="0"/>
        <c:ser>
          <c:idx val="0"/>
          <c:order val="0"/>
          <c:tx>
            <c:strRef>
              <c:f>Sheet1!$A$2</c:f>
              <c:strCache>
                <c:ptCount val="1"/>
              </c:strCache>
            </c:strRef>
          </c:tx>
          <c:spPr>
            <a:gradFill rotWithShape="0">
              <a:gsLst>
                <a:gs pos="0">
                  <a:srgbClr val="0000FF">
                    <a:gamma/>
                    <a:shade val="36471"/>
                    <a:invGamma/>
                  </a:srgbClr>
                </a:gs>
                <a:gs pos="50000">
                  <a:srgbClr val="0000FF"/>
                </a:gs>
                <a:gs pos="100000">
                  <a:srgbClr val="0000FF">
                    <a:gamma/>
                    <a:shade val="36471"/>
                    <a:invGamma/>
                  </a:srgbClr>
                </a:gs>
              </a:gsLst>
              <a:lin ang="0" scaled="1"/>
            </a:gradFill>
            <a:ln w="25254">
              <a:noFill/>
            </a:ln>
            <a:scene3d>
              <a:camera prst="orthographicFront"/>
              <a:lightRig rig="threePt" dir="t"/>
            </a:scene3d>
            <a:sp3d/>
          </c:spPr>
          <c:invertIfNegative val="0"/>
          <c:dPt>
            <c:idx val="0"/>
            <c:invertIfNegative val="0"/>
            <c:bubble3D val="0"/>
            <c:spPr>
              <a:gradFill flip="none" rotWithShape="1">
                <a:gsLst>
                  <a:gs pos="0">
                    <a:srgbClr val="707070">
                      <a:shade val="30000"/>
                      <a:satMod val="115000"/>
                    </a:srgbClr>
                  </a:gs>
                  <a:gs pos="50000">
                    <a:srgbClr val="707070">
                      <a:shade val="67500"/>
                      <a:satMod val="115000"/>
                    </a:srgbClr>
                  </a:gs>
                  <a:gs pos="100000">
                    <a:srgbClr val="707070">
                      <a:shade val="100000"/>
                      <a:satMod val="115000"/>
                    </a:srgbClr>
                  </a:gs>
                </a:gsLst>
                <a:lin ang="16200000" scaled="1"/>
                <a:tileRect/>
              </a:gradFill>
              <a:ln w="25254">
                <a:noFill/>
              </a:ln>
              <a:scene3d>
                <a:camera prst="orthographicFront"/>
                <a:lightRig rig="threePt" dir="t"/>
              </a:scene3d>
              <a:sp3d/>
            </c:spPr>
            <c:extLst>
              <c:ext xmlns:c16="http://schemas.microsoft.com/office/drawing/2014/chart" uri="{C3380CC4-5D6E-409C-BE32-E72D297353CC}">
                <c16:uniqueId val="{00000001-B9B3-4BA9-8F2D-EF1B049B5916}"/>
              </c:ext>
            </c:extLst>
          </c:dPt>
          <c:dPt>
            <c:idx val="1"/>
            <c:invertIfNegative val="0"/>
            <c:bubble3D val="0"/>
            <c:spPr>
              <a:gradFill flip="none" rotWithShape="1">
                <a:gsLst>
                  <a:gs pos="0">
                    <a:srgbClr val="007856">
                      <a:shade val="30000"/>
                      <a:satMod val="115000"/>
                    </a:srgbClr>
                  </a:gs>
                  <a:gs pos="50000">
                    <a:srgbClr val="007856">
                      <a:shade val="67500"/>
                      <a:satMod val="115000"/>
                    </a:srgbClr>
                  </a:gs>
                  <a:gs pos="100000">
                    <a:srgbClr val="007856">
                      <a:shade val="100000"/>
                      <a:satMod val="115000"/>
                    </a:srgbClr>
                  </a:gs>
                </a:gsLst>
                <a:lin ang="16200000" scaled="1"/>
                <a:tileRect/>
              </a:gradFill>
              <a:ln w="25254">
                <a:noFill/>
              </a:ln>
              <a:scene3d>
                <a:camera prst="orthographicFront"/>
                <a:lightRig rig="threePt" dir="t"/>
              </a:scene3d>
              <a:sp3d/>
            </c:spPr>
            <c:extLst>
              <c:ext xmlns:c16="http://schemas.microsoft.com/office/drawing/2014/chart" uri="{C3380CC4-5D6E-409C-BE32-E72D297353CC}">
                <c16:uniqueId val="{00000003-B9B3-4BA9-8F2D-EF1B049B5916}"/>
              </c:ext>
            </c:extLst>
          </c:dPt>
          <c:dPt>
            <c:idx val="2"/>
            <c:invertIfNegative val="0"/>
            <c:bubble3D val="0"/>
            <c:spPr>
              <a:solidFill>
                <a:srgbClr val="0066FF"/>
              </a:solidFill>
              <a:ln w="25254">
                <a:noFill/>
              </a:ln>
              <a:scene3d>
                <a:camera prst="orthographicFront"/>
                <a:lightRig rig="threePt" dir="t"/>
              </a:scene3d>
              <a:sp3d/>
            </c:spPr>
            <c:extLst>
              <c:ext xmlns:c16="http://schemas.microsoft.com/office/drawing/2014/chart" uri="{C3380CC4-5D6E-409C-BE32-E72D297353CC}">
                <c16:uniqueId val="{00000005-B9B3-4BA9-8F2D-EF1B049B5916}"/>
              </c:ext>
            </c:extLst>
          </c:dPt>
          <c:dPt>
            <c:idx val="3"/>
            <c:invertIfNegative val="0"/>
            <c:bubble3D val="0"/>
            <c:spPr>
              <a:solidFill>
                <a:schemeClr val="tx2">
                  <a:lumMod val="90000"/>
                  <a:lumOff val="10000"/>
                </a:schemeClr>
              </a:solidFill>
              <a:ln w="25254">
                <a:noFill/>
              </a:ln>
              <a:scene3d>
                <a:camera prst="orthographicFront"/>
                <a:lightRig rig="threePt" dir="t"/>
              </a:scene3d>
              <a:sp3d/>
            </c:spPr>
            <c:extLst>
              <c:ext xmlns:c16="http://schemas.microsoft.com/office/drawing/2014/chart" uri="{C3380CC4-5D6E-409C-BE32-E72D297353CC}">
                <c16:uniqueId val="{00000007-B9B3-4BA9-8F2D-EF1B049B5916}"/>
              </c:ext>
            </c:extLst>
          </c:dPt>
          <c:dLbls>
            <c:dLbl>
              <c:idx val="0"/>
              <c:layout>
                <c:manualLayout>
                  <c:x val="-1.1973644571460901E-7"/>
                  <c:y val="-8.3746406362851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B3-4BA9-8F2D-EF1B049B5916}"/>
                </c:ext>
              </c:extLst>
            </c:dLbl>
            <c:dLbl>
              <c:idx val="1"/>
              <c:layout>
                <c:manualLayout>
                  <c:x val="0"/>
                  <c:y val="-8.17682574724925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B3-4BA9-8F2D-EF1B049B5916}"/>
                </c:ext>
              </c:extLst>
            </c:dLbl>
            <c:dLbl>
              <c:idx val="2"/>
              <c:layout>
                <c:manualLayout>
                  <c:x val="-3.0413057211511069E-3"/>
                  <c:y val="-7.85981686550102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9B3-4BA9-8F2D-EF1B049B5916}"/>
                </c:ext>
              </c:extLst>
            </c:dLbl>
            <c:dLbl>
              <c:idx val="3"/>
              <c:layout>
                <c:manualLayout>
                  <c:x val="1.8738727253839649E-3"/>
                  <c:y val="0"/>
                </c:manualLayout>
              </c:layout>
              <c:tx>
                <c:rich>
                  <a:bodyPr/>
                  <a:lstStyle/>
                  <a:p>
                    <a:r>
                      <a:rPr lang="en-US"/>
                      <a:t>***</a:t>
                    </a:r>
                  </a:p>
                  <a:p>
                    <a:r>
                      <a:rPr lang="en-US"/>
                      <a:t>+0.6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9B3-4BA9-8F2D-EF1B049B5916}"/>
                </c:ext>
              </c:extLst>
            </c:dLbl>
            <c:spPr>
              <a:noFill/>
              <a:ln w="25254">
                <a:noFill/>
              </a:ln>
            </c:spPr>
            <c:txPr>
              <a:bodyPr/>
              <a:lstStyle/>
              <a:p>
                <a:pPr>
                  <a:defRPr sz="1800"/>
                </a:pPr>
                <a:endParaRPr lang="ru-RU"/>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Sheet1!$F$3</c:f>
                <c:numCache>
                  <c:formatCode>General</c:formatCode>
                  <c:ptCount val="1"/>
                  <c:pt idx="0">
                    <c:v>0.30000000000000032</c:v>
                  </c:pt>
                </c:numCache>
              </c:numRef>
            </c:plus>
            <c:minus>
              <c:numRef>
                <c:f>Sheet1!$G$3</c:f>
                <c:numCache>
                  <c:formatCode>General</c:formatCode>
                  <c:ptCount val="1"/>
                  <c:pt idx="0">
                    <c:v>0.30000000000000032</c:v>
                  </c:pt>
                </c:numCache>
              </c:numRef>
            </c:minus>
          </c:errBars>
          <c:cat>
            <c:strRef>
              <c:f>Sheet1!$B$1:$E$1</c:f>
              <c:strCache>
                <c:ptCount val="4"/>
                <c:pt idx="0">
                  <c:v>Плацебо</c:v>
                </c:pt>
                <c:pt idx="1">
                  <c:v>Луразидон 80мг/сут</c:v>
                </c:pt>
                <c:pt idx="2">
                  <c:v>Луразидон 160 мг/сут</c:v>
                </c:pt>
                <c:pt idx="3">
                  <c:v>Кветиапин XR 600 мг/сут</c:v>
                </c:pt>
              </c:strCache>
            </c:strRef>
          </c:cat>
          <c:val>
            <c:numRef>
              <c:f>Sheet1!$B$2:$E$2</c:f>
              <c:numCache>
                <c:formatCode>General</c:formatCode>
                <c:ptCount val="4"/>
                <c:pt idx="0">
                  <c:v>-0.9</c:v>
                </c:pt>
                <c:pt idx="1">
                  <c:v>-1.1000000000000001</c:v>
                </c:pt>
                <c:pt idx="2">
                  <c:v>-0.70000000000000062</c:v>
                </c:pt>
                <c:pt idx="3">
                  <c:v>0.60000000000000064</c:v>
                </c:pt>
              </c:numCache>
            </c:numRef>
          </c:val>
          <c:extLst>
            <c:ext xmlns:c16="http://schemas.microsoft.com/office/drawing/2014/chart" uri="{C3380CC4-5D6E-409C-BE32-E72D297353CC}">
              <c16:uniqueId val="{00000008-B9B3-4BA9-8F2D-EF1B049B5916}"/>
            </c:ext>
          </c:extLst>
        </c:ser>
        <c:dLbls>
          <c:showLegendKey val="0"/>
          <c:showVal val="1"/>
          <c:showCatName val="0"/>
          <c:showSerName val="0"/>
          <c:showPercent val="0"/>
          <c:showBubbleSize val="0"/>
        </c:dLbls>
        <c:gapWidth val="90"/>
        <c:axId val="-488348096"/>
        <c:axId val="-488344288"/>
      </c:barChart>
      <c:catAx>
        <c:axId val="-488348096"/>
        <c:scaling>
          <c:orientation val="minMax"/>
        </c:scaling>
        <c:delete val="0"/>
        <c:axPos val="b"/>
        <c:numFmt formatCode="General" sourceLinked="1"/>
        <c:majorTickMark val="out"/>
        <c:minorTickMark val="none"/>
        <c:tickLblPos val="low"/>
        <c:spPr>
          <a:ln w="12627">
            <a:solidFill>
              <a:srgbClr val="000000"/>
            </a:solidFill>
            <a:prstDash val="solid"/>
          </a:ln>
        </c:spPr>
        <c:txPr>
          <a:bodyPr rot="0" vert="horz"/>
          <a:lstStyle/>
          <a:p>
            <a:pPr>
              <a:defRPr/>
            </a:pPr>
            <a:endParaRPr lang="ru-RU"/>
          </a:p>
        </c:txPr>
        <c:crossAx val="-488344288"/>
        <c:crosses val="autoZero"/>
        <c:auto val="1"/>
        <c:lblAlgn val="ctr"/>
        <c:lblOffset val="200"/>
        <c:tickLblSkip val="1"/>
        <c:tickMarkSkip val="1"/>
        <c:noMultiLvlLbl val="0"/>
      </c:catAx>
      <c:valAx>
        <c:axId val="-488344288"/>
        <c:scaling>
          <c:orientation val="minMax"/>
          <c:max val="1"/>
          <c:min val="-2"/>
        </c:scaling>
        <c:delete val="0"/>
        <c:axPos val="l"/>
        <c:numFmt formatCode="0.0" sourceLinked="0"/>
        <c:majorTickMark val="out"/>
        <c:minorTickMark val="none"/>
        <c:tickLblPos val="nextTo"/>
        <c:spPr>
          <a:ln w="3157">
            <a:solidFill>
              <a:schemeClr val="tx1"/>
            </a:solidFill>
            <a:prstDash val="solid"/>
          </a:ln>
        </c:spPr>
        <c:txPr>
          <a:bodyPr rot="0" vert="horz"/>
          <a:lstStyle/>
          <a:p>
            <a:pPr>
              <a:defRPr/>
            </a:pPr>
            <a:endParaRPr lang="ru-RU"/>
          </a:p>
        </c:txPr>
        <c:crossAx val="-488348096"/>
        <c:crosses val="autoZero"/>
        <c:crossBetween val="between"/>
        <c:majorUnit val="0.5"/>
        <c:minorUnit val="0.1"/>
      </c:valAx>
      <c:spPr>
        <a:noFill/>
        <a:ln w="25402">
          <a:noFill/>
        </a:ln>
      </c:spPr>
    </c:plotArea>
    <c:plotVisOnly val="1"/>
    <c:dispBlanksAs val="gap"/>
    <c:showDLblsOverMax val="0"/>
  </c:chart>
  <c:spPr>
    <a:noFill/>
    <a:ln>
      <a:noFill/>
    </a:ln>
  </c:spPr>
  <c:txPr>
    <a:bodyPr/>
    <a:lstStyle/>
    <a:p>
      <a:pPr>
        <a:defRPr sz="1390" b="1" i="0" u="none" strike="noStrike" baseline="0">
          <a:solidFill>
            <a:srgbClr val="000000"/>
          </a:solidFill>
          <a:latin typeface="Arial Narrow" panose="020B0606020202030204" pitchFamily="34" charset="0"/>
          <a:ea typeface="Arial"/>
          <a:cs typeface="Arial"/>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065904-E6B0-48D0-B72E-1C0EC4042AC1}" type="datetimeFigureOut">
              <a:rPr lang="ru-RU" smtClean="0"/>
              <a:pPr/>
              <a:t>23.11.2023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C317C3-B015-4F05-9495-3292EA28074D}" type="slidenum">
              <a:rPr lang="ru-RU" smtClean="0"/>
              <a:pPr/>
              <a:t>‹#›</a:t>
            </a:fld>
            <a:endParaRPr lang="ru-RU"/>
          </a:p>
        </p:txBody>
      </p:sp>
    </p:spTree>
    <p:extLst>
      <p:ext uri="{BB962C8B-B14F-4D97-AF65-F5344CB8AC3E}">
        <p14:creationId xmlns:p14="http://schemas.microsoft.com/office/powerpoint/2010/main" val="4290755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333333"/>
                </a:solidFill>
                <a:effectLst/>
                <a:latin typeface="-apple-system"/>
              </a:rPr>
              <a:t>Тогда в силу вступила новейшая медицинская теория о четырех жидкостях, вызывающих своим дисбалансом все известные болезни. Придумал эту ахинею, собственно, Гиппократ. Она выросла в 4 темперамента - характера. И вот, согласно этой идее, избыток черной желчи заставлял человека быть меланхоличным, а преобладание обычной желчи - чрезмерно горячим и импульсивным. Ещё были слизь - медлительные флегматики, и кровь - весёлые сангвиники. Это важный нюанс, а не тупая "</a:t>
            </a:r>
            <a:r>
              <a:rPr lang="ru-RU" b="0" i="0" dirty="0" err="1">
                <a:solidFill>
                  <a:srgbClr val="333333"/>
                </a:solidFill>
                <a:effectLst/>
                <a:latin typeface="-apple-system"/>
              </a:rPr>
              <a:t>цитатка</a:t>
            </a:r>
            <a:r>
              <a:rPr lang="ru-RU" b="0" i="0" dirty="0">
                <a:solidFill>
                  <a:srgbClr val="333333"/>
                </a:solidFill>
                <a:effectLst/>
                <a:latin typeface="-apple-system"/>
              </a:rPr>
              <a:t>" из Вики. Следующие 2000 лет лечить будут по принципу: меланхолия у вас или возбужденность холерика, выдавливая из вас желчь и внимательно её разглядывая, выпучив ученые глаза.</a:t>
            </a:r>
            <a:endParaRPr lang="ru-RU" dirty="0"/>
          </a:p>
        </p:txBody>
      </p:sp>
      <p:sp>
        <p:nvSpPr>
          <p:cNvPr id="4" name="Номер слайда 3"/>
          <p:cNvSpPr>
            <a:spLocks noGrp="1"/>
          </p:cNvSpPr>
          <p:nvPr>
            <p:ph type="sldNum" sz="quarter" idx="5"/>
          </p:nvPr>
        </p:nvSpPr>
        <p:spPr/>
        <p:txBody>
          <a:bodyPr/>
          <a:lstStyle/>
          <a:p>
            <a:fld id="{63C317C3-B015-4F05-9495-3292EA28074D}" type="slidenum">
              <a:rPr lang="ru-RU" smtClean="0"/>
              <a:pPr/>
              <a:t>4</a:t>
            </a:fld>
            <a:endParaRPr lang="ru-RU"/>
          </a:p>
        </p:txBody>
      </p:sp>
    </p:spTree>
    <p:extLst>
      <p:ext uri="{BB962C8B-B14F-4D97-AF65-F5344CB8AC3E}">
        <p14:creationId xmlns:p14="http://schemas.microsoft.com/office/powerpoint/2010/main" val="130434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1413"/>
            <a:ext cx="5475288" cy="3081337"/>
          </a:xfrm>
        </p:spPr>
      </p:sp>
      <p:sp>
        <p:nvSpPr>
          <p:cNvPr id="3" name="Notes Placeholder 2"/>
          <p:cNvSpPr>
            <a:spLocks noGrp="1"/>
          </p:cNvSpPr>
          <p:nvPr>
            <p:ph type="body" idx="1"/>
          </p:nvPr>
        </p:nvSpPr>
        <p:spPr/>
        <p:txBody>
          <a:bodyPr/>
          <a:lstStyle/>
          <a:p>
            <a:pPr algn="just"/>
            <a:r>
              <a:rPr lang="ru-RU" sz="900" dirty="0"/>
              <a:t>По влиянию на дневную сонливость луразидон в дозах 80 и 160 мг/</a:t>
            </a:r>
            <a:r>
              <a:rPr lang="ru-RU" sz="900" dirty="0" err="1"/>
              <a:t>сут</a:t>
            </a:r>
            <a:r>
              <a:rPr lang="ru-RU" sz="900" dirty="0"/>
              <a:t> не отличался от плацебо, для сравнения – </a:t>
            </a:r>
            <a:r>
              <a:rPr lang="ru-RU" sz="900" dirty="0" err="1"/>
              <a:t>кветиапин</a:t>
            </a:r>
            <a:r>
              <a:rPr lang="ru-RU" sz="900" dirty="0"/>
              <a:t> достоверно усиливал её.</a:t>
            </a:r>
          </a:p>
        </p:txBody>
      </p:sp>
      <p:sp>
        <p:nvSpPr>
          <p:cNvPr id="4" name="Slide Number Placeholder 3"/>
          <p:cNvSpPr>
            <a:spLocks noGrp="1"/>
          </p:cNvSpPr>
          <p:nvPr>
            <p:ph type="sldNum" sz="quarter" idx="5"/>
          </p:nvPr>
        </p:nvSpPr>
        <p:spPr/>
        <p:txBody>
          <a:bodyPr/>
          <a:lstStyle/>
          <a:p>
            <a:pPr defTabSz="456468" fontAlgn="auto">
              <a:spcBef>
                <a:spcPts val="0"/>
              </a:spcBef>
              <a:spcAft>
                <a:spcPts val="0"/>
              </a:spcAft>
              <a:defRPr/>
            </a:pPr>
            <a:fld id="{56B941EE-C48E-4DFD-9AA6-CBDAB862EB59}" type="slidenum">
              <a:rPr lang="ru-RU" sz="1200">
                <a:solidFill>
                  <a:prstClr val="black"/>
                </a:solidFill>
                <a:latin typeface="Calibri" panose="020F0502020204030204"/>
                <a:ea typeface="+mn-ea"/>
              </a:rPr>
              <a:pPr defTabSz="456468" fontAlgn="auto">
                <a:spcBef>
                  <a:spcPts val="0"/>
                </a:spcBef>
                <a:spcAft>
                  <a:spcPts val="0"/>
                </a:spcAft>
                <a:defRPr/>
              </a:pPr>
              <a:t>26</a:t>
            </a:fld>
            <a:endParaRPr lang="ru-RU" sz="1200">
              <a:solidFill>
                <a:prstClr val="black"/>
              </a:solidFill>
              <a:latin typeface="Calibri" panose="020F0502020204030204"/>
              <a:ea typeface="+mn-ea"/>
            </a:endParaRPr>
          </a:p>
        </p:txBody>
      </p:sp>
    </p:spTree>
    <p:extLst>
      <p:ext uri="{BB962C8B-B14F-4D97-AF65-F5344CB8AC3E}">
        <p14:creationId xmlns:p14="http://schemas.microsoft.com/office/powerpoint/2010/main" val="106128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333333"/>
                </a:solidFill>
                <a:effectLst/>
                <a:latin typeface="YS Text"/>
              </a:rPr>
              <a:t>Слова Чичикова, произнесенные в разговоре с Маниловым</a:t>
            </a:r>
            <a:endParaRPr lang="ru-RU" dirty="0"/>
          </a:p>
        </p:txBody>
      </p:sp>
      <p:sp>
        <p:nvSpPr>
          <p:cNvPr id="4" name="Номер слайда 3"/>
          <p:cNvSpPr>
            <a:spLocks noGrp="1"/>
          </p:cNvSpPr>
          <p:nvPr>
            <p:ph type="sldNum" sz="quarter" idx="5"/>
          </p:nvPr>
        </p:nvSpPr>
        <p:spPr/>
        <p:txBody>
          <a:bodyPr/>
          <a:lstStyle/>
          <a:p>
            <a:pPr defTabSz="456468" fontAlgn="auto">
              <a:spcBef>
                <a:spcPts val="0"/>
              </a:spcBef>
              <a:spcAft>
                <a:spcPts val="0"/>
              </a:spcAft>
              <a:defRPr/>
            </a:pPr>
            <a:fld id="{A979875B-14E2-48EE-B3E0-F26839E9C1F8}" type="slidenum">
              <a:rPr lang="ru-RU" sz="1200">
                <a:solidFill>
                  <a:prstClr val="black"/>
                </a:solidFill>
                <a:latin typeface="Calibri" panose="020F0502020204030204"/>
                <a:ea typeface="+mn-ea"/>
              </a:rPr>
              <a:pPr defTabSz="456468" fontAlgn="auto">
                <a:spcBef>
                  <a:spcPts val="0"/>
                </a:spcBef>
                <a:spcAft>
                  <a:spcPts val="0"/>
                </a:spcAft>
                <a:defRPr/>
              </a:pPr>
              <a:t>28</a:t>
            </a:fld>
            <a:endParaRPr lang="ru-RU" sz="1200">
              <a:solidFill>
                <a:prstClr val="black"/>
              </a:solidFill>
              <a:latin typeface="Calibri" panose="020F0502020204030204"/>
              <a:ea typeface="+mn-ea"/>
            </a:endParaRPr>
          </a:p>
        </p:txBody>
      </p:sp>
    </p:spTree>
    <p:extLst>
      <p:ext uri="{BB962C8B-B14F-4D97-AF65-F5344CB8AC3E}">
        <p14:creationId xmlns:p14="http://schemas.microsoft.com/office/powerpoint/2010/main" val="242527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E27FF22-E34F-4B7F-B08C-FDC05AA96564}" type="slidenum">
              <a:rPr lang="ru-RU" smtClean="0"/>
              <a:pPr/>
              <a:t>29</a:t>
            </a:fld>
            <a:endParaRPr lang="ru-RU"/>
          </a:p>
        </p:txBody>
      </p:sp>
    </p:spTree>
    <p:extLst>
      <p:ext uri="{BB962C8B-B14F-4D97-AF65-F5344CB8AC3E}">
        <p14:creationId xmlns:p14="http://schemas.microsoft.com/office/powerpoint/2010/main" val="1712087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79875B-14E2-48EE-B3E0-F26839E9C1F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448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Титрование начальной дозы не требуется! </a:t>
            </a:r>
          </a:p>
          <a:p>
            <a:r>
              <a:rPr lang="ru-RU" dirty="0"/>
              <a:t>Эффективная доза при шизофрении 40-160 мг/сут, при БАР – 20-120 мг/сут</a:t>
            </a:r>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79875B-14E2-48EE-B3E0-F26839E9C1F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46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900" dirty="0"/>
              <a:t>Антипсихотическое действие развивается только при блокаде </a:t>
            </a:r>
            <a:r>
              <a:rPr lang="en-US" sz="900" dirty="0"/>
              <a:t>60% </a:t>
            </a:r>
            <a:r>
              <a:rPr lang="ru-RU" sz="900" dirty="0"/>
              <a:t>Д2 рецепторов в стриатуме. А при блокаде более 80% Д2 рецепторов могут возникать экстрапирамидные симптомы.</a:t>
            </a:r>
          </a:p>
          <a:p>
            <a:pPr algn="just"/>
            <a:r>
              <a:rPr lang="ru-RU" sz="900" dirty="0"/>
              <a:t>Показано, что в дозах от 40 до 80 мг/</a:t>
            </a:r>
            <a:r>
              <a:rPr lang="ru-RU" sz="900" dirty="0" err="1"/>
              <a:t>сут</a:t>
            </a:r>
            <a:r>
              <a:rPr lang="ru-RU" sz="900" dirty="0"/>
              <a:t> Луразидон оккупирует 60 – 80% Д2 рецепторов. Поэтому эффективные антипсихотические дозы начинаются с 40 мг/</a:t>
            </a:r>
            <a:r>
              <a:rPr lang="ru-RU" sz="900" dirty="0" err="1"/>
              <a:t>сут</a:t>
            </a:r>
            <a:r>
              <a:rPr lang="ru-RU" sz="900" dirty="0"/>
              <a:t>.</a:t>
            </a:r>
          </a:p>
          <a:p>
            <a:pPr algn="just"/>
            <a:r>
              <a:rPr lang="ru-RU" sz="900" dirty="0"/>
              <a:t>В дозе 20 мг/сут Луразидон достаточно сильно оккупирует только 5-НТ7 рецепторы, поэтому эта доза показала достоверную антидепрессивную эффективность при биполярной депрессии, но является недостаточной для купирования острого психоза.</a:t>
            </a:r>
          </a:p>
          <a:p>
            <a:pPr algn="just"/>
            <a:endParaRPr lang="ru-RU" sz="900" dirty="0"/>
          </a:p>
          <a:p>
            <a:pPr algn="just"/>
            <a:r>
              <a:rPr lang="ru-RU" sz="900" dirty="0"/>
              <a:t>Учитывая то, что </a:t>
            </a:r>
            <a:r>
              <a:rPr lang="ru-RU" sz="900" dirty="0" err="1"/>
              <a:t>акатизия</a:t>
            </a:r>
            <a:r>
              <a:rPr lang="ru-RU" sz="900" dirty="0"/>
              <a:t> является </a:t>
            </a:r>
            <a:r>
              <a:rPr lang="ru-RU" sz="900" dirty="0" err="1"/>
              <a:t>дозозависимым</a:t>
            </a:r>
            <a:r>
              <a:rPr lang="ru-RU" sz="900" dirty="0"/>
              <a:t> побочным эффектом антипсихотиков и верхним диапазоном применяемых доз луразидона в 160 мг/</a:t>
            </a:r>
            <a:r>
              <a:rPr lang="ru-RU" sz="900" dirty="0" err="1"/>
              <a:t>сут</a:t>
            </a:r>
            <a:r>
              <a:rPr lang="ru-RU" sz="900" dirty="0"/>
              <a:t>, зачастую требуется ее купировать</a:t>
            </a:r>
          </a:p>
        </p:txBody>
      </p:sp>
      <p:sp>
        <p:nvSpPr>
          <p:cNvPr id="4" name="Slide Number Placeholder 3"/>
          <p:cNvSpPr>
            <a:spLocks noGrp="1"/>
          </p:cNvSpPr>
          <p:nvPr>
            <p:ph type="sldNum" sz="quarter" idx="5"/>
          </p:nvPr>
        </p:nvSpPr>
        <p:spPr/>
        <p:txBody>
          <a:bodyPr/>
          <a:lstStyle/>
          <a:p>
            <a:pPr defTabSz="456468" fontAlgn="auto">
              <a:spcBef>
                <a:spcPts val="0"/>
              </a:spcBef>
              <a:spcAft>
                <a:spcPts val="0"/>
              </a:spcAft>
              <a:defRPr/>
            </a:pPr>
            <a:fld id="{56B941EE-C48E-4DFD-9AA6-CBDAB862EB59}" type="slidenum">
              <a:rPr lang="ru-RU" sz="1200">
                <a:solidFill>
                  <a:prstClr val="black"/>
                </a:solidFill>
                <a:latin typeface="Calibri" panose="020F0502020204030204"/>
                <a:ea typeface="+mn-ea"/>
              </a:rPr>
              <a:pPr defTabSz="456468" fontAlgn="auto">
                <a:spcBef>
                  <a:spcPts val="0"/>
                </a:spcBef>
                <a:spcAft>
                  <a:spcPts val="0"/>
                </a:spcAft>
                <a:defRPr/>
              </a:pPr>
              <a:t>37</a:t>
            </a:fld>
            <a:endParaRPr lang="ru-RU" sz="1200">
              <a:solidFill>
                <a:prstClr val="black"/>
              </a:solidFill>
              <a:latin typeface="Calibri" panose="020F0502020204030204"/>
              <a:ea typeface="+mn-ea"/>
            </a:endParaRPr>
          </a:p>
        </p:txBody>
      </p:sp>
    </p:spTree>
    <p:extLst>
      <p:ext uri="{BB962C8B-B14F-4D97-AF65-F5344CB8AC3E}">
        <p14:creationId xmlns:p14="http://schemas.microsoft.com/office/powerpoint/2010/main" val="162289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Только что он успел это подумать, </a:t>
            </a:r>
            <a:r>
              <a:rPr lang="ru-RU" dirty="0" err="1"/>
              <a:t>Пацюк</a:t>
            </a:r>
            <a:r>
              <a:rPr lang="ru-RU" dirty="0"/>
              <a:t> разинул рот, поглядел на вареники и еще сильнее разинул рот. В это время вареник выплеснул из миски, шлепнул в сметану, перевернулся на другую сторону, подскочил вверх и как раз попал ему в рот. </a:t>
            </a:r>
            <a:r>
              <a:rPr lang="ru-RU" dirty="0" err="1"/>
              <a:t>Пацюк</a:t>
            </a:r>
            <a:r>
              <a:rPr lang="ru-RU" dirty="0"/>
              <a:t> съел и снова разинул рот, и вареник таким же порядком отправился снова. На себя только принимал он труд жевать и проглатывать. «Вишь, какое диво!» — подумал кузнец, разинув от удивления рот, и тот же час заметил, что вареник лезет и к нему в рот и уже вымазал губы сметаною</a:t>
            </a:r>
          </a:p>
        </p:txBody>
      </p:sp>
      <p:sp>
        <p:nvSpPr>
          <p:cNvPr id="4" name="Номер слайда 3"/>
          <p:cNvSpPr>
            <a:spLocks noGrp="1"/>
          </p:cNvSpPr>
          <p:nvPr>
            <p:ph type="sldNum" sz="quarter" idx="5"/>
          </p:nvPr>
        </p:nvSpPr>
        <p:spPr/>
        <p:txBody>
          <a:bodyPr/>
          <a:lstStyle/>
          <a:p>
            <a:fld id="{63C317C3-B015-4F05-9495-3292EA28074D}" type="slidenum">
              <a:rPr lang="ru-RU" smtClean="0"/>
              <a:pPr/>
              <a:t>38</a:t>
            </a:fld>
            <a:endParaRPr lang="ru-RU"/>
          </a:p>
        </p:txBody>
      </p:sp>
    </p:spTree>
    <p:extLst>
      <p:ext uri="{BB962C8B-B14F-4D97-AF65-F5344CB8AC3E}">
        <p14:creationId xmlns:p14="http://schemas.microsoft.com/office/powerpoint/2010/main" val="3080170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900" dirty="0"/>
              <a:t>Луразидон имеет зависимую от пищи биодоступность. При приеме с порцией пищи не менее 350 ккал (условно говоря с бутербродом) его биодоступность увеличивается в 2 раза. То есть, если пациент принял 80 мг луразидона без еды, фактически, он получил только 40 мг</a:t>
            </a:r>
          </a:p>
        </p:txBody>
      </p:sp>
      <p:sp>
        <p:nvSpPr>
          <p:cNvPr id="4" name="Номер слайда 3"/>
          <p:cNvSpPr>
            <a:spLocks noGrp="1"/>
          </p:cNvSpPr>
          <p:nvPr>
            <p:ph type="sldNum" sz="quarter" idx="5"/>
          </p:nvPr>
        </p:nvSpPr>
        <p:spPr/>
        <p:txBody>
          <a:bodyPr/>
          <a:lstStyle/>
          <a:p>
            <a:pPr defTabSz="456468" fontAlgn="auto">
              <a:spcBef>
                <a:spcPts val="0"/>
              </a:spcBef>
              <a:spcAft>
                <a:spcPts val="0"/>
              </a:spcAft>
              <a:defRPr/>
            </a:pPr>
            <a:fld id="{A979875B-14E2-48EE-B3E0-F26839E9C1F8}" type="slidenum">
              <a:rPr lang="ru-RU" sz="1200">
                <a:solidFill>
                  <a:prstClr val="black"/>
                </a:solidFill>
                <a:latin typeface="Calibri" panose="020F0502020204030204"/>
                <a:ea typeface="+mn-ea"/>
              </a:rPr>
              <a:pPr defTabSz="456468" fontAlgn="auto">
                <a:spcBef>
                  <a:spcPts val="0"/>
                </a:spcBef>
                <a:spcAft>
                  <a:spcPts val="0"/>
                </a:spcAft>
                <a:defRPr/>
              </a:pPr>
              <a:t>39</a:t>
            </a:fld>
            <a:endParaRPr lang="ru-RU" sz="1200">
              <a:solidFill>
                <a:prstClr val="black"/>
              </a:solidFill>
              <a:latin typeface="Calibri" panose="020F0502020204030204"/>
              <a:ea typeface="+mn-ea"/>
            </a:endParaRPr>
          </a:p>
        </p:txBody>
      </p:sp>
    </p:spTree>
    <p:extLst>
      <p:ext uri="{BB962C8B-B14F-4D97-AF65-F5344CB8AC3E}">
        <p14:creationId xmlns:p14="http://schemas.microsoft.com/office/powerpoint/2010/main" val="350676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Биполярное расстройство и шизофрения относятся к числу наиболее тяжелых психических расстройств из-за значительного снижения когнитивного потенциала, что отражается в исполнении повседневных функций, таких как участие в работе, социальные отношения и способность жить независимо, и снижение происходит уже в раннем возрасте. Однако, люди с биполярным расстройством в среднем имеют лучшую функциональную исход, чем у людей с шизофренией, так, например, уровень занятости среди людей с биполярным расстройством оценивается в 40-60%, а с шизофренией 10-30% </a:t>
            </a:r>
          </a:p>
        </p:txBody>
      </p:sp>
      <p:sp>
        <p:nvSpPr>
          <p:cNvPr id="4" name="Номер слайда 3"/>
          <p:cNvSpPr>
            <a:spLocks noGrp="1"/>
          </p:cNvSpPr>
          <p:nvPr>
            <p:ph type="sldNum" sz="quarter" idx="5"/>
          </p:nvPr>
        </p:nvSpPr>
        <p:spPr/>
        <p:txBody>
          <a:bodyPr/>
          <a:lstStyle/>
          <a:p>
            <a:fld id="{63C317C3-B015-4F05-9495-3292EA28074D}" type="slidenum">
              <a:rPr lang="ru-RU" smtClean="0"/>
              <a:pPr/>
              <a:t>10</a:t>
            </a:fld>
            <a:endParaRPr lang="ru-RU"/>
          </a:p>
        </p:txBody>
      </p:sp>
    </p:spTree>
    <p:extLst>
      <p:ext uri="{BB962C8B-B14F-4D97-AF65-F5344CB8AC3E}">
        <p14:creationId xmlns:p14="http://schemas.microsoft.com/office/powerpoint/2010/main" val="207912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Когнитивные показатели у лиц с высоким генетическим риском шизофрении, высоким генетическим риском биполярного расстройства и низким генетическим риском: комбинированный подход к оценке полигенного риска</a:t>
            </a:r>
          </a:p>
        </p:txBody>
      </p:sp>
      <p:sp>
        <p:nvSpPr>
          <p:cNvPr id="4" name="Номер слайда 3"/>
          <p:cNvSpPr>
            <a:spLocks noGrp="1"/>
          </p:cNvSpPr>
          <p:nvPr>
            <p:ph type="sldNum" sz="quarter" idx="5"/>
          </p:nvPr>
        </p:nvSpPr>
        <p:spPr/>
        <p:txBody>
          <a:bodyPr/>
          <a:lstStyle/>
          <a:p>
            <a:fld id="{63C317C3-B015-4F05-9495-3292EA28074D}" type="slidenum">
              <a:rPr lang="ru-RU" smtClean="0"/>
              <a:pPr/>
              <a:t>12</a:t>
            </a:fld>
            <a:endParaRPr lang="ru-RU"/>
          </a:p>
        </p:txBody>
      </p:sp>
    </p:spTree>
    <p:extLst>
      <p:ext uri="{BB962C8B-B14F-4D97-AF65-F5344CB8AC3E}">
        <p14:creationId xmlns:p14="http://schemas.microsoft.com/office/powerpoint/2010/main" val="15178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Давно признано, что интоксикация каннабисом может приводить к преходящим психотическим эпизодам (</a:t>
            </a:r>
            <a:r>
              <a:rPr lang="ru-RU" dirty="0" err="1"/>
              <a:t>Мазерс</a:t>
            </a:r>
            <a:r>
              <a:rPr lang="ru-RU" dirty="0"/>
              <a:t> и </a:t>
            </a:r>
            <a:r>
              <a:rPr lang="ru-RU" dirty="0" err="1"/>
              <a:t>Годсе</a:t>
            </a:r>
            <a:r>
              <a:rPr lang="ru-RU" dirty="0"/>
              <a:t>, 1992; </a:t>
            </a:r>
            <a:r>
              <a:rPr lang="ru-RU" dirty="0" err="1"/>
              <a:t>Негрете</a:t>
            </a:r>
            <a:r>
              <a:rPr lang="ru-RU" dirty="0"/>
              <a:t> и др., 1986; </a:t>
            </a:r>
            <a:r>
              <a:rPr lang="ru-RU" dirty="0" err="1"/>
              <a:t>Торникрофт</a:t>
            </a:r>
            <a:r>
              <a:rPr lang="ru-RU" dirty="0"/>
              <a:t>, 1990). Однако, начиная с 1990-х годов, начали появляться сообщения о том, что пациенты, страдающие шизофренией, чаще употребляют каннабис, чем население в целом (</a:t>
            </a:r>
            <a:r>
              <a:rPr lang="ru-RU" dirty="0" err="1"/>
              <a:t>Thornicroft</a:t>
            </a:r>
            <a:r>
              <a:rPr lang="ru-RU"/>
              <a:t>, 1990) и что продолжение употребления каннабиса связано с плохим исходом у лиц с существующим психотическим заболеванием</a:t>
            </a:r>
          </a:p>
        </p:txBody>
      </p:sp>
      <p:sp>
        <p:nvSpPr>
          <p:cNvPr id="4" name="Номер слайда 3"/>
          <p:cNvSpPr>
            <a:spLocks noGrp="1"/>
          </p:cNvSpPr>
          <p:nvPr>
            <p:ph type="sldNum" sz="quarter" idx="5"/>
          </p:nvPr>
        </p:nvSpPr>
        <p:spPr/>
        <p:txBody>
          <a:bodyPr/>
          <a:lstStyle/>
          <a:p>
            <a:fld id="{63C317C3-B015-4F05-9495-3292EA28074D}" type="slidenum">
              <a:rPr lang="ru-RU" smtClean="0"/>
              <a:pPr/>
              <a:t>13</a:t>
            </a:fld>
            <a:endParaRPr lang="ru-RU"/>
          </a:p>
        </p:txBody>
      </p:sp>
    </p:spTree>
    <p:extLst>
      <p:ext uri="{BB962C8B-B14F-4D97-AF65-F5344CB8AC3E}">
        <p14:creationId xmlns:p14="http://schemas.microsoft.com/office/powerpoint/2010/main" val="2196512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Высокая степень генетической корреляции между психическими расстройствами предполагает дополнительные доказательства того, что современная клиническая диагностика не отражает специфическую генетическую этиологию этих расстройств и что генетические факторы риска психических расстройств не соответствуют клинико-диагностическим границам. Значительные данные указывают на то, что расстройства шизофренического спектра (включая шизофрению, </a:t>
            </a:r>
            <a:r>
              <a:rPr lang="ru-RU" dirty="0" err="1"/>
              <a:t>шизоаффективное</a:t>
            </a:r>
            <a:r>
              <a:rPr lang="ru-RU" dirty="0"/>
              <a:t> расстройство) и биполярное расстройство имеют общие клинические особенности, генетические факторы риска, аберрации мозга и когнитивный дефицит </a:t>
            </a:r>
          </a:p>
        </p:txBody>
      </p:sp>
      <p:sp>
        <p:nvSpPr>
          <p:cNvPr id="4" name="Номер слайда 3"/>
          <p:cNvSpPr>
            <a:spLocks noGrp="1"/>
          </p:cNvSpPr>
          <p:nvPr>
            <p:ph type="sldNum" sz="quarter" idx="5"/>
          </p:nvPr>
        </p:nvSpPr>
        <p:spPr/>
        <p:txBody>
          <a:bodyPr/>
          <a:lstStyle/>
          <a:p>
            <a:fld id="{63C317C3-B015-4F05-9495-3292EA28074D}" type="slidenum">
              <a:rPr lang="ru-RU" smtClean="0"/>
              <a:pPr/>
              <a:t>16</a:t>
            </a:fld>
            <a:endParaRPr lang="ru-RU"/>
          </a:p>
        </p:txBody>
      </p:sp>
    </p:spTree>
    <p:extLst>
      <p:ext uri="{BB962C8B-B14F-4D97-AF65-F5344CB8AC3E}">
        <p14:creationId xmlns:p14="http://schemas.microsoft.com/office/powerpoint/2010/main" val="261367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effectLst/>
                <a:latin typeface="Times New Roman" panose="02020603050405020304" pitchFamily="18" charset="0"/>
                <a:ea typeface="Calibri" panose="020F0502020204030204" pitchFamily="34" charset="0"/>
              </a:rPr>
              <a:t>Вполне вероятно, что гены, которые определяют это когнитивное различие, — это просто те гены и их мутации, которые определяют более низкий IQ в общей популяции, а не гены, связанные с болезнью. Тогда, это предположение наводит на мысль, что механизмы когнитивных изменений при шизофрении по крайней мере частично независимы от тех, которые предрасполагают к постановке диагноза самой шизофрении. Таким образом, с большой долей вероятности можно утверждать, большая часть отличия двух заболеваний, которая в итоге приводит к выраженной степени когнитивных нарушений при шизофрении опосредована генами, контролирующими интеллект, а не генами, ассоциированными с заболеванием «Шизофрения»</a:t>
            </a:r>
            <a:endParaRPr lang="ru-RU" dirty="0"/>
          </a:p>
        </p:txBody>
      </p:sp>
      <p:sp>
        <p:nvSpPr>
          <p:cNvPr id="4" name="Номер слайда 3"/>
          <p:cNvSpPr>
            <a:spLocks noGrp="1"/>
          </p:cNvSpPr>
          <p:nvPr>
            <p:ph type="sldNum" sz="quarter" idx="5"/>
          </p:nvPr>
        </p:nvSpPr>
        <p:spPr/>
        <p:txBody>
          <a:bodyPr/>
          <a:lstStyle/>
          <a:p>
            <a:fld id="{63C317C3-B015-4F05-9495-3292EA28074D}" type="slidenum">
              <a:rPr lang="ru-RU" smtClean="0"/>
              <a:pPr/>
              <a:t>17</a:t>
            </a:fld>
            <a:endParaRPr lang="ru-RU"/>
          </a:p>
        </p:txBody>
      </p:sp>
    </p:spTree>
    <p:extLst>
      <p:ext uri="{BB962C8B-B14F-4D97-AF65-F5344CB8AC3E}">
        <p14:creationId xmlns:p14="http://schemas.microsoft.com/office/powerpoint/2010/main" val="70312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Нарушение регуляции </a:t>
            </a:r>
            <a:r>
              <a:rPr lang="ru-RU" dirty="0" err="1"/>
              <a:t>дофаминовой</a:t>
            </a:r>
            <a:r>
              <a:rPr lang="ru-RU" dirty="0"/>
              <a:t> системы в конечном счете приводит к тому, что нерелевантные стимулы становятся более заметными, что создает основу для психотических явлений, таких как идеи референции, когда повседневные события могут быть наслоены повышенным чувством причудливой значимости. Более того, такое неправильное распределение значимости может привести к параноидальному поведению и мании преследования</a:t>
            </a:r>
          </a:p>
        </p:txBody>
      </p:sp>
      <p:sp>
        <p:nvSpPr>
          <p:cNvPr id="4" name="Номер слайда 3"/>
          <p:cNvSpPr>
            <a:spLocks noGrp="1"/>
          </p:cNvSpPr>
          <p:nvPr>
            <p:ph type="sldNum" sz="quarter" idx="5"/>
          </p:nvPr>
        </p:nvSpPr>
        <p:spPr/>
        <p:txBody>
          <a:bodyPr/>
          <a:lstStyle/>
          <a:p>
            <a:fld id="{63C317C3-B015-4F05-9495-3292EA28074D}" type="slidenum">
              <a:rPr lang="ru-RU" smtClean="0"/>
              <a:pPr/>
              <a:t>19</a:t>
            </a:fld>
            <a:endParaRPr lang="ru-RU"/>
          </a:p>
        </p:txBody>
      </p:sp>
    </p:spTree>
    <p:extLst>
      <p:ext uri="{BB962C8B-B14F-4D97-AF65-F5344CB8AC3E}">
        <p14:creationId xmlns:p14="http://schemas.microsoft.com/office/powerpoint/2010/main" val="3479310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800" dirty="0"/>
              <a:t>На данном слайде представлены наиболее важные клинически релевантные мишени в спектре фармакологической активности ААП.</a:t>
            </a:r>
            <a:endParaRPr lang="en-US" sz="800" dirty="0"/>
          </a:p>
          <a:p>
            <a:pPr algn="just"/>
            <a:r>
              <a:rPr lang="ru-RU" sz="800" dirty="0"/>
              <a:t>Все рецепторы</a:t>
            </a:r>
            <a:r>
              <a:rPr lang="en-US" sz="800" dirty="0"/>
              <a:t> </a:t>
            </a:r>
            <a:r>
              <a:rPr lang="ru-RU" sz="800" dirty="0"/>
              <a:t>можно разделить на 2 противоположных категории – «положительные» мишени, которые «обогащают» фармакологический профиль и «отрицательные» мишени (или «</a:t>
            </a:r>
            <a:r>
              <a:rPr lang="ru-RU" sz="800" dirty="0" err="1"/>
              <a:t>антимишени</a:t>
            </a:r>
            <a:r>
              <a:rPr lang="ru-RU" sz="800" dirty="0"/>
              <a:t>»), которые ухудшают переносимость.</a:t>
            </a:r>
          </a:p>
          <a:p>
            <a:pPr algn="just"/>
            <a:r>
              <a:rPr lang="ru-RU" sz="800" dirty="0"/>
              <a:t>Среди отрицательных мишеней большое значение для долгосрочной переносимости имеет 2С рецептор серотонина. Антагонизм в отношении 5-НТ2С и Н1 рецепторов определяет такие проблемы, как увеличение массы тела, дислипидемия и снижение чувствительности к инсулину с риском развития СД2.</a:t>
            </a:r>
          </a:p>
          <a:p>
            <a:pPr algn="just"/>
            <a:r>
              <a:rPr lang="ru-RU" sz="800" dirty="0"/>
              <a:t>С блокадой Н1 </a:t>
            </a:r>
            <a:r>
              <a:rPr lang="ru-RU" sz="800" dirty="0" err="1"/>
              <a:t>гистаминовых</a:t>
            </a:r>
            <a:r>
              <a:rPr lang="ru-RU" sz="800" dirty="0"/>
              <a:t> и а1 адренергических рецепторов связано снотворное действие, с блокадой а1 рецепторов также связана способность вызывать ортостатическую гипотензию.</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800" dirty="0"/>
              <a:t>Способность повышать уровень пролактина зависит, главным образом, от способности антипсихотика проникать через ГЭБ, что определяет антипсихотическую дозу применяемую в клинике. Низкая способность проникать через ГЭБ определяет более высокие концентрации антипсихотика на периферии. Поскольку гипофиз находится не за ГЭБ, он подвергается воздействию циркулирующих уровней антипсихотика в крови</a:t>
            </a:r>
            <a:r>
              <a:rPr lang="en-US" sz="800" dirty="0"/>
              <a:t> (PMC6999917)</a:t>
            </a:r>
            <a:endParaRPr lang="ru-RU" sz="800" dirty="0"/>
          </a:p>
          <a:p>
            <a:pPr algn="just"/>
            <a:r>
              <a:rPr lang="ru-RU" sz="800" dirty="0"/>
              <a:t>Среди положительных мишеней за антипсихотическую эффективность отвечают </a:t>
            </a:r>
            <a:r>
              <a:rPr lang="en-US" sz="800" dirty="0"/>
              <a:t>D</a:t>
            </a:r>
            <a:r>
              <a:rPr lang="ru-RU" sz="800" dirty="0"/>
              <a:t>2 </a:t>
            </a:r>
            <a:r>
              <a:rPr lang="ru-RU" sz="800" dirty="0" err="1"/>
              <a:t>дофаминовые</a:t>
            </a:r>
            <a:r>
              <a:rPr lang="ru-RU" sz="800" dirty="0"/>
              <a:t> и 2А серотониновые рецепторы</a:t>
            </a:r>
          </a:p>
          <a:p>
            <a:pPr algn="just"/>
            <a:r>
              <a:rPr lang="ru-RU" sz="800" dirty="0"/>
              <a:t>При этом антидепрессивная, антинегативная и прокогнитивная эффективность определяются </a:t>
            </a:r>
            <a:r>
              <a:rPr lang="ru-RU" sz="800" dirty="0" err="1"/>
              <a:t>агонизмом</a:t>
            </a:r>
            <a:r>
              <a:rPr lang="ru-RU" sz="800" dirty="0"/>
              <a:t> в отношении 5-НТ1А и антагонизмом в отношении</a:t>
            </a:r>
            <a:r>
              <a:rPr lang="en-US" sz="800" dirty="0"/>
              <a:t> 5-HT2A </a:t>
            </a:r>
            <a:r>
              <a:rPr lang="ru-RU" sz="800" dirty="0"/>
              <a:t>и 5-НТ7 подтипов серотониновых и альфа2 подтипа адренергических рецепторов. Такое одновременное воздействие на эти мишени обладает синергическим влиянием на уровень дофамина и норадреналина в префронтальной коре. </a:t>
            </a:r>
          </a:p>
          <a:p>
            <a:pPr algn="just"/>
            <a:r>
              <a:rPr lang="ru-RU" sz="800" dirty="0"/>
              <a:t>Способность стимулировать 5-НТ1А и блокировать 5-НТ7 рецепторы определяет сходство с фармакологическим профилем </a:t>
            </a:r>
            <a:r>
              <a:rPr lang="ru-RU" sz="800" dirty="0" err="1"/>
              <a:t>прокогнитивного</a:t>
            </a:r>
            <a:r>
              <a:rPr lang="ru-RU" sz="800" dirty="0"/>
              <a:t> антидепрессанта </a:t>
            </a:r>
            <a:r>
              <a:rPr lang="ru-RU" sz="800" dirty="0" err="1"/>
              <a:t>вортиоксетина</a:t>
            </a:r>
            <a:r>
              <a:rPr lang="ru-RU" sz="800" dirty="0"/>
              <a:t>, а способность блокировать а2С и 5-НТ2А рецепторы определяет сходство с антидепрессантом </a:t>
            </a:r>
            <a:r>
              <a:rPr lang="ru-RU" sz="800" dirty="0" err="1"/>
              <a:t>миртазапином</a:t>
            </a:r>
            <a:endParaRPr lang="ru-RU" sz="800" dirty="0"/>
          </a:p>
          <a:p>
            <a:pPr algn="just"/>
            <a:r>
              <a:rPr lang="ru-RU" sz="800" dirty="0"/>
              <a:t>Возвращаясь к </a:t>
            </a:r>
            <a:r>
              <a:rPr lang="ru-RU" sz="800" dirty="0" err="1"/>
              <a:t>антимишеням</a:t>
            </a:r>
            <a:r>
              <a:rPr lang="ru-RU" sz="800" dirty="0"/>
              <a:t>, следует отдельно подчеркнуть вероятную нежелательность антагонизма в отношении </a:t>
            </a:r>
            <a:r>
              <a:rPr lang="en-US" sz="800" dirty="0"/>
              <a:t>D1</a:t>
            </a:r>
            <a:r>
              <a:rPr lang="ru-RU" sz="800" dirty="0"/>
              <a:t> рецепторов дофамина, поскольку в префронтальной коре именно они определяют </a:t>
            </a:r>
            <a:r>
              <a:rPr lang="ru-RU" sz="800" dirty="0" err="1"/>
              <a:t>антинегативные</a:t>
            </a:r>
            <a:r>
              <a:rPr lang="ru-RU" sz="800" dirty="0"/>
              <a:t> и антидепрессивные эффекты дофамина (</a:t>
            </a:r>
            <a:r>
              <a:rPr lang="ru-RU" sz="800" dirty="0">
                <a:solidFill>
                  <a:srgbClr val="2A2A2A"/>
                </a:solidFill>
                <a:latin typeface="Merriweather"/>
              </a:rPr>
              <a:t>Беккер </a:t>
            </a:r>
            <a:r>
              <a:rPr lang="ru-RU" sz="800" dirty="0" err="1">
                <a:solidFill>
                  <a:srgbClr val="2A2A2A"/>
                </a:solidFill>
                <a:latin typeface="Merriweather"/>
              </a:rPr>
              <a:t>et</a:t>
            </a:r>
            <a:r>
              <a:rPr lang="ru-RU" sz="800" dirty="0">
                <a:solidFill>
                  <a:srgbClr val="2A2A2A"/>
                </a:solidFill>
                <a:latin typeface="Merriweather"/>
              </a:rPr>
              <a:t> Быков, 2019; </a:t>
            </a:r>
            <a:r>
              <a:rPr lang="en-US" sz="800" dirty="0">
                <a:solidFill>
                  <a:srgbClr val="2A2A2A"/>
                </a:solidFill>
                <a:latin typeface="Merriweather"/>
              </a:rPr>
              <a:t>Stahl Prescribers Guide</a:t>
            </a:r>
            <a:r>
              <a:rPr lang="ru-RU" sz="800" dirty="0">
                <a:solidFill>
                  <a:srgbClr val="2A2A2A"/>
                </a:solidFill>
                <a:latin typeface="Merriweather"/>
              </a:rPr>
              <a:t>, 2013</a:t>
            </a:r>
            <a:r>
              <a:rPr lang="en-US" sz="800" dirty="0">
                <a:solidFill>
                  <a:srgbClr val="2A2A2A"/>
                </a:solidFill>
                <a:latin typeface="Merriweather"/>
              </a:rPr>
              <a:t>)</a:t>
            </a:r>
            <a:endParaRPr lang="ru-RU" sz="800" dirty="0"/>
          </a:p>
          <a:p>
            <a:pPr algn="just"/>
            <a:endParaRPr lang="ru-RU" sz="8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800" i="1" dirty="0">
                <a:solidFill>
                  <a:srgbClr val="2A2A2A"/>
                </a:solidFill>
                <a:latin typeface="Merriweather"/>
              </a:rPr>
              <a:t>1). </a:t>
            </a:r>
            <a:r>
              <a:rPr lang="ru-RU" sz="800" i="1" dirty="0">
                <a:solidFill>
                  <a:srgbClr val="2A2A2A"/>
                </a:solidFill>
                <a:latin typeface="Merriweather"/>
              </a:rPr>
              <a:t>Беккер </a:t>
            </a:r>
            <a:r>
              <a:rPr lang="ru-RU" sz="800" i="1" dirty="0" err="1">
                <a:solidFill>
                  <a:srgbClr val="2A2A2A"/>
                </a:solidFill>
                <a:latin typeface="Merriweather"/>
              </a:rPr>
              <a:t>et</a:t>
            </a:r>
            <a:r>
              <a:rPr lang="ru-RU" sz="800" i="1" dirty="0">
                <a:solidFill>
                  <a:srgbClr val="2A2A2A"/>
                </a:solidFill>
                <a:latin typeface="Merriweather"/>
              </a:rPr>
              <a:t> Быков. Эффективность и безопасность </a:t>
            </a:r>
            <a:r>
              <a:rPr lang="ru-RU" sz="800" b="0" i="1" dirty="0">
                <a:solidFill>
                  <a:srgbClr val="2A2A2A"/>
                </a:solidFill>
                <a:latin typeface="Merriweather"/>
              </a:rPr>
              <a:t>антипсихотика</a:t>
            </a:r>
            <a:r>
              <a:rPr lang="ru-RU" sz="800" i="1" dirty="0">
                <a:solidFill>
                  <a:srgbClr val="2A2A2A"/>
                </a:solidFill>
                <a:latin typeface="Merriweather"/>
              </a:rPr>
              <a:t> III поколения </a:t>
            </a:r>
            <a:r>
              <a:rPr lang="ru-RU" sz="800" i="1" dirty="0" err="1">
                <a:solidFill>
                  <a:srgbClr val="2A2A2A"/>
                </a:solidFill>
                <a:latin typeface="Merriweather"/>
              </a:rPr>
              <a:t>луразидона</a:t>
            </a:r>
            <a:r>
              <a:rPr lang="ru-RU" sz="800" i="1" dirty="0">
                <a:solidFill>
                  <a:srgbClr val="2A2A2A"/>
                </a:solidFill>
                <a:latin typeface="Merriweather"/>
              </a:rPr>
              <a:t> (</a:t>
            </a:r>
            <a:r>
              <a:rPr lang="ru-RU" sz="800" i="1" dirty="0" err="1">
                <a:solidFill>
                  <a:srgbClr val="2A2A2A"/>
                </a:solidFill>
                <a:latin typeface="Merriweather"/>
              </a:rPr>
              <a:t>Латуда</a:t>
            </a:r>
            <a:r>
              <a:rPr lang="ru-RU" sz="800" i="1" dirty="0">
                <a:solidFill>
                  <a:srgbClr val="2A2A2A"/>
                </a:solidFill>
                <a:latin typeface="Merriweather"/>
              </a:rPr>
              <a:t>) при шизофрении и биполярных депрессиях. ПСИХИАТРИЯ И ПСИХОФАРМАКОТЕРАПИЯ Том 21, №4, 2019</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800" dirty="0">
                <a:solidFill>
                  <a:srgbClr val="2A2A2A"/>
                </a:solidFill>
                <a:latin typeface="Merriweather"/>
              </a:rPr>
              <a:t>2). </a:t>
            </a:r>
            <a:r>
              <a:rPr lang="en-US" sz="800" dirty="0">
                <a:solidFill>
                  <a:srgbClr val="2A2A2A"/>
                </a:solidFill>
                <a:latin typeface="Merriweather"/>
              </a:rPr>
              <a:t>Stahl Prescribers Guide</a:t>
            </a:r>
            <a:r>
              <a:rPr lang="ru-RU" sz="800" dirty="0">
                <a:solidFill>
                  <a:srgbClr val="2A2A2A"/>
                </a:solidFill>
                <a:latin typeface="Merriweather"/>
              </a:rPr>
              <a:t>, 2013</a:t>
            </a:r>
            <a:endParaRPr lang="ru-RU" sz="800" i="1" dirty="0">
              <a:solidFill>
                <a:srgbClr val="2A2A2A"/>
              </a:solidFill>
              <a:latin typeface="Merriweather"/>
            </a:endParaRPr>
          </a:p>
          <a:p>
            <a:endParaRPr lang="en-US" dirty="0">
              <a:solidFill>
                <a:srgbClr val="2A2A2A"/>
              </a:solidFill>
              <a:latin typeface="Merriweather"/>
            </a:endParaRPr>
          </a:p>
        </p:txBody>
      </p:sp>
      <p:sp>
        <p:nvSpPr>
          <p:cNvPr id="4" name="Номер слайда 3"/>
          <p:cNvSpPr>
            <a:spLocks noGrp="1"/>
          </p:cNvSpPr>
          <p:nvPr>
            <p:ph type="sldNum" sz="quarter" idx="5"/>
          </p:nvPr>
        </p:nvSpPr>
        <p:spPr/>
        <p:txBody>
          <a:bodyPr/>
          <a:lstStyle/>
          <a:p>
            <a:fld id="{43045D2F-3C09-4701-A4C1-46709D016A32}" type="slidenum">
              <a:rPr lang="ru-RU" smtClean="0"/>
              <a:pPr/>
              <a:t>24</a:t>
            </a:fld>
            <a:endParaRPr lang="ru-RU"/>
          </a:p>
        </p:txBody>
      </p:sp>
    </p:spTree>
    <p:extLst>
      <p:ext uri="{BB962C8B-B14F-4D97-AF65-F5344CB8AC3E}">
        <p14:creationId xmlns:p14="http://schemas.microsoft.com/office/powerpoint/2010/main" val="234349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fontScale="77500" lnSpcReduction="20000"/>
          </a:bodyPr>
          <a:lstStyle/>
          <a:p>
            <a:pPr algn="just"/>
            <a:endParaRPr lang="ru-RU" sz="9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ru-RU" sz="900" dirty="0">
                <a:solidFill>
                  <a:srgbClr val="2A2A2A"/>
                </a:solidFill>
                <a:latin typeface="Merriweather"/>
              </a:rPr>
              <a:t>Напомню, что с блокадой </a:t>
            </a:r>
            <a:r>
              <a:rPr lang="en-US" sz="900" dirty="0">
                <a:solidFill>
                  <a:srgbClr val="2A2A2A"/>
                </a:solidFill>
                <a:latin typeface="Merriweather"/>
              </a:rPr>
              <a:t>D</a:t>
            </a:r>
            <a:r>
              <a:rPr lang="ru-RU" sz="900" dirty="0">
                <a:solidFill>
                  <a:srgbClr val="2A2A2A"/>
                </a:solidFill>
                <a:latin typeface="Merriweather"/>
              </a:rPr>
              <a:t>2 рецепторов минимум на 60% связано начало антипсихотического действия как типичных так и атипичных антипсихотиков. Кроме того, с блокадой более чем 80% популяции </a:t>
            </a:r>
            <a:r>
              <a:rPr lang="en-US" sz="900" dirty="0">
                <a:solidFill>
                  <a:srgbClr val="2A2A2A"/>
                </a:solidFill>
                <a:latin typeface="Merriweather"/>
              </a:rPr>
              <a:t>D2</a:t>
            </a:r>
            <a:r>
              <a:rPr lang="ru-RU" sz="900" dirty="0">
                <a:solidFill>
                  <a:srgbClr val="2A2A2A"/>
                </a:solidFill>
                <a:latin typeface="Merriweather"/>
              </a:rPr>
              <a:t> рецепторов связан риск возникновения экстрапирамидных симптомов. Таким образом, именно </a:t>
            </a:r>
            <a:r>
              <a:rPr lang="ru-RU" sz="900" dirty="0" err="1">
                <a:solidFill>
                  <a:srgbClr val="2A2A2A"/>
                </a:solidFill>
                <a:latin typeface="Merriweather"/>
              </a:rPr>
              <a:t>окупированность</a:t>
            </a:r>
            <a:r>
              <a:rPr lang="ru-RU" sz="900" dirty="0">
                <a:solidFill>
                  <a:srgbClr val="2A2A2A"/>
                </a:solidFill>
                <a:latin typeface="Merriweather"/>
              </a:rPr>
              <a:t> </a:t>
            </a:r>
            <a:r>
              <a:rPr lang="en-US" sz="900" dirty="0">
                <a:solidFill>
                  <a:srgbClr val="2A2A2A"/>
                </a:solidFill>
                <a:latin typeface="Merriweather"/>
              </a:rPr>
              <a:t>D2 </a:t>
            </a:r>
            <a:r>
              <a:rPr lang="ru-RU" sz="900" dirty="0">
                <a:solidFill>
                  <a:srgbClr val="2A2A2A"/>
                </a:solidFill>
                <a:latin typeface="Merriweather"/>
              </a:rPr>
              <a:t>рецепторов определяет как верхний так и нижний предел суточных доз антипсихотика. По этой причине линия отсечения клинически релевантных мишеней проведена на уровне в 10 раз меньшего аффинитета, чем к </a:t>
            </a:r>
            <a:r>
              <a:rPr lang="en-US" sz="900" dirty="0">
                <a:solidFill>
                  <a:srgbClr val="2A2A2A"/>
                </a:solidFill>
                <a:latin typeface="Merriweather"/>
              </a:rPr>
              <a:t>D2</a:t>
            </a:r>
            <a:r>
              <a:rPr lang="ru-RU" sz="900" dirty="0">
                <a:solidFill>
                  <a:srgbClr val="2A2A2A"/>
                </a:solidFill>
                <a:latin typeface="Merriweather"/>
              </a:rPr>
              <a:t> рецептору. То есть, столбики ниже этой линии, очевидно не имеют клинической значимости в диапазоне применяемых доз. Чтобы было яснее, хочу обратить внимание на то, что шкала аффинитета по оси ординат является логарифмической, а не десятичной, поэтому единица означает разницу в аффинности в 10 раз.</a:t>
            </a:r>
            <a:endParaRPr lang="ru-RU" sz="900" dirty="0"/>
          </a:p>
          <a:p>
            <a:pPr algn="just"/>
            <a:r>
              <a:rPr lang="ru-RU" sz="900" dirty="0">
                <a:solidFill>
                  <a:srgbClr val="2A2A2A"/>
                </a:solidFill>
                <a:latin typeface="Merriweather"/>
              </a:rPr>
              <a:t>Первое, что обращает на себя внимание в рецепторном профиле луразидона – это отсутствие значимого связывания с </a:t>
            </a:r>
            <a:r>
              <a:rPr lang="ru-RU" sz="900" dirty="0" err="1">
                <a:solidFill>
                  <a:srgbClr val="2A2A2A"/>
                </a:solidFill>
                <a:latin typeface="Merriweather"/>
              </a:rPr>
              <a:t>антимишенями</a:t>
            </a:r>
            <a:r>
              <a:rPr lang="ru-RU" sz="900" dirty="0">
                <a:solidFill>
                  <a:srgbClr val="2A2A2A"/>
                </a:solidFill>
                <a:latin typeface="Merriweather"/>
              </a:rPr>
              <a:t>, поэтому по влиянию на вес и дневную сонливость луразидон достоверно не отличается от плацебо. Также важным является то, что луразидон не блокирует </a:t>
            </a:r>
            <a:r>
              <a:rPr lang="en-US" sz="900" dirty="0">
                <a:solidFill>
                  <a:srgbClr val="2A2A2A"/>
                </a:solidFill>
                <a:latin typeface="Merriweather"/>
              </a:rPr>
              <a:t>D1</a:t>
            </a:r>
            <a:r>
              <a:rPr lang="ru-RU" sz="900" dirty="0">
                <a:solidFill>
                  <a:srgbClr val="2A2A2A"/>
                </a:solidFill>
                <a:latin typeface="Merriweather"/>
              </a:rPr>
              <a:t> рецепторы, оставляя их свободными для реализации </a:t>
            </a:r>
            <a:r>
              <a:rPr lang="ru-RU" sz="900" dirty="0" err="1">
                <a:solidFill>
                  <a:srgbClr val="2A2A2A"/>
                </a:solidFill>
                <a:latin typeface="Merriweather"/>
              </a:rPr>
              <a:t>антинегативного</a:t>
            </a:r>
            <a:r>
              <a:rPr lang="ru-RU" sz="900" dirty="0">
                <a:solidFill>
                  <a:srgbClr val="2A2A2A"/>
                </a:solidFill>
                <a:latin typeface="Merriweather"/>
              </a:rPr>
              <a:t>, антидепрессивного и </a:t>
            </a:r>
            <a:r>
              <a:rPr lang="ru-RU" sz="900" dirty="0" err="1">
                <a:solidFill>
                  <a:srgbClr val="2A2A2A"/>
                </a:solidFill>
                <a:latin typeface="Merriweather"/>
              </a:rPr>
              <a:t>прокогнитивного</a:t>
            </a:r>
            <a:r>
              <a:rPr lang="ru-RU" sz="900" dirty="0">
                <a:solidFill>
                  <a:srgbClr val="2A2A2A"/>
                </a:solidFill>
                <a:latin typeface="Merriweather"/>
              </a:rPr>
              <a:t> потенциала, связанного с активацией </a:t>
            </a:r>
            <a:r>
              <a:rPr lang="ru-RU" sz="900" dirty="0" err="1">
                <a:solidFill>
                  <a:srgbClr val="2A2A2A"/>
                </a:solidFill>
                <a:latin typeface="Merriweather"/>
              </a:rPr>
              <a:t>дофаминергической</a:t>
            </a:r>
            <a:r>
              <a:rPr lang="ru-RU" sz="900" dirty="0">
                <a:solidFill>
                  <a:srgbClr val="2A2A2A"/>
                </a:solidFill>
                <a:latin typeface="Merriweather"/>
              </a:rPr>
              <a:t> </a:t>
            </a:r>
            <a:r>
              <a:rPr lang="ru-RU" sz="900" dirty="0" err="1">
                <a:solidFill>
                  <a:srgbClr val="2A2A2A"/>
                </a:solidFill>
                <a:latin typeface="Merriweather"/>
              </a:rPr>
              <a:t>нейротрансмиссии</a:t>
            </a:r>
            <a:r>
              <a:rPr lang="ru-RU" sz="900" dirty="0">
                <a:solidFill>
                  <a:srgbClr val="2A2A2A"/>
                </a:solidFill>
                <a:latin typeface="Merriweather"/>
              </a:rPr>
              <a:t> в префронтальной коре, возникающей вследствие синергизма активации 5-НТ1А рецепторов и антагонизма к 5-НТ7 и альфа2С рецепторам.</a:t>
            </a:r>
            <a:r>
              <a:rPr lang="en-US" sz="900" dirty="0">
                <a:solidFill>
                  <a:srgbClr val="2A2A2A"/>
                </a:solidFill>
                <a:latin typeface="Merriweather"/>
              </a:rPr>
              <a:t> </a:t>
            </a:r>
            <a:r>
              <a:rPr lang="ru-RU" sz="1800" dirty="0">
                <a:solidFill>
                  <a:srgbClr val="2A2A2A"/>
                </a:solidFill>
                <a:effectLst/>
                <a:latin typeface="Calibri" panose="020F0502020204030204" pitchFamily="34" charset="0"/>
              </a:rPr>
              <a:t>Для сравнения, а</a:t>
            </a:r>
            <a:r>
              <a:rPr lang="ru-RU" sz="1800" dirty="0">
                <a:effectLst/>
                <a:latin typeface="Calibri" panose="020F0502020204030204" pitchFamily="34" charset="0"/>
                <a:ea typeface="Calibri" panose="020F0502020204030204" pitchFamily="34" charset="0"/>
              </a:rPr>
              <a:t>ффинитет луразидона к 5-НТ1А рецепторам выше, чем у </a:t>
            </a:r>
            <a:r>
              <a:rPr lang="ru-RU" sz="1800" dirty="0" err="1">
                <a:effectLst/>
                <a:latin typeface="Calibri" panose="020F0502020204030204" pitchFamily="34" charset="0"/>
                <a:ea typeface="Calibri" panose="020F0502020204030204" pitchFamily="34" charset="0"/>
              </a:rPr>
              <a:t>вортиоксетина</a:t>
            </a:r>
            <a:r>
              <a:rPr lang="ru-RU" sz="1800" dirty="0">
                <a:effectLst/>
                <a:latin typeface="Calibri" panose="020F0502020204030204" pitchFamily="34" charset="0"/>
                <a:ea typeface="Calibri" panose="020F0502020204030204" pitchFamily="34" charset="0"/>
              </a:rPr>
              <a:t> в 2 раза, а в отношении 5-НТ7 рецепторов в 40 раз. </a:t>
            </a:r>
            <a:endParaRPr lang="ru-RU" sz="900" dirty="0">
              <a:solidFill>
                <a:srgbClr val="2A2A2A"/>
              </a:solidFill>
              <a:latin typeface="Merriweather"/>
            </a:endParaRPr>
          </a:p>
          <a:p>
            <a:pPr algn="just"/>
            <a:endParaRPr lang="ru-RU" sz="900" dirty="0">
              <a:solidFill>
                <a:srgbClr val="2A2A2A"/>
              </a:solidFill>
              <a:latin typeface="Merriweather"/>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900" dirty="0">
                <a:solidFill>
                  <a:srgbClr val="2A2A2A"/>
                </a:solidFill>
                <a:latin typeface="Merriweather"/>
              </a:rPr>
              <a:t>Среди ААП луразидон уникален тем, что имеет максимальный аффинитет к 5-НТ7 рецепторам. Аффинитет луразидона к 5-НТ7 рецепторам во много раз превосходит аффинитет самого серотонина, что позволяет рассчитывать на максимальную выраженность связанного с этим </a:t>
            </a:r>
            <a:r>
              <a:rPr lang="ru-RU" sz="900" dirty="0" err="1">
                <a:solidFill>
                  <a:srgbClr val="2A2A2A"/>
                </a:solidFill>
                <a:latin typeface="Merriweather"/>
              </a:rPr>
              <a:t>антинегативного</a:t>
            </a:r>
            <a:r>
              <a:rPr lang="ru-RU" sz="900" dirty="0">
                <a:solidFill>
                  <a:srgbClr val="2A2A2A"/>
                </a:solidFill>
                <a:latin typeface="Merriweather"/>
              </a:rPr>
              <a:t>, антидепрессивного и </a:t>
            </a:r>
            <a:r>
              <a:rPr lang="ru-RU" sz="900" dirty="0" err="1">
                <a:solidFill>
                  <a:srgbClr val="2A2A2A"/>
                </a:solidFill>
                <a:latin typeface="Merriweather"/>
              </a:rPr>
              <a:t>прокогнитивного</a:t>
            </a:r>
            <a:r>
              <a:rPr lang="ru-RU" sz="900" dirty="0">
                <a:solidFill>
                  <a:srgbClr val="2A2A2A"/>
                </a:solidFill>
                <a:latin typeface="Merriweather"/>
              </a:rPr>
              <a:t> действия в ряду атипичных антипсихотиков. </a:t>
            </a:r>
            <a:r>
              <a:rPr lang="ru-RU" sz="900" dirty="0" err="1">
                <a:solidFill>
                  <a:srgbClr val="2A2A2A"/>
                </a:solidFill>
                <a:latin typeface="Merriweather"/>
              </a:rPr>
              <a:t>Прокогнитивный</a:t>
            </a:r>
            <a:r>
              <a:rPr lang="ru-RU" sz="900" dirty="0">
                <a:solidFill>
                  <a:srgbClr val="2A2A2A"/>
                </a:solidFill>
                <a:latin typeface="Merriweather"/>
              </a:rPr>
              <a:t> потенциал блокады 5-НТ7 рецепторов вероятно связан с повышением префронтального уровня не только дофамина, но и </a:t>
            </a:r>
            <a:r>
              <a:rPr lang="ru-RU" sz="900" dirty="0" err="1">
                <a:solidFill>
                  <a:srgbClr val="2A2A2A"/>
                </a:solidFill>
                <a:latin typeface="Merriweather"/>
              </a:rPr>
              <a:t>глатамата</a:t>
            </a:r>
            <a:r>
              <a:rPr lang="ru-RU" sz="900" dirty="0">
                <a:solidFill>
                  <a:srgbClr val="2A2A2A"/>
                </a:solidFill>
                <a:latin typeface="Merriweather"/>
              </a:rPr>
              <a:t> и ацетилхолина (</a:t>
            </a:r>
            <a:r>
              <a:rPr lang="en-US" sz="1100" b="0" i="0" dirty="0">
                <a:solidFill>
                  <a:srgbClr val="212121"/>
                </a:solidFill>
                <a:effectLst/>
                <a:latin typeface="BlinkMacSystemFont"/>
              </a:rPr>
              <a:t>PMID: 30066135</a:t>
            </a:r>
            <a:r>
              <a:rPr lang="ru-RU" sz="1100" b="0" i="0" dirty="0">
                <a:solidFill>
                  <a:srgbClr val="212121"/>
                </a:solidFill>
                <a:effectLst/>
                <a:latin typeface="BlinkMacSystemFont"/>
              </a:rPr>
              <a:t>)</a:t>
            </a:r>
            <a:r>
              <a:rPr lang="ru-RU" sz="900" dirty="0">
                <a:solidFill>
                  <a:srgbClr val="2A2A2A"/>
                </a:solidFill>
                <a:latin typeface="Merriweather"/>
              </a:rPr>
              <a:t>.</a:t>
            </a:r>
          </a:p>
          <a:p>
            <a:pPr algn="just"/>
            <a:endParaRPr lang="ru-RU" sz="900" dirty="0">
              <a:solidFill>
                <a:srgbClr val="2A2A2A"/>
              </a:solidFill>
              <a:latin typeface="Merriweather"/>
            </a:endParaRPr>
          </a:p>
          <a:p>
            <a:pPr algn="just"/>
            <a:r>
              <a:rPr lang="ru-RU" sz="900" dirty="0">
                <a:solidFill>
                  <a:srgbClr val="2A2A2A"/>
                </a:solidFill>
                <a:latin typeface="Merriweather"/>
              </a:rPr>
              <a:t>Аффинитет луразидона к 5-НТ7 рецепторам выше, чем к </a:t>
            </a:r>
            <a:r>
              <a:rPr lang="en-US" sz="900" dirty="0">
                <a:solidFill>
                  <a:srgbClr val="2A2A2A"/>
                </a:solidFill>
                <a:latin typeface="Merriweather"/>
              </a:rPr>
              <a:t>D2</a:t>
            </a:r>
            <a:r>
              <a:rPr lang="ru-RU" sz="900" dirty="0">
                <a:solidFill>
                  <a:srgbClr val="2A2A2A"/>
                </a:solidFill>
                <a:latin typeface="Merriweather"/>
              </a:rPr>
              <a:t> рецепторам примерно в 3,5 раза, что говорит о том, что даже в </a:t>
            </a:r>
            <a:r>
              <a:rPr lang="ru-RU" sz="900" dirty="0" err="1">
                <a:solidFill>
                  <a:srgbClr val="2A2A2A"/>
                </a:solidFill>
                <a:latin typeface="Merriweather"/>
              </a:rPr>
              <a:t>субантипсихотичских</a:t>
            </a:r>
            <a:r>
              <a:rPr lang="ru-RU" sz="900" dirty="0">
                <a:solidFill>
                  <a:srgbClr val="2A2A2A"/>
                </a:solidFill>
                <a:latin typeface="Merriweather"/>
              </a:rPr>
              <a:t> дозах он уже обладает выраженным антидепрессивным действием, что мы и видим по эффективности низкой дозы луразидона 20 мг/</a:t>
            </a:r>
            <a:r>
              <a:rPr lang="ru-RU" sz="900" dirty="0" err="1">
                <a:solidFill>
                  <a:srgbClr val="2A2A2A"/>
                </a:solidFill>
                <a:latin typeface="Merriweather"/>
              </a:rPr>
              <a:t>сут</a:t>
            </a:r>
            <a:r>
              <a:rPr lang="ru-RU" sz="900" dirty="0">
                <a:solidFill>
                  <a:srgbClr val="2A2A2A"/>
                </a:solidFill>
                <a:latin typeface="Merriweather"/>
              </a:rPr>
              <a:t> при биполярной депрессии. При этом минимальная антипсихотическая доза луразидона составляет 40 мг в </a:t>
            </a:r>
            <a:r>
              <a:rPr lang="ru-RU" sz="900" dirty="0" err="1">
                <a:solidFill>
                  <a:srgbClr val="2A2A2A"/>
                </a:solidFill>
                <a:latin typeface="Merriweather"/>
              </a:rPr>
              <a:t>сут</a:t>
            </a:r>
            <a:r>
              <a:rPr lang="ru-RU" sz="900" dirty="0">
                <a:solidFill>
                  <a:srgbClr val="2A2A2A"/>
                </a:solidFill>
                <a:latin typeface="Merriweather"/>
              </a:rPr>
              <a:t>.</a:t>
            </a:r>
          </a:p>
          <a:p>
            <a:pPr algn="just"/>
            <a:endParaRPr lang="ru-RU" sz="900" dirty="0">
              <a:solidFill>
                <a:srgbClr val="2A2A2A"/>
              </a:solidFill>
              <a:latin typeface="Merriweather"/>
            </a:endParaRPr>
          </a:p>
          <a:p>
            <a:pPr algn="just"/>
            <a:r>
              <a:rPr lang="ru-RU" sz="900" dirty="0">
                <a:solidFill>
                  <a:srgbClr val="2A2A2A"/>
                </a:solidFill>
                <a:latin typeface="Merriweather"/>
              </a:rPr>
              <a:t>Теперь – что касается взаимодействия с 5-НТ1А рецепторами. Если для реализации эффекта антагониста необходимо, чтобы он оккупировал популяцию рецепторов на 60-80%, то для реализации эффекта агониста достаточно 20-30% </a:t>
            </a:r>
            <a:r>
              <a:rPr lang="ru-RU" sz="900" dirty="0" err="1">
                <a:solidFill>
                  <a:srgbClr val="2A2A2A"/>
                </a:solidFill>
                <a:latin typeface="Merriweather"/>
              </a:rPr>
              <a:t>оккупированности</a:t>
            </a:r>
            <a:r>
              <a:rPr lang="ru-RU" sz="900" dirty="0">
                <a:solidFill>
                  <a:srgbClr val="2A2A2A"/>
                </a:solidFill>
                <a:latin typeface="Merriweather"/>
              </a:rPr>
              <a:t> рецепторов. Таким образом, даже не смотря на то, что аффинитет </a:t>
            </a:r>
            <a:r>
              <a:rPr lang="ru-RU" sz="900" dirty="0" err="1">
                <a:solidFill>
                  <a:srgbClr val="2A2A2A"/>
                </a:solidFill>
                <a:latin typeface="Merriweather"/>
              </a:rPr>
              <a:t>луразидона</a:t>
            </a:r>
            <a:r>
              <a:rPr lang="ru-RU" sz="900" dirty="0">
                <a:solidFill>
                  <a:srgbClr val="2A2A2A"/>
                </a:solidFill>
                <a:latin typeface="Merriweather"/>
              </a:rPr>
              <a:t> к 5-НТ1А рецепторам в 4 раза ниже, чем к </a:t>
            </a:r>
            <a:r>
              <a:rPr lang="en-US" sz="900" dirty="0">
                <a:solidFill>
                  <a:srgbClr val="2A2A2A"/>
                </a:solidFill>
                <a:latin typeface="Merriweather"/>
              </a:rPr>
              <a:t>D2</a:t>
            </a:r>
            <a:r>
              <a:rPr lang="ru-RU" sz="900" dirty="0">
                <a:solidFill>
                  <a:srgbClr val="2A2A2A"/>
                </a:solidFill>
                <a:latin typeface="Merriweather"/>
              </a:rPr>
              <a:t> рецепторам, этого достаточно для того, чтобы при таком значении аффинности клинически проявлялись эффекты </a:t>
            </a:r>
            <a:r>
              <a:rPr lang="ru-RU" sz="900" dirty="0" err="1">
                <a:solidFill>
                  <a:srgbClr val="2A2A2A"/>
                </a:solidFill>
                <a:latin typeface="Merriweather"/>
              </a:rPr>
              <a:t>агонизма</a:t>
            </a:r>
            <a:r>
              <a:rPr lang="ru-RU" sz="900" dirty="0">
                <a:solidFill>
                  <a:srgbClr val="2A2A2A"/>
                </a:solidFill>
                <a:latin typeface="Merriweather"/>
              </a:rPr>
              <a:t>. </a:t>
            </a:r>
          </a:p>
          <a:p>
            <a:pPr algn="just"/>
            <a:endParaRPr lang="ru-RU" sz="900" dirty="0">
              <a:solidFill>
                <a:srgbClr val="2A2A2A"/>
              </a:solidFill>
              <a:latin typeface="Merriweather"/>
            </a:endParaRPr>
          </a:p>
          <a:p>
            <a:pPr algn="just"/>
            <a:r>
              <a:rPr lang="ru-RU" sz="900" dirty="0">
                <a:solidFill>
                  <a:srgbClr val="2A2A2A"/>
                </a:solidFill>
                <a:latin typeface="Merriweather"/>
              </a:rPr>
              <a:t>Блокада альфа2С рецепторов также повышает уровень дофамина и норадреналина в префронтальной коре, правда для </a:t>
            </a:r>
            <a:r>
              <a:rPr lang="ru-RU" sz="900" dirty="0" err="1">
                <a:solidFill>
                  <a:srgbClr val="2A2A2A"/>
                </a:solidFill>
                <a:latin typeface="Merriweather"/>
              </a:rPr>
              <a:t>луразидона</a:t>
            </a:r>
            <a:r>
              <a:rPr lang="ru-RU" sz="900" dirty="0">
                <a:solidFill>
                  <a:srgbClr val="2A2A2A"/>
                </a:solidFill>
                <a:latin typeface="Merriweather"/>
              </a:rPr>
              <a:t> этот механизм действия, вероятно, может приобретать клиническое значение лишь в верхнем диапазоне суточных доз.</a:t>
            </a:r>
          </a:p>
          <a:p>
            <a:pPr algn="just"/>
            <a:endParaRPr lang="ru-RU" sz="900" dirty="0">
              <a:solidFill>
                <a:srgbClr val="2A2A2A"/>
              </a:solidFill>
              <a:latin typeface="Merriweather"/>
            </a:endParaRPr>
          </a:p>
          <a:p>
            <a:pPr algn="just"/>
            <a:r>
              <a:rPr lang="ru-RU" sz="900" dirty="0">
                <a:solidFill>
                  <a:srgbClr val="2A2A2A"/>
                </a:solidFill>
                <a:latin typeface="Merriweather"/>
              </a:rPr>
              <a:t>Ввиду высокой </a:t>
            </a:r>
            <a:r>
              <a:rPr lang="ru-RU" sz="900" dirty="0" err="1">
                <a:solidFill>
                  <a:srgbClr val="2A2A2A"/>
                </a:solidFill>
                <a:latin typeface="Merriweather"/>
              </a:rPr>
              <a:t>липофильности</a:t>
            </a:r>
            <a:r>
              <a:rPr lang="ru-RU" sz="900" dirty="0">
                <a:solidFill>
                  <a:srgbClr val="2A2A2A"/>
                </a:solidFill>
                <a:latin typeface="Merriweather"/>
              </a:rPr>
              <a:t> луразидон хорошо проникает через ГЭБ. По этой причине он не дает высокой </a:t>
            </a:r>
            <a:r>
              <a:rPr lang="ru-RU" sz="900" dirty="0" err="1">
                <a:solidFill>
                  <a:srgbClr val="2A2A2A"/>
                </a:solidFill>
                <a:latin typeface="Merriweather"/>
              </a:rPr>
              <a:t>оккупированности</a:t>
            </a:r>
            <a:r>
              <a:rPr lang="ru-RU" sz="900" dirty="0">
                <a:solidFill>
                  <a:srgbClr val="2A2A2A"/>
                </a:solidFill>
                <a:latin typeface="Merriweather"/>
              </a:rPr>
              <a:t> периферических </a:t>
            </a:r>
            <a:r>
              <a:rPr lang="en-US" sz="900" dirty="0">
                <a:solidFill>
                  <a:srgbClr val="2A2A2A"/>
                </a:solidFill>
                <a:latin typeface="Merriweather"/>
              </a:rPr>
              <a:t>D2</a:t>
            </a:r>
            <a:r>
              <a:rPr lang="ru-RU" sz="900" dirty="0">
                <a:solidFill>
                  <a:srgbClr val="2A2A2A"/>
                </a:solidFill>
                <a:latin typeface="Merriweather"/>
              </a:rPr>
              <a:t> рецепторов и не оказывает статистически и клинически значимого влияния на уровень пролактина</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45D2F-3C09-4701-A4C1-46709D016A3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76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2015133" y="6087297"/>
            <a:ext cx="8161736" cy="324183"/>
          </a:xfrm>
          <a:prstGeom prst="rect">
            <a:avLst/>
          </a:prstGeom>
        </p:spPr>
        <p:txBody>
          <a:bodyPr anchor="b"/>
          <a:lstStyle>
            <a:lvl1pPr marL="0" indent="0" defTabSz="412750">
              <a:lnSpc>
                <a:spcPct val="100000"/>
              </a:lnSpc>
              <a:spcBef>
                <a:spcPts val="0"/>
              </a:spcBef>
              <a:buSzTx/>
              <a:buNone/>
              <a:defRPr sz="1600" b="1"/>
            </a:lvl1pPr>
          </a:lstStyle>
          <a:p>
            <a:r>
              <a:t>Author and Date</a:t>
            </a:r>
          </a:p>
        </p:txBody>
      </p:sp>
      <p:sp>
        <p:nvSpPr>
          <p:cNvPr id="12" name="Presentation Title"/>
          <p:cNvSpPr txBox="1">
            <a:spLocks noGrp="1"/>
          </p:cNvSpPr>
          <p:nvPr>
            <p:ph type="title" hasCustomPrompt="1"/>
          </p:nvPr>
        </p:nvSpPr>
        <p:spPr>
          <a:xfrm>
            <a:off x="2015133" y="1303734"/>
            <a:ext cx="8162619" cy="2321720"/>
          </a:xfrm>
          <a:prstGeom prst="rect">
            <a:avLst/>
          </a:prstGeom>
        </p:spPr>
        <p:txBody>
          <a:bodyPr anchor="b"/>
          <a:lstStyle>
            <a:lvl1pPr>
              <a:defRPr sz="5700" spc="-114"/>
            </a:lvl1pPr>
          </a:lstStyle>
          <a:p>
            <a:r>
              <a:t>Presentation Title</a:t>
            </a:r>
          </a:p>
        </p:txBody>
      </p:sp>
      <p:sp>
        <p:nvSpPr>
          <p:cNvPr id="13" name="Body Level One…"/>
          <p:cNvSpPr txBox="1">
            <a:spLocks noGrp="1"/>
          </p:cNvSpPr>
          <p:nvPr>
            <p:ph type="body" sz="quarter" idx="1" hasCustomPrompt="1"/>
          </p:nvPr>
        </p:nvSpPr>
        <p:spPr>
          <a:xfrm>
            <a:off x="2015133" y="3589734"/>
            <a:ext cx="8161735" cy="1024031"/>
          </a:xfrm>
          <a:prstGeom prst="rect">
            <a:avLst/>
          </a:prstGeom>
        </p:spPr>
        <p:txBody>
          <a:bodyPr/>
          <a:lstStyle>
            <a:lvl1pPr marL="0" indent="0" defTabSz="412750">
              <a:lnSpc>
                <a:spcPct val="100000"/>
              </a:lnSpc>
              <a:spcBef>
                <a:spcPts val="0"/>
              </a:spcBef>
              <a:buSzTx/>
              <a:buNone/>
              <a:defRPr sz="2600" b="1"/>
            </a:lvl1pPr>
            <a:lvl2pPr marL="0" indent="228600" defTabSz="412750">
              <a:lnSpc>
                <a:spcPct val="100000"/>
              </a:lnSpc>
              <a:spcBef>
                <a:spcPts val="0"/>
              </a:spcBef>
              <a:buSzTx/>
              <a:buNone/>
              <a:defRPr sz="2600" b="1"/>
            </a:lvl2pPr>
            <a:lvl3pPr marL="0" indent="457200" defTabSz="412750">
              <a:lnSpc>
                <a:spcPct val="100000"/>
              </a:lnSpc>
              <a:spcBef>
                <a:spcPts val="0"/>
              </a:spcBef>
              <a:buSzTx/>
              <a:buNone/>
              <a:defRPr sz="2600" b="1"/>
            </a:lvl3pPr>
            <a:lvl4pPr marL="0" indent="685800" defTabSz="412750">
              <a:lnSpc>
                <a:spcPct val="100000"/>
              </a:lnSpc>
              <a:spcBef>
                <a:spcPts val="0"/>
              </a:spcBef>
              <a:buSzTx/>
              <a:buNone/>
              <a:defRPr sz="2600" b="1"/>
            </a:lvl4pPr>
            <a:lvl5pPr marL="0" indent="914400" defTabSz="412750">
              <a:lnSpc>
                <a:spcPct val="100000"/>
              </a:lnSpc>
              <a:spcBef>
                <a:spcPts val="0"/>
              </a:spcBef>
              <a:buSzTx/>
              <a:buNone/>
              <a:defRPr sz="26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5993555" y="6402317"/>
            <a:ext cx="285334" cy="2827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309263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quarter" idx="1" hasCustomPrompt="1"/>
          </p:nvPr>
        </p:nvSpPr>
        <p:spPr>
          <a:xfrm>
            <a:off x="2015133" y="2509242"/>
            <a:ext cx="8161735" cy="1840633"/>
          </a:xfrm>
          <a:prstGeom prst="rect">
            <a:avLst/>
          </a:prstGeom>
        </p:spPr>
        <p:txBody>
          <a:bodyPr anchor="ctr"/>
          <a:lstStyle>
            <a:lvl1pPr marL="0" indent="0" algn="ctr">
              <a:lnSpc>
                <a:spcPct val="80000"/>
              </a:lnSpc>
              <a:spcBef>
                <a:spcPts val="0"/>
              </a:spcBef>
              <a:buSzTx/>
              <a:buNone/>
              <a:defRPr sz="5700" spc="-114">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700" spc="-114">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700" spc="-114">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700" spc="-114">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700" spc="-11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970823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2015133" y="4366392"/>
            <a:ext cx="8161735" cy="472361"/>
          </a:xfrm>
          <a:prstGeom prst="rect">
            <a:avLst/>
          </a:prstGeom>
        </p:spPr>
        <p:txBody>
          <a:bodyPr/>
          <a:lstStyle>
            <a:lvl1pPr marL="0" indent="0" algn="ctr">
              <a:lnSpc>
                <a:spcPct val="100000"/>
              </a:lnSpc>
              <a:spcBef>
                <a:spcPts val="0"/>
              </a:spcBef>
              <a:buSzTx/>
              <a:buNone/>
              <a:defRPr sz="2600" b="1"/>
            </a:lvl1pPr>
          </a:lstStyle>
          <a:p>
            <a:r>
              <a:t>Fact information</a:t>
            </a:r>
          </a:p>
        </p:txBody>
      </p:sp>
      <p:sp>
        <p:nvSpPr>
          <p:cNvPr id="107" name="Body Level One…"/>
          <p:cNvSpPr txBox="1">
            <a:spLocks noGrp="1"/>
          </p:cNvSpPr>
          <p:nvPr>
            <p:ph type="body" sz="half" idx="1" hasCustomPrompt="1"/>
          </p:nvPr>
        </p:nvSpPr>
        <p:spPr>
          <a:xfrm>
            <a:off x="2015133" y="702469"/>
            <a:ext cx="8161735" cy="3663924"/>
          </a:xfrm>
          <a:prstGeom prst="rect">
            <a:avLst/>
          </a:prstGeom>
        </p:spPr>
        <p:txBody>
          <a:bodyPr anchor="b"/>
          <a:lstStyle>
            <a:lvl1pPr marL="0" indent="0" algn="ctr">
              <a:lnSpc>
                <a:spcPct val="80000"/>
              </a:lnSpc>
              <a:spcBef>
                <a:spcPts val="0"/>
              </a:spcBef>
              <a:buSzTx/>
              <a:buNone/>
              <a:defRPr sz="12300" b="1" spc="-123"/>
            </a:lvl1pPr>
            <a:lvl2pPr marL="0" indent="228600" algn="ctr">
              <a:lnSpc>
                <a:spcPct val="80000"/>
              </a:lnSpc>
              <a:spcBef>
                <a:spcPts val="0"/>
              </a:spcBef>
              <a:buSzTx/>
              <a:buNone/>
              <a:defRPr sz="12300" b="1" spc="-123"/>
            </a:lvl2pPr>
            <a:lvl3pPr marL="0" indent="457200" algn="ctr">
              <a:lnSpc>
                <a:spcPct val="80000"/>
              </a:lnSpc>
              <a:spcBef>
                <a:spcPts val="0"/>
              </a:spcBef>
              <a:buSzTx/>
              <a:buNone/>
              <a:defRPr sz="12300" b="1" spc="-123"/>
            </a:lvl3pPr>
            <a:lvl4pPr marL="0" indent="685800" algn="ctr">
              <a:lnSpc>
                <a:spcPct val="80000"/>
              </a:lnSpc>
              <a:spcBef>
                <a:spcPts val="0"/>
              </a:spcBef>
              <a:buSzTx/>
              <a:buNone/>
              <a:defRPr sz="12300" b="1" spc="-123"/>
            </a:lvl4pPr>
            <a:lvl5pPr marL="0" indent="914400" algn="ctr">
              <a:lnSpc>
                <a:spcPct val="80000"/>
              </a:lnSpc>
              <a:spcBef>
                <a:spcPts val="0"/>
              </a:spcBef>
              <a:buSzTx/>
              <a:buNone/>
              <a:defRPr sz="12300" b="1" spc="-123"/>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634075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041922" y="2616398"/>
            <a:ext cx="8108157" cy="1634134"/>
          </a:xfrm>
          <a:prstGeom prst="rect">
            <a:avLst/>
          </a:prstGeom>
        </p:spPr>
        <p:txBody>
          <a:bodyPr anchor="ctr"/>
          <a:lstStyle>
            <a:lvl1pPr marL="321469" indent="-241102">
              <a:spcBef>
                <a:spcPts val="0"/>
              </a:spcBef>
              <a:buSzTx/>
              <a:buNone/>
              <a:defRPr sz="4200" spc="-84">
                <a:latin typeface="Helvetica Neue Medium"/>
                <a:ea typeface="Helvetica Neue Medium"/>
                <a:cs typeface="Helvetica Neue Medium"/>
                <a:sym typeface="Helvetica Neue Medium"/>
              </a:defRPr>
            </a:lvl1pPr>
            <a:lvl2pPr marL="321469" indent="-12502">
              <a:spcBef>
                <a:spcPts val="0"/>
              </a:spcBef>
              <a:buSzTx/>
              <a:buNone/>
              <a:defRPr sz="4200" spc="-84">
                <a:latin typeface="Helvetica Neue Medium"/>
                <a:ea typeface="Helvetica Neue Medium"/>
                <a:cs typeface="Helvetica Neue Medium"/>
                <a:sym typeface="Helvetica Neue Medium"/>
              </a:defRPr>
            </a:lvl2pPr>
            <a:lvl3pPr marL="321469" indent="216098">
              <a:spcBef>
                <a:spcPts val="0"/>
              </a:spcBef>
              <a:buSzTx/>
              <a:buNone/>
              <a:defRPr sz="4200" spc="-84">
                <a:latin typeface="Helvetica Neue Medium"/>
                <a:ea typeface="Helvetica Neue Medium"/>
                <a:cs typeface="Helvetica Neue Medium"/>
                <a:sym typeface="Helvetica Neue Medium"/>
              </a:defRPr>
            </a:lvl3pPr>
            <a:lvl4pPr marL="321469" indent="444698">
              <a:spcBef>
                <a:spcPts val="0"/>
              </a:spcBef>
              <a:buSzTx/>
              <a:buNone/>
              <a:defRPr sz="4200" spc="-84">
                <a:latin typeface="Helvetica Neue Medium"/>
                <a:ea typeface="Helvetica Neue Medium"/>
                <a:cs typeface="Helvetica Neue Medium"/>
                <a:sym typeface="Helvetica Neue Medium"/>
              </a:defRPr>
            </a:lvl4pPr>
            <a:lvl5pPr marL="321469" indent="673298">
              <a:spcBef>
                <a:spcPts val="0"/>
              </a:spcBef>
              <a:buSzTx/>
              <a:buNone/>
              <a:defRPr sz="4200" spc="-84">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2381250" y="4518422"/>
            <a:ext cx="7768829" cy="324183"/>
          </a:xfrm>
          <a:prstGeom prst="rect">
            <a:avLst/>
          </a:prstGeom>
        </p:spPr>
        <p:txBody>
          <a:bodyPr/>
          <a:lstStyle>
            <a:lvl1pPr marL="0" indent="0" defTabSz="412750">
              <a:lnSpc>
                <a:spcPct val="100000"/>
              </a:lnSpc>
              <a:spcBef>
                <a:spcPts val="0"/>
              </a:spcBef>
              <a:buSzTx/>
              <a:buNone/>
              <a:defRPr sz="1600" b="1"/>
            </a:lvl1pPr>
          </a:lstStyle>
          <a:p>
            <a:r>
              <a:t>Attribution</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536453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a:spLocks noGrp="1"/>
          </p:cNvSpPr>
          <p:nvPr>
            <p:ph type="pic" idx="21"/>
          </p:nvPr>
        </p:nvSpPr>
        <p:spPr>
          <a:xfrm>
            <a:off x="59531" y="483439"/>
            <a:ext cx="7850524" cy="5887894"/>
          </a:xfrm>
          <a:prstGeom prst="rect">
            <a:avLst/>
          </a:prstGeom>
        </p:spPr>
        <p:txBody>
          <a:bodyPr lIns="91439" tIns="45719" rIns="91439" bIns="45719">
            <a:noAutofit/>
          </a:bodyPr>
          <a:lstStyle/>
          <a:p>
            <a:endParaRPr/>
          </a:p>
        </p:txBody>
      </p:sp>
      <p:sp>
        <p:nvSpPr>
          <p:cNvPr id="125" name="Bowl of salad with fried rice, boiled eggs, and chopsticks"/>
          <p:cNvSpPr>
            <a:spLocks noGrp="1"/>
          </p:cNvSpPr>
          <p:nvPr>
            <p:ph type="pic" sz="quarter" idx="22"/>
          </p:nvPr>
        </p:nvSpPr>
        <p:spPr>
          <a:xfrm>
            <a:off x="6162973" y="205383"/>
            <a:ext cx="4036219" cy="3228976"/>
          </a:xfrm>
          <a:prstGeom prst="rect">
            <a:avLst/>
          </a:prstGeom>
        </p:spPr>
        <p:txBody>
          <a:bodyPr lIns="91439" tIns="45719" rIns="91439" bIns="45719">
            <a:noAutofit/>
          </a:bodyPr>
          <a:lstStyle/>
          <a:p>
            <a:endParaRPr/>
          </a:p>
        </p:txBody>
      </p:sp>
      <p:sp>
        <p:nvSpPr>
          <p:cNvPr id="126" name="Bowl with salmon cakes, salad, and hummus"/>
          <p:cNvSpPr>
            <a:spLocks noGrp="1"/>
          </p:cNvSpPr>
          <p:nvPr>
            <p:ph type="pic" idx="23"/>
          </p:nvPr>
        </p:nvSpPr>
        <p:spPr>
          <a:xfrm>
            <a:off x="5028902" y="1933181"/>
            <a:ext cx="5581056" cy="6495663"/>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541253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809625" y="-741165"/>
            <a:ext cx="10144125" cy="811530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5993555" y="6402317"/>
            <a:ext cx="285334" cy="282769"/>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2302632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46189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C44325F-BF42-4DA4-95B0-DB67DED93A8E}" type="datetime1">
              <a:rPr lang="ru-RU" smtClean="0">
                <a:solidFill>
                  <a:prstClr val="black">
                    <a:tint val="75000"/>
                  </a:prstClr>
                </a:solidFill>
              </a:rPr>
              <a:pPr/>
              <a:t>23.11.2023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228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EE8185F-DE23-4B92-8B90-67CAE3F36078}" type="datetime1">
              <a:rPr lang="ru-RU" smtClean="0">
                <a:solidFill>
                  <a:prstClr val="black">
                    <a:tint val="75000"/>
                  </a:prstClr>
                </a:solidFill>
              </a:rPr>
              <a:pPr/>
              <a:t>23.11.2023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7840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078" y="1592"/>
          <a:ext cx="2075" cy="1587"/>
        </p:xfrm>
        <a:graphic>
          <a:graphicData uri="http://schemas.openxmlformats.org/presentationml/2006/ole">
            <mc:AlternateContent xmlns:mc="http://schemas.openxmlformats.org/markup-compatibility/2006">
              <mc:Choice xmlns:v="urn:schemas-microsoft-com:vml" Requires="v">
                <p:oleObj name="think-cell Slide" r:id="rId4" imgW="415" imgH="416" progId="">
                  <p:embed/>
                </p:oleObj>
              </mc:Choice>
              <mc:Fallback>
                <p:oleObj name="think-cell Slide" r:id="rId4" imgW="415" imgH="416" progId="">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 y="1592"/>
                        <a:ext cx="207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a16="http://schemas.microsoft.com/office/drawing/2014/main" id="{8FB07B12-54D1-47A2-A862-44C879CDD3B1}"/>
              </a:ext>
            </a:extLst>
          </p:cNvPr>
          <p:cNvSpPr/>
          <p:nvPr userDrawn="1">
            <p:custDataLst>
              <p:tags r:id="rId2"/>
            </p:custDataLst>
          </p:nvPr>
        </p:nvSpPr>
        <p:spPr>
          <a:xfrm>
            <a:off x="1" y="0"/>
            <a:ext cx="158751"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it-IT" sz="2157" b="0" i="0" baseline="0" dirty="0">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5" name="CasellaDiTesto 11"/>
          <p:cNvSpPr txBox="1"/>
          <p:nvPr userDrawn="1"/>
        </p:nvSpPr>
        <p:spPr>
          <a:xfrm>
            <a:off x="1446442" y="1012827"/>
            <a:ext cx="184731" cy="454420"/>
          </a:xfrm>
          <a:prstGeom prst="rect">
            <a:avLst/>
          </a:prstGeom>
          <a:noFill/>
        </p:spPr>
        <p:txBody>
          <a:bodyPr wrap="none">
            <a:spAutoFit/>
          </a:bodyPr>
          <a:lstStyle/>
          <a:p>
            <a:endParaRPr lang="pt-PT" sz="2353"/>
          </a:p>
        </p:txBody>
      </p:sp>
      <p:sp>
        <p:nvSpPr>
          <p:cNvPr id="3" name="Content Placeholder 2"/>
          <p:cNvSpPr>
            <a:spLocks noGrp="1"/>
          </p:cNvSpPr>
          <p:nvPr>
            <p:ph idx="1" hasCustomPrompt="1"/>
          </p:nvPr>
        </p:nvSpPr>
        <p:spPr>
          <a:xfrm>
            <a:off x="617385" y="1905001"/>
            <a:ext cx="10958273" cy="3133725"/>
          </a:xfrm>
          <a:prstGeom prst="rect">
            <a:avLst/>
          </a:prstGeom>
        </p:spPr>
        <p:txBody>
          <a:bodyPr/>
          <a:lstStyle>
            <a:lvl1pPr marL="317503" indent="-317503">
              <a:buFont typeface="Wingdings" panose="05000000000000000000" pitchFamily="2" charset="2"/>
              <a:buChar char="§"/>
              <a:defRPr sz="1569"/>
            </a:lvl1pPr>
            <a:lvl2pPr>
              <a:defRPr/>
            </a:lvl2p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err="1"/>
              <a:t>Thirdlevel</a:t>
            </a:r>
            <a:endParaRPr lang="it-IT" dirty="0"/>
          </a:p>
          <a:p>
            <a:pPr lvl="3"/>
            <a:r>
              <a:rPr lang="it-IT" dirty="0" err="1"/>
              <a:t>Fourthlevel</a:t>
            </a:r>
            <a:endParaRPr lang="it-IT" dirty="0"/>
          </a:p>
          <a:p>
            <a:pPr lvl="4"/>
            <a:r>
              <a:rPr lang="it-IT" dirty="0" err="1"/>
              <a:t>Fifthlevel</a:t>
            </a:r>
            <a:endParaRPr lang="it-IT" dirty="0"/>
          </a:p>
        </p:txBody>
      </p:sp>
      <p:sp>
        <p:nvSpPr>
          <p:cNvPr id="6" name="Titolo 5"/>
          <p:cNvSpPr>
            <a:spLocks noGrp="1"/>
          </p:cNvSpPr>
          <p:nvPr>
            <p:ph type="title"/>
          </p:nvPr>
        </p:nvSpPr>
        <p:spPr>
          <a:xfrm>
            <a:off x="610121" y="546105"/>
            <a:ext cx="10971763" cy="431715"/>
          </a:xfrm>
        </p:spPr>
        <p:txBody>
          <a:bodyPr/>
          <a:lstStyle/>
          <a:p>
            <a:r>
              <a:rPr lang="it-IT" dirty="0"/>
              <a:t>Fare clic per modificare stile</a:t>
            </a:r>
          </a:p>
        </p:txBody>
      </p:sp>
      <p:sp>
        <p:nvSpPr>
          <p:cNvPr id="7" name="Sottotitolo 2"/>
          <p:cNvSpPr>
            <a:spLocks noGrp="1"/>
          </p:cNvSpPr>
          <p:nvPr>
            <p:ph type="subTitle" idx="10"/>
          </p:nvPr>
        </p:nvSpPr>
        <p:spPr>
          <a:xfrm>
            <a:off x="606165" y="917748"/>
            <a:ext cx="10406531" cy="457200"/>
          </a:xfrm>
          <a:prstGeom prst="rect">
            <a:avLst/>
          </a:prstGeom>
        </p:spPr>
        <p:txBody>
          <a:bodyPr/>
          <a:lstStyle>
            <a:lvl1pPr marL="0" indent="0" algn="l">
              <a:buNone/>
              <a:defRPr b="0" cap="all">
                <a:solidFill>
                  <a:schemeClr val="tx1"/>
                </a:solidFill>
              </a:defRPr>
            </a:lvl1pPr>
            <a:lvl2pPr marL="448239" indent="0" algn="ctr">
              <a:buNone/>
              <a:defRPr/>
            </a:lvl2pPr>
            <a:lvl3pPr marL="896478" indent="0" algn="ctr">
              <a:buNone/>
              <a:defRPr/>
            </a:lvl3pPr>
            <a:lvl4pPr marL="1344717" indent="0" algn="ctr">
              <a:buNone/>
              <a:defRPr/>
            </a:lvl4pPr>
            <a:lvl5pPr marL="1792955" indent="0" algn="ctr">
              <a:buNone/>
              <a:defRPr/>
            </a:lvl5pPr>
            <a:lvl6pPr marL="2241194" indent="0" algn="ctr">
              <a:buNone/>
              <a:defRPr/>
            </a:lvl6pPr>
            <a:lvl7pPr marL="2689433" indent="0" algn="ctr">
              <a:buNone/>
              <a:defRPr/>
            </a:lvl7pPr>
            <a:lvl8pPr marL="3137672" indent="0" algn="ctr">
              <a:buNone/>
              <a:defRPr/>
            </a:lvl8pPr>
            <a:lvl9pPr marL="3585911" indent="0" algn="ctr">
              <a:buNone/>
              <a:defRPr/>
            </a:lvl9pPr>
          </a:lstStyle>
          <a:p>
            <a:r>
              <a:rPr lang="it-IT" dirty="0"/>
              <a:t>Fare clic per modificare lo stile del sottotitolo dello schema</a:t>
            </a:r>
          </a:p>
        </p:txBody>
      </p:sp>
      <p:sp>
        <p:nvSpPr>
          <p:cNvPr id="9" name="Segnaposto piè di pagina 10"/>
          <p:cNvSpPr>
            <a:spLocks noGrp="1"/>
          </p:cNvSpPr>
          <p:nvPr>
            <p:ph type="ftr" sz="quarter" idx="11"/>
          </p:nvPr>
        </p:nvSpPr>
        <p:spPr/>
        <p:txBody>
          <a:bodyPr/>
          <a:lstStyle>
            <a:lvl1pPr>
              <a:defRPr/>
            </a:lvl1pPr>
          </a:lstStyle>
          <a:p>
            <a:r>
              <a:rPr lang="en-GB"/>
              <a:t>2020-2022 COMMERCIAL BUDGET REVIEW MEETING</a:t>
            </a:r>
            <a:endParaRPr lang="it-IT" dirty="0"/>
          </a:p>
        </p:txBody>
      </p:sp>
      <p:pic>
        <p:nvPicPr>
          <p:cNvPr id="1026" name="Picture 2"/>
          <p:cNvPicPr>
            <a:picLocks noChangeAspect="1" noChangeArrowheads="1"/>
          </p:cNvPicPr>
          <p:nvPr userDrawn="1"/>
        </p:nvPicPr>
        <p:blipFill>
          <a:blip r:embed="rId6"/>
          <a:srcRect l="55454"/>
          <a:stretch>
            <a:fillRect/>
          </a:stretch>
        </p:blipFill>
        <p:spPr bwMode="auto">
          <a:xfrm>
            <a:off x="2" y="641350"/>
            <a:ext cx="488095" cy="609600"/>
          </a:xfrm>
          <a:prstGeom prst="rect">
            <a:avLst/>
          </a:prstGeom>
          <a:noFill/>
          <a:ln w="9525">
            <a:noFill/>
            <a:miter lim="800000"/>
            <a:headEnd/>
            <a:tailEnd/>
          </a:ln>
          <a:effectLst/>
        </p:spPr>
      </p:pic>
      <p:sp>
        <p:nvSpPr>
          <p:cNvPr id="10" name="Rettangolo 9"/>
          <p:cNvSpPr/>
          <p:nvPr userDrawn="1"/>
        </p:nvSpPr>
        <p:spPr>
          <a:xfrm>
            <a:off x="10201415" y="167115"/>
            <a:ext cx="1856789" cy="1027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353"/>
          </a:p>
        </p:txBody>
      </p:sp>
    </p:spTree>
    <p:extLst>
      <p:ext uri="{BB962C8B-B14F-4D97-AF65-F5344CB8AC3E}">
        <p14:creationId xmlns:p14="http://schemas.microsoft.com/office/powerpoint/2010/main" val="2096814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C46DD3D9-7436-46E9-BEFB-139520994835}"/>
              </a:ext>
            </a:extLst>
          </p:cNvPr>
          <p:cNvGraphicFramePr>
            <a:graphicFrameLocks noChangeAspect="1"/>
          </p:cNvGraphicFramePr>
          <p:nvPr userDrawn="1">
            <p:custDataLst>
              <p:tags r:id="rId1"/>
            </p:custDataLst>
            <p:extLst>
              <p:ext uri="{D42A27DB-BD31-4B8C-83A1-F6EECF244321}">
                <p14:modId xmlns:p14="http://schemas.microsoft.com/office/powerpoint/2010/main" val="26319299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15" imgH="416" progId="">
                  <p:embed/>
                </p:oleObj>
              </mc:Choice>
              <mc:Fallback>
                <p:oleObj name="think-cell Slide" r:id="rId3" imgW="415" imgH="416" progId="">
                  <p:embed/>
                  <p:pic>
                    <p:nvPicPr>
                      <p:cNvPr id="12" name="Object 11" hidden="1">
                        <a:extLst>
                          <a:ext uri="{FF2B5EF4-FFF2-40B4-BE49-F238E27FC236}">
                            <a16:creationId xmlns:a16="http://schemas.microsoft.com/office/drawing/2014/main" id="{C46DD3D9-7436-46E9-BEFB-139520994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160" descr="Macintosh HD:Users:andreasangregorio:Desktop:Copertina.jpg"/>
          <p:cNvPicPr>
            <a:picLocks noChangeAspect="1" noChangeArrowheads="1"/>
          </p:cNvPicPr>
          <p:nvPr userDrawn="1"/>
        </p:nvPicPr>
        <p:blipFill>
          <a:blip r:embed="rId5" cstate="print"/>
          <a:srcRect/>
          <a:stretch>
            <a:fillRect/>
          </a:stretch>
        </p:blipFill>
        <p:spPr bwMode="auto">
          <a:xfrm>
            <a:off x="0" y="0"/>
            <a:ext cx="12187850" cy="6865938"/>
          </a:xfrm>
          <a:prstGeom prst="rect">
            <a:avLst/>
          </a:prstGeom>
          <a:noFill/>
          <a:ln w="9525">
            <a:noFill/>
            <a:miter lim="800000"/>
            <a:headEnd/>
            <a:tailEnd/>
          </a:ln>
        </p:spPr>
      </p:pic>
      <p:sp>
        <p:nvSpPr>
          <p:cNvPr id="5" name="Freeform 82"/>
          <p:cNvSpPr>
            <a:spLocks/>
          </p:cNvSpPr>
          <p:nvPr/>
        </p:nvSpPr>
        <p:spPr bwMode="auto">
          <a:xfrm>
            <a:off x="9205740" y="457203"/>
            <a:ext cx="14527" cy="11113"/>
          </a:xfrm>
          <a:custGeom>
            <a:avLst/>
            <a:gdLst/>
            <a:ahLst/>
            <a:cxnLst>
              <a:cxn ang="0">
                <a:pos x="4" y="0"/>
              </a:cxn>
              <a:cxn ang="0">
                <a:pos x="8" y="0"/>
              </a:cxn>
              <a:cxn ang="0">
                <a:pos x="8" y="4"/>
              </a:cxn>
              <a:cxn ang="0">
                <a:pos x="0" y="4"/>
              </a:cxn>
              <a:cxn ang="0">
                <a:pos x="4" y="8"/>
              </a:cxn>
              <a:cxn ang="0">
                <a:pos x="4" y="0"/>
              </a:cxn>
            </a:cxnLst>
            <a:rect l="0" t="0" r="r" b="b"/>
            <a:pathLst>
              <a:path w="8" h="8">
                <a:moveTo>
                  <a:pt x="4" y="0"/>
                </a:moveTo>
                <a:lnTo>
                  <a:pt x="8" y="0"/>
                </a:lnTo>
                <a:lnTo>
                  <a:pt x="8" y="4"/>
                </a:lnTo>
                <a:lnTo>
                  <a:pt x="0" y="4"/>
                </a:lnTo>
                <a:lnTo>
                  <a:pt x="4" y="8"/>
                </a:lnTo>
                <a:lnTo>
                  <a:pt x="4" y="0"/>
                </a:lnTo>
                <a:close/>
              </a:path>
            </a:pathLst>
          </a:custGeom>
          <a:solidFill>
            <a:srgbClr val="0061AF"/>
          </a:solidFill>
          <a:ln w="9525">
            <a:noFill/>
            <a:round/>
            <a:headEnd/>
            <a:tailEnd/>
          </a:ln>
        </p:spPr>
        <p:txBody>
          <a:bodyPr/>
          <a:lstStyle/>
          <a:p>
            <a:endParaRPr lang="pt-PT" sz="3137"/>
          </a:p>
        </p:txBody>
      </p:sp>
      <p:sp>
        <p:nvSpPr>
          <p:cNvPr id="6" name="Freeform 86"/>
          <p:cNvSpPr>
            <a:spLocks/>
          </p:cNvSpPr>
          <p:nvPr/>
        </p:nvSpPr>
        <p:spPr bwMode="auto">
          <a:xfrm>
            <a:off x="699357" y="1363663"/>
            <a:ext cx="12451" cy="11112"/>
          </a:xfrm>
          <a:custGeom>
            <a:avLst/>
            <a:gdLst/>
            <a:ahLst/>
            <a:cxnLst>
              <a:cxn ang="0">
                <a:pos x="4" y="8"/>
              </a:cxn>
              <a:cxn ang="0">
                <a:pos x="0" y="8"/>
              </a:cxn>
              <a:cxn ang="0">
                <a:pos x="0" y="4"/>
              </a:cxn>
              <a:cxn ang="0">
                <a:pos x="8" y="4"/>
              </a:cxn>
              <a:cxn ang="0">
                <a:pos x="4" y="0"/>
              </a:cxn>
              <a:cxn ang="0">
                <a:pos x="4" y="8"/>
              </a:cxn>
            </a:cxnLst>
            <a:rect l="0" t="0" r="r" b="b"/>
            <a:pathLst>
              <a:path w="8" h="8">
                <a:moveTo>
                  <a:pt x="4" y="8"/>
                </a:moveTo>
                <a:lnTo>
                  <a:pt x="0" y="8"/>
                </a:lnTo>
                <a:lnTo>
                  <a:pt x="0" y="4"/>
                </a:lnTo>
                <a:lnTo>
                  <a:pt x="8" y="4"/>
                </a:lnTo>
                <a:lnTo>
                  <a:pt x="4" y="0"/>
                </a:lnTo>
                <a:lnTo>
                  <a:pt x="4" y="8"/>
                </a:lnTo>
                <a:close/>
              </a:path>
            </a:pathLst>
          </a:custGeom>
          <a:solidFill>
            <a:srgbClr val="0061AF"/>
          </a:solidFill>
          <a:ln w="9525">
            <a:noFill/>
            <a:round/>
            <a:headEnd/>
            <a:tailEnd/>
          </a:ln>
        </p:spPr>
        <p:txBody>
          <a:bodyPr/>
          <a:lstStyle/>
          <a:p>
            <a:endParaRPr lang="pt-PT" sz="3137"/>
          </a:p>
        </p:txBody>
      </p:sp>
      <p:sp>
        <p:nvSpPr>
          <p:cNvPr id="7" name="Freeform 87"/>
          <p:cNvSpPr>
            <a:spLocks/>
          </p:cNvSpPr>
          <p:nvPr/>
        </p:nvSpPr>
        <p:spPr bwMode="auto">
          <a:xfrm>
            <a:off x="699357" y="457203"/>
            <a:ext cx="12451" cy="11113"/>
          </a:xfrm>
          <a:custGeom>
            <a:avLst/>
            <a:gdLst/>
            <a:ahLst/>
            <a:cxnLst>
              <a:cxn ang="0">
                <a:pos x="0" y="4"/>
              </a:cxn>
              <a:cxn ang="0">
                <a:pos x="0" y="0"/>
              </a:cxn>
              <a:cxn ang="0">
                <a:pos x="4" y="0"/>
              </a:cxn>
              <a:cxn ang="0">
                <a:pos x="4" y="8"/>
              </a:cxn>
              <a:cxn ang="0">
                <a:pos x="8" y="4"/>
              </a:cxn>
              <a:cxn ang="0">
                <a:pos x="0" y="4"/>
              </a:cxn>
            </a:cxnLst>
            <a:rect l="0" t="0" r="r" b="b"/>
            <a:pathLst>
              <a:path w="8" h="8">
                <a:moveTo>
                  <a:pt x="0" y="4"/>
                </a:moveTo>
                <a:lnTo>
                  <a:pt x="0" y="0"/>
                </a:lnTo>
                <a:lnTo>
                  <a:pt x="4" y="0"/>
                </a:lnTo>
                <a:lnTo>
                  <a:pt x="4" y="8"/>
                </a:lnTo>
                <a:lnTo>
                  <a:pt x="8" y="4"/>
                </a:lnTo>
                <a:lnTo>
                  <a:pt x="0" y="4"/>
                </a:lnTo>
                <a:close/>
              </a:path>
            </a:pathLst>
          </a:custGeom>
          <a:solidFill>
            <a:srgbClr val="0061AF"/>
          </a:solidFill>
          <a:ln w="9525">
            <a:noFill/>
            <a:round/>
            <a:headEnd/>
            <a:tailEnd/>
          </a:ln>
        </p:spPr>
        <p:txBody>
          <a:bodyPr/>
          <a:lstStyle/>
          <a:p>
            <a:endParaRPr lang="pt-PT" sz="3137"/>
          </a:p>
        </p:txBody>
      </p:sp>
      <p:sp>
        <p:nvSpPr>
          <p:cNvPr id="8" name="Freeform 99"/>
          <p:cNvSpPr>
            <a:spLocks/>
          </p:cNvSpPr>
          <p:nvPr/>
        </p:nvSpPr>
        <p:spPr bwMode="auto">
          <a:xfrm>
            <a:off x="11455293" y="457203"/>
            <a:ext cx="14527" cy="11113"/>
          </a:xfrm>
          <a:custGeom>
            <a:avLst/>
            <a:gdLst/>
            <a:ahLst/>
            <a:cxnLst>
              <a:cxn ang="0">
                <a:pos x="4" y="0"/>
              </a:cxn>
              <a:cxn ang="0">
                <a:pos x="8" y="0"/>
              </a:cxn>
              <a:cxn ang="0">
                <a:pos x="8" y="4"/>
              </a:cxn>
              <a:cxn ang="0">
                <a:pos x="0" y="4"/>
              </a:cxn>
              <a:cxn ang="0">
                <a:pos x="4" y="8"/>
              </a:cxn>
              <a:cxn ang="0">
                <a:pos x="4" y="0"/>
              </a:cxn>
            </a:cxnLst>
            <a:rect l="0" t="0" r="r" b="b"/>
            <a:pathLst>
              <a:path w="8" h="8">
                <a:moveTo>
                  <a:pt x="4" y="0"/>
                </a:moveTo>
                <a:lnTo>
                  <a:pt x="8" y="0"/>
                </a:lnTo>
                <a:lnTo>
                  <a:pt x="8" y="4"/>
                </a:lnTo>
                <a:lnTo>
                  <a:pt x="0" y="4"/>
                </a:lnTo>
                <a:lnTo>
                  <a:pt x="4" y="8"/>
                </a:lnTo>
                <a:lnTo>
                  <a:pt x="4" y="0"/>
                </a:lnTo>
                <a:close/>
              </a:path>
            </a:pathLst>
          </a:custGeom>
          <a:solidFill>
            <a:srgbClr val="0061AF"/>
          </a:solidFill>
          <a:ln w="9525">
            <a:noFill/>
            <a:round/>
            <a:headEnd/>
            <a:tailEnd/>
          </a:ln>
        </p:spPr>
        <p:txBody>
          <a:bodyPr/>
          <a:lstStyle/>
          <a:p>
            <a:endParaRPr lang="pt-PT" sz="3137"/>
          </a:p>
        </p:txBody>
      </p:sp>
      <p:sp>
        <p:nvSpPr>
          <p:cNvPr id="11" name="Freeform 104"/>
          <p:cNvSpPr>
            <a:spLocks/>
          </p:cNvSpPr>
          <p:nvPr/>
        </p:nvSpPr>
        <p:spPr bwMode="auto">
          <a:xfrm>
            <a:off x="10463332" y="457203"/>
            <a:ext cx="14527" cy="11113"/>
          </a:xfrm>
          <a:custGeom>
            <a:avLst/>
            <a:gdLst/>
            <a:ahLst/>
            <a:cxnLst>
              <a:cxn ang="0">
                <a:pos x="0" y="4"/>
              </a:cxn>
              <a:cxn ang="0">
                <a:pos x="0" y="0"/>
              </a:cxn>
              <a:cxn ang="0">
                <a:pos x="4" y="0"/>
              </a:cxn>
              <a:cxn ang="0">
                <a:pos x="4" y="8"/>
              </a:cxn>
              <a:cxn ang="0">
                <a:pos x="8" y="4"/>
              </a:cxn>
              <a:cxn ang="0">
                <a:pos x="0" y="4"/>
              </a:cxn>
            </a:cxnLst>
            <a:rect l="0" t="0" r="r" b="b"/>
            <a:pathLst>
              <a:path w="8" h="8">
                <a:moveTo>
                  <a:pt x="0" y="4"/>
                </a:moveTo>
                <a:lnTo>
                  <a:pt x="0" y="0"/>
                </a:lnTo>
                <a:lnTo>
                  <a:pt x="4" y="0"/>
                </a:lnTo>
                <a:lnTo>
                  <a:pt x="4" y="8"/>
                </a:lnTo>
                <a:lnTo>
                  <a:pt x="8" y="4"/>
                </a:lnTo>
                <a:lnTo>
                  <a:pt x="0" y="4"/>
                </a:lnTo>
                <a:close/>
              </a:path>
            </a:pathLst>
          </a:custGeom>
          <a:solidFill>
            <a:srgbClr val="0061AF"/>
          </a:solidFill>
          <a:ln w="9525">
            <a:noFill/>
            <a:round/>
            <a:headEnd/>
            <a:tailEnd/>
          </a:ln>
        </p:spPr>
        <p:txBody>
          <a:bodyPr/>
          <a:lstStyle/>
          <a:p>
            <a:endParaRPr lang="pt-PT" sz="3137"/>
          </a:p>
        </p:txBody>
      </p:sp>
      <p:sp>
        <p:nvSpPr>
          <p:cNvPr id="9" name="Titolo 1"/>
          <p:cNvSpPr>
            <a:spLocks noGrp="1"/>
          </p:cNvSpPr>
          <p:nvPr>
            <p:ph type="ctrTitle"/>
          </p:nvPr>
        </p:nvSpPr>
        <p:spPr>
          <a:xfrm>
            <a:off x="617382" y="4876804"/>
            <a:ext cx="10160345" cy="457199"/>
          </a:xfrm>
          <a:prstGeom prst="rect">
            <a:avLst/>
          </a:prstGeom>
        </p:spPr>
        <p:txBody>
          <a:bodyPr/>
          <a:lstStyle>
            <a:lvl1pPr>
              <a:defRPr sz="3137" cap="all">
                <a:solidFill>
                  <a:srgbClr val="00264A"/>
                </a:solidFill>
                <a:latin typeface="+mn-lt"/>
              </a:defRPr>
            </a:lvl1pPr>
          </a:lstStyle>
          <a:p>
            <a:r>
              <a:rPr lang="it-IT" dirty="0"/>
              <a:t>Fare clic per modificare stile</a:t>
            </a:r>
          </a:p>
        </p:txBody>
      </p:sp>
      <p:sp>
        <p:nvSpPr>
          <p:cNvPr id="10" name="Sottotitolo 2"/>
          <p:cNvSpPr>
            <a:spLocks noGrp="1"/>
          </p:cNvSpPr>
          <p:nvPr>
            <p:ph type="subTitle" idx="1"/>
          </p:nvPr>
        </p:nvSpPr>
        <p:spPr>
          <a:xfrm>
            <a:off x="617382" y="5410200"/>
            <a:ext cx="9845948" cy="457200"/>
          </a:xfrm>
          <a:prstGeom prst="rect">
            <a:avLst/>
          </a:prstGeom>
        </p:spPr>
        <p:txBody>
          <a:bodyPr/>
          <a:lstStyle>
            <a:lvl1pPr marL="0" indent="0" algn="l">
              <a:buNone/>
              <a:defRPr b="0" cap="all">
                <a:solidFill>
                  <a:schemeClr val="tx1"/>
                </a:solidFill>
              </a:defRPr>
            </a:lvl1pPr>
            <a:lvl2pPr marL="597652" indent="0" algn="ctr">
              <a:buNone/>
              <a:defRPr/>
            </a:lvl2pPr>
            <a:lvl3pPr marL="1195304" indent="0" algn="ctr">
              <a:buNone/>
              <a:defRPr/>
            </a:lvl3pPr>
            <a:lvl4pPr marL="1792956" indent="0" algn="ctr">
              <a:buNone/>
              <a:defRPr/>
            </a:lvl4pPr>
            <a:lvl5pPr marL="2390607" indent="0" algn="ctr">
              <a:buNone/>
              <a:defRPr/>
            </a:lvl5pPr>
            <a:lvl6pPr marL="2988259" indent="0" algn="ctr">
              <a:buNone/>
              <a:defRPr/>
            </a:lvl6pPr>
            <a:lvl7pPr marL="3585911" indent="0" algn="ctr">
              <a:buNone/>
              <a:defRPr/>
            </a:lvl7pPr>
            <a:lvl8pPr marL="4183563" indent="0" algn="ctr">
              <a:buNone/>
              <a:defRPr/>
            </a:lvl8pPr>
            <a:lvl9pPr marL="4781215" indent="0" algn="ctr">
              <a:buNone/>
              <a:defRPr/>
            </a:lvl9pPr>
          </a:lstStyle>
          <a:p>
            <a:r>
              <a:rPr lang="it-IT" dirty="0"/>
              <a:t>Fare clic per modificare lo stile del sottotitolo dello schema</a:t>
            </a:r>
          </a:p>
        </p:txBody>
      </p:sp>
      <p:sp>
        <p:nvSpPr>
          <p:cNvPr id="3" name="Rettangolo 2"/>
          <p:cNvSpPr/>
          <p:nvPr userDrawn="1"/>
        </p:nvSpPr>
        <p:spPr>
          <a:xfrm>
            <a:off x="10201415" y="167115"/>
            <a:ext cx="1856789" cy="1027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3137"/>
          </a:p>
        </p:txBody>
      </p:sp>
    </p:spTree>
    <p:extLst>
      <p:ext uri="{BB962C8B-B14F-4D97-AF65-F5344CB8AC3E}">
        <p14:creationId xmlns:p14="http://schemas.microsoft.com/office/powerpoint/2010/main" val="193807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259085" y="-643988"/>
            <a:ext cx="12540693" cy="7510918"/>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2015133" y="3643313"/>
            <a:ext cx="8161735" cy="2321719"/>
          </a:xfrm>
          <a:prstGeom prst="rect">
            <a:avLst/>
          </a:prstGeom>
        </p:spPr>
        <p:txBody>
          <a:bodyPr anchor="b"/>
          <a:lstStyle>
            <a:lvl1pPr>
              <a:defRPr sz="5700" spc="-114"/>
            </a:lvl1pPr>
          </a:lstStyle>
          <a:p>
            <a:r>
              <a:t>Presentation Title</a:t>
            </a:r>
          </a:p>
        </p:txBody>
      </p:sp>
      <p:sp>
        <p:nvSpPr>
          <p:cNvPr id="23" name="Body Level One…"/>
          <p:cNvSpPr txBox="1">
            <a:spLocks noGrp="1"/>
          </p:cNvSpPr>
          <p:nvPr>
            <p:ph type="body" sz="quarter" idx="1" hasCustomPrompt="1"/>
          </p:nvPr>
        </p:nvSpPr>
        <p:spPr>
          <a:xfrm>
            <a:off x="2015133" y="5929313"/>
            <a:ext cx="8161735" cy="484994"/>
          </a:xfrm>
          <a:prstGeom prst="rect">
            <a:avLst/>
          </a:prstGeom>
        </p:spPr>
        <p:txBody>
          <a:bodyPr/>
          <a:lstStyle>
            <a:lvl1pPr marL="0" indent="0" defTabSz="412750">
              <a:lnSpc>
                <a:spcPct val="100000"/>
              </a:lnSpc>
              <a:spcBef>
                <a:spcPts val="0"/>
              </a:spcBef>
              <a:buSzTx/>
              <a:buNone/>
              <a:defRPr sz="2600" b="1"/>
            </a:lvl1pPr>
            <a:lvl2pPr marL="0" indent="228600" defTabSz="412750">
              <a:lnSpc>
                <a:spcPct val="100000"/>
              </a:lnSpc>
              <a:spcBef>
                <a:spcPts val="0"/>
              </a:spcBef>
              <a:buSzTx/>
              <a:buNone/>
              <a:defRPr sz="2600" b="1"/>
            </a:lvl2pPr>
            <a:lvl3pPr marL="0" indent="457200" defTabSz="412750">
              <a:lnSpc>
                <a:spcPct val="100000"/>
              </a:lnSpc>
              <a:spcBef>
                <a:spcPts val="0"/>
              </a:spcBef>
              <a:buSzTx/>
              <a:buNone/>
              <a:defRPr sz="2600" b="1"/>
            </a:lvl3pPr>
            <a:lvl4pPr marL="0" indent="685800" defTabSz="412750">
              <a:lnSpc>
                <a:spcPct val="100000"/>
              </a:lnSpc>
              <a:spcBef>
                <a:spcPts val="0"/>
              </a:spcBef>
              <a:buSzTx/>
              <a:buNone/>
              <a:defRPr sz="2600" b="1"/>
            </a:lvl4pPr>
            <a:lvl5pPr marL="0" indent="914400" defTabSz="412750">
              <a:lnSpc>
                <a:spcPct val="100000"/>
              </a:lnSpc>
              <a:spcBef>
                <a:spcPts val="0"/>
              </a:spcBef>
              <a:buSzTx/>
              <a:buNone/>
              <a:defRPr sz="2600" b="1"/>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2015133" y="401836"/>
            <a:ext cx="8161736" cy="324183"/>
          </a:xfrm>
          <a:prstGeom prst="rect">
            <a:avLst/>
          </a:prstGeom>
        </p:spPr>
        <p:txBody>
          <a:bodyPr/>
          <a:lstStyle>
            <a:lvl1pPr marL="0" indent="0" defTabSz="412750">
              <a:lnSpc>
                <a:spcPct val="100000"/>
              </a:lnSpc>
              <a:spcBef>
                <a:spcPts val="0"/>
              </a:spcBef>
              <a:buSzTx/>
              <a:buNone/>
              <a:defRPr sz="1600" b="1"/>
            </a:lvl1pPr>
          </a:lstStyle>
          <a:p>
            <a:r>
              <a:t>Author and Date</a:t>
            </a:r>
          </a:p>
        </p:txBody>
      </p:sp>
      <p:sp>
        <p:nvSpPr>
          <p:cNvPr id="25" name="Slide Number"/>
          <p:cNvSpPr txBox="1">
            <a:spLocks noGrp="1"/>
          </p:cNvSpPr>
          <p:nvPr>
            <p:ph type="sldNum" sz="quarter" idx="2"/>
          </p:nvPr>
        </p:nvSpPr>
        <p:spPr>
          <a:xfrm>
            <a:off x="5991127" y="6402317"/>
            <a:ext cx="285334" cy="2827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200683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47C9392-3656-4BB9-B4E0-8698D4094A62}" type="datetime1">
              <a:rPr lang="ru-RU" smtClean="0">
                <a:solidFill>
                  <a:prstClr val="black">
                    <a:tint val="75000"/>
                  </a:prstClr>
                </a:solidFill>
              </a:rPr>
              <a:pPr/>
              <a:t>23.11.2023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1561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6F279E9-D635-4094-A965-6F98BC59E4B0}" type="datetime1">
              <a:rPr lang="ru-RU" smtClean="0">
                <a:solidFill>
                  <a:prstClr val="black">
                    <a:tint val="75000"/>
                  </a:prstClr>
                </a:solidFill>
              </a:rPr>
              <a:pPr/>
              <a:t>23.11.2023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07414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EE8185F-DE23-4B92-8B90-67CAE3F36078}" type="datetime1">
              <a:rPr lang="ru-RU" smtClean="0">
                <a:solidFill>
                  <a:prstClr val="black">
                    <a:tint val="75000"/>
                  </a:prstClr>
                </a:solidFill>
              </a:rPr>
              <a:pPr/>
              <a:t>23.11.2023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0749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FD48313-81B5-42C6-BF94-DFE7ED923CFE}" type="datetime1">
              <a:rPr lang="ru-RU" smtClean="0">
                <a:solidFill>
                  <a:prstClr val="black">
                    <a:tint val="75000"/>
                  </a:prstClr>
                </a:solidFill>
              </a:rPr>
              <a:pPr/>
              <a:t>23.11.2023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51093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0F3CF84-8CB7-4030-8869-2F38A9C7DED5}" type="datetime1">
              <a:rPr lang="ru-RU" smtClean="0">
                <a:solidFill>
                  <a:prstClr val="black">
                    <a:tint val="75000"/>
                  </a:prstClr>
                </a:solidFill>
              </a:rPr>
              <a:pPr/>
              <a:t>23.11.2023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921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DBE7BE3-BF5B-40ED-BB72-1082E9E62DC9}" type="datetime1">
              <a:rPr lang="ru-RU" smtClean="0">
                <a:solidFill>
                  <a:prstClr val="black">
                    <a:tint val="75000"/>
                  </a:prstClr>
                </a:solidFill>
              </a:rPr>
              <a:pPr/>
              <a:t>23.11.2023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6076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47C9392-3656-4BB9-B4E0-8698D4094A62}" type="datetime1">
              <a:rPr lang="ru-RU" smtClean="0">
                <a:solidFill>
                  <a:prstClr val="black">
                    <a:tint val="75000"/>
                  </a:prstClr>
                </a:solidFill>
              </a:rPr>
              <a:pPr/>
              <a:t>23.11.2023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0901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C44325F-BF42-4DA4-95B0-DB67DED93A8E}" type="datetime1">
              <a:rPr lang="ru-RU" smtClean="0">
                <a:solidFill>
                  <a:prstClr val="black">
                    <a:tint val="75000"/>
                  </a:prstClr>
                </a:solidFill>
              </a:rPr>
              <a:pPr/>
              <a:t>23.11.2023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8950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D3414D6-5CFD-4105-89BD-8EA4DC76B5F8}" type="datetime1">
              <a:rPr lang="ru-RU" smtClean="0">
                <a:solidFill>
                  <a:prstClr val="black">
                    <a:tint val="75000"/>
                  </a:prstClr>
                </a:solidFill>
              </a:rPr>
              <a:pPr/>
              <a:t>23.11.2023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20249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DC62E43-3F38-4627-A825-DCA358ACD831}" type="datetime1">
              <a:rPr lang="ru-RU" smtClean="0">
                <a:solidFill>
                  <a:prstClr val="black">
                    <a:tint val="75000"/>
                  </a:prstClr>
                </a:solidFill>
              </a:rPr>
              <a:pPr/>
              <a:t>23.11.2023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3083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
          <p:cNvSpPr>
            <a:spLocks noGrp="1"/>
          </p:cNvSpPr>
          <p:nvPr>
            <p:ph type="pic" sz="half" idx="21"/>
          </p:nvPr>
        </p:nvSpPr>
        <p:spPr>
          <a:xfrm>
            <a:off x="5264013" y="348257"/>
            <a:ext cx="5304235" cy="6173478"/>
          </a:xfrm>
          <a:prstGeom prst="rect">
            <a:avLst/>
          </a:prstGeom>
        </p:spPr>
        <p:txBody>
          <a:bodyPr lIns="91439" tIns="45719" rIns="91439" bIns="45719">
            <a:noAutofit/>
          </a:bodyPr>
          <a:lstStyle/>
          <a:p>
            <a:endParaRPr/>
          </a:p>
        </p:txBody>
      </p:sp>
      <p:sp>
        <p:nvSpPr>
          <p:cNvPr id="33" name="Body Level One…"/>
          <p:cNvSpPr txBox="1">
            <a:spLocks noGrp="1"/>
          </p:cNvSpPr>
          <p:nvPr>
            <p:ph type="body" sz="quarter" idx="1" hasCustomPrompt="1"/>
          </p:nvPr>
        </p:nvSpPr>
        <p:spPr>
          <a:xfrm>
            <a:off x="2015133" y="3518297"/>
            <a:ext cx="3589735" cy="2843836"/>
          </a:xfrm>
          <a:prstGeom prst="rect">
            <a:avLst/>
          </a:prstGeom>
        </p:spPr>
        <p:txBody>
          <a:bodyPr/>
          <a:lstStyle>
            <a:lvl1pPr marL="0" indent="0" defTabSz="412750">
              <a:lnSpc>
                <a:spcPct val="100000"/>
              </a:lnSpc>
              <a:spcBef>
                <a:spcPts val="0"/>
              </a:spcBef>
              <a:buSzTx/>
              <a:buNone/>
              <a:defRPr sz="2600" b="1"/>
            </a:lvl1pPr>
            <a:lvl2pPr marL="0" indent="228600" defTabSz="412750">
              <a:lnSpc>
                <a:spcPct val="100000"/>
              </a:lnSpc>
              <a:spcBef>
                <a:spcPts val="0"/>
              </a:spcBef>
              <a:buSzTx/>
              <a:buNone/>
              <a:defRPr sz="2600" b="1"/>
            </a:lvl2pPr>
            <a:lvl3pPr marL="0" indent="457200" defTabSz="412750">
              <a:lnSpc>
                <a:spcPct val="100000"/>
              </a:lnSpc>
              <a:spcBef>
                <a:spcPts val="0"/>
              </a:spcBef>
              <a:buSzTx/>
              <a:buNone/>
              <a:defRPr sz="2600" b="1"/>
            </a:lvl3pPr>
            <a:lvl4pPr marL="0" indent="685800" defTabSz="412750">
              <a:lnSpc>
                <a:spcPct val="100000"/>
              </a:lnSpc>
              <a:spcBef>
                <a:spcPts val="0"/>
              </a:spcBef>
              <a:buSzTx/>
              <a:buNone/>
              <a:defRPr sz="2600" b="1"/>
            </a:lvl4pPr>
            <a:lvl5pPr marL="0" indent="914400" defTabSz="412750">
              <a:lnSpc>
                <a:spcPct val="100000"/>
              </a:lnSpc>
              <a:spcBef>
                <a:spcPts val="0"/>
              </a:spcBef>
              <a:buSzTx/>
              <a:buNone/>
              <a:defRPr sz="2600" b="1"/>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2015133" y="486938"/>
            <a:ext cx="3589735" cy="3084937"/>
          </a:xfrm>
          <a:prstGeom prst="rect">
            <a:avLst/>
          </a:prstGeom>
        </p:spPr>
        <p:txBody>
          <a:bodyPr anchor="b"/>
          <a:lstStyle/>
          <a:p>
            <a:r>
              <a:t>Slide 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575544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78183E-6976-4632-8448-A31DB1B341DF}" type="datetime1">
              <a:rPr lang="ru-RU" smtClean="0">
                <a:solidFill>
                  <a:prstClr val="black">
                    <a:tint val="75000"/>
                  </a:prstClr>
                </a:solidFill>
              </a:rPr>
              <a:pPr/>
              <a:t>23.11.2023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1221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E29E2F-7911-402C-8601-A58B3A5C9FAE}" type="datetime1">
              <a:rPr lang="ru-RU" smtClean="0">
                <a:solidFill>
                  <a:prstClr val="black">
                    <a:tint val="75000"/>
                  </a:prstClr>
                </a:solidFill>
              </a:rPr>
              <a:pPr/>
              <a:t>23.11.2023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9282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C46DD3D9-7436-46E9-BEFB-139520994835}"/>
              </a:ext>
            </a:extLst>
          </p:cNvPr>
          <p:cNvGraphicFramePr>
            <a:graphicFrameLocks noChangeAspect="1"/>
          </p:cNvGraphicFramePr>
          <p:nvPr userDrawn="1">
            <p:custDataLst>
              <p:tags r:id="rId1"/>
            </p:custDataLst>
            <p:extLst>
              <p:ext uri="{D42A27DB-BD31-4B8C-83A1-F6EECF244321}">
                <p14:modId xmlns:p14="http://schemas.microsoft.com/office/powerpoint/2010/main" val="37055165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15" imgH="416" progId="">
                  <p:embed/>
                </p:oleObj>
              </mc:Choice>
              <mc:Fallback>
                <p:oleObj name="think-cell Slide" r:id="rId3" imgW="415" imgH="416" progId="">
                  <p:embed/>
                  <p:pic>
                    <p:nvPicPr>
                      <p:cNvPr id="12" name="Object 11" hidden="1">
                        <a:extLst>
                          <a:ext uri="{FF2B5EF4-FFF2-40B4-BE49-F238E27FC236}">
                            <a16:creationId xmlns:a16="http://schemas.microsoft.com/office/drawing/2014/main" id="{C46DD3D9-7436-46E9-BEFB-139520994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160" descr="Macintosh HD:Users:andreasangregorio:Desktop:Copertina.jpg"/>
          <p:cNvPicPr>
            <a:picLocks noChangeAspect="1" noChangeArrowheads="1"/>
          </p:cNvPicPr>
          <p:nvPr userDrawn="1"/>
        </p:nvPicPr>
        <p:blipFill>
          <a:blip r:embed="rId5" cstate="print"/>
          <a:srcRect/>
          <a:stretch>
            <a:fillRect/>
          </a:stretch>
        </p:blipFill>
        <p:spPr bwMode="auto">
          <a:xfrm>
            <a:off x="0" y="0"/>
            <a:ext cx="12187850" cy="6865938"/>
          </a:xfrm>
          <a:prstGeom prst="rect">
            <a:avLst/>
          </a:prstGeom>
          <a:noFill/>
          <a:ln w="9525">
            <a:noFill/>
            <a:miter lim="800000"/>
            <a:headEnd/>
            <a:tailEnd/>
          </a:ln>
        </p:spPr>
      </p:pic>
      <p:sp>
        <p:nvSpPr>
          <p:cNvPr id="5" name="Freeform 82"/>
          <p:cNvSpPr>
            <a:spLocks/>
          </p:cNvSpPr>
          <p:nvPr/>
        </p:nvSpPr>
        <p:spPr bwMode="auto">
          <a:xfrm>
            <a:off x="9205740" y="457203"/>
            <a:ext cx="14527" cy="11113"/>
          </a:xfrm>
          <a:custGeom>
            <a:avLst/>
            <a:gdLst/>
            <a:ahLst/>
            <a:cxnLst>
              <a:cxn ang="0">
                <a:pos x="4" y="0"/>
              </a:cxn>
              <a:cxn ang="0">
                <a:pos x="8" y="0"/>
              </a:cxn>
              <a:cxn ang="0">
                <a:pos x="8" y="4"/>
              </a:cxn>
              <a:cxn ang="0">
                <a:pos x="0" y="4"/>
              </a:cxn>
              <a:cxn ang="0">
                <a:pos x="4" y="8"/>
              </a:cxn>
              <a:cxn ang="0">
                <a:pos x="4" y="0"/>
              </a:cxn>
            </a:cxnLst>
            <a:rect l="0" t="0" r="r" b="b"/>
            <a:pathLst>
              <a:path w="8" h="8">
                <a:moveTo>
                  <a:pt x="4" y="0"/>
                </a:moveTo>
                <a:lnTo>
                  <a:pt x="8" y="0"/>
                </a:lnTo>
                <a:lnTo>
                  <a:pt x="8" y="4"/>
                </a:lnTo>
                <a:lnTo>
                  <a:pt x="0" y="4"/>
                </a:lnTo>
                <a:lnTo>
                  <a:pt x="4" y="8"/>
                </a:lnTo>
                <a:lnTo>
                  <a:pt x="4" y="0"/>
                </a:lnTo>
                <a:close/>
              </a:path>
            </a:pathLst>
          </a:custGeom>
          <a:solidFill>
            <a:srgbClr val="0061AF"/>
          </a:solidFill>
          <a:ln w="9525">
            <a:noFill/>
            <a:round/>
            <a:headEnd/>
            <a:tailEnd/>
          </a:ln>
        </p:spPr>
        <p:txBody>
          <a:bodyPr/>
          <a:lstStyle/>
          <a:p>
            <a:endParaRPr lang="pt-PT" sz="3137"/>
          </a:p>
        </p:txBody>
      </p:sp>
      <p:sp>
        <p:nvSpPr>
          <p:cNvPr id="6" name="Freeform 86"/>
          <p:cNvSpPr>
            <a:spLocks/>
          </p:cNvSpPr>
          <p:nvPr/>
        </p:nvSpPr>
        <p:spPr bwMode="auto">
          <a:xfrm>
            <a:off x="699357" y="1363663"/>
            <a:ext cx="12451" cy="11112"/>
          </a:xfrm>
          <a:custGeom>
            <a:avLst/>
            <a:gdLst/>
            <a:ahLst/>
            <a:cxnLst>
              <a:cxn ang="0">
                <a:pos x="4" y="8"/>
              </a:cxn>
              <a:cxn ang="0">
                <a:pos x="0" y="8"/>
              </a:cxn>
              <a:cxn ang="0">
                <a:pos x="0" y="4"/>
              </a:cxn>
              <a:cxn ang="0">
                <a:pos x="8" y="4"/>
              </a:cxn>
              <a:cxn ang="0">
                <a:pos x="4" y="0"/>
              </a:cxn>
              <a:cxn ang="0">
                <a:pos x="4" y="8"/>
              </a:cxn>
            </a:cxnLst>
            <a:rect l="0" t="0" r="r" b="b"/>
            <a:pathLst>
              <a:path w="8" h="8">
                <a:moveTo>
                  <a:pt x="4" y="8"/>
                </a:moveTo>
                <a:lnTo>
                  <a:pt x="0" y="8"/>
                </a:lnTo>
                <a:lnTo>
                  <a:pt x="0" y="4"/>
                </a:lnTo>
                <a:lnTo>
                  <a:pt x="8" y="4"/>
                </a:lnTo>
                <a:lnTo>
                  <a:pt x="4" y="0"/>
                </a:lnTo>
                <a:lnTo>
                  <a:pt x="4" y="8"/>
                </a:lnTo>
                <a:close/>
              </a:path>
            </a:pathLst>
          </a:custGeom>
          <a:solidFill>
            <a:srgbClr val="0061AF"/>
          </a:solidFill>
          <a:ln w="9525">
            <a:noFill/>
            <a:round/>
            <a:headEnd/>
            <a:tailEnd/>
          </a:ln>
        </p:spPr>
        <p:txBody>
          <a:bodyPr/>
          <a:lstStyle/>
          <a:p>
            <a:endParaRPr lang="pt-PT" sz="3137"/>
          </a:p>
        </p:txBody>
      </p:sp>
      <p:sp>
        <p:nvSpPr>
          <p:cNvPr id="7" name="Freeform 87"/>
          <p:cNvSpPr>
            <a:spLocks/>
          </p:cNvSpPr>
          <p:nvPr/>
        </p:nvSpPr>
        <p:spPr bwMode="auto">
          <a:xfrm>
            <a:off x="699357" y="457203"/>
            <a:ext cx="12451" cy="11113"/>
          </a:xfrm>
          <a:custGeom>
            <a:avLst/>
            <a:gdLst/>
            <a:ahLst/>
            <a:cxnLst>
              <a:cxn ang="0">
                <a:pos x="0" y="4"/>
              </a:cxn>
              <a:cxn ang="0">
                <a:pos x="0" y="0"/>
              </a:cxn>
              <a:cxn ang="0">
                <a:pos x="4" y="0"/>
              </a:cxn>
              <a:cxn ang="0">
                <a:pos x="4" y="8"/>
              </a:cxn>
              <a:cxn ang="0">
                <a:pos x="8" y="4"/>
              </a:cxn>
              <a:cxn ang="0">
                <a:pos x="0" y="4"/>
              </a:cxn>
            </a:cxnLst>
            <a:rect l="0" t="0" r="r" b="b"/>
            <a:pathLst>
              <a:path w="8" h="8">
                <a:moveTo>
                  <a:pt x="0" y="4"/>
                </a:moveTo>
                <a:lnTo>
                  <a:pt x="0" y="0"/>
                </a:lnTo>
                <a:lnTo>
                  <a:pt x="4" y="0"/>
                </a:lnTo>
                <a:lnTo>
                  <a:pt x="4" y="8"/>
                </a:lnTo>
                <a:lnTo>
                  <a:pt x="8" y="4"/>
                </a:lnTo>
                <a:lnTo>
                  <a:pt x="0" y="4"/>
                </a:lnTo>
                <a:close/>
              </a:path>
            </a:pathLst>
          </a:custGeom>
          <a:solidFill>
            <a:srgbClr val="0061AF"/>
          </a:solidFill>
          <a:ln w="9525">
            <a:noFill/>
            <a:round/>
            <a:headEnd/>
            <a:tailEnd/>
          </a:ln>
        </p:spPr>
        <p:txBody>
          <a:bodyPr/>
          <a:lstStyle/>
          <a:p>
            <a:endParaRPr lang="pt-PT" sz="3137"/>
          </a:p>
        </p:txBody>
      </p:sp>
      <p:sp>
        <p:nvSpPr>
          <p:cNvPr id="8" name="Freeform 99"/>
          <p:cNvSpPr>
            <a:spLocks/>
          </p:cNvSpPr>
          <p:nvPr/>
        </p:nvSpPr>
        <p:spPr bwMode="auto">
          <a:xfrm>
            <a:off x="11455293" y="457203"/>
            <a:ext cx="14527" cy="11113"/>
          </a:xfrm>
          <a:custGeom>
            <a:avLst/>
            <a:gdLst/>
            <a:ahLst/>
            <a:cxnLst>
              <a:cxn ang="0">
                <a:pos x="4" y="0"/>
              </a:cxn>
              <a:cxn ang="0">
                <a:pos x="8" y="0"/>
              </a:cxn>
              <a:cxn ang="0">
                <a:pos x="8" y="4"/>
              </a:cxn>
              <a:cxn ang="0">
                <a:pos x="0" y="4"/>
              </a:cxn>
              <a:cxn ang="0">
                <a:pos x="4" y="8"/>
              </a:cxn>
              <a:cxn ang="0">
                <a:pos x="4" y="0"/>
              </a:cxn>
            </a:cxnLst>
            <a:rect l="0" t="0" r="r" b="b"/>
            <a:pathLst>
              <a:path w="8" h="8">
                <a:moveTo>
                  <a:pt x="4" y="0"/>
                </a:moveTo>
                <a:lnTo>
                  <a:pt x="8" y="0"/>
                </a:lnTo>
                <a:lnTo>
                  <a:pt x="8" y="4"/>
                </a:lnTo>
                <a:lnTo>
                  <a:pt x="0" y="4"/>
                </a:lnTo>
                <a:lnTo>
                  <a:pt x="4" y="8"/>
                </a:lnTo>
                <a:lnTo>
                  <a:pt x="4" y="0"/>
                </a:lnTo>
                <a:close/>
              </a:path>
            </a:pathLst>
          </a:custGeom>
          <a:solidFill>
            <a:srgbClr val="0061AF"/>
          </a:solidFill>
          <a:ln w="9525">
            <a:noFill/>
            <a:round/>
            <a:headEnd/>
            <a:tailEnd/>
          </a:ln>
        </p:spPr>
        <p:txBody>
          <a:bodyPr/>
          <a:lstStyle/>
          <a:p>
            <a:endParaRPr lang="pt-PT" sz="3137"/>
          </a:p>
        </p:txBody>
      </p:sp>
      <p:sp>
        <p:nvSpPr>
          <p:cNvPr id="11" name="Freeform 104"/>
          <p:cNvSpPr>
            <a:spLocks/>
          </p:cNvSpPr>
          <p:nvPr/>
        </p:nvSpPr>
        <p:spPr bwMode="auto">
          <a:xfrm>
            <a:off x="10463332" y="457203"/>
            <a:ext cx="14527" cy="11113"/>
          </a:xfrm>
          <a:custGeom>
            <a:avLst/>
            <a:gdLst/>
            <a:ahLst/>
            <a:cxnLst>
              <a:cxn ang="0">
                <a:pos x="0" y="4"/>
              </a:cxn>
              <a:cxn ang="0">
                <a:pos x="0" y="0"/>
              </a:cxn>
              <a:cxn ang="0">
                <a:pos x="4" y="0"/>
              </a:cxn>
              <a:cxn ang="0">
                <a:pos x="4" y="8"/>
              </a:cxn>
              <a:cxn ang="0">
                <a:pos x="8" y="4"/>
              </a:cxn>
              <a:cxn ang="0">
                <a:pos x="0" y="4"/>
              </a:cxn>
            </a:cxnLst>
            <a:rect l="0" t="0" r="r" b="b"/>
            <a:pathLst>
              <a:path w="8" h="8">
                <a:moveTo>
                  <a:pt x="0" y="4"/>
                </a:moveTo>
                <a:lnTo>
                  <a:pt x="0" y="0"/>
                </a:lnTo>
                <a:lnTo>
                  <a:pt x="4" y="0"/>
                </a:lnTo>
                <a:lnTo>
                  <a:pt x="4" y="8"/>
                </a:lnTo>
                <a:lnTo>
                  <a:pt x="8" y="4"/>
                </a:lnTo>
                <a:lnTo>
                  <a:pt x="0" y="4"/>
                </a:lnTo>
                <a:close/>
              </a:path>
            </a:pathLst>
          </a:custGeom>
          <a:solidFill>
            <a:srgbClr val="0061AF"/>
          </a:solidFill>
          <a:ln w="9525">
            <a:noFill/>
            <a:round/>
            <a:headEnd/>
            <a:tailEnd/>
          </a:ln>
        </p:spPr>
        <p:txBody>
          <a:bodyPr/>
          <a:lstStyle/>
          <a:p>
            <a:endParaRPr lang="pt-PT" sz="3137"/>
          </a:p>
        </p:txBody>
      </p:sp>
      <p:sp>
        <p:nvSpPr>
          <p:cNvPr id="9" name="Titolo 1"/>
          <p:cNvSpPr>
            <a:spLocks noGrp="1"/>
          </p:cNvSpPr>
          <p:nvPr>
            <p:ph type="ctrTitle"/>
          </p:nvPr>
        </p:nvSpPr>
        <p:spPr>
          <a:xfrm>
            <a:off x="617382" y="4876804"/>
            <a:ext cx="10160345" cy="457199"/>
          </a:xfrm>
          <a:prstGeom prst="rect">
            <a:avLst/>
          </a:prstGeom>
        </p:spPr>
        <p:txBody>
          <a:bodyPr/>
          <a:lstStyle>
            <a:lvl1pPr>
              <a:defRPr sz="3137" cap="all">
                <a:solidFill>
                  <a:srgbClr val="00264A"/>
                </a:solidFill>
                <a:latin typeface="+mn-lt"/>
              </a:defRPr>
            </a:lvl1pPr>
          </a:lstStyle>
          <a:p>
            <a:r>
              <a:rPr lang="it-IT" dirty="0"/>
              <a:t>Fare clic per modificare stile</a:t>
            </a:r>
          </a:p>
        </p:txBody>
      </p:sp>
      <p:sp>
        <p:nvSpPr>
          <p:cNvPr id="10" name="Sottotitolo 2"/>
          <p:cNvSpPr>
            <a:spLocks noGrp="1"/>
          </p:cNvSpPr>
          <p:nvPr>
            <p:ph type="subTitle" idx="1"/>
          </p:nvPr>
        </p:nvSpPr>
        <p:spPr>
          <a:xfrm>
            <a:off x="617382" y="5410200"/>
            <a:ext cx="9845948" cy="457200"/>
          </a:xfrm>
          <a:prstGeom prst="rect">
            <a:avLst/>
          </a:prstGeom>
        </p:spPr>
        <p:txBody>
          <a:bodyPr/>
          <a:lstStyle>
            <a:lvl1pPr marL="0" indent="0" algn="l">
              <a:buNone/>
              <a:defRPr b="0" cap="all">
                <a:solidFill>
                  <a:schemeClr val="tx1"/>
                </a:solidFill>
              </a:defRPr>
            </a:lvl1pPr>
            <a:lvl2pPr marL="597652" indent="0" algn="ctr">
              <a:buNone/>
              <a:defRPr/>
            </a:lvl2pPr>
            <a:lvl3pPr marL="1195304" indent="0" algn="ctr">
              <a:buNone/>
              <a:defRPr/>
            </a:lvl3pPr>
            <a:lvl4pPr marL="1792956" indent="0" algn="ctr">
              <a:buNone/>
              <a:defRPr/>
            </a:lvl4pPr>
            <a:lvl5pPr marL="2390607" indent="0" algn="ctr">
              <a:buNone/>
              <a:defRPr/>
            </a:lvl5pPr>
            <a:lvl6pPr marL="2988259" indent="0" algn="ctr">
              <a:buNone/>
              <a:defRPr/>
            </a:lvl6pPr>
            <a:lvl7pPr marL="3585911" indent="0" algn="ctr">
              <a:buNone/>
              <a:defRPr/>
            </a:lvl7pPr>
            <a:lvl8pPr marL="4183563" indent="0" algn="ctr">
              <a:buNone/>
              <a:defRPr/>
            </a:lvl8pPr>
            <a:lvl9pPr marL="4781215" indent="0" algn="ctr">
              <a:buNone/>
              <a:defRPr/>
            </a:lvl9pPr>
          </a:lstStyle>
          <a:p>
            <a:r>
              <a:rPr lang="it-IT" dirty="0"/>
              <a:t>Fare clic per modificare lo stile del sottotitolo dello schema</a:t>
            </a:r>
          </a:p>
        </p:txBody>
      </p:sp>
      <p:sp>
        <p:nvSpPr>
          <p:cNvPr id="3" name="Rettangolo 2"/>
          <p:cNvSpPr/>
          <p:nvPr userDrawn="1"/>
        </p:nvSpPr>
        <p:spPr>
          <a:xfrm>
            <a:off x="10201415" y="167115"/>
            <a:ext cx="1856789" cy="1027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3137"/>
          </a:p>
        </p:txBody>
      </p:sp>
    </p:spTree>
    <p:extLst>
      <p:ext uri="{BB962C8B-B14F-4D97-AF65-F5344CB8AC3E}">
        <p14:creationId xmlns:p14="http://schemas.microsoft.com/office/powerpoint/2010/main" val="1332055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2015133" y="993500"/>
            <a:ext cx="8161736" cy="472361"/>
          </a:xfrm>
          <a:prstGeom prst="rect">
            <a:avLst/>
          </a:prstGeom>
        </p:spPr>
        <p:txBody>
          <a:bodyPr/>
          <a:lstStyle>
            <a:lvl1pPr marL="0" indent="0" defTabSz="412750">
              <a:lnSpc>
                <a:spcPct val="100000"/>
              </a:lnSpc>
              <a:spcBef>
                <a:spcPts val="0"/>
              </a:spcBef>
              <a:buSzTx/>
              <a:buNone/>
              <a:defRPr sz="2600"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955161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828785"/>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98659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a:spLocks noGrp="1"/>
          </p:cNvSpPr>
          <p:nvPr>
            <p:ph type="pic" sz="half" idx="21"/>
          </p:nvPr>
        </p:nvSpPr>
        <p:spPr>
          <a:xfrm>
            <a:off x="5863828" y="419695"/>
            <a:ext cx="4534049" cy="6045399"/>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2015133" y="312539"/>
            <a:ext cx="3589735" cy="714376"/>
          </a:xfrm>
          <a:prstGeom prst="rect">
            <a:avLst/>
          </a:prstGeom>
        </p:spPr>
        <p:txBody>
          <a:bodyPr/>
          <a:lstStyle/>
          <a:p>
            <a:r>
              <a:t>Slide Title</a:t>
            </a:r>
          </a:p>
        </p:txBody>
      </p:sp>
      <p:sp>
        <p:nvSpPr>
          <p:cNvPr id="62" name="Slide Subtitle"/>
          <p:cNvSpPr txBox="1">
            <a:spLocks noGrp="1"/>
          </p:cNvSpPr>
          <p:nvPr>
            <p:ph type="body" sz="quarter" idx="22" hasCustomPrompt="1"/>
          </p:nvPr>
        </p:nvSpPr>
        <p:spPr>
          <a:xfrm>
            <a:off x="2015133" y="993500"/>
            <a:ext cx="3589735" cy="472361"/>
          </a:xfrm>
          <a:prstGeom prst="rect">
            <a:avLst/>
          </a:prstGeom>
        </p:spPr>
        <p:txBody>
          <a:bodyPr/>
          <a:lstStyle>
            <a:lvl1pPr marL="0" indent="0" defTabSz="412750">
              <a:lnSpc>
                <a:spcPct val="100000"/>
              </a:lnSpc>
              <a:spcBef>
                <a:spcPts val="0"/>
              </a:spcBef>
              <a:buSzTx/>
              <a:buNone/>
              <a:defRPr sz="2600" b="1"/>
            </a:lvl1pPr>
          </a:lstStyle>
          <a:p>
            <a:r>
              <a:t>Slide Subtitle</a:t>
            </a:r>
          </a:p>
        </p:txBody>
      </p:sp>
      <p:sp>
        <p:nvSpPr>
          <p:cNvPr id="63" name="Body Level One…"/>
          <p:cNvSpPr txBox="1">
            <a:spLocks noGrp="1"/>
          </p:cNvSpPr>
          <p:nvPr>
            <p:ph type="body" sz="quarter" idx="1" hasCustomPrompt="1"/>
          </p:nvPr>
        </p:nvSpPr>
        <p:spPr>
          <a:xfrm>
            <a:off x="2015133" y="2447013"/>
            <a:ext cx="3589735" cy="3932691"/>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59469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2015133" y="2268141"/>
            <a:ext cx="8161735" cy="2321719"/>
          </a:xfrm>
          <a:prstGeom prst="rect">
            <a:avLst/>
          </a:prstGeom>
        </p:spPr>
        <p:txBody>
          <a:bodyPr anchor="ctr"/>
          <a:lstStyle>
            <a:lvl1pPr>
              <a:defRPr sz="5700" b="0" spc="-114">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894642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2015133" y="993500"/>
            <a:ext cx="8161736" cy="472361"/>
          </a:xfrm>
          <a:prstGeom prst="rect">
            <a:avLst/>
          </a:prstGeom>
        </p:spPr>
        <p:txBody>
          <a:bodyPr/>
          <a:lstStyle>
            <a:lvl1pPr marL="0" indent="0" defTabSz="412750">
              <a:lnSpc>
                <a:spcPct val="100000"/>
              </a:lnSpc>
              <a:spcBef>
                <a:spcPts val="0"/>
              </a:spcBef>
              <a:buSzTx/>
              <a:buNone/>
              <a:defRPr sz="26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296496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2015133" y="312539"/>
            <a:ext cx="8161735" cy="714376"/>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2015133" y="991195"/>
            <a:ext cx="8161736" cy="472361"/>
          </a:xfrm>
          <a:prstGeom prst="rect">
            <a:avLst/>
          </a:prstGeom>
        </p:spPr>
        <p:txBody>
          <a:bodyPr/>
          <a:lstStyle>
            <a:lvl1pPr marL="0" indent="0" defTabSz="412750">
              <a:lnSpc>
                <a:spcPct val="100000"/>
              </a:lnSpc>
              <a:spcBef>
                <a:spcPts val="0"/>
              </a:spcBef>
              <a:buSzTx/>
              <a:buNone/>
              <a:defRPr sz="26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spcBef>
                <a:spcPts val="900"/>
              </a:spcBef>
              <a:buSzTx/>
              <a:buNone/>
              <a:defRPr sz="2600" spc="-26"/>
            </a:lvl1pPr>
            <a:lvl2pPr marL="0" indent="228600">
              <a:spcBef>
                <a:spcPts val="900"/>
              </a:spcBef>
              <a:buSzTx/>
              <a:buNone/>
              <a:defRPr sz="2600" spc="-26"/>
            </a:lvl2pPr>
            <a:lvl3pPr marL="0" indent="457200">
              <a:spcBef>
                <a:spcPts val="900"/>
              </a:spcBef>
              <a:buSzTx/>
              <a:buNone/>
              <a:defRPr sz="2600" spc="-26"/>
            </a:lvl3pPr>
            <a:lvl4pPr marL="0" indent="685800">
              <a:spcBef>
                <a:spcPts val="900"/>
              </a:spcBef>
              <a:buSzTx/>
              <a:buNone/>
              <a:defRPr sz="2600" spc="-26"/>
            </a:lvl4pPr>
            <a:lvl5pPr marL="0" indent="914400">
              <a:spcBef>
                <a:spcPts val="900"/>
              </a:spcBef>
              <a:buSzTx/>
              <a:buNone/>
              <a:defRPr sz="2600" spc="-26"/>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95370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2015133" y="2080617"/>
            <a:ext cx="8161735" cy="4286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2015133" y="309563"/>
            <a:ext cx="8161735" cy="714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r>
              <a:t>Slide Title</a:t>
            </a:r>
          </a:p>
        </p:txBody>
      </p:sp>
      <p:sp>
        <p:nvSpPr>
          <p:cNvPr id="4" name="Slide Number"/>
          <p:cNvSpPr txBox="1">
            <a:spLocks noGrp="1"/>
          </p:cNvSpPr>
          <p:nvPr>
            <p:ph type="sldNum" sz="quarter" idx="2"/>
          </p:nvPr>
        </p:nvSpPr>
        <p:spPr>
          <a:xfrm>
            <a:off x="5991174" y="6402317"/>
            <a:ext cx="285334" cy="282769"/>
          </a:xfrm>
          <a:prstGeom prst="rect">
            <a:avLst/>
          </a:prstGeom>
          <a:ln w="12700">
            <a:miter lim="400000"/>
          </a:ln>
        </p:spPr>
        <p:txBody>
          <a:bodyPr wrap="none" lIns="71437" tIns="71437" rIns="71437" bIns="71437" anchor="b">
            <a:spAutoFit/>
          </a:bodyPr>
          <a:lstStyle>
            <a:lvl1pPr defTabSz="410766">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4620078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51" r:id="rId16"/>
    <p:sldLayoutId id="2147483752" r:id="rId17"/>
    <p:sldLayoutId id="2147483753" r:id="rId18"/>
    <p:sldLayoutId id="2147483754" r:id="rId19"/>
    <p:sldLayoutId id="2147483755" r:id="rId20"/>
  </p:sldLayoutIdLst>
  <p:transition spd="med"/>
  <p:txStyles>
    <p:titleStyle>
      <a:lvl1pPr marL="0" marR="0" indent="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1pPr>
      <a:lvl2pPr marL="0" marR="0" indent="22860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2pPr>
      <a:lvl3pPr marL="0" marR="0" indent="45720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3pPr>
      <a:lvl4pPr marL="0" marR="0" indent="68580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4pPr>
      <a:lvl5pPr marL="0" marR="0" indent="91440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5pPr>
      <a:lvl6pPr marL="0" marR="0" indent="114300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6pPr>
      <a:lvl7pPr marL="0" marR="0" indent="137160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7pPr>
      <a:lvl8pPr marL="0" marR="0" indent="160020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8pPr>
      <a:lvl9pPr marL="0" marR="0" indent="1828800" algn="l" defTabSz="1219170"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9pPr>
    </p:titleStyle>
    <p:bodyStyle>
      <a:lvl1pPr marL="2667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1pPr>
      <a:lvl2pPr marL="4572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2pPr>
      <a:lvl3pPr marL="6477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3pPr>
      <a:lvl4pPr marL="8382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4pPr>
      <a:lvl5pPr marL="10287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5pPr>
      <a:lvl6pPr marL="12192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6pPr>
      <a:lvl7pPr marL="14097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7pPr>
      <a:lvl8pPr marL="16002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8pPr>
      <a:lvl9pPr marL="1790700" marR="0" indent="-266700" algn="l" defTabSz="1219170" rtl="0" latinLnBrk="0">
        <a:lnSpc>
          <a:spcPct val="90000"/>
        </a:lnSpc>
        <a:spcBef>
          <a:spcPts val="2250"/>
        </a:spcBef>
        <a:spcAft>
          <a:spcPts val="0"/>
        </a:spcAft>
        <a:buClrTx/>
        <a:buSzPct val="123000"/>
        <a:buFontTx/>
        <a:buChar char="•"/>
        <a:tabLst/>
        <a:defRPr sz="2100" b="0" i="0" u="none" strike="noStrike" cap="none" spc="0" baseline="0">
          <a:solidFill>
            <a:srgbClr val="000000"/>
          </a:solidFill>
          <a:uFillTx/>
          <a:latin typeface="+mn-lt"/>
          <a:ea typeface="+mn-ea"/>
          <a:cs typeface="+mn-cs"/>
          <a:sym typeface="Helvetica Neue"/>
        </a:defRPr>
      </a:lvl9pPr>
    </p:bodyStyle>
    <p:otherStyle>
      <a:lvl1pPr marL="0" marR="0" indent="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410766"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FE5B0-8F67-4189-9376-C409FC5CD97A}" type="datetime1">
              <a:rPr lang="ru-RU" smtClean="0">
                <a:solidFill>
                  <a:prstClr val="black">
                    <a:tint val="75000"/>
                  </a:prstClr>
                </a:solidFill>
              </a:rPr>
              <a:pPr/>
              <a:t>23.11.2023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60590-6723-4EDA-9B4F-524C57AE11F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99662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B379CB-833E-448B-B8A9-6DFE39448B41}"/>
              </a:ext>
            </a:extLst>
          </p:cNvPr>
          <p:cNvSpPr txBox="1"/>
          <p:nvPr/>
        </p:nvSpPr>
        <p:spPr>
          <a:xfrm>
            <a:off x="635295" y="2701291"/>
            <a:ext cx="7796324" cy="3231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400" b="1" dirty="0">
                <a:solidFill>
                  <a:schemeClr val="tx2">
                    <a:lumMod val="50000"/>
                  </a:schemeClr>
                </a:solidFill>
              </a:rPr>
              <a:t>АСАДУЛЛИН АЗАТ РАИЛЕВИЧ</a:t>
            </a:r>
          </a:p>
          <a:p>
            <a:endParaRPr lang="ru-RU" dirty="0">
              <a:solidFill>
                <a:schemeClr val="tx2">
                  <a:lumMod val="50000"/>
                </a:schemeClr>
              </a:solidFill>
            </a:endParaRPr>
          </a:p>
          <a:p>
            <a:r>
              <a:rPr lang="ru-RU" dirty="0">
                <a:solidFill>
                  <a:schemeClr val="tx2">
                    <a:lumMod val="50000"/>
                  </a:schemeClr>
                </a:solidFill>
              </a:rPr>
              <a:t>Д.м.н., доцент</a:t>
            </a:r>
          </a:p>
          <a:p>
            <a:r>
              <a:rPr lang="ru-RU" dirty="0">
                <a:solidFill>
                  <a:schemeClr val="tx2">
                    <a:lumMod val="50000"/>
                  </a:schemeClr>
                </a:solidFill>
              </a:rPr>
              <a:t>Ведущий научный сотрудник института персонализированной психиатрии и неврологии ФГБУ</a:t>
            </a:r>
          </a:p>
          <a:p>
            <a:r>
              <a:rPr lang="ru-RU" dirty="0">
                <a:solidFill>
                  <a:schemeClr val="tx2">
                    <a:lumMod val="50000"/>
                  </a:schemeClr>
                </a:solidFill>
              </a:rPr>
              <a:t>«НМИЦ ПН им. В.М. Бехтерева» Минздрава России.</a:t>
            </a:r>
          </a:p>
          <a:p>
            <a:r>
              <a:rPr lang="ru-RU" dirty="0">
                <a:solidFill>
                  <a:schemeClr val="tx2">
                    <a:lumMod val="50000"/>
                  </a:schemeClr>
                </a:solidFill>
              </a:rPr>
              <a:t> </a:t>
            </a:r>
          </a:p>
          <a:p>
            <a:r>
              <a:rPr lang="ru-RU" dirty="0">
                <a:solidFill>
                  <a:schemeClr val="tx2">
                    <a:lumMod val="50000"/>
                  </a:schemeClr>
                </a:solidFill>
              </a:rPr>
              <a:t>Профессор кафедры психиатрии и наркологии с</a:t>
            </a:r>
          </a:p>
          <a:p>
            <a:r>
              <a:rPr lang="ru-RU" dirty="0">
                <a:solidFill>
                  <a:schemeClr val="tx2">
                    <a:lumMod val="50000"/>
                  </a:schemeClr>
                </a:solidFill>
              </a:rPr>
              <a:t>курсом ИДПО ФГБОУ ВО Башкирский государственный университет МЗ РФ  (Уфа, Санкт-Петербург).</a:t>
            </a:r>
          </a:p>
          <a:p>
            <a:endParaRPr lang="ru-RU" dirty="0"/>
          </a:p>
        </p:txBody>
      </p:sp>
      <p:sp>
        <p:nvSpPr>
          <p:cNvPr id="5" name="TextBox 4">
            <a:extLst>
              <a:ext uri="{FF2B5EF4-FFF2-40B4-BE49-F238E27FC236}">
                <a16:creationId xmlns:a16="http://schemas.microsoft.com/office/drawing/2014/main" id="{81609957-8DBE-429F-B89A-7DD250CB7359}"/>
              </a:ext>
            </a:extLst>
          </p:cNvPr>
          <p:cNvSpPr txBox="1"/>
          <p:nvPr/>
        </p:nvSpPr>
        <p:spPr>
          <a:xfrm>
            <a:off x="635295" y="1596012"/>
            <a:ext cx="975271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3600" dirty="0">
                <a:solidFill>
                  <a:schemeClr val="tx2">
                    <a:lumMod val="50000"/>
                  </a:schemeClr>
                </a:solidFill>
              </a:rPr>
              <a:t>А ТАК ЛИ БЫЛ ПРАВ КРЕППЕЛЛИН?</a:t>
            </a:r>
          </a:p>
        </p:txBody>
      </p:sp>
      <p:sp>
        <p:nvSpPr>
          <p:cNvPr id="6" name="TextBox 5">
            <a:extLst>
              <a:ext uri="{FF2B5EF4-FFF2-40B4-BE49-F238E27FC236}">
                <a16:creationId xmlns:a16="http://schemas.microsoft.com/office/drawing/2014/main" id="{BA9FC346-A189-410F-B17E-7E6D2DB67590}"/>
              </a:ext>
            </a:extLst>
          </p:cNvPr>
          <p:cNvSpPr txBox="1"/>
          <p:nvPr/>
        </p:nvSpPr>
        <p:spPr>
          <a:xfrm>
            <a:off x="248093" y="117533"/>
            <a:ext cx="1169581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b="1" dirty="0">
                <a:solidFill>
                  <a:schemeClr val="bg2">
                    <a:lumMod val="10000"/>
                  </a:schemeClr>
                </a:solidFill>
              </a:rPr>
              <a:t>СОЦИАЛЬНЫЕ И КЛИНИЧЕСКИЕ РУБЕЖИ СОВРЕМЕННОЙ ПСИХИАТРИИ И НАРКОЛОГИИ</a:t>
            </a:r>
          </a:p>
        </p:txBody>
      </p:sp>
      <p:sp>
        <p:nvSpPr>
          <p:cNvPr id="7" name="TextBox 6">
            <a:extLst>
              <a:ext uri="{FF2B5EF4-FFF2-40B4-BE49-F238E27FC236}">
                <a16:creationId xmlns:a16="http://schemas.microsoft.com/office/drawing/2014/main" id="{FE785B73-2254-4DEC-BCF9-5D6D51578374}"/>
              </a:ext>
            </a:extLst>
          </p:cNvPr>
          <p:cNvSpPr txBox="1"/>
          <p:nvPr/>
        </p:nvSpPr>
        <p:spPr>
          <a:xfrm>
            <a:off x="3867592" y="6114894"/>
            <a:ext cx="609777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dirty="0">
                <a:solidFill>
                  <a:schemeClr val="bg2">
                    <a:lumMod val="10000"/>
                  </a:schemeClr>
                </a:solidFill>
              </a:rPr>
              <a:t>20 сентября 2023 года, г. Краснодар</a:t>
            </a:r>
          </a:p>
        </p:txBody>
      </p:sp>
    </p:spTree>
    <p:extLst>
      <p:ext uri="{BB962C8B-B14F-4D97-AF65-F5344CB8AC3E}">
        <p14:creationId xmlns:p14="http://schemas.microsoft.com/office/powerpoint/2010/main" val="83185255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CA682BB4-8204-4381-B84B-F6E9D65CA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01"/>
            <a:ext cx="12192000" cy="6843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1AB607-B3F9-49D9-83BE-C7D96C08318A}"/>
              </a:ext>
            </a:extLst>
          </p:cNvPr>
          <p:cNvSpPr txBox="1"/>
          <p:nvPr/>
        </p:nvSpPr>
        <p:spPr>
          <a:xfrm>
            <a:off x="-74428" y="5138909"/>
            <a:ext cx="12192000"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500" b="1" dirty="0">
                <a:solidFill>
                  <a:schemeClr val="bg2">
                    <a:lumMod val="10000"/>
                  </a:schemeClr>
                </a:solidFill>
              </a:rPr>
              <a:t>Попытка оспорить разделение </a:t>
            </a:r>
            <a:r>
              <a:rPr lang="ru-RU" sz="2500" b="1" dirty="0" err="1">
                <a:solidFill>
                  <a:schemeClr val="bg2">
                    <a:lumMod val="10000"/>
                  </a:schemeClr>
                </a:solidFill>
              </a:rPr>
              <a:t>Крепелиным</a:t>
            </a:r>
            <a:r>
              <a:rPr lang="ru-RU" sz="2500" b="1" dirty="0">
                <a:solidFill>
                  <a:schemeClr val="bg2">
                    <a:lumMod val="10000"/>
                  </a:schemeClr>
                </a:solidFill>
              </a:rPr>
              <a:t> “маниакально-депрессивного помешательства” и “раннего слабоумия", основанного на симптоматике, течении и семейном анамнезе, основу современной психиатрической нозологии.</a:t>
            </a:r>
          </a:p>
        </p:txBody>
      </p:sp>
      <p:sp>
        <p:nvSpPr>
          <p:cNvPr id="7" name="TextBox 6">
            <a:extLst>
              <a:ext uri="{FF2B5EF4-FFF2-40B4-BE49-F238E27FC236}">
                <a16:creationId xmlns:a16="http://schemas.microsoft.com/office/drawing/2014/main" id="{08AE5CAE-DD06-4A72-B228-33AEAC8E71FC}"/>
              </a:ext>
            </a:extLst>
          </p:cNvPr>
          <p:cNvSpPr txBox="1"/>
          <p:nvPr/>
        </p:nvSpPr>
        <p:spPr>
          <a:xfrm>
            <a:off x="305686" y="149154"/>
            <a:ext cx="609777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3600" b="1" u="sng" dirty="0">
                <a:solidFill>
                  <a:schemeClr val="bg2">
                    <a:lumMod val="10000"/>
                  </a:schemeClr>
                </a:solidFill>
              </a:rPr>
              <a:t>Цель доклада: </a:t>
            </a:r>
          </a:p>
        </p:txBody>
      </p:sp>
    </p:spTree>
    <p:extLst>
      <p:ext uri="{BB962C8B-B14F-4D97-AF65-F5344CB8AC3E}">
        <p14:creationId xmlns:p14="http://schemas.microsoft.com/office/powerpoint/2010/main" val="304156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C93AD-A9C4-4AC4-AAED-7B89B5726158}"/>
              </a:ext>
            </a:extLst>
          </p:cNvPr>
          <p:cNvSpPr txBox="1"/>
          <p:nvPr/>
        </p:nvSpPr>
        <p:spPr>
          <a:xfrm>
            <a:off x="763771" y="1532216"/>
            <a:ext cx="10664456" cy="4462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numCol="2">
            <a:spAutoFit/>
          </a:bodyPr>
          <a:lstStyle/>
          <a:p>
            <a:pPr>
              <a:spcBef>
                <a:spcPts val="600"/>
              </a:spcBef>
            </a:pPr>
            <a:r>
              <a:rPr lang="ru-RU" b="1" i="0" dirty="0">
                <a:solidFill>
                  <a:schemeClr val="bg2">
                    <a:lumMod val="10000"/>
                  </a:schemeClr>
                </a:solidFill>
                <a:effectLst/>
                <a:latin typeface="arial" panose="020B0604020202020204" pitchFamily="34" charset="0"/>
              </a:rPr>
              <a:t>Сходства:</a:t>
            </a:r>
          </a:p>
          <a:p>
            <a:pPr>
              <a:spcBef>
                <a:spcPts val="600"/>
              </a:spcBef>
            </a:pPr>
            <a:r>
              <a:rPr lang="ru-RU" b="0" i="0" dirty="0">
                <a:solidFill>
                  <a:schemeClr val="bg2">
                    <a:lumMod val="10000"/>
                  </a:schemeClr>
                </a:solidFill>
                <a:effectLst/>
                <a:latin typeface="arial" panose="020B0604020202020204" pitchFamily="34" charset="0"/>
              </a:rPr>
              <a:t>Уровень распространенности и показатели заболеваемости;</a:t>
            </a:r>
          </a:p>
          <a:p>
            <a:pPr>
              <a:spcBef>
                <a:spcPts val="600"/>
              </a:spcBef>
            </a:pPr>
            <a:r>
              <a:rPr lang="ru-RU" dirty="0">
                <a:solidFill>
                  <a:schemeClr val="bg2">
                    <a:lumMod val="10000"/>
                  </a:schemeClr>
                </a:solidFill>
                <a:latin typeface="arial" panose="020B0604020202020204" pitchFamily="34" charset="0"/>
              </a:rPr>
              <a:t>Общие факторы риска и их стратификация;</a:t>
            </a:r>
          </a:p>
          <a:p>
            <a:pPr>
              <a:spcBef>
                <a:spcPts val="600"/>
              </a:spcBef>
            </a:pPr>
            <a:r>
              <a:rPr lang="ru-RU" b="0" i="0" dirty="0">
                <a:solidFill>
                  <a:schemeClr val="bg2">
                    <a:lumMod val="10000"/>
                  </a:schemeClr>
                </a:solidFill>
                <a:effectLst/>
                <a:latin typeface="arial" panose="020B0604020202020204" pitchFamily="34" charset="0"/>
              </a:rPr>
              <a:t>Семейный анамнез;</a:t>
            </a:r>
          </a:p>
          <a:p>
            <a:pPr>
              <a:spcBef>
                <a:spcPts val="600"/>
              </a:spcBef>
            </a:pPr>
            <a:r>
              <a:rPr lang="ru-RU" dirty="0">
                <a:solidFill>
                  <a:schemeClr val="bg2">
                    <a:lumMod val="10000"/>
                  </a:schemeClr>
                </a:solidFill>
                <a:latin typeface="arial" panose="020B0604020202020204" pitchFamily="34" charset="0"/>
              </a:rPr>
              <a:t>Возраст дебюта заболевания;</a:t>
            </a:r>
          </a:p>
          <a:p>
            <a:pPr>
              <a:spcBef>
                <a:spcPts val="600"/>
              </a:spcBef>
            </a:pPr>
            <a:r>
              <a:rPr lang="ru-RU" dirty="0">
                <a:solidFill>
                  <a:schemeClr val="bg2">
                    <a:lumMod val="10000"/>
                  </a:schemeClr>
                </a:solidFill>
                <a:latin typeface="arial" panose="020B0604020202020204" pitchFamily="34" charset="0"/>
              </a:rPr>
              <a:t>Тип течения;</a:t>
            </a:r>
          </a:p>
          <a:p>
            <a:pPr>
              <a:spcBef>
                <a:spcPts val="600"/>
              </a:spcBef>
            </a:pPr>
            <a:r>
              <a:rPr lang="ru-RU" dirty="0">
                <a:solidFill>
                  <a:schemeClr val="bg2">
                    <a:lumMod val="10000"/>
                  </a:schemeClr>
                </a:solidFill>
                <a:latin typeface="arial" panose="020B0604020202020204" pitchFamily="34" charset="0"/>
              </a:rPr>
              <a:t>Сезонность;</a:t>
            </a:r>
          </a:p>
          <a:p>
            <a:pPr>
              <a:spcBef>
                <a:spcPts val="600"/>
              </a:spcBef>
            </a:pPr>
            <a:r>
              <a:rPr lang="ru-RU" dirty="0">
                <a:solidFill>
                  <a:schemeClr val="bg2">
                    <a:lumMod val="10000"/>
                  </a:schemeClr>
                </a:solidFill>
                <a:latin typeface="arial" panose="020B0604020202020204" pitchFamily="34" charset="0"/>
              </a:rPr>
              <a:t>Снижение качества жизни;</a:t>
            </a:r>
          </a:p>
          <a:p>
            <a:pPr>
              <a:spcBef>
                <a:spcPts val="600"/>
              </a:spcBef>
            </a:pPr>
            <a:r>
              <a:rPr lang="ru-RU" dirty="0">
                <a:solidFill>
                  <a:schemeClr val="bg2">
                    <a:lumMod val="10000"/>
                  </a:schemeClr>
                </a:solidFill>
                <a:latin typeface="arial" panose="020B0604020202020204" pitchFamily="34" charset="0"/>
              </a:rPr>
              <a:t>Повышенный риск суицида;</a:t>
            </a:r>
          </a:p>
          <a:p>
            <a:pPr>
              <a:spcBef>
                <a:spcPts val="600"/>
              </a:spcBef>
            </a:pPr>
            <a:r>
              <a:rPr lang="ru-RU" dirty="0">
                <a:solidFill>
                  <a:schemeClr val="bg2">
                    <a:lumMod val="10000"/>
                  </a:schemeClr>
                </a:solidFill>
                <a:latin typeface="arial" panose="020B0604020202020204" pitchFamily="34" charset="0"/>
              </a:rPr>
              <a:t>Криминализация и бродяжничество; </a:t>
            </a:r>
          </a:p>
          <a:p>
            <a:pPr>
              <a:spcBef>
                <a:spcPts val="600"/>
              </a:spcBef>
            </a:pPr>
            <a:r>
              <a:rPr lang="ru-RU" dirty="0">
                <a:solidFill>
                  <a:schemeClr val="bg2">
                    <a:lumMod val="10000"/>
                  </a:schemeClr>
                </a:solidFill>
                <a:latin typeface="arial" panose="020B0604020202020204" pitchFamily="34" charset="0"/>
              </a:rPr>
              <a:t>«Стоимость» болезни и приблизительно; одинаковые затраты на исследования;</a:t>
            </a:r>
          </a:p>
          <a:p>
            <a:pPr>
              <a:spcBef>
                <a:spcPts val="600"/>
              </a:spcBef>
            </a:pPr>
            <a:r>
              <a:rPr lang="ru-RU" b="1" dirty="0">
                <a:solidFill>
                  <a:schemeClr val="bg2">
                    <a:lumMod val="10000"/>
                  </a:schemeClr>
                </a:solidFill>
                <a:latin typeface="arial" panose="020B0604020202020204" pitchFamily="34" charset="0"/>
              </a:rPr>
              <a:t>                     Различия:</a:t>
            </a:r>
          </a:p>
          <a:p>
            <a:pPr>
              <a:spcBef>
                <a:spcPts val="600"/>
              </a:spcBef>
            </a:pPr>
            <a:r>
              <a:rPr lang="ru-RU" dirty="0">
                <a:solidFill>
                  <a:schemeClr val="bg2">
                    <a:lumMod val="10000"/>
                  </a:schemeClr>
                </a:solidFill>
                <a:latin typeface="arial" panose="020B0604020202020204" pitchFamily="34" charset="0"/>
              </a:rPr>
              <a:t>                     Уровень </a:t>
            </a:r>
            <a:r>
              <a:rPr lang="ru-RU" dirty="0" err="1">
                <a:solidFill>
                  <a:schemeClr val="bg2">
                    <a:lumMod val="10000"/>
                  </a:schemeClr>
                </a:solidFill>
                <a:latin typeface="arial" panose="020B0604020202020204" pitchFamily="34" charset="0"/>
              </a:rPr>
              <a:t>когниции</a:t>
            </a:r>
            <a:r>
              <a:rPr lang="ru-RU" dirty="0">
                <a:solidFill>
                  <a:schemeClr val="bg2">
                    <a:lumMod val="10000"/>
                  </a:schemeClr>
                </a:solidFill>
                <a:latin typeface="arial" panose="020B0604020202020204" pitchFamily="34" charset="0"/>
              </a:rPr>
              <a:t>;</a:t>
            </a:r>
          </a:p>
          <a:p>
            <a:pPr>
              <a:spcBef>
                <a:spcPts val="600"/>
              </a:spcBef>
            </a:pPr>
            <a:r>
              <a:rPr lang="ru-RU" dirty="0">
                <a:solidFill>
                  <a:schemeClr val="bg2">
                    <a:lumMod val="10000"/>
                  </a:schemeClr>
                </a:solidFill>
                <a:latin typeface="arial" panose="020B0604020202020204" pitchFamily="34" charset="0"/>
              </a:rPr>
              <a:t>                     Исход;</a:t>
            </a:r>
          </a:p>
          <a:p>
            <a:endParaRPr lang="ru-RU" dirty="0">
              <a:solidFill>
                <a:srgbClr val="555555"/>
              </a:solidFill>
              <a:latin typeface="arial" panose="020B0604020202020204" pitchFamily="34" charset="0"/>
            </a:endParaRPr>
          </a:p>
          <a:p>
            <a:endParaRPr lang="ru-RU" dirty="0"/>
          </a:p>
        </p:txBody>
      </p:sp>
      <p:sp>
        <p:nvSpPr>
          <p:cNvPr id="8" name="TextBox 7">
            <a:extLst>
              <a:ext uri="{FF2B5EF4-FFF2-40B4-BE49-F238E27FC236}">
                <a16:creationId xmlns:a16="http://schemas.microsoft.com/office/drawing/2014/main" id="{DC29A5D5-5C60-4E67-91B9-9838AE2E6A3F}"/>
              </a:ext>
            </a:extLst>
          </p:cNvPr>
          <p:cNvSpPr txBox="1"/>
          <p:nvPr/>
        </p:nvSpPr>
        <p:spPr>
          <a:xfrm>
            <a:off x="253409" y="305556"/>
            <a:ext cx="1168518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b="0" i="0" dirty="0">
                <a:solidFill>
                  <a:schemeClr val="bg2">
                    <a:lumMod val="10000"/>
                  </a:schemeClr>
                </a:solidFill>
                <a:effectLst/>
                <a:latin typeface="arial" panose="020B0604020202020204" pitchFamily="34" charset="0"/>
              </a:rPr>
              <a:t>Шизофрения и биполярное аффективно расстройство встречается во всех обществах, независимо от класса, цвета кожи, религии, культуры </a:t>
            </a:r>
            <a:endParaRPr lang="ru-RU" sz="2000" dirty="0">
              <a:solidFill>
                <a:schemeClr val="bg2">
                  <a:lumMod val="10000"/>
                </a:schemeClr>
              </a:solidFill>
            </a:endParaRPr>
          </a:p>
        </p:txBody>
      </p:sp>
      <p:pic>
        <p:nvPicPr>
          <p:cNvPr id="59394" name="Picture 2">
            <a:extLst>
              <a:ext uri="{FF2B5EF4-FFF2-40B4-BE49-F238E27FC236}">
                <a16:creationId xmlns:a16="http://schemas.microsoft.com/office/drawing/2014/main" id="{6A2C8E3B-30AA-4083-B668-87240156F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905" y="5094747"/>
            <a:ext cx="5931242" cy="156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51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D35305-C6C4-49C4-9448-138AC6A68BAA}"/>
              </a:ext>
            </a:extLst>
          </p:cNvPr>
          <p:cNvSpPr txBox="1"/>
          <p:nvPr/>
        </p:nvSpPr>
        <p:spPr>
          <a:xfrm>
            <a:off x="350874" y="309472"/>
            <a:ext cx="1016472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000" dirty="0">
                <a:solidFill>
                  <a:schemeClr val="bg2">
                    <a:lumMod val="10000"/>
                  </a:schemeClr>
                </a:solidFill>
              </a:rPr>
              <a:t>КОГНИТИВНЫЕ НАРУШЕНИЯ ПРИ ОБОИХ ЗАБОЛЕВАНИЯХ</a:t>
            </a:r>
          </a:p>
        </p:txBody>
      </p:sp>
      <p:pic>
        <p:nvPicPr>
          <p:cNvPr id="5" name="Рисунок 4">
            <a:extLst>
              <a:ext uri="{FF2B5EF4-FFF2-40B4-BE49-F238E27FC236}">
                <a16:creationId xmlns:a16="http://schemas.microsoft.com/office/drawing/2014/main" id="{25345929-B38C-43B9-B5B4-93973F5170AB}"/>
              </a:ext>
            </a:extLst>
          </p:cNvPr>
          <p:cNvPicPr>
            <a:picLocks noChangeAspect="1"/>
          </p:cNvPicPr>
          <p:nvPr/>
        </p:nvPicPr>
        <p:blipFill>
          <a:blip r:embed="rId3"/>
          <a:stretch>
            <a:fillRect/>
          </a:stretch>
        </p:blipFill>
        <p:spPr>
          <a:xfrm>
            <a:off x="0" y="741479"/>
            <a:ext cx="5241174" cy="6148418"/>
          </a:xfrm>
          <a:prstGeom prst="rect">
            <a:avLst/>
          </a:prstGeom>
        </p:spPr>
      </p:pic>
      <p:sp>
        <p:nvSpPr>
          <p:cNvPr id="12" name="TextBox 11">
            <a:extLst>
              <a:ext uri="{FF2B5EF4-FFF2-40B4-BE49-F238E27FC236}">
                <a16:creationId xmlns:a16="http://schemas.microsoft.com/office/drawing/2014/main" id="{D9520616-2C16-4533-8D24-532B4D6FC76C}"/>
              </a:ext>
            </a:extLst>
          </p:cNvPr>
          <p:cNvSpPr txBox="1"/>
          <p:nvPr/>
        </p:nvSpPr>
        <p:spPr>
          <a:xfrm>
            <a:off x="5433236" y="4088152"/>
            <a:ext cx="6567377"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1800" dirty="0">
                <a:solidFill>
                  <a:schemeClr val="bg2">
                    <a:lumMod val="10000"/>
                  </a:schemeClr>
                </a:solidFill>
                <a:effectLst/>
                <a:latin typeface="Times New Roman" panose="02020603050405020304" pitchFamily="18" charset="0"/>
                <a:ea typeface="Calibri" panose="020F0502020204030204" pitchFamily="34" charset="0"/>
              </a:rPr>
              <a:t>Одним из наиболее общепринятых различий между людьми с шизофренией и биполярным расстройством является когнитивное различие, то есть большее нарушение когнитивного аппарата у первых, и большая сохранность у вторых, что и легло в основу разделения двух заболеваний </a:t>
            </a:r>
            <a:r>
              <a:rPr lang="ru-RU" sz="1800" dirty="0" err="1">
                <a:solidFill>
                  <a:schemeClr val="bg2">
                    <a:lumMod val="10000"/>
                  </a:schemeClr>
                </a:solidFill>
                <a:effectLst/>
                <a:latin typeface="Times New Roman" panose="02020603050405020304" pitchFamily="18" charset="0"/>
                <a:ea typeface="Calibri" panose="020F0502020204030204" pitchFamily="34" charset="0"/>
              </a:rPr>
              <a:t>Крепелиным</a:t>
            </a:r>
            <a:endParaRPr lang="ru-RU" dirty="0">
              <a:solidFill>
                <a:schemeClr val="bg2">
                  <a:lumMod val="10000"/>
                </a:schemeClr>
              </a:solidFill>
            </a:endParaRPr>
          </a:p>
        </p:txBody>
      </p:sp>
      <p:pic>
        <p:nvPicPr>
          <p:cNvPr id="13" name="Рисунок 12">
            <a:extLst>
              <a:ext uri="{FF2B5EF4-FFF2-40B4-BE49-F238E27FC236}">
                <a16:creationId xmlns:a16="http://schemas.microsoft.com/office/drawing/2014/main" id="{8AFC5D80-C996-467A-B355-F1BA73879DD6}"/>
              </a:ext>
            </a:extLst>
          </p:cNvPr>
          <p:cNvPicPr>
            <a:picLocks noChangeAspect="1"/>
          </p:cNvPicPr>
          <p:nvPr/>
        </p:nvPicPr>
        <p:blipFill>
          <a:blip r:embed="rId4"/>
          <a:stretch>
            <a:fillRect/>
          </a:stretch>
        </p:blipFill>
        <p:spPr>
          <a:xfrm>
            <a:off x="5433236" y="1000493"/>
            <a:ext cx="6567378" cy="2711688"/>
          </a:xfrm>
          <a:prstGeom prst="rect">
            <a:avLst/>
          </a:prstGeom>
        </p:spPr>
      </p:pic>
      <p:sp>
        <p:nvSpPr>
          <p:cNvPr id="15" name="TextBox 14">
            <a:extLst>
              <a:ext uri="{FF2B5EF4-FFF2-40B4-BE49-F238E27FC236}">
                <a16:creationId xmlns:a16="http://schemas.microsoft.com/office/drawing/2014/main" id="{69FAF1F3-3712-43AF-994D-88BFBB2D410D}"/>
              </a:ext>
            </a:extLst>
          </p:cNvPr>
          <p:cNvSpPr txBox="1"/>
          <p:nvPr/>
        </p:nvSpPr>
        <p:spPr>
          <a:xfrm>
            <a:off x="5433236" y="6082140"/>
            <a:ext cx="6567376" cy="627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en-US" sz="1100" i="1" dirty="0" err="1">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Ohi</a:t>
            </a:r>
            <a:r>
              <a:rPr lang="en-US" sz="1100" i="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K. et al. Cognitive performances across individuals at high genetic risk for schizophrenia, high genetic risk for bipolar disorder, and low genetic risks: a combined polygenic risk score approach //Psychological Medicine. – 2022. – </a:t>
            </a:r>
            <a:r>
              <a:rPr lang="ru-RU" sz="1100" i="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С</a:t>
            </a:r>
            <a:r>
              <a:rPr lang="en-US" sz="1100" i="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1-10.</a:t>
            </a:r>
            <a:endParaRPr lang="ru-RU" sz="1100" i="1"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8296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0B89A54-8533-44D1-9B8F-CC19415F2B96}"/>
              </a:ext>
            </a:extLst>
          </p:cNvPr>
          <p:cNvPicPr>
            <a:picLocks noChangeAspect="1"/>
          </p:cNvPicPr>
          <p:nvPr/>
        </p:nvPicPr>
        <p:blipFill>
          <a:blip r:embed="rId3"/>
          <a:stretch>
            <a:fillRect/>
          </a:stretch>
        </p:blipFill>
        <p:spPr>
          <a:xfrm>
            <a:off x="-4618" y="343663"/>
            <a:ext cx="9052832" cy="1356426"/>
          </a:xfrm>
          <a:prstGeom prst="rect">
            <a:avLst/>
          </a:prstGeom>
        </p:spPr>
      </p:pic>
      <p:pic>
        <p:nvPicPr>
          <p:cNvPr id="5" name="Рисунок 4">
            <a:extLst>
              <a:ext uri="{FF2B5EF4-FFF2-40B4-BE49-F238E27FC236}">
                <a16:creationId xmlns:a16="http://schemas.microsoft.com/office/drawing/2014/main" id="{A906FD43-D21A-4F04-98BC-E06F70AFCA18}"/>
              </a:ext>
            </a:extLst>
          </p:cNvPr>
          <p:cNvPicPr>
            <a:picLocks noChangeAspect="1"/>
          </p:cNvPicPr>
          <p:nvPr/>
        </p:nvPicPr>
        <p:blipFill>
          <a:blip r:embed="rId4"/>
          <a:stretch>
            <a:fillRect/>
          </a:stretch>
        </p:blipFill>
        <p:spPr>
          <a:xfrm>
            <a:off x="5411973" y="1153111"/>
            <a:ext cx="6639146" cy="2476833"/>
          </a:xfrm>
          <a:prstGeom prst="rect">
            <a:avLst/>
          </a:prstGeom>
        </p:spPr>
      </p:pic>
      <p:pic>
        <p:nvPicPr>
          <p:cNvPr id="7" name="Рисунок 6">
            <a:extLst>
              <a:ext uri="{FF2B5EF4-FFF2-40B4-BE49-F238E27FC236}">
                <a16:creationId xmlns:a16="http://schemas.microsoft.com/office/drawing/2014/main" id="{97FC2239-15A3-4974-AA37-52411370F682}"/>
              </a:ext>
            </a:extLst>
          </p:cNvPr>
          <p:cNvPicPr>
            <a:picLocks noChangeAspect="1"/>
          </p:cNvPicPr>
          <p:nvPr/>
        </p:nvPicPr>
        <p:blipFill>
          <a:blip r:embed="rId5"/>
          <a:stretch>
            <a:fillRect/>
          </a:stretch>
        </p:blipFill>
        <p:spPr>
          <a:xfrm>
            <a:off x="-4618" y="2067472"/>
            <a:ext cx="6277828" cy="2045991"/>
          </a:xfrm>
          <a:prstGeom prst="rect">
            <a:avLst/>
          </a:prstGeom>
        </p:spPr>
      </p:pic>
      <p:sp>
        <p:nvSpPr>
          <p:cNvPr id="9" name="TextBox 8">
            <a:extLst>
              <a:ext uri="{FF2B5EF4-FFF2-40B4-BE49-F238E27FC236}">
                <a16:creationId xmlns:a16="http://schemas.microsoft.com/office/drawing/2014/main" id="{580E008E-D88C-4222-99D9-52B77B753FAC}"/>
              </a:ext>
            </a:extLst>
          </p:cNvPr>
          <p:cNvSpPr txBox="1"/>
          <p:nvPr/>
        </p:nvSpPr>
        <p:spPr>
          <a:xfrm>
            <a:off x="191387" y="4268196"/>
            <a:ext cx="11859732"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just">
              <a:spcBef>
                <a:spcPts val="600"/>
              </a:spcBef>
              <a:buFont typeface="Arial" panose="020B0604020202020204" pitchFamily="34" charset="0"/>
              <a:buChar char="•"/>
            </a:pPr>
            <a:r>
              <a:rPr lang="ru-RU" dirty="0">
                <a:solidFill>
                  <a:schemeClr val="bg2">
                    <a:lumMod val="10000"/>
                  </a:schemeClr>
                </a:solidFill>
                <a:latin typeface="Calibri" panose="020F0502020204030204" pitchFamily="34" charset="0"/>
                <a:cs typeface="Calibri" panose="020F0502020204030204" pitchFamily="34" charset="0"/>
              </a:rPr>
              <a:t>Чрезмерное употребление каннабиса было связано с более ранним началом БАР, независимо от того, предшествовало оно началу биполярного расстройства или следовало за ним</a:t>
            </a:r>
            <a:r>
              <a:rPr lang="en-US" dirty="0">
                <a:solidFill>
                  <a:schemeClr val="bg2">
                    <a:lumMod val="10000"/>
                  </a:schemeClr>
                </a:solidFill>
                <a:latin typeface="Calibri" panose="020F0502020204030204" pitchFamily="34" charset="0"/>
                <a:cs typeface="Calibri" panose="020F0502020204030204" pitchFamily="34" charset="0"/>
              </a:rPr>
              <a:t>.</a:t>
            </a:r>
            <a:r>
              <a:rPr lang="ru-RU" dirty="0">
                <a:solidFill>
                  <a:schemeClr val="bg2">
                    <a:lumMod val="10000"/>
                  </a:schemeClr>
                </a:solidFill>
                <a:latin typeface="Calibri" panose="020F0502020204030204" pitchFamily="34" charset="0"/>
                <a:cs typeface="Calibri" panose="020F0502020204030204" pitchFamily="34" charset="0"/>
              </a:rPr>
              <a:t> Чрезмерное употребление прочих психоактивных веществ, в том числе и алкоголя, до начала биполярного расстройства было связано с более поздним началом. </a:t>
            </a:r>
          </a:p>
          <a:p>
            <a:pPr marL="285750" indent="-285750" algn="just">
              <a:spcBef>
                <a:spcPts val="600"/>
              </a:spcBef>
              <a:buFont typeface="Arial" panose="020B0604020202020204" pitchFamily="34" charset="0"/>
              <a:buChar char="•"/>
            </a:pPr>
            <a:r>
              <a:rPr lang="ru-RU" b="0" i="0" dirty="0">
                <a:solidFill>
                  <a:srgbClr val="000000"/>
                </a:solidFill>
                <a:effectLst/>
                <a:latin typeface="Calibri" panose="020F0502020204030204" pitchFamily="34" charset="0"/>
                <a:cs typeface="Calibri" panose="020F0502020204030204" pitchFamily="34" charset="0"/>
              </a:rPr>
              <a:t>Средний возраст первого маниакального эпизода у лиц с и без расстройства, связанного с употреблением каннабиса, составил 19,5 и 25,1 года, а у </a:t>
            </a:r>
            <a:r>
              <a:rPr lang="ru-RU" dirty="0">
                <a:solidFill>
                  <a:srgbClr val="000000"/>
                </a:solidFill>
                <a:latin typeface="Calibri" panose="020F0502020204030204" pitchFamily="34" charset="0"/>
                <a:cs typeface="Calibri" panose="020F0502020204030204" pitchFamily="34" charset="0"/>
              </a:rPr>
              <a:t>лиц с шизофренией </a:t>
            </a:r>
            <a:r>
              <a:rPr lang="ru-RU" b="0" i="0" dirty="0">
                <a:solidFill>
                  <a:srgbClr val="000000"/>
                </a:solidFill>
                <a:effectLst/>
                <a:latin typeface="Calibri" panose="020F0502020204030204" pitchFamily="34" charset="0"/>
                <a:cs typeface="Calibri" panose="020F0502020204030204" pitchFamily="34" charset="0"/>
              </a:rPr>
              <a:t>в 16,5 и 23,4 года соответственно.</a:t>
            </a:r>
            <a:endParaRPr lang="en-US" b="0" i="0" dirty="0">
              <a:solidFill>
                <a:srgbClr val="000000"/>
              </a:solidFill>
              <a:effectLst/>
              <a:latin typeface="Calibri" panose="020F0502020204030204" pitchFamily="34" charset="0"/>
              <a:cs typeface="Calibri" panose="020F0502020204030204" pitchFamily="34" charset="0"/>
            </a:endParaRPr>
          </a:p>
          <a:p>
            <a:pPr marL="285750" indent="-285750" algn="just">
              <a:spcBef>
                <a:spcPts val="600"/>
              </a:spcBef>
              <a:buFont typeface="Arial" panose="020B0604020202020204" pitchFamily="34" charset="0"/>
              <a:buChar char="•"/>
            </a:pPr>
            <a:r>
              <a:rPr lang="ru-RU" dirty="0">
                <a:solidFill>
                  <a:srgbClr val="000000"/>
                </a:solidFill>
                <a:latin typeface="Calibri" panose="020F0502020204030204" pitchFamily="34" charset="0"/>
                <a:cs typeface="Calibri" panose="020F0502020204030204" pitchFamily="34" charset="0"/>
              </a:rPr>
              <a:t>Раннее начало употребления каннабиса, вне зависимости от сроков дебюта шизофрении и БАР повышает риск суицидального поведения.</a:t>
            </a:r>
            <a:endParaRPr lang="ru-RU"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001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883496-115F-4CF0-83E8-2BF499A6BF3A}"/>
              </a:ext>
            </a:extLst>
          </p:cNvPr>
          <p:cNvSpPr txBox="1"/>
          <p:nvPr/>
        </p:nvSpPr>
        <p:spPr>
          <a:xfrm>
            <a:off x="40756" y="1161712"/>
            <a:ext cx="12108712" cy="4238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449580" algn="just">
              <a:lnSpc>
                <a:spcPct val="107000"/>
              </a:lnSpc>
              <a:spcAft>
                <a:spcPts val="800"/>
              </a:spcAft>
            </a:pP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Исследование </a:t>
            </a:r>
            <a:r>
              <a:rPr lang="en-US" sz="18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Rognli</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E</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et al</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(2023) норвежского регистра пациентов с диагнозом «психоз, вызванный употреблением психоактивных веществ», с 2010 по 2015 год (N=3187) обнаружило, что совокупные показатели перехода от психоза, вызванного употреблением психоактивных веществ, к расстройствам шизофренического спектра были в шесть раз выше, чем показатели перехода к биполярному расстройству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449580" algn="just">
              <a:lnSpc>
                <a:spcPct val="107000"/>
              </a:lnSpc>
              <a:spcAft>
                <a:spcPts val="800"/>
              </a:spcAft>
            </a:pP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Наиболее часто связанное с рецидивом обоих заболеваний вещество, это каннабис, потребление каннабиса было связано с повышенным риском шизофрении (2.3-2,8 раза)  и биполярного расстройства в среднем также в 2,5 раза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449580" algn="just">
              <a:lnSpc>
                <a:spcPct val="107000"/>
              </a:lnSpc>
              <a:spcAft>
                <a:spcPts val="800"/>
              </a:spcAft>
            </a:pP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Систематические обзоры неизменно выявляют высокий риск психоза, связанный с частым употреблением каннабиса, так мета-анализ 2022 года, включающий десять оригинальных исследований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- 7390) выявил значительную логарифмически линейную зависимость "доза–реакция" между частотой употребления каннабиса и развитием шизофренического психоза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449580" algn="just">
              <a:lnSpc>
                <a:spcPct val="107000"/>
              </a:lnSpc>
              <a:spcAft>
                <a:spcPts val="800"/>
              </a:spcAft>
            </a:pP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По оценкам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Pinto J</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et al</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(2019), около 30% всех людей, страдающих биполярным расстройством, употребляют каннабис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При рассмотрении подтипов биполярного расстройства, сопутствующее употребление каннабиса выше для БАР-I (14,6%), чем для БАР-II (2,7%) [</a:t>
            </a:r>
            <a:r>
              <a:rPr lang="en-US"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5</a:t>
            </a:r>
            <a:r>
              <a:rPr lang="ru-RU"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5C5F9F8-4384-45DF-A1D8-849145327AD2}"/>
              </a:ext>
            </a:extLst>
          </p:cNvPr>
          <p:cNvSpPr txBox="1"/>
          <p:nvPr/>
        </p:nvSpPr>
        <p:spPr>
          <a:xfrm>
            <a:off x="0" y="5842337"/>
            <a:ext cx="121920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28600" indent="-228600">
              <a:buFont typeface="+mj-lt"/>
              <a:buAutoNum type="arabicPeriod"/>
            </a:pPr>
            <a:r>
              <a:rPr lang="en-US" sz="900" dirty="0" err="1">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Rognli</a:t>
            </a: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E. B. et al. Transition from substance-induced psychosis to schizophrenia spectrum disorder or bipolar disorder //American Journal of Psychiatry. – 2023. – </a:t>
            </a:r>
            <a:r>
              <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Т</a:t>
            </a: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180. – №. 6. – </a:t>
            </a:r>
            <a:r>
              <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С</a:t>
            </a: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437-444.</a:t>
            </a:r>
            <a:endPar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p>
            <a:pPr marL="228600" indent="-228600">
              <a:buFont typeface="+mj-lt"/>
              <a:buAutoNum type="arabicPeriod"/>
            </a:pP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Kuhns L. et al. Associations between cannabis use, cannabis use disorder, and mood disorders: longitudinal, genetic, and neurocognitive evidence //Psychopharmacology. – 2022. – </a:t>
            </a:r>
            <a:r>
              <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Т</a:t>
            </a: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239. – №. 5. – </a:t>
            </a:r>
            <a:r>
              <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С</a:t>
            </a: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1231-1249.</a:t>
            </a:r>
            <a:endPar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p>
            <a:pPr marL="228600" indent="-228600">
              <a:buFont typeface="+mj-lt"/>
              <a:buAutoNum type="arabicPeriod"/>
            </a:pPr>
            <a:r>
              <a:rPr lang="en-US" sz="9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Robinson T. et al. Risk-thresholds for the association between frequency of cannabis use and the development of psychosis: a systematic review and meta-analysis //Psychological medicine. – 2022. – </a:t>
            </a:r>
            <a:r>
              <a:rPr lang="ru-RU" sz="9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С</a:t>
            </a:r>
            <a:r>
              <a:rPr lang="en-US" sz="9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1-11.</a:t>
            </a:r>
            <a:endParaRPr lang="ru-RU" sz="9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pPr marL="228600" indent="-228600">
              <a:buFont typeface="+mj-lt"/>
              <a:buAutoNum type="arabicPeriod"/>
            </a:pP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Pinto J. V. et al. The prevalence and clinical correlates of cannabis use and cannabis use disorder among patients with bipolar disorder: A systematic review with meta-analysis and meta-regression //Neuroscience &amp; Biobehavioral Reviews. – 2019. – </a:t>
            </a:r>
            <a:r>
              <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Т</a:t>
            </a: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101. – </a:t>
            </a:r>
            <a:r>
              <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С</a:t>
            </a:r>
            <a:r>
              <a:rPr lang="en-US"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78-84.</a:t>
            </a:r>
            <a:endParaRPr lang="ru-RU" sz="9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p>
            <a:pPr marL="228600" indent="-228600">
              <a:buFont typeface="+mj-lt"/>
              <a:buAutoNum type="arabicPeriod"/>
            </a:pPr>
            <a:r>
              <a:rPr lang="en-US" sz="900" i="1" dirty="0">
                <a:solidFill>
                  <a:schemeClr val="bg2">
                    <a:lumMod val="10000"/>
                  </a:schemeClr>
                </a:solidFill>
                <a:latin typeface="Calibri" panose="020F0502020204030204" pitchFamily="34" charset="0"/>
                <a:cs typeface="Calibri" panose="020F0502020204030204" pitchFamily="34" charset="0"/>
              </a:rPr>
              <a:t>Angst J., </a:t>
            </a:r>
            <a:r>
              <a:rPr lang="en-US" sz="900" i="1" dirty="0" err="1">
                <a:solidFill>
                  <a:schemeClr val="bg2">
                    <a:lumMod val="10000"/>
                  </a:schemeClr>
                </a:solidFill>
                <a:latin typeface="Calibri" panose="020F0502020204030204" pitchFamily="34" charset="0"/>
                <a:cs typeface="Calibri" panose="020F0502020204030204" pitchFamily="34" charset="0"/>
              </a:rPr>
              <a:t>Ajdacic</a:t>
            </a:r>
            <a:r>
              <a:rPr lang="en-US" sz="900" i="1" dirty="0">
                <a:solidFill>
                  <a:schemeClr val="bg2">
                    <a:lumMod val="10000"/>
                  </a:schemeClr>
                </a:solidFill>
                <a:latin typeface="Calibri" panose="020F0502020204030204" pitchFamily="34" charset="0"/>
                <a:cs typeface="Calibri" panose="020F0502020204030204" pitchFamily="34" charset="0"/>
              </a:rPr>
              <a:t>-Gross V., </a:t>
            </a:r>
            <a:r>
              <a:rPr lang="en-US" sz="900" i="1" dirty="0" err="1">
                <a:solidFill>
                  <a:schemeClr val="bg2">
                    <a:lumMod val="10000"/>
                  </a:schemeClr>
                </a:solidFill>
                <a:latin typeface="Calibri" panose="020F0502020204030204" pitchFamily="34" charset="0"/>
                <a:cs typeface="Calibri" panose="020F0502020204030204" pitchFamily="34" charset="0"/>
              </a:rPr>
              <a:t>Rössler</a:t>
            </a:r>
            <a:r>
              <a:rPr lang="en-US" sz="900" i="1" dirty="0">
                <a:solidFill>
                  <a:schemeClr val="bg2">
                    <a:lumMod val="10000"/>
                  </a:schemeClr>
                </a:solidFill>
                <a:latin typeface="Calibri" panose="020F0502020204030204" pitchFamily="34" charset="0"/>
                <a:cs typeface="Calibri" panose="020F0502020204030204" pitchFamily="34" charset="0"/>
              </a:rPr>
              <a:t> W. Bipolar disorders in ICD-11: current status and strengths //International journal of bipolar disorders. – 2020. – </a:t>
            </a:r>
            <a:r>
              <a:rPr lang="ru-RU" sz="900" i="1" dirty="0">
                <a:solidFill>
                  <a:schemeClr val="bg2">
                    <a:lumMod val="10000"/>
                  </a:schemeClr>
                </a:solidFill>
                <a:latin typeface="Calibri" panose="020F0502020204030204" pitchFamily="34" charset="0"/>
                <a:cs typeface="Calibri" panose="020F0502020204030204" pitchFamily="34" charset="0"/>
              </a:rPr>
              <a:t>Т. 8. – С. 1-5.</a:t>
            </a:r>
          </a:p>
        </p:txBody>
      </p:sp>
      <p:sp>
        <p:nvSpPr>
          <p:cNvPr id="7" name="TextBox 6">
            <a:extLst>
              <a:ext uri="{FF2B5EF4-FFF2-40B4-BE49-F238E27FC236}">
                <a16:creationId xmlns:a16="http://schemas.microsoft.com/office/drawing/2014/main" id="{857407C6-BB1E-4539-AE6D-7DEA7DB8ADEA}"/>
              </a:ext>
            </a:extLst>
          </p:cNvPr>
          <p:cNvSpPr txBox="1"/>
          <p:nvPr/>
        </p:nvSpPr>
        <p:spPr>
          <a:xfrm>
            <a:off x="534286" y="519244"/>
            <a:ext cx="610840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000" dirty="0">
                <a:solidFill>
                  <a:schemeClr val="bg2">
                    <a:lumMod val="10000"/>
                  </a:schemeClr>
                </a:solidFill>
                <a:latin typeface="Times New Roman" panose="02020603050405020304" pitchFamily="18" charset="0"/>
                <a:cs typeface="Times New Roman" panose="02020603050405020304" pitchFamily="18" charset="0"/>
              </a:rPr>
              <a:t>БАР, ШИЗОФРЕНИЯ И ПАВ</a:t>
            </a:r>
            <a:endParaRPr lang="ru-RU" sz="2000" dirty="0"/>
          </a:p>
        </p:txBody>
      </p:sp>
    </p:spTree>
    <p:extLst>
      <p:ext uri="{BB962C8B-B14F-4D97-AF65-F5344CB8AC3E}">
        <p14:creationId xmlns:p14="http://schemas.microsoft.com/office/powerpoint/2010/main" val="61749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C1E414-1F62-4472-9FFC-CB72A3310B4B}"/>
              </a:ext>
            </a:extLst>
          </p:cNvPr>
          <p:cNvSpPr txBox="1"/>
          <p:nvPr/>
        </p:nvSpPr>
        <p:spPr>
          <a:xfrm>
            <a:off x="276446" y="4136793"/>
            <a:ext cx="11568224"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2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«Одним из причин подобного феномена, могут быть идентичные изменения в аффективной регуляции и обработке вознаграждения, которые отражают часть лежащей в основе патофизиологии БАР  и шизофрении, </a:t>
            </a:r>
            <a:r>
              <a:rPr lang="ru-RU" sz="20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выявлены </a:t>
            </a:r>
            <a:r>
              <a:rPr lang="ru-RU" sz="2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доказательства </a:t>
            </a:r>
            <a:r>
              <a:rPr lang="ru-RU" sz="2000"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гиперактивации</a:t>
            </a:r>
            <a:r>
              <a:rPr lang="ru-RU" sz="2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в лимбических структурах, включая миндалину и полосатое тело, в результате которого наблюдается гиперпродукция дофамина, которую мы и наблюдаем при шизофреническом и маниакальных психозах»</a:t>
            </a:r>
            <a:endParaRPr lang="ru-RU" sz="2000" dirty="0"/>
          </a:p>
        </p:txBody>
      </p:sp>
      <p:sp>
        <p:nvSpPr>
          <p:cNvPr id="5" name="TextBox 4">
            <a:extLst>
              <a:ext uri="{FF2B5EF4-FFF2-40B4-BE49-F238E27FC236}">
                <a16:creationId xmlns:a16="http://schemas.microsoft.com/office/drawing/2014/main" id="{9F68428A-EB45-4CE0-99CB-D0CB50BB53AB}"/>
              </a:ext>
            </a:extLst>
          </p:cNvPr>
          <p:cNvSpPr txBox="1"/>
          <p:nvPr/>
        </p:nvSpPr>
        <p:spPr>
          <a:xfrm>
            <a:off x="276446" y="6475802"/>
            <a:ext cx="12192000"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100" i="1" dirty="0" err="1">
                <a:solidFill>
                  <a:schemeClr val="bg2">
                    <a:lumMod val="10000"/>
                  </a:schemeClr>
                </a:solidFill>
              </a:rPr>
              <a:t>Miskowiak</a:t>
            </a:r>
            <a:r>
              <a:rPr lang="en-US" sz="1100" i="1" dirty="0">
                <a:solidFill>
                  <a:schemeClr val="bg2">
                    <a:lumMod val="10000"/>
                  </a:schemeClr>
                </a:solidFill>
              </a:rPr>
              <a:t> K. W. et al. Affective cognition in bipolar disorder: a systematic review by the ISBD targeting cognition task force //Bipolar disorders. – 2019. – </a:t>
            </a:r>
            <a:r>
              <a:rPr lang="ru-RU" sz="1100" i="1" dirty="0">
                <a:solidFill>
                  <a:schemeClr val="bg2">
                    <a:lumMod val="10000"/>
                  </a:schemeClr>
                </a:solidFill>
              </a:rPr>
              <a:t>Т. 21. – №. 8. – С. 686-719.</a:t>
            </a:r>
          </a:p>
        </p:txBody>
      </p:sp>
      <p:pic>
        <p:nvPicPr>
          <p:cNvPr id="7" name="Рисунок 6">
            <a:extLst>
              <a:ext uri="{FF2B5EF4-FFF2-40B4-BE49-F238E27FC236}">
                <a16:creationId xmlns:a16="http://schemas.microsoft.com/office/drawing/2014/main" id="{2E431D7D-D611-41BB-92C1-F3B5347E8007}"/>
              </a:ext>
            </a:extLst>
          </p:cNvPr>
          <p:cNvPicPr>
            <a:picLocks noChangeAspect="1"/>
          </p:cNvPicPr>
          <p:nvPr/>
        </p:nvPicPr>
        <p:blipFill>
          <a:blip r:embed="rId2"/>
          <a:stretch>
            <a:fillRect/>
          </a:stretch>
        </p:blipFill>
        <p:spPr>
          <a:xfrm>
            <a:off x="276446" y="286780"/>
            <a:ext cx="6096443" cy="3142220"/>
          </a:xfrm>
          <a:prstGeom prst="rect">
            <a:avLst/>
          </a:prstGeom>
        </p:spPr>
      </p:pic>
      <p:pic>
        <p:nvPicPr>
          <p:cNvPr id="8" name="Рисунок 7">
            <a:extLst>
              <a:ext uri="{FF2B5EF4-FFF2-40B4-BE49-F238E27FC236}">
                <a16:creationId xmlns:a16="http://schemas.microsoft.com/office/drawing/2014/main" id="{9C3FFD19-A863-4C08-8F25-70F561CF648F}"/>
              </a:ext>
            </a:extLst>
          </p:cNvPr>
          <p:cNvPicPr>
            <a:picLocks noChangeAspect="1"/>
          </p:cNvPicPr>
          <p:nvPr/>
        </p:nvPicPr>
        <p:blipFill>
          <a:blip r:embed="rId3"/>
          <a:stretch>
            <a:fillRect/>
          </a:stretch>
        </p:blipFill>
        <p:spPr>
          <a:xfrm>
            <a:off x="7643038" y="147735"/>
            <a:ext cx="3542414" cy="3542414"/>
          </a:xfrm>
          <a:prstGeom prst="rect">
            <a:avLst/>
          </a:prstGeom>
        </p:spPr>
      </p:pic>
      <p:sp>
        <p:nvSpPr>
          <p:cNvPr id="10" name="TextBox 9">
            <a:extLst>
              <a:ext uri="{FF2B5EF4-FFF2-40B4-BE49-F238E27FC236}">
                <a16:creationId xmlns:a16="http://schemas.microsoft.com/office/drawing/2014/main" id="{6F22E450-F067-4491-AC1E-3FE29EFA1DBC}"/>
              </a:ext>
            </a:extLst>
          </p:cNvPr>
          <p:cNvSpPr txBox="1"/>
          <p:nvPr/>
        </p:nvSpPr>
        <p:spPr>
          <a:xfrm>
            <a:off x="6860658" y="120588"/>
            <a:ext cx="6235994"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1100" i="1" dirty="0">
                <a:solidFill>
                  <a:schemeClr val="bg2">
                    <a:lumMod val="10000"/>
                  </a:schemeClr>
                </a:solidFill>
                <a:latin typeface="Times New Roman" panose="02020603050405020304" pitchFamily="18" charset="0"/>
                <a:cs typeface="Times New Roman" panose="02020603050405020304" pitchFamily="18" charset="0"/>
              </a:rPr>
              <a:t>Изображение предоставлено сугубо с информационной и образовательной целью</a:t>
            </a:r>
            <a:endParaRPr lang="ru-RU" sz="1100" i="1" dirty="0"/>
          </a:p>
        </p:txBody>
      </p:sp>
    </p:spTree>
    <p:extLst>
      <p:ext uri="{BB962C8B-B14F-4D97-AF65-F5344CB8AC3E}">
        <p14:creationId xmlns:p14="http://schemas.microsoft.com/office/powerpoint/2010/main" val="3546967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D35305-C6C4-49C4-9448-138AC6A68BAA}"/>
              </a:ext>
            </a:extLst>
          </p:cNvPr>
          <p:cNvSpPr txBox="1"/>
          <p:nvPr/>
        </p:nvSpPr>
        <p:spPr>
          <a:xfrm>
            <a:off x="350874" y="309472"/>
            <a:ext cx="1016472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000" dirty="0">
                <a:solidFill>
                  <a:schemeClr val="bg2">
                    <a:lumMod val="10000"/>
                  </a:schemeClr>
                </a:solidFill>
              </a:rPr>
              <a:t>ПРАКТИЧЕСКИ ИДЕНТИЧНОСТЬ МЕЖДУ ГЕНЕТИЧЕСКИМИ ФАКТОРАМИ РИСКА</a:t>
            </a:r>
          </a:p>
        </p:txBody>
      </p:sp>
      <p:pic>
        <p:nvPicPr>
          <p:cNvPr id="4" name="Рисунок 3">
            <a:extLst>
              <a:ext uri="{FF2B5EF4-FFF2-40B4-BE49-F238E27FC236}">
                <a16:creationId xmlns:a16="http://schemas.microsoft.com/office/drawing/2014/main" id="{F2DC9BC3-E839-402F-A0BB-210143F095B9}"/>
              </a:ext>
            </a:extLst>
          </p:cNvPr>
          <p:cNvPicPr>
            <a:picLocks noChangeAspect="1"/>
          </p:cNvPicPr>
          <p:nvPr/>
        </p:nvPicPr>
        <p:blipFill>
          <a:blip r:embed="rId3"/>
          <a:stretch>
            <a:fillRect/>
          </a:stretch>
        </p:blipFill>
        <p:spPr>
          <a:xfrm>
            <a:off x="3136840" y="1199959"/>
            <a:ext cx="8590871" cy="5466653"/>
          </a:xfrm>
          <a:prstGeom prst="rect">
            <a:avLst/>
          </a:prstGeom>
        </p:spPr>
      </p:pic>
      <p:sp>
        <p:nvSpPr>
          <p:cNvPr id="8" name="TextBox 7">
            <a:extLst>
              <a:ext uri="{FF2B5EF4-FFF2-40B4-BE49-F238E27FC236}">
                <a16:creationId xmlns:a16="http://schemas.microsoft.com/office/drawing/2014/main" id="{B7CD6DB5-AA52-4505-A45D-61D02E6B5487}"/>
              </a:ext>
            </a:extLst>
          </p:cNvPr>
          <p:cNvSpPr txBox="1"/>
          <p:nvPr/>
        </p:nvSpPr>
        <p:spPr>
          <a:xfrm>
            <a:off x="87954" y="829363"/>
            <a:ext cx="4537209"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1600" dirty="0">
                <a:solidFill>
                  <a:schemeClr val="bg2">
                    <a:lumMod val="10000"/>
                  </a:schemeClr>
                </a:solidFill>
                <a:effectLst/>
                <a:latin typeface="Times New Roman" panose="02020603050405020304" pitchFamily="18" charset="0"/>
                <a:ea typeface="Calibri" panose="020F0502020204030204" pitchFamily="34" charset="0"/>
              </a:rPr>
              <a:t>По данным консорциума </a:t>
            </a:r>
            <a:r>
              <a:rPr lang="ru-RU" sz="1600" b="1" dirty="0" err="1">
                <a:solidFill>
                  <a:schemeClr val="bg2">
                    <a:lumMod val="10000"/>
                  </a:schemeClr>
                </a:solidFill>
                <a:effectLst/>
                <a:latin typeface="Times New Roman" panose="02020603050405020304" pitchFamily="18" charset="0"/>
                <a:ea typeface="Calibri" panose="020F0502020204030204" pitchFamily="34" charset="0"/>
              </a:rPr>
              <a:t>Brainstorm</a:t>
            </a:r>
            <a:r>
              <a:rPr lang="ru-RU" sz="1600" b="1" dirty="0">
                <a:solidFill>
                  <a:schemeClr val="bg2">
                    <a:lumMod val="10000"/>
                  </a:schemeClr>
                </a:solidFill>
                <a:effectLst/>
                <a:latin typeface="Times New Roman" panose="02020603050405020304" pitchFamily="18" charset="0"/>
                <a:ea typeface="Calibri" panose="020F0502020204030204" pitchFamily="34" charset="0"/>
              </a:rPr>
              <a:t>, (2018), </a:t>
            </a:r>
            <a:r>
              <a:rPr lang="ru-RU" sz="1600" dirty="0">
                <a:solidFill>
                  <a:schemeClr val="bg2">
                    <a:lumMod val="10000"/>
                  </a:schemeClr>
                </a:solidFill>
                <a:effectLst/>
                <a:latin typeface="Times New Roman" panose="02020603050405020304" pitchFamily="18" charset="0"/>
                <a:ea typeface="Calibri" panose="020F0502020204030204" pitchFamily="34" charset="0"/>
              </a:rPr>
              <a:t>исследовавших 1 191 588 человек, существует значительный общий генетический риск между несколькими психическими расстройствами</a:t>
            </a:r>
            <a:r>
              <a:rPr lang="ru-RU" sz="1600" b="1" dirty="0">
                <a:solidFill>
                  <a:schemeClr val="bg2">
                    <a:lumMod val="10000"/>
                  </a:schemeClr>
                </a:solidFill>
                <a:effectLst/>
                <a:latin typeface="Times New Roman" panose="02020603050405020304" pitchFamily="18" charset="0"/>
                <a:ea typeface="Calibri" panose="020F0502020204030204" pitchFamily="34" charset="0"/>
              </a:rPr>
              <a:t>, но при этом самая сильная корреляция (</a:t>
            </a:r>
            <a:r>
              <a:rPr lang="ru-RU" sz="1600" b="1" i="1" dirty="0" err="1">
                <a:solidFill>
                  <a:schemeClr val="bg2">
                    <a:lumMod val="10000"/>
                  </a:schemeClr>
                </a:solidFill>
                <a:effectLst/>
                <a:latin typeface="Times New Roman" panose="02020603050405020304" pitchFamily="18" charset="0"/>
                <a:ea typeface="Calibri" panose="020F0502020204030204" pitchFamily="34" charset="0"/>
              </a:rPr>
              <a:t>r</a:t>
            </a:r>
            <a:r>
              <a:rPr lang="ru-RU" sz="1600" b="1" baseline="-25000" dirty="0" err="1">
                <a:solidFill>
                  <a:schemeClr val="bg2">
                    <a:lumMod val="10000"/>
                  </a:schemeClr>
                </a:solidFill>
                <a:effectLst/>
                <a:latin typeface="Times New Roman" panose="02020603050405020304" pitchFamily="18" charset="0"/>
                <a:ea typeface="Calibri" panose="020F0502020204030204" pitchFamily="34" charset="0"/>
              </a:rPr>
              <a:t>g</a:t>
            </a:r>
            <a:r>
              <a:rPr lang="ru-RU" sz="1600" b="1" dirty="0">
                <a:solidFill>
                  <a:schemeClr val="bg2">
                    <a:lumMod val="10000"/>
                  </a:schemeClr>
                </a:solidFill>
                <a:effectLst/>
                <a:latin typeface="Times New Roman" panose="02020603050405020304" pitchFamily="18" charset="0"/>
                <a:ea typeface="Calibri" panose="020F0502020204030204" pitchFamily="34" charset="0"/>
              </a:rPr>
              <a:t> = 0,60–0,68) наблюдается между шизофренией и биполярным расстройством </a:t>
            </a:r>
            <a:endParaRPr lang="ru-RU" sz="1600" b="1" dirty="0">
              <a:solidFill>
                <a:schemeClr val="bg2">
                  <a:lumMod val="10000"/>
                </a:schemeClr>
              </a:solidFill>
            </a:endParaRPr>
          </a:p>
        </p:txBody>
      </p:sp>
      <p:sp>
        <p:nvSpPr>
          <p:cNvPr id="9" name="Овал 8">
            <a:extLst>
              <a:ext uri="{FF2B5EF4-FFF2-40B4-BE49-F238E27FC236}">
                <a16:creationId xmlns:a16="http://schemas.microsoft.com/office/drawing/2014/main" id="{C74C6AD0-5ED9-401A-9E92-0A6B81AF0CFB}"/>
              </a:ext>
            </a:extLst>
          </p:cNvPr>
          <p:cNvSpPr/>
          <p:nvPr/>
        </p:nvSpPr>
        <p:spPr>
          <a:xfrm>
            <a:off x="6666615" y="3433555"/>
            <a:ext cx="595423" cy="587054"/>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Овал 9">
            <a:extLst>
              <a:ext uri="{FF2B5EF4-FFF2-40B4-BE49-F238E27FC236}">
                <a16:creationId xmlns:a16="http://schemas.microsoft.com/office/drawing/2014/main" id="{5FA0A5E0-6B59-4F96-ADCA-CC9F42D77764}"/>
              </a:ext>
            </a:extLst>
          </p:cNvPr>
          <p:cNvSpPr/>
          <p:nvPr/>
        </p:nvSpPr>
        <p:spPr>
          <a:xfrm>
            <a:off x="7892902" y="4183121"/>
            <a:ext cx="595423" cy="587054"/>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Рисунок 10">
            <a:extLst>
              <a:ext uri="{FF2B5EF4-FFF2-40B4-BE49-F238E27FC236}">
                <a16:creationId xmlns:a16="http://schemas.microsoft.com/office/drawing/2014/main" id="{9EF8C939-E2B8-40ED-874A-DCF7D32C9652}"/>
              </a:ext>
            </a:extLst>
          </p:cNvPr>
          <p:cNvPicPr>
            <a:picLocks noChangeAspect="1"/>
          </p:cNvPicPr>
          <p:nvPr/>
        </p:nvPicPr>
        <p:blipFill>
          <a:blip r:embed="rId4"/>
          <a:stretch>
            <a:fillRect/>
          </a:stretch>
        </p:blipFill>
        <p:spPr>
          <a:xfrm rot="19896254">
            <a:off x="146940" y="3843257"/>
            <a:ext cx="3131738" cy="2087825"/>
          </a:xfrm>
          <a:prstGeom prst="rect">
            <a:avLst/>
          </a:prstGeom>
        </p:spPr>
      </p:pic>
    </p:spTree>
    <p:extLst>
      <p:ext uri="{BB962C8B-B14F-4D97-AF65-F5344CB8AC3E}">
        <p14:creationId xmlns:p14="http://schemas.microsoft.com/office/powerpoint/2010/main" val="1017247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D6A88-C392-4208-AC99-2D9EA1CA0C85}"/>
              </a:ext>
            </a:extLst>
          </p:cNvPr>
          <p:cNvSpPr txBox="1"/>
          <p:nvPr/>
        </p:nvSpPr>
        <p:spPr>
          <a:xfrm>
            <a:off x="6629399" y="149465"/>
            <a:ext cx="5285267"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2000" dirty="0">
                <a:solidFill>
                  <a:schemeClr val="bg2">
                    <a:lumMod val="10000"/>
                  </a:schemeClr>
                </a:solidFill>
                <a:effectLst/>
                <a:latin typeface="Times New Roman" panose="02020603050405020304" pitchFamily="18" charset="0"/>
                <a:ea typeface="Calibri" panose="020F0502020204030204" pitchFamily="34" charset="0"/>
              </a:rPr>
              <a:t>Интеллектуальное функционирование (IQ) у пациентов с шизофренией ниже по сравнению со здоровыми контрольными группами, при этом пациенты с биполярным расстройством занимают промежуточное положение между ними. Исследования генетического риска отражают вышеупомянутые результаты, показывая, что риск развития шизофрении связан с более низким IQ, в то время как как более высокое </a:t>
            </a:r>
            <a:r>
              <a:rPr lang="en-US" sz="2000" dirty="0">
                <a:solidFill>
                  <a:schemeClr val="bg2">
                    <a:lumMod val="10000"/>
                  </a:schemeClr>
                </a:solidFill>
                <a:effectLst/>
                <a:latin typeface="Times New Roman" panose="02020603050405020304" pitchFamily="18" charset="0"/>
                <a:ea typeface="Calibri" panose="020F0502020204030204" pitchFamily="34" charset="0"/>
              </a:rPr>
              <a:t>IQ</a:t>
            </a:r>
            <a:r>
              <a:rPr lang="ru-RU" sz="2000" dirty="0">
                <a:solidFill>
                  <a:schemeClr val="bg2">
                    <a:lumMod val="10000"/>
                  </a:schemeClr>
                </a:solidFill>
                <a:effectLst/>
                <a:latin typeface="Times New Roman" panose="02020603050405020304" pitchFamily="18" charset="0"/>
                <a:ea typeface="Calibri" panose="020F0502020204030204" pitchFamily="34" charset="0"/>
              </a:rPr>
              <a:t>, связано с риском развития биполярного расстройства </a:t>
            </a:r>
            <a:endParaRPr lang="ru-RU" sz="2000" dirty="0">
              <a:solidFill>
                <a:schemeClr val="bg2">
                  <a:lumMod val="10000"/>
                </a:schemeClr>
              </a:solidFill>
            </a:endParaRPr>
          </a:p>
        </p:txBody>
      </p:sp>
      <p:sp>
        <p:nvSpPr>
          <p:cNvPr id="6" name="TextBox 5">
            <a:extLst>
              <a:ext uri="{FF2B5EF4-FFF2-40B4-BE49-F238E27FC236}">
                <a16:creationId xmlns:a16="http://schemas.microsoft.com/office/drawing/2014/main" id="{1A5EDD28-E574-4C3D-AC64-6EE9D7B3AE02}"/>
              </a:ext>
            </a:extLst>
          </p:cNvPr>
          <p:cNvSpPr txBox="1"/>
          <p:nvPr/>
        </p:nvSpPr>
        <p:spPr>
          <a:xfrm>
            <a:off x="2775542" y="4906673"/>
            <a:ext cx="898406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i="1" dirty="0">
                <a:solidFill>
                  <a:schemeClr val="bg2">
                    <a:lumMod val="10000"/>
                  </a:schemeClr>
                </a:solidFill>
              </a:rPr>
              <a:t>механизмы когнитивных изменений при шизофрении по крайней мере частично независимы от тех, которые предрасполагают к постановке диагноза самой шизофрении</a:t>
            </a:r>
          </a:p>
        </p:txBody>
      </p:sp>
      <p:pic>
        <p:nvPicPr>
          <p:cNvPr id="8" name="Рисунок 7">
            <a:extLst>
              <a:ext uri="{FF2B5EF4-FFF2-40B4-BE49-F238E27FC236}">
                <a16:creationId xmlns:a16="http://schemas.microsoft.com/office/drawing/2014/main" id="{98B87603-7A37-4415-A5A7-9487E9D6AAE4}"/>
              </a:ext>
            </a:extLst>
          </p:cNvPr>
          <p:cNvPicPr>
            <a:picLocks noChangeAspect="1"/>
          </p:cNvPicPr>
          <p:nvPr/>
        </p:nvPicPr>
        <p:blipFill>
          <a:blip r:embed="rId3"/>
          <a:stretch>
            <a:fillRect/>
          </a:stretch>
        </p:blipFill>
        <p:spPr>
          <a:xfrm>
            <a:off x="151801" y="606055"/>
            <a:ext cx="6477598" cy="2716619"/>
          </a:xfrm>
          <a:prstGeom prst="rect">
            <a:avLst/>
          </a:prstGeom>
        </p:spPr>
      </p:pic>
      <p:pic>
        <p:nvPicPr>
          <p:cNvPr id="2050" name="Picture 2">
            <a:extLst>
              <a:ext uri="{FF2B5EF4-FFF2-40B4-BE49-F238E27FC236}">
                <a16:creationId xmlns:a16="http://schemas.microsoft.com/office/drawing/2014/main" id="{C6D6AEEB-34A6-466B-89EE-AB21C667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3047"/>
            <a:ext cx="3084438"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487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4407887-F18A-4251-A5A6-1EF986D891C9}"/>
              </a:ext>
            </a:extLst>
          </p:cNvPr>
          <p:cNvPicPr>
            <a:picLocks noChangeAspect="1"/>
          </p:cNvPicPr>
          <p:nvPr/>
        </p:nvPicPr>
        <p:blipFill>
          <a:blip r:embed="rId2"/>
          <a:stretch>
            <a:fillRect/>
          </a:stretch>
        </p:blipFill>
        <p:spPr>
          <a:xfrm>
            <a:off x="552526" y="829339"/>
            <a:ext cx="6153843" cy="4348716"/>
          </a:xfrm>
          <a:prstGeom prst="rect">
            <a:avLst/>
          </a:prstGeom>
        </p:spPr>
      </p:pic>
      <p:sp>
        <p:nvSpPr>
          <p:cNvPr id="3" name="TextBox 2">
            <a:extLst>
              <a:ext uri="{FF2B5EF4-FFF2-40B4-BE49-F238E27FC236}">
                <a16:creationId xmlns:a16="http://schemas.microsoft.com/office/drawing/2014/main" id="{47BE6AA5-4C75-48AF-90C2-E702091B1FF4}"/>
              </a:ext>
            </a:extLst>
          </p:cNvPr>
          <p:cNvSpPr txBox="1"/>
          <p:nvPr/>
        </p:nvSpPr>
        <p:spPr>
          <a:xfrm>
            <a:off x="4157329" y="3248246"/>
            <a:ext cx="7123814" cy="2243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dirty="0">
                <a:solidFill>
                  <a:schemeClr val="bg2">
                    <a:lumMod val="10000"/>
                  </a:schemeClr>
                </a:solidFill>
              </a:rPr>
              <a:t>Таким образом, если упростить до биологической модели, то в основе как шизофрении, так и биполярного аффективного расстройства лежит повышенная способность к синтезу дофамина (и резкое его увеличение в момент активации психоза), и, также, оно связано с тяжестью психотических (позитивных) симптомов.</a:t>
            </a:r>
          </a:p>
        </p:txBody>
      </p:sp>
    </p:spTree>
    <p:extLst>
      <p:ext uri="{BB962C8B-B14F-4D97-AF65-F5344CB8AC3E}">
        <p14:creationId xmlns:p14="http://schemas.microsoft.com/office/powerpoint/2010/main" val="2479525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4407887-F18A-4251-A5A6-1EF986D891C9}"/>
              </a:ext>
            </a:extLst>
          </p:cNvPr>
          <p:cNvPicPr>
            <a:picLocks noChangeAspect="1"/>
          </p:cNvPicPr>
          <p:nvPr/>
        </p:nvPicPr>
        <p:blipFill>
          <a:blip r:embed="rId3"/>
          <a:stretch>
            <a:fillRect/>
          </a:stretch>
        </p:blipFill>
        <p:spPr>
          <a:xfrm>
            <a:off x="552526" y="829339"/>
            <a:ext cx="6153843" cy="4348716"/>
          </a:xfrm>
          <a:prstGeom prst="rect">
            <a:avLst/>
          </a:prstGeom>
        </p:spPr>
      </p:pic>
      <p:sp>
        <p:nvSpPr>
          <p:cNvPr id="3" name="TextBox 2">
            <a:extLst>
              <a:ext uri="{FF2B5EF4-FFF2-40B4-BE49-F238E27FC236}">
                <a16:creationId xmlns:a16="http://schemas.microsoft.com/office/drawing/2014/main" id="{47BE6AA5-4C75-48AF-90C2-E702091B1FF4}"/>
              </a:ext>
            </a:extLst>
          </p:cNvPr>
          <p:cNvSpPr txBox="1"/>
          <p:nvPr/>
        </p:nvSpPr>
        <p:spPr>
          <a:xfrm>
            <a:off x="4157329" y="3248246"/>
            <a:ext cx="7123814"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D5D5D5">
                    <a:lumMod val="10000"/>
                  </a:srgbClr>
                </a:solidFill>
                <a:effectLst/>
                <a:uLnTx/>
                <a:uFillTx/>
                <a:latin typeface="+mj-lt"/>
              </a:rPr>
              <a:t>Обычно роль дофамина заключается в том, чтобы </a:t>
            </a:r>
            <a:r>
              <a:rPr kumimoji="0" lang="ru-RU" sz="2000" b="0" i="0" u="none" strike="noStrike" kern="1200" cap="none" spc="0" normalizeH="0" baseline="0" noProof="0" dirty="0">
                <a:ln>
                  <a:noFill/>
                </a:ln>
                <a:solidFill>
                  <a:srgbClr val="D5D5D5">
                    <a:lumMod val="10000"/>
                  </a:srgbClr>
                </a:solidFill>
                <a:effectLst/>
                <a:uLnTx/>
                <a:uFillTx/>
              </a:rPr>
              <a:t>опосредовать</a:t>
            </a:r>
            <a:r>
              <a:rPr kumimoji="0" lang="ru-RU" sz="2000" b="0" i="0" u="none" strike="noStrike" kern="1200" cap="none" spc="0" normalizeH="0" baseline="0" noProof="0" dirty="0">
                <a:ln>
                  <a:noFill/>
                </a:ln>
                <a:solidFill>
                  <a:srgbClr val="D5D5D5">
                    <a:lumMod val="10000"/>
                  </a:srgbClr>
                </a:solidFill>
                <a:effectLst/>
                <a:uLnTx/>
                <a:uFillTx/>
                <a:latin typeface="+mj-lt"/>
              </a:rPr>
              <a:t> проявление мотивации и, таким образом, дает человеку возможность определить, какой стимул привлекает его внимание и управляет последующим поведением.</a:t>
            </a:r>
          </a:p>
        </p:txBody>
      </p:sp>
      <p:sp>
        <p:nvSpPr>
          <p:cNvPr id="6" name="TextBox 5">
            <a:extLst>
              <a:ext uri="{FF2B5EF4-FFF2-40B4-BE49-F238E27FC236}">
                <a16:creationId xmlns:a16="http://schemas.microsoft.com/office/drawing/2014/main" id="{309C656E-751C-4869-B1AE-5B7551053674}"/>
              </a:ext>
            </a:extLst>
          </p:cNvPr>
          <p:cNvSpPr txBox="1"/>
          <p:nvPr/>
        </p:nvSpPr>
        <p:spPr>
          <a:xfrm>
            <a:off x="231259" y="5338395"/>
            <a:ext cx="1179416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dirty="0">
                <a:solidFill>
                  <a:schemeClr val="bg2">
                    <a:lumMod val="10000"/>
                  </a:schemeClr>
                </a:solidFill>
              </a:rPr>
              <a:t>Шизофрения связана с аберрантной атрибуцией значимости из-за нарушения регуляции передачи дофамина в полосатом теле.</a:t>
            </a:r>
          </a:p>
        </p:txBody>
      </p:sp>
    </p:spTree>
    <p:extLst>
      <p:ext uri="{BB962C8B-B14F-4D97-AF65-F5344CB8AC3E}">
        <p14:creationId xmlns:p14="http://schemas.microsoft.com/office/powerpoint/2010/main" val="2283242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B379CB-833E-448B-B8A9-6DFE39448B41}"/>
              </a:ext>
            </a:extLst>
          </p:cNvPr>
          <p:cNvSpPr txBox="1"/>
          <p:nvPr/>
        </p:nvSpPr>
        <p:spPr>
          <a:xfrm>
            <a:off x="635295" y="2701291"/>
            <a:ext cx="7796324" cy="3231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400" b="1" dirty="0">
                <a:solidFill>
                  <a:schemeClr val="tx2">
                    <a:lumMod val="50000"/>
                  </a:schemeClr>
                </a:solidFill>
              </a:rPr>
              <a:t>АСАДУЛЛИН АЗАТ РАИЛЕВИЧ</a:t>
            </a:r>
          </a:p>
          <a:p>
            <a:endParaRPr lang="ru-RU" dirty="0">
              <a:solidFill>
                <a:schemeClr val="tx2">
                  <a:lumMod val="50000"/>
                </a:schemeClr>
              </a:solidFill>
            </a:endParaRPr>
          </a:p>
          <a:p>
            <a:r>
              <a:rPr lang="ru-RU" dirty="0">
                <a:solidFill>
                  <a:schemeClr val="tx2">
                    <a:lumMod val="50000"/>
                  </a:schemeClr>
                </a:solidFill>
              </a:rPr>
              <a:t>Д.м.н., доцент</a:t>
            </a:r>
          </a:p>
          <a:p>
            <a:r>
              <a:rPr lang="ru-RU" dirty="0">
                <a:solidFill>
                  <a:schemeClr val="tx2">
                    <a:lumMod val="50000"/>
                  </a:schemeClr>
                </a:solidFill>
              </a:rPr>
              <a:t>Ведущий научный сотрудник института персонализированной психиатрии и неврологии ФГБУ</a:t>
            </a:r>
          </a:p>
          <a:p>
            <a:r>
              <a:rPr lang="ru-RU" dirty="0">
                <a:solidFill>
                  <a:schemeClr val="tx2">
                    <a:lumMod val="50000"/>
                  </a:schemeClr>
                </a:solidFill>
              </a:rPr>
              <a:t>«НМИЦ ПН им. В.М. Бехтерева» Минздрава России (Санкт-Петербург)</a:t>
            </a:r>
          </a:p>
          <a:p>
            <a:r>
              <a:rPr lang="ru-RU" dirty="0">
                <a:solidFill>
                  <a:schemeClr val="tx2">
                    <a:lumMod val="50000"/>
                  </a:schemeClr>
                </a:solidFill>
              </a:rPr>
              <a:t> </a:t>
            </a:r>
          </a:p>
          <a:p>
            <a:r>
              <a:rPr lang="ru-RU" dirty="0">
                <a:solidFill>
                  <a:schemeClr val="tx2">
                    <a:lumMod val="50000"/>
                  </a:schemeClr>
                </a:solidFill>
              </a:rPr>
              <a:t>Профессор кафедры психиатрии и наркологии с</a:t>
            </a:r>
          </a:p>
          <a:p>
            <a:r>
              <a:rPr lang="ru-RU" dirty="0">
                <a:solidFill>
                  <a:schemeClr val="tx2">
                    <a:lumMod val="50000"/>
                  </a:schemeClr>
                </a:solidFill>
              </a:rPr>
              <a:t>курсом ИДПО ФГБОУ ВО Башкирский государственный университет МЗ РФ  (Уфа).</a:t>
            </a:r>
          </a:p>
          <a:p>
            <a:endParaRPr lang="ru-RU" dirty="0"/>
          </a:p>
        </p:txBody>
      </p:sp>
      <p:sp>
        <p:nvSpPr>
          <p:cNvPr id="5" name="TextBox 4">
            <a:extLst>
              <a:ext uri="{FF2B5EF4-FFF2-40B4-BE49-F238E27FC236}">
                <a16:creationId xmlns:a16="http://schemas.microsoft.com/office/drawing/2014/main" id="{81609957-8DBE-429F-B89A-7DD250CB7359}"/>
              </a:ext>
            </a:extLst>
          </p:cNvPr>
          <p:cNvSpPr txBox="1"/>
          <p:nvPr/>
        </p:nvSpPr>
        <p:spPr>
          <a:xfrm>
            <a:off x="635295" y="1596012"/>
            <a:ext cx="975271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3600" dirty="0">
                <a:solidFill>
                  <a:schemeClr val="tx2">
                    <a:lumMod val="50000"/>
                  </a:schemeClr>
                </a:solidFill>
              </a:rPr>
              <a:t>А ТАК ЛИ БЫЛ ПРАВ КРЕППЕЛЛИН?</a:t>
            </a:r>
          </a:p>
        </p:txBody>
      </p:sp>
      <p:sp>
        <p:nvSpPr>
          <p:cNvPr id="6" name="TextBox 5">
            <a:extLst>
              <a:ext uri="{FF2B5EF4-FFF2-40B4-BE49-F238E27FC236}">
                <a16:creationId xmlns:a16="http://schemas.microsoft.com/office/drawing/2014/main" id="{BA9FC346-A189-410F-B17E-7E6D2DB67590}"/>
              </a:ext>
            </a:extLst>
          </p:cNvPr>
          <p:cNvSpPr txBox="1"/>
          <p:nvPr/>
        </p:nvSpPr>
        <p:spPr>
          <a:xfrm>
            <a:off x="248093" y="117533"/>
            <a:ext cx="1169581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b="1" dirty="0">
                <a:solidFill>
                  <a:schemeClr val="bg2">
                    <a:lumMod val="10000"/>
                  </a:schemeClr>
                </a:solidFill>
              </a:rPr>
              <a:t>СОЦИАЛЬНЫЕ И КЛИНИЧЕСКИЕ РУБЕЖИ СОВРЕМЕННОЙ ПСИХИАТРИИ И НАРКОЛОГИИ</a:t>
            </a:r>
          </a:p>
        </p:txBody>
      </p:sp>
      <p:sp>
        <p:nvSpPr>
          <p:cNvPr id="7" name="TextBox 6">
            <a:extLst>
              <a:ext uri="{FF2B5EF4-FFF2-40B4-BE49-F238E27FC236}">
                <a16:creationId xmlns:a16="http://schemas.microsoft.com/office/drawing/2014/main" id="{FE785B73-2254-4DEC-BCF9-5D6D51578374}"/>
              </a:ext>
            </a:extLst>
          </p:cNvPr>
          <p:cNvSpPr txBox="1"/>
          <p:nvPr/>
        </p:nvSpPr>
        <p:spPr>
          <a:xfrm>
            <a:off x="3867592" y="6114894"/>
            <a:ext cx="609777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dirty="0">
                <a:solidFill>
                  <a:schemeClr val="bg2">
                    <a:lumMod val="10000"/>
                  </a:schemeClr>
                </a:solidFill>
              </a:rPr>
              <a:t>20 сентября 2023 года, г. Краснодар</a:t>
            </a:r>
          </a:p>
        </p:txBody>
      </p:sp>
      <p:cxnSp>
        <p:nvCxnSpPr>
          <p:cNvPr id="4" name="Прямая соединительная линия 3">
            <a:extLst>
              <a:ext uri="{FF2B5EF4-FFF2-40B4-BE49-F238E27FC236}">
                <a16:creationId xmlns:a16="http://schemas.microsoft.com/office/drawing/2014/main" id="{BB7AF694-FE9F-49DF-9EF5-E38CF92695FE}"/>
              </a:ext>
            </a:extLst>
          </p:cNvPr>
          <p:cNvCxnSpPr>
            <a:cxnSpLocks/>
          </p:cNvCxnSpPr>
          <p:nvPr/>
        </p:nvCxnSpPr>
        <p:spPr>
          <a:xfrm flipH="1">
            <a:off x="6634715" y="1661746"/>
            <a:ext cx="148857" cy="514861"/>
          </a:xfrm>
          <a:prstGeom prst="line">
            <a:avLst/>
          </a:prstGeom>
          <a:noFill/>
          <a:ln w="571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0" name="Прямая соединительная линия 9">
            <a:extLst>
              <a:ext uri="{FF2B5EF4-FFF2-40B4-BE49-F238E27FC236}">
                <a16:creationId xmlns:a16="http://schemas.microsoft.com/office/drawing/2014/main" id="{651CA87A-91C2-427E-A6A4-8DF7C63FFA95}"/>
              </a:ext>
            </a:extLst>
          </p:cNvPr>
          <p:cNvCxnSpPr>
            <a:cxnSpLocks/>
          </p:cNvCxnSpPr>
          <p:nvPr/>
        </p:nvCxnSpPr>
        <p:spPr>
          <a:xfrm flipH="1">
            <a:off x="7563293" y="1661745"/>
            <a:ext cx="148857" cy="514861"/>
          </a:xfrm>
          <a:prstGeom prst="line">
            <a:avLst/>
          </a:prstGeom>
          <a:noFill/>
          <a:ln w="571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1654005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62D5DD-DA3B-4D8E-984E-4AB8E8CEAC41}"/>
              </a:ext>
            </a:extLst>
          </p:cNvPr>
          <p:cNvSpPr txBox="1"/>
          <p:nvPr/>
        </p:nvSpPr>
        <p:spPr>
          <a:xfrm>
            <a:off x="2796363" y="1626529"/>
            <a:ext cx="6350295"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2400" dirty="0">
                <a:solidFill>
                  <a:schemeClr val="bg2">
                    <a:lumMod val="10000"/>
                  </a:schemeClr>
                </a:solidFill>
                <a:effectLst/>
                <a:latin typeface="Times New Roman" panose="02020603050405020304" pitchFamily="18" charset="0"/>
                <a:ea typeface="Calibri" panose="020F0502020204030204" pitchFamily="34" charset="0"/>
              </a:rPr>
              <a:t>Все одобренные в настоящее время фармакологические методы лечения шизофрении оказывают свое </a:t>
            </a:r>
            <a:r>
              <a:rPr lang="ru-RU" sz="2400" b="1" dirty="0">
                <a:solidFill>
                  <a:schemeClr val="bg2">
                    <a:lumMod val="10000"/>
                  </a:schemeClr>
                </a:solidFill>
                <a:effectLst/>
                <a:latin typeface="Times New Roman" panose="02020603050405020304" pitchFamily="18" charset="0"/>
                <a:ea typeface="Calibri" panose="020F0502020204030204" pitchFamily="34" charset="0"/>
              </a:rPr>
              <a:t>действие через антагонизм рецептора дофамина D2</a:t>
            </a:r>
            <a:r>
              <a:rPr lang="ru-RU" sz="2400" dirty="0">
                <a:solidFill>
                  <a:schemeClr val="bg2">
                    <a:lumMod val="10000"/>
                  </a:schemeClr>
                </a:solidFill>
                <a:effectLst/>
                <a:latin typeface="Times New Roman" panose="02020603050405020304" pitchFamily="18" charset="0"/>
                <a:ea typeface="Calibri" panose="020F0502020204030204" pitchFamily="34" charset="0"/>
              </a:rPr>
              <a:t>. Этот механизм действия эффективен при симптомах, которые, как считается, вызваны избыточной активацией </a:t>
            </a:r>
            <a:r>
              <a:rPr lang="ru-RU" sz="2400" dirty="0" err="1">
                <a:solidFill>
                  <a:schemeClr val="bg2">
                    <a:lumMod val="10000"/>
                  </a:schemeClr>
                </a:solidFill>
                <a:effectLst/>
                <a:latin typeface="Times New Roman" panose="02020603050405020304" pitchFamily="18" charset="0"/>
                <a:ea typeface="Calibri" panose="020F0502020204030204" pitchFamily="34" charset="0"/>
              </a:rPr>
              <a:t>дофаминсинтезирующих</a:t>
            </a:r>
            <a:r>
              <a:rPr lang="ru-RU" sz="2400" dirty="0">
                <a:solidFill>
                  <a:schemeClr val="bg2">
                    <a:lumMod val="10000"/>
                  </a:schemeClr>
                </a:solidFill>
                <a:effectLst/>
                <a:latin typeface="Times New Roman" panose="02020603050405020304" pitchFamily="18" charset="0"/>
                <a:ea typeface="Calibri" panose="020F0502020204030204" pitchFamily="34" charset="0"/>
              </a:rPr>
              <a:t> клеток полосатого тела, таких как галлюцинации и бред. </a:t>
            </a:r>
            <a:endParaRPr lang="ru-RU" sz="2400" dirty="0">
              <a:solidFill>
                <a:schemeClr val="bg2">
                  <a:lumMod val="10000"/>
                </a:schemeClr>
              </a:solidFill>
            </a:endParaRPr>
          </a:p>
        </p:txBody>
      </p:sp>
    </p:spTree>
    <p:extLst>
      <p:ext uri="{BB962C8B-B14F-4D97-AF65-F5344CB8AC3E}">
        <p14:creationId xmlns:p14="http://schemas.microsoft.com/office/powerpoint/2010/main" val="2095453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721547-8E6F-4E8E-BB31-DD6192D1568D}"/>
              </a:ext>
            </a:extLst>
          </p:cNvPr>
          <p:cNvSpPr txBox="1"/>
          <p:nvPr/>
        </p:nvSpPr>
        <p:spPr>
          <a:xfrm>
            <a:off x="443022" y="2557044"/>
            <a:ext cx="5652978"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1800" dirty="0">
                <a:solidFill>
                  <a:schemeClr val="bg2">
                    <a:lumMod val="10000"/>
                  </a:schemeClr>
                </a:solidFill>
                <a:effectLst/>
                <a:latin typeface="Times New Roman" panose="02020603050405020304" pitchFamily="18" charset="0"/>
                <a:ea typeface="Calibri" panose="020F0502020204030204" pitchFamily="34" charset="0"/>
              </a:rPr>
              <a:t>Проведенное в 93 психиатрических клиниках Германии пациентов с биполярными расстройствами в 2009 (1815) и 2018 (2032), показали, что по сравнению с 2009 годом к 2018 году наблюдалось снижение доли назначений стабилизаторов настроения (с 58,6% до 49,5%), особенно лития (с 31,4% до 26,2%) и увеличение назначения антипсихотиков (38,4% в 2009 году и 53,1% в 2018 году) и антидепрессантов (32,6% в 2009 году и 45,1% в 2018 году), с умеренным увеличением доли комбинированной терапии с 39,3% до 41%. </a:t>
            </a:r>
            <a:endParaRPr lang="ru-RU" dirty="0">
              <a:solidFill>
                <a:schemeClr val="bg2">
                  <a:lumMod val="10000"/>
                </a:schemeClr>
              </a:solidFill>
            </a:endParaRPr>
          </a:p>
        </p:txBody>
      </p:sp>
      <p:sp>
        <p:nvSpPr>
          <p:cNvPr id="5" name="TextBox 4">
            <a:extLst>
              <a:ext uri="{FF2B5EF4-FFF2-40B4-BE49-F238E27FC236}">
                <a16:creationId xmlns:a16="http://schemas.microsoft.com/office/drawing/2014/main" id="{346E6C81-35A8-48C8-8BD9-152CFE6956FF}"/>
              </a:ext>
            </a:extLst>
          </p:cNvPr>
          <p:cNvSpPr txBox="1"/>
          <p:nvPr/>
        </p:nvSpPr>
        <p:spPr>
          <a:xfrm>
            <a:off x="591878" y="6231255"/>
            <a:ext cx="1131304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i="1" dirty="0" err="1">
                <a:solidFill>
                  <a:schemeClr val="bg2">
                    <a:lumMod val="10000"/>
                  </a:schemeClr>
                </a:solidFill>
              </a:rPr>
              <a:t>Bohlken</a:t>
            </a:r>
            <a:r>
              <a:rPr lang="en-US" sz="1400" i="1" dirty="0">
                <a:solidFill>
                  <a:schemeClr val="bg2">
                    <a:lumMod val="10000"/>
                  </a:schemeClr>
                </a:solidFill>
              </a:rPr>
              <a:t> J., Bauer M., </a:t>
            </a:r>
            <a:r>
              <a:rPr lang="en-US" sz="1400" i="1" dirty="0" err="1">
                <a:solidFill>
                  <a:schemeClr val="bg2">
                    <a:lumMod val="10000"/>
                  </a:schemeClr>
                </a:solidFill>
              </a:rPr>
              <a:t>Kostev</a:t>
            </a:r>
            <a:r>
              <a:rPr lang="en-US" sz="1400" i="1" dirty="0">
                <a:solidFill>
                  <a:schemeClr val="bg2">
                    <a:lumMod val="10000"/>
                  </a:schemeClr>
                </a:solidFill>
              </a:rPr>
              <a:t> K. Drug treatment for patients with bipolar disorders in psychiatric practices in Germany in 2009 and 2018 //Psychiatry Research. – 2020. – </a:t>
            </a:r>
            <a:r>
              <a:rPr lang="ru-RU" sz="1400" i="1" dirty="0">
                <a:solidFill>
                  <a:schemeClr val="bg2">
                    <a:lumMod val="10000"/>
                  </a:schemeClr>
                </a:solidFill>
              </a:rPr>
              <a:t>Т. 289. – С. 29-65.</a:t>
            </a:r>
          </a:p>
        </p:txBody>
      </p:sp>
      <p:pic>
        <p:nvPicPr>
          <p:cNvPr id="7" name="Рисунок 6">
            <a:extLst>
              <a:ext uri="{FF2B5EF4-FFF2-40B4-BE49-F238E27FC236}">
                <a16:creationId xmlns:a16="http://schemas.microsoft.com/office/drawing/2014/main" id="{1E2434E5-BB27-4FBC-A66C-2407C038B3D9}"/>
              </a:ext>
            </a:extLst>
          </p:cNvPr>
          <p:cNvPicPr>
            <a:picLocks noChangeAspect="1"/>
          </p:cNvPicPr>
          <p:nvPr/>
        </p:nvPicPr>
        <p:blipFill>
          <a:blip r:embed="rId2"/>
          <a:stretch>
            <a:fillRect/>
          </a:stretch>
        </p:blipFill>
        <p:spPr>
          <a:xfrm>
            <a:off x="324402" y="354764"/>
            <a:ext cx="5849569" cy="2049080"/>
          </a:xfrm>
          <a:prstGeom prst="rect">
            <a:avLst/>
          </a:prstGeom>
        </p:spPr>
      </p:pic>
      <p:pic>
        <p:nvPicPr>
          <p:cNvPr id="6146" name="Picture 2">
            <a:extLst>
              <a:ext uri="{FF2B5EF4-FFF2-40B4-BE49-F238E27FC236}">
                <a16:creationId xmlns:a16="http://schemas.microsoft.com/office/drawing/2014/main" id="{72628953-E603-4F38-B74D-77A60E995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971" y="933671"/>
            <a:ext cx="58293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956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274B22D-5E75-4074-890D-30DB12F473BC}"/>
              </a:ext>
            </a:extLst>
          </p:cNvPr>
          <p:cNvPicPr>
            <a:picLocks noChangeAspect="1"/>
          </p:cNvPicPr>
          <p:nvPr/>
        </p:nvPicPr>
        <p:blipFill>
          <a:blip r:embed="rId2"/>
          <a:stretch>
            <a:fillRect/>
          </a:stretch>
        </p:blipFill>
        <p:spPr>
          <a:xfrm>
            <a:off x="-170121" y="903767"/>
            <a:ext cx="5942115" cy="5050465"/>
          </a:xfrm>
          <a:prstGeom prst="rect">
            <a:avLst/>
          </a:prstGeom>
        </p:spPr>
      </p:pic>
      <p:sp>
        <p:nvSpPr>
          <p:cNvPr id="5" name="TextBox 4">
            <a:extLst>
              <a:ext uri="{FF2B5EF4-FFF2-40B4-BE49-F238E27FC236}">
                <a16:creationId xmlns:a16="http://schemas.microsoft.com/office/drawing/2014/main" id="{2797F6E5-EB98-4160-81A9-7BD29F4A1DAC}"/>
              </a:ext>
            </a:extLst>
          </p:cNvPr>
          <p:cNvSpPr txBox="1"/>
          <p:nvPr/>
        </p:nvSpPr>
        <p:spPr>
          <a:xfrm>
            <a:off x="5582094" y="21266"/>
            <a:ext cx="6609906" cy="68788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Новый атипичный антипсихотик с антагонизмом 5HT2A и D2, высоким сродством к 5HT7 и 5HT2A и умеренным сродством к рецепторам Alpha2 и 5HT1A. </a:t>
            </a:r>
          </a:p>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Незначительный </a:t>
            </a:r>
            <a:r>
              <a:rPr lang="ru-RU" b="0" i="0" dirty="0" err="1">
                <a:solidFill>
                  <a:srgbClr val="2E2E2E"/>
                </a:solidFill>
                <a:effectLst/>
                <a:latin typeface="Georgia" panose="02040502050405020303" pitchFamily="18" charset="0"/>
              </a:rPr>
              <a:t>гистаминергический</a:t>
            </a:r>
            <a:r>
              <a:rPr lang="ru-RU" b="0" i="0" dirty="0">
                <a:solidFill>
                  <a:srgbClr val="2E2E2E"/>
                </a:solidFill>
                <a:effectLst/>
                <a:latin typeface="Georgia" panose="02040502050405020303" pitchFamily="18" charset="0"/>
              </a:rPr>
              <a:t> и </a:t>
            </a:r>
            <a:r>
              <a:rPr lang="ru-RU" b="0" i="0" dirty="0" err="1">
                <a:solidFill>
                  <a:srgbClr val="2E2E2E"/>
                </a:solidFill>
                <a:effectLst/>
                <a:latin typeface="Georgia" panose="02040502050405020303" pitchFamily="18" charset="0"/>
              </a:rPr>
              <a:t>мускариновый</a:t>
            </a:r>
            <a:r>
              <a:rPr lang="ru-RU" b="0" i="0" dirty="0">
                <a:solidFill>
                  <a:srgbClr val="2E2E2E"/>
                </a:solidFill>
                <a:effectLst/>
                <a:latin typeface="Georgia" panose="02040502050405020303" pitchFamily="18" charset="0"/>
              </a:rPr>
              <a:t> антагонизм.</a:t>
            </a:r>
          </a:p>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Доза – 40-160 мг /</a:t>
            </a:r>
            <a:r>
              <a:rPr lang="ru-RU" b="0" i="0" dirty="0" err="1">
                <a:solidFill>
                  <a:srgbClr val="2E2E2E"/>
                </a:solidFill>
                <a:effectLst/>
                <a:latin typeface="Georgia" panose="02040502050405020303" pitchFamily="18" charset="0"/>
              </a:rPr>
              <a:t>сут</a:t>
            </a:r>
            <a:r>
              <a:rPr lang="ru-RU" b="0" i="0" dirty="0">
                <a:solidFill>
                  <a:srgbClr val="2E2E2E"/>
                </a:solidFill>
                <a:effectLst/>
                <a:latin typeface="Georgia" panose="02040502050405020303" pitchFamily="18" charset="0"/>
              </a:rPr>
              <a:t>.</a:t>
            </a:r>
          </a:p>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Эффективный антипсихотический препарат без седативных средств, с небольшим увеличением веса и дислипидемией или вообще без них</a:t>
            </a:r>
          </a:p>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Побочные эффекты увеличения веса и дислипидемии также могут исчезнуть после перехода с антипсихотических препаратов, которые связаны с увеличением веса</a:t>
            </a:r>
          </a:p>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Всасывание повышается при приеме с пищей ≥ 350 кал.</a:t>
            </a:r>
          </a:p>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Нет удлинения интервала</a:t>
            </a:r>
            <a:r>
              <a:rPr lang="ru-RU" dirty="0">
                <a:solidFill>
                  <a:srgbClr val="2E2E2E"/>
                </a:solidFill>
                <a:latin typeface="Georgia" panose="02040502050405020303" pitchFamily="18" charset="0"/>
              </a:rPr>
              <a:t> </a:t>
            </a:r>
            <a:r>
              <a:rPr lang="ru-RU" b="0" i="0" dirty="0">
                <a:solidFill>
                  <a:srgbClr val="2E2E2E"/>
                </a:solidFill>
                <a:effectLst/>
                <a:latin typeface="Georgia" panose="02040502050405020303" pitchFamily="18" charset="0"/>
              </a:rPr>
              <a:t>QT</a:t>
            </a:r>
          </a:p>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Высокая эффективность при биполярной депрессии и смешанной депрессии из-за антагонизма 5HT1A, 5HT7 и Альфа 2</a:t>
            </a:r>
          </a:p>
          <a:p>
            <a:pPr>
              <a:spcBef>
                <a:spcPts val="600"/>
              </a:spcBef>
              <a:buFont typeface="Arial" panose="020B0604020202020204" pitchFamily="34" charset="0"/>
              <a:buChar char="•"/>
            </a:pPr>
            <a:r>
              <a:rPr lang="ru-RU" b="0" i="0" dirty="0" err="1">
                <a:solidFill>
                  <a:srgbClr val="2E2E2E"/>
                </a:solidFill>
                <a:effectLst/>
                <a:latin typeface="Georgia" panose="02040502050405020303" pitchFamily="18" charset="0"/>
              </a:rPr>
              <a:t>Метаболизируется</a:t>
            </a:r>
            <a:r>
              <a:rPr lang="ru-RU" b="0" i="0" dirty="0">
                <a:solidFill>
                  <a:srgbClr val="2E2E2E"/>
                </a:solidFill>
                <a:effectLst/>
                <a:latin typeface="Georgia" panose="02040502050405020303" pitchFamily="18" charset="0"/>
              </a:rPr>
              <a:t> CYP3A4, следует избегать употребления грейпфрутов и грейпфрутового сока, поскольку они могут ингибировать CYP3A4.</a:t>
            </a:r>
          </a:p>
          <a:p>
            <a:pPr>
              <a:spcBef>
                <a:spcPts val="600"/>
              </a:spcBef>
              <a:buFont typeface="Arial" panose="020B0604020202020204" pitchFamily="34" charset="0"/>
              <a:buChar char="•"/>
            </a:pPr>
            <a:r>
              <a:rPr lang="ru-RU" b="0" i="0" dirty="0">
                <a:solidFill>
                  <a:srgbClr val="2E2E2E"/>
                </a:solidFill>
                <a:effectLst/>
                <a:latin typeface="Georgia" panose="02040502050405020303" pitchFamily="18" charset="0"/>
              </a:rPr>
              <a:t>Период полувыведения составляет 18 часов</a:t>
            </a:r>
          </a:p>
        </p:txBody>
      </p:sp>
    </p:spTree>
    <p:extLst>
      <p:ext uri="{BB962C8B-B14F-4D97-AF65-F5344CB8AC3E}">
        <p14:creationId xmlns:p14="http://schemas.microsoft.com/office/powerpoint/2010/main" val="3066667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F7FE2B47-DDDF-4A07-BD9C-D56B64D70051}"/>
              </a:ext>
            </a:extLst>
          </p:cNvPr>
          <p:cNvPicPr>
            <a:picLocks noChangeAspect="1"/>
          </p:cNvPicPr>
          <p:nvPr/>
        </p:nvPicPr>
        <p:blipFill>
          <a:blip r:embed="rId2"/>
          <a:stretch>
            <a:fillRect/>
          </a:stretch>
        </p:blipFill>
        <p:spPr>
          <a:xfrm>
            <a:off x="109189" y="73324"/>
            <a:ext cx="6812607" cy="1932879"/>
          </a:xfrm>
          <a:prstGeom prst="rect">
            <a:avLst/>
          </a:prstGeom>
        </p:spPr>
      </p:pic>
      <p:pic>
        <p:nvPicPr>
          <p:cNvPr id="3" name="Рисунок 2">
            <a:extLst>
              <a:ext uri="{FF2B5EF4-FFF2-40B4-BE49-F238E27FC236}">
                <a16:creationId xmlns:a16="http://schemas.microsoft.com/office/drawing/2014/main" id="{7790AAC7-D350-496E-BBB5-032A60A1FB35}"/>
              </a:ext>
            </a:extLst>
          </p:cNvPr>
          <p:cNvPicPr>
            <a:picLocks noChangeAspect="1"/>
          </p:cNvPicPr>
          <p:nvPr/>
        </p:nvPicPr>
        <p:blipFill>
          <a:blip r:embed="rId3"/>
          <a:stretch>
            <a:fillRect/>
          </a:stretch>
        </p:blipFill>
        <p:spPr>
          <a:xfrm>
            <a:off x="0" y="1690577"/>
            <a:ext cx="8092690" cy="4837814"/>
          </a:xfrm>
          <a:prstGeom prst="rect">
            <a:avLst/>
          </a:prstGeom>
        </p:spPr>
      </p:pic>
      <p:sp>
        <p:nvSpPr>
          <p:cNvPr id="5" name="TextBox 4">
            <a:extLst>
              <a:ext uri="{FF2B5EF4-FFF2-40B4-BE49-F238E27FC236}">
                <a16:creationId xmlns:a16="http://schemas.microsoft.com/office/drawing/2014/main" id="{8C038F66-6711-44D0-AA52-39A37CC8977E}"/>
              </a:ext>
            </a:extLst>
          </p:cNvPr>
          <p:cNvSpPr txBox="1"/>
          <p:nvPr/>
        </p:nvSpPr>
        <p:spPr>
          <a:xfrm>
            <a:off x="6599480" y="490248"/>
            <a:ext cx="559252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b="0" i="0" dirty="0">
                <a:solidFill>
                  <a:srgbClr val="2E2E2E"/>
                </a:solidFill>
                <a:effectLst/>
                <a:latin typeface="Georgia" panose="02040502050405020303" pitchFamily="18" charset="0"/>
              </a:rPr>
              <a:t>существуют небольшие различия в эффективности между нейролептиками, однако они существенно отличаются в отношении побочных эффектов.</a:t>
            </a:r>
            <a:endParaRPr lang="ru-RU" dirty="0"/>
          </a:p>
        </p:txBody>
      </p:sp>
      <p:sp>
        <p:nvSpPr>
          <p:cNvPr id="13" name="TextBox 12">
            <a:extLst>
              <a:ext uri="{FF2B5EF4-FFF2-40B4-BE49-F238E27FC236}">
                <a16:creationId xmlns:a16="http://schemas.microsoft.com/office/drawing/2014/main" id="{FBBCEE94-F15A-49A9-8C1C-610BF2F35173}"/>
              </a:ext>
            </a:extLst>
          </p:cNvPr>
          <p:cNvSpPr txBox="1"/>
          <p:nvPr/>
        </p:nvSpPr>
        <p:spPr>
          <a:xfrm>
            <a:off x="6196123" y="2746293"/>
            <a:ext cx="5995877"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b="0" i="0" dirty="0">
                <a:solidFill>
                  <a:srgbClr val="2E2E2E"/>
                </a:solidFill>
                <a:effectLst/>
                <a:latin typeface="Georgia" panose="02040502050405020303" pitchFamily="18" charset="0"/>
              </a:rPr>
              <a:t>Антипсихотические препараты, такие как Арипипразол, </a:t>
            </a:r>
            <a:r>
              <a:rPr lang="ru-RU" b="0" i="0" dirty="0" err="1">
                <a:solidFill>
                  <a:srgbClr val="2E2E2E"/>
                </a:solidFill>
                <a:effectLst/>
                <a:latin typeface="Georgia" panose="02040502050405020303" pitchFamily="18" charset="0"/>
              </a:rPr>
              <a:t>Лура</a:t>
            </a:r>
            <a:r>
              <a:rPr lang="en-US" b="0" i="0" dirty="0">
                <a:solidFill>
                  <a:srgbClr val="2E2E2E"/>
                </a:solidFill>
                <a:effectLst/>
                <a:latin typeface="Georgia" panose="02040502050405020303" pitchFamily="18" charset="0"/>
              </a:rPr>
              <a:t>p</a:t>
            </a:r>
            <a:r>
              <a:rPr lang="ru-RU" b="0" i="0" dirty="0" err="1">
                <a:solidFill>
                  <a:srgbClr val="2E2E2E"/>
                </a:solidFill>
                <a:effectLst/>
                <a:latin typeface="Georgia" panose="02040502050405020303" pitchFamily="18" charset="0"/>
              </a:rPr>
              <a:t>идон</a:t>
            </a:r>
            <a:r>
              <a:rPr lang="ru-RU" b="0" i="0" dirty="0">
                <a:solidFill>
                  <a:srgbClr val="2E2E2E"/>
                </a:solidFill>
                <a:effectLst/>
                <a:latin typeface="Georgia" panose="02040502050405020303" pitchFamily="18" charset="0"/>
              </a:rPr>
              <a:t> и </a:t>
            </a:r>
            <a:r>
              <a:rPr lang="ru-RU" b="0" i="0" dirty="0" err="1">
                <a:solidFill>
                  <a:srgbClr val="2E2E2E"/>
                </a:solidFill>
                <a:effectLst/>
                <a:latin typeface="Georgia" panose="02040502050405020303" pitchFamily="18" charset="0"/>
              </a:rPr>
              <a:t>Брекспипразол</a:t>
            </a:r>
            <a:r>
              <a:rPr lang="ru-RU" b="0" i="0" dirty="0">
                <a:solidFill>
                  <a:srgbClr val="2E2E2E"/>
                </a:solidFill>
                <a:effectLst/>
                <a:latin typeface="Georgia" panose="02040502050405020303" pitchFamily="18" charset="0"/>
              </a:rPr>
              <a:t>, обладают антидепрессивным действием из-за частичного </a:t>
            </a:r>
            <a:r>
              <a:rPr lang="ru-RU" b="0" i="0" dirty="0" err="1">
                <a:solidFill>
                  <a:srgbClr val="2E2E2E"/>
                </a:solidFill>
                <a:effectLst/>
                <a:latin typeface="Georgia" panose="02040502050405020303" pitchFamily="18" charset="0"/>
              </a:rPr>
              <a:t>агонизма</a:t>
            </a:r>
            <a:r>
              <a:rPr lang="ru-RU" b="0" i="0" dirty="0">
                <a:solidFill>
                  <a:srgbClr val="2E2E2E"/>
                </a:solidFill>
                <a:effectLst/>
                <a:latin typeface="Georgia" panose="02040502050405020303" pitchFamily="18" charset="0"/>
              </a:rPr>
              <a:t> 5HT7 и 5HT1A и, следовательно, могут быть лучшим выбором для лечения депрессивных симптомов при шизофрении</a:t>
            </a:r>
            <a:endParaRPr lang="ru-RU" dirty="0"/>
          </a:p>
        </p:txBody>
      </p:sp>
    </p:spTree>
    <p:extLst>
      <p:ext uri="{BB962C8B-B14F-4D97-AF65-F5344CB8AC3E}">
        <p14:creationId xmlns:p14="http://schemas.microsoft.com/office/powerpoint/2010/main" val="420522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Прямоугольник: скругленные углы 40">
            <a:extLst>
              <a:ext uri="{FF2B5EF4-FFF2-40B4-BE49-F238E27FC236}">
                <a16:creationId xmlns:a16="http://schemas.microsoft.com/office/drawing/2014/main" id="{6A28B73B-4D3A-428A-A01E-709CE3CCA859}"/>
              </a:ext>
            </a:extLst>
          </p:cNvPr>
          <p:cNvSpPr/>
          <p:nvPr/>
        </p:nvSpPr>
        <p:spPr>
          <a:xfrm>
            <a:off x="6096986" y="4917238"/>
            <a:ext cx="4672615" cy="255227"/>
          </a:xfrm>
          <a:prstGeom prst="roundRect">
            <a:avLst/>
          </a:prstGeom>
          <a:solidFill>
            <a:schemeClr val="bg1">
              <a:lumMod val="85000"/>
            </a:schemeClr>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graphicFrame>
        <p:nvGraphicFramePr>
          <p:cNvPr id="21" name="Объект 20">
            <a:extLst>
              <a:ext uri="{FF2B5EF4-FFF2-40B4-BE49-F238E27FC236}">
                <a16:creationId xmlns:a16="http://schemas.microsoft.com/office/drawing/2014/main" id="{A0500557-186E-4A34-AE15-774B05D26BC9}"/>
              </a:ext>
            </a:extLst>
          </p:cNvPr>
          <p:cNvGraphicFramePr>
            <a:graphicFrameLocks noGrp="1"/>
          </p:cNvGraphicFramePr>
          <p:nvPr>
            <p:ph idx="1"/>
          </p:nvPr>
        </p:nvGraphicFramePr>
        <p:xfrm>
          <a:off x="838200" y="2226469"/>
          <a:ext cx="10515600" cy="280333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84E0078-1F21-444C-8709-C40FE870CD9E}"/>
              </a:ext>
            </a:extLst>
          </p:cNvPr>
          <p:cNvSpPr txBox="1"/>
          <p:nvPr/>
        </p:nvSpPr>
        <p:spPr>
          <a:xfrm>
            <a:off x="1822033" y="4917237"/>
            <a:ext cx="540533" cy="253916"/>
          </a:xfrm>
          <a:prstGeom prst="rect">
            <a:avLst/>
          </a:prstGeom>
          <a:noFill/>
        </p:spPr>
        <p:txBody>
          <a:bodyPr wrap="none" rtlCol="0">
            <a:spAutoFit/>
          </a:bodyPr>
          <a:lstStyle/>
          <a:p>
            <a:pPr algn="ctr"/>
            <a:r>
              <a:rPr lang="en-US" sz="1050" b="1" dirty="0"/>
              <a:t>5-HT</a:t>
            </a:r>
            <a:r>
              <a:rPr lang="en-US" sz="1050" b="1" baseline="-25000" dirty="0"/>
              <a:t>2C</a:t>
            </a:r>
            <a:endParaRPr lang="ru-RU" sz="1050" b="1" baseline="-25000" dirty="0"/>
          </a:p>
        </p:txBody>
      </p:sp>
      <p:sp>
        <p:nvSpPr>
          <p:cNvPr id="12" name="TextBox 11">
            <a:extLst>
              <a:ext uri="{FF2B5EF4-FFF2-40B4-BE49-F238E27FC236}">
                <a16:creationId xmlns:a16="http://schemas.microsoft.com/office/drawing/2014/main" id="{ABC8AF0E-E543-42D9-83AC-A8D1C96A95EB}"/>
              </a:ext>
            </a:extLst>
          </p:cNvPr>
          <p:cNvSpPr txBox="1"/>
          <p:nvPr/>
        </p:nvSpPr>
        <p:spPr>
          <a:xfrm>
            <a:off x="2682617" y="4914384"/>
            <a:ext cx="314509" cy="253916"/>
          </a:xfrm>
          <a:prstGeom prst="rect">
            <a:avLst/>
          </a:prstGeom>
          <a:noFill/>
        </p:spPr>
        <p:txBody>
          <a:bodyPr wrap="none" rtlCol="0">
            <a:spAutoFit/>
          </a:bodyPr>
          <a:lstStyle/>
          <a:p>
            <a:pPr algn="ctr"/>
            <a:r>
              <a:rPr lang="en-US" sz="1050" b="1" dirty="0"/>
              <a:t>H</a:t>
            </a:r>
            <a:r>
              <a:rPr lang="en-US" sz="1050" b="1" baseline="-25000" dirty="0"/>
              <a:t>1</a:t>
            </a:r>
            <a:endParaRPr lang="ru-RU" sz="1050" b="1" baseline="-25000" dirty="0"/>
          </a:p>
        </p:txBody>
      </p:sp>
      <p:sp>
        <p:nvSpPr>
          <p:cNvPr id="13" name="TextBox 12">
            <a:extLst>
              <a:ext uri="{FF2B5EF4-FFF2-40B4-BE49-F238E27FC236}">
                <a16:creationId xmlns:a16="http://schemas.microsoft.com/office/drawing/2014/main" id="{4C07C295-3B0F-4C86-8249-BCDA47D9B212}"/>
              </a:ext>
            </a:extLst>
          </p:cNvPr>
          <p:cNvSpPr txBox="1"/>
          <p:nvPr/>
        </p:nvSpPr>
        <p:spPr>
          <a:xfrm>
            <a:off x="3455030" y="4919949"/>
            <a:ext cx="309700" cy="253916"/>
          </a:xfrm>
          <a:prstGeom prst="rect">
            <a:avLst/>
          </a:prstGeom>
          <a:noFill/>
        </p:spPr>
        <p:txBody>
          <a:bodyPr wrap="none" rtlCol="0">
            <a:spAutoFit/>
          </a:bodyPr>
          <a:lstStyle/>
          <a:p>
            <a:pPr algn="ctr"/>
            <a:r>
              <a:rPr lang="el-GR" sz="1050" b="1" dirty="0"/>
              <a:t>α</a:t>
            </a:r>
            <a:r>
              <a:rPr lang="en-US" sz="1050" b="1" baseline="-25000" dirty="0"/>
              <a:t>1</a:t>
            </a:r>
            <a:endParaRPr lang="ru-RU" sz="1050" b="1" baseline="-25000" dirty="0"/>
          </a:p>
        </p:txBody>
      </p:sp>
      <p:sp>
        <p:nvSpPr>
          <p:cNvPr id="14" name="TextBox 13">
            <a:extLst>
              <a:ext uri="{FF2B5EF4-FFF2-40B4-BE49-F238E27FC236}">
                <a16:creationId xmlns:a16="http://schemas.microsoft.com/office/drawing/2014/main" id="{13516B2D-FB5C-434B-8DF5-66765517BD7C}"/>
              </a:ext>
            </a:extLst>
          </p:cNvPr>
          <p:cNvSpPr txBox="1"/>
          <p:nvPr/>
        </p:nvSpPr>
        <p:spPr>
          <a:xfrm>
            <a:off x="4140402" y="4919949"/>
            <a:ext cx="346569" cy="253916"/>
          </a:xfrm>
          <a:prstGeom prst="rect">
            <a:avLst/>
          </a:prstGeom>
          <a:noFill/>
        </p:spPr>
        <p:txBody>
          <a:bodyPr wrap="none" rtlCol="0">
            <a:spAutoFit/>
          </a:bodyPr>
          <a:lstStyle/>
          <a:p>
            <a:pPr algn="ctr"/>
            <a:r>
              <a:rPr lang="en-US" sz="1050" b="1" dirty="0"/>
              <a:t>M</a:t>
            </a:r>
            <a:r>
              <a:rPr lang="en-US" sz="1050" b="1" baseline="-25000" dirty="0"/>
              <a:t>1</a:t>
            </a:r>
            <a:endParaRPr lang="ru-RU" sz="1050" b="1" baseline="-25000" dirty="0"/>
          </a:p>
        </p:txBody>
      </p:sp>
      <p:sp>
        <p:nvSpPr>
          <p:cNvPr id="15" name="TextBox 14">
            <a:extLst>
              <a:ext uri="{FF2B5EF4-FFF2-40B4-BE49-F238E27FC236}">
                <a16:creationId xmlns:a16="http://schemas.microsoft.com/office/drawing/2014/main" id="{D413D48A-2E26-4D5D-BF57-1FB097FED86A}"/>
              </a:ext>
            </a:extLst>
          </p:cNvPr>
          <p:cNvSpPr txBox="1"/>
          <p:nvPr/>
        </p:nvSpPr>
        <p:spPr>
          <a:xfrm>
            <a:off x="4937993" y="4919949"/>
            <a:ext cx="314509" cy="253916"/>
          </a:xfrm>
          <a:prstGeom prst="rect">
            <a:avLst/>
          </a:prstGeom>
          <a:noFill/>
        </p:spPr>
        <p:txBody>
          <a:bodyPr wrap="none" rtlCol="0">
            <a:spAutoFit/>
          </a:bodyPr>
          <a:lstStyle/>
          <a:p>
            <a:pPr algn="ctr"/>
            <a:r>
              <a:rPr lang="en-US" sz="1050" b="1" dirty="0"/>
              <a:t>D</a:t>
            </a:r>
            <a:r>
              <a:rPr lang="en-US" sz="1050" b="1" baseline="-25000" dirty="0"/>
              <a:t>1</a:t>
            </a:r>
            <a:endParaRPr lang="ru-RU" sz="1050" b="1" baseline="-25000" dirty="0"/>
          </a:p>
        </p:txBody>
      </p:sp>
      <p:sp>
        <p:nvSpPr>
          <p:cNvPr id="16" name="TextBox 15">
            <a:extLst>
              <a:ext uri="{FF2B5EF4-FFF2-40B4-BE49-F238E27FC236}">
                <a16:creationId xmlns:a16="http://schemas.microsoft.com/office/drawing/2014/main" id="{23B1E594-9D5E-4DBA-82A2-A677110083FA}"/>
              </a:ext>
            </a:extLst>
          </p:cNvPr>
          <p:cNvSpPr txBox="1"/>
          <p:nvPr/>
        </p:nvSpPr>
        <p:spPr>
          <a:xfrm>
            <a:off x="10051673" y="4885325"/>
            <a:ext cx="372218" cy="323165"/>
          </a:xfrm>
          <a:prstGeom prst="rect">
            <a:avLst/>
          </a:prstGeom>
          <a:noFill/>
        </p:spPr>
        <p:txBody>
          <a:bodyPr wrap="none" rtlCol="0">
            <a:spAutoFit/>
          </a:bodyPr>
          <a:lstStyle/>
          <a:p>
            <a:pPr algn="ctr"/>
            <a:r>
              <a:rPr lang="en-US" sz="1500" b="1" dirty="0"/>
              <a:t>D</a:t>
            </a:r>
            <a:r>
              <a:rPr lang="en-US" sz="1500" b="1" baseline="-25000" dirty="0"/>
              <a:t>2</a:t>
            </a:r>
            <a:endParaRPr lang="ru-RU" sz="1500" b="1" baseline="-25000" dirty="0"/>
          </a:p>
        </p:txBody>
      </p:sp>
      <p:sp>
        <p:nvSpPr>
          <p:cNvPr id="17" name="TextBox 16">
            <a:extLst>
              <a:ext uri="{FF2B5EF4-FFF2-40B4-BE49-F238E27FC236}">
                <a16:creationId xmlns:a16="http://schemas.microsoft.com/office/drawing/2014/main" id="{ABAC6C25-2C3D-42D5-B1F7-405B182A8D02}"/>
              </a:ext>
            </a:extLst>
          </p:cNvPr>
          <p:cNvSpPr txBox="1"/>
          <p:nvPr/>
        </p:nvSpPr>
        <p:spPr>
          <a:xfrm>
            <a:off x="9204564" y="4915775"/>
            <a:ext cx="546945" cy="253916"/>
          </a:xfrm>
          <a:prstGeom prst="rect">
            <a:avLst/>
          </a:prstGeom>
          <a:noFill/>
        </p:spPr>
        <p:txBody>
          <a:bodyPr wrap="none" rtlCol="0">
            <a:spAutoFit/>
          </a:bodyPr>
          <a:lstStyle/>
          <a:p>
            <a:pPr algn="ctr"/>
            <a:r>
              <a:rPr lang="en-US" sz="1050" b="1" dirty="0"/>
              <a:t>5-HT</a:t>
            </a:r>
            <a:r>
              <a:rPr lang="en-US" sz="1050" b="1" baseline="-25000" dirty="0"/>
              <a:t>2A</a:t>
            </a:r>
            <a:endParaRPr lang="ru-RU" sz="1050" b="1" baseline="-25000" dirty="0"/>
          </a:p>
        </p:txBody>
      </p:sp>
      <p:sp>
        <p:nvSpPr>
          <p:cNvPr id="18" name="TextBox 17">
            <a:extLst>
              <a:ext uri="{FF2B5EF4-FFF2-40B4-BE49-F238E27FC236}">
                <a16:creationId xmlns:a16="http://schemas.microsoft.com/office/drawing/2014/main" id="{8D66A8CA-8795-46F5-A6F2-1D59BDF6D158}"/>
              </a:ext>
            </a:extLst>
          </p:cNvPr>
          <p:cNvSpPr txBox="1"/>
          <p:nvPr/>
        </p:nvSpPr>
        <p:spPr>
          <a:xfrm>
            <a:off x="6231855" y="4919949"/>
            <a:ext cx="546945" cy="253916"/>
          </a:xfrm>
          <a:prstGeom prst="rect">
            <a:avLst/>
          </a:prstGeom>
          <a:noFill/>
        </p:spPr>
        <p:txBody>
          <a:bodyPr wrap="none" rtlCol="0">
            <a:spAutoFit/>
          </a:bodyPr>
          <a:lstStyle/>
          <a:p>
            <a:pPr algn="ctr"/>
            <a:r>
              <a:rPr lang="en-US" sz="1050" b="1" dirty="0"/>
              <a:t>5-HT</a:t>
            </a:r>
            <a:r>
              <a:rPr lang="en-US" sz="1050" b="1" baseline="-25000" dirty="0"/>
              <a:t>1A</a:t>
            </a:r>
            <a:endParaRPr lang="ru-RU" sz="1050" b="1" baseline="-25000" dirty="0"/>
          </a:p>
        </p:txBody>
      </p:sp>
      <p:sp>
        <p:nvSpPr>
          <p:cNvPr id="19" name="TextBox 18">
            <a:extLst>
              <a:ext uri="{FF2B5EF4-FFF2-40B4-BE49-F238E27FC236}">
                <a16:creationId xmlns:a16="http://schemas.microsoft.com/office/drawing/2014/main" id="{60596529-6FFD-40D0-90E1-1C7D7F9E60BD}"/>
              </a:ext>
            </a:extLst>
          </p:cNvPr>
          <p:cNvSpPr txBox="1"/>
          <p:nvPr/>
        </p:nvSpPr>
        <p:spPr>
          <a:xfrm>
            <a:off x="6999724" y="4914052"/>
            <a:ext cx="492443" cy="253916"/>
          </a:xfrm>
          <a:prstGeom prst="rect">
            <a:avLst/>
          </a:prstGeom>
          <a:noFill/>
        </p:spPr>
        <p:txBody>
          <a:bodyPr wrap="none" rtlCol="0">
            <a:spAutoFit/>
          </a:bodyPr>
          <a:lstStyle/>
          <a:p>
            <a:pPr algn="ctr"/>
            <a:r>
              <a:rPr lang="en-US" sz="1050" b="1" dirty="0"/>
              <a:t>5-HT</a:t>
            </a:r>
            <a:r>
              <a:rPr lang="en-US" sz="1050" b="1" baseline="-25000" dirty="0"/>
              <a:t>7</a:t>
            </a:r>
            <a:endParaRPr lang="ru-RU" sz="1050" b="1" baseline="-25000" dirty="0"/>
          </a:p>
        </p:txBody>
      </p:sp>
      <p:sp>
        <p:nvSpPr>
          <p:cNvPr id="3" name="TextBox 2">
            <a:extLst>
              <a:ext uri="{FF2B5EF4-FFF2-40B4-BE49-F238E27FC236}">
                <a16:creationId xmlns:a16="http://schemas.microsoft.com/office/drawing/2014/main" id="{0D10C8D7-3568-4AA0-A48D-013C4388E01F}"/>
              </a:ext>
            </a:extLst>
          </p:cNvPr>
          <p:cNvSpPr txBox="1"/>
          <p:nvPr/>
        </p:nvSpPr>
        <p:spPr>
          <a:xfrm>
            <a:off x="6337034" y="3280088"/>
            <a:ext cx="411266" cy="276999"/>
          </a:xfrm>
          <a:prstGeom prst="rect">
            <a:avLst/>
          </a:prstGeom>
          <a:noFill/>
        </p:spPr>
        <p:txBody>
          <a:bodyPr wrap="none" rtlCol="0">
            <a:spAutoFit/>
          </a:bodyPr>
          <a:lstStyle/>
          <a:p>
            <a:pPr algn="ctr"/>
            <a:r>
              <a:rPr lang="en-US" sz="1200" dirty="0">
                <a:solidFill>
                  <a:schemeClr val="bg1"/>
                </a:solidFill>
                <a:effectLst>
                  <a:outerShdw blurRad="38100" dist="38100" dir="2700000" algn="tl">
                    <a:srgbClr val="000000">
                      <a:alpha val="43137"/>
                    </a:srgbClr>
                  </a:outerShdw>
                </a:effectLst>
              </a:rPr>
              <a:t>ago</a:t>
            </a:r>
            <a:endParaRPr lang="ru-RU" sz="1200" dirty="0">
              <a:solidFill>
                <a:schemeClr val="bg1"/>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270159B7-08AD-4792-8973-672F20C87F2E}"/>
              </a:ext>
            </a:extLst>
          </p:cNvPr>
          <p:cNvSpPr txBox="1"/>
          <p:nvPr/>
        </p:nvSpPr>
        <p:spPr>
          <a:xfrm>
            <a:off x="7862713" y="4922822"/>
            <a:ext cx="357790" cy="253916"/>
          </a:xfrm>
          <a:prstGeom prst="rect">
            <a:avLst/>
          </a:prstGeom>
          <a:noFill/>
        </p:spPr>
        <p:txBody>
          <a:bodyPr wrap="none" rtlCol="0">
            <a:spAutoFit/>
          </a:bodyPr>
          <a:lstStyle/>
          <a:p>
            <a:pPr algn="ctr"/>
            <a:r>
              <a:rPr lang="el-GR" sz="1050" b="1" dirty="0"/>
              <a:t>α</a:t>
            </a:r>
            <a:r>
              <a:rPr lang="ru-RU" sz="1050" b="1" baseline="-25000" dirty="0"/>
              <a:t>2С</a:t>
            </a:r>
          </a:p>
        </p:txBody>
      </p:sp>
      <p:sp>
        <p:nvSpPr>
          <p:cNvPr id="22" name="Заголовок 1">
            <a:extLst>
              <a:ext uri="{FF2B5EF4-FFF2-40B4-BE49-F238E27FC236}">
                <a16:creationId xmlns:a16="http://schemas.microsoft.com/office/drawing/2014/main" id="{FDC08696-45CB-43E7-B5AB-F5337F49DFE5}"/>
              </a:ext>
            </a:extLst>
          </p:cNvPr>
          <p:cNvSpPr>
            <a:spLocks noGrp="1"/>
          </p:cNvSpPr>
          <p:nvPr>
            <p:ph type="title"/>
          </p:nvPr>
        </p:nvSpPr>
        <p:spPr>
          <a:xfrm>
            <a:off x="583592" y="701644"/>
            <a:ext cx="10515600" cy="994172"/>
          </a:xfrm>
        </p:spPr>
        <p:txBody>
          <a:bodyPr>
            <a:noAutofit/>
          </a:bodyPr>
          <a:lstStyle/>
          <a:p>
            <a:r>
              <a:rPr lang="ru-RU" sz="3200" dirty="0">
                <a:solidFill>
                  <a:srgbClr val="002060"/>
                </a:solidFill>
              </a:rPr>
              <a:t>Наиболее показательные мишеней для понимания профиля клинических эффектов ААП</a:t>
            </a:r>
          </a:p>
        </p:txBody>
      </p:sp>
      <p:sp>
        <p:nvSpPr>
          <p:cNvPr id="7" name="Номер слайда 6">
            <a:extLst>
              <a:ext uri="{FF2B5EF4-FFF2-40B4-BE49-F238E27FC236}">
                <a16:creationId xmlns:a16="http://schemas.microsoft.com/office/drawing/2014/main" id="{1A6CDED1-2566-418E-B243-ABA7223AFF91}"/>
              </a:ext>
            </a:extLst>
          </p:cNvPr>
          <p:cNvSpPr>
            <a:spLocks noGrp="1"/>
          </p:cNvSpPr>
          <p:nvPr>
            <p:ph type="sldNum" sz="quarter" idx="12"/>
          </p:nvPr>
        </p:nvSpPr>
        <p:spPr/>
        <p:txBody>
          <a:bodyPr/>
          <a:lstStyle/>
          <a:p>
            <a:fld id="{479FD26B-B2A8-46E5-A506-B35B1C8B9351}" type="slidenum">
              <a:rPr lang="ru-RU" smtClean="0"/>
              <a:pPr/>
              <a:t>24</a:t>
            </a:fld>
            <a:endParaRPr lang="ru-RU"/>
          </a:p>
        </p:txBody>
      </p:sp>
      <p:sp>
        <p:nvSpPr>
          <p:cNvPr id="23" name="Левая круглая скобка 22">
            <a:extLst>
              <a:ext uri="{FF2B5EF4-FFF2-40B4-BE49-F238E27FC236}">
                <a16:creationId xmlns:a16="http://schemas.microsoft.com/office/drawing/2014/main" id="{9710C06B-52E5-4491-AEEC-82BFB944A720}"/>
              </a:ext>
            </a:extLst>
          </p:cNvPr>
          <p:cNvSpPr/>
          <p:nvPr/>
        </p:nvSpPr>
        <p:spPr>
          <a:xfrm rot="5400000">
            <a:off x="2428925" y="3193008"/>
            <a:ext cx="230833" cy="1396787"/>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350"/>
          </a:p>
        </p:txBody>
      </p:sp>
      <p:sp>
        <p:nvSpPr>
          <p:cNvPr id="24" name="Левая круглая скобка 23">
            <a:extLst>
              <a:ext uri="{FF2B5EF4-FFF2-40B4-BE49-F238E27FC236}">
                <a16:creationId xmlns:a16="http://schemas.microsoft.com/office/drawing/2014/main" id="{28F6AC59-1439-425D-A4F9-9B5087CC86A8}"/>
              </a:ext>
            </a:extLst>
          </p:cNvPr>
          <p:cNvSpPr/>
          <p:nvPr/>
        </p:nvSpPr>
        <p:spPr>
          <a:xfrm rot="16200000">
            <a:off x="3180974" y="4397148"/>
            <a:ext cx="196405" cy="1396787"/>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350"/>
          </a:p>
        </p:txBody>
      </p:sp>
      <p:sp>
        <p:nvSpPr>
          <p:cNvPr id="25" name="Левая круглая скобка 24">
            <a:extLst>
              <a:ext uri="{FF2B5EF4-FFF2-40B4-BE49-F238E27FC236}">
                <a16:creationId xmlns:a16="http://schemas.microsoft.com/office/drawing/2014/main" id="{7F6ED872-D21E-4AD1-ABDC-4AA2D4CDFF85}"/>
              </a:ext>
            </a:extLst>
          </p:cNvPr>
          <p:cNvSpPr/>
          <p:nvPr/>
        </p:nvSpPr>
        <p:spPr>
          <a:xfrm rot="5400000">
            <a:off x="7252490" y="2215201"/>
            <a:ext cx="178270" cy="2177284"/>
          </a:xfrm>
          <a:prstGeom prst="leftBracket">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350"/>
          </a:p>
        </p:txBody>
      </p:sp>
      <p:sp>
        <p:nvSpPr>
          <p:cNvPr id="26" name="Левая круглая скобка 25">
            <a:extLst>
              <a:ext uri="{FF2B5EF4-FFF2-40B4-BE49-F238E27FC236}">
                <a16:creationId xmlns:a16="http://schemas.microsoft.com/office/drawing/2014/main" id="{04C43CEC-9308-46AC-AD57-3415AE4F0DB1}"/>
              </a:ext>
            </a:extLst>
          </p:cNvPr>
          <p:cNvSpPr/>
          <p:nvPr/>
        </p:nvSpPr>
        <p:spPr>
          <a:xfrm rot="5400000">
            <a:off x="9845229" y="1909188"/>
            <a:ext cx="187073" cy="1548983"/>
          </a:xfrm>
          <a:prstGeom prst="leftBracket">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350"/>
          </a:p>
        </p:txBody>
      </p:sp>
      <p:sp>
        <p:nvSpPr>
          <p:cNvPr id="27" name="TextBox 26">
            <a:extLst>
              <a:ext uri="{FF2B5EF4-FFF2-40B4-BE49-F238E27FC236}">
                <a16:creationId xmlns:a16="http://schemas.microsoft.com/office/drawing/2014/main" id="{6F78DEE9-0835-48D3-BB49-0C6E9C6FFAB6}"/>
              </a:ext>
            </a:extLst>
          </p:cNvPr>
          <p:cNvSpPr txBox="1"/>
          <p:nvPr/>
        </p:nvSpPr>
        <p:spPr>
          <a:xfrm>
            <a:off x="8763456" y="2210926"/>
            <a:ext cx="2335736" cy="415498"/>
          </a:xfrm>
          <a:prstGeom prst="rect">
            <a:avLst/>
          </a:prstGeom>
          <a:noFill/>
        </p:spPr>
        <p:txBody>
          <a:bodyPr wrap="square" rtlCol="0">
            <a:spAutoFit/>
          </a:bodyPr>
          <a:lstStyle/>
          <a:p>
            <a:pPr algn="ctr"/>
            <a:r>
              <a:rPr lang="ru-RU" sz="1050" b="1" cap="all" dirty="0">
                <a:solidFill>
                  <a:srgbClr val="0070C0"/>
                </a:solidFill>
              </a:rPr>
              <a:t>антипсихотическая</a:t>
            </a:r>
            <a:r>
              <a:rPr lang="ru-RU" sz="1050" dirty="0">
                <a:solidFill>
                  <a:srgbClr val="0070C0"/>
                </a:solidFill>
              </a:rPr>
              <a:t> эффективность</a:t>
            </a:r>
          </a:p>
        </p:txBody>
      </p:sp>
      <p:sp>
        <p:nvSpPr>
          <p:cNvPr id="28" name="TextBox 27">
            <a:extLst>
              <a:ext uri="{FF2B5EF4-FFF2-40B4-BE49-F238E27FC236}">
                <a16:creationId xmlns:a16="http://schemas.microsoft.com/office/drawing/2014/main" id="{B90D0D6D-C854-48FE-B78F-6A5C837BD8D5}"/>
              </a:ext>
            </a:extLst>
          </p:cNvPr>
          <p:cNvSpPr txBox="1"/>
          <p:nvPr/>
        </p:nvSpPr>
        <p:spPr>
          <a:xfrm>
            <a:off x="6185951" y="2482334"/>
            <a:ext cx="2335736" cy="738664"/>
          </a:xfrm>
          <a:prstGeom prst="rect">
            <a:avLst/>
          </a:prstGeom>
          <a:noFill/>
        </p:spPr>
        <p:txBody>
          <a:bodyPr wrap="square" rtlCol="0">
            <a:spAutoFit/>
          </a:bodyPr>
          <a:lstStyle/>
          <a:p>
            <a:pPr algn="ctr"/>
            <a:r>
              <a:rPr lang="ru-RU" sz="1050" b="1" cap="all" dirty="0">
                <a:solidFill>
                  <a:srgbClr val="0070C0"/>
                </a:solidFill>
              </a:rPr>
              <a:t>антидепрессивная</a:t>
            </a:r>
            <a:r>
              <a:rPr lang="ru-RU" sz="1050" b="1" dirty="0">
                <a:solidFill>
                  <a:srgbClr val="0070C0"/>
                </a:solidFill>
              </a:rPr>
              <a:t>,</a:t>
            </a:r>
          </a:p>
          <a:p>
            <a:pPr algn="ctr"/>
            <a:r>
              <a:rPr lang="ru-RU" sz="1050" b="1" dirty="0">
                <a:solidFill>
                  <a:srgbClr val="0070C0"/>
                </a:solidFill>
              </a:rPr>
              <a:t>антинегативная</a:t>
            </a:r>
            <a:r>
              <a:rPr lang="ru-RU" sz="1050" dirty="0">
                <a:solidFill>
                  <a:srgbClr val="0070C0"/>
                </a:solidFill>
              </a:rPr>
              <a:t>,</a:t>
            </a:r>
          </a:p>
          <a:p>
            <a:pPr algn="ctr"/>
            <a:r>
              <a:rPr lang="ru-RU" sz="1050" b="1" dirty="0">
                <a:solidFill>
                  <a:srgbClr val="0070C0"/>
                </a:solidFill>
              </a:rPr>
              <a:t>прокогнитивная</a:t>
            </a:r>
          </a:p>
          <a:p>
            <a:pPr algn="ctr"/>
            <a:r>
              <a:rPr lang="ru-RU" sz="1050" dirty="0">
                <a:solidFill>
                  <a:srgbClr val="0070C0"/>
                </a:solidFill>
              </a:rPr>
              <a:t>эффективность</a:t>
            </a:r>
          </a:p>
        </p:txBody>
      </p:sp>
      <p:sp>
        <p:nvSpPr>
          <p:cNvPr id="29" name="Левая круглая скобка 28">
            <a:extLst>
              <a:ext uri="{FF2B5EF4-FFF2-40B4-BE49-F238E27FC236}">
                <a16:creationId xmlns:a16="http://schemas.microsoft.com/office/drawing/2014/main" id="{8945AF8F-0C7B-401A-9DD1-B4FA6D92F45C}"/>
              </a:ext>
            </a:extLst>
          </p:cNvPr>
          <p:cNvSpPr/>
          <p:nvPr/>
        </p:nvSpPr>
        <p:spPr>
          <a:xfrm rot="5400000">
            <a:off x="4641177" y="3153127"/>
            <a:ext cx="230833" cy="1476549"/>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350"/>
          </a:p>
        </p:txBody>
      </p:sp>
      <p:sp>
        <p:nvSpPr>
          <p:cNvPr id="30" name="TextBox 29">
            <a:extLst>
              <a:ext uri="{FF2B5EF4-FFF2-40B4-BE49-F238E27FC236}">
                <a16:creationId xmlns:a16="http://schemas.microsoft.com/office/drawing/2014/main" id="{ED653811-5CE9-4C39-9298-BC947264A434}"/>
              </a:ext>
            </a:extLst>
          </p:cNvPr>
          <p:cNvSpPr txBox="1"/>
          <p:nvPr/>
        </p:nvSpPr>
        <p:spPr>
          <a:xfrm>
            <a:off x="3650336" y="3338308"/>
            <a:ext cx="2335736" cy="415498"/>
          </a:xfrm>
          <a:prstGeom prst="rect">
            <a:avLst/>
          </a:prstGeom>
          <a:noFill/>
        </p:spPr>
        <p:txBody>
          <a:bodyPr wrap="square" rtlCol="0">
            <a:spAutoFit/>
          </a:bodyPr>
          <a:lstStyle/>
          <a:p>
            <a:pPr algn="ctr"/>
            <a:r>
              <a:rPr lang="ru-RU" sz="1050" b="1" dirty="0">
                <a:solidFill>
                  <a:srgbClr val="FF0000"/>
                </a:solidFill>
              </a:rPr>
              <a:t>когнитивные</a:t>
            </a:r>
          </a:p>
          <a:p>
            <a:pPr algn="ctr"/>
            <a:r>
              <a:rPr lang="ru-RU" sz="1050" dirty="0">
                <a:solidFill>
                  <a:srgbClr val="FF0000"/>
                </a:solidFill>
              </a:rPr>
              <a:t>нарушения</a:t>
            </a:r>
          </a:p>
        </p:txBody>
      </p:sp>
      <p:sp>
        <p:nvSpPr>
          <p:cNvPr id="31" name="TextBox 30">
            <a:extLst>
              <a:ext uri="{FF2B5EF4-FFF2-40B4-BE49-F238E27FC236}">
                <a16:creationId xmlns:a16="http://schemas.microsoft.com/office/drawing/2014/main" id="{44962703-965C-4FB6-BEA0-31BFE22BC5DE}"/>
              </a:ext>
            </a:extLst>
          </p:cNvPr>
          <p:cNvSpPr txBox="1"/>
          <p:nvPr/>
        </p:nvSpPr>
        <p:spPr>
          <a:xfrm>
            <a:off x="1412913" y="3324613"/>
            <a:ext cx="2335736" cy="415498"/>
          </a:xfrm>
          <a:prstGeom prst="rect">
            <a:avLst/>
          </a:prstGeom>
          <a:noFill/>
        </p:spPr>
        <p:txBody>
          <a:bodyPr wrap="square" rtlCol="0">
            <a:spAutoFit/>
          </a:bodyPr>
          <a:lstStyle/>
          <a:p>
            <a:pPr algn="ctr"/>
            <a:r>
              <a:rPr lang="ru-RU" sz="1050" b="1" dirty="0">
                <a:solidFill>
                  <a:srgbClr val="FF0000"/>
                </a:solidFill>
              </a:rPr>
              <a:t>метаболические</a:t>
            </a:r>
          </a:p>
          <a:p>
            <a:pPr algn="ctr"/>
            <a:r>
              <a:rPr lang="ru-RU" sz="1050" dirty="0">
                <a:solidFill>
                  <a:srgbClr val="FF0000"/>
                </a:solidFill>
              </a:rPr>
              <a:t>нарушения</a:t>
            </a:r>
          </a:p>
        </p:txBody>
      </p:sp>
      <p:sp>
        <p:nvSpPr>
          <p:cNvPr id="32" name="TextBox 31">
            <a:extLst>
              <a:ext uri="{FF2B5EF4-FFF2-40B4-BE49-F238E27FC236}">
                <a16:creationId xmlns:a16="http://schemas.microsoft.com/office/drawing/2014/main" id="{8B34C260-07CB-4900-BB02-4192A61478E9}"/>
              </a:ext>
            </a:extLst>
          </p:cNvPr>
          <p:cNvSpPr txBox="1"/>
          <p:nvPr/>
        </p:nvSpPr>
        <p:spPr>
          <a:xfrm>
            <a:off x="2111307" y="5237831"/>
            <a:ext cx="2335736" cy="253916"/>
          </a:xfrm>
          <a:prstGeom prst="rect">
            <a:avLst/>
          </a:prstGeom>
          <a:noFill/>
        </p:spPr>
        <p:txBody>
          <a:bodyPr wrap="square" rtlCol="0">
            <a:spAutoFit/>
          </a:bodyPr>
          <a:lstStyle/>
          <a:p>
            <a:pPr algn="ctr"/>
            <a:r>
              <a:rPr lang="ru-RU" sz="1050" b="1" dirty="0">
                <a:solidFill>
                  <a:srgbClr val="FF0000"/>
                </a:solidFill>
              </a:rPr>
              <a:t>сонливость</a:t>
            </a:r>
            <a:endParaRPr lang="ru-RU" sz="1050" dirty="0">
              <a:solidFill>
                <a:srgbClr val="FF0000"/>
              </a:solidFill>
            </a:endParaRPr>
          </a:p>
        </p:txBody>
      </p:sp>
      <p:sp>
        <p:nvSpPr>
          <p:cNvPr id="33" name="Стрелка: изогнутая вниз 32">
            <a:extLst>
              <a:ext uri="{FF2B5EF4-FFF2-40B4-BE49-F238E27FC236}">
                <a16:creationId xmlns:a16="http://schemas.microsoft.com/office/drawing/2014/main" id="{4316CA11-3B09-4872-A7A8-2D3968E9CC54}"/>
              </a:ext>
            </a:extLst>
          </p:cNvPr>
          <p:cNvSpPr/>
          <p:nvPr/>
        </p:nvSpPr>
        <p:spPr>
          <a:xfrm>
            <a:off x="9931326" y="5415133"/>
            <a:ext cx="790399" cy="349389"/>
          </a:xfrm>
          <a:prstGeom prst="curved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34" name="TextBox 33">
            <a:extLst>
              <a:ext uri="{FF2B5EF4-FFF2-40B4-BE49-F238E27FC236}">
                <a16:creationId xmlns:a16="http://schemas.microsoft.com/office/drawing/2014/main" id="{D266E051-9417-40E9-B5F6-968CD5D2F633}"/>
              </a:ext>
            </a:extLst>
          </p:cNvPr>
          <p:cNvSpPr txBox="1"/>
          <p:nvPr/>
        </p:nvSpPr>
        <p:spPr>
          <a:xfrm>
            <a:off x="9156189" y="5155641"/>
            <a:ext cx="2335736" cy="300082"/>
          </a:xfrm>
          <a:prstGeom prst="rect">
            <a:avLst/>
          </a:prstGeom>
          <a:noFill/>
        </p:spPr>
        <p:txBody>
          <a:bodyPr wrap="square" rtlCol="0">
            <a:spAutoFit/>
          </a:bodyPr>
          <a:lstStyle/>
          <a:p>
            <a:pPr algn="ctr"/>
            <a:r>
              <a:rPr lang="ru-RU" sz="1350" dirty="0">
                <a:solidFill>
                  <a:srgbClr val="FF0000"/>
                </a:solidFill>
              </a:rPr>
              <a:t>ГЭБ</a:t>
            </a:r>
          </a:p>
        </p:txBody>
      </p:sp>
      <p:sp>
        <p:nvSpPr>
          <p:cNvPr id="35" name="TextBox 34">
            <a:extLst>
              <a:ext uri="{FF2B5EF4-FFF2-40B4-BE49-F238E27FC236}">
                <a16:creationId xmlns:a16="http://schemas.microsoft.com/office/drawing/2014/main" id="{7A6CAC97-F278-4B94-8082-65E2216FE4DF}"/>
              </a:ext>
            </a:extLst>
          </p:cNvPr>
          <p:cNvSpPr txBox="1"/>
          <p:nvPr/>
        </p:nvSpPr>
        <p:spPr>
          <a:xfrm>
            <a:off x="9156189" y="5711362"/>
            <a:ext cx="2335736" cy="253916"/>
          </a:xfrm>
          <a:prstGeom prst="rect">
            <a:avLst/>
          </a:prstGeom>
          <a:noFill/>
        </p:spPr>
        <p:txBody>
          <a:bodyPr wrap="square" rtlCol="0">
            <a:spAutoFit/>
          </a:bodyPr>
          <a:lstStyle/>
          <a:p>
            <a:pPr algn="ctr"/>
            <a:r>
              <a:rPr lang="ru-RU" sz="1050" b="1" dirty="0">
                <a:solidFill>
                  <a:srgbClr val="FF0000"/>
                </a:solidFill>
              </a:rPr>
              <a:t>пролактин</a:t>
            </a:r>
            <a:endParaRPr lang="ru-RU" sz="1050" dirty="0">
              <a:solidFill>
                <a:srgbClr val="FF0000"/>
              </a:solidFill>
            </a:endParaRPr>
          </a:p>
        </p:txBody>
      </p:sp>
      <p:sp>
        <p:nvSpPr>
          <p:cNvPr id="36" name="Овал 35">
            <a:extLst>
              <a:ext uri="{FF2B5EF4-FFF2-40B4-BE49-F238E27FC236}">
                <a16:creationId xmlns:a16="http://schemas.microsoft.com/office/drawing/2014/main" id="{A173EEEE-9439-4EF0-ADD2-C4AF80A482B1}"/>
              </a:ext>
            </a:extLst>
          </p:cNvPr>
          <p:cNvSpPr/>
          <p:nvPr/>
        </p:nvSpPr>
        <p:spPr>
          <a:xfrm>
            <a:off x="6196272" y="4812317"/>
            <a:ext cx="2243403" cy="514841"/>
          </a:xfrm>
          <a:prstGeom prst="ellipse">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dirty="0"/>
              <a:t> </a:t>
            </a:r>
          </a:p>
        </p:txBody>
      </p:sp>
      <p:sp>
        <p:nvSpPr>
          <p:cNvPr id="37" name="TextBox 36">
            <a:extLst>
              <a:ext uri="{FF2B5EF4-FFF2-40B4-BE49-F238E27FC236}">
                <a16:creationId xmlns:a16="http://schemas.microsoft.com/office/drawing/2014/main" id="{7DD94BD1-6DDF-4F24-ADE0-C0EF39718CF9}"/>
              </a:ext>
            </a:extLst>
          </p:cNvPr>
          <p:cNvSpPr txBox="1"/>
          <p:nvPr/>
        </p:nvSpPr>
        <p:spPr>
          <a:xfrm>
            <a:off x="6221049" y="5381127"/>
            <a:ext cx="2193848" cy="253916"/>
          </a:xfrm>
          <a:prstGeom prst="rect">
            <a:avLst/>
          </a:prstGeom>
          <a:noFill/>
        </p:spPr>
        <p:txBody>
          <a:bodyPr wrap="square" rtlCol="0">
            <a:spAutoFit/>
          </a:bodyPr>
          <a:lstStyle/>
          <a:p>
            <a:pPr algn="ctr"/>
            <a:r>
              <a:rPr lang="ru-RU" sz="1050" cap="all" dirty="0">
                <a:solidFill>
                  <a:srgbClr val="00B050"/>
                </a:solidFill>
              </a:rPr>
              <a:t>синергизм </a:t>
            </a:r>
          </a:p>
        </p:txBody>
      </p:sp>
      <p:sp>
        <p:nvSpPr>
          <p:cNvPr id="38" name="Прямоугольник: скругленные углы 37">
            <a:extLst>
              <a:ext uri="{FF2B5EF4-FFF2-40B4-BE49-F238E27FC236}">
                <a16:creationId xmlns:a16="http://schemas.microsoft.com/office/drawing/2014/main" id="{22E5E332-1744-4D45-9C6C-8C30D8B86BE1}"/>
              </a:ext>
            </a:extLst>
          </p:cNvPr>
          <p:cNvSpPr/>
          <p:nvPr/>
        </p:nvSpPr>
        <p:spPr>
          <a:xfrm>
            <a:off x="1972744" y="4417191"/>
            <a:ext cx="3377507" cy="31480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1050" b="1" cap="all" dirty="0" err="1">
                <a:solidFill>
                  <a:srgbClr val="FF0000"/>
                </a:solidFill>
              </a:rPr>
              <a:t>анти</a:t>
            </a:r>
            <a:r>
              <a:rPr lang="ru-RU" sz="1050" cap="all" dirty="0" err="1">
                <a:solidFill>
                  <a:srgbClr val="FF0000"/>
                </a:solidFill>
              </a:rPr>
              <a:t>мишени</a:t>
            </a:r>
            <a:endParaRPr lang="ru-RU" sz="1050" cap="all" dirty="0">
              <a:solidFill>
                <a:srgbClr val="FF0000"/>
              </a:solidFill>
            </a:endParaRPr>
          </a:p>
        </p:txBody>
      </p:sp>
      <p:sp>
        <p:nvSpPr>
          <p:cNvPr id="8" name="Прямоугольник 7">
            <a:extLst>
              <a:ext uri="{FF2B5EF4-FFF2-40B4-BE49-F238E27FC236}">
                <a16:creationId xmlns:a16="http://schemas.microsoft.com/office/drawing/2014/main" id="{F5DACE48-97A4-472E-9626-63E0A809D70D}"/>
              </a:ext>
            </a:extLst>
          </p:cNvPr>
          <p:cNvSpPr/>
          <p:nvPr/>
        </p:nvSpPr>
        <p:spPr>
          <a:xfrm>
            <a:off x="838200" y="2226469"/>
            <a:ext cx="375483" cy="287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 name="Прямоугольник: скругленные углы 1">
            <a:extLst>
              <a:ext uri="{FF2B5EF4-FFF2-40B4-BE49-F238E27FC236}">
                <a16:creationId xmlns:a16="http://schemas.microsoft.com/office/drawing/2014/main" id="{D4C9513D-34CD-4686-B2E8-74CC734F203A}"/>
              </a:ext>
            </a:extLst>
          </p:cNvPr>
          <p:cNvSpPr/>
          <p:nvPr/>
        </p:nvSpPr>
        <p:spPr>
          <a:xfrm>
            <a:off x="5895474" y="2010175"/>
            <a:ext cx="5458327" cy="393202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cxnSp>
        <p:nvCxnSpPr>
          <p:cNvPr id="5" name="Прямая соединительная линия 4">
            <a:extLst>
              <a:ext uri="{FF2B5EF4-FFF2-40B4-BE49-F238E27FC236}">
                <a16:creationId xmlns:a16="http://schemas.microsoft.com/office/drawing/2014/main" id="{AB9D729C-265A-423D-8806-E1DB845C826E}"/>
              </a:ext>
            </a:extLst>
          </p:cNvPr>
          <p:cNvCxnSpPr>
            <a:cxnSpLocks/>
          </p:cNvCxnSpPr>
          <p:nvPr/>
        </p:nvCxnSpPr>
        <p:spPr>
          <a:xfrm>
            <a:off x="1146004" y="3534002"/>
            <a:ext cx="4732053" cy="16514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8015826E-50D9-4A9A-B446-87563FCB071F}"/>
              </a:ext>
            </a:extLst>
          </p:cNvPr>
          <p:cNvCxnSpPr>
            <a:cxnSpLocks/>
          </p:cNvCxnSpPr>
          <p:nvPr/>
        </p:nvCxnSpPr>
        <p:spPr>
          <a:xfrm flipV="1">
            <a:off x="1231101" y="3534002"/>
            <a:ext cx="4646956" cy="16574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906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скругленные углы 25">
            <a:extLst>
              <a:ext uri="{FF2B5EF4-FFF2-40B4-BE49-F238E27FC236}">
                <a16:creationId xmlns:a16="http://schemas.microsoft.com/office/drawing/2014/main" id="{A55227C9-808D-4E43-B095-B0D73455EECA}"/>
              </a:ext>
            </a:extLst>
          </p:cNvPr>
          <p:cNvSpPr/>
          <p:nvPr/>
        </p:nvSpPr>
        <p:spPr>
          <a:xfrm>
            <a:off x="6096986" y="4917238"/>
            <a:ext cx="4672615" cy="255227"/>
          </a:xfrm>
          <a:prstGeom prst="roundRect">
            <a:avLst/>
          </a:prstGeom>
          <a:solidFill>
            <a:schemeClr val="bg1">
              <a:lumMod val="85000"/>
            </a:schemeClr>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a:solidFill>
                <a:prstClr val="white"/>
              </a:solidFill>
              <a:latin typeface="Calibri" panose="020F0502020204030204"/>
            </a:endParaRPr>
          </a:p>
        </p:txBody>
      </p:sp>
      <p:sp>
        <p:nvSpPr>
          <p:cNvPr id="2" name="Заголовок 1">
            <a:extLst>
              <a:ext uri="{FF2B5EF4-FFF2-40B4-BE49-F238E27FC236}">
                <a16:creationId xmlns:a16="http://schemas.microsoft.com/office/drawing/2014/main" id="{397FE695-FCC1-4365-B2FC-58E19D5D2A87}"/>
              </a:ext>
            </a:extLst>
          </p:cNvPr>
          <p:cNvSpPr>
            <a:spLocks noGrp="1"/>
          </p:cNvSpPr>
          <p:nvPr>
            <p:ph type="title"/>
          </p:nvPr>
        </p:nvSpPr>
        <p:spPr>
          <a:xfrm>
            <a:off x="254000" y="342023"/>
            <a:ext cx="10515600" cy="1325563"/>
          </a:xfrm>
        </p:spPr>
        <p:txBody>
          <a:bodyPr>
            <a:normAutofit/>
          </a:bodyPr>
          <a:lstStyle/>
          <a:p>
            <a:r>
              <a:rPr lang="ru-RU" sz="3600" dirty="0">
                <a:solidFill>
                  <a:srgbClr val="002060"/>
                </a:solidFill>
              </a:rPr>
              <a:t>Фармакологический профиль </a:t>
            </a:r>
            <a:br>
              <a:rPr lang="en-US" sz="3600" dirty="0">
                <a:solidFill>
                  <a:srgbClr val="002060"/>
                </a:solidFill>
              </a:rPr>
            </a:br>
            <a:r>
              <a:rPr lang="ru-RU" sz="3600" b="1" dirty="0">
                <a:solidFill>
                  <a:srgbClr val="002060"/>
                </a:solidFill>
              </a:rPr>
              <a:t>ЛУРАЗИДОНА</a:t>
            </a:r>
          </a:p>
        </p:txBody>
      </p:sp>
      <p:graphicFrame>
        <p:nvGraphicFramePr>
          <p:cNvPr id="21" name="Объект 20">
            <a:extLst>
              <a:ext uri="{FF2B5EF4-FFF2-40B4-BE49-F238E27FC236}">
                <a16:creationId xmlns:a16="http://schemas.microsoft.com/office/drawing/2014/main" id="{A0500557-186E-4A34-AE15-774B05D26BC9}"/>
              </a:ext>
            </a:extLst>
          </p:cNvPr>
          <p:cNvGraphicFramePr>
            <a:graphicFrameLocks noGrp="1"/>
          </p:cNvGraphicFramePr>
          <p:nvPr>
            <p:ph idx="1"/>
          </p:nvPr>
        </p:nvGraphicFramePr>
        <p:xfrm>
          <a:off x="838200" y="2226469"/>
          <a:ext cx="10515600" cy="2803332"/>
        </p:xfrm>
        <a:graphic>
          <a:graphicData uri="http://schemas.openxmlformats.org/drawingml/2006/chart">
            <c:chart xmlns:c="http://schemas.openxmlformats.org/drawingml/2006/chart" xmlns:r="http://schemas.openxmlformats.org/officeDocument/2006/relationships" r:id="rId3"/>
          </a:graphicData>
        </a:graphic>
      </p:graphicFrame>
      <p:sp>
        <p:nvSpPr>
          <p:cNvPr id="22" name="Номер слайда 21">
            <a:extLst>
              <a:ext uri="{FF2B5EF4-FFF2-40B4-BE49-F238E27FC236}">
                <a16:creationId xmlns:a16="http://schemas.microsoft.com/office/drawing/2014/main" id="{35507D51-04CA-4B6C-A1B0-292106C03C4C}"/>
              </a:ext>
            </a:extLst>
          </p:cNvPr>
          <p:cNvSpPr>
            <a:spLocks noGrp="1"/>
          </p:cNvSpPr>
          <p:nvPr>
            <p:ph type="sldNum" sz="quarter" idx="12"/>
          </p:nvPr>
        </p:nvSpPr>
        <p:spPr/>
        <p:txBody>
          <a:bodyPr/>
          <a:lstStyle/>
          <a:p>
            <a:pPr defTabSz="685800">
              <a:defRPr/>
            </a:pPr>
            <a:fld id="{479FD26B-B2A8-46E5-A506-B35B1C8B9351}" type="slidenum">
              <a:rPr lang="ru-RU">
                <a:solidFill>
                  <a:prstClr val="black">
                    <a:tint val="75000"/>
                  </a:prstClr>
                </a:solidFill>
                <a:latin typeface="Calibri" panose="020F0502020204030204"/>
              </a:rPr>
              <a:pPr defTabSz="685800">
                <a:defRPr/>
              </a:pPr>
              <a:t>25</a:t>
            </a:fld>
            <a:endParaRPr lang="ru-RU">
              <a:solidFill>
                <a:prstClr val="black">
                  <a:tint val="75000"/>
                </a:prstClr>
              </a:solidFill>
              <a:latin typeface="Calibri" panose="020F0502020204030204"/>
            </a:endParaRPr>
          </a:p>
        </p:txBody>
      </p:sp>
      <p:sp>
        <p:nvSpPr>
          <p:cNvPr id="11" name="TextBox 10">
            <a:extLst>
              <a:ext uri="{FF2B5EF4-FFF2-40B4-BE49-F238E27FC236}">
                <a16:creationId xmlns:a16="http://schemas.microsoft.com/office/drawing/2014/main" id="{684E0078-1F21-444C-8709-C40FE870CD9E}"/>
              </a:ext>
            </a:extLst>
          </p:cNvPr>
          <p:cNvSpPr txBox="1"/>
          <p:nvPr/>
        </p:nvSpPr>
        <p:spPr>
          <a:xfrm>
            <a:off x="1822033" y="4917237"/>
            <a:ext cx="540533" cy="253916"/>
          </a:xfrm>
          <a:prstGeom prst="rect">
            <a:avLst/>
          </a:prstGeom>
          <a:noFill/>
        </p:spPr>
        <p:txBody>
          <a:bodyPr wrap="none" rtlCol="0">
            <a:spAutoFit/>
          </a:bodyPr>
          <a:lstStyle/>
          <a:p>
            <a:pPr algn="ctr" defTabSz="685800">
              <a:defRPr/>
            </a:pPr>
            <a:r>
              <a:rPr lang="en-US" sz="1050" b="1" dirty="0">
                <a:solidFill>
                  <a:prstClr val="black"/>
                </a:solidFill>
                <a:latin typeface="Calibri" panose="020F0502020204030204"/>
              </a:rPr>
              <a:t>5-HT</a:t>
            </a:r>
            <a:r>
              <a:rPr lang="en-US" sz="1050" b="1" baseline="-25000" dirty="0">
                <a:solidFill>
                  <a:prstClr val="black"/>
                </a:solidFill>
                <a:latin typeface="Calibri" panose="020F0502020204030204"/>
              </a:rPr>
              <a:t>2C</a:t>
            </a:r>
            <a:endParaRPr lang="ru-RU" sz="1050" b="1" baseline="-250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ABC8AF0E-E543-42D9-83AC-A8D1C96A95EB}"/>
              </a:ext>
            </a:extLst>
          </p:cNvPr>
          <p:cNvSpPr txBox="1"/>
          <p:nvPr/>
        </p:nvSpPr>
        <p:spPr>
          <a:xfrm>
            <a:off x="2682617" y="4914384"/>
            <a:ext cx="314509" cy="253916"/>
          </a:xfrm>
          <a:prstGeom prst="rect">
            <a:avLst/>
          </a:prstGeom>
          <a:noFill/>
        </p:spPr>
        <p:txBody>
          <a:bodyPr wrap="none" rtlCol="0">
            <a:spAutoFit/>
          </a:bodyPr>
          <a:lstStyle/>
          <a:p>
            <a:pPr algn="ctr" defTabSz="685800">
              <a:defRPr/>
            </a:pPr>
            <a:r>
              <a:rPr lang="en-US" sz="1050" b="1" dirty="0">
                <a:solidFill>
                  <a:prstClr val="black"/>
                </a:solidFill>
                <a:latin typeface="Calibri" panose="020F0502020204030204"/>
              </a:rPr>
              <a:t>H</a:t>
            </a:r>
            <a:r>
              <a:rPr lang="en-US" sz="1050" b="1" baseline="-25000" dirty="0">
                <a:solidFill>
                  <a:prstClr val="black"/>
                </a:solidFill>
                <a:latin typeface="Calibri" panose="020F0502020204030204"/>
              </a:rPr>
              <a:t>1</a:t>
            </a:r>
            <a:endParaRPr lang="ru-RU" sz="1050" b="1" baseline="-250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4C07C295-3B0F-4C86-8249-BCDA47D9B212}"/>
              </a:ext>
            </a:extLst>
          </p:cNvPr>
          <p:cNvSpPr txBox="1"/>
          <p:nvPr/>
        </p:nvSpPr>
        <p:spPr>
          <a:xfrm>
            <a:off x="3455030" y="4919949"/>
            <a:ext cx="309700" cy="253916"/>
          </a:xfrm>
          <a:prstGeom prst="rect">
            <a:avLst/>
          </a:prstGeom>
          <a:noFill/>
        </p:spPr>
        <p:txBody>
          <a:bodyPr wrap="none" rtlCol="0">
            <a:spAutoFit/>
          </a:bodyPr>
          <a:lstStyle/>
          <a:p>
            <a:pPr algn="ctr" defTabSz="685800">
              <a:defRPr/>
            </a:pPr>
            <a:r>
              <a:rPr lang="el-GR" sz="1050" b="1" dirty="0">
                <a:solidFill>
                  <a:prstClr val="black"/>
                </a:solidFill>
                <a:latin typeface="Calibri" panose="020F0502020204030204"/>
              </a:rPr>
              <a:t>α</a:t>
            </a:r>
            <a:r>
              <a:rPr lang="en-US" sz="1050" b="1" baseline="-25000" dirty="0">
                <a:solidFill>
                  <a:prstClr val="black"/>
                </a:solidFill>
                <a:latin typeface="Calibri" panose="020F0502020204030204"/>
              </a:rPr>
              <a:t>1</a:t>
            </a:r>
            <a:endParaRPr lang="ru-RU" sz="1050" b="1" baseline="-25000"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13516B2D-FB5C-434B-8DF5-66765517BD7C}"/>
              </a:ext>
            </a:extLst>
          </p:cNvPr>
          <p:cNvSpPr txBox="1"/>
          <p:nvPr/>
        </p:nvSpPr>
        <p:spPr>
          <a:xfrm>
            <a:off x="4140402" y="4919949"/>
            <a:ext cx="346569" cy="253916"/>
          </a:xfrm>
          <a:prstGeom prst="rect">
            <a:avLst/>
          </a:prstGeom>
          <a:noFill/>
        </p:spPr>
        <p:txBody>
          <a:bodyPr wrap="none" rtlCol="0">
            <a:spAutoFit/>
          </a:bodyPr>
          <a:lstStyle/>
          <a:p>
            <a:pPr algn="ctr" defTabSz="685800">
              <a:defRPr/>
            </a:pPr>
            <a:r>
              <a:rPr lang="en-US" sz="1050" b="1" dirty="0">
                <a:solidFill>
                  <a:prstClr val="black"/>
                </a:solidFill>
                <a:latin typeface="Calibri" panose="020F0502020204030204"/>
              </a:rPr>
              <a:t>M</a:t>
            </a:r>
            <a:r>
              <a:rPr lang="en-US" sz="1050" b="1" baseline="-25000" dirty="0">
                <a:solidFill>
                  <a:prstClr val="black"/>
                </a:solidFill>
                <a:latin typeface="Calibri" panose="020F0502020204030204"/>
              </a:rPr>
              <a:t>1</a:t>
            </a:r>
            <a:endParaRPr lang="ru-RU" sz="1050" b="1" baseline="-25000" dirty="0">
              <a:solidFill>
                <a:prstClr val="black"/>
              </a:solidFill>
              <a:latin typeface="Calibri" panose="020F0502020204030204"/>
            </a:endParaRPr>
          </a:p>
        </p:txBody>
      </p:sp>
      <p:sp>
        <p:nvSpPr>
          <p:cNvPr id="15" name="TextBox 14">
            <a:extLst>
              <a:ext uri="{FF2B5EF4-FFF2-40B4-BE49-F238E27FC236}">
                <a16:creationId xmlns:a16="http://schemas.microsoft.com/office/drawing/2014/main" id="{D413D48A-2E26-4D5D-BF57-1FB097FED86A}"/>
              </a:ext>
            </a:extLst>
          </p:cNvPr>
          <p:cNvSpPr txBox="1"/>
          <p:nvPr/>
        </p:nvSpPr>
        <p:spPr>
          <a:xfrm>
            <a:off x="4937993" y="4919949"/>
            <a:ext cx="314509" cy="253916"/>
          </a:xfrm>
          <a:prstGeom prst="rect">
            <a:avLst/>
          </a:prstGeom>
          <a:noFill/>
        </p:spPr>
        <p:txBody>
          <a:bodyPr wrap="none" rtlCol="0">
            <a:spAutoFit/>
          </a:bodyPr>
          <a:lstStyle/>
          <a:p>
            <a:pPr algn="ctr" defTabSz="685800">
              <a:defRPr/>
            </a:pPr>
            <a:r>
              <a:rPr lang="en-US" sz="1050" b="1" dirty="0">
                <a:solidFill>
                  <a:prstClr val="black"/>
                </a:solidFill>
                <a:latin typeface="Calibri" panose="020F0502020204030204"/>
              </a:rPr>
              <a:t>D</a:t>
            </a:r>
            <a:r>
              <a:rPr lang="en-US" sz="1050" b="1" baseline="-25000" dirty="0">
                <a:solidFill>
                  <a:prstClr val="black"/>
                </a:solidFill>
                <a:latin typeface="Calibri" panose="020F0502020204030204"/>
              </a:rPr>
              <a:t>1</a:t>
            </a:r>
            <a:endParaRPr lang="ru-RU" sz="1050" b="1" baseline="-250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23B1E594-9D5E-4DBA-82A2-A677110083FA}"/>
              </a:ext>
            </a:extLst>
          </p:cNvPr>
          <p:cNvSpPr txBox="1"/>
          <p:nvPr/>
        </p:nvSpPr>
        <p:spPr>
          <a:xfrm>
            <a:off x="10051673" y="4885325"/>
            <a:ext cx="372218" cy="323165"/>
          </a:xfrm>
          <a:prstGeom prst="rect">
            <a:avLst/>
          </a:prstGeom>
          <a:noFill/>
        </p:spPr>
        <p:txBody>
          <a:bodyPr wrap="none" rtlCol="0">
            <a:spAutoFit/>
          </a:bodyPr>
          <a:lstStyle/>
          <a:p>
            <a:pPr algn="ctr" defTabSz="685800">
              <a:defRPr/>
            </a:pPr>
            <a:r>
              <a:rPr lang="en-US" sz="1500" b="1" dirty="0">
                <a:solidFill>
                  <a:prstClr val="black"/>
                </a:solidFill>
                <a:latin typeface="Calibri" panose="020F0502020204030204"/>
              </a:rPr>
              <a:t>D</a:t>
            </a:r>
            <a:r>
              <a:rPr lang="en-US" sz="1500" b="1" baseline="-25000" dirty="0">
                <a:solidFill>
                  <a:prstClr val="black"/>
                </a:solidFill>
                <a:latin typeface="Calibri" panose="020F0502020204030204"/>
              </a:rPr>
              <a:t>2</a:t>
            </a:r>
            <a:endParaRPr lang="ru-RU" sz="1500" b="1" baseline="-25000"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ABAC6C25-2C3D-42D5-B1F7-405B182A8D02}"/>
              </a:ext>
            </a:extLst>
          </p:cNvPr>
          <p:cNvSpPr txBox="1"/>
          <p:nvPr/>
        </p:nvSpPr>
        <p:spPr>
          <a:xfrm>
            <a:off x="9204564" y="4915775"/>
            <a:ext cx="546945" cy="253916"/>
          </a:xfrm>
          <a:prstGeom prst="rect">
            <a:avLst/>
          </a:prstGeom>
          <a:noFill/>
        </p:spPr>
        <p:txBody>
          <a:bodyPr wrap="none" rtlCol="0">
            <a:spAutoFit/>
          </a:bodyPr>
          <a:lstStyle/>
          <a:p>
            <a:pPr algn="ctr" defTabSz="685800">
              <a:defRPr/>
            </a:pPr>
            <a:r>
              <a:rPr lang="en-US" sz="1050" b="1" dirty="0">
                <a:solidFill>
                  <a:prstClr val="black"/>
                </a:solidFill>
                <a:latin typeface="Calibri" panose="020F0502020204030204"/>
              </a:rPr>
              <a:t>5-HT</a:t>
            </a:r>
            <a:r>
              <a:rPr lang="en-US" sz="1050" b="1" baseline="-25000" dirty="0">
                <a:solidFill>
                  <a:prstClr val="black"/>
                </a:solidFill>
                <a:latin typeface="Calibri" panose="020F0502020204030204"/>
              </a:rPr>
              <a:t>2A</a:t>
            </a:r>
            <a:endParaRPr lang="ru-RU" sz="1050" b="1" baseline="-25000" dirty="0">
              <a:solidFill>
                <a:prstClr val="black"/>
              </a:solidFill>
              <a:latin typeface="Calibri" panose="020F0502020204030204"/>
            </a:endParaRPr>
          </a:p>
        </p:txBody>
      </p:sp>
      <p:sp>
        <p:nvSpPr>
          <p:cNvPr id="18" name="TextBox 17">
            <a:extLst>
              <a:ext uri="{FF2B5EF4-FFF2-40B4-BE49-F238E27FC236}">
                <a16:creationId xmlns:a16="http://schemas.microsoft.com/office/drawing/2014/main" id="{8D66A8CA-8795-46F5-A6F2-1D59BDF6D158}"/>
              </a:ext>
            </a:extLst>
          </p:cNvPr>
          <p:cNvSpPr txBox="1"/>
          <p:nvPr/>
        </p:nvSpPr>
        <p:spPr>
          <a:xfrm>
            <a:off x="6231855" y="4919949"/>
            <a:ext cx="546945" cy="253916"/>
          </a:xfrm>
          <a:prstGeom prst="rect">
            <a:avLst/>
          </a:prstGeom>
          <a:noFill/>
        </p:spPr>
        <p:txBody>
          <a:bodyPr wrap="none" rtlCol="0">
            <a:spAutoFit/>
          </a:bodyPr>
          <a:lstStyle/>
          <a:p>
            <a:pPr algn="ctr" defTabSz="685800">
              <a:defRPr/>
            </a:pPr>
            <a:r>
              <a:rPr lang="en-US" sz="1050" b="1" dirty="0">
                <a:solidFill>
                  <a:prstClr val="black"/>
                </a:solidFill>
                <a:latin typeface="Calibri" panose="020F0502020204030204"/>
              </a:rPr>
              <a:t>5-HT</a:t>
            </a:r>
            <a:r>
              <a:rPr lang="en-US" sz="1050" b="1" baseline="-25000" dirty="0">
                <a:solidFill>
                  <a:prstClr val="black"/>
                </a:solidFill>
                <a:latin typeface="Calibri" panose="020F0502020204030204"/>
              </a:rPr>
              <a:t>1A</a:t>
            </a:r>
            <a:endParaRPr lang="ru-RU" sz="1050" b="1" baseline="-25000"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60596529-6FFD-40D0-90E1-1C7D7F9E60BD}"/>
              </a:ext>
            </a:extLst>
          </p:cNvPr>
          <p:cNvSpPr txBox="1"/>
          <p:nvPr/>
        </p:nvSpPr>
        <p:spPr>
          <a:xfrm>
            <a:off x="6999724" y="4914052"/>
            <a:ext cx="492443" cy="253916"/>
          </a:xfrm>
          <a:prstGeom prst="rect">
            <a:avLst/>
          </a:prstGeom>
          <a:noFill/>
        </p:spPr>
        <p:txBody>
          <a:bodyPr wrap="none" rtlCol="0">
            <a:spAutoFit/>
          </a:bodyPr>
          <a:lstStyle/>
          <a:p>
            <a:pPr algn="ctr" defTabSz="685800">
              <a:defRPr/>
            </a:pPr>
            <a:r>
              <a:rPr lang="en-US" sz="1050" b="1" dirty="0">
                <a:solidFill>
                  <a:prstClr val="black"/>
                </a:solidFill>
                <a:latin typeface="Calibri" panose="020F0502020204030204"/>
              </a:rPr>
              <a:t>5-HT</a:t>
            </a:r>
            <a:r>
              <a:rPr lang="en-US" sz="1050" b="1" baseline="-25000" dirty="0">
                <a:solidFill>
                  <a:prstClr val="black"/>
                </a:solidFill>
                <a:latin typeface="Calibri" panose="020F0502020204030204"/>
              </a:rPr>
              <a:t>7</a:t>
            </a:r>
            <a:endParaRPr lang="ru-RU" sz="1050" b="1" baseline="-250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D10C8D7-3568-4AA0-A48D-013C4388E01F}"/>
              </a:ext>
            </a:extLst>
          </p:cNvPr>
          <p:cNvSpPr txBox="1"/>
          <p:nvPr/>
        </p:nvSpPr>
        <p:spPr>
          <a:xfrm>
            <a:off x="6353372" y="3102040"/>
            <a:ext cx="411266" cy="276999"/>
          </a:xfrm>
          <a:prstGeom prst="rect">
            <a:avLst/>
          </a:prstGeom>
          <a:noFill/>
        </p:spPr>
        <p:txBody>
          <a:bodyPr wrap="none" rtlCol="0">
            <a:spAutoFit/>
          </a:bodyPr>
          <a:lstStyle/>
          <a:p>
            <a:pPr defTabSz="685800">
              <a:defRPr/>
            </a:pPr>
            <a:r>
              <a:rPr lang="en-US" sz="1200" dirty="0">
                <a:solidFill>
                  <a:prstClr val="white"/>
                </a:solidFill>
                <a:effectLst>
                  <a:outerShdw blurRad="38100" dist="38100" dir="2700000" algn="tl">
                    <a:srgbClr val="000000">
                      <a:alpha val="43137"/>
                    </a:srgbClr>
                  </a:outerShdw>
                </a:effectLst>
                <a:latin typeface="Calibri" panose="020F0502020204030204"/>
              </a:rPr>
              <a:t>ago</a:t>
            </a:r>
            <a:endParaRPr lang="ru-RU" sz="1350" dirty="0">
              <a:solidFill>
                <a:prstClr val="white"/>
              </a:solidFill>
              <a:effectLst>
                <a:outerShdw blurRad="38100" dist="38100" dir="2700000" algn="tl">
                  <a:srgbClr val="000000">
                    <a:alpha val="43137"/>
                  </a:srgbClr>
                </a:outerShdw>
              </a:effectLst>
              <a:latin typeface="Calibri" panose="020F0502020204030204"/>
            </a:endParaRPr>
          </a:p>
        </p:txBody>
      </p:sp>
      <p:cxnSp>
        <p:nvCxnSpPr>
          <p:cNvPr id="5" name="Прямая соединительная линия 4">
            <a:extLst>
              <a:ext uri="{FF2B5EF4-FFF2-40B4-BE49-F238E27FC236}">
                <a16:creationId xmlns:a16="http://schemas.microsoft.com/office/drawing/2014/main" id="{4B3B8017-48CD-403B-81C3-A227C2F88646}"/>
              </a:ext>
            </a:extLst>
          </p:cNvPr>
          <p:cNvCxnSpPr>
            <a:cxnSpLocks/>
          </p:cNvCxnSpPr>
          <p:nvPr/>
        </p:nvCxnSpPr>
        <p:spPr>
          <a:xfrm flipH="1">
            <a:off x="-168729" y="3355954"/>
            <a:ext cx="12529457" cy="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536747-8931-4833-99FE-7075567C45B0}"/>
              </a:ext>
            </a:extLst>
          </p:cNvPr>
          <p:cNvSpPr txBox="1"/>
          <p:nvPr/>
        </p:nvSpPr>
        <p:spPr>
          <a:xfrm>
            <a:off x="0" y="5709960"/>
            <a:ext cx="12192000" cy="473206"/>
          </a:xfrm>
          <a:prstGeom prst="rect">
            <a:avLst/>
          </a:prstGeom>
          <a:noFill/>
        </p:spPr>
        <p:txBody>
          <a:bodyPr wrap="square">
            <a:spAutoFit/>
          </a:bodyPr>
          <a:lstStyle/>
          <a:p>
            <a:pPr defTabSz="685800">
              <a:defRPr/>
            </a:pPr>
            <a:r>
              <a:rPr lang="ru-RU" sz="825" dirty="0">
                <a:solidFill>
                  <a:prstClr val="black"/>
                </a:solidFill>
                <a:latin typeface="Calibri" panose="020F0502020204030204"/>
              </a:rPr>
              <a:t>Инструкция по медицинскому применению препарата </a:t>
            </a:r>
            <a:r>
              <a:rPr lang="ru-RU" sz="825" dirty="0" err="1">
                <a:solidFill>
                  <a:prstClr val="black"/>
                </a:solidFill>
                <a:latin typeface="Calibri" panose="020F0502020204030204"/>
              </a:rPr>
              <a:t>Латуда</a:t>
            </a:r>
            <a:endParaRPr lang="ru-RU" sz="825" dirty="0">
              <a:solidFill>
                <a:prstClr val="black"/>
              </a:solidFill>
              <a:latin typeface="Calibri" panose="020F0502020204030204"/>
            </a:endParaRPr>
          </a:p>
          <a:p>
            <a:pPr defTabSz="685800">
              <a:defRPr/>
            </a:pPr>
            <a:r>
              <a:rPr lang="ru-RU" sz="825" dirty="0" err="1">
                <a:solidFill>
                  <a:prstClr val="black"/>
                </a:solidFill>
                <a:latin typeface="Calibri" panose="020F0502020204030204"/>
              </a:rPr>
              <a:t>Ishibashi</a:t>
            </a:r>
            <a:r>
              <a:rPr lang="ru-RU" sz="825" dirty="0">
                <a:solidFill>
                  <a:prstClr val="black"/>
                </a:solidFill>
                <a:latin typeface="Calibri" panose="020F0502020204030204"/>
              </a:rPr>
              <a:t> T </a:t>
            </a:r>
            <a:r>
              <a:rPr lang="ru-RU" sz="825" dirty="0" err="1">
                <a:solidFill>
                  <a:prstClr val="black"/>
                </a:solidFill>
                <a:latin typeface="Calibri" panose="020F0502020204030204"/>
              </a:rPr>
              <a:t>et</a:t>
            </a:r>
            <a:r>
              <a:rPr lang="ru-RU" sz="825" dirty="0">
                <a:solidFill>
                  <a:prstClr val="black"/>
                </a:solidFill>
                <a:latin typeface="Calibri" panose="020F0502020204030204"/>
              </a:rPr>
              <a:t> </a:t>
            </a:r>
            <a:r>
              <a:rPr lang="ru-RU" sz="825" dirty="0" err="1">
                <a:solidFill>
                  <a:prstClr val="black"/>
                </a:solidFill>
                <a:latin typeface="Calibri" panose="020F0502020204030204"/>
              </a:rPr>
              <a:t>al</a:t>
            </a:r>
            <a:r>
              <a:rPr lang="ru-RU" sz="825" dirty="0">
                <a:solidFill>
                  <a:prstClr val="black"/>
                </a:solidFill>
                <a:latin typeface="Calibri" panose="020F0502020204030204"/>
              </a:rPr>
              <a:t>. (2010). </a:t>
            </a:r>
            <a:r>
              <a:rPr lang="ru-RU" sz="825" dirty="0" err="1">
                <a:solidFill>
                  <a:prstClr val="black"/>
                </a:solidFill>
                <a:latin typeface="Calibri" panose="020F0502020204030204"/>
              </a:rPr>
              <a:t>Pharmacological</a:t>
            </a:r>
            <a:r>
              <a:rPr lang="ru-RU" sz="825" dirty="0">
                <a:solidFill>
                  <a:prstClr val="black"/>
                </a:solidFill>
                <a:latin typeface="Calibri" panose="020F0502020204030204"/>
              </a:rPr>
              <a:t> </a:t>
            </a:r>
            <a:r>
              <a:rPr lang="ru-RU" sz="825" dirty="0" err="1">
                <a:solidFill>
                  <a:prstClr val="black"/>
                </a:solidFill>
                <a:latin typeface="Calibri" panose="020F0502020204030204"/>
              </a:rPr>
              <a:t>Profile</a:t>
            </a:r>
            <a:r>
              <a:rPr lang="ru-RU" sz="825" dirty="0">
                <a:solidFill>
                  <a:prstClr val="black"/>
                </a:solidFill>
                <a:latin typeface="Calibri" panose="020F0502020204030204"/>
              </a:rPr>
              <a:t> </a:t>
            </a:r>
            <a:r>
              <a:rPr lang="ru-RU" sz="825" dirty="0" err="1">
                <a:solidFill>
                  <a:prstClr val="black"/>
                </a:solidFill>
                <a:latin typeface="Calibri" panose="020F0502020204030204"/>
              </a:rPr>
              <a:t>of</a:t>
            </a:r>
            <a:r>
              <a:rPr lang="ru-RU" sz="825" dirty="0">
                <a:solidFill>
                  <a:prstClr val="black"/>
                </a:solidFill>
                <a:latin typeface="Calibri" panose="020F0502020204030204"/>
              </a:rPr>
              <a:t> </a:t>
            </a:r>
            <a:r>
              <a:rPr lang="ru-RU" sz="825" dirty="0" err="1">
                <a:solidFill>
                  <a:prstClr val="black"/>
                </a:solidFill>
                <a:latin typeface="Calibri" panose="020F0502020204030204"/>
              </a:rPr>
              <a:t>Lurasidone</a:t>
            </a:r>
            <a:r>
              <a:rPr lang="ru-RU" sz="825" dirty="0">
                <a:solidFill>
                  <a:prstClr val="black"/>
                </a:solidFill>
                <a:latin typeface="Calibri" panose="020F0502020204030204"/>
              </a:rPr>
              <a:t>, a </a:t>
            </a:r>
            <a:r>
              <a:rPr lang="ru-RU" sz="825" dirty="0" err="1">
                <a:solidFill>
                  <a:prstClr val="black"/>
                </a:solidFill>
                <a:latin typeface="Calibri" panose="020F0502020204030204"/>
              </a:rPr>
              <a:t>Novel</a:t>
            </a:r>
            <a:r>
              <a:rPr lang="ru-RU" sz="825" dirty="0">
                <a:solidFill>
                  <a:prstClr val="black"/>
                </a:solidFill>
                <a:latin typeface="Calibri" panose="020F0502020204030204"/>
              </a:rPr>
              <a:t> </a:t>
            </a:r>
            <a:r>
              <a:rPr lang="ru-RU" sz="825" dirty="0" err="1">
                <a:solidFill>
                  <a:prstClr val="black"/>
                </a:solidFill>
                <a:latin typeface="Calibri" panose="020F0502020204030204"/>
              </a:rPr>
              <a:t>Antipsychotic</a:t>
            </a:r>
            <a:r>
              <a:rPr lang="ru-RU" sz="825" dirty="0">
                <a:solidFill>
                  <a:prstClr val="black"/>
                </a:solidFill>
                <a:latin typeface="Calibri" panose="020F0502020204030204"/>
              </a:rPr>
              <a:t> </a:t>
            </a:r>
            <a:r>
              <a:rPr lang="ru-RU" sz="825" dirty="0" err="1">
                <a:solidFill>
                  <a:prstClr val="black"/>
                </a:solidFill>
                <a:latin typeface="Calibri" panose="020F0502020204030204"/>
              </a:rPr>
              <a:t>Agent</a:t>
            </a:r>
            <a:r>
              <a:rPr lang="ru-RU" sz="825" dirty="0">
                <a:solidFill>
                  <a:prstClr val="black"/>
                </a:solidFill>
                <a:latin typeface="Calibri" panose="020F0502020204030204"/>
              </a:rPr>
              <a:t> </a:t>
            </a:r>
            <a:r>
              <a:rPr lang="ru-RU" sz="825" dirty="0" err="1">
                <a:solidFill>
                  <a:prstClr val="black"/>
                </a:solidFill>
                <a:latin typeface="Calibri" panose="020F0502020204030204"/>
              </a:rPr>
              <a:t>with</a:t>
            </a:r>
            <a:r>
              <a:rPr lang="ru-RU" sz="825" dirty="0">
                <a:solidFill>
                  <a:prstClr val="black"/>
                </a:solidFill>
                <a:latin typeface="Calibri" panose="020F0502020204030204"/>
              </a:rPr>
              <a:t> </a:t>
            </a:r>
            <a:r>
              <a:rPr lang="ru-RU" sz="825" dirty="0" err="1">
                <a:solidFill>
                  <a:prstClr val="black"/>
                </a:solidFill>
                <a:latin typeface="Calibri" panose="020F0502020204030204"/>
              </a:rPr>
              <a:t>Potent</a:t>
            </a:r>
            <a:r>
              <a:rPr lang="ru-RU" sz="825" dirty="0">
                <a:solidFill>
                  <a:prstClr val="black"/>
                </a:solidFill>
                <a:latin typeface="Calibri" panose="020F0502020204030204"/>
              </a:rPr>
              <a:t> 5-Hydroxytryptamine 7 (5-HT7) </a:t>
            </a:r>
            <a:r>
              <a:rPr lang="ru-RU" sz="825" dirty="0" err="1">
                <a:solidFill>
                  <a:prstClr val="black"/>
                </a:solidFill>
                <a:latin typeface="Calibri" panose="020F0502020204030204"/>
              </a:rPr>
              <a:t>and</a:t>
            </a:r>
            <a:r>
              <a:rPr lang="ru-RU" sz="825" dirty="0">
                <a:solidFill>
                  <a:prstClr val="black"/>
                </a:solidFill>
                <a:latin typeface="Calibri" panose="020F0502020204030204"/>
              </a:rPr>
              <a:t> 5-HT1A </a:t>
            </a:r>
            <a:r>
              <a:rPr lang="ru-RU" sz="825" dirty="0" err="1">
                <a:solidFill>
                  <a:prstClr val="black"/>
                </a:solidFill>
                <a:latin typeface="Calibri" panose="020F0502020204030204"/>
              </a:rPr>
              <a:t>Receptor</a:t>
            </a:r>
            <a:r>
              <a:rPr lang="ru-RU" sz="825" dirty="0">
                <a:solidFill>
                  <a:prstClr val="black"/>
                </a:solidFill>
                <a:latin typeface="Calibri" panose="020F0502020204030204"/>
              </a:rPr>
              <a:t> </a:t>
            </a:r>
            <a:r>
              <a:rPr lang="ru-RU" sz="825" dirty="0" err="1">
                <a:solidFill>
                  <a:prstClr val="black"/>
                </a:solidFill>
                <a:latin typeface="Calibri" panose="020F0502020204030204"/>
              </a:rPr>
              <a:t>Activity</a:t>
            </a:r>
            <a:r>
              <a:rPr lang="ru-RU" sz="825" dirty="0">
                <a:solidFill>
                  <a:prstClr val="black"/>
                </a:solidFill>
                <a:latin typeface="Calibri" panose="020F0502020204030204"/>
              </a:rPr>
              <a:t>. </a:t>
            </a:r>
            <a:r>
              <a:rPr lang="ru-RU" sz="825" dirty="0" err="1">
                <a:solidFill>
                  <a:prstClr val="black"/>
                </a:solidFill>
                <a:latin typeface="Calibri" panose="020F0502020204030204"/>
              </a:rPr>
              <a:t>Journal</a:t>
            </a:r>
            <a:r>
              <a:rPr lang="ru-RU" sz="825" dirty="0">
                <a:solidFill>
                  <a:prstClr val="black"/>
                </a:solidFill>
                <a:latin typeface="Calibri" panose="020F0502020204030204"/>
              </a:rPr>
              <a:t> </a:t>
            </a:r>
            <a:r>
              <a:rPr lang="ru-RU" sz="825" dirty="0" err="1">
                <a:solidFill>
                  <a:prstClr val="black"/>
                </a:solidFill>
                <a:latin typeface="Calibri" panose="020F0502020204030204"/>
              </a:rPr>
              <a:t>of</a:t>
            </a:r>
            <a:r>
              <a:rPr lang="ru-RU" sz="825" dirty="0">
                <a:solidFill>
                  <a:prstClr val="black"/>
                </a:solidFill>
                <a:latin typeface="Calibri" panose="020F0502020204030204"/>
              </a:rPr>
              <a:t> </a:t>
            </a:r>
            <a:r>
              <a:rPr lang="ru-RU" sz="825" dirty="0" err="1">
                <a:solidFill>
                  <a:prstClr val="black"/>
                </a:solidFill>
                <a:latin typeface="Calibri" panose="020F0502020204030204"/>
              </a:rPr>
              <a:t>Pharmacology</a:t>
            </a:r>
            <a:r>
              <a:rPr lang="ru-RU" sz="825" dirty="0">
                <a:solidFill>
                  <a:prstClr val="black"/>
                </a:solidFill>
                <a:latin typeface="Calibri" panose="020F0502020204030204"/>
              </a:rPr>
              <a:t> </a:t>
            </a:r>
            <a:r>
              <a:rPr lang="ru-RU" sz="825" dirty="0" err="1">
                <a:solidFill>
                  <a:prstClr val="black"/>
                </a:solidFill>
                <a:latin typeface="Calibri" panose="020F0502020204030204"/>
              </a:rPr>
              <a:t>and</a:t>
            </a:r>
            <a:r>
              <a:rPr lang="ru-RU" sz="825" dirty="0">
                <a:solidFill>
                  <a:prstClr val="black"/>
                </a:solidFill>
                <a:latin typeface="Calibri" panose="020F0502020204030204"/>
              </a:rPr>
              <a:t> </a:t>
            </a:r>
            <a:r>
              <a:rPr lang="ru-RU" sz="825" dirty="0" err="1">
                <a:solidFill>
                  <a:prstClr val="black"/>
                </a:solidFill>
                <a:latin typeface="Calibri" panose="020F0502020204030204"/>
              </a:rPr>
              <a:t>Experimental</a:t>
            </a:r>
            <a:r>
              <a:rPr lang="ru-RU" sz="825" dirty="0">
                <a:solidFill>
                  <a:prstClr val="black"/>
                </a:solidFill>
                <a:latin typeface="Calibri" panose="020F0502020204030204"/>
              </a:rPr>
              <a:t> </a:t>
            </a:r>
            <a:r>
              <a:rPr lang="ru-RU" sz="825" dirty="0" err="1">
                <a:solidFill>
                  <a:prstClr val="black"/>
                </a:solidFill>
                <a:latin typeface="Calibri" panose="020F0502020204030204"/>
              </a:rPr>
              <a:t>Therapeutics</a:t>
            </a:r>
            <a:r>
              <a:rPr lang="ru-RU" sz="825" dirty="0">
                <a:solidFill>
                  <a:prstClr val="black"/>
                </a:solidFill>
                <a:latin typeface="Calibri" panose="020F0502020204030204"/>
              </a:rPr>
              <a:t>, 334(1), 171–181</a:t>
            </a:r>
            <a:endParaRPr lang="en-US" sz="825" dirty="0">
              <a:solidFill>
                <a:prstClr val="black"/>
              </a:solidFill>
              <a:latin typeface="Calibri" panose="020F0502020204030204"/>
            </a:endParaRPr>
          </a:p>
          <a:p>
            <a:pPr defTabSz="685800">
              <a:defRPr/>
            </a:pPr>
            <a:r>
              <a:rPr lang="en-US" sz="825" dirty="0">
                <a:solidFill>
                  <a:srgbClr val="212121"/>
                </a:solidFill>
                <a:latin typeface="BlinkMacSystemFont"/>
              </a:rPr>
              <a:t>Huang M, </a:t>
            </a:r>
            <a:r>
              <a:rPr lang="en-US" sz="825" dirty="0" err="1">
                <a:solidFill>
                  <a:srgbClr val="212121"/>
                </a:solidFill>
                <a:latin typeface="BlinkMacSystemFont"/>
              </a:rPr>
              <a:t>Horiguchi</a:t>
            </a:r>
            <a:r>
              <a:rPr lang="en-US" sz="825" dirty="0">
                <a:solidFill>
                  <a:srgbClr val="212121"/>
                </a:solidFill>
                <a:latin typeface="BlinkMacSystemFont"/>
              </a:rPr>
              <a:t> M, Felix AR, Meltzer HY. 5-HT1A and 5-HT7 receptors contribute to lurasidone-induced dopamine efflux. </a:t>
            </a:r>
            <a:r>
              <a:rPr lang="en-US" sz="825" dirty="0" err="1">
                <a:solidFill>
                  <a:srgbClr val="212121"/>
                </a:solidFill>
                <a:latin typeface="BlinkMacSystemFont"/>
              </a:rPr>
              <a:t>Neuroreport</a:t>
            </a:r>
            <a:r>
              <a:rPr lang="en-US" sz="825" dirty="0">
                <a:solidFill>
                  <a:srgbClr val="212121"/>
                </a:solidFill>
                <a:latin typeface="BlinkMacSystemFont"/>
              </a:rPr>
              <a:t>. 2012 May 9;23(7):436-40</a:t>
            </a:r>
            <a:endParaRPr lang="ru-RU" sz="825" dirty="0">
              <a:solidFill>
                <a:prstClr val="black"/>
              </a:solidFill>
              <a:latin typeface="Calibri" panose="020F0502020204030204"/>
            </a:endParaRPr>
          </a:p>
        </p:txBody>
      </p:sp>
      <p:sp>
        <p:nvSpPr>
          <p:cNvPr id="20" name="TextBox 19">
            <a:extLst>
              <a:ext uri="{FF2B5EF4-FFF2-40B4-BE49-F238E27FC236}">
                <a16:creationId xmlns:a16="http://schemas.microsoft.com/office/drawing/2014/main" id="{270159B7-08AD-4792-8973-672F20C87F2E}"/>
              </a:ext>
            </a:extLst>
          </p:cNvPr>
          <p:cNvSpPr txBox="1"/>
          <p:nvPr/>
        </p:nvSpPr>
        <p:spPr>
          <a:xfrm>
            <a:off x="7862713" y="4922822"/>
            <a:ext cx="357790" cy="253916"/>
          </a:xfrm>
          <a:prstGeom prst="rect">
            <a:avLst/>
          </a:prstGeom>
          <a:noFill/>
        </p:spPr>
        <p:txBody>
          <a:bodyPr wrap="none" rtlCol="0">
            <a:spAutoFit/>
          </a:bodyPr>
          <a:lstStyle/>
          <a:p>
            <a:pPr algn="ctr" defTabSz="685800">
              <a:defRPr/>
            </a:pPr>
            <a:r>
              <a:rPr lang="el-GR" sz="1050" b="1" dirty="0">
                <a:solidFill>
                  <a:prstClr val="black"/>
                </a:solidFill>
                <a:latin typeface="Calibri" panose="020F0502020204030204"/>
              </a:rPr>
              <a:t>α</a:t>
            </a:r>
            <a:r>
              <a:rPr lang="ru-RU" sz="1050" b="1" baseline="-25000" dirty="0">
                <a:solidFill>
                  <a:prstClr val="black"/>
                </a:solidFill>
                <a:latin typeface="Calibri" panose="020F0502020204030204"/>
              </a:rPr>
              <a:t>2С</a:t>
            </a:r>
          </a:p>
        </p:txBody>
      </p:sp>
      <p:sp>
        <p:nvSpPr>
          <p:cNvPr id="23" name="TextBox 22">
            <a:extLst>
              <a:ext uri="{FF2B5EF4-FFF2-40B4-BE49-F238E27FC236}">
                <a16:creationId xmlns:a16="http://schemas.microsoft.com/office/drawing/2014/main" id="{D0ED9DC6-6DBB-4F90-BAF4-21D1A425EF8A}"/>
              </a:ext>
            </a:extLst>
          </p:cNvPr>
          <p:cNvSpPr txBox="1"/>
          <p:nvPr/>
        </p:nvSpPr>
        <p:spPr>
          <a:xfrm rot="16200000">
            <a:off x="248136" y="2413212"/>
            <a:ext cx="872355" cy="253916"/>
          </a:xfrm>
          <a:prstGeom prst="rect">
            <a:avLst/>
          </a:prstGeom>
          <a:noFill/>
        </p:spPr>
        <p:txBody>
          <a:bodyPr wrap="none" rtlCol="0">
            <a:spAutoFit/>
          </a:bodyPr>
          <a:lstStyle/>
          <a:p>
            <a:pPr algn="ctr" defTabSz="685800">
              <a:defRPr/>
            </a:pPr>
            <a:r>
              <a:rPr lang="en-US" sz="1050" i="1" dirty="0">
                <a:solidFill>
                  <a:prstClr val="white">
                    <a:lumMod val="50000"/>
                  </a:prstClr>
                </a:solidFill>
                <a:latin typeface="Calibri" panose="020F0502020204030204"/>
              </a:rPr>
              <a:t>p</a:t>
            </a:r>
            <a:r>
              <a:rPr lang="en-US" sz="1050" dirty="0">
                <a:solidFill>
                  <a:prstClr val="white">
                    <a:lumMod val="50000"/>
                  </a:prstClr>
                </a:solidFill>
                <a:latin typeface="Calibri" panose="020F0502020204030204"/>
              </a:rPr>
              <a:t>K</a:t>
            </a:r>
            <a:r>
              <a:rPr lang="en-US" sz="1050" baseline="-25000" dirty="0">
                <a:solidFill>
                  <a:prstClr val="white">
                    <a:lumMod val="50000"/>
                  </a:prstClr>
                </a:solidFill>
                <a:latin typeface="Calibri" panose="020F0502020204030204"/>
              </a:rPr>
              <a:t>i</a:t>
            </a:r>
            <a:r>
              <a:rPr lang="en-US" sz="1050" dirty="0">
                <a:solidFill>
                  <a:prstClr val="white">
                    <a:lumMod val="50000"/>
                  </a:prstClr>
                </a:solidFill>
                <a:latin typeface="Calibri" panose="020F0502020204030204"/>
              </a:rPr>
              <a:t> [–log</a:t>
            </a:r>
            <a:r>
              <a:rPr lang="en-US" sz="1050" baseline="-25000" dirty="0">
                <a:solidFill>
                  <a:prstClr val="white">
                    <a:lumMod val="50000"/>
                  </a:prstClr>
                </a:solidFill>
                <a:latin typeface="Calibri" panose="020F0502020204030204"/>
              </a:rPr>
              <a:t>10</a:t>
            </a:r>
            <a:r>
              <a:rPr lang="en-US" sz="1050" dirty="0">
                <a:solidFill>
                  <a:prstClr val="white">
                    <a:lumMod val="50000"/>
                  </a:prstClr>
                </a:solidFill>
                <a:latin typeface="Calibri" panose="020F0502020204030204"/>
              </a:rPr>
              <a:t>K</a:t>
            </a:r>
            <a:r>
              <a:rPr lang="en-US" sz="1050" baseline="-25000" dirty="0">
                <a:solidFill>
                  <a:prstClr val="white">
                    <a:lumMod val="50000"/>
                  </a:prstClr>
                </a:solidFill>
                <a:latin typeface="Calibri" panose="020F0502020204030204"/>
              </a:rPr>
              <a:t>i</a:t>
            </a:r>
            <a:r>
              <a:rPr lang="en-US" sz="1050" dirty="0">
                <a:solidFill>
                  <a:prstClr val="white">
                    <a:lumMod val="50000"/>
                  </a:prstClr>
                </a:solidFill>
                <a:latin typeface="Calibri" panose="020F0502020204030204"/>
              </a:rPr>
              <a:t>]</a:t>
            </a:r>
            <a:endParaRPr lang="ru-RU" sz="1050" dirty="0">
              <a:solidFill>
                <a:prstClr val="white">
                  <a:lumMod val="50000"/>
                </a:prstClr>
              </a:solidFill>
              <a:latin typeface="Calibri" panose="020F0502020204030204"/>
            </a:endParaRPr>
          </a:p>
        </p:txBody>
      </p:sp>
      <p:pic>
        <p:nvPicPr>
          <p:cNvPr id="24" name="Рисунок 23">
            <a:extLst>
              <a:ext uri="{FF2B5EF4-FFF2-40B4-BE49-F238E27FC236}">
                <a16:creationId xmlns:a16="http://schemas.microsoft.com/office/drawing/2014/main" id="{04B25182-2E7F-4773-AD39-C56A7E65D18A}"/>
              </a:ext>
            </a:extLst>
          </p:cNvPr>
          <p:cNvPicPr>
            <a:picLocks noChangeAspect="1"/>
          </p:cNvPicPr>
          <p:nvPr/>
        </p:nvPicPr>
        <p:blipFill>
          <a:blip r:embed="rId4" cstate="print"/>
          <a:stretch>
            <a:fillRect/>
          </a:stretch>
        </p:blipFill>
        <p:spPr>
          <a:xfrm>
            <a:off x="10428414" y="192955"/>
            <a:ext cx="1489143" cy="582213"/>
          </a:xfrm>
          <a:prstGeom prst="rect">
            <a:avLst/>
          </a:prstGeom>
        </p:spPr>
      </p:pic>
      <p:cxnSp>
        <p:nvCxnSpPr>
          <p:cNvPr id="6" name="Прямая соединительная линия 5">
            <a:extLst>
              <a:ext uri="{FF2B5EF4-FFF2-40B4-BE49-F238E27FC236}">
                <a16:creationId xmlns:a16="http://schemas.microsoft.com/office/drawing/2014/main" id="{D8658F87-1DC3-46A4-8FEC-63D08C31B281}"/>
              </a:ext>
            </a:extLst>
          </p:cNvPr>
          <p:cNvCxnSpPr/>
          <p:nvPr/>
        </p:nvCxnSpPr>
        <p:spPr>
          <a:xfrm flipV="1">
            <a:off x="5949863" y="2226469"/>
            <a:ext cx="0" cy="3087866"/>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9EC32B8-2A4D-45A7-872C-0559269525D6}"/>
              </a:ext>
            </a:extLst>
          </p:cNvPr>
          <p:cNvSpPr txBox="1"/>
          <p:nvPr/>
        </p:nvSpPr>
        <p:spPr>
          <a:xfrm>
            <a:off x="2724840" y="2375713"/>
            <a:ext cx="1298753" cy="300082"/>
          </a:xfrm>
          <a:prstGeom prst="rect">
            <a:avLst/>
          </a:prstGeom>
          <a:noFill/>
        </p:spPr>
        <p:txBody>
          <a:bodyPr wrap="none" rtlCol="0">
            <a:spAutoFit/>
          </a:bodyPr>
          <a:lstStyle/>
          <a:p>
            <a:pPr algn="ctr" defTabSz="685800">
              <a:defRPr/>
            </a:pPr>
            <a:r>
              <a:rPr lang="ru-RU" sz="1350" dirty="0">
                <a:solidFill>
                  <a:prstClr val="black"/>
                </a:solidFill>
                <a:latin typeface="Calibri" panose="020F0502020204030204"/>
              </a:rPr>
              <a:t>АНТИМИШЕНИ</a:t>
            </a:r>
          </a:p>
        </p:txBody>
      </p:sp>
    </p:spTree>
    <p:extLst>
      <p:ext uri="{BB962C8B-B14F-4D97-AF65-F5344CB8AC3E}">
        <p14:creationId xmlns:p14="http://schemas.microsoft.com/office/powerpoint/2010/main" val="3801760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1F31-5808-4467-9543-8A2792C8F35F}"/>
              </a:ext>
            </a:extLst>
          </p:cNvPr>
          <p:cNvSpPr>
            <a:spLocks noGrp="1"/>
          </p:cNvSpPr>
          <p:nvPr>
            <p:ph type="title"/>
          </p:nvPr>
        </p:nvSpPr>
        <p:spPr>
          <a:xfrm>
            <a:off x="610121" y="1266829"/>
            <a:ext cx="6677371" cy="692497"/>
          </a:xfrm>
        </p:spPr>
        <p:txBody>
          <a:bodyPr vert="horz" wrap="square" lIns="68580" tIns="34290" rIns="68580" bIns="34290" numCol="1" rtlCol="0" anchor="t" anchorCtr="0" compatLnSpc="1">
            <a:prstTxWarp prst="textNoShape">
              <a:avLst/>
            </a:prstTxWarp>
            <a:spAutoFit/>
          </a:bodyPr>
          <a:lstStyle/>
          <a:p>
            <a:pPr defTabSz="342900">
              <a:spcBef>
                <a:spcPts val="0"/>
              </a:spcBef>
            </a:pPr>
            <a:r>
              <a:rPr lang="ru-RU" sz="2250" b="1" spc="-113" dirty="0">
                <a:solidFill>
                  <a:srgbClr val="485DC6"/>
                </a:solidFill>
                <a:latin typeface="Arial Narrow" panose="020B0606020202030204" pitchFamily="34" charset="0"/>
                <a:ea typeface="+mn-ea"/>
                <a:cs typeface="Aldhabi" panose="020B0604020202020204" pitchFamily="2" charset="-78"/>
              </a:rPr>
              <a:t>Изменения от исходного уровня по шкале дневной сонливости </a:t>
            </a:r>
            <a:r>
              <a:rPr lang="ru-RU" sz="2250" b="1" spc="-113" dirty="0" err="1">
                <a:solidFill>
                  <a:srgbClr val="485DC6"/>
                </a:solidFill>
                <a:latin typeface="Arial Narrow" panose="020B0606020202030204" pitchFamily="34" charset="0"/>
                <a:ea typeface="+mn-ea"/>
                <a:cs typeface="Aldhabi" panose="020B0604020202020204" pitchFamily="2" charset="-78"/>
              </a:rPr>
              <a:t>Эпворта</a:t>
            </a:r>
            <a:endParaRPr lang="ru-RU" sz="2250" b="1" spc="-113" baseline="30000" dirty="0">
              <a:solidFill>
                <a:srgbClr val="485DC6"/>
              </a:solidFill>
              <a:latin typeface="Arial Narrow" panose="020B0606020202030204" pitchFamily="34" charset="0"/>
              <a:ea typeface="+mn-ea"/>
              <a:cs typeface="Aldhabi" panose="020B0604020202020204" pitchFamily="2" charset="-78"/>
            </a:endParaRPr>
          </a:p>
        </p:txBody>
      </p:sp>
      <p:sp>
        <p:nvSpPr>
          <p:cNvPr id="4" name="Rectangle 4">
            <a:extLst>
              <a:ext uri="{FF2B5EF4-FFF2-40B4-BE49-F238E27FC236}">
                <a16:creationId xmlns:a16="http://schemas.microsoft.com/office/drawing/2014/main" id="{FEE6A61E-03AD-47FC-92DF-4B521D6D286F}"/>
              </a:ext>
            </a:extLst>
          </p:cNvPr>
          <p:cNvSpPr>
            <a:spLocks noChangeArrowheads="1"/>
          </p:cNvSpPr>
          <p:nvPr/>
        </p:nvSpPr>
        <p:spPr bwMode="auto">
          <a:xfrm rot="-5400000">
            <a:off x="1606542" y="3204634"/>
            <a:ext cx="1269578" cy="323165"/>
          </a:xfrm>
          <a:prstGeom prst="rect">
            <a:avLst/>
          </a:prstGeom>
          <a:noFill/>
          <a:ln w="9525">
            <a:noFill/>
            <a:miter lim="800000"/>
            <a:headEnd/>
            <a:tailEnd/>
          </a:ln>
        </p:spPr>
        <p:txBody>
          <a:bodyPr wrap="none" lIns="0" tIns="0" rIns="0" bIns="0">
            <a:spAutoFit/>
          </a:bodyPr>
          <a:lstStyle/>
          <a:p>
            <a:pPr algn="ctr" defTabSz="514350" eaLnBrk="0" hangingPunct="0"/>
            <a:r>
              <a:rPr lang="en-US" altLang="ja-JP" sz="1050" b="1" dirty="0">
                <a:solidFill>
                  <a:srgbClr val="000000"/>
                </a:solidFill>
                <a:latin typeface="Arial Narrow" panose="020B0606020202030204" pitchFamily="34" charset="0"/>
                <a:ea typeface="ＭＳ Ｐゴシック" panose="020B0600070205080204" pitchFamily="34" charset="-128"/>
                <a:cs typeface="Arial" pitchFamily="34" charset="0"/>
              </a:rPr>
              <a:t>LS</a:t>
            </a:r>
            <a:r>
              <a:rPr lang="ru-RU" altLang="ja-JP" sz="1050" b="1" dirty="0">
                <a:solidFill>
                  <a:srgbClr val="000000"/>
                </a:solidFill>
                <a:latin typeface="Arial Narrow" panose="020B0606020202030204" pitchFamily="34" charset="0"/>
                <a:ea typeface="ＭＳ Ｐゴシック" panose="020B0600070205080204" pitchFamily="34" charset="-128"/>
                <a:cs typeface="Arial" pitchFamily="34" charset="0"/>
              </a:rPr>
              <a:t> среднее изменение </a:t>
            </a:r>
          </a:p>
          <a:p>
            <a:pPr algn="ctr" defTabSz="514350" eaLnBrk="0" hangingPunct="0"/>
            <a:r>
              <a:rPr lang="ru-RU" altLang="ja-JP" sz="1050" b="1" dirty="0">
                <a:solidFill>
                  <a:srgbClr val="000000"/>
                </a:solidFill>
                <a:latin typeface="Arial Narrow" panose="020B0606020202030204" pitchFamily="34" charset="0"/>
                <a:ea typeface="ＭＳ Ｐゴシック" panose="020B0600070205080204" pitchFamily="34" charset="-128"/>
                <a:cs typeface="Arial" pitchFamily="34" charset="0"/>
              </a:rPr>
              <a:t>от исходного уровня</a:t>
            </a:r>
            <a:endParaRPr lang="en-US" altLang="ja-JP" sz="1050" b="1" dirty="0">
              <a:solidFill>
                <a:srgbClr val="000000"/>
              </a:solidFill>
              <a:latin typeface="Arial Narrow" panose="020B0606020202030204" pitchFamily="34" charset="0"/>
              <a:ea typeface="ＭＳ Ｐゴシック" panose="020B0600070205080204" pitchFamily="34" charset="-128"/>
              <a:cs typeface="Arial" pitchFamily="34" charset="0"/>
            </a:endParaRPr>
          </a:p>
        </p:txBody>
      </p:sp>
      <p:sp>
        <p:nvSpPr>
          <p:cNvPr id="5" name="Rectangle 112">
            <a:extLst>
              <a:ext uri="{FF2B5EF4-FFF2-40B4-BE49-F238E27FC236}">
                <a16:creationId xmlns:a16="http://schemas.microsoft.com/office/drawing/2014/main" id="{4BF6BCEC-F47E-415C-983B-0D013481E491}"/>
              </a:ext>
            </a:extLst>
          </p:cNvPr>
          <p:cNvSpPr>
            <a:spLocks noChangeArrowheads="1"/>
          </p:cNvSpPr>
          <p:nvPr/>
        </p:nvSpPr>
        <p:spPr bwMode="auto">
          <a:xfrm>
            <a:off x="8380369" y="3602400"/>
            <a:ext cx="1934595" cy="215934"/>
          </a:xfrm>
          <a:prstGeom prst="rect">
            <a:avLst/>
          </a:prstGeom>
          <a:noFill/>
          <a:ln w="9525">
            <a:noFill/>
            <a:miter lim="800000"/>
            <a:headEnd/>
            <a:tailEnd/>
          </a:ln>
        </p:spPr>
        <p:txBody>
          <a:bodyPr wrap="square" lIns="51792" tIns="25897" rIns="51792" bIns="25897" anchor="b">
            <a:spAutoFit/>
          </a:bodyPr>
          <a:lstStyle/>
          <a:p>
            <a:pPr defTabSz="514350" eaLnBrk="0" hangingPunct="0">
              <a:lnSpc>
                <a:spcPct val="90000"/>
              </a:lnSpc>
            </a:pPr>
            <a:r>
              <a:rPr lang="en-US" sz="591" dirty="0">
                <a:solidFill>
                  <a:srgbClr val="626464"/>
                </a:solidFill>
                <a:latin typeface="Arial Narrow" panose="020B0606020202030204" pitchFamily="34" charset="0"/>
                <a:cs typeface="Arial" pitchFamily="34" charset="0"/>
              </a:rPr>
              <a:t>***p=0.001 vs </a:t>
            </a:r>
            <a:r>
              <a:rPr lang="ru-RU" sz="591" dirty="0">
                <a:solidFill>
                  <a:srgbClr val="626464"/>
                </a:solidFill>
                <a:latin typeface="Arial Narrow" panose="020B0606020202030204" pitchFamily="34" charset="0"/>
                <a:cs typeface="Arial" pitchFamily="34" charset="0"/>
              </a:rPr>
              <a:t>плацебо;</a:t>
            </a:r>
            <a:endParaRPr lang="en-US" sz="591" dirty="0">
              <a:solidFill>
                <a:srgbClr val="626464"/>
              </a:solidFill>
              <a:latin typeface="Arial Narrow" panose="020B0606020202030204" pitchFamily="34" charset="0"/>
              <a:cs typeface="Arial" pitchFamily="34" charset="0"/>
            </a:endParaRPr>
          </a:p>
          <a:p>
            <a:pPr defTabSz="514350" eaLnBrk="0" hangingPunct="0">
              <a:lnSpc>
                <a:spcPct val="90000"/>
              </a:lnSpc>
            </a:pPr>
            <a:r>
              <a:rPr lang="en-US" sz="591" i="1" dirty="0">
                <a:solidFill>
                  <a:srgbClr val="626464"/>
                </a:solidFill>
                <a:latin typeface="Arial Narrow" panose="020B0606020202030204" pitchFamily="34" charset="0"/>
                <a:cs typeface="Arial" pitchFamily="34" charset="0"/>
              </a:rPr>
              <a:t>p</a:t>
            </a:r>
            <a:r>
              <a:rPr lang="en-US" sz="591" dirty="0">
                <a:solidFill>
                  <a:srgbClr val="626464"/>
                </a:solidFill>
                <a:latin typeface="Arial Narrow" panose="020B0606020202030204" pitchFamily="34" charset="0"/>
                <a:cs typeface="Arial" pitchFamily="34" charset="0"/>
              </a:rPr>
              <a:t>&lt;0.001 vs </a:t>
            </a:r>
            <a:r>
              <a:rPr lang="ru-RU" sz="591" dirty="0">
                <a:solidFill>
                  <a:srgbClr val="626464"/>
                </a:solidFill>
                <a:latin typeface="Arial Narrow" panose="020B0606020202030204" pitchFamily="34" charset="0"/>
                <a:cs typeface="Arial" pitchFamily="34" charset="0"/>
              </a:rPr>
              <a:t>Луразидон 80 и 160 мг/сут</a:t>
            </a:r>
            <a:endParaRPr lang="en-US" sz="591" dirty="0">
              <a:solidFill>
                <a:srgbClr val="626464"/>
              </a:solidFill>
              <a:latin typeface="Arial Narrow" panose="020B0606020202030204" pitchFamily="34" charset="0"/>
              <a:cs typeface="Arial" pitchFamily="34" charset="0"/>
            </a:endParaRPr>
          </a:p>
        </p:txBody>
      </p:sp>
      <p:sp>
        <p:nvSpPr>
          <p:cNvPr id="6" name="Rettangolo 27">
            <a:extLst>
              <a:ext uri="{FF2B5EF4-FFF2-40B4-BE49-F238E27FC236}">
                <a16:creationId xmlns:a16="http://schemas.microsoft.com/office/drawing/2014/main" id="{F6E72C46-FB26-4161-8912-577E2DB3AC2B}"/>
              </a:ext>
            </a:extLst>
          </p:cNvPr>
          <p:cNvSpPr/>
          <p:nvPr/>
        </p:nvSpPr>
        <p:spPr>
          <a:xfrm>
            <a:off x="435503" y="6184633"/>
            <a:ext cx="4010117" cy="246221"/>
          </a:xfrm>
          <a:prstGeom prst="rect">
            <a:avLst/>
          </a:prstGeom>
        </p:spPr>
        <p:txBody>
          <a:bodyPr wrap="square">
            <a:spAutoFit/>
          </a:bodyPr>
          <a:lstStyle/>
          <a:p>
            <a:pPr marL="128588" indent="-128588" defTabSz="514350">
              <a:buFontTx/>
              <a:buAutoNum type="arabicPeriod"/>
            </a:pPr>
            <a:r>
              <a:rPr lang="en-US" sz="1000" dirty="0">
                <a:solidFill>
                  <a:srgbClr val="FFFFFF">
                    <a:lumMod val="50000"/>
                  </a:srgbClr>
                </a:solidFill>
                <a:latin typeface="Arial Narrow" panose="020B0606020202030204" pitchFamily="34" charset="0"/>
              </a:rPr>
              <a:t>Loebel A, </a:t>
            </a:r>
            <a:r>
              <a:rPr kumimoji="1" lang="en-US" sz="1000" dirty="0">
                <a:solidFill>
                  <a:srgbClr val="FFFFFF">
                    <a:lumMod val="50000"/>
                  </a:srgbClr>
                </a:solidFill>
                <a:latin typeface="Arial Narrow" panose="020B0606020202030204" pitchFamily="34" charset="0"/>
              </a:rPr>
              <a:t>et al. </a:t>
            </a:r>
            <a:r>
              <a:rPr lang="en-US" sz="1000" i="1" dirty="0" err="1">
                <a:solidFill>
                  <a:srgbClr val="FFFFFF">
                    <a:lumMod val="50000"/>
                  </a:srgbClr>
                </a:solidFill>
                <a:latin typeface="Arial Narrow" panose="020B0606020202030204" pitchFamily="34" charset="0"/>
              </a:rPr>
              <a:t>Schizophr</a:t>
            </a:r>
            <a:r>
              <a:rPr lang="en-US" sz="1000" i="1" dirty="0">
                <a:solidFill>
                  <a:srgbClr val="FFFFFF">
                    <a:lumMod val="50000"/>
                  </a:srgbClr>
                </a:solidFill>
                <a:latin typeface="Arial Narrow" panose="020B0606020202030204" pitchFamily="34" charset="0"/>
              </a:rPr>
              <a:t> Res</a:t>
            </a:r>
            <a:r>
              <a:rPr kumimoji="1" lang="en-US" sz="1000" i="1" dirty="0">
                <a:solidFill>
                  <a:srgbClr val="FFFFFF">
                    <a:lumMod val="50000"/>
                  </a:srgbClr>
                </a:solidFill>
                <a:latin typeface="Arial Narrow" panose="020B0606020202030204" pitchFamily="34" charset="0"/>
              </a:rPr>
              <a:t>. </a:t>
            </a:r>
            <a:r>
              <a:rPr kumimoji="1" lang="en-US" sz="1000" dirty="0">
                <a:solidFill>
                  <a:srgbClr val="FFFFFF">
                    <a:lumMod val="50000"/>
                  </a:srgbClr>
                </a:solidFill>
                <a:latin typeface="Arial Narrow" panose="020B0606020202030204" pitchFamily="34" charset="0"/>
              </a:rPr>
              <a:t>2013;</a:t>
            </a:r>
            <a:r>
              <a:rPr lang="en-US" sz="1000" dirty="0">
                <a:solidFill>
                  <a:srgbClr val="FFFFFF">
                    <a:lumMod val="50000"/>
                  </a:srgbClr>
                </a:solidFill>
                <a:latin typeface="Arial Narrow" panose="020B0606020202030204" pitchFamily="34" charset="0"/>
              </a:rPr>
              <a:t>145(1-3):101-109.</a:t>
            </a:r>
            <a:endParaRPr lang="ru-RU" sz="1000" dirty="0">
              <a:solidFill>
                <a:srgbClr val="FFFFFF">
                  <a:lumMod val="50000"/>
                </a:srgbClr>
              </a:solidFill>
              <a:latin typeface="Arial Narrow" panose="020B0606020202030204" pitchFamily="34" charset="0"/>
            </a:endParaRPr>
          </a:p>
        </p:txBody>
      </p:sp>
      <p:sp>
        <p:nvSpPr>
          <p:cNvPr id="8" name="Прямоугольник 24">
            <a:extLst>
              <a:ext uri="{FF2B5EF4-FFF2-40B4-BE49-F238E27FC236}">
                <a16:creationId xmlns:a16="http://schemas.microsoft.com/office/drawing/2014/main" id="{F976BE0A-6B4D-4F48-B960-F035BBAC7256}"/>
              </a:ext>
            </a:extLst>
          </p:cNvPr>
          <p:cNvSpPr/>
          <p:nvPr/>
        </p:nvSpPr>
        <p:spPr>
          <a:xfrm>
            <a:off x="1800266" y="4912282"/>
            <a:ext cx="8591471" cy="415498"/>
          </a:xfrm>
          <a:prstGeom prst="rect">
            <a:avLst/>
          </a:prstGeom>
          <a:solidFill>
            <a:schemeClr val="bg1"/>
          </a:solidFill>
          <a:ln w="9525">
            <a:noFill/>
            <a:miter lim="800000"/>
            <a:headEnd/>
            <a:tailEnd/>
          </a:ln>
        </p:spPr>
        <p:txBody>
          <a:bodyPr wrap="square" lIns="0" tIns="0" rIns="0" bIns="0">
            <a:spAutoFit/>
          </a:bodyPr>
          <a:lstStyle/>
          <a:p>
            <a:pPr algn="ctr" defTabSz="514350" eaLnBrk="0" hangingPunct="0"/>
            <a:r>
              <a:rPr lang="ru-RU" sz="1350" dirty="0">
                <a:solidFill>
                  <a:schemeClr val="tx2"/>
                </a:solidFill>
                <a:latin typeface="Arial Narrow" panose="020B0606020202030204" pitchFamily="34" charset="0"/>
                <a:cs typeface="Arial" pitchFamily="34" charset="0"/>
              </a:rPr>
              <a:t>Лечение </a:t>
            </a:r>
            <a:r>
              <a:rPr lang="ru-RU" sz="1350" dirty="0" err="1">
                <a:solidFill>
                  <a:schemeClr val="tx2"/>
                </a:solidFill>
                <a:latin typeface="Arial Narrow" panose="020B0606020202030204" pitchFamily="34" charset="0"/>
                <a:cs typeface="Arial" pitchFamily="34" charset="0"/>
              </a:rPr>
              <a:t>Кветиапином</a:t>
            </a:r>
            <a:r>
              <a:rPr lang="ru-RU" sz="1350" dirty="0">
                <a:solidFill>
                  <a:schemeClr val="tx2"/>
                </a:solidFill>
                <a:latin typeface="Arial Narrow" panose="020B0606020202030204" pitchFamily="34" charset="0"/>
                <a:cs typeface="Arial" pitchFamily="34" charset="0"/>
              </a:rPr>
              <a:t> </a:t>
            </a:r>
            <a:r>
              <a:rPr lang="en-US" sz="1350" dirty="0">
                <a:solidFill>
                  <a:schemeClr val="tx2"/>
                </a:solidFill>
                <a:latin typeface="Arial Narrow" panose="020B0606020202030204" pitchFamily="34" charset="0"/>
                <a:cs typeface="Arial" pitchFamily="34" charset="0"/>
              </a:rPr>
              <a:t>XR </a:t>
            </a:r>
            <a:r>
              <a:rPr lang="ru-RU" sz="1350" dirty="0">
                <a:solidFill>
                  <a:schemeClr val="tx2"/>
                </a:solidFill>
                <a:latin typeface="Arial Narrow" panose="020B0606020202030204" pitchFamily="34" charset="0"/>
                <a:cs typeface="Arial" pitchFamily="34" charset="0"/>
              </a:rPr>
              <a:t>было ассоциировано со статистически достоверным усилением дневной сонливости в сравнении с обеими дозами Луразидона и с плацебо</a:t>
            </a:r>
            <a:r>
              <a:rPr lang="ru-RU" sz="1350" baseline="30000" dirty="0">
                <a:solidFill>
                  <a:schemeClr val="tx2"/>
                </a:solidFill>
                <a:latin typeface="Arial Narrow" panose="020B0606020202030204" pitchFamily="34" charset="0"/>
                <a:cs typeface="Arial" pitchFamily="34" charset="0"/>
              </a:rPr>
              <a:t>1</a:t>
            </a:r>
          </a:p>
        </p:txBody>
      </p:sp>
      <p:graphicFrame>
        <p:nvGraphicFramePr>
          <p:cNvPr id="11" name="Object 4">
            <a:extLst>
              <a:ext uri="{FF2B5EF4-FFF2-40B4-BE49-F238E27FC236}">
                <a16:creationId xmlns:a16="http://schemas.microsoft.com/office/drawing/2014/main" id="{17F9E8C5-56BE-42E3-AFCB-BCA487860169}"/>
              </a:ext>
            </a:extLst>
          </p:cNvPr>
          <p:cNvGraphicFramePr>
            <a:graphicFrameLocks noChangeAspect="1"/>
          </p:cNvGraphicFramePr>
          <p:nvPr/>
        </p:nvGraphicFramePr>
        <p:xfrm>
          <a:off x="1854976" y="2028576"/>
          <a:ext cx="9036544" cy="2777979"/>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a:extLst>
              <a:ext uri="{FF2B5EF4-FFF2-40B4-BE49-F238E27FC236}">
                <a16:creationId xmlns:a16="http://schemas.microsoft.com/office/drawing/2014/main" id="{09D24E0E-7FD7-483C-9554-2747AAD91288}"/>
              </a:ext>
            </a:extLst>
          </p:cNvPr>
          <p:cNvSpPr/>
          <p:nvPr/>
        </p:nvSpPr>
        <p:spPr>
          <a:xfrm>
            <a:off x="0" y="546410"/>
            <a:ext cx="773152" cy="72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9571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51A60590-6723-4EDA-9B4F-524C57AE11F1}" type="slidenum">
              <a:rPr lang="ru-RU" smtClean="0">
                <a:solidFill>
                  <a:prstClr val="black">
                    <a:tint val="75000"/>
                  </a:prstClr>
                </a:solidFill>
              </a:rPr>
              <a:pPr/>
              <a:t>27</a:t>
            </a:fld>
            <a:endParaRPr lang="ru-RU">
              <a:solidFill>
                <a:prstClr val="black">
                  <a:tint val="75000"/>
                </a:prstClr>
              </a:solidFill>
            </a:endParaRPr>
          </a:p>
        </p:txBody>
      </p:sp>
      <p:pic>
        <p:nvPicPr>
          <p:cNvPr id="140291" name="Picture 3"/>
          <p:cNvPicPr>
            <a:picLocks noChangeAspect="1" noChangeArrowheads="1"/>
          </p:cNvPicPr>
          <p:nvPr/>
        </p:nvPicPr>
        <p:blipFill>
          <a:blip r:embed="rId2"/>
          <a:srcRect/>
          <a:stretch>
            <a:fillRect/>
          </a:stretch>
        </p:blipFill>
        <p:spPr bwMode="auto">
          <a:xfrm>
            <a:off x="4674176" y="2678544"/>
            <a:ext cx="2755577" cy="3908569"/>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a:stretch>
            <a:fillRect/>
          </a:stretch>
        </p:blipFill>
        <p:spPr bwMode="auto">
          <a:xfrm>
            <a:off x="8109527" y="1717964"/>
            <a:ext cx="3593330" cy="4928466"/>
          </a:xfrm>
          <a:prstGeom prst="rect">
            <a:avLst/>
          </a:prstGeom>
          <a:noFill/>
          <a:ln w="9525">
            <a:noFill/>
            <a:miter lim="800000"/>
            <a:headEnd/>
            <a:tailEnd/>
          </a:ln>
          <a:effectLst/>
        </p:spPr>
      </p:pic>
      <p:sp>
        <p:nvSpPr>
          <p:cNvPr id="8" name="Прямоугольник 7"/>
          <p:cNvSpPr/>
          <p:nvPr/>
        </p:nvSpPr>
        <p:spPr>
          <a:xfrm>
            <a:off x="138544" y="196840"/>
            <a:ext cx="11499274" cy="1631216"/>
          </a:xfrm>
          <a:prstGeom prst="rect">
            <a:avLst/>
          </a:prstGeom>
        </p:spPr>
        <p:txBody>
          <a:bodyPr wrap="square">
            <a:spAutoFit/>
          </a:bodyPr>
          <a:lstStyle/>
          <a:p>
            <a:r>
              <a:rPr lang="ru-RU" sz="2000" dirty="0" err="1">
                <a:solidFill>
                  <a:schemeClr val="bg2">
                    <a:lumMod val="10000"/>
                  </a:schemeClr>
                </a:solidFill>
                <a:latin typeface="Bahnschrift Condensed" pitchFamily="34" charset="0"/>
              </a:rPr>
              <a:t>Луразидон</a:t>
            </a:r>
            <a:r>
              <a:rPr lang="ru-RU" sz="2000" dirty="0">
                <a:solidFill>
                  <a:schemeClr val="bg2">
                    <a:lumMod val="10000"/>
                  </a:schemeClr>
                </a:solidFill>
                <a:latin typeface="Bahnschrift Condensed" pitchFamily="34" charset="0"/>
              </a:rPr>
              <a:t> был одобрен Администрацией США по контролю над пищевыми продуктами и лекарственными препаратами в октябре 2010 года. Исследования </a:t>
            </a:r>
            <a:r>
              <a:rPr lang="ru-RU" sz="2000" dirty="0" err="1">
                <a:solidFill>
                  <a:schemeClr val="bg2">
                    <a:lumMod val="10000"/>
                  </a:schemeClr>
                </a:solidFill>
                <a:latin typeface="Bahnschrift Condensed" pitchFamily="34" charset="0"/>
              </a:rPr>
              <a:t>in</a:t>
            </a:r>
            <a:r>
              <a:rPr lang="ru-RU" sz="2000" dirty="0">
                <a:solidFill>
                  <a:schemeClr val="bg2">
                    <a:lumMod val="10000"/>
                  </a:schemeClr>
                </a:solidFill>
                <a:latin typeface="Bahnschrift Condensed" pitchFamily="34" charset="0"/>
              </a:rPr>
              <a:t> </a:t>
            </a:r>
            <a:r>
              <a:rPr lang="ru-RU" sz="2000" dirty="0" err="1">
                <a:solidFill>
                  <a:schemeClr val="bg2">
                    <a:lumMod val="10000"/>
                  </a:schemeClr>
                </a:solidFill>
                <a:latin typeface="Bahnschrift Condensed" pitchFamily="34" charset="0"/>
              </a:rPr>
              <a:t>vitro</a:t>
            </a:r>
            <a:r>
              <a:rPr lang="ru-RU" sz="2000" dirty="0">
                <a:solidFill>
                  <a:schemeClr val="bg2">
                    <a:lumMod val="10000"/>
                  </a:schemeClr>
                </a:solidFill>
                <a:latin typeface="Bahnschrift Condensed" pitchFamily="34" charset="0"/>
              </a:rPr>
              <a:t> показали, что препарат является антагонистом с высоким аффинитетом к D2, 5HT2A и 5HT7 рецепторам; обладает умеренным сродством к α2С адренергическим рецепторам и слабым сродством к α2А адренергическим рецепторам. Кроме того, </a:t>
            </a:r>
            <a:r>
              <a:rPr lang="ru-RU" sz="2000" dirty="0" err="1">
                <a:solidFill>
                  <a:schemeClr val="bg2">
                    <a:lumMod val="10000"/>
                  </a:schemeClr>
                </a:solidFill>
                <a:latin typeface="Bahnschrift Condensed" pitchFamily="34" charset="0"/>
              </a:rPr>
              <a:t>луразидон</a:t>
            </a:r>
            <a:r>
              <a:rPr lang="ru-RU" sz="2000" dirty="0">
                <a:solidFill>
                  <a:schemeClr val="bg2">
                    <a:lumMod val="10000"/>
                  </a:schemeClr>
                </a:solidFill>
                <a:latin typeface="Bahnschrift Condensed" pitchFamily="34" charset="0"/>
              </a:rPr>
              <a:t> действует как частичный </a:t>
            </a:r>
            <a:r>
              <a:rPr lang="ru-RU" sz="2000" dirty="0" err="1">
                <a:solidFill>
                  <a:schemeClr val="bg2">
                    <a:lumMod val="10000"/>
                  </a:schemeClr>
                </a:solidFill>
                <a:latin typeface="Bahnschrift Condensed" pitchFamily="34" charset="0"/>
              </a:rPr>
              <a:t>агонист</a:t>
            </a:r>
            <a:r>
              <a:rPr lang="ru-RU" sz="2000" dirty="0">
                <a:solidFill>
                  <a:schemeClr val="bg2">
                    <a:lumMod val="10000"/>
                  </a:schemeClr>
                </a:solidFill>
                <a:latin typeface="Bahnschrift Condensed" pitchFamily="34" charset="0"/>
              </a:rPr>
              <a:t> 5HT1A рецепторов (аффинитет от умеренного до высокого) при отсутствии заметного аффинитета к </a:t>
            </a:r>
            <a:r>
              <a:rPr lang="ru-RU" sz="2000" dirty="0" err="1">
                <a:solidFill>
                  <a:schemeClr val="bg2">
                    <a:lumMod val="10000"/>
                  </a:schemeClr>
                </a:solidFill>
                <a:latin typeface="Bahnschrift Condensed" pitchFamily="34" charset="0"/>
              </a:rPr>
              <a:t>гистаминовым</a:t>
            </a:r>
            <a:r>
              <a:rPr lang="ru-RU" sz="2000" dirty="0">
                <a:solidFill>
                  <a:schemeClr val="bg2">
                    <a:lumMod val="10000"/>
                  </a:schemeClr>
                </a:solidFill>
                <a:latin typeface="Bahnschrift Condensed" pitchFamily="34" charset="0"/>
              </a:rPr>
              <a:t> H1 и </a:t>
            </a:r>
            <a:r>
              <a:rPr lang="ru-RU" sz="2000" dirty="0" err="1">
                <a:solidFill>
                  <a:schemeClr val="bg2">
                    <a:lumMod val="10000"/>
                  </a:schemeClr>
                </a:solidFill>
                <a:latin typeface="Bahnschrift Condensed" pitchFamily="34" charset="0"/>
              </a:rPr>
              <a:t>мускариновым</a:t>
            </a:r>
            <a:r>
              <a:rPr lang="ru-RU" sz="2000" dirty="0">
                <a:solidFill>
                  <a:schemeClr val="bg2">
                    <a:lumMod val="10000"/>
                  </a:schemeClr>
                </a:solidFill>
                <a:latin typeface="Bahnschrift Condensed" pitchFamily="34" charset="0"/>
              </a:rPr>
              <a:t> М1 рецепторам</a:t>
            </a:r>
            <a:r>
              <a:rPr lang="ru-RU" sz="2000" dirty="0">
                <a:latin typeface="Bahnschrift Condensed" pitchFamily="34" charset="0"/>
              </a:rPr>
              <a:t>.</a:t>
            </a:r>
          </a:p>
        </p:txBody>
      </p:sp>
      <p:sp>
        <p:nvSpPr>
          <p:cNvPr id="9" name="Прямоугольник 8"/>
          <p:cNvSpPr/>
          <p:nvPr/>
        </p:nvSpPr>
        <p:spPr>
          <a:xfrm>
            <a:off x="230908" y="1942145"/>
            <a:ext cx="6096000" cy="646331"/>
          </a:xfrm>
          <a:prstGeom prst="rect">
            <a:avLst/>
          </a:prstGeom>
        </p:spPr>
        <p:txBody>
          <a:bodyPr>
            <a:spAutoFit/>
          </a:bodyPr>
          <a:lstStyle/>
          <a:p>
            <a:r>
              <a:rPr lang="ru-RU" sz="1200" i="1" dirty="0" err="1">
                <a:solidFill>
                  <a:schemeClr val="bg2">
                    <a:lumMod val="10000"/>
                  </a:schemeClr>
                </a:solidFill>
              </a:rPr>
              <a:t>Шмуклер</a:t>
            </a:r>
            <a:r>
              <a:rPr lang="ru-RU" sz="1200" i="1" dirty="0">
                <a:solidFill>
                  <a:schemeClr val="bg2">
                    <a:lumMod val="10000"/>
                  </a:schemeClr>
                </a:solidFill>
              </a:rPr>
              <a:t> А. Б. Новый </a:t>
            </a:r>
            <a:r>
              <a:rPr lang="ru-RU" sz="1200" i="1" dirty="0" err="1">
                <a:solidFill>
                  <a:schemeClr val="bg2">
                    <a:lumMod val="10000"/>
                  </a:schemeClr>
                </a:solidFill>
              </a:rPr>
              <a:t>атипичный</a:t>
            </a:r>
            <a:r>
              <a:rPr lang="ru-RU" sz="1200" i="1" dirty="0">
                <a:solidFill>
                  <a:schemeClr val="bg2">
                    <a:lumMod val="10000"/>
                  </a:schemeClr>
                </a:solidFill>
              </a:rPr>
              <a:t> </a:t>
            </a:r>
            <a:r>
              <a:rPr lang="ru-RU" sz="1200" i="1" dirty="0" err="1">
                <a:solidFill>
                  <a:schemeClr val="bg2">
                    <a:lumMod val="10000"/>
                  </a:schemeClr>
                </a:solidFill>
              </a:rPr>
              <a:t>антипсихотик</a:t>
            </a:r>
            <a:r>
              <a:rPr lang="ru-RU" sz="1200" i="1" dirty="0">
                <a:solidFill>
                  <a:schemeClr val="bg2">
                    <a:lumMod val="10000"/>
                  </a:schemeClr>
                </a:solidFill>
              </a:rPr>
              <a:t> </a:t>
            </a:r>
            <a:r>
              <a:rPr lang="ru-RU" sz="1200" i="1" dirty="0" err="1">
                <a:solidFill>
                  <a:schemeClr val="bg2">
                    <a:lumMod val="10000"/>
                  </a:schemeClr>
                </a:solidFill>
              </a:rPr>
              <a:t>луразидон</a:t>
            </a:r>
            <a:r>
              <a:rPr lang="ru-RU" sz="1200" i="1" dirty="0">
                <a:solidFill>
                  <a:schemeClr val="bg2">
                    <a:lumMod val="10000"/>
                  </a:schemeClr>
                </a:solidFill>
              </a:rPr>
              <a:t>: результаты </a:t>
            </a:r>
            <a:r>
              <a:rPr lang="ru-RU" sz="1200" i="1" dirty="0" err="1">
                <a:solidFill>
                  <a:schemeClr val="bg2">
                    <a:lumMod val="10000"/>
                  </a:schemeClr>
                </a:solidFill>
              </a:rPr>
              <a:t>рандомизированных</a:t>
            </a:r>
            <a:r>
              <a:rPr lang="ru-RU" sz="1200" i="1" dirty="0">
                <a:solidFill>
                  <a:schemeClr val="bg2">
                    <a:lumMod val="10000"/>
                  </a:schemeClr>
                </a:solidFill>
              </a:rPr>
              <a:t> клинических исследований //Социальная и клиническая психиатрия. – 2019. – Т. 29. – №. 3. – С. 30-39.</a:t>
            </a:r>
          </a:p>
        </p:txBody>
      </p:sp>
      <p:pic>
        <p:nvPicPr>
          <p:cNvPr id="117761" name="Picture 1"/>
          <p:cNvPicPr>
            <a:picLocks noChangeAspect="1" noChangeArrowheads="1"/>
          </p:cNvPicPr>
          <p:nvPr/>
        </p:nvPicPr>
        <p:blipFill>
          <a:blip r:embed="rId4"/>
          <a:srcRect/>
          <a:stretch>
            <a:fillRect/>
          </a:stretch>
        </p:blipFill>
        <p:spPr bwMode="auto">
          <a:xfrm>
            <a:off x="1564843" y="3509817"/>
            <a:ext cx="2087287" cy="2978006"/>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5AD415-08E0-4470-9D53-EF8F0564347E}"/>
              </a:ext>
            </a:extLst>
          </p:cNvPr>
          <p:cNvSpPr txBox="1">
            <a:spLocks/>
          </p:cNvSpPr>
          <p:nvPr/>
        </p:nvSpPr>
        <p:spPr>
          <a:xfrm>
            <a:off x="1090431" y="2157255"/>
            <a:ext cx="8829109" cy="3768337"/>
          </a:xfrm>
          <a:prstGeom prst="rect">
            <a:avLst/>
          </a:prstGeom>
        </p:spPr>
        <p:txBody>
          <a:bodyPr>
            <a:noAutofit/>
          </a:bodyPr>
          <a:lstStyle>
            <a:lvl1pPr marL="423337" indent="-423337" defTabSz="925513" eaLnBrk="0" hangingPunct="0">
              <a:spcBef>
                <a:spcPct val="20000"/>
              </a:spcBef>
              <a:buClr>
                <a:schemeClr val="tx2"/>
              </a:buClr>
              <a:buFont typeface="Wingdings" panose="05000000000000000000" pitchFamily="2" charset="2"/>
              <a:buChar char="§"/>
              <a:defRPr sz="2092" b="1">
                <a:solidFill>
                  <a:schemeClr val="tx1"/>
                </a:solidFill>
                <a:latin typeface="Arial Narrow" panose="020B0606020202030204" pitchFamily="34" charset="0"/>
                <a:ea typeface="ＭＳ Ｐゴシック" panose="020B0600070205080204" pitchFamily="34" charset="-128"/>
                <a:cs typeface="ＭＳ Ｐゴシック" charset="-128"/>
              </a:defRPr>
            </a:lvl1pPr>
            <a:lvl2pPr marL="398463" indent="-238125" defTabSz="925513" eaLnBrk="0" hangingPunct="0">
              <a:spcBef>
                <a:spcPct val="20000"/>
              </a:spcBef>
              <a:buClr>
                <a:schemeClr val="tx2"/>
              </a:buClr>
              <a:buFont typeface="Arial" panose="020B0604020202020204" pitchFamily="34" charset="0"/>
              <a:buChar char="•"/>
              <a:defRPr sz="1600">
                <a:solidFill>
                  <a:schemeClr val="tx1"/>
                </a:solidFill>
                <a:ea typeface="ＭＳ Ｐゴシック" panose="020B0600070205080204" pitchFamily="34" charset="-128"/>
              </a:defRPr>
            </a:lvl2pPr>
            <a:lvl3pPr marL="781050" indent="-461963" defTabSz="925513" eaLnBrk="0" hangingPunct="0">
              <a:spcBef>
                <a:spcPct val="20000"/>
              </a:spcBef>
              <a:buClr>
                <a:schemeClr val="tx2"/>
              </a:buClr>
              <a:buFont typeface="Arial" panose="020B0604020202020204" pitchFamily="34" charset="0"/>
              <a:buChar char="•"/>
              <a:defRPr sz="1400">
                <a:solidFill>
                  <a:schemeClr val="tx1"/>
                </a:solidFill>
                <a:ea typeface="ＭＳ Ｐゴシック" panose="020B0600070205080204" pitchFamily="34" charset="-128"/>
              </a:defRPr>
            </a:lvl3pPr>
            <a:lvl4pPr marL="1323975" indent="-382588" defTabSz="925513" eaLnBrk="0" hangingPunct="0">
              <a:spcBef>
                <a:spcPct val="20000"/>
              </a:spcBef>
              <a:buClr>
                <a:schemeClr val="tx2"/>
              </a:buClr>
              <a:buFont typeface="Arial" panose="020B0604020202020204" pitchFamily="34" charset="0"/>
              <a:buChar char="•"/>
              <a:defRPr sz="1200">
                <a:solidFill>
                  <a:schemeClr val="tx1"/>
                </a:solidFill>
                <a:ea typeface="ＭＳ Ｐゴシック" panose="020B0600070205080204" pitchFamily="34" charset="-128"/>
              </a:defRPr>
            </a:lvl4pPr>
            <a:lvl5pPr marL="1874838" indent="-382588" defTabSz="925513" eaLnBrk="0" hangingPunct="0">
              <a:spcBef>
                <a:spcPct val="20000"/>
              </a:spcBef>
              <a:buClr>
                <a:schemeClr val="tx2"/>
              </a:buClr>
              <a:buFont typeface="Arial" panose="020B0604020202020204" pitchFamily="34" charset="0"/>
              <a:buChar char="•"/>
              <a:defRPr sz="1100">
                <a:solidFill>
                  <a:schemeClr val="tx1"/>
                </a:solidFill>
                <a:ea typeface="ＭＳ Ｐゴシック" panose="020B0600070205080204" pitchFamily="34" charset="-128"/>
              </a:defRPr>
            </a:lvl5pPr>
            <a:lvl6pPr marL="2332038" indent="-382588" defTabSz="925513" fontAlgn="base">
              <a:spcBef>
                <a:spcPct val="20000"/>
              </a:spcBef>
              <a:spcAft>
                <a:spcPct val="0"/>
              </a:spcAft>
              <a:buClr>
                <a:srgbClr val="0072BA"/>
              </a:buClr>
              <a:buFont typeface="Arial" charset="0"/>
              <a:defRPr sz="1700" b="1">
                <a:solidFill>
                  <a:schemeClr val="tx1"/>
                </a:solidFill>
                <a:ea typeface="ＭＳ Ｐゴシック" charset="-128"/>
              </a:defRPr>
            </a:lvl6pPr>
            <a:lvl7pPr marL="2789238" indent="-382588" defTabSz="925513" fontAlgn="base">
              <a:spcBef>
                <a:spcPct val="20000"/>
              </a:spcBef>
              <a:spcAft>
                <a:spcPct val="0"/>
              </a:spcAft>
              <a:buClr>
                <a:srgbClr val="0072BA"/>
              </a:buClr>
              <a:buFont typeface="Arial" charset="0"/>
              <a:defRPr sz="1700" b="1">
                <a:solidFill>
                  <a:schemeClr val="tx1"/>
                </a:solidFill>
                <a:ea typeface="ＭＳ Ｐゴシック" charset="-128"/>
              </a:defRPr>
            </a:lvl7pPr>
            <a:lvl8pPr marL="3246438" indent="-382588" defTabSz="925513" fontAlgn="base">
              <a:spcBef>
                <a:spcPct val="20000"/>
              </a:spcBef>
              <a:spcAft>
                <a:spcPct val="0"/>
              </a:spcAft>
              <a:buClr>
                <a:srgbClr val="0072BA"/>
              </a:buClr>
              <a:buFont typeface="Arial" charset="0"/>
              <a:defRPr sz="1700" b="1">
                <a:solidFill>
                  <a:schemeClr val="tx1"/>
                </a:solidFill>
                <a:ea typeface="ＭＳ Ｐゴシック" charset="-128"/>
              </a:defRPr>
            </a:lvl8pPr>
            <a:lvl9pPr marL="3703638" indent="-382588" defTabSz="925513" fontAlgn="base">
              <a:spcBef>
                <a:spcPct val="20000"/>
              </a:spcBef>
              <a:spcAft>
                <a:spcPct val="0"/>
              </a:spcAft>
              <a:buClr>
                <a:srgbClr val="0072BA"/>
              </a:buClr>
              <a:buFont typeface="Arial" charset="0"/>
              <a:defRPr sz="1700" b="1">
                <a:solidFill>
                  <a:schemeClr val="tx1"/>
                </a:solidFill>
                <a:ea typeface="ＭＳ Ｐゴシック" charset="-128"/>
              </a:defRPr>
            </a:lvl9pPr>
          </a:lstStyle>
          <a:p>
            <a:pPr algn="just"/>
            <a:r>
              <a:rPr lang="ru-RU" sz="2400" b="0" dirty="0">
                <a:solidFill>
                  <a:schemeClr val="bg2">
                    <a:lumMod val="10000"/>
                  </a:schemeClr>
                </a:solidFill>
                <a:latin typeface="Bahnschrift Condensed" pitchFamily="34" charset="0"/>
              </a:rPr>
              <a:t>Лечение шизофрении у взрослых и подростков с 13 лет (с преобладанием депрессивной и негативной симптоматики)</a:t>
            </a:r>
          </a:p>
          <a:p>
            <a:pPr algn="just"/>
            <a:endParaRPr lang="ru-RU" sz="2400" b="0" dirty="0">
              <a:solidFill>
                <a:schemeClr val="bg2">
                  <a:lumMod val="10000"/>
                </a:schemeClr>
              </a:solidFill>
              <a:latin typeface="Bahnschrift Condensed" pitchFamily="34" charset="0"/>
            </a:endParaRPr>
          </a:p>
          <a:p>
            <a:pPr algn="just"/>
            <a:r>
              <a:rPr lang="ru-RU" sz="2400" b="0" dirty="0">
                <a:solidFill>
                  <a:schemeClr val="bg2">
                    <a:lumMod val="10000"/>
                  </a:schemeClr>
                </a:solidFill>
                <a:latin typeface="Bahnschrift Condensed" pitchFamily="34" charset="0"/>
              </a:rPr>
              <a:t>Лечение депрессивных эпизодов при биполярном расстройстве I типа у взрослых и детей с 10 лет</a:t>
            </a:r>
          </a:p>
          <a:p>
            <a:pPr algn="just"/>
            <a:endParaRPr lang="ru-RU" sz="2400" b="0" dirty="0">
              <a:solidFill>
                <a:schemeClr val="bg2">
                  <a:lumMod val="10000"/>
                </a:schemeClr>
              </a:solidFill>
              <a:latin typeface="Bahnschrift Condensed" pitchFamily="34" charset="0"/>
            </a:endParaRPr>
          </a:p>
          <a:p>
            <a:pPr algn="just"/>
            <a:r>
              <a:rPr lang="ru-RU" sz="2400" b="0" dirty="0">
                <a:solidFill>
                  <a:schemeClr val="bg2">
                    <a:lumMod val="10000"/>
                  </a:schemeClr>
                </a:solidFill>
                <a:latin typeface="Bahnschrift Condensed" pitchFamily="34" charset="0"/>
              </a:rPr>
              <a:t>Лечение депрессивных эпизодов при биполярном расстройстве I типа </a:t>
            </a:r>
            <a:r>
              <a:rPr lang="ru-RU" sz="2400" b="0" i="1" dirty="0">
                <a:solidFill>
                  <a:schemeClr val="bg2">
                    <a:lumMod val="10000"/>
                  </a:schemeClr>
                </a:solidFill>
                <a:latin typeface="Bahnschrift Condensed" pitchFamily="34" charset="0"/>
              </a:rPr>
              <a:t>в сочетании </a:t>
            </a:r>
            <a:r>
              <a:rPr lang="ru-RU" sz="2400" b="0" dirty="0">
                <a:solidFill>
                  <a:schemeClr val="bg2">
                    <a:lumMod val="10000"/>
                  </a:schemeClr>
                </a:solidFill>
                <a:latin typeface="Bahnschrift Condensed" pitchFamily="34" charset="0"/>
              </a:rPr>
              <a:t>с литием или </a:t>
            </a:r>
            <a:r>
              <a:rPr lang="ru-RU" sz="2400" b="0" dirty="0" err="1">
                <a:solidFill>
                  <a:schemeClr val="bg2">
                    <a:lumMod val="10000"/>
                  </a:schemeClr>
                </a:solidFill>
                <a:latin typeface="Bahnschrift Condensed" pitchFamily="34" charset="0"/>
              </a:rPr>
              <a:t>вальпроатами</a:t>
            </a:r>
            <a:endParaRPr lang="ru-RU" sz="2400" b="0" dirty="0">
              <a:solidFill>
                <a:schemeClr val="bg2">
                  <a:lumMod val="10000"/>
                </a:schemeClr>
              </a:solidFill>
              <a:latin typeface="Bahnschrift Condensed" pitchFamily="34" charset="0"/>
            </a:endParaRPr>
          </a:p>
          <a:p>
            <a:pPr algn="just"/>
            <a:endParaRPr lang="ru-RU" sz="2100" b="0" dirty="0">
              <a:solidFill>
                <a:schemeClr val="bg2">
                  <a:lumMod val="10000"/>
                </a:schemeClr>
              </a:solidFill>
            </a:endParaRPr>
          </a:p>
        </p:txBody>
      </p:sp>
      <p:sp>
        <p:nvSpPr>
          <p:cNvPr id="15" name="Rettangolo 7">
            <a:extLst>
              <a:ext uri="{FF2B5EF4-FFF2-40B4-BE49-F238E27FC236}">
                <a16:creationId xmlns:a16="http://schemas.microsoft.com/office/drawing/2014/main" id="{96B8112D-B7A3-4F59-A632-EF674F0C1729}"/>
              </a:ext>
            </a:extLst>
          </p:cNvPr>
          <p:cNvSpPr/>
          <p:nvPr/>
        </p:nvSpPr>
        <p:spPr>
          <a:xfrm>
            <a:off x="386576" y="6338967"/>
            <a:ext cx="10236820" cy="253916"/>
          </a:xfrm>
          <a:prstGeom prst="rect">
            <a:avLst/>
          </a:prstGeom>
        </p:spPr>
        <p:txBody>
          <a:bodyPr wrap="square">
            <a:spAutoFit/>
          </a:bodyPr>
          <a:lstStyle/>
          <a:p>
            <a:pPr defTabSz="342900"/>
            <a:r>
              <a:rPr lang="ru-RU" sz="1050" dirty="0">
                <a:solidFill>
                  <a:prstClr val="white">
                    <a:lumMod val="50000"/>
                  </a:prstClr>
                </a:solidFill>
                <a:latin typeface="Arial Narrow" panose="020B0606020202030204" pitchFamily="34" charset="0"/>
              </a:rPr>
              <a:t>1. Инструкция по применению лекарственного препарата Латуда</a:t>
            </a:r>
            <a:r>
              <a:rPr lang="ru-RU" sz="1050" baseline="30000" dirty="0">
                <a:solidFill>
                  <a:prstClr val="white">
                    <a:lumMod val="50000"/>
                  </a:prstClr>
                </a:solidFill>
                <a:latin typeface="Arial Narrow" panose="020B0606020202030204" pitchFamily="34" charset="0"/>
              </a:rPr>
              <a:t>®</a:t>
            </a:r>
            <a:r>
              <a:rPr lang="ru-RU" sz="1050" dirty="0">
                <a:solidFill>
                  <a:prstClr val="white">
                    <a:lumMod val="50000"/>
                  </a:prstClr>
                </a:solidFill>
                <a:latin typeface="Arial Narrow" panose="020B0606020202030204" pitchFamily="34" charset="0"/>
              </a:rPr>
              <a:t> </a:t>
            </a:r>
            <a:endParaRPr lang="en-US" sz="1050" dirty="0">
              <a:solidFill>
                <a:prstClr val="white">
                  <a:lumMod val="50000"/>
                </a:prstClr>
              </a:solidFill>
              <a:latin typeface="Arial Narrow" panose="020B0606020202030204" pitchFamily="34" charset="0"/>
            </a:endParaRPr>
          </a:p>
        </p:txBody>
      </p:sp>
      <p:sp>
        <p:nvSpPr>
          <p:cNvPr id="11" name="Прямоугольник 10">
            <a:extLst>
              <a:ext uri="{FF2B5EF4-FFF2-40B4-BE49-F238E27FC236}">
                <a16:creationId xmlns:a16="http://schemas.microsoft.com/office/drawing/2014/main" id="{8D865B91-DCDA-47CB-A229-51A4D90E82EF}"/>
              </a:ext>
            </a:extLst>
          </p:cNvPr>
          <p:cNvSpPr/>
          <p:nvPr/>
        </p:nvSpPr>
        <p:spPr>
          <a:xfrm>
            <a:off x="0" y="546410"/>
            <a:ext cx="773152" cy="72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292159" y="789774"/>
            <a:ext cx="6446797" cy="954107"/>
          </a:xfrm>
          <a:prstGeom prst="rect">
            <a:avLst/>
          </a:prstGeom>
        </p:spPr>
        <p:txBody>
          <a:bodyPr wrap="square">
            <a:spAutoFit/>
          </a:bodyPr>
          <a:lstStyle/>
          <a:p>
            <a:pPr algn="r"/>
            <a:r>
              <a:rPr lang="ru-RU" sz="2800" dirty="0">
                <a:solidFill>
                  <a:schemeClr val="bg2">
                    <a:lumMod val="10000"/>
                  </a:schemeClr>
                </a:solidFill>
                <a:latin typeface="Bahnschrift Condensed" pitchFamily="34" charset="0"/>
              </a:rPr>
              <a:t>Закон — я немею пред законом</a:t>
            </a:r>
          </a:p>
          <a:p>
            <a:pPr algn="r"/>
            <a:r>
              <a:rPr lang="ru-RU" sz="2800" dirty="0">
                <a:solidFill>
                  <a:schemeClr val="bg2">
                    <a:lumMod val="10000"/>
                  </a:schemeClr>
                </a:solidFill>
                <a:latin typeface="Bahnschrift Condensed" pitchFamily="34" charset="0"/>
              </a:rPr>
              <a:t> «Мёртвые души»</a:t>
            </a:r>
          </a:p>
        </p:txBody>
      </p:sp>
      <p:sp>
        <p:nvSpPr>
          <p:cNvPr id="9" name="Прямоугольник 8"/>
          <p:cNvSpPr/>
          <p:nvPr/>
        </p:nvSpPr>
        <p:spPr>
          <a:xfrm>
            <a:off x="850167" y="695098"/>
            <a:ext cx="4364977" cy="584775"/>
          </a:xfrm>
          <a:prstGeom prst="rect">
            <a:avLst/>
          </a:prstGeom>
        </p:spPr>
        <p:txBody>
          <a:bodyPr wrap="none">
            <a:spAutoFit/>
          </a:bodyPr>
          <a:lstStyle/>
          <a:p>
            <a:r>
              <a:rPr lang="ru-RU" sz="3200" spc="-113" dirty="0" err="1">
                <a:solidFill>
                  <a:schemeClr val="bg2">
                    <a:lumMod val="10000"/>
                  </a:schemeClr>
                </a:solidFill>
                <a:latin typeface="Bahnschrift Condensed" pitchFamily="34" charset="0"/>
                <a:cs typeface="Aldhabi" panose="020B0604020202020204" pitchFamily="2" charset="-78"/>
              </a:rPr>
              <a:t>Латуда</a:t>
            </a:r>
            <a:r>
              <a:rPr lang="ru-RU" sz="3200" spc="-113" dirty="0">
                <a:solidFill>
                  <a:schemeClr val="bg2">
                    <a:lumMod val="10000"/>
                  </a:schemeClr>
                </a:solidFill>
                <a:latin typeface="Bahnschrift Condensed" pitchFamily="34" charset="0"/>
                <a:cs typeface="Aldhabi" panose="020B0604020202020204" pitchFamily="2" charset="-78"/>
              </a:rPr>
              <a:t>: показания к применению</a:t>
            </a:r>
            <a:endParaRPr lang="ru-RU" sz="3200" dirty="0">
              <a:solidFill>
                <a:schemeClr val="bg2">
                  <a:lumMod val="10000"/>
                </a:schemeClr>
              </a:solidFill>
            </a:endParaRPr>
          </a:p>
        </p:txBody>
      </p:sp>
    </p:spTree>
    <p:extLst>
      <p:ext uri="{BB962C8B-B14F-4D97-AF65-F5344CB8AC3E}">
        <p14:creationId xmlns:p14="http://schemas.microsoft.com/office/powerpoint/2010/main" val="604071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FADA5D-5066-4DC7-BF54-0872B728E937}"/>
              </a:ext>
            </a:extLst>
          </p:cNvPr>
          <p:cNvSpPr>
            <a:spLocks noGrp="1"/>
          </p:cNvSpPr>
          <p:nvPr>
            <p:ph type="title"/>
          </p:nvPr>
        </p:nvSpPr>
        <p:spPr>
          <a:xfrm>
            <a:off x="298382" y="278016"/>
            <a:ext cx="10972800" cy="1143000"/>
          </a:xfrm>
        </p:spPr>
        <p:txBody>
          <a:bodyPr/>
          <a:lstStyle/>
          <a:p>
            <a:r>
              <a:rPr lang="ru-RU" sz="3000" b="1" dirty="0">
                <a:latin typeface="Bahnschrift Condensed" pitchFamily="34" charset="0"/>
              </a:rPr>
              <a:t>Портрет пациента</a:t>
            </a:r>
          </a:p>
        </p:txBody>
      </p:sp>
      <p:sp>
        <p:nvSpPr>
          <p:cNvPr id="3" name="Номер слайда 2">
            <a:extLst>
              <a:ext uri="{FF2B5EF4-FFF2-40B4-BE49-F238E27FC236}">
                <a16:creationId xmlns:a16="http://schemas.microsoft.com/office/drawing/2014/main" id="{A871295A-7D2B-4A3D-A2BA-26CAEFDD849C}"/>
              </a:ext>
            </a:extLst>
          </p:cNvPr>
          <p:cNvSpPr>
            <a:spLocks noGrp="1"/>
          </p:cNvSpPr>
          <p:nvPr>
            <p:ph type="sldNum" sz="quarter" idx="12"/>
          </p:nvPr>
        </p:nvSpPr>
        <p:spPr/>
        <p:txBody>
          <a:bodyPr/>
          <a:lstStyle/>
          <a:p>
            <a:fld id="{E25FA4BE-4377-4BFA-9385-904AD948131A}" type="slidenum">
              <a:rPr lang="ru-RU" smtClean="0">
                <a:solidFill>
                  <a:prstClr val="black">
                    <a:tint val="75000"/>
                  </a:prstClr>
                </a:solidFill>
              </a:rPr>
              <a:pPr/>
              <a:t>29</a:t>
            </a:fld>
            <a:endParaRPr lang="ru-RU">
              <a:solidFill>
                <a:prstClr val="black">
                  <a:tint val="75000"/>
                </a:prstClr>
              </a:solidFill>
            </a:endParaRPr>
          </a:p>
        </p:txBody>
      </p:sp>
      <p:sp>
        <p:nvSpPr>
          <p:cNvPr id="4" name="TextBox 3">
            <a:extLst>
              <a:ext uri="{FF2B5EF4-FFF2-40B4-BE49-F238E27FC236}">
                <a16:creationId xmlns:a16="http://schemas.microsoft.com/office/drawing/2014/main" id="{F7005564-FF27-4DC8-B5CC-9938526AF6BF}"/>
              </a:ext>
            </a:extLst>
          </p:cNvPr>
          <p:cNvSpPr txBox="1"/>
          <p:nvPr/>
        </p:nvSpPr>
        <p:spPr>
          <a:xfrm flipH="1">
            <a:off x="298382" y="849516"/>
            <a:ext cx="6814685" cy="6186309"/>
          </a:xfrm>
          <a:prstGeom prst="rect">
            <a:avLst/>
          </a:prstGeom>
          <a:noFill/>
        </p:spPr>
        <p:txBody>
          <a:bodyPr wrap="square" rtlCol="0">
            <a:spAutoFit/>
          </a:bodyPr>
          <a:lstStyle/>
          <a:p>
            <a:pPr>
              <a:lnSpc>
                <a:spcPct val="150000"/>
              </a:lnSpc>
              <a:buFontTx/>
              <a:buChar char="-"/>
            </a:pPr>
            <a:r>
              <a:rPr lang="ru-RU" sz="2800" dirty="0">
                <a:solidFill>
                  <a:schemeClr val="bg2">
                    <a:lumMod val="10000"/>
                  </a:schemeClr>
                </a:solidFill>
                <a:latin typeface="Bahnschrift Condensed" pitchFamily="34" charset="0"/>
              </a:rPr>
              <a:t>Пациент с депрессивной симптоматикой при шизофрении;</a:t>
            </a:r>
          </a:p>
          <a:p>
            <a:pPr>
              <a:lnSpc>
                <a:spcPct val="150000"/>
              </a:lnSpc>
              <a:buFontTx/>
              <a:buChar char="-"/>
            </a:pPr>
            <a:r>
              <a:rPr lang="ru-RU" sz="2800" dirty="0">
                <a:solidFill>
                  <a:schemeClr val="bg2">
                    <a:lumMod val="10000"/>
                  </a:schemeClr>
                </a:solidFill>
                <a:latin typeface="Bahnschrift Condensed" pitchFamily="34" charset="0"/>
              </a:rPr>
              <a:t>Пациент с лишним весом, повышенным пролактином и метаболическими нарушениями;</a:t>
            </a:r>
          </a:p>
          <a:p>
            <a:pPr>
              <a:lnSpc>
                <a:spcPct val="150000"/>
              </a:lnSpc>
              <a:buFontTx/>
              <a:buChar char="-"/>
            </a:pPr>
            <a:r>
              <a:rPr lang="ru-RU" sz="2800" dirty="0">
                <a:solidFill>
                  <a:schemeClr val="bg2">
                    <a:lumMod val="10000"/>
                  </a:schemeClr>
                </a:solidFill>
                <a:latin typeface="Bahnschrift Condensed" pitchFamily="34" charset="0"/>
              </a:rPr>
              <a:t>Пациент с вторичными когнитивными нарушениями;</a:t>
            </a:r>
          </a:p>
          <a:p>
            <a:pPr>
              <a:lnSpc>
                <a:spcPct val="150000"/>
              </a:lnSpc>
              <a:buFontTx/>
              <a:buChar char="-"/>
            </a:pPr>
            <a:r>
              <a:rPr lang="ru-RU" sz="2800" dirty="0">
                <a:solidFill>
                  <a:schemeClr val="bg2">
                    <a:lumMod val="10000"/>
                  </a:schemeClr>
                </a:solidFill>
                <a:latin typeface="Bahnschrift Condensed" pitchFamily="34" charset="0"/>
              </a:rPr>
              <a:t>Пациент с </a:t>
            </a:r>
            <a:r>
              <a:rPr lang="ru-RU" sz="2800" strike="noStrike" spc="-1" dirty="0">
                <a:solidFill>
                  <a:schemeClr val="bg2">
                    <a:lumMod val="10000"/>
                  </a:schemeClr>
                </a:solidFill>
                <a:latin typeface="Bahnschrift Condensed" pitchFamily="34" charset="0"/>
                <a:cs typeface="Times New Roman" panose="02020603050405020304" pitchFamily="18" charset="0"/>
              </a:rPr>
              <a:t>риском сердечно-сосудистых заболеваний;</a:t>
            </a:r>
          </a:p>
          <a:p>
            <a:pPr>
              <a:lnSpc>
                <a:spcPct val="150000"/>
              </a:lnSpc>
              <a:buFontTx/>
              <a:buChar char="-"/>
            </a:pPr>
            <a:r>
              <a:rPr lang="ru-RU" sz="2800" spc="-1" dirty="0">
                <a:solidFill>
                  <a:schemeClr val="bg2">
                    <a:lumMod val="10000"/>
                  </a:schemeClr>
                </a:solidFill>
                <a:latin typeface="Bahnschrift Condensed" pitchFamily="34" charset="0"/>
                <a:cs typeface="Times New Roman" panose="02020603050405020304" pitchFamily="18" charset="0"/>
              </a:rPr>
              <a:t>Дети и подростки;</a:t>
            </a:r>
          </a:p>
          <a:p>
            <a:pPr>
              <a:lnSpc>
                <a:spcPct val="150000"/>
              </a:lnSpc>
              <a:buFontTx/>
              <a:buChar char="-"/>
            </a:pPr>
            <a:r>
              <a:rPr lang="ru-RU" sz="2800" spc="-1" dirty="0">
                <a:solidFill>
                  <a:schemeClr val="bg2">
                    <a:lumMod val="10000"/>
                  </a:schemeClr>
                </a:solidFill>
                <a:latin typeface="Bahnschrift Condensed" pitchFamily="34" charset="0"/>
                <a:cs typeface="Times New Roman" panose="02020603050405020304" pitchFamily="18" charset="0"/>
              </a:rPr>
              <a:t>Депрессия при БАР</a:t>
            </a:r>
            <a:endParaRPr lang="ru-RU" sz="2800" dirty="0">
              <a:solidFill>
                <a:schemeClr val="bg2">
                  <a:lumMod val="10000"/>
                </a:schemeClr>
              </a:solidFill>
              <a:latin typeface="Bahnschrift Condensed" pitchFamily="34" charset="0"/>
            </a:endParaRPr>
          </a:p>
          <a:p>
            <a:pPr marL="285750" indent="-285750">
              <a:buFontTx/>
              <a:buChar char="-"/>
            </a:pPr>
            <a:endParaRPr lang="ru-RU" dirty="0"/>
          </a:p>
        </p:txBody>
      </p:sp>
      <p:pic>
        <p:nvPicPr>
          <p:cNvPr id="138242" name="Picture 2" descr="https://www.exler.ru/blog/upload/images/big/original_1.jpg"/>
          <p:cNvPicPr>
            <a:picLocks noChangeAspect="1" noChangeArrowheads="1"/>
          </p:cNvPicPr>
          <p:nvPr/>
        </p:nvPicPr>
        <p:blipFill>
          <a:blip r:embed="rId3"/>
          <a:srcRect/>
          <a:stretch>
            <a:fillRect/>
          </a:stretch>
        </p:blipFill>
        <p:spPr bwMode="auto">
          <a:xfrm>
            <a:off x="7185717" y="216718"/>
            <a:ext cx="4707900" cy="6496902"/>
          </a:xfrm>
          <a:prstGeom prst="rect">
            <a:avLst/>
          </a:prstGeom>
          <a:noFill/>
        </p:spPr>
      </p:pic>
    </p:spTree>
    <p:extLst>
      <p:ext uri="{BB962C8B-B14F-4D97-AF65-F5344CB8AC3E}">
        <p14:creationId xmlns:p14="http://schemas.microsoft.com/office/powerpoint/2010/main" val="3721171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335EA9D-6E2C-217B-E895-76463436DDC2}"/>
              </a:ext>
            </a:extLst>
          </p:cNvPr>
          <p:cNvPicPr>
            <a:picLocks noChangeAspect="1"/>
          </p:cNvPicPr>
          <p:nvPr/>
        </p:nvPicPr>
        <p:blipFill>
          <a:blip r:embed="rId2"/>
          <a:stretch>
            <a:fillRect/>
          </a:stretch>
        </p:blipFill>
        <p:spPr>
          <a:xfrm>
            <a:off x="760491" y="1016517"/>
            <a:ext cx="10320951" cy="5143946"/>
          </a:xfrm>
          <a:prstGeom prst="rect">
            <a:avLst/>
          </a:prstGeom>
        </p:spPr>
      </p:pic>
    </p:spTree>
    <p:extLst>
      <p:ext uri="{BB962C8B-B14F-4D97-AF65-F5344CB8AC3E}">
        <p14:creationId xmlns:p14="http://schemas.microsoft.com/office/powerpoint/2010/main" val="2376987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5E9C8F6-5696-4D9D-A652-4B83384BEB68}"/>
              </a:ext>
            </a:extLst>
          </p:cNvPr>
          <p:cNvPicPr>
            <a:picLocks noChangeAspect="1"/>
          </p:cNvPicPr>
          <p:nvPr/>
        </p:nvPicPr>
        <p:blipFill>
          <a:blip r:embed="rId2"/>
          <a:stretch>
            <a:fillRect/>
          </a:stretch>
        </p:blipFill>
        <p:spPr>
          <a:xfrm>
            <a:off x="724122" y="-191386"/>
            <a:ext cx="10152985" cy="3338671"/>
          </a:xfrm>
          <a:prstGeom prst="rect">
            <a:avLst/>
          </a:prstGeom>
        </p:spPr>
      </p:pic>
      <p:sp>
        <p:nvSpPr>
          <p:cNvPr id="6" name="TextBox 5">
            <a:extLst>
              <a:ext uri="{FF2B5EF4-FFF2-40B4-BE49-F238E27FC236}">
                <a16:creationId xmlns:a16="http://schemas.microsoft.com/office/drawing/2014/main" id="{AD0258CA-7500-4707-B6A3-2C4B0581993D}"/>
              </a:ext>
            </a:extLst>
          </p:cNvPr>
          <p:cNvSpPr txBox="1"/>
          <p:nvPr/>
        </p:nvSpPr>
        <p:spPr>
          <a:xfrm>
            <a:off x="148855" y="3147285"/>
            <a:ext cx="11865935" cy="3323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ru-RU" sz="1400" dirty="0">
                <a:solidFill>
                  <a:schemeClr val="bg2">
                    <a:lumMod val="10000"/>
                  </a:schemeClr>
                </a:solidFill>
              </a:rPr>
              <a:t>Был проведен систематический обзор для выявления рандомизированных контролируемых исследований (РКИ), сравнивающих эффективность и безопасность Луразидона, </a:t>
            </a:r>
            <a:r>
              <a:rPr lang="ru-RU" sz="1400" dirty="0" err="1">
                <a:solidFill>
                  <a:schemeClr val="bg2">
                    <a:lumMod val="10000"/>
                  </a:schemeClr>
                </a:solidFill>
              </a:rPr>
              <a:t>Брекспипразола</a:t>
            </a:r>
            <a:r>
              <a:rPr lang="ru-RU" sz="1400" dirty="0">
                <a:solidFill>
                  <a:schemeClr val="bg2">
                    <a:lumMod val="10000"/>
                  </a:schemeClr>
                </a:solidFill>
              </a:rPr>
              <a:t> и Карипразина (выбранных из-за общего профиля безопасности) друг с другом или плацебо у взрослых пациентов с шизофренией. </a:t>
            </a:r>
          </a:p>
          <a:p>
            <a:pPr algn="just"/>
            <a:r>
              <a:rPr lang="ru-RU" sz="1400" dirty="0">
                <a:solidFill>
                  <a:schemeClr val="bg2">
                    <a:lumMod val="10000"/>
                  </a:schemeClr>
                </a:solidFill>
              </a:rPr>
              <a:t>Ключевые результаты включали: шкалы положительных и отрицательных синдромов (PANSS), показатели тяжести клинического впечатления (CGI-S) и сердечно-сосудистые и метаболические параметры. Оценка осуществимости оценивала пригодность испытаний для включения в байесовский сетевой мета-анализ (NMA). Использовались модели случайных эффектов.</a:t>
            </a:r>
          </a:p>
          <a:p>
            <a:pPr algn="just"/>
            <a:r>
              <a:rPr lang="ru-RU" sz="1400" dirty="0">
                <a:solidFill>
                  <a:schemeClr val="bg2">
                    <a:lumMod val="10000"/>
                  </a:schemeClr>
                </a:solidFill>
              </a:rPr>
              <a:t>В общей сложности было идентифицировано 1138 записей, и 19 РКИ внесли свой вклад в NMA. </a:t>
            </a:r>
            <a:r>
              <a:rPr lang="ru-RU" sz="1400" b="1" dirty="0">
                <a:solidFill>
                  <a:schemeClr val="bg2">
                    <a:lumMod val="10000"/>
                  </a:schemeClr>
                </a:solidFill>
              </a:rPr>
              <a:t>Дозы Луразидона в 160 мг показали наилучшие результаты с точки зрения изменения показателей PANSS и CGI-S через 6 недель, с более убедительными доказательствами при сравнении с </a:t>
            </a:r>
            <a:r>
              <a:rPr lang="ru-RU" sz="1400" b="1" dirty="0" err="1">
                <a:solidFill>
                  <a:schemeClr val="bg2">
                    <a:lumMod val="10000"/>
                  </a:schemeClr>
                </a:solidFill>
              </a:rPr>
              <a:t>Брекспипразолом</a:t>
            </a:r>
            <a:r>
              <a:rPr lang="ru-RU" sz="1400" b="1" dirty="0">
                <a:solidFill>
                  <a:schemeClr val="bg2">
                    <a:lumMod val="10000"/>
                  </a:schemeClr>
                </a:solidFill>
              </a:rPr>
              <a:t>, чем с </a:t>
            </a:r>
            <a:r>
              <a:rPr lang="ru-RU" sz="1400" b="1" dirty="0" err="1">
                <a:solidFill>
                  <a:schemeClr val="bg2">
                    <a:lumMod val="10000"/>
                  </a:schemeClr>
                </a:solidFill>
              </a:rPr>
              <a:t>Карипразином</a:t>
            </a:r>
            <a:r>
              <a:rPr lang="ru-RU" sz="1400" b="1" dirty="0">
                <a:solidFill>
                  <a:schemeClr val="bg2">
                    <a:lumMod val="10000"/>
                  </a:schemeClr>
                </a:solidFill>
              </a:rPr>
              <a:t>. </a:t>
            </a:r>
          </a:p>
          <a:p>
            <a:pPr algn="just"/>
            <a:r>
              <a:rPr lang="ru-RU" sz="1400" dirty="0">
                <a:solidFill>
                  <a:schemeClr val="bg2">
                    <a:lumMod val="10000"/>
                  </a:schemeClr>
                </a:solidFill>
              </a:rPr>
              <a:t>Результаты безопасности были переменными; для всех методов лечения достоверные интервалы в 95% случаев обычно указывали на ‘отсутствие различий’. Активное лечение ассоциировалось с более низкими шансами прекращения приема по любой причине и более высокими шансами возникновения каких-либо побочных эффектов. </a:t>
            </a:r>
            <a:r>
              <a:rPr lang="ru-RU" sz="1400" b="1" dirty="0">
                <a:solidFill>
                  <a:schemeClr val="bg2">
                    <a:lumMod val="10000"/>
                  </a:schemeClr>
                </a:solidFill>
              </a:rPr>
              <a:t>Луразидон был сопоставим с </a:t>
            </a:r>
            <a:r>
              <a:rPr lang="ru-RU" sz="1400" b="1" dirty="0" err="1">
                <a:solidFill>
                  <a:schemeClr val="bg2">
                    <a:lumMod val="10000"/>
                  </a:schemeClr>
                </a:solidFill>
              </a:rPr>
              <a:t>Брекспипразолом</a:t>
            </a:r>
            <a:r>
              <a:rPr lang="ru-RU" sz="1400" b="1" dirty="0">
                <a:solidFill>
                  <a:schemeClr val="bg2">
                    <a:lumMod val="10000"/>
                  </a:schemeClr>
                </a:solidFill>
              </a:rPr>
              <a:t> и </a:t>
            </a:r>
            <a:r>
              <a:rPr lang="ru-RU" sz="1400" b="1" dirty="0" err="1">
                <a:solidFill>
                  <a:schemeClr val="bg2">
                    <a:lumMod val="10000"/>
                  </a:schemeClr>
                </a:solidFill>
              </a:rPr>
              <a:t>Карипразином</a:t>
            </a:r>
            <a:r>
              <a:rPr lang="ru-RU" sz="1400" b="1" dirty="0">
                <a:solidFill>
                  <a:schemeClr val="bg2">
                    <a:lumMod val="10000"/>
                  </a:schemeClr>
                </a:solidFill>
              </a:rPr>
              <a:t> по результатам оценки эффективности и безопасности через 6 недель, при этом доза 160 мг была выше по изменению результатов PANSS и CGI-S</a:t>
            </a:r>
            <a:r>
              <a:rPr lang="ru-RU" sz="1400" dirty="0">
                <a:solidFill>
                  <a:schemeClr val="bg2">
                    <a:lumMod val="10000"/>
                  </a:schemeClr>
                </a:solidFill>
              </a:rPr>
              <a:t>. Результаты применения Луразидона были относительно одинаковыми в зависимости от дозы по сравнению с </a:t>
            </a:r>
            <a:r>
              <a:rPr lang="ru-RU" sz="1400" dirty="0" err="1">
                <a:solidFill>
                  <a:schemeClr val="bg2">
                    <a:lumMod val="10000"/>
                  </a:schemeClr>
                </a:solidFill>
              </a:rPr>
              <a:t>Брекспипразолом</a:t>
            </a:r>
            <a:r>
              <a:rPr lang="ru-RU" sz="1400" dirty="0">
                <a:solidFill>
                  <a:schemeClr val="bg2">
                    <a:lumMod val="10000"/>
                  </a:schemeClr>
                </a:solidFill>
              </a:rPr>
              <a:t> и </a:t>
            </a:r>
            <a:r>
              <a:rPr lang="ru-RU" sz="1400" dirty="0" err="1">
                <a:solidFill>
                  <a:schemeClr val="bg2">
                    <a:lumMod val="10000"/>
                  </a:schemeClr>
                </a:solidFill>
              </a:rPr>
              <a:t>Карипразином</a:t>
            </a:r>
            <a:r>
              <a:rPr lang="ru-RU" sz="1400" dirty="0">
                <a:solidFill>
                  <a:schemeClr val="bg2">
                    <a:lumMod val="10000"/>
                  </a:schemeClr>
                </a:solidFill>
              </a:rPr>
              <a:t>.</a:t>
            </a:r>
          </a:p>
        </p:txBody>
      </p:sp>
      <p:sp>
        <p:nvSpPr>
          <p:cNvPr id="8" name="TextBox 7">
            <a:extLst>
              <a:ext uri="{FF2B5EF4-FFF2-40B4-BE49-F238E27FC236}">
                <a16:creationId xmlns:a16="http://schemas.microsoft.com/office/drawing/2014/main" id="{7EA83AB6-6B52-4083-BA8E-41A2FEFDB0B0}"/>
              </a:ext>
            </a:extLst>
          </p:cNvPr>
          <p:cNvSpPr txBox="1"/>
          <p:nvPr/>
        </p:nvSpPr>
        <p:spPr>
          <a:xfrm>
            <a:off x="177210" y="6485956"/>
            <a:ext cx="11837580"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900" i="1" dirty="0" err="1">
                <a:solidFill>
                  <a:schemeClr val="bg2">
                    <a:lumMod val="10000"/>
                  </a:schemeClr>
                </a:solidFill>
              </a:rPr>
              <a:t>Phalguni</a:t>
            </a:r>
            <a:r>
              <a:rPr lang="en-US" sz="900" i="1" dirty="0">
                <a:solidFill>
                  <a:schemeClr val="bg2">
                    <a:lumMod val="10000"/>
                  </a:schemeClr>
                </a:solidFill>
              </a:rPr>
              <a:t> A. et al. Systematic literature review and network meta-analysis of lurasidone, </a:t>
            </a:r>
            <a:r>
              <a:rPr lang="en-US" sz="900" i="1" dirty="0" err="1">
                <a:solidFill>
                  <a:schemeClr val="bg2">
                    <a:lumMod val="10000"/>
                  </a:schemeClr>
                </a:solidFill>
              </a:rPr>
              <a:t>brexpiprazole</a:t>
            </a:r>
            <a:r>
              <a:rPr lang="en-US" sz="900" i="1" dirty="0">
                <a:solidFill>
                  <a:schemeClr val="bg2">
                    <a:lumMod val="10000"/>
                  </a:schemeClr>
                </a:solidFill>
              </a:rPr>
              <a:t> and </a:t>
            </a:r>
            <a:r>
              <a:rPr lang="en-US" sz="900" i="1" dirty="0" err="1">
                <a:solidFill>
                  <a:schemeClr val="bg2">
                    <a:lumMod val="10000"/>
                  </a:schemeClr>
                </a:solidFill>
              </a:rPr>
              <a:t>cariprazine</a:t>
            </a:r>
            <a:r>
              <a:rPr lang="en-US" sz="900" i="1" dirty="0">
                <a:solidFill>
                  <a:schemeClr val="bg2">
                    <a:lumMod val="10000"/>
                  </a:schemeClr>
                </a:solidFill>
              </a:rPr>
              <a:t> for schizophrenia //International Clinical Psychopharmacology. – 2022. – </a:t>
            </a:r>
            <a:r>
              <a:rPr lang="ru-RU" sz="900" i="1" dirty="0">
                <a:solidFill>
                  <a:schemeClr val="bg2">
                    <a:lumMod val="10000"/>
                  </a:schemeClr>
                </a:solidFill>
              </a:rPr>
              <a:t>Т. 38. – №. 1. – С. 45-56</a:t>
            </a:r>
            <a:r>
              <a:rPr lang="ru-RU" sz="1100" dirty="0"/>
              <a:t>.</a:t>
            </a:r>
          </a:p>
        </p:txBody>
      </p:sp>
    </p:spTree>
    <p:extLst>
      <p:ext uri="{BB962C8B-B14F-4D97-AF65-F5344CB8AC3E}">
        <p14:creationId xmlns:p14="http://schemas.microsoft.com/office/powerpoint/2010/main" val="1841642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B90C077-E779-418E-BA86-B3572FFF00E1}"/>
              </a:ext>
            </a:extLst>
          </p:cNvPr>
          <p:cNvPicPr>
            <a:picLocks noChangeAspect="1"/>
          </p:cNvPicPr>
          <p:nvPr/>
        </p:nvPicPr>
        <p:blipFill>
          <a:blip r:embed="rId2"/>
          <a:stretch>
            <a:fillRect/>
          </a:stretch>
        </p:blipFill>
        <p:spPr>
          <a:xfrm>
            <a:off x="1338262" y="204787"/>
            <a:ext cx="9515475" cy="6448425"/>
          </a:xfrm>
          <a:prstGeom prst="rect">
            <a:avLst/>
          </a:prstGeom>
        </p:spPr>
      </p:pic>
    </p:spTree>
    <p:extLst>
      <p:ext uri="{BB962C8B-B14F-4D97-AF65-F5344CB8AC3E}">
        <p14:creationId xmlns:p14="http://schemas.microsoft.com/office/powerpoint/2010/main" val="4112992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52854A9-F17F-4040-A8A5-17FBFBBD506F}"/>
              </a:ext>
            </a:extLst>
          </p:cNvPr>
          <p:cNvPicPr>
            <a:picLocks noChangeAspect="1"/>
          </p:cNvPicPr>
          <p:nvPr/>
        </p:nvPicPr>
        <p:blipFill>
          <a:blip r:embed="rId2"/>
          <a:stretch>
            <a:fillRect/>
          </a:stretch>
        </p:blipFill>
        <p:spPr>
          <a:xfrm>
            <a:off x="1604880" y="0"/>
            <a:ext cx="8982240" cy="6858000"/>
          </a:xfrm>
          <a:prstGeom prst="rect">
            <a:avLst/>
          </a:prstGeom>
        </p:spPr>
      </p:pic>
    </p:spTree>
    <p:extLst>
      <p:ext uri="{BB962C8B-B14F-4D97-AF65-F5344CB8AC3E}">
        <p14:creationId xmlns:p14="http://schemas.microsoft.com/office/powerpoint/2010/main" val="1987182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5B4C243F-0ADC-4FCE-B714-D98A2FCBE0F5}"/>
              </a:ext>
            </a:extLst>
          </p:cNvPr>
          <p:cNvSpPr>
            <a:spLocks noGrp="1"/>
          </p:cNvSpPr>
          <p:nvPr>
            <p:ph type="ctrTitle"/>
          </p:nvPr>
        </p:nvSpPr>
        <p:spPr>
          <a:xfrm>
            <a:off x="617382" y="5670181"/>
            <a:ext cx="10160345" cy="457199"/>
          </a:xfrm>
        </p:spPr>
        <p:txBody>
          <a:bodyPr>
            <a:normAutofit fontScale="90000"/>
          </a:bodyPr>
          <a:lstStyle/>
          <a:p>
            <a:r>
              <a:rPr lang="ru-RU" dirty="0"/>
              <a:t>Безопасность и переносимость</a:t>
            </a:r>
          </a:p>
        </p:txBody>
      </p:sp>
      <p:pic>
        <p:nvPicPr>
          <p:cNvPr id="4" name="Рисунок 3">
            <a:extLst>
              <a:ext uri="{FF2B5EF4-FFF2-40B4-BE49-F238E27FC236}">
                <a16:creationId xmlns:a16="http://schemas.microsoft.com/office/drawing/2014/main" id="{A0DBF67A-25DB-4E6D-A289-6C9A0A0B51A0}"/>
              </a:ext>
            </a:extLst>
          </p:cNvPr>
          <p:cNvPicPr>
            <a:picLocks noChangeAspect="1"/>
          </p:cNvPicPr>
          <p:nvPr/>
        </p:nvPicPr>
        <p:blipFill>
          <a:blip r:embed="rId2" cstate="print"/>
          <a:stretch>
            <a:fillRect/>
          </a:stretch>
        </p:blipFill>
        <p:spPr>
          <a:xfrm>
            <a:off x="10329244" y="360791"/>
            <a:ext cx="1489142" cy="776284"/>
          </a:xfrm>
          <a:prstGeom prst="rect">
            <a:avLst/>
          </a:prstGeom>
        </p:spPr>
      </p:pic>
      <p:sp>
        <p:nvSpPr>
          <p:cNvPr id="2" name="Прямоугольник 1"/>
          <p:cNvSpPr/>
          <p:nvPr/>
        </p:nvSpPr>
        <p:spPr>
          <a:xfrm>
            <a:off x="775447" y="2216485"/>
            <a:ext cx="6096000" cy="1384995"/>
          </a:xfrm>
          <a:prstGeom prst="rect">
            <a:avLst/>
          </a:prstGeom>
        </p:spPr>
        <p:txBody>
          <a:bodyPr>
            <a:spAutoFit/>
          </a:bodyPr>
          <a:lstStyle/>
          <a:p>
            <a:r>
              <a:rPr lang="ru-RU" sz="2800" dirty="0">
                <a:solidFill>
                  <a:schemeClr val="tx1">
                    <a:lumMod val="50000"/>
                  </a:schemeClr>
                </a:solidFill>
                <a:latin typeface="Bahnschrift SemiBold Condensed" panose="020B0502040204020203" pitchFamily="34" charset="0"/>
              </a:rPr>
              <a:t>"Что бы делало твое добро, если бы не существовало зла, и как бы выглядела земля, если бы с нее исчезли тени?</a:t>
            </a:r>
          </a:p>
        </p:txBody>
      </p:sp>
      <p:pic>
        <p:nvPicPr>
          <p:cNvPr id="322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447" y="159618"/>
            <a:ext cx="5212976" cy="648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261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ttangolo 7">
            <a:extLst>
              <a:ext uri="{FF2B5EF4-FFF2-40B4-BE49-F238E27FC236}">
                <a16:creationId xmlns:a16="http://schemas.microsoft.com/office/drawing/2014/main" id="{048B3927-151B-4613-AD1F-70B8B9B72F8C}"/>
              </a:ext>
            </a:extLst>
          </p:cNvPr>
          <p:cNvSpPr/>
          <p:nvPr/>
        </p:nvSpPr>
        <p:spPr>
          <a:xfrm>
            <a:off x="886407" y="6433465"/>
            <a:ext cx="5884118" cy="276999"/>
          </a:xfrm>
          <a:prstGeom prst="rect">
            <a:avLst/>
          </a:prstGeom>
          <a:noFill/>
          <a:ln w="9525">
            <a:noFill/>
            <a:miter lim="800000"/>
            <a:headEnd/>
            <a:tailEnd/>
          </a:ln>
        </p:spPr>
        <p:txBody>
          <a:bodyPr wrap="square" anchor="b">
            <a:spAutoFit/>
          </a:bodyPr>
          <a:lstStyle/>
          <a:p>
            <a:pPr defTabSz="342900">
              <a:spcBef>
                <a:spcPct val="30000"/>
              </a:spcBef>
            </a:pPr>
            <a:r>
              <a:rPr kumimoji="1" lang="ru-RU" sz="1200" dirty="0">
                <a:solidFill>
                  <a:prstClr val="white">
                    <a:lumMod val="50000"/>
                  </a:prstClr>
                </a:solidFill>
                <a:latin typeface="Arial Narrow" panose="020B0606020202030204" pitchFamily="34" charset="0"/>
              </a:rPr>
              <a:t>* Адаптировано из Инструкции по применению лекарственного препарата Латуда</a:t>
            </a:r>
            <a:r>
              <a:rPr kumimoji="1" lang="ru-RU" sz="1200" baseline="30000" dirty="0">
                <a:solidFill>
                  <a:prstClr val="white">
                    <a:lumMod val="50000"/>
                  </a:prstClr>
                </a:solidFill>
                <a:latin typeface="Arial Narrow" panose="020B0606020202030204" pitchFamily="34" charset="0"/>
              </a:rPr>
              <a:t>®</a:t>
            </a:r>
            <a:r>
              <a:rPr kumimoji="1" lang="ru-RU" sz="1200" dirty="0">
                <a:solidFill>
                  <a:prstClr val="white">
                    <a:lumMod val="50000"/>
                  </a:prstClr>
                </a:solidFill>
                <a:latin typeface="Arial Narrow" panose="020B0606020202030204" pitchFamily="34" charset="0"/>
              </a:rPr>
              <a:t> </a:t>
            </a:r>
            <a:endParaRPr kumimoji="1" lang="en-US" sz="1200" dirty="0">
              <a:solidFill>
                <a:prstClr val="white">
                  <a:lumMod val="50000"/>
                </a:prstClr>
              </a:solidFill>
              <a:latin typeface="Arial Narrow" panose="020B0606020202030204" pitchFamily="34" charset="0"/>
            </a:endParaRPr>
          </a:p>
        </p:txBody>
      </p:sp>
      <p:graphicFrame>
        <p:nvGraphicFramePr>
          <p:cNvPr id="2" name="Таблица 1">
            <a:extLst>
              <a:ext uri="{FF2B5EF4-FFF2-40B4-BE49-F238E27FC236}">
                <a16:creationId xmlns:a16="http://schemas.microsoft.com/office/drawing/2014/main" id="{331D61A9-67C2-46F2-BA54-89FB974B316B}"/>
              </a:ext>
            </a:extLst>
          </p:cNvPr>
          <p:cNvGraphicFramePr>
            <a:graphicFrameLocks noGrp="1"/>
          </p:cNvGraphicFramePr>
          <p:nvPr>
            <p:extLst>
              <p:ext uri="{D42A27DB-BD31-4B8C-83A1-F6EECF244321}">
                <p14:modId xmlns:p14="http://schemas.microsoft.com/office/powerpoint/2010/main" val="2063126858"/>
              </p:ext>
            </p:extLst>
          </p:nvPr>
        </p:nvGraphicFramePr>
        <p:xfrm>
          <a:off x="886408" y="1678945"/>
          <a:ext cx="10931977" cy="3072766"/>
        </p:xfrm>
        <a:graphic>
          <a:graphicData uri="http://schemas.openxmlformats.org/drawingml/2006/table">
            <a:tbl>
              <a:tblPr firstRow="1" bandRow="1">
                <a:tableStyleId>{073A0DAA-6AF3-43AB-8588-CEC1D06C72B9}</a:tableStyleId>
              </a:tblPr>
              <a:tblGrid>
                <a:gridCol w="1481151">
                  <a:extLst>
                    <a:ext uri="{9D8B030D-6E8A-4147-A177-3AD203B41FA5}">
                      <a16:colId xmlns:a16="http://schemas.microsoft.com/office/drawing/2014/main" val="234250735"/>
                    </a:ext>
                  </a:extLst>
                </a:gridCol>
                <a:gridCol w="9450826">
                  <a:extLst>
                    <a:ext uri="{9D8B030D-6E8A-4147-A177-3AD203B41FA5}">
                      <a16:colId xmlns:a16="http://schemas.microsoft.com/office/drawing/2014/main" val="736705744"/>
                    </a:ext>
                  </a:extLst>
                </a:gridCol>
              </a:tblGrid>
              <a:tr h="228600">
                <a:tc>
                  <a:txBody>
                    <a:bodyPr/>
                    <a:lstStyle/>
                    <a:p>
                      <a:pPr algn="ctr"/>
                      <a:r>
                        <a:rPr lang="ru-RU" sz="1800" dirty="0">
                          <a:latin typeface="Arial Narrow" panose="020B0606020202030204" pitchFamily="34" charset="0"/>
                        </a:rPr>
                        <a:t>Частота</a:t>
                      </a:r>
                    </a:p>
                  </a:txBody>
                  <a:tcPr marL="68580" marR="68580" marT="34290" marB="34290">
                    <a:solidFill>
                      <a:srgbClr val="0066CC"/>
                    </a:solidFill>
                  </a:tcPr>
                </a:tc>
                <a:tc>
                  <a:txBody>
                    <a:bodyPr/>
                    <a:lstStyle/>
                    <a:p>
                      <a:pPr algn="ctr"/>
                      <a:r>
                        <a:rPr lang="ru-RU" sz="1800" dirty="0">
                          <a:latin typeface="Arial Narrow" panose="020B0606020202030204" pitchFamily="34" charset="0"/>
                        </a:rPr>
                        <a:t>Нежелательные лекарственные реакции</a:t>
                      </a:r>
                    </a:p>
                  </a:txBody>
                  <a:tcPr marL="68580" marR="68580" marT="34290" marB="34290">
                    <a:solidFill>
                      <a:srgbClr val="0066CC"/>
                    </a:solidFill>
                  </a:tcPr>
                </a:tc>
                <a:extLst>
                  <a:ext uri="{0D108BD9-81ED-4DB2-BD59-A6C34878D82A}">
                    <a16:rowId xmlns:a16="http://schemas.microsoft.com/office/drawing/2014/main" val="1037845877"/>
                  </a:ext>
                </a:extLst>
              </a:tr>
              <a:tr h="233363">
                <a:tc>
                  <a:txBody>
                    <a:bodyPr/>
                    <a:lstStyle/>
                    <a:p>
                      <a:pPr algn="l" fontAlgn="b"/>
                      <a:r>
                        <a:rPr lang="ru-RU" sz="1100" u="none" strike="noStrike" dirty="0">
                          <a:effectLst/>
                          <a:latin typeface="Arial Narrow" panose="020B0606020202030204" pitchFamily="34" charset="0"/>
                        </a:rPr>
                        <a:t>Очень часто </a:t>
                      </a:r>
                    </a:p>
                    <a:p>
                      <a:pPr algn="l" fontAlgn="b"/>
                      <a:r>
                        <a:rPr lang="ru-RU" sz="1100" u="none" strike="noStrike" dirty="0">
                          <a:effectLst/>
                          <a:latin typeface="Arial Narrow" panose="020B0606020202030204" pitchFamily="34" charset="0"/>
                        </a:rPr>
                        <a:t>(≥1/10 или ≥10%)</a:t>
                      </a:r>
                      <a:endParaRPr lang="ru-RU" sz="1100" b="0" i="0" u="none" strike="noStrike" dirty="0">
                        <a:solidFill>
                          <a:srgbClr val="000000"/>
                        </a:solidFill>
                        <a:effectLst/>
                        <a:latin typeface="Arial Narrow" panose="020B0606020202030204" pitchFamily="34" charset="0"/>
                      </a:endParaRPr>
                    </a:p>
                  </a:txBody>
                  <a:tcPr marL="4763" marR="4763" marT="4763" marB="0"/>
                </a:tc>
                <a:tc>
                  <a:txBody>
                    <a:bodyPr/>
                    <a:lstStyle/>
                    <a:p>
                      <a:pPr algn="l"/>
                      <a:r>
                        <a:rPr lang="ru-RU" sz="1100" kern="1200" dirty="0">
                          <a:solidFill>
                            <a:schemeClr val="dk1"/>
                          </a:solidFill>
                          <a:latin typeface="Arial Narrow" panose="020B0606020202030204" pitchFamily="34" charset="0"/>
                          <a:ea typeface="+mn-ea"/>
                          <a:cs typeface="+mn-cs"/>
                        </a:rPr>
                        <a:t>Акатизия, тошнота и бессонница</a:t>
                      </a:r>
                      <a:r>
                        <a:rPr lang="en-US" sz="1100" baseline="30000" dirty="0">
                          <a:latin typeface="Arial Narrow" panose="020B0606020202030204" pitchFamily="34" charset="0"/>
                        </a:rPr>
                        <a:t>1</a:t>
                      </a:r>
                      <a:endParaRPr lang="ru-RU" sz="1100" baseline="30000" dirty="0">
                        <a:latin typeface="Arial Narrow" panose="020B0606020202030204" pitchFamily="34" charset="0"/>
                      </a:endParaRPr>
                    </a:p>
                  </a:txBody>
                  <a:tcPr marL="68580" marR="68580" marT="34290" marB="34290"/>
                </a:tc>
                <a:extLst>
                  <a:ext uri="{0D108BD9-81ED-4DB2-BD59-A6C34878D82A}">
                    <a16:rowId xmlns:a16="http://schemas.microsoft.com/office/drawing/2014/main" val="2612756865"/>
                  </a:ext>
                </a:extLst>
              </a:tr>
              <a:tr h="428625">
                <a:tc>
                  <a:txBody>
                    <a:bodyPr/>
                    <a:lstStyle/>
                    <a:p>
                      <a:pPr algn="l" fontAlgn="b"/>
                      <a:r>
                        <a:rPr lang="ru-RU" sz="1100" u="none" strike="noStrike" dirty="0">
                          <a:effectLst/>
                          <a:latin typeface="Arial Narrow" panose="020B0606020202030204" pitchFamily="34" charset="0"/>
                        </a:rPr>
                        <a:t>Часто</a:t>
                      </a:r>
                    </a:p>
                    <a:p>
                      <a:pPr algn="l" fontAlgn="b"/>
                      <a:r>
                        <a:rPr lang="ru-RU" sz="1100" u="none" strike="noStrike" dirty="0">
                          <a:effectLst/>
                          <a:latin typeface="Arial Narrow" panose="020B0606020202030204" pitchFamily="34" charset="0"/>
                        </a:rPr>
                        <a:t>(от ≥1/100 до &lt;1/10 или от ≥1% до</a:t>
                      </a:r>
                      <a:r>
                        <a:rPr lang="en-US" sz="1100" u="none" strike="noStrike" dirty="0">
                          <a:effectLst/>
                          <a:latin typeface="Arial Narrow" panose="020B0606020202030204" pitchFamily="34" charset="0"/>
                        </a:rPr>
                        <a:t> </a:t>
                      </a:r>
                      <a:r>
                        <a:rPr lang="ru-RU" sz="1100" u="none" strike="noStrike" dirty="0">
                          <a:effectLst/>
                          <a:latin typeface="Arial Narrow" panose="020B0606020202030204" pitchFamily="34" charset="0"/>
                        </a:rPr>
                        <a:t>&lt;10%)</a:t>
                      </a:r>
                      <a:endParaRPr lang="ru-RU" sz="1100" b="0" i="0" u="none" strike="noStrike" dirty="0">
                        <a:solidFill>
                          <a:srgbClr val="000000"/>
                        </a:solidFill>
                        <a:effectLst/>
                        <a:latin typeface="Arial Narrow" panose="020B0606020202030204" pitchFamily="34" charset="0"/>
                      </a:endParaRPr>
                    </a:p>
                  </a:txBody>
                  <a:tcPr marL="4763" marR="4763" marT="4763" marB="0"/>
                </a:tc>
                <a:tc>
                  <a:txBody>
                    <a:bodyPr/>
                    <a:lstStyle/>
                    <a:p>
                      <a:pPr algn="l"/>
                      <a:r>
                        <a:rPr lang="ru-RU" sz="1100" kern="1200" dirty="0" err="1">
                          <a:solidFill>
                            <a:schemeClr val="dk1"/>
                          </a:solidFill>
                          <a:latin typeface="Arial Narrow" panose="020B0606020202030204" pitchFamily="34" charset="0"/>
                          <a:ea typeface="+mn-ea"/>
                          <a:cs typeface="+mn-cs"/>
                        </a:rPr>
                        <a:t>Назофарингит</a:t>
                      </a:r>
                      <a:r>
                        <a:rPr lang="ru-RU" sz="1100" kern="1200" dirty="0">
                          <a:solidFill>
                            <a:schemeClr val="dk1"/>
                          </a:solidFill>
                          <a:latin typeface="Arial Narrow" panose="020B0606020202030204" pitchFamily="34" charset="0"/>
                          <a:ea typeface="+mn-ea"/>
                          <a:cs typeface="+mn-cs"/>
                        </a:rPr>
                        <a:t>, увеличение массы тела, снижение аппетита,</a:t>
                      </a:r>
                      <a:r>
                        <a:rPr lang="en-US" sz="1100" kern="1200" dirty="0">
                          <a:solidFill>
                            <a:schemeClr val="dk1"/>
                          </a:solidFill>
                          <a:latin typeface="Arial Narrow" panose="020B0606020202030204" pitchFamily="34" charset="0"/>
                          <a:ea typeface="+mn-ea"/>
                          <a:cs typeface="+mn-cs"/>
                        </a:rPr>
                        <a:t> </a:t>
                      </a:r>
                      <a:r>
                        <a:rPr lang="ru-RU" sz="1100" kern="1200" dirty="0">
                          <a:solidFill>
                            <a:schemeClr val="dk1"/>
                          </a:solidFill>
                          <a:latin typeface="Arial Narrow" panose="020B0606020202030204" pitchFamily="34" charset="0"/>
                          <a:ea typeface="+mn-ea"/>
                          <a:cs typeface="+mn-cs"/>
                        </a:rPr>
                        <a:t>ажитация, беспокойство, тревожность, сонливость*, паркинсонизм**, головокружение, дистония***, дискинезия; тахикардия, гипертензия, диарея, рвота, диспепсия, </a:t>
                      </a:r>
                      <a:r>
                        <a:rPr lang="ru-RU" sz="1100" kern="1200" dirty="0" err="1">
                          <a:solidFill>
                            <a:schemeClr val="dk1"/>
                          </a:solidFill>
                          <a:latin typeface="Arial Narrow" panose="020B0606020202030204" pitchFamily="34" charset="0"/>
                          <a:ea typeface="+mn-ea"/>
                          <a:cs typeface="+mn-cs"/>
                        </a:rPr>
                        <a:t>гиперсаливация</a:t>
                      </a:r>
                      <a:r>
                        <a:rPr lang="ru-RU" sz="1100" kern="1200" dirty="0">
                          <a:solidFill>
                            <a:schemeClr val="dk1"/>
                          </a:solidFill>
                          <a:latin typeface="Arial Narrow" panose="020B0606020202030204" pitchFamily="34" charset="0"/>
                          <a:ea typeface="+mn-ea"/>
                          <a:cs typeface="+mn-cs"/>
                        </a:rPr>
                        <a:t>, сухость во рту, боль в верхней части живота, ощущение дискомфорта в желудке; сыпь, зуд; боль в спине, скелетно-мышечная ригидность; повышение креатинина в сыворотке крови; усталость</a:t>
                      </a:r>
                    </a:p>
                  </a:txBody>
                  <a:tcPr marL="68580" marR="68580" marT="34290" marB="34290"/>
                </a:tc>
                <a:extLst>
                  <a:ext uri="{0D108BD9-81ED-4DB2-BD59-A6C34878D82A}">
                    <a16:rowId xmlns:a16="http://schemas.microsoft.com/office/drawing/2014/main" val="2014352034"/>
                  </a:ext>
                </a:extLst>
              </a:tr>
              <a:tr h="548640">
                <a:tc>
                  <a:txBody>
                    <a:bodyPr/>
                    <a:lstStyle/>
                    <a:p>
                      <a:pPr algn="l" fontAlgn="b"/>
                      <a:r>
                        <a:rPr lang="ru-RU" sz="1100" u="none" strike="noStrike" dirty="0">
                          <a:effectLst/>
                          <a:latin typeface="Arial Narrow" panose="020B0606020202030204" pitchFamily="34" charset="0"/>
                        </a:rPr>
                        <a:t>Нечасто</a:t>
                      </a:r>
                    </a:p>
                    <a:p>
                      <a:pPr marL="0" marR="0" lvl="0" indent="0" algn="l" defTabSz="914400" rtl="0" eaLnBrk="1" fontAlgn="b" latinLnBrk="0" hangingPunct="1">
                        <a:lnSpc>
                          <a:spcPct val="100000"/>
                        </a:lnSpc>
                        <a:spcBef>
                          <a:spcPts val="0"/>
                        </a:spcBef>
                        <a:spcAft>
                          <a:spcPts val="0"/>
                        </a:spcAft>
                        <a:buClrTx/>
                        <a:buSzTx/>
                        <a:buFontTx/>
                        <a:buNone/>
                        <a:tabLst/>
                        <a:defRPr/>
                      </a:pPr>
                      <a:r>
                        <a:rPr lang="ru-RU" sz="1100" u="none" strike="noStrike" dirty="0">
                          <a:effectLst/>
                          <a:latin typeface="Arial Narrow" panose="020B0606020202030204" pitchFamily="34" charset="0"/>
                        </a:rPr>
                        <a:t>(от ≥1/1000 до &lt;1/100 или от ≥0,1% до &lt;1%)</a:t>
                      </a:r>
                    </a:p>
                    <a:p>
                      <a:pPr algn="l" fontAlgn="b"/>
                      <a:endParaRPr lang="ru-RU" sz="1100" b="0" i="0" u="none" strike="noStrike" dirty="0">
                        <a:solidFill>
                          <a:srgbClr val="000000"/>
                        </a:solidFill>
                        <a:effectLst/>
                        <a:latin typeface="Arial Narrow" panose="020B0606020202030204" pitchFamily="34" charset="0"/>
                      </a:endParaRPr>
                    </a:p>
                  </a:txBody>
                  <a:tcPr marL="4763" marR="4763" marT="4763" marB="0"/>
                </a:tc>
                <a:tc>
                  <a:txBody>
                    <a:bodyPr/>
                    <a:lstStyle/>
                    <a:p>
                      <a:pPr algn="l"/>
                      <a:r>
                        <a:rPr lang="ru-RU" sz="1100" kern="1200" dirty="0">
                          <a:solidFill>
                            <a:schemeClr val="dk1"/>
                          </a:solidFill>
                          <a:latin typeface="Arial Narrow" panose="020B0606020202030204" pitchFamily="34" charset="0"/>
                          <a:ea typeface="+mn-ea"/>
                          <a:cs typeface="+mn-cs"/>
                        </a:rPr>
                        <a:t>Анемия, кошмарные сновидения, кататония, паническая атака, летаргия, дизартрия, поздняя дискинезия, обморок, судороги; нечеткость </a:t>
                      </a:r>
                      <a:r>
                        <a:rPr lang="ru-RU" sz="1100" kern="1200" dirty="0" err="1">
                          <a:solidFill>
                            <a:schemeClr val="dk1"/>
                          </a:solidFill>
                          <a:latin typeface="Arial Narrow" panose="020B0606020202030204" pitchFamily="34" charset="0"/>
                          <a:ea typeface="+mn-ea"/>
                          <a:cs typeface="+mn-cs"/>
                        </a:rPr>
                        <a:t>зрени</a:t>
                      </a:r>
                      <a:r>
                        <a:rPr lang="ru-RU" sz="1100" kern="1200" dirty="0">
                          <a:solidFill>
                            <a:schemeClr val="dk1"/>
                          </a:solidFill>
                          <a:latin typeface="Arial Narrow" panose="020B0606020202030204" pitchFamily="34" charset="0"/>
                          <a:ea typeface="+mn-ea"/>
                          <a:cs typeface="+mn-cs"/>
                        </a:rPr>
                        <a:t>; </a:t>
                      </a:r>
                      <a:r>
                        <a:rPr lang="ru-RU" sz="1100" kern="1200" dirty="0" err="1">
                          <a:solidFill>
                            <a:schemeClr val="dk1"/>
                          </a:solidFill>
                          <a:latin typeface="Arial Narrow" panose="020B0606020202030204" pitchFamily="34" charset="0"/>
                          <a:ea typeface="+mn-ea"/>
                          <a:cs typeface="+mn-cs"/>
                        </a:rPr>
                        <a:t>вертиго</a:t>
                      </a:r>
                      <a:r>
                        <a:rPr lang="ru-RU" sz="1100" kern="1200" dirty="0">
                          <a:solidFill>
                            <a:schemeClr val="dk1"/>
                          </a:solidFill>
                          <a:latin typeface="Arial Narrow" panose="020B0606020202030204" pitchFamily="34" charset="0"/>
                          <a:ea typeface="+mn-ea"/>
                          <a:cs typeface="+mn-cs"/>
                        </a:rPr>
                        <a:t>; стенокардия, атриовентрикулярная блокада 1 степени, брадикардия; гипотензия, ортостатическая гипотензия, «приливы», повышенное кровяное давление; метеоризм, дисфагия, гастрит; повышение уровня аланинаминотрансферазы (АЛТ); гипергидроз; скованность в суставах, миалгия, боль в шее; дизурия; увеличение пролактина в крови, эректильная дисфункция, аменорея, дисменорея; нарушение походки</a:t>
                      </a:r>
                    </a:p>
                  </a:txBody>
                  <a:tcPr marL="68580" marR="68580" marT="34290" marB="34290"/>
                </a:tc>
                <a:extLst>
                  <a:ext uri="{0D108BD9-81ED-4DB2-BD59-A6C34878D82A}">
                    <a16:rowId xmlns:a16="http://schemas.microsoft.com/office/drawing/2014/main" val="2802461510"/>
                  </a:ext>
                </a:extLst>
              </a:tr>
              <a:tr h="308610">
                <a:tc>
                  <a:txBody>
                    <a:bodyPr/>
                    <a:lstStyle/>
                    <a:p>
                      <a:pPr algn="l" fontAlgn="b"/>
                      <a:r>
                        <a:rPr lang="ru-RU" sz="1100" u="none" strike="noStrike" dirty="0">
                          <a:effectLst/>
                          <a:latin typeface="Arial Narrow" panose="020B0606020202030204" pitchFamily="34" charset="0"/>
                        </a:rPr>
                        <a:t>Редко </a:t>
                      </a:r>
                      <a:r>
                        <a:rPr lang="ru-RU" sz="1100" dirty="0">
                          <a:latin typeface="Arial Narrow" panose="020B0606020202030204" pitchFamily="34" charset="0"/>
                        </a:rPr>
                        <a:t>(от ≥1/10 000 до &lt;1/1000)</a:t>
                      </a:r>
                      <a:endParaRPr lang="ru-RU" sz="1100" b="0" i="0" u="none" strike="noStrike" dirty="0">
                        <a:solidFill>
                          <a:srgbClr val="000000"/>
                        </a:solidFill>
                        <a:effectLst/>
                        <a:latin typeface="Arial Narrow" panose="020B0606020202030204" pitchFamily="34" charset="0"/>
                      </a:endParaRPr>
                    </a:p>
                  </a:txBody>
                  <a:tcPr marL="4763" marR="4763" marT="4763" marB="0"/>
                </a:tc>
                <a:tc>
                  <a:txBody>
                    <a:bodyPr/>
                    <a:lstStyle/>
                    <a:p>
                      <a:pPr algn="l"/>
                      <a:r>
                        <a:rPr lang="ru-RU" sz="1100" kern="1200" dirty="0">
                          <a:solidFill>
                            <a:schemeClr val="dk1"/>
                          </a:solidFill>
                          <a:latin typeface="Arial Narrow" panose="020B0606020202030204" pitchFamily="34" charset="0"/>
                          <a:ea typeface="+mn-ea"/>
                          <a:cs typeface="+mn-cs"/>
                        </a:rPr>
                        <a:t>Суицидальное поведение, злокачественный нейролептический синдром, нарушение мозгового кровообращения; ангионевротический отек; </a:t>
                      </a:r>
                      <a:r>
                        <a:rPr lang="ru-RU" sz="1100" kern="1200" dirty="0" err="1">
                          <a:solidFill>
                            <a:schemeClr val="dk1"/>
                          </a:solidFill>
                          <a:latin typeface="Arial Narrow" panose="020B0606020202030204" pitchFamily="34" charset="0"/>
                          <a:ea typeface="+mn-ea"/>
                          <a:cs typeface="+mn-cs"/>
                        </a:rPr>
                        <a:t>рабдомиолиз</a:t>
                      </a:r>
                      <a:r>
                        <a:rPr lang="ru-RU" sz="1100" kern="1200" dirty="0">
                          <a:solidFill>
                            <a:schemeClr val="dk1"/>
                          </a:solidFill>
                          <a:latin typeface="Arial Narrow" panose="020B0606020202030204" pitchFamily="34" charset="0"/>
                          <a:ea typeface="+mn-ea"/>
                          <a:cs typeface="+mn-cs"/>
                        </a:rPr>
                        <a:t>; почечная недостаточность; боль в молочной железе, </a:t>
                      </a:r>
                      <a:r>
                        <a:rPr lang="ru-RU" sz="1100" kern="1200" dirty="0" err="1">
                          <a:solidFill>
                            <a:schemeClr val="dk1"/>
                          </a:solidFill>
                          <a:latin typeface="Arial Narrow" panose="020B0606020202030204" pitchFamily="34" charset="0"/>
                          <a:ea typeface="+mn-ea"/>
                          <a:cs typeface="+mn-cs"/>
                        </a:rPr>
                        <a:t>галакторея</a:t>
                      </a:r>
                      <a:r>
                        <a:rPr lang="ru-RU" sz="1100" kern="1200" dirty="0">
                          <a:solidFill>
                            <a:schemeClr val="dk1"/>
                          </a:solidFill>
                          <a:latin typeface="Arial Narrow" panose="020B0606020202030204" pitchFamily="34" charset="0"/>
                          <a:ea typeface="+mn-ea"/>
                          <a:cs typeface="+mn-cs"/>
                        </a:rPr>
                        <a:t>; внезапная смерть; </a:t>
                      </a:r>
                    </a:p>
                  </a:txBody>
                  <a:tcPr marL="68580" marR="68580" marT="34290" marB="34290"/>
                </a:tc>
                <a:extLst>
                  <a:ext uri="{0D108BD9-81ED-4DB2-BD59-A6C34878D82A}">
                    <a16:rowId xmlns:a16="http://schemas.microsoft.com/office/drawing/2014/main" val="3545809292"/>
                  </a:ext>
                </a:extLst>
              </a:tr>
              <a:tr h="576041">
                <a:tc>
                  <a:txBody>
                    <a:bodyPr/>
                    <a:lstStyle/>
                    <a:p>
                      <a:pPr algn="l" fontAlgn="b"/>
                      <a:r>
                        <a:rPr lang="ru-RU" sz="1100" u="none" strike="noStrike" dirty="0">
                          <a:effectLst/>
                          <a:latin typeface="Arial Narrow" panose="020B0606020202030204" pitchFamily="34" charset="0"/>
                        </a:rPr>
                        <a:t>Частота неизвестна</a:t>
                      </a:r>
                      <a:r>
                        <a:rPr lang="en-US" sz="1100" u="none" strike="noStrike" baseline="30000" dirty="0">
                          <a:effectLst/>
                          <a:latin typeface="Arial Narrow" panose="020B0606020202030204" pitchFamily="34" charset="0"/>
                        </a:rPr>
                        <a:t>4</a:t>
                      </a:r>
                      <a:r>
                        <a:rPr lang="ru-RU" sz="1100" u="none" strike="noStrike" baseline="30000" dirty="0">
                          <a:effectLst/>
                          <a:latin typeface="Arial Narrow" panose="020B0606020202030204" pitchFamily="34" charset="0"/>
                        </a:rPr>
                        <a:t> </a:t>
                      </a:r>
                      <a:r>
                        <a:rPr lang="ru-RU" sz="1100" u="none" strike="noStrike" baseline="0" dirty="0">
                          <a:effectLst/>
                          <a:latin typeface="Arial Narrow" panose="020B0606020202030204" pitchFamily="34" charset="0"/>
                        </a:rPr>
                        <a:t>(частота не может быть </a:t>
                      </a:r>
                      <a:r>
                        <a:rPr lang="ru-RU" sz="1100" u="none" strike="noStrike" kern="1200" baseline="0" dirty="0">
                          <a:solidFill>
                            <a:schemeClr val="dk1"/>
                          </a:solidFill>
                          <a:effectLst/>
                          <a:latin typeface="Arial Narrow" panose="020B0606020202030204" pitchFamily="34" charset="0"/>
                          <a:ea typeface="+mn-ea"/>
                          <a:cs typeface="+mn-cs"/>
                        </a:rPr>
                        <a:t>определена</a:t>
                      </a:r>
                      <a:r>
                        <a:rPr lang="ru-RU" sz="1100" u="none" strike="noStrike" baseline="0" dirty="0">
                          <a:effectLst/>
                          <a:latin typeface="Arial Narrow" panose="020B0606020202030204" pitchFamily="34" charset="0"/>
                        </a:rPr>
                        <a:t> по доступным данным)</a:t>
                      </a:r>
                      <a:endParaRPr lang="ru-RU" sz="1100" b="0" i="0" u="none" strike="noStrike" baseline="0" dirty="0">
                        <a:solidFill>
                          <a:srgbClr val="000000"/>
                        </a:solidFill>
                        <a:effectLst/>
                        <a:latin typeface="Arial Narrow" panose="020B0606020202030204" pitchFamily="34" charset="0"/>
                      </a:endParaRPr>
                    </a:p>
                  </a:txBody>
                  <a:tcPr marL="4763" marR="4763" marT="4763" marB="0"/>
                </a:tc>
                <a:tc>
                  <a:txBody>
                    <a:bodyPr/>
                    <a:lstStyle/>
                    <a:p>
                      <a:pPr algn="l"/>
                      <a:r>
                        <a:rPr lang="ru-RU" sz="1100" kern="1200" dirty="0">
                          <a:solidFill>
                            <a:schemeClr val="dk1"/>
                          </a:solidFill>
                          <a:latin typeface="Arial Narrow" panose="020B0606020202030204" pitchFamily="34" charset="0"/>
                          <a:ea typeface="+mn-ea"/>
                          <a:cs typeface="+mn-cs"/>
                        </a:rPr>
                        <a:t>Повышение глюкозы в крови, гипонатриемия, синдром Стивенса-Джонсона; увеличение молочной железы****</a:t>
                      </a:r>
                    </a:p>
                  </a:txBody>
                  <a:tcPr marL="68580" marR="68580" marT="34290" marB="34290"/>
                </a:tc>
                <a:extLst>
                  <a:ext uri="{0D108BD9-81ED-4DB2-BD59-A6C34878D82A}">
                    <a16:rowId xmlns:a16="http://schemas.microsoft.com/office/drawing/2014/main" val="1705025228"/>
                  </a:ext>
                </a:extLst>
              </a:tr>
            </a:tbl>
          </a:graphicData>
        </a:graphic>
      </p:graphicFrame>
      <p:sp>
        <p:nvSpPr>
          <p:cNvPr id="3" name="Прямоугольник 2">
            <a:extLst>
              <a:ext uri="{FF2B5EF4-FFF2-40B4-BE49-F238E27FC236}">
                <a16:creationId xmlns:a16="http://schemas.microsoft.com/office/drawing/2014/main" id="{E8F2BDA4-E47C-4E1B-B6DD-1B4065CDA016}"/>
              </a:ext>
            </a:extLst>
          </p:cNvPr>
          <p:cNvSpPr/>
          <p:nvPr/>
        </p:nvSpPr>
        <p:spPr>
          <a:xfrm>
            <a:off x="886407" y="5392706"/>
            <a:ext cx="10795519" cy="784830"/>
          </a:xfrm>
          <a:prstGeom prst="rect">
            <a:avLst/>
          </a:prstGeom>
        </p:spPr>
        <p:txBody>
          <a:bodyPr wrap="square">
            <a:spAutoFit/>
          </a:bodyPr>
          <a:lstStyle/>
          <a:p>
            <a:pPr algn="just"/>
            <a:r>
              <a:rPr lang="ru-RU" sz="900" dirty="0">
                <a:solidFill>
                  <a:schemeClr val="dk1"/>
                </a:solidFill>
                <a:latin typeface="Arial Narrow" panose="020B0606020202030204" pitchFamily="34" charset="0"/>
              </a:rPr>
              <a:t>* Термин «сонливость» объединяет термины НЛР: </a:t>
            </a:r>
            <a:r>
              <a:rPr lang="ru-RU" sz="900" dirty="0" err="1">
                <a:solidFill>
                  <a:schemeClr val="dk1"/>
                </a:solidFill>
                <a:latin typeface="Arial Narrow" panose="020B0606020202030204" pitchFamily="34" charset="0"/>
              </a:rPr>
              <a:t>гиперсомния</a:t>
            </a:r>
            <a:r>
              <a:rPr lang="ru-RU" sz="900" dirty="0">
                <a:solidFill>
                  <a:schemeClr val="dk1"/>
                </a:solidFill>
                <a:latin typeface="Arial Narrow" panose="020B0606020202030204" pitchFamily="34" charset="0"/>
              </a:rPr>
              <a:t>, </a:t>
            </a:r>
            <a:r>
              <a:rPr lang="ru-RU" sz="900" dirty="0" err="1">
                <a:solidFill>
                  <a:schemeClr val="dk1"/>
                </a:solidFill>
                <a:latin typeface="Arial Narrow" panose="020B0606020202030204" pitchFamily="34" charset="0"/>
              </a:rPr>
              <a:t>гиперсомнолентность</a:t>
            </a:r>
            <a:r>
              <a:rPr lang="ru-RU" sz="900" dirty="0">
                <a:solidFill>
                  <a:schemeClr val="dk1"/>
                </a:solidFill>
                <a:latin typeface="Arial Narrow" panose="020B0606020202030204" pitchFamily="34" charset="0"/>
              </a:rPr>
              <a:t>, </a:t>
            </a:r>
            <a:r>
              <a:rPr lang="ru-RU" sz="900" dirty="0" err="1">
                <a:solidFill>
                  <a:schemeClr val="dk1"/>
                </a:solidFill>
                <a:latin typeface="Arial Narrow" panose="020B0606020202030204" pitchFamily="34" charset="0"/>
              </a:rPr>
              <a:t>седация</a:t>
            </a:r>
            <a:r>
              <a:rPr lang="ru-RU" sz="900" dirty="0">
                <a:solidFill>
                  <a:schemeClr val="dk1"/>
                </a:solidFill>
                <a:latin typeface="Arial Narrow" panose="020B0606020202030204" pitchFamily="34" charset="0"/>
              </a:rPr>
              <a:t> и сонливость.</a:t>
            </a:r>
          </a:p>
          <a:p>
            <a:pPr algn="just"/>
            <a:r>
              <a:rPr lang="ru-RU" sz="900" dirty="0">
                <a:solidFill>
                  <a:schemeClr val="dk1"/>
                </a:solidFill>
                <a:latin typeface="Arial Narrow" panose="020B0606020202030204" pitchFamily="34" charset="0"/>
              </a:rPr>
              <a:t>** Термин «паркинсонизм» объединяет термины НЛР: </a:t>
            </a:r>
            <a:r>
              <a:rPr lang="ru-RU" sz="900" dirty="0" err="1">
                <a:solidFill>
                  <a:schemeClr val="dk1"/>
                </a:solidFill>
                <a:latin typeface="Arial Narrow" panose="020B0606020202030204" pitchFamily="34" charset="0"/>
              </a:rPr>
              <a:t>брадикинезия</a:t>
            </a:r>
            <a:r>
              <a:rPr lang="ru-RU" sz="900" dirty="0">
                <a:solidFill>
                  <a:schemeClr val="dk1"/>
                </a:solidFill>
                <a:latin typeface="Arial Narrow" panose="020B0606020202030204" pitchFamily="34" charset="0"/>
              </a:rPr>
              <a:t>, ригидность по типу «зубчатого колеса», слюнотечение, экстрапирамидные расстройства, гипокинезия, мышечная ригидность, паркинсонизм, замедление психомоторной активности и тремор.</a:t>
            </a:r>
          </a:p>
          <a:p>
            <a:pPr algn="just"/>
            <a:r>
              <a:rPr lang="ru-RU" sz="900" dirty="0">
                <a:solidFill>
                  <a:schemeClr val="dk1"/>
                </a:solidFill>
                <a:latin typeface="Arial Narrow" panose="020B0606020202030204" pitchFamily="34" charset="0"/>
              </a:rPr>
              <a:t>*** Термин «дистония» объединяет термины НЛР: дистония, </a:t>
            </a:r>
            <a:r>
              <a:rPr lang="ru-RU" sz="900" dirty="0" err="1">
                <a:solidFill>
                  <a:schemeClr val="dk1"/>
                </a:solidFill>
                <a:latin typeface="Arial Narrow" panose="020B0606020202030204" pitchFamily="34" charset="0"/>
              </a:rPr>
              <a:t>окулогирный</a:t>
            </a:r>
            <a:r>
              <a:rPr lang="ru-RU" sz="900" dirty="0">
                <a:solidFill>
                  <a:schemeClr val="dk1"/>
                </a:solidFill>
                <a:latin typeface="Arial Narrow" panose="020B0606020202030204" pitchFamily="34" charset="0"/>
              </a:rPr>
              <a:t> криз, </a:t>
            </a:r>
            <a:r>
              <a:rPr lang="ru-RU" sz="900" dirty="0" err="1">
                <a:solidFill>
                  <a:schemeClr val="dk1"/>
                </a:solidFill>
                <a:latin typeface="Arial Narrow" panose="020B0606020202030204" pitchFamily="34" charset="0"/>
              </a:rPr>
              <a:t>оромандибулярная</a:t>
            </a:r>
            <a:r>
              <a:rPr lang="ru-RU" sz="900" dirty="0">
                <a:solidFill>
                  <a:schemeClr val="dk1"/>
                </a:solidFill>
                <a:latin typeface="Arial Narrow" panose="020B0606020202030204" pitchFamily="34" charset="0"/>
              </a:rPr>
              <a:t> дистония, спазм языка, кривошея и тризм. </a:t>
            </a:r>
          </a:p>
          <a:p>
            <a:pPr algn="just"/>
            <a:r>
              <a:rPr lang="ru-RU" sz="900" dirty="0">
                <a:solidFill>
                  <a:schemeClr val="dk1"/>
                </a:solidFill>
                <a:latin typeface="Arial Narrow" panose="020B0606020202030204" pitchFamily="34" charset="0"/>
              </a:rPr>
              <a:t>**** НЛР, выявленные в ходе контролируемых и неконтролируемых КИ 2 и 3 фаз, но частота их возникновения слишком мала, чтобы оценить.</a:t>
            </a:r>
          </a:p>
        </p:txBody>
      </p:sp>
      <p:sp>
        <p:nvSpPr>
          <p:cNvPr id="7" name="Заголовок 6">
            <a:extLst>
              <a:ext uri="{FF2B5EF4-FFF2-40B4-BE49-F238E27FC236}">
                <a16:creationId xmlns:a16="http://schemas.microsoft.com/office/drawing/2014/main" id="{1BA10D3D-6AA8-4D78-B1F5-65C67AA94D8C}"/>
              </a:ext>
            </a:extLst>
          </p:cNvPr>
          <p:cNvSpPr>
            <a:spLocks noGrp="1"/>
          </p:cNvSpPr>
          <p:nvPr>
            <p:ph type="title"/>
          </p:nvPr>
        </p:nvSpPr>
        <p:spPr>
          <a:xfrm>
            <a:off x="886407" y="624627"/>
            <a:ext cx="8228822" cy="512448"/>
          </a:xfrm>
        </p:spPr>
        <p:txBody>
          <a:bodyPr vert="horz" wrap="square" lIns="68580" tIns="34290" rIns="68580" bIns="34290" numCol="1" rtlCol="0" anchor="t" anchorCtr="0" compatLnSpc="1">
            <a:prstTxWarp prst="textNoShape">
              <a:avLst/>
            </a:prstTxWarp>
            <a:spAutoFit/>
          </a:bodyPr>
          <a:lstStyle/>
          <a:p>
            <a:pPr defTabSz="342900"/>
            <a:r>
              <a:rPr lang="ru-RU" sz="3600" spc="-113" dirty="0">
                <a:solidFill>
                  <a:srgbClr val="485DC6"/>
                </a:solidFill>
                <a:latin typeface="Arial Narrow" panose="020B0606020202030204" pitchFamily="34" charset="0"/>
                <a:cs typeface="Aldhabi" panose="020B0604020202020204" pitchFamily="2" charset="-78"/>
              </a:rPr>
              <a:t>Латуда</a:t>
            </a:r>
            <a:r>
              <a:rPr lang="ru-RU" sz="3600" spc="-113" baseline="30000" dirty="0">
                <a:solidFill>
                  <a:srgbClr val="485DC6"/>
                </a:solidFill>
                <a:latin typeface="Arial Narrow" panose="020B0606020202030204" pitchFamily="34" charset="0"/>
                <a:cs typeface="Aldhabi" panose="020B0604020202020204" pitchFamily="2" charset="-78"/>
              </a:rPr>
              <a:t>®</a:t>
            </a:r>
            <a:r>
              <a:rPr lang="ru-RU" sz="3600" spc="-113" dirty="0">
                <a:solidFill>
                  <a:srgbClr val="485DC6"/>
                </a:solidFill>
                <a:latin typeface="Arial Narrow" panose="020B0606020202030204" pitchFamily="34" charset="0"/>
                <a:cs typeface="Aldhabi" panose="020B0604020202020204" pitchFamily="2" charset="-78"/>
              </a:rPr>
              <a:t>: нежелательные реакции*</a:t>
            </a:r>
          </a:p>
        </p:txBody>
      </p:sp>
      <p:sp>
        <p:nvSpPr>
          <p:cNvPr id="9" name="Подзаголовок 8">
            <a:extLst>
              <a:ext uri="{FF2B5EF4-FFF2-40B4-BE49-F238E27FC236}">
                <a16:creationId xmlns:a16="http://schemas.microsoft.com/office/drawing/2014/main" id="{998564AA-C2EA-4BCE-9E78-00CF5CFFAF5B}"/>
              </a:ext>
            </a:extLst>
          </p:cNvPr>
          <p:cNvSpPr>
            <a:spLocks noGrp="1"/>
          </p:cNvSpPr>
          <p:nvPr>
            <p:ph type="subTitle" idx="10"/>
          </p:nvPr>
        </p:nvSpPr>
        <p:spPr>
          <a:xfrm>
            <a:off x="2193551" y="1268090"/>
            <a:ext cx="7804898" cy="300225"/>
          </a:xfrm>
        </p:spPr>
        <p:txBody>
          <a:bodyPr>
            <a:normAutofit lnSpcReduction="10000"/>
          </a:bodyPr>
          <a:lstStyle/>
          <a:p>
            <a:pPr algn="ctr"/>
            <a:r>
              <a:rPr lang="ru-RU" sz="1200" cap="none" dirty="0">
                <a:solidFill>
                  <a:srgbClr val="0066CC"/>
                </a:solidFill>
                <a:latin typeface="Arial Narrow" panose="020B0606020202030204" pitchFamily="34" charset="0"/>
              </a:rPr>
              <a:t>Нежелательные лекарственные реакции  (НЛР) по результатам объединенного анализа у больных шизофренией*</a:t>
            </a:r>
          </a:p>
        </p:txBody>
      </p:sp>
      <p:pic>
        <p:nvPicPr>
          <p:cNvPr id="4" name="Рисунок 3">
            <a:extLst>
              <a:ext uri="{FF2B5EF4-FFF2-40B4-BE49-F238E27FC236}">
                <a16:creationId xmlns:a16="http://schemas.microsoft.com/office/drawing/2014/main" id="{AC33707C-3869-8B57-EC6C-3C2D35C37DFD}"/>
              </a:ext>
            </a:extLst>
          </p:cNvPr>
          <p:cNvPicPr>
            <a:picLocks noChangeAspect="1"/>
          </p:cNvPicPr>
          <p:nvPr/>
        </p:nvPicPr>
        <p:blipFill>
          <a:blip r:embed="rId3" cstate="print"/>
          <a:stretch>
            <a:fillRect/>
          </a:stretch>
        </p:blipFill>
        <p:spPr>
          <a:xfrm>
            <a:off x="10329244" y="360791"/>
            <a:ext cx="1489142" cy="776284"/>
          </a:xfrm>
          <a:prstGeom prst="rect">
            <a:avLst/>
          </a:prstGeom>
        </p:spPr>
      </p:pic>
    </p:spTree>
    <p:extLst>
      <p:ext uri="{BB962C8B-B14F-4D97-AF65-F5344CB8AC3E}">
        <p14:creationId xmlns:p14="http://schemas.microsoft.com/office/powerpoint/2010/main" val="1955842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FA52CA86-29E3-4E3A-B0D2-D481EA15FAE7}"/>
              </a:ext>
            </a:extLst>
          </p:cNvPr>
          <p:cNvSpPr>
            <a:spLocks noGrp="1"/>
          </p:cNvSpPr>
          <p:nvPr>
            <p:ph type="ctrTitle"/>
          </p:nvPr>
        </p:nvSpPr>
        <p:spPr>
          <a:xfrm>
            <a:off x="168899" y="5477445"/>
            <a:ext cx="10160345" cy="457199"/>
          </a:xfrm>
        </p:spPr>
        <p:txBody>
          <a:bodyPr>
            <a:normAutofit fontScale="90000"/>
          </a:bodyPr>
          <a:lstStyle/>
          <a:p>
            <a:r>
              <a:rPr lang="ru-RU" dirty="0"/>
              <a:t>Латуда: прием и</a:t>
            </a:r>
            <a:br>
              <a:rPr lang="ru-RU" dirty="0"/>
            </a:br>
            <a:r>
              <a:rPr lang="ru-RU" dirty="0"/>
              <a:t>режим дозирования</a:t>
            </a:r>
          </a:p>
        </p:txBody>
      </p:sp>
      <p:pic>
        <p:nvPicPr>
          <p:cNvPr id="4" name="Рисунок 3">
            <a:extLst>
              <a:ext uri="{FF2B5EF4-FFF2-40B4-BE49-F238E27FC236}">
                <a16:creationId xmlns:a16="http://schemas.microsoft.com/office/drawing/2014/main" id="{22AD0C1E-3A70-48A8-9E73-E94EAC03618E}"/>
              </a:ext>
            </a:extLst>
          </p:cNvPr>
          <p:cNvPicPr>
            <a:picLocks noChangeAspect="1"/>
          </p:cNvPicPr>
          <p:nvPr/>
        </p:nvPicPr>
        <p:blipFill>
          <a:blip r:embed="rId2" cstate="print"/>
          <a:stretch>
            <a:fillRect/>
          </a:stretch>
        </p:blipFill>
        <p:spPr>
          <a:xfrm>
            <a:off x="2099644" y="186149"/>
            <a:ext cx="1489142" cy="776284"/>
          </a:xfrm>
          <a:prstGeom prst="rect">
            <a:avLst/>
          </a:prstGeom>
        </p:spPr>
      </p:pic>
      <p:sp>
        <p:nvSpPr>
          <p:cNvPr id="3" name="Прямоугольник 2"/>
          <p:cNvSpPr/>
          <p:nvPr/>
        </p:nvSpPr>
        <p:spPr>
          <a:xfrm>
            <a:off x="281206" y="2685824"/>
            <a:ext cx="3954618" cy="1754326"/>
          </a:xfrm>
          <a:prstGeom prst="rect">
            <a:avLst/>
          </a:prstGeom>
        </p:spPr>
        <p:txBody>
          <a:bodyPr wrap="square">
            <a:spAutoFit/>
          </a:bodyPr>
          <a:lstStyle/>
          <a:p>
            <a:r>
              <a:rPr lang="ru-RU" sz="3600" dirty="0">
                <a:solidFill>
                  <a:schemeClr val="tx1">
                    <a:lumMod val="50000"/>
                  </a:schemeClr>
                </a:solidFill>
                <a:latin typeface="Bahnschrift SemiBold Condensed" panose="020B0502040204020203" pitchFamily="34" charset="0"/>
              </a:rPr>
              <a:t>Кирпич ни с того ни с сего никому и никогда на голову не свалится.</a:t>
            </a:r>
            <a:endParaRPr lang="ru-RU" sz="2800" dirty="0"/>
          </a:p>
        </p:txBody>
      </p:sp>
      <p:pic>
        <p:nvPicPr>
          <p:cNvPr id="323586" name="Picture 2" descr="https://i.pinimg.com/originals/b1/73/99/b17399b81c000c9d6d98d03f7ea7512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668" y="102251"/>
            <a:ext cx="5182907" cy="668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6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трелка: вправо 11">
            <a:extLst>
              <a:ext uri="{FF2B5EF4-FFF2-40B4-BE49-F238E27FC236}">
                <a16:creationId xmlns:a16="http://schemas.microsoft.com/office/drawing/2014/main" id="{CAF772B3-7999-42AD-81F7-2330E9910B4B}"/>
              </a:ext>
            </a:extLst>
          </p:cNvPr>
          <p:cNvSpPr/>
          <p:nvPr/>
        </p:nvSpPr>
        <p:spPr>
          <a:xfrm>
            <a:off x="5410207" y="1260945"/>
            <a:ext cx="6171676" cy="939069"/>
          </a:xfrm>
          <a:prstGeom prst="rightArrow">
            <a:avLst>
              <a:gd name="adj1" fmla="val 74299"/>
              <a:gd name="adj2" fmla="val 50000"/>
            </a:avLst>
          </a:prstGeom>
          <a:solidFill>
            <a:schemeClr val="bg1">
              <a:lumMod val="7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ru-RU" sz="1800">
              <a:solidFill>
                <a:prstClr val="white"/>
              </a:solidFill>
              <a:latin typeface="Calibri" panose="020F0502020204030204"/>
            </a:endParaRPr>
          </a:p>
        </p:txBody>
      </p:sp>
      <p:grpSp>
        <p:nvGrpSpPr>
          <p:cNvPr id="4" name="Группа 3">
            <a:extLst>
              <a:ext uri="{FF2B5EF4-FFF2-40B4-BE49-F238E27FC236}">
                <a16:creationId xmlns:a16="http://schemas.microsoft.com/office/drawing/2014/main" id="{5E60D411-118E-48F4-9329-5ED2E257EDA4}"/>
              </a:ext>
            </a:extLst>
          </p:cNvPr>
          <p:cNvGrpSpPr/>
          <p:nvPr/>
        </p:nvGrpSpPr>
        <p:grpSpPr>
          <a:xfrm>
            <a:off x="610122" y="3002222"/>
            <a:ext cx="10971762" cy="676888"/>
            <a:chOff x="1284270" y="3270163"/>
            <a:chExt cx="9246741" cy="502501"/>
          </a:xfrm>
        </p:grpSpPr>
        <p:pic>
          <p:nvPicPr>
            <p:cNvPr id="2" name="Рисунок 1">
              <a:extLst>
                <a:ext uri="{FF2B5EF4-FFF2-40B4-BE49-F238E27FC236}">
                  <a16:creationId xmlns:a16="http://schemas.microsoft.com/office/drawing/2014/main" id="{C08012D9-2DD9-4624-B08B-FF99AED64534}"/>
                </a:ext>
              </a:extLst>
            </p:cNvPr>
            <p:cNvPicPr>
              <a:picLocks noChangeAspect="1"/>
            </p:cNvPicPr>
            <p:nvPr/>
          </p:nvPicPr>
          <p:blipFill>
            <a:blip r:embed="rId3"/>
            <a:stretch>
              <a:fillRect/>
            </a:stretch>
          </p:blipFill>
          <p:spPr>
            <a:xfrm>
              <a:off x="1284270" y="3270164"/>
              <a:ext cx="1736482" cy="490243"/>
            </a:xfrm>
            <a:prstGeom prst="rect">
              <a:avLst/>
            </a:prstGeom>
          </p:spPr>
        </p:pic>
        <p:pic>
          <p:nvPicPr>
            <p:cNvPr id="3" name="Рисунок 2">
              <a:extLst>
                <a:ext uri="{FF2B5EF4-FFF2-40B4-BE49-F238E27FC236}">
                  <a16:creationId xmlns:a16="http://schemas.microsoft.com/office/drawing/2014/main" id="{A25FE9FA-5A06-4D8A-A185-BB936C1E9CC8}"/>
                </a:ext>
              </a:extLst>
            </p:cNvPr>
            <p:cNvPicPr>
              <a:picLocks noChangeAspect="1"/>
            </p:cNvPicPr>
            <p:nvPr/>
          </p:nvPicPr>
          <p:blipFill>
            <a:blip r:embed="rId4"/>
            <a:stretch>
              <a:fillRect/>
            </a:stretch>
          </p:blipFill>
          <p:spPr>
            <a:xfrm>
              <a:off x="3081645" y="3270163"/>
              <a:ext cx="1799760" cy="489452"/>
            </a:xfrm>
            <a:prstGeom prst="rect">
              <a:avLst/>
            </a:prstGeom>
          </p:spPr>
        </p:pic>
        <p:pic>
          <p:nvPicPr>
            <p:cNvPr id="5" name="Рисунок 4">
              <a:extLst>
                <a:ext uri="{FF2B5EF4-FFF2-40B4-BE49-F238E27FC236}">
                  <a16:creationId xmlns:a16="http://schemas.microsoft.com/office/drawing/2014/main" id="{9797E184-D2DF-4CE1-AB09-C7F85BEBD63F}"/>
                </a:ext>
              </a:extLst>
            </p:cNvPr>
            <p:cNvPicPr>
              <a:picLocks noChangeAspect="1"/>
            </p:cNvPicPr>
            <p:nvPr/>
          </p:nvPicPr>
          <p:blipFill>
            <a:blip r:embed="rId5"/>
            <a:stretch>
              <a:fillRect/>
            </a:stretch>
          </p:blipFill>
          <p:spPr>
            <a:xfrm>
              <a:off x="4942297" y="3270164"/>
              <a:ext cx="1850813" cy="491865"/>
            </a:xfrm>
            <a:prstGeom prst="rect">
              <a:avLst/>
            </a:prstGeom>
          </p:spPr>
        </p:pic>
        <p:pic>
          <p:nvPicPr>
            <p:cNvPr id="7" name="Рисунок 6">
              <a:extLst>
                <a:ext uri="{FF2B5EF4-FFF2-40B4-BE49-F238E27FC236}">
                  <a16:creationId xmlns:a16="http://schemas.microsoft.com/office/drawing/2014/main" id="{8BF535A3-9C44-4B12-AAA2-2ECEC5A27A71}"/>
                </a:ext>
              </a:extLst>
            </p:cNvPr>
            <p:cNvPicPr>
              <a:picLocks noChangeAspect="1"/>
            </p:cNvPicPr>
            <p:nvPr/>
          </p:nvPicPr>
          <p:blipFill>
            <a:blip r:embed="rId6"/>
            <a:stretch>
              <a:fillRect/>
            </a:stretch>
          </p:blipFill>
          <p:spPr>
            <a:xfrm>
              <a:off x="6854003" y="3270163"/>
              <a:ext cx="1816681" cy="489453"/>
            </a:xfrm>
            <a:prstGeom prst="rect">
              <a:avLst/>
            </a:prstGeom>
          </p:spPr>
        </p:pic>
        <p:pic>
          <p:nvPicPr>
            <p:cNvPr id="8" name="Рисунок 7">
              <a:extLst>
                <a:ext uri="{FF2B5EF4-FFF2-40B4-BE49-F238E27FC236}">
                  <a16:creationId xmlns:a16="http://schemas.microsoft.com/office/drawing/2014/main" id="{788F7AAC-8520-4309-8F1F-8D9C3DE5C09B}"/>
                </a:ext>
              </a:extLst>
            </p:cNvPr>
            <p:cNvPicPr>
              <a:picLocks noChangeAspect="1"/>
            </p:cNvPicPr>
            <p:nvPr/>
          </p:nvPicPr>
          <p:blipFill>
            <a:blip r:embed="rId7"/>
            <a:stretch>
              <a:fillRect/>
            </a:stretch>
          </p:blipFill>
          <p:spPr>
            <a:xfrm>
              <a:off x="8731578" y="3270163"/>
              <a:ext cx="1799433" cy="502501"/>
            </a:xfrm>
            <a:prstGeom prst="rect">
              <a:avLst/>
            </a:prstGeom>
          </p:spPr>
        </p:pic>
      </p:grpSp>
      <p:sp>
        <p:nvSpPr>
          <p:cNvPr id="9" name="Стрелка: влево-вправо 8">
            <a:extLst>
              <a:ext uri="{FF2B5EF4-FFF2-40B4-BE49-F238E27FC236}">
                <a16:creationId xmlns:a16="http://schemas.microsoft.com/office/drawing/2014/main" id="{57CC0131-9737-4C26-95A3-0BD6EC8F5339}"/>
              </a:ext>
            </a:extLst>
          </p:cNvPr>
          <p:cNvSpPr/>
          <p:nvPr/>
        </p:nvSpPr>
        <p:spPr>
          <a:xfrm>
            <a:off x="2742804" y="1260945"/>
            <a:ext cx="4403855" cy="968050"/>
          </a:xfrm>
          <a:prstGeom prst="leftRightArrow">
            <a:avLst>
              <a:gd name="adj1" fmla="val 72430"/>
              <a:gd name="adj2"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ru-RU" sz="1800">
              <a:solidFill>
                <a:prstClr val="white"/>
              </a:solidFill>
              <a:latin typeface="Calibri" panose="020F0502020204030204"/>
            </a:endParaRPr>
          </a:p>
        </p:txBody>
      </p:sp>
      <p:sp>
        <p:nvSpPr>
          <p:cNvPr id="10" name="TextBox 9">
            <a:extLst>
              <a:ext uri="{FF2B5EF4-FFF2-40B4-BE49-F238E27FC236}">
                <a16:creationId xmlns:a16="http://schemas.microsoft.com/office/drawing/2014/main" id="{B5825ED3-D302-4040-961E-B7907B0DDF88}"/>
              </a:ext>
            </a:extLst>
          </p:cNvPr>
          <p:cNvSpPr txBox="1"/>
          <p:nvPr/>
        </p:nvSpPr>
        <p:spPr>
          <a:xfrm flipH="1">
            <a:off x="3435581" y="1473306"/>
            <a:ext cx="3013434" cy="584775"/>
          </a:xfrm>
          <a:prstGeom prst="rect">
            <a:avLst/>
          </a:prstGeom>
          <a:noFill/>
        </p:spPr>
        <p:txBody>
          <a:bodyPr wrap="square" rtlCol="0">
            <a:spAutoFit/>
          </a:bodyPr>
          <a:lstStyle/>
          <a:p>
            <a:pPr algn="ctr" defTabSz="457200" fontAlgn="auto">
              <a:spcBef>
                <a:spcPts val="0"/>
              </a:spcBef>
              <a:spcAft>
                <a:spcPts val="0"/>
              </a:spcAft>
            </a:pPr>
            <a:r>
              <a:rPr lang="ru-RU" sz="1600" b="1" dirty="0">
                <a:solidFill>
                  <a:prstClr val="white"/>
                </a:solidFill>
                <a:latin typeface="Arial Narrow" panose="020B0606020202030204" pitchFamily="34" charset="0"/>
                <a:ea typeface="+mn-ea"/>
              </a:rPr>
              <a:t>Обычно доза при шизофрении составляет 40-80 мг 1 раз в день </a:t>
            </a:r>
          </a:p>
        </p:txBody>
      </p:sp>
      <p:sp>
        <p:nvSpPr>
          <p:cNvPr id="15" name="TextBox 14">
            <a:extLst>
              <a:ext uri="{FF2B5EF4-FFF2-40B4-BE49-F238E27FC236}">
                <a16:creationId xmlns:a16="http://schemas.microsoft.com/office/drawing/2014/main" id="{5F8DD62C-BA5E-4BDD-ADB5-7F04EDDDEA3D}"/>
              </a:ext>
            </a:extLst>
          </p:cNvPr>
          <p:cNvSpPr txBox="1"/>
          <p:nvPr/>
        </p:nvSpPr>
        <p:spPr>
          <a:xfrm flipH="1">
            <a:off x="6889593" y="1443489"/>
            <a:ext cx="4122961" cy="584775"/>
          </a:xfrm>
          <a:prstGeom prst="rect">
            <a:avLst/>
          </a:prstGeom>
          <a:noFill/>
        </p:spPr>
        <p:txBody>
          <a:bodyPr wrap="square" rtlCol="0">
            <a:spAutoFit/>
          </a:bodyPr>
          <a:lstStyle/>
          <a:p>
            <a:pPr algn="ctr" defTabSz="457200" fontAlgn="auto">
              <a:spcBef>
                <a:spcPts val="0"/>
              </a:spcBef>
              <a:spcAft>
                <a:spcPts val="0"/>
              </a:spcAft>
            </a:pPr>
            <a:r>
              <a:rPr lang="ru-RU" sz="1600" b="1" dirty="0">
                <a:solidFill>
                  <a:srgbClr val="4472C4"/>
                </a:solidFill>
                <a:latin typeface="Arial Narrow" panose="020B0606020202030204" pitchFamily="34" charset="0"/>
                <a:ea typeface="+mn-ea"/>
              </a:rPr>
              <a:t>В исследованиях продемонстрирована эффективность  в дозе 40-160 мг/сут*</a:t>
            </a:r>
          </a:p>
        </p:txBody>
      </p:sp>
      <p:sp>
        <p:nvSpPr>
          <p:cNvPr id="16" name="Стрелка: вправо 15">
            <a:extLst>
              <a:ext uri="{FF2B5EF4-FFF2-40B4-BE49-F238E27FC236}">
                <a16:creationId xmlns:a16="http://schemas.microsoft.com/office/drawing/2014/main" id="{765DCE66-4EF8-4D62-8F85-DC8FB3AB9DB2}"/>
              </a:ext>
            </a:extLst>
          </p:cNvPr>
          <p:cNvSpPr/>
          <p:nvPr/>
        </p:nvSpPr>
        <p:spPr>
          <a:xfrm>
            <a:off x="3610774" y="4559432"/>
            <a:ext cx="5763731" cy="968048"/>
          </a:xfrm>
          <a:prstGeom prst="rightArrow">
            <a:avLst>
              <a:gd name="adj1" fmla="val 74299"/>
              <a:gd name="adj2" fmla="val 50000"/>
            </a:avLst>
          </a:prstGeom>
          <a:solidFill>
            <a:srgbClr val="FFFF99"/>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ru-RU" sz="1800">
              <a:solidFill>
                <a:prstClr val="white"/>
              </a:solidFill>
              <a:latin typeface="Calibri" panose="020F0502020204030204"/>
            </a:endParaRPr>
          </a:p>
        </p:txBody>
      </p:sp>
      <p:sp>
        <p:nvSpPr>
          <p:cNvPr id="17" name="Стрелка: влево-вправо 16">
            <a:extLst>
              <a:ext uri="{FF2B5EF4-FFF2-40B4-BE49-F238E27FC236}">
                <a16:creationId xmlns:a16="http://schemas.microsoft.com/office/drawing/2014/main" id="{491E4506-BCBB-4FB9-ABE6-F102F79B91FE}"/>
              </a:ext>
            </a:extLst>
          </p:cNvPr>
          <p:cNvSpPr/>
          <p:nvPr/>
        </p:nvSpPr>
        <p:spPr>
          <a:xfrm>
            <a:off x="610122" y="4559431"/>
            <a:ext cx="5144635" cy="968049"/>
          </a:xfrm>
          <a:prstGeom prst="leftRightArrow">
            <a:avLst>
              <a:gd name="adj1" fmla="val 72430"/>
              <a:gd name="adj2" fmla="val 50000"/>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ru-RU" sz="1800" dirty="0">
              <a:solidFill>
                <a:prstClr val="white"/>
              </a:solidFill>
              <a:latin typeface="Calibri" panose="020F0502020204030204"/>
            </a:endParaRPr>
          </a:p>
        </p:txBody>
      </p:sp>
      <p:sp>
        <p:nvSpPr>
          <p:cNvPr id="18" name="TextBox 17">
            <a:extLst>
              <a:ext uri="{FF2B5EF4-FFF2-40B4-BE49-F238E27FC236}">
                <a16:creationId xmlns:a16="http://schemas.microsoft.com/office/drawing/2014/main" id="{5ED58C7E-19A4-45F6-882B-628A0903D3C4}"/>
              </a:ext>
            </a:extLst>
          </p:cNvPr>
          <p:cNvSpPr txBox="1"/>
          <p:nvPr/>
        </p:nvSpPr>
        <p:spPr>
          <a:xfrm flipH="1">
            <a:off x="1906186" y="4761855"/>
            <a:ext cx="3013434" cy="584775"/>
          </a:xfrm>
          <a:prstGeom prst="rect">
            <a:avLst/>
          </a:prstGeom>
          <a:noFill/>
        </p:spPr>
        <p:txBody>
          <a:bodyPr wrap="square" rtlCol="0">
            <a:spAutoFit/>
          </a:bodyPr>
          <a:lstStyle/>
          <a:p>
            <a:pPr algn="ctr" defTabSz="457200" fontAlgn="auto">
              <a:spcBef>
                <a:spcPts val="0"/>
              </a:spcBef>
              <a:spcAft>
                <a:spcPts val="0"/>
              </a:spcAft>
            </a:pPr>
            <a:r>
              <a:rPr lang="ru-RU" sz="1600" b="1" dirty="0">
                <a:solidFill>
                  <a:prstClr val="white"/>
                </a:solidFill>
                <a:latin typeface="Arial Narrow" panose="020B0606020202030204" pitchFamily="34" charset="0"/>
                <a:ea typeface="+mn-ea"/>
              </a:rPr>
              <a:t>Обычно доза при биполярной депрессии 20-60 мг 1 раз в день **</a:t>
            </a:r>
          </a:p>
        </p:txBody>
      </p:sp>
      <p:sp>
        <p:nvSpPr>
          <p:cNvPr id="19" name="TextBox 18">
            <a:extLst>
              <a:ext uri="{FF2B5EF4-FFF2-40B4-BE49-F238E27FC236}">
                <a16:creationId xmlns:a16="http://schemas.microsoft.com/office/drawing/2014/main" id="{0E7902E8-81C5-4513-9350-E1AC8166036E}"/>
              </a:ext>
            </a:extLst>
          </p:cNvPr>
          <p:cNvSpPr txBox="1"/>
          <p:nvPr/>
        </p:nvSpPr>
        <p:spPr>
          <a:xfrm flipH="1">
            <a:off x="5360374" y="4731956"/>
            <a:ext cx="3824016" cy="584775"/>
          </a:xfrm>
          <a:prstGeom prst="rect">
            <a:avLst/>
          </a:prstGeom>
          <a:noFill/>
        </p:spPr>
        <p:txBody>
          <a:bodyPr wrap="square" rtlCol="0">
            <a:spAutoFit/>
          </a:bodyPr>
          <a:lstStyle/>
          <a:p>
            <a:pPr algn="r" defTabSz="457200" fontAlgn="auto">
              <a:spcBef>
                <a:spcPts val="0"/>
              </a:spcBef>
              <a:spcAft>
                <a:spcPts val="0"/>
              </a:spcAft>
            </a:pPr>
            <a:r>
              <a:rPr lang="ru-RU" sz="1600" b="1" dirty="0">
                <a:solidFill>
                  <a:srgbClr val="4472C4"/>
                </a:solidFill>
                <a:latin typeface="Arial Narrow" panose="020B0606020202030204" pitchFamily="34" charset="0"/>
                <a:ea typeface="+mn-ea"/>
              </a:rPr>
              <a:t>В исследованиях продемонстрирована эффективность  в дозе 20-120 мг/сут***</a:t>
            </a:r>
          </a:p>
        </p:txBody>
      </p:sp>
      <p:sp>
        <p:nvSpPr>
          <p:cNvPr id="23" name="TextBox 22">
            <a:extLst>
              <a:ext uri="{FF2B5EF4-FFF2-40B4-BE49-F238E27FC236}">
                <a16:creationId xmlns:a16="http://schemas.microsoft.com/office/drawing/2014/main" id="{6FB05497-01EE-4941-98C9-D6FC89E3C6AE}"/>
              </a:ext>
            </a:extLst>
          </p:cNvPr>
          <p:cNvSpPr txBox="1"/>
          <p:nvPr/>
        </p:nvSpPr>
        <p:spPr>
          <a:xfrm flipH="1">
            <a:off x="661219" y="3817620"/>
            <a:ext cx="1919883" cy="738664"/>
          </a:xfrm>
          <a:prstGeom prst="rect">
            <a:avLst/>
          </a:prstGeom>
          <a:noFill/>
        </p:spPr>
        <p:txBody>
          <a:bodyPr wrap="square" rtlCol="0">
            <a:spAutoFit/>
          </a:bodyPr>
          <a:lstStyle/>
          <a:p>
            <a:pPr algn="ctr" defTabSz="457200" fontAlgn="auto">
              <a:spcBef>
                <a:spcPts val="0"/>
              </a:spcBef>
              <a:spcAft>
                <a:spcPts val="0"/>
              </a:spcAft>
            </a:pPr>
            <a:r>
              <a:rPr lang="ru-RU" sz="1400" b="1" dirty="0">
                <a:solidFill>
                  <a:prstClr val="black"/>
                </a:solidFill>
                <a:latin typeface="Arial Narrow" panose="020B0606020202030204" pitchFamily="34" charset="0"/>
                <a:ea typeface="+mn-ea"/>
              </a:rPr>
              <a:t>Рекомендованная начальная доза при биполярной депрессии</a:t>
            </a:r>
            <a:endParaRPr lang="ru-RU" sz="1200" b="1" dirty="0">
              <a:solidFill>
                <a:prstClr val="black"/>
              </a:solidFill>
              <a:latin typeface="Arial Narrow" panose="020B0606020202030204" pitchFamily="34" charset="0"/>
              <a:ea typeface="+mn-ea"/>
            </a:endParaRPr>
          </a:p>
        </p:txBody>
      </p:sp>
      <p:sp>
        <p:nvSpPr>
          <p:cNvPr id="24" name="TextBox 23">
            <a:extLst>
              <a:ext uri="{FF2B5EF4-FFF2-40B4-BE49-F238E27FC236}">
                <a16:creationId xmlns:a16="http://schemas.microsoft.com/office/drawing/2014/main" id="{39A20EC0-FD32-403B-8F47-CA5714107110}"/>
              </a:ext>
            </a:extLst>
          </p:cNvPr>
          <p:cNvSpPr txBox="1"/>
          <p:nvPr/>
        </p:nvSpPr>
        <p:spPr>
          <a:xfrm flipH="1">
            <a:off x="2901250" y="2200015"/>
            <a:ext cx="1758044" cy="738664"/>
          </a:xfrm>
          <a:prstGeom prst="rect">
            <a:avLst/>
          </a:prstGeom>
          <a:noFill/>
        </p:spPr>
        <p:txBody>
          <a:bodyPr wrap="square" rtlCol="0">
            <a:spAutoFit/>
          </a:bodyPr>
          <a:lstStyle/>
          <a:p>
            <a:pPr algn="ctr" defTabSz="457200" fontAlgn="auto">
              <a:spcBef>
                <a:spcPts val="0"/>
              </a:spcBef>
              <a:spcAft>
                <a:spcPts val="0"/>
              </a:spcAft>
            </a:pPr>
            <a:r>
              <a:rPr lang="ru-RU" sz="1400" b="1" dirty="0">
                <a:solidFill>
                  <a:prstClr val="black"/>
                </a:solidFill>
                <a:latin typeface="Arial Narrow" panose="020B0606020202030204" pitchFamily="34" charset="0"/>
                <a:ea typeface="+mn-ea"/>
              </a:rPr>
              <a:t>Рекомендованная начальная доза при</a:t>
            </a:r>
          </a:p>
          <a:p>
            <a:pPr algn="ctr" defTabSz="457200" fontAlgn="auto">
              <a:spcBef>
                <a:spcPts val="0"/>
              </a:spcBef>
              <a:spcAft>
                <a:spcPts val="0"/>
              </a:spcAft>
            </a:pPr>
            <a:r>
              <a:rPr lang="ru-RU" sz="1400" b="1" dirty="0">
                <a:solidFill>
                  <a:prstClr val="black"/>
                </a:solidFill>
                <a:latin typeface="Arial Narrow" panose="020B0606020202030204" pitchFamily="34" charset="0"/>
                <a:ea typeface="+mn-ea"/>
              </a:rPr>
              <a:t>шизофрении</a:t>
            </a:r>
          </a:p>
        </p:txBody>
      </p:sp>
      <p:sp>
        <p:nvSpPr>
          <p:cNvPr id="25" name="TextBox 24">
            <a:extLst>
              <a:ext uri="{FF2B5EF4-FFF2-40B4-BE49-F238E27FC236}">
                <a16:creationId xmlns:a16="http://schemas.microsoft.com/office/drawing/2014/main" id="{C7F83F1E-F435-4E96-BE92-FA6B485E97BB}"/>
              </a:ext>
            </a:extLst>
          </p:cNvPr>
          <p:cNvSpPr txBox="1"/>
          <p:nvPr/>
        </p:nvSpPr>
        <p:spPr>
          <a:xfrm flipH="1">
            <a:off x="7391961" y="3816456"/>
            <a:ext cx="1919883" cy="738664"/>
          </a:xfrm>
          <a:prstGeom prst="rect">
            <a:avLst/>
          </a:prstGeom>
          <a:noFill/>
        </p:spPr>
        <p:txBody>
          <a:bodyPr wrap="square" rtlCol="0">
            <a:spAutoFit/>
          </a:bodyPr>
          <a:lstStyle/>
          <a:p>
            <a:pPr algn="ctr" defTabSz="457200" fontAlgn="auto">
              <a:spcBef>
                <a:spcPts val="0"/>
              </a:spcBef>
              <a:spcAft>
                <a:spcPts val="0"/>
              </a:spcAft>
            </a:pPr>
            <a:r>
              <a:rPr lang="ru-RU" sz="1400" b="1" dirty="0">
                <a:solidFill>
                  <a:prstClr val="black"/>
                </a:solidFill>
                <a:latin typeface="Arial Narrow" panose="020B0606020202030204" pitchFamily="34" charset="0"/>
                <a:ea typeface="+mn-ea"/>
              </a:rPr>
              <a:t>Максимальная суточная доза при биполярной депрессии</a:t>
            </a:r>
            <a:endParaRPr lang="ru-RU" sz="1200" b="1" dirty="0">
              <a:solidFill>
                <a:prstClr val="black"/>
              </a:solidFill>
              <a:latin typeface="Arial Narrow" panose="020B0606020202030204" pitchFamily="34" charset="0"/>
              <a:ea typeface="+mn-ea"/>
            </a:endParaRPr>
          </a:p>
        </p:txBody>
      </p:sp>
      <p:sp>
        <p:nvSpPr>
          <p:cNvPr id="26" name="TextBox 25">
            <a:extLst>
              <a:ext uri="{FF2B5EF4-FFF2-40B4-BE49-F238E27FC236}">
                <a16:creationId xmlns:a16="http://schemas.microsoft.com/office/drawing/2014/main" id="{A95B3C0D-4353-439A-A2A5-C27370A6C624}"/>
              </a:ext>
            </a:extLst>
          </p:cNvPr>
          <p:cNvSpPr txBox="1"/>
          <p:nvPr/>
        </p:nvSpPr>
        <p:spPr>
          <a:xfrm flipH="1">
            <a:off x="9614390" y="2171319"/>
            <a:ext cx="1758044" cy="738664"/>
          </a:xfrm>
          <a:prstGeom prst="rect">
            <a:avLst/>
          </a:prstGeom>
          <a:noFill/>
        </p:spPr>
        <p:txBody>
          <a:bodyPr wrap="square" rtlCol="0">
            <a:spAutoFit/>
          </a:bodyPr>
          <a:lstStyle/>
          <a:p>
            <a:pPr algn="ctr" defTabSz="457200" fontAlgn="auto">
              <a:spcBef>
                <a:spcPts val="0"/>
              </a:spcBef>
              <a:spcAft>
                <a:spcPts val="0"/>
              </a:spcAft>
            </a:pPr>
            <a:r>
              <a:rPr lang="ru-RU" sz="1400" b="1" dirty="0">
                <a:solidFill>
                  <a:prstClr val="black"/>
                </a:solidFill>
                <a:latin typeface="Arial Narrow" panose="020B0606020202030204" pitchFamily="34" charset="0"/>
                <a:ea typeface="+mn-ea"/>
              </a:rPr>
              <a:t>Максимальная суточная доза при</a:t>
            </a:r>
          </a:p>
          <a:p>
            <a:pPr algn="ctr" defTabSz="457200" fontAlgn="auto">
              <a:spcBef>
                <a:spcPts val="0"/>
              </a:spcBef>
              <a:spcAft>
                <a:spcPts val="0"/>
              </a:spcAft>
            </a:pPr>
            <a:r>
              <a:rPr lang="ru-RU" sz="1400" b="1" dirty="0">
                <a:solidFill>
                  <a:prstClr val="black"/>
                </a:solidFill>
                <a:latin typeface="Arial Narrow" panose="020B0606020202030204" pitchFamily="34" charset="0"/>
                <a:ea typeface="+mn-ea"/>
              </a:rPr>
              <a:t>шизофрении</a:t>
            </a:r>
            <a:endParaRPr lang="ru-RU" sz="1200" b="1" dirty="0">
              <a:solidFill>
                <a:prstClr val="black"/>
              </a:solidFill>
              <a:latin typeface="Arial Narrow" panose="020B0606020202030204" pitchFamily="34" charset="0"/>
              <a:ea typeface="+mn-ea"/>
            </a:endParaRPr>
          </a:p>
        </p:txBody>
      </p:sp>
      <p:sp>
        <p:nvSpPr>
          <p:cNvPr id="14" name="Прямоугольник 13">
            <a:extLst>
              <a:ext uri="{FF2B5EF4-FFF2-40B4-BE49-F238E27FC236}">
                <a16:creationId xmlns:a16="http://schemas.microsoft.com/office/drawing/2014/main" id="{B826823D-A636-4533-8572-4EA87C4EB9BA}"/>
              </a:ext>
            </a:extLst>
          </p:cNvPr>
          <p:cNvSpPr/>
          <p:nvPr/>
        </p:nvSpPr>
        <p:spPr>
          <a:xfrm>
            <a:off x="1621160" y="6205973"/>
            <a:ext cx="8101687" cy="523220"/>
          </a:xfrm>
          <a:prstGeom prst="rect">
            <a:avLst/>
          </a:prstGeom>
          <a:noFill/>
        </p:spPr>
        <p:txBody>
          <a:bodyPr wrap="square" rtlCol="0">
            <a:spAutoFit/>
          </a:bodyPr>
          <a:lstStyle/>
          <a:p>
            <a:pPr defTabSz="457200" fontAlgn="auto">
              <a:spcBef>
                <a:spcPts val="0"/>
              </a:spcBef>
              <a:spcAft>
                <a:spcPts val="0"/>
              </a:spcAft>
            </a:pPr>
            <a:r>
              <a:rPr lang="ru-RU" sz="700" dirty="0">
                <a:solidFill>
                  <a:prstClr val="black"/>
                </a:solidFill>
                <a:latin typeface="Arial Narrow" panose="020B0606020202030204" pitchFamily="34" charset="0"/>
                <a:ea typeface="+mn-ea"/>
              </a:rPr>
              <a:t>*Доза луразидона может быть увеличена по решению врача на основании клинического ответа</a:t>
            </a:r>
            <a:r>
              <a:rPr lang="ru-RU" sz="700" baseline="30000" dirty="0">
                <a:solidFill>
                  <a:prstClr val="black"/>
                </a:solidFill>
                <a:latin typeface="Arial Narrow" panose="020B0606020202030204" pitchFamily="34" charset="0"/>
                <a:ea typeface="+mn-ea"/>
              </a:rPr>
              <a:t>1</a:t>
            </a:r>
          </a:p>
          <a:p>
            <a:pPr defTabSz="457200" fontAlgn="auto">
              <a:spcBef>
                <a:spcPts val="0"/>
              </a:spcBef>
              <a:spcAft>
                <a:spcPts val="0"/>
              </a:spcAft>
            </a:pPr>
            <a:r>
              <a:rPr lang="ru-RU" sz="700" dirty="0">
                <a:solidFill>
                  <a:prstClr val="black"/>
                </a:solidFill>
                <a:latin typeface="Arial Narrow" panose="020B0606020202030204" pitchFamily="34" charset="0"/>
                <a:ea typeface="+mn-ea"/>
              </a:rPr>
              <a:t>**В качестве монотерапии или дополнительной терапии в сочетании с препаратами лития и вальпроевой кислоты</a:t>
            </a:r>
            <a:r>
              <a:rPr lang="ru-RU" sz="700" baseline="30000" dirty="0">
                <a:solidFill>
                  <a:prstClr val="black"/>
                </a:solidFill>
                <a:latin typeface="Arial Narrow" panose="020B0606020202030204" pitchFamily="34" charset="0"/>
                <a:ea typeface="+mn-ea"/>
              </a:rPr>
              <a:t>1</a:t>
            </a:r>
            <a:endParaRPr lang="ru-RU" sz="700" dirty="0">
              <a:solidFill>
                <a:prstClr val="black"/>
              </a:solidFill>
              <a:latin typeface="Arial Narrow" panose="020B0606020202030204" pitchFamily="34" charset="0"/>
              <a:ea typeface="+mn-ea"/>
            </a:endParaRPr>
          </a:p>
          <a:p>
            <a:pPr defTabSz="457200" fontAlgn="auto">
              <a:spcBef>
                <a:spcPts val="0"/>
              </a:spcBef>
              <a:spcAft>
                <a:spcPts val="0"/>
              </a:spcAft>
            </a:pPr>
            <a:r>
              <a:rPr lang="ru-RU" sz="700" dirty="0">
                <a:solidFill>
                  <a:prstClr val="black"/>
                </a:solidFill>
                <a:latin typeface="Arial Narrow" panose="020B0606020202030204" pitchFamily="34" charset="0"/>
                <a:ea typeface="+mn-ea"/>
              </a:rPr>
              <a:t>***В среднем, монотерапия препаратом в диапазоне более высоких доз (от 80 до 120 мг в день) не приводила к дополнительной эффективности в сравнении с более низкими дозами (от 20 до 60 мг в день)</a:t>
            </a:r>
            <a:r>
              <a:rPr lang="ru-RU" sz="700" baseline="30000" dirty="0">
                <a:solidFill>
                  <a:prstClr val="black"/>
                </a:solidFill>
                <a:latin typeface="Arial Narrow" panose="020B0606020202030204" pitchFamily="34" charset="0"/>
                <a:ea typeface="+mn-ea"/>
              </a:rPr>
              <a:t>1</a:t>
            </a:r>
            <a:endParaRPr lang="ru-RU" sz="700" dirty="0">
              <a:solidFill>
                <a:prstClr val="black"/>
              </a:solidFill>
              <a:latin typeface="Arial Narrow" panose="020B0606020202030204" pitchFamily="34" charset="0"/>
              <a:ea typeface="+mn-ea"/>
            </a:endParaRPr>
          </a:p>
          <a:p>
            <a:pPr defTabSz="457200" fontAlgn="auto">
              <a:spcBef>
                <a:spcPts val="0"/>
              </a:spcBef>
              <a:spcAft>
                <a:spcPts val="0"/>
              </a:spcAft>
            </a:pPr>
            <a:r>
              <a:rPr lang="ru-RU" sz="700" dirty="0">
                <a:solidFill>
                  <a:prstClr val="black"/>
                </a:solidFill>
                <a:latin typeface="Arial Narrow" panose="020B0606020202030204" pitchFamily="34" charset="0"/>
                <a:ea typeface="+mn-ea"/>
              </a:rPr>
              <a:t>1. Инструкция по применению лекарственного препарата Латуда</a:t>
            </a:r>
            <a:r>
              <a:rPr lang="ru-RU" sz="700" baseline="30000" dirty="0">
                <a:solidFill>
                  <a:prstClr val="black"/>
                </a:solidFill>
                <a:latin typeface="Arial Narrow" panose="020B0606020202030204" pitchFamily="34" charset="0"/>
                <a:ea typeface="+mn-ea"/>
              </a:rPr>
              <a:t>®</a:t>
            </a:r>
          </a:p>
        </p:txBody>
      </p:sp>
      <p:sp>
        <p:nvSpPr>
          <p:cNvPr id="22" name="Прямоугольник 21">
            <a:extLst>
              <a:ext uri="{FF2B5EF4-FFF2-40B4-BE49-F238E27FC236}">
                <a16:creationId xmlns:a16="http://schemas.microsoft.com/office/drawing/2014/main" id="{D566C86D-6B17-4F85-B756-2875CF70876C}"/>
              </a:ext>
            </a:extLst>
          </p:cNvPr>
          <p:cNvSpPr/>
          <p:nvPr/>
        </p:nvSpPr>
        <p:spPr>
          <a:xfrm>
            <a:off x="801385" y="5777737"/>
            <a:ext cx="10387172" cy="430887"/>
          </a:xfrm>
          <a:prstGeom prst="rect">
            <a:avLst/>
          </a:prstGeom>
          <a:noFill/>
        </p:spPr>
        <p:txBody>
          <a:bodyPr wrap="square" rtlCol="0">
            <a:spAutoFit/>
          </a:bodyPr>
          <a:lstStyle/>
          <a:p>
            <a:pPr defTabSz="457200" fontAlgn="auto">
              <a:spcBef>
                <a:spcPts val="0"/>
              </a:spcBef>
              <a:spcAft>
                <a:spcPts val="0"/>
              </a:spcAft>
            </a:pPr>
            <a:r>
              <a:rPr lang="ru-RU" sz="1100" b="1" dirty="0">
                <a:solidFill>
                  <a:prstClr val="black"/>
                </a:solidFill>
                <a:latin typeface="Arial Narrow" panose="020B0606020202030204" pitchFamily="34" charset="0"/>
                <a:ea typeface="+mn-ea"/>
              </a:rPr>
              <a:t>Может потребоваться коррекция доз у особых групп пациентов. Для более подробной информации об особых группах пациентов,  противопоказаниях и особых указаниях следует ознакомиться с инструкцией по медицинскому применению препарата ЛАТУДА</a:t>
            </a:r>
            <a:r>
              <a:rPr lang="ru-RU" sz="1100" b="1" baseline="30000" dirty="0">
                <a:solidFill>
                  <a:prstClr val="black"/>
                </a:solidFill>
                <a:latin typeface="Arial Narrow" panose="020B0606020202030204" pitchFamily="34" charset="0"/>
                <a:ea typeface="+mn-ea"/>
              </a:rPr>
              <a:t>®1</a:t>
            </a:r>
          </a:p>
        </p:txBody>
      </p:sp>
      <p:sp>
        <p:nvSpPr>
          <p:cNvPr id="11" name="Заголовок 10">
            <a:extLst>
              <a:ext uri="{FF2B5EF4-FFF2-40B4-BE49-F238E27FC236}">
                <a16:creationId xmlns:a16="http://schemas.microsoft.com/office/drawing/2014/main" id="{A74FBB40-51C4-4655-920F-1ED3C8B76808}"/>
              </a:ext>
            </a:extLst>
          </p:cNvPr>
          <p:cNvSpPr>
            <a:spLocks noGrp="1"/>
          </p:cNvSpPr>
          <p:nvPr>
            <p:ph type="title"/>
          </p:nvPr>
        </p:nvSpPr>
        <p:spPr>
          <a:xfrm>
            <a:off x="610121" y="546103"/>
            <a:ext cx="10971762" cy="553998"/>
          </a:xfrm>
        </p:spPr>
        <p:txBody>
          <a:bodyPr vert="horz" wrap="square" lIns="91440" tIns="45720" rIns="91440" bIns="45720" rtlCol="0" anchor="t">
            <a:spAutoFit/>
          </a:bodyPr>
          <a:lstStyle/>
          <a:p>
            <a:pPr defTabSz="457200" fontAlgn="auto">
              <a:spcBef>
                <a:spcPts val="0"/>
              </a:spcBef>
              <a:spcAft>
                <a:spcPts val="0"/>
              </a:spcAft>
            </a:pPr>
            <a:r>
              <a:rPr lang="ru-RU" sz="3000" b="1" kern="1200" cap="none" spc="-150" dirty="0">
                <a:solidFill>
                  <a:srgbClr val="485DC6"/>
                </a:solidFill>
                <a:latin typeface="Arial Narrow" panose="020B0606020202030204" pitchFamily="34" charset="0"/>
                <a:ea typeface="+mn-ea"/>
                <a:cs typeface="Aldhabi" panose="020B0604020202020204" pitchFamily="2" charset="-78"/>
              </a:rPr>
              <a:t>Титрование начальной дозы Латуда</a:t>
            </a:r>
            <a:r>
              <a:rPr lang="ru-RU" sz="3000" b="1" kern="1200" cap="none" spc="-150" baseline="30000" dirty="0">
                <a:solidFill>
                  <a:srgbClr val="485DC6"/>
                </a:solidFill>
                <a:latin typeface="Arial Narrow" panose="020B0606020202030204" pitchFamily="34" charset="0"/>
                <a:ea typeface="+mn-ea"/>
                <a:cs typeface="Aldhabi" panose="020B0604020202020204" pitchFamily="2" charset="-78"/>
              </a:rPr>
              <a:t>®</a:t>
            </a:r>
            <a:r>
              <a:rPr lang="ru-RU" sz="3000" b="1" kern="1200" cap="none" spc="-150" dirty="0">
                <a:solidFill>
                  <a:srgbClr val="485DC6"/>
                </a:solidFill>
                <a:latin typeface="Arial Narrow" panose="020B0606020202030204" pitchFamily="34" charset="0"/>
                <a:ea typeface="+mn-ea"/>
                <a:cs typeface="Aldhabi" panose="020B0604020202020204" pitchFamily="2" charset="-78"/>
              </a:rPr>
              <a:t> не требуется</a:t>
            </a:r>
            <a:r>
              <a:rPr lang="ru-RU" sz="3000" b="1" kern="1200" cap="none" spc="-150" baseline="30000" dirty="0">
                <a:solidFill>
                  <a:srgbClr val="485DC6"/>
                </a:solidFill>
                <a:latin typeface="Arial Narrow" panose="020B0606020202030204" pitchFamily="34" charset="0"/>
                <a:ea typeface="+mn-ea"/>
                <a:cs typeface="Aldhabi" panose="020B0604020202020204" pitchFamily="2" charset="-78"/>
              </a:rPr>
              <a:t>1</a:t>
            </a:r>
          </a:p>
        </p:txBody>
      </p:sp>
      <p:pic>
        <p:nvPicPr>
          <p:cNvPr id="27" name="Рисунок 26">
            <a:extLst>
              <a:ext uri="{FF2B5EF4-FFF2-40B4-BE49-F238E27FC236}">
                <a16:creationId xmlns:a16="http://schemas.microsoft.com/office/drawing/2014/main" id="{4C5A0EB7-6508-49FD-8227-AE8A4C43B42E}"/>
              </a:ext>
            </a:extLst>
          </p:cNvPr>
          <p:cNvPicPr>
            <a:picLocks noChangeAspect="1"/>
          </p:cNvPicPr>
          <p:nvPr/>
        </p:nvPicPr>
        <p:blipFill>
          <a:blip r:embed="rId8" cstate="print"/>
          <a:stretch>
            <a:fillRect/>
          </a:stretch>
        </p:blipFill>
        <p:spPr>
          <a:xfrm>
            <a:off x="10329244" y="360791"/>
            <a:ext cx="1489142" cy="776284"/>
          </a:xfrm>
          <a:prstGeom prst="rect">
            <a:avLst/>
          </a:prstGeom>
        </p:spPr>
      </p:pic>
    </p:spTree>
    <p:extLst>
      <p:ext uri="{BB962C8B-B14F-4D97-AF65-F5344CB8AC3E}">
        <p14:creationId xmlns:p14="http://schemas.microsoft.com/office/powerpoint/2010/main" val="3103869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0C28-D053-4F6F-AEC8-98B2802DB792}"/>
              </a:ext>
            </a:extLst>
          </p:cNvPr>
          <p:cNvSpPr>
            <a:spLocks noGrp="1"/>
          </p:cNvSpPr>
          <p:nvPr>
            <p:ph type="title"/>
          </p:nvPr>
        </p:nvSpPr>
        <p:spPr>
          <a:xfrm>
            <a:off x="610121" y="1266829"/>
            <a:ext cx="10971763" cy="380873"/>
          </a:xfrm>
        </p:spPr>
        <p:txBody>
          <a:bodyPr vert="horz" wrap="square" lIns="68580" tIns="34290" rIns="68580" bIns="34290" rtlCol="0" anchor="t">
            <a:spAutoFit/>
          </a:bodyPr>
          <a:lstStyle/>
          <a:p>
            <a:pPr defTabSz="342900">
              <a:spcBef>
                <a:spcPts val="0"/>
              </a:spcBef>
            </a:pPr>
            <a:r>
              <a:rPr lang="ru-RU" sz="2250" b="1" spc="-113" dirty="0">
                <a:solidFill>
                  <a:srgbClr val="485DC6"/>
                </a:solidFill>
                <a:latin typeface="Arial Narrow" panose="020B0606020202030204" pitchFamily="34" charset="0"/>
                <a:ea typeface="+mn-ea"/>
                <a:cs typeface="Aldhabi" panose="020B0604020202020204" pitchFamily="2" charset="-78"/>
              </a:rPr>
              <a:t>Степень занятости D</a:t>
            </a:r>
            <a:r>
              <a:rPr lang="ru-RU" sz="2250" b="1" spc="-113" baseline="-25000" dirty="0">
                <a:solidFill>
                  <a:srgbClr val="485DC6"/>
                </a:solidFill>
                <a:latin typeface="Arial Narrow" panose="020B0606020202030204" pitchFamily="34" charset="0"/>
                <a:ea typeface="+mn-ea"/>
                <a:cs typeface="Aldhabi" panose="020B0604020202020204" pitchFamily="2" charset="-78"/>
              </a:rPr>
              <a:t>2</a:t>
            </a:r>
            <a:r>
              <a:rPr lang="ru-RU" sz="2250" b="1" spc="-113" dirty="0">
                <a:solidFill>
                  <a:srgbClr val="485DC6"/>
                </a:solidFill>
                <a:latin typeface="Arial Narrow" panose="020B0606020202030204" pitchFamily="34" charset="0"/>
                <a:ea typeface="+mn-ea"/>
                <a:cs typeface="Aldhabi" panose="020B0604020202020204" pitchFamily="2" charset="-78"/>
              </a:rPr>
              <a:t> рецепторов </a:t>
            </a:r>
            <a:r>
              <a:rPr lang="ru-RU" sz="2250" b="1" spc="-113" dirty="0" err="1">
                <a:solidFill>
                  <a:srgbClr val="485DC6"/>
                </a:solidFill>
                <a:latin typeface="Arial Narrow" panose="020B0606020202030204" pitchFamily="34" charset="0"/>
                <a:ea typeface="+mn-ea"/>
                <a:cs typeface="Aldhabi" panose="020B0604020202020204" pitchFamily="2" charset="-78"/>
              </a:rPr>
              <a:t>луразидоном</a:t>
            </a:r>
            <a:r>
              <a:rPr lang="ru-RU" sz="2250" b="1" spc="-113" dirty="0">
                <a:solidFill>
                  <a:srgbClr val="485DC6"/>
                </a:solidFill>
                <a:latin typeface="Arial Narrow" panose="020B0606020202030204" pitchFamily="34" charset="0"/>
                <a:ea typeface="+mn-ea"/>
                <a:cs typeface="Aldhabi" panose="020B0604020202020204" pitchFamily="2" charset="-78"/>
              </a:rPr>
              <a:t> в хвостатом ядре</a:t>
            </a:r>
            <a:r>
              <a:rPr lang="ru-RU" sz="2250" b="1" spc="-113" baseline="30000" dirty="0">
                <a:solidFill>
                  <a:srgbClr val="485DC6"/>
                </a:solidFill>
                <a:latin typeface="Arial Narrow" panose="020B0606020202030204" pitchFamily="34" charset="0"/>
                <a:ea typeface="+mn-ea"/>
                <a:cs typeface="Aldhabi" panose="020B0604020202020204" pitchFamily="2" charset="-78"/>
              </a:rPr>
              <a:t>1</a:t>
            </a:r>
          </a:p>
        </p:txBody>
      </p:sp>
      <p:sp>
        <p:nvSpPr>
          <p:cNvPr id="4" name="Text Box 57">
            <a:extLst>
              <a:ext uri="{FF2B5EF4-FFF2-40B4-BE49-F238E27FC236}">
                <a16:creationId xmlns:a16="http://schemas.microsoft.com/office/drawing/2014/main" id="{9AF2F322-FF83-4DD6-98B4-64684D4BC036}"/>
              </a:ext>
            </a:extLst>
          </p:cNvPr>
          <p:cNvSpPr txBox="1">
            <a:spLocks noChangeArrowheads="1"/>
          </p:cNvSpPr>
          <p:nvPr/>
        </p:nvSpPr>
        <p:spPr bwMode="auto">
          <a:xfrm>
            <a:off x="239287" y="6448612"/>
            <a:ext cx="6144444" cy="253916"/>
          </a:xfrm>
          <a:prstGeom prst="rect">
            <a:avLst/>
          </a:prstGeom>
          <a:noFill/>
          <a:ln w="15875" algn="ctr">
            <a:noFill/>
            <a:miter lim="800000"/>
            <a:headEnd/>
            <a:tailEnd/>
          </a:ln>
          <a:effectLst/>
        </p:spPr>
        <p:txBody>
          <a:bodyPr wrap="square" anchor="b" anchorCtr="0">
            <a:spAutoFit/>
          </a:bodyPr>
          <a:lstStyle/>
          <a:p>
            <a:pPr defTabSz="342900"/>
            <a:r>
              <a:rPr lang="en-US" sz="1050" dirty="0">
                <a:solidFill>
                  <a:prstClr val="black"/>
                </a:solidFill>
                <a:latin typeface="Arial Narrow" panose="020B0606020202030204" pitchFamily="34" charset="0"/>
              </a:rPr>
              <a:t>1. Wong DF, et al. </a:t>
            </a:r>
            <a:r>
              <a:rPr lang="en-US" sz="1050" i="1" dirty="0">
                <a:solidFill>
                  <a:prstClr val="black"/>
                </a:solidFill>
                <a:latin typeface="Arial Narrow" panose="020B0606020202030204" pitchFamily="34" charset="0"/>
              </a:rPr>
              <a:t>Psychopharmacology (</a:t>
            </a:r>
            <a:r>
              <a:rPr lang="en-US" sz="1050" i="1" dirty="0" err="1">
                <a:solidFill>
                  <a:prstClr val="black"/>
                </a:solidFill>
                <a:latin typeface="Arial Narrow" panose="020B0606020202030204" pitchFamily="34" charset="0"/>
              </a:rPr>
              <a:t>Berl</a:t>
            </a:r>
            <a:r>
              <a:rPr lang="en-US" sz="1050" i="1" dirty="0">
                <a:solidFill>
                  <a:prstClr val="black"/>
                </a:solidFill>
                <a:latin typeface="Arial Narrow" panose="020B0606020202030204" pitchFamily="34" charset="0"/>
              </a:rPr>
              <a:t>)</a:t>
            </a:r>
            <a:r>
              <a:rPr lang="en-US" sz="1050" dirty="0">
                <a:solidFill>
                  <a:prstClr val="black"/>
                </a:solidFill>
                <a:latin typeface="Arial Narrow" panose="020B0606020202030204" pitchFamily="34" charset="0"/>
              </a:rPr>
              <a:t>. 2013;229(2):245-252.</a:t>
            </a:r>
          </a:p>
        </p:txBody>
      </p:sp>
      <p:sp>
        <p:nvSpPr>
          <p:cNvPr id="6" name="Text Box 5">
            <a:extLst>
              <a:ext uri="{FF2B5EF4-FFF2-40B4-BE49-F238E27FC236}">
                <a16:creationId xmlns:a16="http://schemas.microsoft.com/office/drawing/2014/main" id="{D24AB153-CB89-46CE-87F3-8D00BEFACD85}"/>
              </a:ext>
            </a:extLst>
          </p:cNvPr>
          <p:cNvSpPr txBox="1">
            <a:spLocks noChangeArrowheads="1"/>
          </p:cNvSpPr>
          <p:nvPr/>
        </p:nvSpPr>
        <p:spPr bwMode="auto">
          <a:xfrm rot="16200000">
            <a:off x="496238" y="3104738"/>
            <a:ext cx="2728051" cy="438582"/>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p>
            <a:pPr algn="ctr"/>
            <a:r>
              <a:rPr lang="ru-RU" sz="1200" b="1" dirty="0">
                <a:solidFill>
                  <a:srgbClr val="000000"/>
                </a:solidFill>
                <a:latin typeface="Arial Narrow" panose="020B0606020202030204" pitchFamily="34" charset="0"/>
              </a:rPr>
              <a:t>Степень занятости </a:t>
            </a:r>
            <a:r>
              <a:rPr lang="en-US" sz="1200" b="1" dirty="0">
                <a:solidFill>
                  <a:srgbClr val="000000"/>
                </a:solidFill>
                <a:latin typeface="Arial Narrow" panose="020B0606020202030204" pitchFamily="34" charset="0"/>
              </a:rPr>
              <a:t>D</a:t>
            </a:r>
            <a:r>
              <a:rPr lang="en-US" sz="1200" b="1" baseline="-25000" dirty="0">
                <a:solidFill>
                  <a:srgbClr val="000000"/>
                </a:solidFill>
                <a:latin typeface="Arial Narrow" panose="020B0606020202030204" pitchFamily="34" charset="0"/>
              </a:rPr>
              <a:t>2</a:t>
            </a:r>
            <a:r>
              <a:rPr lang="en-US" sz="1200" b="1" dirty="0">
                <a:solidFill>
                  <a:srgbClr val="000000"/>
                </a:solidFill>
                <a:latin typeface="Arial Narrow" panose="020B0606020202030204" pitchFamily="34" charset="0"/>
              </a:rPr>
              <a:t> </a:t>
            </a:r>
            <a:r>
              <a:rPr lang="ru-RU" sz="1200" b="1" dirty="0">
                <a:solidFill>
                  <a:srgbClr val="000000"/>
                </a:solidFill>
                <a:latin typeface="Arial Narrow" panose="020B0606020202030204" pitchFamily="34" charset="0"/>
              </a:rPr>
              <a:t>рецепторов в хвостатом ядре</a:t>
            </a:r>
            <a:r>
              <a:rPr lang="en-US" sz="1200" b="1" dirty="0">
                <a:solidFill>
                  <a:srgbClr val="000000"/>
                </a:solidFill>
                <a:latin typeface="Arial Narrow" panose="020B0606020202030204" pitchFamily="34" charset="0"/>
              </a:rPr>
              <a:t> (%)</a:t>
            </a:r>
            <a:endParaRPr lang="en-US" sz="1200" dirty="0">
              <a:solidFill>
                <a:srgbClr val="000000"/>
              </a:solidFill>
              <a:latin typeface="Arial Narrow" panose="020B0606020202030204" pitchFamily="34" charset="0"/>
            </a:endParaRPr>
          </a:p>
        </p:txBody>
      </p:sp>
      <p:sp>
        <p:nvSpPr>
          <p:cNvPr id="9" name="Text Box 57">
            <a:extLst>
              <a:ext uri="{FF2B5EF4-FFF2-40B4-BE49-F238E27FC236}">
                <a16:creationId xmlns:a16="http://schemas.microsoft.com/office/drawing/2014/main" id="{5FDF77F4-1035-44B9-81C3-A376157534CA}"/>
              </a:ext>
            </a:extLst>
          </p:cNvPr>
          <p:cNvSpPr txBox="1">
            <a:spLocks noChangeArrowheads="1"/>
          </p:cNvSpPr>
          <p:nvPr/>
        </p:nvSpPr>
        <p:spPr bwMode="auto">
          <a:xfrm>
            <a:off x="1693649" y="5236838"/>
            <a:ext cx="9380167" cy="400110"/>
          </a:xfrm>
          <a:prstGeom prst="rect">
            <a:avLst/>
          </a:prstGeom>
          <a:noFill/>
          <a:ln w="15875" algn="ctr">
            <a:noFill/>
            <a:miter lim="800000"/>
            <a:headEnd/>
            <a:tailEnd/>
          </a:ln>
          <a:effectLst/>
        </p:spPr>
        <p:txBody>
          <a:bodyPr wrap="square" anchor="b" anchorCtr="0">
            <a:spAutoFit/>
          </a:bodyPr>
          <a:lstStyle/>
          <a:p>
            <a:r>
              <a:rPr lang="en-US" sz="1000" dirty="0">
                <a:solidFill>
                  <a:srgbClr val="333333"/>
                </a:solidFill>
                <a:latin typeface="Arial Narrow" panose="020B0606020202030204" pitchFamily="34" charset="0"/>
              </a:rPr>
              <a:t>*</a:t>
            </a:r>
            <a:r>
              <a:rPr lang="ru-RU" sz="1000" dirty="0">
                <a:solidFill>
                  <a:srgbClr val="333333"/>
                </a:solidFill>
                <a:latin typeface="Arial Narrow" panose="020B0606020202030204" pitchFamily="34" charset="0"/>
              </a:rPr>
              <a:t>Исследование оценки степени занятости рецепторов, проведенное у здоровых добровольцев после получения однократной дозы, оцененной в  точке </a:t>
            </a:r>
            <a:r>
              <a:rPr lang="ru-RU" sz="1000" dirty="0" err="1">
                <a:solidFill>
                  <a:srgbClr val="333333"/>
                </a:solidFill>
                <a:latin typeface="Arial Narrow" panose="020B0606020202030204" pitchFamily="34" charset="0"/>
              </a:rPr>
              <a:t>T</a:t>
            </a:r>
            <a:r>
              <a:rPr lang="ru-RU" sz="1000" baseline="-25000" dirty="0" err="1">
                <a:solidFill>
                  <a:srgbClr val="333333"/>
                </a:solidFill>
                <a:latin typeface="Arial Narrow" panose="020B0606020202030204" pitchFamily="34" charset="0"/>
              </a:rPr>
              <a:t>max</a:t>
            </a:r>
            <a:r>
              <a:rPr lang="ru-RU" sz="1000" dirty="0">
                <a:solidFill>
                  <a:srgbClr val="333333"/>
                </a:solidFill>
                <a:latin typeface="Arial Narrow" panose="020B0606020202030204" pitchFamily="34" charset="0"/>
              </a:rPr>
              <a:t>, при котором концентрация препарата в плазме становится максимальной (~2 часа после приема)</a:t>
            </a:r>
          </a:p>
        </p:txBody>
      </p:sp>
      <p:sp>
        <p:nvSpPr>
          <p:cNvPr id="10" name="Text Box 4">
            <a:extLst>
              <a:ext uri="{FF2B5EF4-FFF2-40B4-BE49-F238E27FC236}">
                <a16:creationId xmlns:a16="http://schemas.microsoft.com/office/drawing/2014/main" id="{10123E3C-F57C-4A52-9828-1C925A0751EA}"/>
              </a:ext>
            </a:extLst>
          </p:cNvPr>
          <p:cNvSpPr txBox="1">
            <a:spLocks noChangeArrowheads="1"/>
          </p:cNvSpPr>
          <p:nvPr/>
        </p:nvSpPr>
        <p:spPr bwMode="auto">
          <a:xfrm>
            <a:off x="3051862" y="4702704"/>
            <a:ext cx="6142223" cy="253916"/>
          </a:xfrm>
          <a:prstGeom prst="rect">
            <a:avLst/>
          </a:prstGeom>
          <a:noFill/>
          <a:ln w="9525" algn="ctr">
            <a:noFill/>
            <a:miter lim="800000"/>
            <a:headEnd/>
            <a:tailEnd/>
          </a:ln>
        </p:spPr>
        <p:txBody>
          <a:bodyPr vert="horz" wrap="square" lIns="68580" tIns="34290" rIns="68580" bIns="34290" numCol="1" anchor="t" anchorCtr="0" compatLnSpc="1">
            <a:prstTxWarp prst="textNoShape">
              <a:avLst/>
            </a:prstTxWarp>
            <a:spAutoFit/>
          </a:bodyPr>
          <a:lstStyle/>
          <a:p>
            <a:pPr algn="ctr"/>
            <a:r>
              <a:rPr lang="ru-RU" sz="1200" b="1" dirty="0">
                <a:solidFill>
                  <a:srgbClr val="000000"/>
                </a:solidFill>
                <a:latin typeface="Arial Narrow" panose="020B0606020202030204" pitchFamily="34" charset="0"/>
              </a:rPr>
              <a:t>Однократная пероральная доза Луразидона </a:t>
            </a:r>
            <a:r>
              <a:rPr lang="en-US" sz="1200" b="1" dirty="0">
                <a:solidFill>
                  <a:srgbClr val="000000"/>
                </a:solidFill>
                <a:latin typeface="Arial Narrow" panose="020B0606020202030204" pitchFamily="34" charset="0"/>
              </a:rPr>
              <a:t>(</a:t>
            </a:r>
            <a:r>
              <a:rPr lang="ru-RU" sz="1200" b="1" dirty="0">
                <a:solidFill>
                  <a:srgbClr val="000000"/>
                </a:solidFill>
                <a:latin typeface="Arial Narrow" panose="020B0606020202030204" pitchFamily="34" charset="0"/>
              </a:rPr>
              <a:t>мг</a:t>
            </a:r>
            <a:r>
              <a:rPr lang="en-US" sz="1200" b="1" dirty="0">
                <a:solidFill>
                  <a:srgbClr val="000000"/>
                </a:solidFill>
                <a:latin typeface="Arial Narrow" panose="020B0606020202030204" pitchFamily="34" charset="0"/>
              </a:rPr>
              <a:t>)*</a:t>
            </a:r>
            <a:endParaRPr lang="en-US" sz="1350" b="1" dirty="0">
              <a:solidFill>
                <a:srgbClr val="000000"/>
              </a:solidFill>
              <a:latin typeface="Arial Narrow" panose="020B0606020202030204" pitchFamily="34" charset="0"/>
            </a:endParaRPr>
          </a:p>
        </p:txBody>
      </p:sp>
      <p:pic>
        <p:nvPicPr>
          <p:cNvPr id="12" name="Picture 11">
            <a:extLst>
              <a:ext uri="{FF2B5EF4-FFF2-40B4-BE49-F238E27FC236}">
                <a16:creationId xmlns:a16="http://schemas.microsoft.com/office/drawing/2014/main" id="{7F085C37-B90D-48C4-9FEB-194A0E31026B}"/>
              </a:ext>
            </a:extLst>
          </p:cNvPr>
          <p:cNvPicPr>
            <a:picLocks noChangeAspect="1"/>
          </p:cNvPicPr>
          <p:nvPr/>
        </p:nvPicPr>
        <p:blipFill>
          <a:blip r:embed="rId3"/>
          <a:stretch>
            <a:fillRect/>
          </a:stretch>
        </p:blipFill>
        <p:spPr>
          <a:xfrm>
            <a:off x="1860263" y="1867528"/>
            <a:ext cx="8016935" cy="3122947"/>
          </a:xfrm>
          <a:prstGeom prst="rect">
            <a:avLst/>
          </a:prstGeom>
        </p:spPr>
      </p:pic>
      <p:sp>
        <p:nvSpPr>
          <p:cNvPr id="3" name="TextBox 2">
            <a:extLst>
              <a:ext uri="{FF2B5EF4-FFF2-40B4-BE49-F238E27FC236}">
                <a16:creationId xmlns:a16="http://schemas.microsoft.com/office/drawing/2014/main" id="{47973C36-105D-450B-8E78-41F891B9A9E6}"/>
              </a:ext>
            </a:extLst>
          </p:cNvPr>
          <p:cNvSpPr txBox="1"/>
          <p:nvPr/>
        </p:nvSpPr>
        <p:spPr>
          <a:xfrm>
            <a:off x="2027720" y="5776640"/>
            <a:ext cx="5761514" cy="369332"/>
          </a:xfrm>
          <a:prstGeom prst="rect">
            <a:avLst/>
          </a:prstGeom>
          <a:noFill/>
        </p:spPr>
        <p:txBody>
          <a:bodyPr wrap="none" rtlCol="0">
            <a:spAutoFit/>
          </a:bodyPr>
          <a:lstStyle/>
          <a:p>
            <a:r>
              <a:rPr lang="ru-RU" dirty="0">
                <a:solidFill>
                  <a:srgbClr val="C00000"/>
                </a:solidFill>
              </a:rPr>
              <a:t>Усредненный риск акатизии в дозовом диапазоне = 13%</a:t>
            </a:r>
          </a:p>
        </p:txBody>
      </p:sp>
      <p:sp>
        <p:nvSpPr>
          <p:cNvPr id="5" name="Прямоугольник 4">
            <a:extLst>
              <a:ext uri="{FF2B5EF4-FFF2-40B4-BE49-F238E27FC236}">
                <a16:creationId xmlns:a16="http://schemas.microsoft.com/office/drawing/2014/main" id="{0C2F9C94-48DE-4F71-955A-BA0FC1E67815}"/>
              </a:ext>
            </a:extLst>
          </p:cNvPr>
          <p:cNvSpPr/>
          <p:nvPr/>
        </p:nvSpPr>
        <p:spPr>
          <a:xfrm>
            <a:off x="0" y="546410"/>
            <a:ext cx="773152" cy="72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631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19B6ACE5-63D1-15C0-B10F-6A33F4D02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71513"/>
            <a:ext cx="7010400" cy="5514975"/>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11DA50C1-7441-1B4C-CC9F-A3A2E01A7283}"/>
              </a:ext>
            </a:extLst>
          </p:cNvPr>
          <p:cNvPicPr>
            <a:picLocks noChangeAspect="1"/>
          </p:cNvPicPr>
          <p:nvPr/>
        </p:nvPicPr>
        <p:blipFill>
          <a:blip r:embed="rId4"/>
          <a:stretch>
            <a:fillRect/>
          </a:stretch>
        </p:blipFill>
        <p:spPr>
          <a:xfrm>
            <a:off x="305971" y="198534"/>
            <a:ext cx="4151736" cy="597460"/>
          </a:xfrm>
          <a:prstGeom prst="rect">
            <a:avLst/>
          </a:prstGeom>
        </p:spPr>
      </p:pic>
    </p:spTree>
    <p:extLst>
      <p:ext uri="{BB962C8B-B14F-4D97-AF65-F5344CB8AC3E}">
        <p14:creationId xmlns:p14="http://schemas.microsoft.com/office/powerpoint/2010/main" val="1763845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3680D74D-7EF4-4334-BA95-869CC76CC329}"/>
              </a:ext>
            </a:extLst>
          </p:cNvPr>
          <p:cNvPicPr>
            <a:picLocks noChangeAspect="1"/>
          </p:cNvPicPr>
          <p:nvPr/>
        </p:nvPicPr>
        <p:blipFill>
          <a:blip r:embed="rId3"/>
          <a:stretch>
            <a:fillRect/>
          </a:stretch>
        </p:blipFill>
        <p:spPr>
          <a:xfrm>
            <a:off x="8628256" y="2202544"/>
            <a:ext cx="710617" cy="497900"/>
          </a:xfrm>
          <a:prstGeom prst="rect">
            <a:avLst/>
          </a:prstGeom>
        </p:spPr>
      </p:pic>
      <p:sp>
        <p:nvSpPr>
          <p:cNvPr id="20" name="Прямоугольник 19">
            <a:extLst>
              <a:ext uri="{FF2B5EF4-FFF2-40B4-BE49-F238E27FC236}">
                <a16:creationId xmlns:a16="http://schemas.microsoft.com/office/drawing/2014/main" id="{8726B01D-7492-4010-AE24-64E0D4B895CE}"/>
              </a:ext>
            </a:extLst>
          </p:cNvPr>
          <p:cNvSpPr/>
          <p:nvPr/>
        </p:nvSpPr>
        <p:spPr>
          <a:xfrm>
            <a:off x="7350029" y="2083194"/>
            <a:ext cx="3267071" cy="3130921"/>
          </a:xfrm>
          <a:prstGeom prst="rect">
            <a:avLst/>
          </a:prstGeom>
          <a:solidFill>
            <a:schemeClr val="bg1">
              <a:lumMod val="8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ru-RU" sz="1350" dirty="0">
              <a:solidFill>
                <a:prstClr val="white"/>
              </a:solidFill>
              <a:latin typeface="Calibri" panose="020F0502020204030204"/>
            </a:endParaRPr>
          </a:p>
        </p:txBody>
      </p:sp>
      <p:sp>
        <p:nvSpPr>
          <p:cNvPr id="21" name="TextBox 20">
            <a:extLst>
              <a:ext uri="{FF2B5EF4-FFF2-40B4-BE49-F238E27FC236}">
                <a16:creationId xmlns:a16="http://schemas.microsoft.com/office/drawing/2014/main" id="{4CC195FF-0DED-4766-9336-2450C9BC0992}"/>
              </a:ext>
            </a:extLst>
          </p:cNvPr>
          <p:cNvSpPr txBox="1"/>
          <p:nvPr/>
        </p:nvSpPr>
        <p:spPr>
          <a:xfrm flipH="1">
            <a:off x="7474300" y="2766771"/>
            <a:ext cx="2907129" cy="1535036"/>
          </a:xfrm>
          <a:prstGeom prst="rect">
            <a:avLst/>
          </a:prstGeom>
          <a:noFill/>
        </p:spPr>
        <p:txBody>
          <a:bodyPr wrap="square" rtlCol="0">
            <a:spAutoFit/>
          </a:bodyPr>
          <a:lstStyle/>
          <a:p>
            <a:pPr defTabSz="342900"/>
            <a:r>
              <a:rPr lang="ru-RU" sz="1500" b="1" dirty="0">
                <a:solidFill>
                  <a:srgbClr val="4472C4"/>
                </a:solidFill>
                <a:latin typeface="Arial Narrow" panose="020B0606020202030204" pitchFamily="34" charset="0"/>
              </a:rPr>
              <a:t>НАПОМНИТЕ ПАЦИЕНТУ: </a:t>
            </a:r>
            <a:r>
              <a:rPr lang="ru-RU" sz="1350" b="1" dirty="0">
                <a:solidFill>
                  <a:prstClr val="black"/>
                </a:solidFill>
                <a:latin typeface="Arial Narrow" panose="020B0606020202030204" pitchFamily="34" charset="0"/>
              </a:rPr>
              <a:t>препарат Латуда</a:t>
            </a:r>
            <a:r>
              <a:rPr lang="ru-RU" sz="1350" b="1" baseline="30000" dirty="0">
                <a:solidFill>
                  <a:prstClr val="black"/>
                </a:solidFill>
                <a:latin typeface="Arial Narrow" panose="020B0606020202030204" pitchFamily="34" charset="0"/>
              </a:rPr>
              <a:t>®</a:t>
            </a:r>
            <a:r>
              <a:rPr lang="ru-RU" sz="1350" b="1" dirty="0">
                <a:solidFill>
                  <a:prstClr val="black"/>
                </a:solidFill>
                <a:latin typeface="Arial Narrow" panose="020B0606020202030204" pitchFamily="34" charset="0"/>
              </a:rPr>
              <a:t> принимают внутрь один раз в день</a:t>
            </a:r>
          </a:p>
          <a:p>
            <a:pPr defTabSz="342900"/>
            <a:r>
              <a:rPr lang="ru-RU" sz="1350" b="1" dirty="0">
                <a:solidFill>
                  <a:prstClr val="black"/>
                </a:solidFill>
                <a:latin typeface="Arial Narrow" panose="020B0606020202030204" pitchFamily="34" charset="0"/>
              </a:rPr>
              <a:t>ВО ВРЕМЯ ЕДЫ</a:t>
            </a:r>
          </a:p>
          <a:p>
            <a:pPr defTabSz="342900"/>
            <a:r>
              <a:rPr lang="ru-RU" sz="1350" b="1" dirty="0">
                <a:solidFill>
                  <a:prstClr val="black"/>
                </a:solidFill>
                <a:latin typeface="Arial Narrow" panose="020B0606020202030204" pitchFamily="34" charset="0"/>
              </a:rPr>
              <a:t>(не менее 350 ккал)</a:t>
            </a:r>
            <a:r>
              <a:rPr lang="ru-RU" sz="1350" b="1" baseline="30000" dirty="0">
                <a:solidFill>
                  <a:prstClr val="black"/>
                </a:solidFill>
                <a:latin typeface="Arial Narrow" panose="020B0606020202030204" pitchFamily="34" charset="0"/>
              </a:rPr>
              <a:t>1</a:t>
            </a:r>
          </a:p>
          <a:p>
            <a:pPr defTabSz="342900"/>
            <a:r>
              <a:rPr lang="ru-RU" sz="825" b="1" dirty="0">
                <a:solidFill>
                  <a:srgbClr val="4472C4"/>
                </a:solidFill>
                <a:latin typeface="Arial Narrow" panose="020B0606020202030204" pitchFamily="34" charset="0"/>
              </a:rPr>
              <a:t>Ожидаемая экспозиция луразидона при приёме натощак значительно ниже по сравнению с экспозицией при приёме во время еды</a:t>
            </a:r>
            <a:r>
              <a:rPr lang="ru-RU" sz="825" b="1" baseline="30000" dirty="0">
                <a:solidFill>
                  <a:srgbClr val="4472C4"/>
                </a:solidFill>
                <a:latin typeface="Arial Narrow" panose="020B0606020202030204" pitchFamily="34" charset="0"/>
              </a:rPr>
              <a:t>1</a:t>
            </a:r>
          </a:p>
        </p:txBody>
      </p:sp>
      <p:sp>
        <p:nvSpPr>
          <p:cNvPr id="14" name="Прямоугольник 13">
            <a:extLst>
              <a:ext uri="{FF2B5EF4-FFF2-40B4-BE49-F238E27FC236}">
                <a16:creationId xmlns:a16="http://schemas.microsoft.com/office/drawing/2014/main" id="{B826823D-A636-4533-8572-4EA87C4EB9BA}"/>
              </a:ext>
            </a:extLst>
          </p:cNvPr>
          <p:cNvSpPr/>
          <p:nvPr/>
        </p:nvSpPr>
        <p:spPr>
          <a:xfrm>
            <a:off x="610122" y="5928258"/>
            <a:ext cx="8101687" cy="246221"/>
          </a:xfrm>
          <a:prstGeom prst="rect">
            <a:avLst/>
          </a:prstGeom>
          <a:noFill/>
        </p:spPr>
        <p:txBody>
          <a:bodyPr wrap="square" rtlCol="0">
            <a:spAutoFit/>
          </a:bodyPr>
          <a:lstStyle/>
          <a:p>
            <a:pPr defTabSz="342900"/>
            <a:r>
              <a:rPr lang="ru-RU" sz="1000" dirty="0">
                <a:solidFill>
                  <a:prstClr val="black"/>
                </a:solidFill>
                <a:latin typeface="Arial Narrow" panose="020B0606020202030204" pitchFamily="34" charset="0"/>
              </a:rPr>
              <a:t>1. Инструкция по применению лекарственного препарата </a:t>
            </a:r>
            <a:r>
              <a:rPr lang="ru-RU" sz="1000" dirty="0" err="1">
                <a:solidFill>
                  <a:prstClr val="black"/>
                </a:solidFill>
                <a:latin typeface="Arial Narrow" panose="020B0606020202030204" pitchFamily="34" charset="0"/>
              </a:rPr>
              <a:t>Латуда</a:t>
            </a:r>
            <a:r>
              <a:rPr lang="ru-RU" sz="1000" dirty="0">
                <a:solidFill>
                  <a:prstClr val="black"/>
                </a:solidFill>
                <a:latin typeface="Arial Narrow" panose="020B0606020202030204" pitchFamily="34" charset="0"/>
              </a:rPr>
              <a:t> </a:t>
            </a:r>
          </a:p>
        </p:txBody>
      </p:sp>
      <p:sp>
        <p:nvSpPr>
          <p:cNvPr id="11" name="Заголовок 10">
            <a:extLst>
              <a:ext uri="{FF2B5EF4-FFF2-40B4-BE49-F238E27FC236}">
                <a16:creationId xmlns:a16="http://schemas.microsoft.com/office/drawing/2014/main" id="{A74FBB40-51C4-4655-920F-1ED3C8B76808}"/>
              </a:ext>
            </a:extLst>
          </p:cNvPr>
          <p:cNvSpPr>
            <a:spLocks noGrp="1"/>
          </p:cNvSpPr>
          <p:nvPr>
            <p:ph type="title"/>
          </p:nvPr>
        </p:nvSpPr>
        <p:spPr>
          <a:xfrm>
            <a:off x="610121" y="1266829"/>
            <a:ext cx="10971763" cy="380873"/>
          </a:xfrm>
        </p:spPr>
        <p:txBody>
          <a:bodyPr vert="horz" wrap="square" lIns="68580" tIns="34290" rIns="68580" bIns="34290" rtlCol="0" anchor="t">
            <a:spAutoFit/>
          </a:bodyPr>
          <a:lstStyle/>
          <a:p>
            <a:pPr defTabSz="342900">
              <a:spcBef>
                <a:spcPts val="0"/>
              </a:spcBef>
            </a:pPr>
            <a:r>
              <a:rPr lang="ru-RU" sz="2250" b="1" spc="-113" dirty="0">
                <a:solidFill>
                  <a:srgbClr val="485DC6"/>
                </a:solidFill>
                <a:latin typeface="Arial Narrow" panose="020B0606020202030204" pitchFamily="34" charset="0"/>
                <a:ea typeface="+mn-ea"/>
                <a:cs typeface="Aldhabi" panose="020B0604020202020204" pitchFamily="2" charset="-78"/>
              </a:rPr>
              <a:t>Луразидон: эффект приёма с пищей</a:t>
            </a:r>
            <a:endParaRPr lang="ru-RU" sz="2250" b="1" spc="-113" baseline="30000" dirty="0">
              <a:solidFill>
                <a:srgbClr val="485DC6"/>
              </a:solidFill>
              <a:latin typeface="Arial Narrow" panose="020B0606020202030204" pitchFamily="34" charset="0"/>
              <a:ea typeface="+mn-ea"/>
              <a:cs typeface="Aldhabi" panose="020B0604020202020204" pitchFamily="2" charset="-78"/>
            </a:endParaRPr>
          </a:p>
        </p:txBody>
      </p:sp>
      <p:pic>
        <p:nvPicPr>
          <p:cNvPr id="4" name="Рисунок 3">
            <a:extLst>
              <a:ext uri="{FF2B5EF4-FFF2-40B4-BE49-F238E27FC236}">
                <a16:creationId xmlns:a16="http://schemas.microsoft.com/office/drawing/2014/main" id="{1BA32AC5-2B47-4E56-B985-C0AFB4DD2A3B}"/>
              </a:ext>
            </a:extLst>
          </p:cNvPr>
          <p:cNvPicPr>
            <a:picLocks noChangeAspect="1"/>
          </p:cNvPicPr>
          <p:nvPr/>
        </p:nvPicPr>
        <p:blipFill>
          <a:blip r:embed="rId4"/>
          <a:stretch>
            <a:fillRect/>
          </a:stretch>
        </p:blipFill>
        <p:spPr>
          <a:xfrm>
            <a:off x="1574903" y="2458283"/>
            <a:ext cx="5552821" cy="2782505"/>
          </a:xfrm>
          <a:prstGeom prst="rect">
            <a:avLst/>
          </a:prstGeom>
        </p:spPr>
      </p:pic>
      <p:sp>
        <p:nvSpPr>
          <p:cNvPr id="27" name="TextBox 26">
            <a:extLst>
              <a:ext uri="{FF2B5EF4-FFF2-40B4-BE49-F238E27FC236}">
                <a16:creationId xmlns:a16="http://schemas.microsoft.com/office/drawing/2014/main" id="{72A2D0F7-CFDA-45DD-9DEE-3D9456B51840}"/>
              </a:ext>
            </a:extLst>
          </p:cNvPr>
          <p:cNvSpPr txBox="1"/>
          <p:nvPr/>
        </p:nvSpPr>
        <p:spPr>
          <a:xfrm>
            <a:off x="2430594" y="2120860"/>
            <a:ext cx="1784679" cy="300082"/>
          </a:xfrm>
          <a:prstGeom prst="rect">
            <a:avLst/>
          </a:prstGeom>
          <a:noFill/>
        </p:spPr>
        <p:txBody>
          <a:bodyPr wrap="square" rtlCol="0">
            <a:spAutoFit/>
          </a:bodyPr>
          <a:lstStyle/>
          <a:p>
            <a:pPr algn="ctr"/>
            <a:r>
              <a:rPr lang="ru-RU" sz="1350" b="1" dirty="0">
                <a:solidFill>
                  <a:srgbClr val="626464"/>
                </a:solidFill>
                <a:latin typeface="Arial Narrow" panose="020B0606020202030204" pitchFamily="34" charset="0"/>
              </a:rPr>
              <a:t>С</a:t>
            </a:r>
            <a:r>
              <a:rPr lang="en-US" sz="1350" b="1" baseline="-25000" dirty="0">
                <a:solidFill>
                  <a:srgbClr val="626464"/>
                </a:solidFill>
                <a:latin typeface="Arial Narrow" panose="020B0606020202030204" pitchFamily="34" charset="0"/>
              </a:rPr>
              <a:t>max</a:t>
            </a:r>
            <a:endParaRPr lang="ru-RU" sz="1350" b="1" baseline="30000" dirty="0">
              <a:solidFill>
                <a:srgbClr val="626464"/>
              </a:solidFill>
              <a:latin typeface="Arial Narrow" panose="020B0606020202030204" pitchFamily="34" charset="0"/>
            </a:endParaRPr>
          </a:p>
        </p:txBody>
      </p:sp>
      <p:sp>
        <p:nvSpPr>
          <p:cNvPr id="28" name="TextBox 27">
            <a:extLst>
              <a:ext uri="{FF2B5EF4-FFF2-40B4-BE49-F238E27FC236}">
                <a16:creationId xmlns:a16="http://schemas.microsoft.com/office/drawing/2014/main" id="{991907EF-F420-40F5-855C-EDFDA4D9E013}"/>
              </a:ext>
            </a:extLst>
          </p:cNvPr>
          <p:cNvSpPr txBox="1"/>
          <p:nvPr/>
        </p:nvSpPr>
        <p:spPr>
          <a:xfrm>
            <a:off x="4601159" y="2119744"/>
            <a:ext cx="1784679" cy="300082"/>
          </a:xfrm>
          <a:prstGeom prst="rect">
            <a:avLst/>
          </a:prstGeom>
          <a:noFill/>
        </p:spPr>
        <p:txBody>
          <a:bodyPr wrap="square" rtlCol="0">
            <a:spAutoFit/>
          </a:bodyPr>
          <a:lstStyle/>
          <a:p>
            <a:pPr algn="ctr"/>
            <a:r>
              <a:rPr lang="en-US" sz="1350" b="1" dirty="0">
                <a:solidFill>
                  <a:srgbClr val="626464"/>
                </a:solidFill>
                <a:latin typeface="Arial Narrow" panose="020B0606020202030204" pitchFamily="34" charset="0"/>
              </a:rPr>
              <a:t>AUC</a:t>
            </a:r>
            <a:endParaRPr lang="ru-RU" sz="1350" b="1" baseline="30000" dirty="0">
              <a:solidFill>
                <a:srgbClr val="626464"/>
              </a:solidFill>
              <a:latin typeface="Arial Narrow" panose="020B0606020202030204" pitchFamily="34" charset="0"/>
            </a:endParaRPr>
          </a:p>
        </p:txBody>
      </p:sp>
      <p:sp>
        <p:nvSpPr>
          <p:cNvPr id="12" name="Прямоугольник 11">
            <a:extLst>
              <a:ext uri="{FF2B5EF4-FFF2-40B4-BE49-F238E27FC236}">
                <a16:creationId xmlns:a16="http://schemas.microsoft.com/office/drawing/2014/main" id="{73CD2699-21E7-48D6-B675-2FD7B1C800BB}"/>
              </a:ext>
            </a:extLst>
          </p:cNvPr>
          <p:cNvSpPr/>
          <p:nvPr/>
        </p:nvSpPr>
        <p:spPr>
          <a:xfrm>
            <a:off x="0" y="546410"/>
            <a:ext cx="773152" cy="72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13693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D98ABF3-23FB-4E88-ADA7-97B63C62D8E8}"/>
              </a:ext>
            </a:extLst>
          </p:cNvPr>
          <p:cNvPicPr>
            <a:picLocks noChangeAspect="1"/>
          </p:cNvPicPr>
          <p:nvPr/>
        </p:nvPicPr>
        <p:blipFill>
          <a:blip r:embed="rId3"/>
          <a:stretch>
            <a:fillRect/>
          </a:stretch>
        </p:blipFill>
        <p:spPr>
          <a:xfrm>
            <a:off x="959999" y="903764"/>
            <a:ext cx="4298406" cy="4880344"/>
          </a:xfrm>
          <a:prstGeom prst="rect">
            <a:avLst/>
          </a:prstGeom>
        </p:spPr>
      </p:pic>
      <p:sp>
        <p:nvSpPr>
          <p:cNvPr id="3" name="TextBox 2">
            <a:extLst>
              <a:ext uri="{FF2B5EF4-FFF2-40B4-BE49-F238E27FC236}">
                <a16:creationId xmlns:a16="http://schemas.microsoft.com/office/drawing/2014/main" id="{2969F3C5-A006-4B67-840E-9A4AB375C623}"/>
              </a:ext>
            </a:extLst>
          </p:cNvPr>
          <p:cNvSpPr txBox="1"/>
          <p:nvPr/>
        </p:nvSpPr>
        <p:spPr>
          <a:xfrm>
            <a:off x="60316" y="309744"/>
            <a:ext cx="609777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ru-RU" sz="2800" b="1" dirty="0">
                <a:solidFill>
                  <a:srgbClr val="1A1A1A"/>
                </a:solidFill>
                <a:latin typeface="var(--text-subheader-size-m-font-family)"/>
              </a:rPr>
              <a:t>биологическое </a:t>
            </a:r>
            <a:r>
              <a:rPr lang="en-US" sz="2800" b="1" dirty="0">
                <a:solidFill>
                  <a:srgbClr val="1A1A1A"/>
                </a:solidFill>
                <a:latin typeface="var(--text-subheader-size-m-font-family)"/>
              </a:rPr>
              <a:t>VS</a:t>
            </a:r>
            <a:r>
              <a:rPr lang="ru-RU" sz="2800" b="1" dirty="0">
                <a:solidFill>
                  <a:srgbClr val="1A1A1A"/>
                </a:solidFill>
                <a:latin typeface="var(--text-subheader-size-m-font-family)"/>
              </a:rPr>
              <a:t> божественное </a:t>
            </a:r>
            <a:endParaRPr lang="ru-RU" sz="2800" b="1" i="0" dirty="0">
              <a:solidFill>
                <a:srgbClr val="1A1A1A"/>
              </a:solidFill>
              <a:effectLst/>
              <a:latin typeface="YS Text"/>
            </a:endParaRPr>
          </a:p>
        </p:txBody>
      </p:sp>
      <p:sp>
        <p:nvSpPr>
          <p:cNvPr id="6" name="TextBox 5">
            <a:extLst>
              <a:ext uri="{FF2B5EF4-FFF2-40B4-BE49-F238E27FC236}">
                <a16:creationId xmlns:a16="http://schemas.microsoft.com/office/drawing/2014/main" id="{F3032B4E-E604-4FE4-A50E-FF05DD1A1B2C}"/>
              </a:ext>
            </a:extLst>
          </p:cNvPr>
          <p:cNvSpPr txBox="1"/>
          <p:nvPr/>
        </p:nvSpPr>
        <p:spPr>
          <a:xfrm>
            <a:off x="730989" y="5854908"/>
            <a:ext cx="4734146"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dirty="0">
                <a:solidFill>
                  <a:schemeClr val="bg2">
                    <a:lumMod val="10000"/>
                  </a:schemeClr>
                </a:solidFill>
              </a:rPr>
              <a:t>Гиппократ и его гуморальная теория, где доминирующей концепцией патогенности была "черная желчь"</a:t>
            </a:r>
          </a:p>
        </p:txBody>
      </p:sp>
      <p:sp>
        <p:nvSpPr>
          <p:cNvPr id="12" name="TextBox 11">
            <a:extLst>
              <a:ext uri="{FF2B5EF4-FFF2-40B4-BE49-F238E27FC236}">
                <a16:creationId xmlns:a16="http://schemas.microsoft.com/office/drawing/2014/main" id="{418A5259-BB6A-4258-8725-D0A6AA8F34FE}"/>
              </a:ext>
            </a:extLst>
          </p:cNvPr>
          <p:cNvSpPr txBox="1"/>
          <p:nvPr/>
        </p:nvSpPr>
        <p:spPr>
          <a:xfrm>
            <a:off x="5925879" y="0"/>
            <a:ext cx="6097772"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dirty="0">
                <a:solidFill>
                  <a:schemeClr val="bg2">
                    <a:lumMod val="10000"/>
                  </a:schemeClr>
                </a:solidFill>
                <a:effectLst/>
                <a:latin typeface="Times New Roman" panose="02020603050405020304" pitchFamily="18" charset="0"/>
                <a:ea typeface="Calibri" panose="020F0502020204030204" pitchFamily="34" charset="0"/>
              </a:rPr>
              <a:t>Гиппократ рассматривал мозг как место происхождения всех эмоций и, таким образом, отвергая более ранние теории, утверждающие, что психические явления обусловлены божественным вмешательством, попутно отметив, что колебания настроения иногда имеют сезонные колебания</a:t>
            </a:r>
            <a:endParaRPr lang="ru-RU" sz="2000" dirty="0">
              <a:solidFill>
                <a:schemeClr val="bg2">
                  <a:lumMod val="10000"/>
                </a:schemeClr>
              </a:solidFill>
            </a:endParaRPr>
          </a:p>
        </p:txBody>
      </p:sp>
      <p:pic>
        <p:nvPicPr>
          <p:cNvPr id="5" name="Рисунок 4">
            <a:extLst>
              <a:ext uri="{FF2B5EF4-FFF2-40B4-BE49-F238E27FC236}">
                <a16:creationId xmlns:a16="http://schemas.microsoft.com/office/drawing/2014/main" id="{3B178448-B935-44BD-998B-561443E12D83}"/>
              </a:ext>
            </a:extLst>
          </p:cNvPr>
          <p:cNvPicPr>
            <a:picLocks noChangeAspect="1"/>
          </p:cNvPicPr>
          <p:nvPr/>
        </p:nvPicPr>
        <p:blipFill>
          <a:blip r:embed="rId4"/>
          <a:stretch>
            <a:fillRect/>
          </a:stretch>
        </p:blipFill>
        <p:spPr>
          <a:xfrm>
            <a:off x="7219507" y="1986694"/>
            <a:ext cx="3602665" cy="4791544"/>
          </a:xfrm>
          <a:prstGeom prst="rect">
            <a:avLst/>
          </a:prstGeom>
        </p:spPr>
      </p:pic>
    </p:spTree>
    <p:extLst>
      <p:ext uri="{BB962C8B-B14F-4D97-AF65-F5344CB8AC3E}">
        <p14:creationId xmlns:p14="http://schemas.microsoft.com/office/powerpoint/2010/main" val="2036614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4294967295"/>
          </p:nvPr>
        </p:nvSpPr>
        <p:spPr>
          <a:xfrm>
            <a:off x="9448800" y="6356350"/>
            <a:ext cx="2743200" cy="365125"/>
          </a:xfrm>
          <a:prstGeom prst="rect">
            <a:avLst/>
          </a:prstGeom>
        </p:spPr>
        <p:txBody>
          <a:bodyPr/>
          <a:lstStyle/>
          <a:p>
            <a:fld id="{51A60590-6723-4EDA-9B4F-524C57AE11F1}" type="slidenum">
              <a:rPr lang="ru-RU" smtClean="0">
                <a:solidFill>
                  <a:prstClr val="black">
                    <a:tint val="75000"/>
                  </a:prstClr>
                </a:solidFill>
              </a:rPr>
              <a:pPr/>
              <a:t>40</a:t>
            </a:fld>
            <a:endParaRPr lang="ru-RU">
              <a:solidFill>
                <a:prstClr val="black">
                  <a:tint val="75000"/>
                </a:prstClr>
              </a:solidFill>
            </a:endParaRPr>
          </a:p>
        </p:txBody>
      </p:sp>
      <p:pic>
        <p:nvPicPr>
          <p:cNvPr id="10" name="Объект 9"/>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5221668" cy="6858000"/>
          </a:xfrm>
          <a:prstGeom prst="rect">
            <a:avLst/>
          </a:prstGeom>
        </p:spPr>
      </p:pic>
      <p:sp>
        <p:nvSpPr>
          <p:cNvPr id="3" name="Прямоугольник 2"/>
          <p:cNvSpPr/>
          <p:nvPr/>
        </p:nvSpPr>
        <p:spPr>
          <a:xfrm>
            <a:off x="5221668" y="54185"/>
            <a:ext cx="6902992" cy="1631216"/>
          </a:xfrm>
          <a:prstGeom prst="rect">
            <a:avLst/>
          </a:prstGeom>
        </p:spPr>
        <p:txBody>
          <a:bodyPr wrap="square">
            <a:spAutoFit/>
          </a:bodyPr>
          <a:lstStyle/>
          <a:p>
            <a:r>
              <a:rPr lang="ru-RU" sz="3600" dirty="0">
                <a:solidFill>
                  <a:schemeClr val="tx1">
                    <a:lumMod val="50000"/>
                  </a:schemeClr>
                </a:solidFill>
                <a:latin typeface="Bahnschrift Condensed" panose="020B0502040204020203" pitchFamily="34" charset="0"/>
              </a:rPr>
              <a:t>И придумал же Господь игрушку — женские глаза.</a:t>
            </a:r>
          </a:p>
          <a:p>
            <a:endParaRPr lang="ru-RU" sz="2800" dirty="0">
              <a:latin typeface="Bahnschrift Condensed" panose="020B0502040204020203" pitchFamily="34" charset="0"/>
            </a:endParaRPr>
          </a:p>
        </p:txBody>
      </p:sp>
      <p:sp>
        <p:nvSpPr>
          <p:cNvPr id="4" name="Прямоугольник 3"/>
          <p:cNvSpPr/>
          <p:nvPr/>
        </p:nvSpPr>
        <p:spPr>
          <a:xfrm>
            <a:off x="5356572" y="1466994"/>
            <a:ext cx="3364840" cy="1200329"/>
          </a:xfrm>
          <a:prstGeom prst="rect">
            <a:avLst/>
          </a:prstGeom>
        </p:spPr>
        <p:txBody>
          <a:bodyPr wrap="square">
            <a:spAutoFit/>
          </a:bodyPr>
          <a:lstStyle/>
          <a:p>
            <a:r>
              <a:rPr lang="ru-RU" sz="3600" dirty="0">
                <a:solidFill>
                  <a:prstClr val="black"/>
                </a:solidFill>
                <a:latin typeface="Bahnschrift Condensed" panose="020B0502040204020203" pitchFamily="34" charset="0"/>
              </a:rPr>
              <a:t>Всегда Ваш,</a:t>
            </a:r>
          </a:p>
          <a:p>
            <a:r>
              <a:rPr lang="ru-RU" sz="3600" dirty="0" err="1">
                <a:solidFill>
                  <a:prstClr val="black"/>
                </a:solidFill>
                <a:latin typeface="Bahnschrift Condensed" panose="020B0502040204020203" pitchFamily="34" charset="0"/>
              </a:rPr>
              <a:t>Азат</a:t>
            </a:r>
            <a:r>
              <a:rPr lang="ru-RU" sz="3600" dirty="0">
                <a:solidFill>
                  <a:prstClr val="black"/>
                </a:solidFill>
                <a:latin typeface="Bahnschrift Condensed" panose="020B0502040204020203" pitchFamily="34" charset="0"/>
              </a:rPr>
              <a:t> Асадуллин</a:t>
            </a:r>
            <a:endParaRPr lang="ru-RU" sz="3600" dirty="0">
              <a:latin typeface="Bahnschrift Condensed" panose="020B0502040204020203" pitchFamily="34" charset="0"/>
            </a:endParaRPr>
          </a:p>
        </p:txBody>
      </p:sp>
      <p:pic>
        <p:nvPicPr>
          <p:cNvPr id="5" name="Рисунок 4"/>
          <p:cNvPicPr>
            <a:picLocks noChangeAspect="1"/>
          </p:cNvPicPr>
          <p:nvPr/>
        </p:nvPicPr>
        <p:blipFill>
          <a:blip r:embed="rId3"/>
          <a:stretch>
            <a:fillRect/>
          </a:stretch>
        </p:blipFill>
        <p:spPr>
          <a:xfrm>
            <a:off x="5525629" y="4931342"/>
            <a:ext cx="762066" cy="762066"/>
          </a:xfrm>
          <a:prstGeom prst="rect">
            <a:avLst/>
          </a:prstGeom>
        </p:spPr>
      </p:pic>
      <p:pic>
        <p:nvPicPr>
          <p:cNvPr id="7" name="Picture 4" descr="Instagram logo 2016.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8870" y="3945794"/>
            <a:ext cx="758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ВК логотип на прозрачном фоне (пнг)– ВК логотип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8870" y="2960246"/>
            <a:ext cx="758825" cy="758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D3194D2F-C286-40FC-9EAB-0F9F1CF425F2}"/>
              </a:ext>
            </a:extLst>
          </p:cNvPr>
          <p:cNvPicPr>
            <a:picLocks noChangeAspect="1" noChangeArrowheads="1"/>
          </p:cNvPicPr>
          <p:nvPr/>
        </p:nvPicPr>
        <p:blipFill>
          <a:blip r:embed="rId6"/>
          <a:srcRect/>
          <a:stretch>
            <a:fillRect/>
          </a:stretch>
        </p:blipFill>
        <p:spPr bwMode="auto">
          <a:xfrm>
            <a:off x="7931888" y="1285899"/>
            <a:ext cx="4260112" cy="5572102"/>
          </a:xfrm>
          <a:prstGeom prst="rect">
            <a:avLst/>
          </a:prstGeom>
          <a:noFill/>
          <a:ln w="9525">
            <a:noFill/>
            <a:miter lim="800000"/>
            <a:headEnd/>
            <a:tailEnd/>
          </a:ln>
          <a:effectLst/>
        </p:spPr>
      </p:pic>
    </p:spTree>
    <p:extLst>
      <p:ext uri="{BB962C8B-B14F-4D97-AF65-F5344CB8AC3E}">
        <p14:creationId xmlns:p14="http://schemas.microsoft.com/office/powerpoint/2010/main" val="12720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69F3C5-A006-4B67-840E-9A4AB375C623}"/>
              </a:ext>
            </a:extLst>
          </p:cNvPr>
          <p:cNvSpPr txBox="1"/>
          <p:nvPr/>
        </p:nvSpPr>
        <p:spPr>
          <a:xfrm>
            <a:off x="730989" y="352278"/>
            <a:ext cx="609777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ru-RU" sz="2800" b="1" dirty="0">
                <a:solidFill>
                  <a:srgbClr val="1A1A1A"/>
                </a:solidFill>
                <a:latin typeface="var(--text-subheader-size-m-font-family)"/>
              </a:rPr>
              <a:t>биологическое </a:t>
            </a:r>
            <a:r>
              <a:rPr lang="en-US" sz="2800" b="1" dirty="0">
                <a:solidFill>
                  <a:srgbClr val="1A1A1A"/>
                </a:solidFill>
                <a:latin typeface="var(--text-subheader-size-m-font-family)"/>
              </a:rPr>
              <a:t>VS</a:t>
            </a:r>
            <a:r>
              <a:rPr lang="ru-RU" sz="2800" b="1" dirty="0">
                <a:solidFill>
                  <a:srgbClr val="1A1A1A"/>
                </a:solidFill>
                <a:latin typeface="var(--text-subheader-size-m-font-family)"/>
              </a:rPr>
              <a:t> божественное </a:t>
            </a:r>
            <a:endParaRPr lang="ru-RU" sz="2800" b="1" i="0" dirty="0">
              <a:solidFill>
                <a:srgbClr val="1A1A1A"/>
              </a:solidFill>
              <a:effectLst/>
              <a:latin typeface="YS Text"/>
            </a:endParaRPr>
          </a:p>
        </p:txBody>
      </p:sp>
      <p:sp>
        <p:nvSpPr>
          <p:cNvPr id="8" name="TextBox 7">
            <a:extLst>
              <a:ext uri="{FF2B5EF4-FFF2-40B4-BE49-F238E27FC236}">
                <a16:creationId xmlns:a16="http://schemas.microsoft.com/office/drawing/2014/main" id="{AD53B827-B0CB-4A7A-9F1C-1DD2121EEE61}"/>
              </a:ext>
            </a:extLst>
          </p:cNvPr>
          <p:cNvSpPr txBox="1"/>
          <p:nvPr/>
        </p:nvSpPr>
        <p:spPr>
          <a:xfrm>
            <a:off x="284421" y="6105612"/>
            <a:ext cx="609777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000" dirty="0">
                <a:solidFill>
                  <a:schemeClr val="bg2">
                    <a:lumMod val="10000"/>
                  </a:schemeClr>
                </a:solidFill>
                <a:effectLst/>
                <a:latin typeface="Times New Roman" panose="02020603050405020304" pitchFamily="18" charset="0"/>
                <a:ea typeface="Calibri" panose="020F0502020204030204" pitchFamily="34" charset="0"/>
              </a:rPr>
              <a:t>Эпоха возрождения и учения Парацельса (1391-1431)</a:t>
            </a:r>
            <a:endParaRPr lang="ru-RU" sz="2000" dirty="0">
              <a:solidFill>
                <a:schemeClr val="bg2">
                  <a:lumMod val="10000"/>
                </a:schemeClr>
              </a:solidFill>
            </a:endParaRPr>
          </a:p>
        </p:txBody>
      </p:sp>
      <p:pic>
        <p:nvPicPr>
          <p:cNvPr id="52226" name="Picture 2">
            <a:extLst>
              <a:ext uri="{FF2B5EF4-FFF2-40B4-BE49-F238E27FC236}">
                <a16:creationId xmlns:a16="http://schemas.microsoft.com/office/drawing/2014/main" id="{5235D975-05EB-4889-BC8F-F9BAB02FF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519" y="928770"/>
            <a:ext cx="4183802" cy="50004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F558686-413D-4DDA-AD7B-1E00A60080EF}"/>
              </a:ext>
            </a:extLst>
          </p:cNvPr>
          <p:cNvSpPr txBox="1"/>
          <p:nvPr/>
        </p:nvSpPr>
        <p:spPr>
          <a:xfrm>
            <a:off x="5526272" y="2733418"/>
            <a:ext cx="6097772"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dirty="0">
                <a:solidFill>
                  <a:schemeClr val="bg2">
                    <a:lumMod val="10000"/>
                  </a:schemeClr>
                </a:solidFill>
              </a:rPr>
              <a:t>Также описал манию как эпизодическое заболевание, все же более «</a:t>
            </a:r>
            <a:r>
              <a:rPr lang="ru-RU" sz="2000" dirty="0" err="1">
                <a:solidFill>
                  <a:schemeClr val="bg2">
                    <a:lumMod val="10000"/>
                  </a:schemeClr>
                </a:solidFill>
              </a:rPr>
              <a:t>соматизировал</a:t>
            </a:r>
            <a:r>
              <a:rPr lang="ru-RU" sz="2000" dirty="0">
                <a:solidFill>
                  <a:schemeClr val="bg2">
                    <a:lumMod val="10000"/>
                  </a:schemeClr>
                </a:solidFill>
              </a:rPr>
              <a:t>» психические заболевания.</a:t>
            </a:r>
          </a:p>
        </p:txBody>
      </p:sp>
    </p:spTree>
    <p:extLst>
      <p:ext uri="{BB962C8B-B14F-4D97-AF65-F5344CB8AC3E}">
        <p14:creationId xmlns:p14="http://schemas.microsoft.com/office/powerpoint/2010/main" val="1715988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69F3C5-A006-4B67-840E-9A4AB375C623}"/>
              </a:ext>
            </a:extLst>
          </p:cNvPr>
          <p:cNvSpPr txBox="1"/>
          <p:nvPr/>
        </p:nvSpPr>
        <p:spPr>
          <a:xfrm>
            <a:off x="730989" y="352278"/>
            <a:ext cx="609777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ru-RU" sz="2800" b="1" dirty="0">
                <a:solidFill>
                  <a:srgbClr val="1A1A1A"/>
                </a:solidFill>
                <a:latin typeface="var(--text-subheader-size-m-font-family)"/>
              </a:rPr>
              <a:t>биологическое </a:t>
            </a:r>
            <a:r>
              <a:rPr lang="en-US" sz="2800" b="1" dirty="0">
                <a:solidFill>
                  <a:srgbClr val="1A1A1A"/>
                </a:solidFill>
                <a:latin typeface="var(--text-subheader-size-m-font-family)"/>
              </a:rPr>
              <a:t>VS</a:t>
            </a:r>
            <a:r>
              <a:rPr lang="ru-RU" sz="2800" b="1" dirty="0">
                <a:solidFill>
                  <a:srgbClr val="1A1A1A"/>
                </a:solidFill>
                <a:latin typeface="var(--text-subheader-size-m-font-family)"/>
              </a:rPr>
              <a:t> божественное </a:t>
            </a:r>
            <a:endParaRPr lang="ru-RU" sz="2800" b="1" i="0" dirty="0">
              <a:solidFill>
                <a:srgbClr val="1A1A1A"/>
              </a:solidFill>
              <a:effectLst/>
              <a:latin typeface="YS Text"/>
            </a:endParaRPr>
          </a:p>
        </p:txBody>
      </p:sp>
      <p:sp>
        <p:nvSpPr>
          <p:cNvPr id="9" name="TextBox 8">
            <a:extLst>
              <a:ext uri="{FF2B5EF4-FFF2-40B4-BE49-F238E27FC236}">
                <a16:creationId xmlns:a16="http://schemas.microsoft.com/office/drawing/2014/main" id="{F243FEA7-08C5-4706-B98B-804079E40543}"/>
              </a:ext>
            </a:extLst>
          </p:cNvPr>
          <p:cNvSpPr txBox="1"/>
          <p:nvPr/>
        </p:nvSpPr>
        <p:spPr>
          <a:xfrm>
            <a:off x="1139462" y="6373832"/>
            <a:ext cx="609777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000" dirty="0">
                <a:solidFill>
                  <a:schemeClr val="bg2">
                    <a:lumMod val="10000"/>
                  </a:schemeClr>
                </a:solidFill>
              </a:rPr>
              <a:t>Вильгельм </a:t>
            </a:r>
            <a:r>
              <a:rPr lang="ru-RU" sz="2000" dirty="0" err="1">
                <a:solidFill>
                  <a:schemeClr val="bg2">
                    <a:lumMod val="10000"/>
                  </a:schemeClr>
                </a:solidFill>
              </a:rPr>
              <a:t>Гризингер</a:t>
            </a:r>
            <a:r>
              <a:rPr lang="ru-RU" sz="2000" dirty="0">
                <a:solidFill>
                  <a:schemeClr val="bg2">
                    <a:lumMod val="10000"/>
                  </a:schemeClr>
                </a:solidFill>
              </a:rPr>
              <a:t> (1817-1868)</a:t>
            </a:r>
          </a:p>
        </p:txBody>
      </p:sp>
      <p:pic>
        <p:nvPicPr>
          <p:cNvPr id="7" name="Рисунок 6">
            <a:extLst>
              <a:ext uri="{FF2B5EF4-FFF2-40B4-BE49-F238E27FC236}">
                <a16:creationId xmlns:a16="http://schemas.microsoft.com/office/drawing/2014/main" id="{7BDC204D-1B4B-429E-9D43-8761B69E7852}"/>
              </a:ext>
            </a:extLst>
          </p:cNvPr>
          <p:cNvPicPr>
            <a:picLocks noChangeAspect="1"/>
          </p:cNvPicPr>
          <p:nvPr/>
        </p:nvPicPr>
        <p:blipFill>
          <a:blip r:embed="rId2"/>
          <a:stretch>
            <a:fillRect/>
          </a:stretch>
        </p:blipFill>
        <p:spPr>
          <a:xfrm>
            <a:off x="1045859" y="987596"/>
            <a:ext cx="4153462" cy="5233011"/>
          </a:xfrm>
          <a:prstGeom prst="rect">
            <a:avLst/>
          </a:prstGeom>
        </p:spPr>
      </p:pic>
      <p:sp>
        <p:nvSpPr>
          <p:cNvPr id="12" name="TextBox 11">
            <a:extLst>
              <a:ext uri="{FF2B5EF4-FFF2-40B4-BE49-F238E27FC236}">
                <a16:creationId xmlns:a16="http://schemas.microsoft.com/office/drawing/2014/main" id="{0E7AA95B-7EBF-49DF-942F-FB8CB158DCDC}"/>
              </a:ext>
            </a:extLst>
          </p:cNvPr>
          <p:cNvSpPr txBox="1"/>
          <p:nvPr/>
        </p:nvSpPr>
        <p:spPr>
          <a:xfrm>
            <a:off x="5728290" y="3059668"/>
            <a:ext cx="609777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000" dirty="0">
                <a:solidFill>
                  <a:schemeClr val="bg2">
                    <a:lumMod val="10000"/>
                  </a:schemeClr>
                </a:solidFill>
                <a:effectLst/>
                <a:latin typeface="Times New Roman" panose="02020603050405020304" pitchFamily="18" charset="0"/>
                <a:ea typeface="Calibri" panose="020F0502020204030204" pitchFamily="34" charset="0"/>
              </a:rPr>
              <a:t>“психическое заболевание — это заболевание мозга”. </a:t>
            </a:r>
            <a:endParaRPr lang="ru-RU" sz="2000" dirty="0">
              <a:solidFill>
                <a:schemeClr val="bg2">
                  <a:lumMod val="10000"/>
                </a:schemeClr>
              </a:solidFill>
            </a:endParaRPr>
          </a:p>
        </p:txBody>
      </p:sp>
    </p:spTree>
    <p:extLst>
      <p:ext uri="{BB962C8B-B14F-4D97-AF65-F5344CB8AC3E}">
        <p14:creationId xmlns:p14="http://schemas.microsoft.com/office/powerpoint/2010/main" val="3401160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69F3C5-A006-4B67-840E-9A4AB375C623}"/>
              </a:ext>
            </a:extLst>
          </p:cNvPr>
          <p:cNvSpPr txBox="1"/>
          <p:nvPr/>
        </p:nvSpPr>
        <p:spPr>
          <a:xfrm>
            <a:off x="730989" y="352278"/>
            <a:ext cx="609777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ru-RU" sz="2800" b="1" dirty="0">
                <a:solidFill>
                  <a:srgbClr val="1A1A1A"/>
                </a:solidFill>
                <a:latin typeface="var(--text-subheader-size-m-font-family)"/>
              </a:rPr>
              <a:t>биологическое </a:t>
            </a:r>
            <a:r>
              <a:rPr lang="en-US" sz="2800" b="1" dirty="0">
                <a:solidFill>
                  <a:srgbClr val="1A1A1A"/>
                </a:solidFill>
                <a:latin typeface="var(--text-subheader-size-m-font-family)"/>
              </a:rPr>
              <a:t>VS</a:t>
            </a:r>
            <a:r>
              <a:rPr lang="ru-RU" sz="2800" b="1" dirty="0">
                <a:solidFill>
                  <a:srgbClr val="1A1A1A"/>
                </a:solidFill>
                <a:latin typeface="var(--text-subheader-size-m-font-family)"/>
              </a:rPr>
              <a:t> божественное </a:t>
            </a:r>
            <a:endParaRPr lang="ru-RU" sz="2800" b="1" i="0" dirty="0">
              <a:solidFill>
                <a:srgbClr val="1A1A1A"/>
              </a:solidFill>
              <a:effectLst/>
              <a:latin typeface="YS Text"/>
            </a:endParaRPr>
          </a:p>
        </p:txBody>
      </p:sp>
      <p:sp>
        <p:nvSpPr>
          <p:cNvPr id="4" name="TextBox 3">
            <a:extLst>
              <a:ext uri="{FF2B5EF4-FFF2-40B4-BE49-F238E27FC236}">
                <a16:creationId xmlns:a16="http://schemas.microsoft.com/office/drawing/2014/main" id="{AF2FFD8C-9078-4B57-89EB-BE41DFC12E71}"/>
              </a:ext>
            </a:extLst>
          </p:cNvPr>
          <p:cNvSpPr txBox="1"/>
          <p:nvPr/>
        </p:nvSpPr>
        <p:spPr>
          <a:xfrm>
            <a:off x="954272" y="6305667"/>
            <a:ext cx="609777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2000" dirty="0">
                <a:solidFill>
                  <a:schemeClr val="bg2">
                    <a:lumMod val="10000"/>
                  </a:schemeClr>
                </a:solidFill>
              </a:rPr>
              <a:t>Карл Людвиг </a:t>
            </a:r>
            <a:r>
              <a:rPr lang="ru-RU" sz="2000" dirty="0" err="1">
                <a:solidFill>
                  <a:schemeClr val="bg2">
                    <a:lumMod val="10000"/>
                  </a:schemeClr>
                </a:solidFill>
              </a:rPr>
              <a:t>Кальбаум</a:t>
            </a:r>
            <a:r>
              <a:rPr lang="ru-RU" sz="2000" dirty="0">
                <a:solidFill>
                  <a:schemeClr val="bg2">
                    <a:lumMod val="10000"/>
                  </a:schemeClr>
                </a:solidFill>
              </a:rPr>
              <a:t> (1828-1899)</a:t>
            </a:r>
          </a:p>
        </p:txBody>
      </p:sp>
      <p:pic>
        <p:nvPicPr>
          <p:cNvPr id="7" name="Рисунок 6">
            <a:extLst>
              <a:ext uri="{FF2B5EF4-FFF2-40B4-BE49-F238E27FC236}">
                <a16:creationId xmlns:a16="http://schemas.microsoft.com/office/drawing/2014/main" id="{9B9C2467-D432-41CF-849E-47E81D5F84D4}"/>
              </a:ext>
            </a:extLst>
          </p:cNvPr>
          <p:cNvPicPr>
            <a:picLocks noChangeAspect="1"/>
          </p:cNvPicPr>
          <p:nvPr/>
        </p:nvPicPr>
        <p:blipFill>
          <a:blip r:embed="rId2"/>
          <a:stretch>
            <a:fillRect/>
          </a:stretch>
        </p:blipFill>
        <p:spPr>
          <a:xfrm>
            <a:off x="730989" y="875498"/>
            <a:ext cx="4820637" cy="5403443"/>
          </a:xfrm>
          <a:prstGeom prst="rect">
            <a:avLst/>
          </a:prstGeom>
        </p:spPr>
      </p:pic>
      <p:sp>
        <p:nvSpPr>
          <p:cNvPr id="9" name="TextBox 8">
            <a:extLst>
              <a:ext uri="{FF2B5EF4-FFF2-40B4-BE49-F238E27FC236}">
                <a16:creationId xmlns:a16="http://schemas.microsoft.com/office/drawing/2014/main" id="{29D9B028-7E73-4DC8-8960-43A17ACA22D5}"/>
              </a:ext>
            </a:extLst>
          </p:cNvPr>
          <p:cNvSpPr txBox="1"/>
          <p:nvPr/>
        </p:nvSpPr>
        <p:spPr>
          <a:xfrm>
            <a:off x="5881577" y="2613392"/>
            <a:ext cx="6097772"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dirty="0">
                <a:solidFill>
                  <a:schemeClr val="bg2">
                    <a:lumMod val="10000"/>
                  </a:schemeClr>
                </a:solidFill>
                <a:effectLst/>
                <a:latin typeface="Times New Roman" panose="02020603050405020304" pitchFamily="18" charset="0"/>
                <a:ea typeface="Calibri" panose="020F0502020204030204" pitchFamily="34" charset="0"/>
              </a:rPr>
              <a:t>В своей работе «Клинико-диагностические точки зрения в психопатологии», он показал квинтэссенцию своей позиции, определив важнейшее значение клинического диагноза и доказав отличия между </a:t>
            </a:r>
            <a:r>
              <a:rPr lang="ru-RU" sz="2000" dirty="0" err="1">
                <a:solidFill>
                  <a:schemeClr val="bg2">
                    <a:lumMod val="10000"/>
                  </a:schemeClr>
                </a:solidFill>
                <a:effectLst/>
                <a:latin typeface="Times New Roman" panose="02020603050405020304" pitchFamily="18" charset="0"/>
                <a:ea typeface="Calibri" panose="020F0502020204030204" pitchFamily="34" charset="0"/>
              </a:rPr>
              <a:t>симптокомплексами</a:t>
            </a:r>
            <a:r>
              <a:rPr lang="ru-RU" sz="2000" dirty="0">
                <a:solidFill>
                  <a:schemeClr val="bg2">
                    <a:lumMod val="10000"/>
                  </a:schemeClr>
                </a:solidFill>
                <a:effectLst/>
                <a:latin typeface="Times New Roman" panose="02020603050405020304" pitchFamily="18" charset="0"/>
                <a:ea typeface="Calibri" panose="020F0502020204030204" pitchFamily="34" charset="0"/>
              </a:rPr>
              <a:t> и самим заболеванием. </a:t>
            </a:r>
            <a:endParaRPr lang="ru-RU" sz="2000" dirty="0">
              <a:solidFill>
                <a:schemeClr val="bg2">
                  <a:lumMod val="10000"/>
                </a:schemeClr>
              </a:solidFill>
            </a:endParaRPr>
          </a:p>
        </p:txBody>
      </p:sp>
    </p:spTree>
    <p:extLst>
      <p:ext uri="{BB962C8B-B14F-4D97-AF65-F5344CB8AC3E}">
        <p14:creationId xmlns:p14="http://schemas.microsoft.com/office/powerpoint/2010/main" val="768150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69F3C5-A006-4B67-840E-9A4AB375C623}"/>
              </a:ext>
            </a:extLst>
          </p:cNvPr>
          <p:cNvSpPr txBox="1"/>
          <p:nvPr/>
        </p:nvSpPr>
        <p:spPr>
          <a:xfrm>
            <a:off x="730989" y="352278"/>
            <a:ext cx="609777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ru-RU" sz="2800" b="1" dirty="0">
                <a:solidFill>
                  <a:srgbClr val="1A1A1A"/>
                </a:solidFill>
                <a:latin typeface="var(--text-subheader-size-m-font-family)"/>
              </a:rPr>
              <a:t>биологическое </a:t>
            </a:r>
            <a:r>
              <a:rPr lang="en-US" sz="2800" b="1" dirty="0">
                <a:solidFill>
                  <a:srgbClr val="1A1A1A"/>
                </a:solidFill>
                <a:latin typeface="var(--text-subheader-size-m-font-family)"/>
              </a:rPr>
              <a:t>VS</a:t>
            </a:r>
            <a:r>
              <a:rPr lang="ru-RU" sz="2800" b="1" dirty="0">
                <a:solidFill>
                  <a:srgbClr val="1A1A1A"/>
                </a:solidFill>
                <a:latin typeface="var(--text-subheader-size-m-font-family)"/>
              </a:rPr>
              <a:t> божественное </a:t>
            </a:r>
            <a:endParaRPr lang="ru-RU" sz="2800" b="1" i="0" dirty="0">
              <a:solidFill>
                <a:srgbClr val="1A1A1A"/>
              </a:solidFill>
              <a:effectLst/>
              <a:latin typeface="YS Text"/>
            </a:endParaRPr>
          </a:p>
        </p:txBody>
      </p:sp>
      <p:sp>
        <p:nvSpPr>
          <p:cNvPr id="4" name="TextBox 3">
            <a:extLst>
              <a:ext uri="{FF2B5EF4-FFF2-40B4-BE49-F238E27FC236}">
                <a16:creationId xmlns:a16="http://schemas.microsoft.com/office/drawing/2014/main" id="{1D0CD9E0-1310-4337-AF86-D1FCE1935E2E}"/>
              </a:ext>
            </a:extLst>
          </p:cNvPr>
          <p:cNvSpPr txBox="1"/>
          <p:nvPr/>
        </p:nvSpPr>
        <p:spPr>
          <a:xfrm>
            <a:off x="326951" y="5987259"/>
            <a:ext cx="609777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dirty="0">
                <a:solidFill>
                  <a:schemeClr val="bg2">
                    <a:lumMod val="10000"/>
                  </a:schemeClr>
                </a:solidFill>
                <a:effectLst/>
                <a:latin typeface="Times New Roman" panose="02020603050405020304" pitchFamily="18" charset="0"/>
                <a:ea typeface="Calibri" panose="020F0502020204030204" pitchFamily="34" charset="0"/>
              </a:rPr>
              <a:t>центральную идею психиатрической “сущности болезни” продолжил Эмиль </a:t>
            </a:r>
            <a:r>
              <a:rPr lang="ru-RU" sz="2000" dirty="0" err="1">
                <a:solidFill>
                  <a:schemeClr val="bg2">
                    <a:lumMod val="10000"/>
                  </a:schemeClr>
                </a:solidFill>
                <a:effectLst/>
                <a:latin typeface="Times New Roman" panose="02020603050405020304" pitchFamily="18" charset="0"/>
                <a:ea typeface="Calibri" panose="020F0502020204030204" pitchFamily="34" charset="0"/>
              </a:rPr>
              <a:t>Крепелин</a:t>
            </a:r>
            <a:r>
              <a:rPr lang="ru-RU" sz="2000" dirty="0">
                <a:solidFill>
                  <a:schemeClr val="bg2">
                    <a:lumMod val="10000"/>
                  </a:schemeClr>
                </a:solidFill>
                <a:effectLst/>
                <a:latin typeface="Times New Roman" panose="02020603050405020304" pitchFamily="18" charset="0"/>
                <a:ea typeface="Calibri" panose="020F0502020204030204" pitchFamily="34" charset="0"/>
              </a:rPr>
              <a:t> (1856-1926), </a:t>
            </a:r>
            <a:endParaRPr lang="ru-RU" sz="2000" dirty="0">
              <a:solidFill>
                <a:schemeClr val="bg2">
                  <a:lumMod val="10000"/>
                </a:schemeClr>
              </a:solidFill>
            </a:endParaRPr>
          </a:p>
        </p:txBody>
      </p:sp>
      <p:pic>
        <p:nvPicPr>
          <p:cNvPr id="54274" name="Picture 2">
            <a:extLst>
              <a:ext uri="{FF2B5EF4-FFF2-40B4-BE49-F238E27FC236}">
                <a16:creationId xmlns:a16="http://schemas.microsoft.com/office/drawing/2014/main" id="{8BD65710-69C8-44E6-9AF9-FD2DDD27A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390" y="917301"/>
            <a:ext cx="4429012" cy="50699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736F81-A876-4934-B5FA-E237A7FBA0A3}"/>
              </a:ext>
            </a:extLst>
          </p:cNvPr>
          <p:cNvSpPr txBox="1"/>
          <p:nvPr/>
        </p:nvSpPr>
        <p:spPr>
          <a:xfrm>
            <a:off x="5497034" y="2030842"/>
            <a:ext cx="6445988"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dirty="0">
                <a:solidFill>
                  <a:schemeClr val="bg2">
                    <a:lumMod val="10000"/>
                  </a:schemeClr>
                </a:solidFill>
                <a:effectLst/>
                <a:latin typeface="Times New Roman" panose="02020603050405020304" pitchFamily="18" charset="0"/>
                <a:ea typeface="Calibri" panose="020F0502020204030204" pitchFamily="34" charset="0"/>
              </a:rPr>
              <a:t>«... закономерный биологический процесс, разделяющийся на несколько видов, имеющих каждый определенную этиологию, характерные физические и психические признаки, типическое течение, патолого-анатомическую основу и тесно связанный с самой сущностью процесса заранее предопределенный исход*»</a:t>
            </a:r>
            <a:endParaRPr lang="ru-RU" sz="2000" dirty="0">
              <a:solidFill>
                <a:schemeClr val="bg2">
                  <a:lumMod val="10000"/>
                </a:schemeClr>
              </a:solidFill>
            </a:endParaRPr>
          </a:p>
        </p:txBody>
      </p:sp>
      <p:sp>
        <p:nvSpPr>
          <p:cNvPr id="9" name="TextBox 8">
            <a:extLst>
              <a:ext uri="{FF2B5EF4-FFF2-40B4-BE49-F238E27FC236}">
                <a16:creationId xmlns:a16="http://schemas.microsoft.com/office/drawing/2014/main" id="{E2D56DEE-6740-4F0C-9DDF-4396B1C117C6}"/>
              </a:ext>
            </a:extLst>
          </p:cNvPr>
          <p:cNvSpPr txBox="1"/>
          <p:nvPr/>
        </p:nvSpPr>
        <p:spPr>
          <a:xfrm>
            <a:off x="5858541" y="5125178"/>
            <a:ext cx="6333459"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1600" i="1" dirty="0">
                <a:solidFill>
                  <a:schemeClr val="bg2">
                    <a:lumMod val="10000"/>
                  </a:schemeClr>
                </a:solidFill>
              </a:rPr>
              <a:t>*</a:t>
            </a:r>
            <a:r>
              <a:rPr lang="de-DE" sz="1600" i="1" dirty="0">
                <a:solidFill>
                  <a:schemeClr val="bg2">
                    <a:lumMod val="10000"/>
                  </a:schemeClr>
                </a:solidFill>
              </a:rPr>
              <a:t>Psychiatrie: ein kurzes Lehrbuch für Studierende und Ärzte</a:t>
            </a:r>
            <a:r>
              <a:rPr lang="ru-RU" sz="1600" i="1" dirty="0">
                <a:solidFill>
                  <a:schemeClr val="bg2">
                    <a:lumMod val="10000"/>
                  </a:schemeClr>
                </a:solidFill>
              </a:rPr>
              <a:t>,</a:t>
            </a:r>
            <a:r>
              <a:rPr lang="de-DE" sz="1600" i="1" dirty="0">
                <a:solidFill>
                  <a:schemeClr val="bg2">
                    <a:lumMod val="10000"/>
                  </a:schemeClr>
                </a:solidFill>
              </a:rPr>
              <a:t> 1887</a:t>
            </a:r>
            <a:endParaRPr lang="ru-RU" sz="1600" i="1" dirty="0">
              <a:solidFill>
                <a:schemeClr val="bg2">
                  <a:lumMod val="10000"/>
                </a:schemeClr>
              </a:solidFill>
            </a:endParaRPr>
          </a:p>
        </p:txBody>
      </p:sp>
    </p:spTree>
    <p:extLst>
      <p:ext uri="{BB962C8B-B14F-4D97-AF65-F5344CB8AC3E}">
        <p14:creationId xmlns:p14="http://schemas.microsoft.com/office/powerpoint/2010/main" val="3654504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69F3C5-A006-4B67-840E-9A4AB375C623}"/>
              </a:ext>
            </a:extLst>
          </p:cNvPr>
          <p:cNvSpPr txBox="1"/>
          <p:nvPr/>
        </p:nvSpPr>
        <p:spPr>
          <a:xfrm>
            <a:off x="730989" y="352278"/>
            <a:ext cx="609777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ru-RU" sz="2800" b="1" dirty="0">
                <a:solidFill>
                  <a:srgbClr val="1A1A1A"/>
                </a:solidFill>
                <a:latin typeface="var(--text-subheader-size-m-font-family)"/>
              </a:rPr>
              <a:t>биологическое </a:t>
            </a:r>
            <a:r>
              <a:rPr lang="en-US" sz="2800" b="1" dirty="0">
                <a:solidFill>
                  <a:srgbClr val="1A1A1A"/>
                </a:solidFill>
                <a:latin typeface="var(--text-subheader-size-m-font-family)"/>
              </a:rPr>
              <a:t>VS</a:t>
            </a:r>
            <a:r>
              <a:rPr lang="ru-RU" sz="2800" b="1" dirty="0">
                <a:solidFill>
                  <a:srgbClr val="1A1A1A"/>
                </a:solidFill>
                <a:latin typeface="var(--text-subheader-size-m-font-family)"/>
              </a:rPr>
              <a:t> божественное </a:t>
            </a:r>
            <a:endParaRPr lang="ru-RU" sz="2800" b="1" i="0" dirty="0">
              <a:solidFill>
                <a:srgbClr val="1A1A1A"/>
              </a:solidFill>
              <a:effectLst/>
              <a:latin typeface="YS Text"/>
            </a:endParaRPr>
          </a:p>
        </p:txBody>
      </p:sp>
      <p:sp>
        <p:nvSpPr>
          <p:cNvPr id="4" name="TextBox 3">
            <a:extLst>
              <a:ext uri="{FF2B5EF4-FFF2-40B4-BE49-F238E27FC236}">
                <a16:creationId xmlns:a16="http://schemas.microsoft.com/office/drawing/2014/main" id="{1D0CD9E0-1310-4337-AF86-D1FCE1935E2E}"/>
              </a:ext>
            </a:extLst>
          </p:cNvPr>
          <p:cNvSpPr txBox="1"/>
          <p:nvPr/>
        </p:nvSpPr>
        <p:spPr>
          <a:xfrm>
            <a:off x="326951" y="5987259"/>
            <a:ext cx="609777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dirty="0">
                <a:solidFill>
                  <a:schemeClr val="bg2">
                    <a:lumMod val="10000"/>
                  </a:schemeClr>
                </a:solidFill>
                <a:effectLst/>
                <a:latin typeface="Times New Roman" panose="02020603050405020304" pitchFamily="18" charset="0"/>
                <a:ea typeface="Calibri" panose="020F0502020204030204" pitchFamily="34" charset="0"/>
              </a:rPr>
              <a:t>центральную идею психиатрической “сущности болезни” продолжил Эмиль </a:t>
            </a:r>
            <a:r>
              <a:rPr lang="ru-RU" sz="2000" dirty="0" err="1">
                <a:solidFill>
                  <a:schemeClr val="bg2">
                    <a:lumMod val="10000"/>
                  </a:schemeClr>
                </a:solidFill>
                <a:effectLst/>
                <a:latin typeface="Times New Roman" panose="02020603050405020304" pitchFamily="18" charset="0"/>
                <a:ea typeface="Calibri" panose="020F0502020204030204" pitchFamily="34" charset="0"/>
              </a:rPr>
              <a:t>Крепелин</a:t>
            </a:r>
            <a:r>
              <a:rPr lang="ru-RU" sz="2000" dirty="0">
                <a:solidFill>
                  <a:schemeClr val="bg2">
                    <a:lumMod val="10000"/>
                  </a:schemeClr>
                </a:solidFill>
                <a:effectLst/>
                <a:latin typeface="Times New Roman" panose="02020603050405020304" pitchFamily="18" charset="0"/>
                <a:ea typeface="Calibri" panose="020F0502020204030204" pitchFamily="34" charset="0"/>
              </a:rPr>
              <a:t> (1856-1926), </a:t>
            </a:r>
            <a:endParaRPr lang="ru-RU" sz="2000" dirty="0">
              <a:solidFill>
                <a:schemeClr val="bg2">
                  <a:lumMod val="10000"/>
                </a:schemeClr>
              </a:solidFill>
            </a:endParaRPr>
          </a:p>
        </p:txBody>
      </p:sp>
      <p:pic>
        <p:nvPicPr>
          <p:cNvPr id="54274" name="Picture 2">
            <a:extLst>
              <a:ext uri="{FF2B5EF4-FFF2-40B4-BE49-F238E27FC236}">
                <a16:creationId xmlns:a16="http://schemas.microsoft.com/office/drawing/2014/main" id="{8BD65710-69C8-44E6-9AF9-FD2DDD27A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390" y="917301"/>
            <a:ext cx="4429012" cy="50699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A9F1A8-9FC1-4B2E-BBE0-8BD610B9A65F}"/>
              </a:ext>
            </a:extLst>
          </p:cNvPr>
          <p:cNvSpPr txBox="1"/>
          <p:nvPr/>
        </p:nvSpPr>
        <p:spPr>
          <a:xfrm>
            <a:off x="5802719" y="2222228"/>
            <a:ext cx="6244303"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ru-RU" sz="2000" dirty="0">
                <a:solidFill>
                  <a:schemeClr val="bg2">
                    <a:lumMod val="10000"/>
                  </a:schemeClr>
                </a:solidFill>
                <a:effectLst/>
                <a:latin typeface="Times New Roman" panose="02020603050405020304" pitchFamily="18" charset="0"/>
                <a:ea typeface="Calibri" panose="020F0502020204030204" pitchFamily="34" charset="0"/>
              </a:rPr>
              <a:t>предположил концепцию разделения двух больших групп заболеваний разделив </a:t>
            </a:r>
            <a:r>
              <a:rPr lang="ru-RU" sz="2000" dirty="0" err="1">
                <a:solidFill>
                  <a:schemeClr val="bg2">
                    <a:lumMod val="10000"/>
                  </a:schemeClr>
                </a:solidFill>
                <a:effectLst/>
                <a:latin typeface="Times New Roman" panose="02020603050405020304" pitchFamily="18" charset="0"/>
                <a:ea typeface="Calibri" panose="020F0502020204030204" pitchFamily="34" charset="0"/>
              </a:rPr>
              <a:t>dementiae</a:t>
            </a:r>
            <a:r>
              <a:rPr lang="ru-RU" sz="2000" dirty="0">
                <a:solidFill>
                  <a:schemeClr val="bg2">
                    <a:lumMod val="10000"/>
                  </a:schemeClr>
                </a:solidFill>
                <a:effectLst/>
                <a:latin typeface="Times New Roman" panose="02020603050405020304" pitchFamily="18" charset="0"/>
                <a:ea typeface="Calibri" panose="020F0502020204030204" pitchFamily="34" charset="0"/>
              </a:rPr>
              <a:t> </a:t>
            </a:r>
            <a:r>
              <a:rPr lang="ru-RU" sz="2000" dirty="0" err="1">
                <a:solidFill>
                  <a:schemeClr val="bg2">
                    <a:lumMod val="10000"/>
                  </a:schemeClr>
                </a:solidFill>
                <a:effectLst/>
                <a:latin typeface="Times New Roman" panose="02020603050405020304" pitchFamily="18" charset="0"/>
                <a:ea typeface="Calibri" panose="020F0502020204030204" pitchFamily="34" charset="0"/>
              </a:rPr>
              <a:t>praecox</a:t>
            </a:r>
            <a:r>
              <a:rPr lang="ru-RU" sz="2000" dirty="0">
                <a:solidFill>
                  <a:schemeClr val="bg2">
                    <a:lumMod val="10000"/>
                  </a:schemeClr>
                </a:solidFill>
                <a:effectLst/>
                <a:latin typeface="Times New Roman" panose="02020603050405020304" pitchFamily="18" charset="0"/>
                <a:ea typeface="Calibri" panose="020F0502020204030204" pitchFamily="34" charset="0"/>
              </a:rPr>
              <a:t> и </a:t>
            </a:r>
            <a:r>
              <a:rPr lang="ru-RU" sz="2000" dirty="0" err="1">
                <a:solidFill>
                  <a:schemeClr val="bg2">
                    <a:lumMod val="10000"/>
                  </a:schemeClr>
                </a:solidFill>
                <a:effectLst/>
                <a:latin typeface="Times New Roman" panose="02020603050405020304" pitchFamily="18" charset="0"/>
                <a:ea typeface="Calibri" panose="020F0502020204030204" pitchFamily="34" charset="0"/>
              </a:rPr>
              <a:t>la</a:t>
            </a:r>
            <a:r>
              <a:rPr lang="ru-RU" sz="2000" dirty="0">
                <a:solidFill>
                  <a:schemeClr val="bg2">
                    <a:lumMod val="10000"/>
                  </a:schemeClr>
                </a:solidFill>
                <a:effectLst/>
                <a:latin typeface="Times New Roman" panose="02020603050405020304" pitchFamily="18" charset="0"/>
                <a:ea typeface="Calibri" panose="020F0502020204030204" pitchFamily="34" charset="0"/>
              </a:rPr>
              <a:t> </a:t>
            </a:r>
            <a:r>
              <a:rPr lang="ru-RU" sz="2000" dirty="0" err="1">
                <a:solidFill>
                  <a:schemeClr val="bg2">
                    <a:lumMod val="10000"/>
                  </a:schemeClr>
                </a:solidFill>
                <a:effectLst/>
                <a:latin typeface="Times New Roman" panose="02020603050405020304" pitchFamily="18" charset="0"/>
                <a:ea typeface="Calibri" panose="020F0502020204030204" pitchFamily="34" charset="0"/>
              </a:rPr>
              <a:t>folie</a:t>
            </a:r>
            <a:r>
              <a:rPr lang="ru-RU" sz="2000" dirty="0">
                <a:solidFill>
                  <a:schemeClr val="bg2">
                    <a:lumMod val="10000"/>
                  </a:schemeClr>
                </a:solidFill>
                <a:effectLst/>
                <a:latin typeface="Times New Roman" panose="02020603050405020304" pitchFamily="18" charset="0"/>
                <a:ea typeface="Calibri" panose="020F0502020204030204" pitchFamily="34" charset="0"/>
              </a:rPr>
              <a:t> </a:t>
            </a:r>
            <a:r>
              <a:rPr lang="ru-RU" sz="2000" dirty="0" err="1">
                <a:solidFill>
                  <a:schemeClr val="bg2">
                    <a:lumMod val="10000"/>
                  </a:schemeClr>
                </a:solidFill>
                <a:effectLst/>
                <a:latin typeface="Times New Roman" panose="02020603050405020304" pitchFamily="18" charset="0"/>
                <a:ea typeface="Calibri" panose="020F0502020204030204" pitchFamily="34" charset="0"/>
              </a:rPr>
              <a:t>circulaire</a:t>
            </a:r>
            <a:r>
              <a:rPr lang="ru-RU" sz="2000" dirty="0">
                <a:solidFill>
                  <a:schemeClr val="bg2">
                    <a:lumMod val="10000"/>
                  </a:schemeClr>
                </a:solidFill>
                <a:effectLst/>
                <a:latin typeface="Times New Roman" panose="02020603050405020304" pitchFamily="18" charset="0"/>
                <a:ea typeface="Calibri" panose="020F0502020204030204" pitchFamily="34" charset="0"/>
              </a:rPr>
              <a:t>*. </a:t>
            </a:r>
            <a:endParaRPr lang="ru-RU" sz="2000" dirty="0">
              <a:solidFill>
                <a:schemeClr val="bg2">
                  <a:lumMod val="10000"/>
                </a:schemeClr>
              </a:solidFill>
            </a:endParaRPr>
          </a:p>
        </p:txBody>
      </p:sp>
      <p:sp>
        <p:nvSpPr>
          <p:cNvPr id="9" name="TextBox 8">
            <a:extLst>
              <a:ext uri="{FF2B5EF4-FFF2-40B4-BE49-F238E27FC236}">
                <a16:creationId xmlns:a16="http://schemas.microsoft.com/office/drawing/2014/main" id="{A8919C11-AA7F-4F9A-952B-B5597388AC8B}"/>
              </a:ext>
            </a:extLst>
          </p:cNvPr>
          <p:cNvSpPr txBox="1"/>
          <p:nvPr/>
        </p:nvSpPr>
        <p:spPr>
          <a:xfrm>
            <a:off x="5802719" y="4492288"/>
            <a:ext cx="609777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dirty="0">
                <a:solidFill>
                  <a:schemeClr val="bg2">
                    <a:lumMod val="10000"/>
                  </a:schemeClr>
                </a:solidFill>
                <a:latin typeface="Times New Roman" panose="02020603050405020304" pitchFamily="18" charset="0"/>
                <a:ea typeface="Calibri" panose="020F0502020204030204" pitchFamily="34" charset="0"/>
              </a:rPr>
              <a:t>* </a:t>
            </a:r>
            <a:r>
              <a:rPr lang="ru-RU" sz="1800" dirty="0">
                <a:solidFill>
                  <a:schemeClr val="bg2">
                    <a:lumMod val="10000"/>
                  </a:schemeClr>
                </a:solidFill>
                <a:effectLst/>
                <a:latin typeface="Times New Roman" panose="02020603050405020304" pitchFamily="18" charset="0"/>
                <a:ea typeface="Calibri" panose="020F0502020204030204" pitchFamily="34" charset="0"/>
              </a:rPr>
              <a:t>27 ноября 1898 года, доклад «О диагнозе и прогнозе </a:t>
            </a:r>
            <a:r>
              <a:rPr lang="ru-RU" sz="1800" dirty="0" err="1">
                <a:solidFill>
                  <a:schemeClr val="bg2">
                    <a:lumMod val="10000"/>
                  </a:schemeClr>
                </a:solidFill>
                <a:effectLst/>
                <a:latin typeface="Times New Roman" panose="02020603050405020304" pitchFamily="18" charset="0"/>
                <a:ea typeface="Calibri" panose="020F0502020204030204" pitchFamily="34" charset="0"/>
              </a:rPr>
              <a:t>Dementia</a:t>
            </a:r>
            <a:r>
              <a:rPr lang="ru-RU" sz="1800" dirty="0">
                <a:solidFill>
                  <a:schemeClr val="bg2">
                    <a:lumMod val="10000"/>
                  </a:schemeClr>
                </a:solidFill>
                <a:effectLst/>
                <a:latin typeface="Times New Roman" panose="02020603050405020304" pitchFamily="18" charset="0"/>
                <a:ea typeface="Calibri" panose="020F0502020204030204" pitchFamily="34" charset="0"/>
              </a:rPr>
              <a:t> </a:t>
            </a:r>
            <a:r>
              <a:rPr lang="ru-RU" sz="1800" dirty="0" err="1">
                <a:solidFill>
                  <a:schemeClr val="bg2">
                    <a:lumMod val="10000"/>
                  </a:schemeClr>
                </a:solidFill>
                <a:effectLst/>
                <a:latin typeface="Times New Roman" panose="02020603050405020304" pitchFamily="18" charset="0"/>
                <a:ea typeface="Calibri" panose="020F0502020204030204" pitchFamily="34" charset="0"/>
              </a:rPr>
              <a:t>praecox</a:t>
            </a:r>
            <a:r>
              <a:rPr lang="ru-RU" sz="1800" dirty="0">
                <a:solidFill>
                  <a:schemeClr val="bg2">
                    <a:lumMod val="10000"/>
                  </a:schemeClr>
                </a:solidFill>
                <a:effectLst/>
                <a:latin typeface="Times New Roman" panose="02020603050405020304" pitchFamily="18" charset="0"/>
                <a:ea typeface="Calibri" panose="020F0502020204030204" pitchFamily="34" charset="0"/>
              </a:rPr>
              <a:t>» на 29 съезде психиатров Юго-Западной Германии в городе Гейдельберг. </a:t>
            </a:r>
            <a:endParaRPr lang="ru-RU" dirty="0">
              <a:solidFill>
                <a:schemeClr val="bg2">
                  <a:lumMod val="10000"/>
                </a:schemeClr>
              </a:solidFill>
            </a:endParaRPr>
          </a:p>
        </p:txBody>
      </p:sp>
    </p:spTree>
    <p:extLst>
      <p:ext uri="{BB962C8B-B14F-4D97-AF65-F5344CB8AC3E}">
        <p14:creationId xmlns:p14="http://schemas.microsoft.com/office/powerpoint/2010/main" val="20649122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Is4iBZ8Rsew0SbNoTV0F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2438339"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14103</TotalTime>
  <Words>5077</Words>
  <Application>Microsoft Macintosh PowerPoint</Application>
  <PresentationFormat>Широкоэкранный</PresentationFormat>
  <Paragraphs>301</Paragraphs>
  <Slides>40</Slides>
  <Notes>17</Notes>
  <HiddenSlides>0</HiddenSlides>
  <MMClips>0</MMClips>
  <ScaleCrop>false</ScaleCrop>
  <HeadingPairs>
    <vt:vector size="8" baseType="variant">
      <vt:variant>
        <vt:lpstr>Использованные шрифты</vt:lpstr>
      </vt:variant>
      <vt:variant>
        <vt:i4>17</vt:i4>
      </vt:variant>
      <vt:variant>
        <vt:lpstr>Тема</vt:lpstr>
      </vt:variant>
      <vt:variant>
        <vt:i4>2</vt:i4>
      </vt:variant>
      <vt:variant>
        <vt:lpstr>Внедренные серверы OLE</vt:lpstr>
      </vt:variant>
      <vt:variant>
        <vt:i4>1</vt:i4>
      </vt:variant>
      <vt:variant>
        <vt:lpstr>Заголовки слайдов</vt:lpstr>
      </vt:variant>
      <vt:variant>
        <vt:i4>40</vt:i4>
      </vt:variant>
    </vt:vector>
  </HeadingPairs>
  <TitlesOfParts>
    <vt:vector size="60" baseType="lpstr">
      <vt:lpstr>-apple-system</vt:lpstr>
      <vt:lpstr>Arial</vt:lpstr>
      <vt:lpstr>Arial</vt:lpstr>
      <vt:lpstr>Arial Narrow</vt:lpstr>
      <vt:lpstr>Bahnschrift Condensed</vt:lpstr>
      <vt:lpstr>Bahnschrift SemiBold Condensed</vt:lpstr>
      <vt:lpstr>BlinkMacSystemFont</vt:lpstr>
      <vt:lpstr>Calibri</vt:lpstr>
      <vt:lpstr>Calibri Light</vt:lpstr>
      <vt:lpstr>Georgia</vt:lpstr>
      <vt:lpstr>Helvetica Neue</vt:lpstr>
      <vt:lpstr>Helvetica Neue Medium</vt:lpstr>
      <vt:lpstr>Merriweather</vt:lpstr>
      <vt:lpstr>Times New Roman</vt:lpstr>
      <vt:lpstr>var(--text-subheader-size-m-font-family)</vt:lpstr>
      <vt:lpstr>Wingdings</vt:lpstr>
      <vt:lpstr>YS Text</vt:lpstr>
      <vt:lpstr>21_BasicWhite</vt:lpstr>
      <vt:lpstr>Тема Office</vt:lpstr>
      <vt:lpstr>think-cell Slide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Наиболее показательные мишеней для понимания профиля клинических эффектов ААП</vt:lpstr>
      <vt:lpstr>Фармакологический профиль  ЛУРАЗИДОНА</vt:lpstr>
      <vt:lpstr>Изменения от исходного уровня по шкале дневной сонливости Эпворта</vt:lpstr>
      <vt:lpstr>Презентация PowerPoint</vt:lpstr>
      <vt:lpstr>Презентация PowerPoint</vt:lpstr>
      <vt:lpstr>Портрет пациента</vt:lpstr>
      <vt:lpstr>Презентация PowerPoint</vt:lpstr>
      <vt:lpstr>Презентация PowerPoint</vt:lpstr>
      <vt:lpstr>Презентация PowerPoint</vt:lpstr>
      <vt:lpstr>Безопасность и переносимость</vt:lpstr>
      <vt:lpstr>Латуда®: нежелательные реакции*</vt:lpstr>
      <vt:lpstr>Латуда: прием и режим дозирования</vt:lpstr>
      <vt:lpstr>Титрование начальной дозы Латуда® не требуется1</vt:lpstr>
      <vt:lpstr>Степень занятости D2 рецепторов луразидоном в хвостатом ядре1</vt:lpstr>
      <vt:lpstr>Презентация PowerPoint</vt:lpstr>
      <vt:lpstr>Луразидон: эффект приёма с пищей</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Emilia Kolomiets</cp:lastModifiedBy>
  <cp:revision>540</cp:revision>
  <dcterms:created xsi:type="dcterms:W3CDTF">2019-04-02T04:48:49Z</dcterms:created>
  <dcterms:modified xsi:type="dcterms:W3CDTF">2023-11-23T07:46:52Z</dcterms:modified>
</cp:coreProperties>
</file>