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3" r:id="rId3"/>
    <p:sldId id="268" r:id="rId4"/>
    <p:sldId id="269" r:id="rId5"/>
    <p:sldId id="270" r:id="rId6"/>
    <p:sldId id="271" r:id="rId7"/>
    <p:sldId id="267" r:id="rId8"/>
    <p:sldId id="272" r:id="rId9"/>
    <p:sldId id="266" r:id="rId10"/>
    <p:sldId id="261" r:id="rId11"/>
    <p:sldId id="274" r:id="rId12"/>
    <p:sldId id="275" r:id="rId13"/>
    <p:sldId id="273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FB34-A622-4AA8-B843-E6C7547D1F18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67C2C-F9AE-4C34-9295-085F08E2B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B0D93C-94B8-452B-B3DF-1953ED41D13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259632" y="1988840"/>
            <a:ext cx="6858000" cy="225246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ahnschrift SemiLight Condensed" pitchFamily="34" charset="0"/>
              </a:rPr>
              <a:t>Стереотипии у детей с расстройством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  <a:latin typeface="Bahnschrift SemiLight Condensed" pitchFamily="34" charset="0"/>
              </a:rPr>
              <a:t>аутистического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ahnschrift SemiLight Condensed" pitchFamily="34" charset="0"/>
              </a:rPr>
              <a:t> спектра как фактор риска развития тревожных расстройств у их родителей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Bahnschrift SemiLight Condensed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15616" y="5013176"/>
            <a:ext cx="6858000" cy="1296144"/>
          </a:xfrm>
        </p:spPr>
        <p:txBody>
          <a:bodyPr/>
          <a:lstStyle/>
          <a:p>
            <a:pPr>
              <a:defRPr/>
            </a:pP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©</a:t>
            </a:r>
            <a:r>
              <a:rPr lang="ru-RU" altLang="en-US" sz="2400" dirty="0" err="1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Аттаева</a:t>
            </a: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Лейла </a:t>
            </a:r>
            <a:r>
              <a:rPr lang="ru-RU" altLang="en-US" sz="2400" dirty="0" err="1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Жамаловна</a:t>
            </a: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, к.м.н.</a:t>
            </a:r>
          </a:p>
          <a:p>
            <a:pPr>
              <a:defRPr/>
            </a:pPr>
            <a:r>
              <a:rPr lang="ru-RU" sz="1600" b="1" cap="all" dirty="0">
                <a:solidFill>
                  <a:srgbClr val="FFFF00"/>
                </a:solidFill>
              </a:rPr>
              <a:t>ГБУЗ «ПКБ № 1 ДЗМ»</a:t>
            </a:r>
          </a:p>
          <a:p>
            <a:pPr>
              <a:defRPr/>
            </a:pPr>
            <a:r>
              <a:rPr lang="ru-RU" altLang="en-US" sz="1600" dirty="0">
                <a:solidFill>
                  <a:srgbClr val="FFFF00"/>
                </a:solidFill>
              </a:rPr>
              <a:t>Москва, 2023</a:t>
            </a:r>
            <a:endParaRPr lang="en-US" altLang="en-US" sz="1600" dirty="0">
              <a:solidFill>
                <a:srgbClr val="FFFF00"/>
              </a:solidFill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588224" y="548680"/>
            <a:ext cx="1993900" cy="80645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4098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620688"/>
            <a:ext cx="792088" cy="720080"/>
          </a:xfrm>
          <a:prstGeom prst="rect">
            <a:avLst/>
          </a:prstGeom>
          <a:noFill/>
        </p:spPr>
      </p:pic>
      <p:sp>
        <p:nvSpPr>
          <p:cNvPr id="4100" name="AutoShape 4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9" name="Picture 13" descr="https://yoplace.ru/media/chain/natsionalnyij-meditsinskij-issledovatelskij-tsentr-psihiatrii-i-nevrologii-im-v-m-behte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548680"/>
            <a:ext cx="864096" cy="86409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46000" contrast="-10000"/>
          </a:blip>
          <a:srcRect/>
          <a:stretch>
            <a:fillRect/>
          </a:stretch>
        </p:blipFill>
        <p:spPr bwMode="auto">
          <a:xfrm>
            <a:off x="295245" y="304800"/>
            <a:ext cx="8669243" cy="644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itle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7200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000" b="1" dirty="0"/>
              <a:t>Результаты исследования степени выраженности стереотипий у детей с РАС </a:t>
            </a:r>
            <a:br>
              <a:rPr lang="ru-RU" sz="2000" b="1" dirty="0"/>
            </a:br>
            <a:r>
              <a:rPr lang="ru-RU" sz="2000" b="1" dirty="0"/>
              <a:t>(в баллах)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7" y="908721"/>
          <a:ext cx="8496944" cy="5768869"/>
        </p:xfrm>
        <a:graphic>
          <a:graphicData uri="http://schemas.openxmlformats.org/drawingml/2006/table">
            <a:tbl>
              <a:tblPr/>
              <a:tblGrid>
                <a:gridCol w="1364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8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7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43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4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Шкала 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Критерий 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Ме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Мах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Мин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Q1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Q3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М±м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108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Частота возникновения стереотипий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редко (1 раз в неделю)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120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23,67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1,88±0,58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часто (ежедневно)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327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64,50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очень часто (несколько раз в день)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11,83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37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Легкость отвлечения ребенка или прерывания стереотипного поведения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легко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26,43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1,9±0,65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трудно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288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56,80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очень трудно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85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16,77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864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Помехи стереотипий в общении ребенка с окружающими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отсутствует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2,76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3,82±1,2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8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мешает общаться с другими детьми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454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89,55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мешает общаться с родителями и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родственникам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389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76,73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мешает насущным занятиям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422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83,23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437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Средний показатель тяжести стереотипий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легкая степень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103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20,32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7,6±2,3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средняя степень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6,11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тяжелая степень</a:t>
                      </a:r>
                    </a:p>
                  </a:txBody>
                  <a:tcPr marL="39561" marR="39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373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73,57</a:t>
                      </a:r>
                    </a:p>
                  </a:txBody>
                  <a:tcPr marL="39561" marR="39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46000" contrast="-10000"/>
          </a:blip>
          <a:srcRect/>
          <a:stretch>
            <a:fillRect/>
          </a:stretch>
        </p:blipFill>
        <p:spPr bwMode="auto">
          <a:xfrm>
            <a:off x="107505" y="304800"/>
            <a:ext cx="8856984" cy="644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itle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7200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b="1" dirty="0"/>
              <a:t>Результаты исследования степени выраженности тревоги у родителей детей с РАС (в баллах)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1196753"/>
          <a:ext cx="8568952" cy="5256584"/>
        </p:xfrm>
        <a:graphic>
          <a:graphicData uri="http://schemas.openxmlformats.org/drawingml/2006/table">
            <a:tbl>
              <a:tblPr/>
              <a:tblGrid>
                <a:gridCol w="136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56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1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45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Шкала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Критерий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Абс.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Ме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Мах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Мин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Q1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Q3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М±м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81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HADS </a:t>
                      </a:r>
                      <a:r>
                        <a:rPr lang="ru-RU" sz="1600" b="1" dirty="0" err="1">
                          <a:latin typeface="+mj-lt"/>
                          <a:ea typeface="Calibri"/>
                          <a:cs typeface="Times New Roman"/>
                        </a:rPr>
                        <a:t>подшкала</a:t>
                      </a: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 тревоги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нормальный уровень, тревога отсутствует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25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4,93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j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11,6±3,01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субклиническая тревога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179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35,31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8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клиническая умеренно выраженная тревога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243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47,93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j-lt"/>
                          <a:ea typeface="Calibri"/>
                          <a:cs typeface="Times New Roman"/>
                        </a:rPr>
                        <a:t>тяжелый клинически выраженный уровень тревожности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  <a:endParaRPr lang="ru-RU" sz="16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11,83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46000" contrast="-10000"/>
          </a:blip>
          <a:srcRect/>
          <a:stretch>
            <a:fillRect/>
          </a:stretch>
        </p:blipFill>
        <p:spPr bwMode="auto">
          <a:xfrm>
            <a:off x="295245" y="304800"/>
            <a:ext cx="8669243" cy="644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itle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7200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b="1" dirty="0"/>
              <a:t>Корреляционная диаграмма влияния степени тяжести стереотипий на уровень тревоги у родителей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632848" cy="54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app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064895" cy="576064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itle 1"/>
          <p:cNvSpPr>
            <a:spLocks noGrp="1"/>
          </p:cNvSpPr>
          <p:nvPr>
            <p:ph type="ctrTitle"/>
          </p:nvPr>
        </p:nvSpPr>
        <p:spPr>
          <a:xfrm>
            <a:off x="1219200" y="1752600"/>
            <a:ext cx="6858000" cy="1147763"/>
          </a:xfrm>
        </p:spPr>
        <p:txBody>
          <a:bodyPr>
            <a:normAutofit fontScale="90000"/>
          </a:bodyPr>
          <a:lstStyle/>
          <a:p>
            <a:br>
              <a:rPr lang="ru-RU" altLang="en-US" sz="3600" b="1" dirty="0">
                <a:cs typeface="Browallia New" pitchFamily="34" charset="-34"/>
              </a:rPr>
            </a:br>
            <a:br>
              <a:rPr lang="ru-RU" altLang="en-US" sz="3600" b="1" dirty="0">
                <a:cs typeface="Browallia New" pitchFamily="34" charset="-34"/>
              </a:rPr>
            </a:br>
            <a:r>
              <a:rPr lang="ru-RU" altLang="en-US" sz="3600" b="1" dirty="0">
                <a:cs typeface="Browallia New" pitchFamily="34" charset="-34"/>
              </a:rPr>
              <a:t>Спасибо за внимание!</a:t>
            </a:r>
            <a:endParaRPr lang="en-US" altLang="en-US" sz="3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43000" y="4572000"/>
            <a:ext cx="6858000" cy="1655763"/>
          </a:xfrm>
        </p:spPr>
        <p:txBody>
          <a:bodyPr>
            <a:normAutofit/>
          </a:bodyPr>
          <a:lstStyle/>
          <a:p>
            <a:pPr>
              <a:defRPr/>
            </a:pPr>
            <a:endParaRPr lang="ru-RU" altLang="en-US" sz="24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defRPr/>
            </a:pP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</a:rPr>
              <a:t>©</a:t>
            </a:r>
            <a:r>
              <a:rPr lang="ru-RU" altLang="en-US" sz="2400" dirty="0" err="1">
                <a:solidFill>
                  <a:schemeClr val="bg1">
                    <a:lumMod val="95000"/>
                  </a:schemeClr>
                </a:solidFill>
              </a:rPr>
              <a:t>Аттаева</a:t>
            </a: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</a:rPr>
              <a:t> Лейла </a:t>
            </a:r>
            <a:r>
              <a:rPr lang="ru-RU" altLang="en-US" sz="2400" dirty="0" err="1">
                <a:solidFill>
                  <a:schemeClr val="bg1">
                    <a:lumMod val="95000"/>
                  </a:schemeClr>
                </a:solidFill>
              </a:rPr>
              <a:t>Жамаловна</a:t>
            </a:r>
            <a:r>
              <a:rPr lang="ru-RU" altLang="en-US" sz="2400" dirty="0">
                <a:solidFill>
                  <a:schemeClr val="bg1">
                    <a:lumMod val="95000"/>
                  </a:schemeClr>
                </a:solidFill>
              </a:rPr>
              <a:t>, к.м.н.</a:t>
            </a:r>
          </a:p>
        </p:txBody>
      </p:sp>
      <p:sp>
        <p:nvSpPr>
          <p:cNvPr id="51205" name="object 5"/>
          <p:cNvSpPr>
            <a:spLocks noChangeArrowheads="1"/>
          </p:cNvSpPr>
          <p:nvPr/>
        </p:nvSpPr>
        <p:spPr bwMode="auto">
          <a:xfrm>
            <a:off x="6553200" y="533400"/>
            <a:ext cx="1993900" cy="80645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620688"/>
            <a:ext cx="792088" cy="720080"/>
          </a:xfrm>
          <a:prstGeom prst="rect">
            <a:avLst/>
          </a:prstGeom>
          <a:noFill/>
        </p:spPr>
      </p:pic>
      <p:pic>
        <p:nvPicPr>
          <p:cNvPr id="7" name="Picture 13" descr="https://yoplace.ru/media/chain/natsionalnyij-meditsinskij-issledovatelskij-tsentr-psihiatrii-i-nevrologii-im-v-m-behte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548680"/>
            <a:ext cx="864096" cy="86409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3" cstate="print">
            <a:lum bright="16000"/>
          </a:blip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Содержимое 2"/>
          <p:cNvSpPr>
            <a:spLocks noGrp="1"/>
          </p:cNvSpPr>
          <p:nvPr>
            <p:ph idx="1"/>
          </p:nvPr>
        </p:nvSpPr>
        <p:spPr>
          <a:xfrm>
            <a:off x="2843808" y="260648"/>
            <a:ext cx="5867400" cy="685800"/>
          </a:xfrm>
          <a:solidFill>
            <a:srgbClr val="FFFF00"/>
          </a:solidFill>
        </p:spPr>
        <p:txBody>
          <a:bodyPr/>
          <a:lstStyle/>
          <a:p>
            <a:pPr lvl="1">
              <a:buFontTx/>
              <a:buNone/>
            </a:pPr>
            <a:r>
              <a:rPr lang="ru-RU" b="1" dirty="0"/>
              <a:t>Распространенность аутизма</a:t>
            </a:r>
          </a:p>
        </p:txBody>
      </p:sp>
      <p:sp>
        <p:nvSpPr>
          <p:cNvPr id="1029" name="Прямоугольник 3"/>
          <p:cNvSpPr>
            <a:spLocks noChangeArrowheads="1"/>
          </p:cNvSpPr>
          <p:nvPr/>
        </p:nvSpPr>
        <p:spPr bwMode="auto">
          <a:xfrm>
            <a:off x="2555776" y="908720"/>
            <a:ext cx="5029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/>
              <a:t>В России </a:t>
            </a:r>
          </a:p>
          <a:p>
            <a:r>
              <a:rPr lang="ru-RU" b="1" dirty="0"/>
              <a:t>(2018) – 0,1% детского населения</a:t>
            </a:r>
          </a:p>
          <a:p>
            <a:r>
              <a:rPr lang="ru-RU" b="1" dirty="0"/>
              <a:t>(</a:t>
            </a:r>
            <a:r>
              <a:rPr lang="ru-RU" i="1" dirty="0" err="1"/>
              <a:t>Байбарина</a:t>
            </a:r>
            <a:r>
              <a:rPr lang="ru-RU" i="1" dirty="0"/>
              <a:t> Е.Н., 2019) </a:t>
            </a:r>
            <a:endParaRPr lang="ru-RU" b="1" dirty="0"/>
          </a:p>
          <a:p>
            <a:r>
              <a:rPr lang="ru-RU" b="1" dirty="0"/>
              <a:t>(2019) - 1 на 4000 </a:t>
            </a:r>
          </a:p>
          <a:p>
            <a:r>
              <a:rPr lang="ru-RU" i="1" dirty="0"/>
              <a:t>(</a:t>
            </a:r>
            <a:r>
              <a:rPr lang="ru-RU" i="1" dirty="0" err="1"/>
              <a:t>Казаковцев</a:t>
            </a:r>
            <a:r>
              <a:rPr lang="ru-RU" i="1" dirty="0"/>
              <a:t> Б.А</a:t>
            </a:r>
            <a:r>
              <a:rPr lang="ru-RU" i="1"/>
              <a:t>., 2020)</a:t>
            </a:r>
            <a:endParaRPr lang="ru-RU" i="1" dirty="0"/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539552" y="5229200"/>
            <a:ext cx="603731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В США</a:t>
            </a:r>
            <a:r>
              <a:rPr lang="ru-RU" b="1" dirty="0">
                <a:solidFill>
                  <a:schemeClr val="bg1"/>
                </a:solidFill>
              </a:rPr>
              <a:t> (2021)-1 на 44</a:t>
            </a:r>
          </a:p>
          <a:p>
            <a:r>
              <a:rPr lang="en-US" i="1" dirty="0">
                <a:solidFill>
                  <a:schemeClr val="bg1"/>
                </a:solidFill>
              </a:rPr>
              <a:t>https://www.cdc.gov/mmwr/volumes/70/ss/ss7011a1.htm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15374" name="Picture 14" descr="https://avatars.mds.yandex.net/i?id=944fa260d5f725edc1d7edea61c18b8e2955496d-10700840-images-thumbs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92696"/>
            <a:ext cx="2016223" cy="1756067"/>
          </a:xfrm>
          <a:prstGeom prst="rect">
            <a:avLst/>
          </a:prstGeom>
          <a:noFill/>
        </p:spPr>
      </p:pic>
      <p:pic>
        <p:nvPicPr>
          <p:cNvPr id="15378" name="Picture 18" descr="https://avatars.mds.yandex.net/i?id=3585c9b409b493c929a629b6d54e041fad36becd-9181720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4509120"/>
            <a:ext cx="2142236" cy="2016223"/>
          </a:xfrm>
          <a:prstGeom prst="rect">
            <a:avLst/>
          </a:prstGeom>
          <a:noFill/>
        </p:spPr>
      </p:pic>
      <p:sp>
        <p:nvSpPr>
          <p:cNvPr id="18" name="Прямоугольник 3"/>
          <p:cNvSpPr>
            <a:spLocks noChangeArrowheads="1"/>
          </p:cNvSpPr>
          <p:nvPr/>
        </p:nvSpPr>
        <p:spPr bwMode="auto">
          <a:xfrm>
            <a:off x="4067944" y="3140968"/>
            <a:ext cx="4824536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В мире </a:t>
            </a:r>
            <a:r>
              <a:rPr lang="ru-RU" b="1" dirty="0"/>
              <a:t>(2019)- 1 на 160 (</a:t>
            </a:r>
            <a:r>
              <a:rPr lang="en-US" b="1" i="1" dirty="0"/>
              <a:t>WHO</a:t>
            </a:r>
            <a:r>
              <a:rPr lang="ru-RU" b="1" i="1" dirty="0"/>
              <a:t>)</a:t>
            </a:r>
            <a:r>
              <a:rPr lang="en-US" dirty="0"/>
              <a:t> </a:t>
            </a:r>
            <a:endParaRPr lang="ru-RU" dirty="0"/>
          </a:p>
          <a:p>
            <a:r>
              <a:rPr lang="en-US" i="1" dirty="0"/>
              <a:t>https://www.who.int/news-room/fact-sheets/detail/ autism-spectrum-disorders.</a:t>
            </a:r>
            <a:endParaRPr lang="ru-RU" i="1" dirty="0"/>
          </a:p>
          <a:p>
            <a:endParaRPr lang="ru-RU" b="1" i="1" dirty="0"/>
          </a:p>
          <a:p>
            <a:endParaRPr lang="ru-RU" b="1" i="1" dirty="0"/>
          </a:p>
          <a:p>
            <a:endParaRPr lang="ru-RU" b="1" i="1" dirty="0"/>
          </a:p>
          <a:p>
            <a:endParaRPr lang="ru-RU" b="1" i="1" dirty="0"/>
          </a:p>
          <a:p>
            <a:endParaRPr lang="ru-RU" b="1" dirty="0"/>
          </a:p>
        </p:txBody>
      </p:sp>
      <p:pic>
        <p:nvPicPr>
          <p:cNvPr id="22536" name="Picture 8" descr="https://thumbs.dreamstime.com/b/%D0%B2%D1%81%D0%B5%D0%BC%D0%B8%D1%80%D0%BD%D0%B0%D1%8F-%D0%BE%D1%80%D0%B3%D0%B0%D0%BD%D0%B8%D0%B7%D0%B0%D1%86%D0%B8%D1%8F-%D0%B7%D0%B4%D1%80%D0%B0%D0%B2%D0%BE%D0%BE%D1%85%D1%80%D0%B0%D0%BD%D0%B5%D0%BD%D0%B8%D1%8F-%D1%8F%D0%B2%D0%BB%D1%8F%D0%B5%D1%82%D1%81%D1%8F-%D1%81%D0%BF%D0%B5%D1%86%D0%B8%D0%B0%D0%BB%D0%B8%D0%B7%D0%B8%D1%80%D0%BE%D0%B2%D0%B0%D0%BD%D0%BD%D1%8B%D0%BC-18022903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2924944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29000"/>
          </a:blip>
          <a:srcRect/>
          <a:stretch>
            <a:fillRect/>
          </a:stretch>
        </p:blipFill>
        <p:spPr bwMode="auto">
          <a:xfrm>
            <a:off x="251521" y="304800"/>
            <a:ext cx="8673434" cy="64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386" name="Содержимое 5"/>
          <p:cNvGraphicFramePr>
            <a:graphicFrameLocks noGrp="1"/>
          </p:cNvGraphicFramePr>
          <p:nvPr/>
        </p:nvGraphicFramePr>
        <p:xfrm>
          <a:off x="395536" y="1628800"/>
          <a:ext cx="8352928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r:id="rId3" imgW="4797968" imgH="2969009" progId="Excel.Sheet.8">
                  <p:embed/>
                </p:oleObj>
              </mc:Choice>
              <mc:Fallback>
                <p:oleObj r:id="rId3" imgW="4797968" imgH="2969009" progId="Excel.Sheet.8">
                  <p:embed/>
                  <p:pic>
                    <p:nvPicPr>
                      <p:cNvPr id="0" name="Содержимое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628800"/>
                        <a:ext cx="8352928" cy="4752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  <a:ln>
            <a:noFill/>
          </a:ln>
        </p:spPr>
        <p:txBody>
          <a:bodyPr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1" algn="ctr">
              <a:buFontTx/>
              <a:buNone/>
            </a:pPr>
            <a:endParaRPr lang="ru-RU" sz="3200" b="1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119675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67544" y="116632"/>
            <a:ext cx="8229600" cy="8640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Динамика распространенности аутизма в России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6237312"/>
            <a:ext cx="2807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Пронина, Николаева 2016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39000"/>
          </a:blip>
          <a:srcRect/>
          <a:stretch>
            <a:fillRect/>
          </a:stretch>
        </p:blipFill>
        <p:spPr bwMode="auto">
          <a:xfrm>
            <a:off x="251521" y="304800"/>
            <a:ext cx="8673434" cy="64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осведомленность профессионального сообщества о признаках РАС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количество обученных специалистов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наличие формализованных процедур скрининга и диагностики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доступность в регионе современных услуг для семей, воспитывающих детей с РАС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изменившиеся критерии постановки диагноза РАС в МКБ-11 и DSM-5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этнокультурные традиции и избегание обращения к специалистам</a:t>
            </a:r>
          </a:p>
          <a:p>
            <a:pPr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100" i="1" dirty="0">
                <a:solidFill>
                  <a:schemeClr val="tx2">
                    <a:lumMod val="75000"/>
                  </a:schemeClr>
                </a:solidFill>
              </a:rPr>
              <a:t>JAMA </a:t>
            </a:r>
            <a:r>
              <a:rPr lang="ru-RU" sz="2100" i="1" dirty="0" err="1">
                <a:solidFill>
                  <a:schemeClr val="tx2">
                    <a:lumMod val="75000"/>
                  </a:schemeClr>
                </a:solidFill>
              </a:rPr>
              <a:t>Pediatr</a:t>
            </a:r>
            <a:r>
              <a:rPr lang="ru-RU" sz="2100" i="1" dirty="0">
                <a:solidFill>
                  <a:schemeClr val="tx2">
                    <a:lumMod val="75000"/>
                  </a:schemeClr>
                </a:solidFill>
              </a:rPr>
              <a:t> 2015; 169:56-62. 10.1001/jamapediatrics.2014.1893</a:t>
            </a:r>
          </a:p>
          <a:p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b="1" dirty="0"/>
              <a:t>Возможные причины увеличения случаев аутизма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856984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1219200" y="0"/>
            <a:ext cx="3886200" cy="2514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81000" y="2286000"/>
            <a:ext cx="5105400" cy="4114800"/>
          </a:xfrm>
          <a:prstGeom prst="rightArrowCallout">
            <a:avLst>
              <a:gd name="adj1" fmla="val 24306"/>
              <a:gd name="adj2" fmla="val 25000"/>
              <a:gd name="adj3" fmla="val 25000"/>
              <a:gd name="adj4" fmla="val 770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5814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/>
              <a:t>DSM-III</a:t>
            </a:r>
            <a:br>
              <a:rPr lang="ru-RU" b="1"/>
            </a:br>
            <a:r>
              <a:rPr lang="en-US" b="1"/>
              <a:t> 1980 </a:t>
            </a:r>
            <a:r>
              <a:rPr lang="ru-RU" b="1"/>
              <a:t>РДА</a:t>
            </a:r>
            <a:endParaRPr lang="ru-RU"/>
          </a:p>
        </p:txBody>
      </p:sp>
      <p:sp>
        <p:nvSpPr>
          <p:cNvPr id="7173" name="Содержимое 2"/>
          <p:cNvSpPr>
            <a:spLocks noGrp="1"/>
          </p:cNvSpPr>
          <p:nvPr>
            <p:ph idx="1"/>
          </p:nvPr>
        </p:nvSpPr>
        <p:spPr>
          <a:xfrm>
            <a:off x="685800" y="2362200"/>
            <a:ext cx="3581400" cy="3733800"/>
          </a:xfrm>
        </p:spPr>
        <p:txBody>
          <a:bodyPr/>
          <a:lstStyle/>
          <a:p>
            <a:pPr algn="ctr">
              <a:buFontTx/>
              <a:buNone/>
            </a:pPr>
            <a:endParaRPr lang="ru-RU" sz="2000" b="1" i="1">
              <a:solidFill>
                <a:srgbClr val="FF0000"/>
              </a:solidFill>
            </a:endParaRPr>
          </a:p>
          <a:p>
            <a:r>
              <a:rPr lang="ru-RU" sz="2000" b="1"/>
              <a:t>нарушения в установлении социальных контактов</a:t>
            </a:r>
          </a:p>
          <a:p>
            <a:r>
              <a:rPr lang="ru-RU" sz="2000" b="1"/>
              <a:t>нарушения речи и/или коммуникации</a:t>
            </a:r>
          </a:p>
          <a:p>
            <a:r>
              <a:rPr lang="ru-RU" sz="2000" b="1"/>
              <a:t>необычные реакции на проявления внешнего мира</a:t>
            </a:r>
          </a:p>
          <a:p>
            <a:r>
              <a:rPr lang="ru-RU" sz="2000" b="1"/>
              <a:t>раннее проявление симптомов (до 30 месяцев)</a:t>
            </a:r>
          </a:p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181600" y="228600"/>
            <a:ext cx="3581400" cy="114300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dirty="0"/>
              <a:t>DSM-V </a:t>
            </a:r>
            <a:endParaRPr lang="ru-RU" sz="4400" b="1" dirty="0"/>
          </a:p>
          <a:p>
            <a:pPr algn="ctr">
              <a:defRPr/>
            </a:pPr>
            <a:r>
              <a:rPr lang="en-US" sz="4400" b="1" dirty="0"/>
              <a:t>2013 </a:t>
            </a:r>
            <a:r>
              <a:rPr lang="ru-RU" sz="4400" b="1" dirty="0"/>
              <a:t>РАС</a:t>
            </a:r>
            <a:endParaRPr lang="ru-RU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5486400" y="1905000"/>
            <a:ext cx="3429000" cy="3505200"/>
          </a:xfrm>
          <a:prstGeom prst="rect">
            <a:avLst/>
          </a:prstGeom>
          <a:solidFill>
            <a:srgbClr val="A10F5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2000" b="1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2000" b="1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b="1" dirty="0"/>
              <a:t>нарушение социального взаимодействия/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000" b="1" dirty="0"/>
              <a:t>      коммуникации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2000" b="1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b="1" dirty="0"/>
              <a:t> ограниченные интересы и повторяющиеся стереотипные действия</a:t>
            </a:r>
            <a:endParaRPr lang="ru-RU" sz="3200" b="1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1"/>
            <a:ext cx="8784976" cy="666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ound2DiagRect">
            <a:avLst/>
          </a:prstGeom>
          <a:solidFill>
            <a:srgbClr val="5DF608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/>
              <a:t>Расстройства </a:t>
            </a:r>
            <a:r>
              <a:rPr lang="ru-RU" sz="3600" b="1" dirty="0" err="1"/>
              <a:t>аутистического</a:t>
            </a:r>
            <a:r>
              <a:rPr lang="ru-RU" sz="3600" b="1" dirty="0"/>
              <a:t> спектра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680520"/>
          </a:xfrm>
          <a:prstGeom prst="round1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FontTx/>
              <a:buNone/>
              <a:defRPr/>
            </a:pPr>
            <a:r>
              <a:rPr lang="ru-RU" b="1" i="1" dirty="0"/>
              <a:t>    </a:t>
            </a:r>
          </a:p>
          <a:p>
            <a:pPr algn="just">
              <a:buFontTx/>
              <a:buNone/>
              <a:defRPr/>
            </a:pPr>
            <a:r>
              <a:rPr lang="ru-RU" b="1" i="1" dirty="0"/>
              <a:t>    </a:t>
            </a:r>
          </a:p>
          <a:p>
            <a:pPr algn="just">
              <a:buFontTx/>
              <a:buNone/>
              <a:defRPr/>
            </a:pPr>
            <a:r>
              <a:rPr lang="ru-RU">
                <a:latin typeface="Bahnschrift Condensed" pitchFamily="34" charset="0"/>
              </a:rPr>
              <a:t>    нарушения </a:t>
            </a:r>
            <a:r>
              <a:rPr lang="ru-RU" dirty="0">
                <a:latin typeface="Bahnschrift Condensed" pitchFamily="34" charset="0"/>
              </a:rPr>
              <a:t>развития сложной этиологии, которым свойственна крайняя </a:t>
            </a:r>
            <a:r>
              <a:rPr lang="ru-RU" dirty="0" err="1">
                <a:latin typeface="Bahnschrift Condensed" pitchFamily="34" charset="0"/>
              </a:rPr>
              <a:t>гетерогенность</a:t>
            </a:r>
            <a:r>
              <a:rPr lang="ru-RU" dirty="0">
                <a:latin typeface="Bahnschrift Condensed" pitchFamily="34" charset="0"/>
              </a:rPr>
              <a:t> в виде нарушений мышления, восприятия, внимания, социальных навыков и поведения человека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12968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AutoShape 4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42" name="Picture 10" descr="https://avatars.mds.yandex.net/i?id=94fefe5793ea1399a829d84b15b5ba4e8863771c-10577947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484784"/>
            <a:ext cx="4229100" cy="3048001"/>
          </a:xfrm>
          <a:prstGeom prst="rect">
            <a:avLst/>
          </a:prstGeom>
          <a:noFill/>
        </p:spPr>
      </p:pic>
      <p:pic>
        <p:nvPicPr>
          <p:cNvPr id="18444" name="Picture 12" descr="https://avatars.mds.yandex.net/i?id=493753f79adcedc169320c96e64c0a533c056e8f-9211697-images-thumbs&amp;ref=rim&amp;n=33&amp;w=333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4005064"/>
            <a:ext cx="2952328" cy="2641476"/>
          </a:xfrm>
          <a:prstGeom prst="rect">
            <a:avLst/>
          </a:prstGeom>
          <a:noFill/>
        </p:spPr>
      </p:pic>
      <p:pic>
        <p:nvPicPr>
          <p:cNvPr id="18446" name="Picture 14" descr="https://avatars.mds.yandex.net/i?id=d331585762f1971b93ac5c55e34a147baccbadf9-5306350-images-thumbs&amp;ref=rim&amp;n=33&amp;w=408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0"/>
            <a:ext cx="4104456" cy="2857500"/>
          </a:xfrm>
          <a:prstGeom prst="rect">
            <a:avLst/>
          </a:prstGeom>
          <a:noFill/>
        </p:spPr>
      </p:pic>
      <p:pic>
        <p:nvPicPr>
          <p:cNvPr id="18448" name="Picture 16" descr="https://avatars.mds.yandex.net/i?id=872f2cf80bac6d51208d3e56fac394561db27304-8000127-images-thumbs&amp;ref=rim&amp;n=33&amp;w=300&amp;h=30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00" y="0"/>
            <a:ext cx="2857500" cy="2857500"/>
          </a:xfrm>
          <a:prstGeom prst="rect">
            <a:avLst/>
          </a:prstGeom>
          <a:noFill/>
        </p:spPr>
      </p:pic>
      <p:pic>
        <p:nvPicPr>
          <p:cNvPr id="18450" name="Picture 18" descr="https://avatars.mds.yandex.net/i?id=2c8cea960adebfb7517779ac679f5f70688438e8-8372844-images-thumbs&amp;ref=rim&amp;n=33&amp;w=419&amp;h=30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1" y="3789040"/>
            <a:ext cx="3563889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27000"/>
          </a:blip>
          <a:srcRect/>
          <a:stretch>
            <a:fillRect/>
          </a:stretch>
        </p:blipFill>
        <p:spPr bwMode="auto">
          <a:xfrm>
            <a:off x="251520" y="304799"/>
            <a:ext cx="8712968" cy="64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00808"/>
          </a:xfrm>
        </p:spPr>
        <p:txBody>
          <a:bodyPr>
            <a:normAutofit fontScale="90000"/>
          </a:bodyPr>
          <a:lstStyle/>
          <a:p>
            <a:br>
              <a:rPr lang="ru-RU" sz="2200" dirty="0"/>
            </a:br>
            <a:br>
              <a:rPr lang="ru-RU" sz="2200" dirty="0"/>
            </a:br>
            <a:r>
              <a:rPr lang="ru-RU" sz="3600" b="1" dirty="0"/>
              <a:t>Цель </a:t>
            </a:r>
            <a:br>
              <a:rPr lang="ru-RU" sz="2200" dirty="0"/>
            </a:br>
            <a:r>
              <a:rPr lang="ru-RU" sz="2200" dirty="0"/>
              <a:t>выявление уровня тревоги у родителей, воспитывающих детей с РАС, и влияния степени тяжести стереотипий у этой группы детей на уровень тревоги их родителей.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z430-LQ6X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39752" y="1700808"/>
            <a:ext cx="4525963" cy="4525963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876256" y="1196752"/>
            <a:ext cx="2267744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2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База</a:t>
            </a:r>
          </a:p>
          <a:p>
            <a:pPr lvl="0">
              <a:spcBef>
                <a:spcPct val="0"/>
              </a:spcBef>
            </a:pPr>
            <a:r>
              <a:rPr lang="ru-RU" sz="2100" dirty="0"/>
              <a:t>филиал ГБУЗ </a:t>
            </a:r>
          </a:p>
          <a:p>
            <a:pPr lvl="0">
              <a:spcBef>
                <a:spcPct val="0"/>
              </a:spcBef>
            </a:pPr>
            <a:r>
              <a:rPr lang="ru-RU" sz="2100" dirty="0"/>
              <a:t>«ПКБ № 1 ДЗМ» «ПНД №15» </a:t>
            </a:r>
          </a:p>
          <a:p>
            <a:pPr lvl="0" algn="ctr">
              <a:spcBef>
                <a:spcPct val="0"/>
              </a:spcBef>
            </a:pPr>
            <a:endParaRPr lang="ru-RU" sz="1600" b="1" dirty="0"/>
          </a:p>
          <a:p>
            <a:pPr lvl="0" algn="ctr">
              <a:spcBef>
                <a:spcPct val="0"/>
              </a:spcBef>
            </a:pPr>
            <a:endParaRPr lang="ru-RU" sz="1600" b="1" dirty="0"/>
          </a:p>
          <a:p>
            <a:pPr lvl="0" algn="ctr">
              <a:spcBef>
                <a:spcPct val="0"/>
              </a:spcBef>
            </a:pPr>
            <a:endParaRPr lang="ru-RU" sz="2900" b="1" dirty="0"/>
          </a:p>
          <a:p>
            <a:pPr lvl="0" algn="ctr">
              <a:spcBef>
                <a:spcPct val="0"/>
              </a:spcBef>
            </a:pPr>
            <a:endParaRPr lang="ru-RU" sz="2900" b="1" dirty="0"/>
          </a:p>
          <a:p>
            <a:pPr lvl="0" algn="ctr">
              <a:spcBef>
                <a:spcPct val="0"/>
              </a:spcBef>
            </a:pPr>
            <a:endParaRPr lang="ru-RU" sz="2900" b="1" dirty="0"/>
          </a:p>
          <a:p>
            <a:pPr lvl="0" algn="ctr">
              <a:spcBef>
                <a:spcPct val="0"/>
              </a:spcBef>
            </a:pPr>
            <a:r>
              <a:rPr lang="ru-RU" sz="2900" b="1" dirty="0">
                <a:solidFill>
                  <a:schemeClr val="bg1"/>
                </a:solidFill>
              </a:rPr>
              <a:t>Период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</a:p>
          <a:p>
            <a:pPr lvl="0" algn="ctr">
              <a:spcBef>
                <a:spcPct val="0"/>
              </a:spcBef>
            </a:pPr>
            <a:r>
              <a:rPr lang="ru-RU" sz="2100" dirty="0">
                <a:solidFill>
                  <a:schemeClr val="bg1"/>
                </a:solidFill>
              </a:rPr>
              <a:t>2022 - 2023 гг</a:t>
            </a:r>
            <a:r>
              <a:rPr lang="ru-RU" sz="2100" dirty="0"/>
              <a:t>.</a:t>
            </a: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708920"/>
            <a:ext cx="1800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Опрошено</a:t>
            </a:r>
          </a:p>
          <a:p>
            <a:r>
              <a:rPr lang="ru-RU" sz="2000" b="1" dirty="0"/>
              <a:t>507</a:t>
            </a:r>
            <a:r>
              <a:rPr lang="ru-RU" sz="2000" dirty="0"/>
              <a:t> родителей детей в возрасте </a:t>
            </a:r>
            <a:r>
              <a:rPr lang="ru-RU" sz="2000" b="1" dirty="0"/>
              <a:t>от 3 до 10 </a:t>
            </a:r>
            <a:r>
              <a:rPr lang="ru-RU" sz="2000" dirty="0"/>
              <a:t>лет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по запросу &quot;спектр картинки&quot;"/>
          <p:cNvPicPr>
            <a:picLocks noChangeAspect="1" noChangeArrowheads="1"/>
          </p:cNvPicPr>
          <p:nvPr/>
        </p:nvPicPr>
        <p:blipFill>
          <a:blip r:embed="rId2" cstate="print">
            <a:lum bright="35000"/>
          </a:blip>
          <a:srcRect/>
          <a:stretch>
            <a:fillRect/>
          </a:stretch>
        </p:blipFill>
        <p:spPr bwMode="auto">
          <a:xfrm>
            <a:off x="467544" y="332656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2808312" cy="324036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Оценка степени тяжести стереотипий</a:t>
            </a:r>
            <a:br>
              <a:rPr lang="ru-RU" sz="2400" dirty="0"/>
            </a:br>
            <a:br>
              <a:rPr lang="ru-RU" sz="2400" dirty="0"/>
            </a:br>
            <a:r>
              <a:rPr lang="ru-RU" sz="2400" b="1" dirty="0"/>
              <a:t>3-4 балла</a:t>
            </a:r>
            <a:r>
              <a:rPr lang="ru-RU" sz="2400" dirty="0"/>
              <a:t>-</a:t>
            </a:r>
            <a:br>
              <a:rPr lang="ru-RU" sz="2400" dirty="0"/>
            </a:br>
            <a:r>
              <a:rPr lang="ru-RU" sz="2400" dirty="0"/>
              <a:t>легкая степень</a:t>
            </a:r>
            <a:br>
              <a:rPr lang="ru-RU" sz="2400" dirty="0"/>
            </a:br>
            <a:br>
              <a:rPr lang="ru-RU" sz="2400" dirty="0"/>
            </a:br>
            <a:r>
              <a:rPr lang="ru-RU" sz="2400" b="1" dirty="0"/>
              <a:t>5-7 баллов </a:t>
            </a:r>
            <a:r>
              <a:rPr lang="ru-RU" sz="2400" dirty="0"/>
              <a:t>– средняя степень</a:t>
            </a:r>
            <a:br>
              <a:rPr lang="ru-RU" sz="2400" dirty="0"/>
            </a:br>
            <a:br>
              <a:rPr lang="ru-RU" sz="2400" dirty="0"/>
            </a:br>
            <a:r>
              <a:rPr lang="ru-RU" sz="2400" b="1" dirty="0"/>
              <a:t>8-12 </a:t>
            </a:r>
            <a:r>
              <a:rPr lang="ru-RU" sz="2400" b="1" dirty="0" err="1"/>
              <a:t>баллов-</a:t>
            </a:r>
            <a:r>
              <a:rPr lang="ru-RU" sz="2400" dirty="0" err="1"/>
              <a:t>тяжелая</a:t>
            </a:r>
            <a:r>
              <a:rPr lang="ru-RU" sz="2400" dirty="0"/>
              <a:t> степень</a:t>
            </a:r>
          </a:p>
        </p:txBody>
      </p:sp>
      <p:sp>
        <p:nvSpPr>
          <p:cNvPr id="4100" name="AutoShape 4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Национальный медицинский исследовательский центр психиатрии и неврологии им. В.М. Бехтер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615608" y="404664"/>
            <a:ext cx="352839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Оценка степени тяжести проявления тревоги проводилась по шкале: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0-7</a:t>
            </a: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баллов</a:t>
            </a:r>
          </a:p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(нормальный уровень, тревога/депрессия</a:t>
            </a:r>
            <a:r>
              <a:rPr kumimoji="0" lang="ru-RU" sz="2000" u="none" strike="noStrike" cap="none" normalizeH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отсутствуют);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8-10 баллов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u="none" strike="noStrike" cap="none" normalizeH="0" baseline="0" dirty="0" err="1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субклиническая</a:t>
            </a: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тревога/депрессия);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11-15</a:t>
            </a: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баллов</a:t>
            </a:r>
          </a:p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(клиническая умеренно выраженная тревога/депрессия);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16-21</a:t>
            </a: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баллов</a:t>
            </a:r>
          </a:p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(тяжелый клинически выраженный уровень тревожности/депрессии).</a:t>
            </a:r>
            <a:endParaRPr kumimoji="0" lang="ru-RU" sz="200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4427984" y="1844824"/>
            <a:ext cx="1019552" cy="2520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 flipV="1">
            <a:off x="3131840" y="1772816"/>
            <a:ext cx="1091560" cy="24482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634</Words>
  <Application>Microsoft Macintosh PowerPoint</Application>
  <PresentationFormat>Экран (4:3)</PresentationFormat>
  <Paragraphs>186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Bahnschrift Condensed</vt:lpstr>
      <vt:lpstr>Bahnschrift SemiLight Condensed</vt:lpstr>
      <vt:lpstr>Browallia New</vt:lpstr>
      <vt:lpstr>Calibri</vt:lpstr>
      <vt:lpstr>Garamond</vt:lpstr>
      <vt:lpstr>Тема Office</vt:lpstr>
      <vt:lpstr>Excel.Sheet.8</vt:lpstr>
      <vt:lpstr>Стереотипии у детей с расстройством аутистического спектра как фактор риска развития тревожных расстройств у их родителей</vt:lpstr>
      <vt:lpstr>Презентация PowerPoint</vt:lpstr>
      <vt:lpstr>Презентация PowerPoint</vt:lpstr>
      <vt:lpstr>Возможные причины увеличения случаев аутизма</vt:lpstr>
      <vt:lpstr>DSM-III  1980 РДА</vt:lpstr>
      <vt:lpstr>Расстройства аутистического спектра</vt:lpstr>
      <vt:lpstr>Презентация PowerPoint</vt:lpstr>
      <vt:lpstr>  Цель  выявление уровня тревоги у родителей, воспитывающих детей с РАС, и влияния степени тяжести стереотипий у этой группы детей на уровень тревоги их родителей.  </vt:lpstr>
      <vt:lpstr>Оценка степени тяжести стереотипий  3-4 балла- легкая степень  5-7 баллов – средняя степень  8-12 баллов-тяжелая степень</vt:lpstr>
      <vt:lpstr>Результаты исследования степени выраженности стереотипий у детей с РАС  (в баллах)</vt:lpstr>
      <vt:lpstr>Результаты исследования степени выраженности тревоги у родителей детей с РАС (в баллах)</vt:lpstr>
      <vt:lpstr>Корреляционная диаграмма влияния степени тяжести стереотипий на уровень тревоги у родителей</vt:lpstr>
      <vt:lpstr>Презентация PowerPoint</vt:lpstr>
      <vt:lpstr>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Emilia Kolomiets</cp:lastModifiedBy>
  <cp:revision>41</cp:revision>
  <dcterms:created xsi:type="dcterms:W3CDTF">2023-09-05T09:23:04Z</dcterms:created>
  <dcterms:modified xsi:type="dcterms:W3CDTF">2023-11-23T07:49:34Z</dcterms:modified>
</cp:coreProperties>
</file>