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charts/chart1.xml" ContentType="application/vnd.openxmlformats-officedocument.drawingml.chart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charts/chart2.xml" ContentType="application/vnd.openxmlformats-officedocument.drawingml.chart+xml"/>
  <Override PartName="/ppt/drawings/drawing1.xml" ContentType="application/vnd.openxmlformats-officedocument.drawingml.chartshapes+xml"/>
  <Override PartName="/ppt/notesSlides/notesSlide21.xml" ContentType="application/vnd.openxmlformats-officedocument.presentationml.notesSlide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  <p:sldMasterId id="2147483673" r:id="rId3"/>
    <p:sldMasterId id="2147483686" r:id="rId4"/>
    <p:sldMasterId id="2147483700" r:id="rId5"/>
  </p:sldMasterIdLst>
  <p:notesMasterIdLst>
    <p:notesMasterId r:id="rId50"/>
  </p:notesMasterIdLst>
  <p:sldIdLst>
    <p:sldId id="305" r:id="rId6"/>
    <p:sldId id="257" r:id="rId7"/>
    <p:sldId id="259" r:id="rId8"/>
    <p:sldId id="260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74" r:id="rId22"/>
    <p:sldId id="275" r:id="rId23"/>
    <p:sldId id="276" r:id="rId24"/>
    <p:sldId id="278" r:id="rId25"/>
    <p:sldId id="303" r:id="rId26"/>
    <p:sldId id="302" r:id="rId27"/>
    <p:sldId id="314" r:id="rId28"/>
    <p:sldId id="315" r:id="rId29"/>
    <p:sldId id="279" r:id="rId30"/>
    <p:sldId id="280" r:id="rId31"/>
    <p:sldId id="308" r:id="rId32"/>
    <p:sldId id="307" r:id="rId33"/>
    <p:sldId id="298" r:id="rId34"/>
    <p:sldId id="299" r:id="rId35"/>
    <p:sldId id="300" r:id="rId36"/>
    <p:sldId id="309" r:id="rId37"/>
    <p:sldId id="310" r:id="rId38"/>
    <p:sldId id="311" r:id="rId39"/>
    <p:sldId id="312" r:id="rId40"/>
    <p:sldId id="301" r:id="rId41"/>
    <p:sldId id="306" r:id="rId42"/>
    <p:sldId id="294" r:id="rId43"/>
    <p:sldId id="313" r:id="rId44"/>
    <p:sldId id="316" r:id="rId45"/>
    <p:sldId id="317" r:id="rId46"/>
    <p:sldId id="319" r:id="rId47"/>
    <p:sldId id="318" r:id="rId48"/>
    <p:sldId id="304" r:id="rId4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84" autoAdjust="0"/>
    <p:restoredTop sz="94660"/>
  </p:normalViewPr>
  <p:slideViewPr>
    <p:cSldViewPr snapToGrid="0">
      <p:cViewPr varScale="1">
        <p:scale>
          <a:sx n="124" d="100"/>
          <a:sy n="124" d="100"/>
        </p:scale>
        <p:origin x="560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slide" Target="slides/slide34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slide" Target="slides/slide37.xml"/><Relationship Id="rId47" Type="http://schemas.openxmlformats.org/officeDocument/2006/relationships/slide" Target="slides/slide42.xml"/><Relationship Id="rId50" Type="http://schemas.openxmlformats.org/officeDocument/2006/relationships/notesMaster" Target="notesMasters/notesMaster1.xml"/><Relationship Id="rId7" Type="http://schemas.openxmlformats.org/officeDocument/2006/relationships/slide" Target="slides/slide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9" Type="http://schemas.openxmlformats.org/officeDocument/2006/relationships/slide" Target="slides/slide24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slide" Target="slides/slide35.xml"/><Relationship Id="rId45" Type="http://schemas.openxmlformats.org/officeDocument/2006/relationships/slide" Target="slides/slide40.xml"/><Relationship Id="rId53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4" Type="http://schemas.openxmlformats.org/officeDocument/2006/relationships/slide" Target="slides/slide39.xml"/><Relationship Id="rId52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slide" Target="slides/slide38.xml"/><Relationship Id="rId48" Type="http://schemas.openxmlformats.org/officeDocument/2006/relationships/slide" Target="slides/slide43.xml"/><Relationship Id="rId8" Type="http://schemas.openxmlformats.org/officeDocument/2006/relationships/slide" Target="slides/slide3.xml"/><Relationship Id="rId51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slide" Target="slides/slide33.xml"/><Relationship Id="rId46" Type="http://schemas.openxmlformats.org/officeDocument/2006/relationships/slide" Target="slides/slide41.xml"/><Relationship Id="rId20" Type="http://schemas.openxmlformats.org/officeDocument/2006/relationships/slide" Target="slides/slide15.xml"/><Relationship Id="rId41" Type="http://schemas.openxmlformats.org/officeDocument/2006/relationships/slide" Target="slides/slide36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49" Type="http://schemas.openxmlformats.org/officeDocument/2006/relationships/slide" Target="slides/slide44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.xlsx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_____Microsoft_Excel1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3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0049627791563286"/>
          <c:y val="7.3459715639810422E-2"/>
          <c:w val="0.66749379652605501"/>
          <c:h val="0.7985781990521325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Ср. % изменений от исходного</c:v>
                </c:pt>
              </c:strCache>
            </c:strRef>
          </c:tx>
          <c:spPr>
            <a:solidFill>
              <a:schemeClr val="folHlink"/>
            </a:solidFill>
            <a:ln w="12612">
              <a:solidFill>
                <a:schemeClr val="tx1"/>
              </a:solidFill>
              <a:prstDash val="solid"/>
            </a:ln>
          </c:spPr>
          <c:invertIfNegative val="0"/>
          <c:dPt>
            <c:idx val="0"/>
            <c:invertIfNegative val="0"/>
            <c:bubble3D val="0"/>
            <c:spPr>
              <a:solidFill>
                <a:schemeClr val="accent1"/>
              </a:solidFill>
              <a:ln w="12612">
                <a:solidFill>
                  <a:schemeClr val="tx1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1-78EB-4721-A904-7FC239ED8422}"/>
              </c:ext>
            </c:extLst>
          </c:dPt>
          <c:dPt>
            <c:idx val="1"/>
            <c:invertIfNegative val="0"/>
            <c:bubble3D val="0"/>
            <c:spPr>
              <a:solidFill>
                <a:srgbClr val="008DCE"/>
              </a:solidFill>
              <a:ln w="12612">
                <a:solidFill>
                  <a:schemeClr val="tx1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3-78EB-4721-A904-7FC239ED8422}"/>
              </c:ext>
            </c:extLst>
          </c:dPt>
          <c:dPt>
            <c:idx val="2"/>
            <c:invertIfNegative val="0"/>
            <c:bubble3D val="0"/>
            <c:spPr>
              <a:solidFill>
                <a:srgbClr val="996500"/>
              </a:solidFill>
              <a:ln w="12612">
                <a:solidFill>
                  <a:schemeClr val="tx1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5-78EB-4721-A904-7FC239ED8422}"/>
              </c:ext>
            </c:extLst>
          </c:dPt>
          <c:dPt>
            <c:idx val="3"/>
            <c:invertIfNegative val="0"/>
            <c:bubble3D val="0"/>
            <c:spPr>
              <a:solidFill>
                <a:srgbClr val="FF00FF"/>
              </a:solidFill>
              <a:ln w="12612">
                <a:solidFill>
                  <a:schemeClr val="tx1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7-78EB-4721-A904-7FC239ED8422}"/>
              </c:ext>
            </c:extLst>
          </c:dPt>
          <c:cat>
            <c:strRef>
              <c:f>Sheet1!$B$1:$E$1</c:f>
              <c:strCache>
                <c:ptCount val="4"/>
                <c:pt idx="0">
                  <c:v>Плацебо</c:v>
                </c:pt>
                <c:pt idx="1">
                  <c:v>Арипипразол</c:v>
                </c:pt>
                <c:pt idx="2">
                  <c:v>Рисперидон</c:v>
                </c:pt>
                <c:pt idx="3">
                  <c:v>Галоперидол</c:v>
                </c:pt>
              </c:strCache>
            </c:strRef>
          </c:cat>
          <c:val>
            <c:numRef>
              <c:f>Sheet1!$B$2:$E$2</c:f>
              <c:numCache>
                <c:formatCode>General</c:formatCode>
                <c:ptCount val="4"/>
                <c:pt idx="0">
                  <c:v>0</c:v>
                </c:pt>
                <c:pt idx="1">
                  <c:v>-56.47</c:v>
                </c:pt>
                <c:pt idx="2">
                  <c:v>600</c:v>
                </c:pt>
                <c:pt idx="3">
                  <c:v>185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78EB-4721-A904-7FC239ED842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96192896"/>
        <c:axId val="196198784"/>
      </c:barChart>
      <c:catAx>
        <c:axId val="19619289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spPr>
          <a:ln w="3153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390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ru-RU"/>
          </a:p>
        </c:txPr>
        <c:crossAx val="196198784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96198784"/>
        <c:scaling>
          <c:orientation val="minMax"/>
          <c:max val="600"/>
          <c:min val="-100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ln w="3153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788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ru-RU"/>
          </a:p>
        </c:txPr>
        <c:crossAx val="196192896"/>
        <c:crosses val="autoZero"/>
        <c:crossBetween val="between"/>
        <c:majorUnit val="100"/>
      </c:valAx>
      <c:spPr>
        <a:noFill/>
        <a:ln w="25224">
          <a:noFill/>
        </a:ln>
      </c:spPr>
    </c:plotArea>
    <c:legend>
      <c:legendPos val="r"/>
      <c:layout>
        <c:manualLayout>
          <c:xMode val="edge"/>
          <c:yMode val="edge"/>
          <c:x val="0.78163771712158858"/>
          <c:y val="0.32938388625592457"/>
          <c:w val="0.21464019851116642"/>
          <c:h val="0.28672985781990545"/>
        </c:manualLayout>
      </c:layout>
      <c:overlay val="0"/>
      <c:spPr>
        <a:noFill/>
        <a:ln w="25224">
          <a:noFill/>
        </a:ln>
      </c:spPr>
      <c:txPr>
        <a:bodyPr/>
        <a:lstStyle/>
        <a:p>
          <a:pPr>
            <a:defRPr sz="1460" b="1" i="0" u="none" strike="noStrike" baseline="0">
              <a:solidFill>
                <a:schemeClr val="tx1"/>
              </a:solidFill>
              <a:latin typeface="Arial"/>
              <a:ea typeface="Arial"/>
              <a:cs typeface="Arial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788" b="1" i="0" u="none" strike="noStrike" baseline="0">
          <a:solidFill>
            <a:schemeClr val="tx1"/>
          </a:solidFill>
          <a:latin typeface="Times New Roman"/>
          <a:ea typeface="Times New Roman"/>
          <a:cs typeface="Times New Roman"/>
        </a:defRPr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Группа 1. (≥50 нг/мл, добавление арипипразола)</c:v>
                </c:pt>
              </c:strCache>
            </c:strRef>
          </c:tx>
          <c:spPr>
            <a:ln>
              <a:solidFill>
                <a:srgbClr val="0070C0"/>
              </a:solidFill>
            </a:ln>
          </c:spPr>
          <c:marker>
            <c:spPr>
              <a:solidFill>
                <a:srgbClr val="0070C0"/>
              </a:solidFill>
              <a:ln>
                <a:noFill/>
              </a:ln>
            </c:spPr>
          </c:marker>
          <c:dLbls>
            <c:dLbl>
              <c:idx val="5"/>
              <c:layout>
                <c:manualLayout>
                  <c:x val="-2.8381265427723866E-2"/>
                  <c:y val="-6.158927667648921E-2"/>
                </c:manualLayout>
              </c:layout>
              <c:tx>
                <c:rich>
                  <a:bodyPr/>
                  <a:lstStyle/>
                  <a:p>
                    <a:pPr>
                      <a:defRPr sz="800"/>
                    </a:pPr>
                    <a:r>
                      <a:rPr lang="ru-RU" sz="800" dirty="0"/>
                      <a:t>31 </a:t>
                    </a:r>
                    <a:r>
                      <a:rPr lang="ru-RU" sz="800" dirty="0" err="1"/>
                      <a:t>нг</a:t>
                    </a:r>
                    <a:r>
                      <a:rPr lang="ru-RU" sz="800" dirty="0"/>
                      <a:t>/мл</a:t>
                    </a:r>
                  </a:p>
                  <a:p>
                    <a:pPr>
                      <a:defRPr sz="800"/>
                    </a:pPr>
                    <a:r>
                      <a:rPr lang="ru-RU" sz="800" dirty="0"/>
                      <a:t>-72%</a:t>
                    </a:r>
                  </a:p>
                </c:rich>
              </c:tx>
              <c:spPr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0-6C02-44FF-8B8E-ECB262CD1759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Лист1!$A$2:$A$7</c:f>
              <c:strCache>
                <c:ptCount val="6"/>
                <c:pt idx="0">
                  <c:v>Старт терапии арипипразолом</c:v>
                </c:pt>
                <c:pt idx="1">
                  <c:v>1 нед.</c:v>
                </c:pt>
                <c:pt idx="2">
                  <c:v>2 нед.</c:v>
                </c:pt>
                <c:pt idx="3">
                  <c:v>4 нед.</c:v>
                </c:pt>
                <c:pt idx="4">
                  <c:v>6 нед.</c:v>
                </c:pt>
                <c:pt idx="5">
                  <c:v>8 нед.</c:v>
                </c:pt>
              </c:strCache>
            </c:str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113.4</c:v>
                </c:pt>
                <c:pt idx="1">
                  <c:v>64.2</c:v>
                </c:pt>
                <c:pt idx="2">
                  <c:v>36.200000000000003</c:v>
                </c:pt>
                <c:pt idx="3">
                  <c:v>30.1</c:v>
                </c:pt>
                <c:pt idx="4">
                  <c:v>28.9</c:v>
                </c:pt>
                <c:pt idx="5">
                  <c:v>31.3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6C02-44FF-8B8E-ECB262CD1759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Группа 2. (≥50 нг/мл, замена на арипипразол)</c:v>
                </c:pt>
              </c:strCache>
            </c:strRef>
          </c:tx>
          <c:spPr>
            <a:ln>
              <a:solidFill>
                <a:srgbClr val="FF0000"/>
              </a:solidFill>
            </a:ln>
          </c:spPr>
          <c:marker>
            <c:spPr>
              <a:solidFill>
                <a:srgbClr val="FF0000"/>
              </a:solidFill>
              <a:ln>
                <a:noFill/>
              </a:ln>
            </c:spPr>
          </c:marker>
          <c:dLbls>
            <c:dLbl>
              <c:idx val="5"/>
              <c:layout>
                <c:manualLayout>
                  <c:x val="-3.4462965162236125E-2"/>
                  <c:y val="-3.6393663490652713E-2"/>
                </c:manualLayout>
              </c:layout>
              <c:tx>
                <c:rich>
                  <a:bodyPr/>
                  <a:lstStyle/>
                  <a:p>
                    <a:pPr>
                      <a:defRPr sz="800"/>
                    </a:pPr>
                    <a:r>
                      <a:rPr lang="ru-RU" sz="800" dirty="0"/>
                      <a:t>10 </a:t>
                    </a:r>
                    <a:r>
                      <a:rPr lang="ru-RU" sz="800" dirty="0" err="1"/>
                      <a:t>нг</a:t>
                    </a:r>
                    <a:r>
                      <a:rPr lang="ru-RU" sz="800" dirty="0"/>
                      <a:t>/мл</a:t>
                    </a:r>
                  </a:p>
                  <a:p>
                    <a:pPr>
                      <a:defRPr sz="800"/>
                    </a:pPr>
                    <a:r>
                      <a:rPr lang="ru-RU" sz="800" dirty="0"/>
                      <a:t>-91%</a:t>
                    </a:r>
                  </a:p>
                </c:rich>
              </c:tx>
              <c:spPr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2-6C02-44FF-8B8E-ECB262CD175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/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Лист1!$A$2:$A$7</c:f>
              <c:strCache>
                <c:ptCount val="6"/>
                <c:pt idx="0">
                  <c:v>Старт терапии арипипразолом</c:v>
                </c:pt>
                <c:pt idx="1">
                  <c:v>1 нед.</c:v>
                </c:pt>
                <c:pt idx="2">
                  <c:v>2 нед.</c:v>
                </c:pt>
                <c:pt idx="3">
                  <c:v>4 нед.</c:v>
                </c:pt>
                <c:pt idx="4">
                  <c:v>6 нед.</c:v>
                </c:pt>
                <c:pt idx="5">
                  <c:v>8 нед.</c:v>
                </c:pt>
              </c:strCache>
            </c:strRef>
          </c:cat>
          <c:val>
            <c:numRef>
              <c:f>Лист1!$C$2:$C$7</c:f>
              <c:numCache>
                <c:formatCode>General</c:formatCode>
                <c:ptCount val="6"/>
                <c:pt idx="0">
                  <c:v>111.8</c:v>
                </c:pt>
                <c:pt idx="1">
                  <c:v>50.1</c:v>
                </c:pt>
                <c:pt idx="2">
                  <c:v>30.5</c:v>
                </c:pt>
                <c:pt idx="3">
                  <c:v>22.5</c:v>
                </c:pt>
                <c:pt idx="4">
                  <c:v>11.6</c:v>
                </c:pt>
                <c:pt idx="5">
                  <c:v>10.1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6C02-44FF-8B8E-ECB262CD1759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Группа 3. (&lt; 50 нг/мл, добавление арипипразола)</c:v>
                </c:pt>
              </c:strCache>
            </c:strRef>
          </c:tx>
          <c:spPr>
            <a:ln>
              <a:solidFill>
                <a:srgbClr val="00B050"/>
              </a:solidFill>
            </a:ln>
          </c:spPr>
          <c:marker>
            <c:spPr>
              <a:solidFill>
                <a:srgbClr val="00B050"/>
              </a:solidFill>
            </c:spPr>
          </c:marker>
          <c:cat>
            <c:strRef>
              <c:f>Лист1!$A$2:$A$7</c:f>
              <c:strCache>
                <c:ptCount val="6"/>
                <c:pt idx="0">
                  <c:v>Старт терапии арипипразолом</c:v>
                </c:pt>
                <c:pt idx="1">
                  <c:v>1 нед.</c:v>
                </c:pt>
                <c:pt idx="2">
                  <c:v>2 нед.</c:v>
                </c:pt>
                <c:pt idx="3">
                  <c:v>4 нед.</c:v>
                </c:pt>
                <c:pt idx="4">
                  <c:v>6 нед.</c:v>
                </c:pt>
                <c:pt idx="5">
                  <c:v>8 нед.</c:v>
                </c:pt>
              </c:strCache>
            </c:strRef>
          </c:cat>
          <c:val>
            <c:numRef>
              <c:f>Лист1!$D$2:$D$7</c:f>
              <c:numCache>
                <c:formatCode>General</c:formatCode>
                <c:ptCount val="6"/>
                <c:pt idx="0">
                  <c:v>32.1</c:v>
                </c:pt>
                <c:pt idx="1">
                  <c:v>15.2</c:v>
                </c:pt>
                <c:pt idx="2">
                  <c:v>13.1</c:v>
                </c:pt>
                <c:pt idx="3">
                  <c:v>8.1999999999999993</c:v>
                </c:pt>
                <c:pt idx="4">
                  <c:v>10.7</c:v>
                </c:pt>
                <c:pt idx="5">
                  <c:v>9.1999999999999993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6C02-44FF-8B8E-ECB262CD175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49892096"/>
        <c:axId val="149910656"/>
      </c:lineChart>
      <c:catAx>
        <c:axId val="14989209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ru-RU"/>
          </a:p>
        </c:txPr>
        <c:crossAx val="149910656"/>
        <c:crosses val="autoZero"/>
        <c:auto val="1"/>
        <c:lblAlgn val="ctr"/>
        <c:lblOffset val="100"/>
        <c:noMultiLvlLbl val="0"/>
      </c:catAx>
      <c:valAx>
        <c:axId val="149910656"/>
        <c:scaling>
          <c:orientation val="minMax"/>
        </c:scaling>
        <c:delete val="0"/>
        <c:axPos val="l"/>
        <c:majorGridlines>
          <c:spPr>
            <a:ln>
              <a:noFill/>
            </a:ln>
          </c:spPr>
        </c:majorGridlines>
        <c:title>
          <c:tx>
            <c:rich>
              <a:bodyPr rot="-5400000" vert="horz"/>
              <a:lstStyle/>
              <a:p>
                <a:pPr>
                  <a:defRPr sz="1050"/>
                </a:pPr>
                <a:r>
                  <a:rPr lang="ru-RU" sz="1050" dirty="0"/>
                  <a:t>Средний</a:t>
                </a:r>
                <a:r>
                  <a:rPr lang="ru-RU" sz="1050" baseline="0" dirty="0"/>
                  <a:t> уровень пролактина в плазме (</a:t>
                </a:r>
                <a:r>
                  <a:rPr lang="ru-RU" sz="1050" baseline="0" dirty="0" err="1"/>
                  <a:t>нг</a:t>
                </a:r>
                <a:r>
                  <a:rPr lang="ru-RU" sz="1050" baseline="0" dirty="0"/>
                  <a:t>/мл)</a:t>
                </a:r>
                <a:endParaRPr lang="ru-RU" sz="1050" dirty="0"/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crossAx val="149892096"/>
        <c:crosses val="autoZero"/>
        <c:crossBetween val="between"/>
      </c:valAx>
    </c:plotArea>
    <c:legend>
      <c:legendPos val="r"/>
      <c:overlay val="0"/>
      <c:txPr>
        <a:bodyPr/>
        <a:lstStyle/>
        <a:p>
          <a:pPr>
            <a:defRPr sz="1050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100"/>
            </a:pPr>
            <a:r>
              <a:rPr lang="ru-RU" sz="1100" dirty="0"/>
              <a:t>Положительная</a:t>
            </a:r>
            <a:r>
              <a:rPr lang="ru-RU" sz="1100" baseline="0" dirty="0"/>
              <a:t> д</a:t>
            </a:r>
            <a:r>
              <a:rPr lang="ru-RU" sz="1100" dirty="0"/>
              <a:t>инамика средней суммы баллов </a:t>
            </a:r>
            <a:r>
              <a:rPr lang="en-US" sz="1100" dirty="0"/>
              <a:t>BPRS</a:t>
            </a:r>
            <a:r>
              <a:rPr lang="ru-RU" sz="1100" dirty="0"/>
              <a:t> (продуктивные,</a:t>
            </a:r>
            <a:r>
              <a:rPr lang="ru-RU" sz="1100" baseline="0" dirty="0"/>
              <a:t> негативные, аффективные с-мы</a:t>
            </a:r>
            <a:r>
              <a:rPr lang="ru-RU" sz="1100" dirty="0"/>
              <a:t>) во всех 3-х группах</a:t>
            </a:r>
          </a:p>
        </c:rich>
      </c:tx>
      <c:overlay val="0"/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≥50 нг/мл, добавление арипипразола</c:v>
                </c:pt>
              </c:strCache>
            </c:strRef>
          </c:tx>
          <c:spPr>
            <a:ln>
              <a:solidFill>
                <a:srgbClr val="0070C0"/>
              </a:solidFill>
            </a:ln>
          </c:spPr>
          <c:marker>
            <c:spPr>
              <a:solidFill>
                <a:srgbClr val="0070C0"/>
              </a:solidFill>
            </c:spPr>
          </c:marker>
          <c:cat>
            <c:strRef>
              <c:f>Лист1!$A$2:$A$7</c:f>
              <c:strCache>
                <c:ptCount val="6"/>
                <c:pt idx="0">
                  <c:v>Старт терапии арипипразолом</c:v>
                </c:pt>
                <c:pt idx="1">
                  <c:v>1 нед.</c:v>
                </c:pt>
                <c:pt idx="2">
                  <c:v>2 нед.</c:v>
                </c:pt>
                <c:pt idx="3">
                  <c:v>4 нед.</c:v>
                </c:pt>
                <c:pt idx="4">
                  <c:v>6 нед.</c:v>
                </c:pt>
                <c:pt idx="5">
                  <c:v>8 нед.</c:v>
                </c:pt>
              </c:strCache>
            </c:strRef>
          </c:cat>
          <c:val>
            <c:numRef>
              <c:f>Лист1!$B$2:$B$7</c:f>
              <c:numCache>
                <c:formatCode>0</c:formatCode>
                <c:ptCount val="6"/>
                <c:pt idx="0">
                  <c:v>42.92</c:v>
                </c:pt>
                <c:pt idx="1">
                  <c:v>39.54</c:v>
                </c:pt>
                <c:pt idx="2">
                  <c:v>37.92</c:v>
                </c:pt>
                <c:pt idx="3">
                  <c:v>36.5</c:v>
                </c:pt>
                <c:pt idx="4">
                  <c:v>38.31</c:v>
                </c:pt>
                <c:pt idx="5">
                  <c:v>31.73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65C8-445B-B85D-76831D8971EE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≥50 нг/мл, замена на арипипразол</c:v>
                </c:pt>
              </c:strCache>
            </c:strRef>
          </c:tx>
          <c:spPr>
            <a:ln>
              <a:solidFill>
                <a:srgbClr val="FF0000"/>
              </a:solidFill>
            </a:ln>
          </c:spPr>
          <c:marker>
            <c:spPr>
              <a:solidFill>
                <a:srgbClr val="FF0000"/>
              </a:solidFill>
            </c:spPr>
          </c:marker>
          <c:cat>
            <c:strRef>
              <c:f>Лист1!$A$2:$A$7</c:f>
              <c:strCache>
                <c:ptCount val="6"/>
                <c:pt idx="0">
                  <c:v>Старт терапии арипипразолом</c:v>
                </c:pt>
                <c:pt idx="1">
                  <c:v>1 нед.</c:v>
                </c:pt>
                <c:pt idx="2">
                  <c:v>2 нед.</c:v>
                </c:pt>
                <c:pt idx="3">
                  <c:v>4 нед.</c:v>
                </c:pt>
                <c:pt idx="4">
                  <c:v>6 нед.</c:v>
                </c:pt>
                <c:pt idx="5">
                  <c:v>8 нед.</c:v>
                </c:pt>
              </c:strCache>
            </c:strRef>
          </c:cat>
          <c:val>
            <c:numRef>
              <c:f>Лист1!$C$2:$C$7</c:f>
              <c:numCache>
                <c:formatCode>0</c:formatCode>
                <c:ptCount val="6"/>
                <c:pt idx="0">
                  <c:v>44.39</c:v>
                </c:pt>
                <c:pt idx="1">
                  <c:v>41.75</c:v>
                </c:pt>
                <c:pt idx="2">
                  <c:v>39.5</c:v>
                </c:pt>
                <c:pt idx="3">
                  <c:v>37.380000000000003</c:v>
                </c:pt>
                <c:pt idx="4">
                  <c:v>36.33</c:v>
                </c:pt>
                <c:pt idx="5">
                  <c:v>34.25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65C8-445B-B85D-76831D8971EE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&lt; 50 нг/мл, добавление арипипразола</c:v>
                </c:pt>
              </c:strCache>
            </c:strRef>
          </c:tx>
          <c:spPr>
            <a:ln>
              <a:solidFill>
                <a:srgbClr val="00B050"/>
              </a:solidFill>
            </a:ln>
          </c:spPr>
          <c:marker>
            <c:spPr>
              <a:solidFill>
                <a:srgbClr val="00B050"/>
              </a:solidFill>
            </c:spPr>
          </c:marker>
          <c:cat>
            <c:strRef>
              <c:f>Лист1!$A$2:$A$7</c:f>
              <c:strCache>
                <c:ptCount val="6"/>
                <c:pt idx="0">
                  <c:v>Старт терапии арипипразолом</c:v>
                </c:pt>
                <c:pt idx="1">
                  <c:v>1 нед.</c:v>
                </c:pt>
                <c:pt idx="2">
                  <c:v>2 нед.</c:v>
                </c:pt>
                <c:pt idx="3">
                  <c:v>4 нед.</c:v>
                </c:pt>
                <c:pt idx="4">
                  <c:v>6 нед.</c:v>
                </c:pt>
                <c:pt idx="5">
                  <c:v>8 нед.</c:v>
                </c:pt>
              </c:strCache>
            </c:strRef>
          </c:cat>
          <c:val>
            <c:numRef>
              <c:f>Лист1!$D$2:$D$7</c:f>
              <c:numCache>
                <c:formatCode>0</c:formatCode>
                <c:ptCount val="6"/>
                <c:pt idx="0">
                  <c:v>45.78</c:v>
                </c:pt>
                <c:pt idx="1">
                  <c:v>47.75</c:v>
                </c:pt>
                <c:pt idx="2">
                  <c:v>42.22</c:v>
                </c:pt>
                <c:pt idx="3">
                  <c:v>41.78</c:v>
                </c:pt>
                <c:pt idx="4">
                  <c:v>42.5</c:v>
                </c:pt>
                <c:pt idx="5">
                  <c:v>42.11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65C8-445B-B85D-76831D8971E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51986944"/>
        <c:axId val="151988864"/>
      </c:lineChart>
      <c:catAx>
        <c:axId val="15198694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100"/>
            </a:pPr>
            <a:endParaRPr lang="ru-RU"/>
          </a:p>
        </c:txPr>
        <c:crossAx val="151988864"/>
        <c:crosses val="autoZero"/>
        <c:auto val="1"/>
        <c:lblAlgn val="ctr"/>
        <c:lblOffset val="100"/>
        <c:noMultiLvlLbl val="0"/>
      </c:catAx>
      <c:valAx>
        <c:axId val="151988864"/>
        <c:scaling>
          <c:orientation val="minMax"/>
          <c:min val="30"/>
        </c:scaling>
        <c:delete val="0"/>
        <c:axPos val="l"/>
        <c:majorGridlines>
          <c:spPr>
            <a:ln>
              <a:noFill/>
            </a:ln>
          </c:spPr>
        </c:majorGridlines>
        <c:title>
          <c:tx>
            <c:rich>
              <a:bodyPr rot="-5400000" vert="horz"/>
              <a:lstStyle/>
              <a:p>
                <a:pPr>
                  <a:defRPr sz="1100"/>
                </a:pPr>
                <a:r>
                  <a:rPr lang="en-US" sz="1100" dirty="0"/>
                  <a:t>BPRS</a:t>
                </a:r>
                <a:r>
                  <a:rPr lang="ru-RU" sz="1100" dirty="0"/>
                  <a:t>, баллы</a:t>
                </a:r>
              </a:p>
            </c:rich>
          </c:tx>
          <c:overlay val="0"/>
        </c:title>
        <c:numFmt formatCode="0" sourceLinked="1"/>
        <c:majorTickMark val="out"/>
        <c:minorTickMark val="none"/>
        <c:tickLblPos val="nextTo"/>
        <c:txPr>
          <a:bodyPr/>
          <a:lstStyle/>
          <a:p>
            <a:pPr>
              <a:defRPr sz="1100"/>
            </a:pPr>
            <a:endParaRPr lang="ru-RU"/>
          </a:p>
        </c:txPr>
        <c:crossAx val="151986944"/>
        <c:crosses val="autoZero"/>
        <c:crossBetween val="between"/>
      </c:valAx>
    </c:plotArea>
    <c:legend>
      <c:legendPos val="r"/>
      <c:overlay val="0"/>
      <c:txPr>
        <a:bodyPr/>
        <a:lstStyle/>
        <a:p>
          <a:pPr>
            <a:defRPr sz="1050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100"/>
            </a:pPr>
            <a:r>
              <a:rPr lang="ru-RU" sz="1100" dirty="0"/>
              <a:t>Положительная</a:t>
            </a:r>
            <a:r>
              <a:rPr lang="ru-RU" sz="1100" baseline="0" dirty="0"/>
              <a:t> динамик</a:t>
            </a:r>
            <a:r>
              <a:rPr lang="ru-RU" sz="1100" dirty="0"/>
              <a:t>а средней суммы баллов </a:t>
            </a:r>
            <a:r>
              <a:rPr lang="en-US" sz="1100" dirty="0"/>
              <a:t>CGI-S</a:t>
            </a:r>
            <a:r>
              <a:rPr lang="ru-RU" sz="1100" dirty="0"/>
              <a:t> (тяжесть заболевания) во всех 3-х группах</a:t>
            </a:r>
          </a:p>
        </c:rich>
      </c:tx>
      <c:overlay val="0"/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≥50 нг/мл, добавление арипипразола</c:v>
                </c:pt>
              </c:strCache>
            </c:strRef>
          </c:tx>
          <c:spPr>
            <a:ln>
              <a:solidFill>
                <a:srgbClr val="0070C0"/>
              </a:solidFill>
            </a:ln>
          </c:spPr>
          <c:marker>
            <c:spPr>
              <a:solidFill>
                <a:srgbClr val="0070C0"/>
              </a:solidFill>
            </c:spPr>
          </c:marker>
          <c:cat>
            <c:strRef>
              <c:f>Лист1!$A$2:$A$7</c:f>
              <c:strCache>
                <c:ptCount val="6"/>
                <c:pt idx="0">
                  <c:v>Старт терапии арипипразолом</c:v>
                </c:pt>
                <c:pt idx="1">
                  <c:v>1 нед.</c:v>
                </c:pt>
                <c:pt idx="2">
                  <c:v>2 нед.</c:v>
                </c:pt>
                <c:pt idx="3">
                  <c:v>4 нед.</c:v>
                </c:pt>
                <c:pt idx="4">
                  <c:v>6 нед.</c:v>
                </c:pt>
                <c:pt idx="5">
                  <c:v>8 нед.</c:v>
                </c:pt>
              </c:strCache>
            </c:strRef>
          </c:cat>
          <c:val>
            <c:numRef>
              <c:f>Лист1!$B$2:$B$7</c:f>
              <c:numCache>
                <c:formatCode>0.0</c:formatCode>
                <c:ptCount val="6"/>
                <c:pt idx="0">
                  <c:v>17.079999999999998</c:v>
                </c:pt>
                <c:pt idx="1">
                  <c:v>16.079999999999998</c:v>
                </c:pt>
                <c:pt idx="2">
                  <c:v>15.31</c:v>
                </c:pt>
                <c:pt idx="3">
                  <c:v>14.83</c:v>
                </c:pt>
                <c:pt idx="4">
                  <c:v>14.85</c:v>
                </c:pt>
                <c:pt idx="5">
                  <c:v>13.55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1D6C-4482-A43A-C9987CB0337C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≥50 нг/мл, замена на арипипразол</c:v>
                </c:pt>
              </c:strCache>
            </c:strRef>
          </c:tx>
          <c:spPr>
            <a:ln>
              <a:solidFill>
                <a:srgbClr val="FF0000"/>
              </a:solidFill>
            </a:ln>
          </c:spPr>
          <c:marker>
            <c:spPr>
              <a:solidFill>
                <a:srgbClr val="FF0000"/>
              </a:solidFill>
            </c:spPr>
          </c:marker>
          <c:cat>
            <c:strRef>
              <c:f>Лист1!$A$2:$A$7</c:f>
              <c:strCache>
                <c:ptCount val="6"/>
                <c:pt idx="0">
                  <c:v>Старт терапии арипипразолом</c:v>
                </c:pt>
                <c:pt idx="1">
                  <c:v>1 нед.</c:v>
                </c:pt>
                <c:pt idx="2">
                  <c:v>2 нед.</c:v>
                </c:pt>
                <c:pt idx="3">
                  <c:v>4 нед.</c:v>
                </c:pt>
                <c:pt idx="4">
                  <c:v>6 нед.</c:v>
                </c:pt>
                <c:pt idx="5">
                  <c:v>8 нед.</c:v>
                </c:pt>
              </c:strCache>
            </c:strRef>
          </c:cat>
          <c:val>
            <c:numRef>
              <c:f>Лист1!$C$2:$C$7</c:f>
              <c:numCache>
                <c:formatCode>0.0</c:formatCode>
                <c:ptCount val="6"/>
                <c:pt idx="0">
                  <c:v>16.670000000000002</c:v>
                </c:pt>
                <c:pt idx="1">
                  <c:v>16.25</c:v>
                </c:pt>
                <c:pt idx="2">
                  <c:v>15</c:v>
                </c:pt>
                <c:pt idx="3">
                  <c:v>14.44</c:v>
                </c:pt>
                <c:pt idx="4">
                  <c:v>14.07</c:v>
                </c:pt>
                <c:pt idx="5">
                  <c:v>13.25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1D6C-4482-A43A-C9987CB0337C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&lt; 50 нг/мл, добавление арипипразола</c:v>
                </c:pt>
              </c:strCache>
            </c:strRef>
          </c:tx>
          <c:spPr>
            <a:ln>
              <a:solidFill>
                <a:srgbClr val="00B050"/>
              </a:solidFill>
            </a:ln>
          </c:spPr>
          <c:marker>
            <c:spPr>
              <a:solidFill>
                <a:srgbClr val="00B050"/>
              </a:solidFill>
            </c:spPr>
          </c:marker>
          <c:cat>
            <c:strRef>
              <c:f>Лист1!$A$2:$A$7</c:f>
              <c:strCache>
                <c:ptCount val="6"/>
                <c:pt idx="0">
                  <c:v>Старт терапии арипипразолом</c:v>
                </c:pt>
                <c:pt idx="1">
                  <c:v>1 нед.</c:v>
                </c:pt>
                <c:pt idx="2">
                  <c:v>2 нед.</c:v>
                </c:pt>
                <c:pt idx="3">
                  <c:v>4 нед.</c:v>
                </c:pt>
                <c:pt idx="4">
                  <c:v>6 нед.</c:v>
                </c:pt>
                <c:pt idx="5">
                  <c:v>8 нед.</c:v>
                </c:pt>
              </c:strCache>
            </c:strRef>
          </c:cat>
          <c:val>
            <c:numRef>
              <c:f>Лист1!$D$2:$D$7</c:f>
              <c:numCache>
                <c:formatCode>0.0</c:formatCode>
                <c:ptCount val="6"/>
                <c:pt idx="0">
                  <c:v>17</c:v>
                </c:pt>
                <c:pt idx="1">
                  <c:v>16.38</c:v>
                </c:pt>
                <c:pt idx="2">
                  <c:v>14.56</c:v>
                </c:pt>
                <c:pt idx="3">
                  <c:v>14.22</c:v>
                </c:pt>
                <c:pt idx="4">
                  <c:v>14.25</c:v>
                </c:pt>
                <c:pt idx="5">
                  <c:v>14.44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1D6C-4482-A43A-C9987CB0337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50094592"/>
        <c:axId val="150096128"/>
      </c:lineChart>
      <c:catAx>
        <c:axId val="15009459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100"/>
            </a:pPr>
            <a:endParaRPr lang="ru-RU"/>
          </a:p>
        </c:txPr>
        <c:crossAx val="150096128"/>
        <c:crosses val="autoZero"/>
        <c:auto val="1"/>
        <c:lblAlgn val="ctr"/>
        <c:lblOffset val="100"/>
        <c:noMultiLvlLbl val="0"/>
      </c:catAx>
      <c:valAx>
        <c:axId val="150096128"/>
        <c:scaling>
          <c:orientation val="minMax"/>
          <c:min val="13"/>
        </c:scaling>
        <c:delete val="0"/>
        <c:axPos val="l"/>
        <c:majorGridlines>
          <c:spPr>
            <a:ln>
              <a:noFill/>
            </a:ln>
          </c:spPr>
        </c:majorGridlines>
        <c:title>
          <c:tx>
            <c:rich>
              <a:bodyPr rot="-5400000" vert="horz"/>
              <a:lstStyle/>
              <a:p>
                <a:pPr>
                  <a:defRPr sz="1100"/>
                </a:pPr>
                <a:r>
                  <a:rPr lang="en-US" sz="1100" dirty="0"/>
                  <a:t>CGI-S</a:t>
                </a:r>
                <a:r>
                  <a:rPr lang="ru-RU" sz="1100" dirty="0"/>
                  <a:t>, баллы</a:t>
                </a:r>
              </a:p>
            </c:rich>
          </c:tx>
          <c:overlay val="0"/>
        </c:title>
        <c:numFmt formatCode="0" sourceLinked="0"/>
        <c:majorTickMark val="out"/>
        <c:minorTickMark val="none"/>
        <c:tickLblPos val="nextTo"/>
        <c:txPr>
          <a:bodyPr/>
          <a:lstStyle/>
          <a:p>
            <a:pPr>
              <a:defRPr sz="1100"/>
            </a:pPr>
            <a:endParaRPr lang="ru-RU"/>
          </a:p>
        </c:txPr>
        <c:crossAx val="150094592"/>
        <c:crosses val="autoZero"/>
        <c:crossBetween val="between"/>
      </c:valAx>
    </c:plotArea>
    <c:legend>
      <c:legendPos val="r"/>
      <c:overlay val="0"/>
      <c:txPr>
        <a:bodyPr/>
        <a:lstStyle/>
        <a:p>
          <a:pPr>
            <a:defRPr sz="1050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0.1954</cdr:x>
      <cdr:y>0.53968</cdr:y>
    </cdr:from>
    <cdr:to>
      <cdr:x>0.65517</cdr:x>
      <cdr:y>0.53968</cdr:y>
    </cdr:to>
    <cdr:cxnSp macro="">
      <cdr:nvCxnSpPr>
        <cdr:cNvPr id="7" name="Прямая соединительная линия 6">
          <a:extLst xmlns:a="http://schemas.openxmlformats.org/drawingml/2006/main">
            <a:ext uri="{FF2B5EF4-FFF2-40B4-BE49-F238E27FC236}">
              <a16:creationId xmlns:a16="http://schemas.microsoft.com/office/drawing/2014/main" id="{AB008615-242C-43FE-9AD7-DDCA5CB4FC54}"/>
            </a:ext>
          </a:extLst>
        </cdr:cNvPr>
        <cdr:cNvCxnSpPr/>
      </cdr:nvCxnSpPr>
      <cdr:spPr>
        <a:xfrm xmlns:a="http://schemas.openxmlformats.org/drawingml/2006/main">
          <a:off x="1224136" y="2448272"/>
          <a:ext cx="2880320" cy="0"/>
        </a:xfrm>
        <a:prstGeom xmlns:a="http://schemas.openxmlformats.org/drawingml/2006/main" prst="line">
          <a:avLst/>
        </a:prstGeom>
        <a:ln xmlns:a="http://schemas.openxmlformats.org/drawingml/2006/main">
          <a:prstDash val="dash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0.1954</cdr:x>
      <cdr:y>0.49206</cdr:y>
    </cdr:from>
    <cdr:to>
      <cdr:x>0.65517</cdr:x>
      <cdr:y>0.49206</cdr:y>
    </cdr:to>
    <cdr:cxnSp macro="">
      <cdr:nvCxnSpPr>
        <cdr:cNvPr id="8" name="Прямая соединительная линия 7">
          <a:extLst xmlns:a="http://schemas.openxmlformats.org/drawingml/2006/main">
            <a:ext uri="{FF2B5EF4-FFF2-40B4-BE49-F238E27FC236}">
              <a16:creationId xmlns:a16="http://schemas.microsoft.com/office/drawing/2014/main" id="{7EFA8F13-7194-43AD-9036-5E2103042505}"/>
            </a:ext>
          </a:extLst>
        </cdr:cNvPr>
        <cdr:cNvCxnSpPr/>
      </cdr:nvCxnSpPr>
      <cdr:spPr>
        <a:xfrm xmlns:a="http://schemas.openxmlformats.org/drawingml/2006/main">
          <a:off x="1224136" y="2232248"/>
          <a:ext cx="2880320" cy="0"/>
        </a:xfrm>
        <a:prstGeom xmlns:a="http://schemas.openxmlformats.org/drawingml/2006/main" prst="line">
          <a:avLst/>
        </a:prstGeom>
        <a:ln xmlns:a="http://schemas.openxmlformats.org/drawingml/2006/main">
          <a:prstDash val="dash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0.16092</cdr:x>
      <cdr:y>0.46032</cdr:y>
    </cdr:from>
    <cdr:to>
      <cdr:x>0.21839</cdr:x>
      <cdr:y>0.50794</cdr:y>
    </cdr:to>
    <cdr:sp macro="" textlink="">
      <cdr:nvSpPr>
        <cdr:cNvPr id="9" name="TextBox 8"/>
        <cdr:cNvSpPr txBox="1"/>
      </cdr:nvSpPr>
      <cdr:spPr>
        <a:xfrm xmlns:a="http://schemas.openxmlformats.org/drawingml/2006/main">
          <a:off x="1008112" y="2088232"/>
          <a:ext cx="360040" cy="21602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700" dirty="0"/>
            <a:t>2</a:t>
          </a:r>
          <a:r>
            <a:rPr lang="en-US" sz="700" dirty="0"/>
            <a:t>5</a:t>
          </a:r>
          <a:endParaRPr lang="ru-RU" sz="700" dirty="0"/>
        </a:p>
      </cdr:txBody>
    </cdr:sp>
  </cdr:relSizeAnchor>
  <cdr:relSizeAnchor xmlns:cdr="http://schemas.openxmlformats.org/drawingml/2006/chartDrawing">
    <cdr:from>
      <cdr:x>0.16092</cdr:x>
      <cdr:y>0.52381</cdr:y>
    </cdr:from>
    <cdr:to>
      <cdr:x>0.21839</cdr:x>
      <cdr:y>0.57143</cdr:y>
    </cdr:to>
    <cdr:sp macro="" textlink="">
      <cdr:nvSpPr>
        <cdr:cNvPr id="10" name="TextBox 1"/>
        <cdr:cNvSpPr txBox="1"/>
      </cdr:nvSpPr>
      <cdr:spPr>
        <a:xfrm xmlns:a="http://schemas.openxmlformats.org/drawingml/2006/main">
          <a:off x="1008112" y="2376264"/>
          <a:ext cx="360040" cy="21602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700" dirty="0"/>
            <a:t>20</a:t>
          </a:r>
        </a:p>
      </cdr:txBody>
    </cdr:sp>
  </cdr:relSizeAnchor>
  <cdr:relSizeAnchor xmlns:cdr="http://schemas.openxmlformats.org/drawingml/2006/chartDrawing">
    <cdr:from>
      <cdr:x>0.5977</cdr:x>
      <cdr:y>0.42857</cdr:y>
    </cdr:from>
    <cdr:to>
      <cdr:x>0.63218</cdr:x>
      <cdr:y>0.47619</cdr:y>
    </cdr:to>
    <cdr:sp macro="" textlink="">
      <cdr:nvSpPr>
        <cdr:cNvPr id="12" name="TextBox 11"/>
        <cdr:cNvSpPr txBox="1"/>
      </cdr:nvSpPr>
      <cdr:spPr>
        <a:xfrm xmlns:a="http://schemas.openxmlformats.org/drawingml/2006/main">
          <a:off x="3744416" y="1944216"/>
          <a:ext cx="216024" cy="21602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US" sz="1100" dirty="0"/>
            <a:t>*</a:t>
          </a:r>
          <a:endParaRPr lang="ru-RU" sz="1100" dirty="0"/>
        </a:p>
      </cdr:txBody>
    </cdr:sp>
  </cdr:relSizeAnchor>
  <cdr:relSizeAnchor xmlns:cdr="http://schemas.openxmlformats.org/drawingml/2006/chartDrawing">
    <cdr:from>
      <cdr:x>0.51386</cdr:x>
      <cdr:y>0.43977</cdr:y>
    </cdr:from>
    <cdr:to>
      <cdr:x>0.54834</cdr:x>
      <cdr:y>0.48739</cdr:y>
    </cdr:to>
    <cdr:sp macro="" textlink="">
      <cdr:nvSpPr>
        <cdr:cNvPr id="13" name="TextBox 1"/>
        <cdr:cNvSpPr txBox="1"/>
      </cdr:nvSpPr>
      <cdr:spPr>
        <a:xfrm xmlns:a="http://schemas.openxmlformats.org/drawingml/2006/main">
          <a:off x="3219152" y="1995016"/>
          <a:ext cx="216024" cy="21602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100" dirty="0"/>
            <a:t>*</a:t>
          </a:r>
          <a:endParaRPr lang="ru-RU" sz="1100" dirty="0"/>
        </a:p>
      </cdr:txBody>
    </cdr:sp>
  </cdr:relSizeAnchor>
  <cdr:relSizeAnchor xmlns:cdr="http://schemas.openxmlformats.org/drawingml/2006/chartDrawing">
    <cdr:from>
      <cdr:x>0.2069</cdr:x>
      <cdr:y>0.79844</cdr:y>
    </cdr:from>
    <cdr:to>
      <cdr:x>0.35286</cdr:x>
      <cdr:y>1</cdr:y>
    </cdr:to>
    <cdr:sp macro="" textlink="">
      <cdr:nvSpPr>
        <cdr:cNvPr id="14" name="TextBox 13"/>
        <cdr:cNvSpPr txBox="1"/>
      </cdr:nvSpPr>
      <cdr:spPr>
        <a:xfrm xmlns:a="http://schemas.openxmlformats.org/drawingml/2006/main">
          <a:off x="1296144" y="4032448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0.37795</cdr:x>
      <cdr:y>0.28796</cdr:y>
    </cdr:from>
    <cdr:to>
      <cdr:x>0.52391</cdr:x>
      <cdr:y>0.36216</cdr:y>
    </cdr:to>
    <cdr:sp macro="" textlink="">
      <cdr:nvSpPr>
        <cdr:cNvPr id="15" name="TextBox 14"/>
        <cdr:cNvSpPr txBox="1"/>
      </cdr:nvSpPr>
      <cdr:spPr>
        <a:xfrm xmlns:a="http://schemas.openxmlformats.org/drawingml/2006/main">
          <a:off x="2367742" y="1306319"/>
          <a:ext cx="914395" cy="33660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100" dirty="0"/>
            <a:t>*</a:t>
          </a:r>
          <a:r>
            <a:rPr lang="en-US" sz="1100" dirty="0"/>
            <a:t>P &lt; 0</a:t>
          </a:r>
          <a:r>
            <a:rPr lang="ru-RU" sz="1100" dirty="0"/>
            <a:t>,</a:t>
          </a:r>
          <a:r>
            <a:rPr lang="en-US" sz="1100" dirty="0"/>
            <a:t>05</a:t>
          </a:r>
          <a:endParaRPr lang="ru-RU" sz="1100" dirty="0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891CE13-4E0B-4934-963D-5DAF5A1EE982}" type="datetimeFigureOut">
              <a:rPr lang="ru-RU" smtClean="0"/>
              <a:t>23.11.2023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4C988CC-13F9-4A92-B10A-77B4FFEF25A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71310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/>
              <a:t>Патогенез шизофрении до конца</a:t>
            </a:r>
            <a:r>
              <a:rPr lang="ru-RU" baseline="0" dirty="0"/>
              <a:t> не изучен. Существует множество гипотез, среди которых </a:t>
            </a:r>
            <a:r>
              <a:rPr lang="ru-RU" baseline="0" dirty="0" err="1"/>
              <a:t>нейромедиаторная</a:t>
            </a:r>
            <a:r>
              <a:rPr lang="ru-RU" baseline="0" dirty="0"/>
              <a:t> теория занимает лидирующее положение. </a:t>
            </a:r>
            <a:endParaRPr lang="ru-RU" dirty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A50D14D-3879-4992-B129-02E17F2678F6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477032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altLang="en-GB" dirty="0" err="1">
                <a:cs typeface="Times New Roman" pitchFamily="18" charset="0"/>
              </a:rPr>
              <a:t>Арипипразол</a:t>
            </a:r>
            <a:r>
              <a:rPr lang="ru-RU" altLang="en-GB" dirty="0">
                <a:cs typeface="Times New Roman" pitchFamily="18" charset="0"/>
              </a:rPr>
              <a:t> был значительно более эффективен, чем </a:t>
            </a:r>
            <a:r>
              <a:rPr lang="ru-RU" altLang="en-GB" dirty="0" err="1">
                <a:cs typeface="Times New Roman" pitchFamily="18" charset="0"/>
              </a:rPr>
              <a:t>галоперидол</a:t>
            </a:r>
            <a:r>
              <a:rPr lang="ru-RU" altLang="en-GB" dirty="0">
                <a:cs typeface="Times New Roman" pitchFamily="18" charset="0"/>
              </a:rPr>
              <a:t>  в отношении улучшения негативных </a:t>
            </a:r>
            <a:r>
              <a:rPr lang="ru-RU" altLang="en-GB" dirty="0" err="1">
                <a:cs typeface="Times New Roman" pitchFamily="18" charset="0"/>
              </a:rPr>
              <a:t>симптомров</a:t>
            </a:r>
            <a:r>
              <a:rPr lang="ru-RU" altLang="en-GB" dirty="0">
                <a:cs typeface="Times New Roman" pitchFamily="18" charset="0"/>
              </a:rPr>
              <a:t> шизофрении в этом 52-недельном исследовании.  </a:t>
            </a:r>
            <a:r>
              <a:rPr lang="en-US" altLang="en-GB" dirty="0">
                <a:cs typeface="Times New Roman" pitchFamily="18" charset="0"/>
              </a:rPr>
              <a:t> </a:t>
            </a:r>
          </a:p>
          <a:p>
            <a:r>
              <a:rPr lang="ru-RU" altLang="en-GB" dirty="0">
                <a:cs typeface="Times New Roman" pitchFamily="18" charset="0"/>
              </a:rPr>
              <a:t>Средняя редукция </a:t>
            </a:r>
            <a:r>
              <a:rPr lang="en-GB" altLang="en-GB" dirty="0">
                <a:cs typeface="Times New Roman" pitchFamily="18" charset="0"/>
              </a:rPr>
              <a:t>п</a:t>
            </a:r>
            <a:r>
              <a:rPr lang="ru-RU" altLang="en-GB" dirty="0">
                <a:cs typeface="Times New Roman" pitchFamily="18" charset="0"/>
              </a:rPr>
              <a:t>о </a:t>
            </a:r>
            <a:r>
              <a:rPr lang="ru-RU" altLang="en-GB" dirty="0" err="1">
                <a:cs typeface="Times New Roman" pitchFamily="18" charset="0"/>
              </a:rPr>
              <a:t>подшкале</a:t>
            </a:r>
            <a:r>
              <a:rPr lang="ru-RU" altLang="en-GB" dirty="0">
                <a:cs typeface="Times New Roman" pitchFamily="18" charset="0"/>
              </a:rPr>
              <a:t> негативных симптомов</a:t>
            </a:r>
            <a:r>
              <a:rPr lang="en-US" altLang="en-GB" dirty="0">
                <a:cs typeface="Times New Roman" pitchFamily="18" charset="0"/>
              </a:rPr>
              <a:t> PANSS</a:t>
            </a:r>
            <a:r>
              <a:rPr lang="ru-RU" altLang="en-GB" dirty="0">
                <a:cs typeface="Times New Roman" pitchFamily="18" charset="0"/>
              </a:rPr>
              <a:t> от исходного уровня была значительно выше у пациентов, получавших </a:t>
            </a:r>
            <a:r>
              <a:rPr lang="ru-RU" altLang="en-GB" dirty="0" err="1">
                <a:cs typeface="Times New Roman" pitchFamily="18" charset="0"/>
              </a:rPr>
              <a:t>арипипраз</a:t>
            </a:r>
            <a:r>
              <a:rPr lang="en-GB" altLang="en-GB" dirty="0">
                <a:cs typeface="Times New Roman" pitchFamily="18" charset="0"/>
              </a:rPr>
              <a:t>о</a:t>
            </a:r>
            <a:r>
              <a:rPr lang="ru-RU" altLang="en-GB" dirty="0">
                <a:cs typeface="Times New Roman" pitchFamily="18" charset="0"/>
              </a:rPr>
              <a:t>л, чем у пациентов, получавших </a:t>
            </a:r>
            <a:r>
              <a:rPr lang="ru-RU" altLang="en-GB" dirty="0" err="1">
                <a:cs typeface="Times New Roman" pitchFamily="18" charset="0"/>
              </a:rPr>
              <a:t>галоперидол</a:t>
            </a:r>
            <a:r>
              <a:rPr lang="ru-RU" altLang="en-GB" dirty="0">
                <a:cs typeface="Times New Roman" pitchFamily="18" charset="0"/>
              </a:rPr>
              <a:t>, начиная с 26 недели</a:t>
            </a:r>
            <a:r>
              <a:rPr lang="en-US" altLang="en-GB" dirty="0">
                <a:cs typeface="Times New Roman" pitchFamily="18" charset="0"/>
              </a:rPr>
              <a:t> (</a:t>
            </a:r>
            <a:r>
              <a:rPr lang="en-US" altLang="en-GB" i="1" dirty="0">
                <a:cs typeface="Times New Roman" pitchFamily="18" charset="0"/>
              </a:rPr>
              <a:t>p</a:t>
            </a:r>
            <a:r>
              <a:rPr lang="en-US" altLang="en-GB" dirty="0">
                <a:cs typeface="Times New Roman" pitchFamily="18" charset="0"/>
              </a:rPr>
              <a:t>≤0.05). </a:t>
            </a:r>
            <a:r>
              <a:rPr lang="ru-RU" altLang="en-GB" dirty="0">
                <a:cs typeface="Times New Roman" pitchFamily="18" charset="0"/>
              </a:rPr>
              <a:t>Эта статистически достоверная разница </a:t>
            </a:r>
            <a:r>
              <a:rPr lang="en-GB" altLang="en-GB" dirty="0">
                <a:cs typeface="Times New Roman" pitchFamily="18" charset="0"/>
              </a:rPr>
              <a:t>с</a:t>
            </a:r>
            <a:r>
              <a:rPr lang="ru-RU" altLang="en-GB" dirty="0">
                <a:cs typeface="Times New Roman" pitchFamily="18" charset="0"/>
              </a:rPr>
              <a:t>охранялась на протяжении всего остального периода 52-недельного исследования.  </a:t>
            </a:r>
            <a:endParaRPr lang="en-US" altLang="en-GB" dirty="0">
              <a:cs typeface="Times New Roman" pitchFamily="18" charset="0"/>
            </a:endParaRPr>
          </a:p>
          <a:p>
            <a:r>
              <a:rPr lang="ru-RU" altLang="en-GB" dirty="0">
                <a:cs typeface="Times New Roman" pitchFamily="18" charset="0"/>
              </a:rPr>
              <a:t>Выраженность негативных симптомов шизофрении оценивалась с помощью соответствующей </a:t>
            </a:r>
            <a:r>
              <a:rPr lang="ru-RU" altLang="en-GB" dirty="0" err="1">
                <a:cs typeface="Times New Roman" pitchFamily="18" charset="0"/>
              </a:rPr>
              <a:t>подшкалы</a:t>
            </a:r>
            <a:r>
              <a:rPr lang="en-GB" altLang="en-GB" dirty="0">
                <a:cs typeface="Times New Roman" pitchFamily="18" charset="0"/>
              </a:rPr>
              <a:t> </a:t>
            </a:r>
            <a:r>
              <a:rPr lang="en-US" altLang="en-GB" dirty="0">
                <a:cs typeface="Times New Roman" pitchFamily="18" charset="0"/>
              </a:rPr>
              <a:t>PANSS. </a:t>
            </a:r>
          </a:p>
          <a:p>
            <a:r>
              <a:rPr lang="ru-RU" altLang="en-GB" dirty="0" err="1">
                <a:cs typeface="Times New Roman" pitchFamily="18" charset="0"/>
              </a:rPr>
              <a:t>Подшкала</a:t>
            </a:r>
            <a:r>
              <a:rPr lang="ru-RU" altLang="en-GB" dirty="0">
                <a:cs typeface="Times New Roman" pitchFamily="18" charset="0"/>
              </a:rPr>
              <a:t> негативных симптомов </a:t>
            </a:r>
            <a:r>
              <a:rPr lang="en-US" altLang="en-GB" dirty="0">
                <a:cs typeface="Times New Roman" pitchFamily="18" charset="0"/>
              </a:rPr>
              <a:t>PANSS</a:t>
            </a:r>
            <a:r>
              <a:rPr lang="ru-RU" altLang="en-GB" dirty="0">
                <a:cs typeface="Times New Roman" pitchFamily="18" charset="0"/>
              </a:rPr>
              <a:t> представляет со</a:t>
            </a:r>
            <a:r>
              <a:rPr lang="en-GB" altLang="en-GB" dirty="0">
                <a:cs typeface="Times New Roman" pitchFamily="18" charset="0"/>
              </a:rPr>
              <a:t>б</a:t>
            </a:r>
            <a:r>
              <a:rPr lang="ru-RU" altLang="en-GB" dirty="0">
                <a:cs typeface="Times New Roman" pitchFamily="18" charset="0"/>
              </a:rPr>
              <a:t>ой </a:t>
            </a:r>
            <a:r>
              <a:rPr lang="en-GB" altLang="en-GB" dirty="0">
                <a:cs typeface="Times New Roman" pitchFamily="18" charset="0"/>
              </a:rPr>
              <a:t>с</a:t>
            </a:r>
            <a:r>
              <a:rPr lang="ru-RU" altLang="en-GB" dirty="0" err="1">
                <a:cs typeface="Times New Roman" pitchFamily="18" charset="0"/>
              </a:rPr>
              <a:t>умму</a:t>
            </a:r>
            <a:r>
              <a:rPr lang="ru-RU" altLang="en-GB" dirty="0">
                <a:cs typeface="Times New Roman" pitchFamily="18" charset="0"/>
              </a:rPr>
              <a:t> баллов по 7 разделам</a:t>
            </a:r>
            <a:r>
              <a:rPr lang="en-US" altLang="en-GB" dirty="0">
                <a:cs typeface="Times New Roman" pitchFamily="18" charset="0"/>
              </a:rPr>
              <a:t> </a:t>
            </a:r>
            <a:r>
              <a:rPr lang="ru-RU" altLang="en-GB" dirty="0">
                <a:cs typeface="Times New Roman" pitchFamily="18" charset="0"/>
              </a:rPr>
              <a:t>шкалы и включает в себя уплощенный аффект, эмоциональную отгороженность, м</a:t>
            </a:r>
            <a:r>
              <a:rPr lang="en-GB" altLang="en-GB" dirty="0">
                <a:cs typeface="Times New Roman" pitchFamily="18" charset="0"/>
              </a:rPr>
              <a:t>а</a:t>
            </a:r>
            <a:r>
              <a:rPr lang="ru-RU" altLang="en-GB" dirty="0" err="1">
                <a:cs typeface="Times New Roman" pitchFamily="18" charset="0"/>
              </a:rPr>
              <a:t>локонтактность</a:t>
            </a:r>
            <a:r>
              <a:rPr lang="ru-RU" altLang="en-GB" dirty="0">
                <a:cs typeface="Times New Roman" pitchFamily="18" charset="0"/>
              </a:rPr>
              <a:t>, </a:t>
            </a:r>
            <a:r>
              <a:rPr lang="en-GB" altLang="en-GB" dirty="0">
                <a:cs typeface="Times New Roman" pitchFamily="18" charset="0"/>
              </a:rPr>
              <a:t>п</a:t>
            </a:r>
            <a:r>
              <a:rPr lang="ru-RU" altLang="en-GB" dirty="0" err="1">
                <a:cs typeface="Times New Roman" pitchFamily="18" charset="0"/>
              </a:rPr>
              <a:t>ассивную</a:t>
            </a:r>
            <a:r>
              <a:rPr lang="ru-RU" altLang="en-GB" dirty="0">
                <a:cs typeface="Times New Roman" pitchFamily="18" charset="0"/>
              </a:rPr>
              <a:t> эмоциональную отгороженность</a:t>
            </a:r>
            <a:r>
              <a:rPr lang="en-US" altLang="en-GB" dirty="0">
                <a:cs typeface="Times New Roman" pitchFamily="18" charset="0"/>
              </a:rPr>
              <a:t>, </a:t>
            </a:r>
            <a:r>
              <a:rPr lang="ru-RU" altLang="en-GB" dirty="0">
                <a:cs typeface="Times New Roman" pitchFamily="18" charset="0"/>
              </a:rPr>
              <a:t>затруднение в абстрактном мышлении, недостаток спонтанности и плавности речи и стереотипное мышление.</a:t>
            </a:r>
            <a:r>
              <a:rPr lang="en-US" altLang="en-GB" dirty="0">
                <a:cs typeface="Times New Roman" pitchFamily="18" charset="0"/>
              </a:rPr>
              <a:t> </a:t>
            </a:r>
            <a:r>
              <a:rPr lang="ru-RU" altLang="en-GB" dirty="0">
                <a:cs typeface="Times New Roman" pitchFamily="18" charset="0"/>
              </a:rPr>
              <a:t>Сумма баллов по негативной </a:t>
            </a:r>
            <a:r>
              <a:rPr lang="ru-RU" altLang="en-GB" dirty="0" err="1">
                <a:cs typeface="Times New Roman" pitchFamily="18" charset="0"/>
              </a:rPr>
              <a:t>подшкале</a:t>
            </a:r>
            <a:r>
              <a:rPr lang="en-US" altLang="en-GB" dirty="0">
                <a:cs typeface="Times New Roman" pitchFamily="18" charset="0"/>
              </a:rPr>
              <a:t> PANSS </a:t>
            </a:r>
            <a:r>
              <a:rPr lang="ru-RU" altLang="en-GB" dirty="0">
                <a:cs typeface="Times New Roman" pitchFamily="18" charset="0"/>
              </a:rPr>
              <a:t>может варьировать от 7 до</a:t>
            </a:r>
            <a:r>
              <a:rPr lang="en-US" altLang="en-GB" dirty="0">
                <a:cs typeface="Times New Roman" pitchFamily="18" charset="0"/>
              </a:rPr>
              <a:t> 49. 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A50D14D-3879-4992-B129-02E17F2678F6}" type="slidenum">
              <a:rPr lang="ru-RU" smtClean="0"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2653397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15000"/>
              </a:lnSpc>
            </a:pPr>
            <a:r>
              <a:rPr lang="ru-RU" altLang="en-GB" dirty="0"/>
              <a:t>Незначительная способность </a:t>
            </a:r>
            <a:r>
              <a:rPr lang="ru-RU" altLang="en-GB" dirty="0" err="1"/>
              <a:t>арипипразола</a:t>
            </a:r>
            <a:r>
              <a:rPr lang="ru-RU" altLang="en-GB" dirty="0"/>
              <a:t> вызывать ЭПС была также показана в 52-недельном исследовании, сравнивавшем эффективность и безопасность </a:t>
            </a:r>
            <a:r>
              <a:rPr lang="ru-RU" altLang="en-GB" dirty="0" err="1"/>
              <a:t>арипипразола</a:t>
            </a:r>
            <a:r>
              <a:rPr lang="ru-RU" altLang="en-GB" dirty="0"/>
              <a:t> (</a:t>
            </a:r>
            <a:r>
              <a:rPr lang="en-GB" altLang="en-GB" dirty="0"/>
              <a:t>3</a:t>
            </a:r>
            <a:r>
              <a:rPr lang="ru-RU" altLang="en-GB" dirty="0"/>
              <a:t>0 мг/</a:t>
            </a:r>
            <a:r>
              <a:rPr lang="ru-RU" altLang="en-GB" dirty="0" err="1"/>
              <a:t>сут</a:t>
            </a:r>
            <a:r>
              <a:rPr lang="ru-RU" altLang="en-GB" dirty="0"/>
              <a:t>) и </a:t>
            </a:r>
            <a:r>
              <a:rPr lang="ru-RU" altLang="en-GB" dirty="0" err="1"/>
              <a:t>галоперидола</a:t>
            </a:r>
            <a:r>
              <a:rPr lang="ru-RU" altLang="en-GB" dirty="0"/>
              <a:t> (10 мг/</a:t>
            </a:r>
            <a:r>
              <a:rPr lang="ru-RU" altLang="en-GB" dirty="0" err="1"/>
              <a:t>сут</a:t>
            </a:r>
            <a:r>
              <a:rPr lang="ru-RU" altLang="en-GB" dirty="0"/>
              <a:t>) при  длительном лечении.  </a:t>
            </a:r>
            <a:endParaRPr lang="en-US" altLang="en-GB" dirty="0"/>
          </a:p>
          <a:p>
            <a:pPr>
              <a:lnSpc>
                <a:spcPct val="115000"/>
              </a:lnSpc>
            </a:pPr>
            <a:r>
              <a:rPr lang="ru-RU" altLang="en-GB" dirty="0"/>
              <a:t>Применение </a:t>
            </a:r>
            <a:r>
              <a:rPr lang="ru-RU" altLang="en-GB" dirty="0" err="1"/>
              <a:t>арипипразола</a:t>
            </a:r>
            <a:r>
              <a:rPr lang="ru-RU" altLang="en-GB" dirty="0"/>
              <a:t> ассоциировалось со значительно мен</a:t>
            </a:r>
            <a:r>
              <a:rPr lang="en-GB" altLang="en-GB" dirty="0"/>
              <a:t>ь</a:t>
            </a:r>
            <a:r>
              <a:rPr lang="ru-RU" altLang="en-GB" dirty="0" err="1"/>
              <a:t>шим</a:t>
            </a:r>
            <a:r>
              <a:rPr lang="en-US" altLang="en-GB" dirty="0"/>
              <a:t> (p&lt;0.001) </a:t>
            </a:r>
            <a:r>
              <a:rPr lang="ru-RU" altLang="en-GB" dirty="0"/>
              <a:t>возникновением непроизвольных движений, чем применение </a:t>
            </a:r>
            <a:r>
              <a:rPr lang="ru-RU" altLang="en-GB" dirty="0" err="1"/>
              <a:t>галоперидола</a:t>
            </a:r>
            <a:r>
              <a:rPr lang="ru-RU" altLang="en-GB" dirty="0"/>
              <a:t> на протяжении всего периода двойного слепого исследования</a:t>
            </a:r>
            <a:r>
              <a:rPr lang="en-US" altLang="en-GB" dirty="0"/>
              <a:t> (8, 26 </a:t>
            </a:r>
            <a:r>
              <a:rPr lang="ru-RU" altLang="en-GB" dirty="0"/>
              <a:t>и</a:t>
            </a:r>
            <a:r>
              <a:rPr lang="en-US" altLang="en-GB" dirty="0"/>
              <a:t> 52</a:t>
            </a:r>
            <a:r>
              <a:rPr lang="ru-RU" altLang="en-GB" dirty="0"/>
              <a:t> недели</a:t>
            </a:r>
            <a:r>
              <a:rPr lang="en-US" altLang="en-GB" dirty="0"/>
              <a:t>),</a:t>
            </a:r>
            <a:r>
              <a:rPr lang="ru-RU" altLang="en-GB" dirty="0"/>
              <a:t> что о</a:t>
            </a:r>
            <a:r>
              <a:rPr lang="en-GB" altLang="en-GB" dirty="0"/>
              <a:t>ц</a:t>
            </a:r>
            <a:r>
              <a:rPr lang="ru-RU" altLang="en-GB" dirty="0" err="1"/>
              <a:t>енивалось</a:t>
            </a:r>
            <a:r>
              <a:rPr lang="ru-RU" altLang="en-GB" dirty="0"/>
              <a:t> на основании изменений от исходного уровня по шкалам ЭПС</a:t>
            </a:r>
            <a:r>
              <a:rPr lang="en-US" altLang="en-GB" dirty="0"/>
              <a:t> (Simpson-Angus Scale [SAS], Barnes Akathisia Scale [BAS] </a:t>
            </a:r>
            <a:r>
              <a:rPr lang="ru-RU" altLang="en-GB" dirty="0"/>
              <a:t>и</a:t>
            </a:r>
            <a:r>
              <a:rPr lang="en-US" altLang="en-GB" dirty="0"/>
              <a:t> Abnormal Involuntary Movement Scale [AIMS]). </a:t>
            </a:r>
            <a:r>
              <a:rPr lang="ru-RU" altLang="en-GB" dirty="0"/>
              <a:t>На</a:t>
            </a:r>
            <a:r>
              <a:rPr lang="en-US" altLang="en-GB" dirty="0"/>
              <a:t> 52</a:t>
            </a:r>
            <a:r>
              <a:rPr lang="ru-RU" altLang="en-GB" dirty="0"/>
              <a:t>-й неделе </a:t>
            </a:r>
            <a:r>
              <a:rPr lang="ru-RU" altLang="en-GB" dirty="0" err="1"/>
              <a:t>арипипразол</a:t>
            </a:r>
            <a:r>
              <a:rPr lang="ru-RU" altLang="en-GB" dirty="0"/>
              <a:t> также показал отсутствие изменений, либо улучшение среднего значения этих шкал в сравнении с исходным уровнем, в то время как на </a:t>
            </a:r>
            <a:r>
              <a:rPr lang="ru-RU" altLang="en-GB" dirty="0" err="1"/>
              <a:t>галоперидоле</a:t>
            </a:r>
            <a:r>
              <a:rPr lang="ru-RU" altLang="en-GB" dirty="0"/>
              <a:t>  отмечалось ухудшение </a:t>
            </a:r>
            <a:r>
              <a:rPr lang="ru-RU" altLang="en-GB" dirty="0" err="1"/>
              <a:t>показате</a:t>
            </a:r>
            <a:r>
              <a:rPr lang="en-GB" altLang="en-GB" dirty="0"/>
              <a:t>л</a:t>
            </a:r>
            <a:r>
              <a:rPr lang="ru-RU" altLang="en-GB" dirty="0"/>
              <a:t>ей.  </a:t>
            </a:r>
            <a:endParaRPr lang="en-US" altLang="en-GB" dirty="0"/>
          </a:p>
          <a:p>
            <a:pPr>
              <a:lnSpc>
                <a:spcPct val="115000"/>
              </a:lnSpc>
            </a:pPr>
            <a:r>
              <a:rPr lang="ru-RU" altLang="en-GB" dirty="0"/>
              <a:t>По сравнению с пациентами, получавшими </a:t>
            </a:r>
            <a:r>
              <a:rPr lang="ru-RU" altLang="en-GB" dirty="0" err="1"/>
              <a:t>арипипразол</a:t>
            </a:r>
            <a:r>
              <a:rPr lang="ru-RU" altLang="en-GB" dirty="0"/>
              <a:t>, более чем вдвое большее количество пациент</a:t>
            </a:r>
            <a:r>
              <a:rPr lang="en-GB" altLang="en-GB" dirty="0"/>
              <a:t>о</a:t>
            </a:r>
            <a:r>
              <a:rPr lang="ru-RU" altLang="en-GB" dirty="0"/>
              <a:t>в </a:t>
            </a:r>
            <a:r>
              <a:rPr lang="en-GB" altLang="en-GB" dirty="0"/>
              <a:t>в</a:t>
            </a:r>
            <a:r>
              <a:rPr lang="ru-RU" altLang="en-GB" dirty="0"/>
              <a:t> группе </a:t>
            </a:r>
            <a:r>
              <a:rPr lang="ru-RU" altLang="en-GB" dirty="0" err="1"/>
              <a:t>галоперидола</a:t>
            </a:r>
            <a:r>
              <a:rPr lang="ru-RU" altLang="en-GB" dirty="0"/>
              <a:t> получали антихолинергические препараты для устранения возможных ЭПС</a:t>
            </a:r>
            <a:r>
              <a:rPr lang="en-US" altLang="en-GB" dirty="0"/>
              <a:t> (23% </a:t>
            </a:r>
            <a:r>
              <a:rPr lang="ru-RU" altLang="en-GB" dirty="0"/>
              <a:t>и</a:t>
            </a:r>
            <a:r>
              <a:rPr lang="en-US" altLang="en-GB" dirty="0"/>
              <a:t> 57%).</a:t>
            </a:r>
            <a:endParaRPr lang="en-GB" altLang="ru-RU" dirty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A50D14D-3879-4992-B129-02E17F2678F6}" type="slidenum">
              <a:rPr lang="ru-RU" smtClean="0"/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350277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LOCF</a:t>
            </a:r>
            <a:r>
              <a:rPr lang="ru-RU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анализ - </a:t>
            </a:r>
            <a:r>
              <a:rPr lang="en-US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last observation carried forward</a:t>
            </a:r>
            <a:r>
              <a:rPr lang="ru-RU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- учётом выбывших больных с переносом последних значений измерения вперёд.</a:t>
            </a:r>
            <a:endParaRPr lang="ru-RU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ru-RU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Гиперпролактинемия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– один из основных побочных эффектов, возникающих при приёме антипсихотиков. </a:t>
            </a:r>
          </a:p>
          <a:p>
            <a:r>
              <a:rPr lang="ru-RU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Гиперпролактинемия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вызывает такие осложнения как гинекомастия у мужчин, развитие подкожно жировой клетчатки по женскому типу у мужчин, снижение либидо, </a:t>
            </a:r>
            <a:r>
              <a:rPr lang="ru-RU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галакторея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у не кормящих женщин, нарушение менструального цикла и даже бесплодие.</a:t>
            </a:r>
          </a:p>
          <a:p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Вероятность развития этих симптомов тем выше, чем дольше пациент принимает препарат.</a:t>
            </a:r>
          </a:p>
          <a:p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Очевидно, что столкнувшись с такими побочными эффектами больной может отказаться от продолжения терапии, и это вызовет рецидив.</a:t>
            </a:r>
          </a:p>
          <a:p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Посмотрите, справа список молекул антипсихотиков, ранжированный по вероятности возникновения </a:t>
            </a:r>
            <a:r>
              <a:rPr lang="ru-RU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гиперпролактинемии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В отличие о </a:t>
            </a:r>
            <a:r>
              <a:rPr lang="ru-RU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рисперидона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и </a:t>
            </a:r>
            <a:r>
              <a:rPr lang="ru-RU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оланзапина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арипипразол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не вызывает повышения уровня пролактина в крови, не вызывает выше описанные побочные эффекты. Поэтому </a:t>
            </a:r>
            <a:r>
              <a:rPr lang="ru-RU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Арипризол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идеален для длительной поддерживающей терапии. </a:t>
            </a:r>
          </a:p>
          <a:p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Для сравнения, посмотрите на диаграмму, отражающую результаты многоцентрового, открытого, сравнительного исследования </a:t>
            </a:r>
            <a:r>
              <a:rPr lang="ru-RU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арипипразола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и </a:t>
            </a:r>
            <a:r>
              <a:rPr lang="ru-RU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оланзапина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Длительность исследования 52 недели. В него были вовлечены больные (мужчины и женщины) с хронической стабильной шизофренией и пациенты с острыми психотическими расстройствами. Целью исследования было сравнение эффективности и безопасности </a:t>
            </a:r>
            <a:r>
              <a:rPr lang="ru-RU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арипипразола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и </a:t>
            </a:r>
            <a:r>
              <a:rPr lang="ru-RU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оланзапина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Больные были рандомизированы на 2 группы (</a:t>
            </a:r>
            <a:r>
              <a:rPr lang="ru-RU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арипипразола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и </a:t>
            </a:r>
            <a:r>
              <a:rPr lang="ru-RU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оланзапина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 с ежедневным приёмом (1 раз в день)  в течение 52 недель.</a:t>
            </a:r>
          </a:p>
          <a:p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Доза </a:t>
            </a:r>
            <a:r>
              <a:rPr lang="ru-RU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арипипразола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– 15-30 мг/сутки.</a:t>
            </a:r>
          </a:p>
          <a:p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Доза </a:t>
            </a:r>
            <a:r>
              <a:rPr lang="ru-RU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оланзапина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– 10-20 мг/сутки.</a:t>
            </a:r>
          </a:p>
          <a:p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Эти дозировки могли еженедельно уточняться в зависимости от эффективности и переносимости.</a:t>
            </a:r>
          </a:p>
          <a:p>
            <a:r>
              <a:rPr lang="ru-RU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Оценка эффективности проводилась, в том числе по шкале </a:t>
            </a:r>
            <a:r>
              <a:rPr lang="en-US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PANSS</a:t>
            </a:r>
            <a:r>
              <a:rPr lang="ru-RU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И </a:t>
            </a:r>
            <a:r>
              <a:rPr lang="ru-RU" sz="1200" i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арипипразол</a:t>
            </a:r>
            <a:r>
              <a:rPr lang="ru-RU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и </a:t>
            </a:r>
            <a:r>
              <a:rPr lang="ru-RU" sz="1200" i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оланзапин</a:t>
            </a:r>
            <a:r>
              <a:rPr lang="ru-RU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показали сходную эффективность: в случае хронической шизофрении  (базовый уровень 66 баллов) улучшение на 10% в обеих группах; в случае  обострения (базовый уровень 99 баллов) улучшение на 30%.</a:t>
            </a:r>
            <a:endParaRPr lang="ru-RU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При оценке безопасности, среди прочего, оценивалось изменение уровня пролактина в крови. Посмотрите, на 52 неделе уровень пролактина в группе </a:t>
            </a:r>
            <a:r>
              <a:rPr lang="ru-RU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арипипразола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почти не изменился, когда как в группе </a:t>
            </a:r>
            <a:r>
              <a:rPr lang="ru-RU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оланзапина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значительно вырос.</a:t>
            </a:r>
          </a:p>
          <a:p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Это важное отличие в безопасности </a:t>
            </a:r>
            <a:r>
              <a:rPr lang="ru-RU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арипипразола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позволяет уверенно применять его в качестве длительной поддерживающей терапии.</a:t>
            </a:r>
            <a:endParaRPr lang="ru-RU" dirty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A50D14D-3879-4992-B129-02E17F2678F6}" type="slidenum">
              <a:rPr lang="ru-RU" smtClean="0"/>
              <a:t>20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9395651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15000"/>
              </a:lnSpc>
            </a:pPr>
            <a:r>
              <a:rPr lang="ru-RU" altLang="en-GB" dirty="0"/>
              <a:t>В этом исследовании, сравнивавшем влияние на вес в долгосрочной перспективе у 317 пациентов с рецидивом шизофрении, была продемонстрирована значительно меньшая прибавка массы тела на </a:t>
            </a:r>
            <a:r>
              <a:rPr lang="ru-RU" altLang="en-GB" dirty="0" err="1"/>
              <a:t>арипипразоле</a:t>
            </a:r>
            <a:r>
              <a:rPr lang="en-US" altLang="en-GB" dirty="0"/>
              <a:t> (15-30 </a:t>
            </a:r>
            <a:r>
              <a:rPr lang="ru-RU" altLang="en-GB" dirty="0"/>
              <a:t>мг</a:t>
            </a:r>
            <a:r>
              <a:rPr lang="en-US" altLang="en-GB" dirty="0"/>
              <a:t>/</a:t>
            </a:r>
            <a:r>
              <a:rPr lang="ru-RU" altLang="en-GB" dirty="0" err="1"/>
              <a:t>сут</a:t>
            </a:r>
            <a:r>
              <a:rPr lang="en-US" altLang="en-GB" dirty="0"/>
              <a:t>)</a:t>
            </a:r>
            <a:r>
              <a:rPr lang="ru-RU" altLang="en-GB" dirty="0"/>
              <a:t>, чем на </a:t>
            </a:r>
            <a:r>
              <a:rPr lang="ru-RU" altLang="en-GB" dirty="0" err="1"/>
              <a:t>оланзапине</a:t>
            </a:r>
            <a:r>
              <a:rPr lang="en-US" altLang="en-GB" dirty="0"/>
              <a:t> (10-20 </a:t>
            </a:r>
            <a:r>
              <a:rPr lang="ru-RU" altLang="en-GB" dirty="0"/>
              <a:t>мг</a:t>
            </a:r>
            <a:r>
              <a:rPr lang="en-US" altLang="en-GB" dirty="0"/>
              <a:t>/</a:t>
            </a:r>
            <a:r>
              <a:rPr lang="ru-RU" altLang="en-GB" dirty="0" err="1"/>
              <a:t>сут</a:t>
            </a:r>
            <a:r>
              <a:rPr lang="en-US" altLang="en-GB" dirty="0"/>
              <a:t>).</a:t>
            </a:r>
            <a:endParaRPr lang="en-GB" altLang="ru-RU" b="1" u="sng" dirty="0"/>
          </a:p>
          <a:p>
            <a:pPr>
              <a:lnSpc>
                <a:spcPct val="115000"/>
              </a:lnSpc>
            </a:pPr>
            <a:r>
              <a:rPr lang="ru-RU" altLang="ru-RU" dirty="0"/>
              <a:t>Наблюдалось снижение среднего показателя массы тела в группе пациентов, получавших </a:t>
            </a:r>
            <a:r>
              <a:rPr lang="ru-RU" altLang="ru-RU" dirty="0" err="1"/>
              <a:t>арипипразол</a:t>
            </a:r>
            <a:r>
              <a:rPr lang="ru-RU" altLang="ru-RU" dirty="0"/>
              <a:t>, на протяжении всего исследования, начиная с 3 недели до 26-й, в то время как у пациентов, получавших </a:t>
            </a:r>
            <a:r>
              <a:rPr lang="ru-RU" altLang="ru-RU" dirty="0" err="1"/>
              <a:t>оланзапин</a:t>
            </a:r>
            <a:r>
              <a:rPr lang="ru-RU" altLang="ru-RU" dirty="0"/>
              <a:t>, с 1 недели и далее отмечалось среднее повышение массы тела. На 26 неделе отмечалось среднее повышение массы тела на </a:t>
            </a:r>
            <a:r>
              <a:rPr lang="en-US" altLang="ru-RU" dirty="0"/>
              <a:t> 4.23</a:t>
            </a:r>
            <a:r>
              <a:rPr lang="ru-RU" altLang="ru-RU" dirty="0"/>
              <a:t> кг на </a:t>
            </a:r>
            <a:r>
              <a:rPr lang="ru-RU" altLang="ru-RU" dirty="0" err="1"/>
              <a:t>оланзапине</a:t>
            </a:r>
            <a:r>
              <a:rPr lang="ru-RU" altLang="ru-RU" dirty="0"/>
              <a:t> в сравнении со средним снижением массы тела на </a:t>
            </a:r>
            <a:r>
              <a:rPr lang="ru-RU" altLang="ru-RU" dirty="0" err="1"/>
              <a:t>арипипразоле</a:t>
            </a:r>
            <a:r>
              <a:rPr lang="ru-RU" altLang="ru-RU" dirty="0"/>
              <a:t> на</a:t>
            </a:r>
            <a:r>
              <a:rPr lang="en-US" altLang="ru-RU" dirty="0"/>
              <a:t> 1.37 </a:t>
            </a:r>
            <a:r>
              <a:rPr lang="ru-RU" altLang="ru-RU" dirty="0"/>
              <a:t>кг</a:t>
            </a:r>
            <a:r>
              <a:rPr lang="en-US" altLang="ru-RU" dirty="0"/>
              <a:t> (</a:t>
            </a:r>
            <a:r>
              <a:rPr lang="en-US" altLang="ru-RU" i="1" dirty="0"/>
              <a:t>p</a:t>
            </a:r>
            <a:r>
              <a:rPr lang="en-US" altLang="ru-RU" dirty="0"/>
              <a:t>&lt;0.001). </a:t>
            </a:r>
            <a:r>
              <a:rPr lang="ru-RU" altLang="ru-RU" dirty="0"/>
              <a:t>Среднее изменение веса значительно отличалось от исходного уровня между группами по всем оценкам на протяжении исследования.  </a:t>
            </a:r>
            <a:endParaRPr lang="en-US" altLang="ru-RU" dirty="0"/>
          </a:p>
          <a:p>
            <a:pPr>
              <a:lnSpc>
                <a:spcPct val="115000"/>
              </a:lnSpc>
            </a:pPr>
            <a:r>
              <a:rPr lang="ru-RU" altLang="ru-RU" dirty="0"/>
              <a:t>Кроме того</a:t>
            </a:r>
            <a:r>
              <a:rPr lang="en-US" altLang="ru-RU" dirty="0"/>
              <a:t>, </a:t>
            </a:r>
            <a:r>
              <a:rPr lang="ru-RU" altLang="ru-RU" dirty="0"/>
              <a:t>пропорция пациентов, у которых отмечалось клинически значимое повышение массы тела</a:t>
            </a:r>
            <a:r>
              <a:rPr lang="en-US" altLang="ru-RU" dirty="0"/>
              <a:t> (≥7% </a:t>
            </a:r>
            <a:r>
              <a:rPr lang="ru-RU" altLang="ru-RU" dirty="0"/>
              <a:t>повышение</a:t>
            </a:r>
            <a:r>
              <a:rPr lang="en-US" altLang="ru-RU" dirty="0"/>
              <a:t>)</a:t>
            </a:r>
            <a:r>
              <a:rPr lang="ru-RU" altLang="ru-RU" dirty="0"/>
              <a:t> на протяжении всего исследования была значительно больше на </a:t>
            </a:r>
            <a:r>
              <a:rPr lang="ru-RU" altLang="ru-RU" dirty="0" err="1"/>
              <a:t>оланзапине</a:t>
            </a:r>
            <a:r>
              <a:rPr lang="en-US" altLang="ru-RU" dirty="0"/>
              <a:t> (37%)</a:t>
            </a:r>
            <a:r>
              <a:rPr lang="ru-RU" altLang="ru-RU" dirty="0"/>
              <a:t>, чем на </a:t>
            </a:r>
            <a:r>
              <a:rPr lang="ru-RU" altLang="ru-RU" dirty="0" err="1"/>
              <a:t>арипипразоле</a:t>
            </a:r>
            <a:r>
              <a:rPr lang="en-US" altLang="ru-RU" dirty="0"/>
              <a:t> (14%; p&lt;0.001).</a:t>
            </a:r>
            <a:endParaRPr lang="en-GB" altLang="ru-RU" dirty="0"/>
          </a:p>
          <a:p>
            <a:endParaRPr lang="ru-RU" dirty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50D14D-3879-4992-B129-02E17F2678F6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3848715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A50D14D-3879-4992-B129-02E17F2678F6}" type="slidenum">
              <a:rPr lang="ru-RU" smtClean="0"/>
              <a:t>23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6822678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altLang="en-GB" dirty="0"/>
              <a:t>Сравнение в изменении уровня пролактина у пациентов, получавших </a:t>
            </a:r>
            <a:r>
              <a:rPr lang="ru-RU" altLang="en-GB" dirty="0" err="1"/>
              <a:t>арипипразол</a:t>
            </a:r>
            <a:r>
              <a:rPr lang="ru-RU" altLang="en-GB" dirty="0"/>
              <a:t>, </a:t>
            </a:r>
            <a:r>
              <a:rPr lang="ru-RU" altLang="en-GB" dirty="0" err="1"/>
              <a:t>галоперидол</a:t>
            </a:r>
            <a:r>
              <a:rPr lang="ru-RU" altLang="en-GB" dirty="0"/>
              <a:t> и </a:t>
            </a:r>
            <a:r>
              <a:rPr lang="ru-RU" altLang="en-GB" dirty="0" err="1"/>
              <a:t>рисперидон</a:t>
            </a:r>
            <a:r>
              <a:rPr lang="ru-RU" altLang="en-GB" dirty="0"/>
              <a:t> предполагает, что применение </a:t>
            </a:r>
            <a:r>
              <a:rPr lang="ru-RU" altLang="en-GB" dirty="0" err="1"/>
              <a:t>арипипразола</a:t>
            </a:r>
            <a:r>
              <a:rPr lang="ru-RU" altLang="en-GB" dirty="0"/>
              <a:t> ассоциируется с низким риском повышения уровня пролактина.  </a:t>
            </a:r>
            <a:endParaRPr lang="en-US" altLang="en-GB" dirty="0"/>
          </a:p>
          <a:p>
            <a:endParaRPr lang="en-US" altLang="en-GB" dirty="0"/>
          </a:p>
          <a:p>
            <a:r>
              <a:rPr lang="ru-RU" altLang="en-GB" dirty="0"/>
              <a:t>Это данные анализа безопасности и переносимости пяти 4- 6-ти недельных двойных-слепых </a:t>
            </a:r>
            <a:r>
              <a:rPr lang="ru-RU" altLang="en-GB" dirty="0" err="1"/>
              <a:t>мультицентровых</a:t>
            </a:r>
            <a:r>
              <a:rPr lang="ru-RU" altLang="en-GB" dirty="0"/>
              <a:t> исследований у пациентов, госпитализированных с острым рецидивом шизофрении или </a:t>
            </a:r>
            <a:r>
              <a:rPr lang="ru-RU" altLang="en-GB" dirty="0" err="1"/>
              <a:t>шизо</a:t>
            </a:r>
            <a:r>
              <a:rPr lang="en-GB" altLang="en-GB" dirty="0"/>
              <a:t>а</a:t>
            </a:r>
            <a:r>
              <a:rPr lang="ru-RU" altLang="en-GB" dirty="0" err="1"/>
              <a:t>ффективного</a:t>
            </a:r>
            <a:r>
              <a:rPr lang="ru-RU" altLang="en-GB" dirty="0"/>
              <a:t> расстройства, рандомизированных на </a:t>
            </a:r>
            <a:r>
              <a:rPr lang="ru-RU" altLang="en-GB" dirty="0" err="1"/>
              <a:t>арипипразол</a:t>
            </a:r>
            <a:r>
              <a:rPr lang="en-US" altLang="en-GB" dirty="0"/>
              <a:t> (n = 932), </a:t>
            </a:r>
            <a:r>
              <a:rPr lang="ru-RU" altLang="en-GB" dirty="0"/>
              <a:t>плацебо</a:t>
            </a:r>
            <a:r>
              <a:rPr lang="en-US" altLang="en-GB" dirty="0"/>
              <a:t> (n = 416), </a:t>
            </a:r>
            <a:r>
              <a:rPr lang="ru-RU" altLang="en-GB" dirty="0" err="1"/>
              <a:t>галоперидол</a:t>
            </a:r>
            <a:r>
              <a:rPr lang="en-US" altLang="en-GB" dirty="0"/>
              <a:t> (n = 201) </a:t>
            </a:r>
            <a:r>
              <a:rPr lang="ru-RU" altLang="en-GB" dirty="0"/>
              <a:t>или </a:t>
            </a:r>
            <a:r>
              <a:rPr lang="ru-RU" altLang="en-GB" dirty="0" err="1"/>
              <a:t>рисперидон</a:t>
            </a:r>
            <a:r>
              <a:rPr lang="en-US" altLang="en-GB" dirty="0"/>
              <a:t> (n=99). </a:t>
            </a:r>
            <a:r>
              <a:rPr lang="ru-RU" altLang="en-GB" dirty="0"/>
              <a:t>Суточная доза </a:t>
            </a:r>
            <a:r>
              <a:rPr lang="ru-RU" altLang="en-GB" dirty="0" err="1"/>
              <a:t>арипипразола</a:t>
            </a:r>
            <a:r>
              <a:rPr lang="ru-RU" altLang="en-GB" dirty="0"/>
              <a:t> составляла о</a:t>
            </a:r>
            <a:r>
              <a:rPr lang="en-GB" altLang="en-GB" dirty="0"/>
              <a:t>т</a:t>
            </a:r>
            <a:r>
              <a:rPr lang="en-US" altLang="en-GB" dirty="0"/>
              <a:t> 2 </a:t>
            </a:r>
            <a:r>
              <a:rPr lang="ru-RU" altLang="en-GB" dirty="0"/>
              <a:t>до</a:t>
            </a:r>
            <a:r>
              <a:rPr lang="en-US" altLang="en-GB" dirty="0"/>
              <a:t> 30 </a:t>
            </a:r>
            <a:r>
              <a:rPr lang="ru-RU" altLang="en-GB" dirty="0"/>
              <a:t>мг</a:t>
            </a:r>
            <a:r>
              <a:rPr lang="en-US" altLang="en-GB" dirty="0"/>
              <a:t>.</a:t>
            </a:r>
          </a:p>
          <a:p>
            <a:endParaRPr lang="en-US" altLang="en-GB" dirty="0"/>
          </a:p>
          <a:p>
            <a:r>
              <a:rPr lang="ru-RU" altLang="en-GB" dirty="0"/>
              <a:t>Лечение </a:t>
            </a:r>
            <a:r>
              <a:rPr lang="ru-RU" altLang="en-GB" dirty="0" err="1"/>
              <a:t>арипипразолом</a:t>
            </a:r>
            <a:r>
              <a:rPr lang="ru-RU" altLang="en-GB" dirty="0"/>
              <a:t> сопровождалось снижением у</a:t>
            </a:r>
            <a:r>
              <a:rPr lang="en-GB" altLang="en-GB" dirty="0"/>
              <a:t>р</a:t>
            </a:r>
            <a:r>
              <a:rPr lang="ru-RU" altLang="en-GB" dirty="0" err="1"/>
              <a:t>овня</a:t>
            </a:r>
            <a:r>
              <a:rPr lang="ru-RU" altLang="en-GB" dirty="0"/>
              <a:t> пролактина в плазме. Средний процент измен</a:t>
            </a:r>
            <a:r>
              <a:rPr lang="en-GB" altLang="en-GB" dirty="0"/>
              <a:t>е</a:t>
            </a:r>
            <a:r>
              <a:rPr lang="ru-RU" altLang="en-GB" dirty="0" err="1"/>
              <a:t>ний</a:t>
            </a:r>
            <a:r>
              <a:rPr lang="ru-RU" altLang="en-GB" dirty="0"/>
              <a:t> </a:t>
            </a:r>
            <a:r>
              <a:rPr lang="en-GB" altLang="en-GB" dirty="0"/>
              <a:t>п</a:t>
            </a:r>
            <a:r>
              <a:rPr lang="ru-RU" altLang="en-GB" dirty="0" err="1"/>
              <a:t>ри</a:t>
            </a:r>
            <a:r>
              <a:rPr lang="ru-RU" altLang="en-GB" dirty="0"/>
              <a:t> лечении </a:t>
            </a:r>
            <a:r>
              <a:rPr lang="ru-RU" altLang="en-GB" dirty="0" err="1"/>
              <a:t>арипипразолом</a:t>
            </a:r>
            <a:r>
              <a:rPr lang="ru-RU" altLang="en-GB" dirty="0"/>
              <a:t> составлял 57% снижения</a:t>
            </a:r>
            <a:r>
              <a:rPr lang="en-US" altLang="en-GB" dirty="0"/>
              <a:t> </a:t>
            </a:r>
            <a:r>
              <a:rPr lang="ru-RU" altLang="en-GB" dirty="0"/>
              <a:t>от исходного уровня, что значительно ниже плацебо </a:t>
            </a:r>
            <a:r>
              <a:rPr lang="en-US" altLang="en-GB" dirty="0"/>
              <a:t>(0%). </a:t>
            </a:r>
            <a:r>
              <a:rPr lang="ru-RU" altLang="en-GB" dirty="0"/>
              <a:t> </a:t>
            </a:r>
            <a:r>
              <a:rPr lang="en-US" altLang="en-GB" dirty="0"/>
              <a:t> </a:t>
            </a:r>
            <a:r>
              <a:rPr lang="ru-RU" altLang="en-GB" dirty="0"/>
              <a:t>В сравнении со средним процентом </a:t>
            </a:r>
            <a:r>
              <a:rPr lang="en-GB" altLang="en-GB" dirty="0"/>
              <a:t>п</a:t>
            </a:r>
            <a:r>
              <a:rPr lang="ru-RU" altLang="en-GB" dirty="0" err="1"/>
              <a:t>овышения</a:t>
            </a:r>
            <a:r>
              <a:rPr lang="ru-RU" altLang="en-GB" dirty="0"/>
              <a:t> уровня пролактина при лечении </a:t>
            </a:r>
            <a:r>
              <a:rPr lang="ru-RU" altLang="en-GB" dirty="0" err="1"/>
              <a:t>галоперидолом</a:t>
            </a:r>
            <a:r>
              <a:rPr lang="ru-RU" altLang="en-GB" dirty="0"/>
              <a:t> (120%) и </a:t>
            </a:r>
            <a:r>
              <a:rPr lang="ru-RU" altLang="en-GB" dirty="0" err="1"/>
              <a:t>рисперидоном</a:t>
            </a:r>
            <a:r>
              <a:rPr lang="ru-RU" altLang="en-GB" dirty="0"/>
              <a:t> (600%)</a:t>
            </a:r>
            <a:r>
              <a:rPr lang="en-US" altLang="en-GB" dirty="0"/>
              <a:t>, both of which were significantly greater than observed with placebo (0%; p&lt;0.01). </a:t>
            </a:r>
            <a:r>
              <a:rPr lang="ru-RU" altLang="en-GB" dirty="0"/>
              <a:t>Хотя при лечении </a:t>
            </a:r>
            <a:r>
              <a:rPr lang="ru-RU" altLang="en-GB" dirty="0" err="1"/>
              <a:t>арипипразолом</a:t>
            </a:r>
            <a:r>
              <a:rPr lang="ru-RU" altLang="en-GB" dirty="0"/>
              <a:t> отмечалось снижение уровня пролактина, уровень пролактина оставался в пределах нормы, за исключением о</a:t>
            </a:r>
            <a:r>
              <a:rPr lang="en-GB" altLang="en-GB" dirty="0"/>
              <a:t>д</a:t>
            </a:r>
            <a:r>
              <a:rPr lang="ru-RU" altLang="en-GB" dirty="0" err="1"/>
              <a:t>ного</a:t>
            </a:r>
            <a:r>
              <a:rPr lang="ru-RU" altLang="en-GB" dirty="0"/>
              <a:t> пациента.  </a:t>
            </a:r>
            <a:endParaRPr lang="en-GB" dirty="0"/>
          </a:p>
          <a:p>
            <a:endParaRPr lang="ru-RU" dirty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A50D14D-3879-4992-B129-02E17F2678F6}" type="slidenum">
              <a:rPr lang="ru-RU" smtClean="0"/>
              <a:t>24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1436988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Безусловно, при возникновении НГП лучше переключить пациента полностью на </a:t>
            </a:r>
            <a:r>
              <a:rPr lang="ru-RU" dirty="0" err="1"/>
              <a:t>Арипризол</a:t>
            </a:r>
            <a:r>
              <a:rPr lang="ru-RU" dirty="0"/>
              <a:t>, но бывает, что это не возможно. Пациент стабильно идёт только на конкретном АП.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A50D14D-3879-4992-B129-02E17F2678F6}" type="slidenum">
              <a:rPr lang="ru-RU" smtClean="0"/>
              <a:t>26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131501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Действие антипсихотика основано на блокаде </a:t>
            </a:r>
            <a:r>
              <a:rPr lang="en-US" dirty="0"/>
              <a:t>D2</a:t>
            </a:r>
            <a:r>
              <a:rPr lang="ru-RU" dirty="0"/>
              <a:t>, а агонисты (</a:t>
            </a:r>
            <a:r>
              <a:rPr lang="ru-RU" dirty="0" err="1"/>
              <a:t>Каберголин</a:t>
            </a:r>
            <a:r>
              <a:rPr lang="ru-RU" dirty="0"/>
              <a:t>), напротив, активируют </a:t>
            </a:r>
            <a:r>
              <a:rPr lang="en-US" dirty="0"/>
              <a:t>D2. </a:t>
            </a:r>
            <a:r>
              <a:rPr lang="ru-RU" dirty="0"/>
              <a:t>При этом значительно повышается риск срыва ремиссии.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50D14D-3879-4992-B129-02E17F2678F6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2930454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err="1"/>
              <a:t>Арипризол</a:t>
            </a:r>
            <a:r>
              <a:rPr lang="ru-RU" dirty="0"/>
              <a:t> можно назначать для коррекции НГП вызванной другим АП, например, </a:t>
            </a:r>
            <a:r>
              <a:rPr lang="ru-RU" dirty="0" err="1"/>
              <a:t>рисперидоном</a:t>
            </a:r>
            <a:r>
              <a:rPr lang="ru-RU" dirty="0"/>
              <a:t>. При этом не требуется отменять предыдущий антипсихотик.</a:t>
            </a:r>
          </a:p>
          <a:p>
            <a:r>
              <a:rPr lang="ru-RU" dirty="0"/>
              <a:t>Дозировки </a:t>
            </a:r>
            <a:r>
              <a:rPr lang="ru-RU" dirty="0" err="1"/>
              <a:t>Арипризола</a:t>
            </a:r>
            <a:r>
              <a:rPr lang="ru-RU" dirty="0"/>
              <a:t> для коррекции НГП от 2,5 мг  мг/сутки.</a:t>
            </a:r>
          </a:p>
          <a:p>
            <a:r>
              <a:rPr lang="ru-RU" dirty="0"/>
              <a:t>Одновременный приём 2-х антипсихотиков.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A50D14D-3879-4992-B129-02E17F2678F6}" type="slidenum">
              <a:rPr lang="ru-RU" smtClean="0"/>
              <a:t>28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9168943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Если</a:t>
            </a:r>
            <a:r>
              <a:rPr lang="ru-RU" baseline="0" dirty="0"/>
              <a:t>, несмотря на постепенную титрацию и ведение пациента на минимальной дозе антипсихотика, справиться с </a:t>
            </a:r>
            <a:r>
              <a:rPr lang="ru-RU" baseline="0" dirty="0" err="1"/>
              <a:t>гиперпролактинемией</a:t>
            </a:r>
            <a:r>
              <a:rPr lang="ru-RU" baseline="0" dirty="0"/>
              <a:t> не удалось, необходимо:</a:t>
            </a:r>
          </a:p>
          <a:p>
            <a:pPr marL="228600" indent="-228600">
              <a:buAutoNum type="arabicPeriod"/>
            </a:pPr>
            <a:r>
              <a:rPr lang="ru-RU" baseline="0" dirty="0"/>
              <a:t>Смена антипсихотика</a:t>
            </a:r>
          </a:p>
          <a:p>
            <a:pPr marL="228600" indent="-228600">
              <a:buAutoNum type="arabicPeriod"/>
            </a:pPr>
            <a:r>
              <a:rPr lang="ru-RU" baseline="0" dirty="0"/>
              <a:t>Назначение корректирующей терапии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1D69E8A-3993-405C-86ED-D707DD0B0C8B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31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8448862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altLang="ru-RU" dirty="0"/>
              <a:t>На слайде показаны основные </a:t>
            </a:r>
            <a:r>
              <a:rPr lang="ru-RU" altLang="ru-RU" dirty="0" err="1"/>
              <a:t>дофаминовые</a:t>
            </a:r>
            <a:r>
              <a:rPr lang="ru-RU" altLang="ru-RU" dirty="0"/>
              <a:t> пути и их взаимосвязь с симптомами шизофрении.  </a:t>
            </a:r>
          </a:p>
          <a:p>
            <a:endParaRPr lang="en-GB" altLang="ru-RU" dirty="0"/>
          </a:p>
          <a:p>
            <a:r>
              <a:rPr lang="ru-RU" altLang="ru-RU" dirty="0"/>
              <a:t>Основные </a:t>
            </a:r>
            <a:r>
              <a:rPr lang="ru-RU" altLang="ru-RU" dirty="0" err="1"/>
              <a:t>дофаминовые</a:t>
            </a:r>
            <a:r>
              <a:rPr lang="ru-RU" altLang="ru-RU" dirty="0"/>
              <a:t> пути:</a:t>
            </a:r>
            <a:r>
              <a:rPr lang="en-GB" altLang="ru-RU" dirty="0"/>
              <a:t>  </a:t>
            </a:r>
            <a:r>
              <a:rPr lang="ru-RU" altLang="ru-RU" b="1" dirty="0" err="1"/>
              <a:t>мезолимбический</a:t>
            </a:r>
            <a:r>
              <a:rPr lang="ru-RU" altLang="ru-RU" b="1" dirty="0"/>
              <a:t> путь</a:t>
            </a:r>
            <a:r>
              <a:rPr lang="en-GB" altLang="ru-RU" dirty="0"/>
              <a:t>, </a:t>
            </a:r>
            <a:r>
              <a:rPr lang="ru-RU" altLang="ru-RU" dirty="0"/>
              <a:t>участвует в формировании чувства удовольствия и удовлетворения</a:t>
            </a:r>
            <a:r>
              <a:rPr lang="en-GB" altLang="ru-RU" dirty="0"/>
              <a:t>; </a:t>
            </a:r>
            <a:r>
              <a:rPr lang="ru-RU" altLang="ru-RU" b="1" dirty="0" err="1"/>
              <a:t>мезокортикальный</a:t>
            </a:r>
            <a:r>
              <a:rPr lang="ru-RU" altLang="ru-RU" b="1" dirty="0"/>
              <a:t> путь</a:t>
            </a:r>
            <a:r>
              <a:rPr lang="en-GB" altLang="ru-RU" dirty="0"/>
              <a:t>, </a:t>
            </a:r>
            <a:r>
              <a:rPr lang="ru-RU" altLang="ru-RU" dirty="0"/>
              <a:t>связан с процессами обучения и памяти</a:t>
            </a:r>
            <a:r>
              <a:rPr lang="en-GB" altLang="ru-RU" dirty="0"/>
              <a:t>; </a:t>
            </a:r>
            <a:r>
              <a:rPr lang="ru-RU" altLang="ru-RU" b="1" dirty="0" err="1"/>
              <a:t>нигростриарный</a:t>
            </a:r>
            <a:r>
              <a:rPr lang="ru-RU" altLang="ru-RU" b="1" dirty="0"/>
              <a:t> путь</a:t>
            </a:r>
            <a:r>
              <a:rPr lang="en-GB" altLang="ru-RU" dirty="0"/>
              <a:t>, </a:t>
            </a:r>
            <a:r>
              <a:rPr lang="ru-RU" altLang="ru-RU" dirty="0"/>
              <a:t>участвует в осуществлении двигательного контроля</a:t>
            </a:r>
            <a:r>
              <a:rPr lang="en-GB" altLang="ru-RU" dirty="0"/>
              <a:t>; </a:t>
            </a:r>
            <a:r>
              <a:rPr lang="ru-RU" altLang="ru-RU" dirty="0"/>
              <a:t>и  </a:t>
            </a:r>
            <a:r>
              <a:rPr lang="ru-RU" altLang="ru-RU" b="1" dirty="0" err="1"/>
              <a:t>тубероинфундибулярный</a:t>
            </a:r>
            <a:r>
              <a:rPr lang="ru-RU" altLang="ru-RU" b="1" dirty="0"/>
              <a:t> путь</a:t>
            </a:r>
            <a:r>
              <a:rPr lang="en-GB" altLang="ru-RU" dirty="0"/>
              <a:t>, </a:t>
            </a:r>
            <a:r>
              <a:rPr lang="ru-RU" altLang="ru-RU" dirty="0" err="1"/>
              <a:t>контрольрующий</a:t>
            </a:r>
            <a:r>
              <a:rPr lang="ru-RU" altLang="ru-RU" dirty="0"/>
              <a:t> секрецию пролактина</a:t>
            </a:r>
            <a:r>
              <a:rPr lang="en-GB" altLang="ru-RU" dirty="0"/>
              <a:t>.</a:t>
            </a:r>
          </a:p>
          <a:p>
            <a:endParaRPr lang="en-GB" altLang="ru-RU" dirty="0"/>
          </a:p>
          <a:p>
            <a:r>
              <a:rPr lang="ru-RU" altLang="ru-RU" dirty="0"/>
              <a:t>Позитивные симптомы при шизофрении связаны с повышением активности в </a:t>
            </a:r>
            <a:r>
              <a:rPr lang="ru-RU" altLang="ru-RU" dirty="0" err="1"/>
              <a:t>мезолимбическом</a:t>
            </a:r>
            <a:r>
              <a:rPr lang="ru-RU" altLang="ru-RU" dirty="0"/>
              <a:t> пути, в то время как негативные симптомы, а также явления когнитивного дефицита связаны с </a:t>
            </a:r>
            <a:r>
              <a:rPr lang="ru-RU" altLang="ru-RU" dirty="0" err="1"/>
              <a:t>дофаминовой</a:t>
            </a:r>
            <a:r>
              <a:rPr lang="ru-RU" altLang="ru-RU" dirty="0"/>
              <a:t> </a:t>
            </a:r>
            <a:r>
              <a:rPr lang="ru-RU" altLang="ru-RU" dirty="0" err="1"/>
              <a:t>гипоактивностью</a:t>
            </a:r>
            <a:r>
              <a:rPr lang="ru-RU" altLang="ru-RU" dirty="0"/>
              <a:t> в </a:t>
            </a:r>
            <a:r>
              <a:rPr lang="ru-RU" altLang="ru-RU" dirty="0" err="1"/>
              <a:t>мезокортикальном</a:t>
            </a:r>
            <a:r>
              <a:rPr lang="ru-RU" altLang="ru-RU" dirty="0"/>
              <a:t> пути.  </a:t>
            </a:r>
            <a:endParaRPr lang="en-US" altLang="ru-RU" sz="1000" dirty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A50D14D-3879-4992-B129-02E17F2678F6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3105945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ru-RU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Роль </a:t>
            </a:r>
            <a:r>
              <a:rPr lang="ru-RU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Арипризола</a:t>
            </a:r>
            <a:r>
              <a:rPr lang="ru-RU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в решении проблемы </a:t>
            </a:r>
            <a:r>
              <a:rPr lang="ru-RU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гиперпролактинемии</a:t>
            </a:r>
            <a:r>
              <a:rPr lang="ru-RU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ru-RU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ru-RU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ru-RU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ru-RU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Арипризол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</a:t>
            </a:r>
            <a:r>
              <a:rPr lang="ru-RU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арипипразол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 за счёт своего особого механизма действия не вызывает </a:t>
            </a:r>
            <a:r>
              <a:rPr lang="ru-RU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гиперпролактинемию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и может использоваться для коррекции с </a:t>
            </a:r>
            <a:r>
              <a:rPr lang="ru-RU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антипсихотико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-индуцированной </a:t>
            </a:r>
            <a:r>
              <a:rPr lang="ru-RU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гиперпролактинемией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Таким образом, существует </a:t>
            </a:r>
            <a:r>
              <a:rPr lang="ru-RU" sz="1200" b="1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 основных стратегии использования </a:t>
            </a:r>
            <a:r>
              <a:rPr lang="ru-RU" sz="1200" b="1" u="sng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Арипризола</a:t>
            </a:r>
            <a:r>
              <a:rPr lang="ru-RU" sz="1200" b="1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коррекции с </a:t>
            </a:r>
            <a:r>
              <a:rPr lang="ru-RU" sz="1200" b="1" u="sng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гиперпролактинемией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</a:t>
            </a:r>
          </a:p>
          <a:p>
            <a:pPr lvl="0"/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Стратегия добавления </a:t>
            </a:r>
            <a:r>
              <a:rPr lang="ru-RU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Арипризола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к уже принимаемому антипсихотику, вызвавшему </a:t>
            </a:r>
            <a:r>
              <a:rPr lang="ru-RU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гиперпролактинемию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(2 одновременно принимаемых препарата).</a:t>
            </a:r>
          </a:p>
          <a:p>
            <a:pPr lvl="1"/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Минимальный риск снижения эффективности лечения и обострения;</a:t>
            </a:r>
          </a:p>
          <a:p>
            <a:pPr lvl="1"/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Возможно, повышение стабильности ремиссии;</a:t>
            </a:r>
          </a:p>
          <a:p>
            <a:pPr lvl="1"/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Удорожание лечения за счёт одновременного использования 2-х антипсихотиков;</a:t>
            </a:r>
          </a:p>
          <a:p>
            <a:pPr lvl="1"/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Снижение комплаенса за счёт одновременного приёма 2-х антипсихотиков.</a:t>
            </a:r>
          </a:p>
          <a:p>
            <a:pPr lvl="0"/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Стратегия переключения с предыдущего антипсихотика на </a:t>
            </a:r>
            <a:r>
              <a:rPr lang="ru-RU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Арипризол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(принимается только </a:t>
            </a:r>
            <a:r>
              <a:rPr lang="ru-RU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Арипризол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).</a:t>
            </a:r>
          </a:p>
          <a:p>
            <a:pPr lvl="1"/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Наибольшая эффективность в снижении уровня пролактина;</a:t>
            </a:r>
          </a:p>
          <a:p>
            <a:pPr lvl="1"/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Стоимость лечения ниже, чем в случае 1-ой стратегии;</a:t>
            </a:r>
          </a:p>
          <a:p>
            <a:pPr lvl="1"/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Комплаенс выше за счёт приёма только одного препарата;</a:t>
            </a:r>
          </a:p>
          <a:p>
            <a:pPr lvl="1"/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При переключении на </a:t>
            </a:r>
            <a:r>
              <a:rPr lang="ru-RU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Арипризол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возможно снижение эффективности поддерживающей терапии и обострение (как и при переключении на любой другой антипсихотик).</a:t>
            </a:r>
          </a:p>
          <a:p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pPr lvl="0"/>
            <a:r>
              <a:rPr lang="ru-RU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Цель исследования.</a:t>
            </a:r>
            <a:endParaRPr lang="ru-RU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ru-RU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Оценить эффективность стратегии  добавления </a:t>
            </a:r>
            <a:r>
              <a:rPr lang="ru-RU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арипипразола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в сравнении со стратегией переключения на </a:t>
            </a:r>
            <a:r>
              <a:rPr lang="ru-RU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арипипразол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в отношении улучшения антипсихотик-индуцированной </a:t>
            </a:r>
            <a:r>
              <a:rPr lang="ru-RU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гиперпролактинемии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пролактин-зависимых побочных эффектов и качества жизни пациентов с шизофренией.</a:t>
            </a:r>
          </a:p>
          <a:p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pPr lvl="0"/>
            <a:r>
              <a:rPr lang="ru-RU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Дизайн исследования</a:t>
            </a:r>
            <a:endParaRPr lang="ru-RU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Все испытуемые были возраста 18-45 лет, с диагнозами шизофрения или другие расстройства психотического спектра. Пациенты набирались как из амбулаторного, так и из госпитального сегментов. Все пациенты получали терапию антипсихотиками более 1 месяца и имели антипсихотик-индуцированную </a:t>
            </a:r>
            <a:r>
              <a:rPr lang="ru-RU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гиперпролактинемию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(уровень пролактина в плазме крови &gt; 20 </a:t>
            </a:r>
            <a:r>
              <a:rPr lang="ru-RU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нг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/мл у мужчин и &gt; 24 </a:t>
            </a:r>
            <a:r>
              <a:rPr lang="ru-RU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нг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/мл у женщин). У всех испытуемых перед включением в исследование сохранялись симптомы, как минимум, 2 месяца. </a:t>
            </a:r>
          </a:p>
          <a:p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Симптомы оценивались по шкале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CGI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Clinical Global Impression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Severity scale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– шкала общего клинического впечатления, серьёзные симптомы).</a:t>
            </a:r>
          </a:p>
          <a:p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До включения в исследование пациенты получали </a:t>
            </a:r>
            <a:r>
              <a:rPr lang="ru-RU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палиперидон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ru-RU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рисперидон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ru-RU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кветиапин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ru-RU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галоперидол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ru-RU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бланансерин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ru-RU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сульпирид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ru-RU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клозапин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</a:p>
          <a:p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Всего 52 пациента.</a:t>
            </a:r>
          </a:p>
          <a:p>
            <a:r>
              <a:rPr lang="ru-RU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Все пациенты были разделены на 3 группы:</a:t>
            </a:r>
            <a:endParaRPr lang="ru-RU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ru-RU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Группа 1.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Пациенты у серьёзной </a:t>
            </a:r>
            <a:r>
              <a:rPr lang="ru-RU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гиперпролактинемией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</a:p>
          <a:p>
            <a:pPr lvl="1"/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Уровень пролактина в плазме крови </a:t>
            </a:r>
            <a:r>
              <a:rPr lang="ru-RU" sz="1200" b="1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≥ 50 </a:t>
            </a:r>
            <a:r>
              <a:rPr lang="ru-RU" sz="1200" b="1" u="sng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нг</a:t>
            </a:r>
            <a:r>
              <a:rPr lang="ru-RU" sz="1200" b="1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/мл</a:t>
            </a:r>
            <a:r>
              <a:rPr lang="ru-RU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endParaRPr lang="ru-RU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1"/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Использовалась </a:t>
            </a:r>
            <a:r>
              <a:rPr lang="ru-RU" sz="1200" b="1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стратегия добавления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арипипразола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к принимаемому антипсихотику</a:t>
            </a:r>
          </a:p>
          <a:p>
            <a:pPr lvl="0"/>
            <a:r>
              <a:rPr lang="ru-RU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Группа 2.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Пациенты у серьёзной </a:t>
            </a:r>
            <a:r>
              <a:rPr lang="ru-RU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гиперпролактинемией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</a:p>
          <a:p>
            <a:pPr lvl="1"/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Уровень пролактина в плазме крови </a:t>
            </a:r>
            <a:r>
              <a:rPr lang="ru-RU" sz="1200" b="1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≥ 50 </a:t>
            </a:r>
            <a:r>
              <a:rPr lang="ru-RU" sz="1200" b="1" u="sng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нг</a:t>
            </a:r>
            <a:r>
              <a:rPr lang="ru-RU" sz="1200" b="1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/мл</a:t>
            </a:r>
            <a:endParaRPr lang="ru-RU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1"/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Использовалась </a:t>
            </a:r>
            <a:r>
              <a:rPr lang="ru-RU" sz="1200" b="1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стратегия переключения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с предыдущего антипсихотика на </a:t>
            </a:r>
            <a:r>
              <a:rPr lang="ru-RU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арипипразол</a:t>
            </a:r>
            <a:endParaRPr lang="ru-RU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ru-RU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Группа 3.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Пациенты у лёгкой </a:t>
            </a:r>
            <a:r>
              <a:rPr lang="ru-RU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гиперпролактинемией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</a:p>
          <a:p>
            <a:pPr lvl="1"/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Уровень пролактина в плазме крови </a:t>
            </a:r>
            <a:r>
              <a:rPr lang="ru-RU" sz="1200" b="1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&lt; 50 </a:t>
            </a:r>
            <a:r>
              <a:rPr lang="ru-RU" sz="1200" b="1" u="sng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нг</a:t>
            </a:r>
            <a:r>
              <a:rPr lang="ru-RU" sz="1200" b="1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/мл</a:t>
            </a:r>
            <a:endParaRPr lang="ru-RU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1"/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Использовалась </a:t>
            </a:r>
            <a:r>
              <a:rPr lang="ru-RU" sz="1200" b="1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стратегия добавления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арипипразола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к принимаемому антипсихотику</a:t>
            </a:r>
          </a:p>
          <a:p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Во всех группах </a:t>
            </a:r>
            <a:r>
              <a:rPr lang="ru-RU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арипипразол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назначался в дозе 15 </a:t>
            </a:r>
            <a:r>
              <a:rPr lang="ru-RU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нг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/день первые 2 недели, затем доза </a:t>
            </a:r>
            <a:r>
              <a:rPr lang="ru-RU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ариприпразола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повышалась до 30 </a:t>
            </a:r>
            <a:r>
              <a:rPr lang="ru-RU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нг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в течении следующих 2-х недель. Такая доза сохранялась дальше.</a:t>
            </a:r>
          </a:p>
          <a:p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 группе 2 (переключение) доза предыдущего антипсихотика была уменьшена в 2 раза от исходной к концу 2 недели. Предыдущий антипсихотик был полностью отменён к концу 4 недели.</a:t>
            </a:r>
          </a:p>
          <a:p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Проводилось измерение уровня пролактина в плазме крови на момент начала исследования, в 1, 2, 4, 6, 8 недели.</a:t>
            </a:r>
          </a:p>
          <a:p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pPr lvl="0"/>
            <a:r>
              <a:rPr lang="ru-RU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Результаты</a:t>
            </a:r>
            <a:endParaRPr lang="ru-RU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ru-RU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На начало исследования уровень пролактина у плазме крови составил:</a:t>
            </a:r>
            <a:endParaRPr lang="ru-RU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Группа 1 (≥50 мг/мл, добавление </a:t>
            </a:r>
            <a:r>
              <a:rPr lang="ru-RU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арипипразола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 - 113,4 </a:t>
            </a:r>
            <a:r>
              <a:rPr lang="ru-RU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нг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/мл;</a:t>
            </a:r>
          </a:p>
          <a:p>
            <a:pPr lvl="0"/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Группа 2 (≥50 мг/мл, замена на </a:t>
            </a:r>
            <a:r>
              <a:rPr lang="ru-RU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арипипразол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 – 111,8 </a:t>
            </a:r>
            <a:r>
              <a:rPr lang="ru-RU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нг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/мл;</a:t>
            </a:r>
          </a:p>
          <a:p>
            <a:pPr lvl="0"/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Группа 3 (&lt; 50 мг/мл, добавление </a:t>
            </a:r>
            <a:r>
              <a:rPr lang="ru-RU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арипипразола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 – 32,1 </a:t>
            </a:r>
            <a:r>
              <a:rPr lang="ru-RU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нг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/мл.</a:t>
            </a:r>
          </a:p>
          <a:p>
            <a:endParaRPr lang="ru-RU" dirty="0"/>
          </a:p>
          <a:p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На графиках видно, что к 8 неделе средний уровень пролактина снизился во всех 3-х группах.</a:t>
            </a:r>
          </a:p>
          <a:p>
            <a:pPr lvl="0"/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Группа 1 (≥50 </a:t>
            </a:r>
            <a:r>
              <a:rPr lang="ru-RU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нг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/мл, добавление </a:t>
            </a:r>
            <a:r>
              <a:rPr lang="ru-RU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арипипразола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 – снижение на 72%; средний уровень пролактина составил 31 </a:t>
            </a:r>
            <a:r>
              <a:rPr lang="ru-RU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нг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/мл. Это почти норма для женщин.</a:t>
            </a:r>
          </a:p>
          <a:p>
            <a:pPr lvl="0"/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Группа 2 (≥50 </a:t>
            </a:r>
            <a:r>
              <a:rPr lang="ru-RU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нг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/мл, замена на </a:t>
            </a:r>
            <a:r>
              <a:rPr lang="ru-RU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арипипразол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 – снижение на 91%; средний уровень пролактина составил 10 </a:t>
            </a:r>
            <a:r>
              <a:rPr lang="ru-RU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нг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/мл. Это норма как для женщин, так и для мужчин.</a:t>
            </a:r>
          </a:p>
          <a:p>
            <a:pPr lvl="0"/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Группа 3 (&lt; 50 </a:t>
            </a:r>
            <a:r>
              <a:rPr lang="ru-RU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нг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/мл, добавление </a:t>
            </a:r>
            <a:r>
              <a:rPr lang="ru-RU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арипипразола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 – снижение на 71%; средний уровень пролактина составил 9 </a:t>
            </a:r>
            <a:r>
              <a:rPr lang="ru-RU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нг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/мл. Это норма как для женщин, так и для мужчин.</a:t>
            </a:r>
          </a:p>
          <a:p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Видно, что наибольшее снижение уровня пролактина произошло во второй группе, где предыдущий антипсихотик был полностью заменён на </a:t>
            </a:r>
            <a:r>
              <a:rPr lang="ru-RU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арипипразол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Также, среди прочего, в исследовании оценили динамику клинических проявлений </a:t>
            </a:r>
            <a:r>
              <a:rPr lang="ru-RU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гиперпролактинемии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</a:p>
          <a:p>
            <a:pPr lvl="0"/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Количество пациенток с дисменореей к 8 неделе уменьшилось на 84%. Оставшиеся пациентки, жалующиеся на дисменорею, принадлежали группе 1.</a:t>
            </a:r>
          </a:p>
          <a:p>
            <a:pPr lvl="0"/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Количество пациентов с проявлениями сексуальной дисфункции снизилось на 43%.</a:t>
            </a:r>
          </a:p>
          <a:p>
            <a:endParaRPr lang="ru-RU" dirty="0"/>
          </a:p>
          <a:p>
            <a:r>
              <a:rPr lang="ru-RU" dirty="0"/>
              <a:t>Продолжение на следующих слайдах.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A50D14D-3879-4992-B129-02E17F2678F6}" type="slidenum">
              <a:rPr lang="ru-RU" smtClean="0"/>
              <a:t>34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9928385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Производился анализ результатов по специальным оценочным шкалам: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BPRS</a:t>
            </a:r>
            <a:r>
              <a:rPr lang="ru-RU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CGI</a:t>
            </a:r>
            <a:r>
              <a:rPr lang="ru-RU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</a:t>
            </a:r>
            <a:r>
              <a:rPr lang="ru-RU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CGI</a:t>
            </a:r>
            <a:r>
              <a:rPr lang="ru-RU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</a:t>
            </a:r>
            <a:r>
              <a:rPr lang="ru-RU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ASEX</a:t>
            </a:r>
            <a:r>
              <a:rPr lang="ru-RU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DIEPSS</a:t>
            </a:r>
            <a:r>
              <a:rPr lang="ru-RU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SWN</a:t>
            </a:r>
            <a:r>
              <a:rPr lang="ru-RU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Ниже анализ некоторых из них.</a:t>
            </a:r>
          </a:p>
          <a:p>
            <a:pPr lvl="0"/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BPRS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Brief Psychiatric Rating Scale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 – краткая психиатрическая оценочная шкала. Оценка продуктивной, негативной, аффективной симптоматики. 1 балл – отсутствие симптома, 7 баллов – крайняя тяжесть сим</a:t>
            </a:r>
          </a:p>
          <a:p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Мы можем видеть, что во всех 3-х группах проявление клинических симптомов шизофрении уменьшается. Это говорит от том, что применение </a:t>
            </a:r>
            <a:r>
              <a:rPr lang="ru-RU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Арипризола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как минимум, не ухудшает течение ремиссии.</a:t>
            </a:r>
          </a:p>
          <a:p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pPr lvl="0"/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CGI</a:t>
            </a:r>
            <a:r>
              <a:rPr lang="ru-RU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 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Clinical Global Impression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–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Severity scale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 – шкала общего клинического впечатления о тяжести заболевания. 1 балл – здоров, 7 баллов – самые тяжёлые р-</a:t>
            </a:r>
            <a:r>
              <a:rPr lang="ru-RU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ва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pPr lvl="0"/>
            <a:endParaRPr lang="ru-RU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На данных графиках мы можем видеть стабильное уменьшение тяжести заболевания во всех 3-х группах. Это говорит от том, что применение </a:t>
            </a:r>
            <a:r>
              <a:rPr lang="ru-RU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Арипризола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как минимум, не ухудшает течение ремиссии.</a:t>
            </a:r>
          </a:p>
          <a:p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Таким образом, применение </a:t>
            </a:r>
            <a:r>
              <a:rPr lang="ru-RU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Арипризола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для коррекции антипсихотик индуцированной </a:t>
            </a:r>
            <a:r>
              <a:rPr lang="ru-RU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гиперпролактинемии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может быть осуществлено как в виде добавления, так и в виде полного переключения. Вероятно, стратегию добавления </a:t>
            </a:r>
            <a:r>
              <a:rPr lang="ru-RU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Арипризола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к предыдущему антипсихотику можно использовать как промежуточный этап перед полным переключением на </a:t>
            </a:r>
            <a:r>
              <a:rPr lang="ru-RU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Арипризол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То есть стратегия добавления, может быть, своего рода, длительной формой постепенного переключения на </a:t>
            </a:r>
            <a:r>
              <a:rPr lang="ru-RU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Арипризол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с целью минимизации возможных осложнений.</a:t>
            </a:r>
          </a:p>
          <a:p>
            <a:pPr lvl="0"/>
            <a:r>
              <a:rPr lang="ru-RU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</a:p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A50D14D-3879-4992-B129-02E17F2678F6}" type="slidenum">
              <a:rPr lang="ru-RU" smtClean="0"/>
              <a:t>35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5503710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В каждом нейроне тысячи </a:t>
            </a:r>
            <a:r>
              <a:rPr lang="ru-RU" dirty="0" err="1"/>
              <a:t>дофаминовых</a:t>
            </a:r>
            <a:r>
              <a:rPr lang="ru-RU" dirty="0"/>
              <a:t> рецепторов. Самих нейронов миллиарды.  Какой-то рецептор может быть активен в большей или меньшей степени, какой-то заблокирован. </a:t>
            </a:r>
          </a:p>
          <a:p>
            <a:r>
              <a:rPr lang="ru-RU" dirty="0"/>
              <a:t>Суммарная активность </a:t>
            </a:r>
            <a:r>
              <a:rPr lang="ru-RU" dirty="0" err="1"/>
              <a:t>дофаминовых</a:t>
            </a:r>
            <a:r>
              <a:rPr lang="ru-RU" dirty="0"/>
              <a:t> рецепторов обеспечивает клинические симптомы.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A50D14D-3879-4992-B129-02E17F2678F6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510298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Обычные антипсихотики блокируют </a:t>
            </a:r>
            <a:r>
              <a:rPr lang="ru-RU" dirty="0" err="1"/>
              <a:t>дофаминовые</a:t>
            </a:r>
            <a:r>
              <a:rPr lang="ru-RU" dirty="0"/>
              <a:t> рецепторы, снижая их суммарную активность.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A50D14D-3879-4992-B129-02E17F2678F6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7708117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err="1"/>
              <a:t>Арипипразол</a:t>
            </a:r>
            <a:r>
              <a:rPr lang="ru-RU" dirty="0"/>
              <a:t> – единственны антипсихотик,</a:t>
            </a:r>
            <a:r>
              <a:rPr lang="ru-RU" baseline="0" dirty="0"/>
              <a:t> стабилизирующий уровень дофамина – прототип 3-его поколения.</a:t>
            </a:r>
          </a:p>
          <a:p>
            <a:pPr lvl="1"/>
            <a:r>
              <a:rPr lang="ru-RU" altLang="en-GB" sz="2000" dirty="0"/>
              <a:t>В случае</a:t>
            </a:r>
            <a:r>
              <a:rPr lang="en-US" altLang="en-GB" sz="2000" dirty="0"/>
              <a:t> </a:t>
            </a:r>
            <a:r>
              <a:rPr lang="ru-RU" altLang="en-GB" sz="2000" u="sng" dirty="0"/>
              <a:t>гиперактивности</a:t>
            </a:r>
            <a:r>
              <a:rPr lang="ru-RU" altLang="en-GB" sz="2000" dirty="0"/>
              <a:t>  дофамина</a:t>
            </a:r>
            <a:endParaRPr lang="en-US" altLang="en-GB" sz="2000" dirty="0"/>
          </a:p>
          <a:p>
            <a:pPr lvl="2"/>
            <a:r>
              <a:rPr lang="ru-RU" altLang="en-GB" dirty="0">
                <a:solidFill>
                  <a:srgbClr val="2E9DFE"/>
                </a:solidFill>
              </a:rPr>
              <a:t>Функциональный антагонист</a:t>
            </a:r>
            <a:r>
              <a:rPr lang="en-US" altLang="en-GB" sz="1800" dirty="0"/>
              <a:t> </a:t>
            </a:r>
            <a:r>
              <a:rPr lang="en-US" altLang="en-GB" dirty="0"/>
              <a:t>(</a:t>
            </a:r>
            <a:r>
              <a:rPr lang="ru-RU" altLang="en-GB" dirty="0"/>
              <a:t>контроль позитивных </a:t>
            </a:r>
            <a:r>
              <a:rPr lang="ru-RU" altLang="en-GB" dirty="0" err="1"/>
              <a:t>симп</a:t>
            </a:r>
            <a:r>
              <a:rPr lang="en-GB" altLang="en-GB" dirty="0"/>
              <a:t>т</a:t>
            </a:r>
            <a:r>
              <a:rPr lang="ru-RU" altLang="en-GB" dirty="0"/>
              <a:t>омов</a:t>
            </a:r>
            <a:r>
              <a:rPr lang="en-US" altLang="en-GB" dirty="0"/>
              <a:t>)</a:t>
            </a:r>
            <a:endParaRPr lang="en-US" altLang="en-GB" sz="1600" dirty="0"/>
          </a:p>
          <a:p>
            <a:pPr lvl="1"/>
            <a:r>
              <a:rPr lang="ru-RU" altLang="en-GB" sz="2000" dirty="0"/>
              <a:t>В случае</a:t>
            </a:r>
            <a:r>
              <a:rPr lang="en-US" altLang="en-GB" sz="2000" dirty="0"/>
              <a:t> </a:t>
            </a:r>
            <a:r>
              <a:rPr lang="ru-RU" altLang="en-GB" sz="2000" u="sng" dirty="0" err="1"/>
              <a:t>гипоактивности</a:t>
            </a:r>
            <a:r>
              <a:rPr lang="ru-RU" altLang="en-GB" sz="2000" dirty="0"/>
              <a:t>  дофамина</a:t>
            </a:r>
            <a:r>
              <a:rPr lang="en-US" altLang="en-GB" sz="2000" dirty="0"/>
              <a:t> </a:t>
            </a:r>
          </a:p>
          <a:p>
            <a:pPr lvl="2"/>
            <a:r>
              <a:rPr lang="ru-RU" altLang="en-GB" dirty="0">
                <a:solidFill>
                  <a:srgbClr val="2E9DFE"/>
                </a:solidFill>
              </a:rPr>
              <a:t>Функциональный агонист</a:t>
            </a:r>
            <a:r>
              <a:rPr lang="en-US" altLang="en-GB" sz="1800" dirty="0"/>
              <a:t> </a:t>
            </a:r>
            <a:r>
              <a:rPr lang="en-US" altLang="en-GB" dirty="0"/>
              <a:t>(</a:t>
            </a:r>
            <a:r>
              <a:rPr lang="ru-RU" altLang="en-GB" dirty="0"/>
              <a:t>контроль негативных симптомов</a:t>
            </a:r>
            <a:r>
              <a:rPr lang="en-US" altLang="en-GB" dirty="0"/>
              <a:t>, </a:t>
            </a:r>
            <a:r>
              <a:rPr lang="ru-RU" altLang="en-GB" dirty="0"/>
              <a:t>улучшение в когнитивной сфере</a:t>
            </a:r>
            <a:r>
              <a:rPr lang="en-US" altLang="en-GB" dirty="0"/>
              <a:t>, </a:t>
            </a:r>
            <a:r>
              <a:rPr lang="ru-RU" altLang="en-GB" dirty="0"/>
              <a:t>низкий потенциал ЭПС</a:t>
            </a:r>
            <a:r>
              <a:rPr lang="en-US" altLang="en-GB" dirty="0"/>
              <a:t>)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A50D14D-3879-4992-B129-02E17F2678F6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5095811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Удобно для работающих пациентов. Чтобы сохранить тайну лечения.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A50D14D-3879-4992-B129-02E17F2678F6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1728528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A50D14D-3879-4992-B129-02E17F2678F6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6755753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Есть более эффективные препараты: </a:t>
            </a:r>
            <a:r>
              <a:rPr lang="ru-RU" dirty="0" err="1"/>
              <a:t>Галоперидол</a:t>
            </a:r>
            <a:r>
              <a:rPr lang="ru-RU" dirty="0"/>
              <a:t>, </a:t>
            </a:r>
            <a:r>
              <a:rPr lang="ru-RU" dirty="0" err="1"/>
              <a:t>Оланзапин</a:t>
            </a:r>
            <a:r>
              <a:rPr lang="ru-RU" dirty="0"/>
              <a:t>, …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A50D14D-3879-4992-B129-02E17F2678F6}" type="slidenum">
              <a:rPr lang="ru-RU" smtClean="0"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7307872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FontTx/>
              <a:buChar char="•"/>
            </a:pPr>
            <a:r>
              <a:rPr lang="ru-RU" altLang="en-GB" dirty="0">
                <a:cs typeface="Times New Roman" pitchFamily="18" charset="0"/>
              </a:rPr>
              <a:t>В этом</a:t>
            </a:r>
            <a:r>
              <a:rPr lang="en-US" altLang="en-GB" dirty="0">
                <a:cs typeface="Times New Roman" pitchFamily="18" charset="0"/>
              </a:rPr>
              <a:t> 52-</a:t>
            </a:r>
            <a:r>
              <a:rPr lang="ru-RU" altLang="en-GB" dirty="0">
                <a:cs typeface="Times New Roman" pitchFamily="18" charset="0"/>
              </a:rPr>
              <a:t>недельном исследовании, </a:t>
            </a:r>
            <a:r>
              <a:rPr lang="en-GB" altLang="en-GB" dirty="0">
                <a:cs typeface="Times New Roman" pitchFamily="18" charset="0"/>
              </a:rPr>
              <a:t>и</a:t>
            </a:r>
            <a:r>
              <a:rPr lang="ru-RU" altLang="en-GB" dirty="0" err="1">
                <a:cs typeface="Times New Roman" pitchFamily="18" charset="0"/>
              </a:rPr>
              <a:t>зучавшем</a:t>
            </a:r>
            <a:r>
              <a:rPr lang="ru-RU" altLang="en-GB" dirty="0">
                <a:cs typeface="Times New Roman" pitchFamily="18" charset="0"/>
              </a:rPr>
              <a:t> поддерживающий эффект </a:t>
            </a:r>
            <a:r>
              <a:rPr lang="ru-RU" altLang="en-GB" dirty="0" err="1">
                <a:cs typeface="Times New Roman" pitchFamily="18" charset="0"/>
              </a:rPr>
              <a:t>арипипразола</a:t>
            </a:r>
            <a:r>
              <a:rPr lang="ru-RU" altLang="en-GB" dirty="0">
                <a:cs typeface="Times New Roman" pitchFamily="18" charset="0"/>
              </a:rPr>
              <a:t> и </a:t>
            </a:r>
            <a:r>
              <a:rPr lang="ru-RU" altLang="en-GB" dirty="0" err="1">
                <a:cs typeface="Times New Roman" pitchFamily="18" charset="0"/>
              </a:rPr>
              <a:t>галоперидола</a:t>
            </a:r>
            <a:r>
              <a:rPr lang="ru-RU" altLang="en-GB" dirty="0">
                <a:cs typeface="Times New Roman" pitchFamily="18" charset="0"/>
              </a:rPr>
              <a:t>, анализ среднего изменения баллов по </a:t>
            </a:r>
            <a:r>
              <a:rPr lang="ru-RU" altLang="en-GB" dirty="0" err="1">
                <a:cs typeface="Times New Roman" pitchFamily="18" charset="0"/>
              </a:rPr>
              <a:t>подшкале</a:t>
            </a:r>
            <a:r>
              <a:rPr lang="ru-RU" altLang="en-GB" dirty="0">
                <a:cs typeface="Times New Roman" pitchFamily="18" charset="0"/>
              </a:rPr>
              <a:t> позитивных симптомов </a:t>
            </a:r>
            <a:r>
              <a:rPr lang="en-US" altLang="en-GB" dirty="0">
                <a:cs typeface="Times New Roman" pitchFamily="18" charset="0"/>
              </a:rPr>
              <a:t>PANSS</a:t>
            </a:r>
            <a:r>
              <a:rPr lang="ru-RU" altLang="en-GB" dirty="0">
                <a:cs typeface="Times New Roman" pitchFamily="18" charset="0"/>
              </a:rPr>
              <a:t> не выявил су</a:t>
            </a:r>
            <a:r>
              <a:rPr lang="en-GB" altLang="en-GB" dirty="0">
                <a:cs typeface="Times New Roman" pitchFamily="18" charset="0"/>
              </a:rPr>
              <a:t>щ</a:t>
            </a:r>
            <a:r>
              <a:rPr lang="ru-RU" altLang="en-GB" dirty="0" err="1">
                <a:cs typeface="Times New Roman" pitchFamily="18" charset="0"/>
              </a:rPr>
              <a:t>ественной</a:t>
            </a:r>
            <a:r>
              <a:rPr lang="ru-RU" altLang="en-GB" dirty="0">
                <a:cs typeface="Times New Roman" pitchFamily="18" charset="0"/>
              </a:rPr>
              <a:t> разницы между группами </a:t>
            </a:r>
            <a:r>
              <a:rPr lang="ru-RU" altLang="en-GB" dirty="0" err="1">
                <a:cs typeface="Times New Roman" pitchFamily="18" charset="0"/>
              </a:rPr>
              <a:t>арипипразол</a:t>
            </a:r>
            <a:r>
              <a:rPr lang="en-GB" altLang="en-GB" dirty="0">
                <a:cs typeface="Times New Roman" pitchFamily="18" charset="0"/>
              </a:rPr>
              <a:t>а</a:t>
            </a:r>
            <a:r>
              <a:rPr lang="ru-RU" altLang="en-GB" dirty="0">
                <a:cs typeface="Times New Roman" pitchFamily="18" charset="0"/>
              </a:rPr>
              <a:t> и </a:t>
            </a:r>
            <a:r>
              <a:rPr lang="ru-RU" altLang="en-GB" dirty="0" err="1">
                <a:cs typeface="Times New Roman" pitchFamily="18" charset="0"/>
              </a:rPr>
              <a:t>галоперидол</a:t>
            </a:r>
            <a:r>
              <a:rPr lang="en-GB" altLang="en-GB" dirty="0">
                <a:cs typeface="Times New Roman" pitchFamily="18" charset="0"/>
              </a:rPr>
              <a:t>а</a:t>
            </a:r>
            <a:r>
              <a:rPr lang="ru-RU" altLang="en-GB" dirty="0">
                <a:cs typeface="Times New Roman" pitchFamily="18" charset="0"/>
              </a:rPr>
              <a:t> на протяжении всего </a:t>
            </a:r>
            <a:r>
              <a:rPr lang="ru-RU" altLang="en-GB" dirty="0" err="1">
                <a:cs typeface="Times New Roman" pitchFamily="18" charset="0"/>
              </a:rPr>
              <a:t>исследова</a:t>
            </a:r>
            <a:r>
              <a:rPr lang="en-GB" altLang="en-GB" dirty="0">
                <a:cs typeface="Times New Roman" pitchFamily="18" charset="0"/>
              </a:rPr>
              <a:t>н</a:t>
            </a:r>
            <a:r>
              <a:rPr lang="ru-RU" altLang="en-GB" dirty="0" err="1">
                <a:cs typeface="Times New Roman" pitchFamily="18" charset="0"/>
              </a:rPr>
              <a:t>ия</a:t>
            </a:r>
            <a:r>
              <a:rPr lang="ru-RU" altLang="en-GB" dirty="0">
                <a:cs typeface="Times New Roman" pitchFamily="18" charset="0"/>
              </a:rPr>
              <a:t>.</a:t>
            </a:r>
            <a:r>
              <a:rPr lang="en-US" altLang="en-GB" dirty="0">
                <a:cs typeface="Times New Roman" pitchFamily="18" charset="0"/>
              </a:rPr>
              <a:t> </a:t>
            </a:r>
            <a:r>
              <a:rPr lang="ru-RU" altLang="en-GB" dirty="0">
                <a:cs typeface="Times New Roman" pitchFamily="18" charset="0"/>
              </a:rPr>
              <a:t> </a:t>
            </a:r>
            <a:endParaRPr lang="en-US" altLang="en-GB" dirty="0">
              <a:cs typeface="Times New Roman" pitchFamily="18" charset="0"/>
            </a:endParaRPr>
          </a:p>
          <a:p>
            <a:pPr marL="228600" indent="-228600">
              <a:buFontTx/>
              <a:buChar char="•"/>
            </a:pPr>
            <a:r>
              <a:rPr lang="ru-RU" altLang="en-GB" dirty="0" err="1">
                <a:cs typeface="Times New Roman" pitchFamily="18" charset="0"/>
              </a:rPr>
              <a:t>Подшкала</a:t>
            </a:r>
            <a:r>
              <a:rPr lang="ru-RU" altLang="en-GB" dirty="0">
                <a:cs typeface="Times New Roman" pitchFamily="18" charset="0"/>
              </a:rPr>
              <a:t> позитивных симптомов </a:t>
            </a:r>
            <a:r>
              <a:rPr lang="en-US" altLang="en-GB" dirty="0">
                <a:cs typeface="Times New Roman" pitchFamily="18" charset="0"/>
              </a:rPr>
              <a:t>PANSS</a:t>
            </a:r>
            <a:r>
              <a:rPr lang="ru-RU" altLang="en-GB" dirty="0">
                <a:cs typeface="Times New Roman" pitchFamily="18" charset="0"/>
              </a:rPr>
              <a:t> представляет со</a:t>
            </a:r>
            <a:r>
              <a:rPr lang="en-GB" altLang="en-GB" dirty="0">
                <a:cs typeface="Times New Roman" pitchFamily="18" charset="0"/>
              </a:rPr>
              <a:t>б</a:t>
            </a:r>
            <a:r>
              <a:rPr lang="ru-RU" altLang="en-GB" dirty="0">
                <a:cs typeface="Times New Roman" pitchFamily="18" charset="0"/>
              </a:rPr>
              <a:t>ой </a:t>
            </a:r>
            <a:r>
              <a:rPr lang="en-GB" altLang="en-GB" dirty="0">
                <a:cs typeface="Times New Roman" pitchFamily="18" charset="0"/>
              </a:rPr>
              <a:t>с</a:t>
            </a:r>
            <a:r>
              <a:rPr lang="ru-RU" altLang="en-GB" dirty="0" err="1">
                <a:cs typeface="Times New Roman" pitchFamily="18" charset="0"/>
              </a:rPr>
              <a:t>умму</a:t>
            </a:r>
            <a:r>
              <a:rPr lang="ru-RU" altLang="en-GB" dirty="0">
                <a:cs typeface="Times New Roman" pitchFamily="18" charset="0"/>
              </a:rPr>
              <a:t> баллов по первым 7 разделам</a:t>
            </a:r>
            <a:r>
              <a:rPr lang="en-US" altLang="en-GB" dirty="0">
                <a:cs typeface="Times New Roman" pitchFamily="18" charset="0"/>
              </a:rPr>
              <a:t> </a:t>
            </a:r>
            <a:r>
              <a:rPr lang="ru-RU" altLang="en-GB" dirty="0">
                <a:cs typeface="Times New Roman" pitchFamily="18" charset="0"/>
              </a:rPr>
              <a:t> </a:t>
            </a:r>
            <a:r>
              <a:rPr lang="en-US" altLang="en-GB" dirty="0">
                <a:cs typeface="Times New Roman" pitchFamily="18" charset="0"/>
              </a:rPr>
              <a:t> (</a:t>
            </a:r>
            <a:r>
              <a:rPr lang="ru-RU" altLang="en-GB" dirty="0">
                <a:cs typeface="Times New Roman" pitchFamily="18" charset="0"/>
              </a:rPr>
              <a:t>бред</a:t>
            </a:r>
            <a:r>
              <a:rPr lang="en-US" altLang="en-GB" dirty="0">
                <a:cs typeface="Times New Roman" pitchFamily="18" charset="0"/>
              </a:rPr>
              <a:t>, </a:t>
            </a:r>
            <a:r>
              <a:rPr lang="ru-RU" altLang="en-GB" dirty="0">
                <a:cs typeface="Times New Roman" pitchFamily="18" charset="0"/>
              </a:rPr>
              <a:t>мыслительная дезорганизация</a:t>
            </a:r>
            <a:r>
              <a:rPr lang="en-US" altLang="en-GB" dirty="0">
                <a:cs typeface="Times New Roman" pitchFamily="18" charset="0"/>
              </a:rPr>
              <a:t>, </a:t>
            </a:r>
            <a:r>
              <a:rPr lang="ru-RU" altLang="en-GB" dirty="0">
                <a:cs typeface="Times New Roman" pitchFamily="18" charset="0"/>
              </a:rPr>
              <a:t>галлюцинаторное поведение</a:t>
            </a:r>
            <a:r>
              <a:rPr lang="en-US" altLang="en-GB" dirty="0">
                <a:cs typeface="Times New Roman" pitchFamily="18" charset="0"/>
              </a:rPr>
              <a:t>, </a:t>
            </a:r>
            <a:r>
              <a:rPr lang="ru-RU" altLang="en-GB" dirty="0">
                <a:cs typeface="Times New Roman" pitchFamily="18" charset="0"/>
              </a:rPr>
              <a:t>возбуждение</a:t>
            </a:r>
            <a:r>
              <a:rPr lang="en-US" altLang="en-GB" dirty="0">
                <a:cs typeface="Times New Roman" pitchFamily="18" charset="0"/>
              </a:rPr>
              <a:t>,</a:t>
            </a:r>
            <a:r>
              <a:rPr lang="ru-RU" altLang="en-GB" dirty="0">
                <a:cs typeface="Times New Roman" pitchFamily="18" charset="0"/>
              </a:rPr>
              <a:t> бред величия</a:t>
            </a:r>
            <a:r>
              <a:rPr lang="en-US" altLang="en-GB" dirty="0">
                <a:cs typeface="Times New Roman" pitchFamily="18" charset="0"/>
              </a:rPr>
              <a:t>, </a:t>
            </a:r>
            <a:r>
              <a:rPr lang="ru-RU" altLang="en-GB" dirty="0">
                <a:cs typeface="Times New Roman" pitchFamily="18" charset="0"/>
              </a:rPr>
              <a:t>подозрительно</a:t>
            </a:r>
            <a:r>
              <a:rPr lang="en-GB" altLang="en-GB" dirty="0">
                <a:cs typeface="Times New Roman" pitchFamily="18" charset="0"/>
              </a:rPr>
              <a:t>с</a:t>
            </a:r>
            <a:r>
              <a:rPr lang="ru-RU" altLang="en-GB" dirty="0" err="1">
                <a:cs typeface="Times New Roman" pitchFamily="18" charset="0"/>
              </a:rPr>
              <a:t>ть</a:t>
            </a:r>
            <a:r>
              <a:rPr lang="en-US" altLang="en-GB" dirty="0">
                <a:cs typeface="Times New Roman" pitchFamily="18" charset="0"/>
              </a:rPr>
              <a:t>/</a:t>
            </a:r>
            <a:r>
              <a:rPr lang="ru-RU" altLang="en-GB" dirty="0">
                <a:cs typeface="Times New Roman" pitchFamily="18" charset="0"/>
              </a:rPr>
              <a:t>бред преследования и вражде</a:t>
            </a:r>
            <a:r>
              <a:rPr lang="en-GB" altLang="en-GB" dirty="0">
                <a:cs typeface="Times New Roman" pitchFamily="18" charset="0"/>
              </a:rPr>
              <a:t>б</a:t>
            </a:r>
            <a:r>
              <a:rPr lang="ru-RU" altLang="en-GB" dirty="0" err="1">
                <a:cs typeface="Times New Roman" pitchFamily="18" charset="0"/>
              </a:rPr>
              <a:t>ность</a:t>
            </a:r>
            <a:r>
              <a:rPr lang="en-US" altLang="en-GB" dirty="0">
                <a:cs typeface="Times New Roman" pitchFamily="18" charset="0"/>
              </a:rPr>
              <a:t>)</a:t>
            </a:r>
            <a:r>
              <a:rPr lang="ru-RU" altLang="en-GB" dirty="0">
                <a:cs typeface="Times New Roman" pitchFamily="18" charset="0"/>
              </a:rPr>
              <a:t> шкалы</a:t>
            </a:r>
            <a:r>
              <a:rPr lang="en-US" altLang="en-GB" dirty="0">
                <a:cs typeface="Times New Roman" pitchFamily="18" charset="0"/>
              </a:rPr>
              <a:t> PANSS</a:t>
            </a:r>
            <a:r>
              <a:rPr lang="ru-RU" altLang="en-GB" dirty="0">
                <a:cs typeface="Times New Roman" pitchFamily="18" charset="0"/>
              </a:rPr>
              <a:t>. Сумма баллов по позитивной </a:t>
            </a:r>
            <a:r>
              <a:rPr lang="ru-RU" altLang="en-GB" dirty="0" err="1">
                <a:cs typeface="Times New Roman" pitchFamily="18" charset="0"/>
              </a:rPr>
              <a:t>подшкале</a:t>
            </a:r>
            <a:r>
              <a:rPr lang="en-US" altLang="en-GB" dirty="0">
                <a:cs typeface="Times New Roman" pitchFamily="18" charset="0"/>
              </a:rPr>
              <a:t> PANSS </a:t>
            </a:r>
            <a:r>
              <a:rPr lang="ru-RU" altLang="en-GB" dirty="0">
                <a:cs typeface="Times New Roman" pitchFamily="18" charset="0"/>
              </a:rPr>
              <a:t>может варьировать от 7 до</a:t>
            </a:r>
            <a:r>
              <a:rPr lang="en-US" altLang="en-GB" dirty="0">
                <a:cs typeface="Times New Roman" pitchFamily="18" charset="0"/>
              </a:rPr>
              <a:t> 49. </a:t>
            </a:r>
          </a:p>
          <a:p>
            <a:pPr marL="228600" indent="-228600">
              <a:buFontTx/>
              <a:buChar char="•"/>
            </a:pPr>
            <a:r>
              <a:rPr lang="ru-RU" altLang="en-GB" dirty="0">
                <a:cs typeface="Times New Roman" pitchFamily="18" charset="0"/>
              </a:rPr>
              <a:t>Исходное значение по позитивной </a:t>
            </a:r>
            <a:r>
              <a:rPr lang="ru-RU" altLang="en-GB" dirty="0" err="1">
                <a:cs typeface="Times New Roman" pitchFamily="18" charset="0"/>
              </a:rPr>
              <a:t>подшкал</a:t>
            </a:r>
            <a:r>
              <a:rPr lang="en-GB" altLang="en-GB" dirty="0">
                <a:cs typeface="Times New Roman" pitchFamily="18" charset="0"/>
              </a:rPr>
              <a:t>е</a:t>
            </a:r>
            <a:r>
              <a:rPr lang="en-US" altLang="en-GB" dirty="0">
                <a:cs typeface="Times New Roman" pitchFamily="18" charset="0"/>
              </a:rPr>
              <a:t> PANSS </a:t>
            </a:r>
            <a:r>
              <a:rPr lang="ru-RU" altLang="en-GB" dirty="0">
                <a:cs typeface="Times New Roman" pitchFamily="18" charset="0"/>
              </a:rPr>
              <a:t>было</a:t>
            </a:r>
            <a:r>
              <a:rPr lang="en-US" altLang="en-GB" dirty="0">
                <a:cs typeface="Times New Roman" pitchFamily="18" charset="0"/>
              </a:rPr>
              <a:t> 24.2</a:t>
            </a:r>
            <a:r>
              <a:rPr lang="ru-RU" altLang="en-GB" dirty="0">
                <a:cs typeface="Times New Roman" pitchFamily="18" charset="0"/>
              </a:rPr>
              <a:t> балла</a:t>
            </a:r>
            <a:r>
              <a:rPr lang="en-US" altLang="en-GB" dirty="0">
                <a:cs typeface="Times New Roman" pitchFamily="18" charset="0"/>
              </a:rPr>
              <a:t>.</a:t>
            </a:r>
          </a:p>
          <a:p>
            <a:pPr marL="228600" indent="-228600">
              <a:buFontTx/>
              <a:buChar char="•"/>
            </a:pPr>
            <a:r>
              <a:rPr lang="en-GB" altLang="en-GB" dirty="0">
                <a:cs typeface="Times New Roman" pitchFamily="18" charset="0"/>
              </a:rPr>
              <a:t>Э</a:t>
            </a:r>
            <a:r>
              <a:rPr lang="ru-RU" altLang="en-GB" dirty="0" err="1">
                <a:cs typeface="Times New Roman" pitchFamily="18" charset="0"/>
              </a:rPr>
              <a:t>ти</a:t>
            </a:r>
            <a:r>
              <a:rPr lang="ru-RU" altLang="en-GB" dirty="0">
                <a:cs typeface="Times New Roman" pitchFamily="18" charset="0"/>
              </a:rPr>
              <a:t> данные демонстрируют, что уменьшение позитивны</a:t>
            </a:r>
            <a:r>
              <a:rPr lang="en-GB" altLang="en-GB" dirty="0">
                <a:cs typeface="Times New Roman" pitchFamily="18" charset="0"/>
              </a:rPr>
              <a:t>х</a:t>
            </a:r>
            <a:r>
              <a:rPr lang="ru-RU" altLang="en-GB" dirty="0">
                <a:cs typeface="Times New Roman" pitchFamily="18" charset="0"/>
              </a:rPr>
              <a:t> симптом</a:t>
            </a:r>
            <a:r>
              <a:rPr lang="en-GB" altLang="en-GB" dirty="0">
                <a:cs typeface="Times New Roman" pitchFamily="18" charset="0"/>
              </a:rPr>
              <a:t>о</a:t>
            </a:r>
            <a:r>
              <a:rPr lang="ru-RU" altLang="en-GB" dirty="0">
                <a:cs typeface="Times New Roman" pitchFamily="18" charset="0"/>
              </a:rPr>
              <a:t>в на </a:t>
            </a:r>
            <a:r>
              <a:rPr lang="ru-RU" altLang="en-GB" dirty="0" err="1">
                <a:cs typeface="Times New Roman" pitchFamily="18" charset="0"/>
              </a:rPr>
              <a:t>арипипразоле</a:t>
            </a:r>
            <a:r>
              <a:rPr lang="ru-RU" altLang="en-GB" dirty="0">
                <a:cs typeface="Times New Roman" pitchFamily="18" charset="0"/>
              </a:rPr>
              <a:t> и </a:t>
            </a:r>
            <a:r>
              <a:rPr lang="ru-RU" altLang="en-GB" dirty="0" err="1">
                <a:cs typeface="Times New Roman" pitchFamily="18" charset="0"/>
              </a:rPr>
              <a:t>галоперидоле</a:t>
            </a:r>
            <a:r>
              <a:rPr lang="ru-RU" altLang="en-GB" dirty="0">
                <a:cs typeface="Times New Roman" pitchFamily="18" charset="0"/>
              </a:rPr>
              <a:t> </a:t>
            </a:r>
            <a:r>
              <a:rPr lang="en-GB" altLang="en-GB" dirty="0">
                <a:cs typeface="Times New Roman" pitchFamily="18" charset="0"/>
              </a:rPr>
              <a:t>а</a:t>
            </a:r>
            <a:r>
              <a:rPr lang="ru-RU" altLang="en-GB" dirty="0" err="1">
                <a:cs typeface="Times New Roman" pitchFamily="18" charset="0"/>
              </a:rPr>
              <a:t>налогично</a:t>
            </a:r>
            <a:r>
              <a:rPr lang="ru-RU" altLang="en-GB" dirty="0">
                <a:cs typeface="Times New Roman" pitchFamily="18" charset="0"/>
              </a:rPr>
              <a:t>.  </a:t>
            </a:r>
            <a:endParaRPr lang="fr-FR" altLang="ru-RU" dirty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A50D14D-3879-4992-B129-02E17F2678F6}" type="slidenum">
              <a:rPr lang="ru-RU" smtClean="0"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778189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D6DE7F-F7B9-4B2F-B88A-370412DCD7E1}" type="datetimeFigureOut">
              <a:rPr lang="ru-RU" smtClean="0"/>
              <a:t>23.11.2023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360949-2690-43B4-AFEB-BD28433A4C3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585568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D6DE7F-F7B9-4B2F-B88A-370412DCD7E1}" type="datetimeFigureOut">
              <a:rPr lang="ru-RU" smtClean="0"/>
              <a:t>23.11.2023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360949-2690-43B4-AFEB-BD28433A4C3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48071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D6DE7F-F7B9-4B2F-B88A-370412DCD7E1}" type="datetimeFigureOut">
              <a:rPr lang="ru-RU" smtClean="0"/>
              <a:t>23.11.2023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360949-2690-43B4-AFEB-BD28433A4C3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900396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4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3340" y="6453343"/>
            <a:ext cx="1168697" cy="3221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2103334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23.11.2023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7968039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23.11.2023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3441548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23.11.2023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4767957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23.11.2023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5753668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23.11.2023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163398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23.11.2023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5991570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23.11.2023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589104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D6DE7F-F7B9-4B2F-B88A-370412DCD7E1}" type="datetimeFigureOut">
              <a:rPr lang="ru-RU" smtClean="0"/>
              <a:t>23.11.2023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360949-2690-43B4-AFEB-BD28433A4C3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789518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23.11.2023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6710901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23.11.2023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9679581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23.11.2023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4691261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23.11.2023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1018801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336ACF6-07D4-44C1-945B-785AB665B41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909D6807-6064-4368-A982-432A75637AA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0A92892-2A44-4A7A-ACE2-BDC229D459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8A3523-9C3D-4627-8978-F55651FDD001}" type="datetimeFigureOut">
              <a:rPr lang="ru-RU" smtClean="0"/>
              <a:t>23.11.2023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7A415DD-CC19-41E4-B9C6-3348C10BA9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A27D104-E419-47EA-A015-B1327E313D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DAE0D8-2BDD-4C19-B727-CFD59F9D923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6706965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F256CFA-AE0F-4B0A-855E-01A3862142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157A0CB-287B-43BE-BCF3-9904CBBAE6A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19F8703-5603-4AF0-B732-2AB0AFBB55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8A3523-9C3D-4627-8978-F55651FDD001}" type="datetimeFigureOut">
              <a:rPr lang="ru-RU" smtClean="0"/>
              <a:t>23.11.2023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D21B0DC-A848-4BB3-B113-8E3FBF639C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05D45B5-9521-4E6A-8C19-C06B94DC16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DAE0D8-2BDD-4C19-B727-CFD59F9D923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8415206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26FA9F9-70A9-41E6-A6ED-805E7CBBAA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375E58F-476B-4203-8C4E-23BE444E4ED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BBB9A23-6AE4-4267-9A09-0160CF4A56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8A3523-9C3D-4627-8978-F55651FDD001}" type="datetimeFigureOut">
              <a:rPr lang="ru-RU" smtClean="0"/>
              <a:t>23.11.2023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90294FB-78D5-4AC7-863B-D4596727E9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CA6B158-3F60-4D65-A5F0-B377BF5EDC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DAE0D8-2BDD-4C19-B727-CFD59F9D923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7145918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7C5BC53-350B-489D-9104-F82BFFEC63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DCA84E8-E70C-4520-AAEC-19B19C4A746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F7D6A03A-BCC5-4F1E-AFA9-DAC97FEEB9A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9B1823C0-F467-4B9F-9A3A-4EC6035B5C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8A3523-9C3D-4627-8978-F55651FDD001}" type="datetimeFigureOut">
              <a:rPr lang="ru-RU" smtClean="0"/>
              <a:t>23.11.2023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7954BC2F-BF45-4EE8-8071-CDF21B1EF5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81C0CF8-80A4-4AAD-9DC6-E41BD634A3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DAE0D8-2BDD-4C19-B727-CFD59F9D923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5835668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ADBCD7E-A666-4236-BE99-54AB98EEBA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8E1E17B-DC53-4AA7-88C1-052B329DB45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8F2EC499-A21A-4765-AD58-B46C0CE0438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B25CF427-5E1E-48CA-93BC-7E42C951774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0BEC2DF2-89D4-4F1A-B1CA-DFE633D5979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2348974A-5D82-45AF-AC4E-7142D948E5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8A3523-9C3D-4627-8978-F55651FDD001}" type="datetimeFigureOut">
              <a:rPr lang="ru-RU" smtClean="0"/>
              <a:t>23.11.2023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36D935CB-36E7-4F4A-88E9-9C6C8968FE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AF678462-466F-4BD4-A391-2660EC7C12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DAE0D8-2BDD-4C19-B727-CFD59F9D923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1282496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9A71CC7-C504-4080-A9FB-5A4C85A423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83551751-224F-497B-96CF-FE3F69E334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8A3523-9C3D-4627-8978-F55651FDD001}" type="datetimeFigureOut">
              <a:rPr lang="ru-RU" smtClean="0"/>
              <a:t>23.11.2023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A54C53C4-C35A-46DC-9A77-67A1C15204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80EEE2B3-CC69-449A-93D7-B46A0CE5B3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DAE0D8-2BDD-4C19-B727-CFD59F9D923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401386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D6DE7F-F7B9-4B2F-B88A-370412DCD7E1}" type="datetimeFigureOut">
              <a:rPr lang="ru-RU" smtClean="0"/>
              <a:t>23.11.2023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360949-2690-43B4-AFEB-BD28433A4C3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2862146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276D98F2-E1ED-4642-A0B8-AD29BFBD51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8A3523-9C3D-4627-8978-F55651FDD001}" type="datetimeFigureOut">
              <a:rPr lang="ru-RU" smtClean="0"/>
              <a:t>23.11.2023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A417BB63-E0B8-4190-A3A7-B373354DE3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752E9E82-A0F3-463A-96E5-B5EFDC557B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DAE0D8-2BDD-4C19-B727-CFD59F9D923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5969206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E6BF808-BD50-4BE7-95BA-E33B3CAB9F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B3A4F09-6621-4AE7-BE0A-E12AC77D03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9ABA83B8-A0D7-4697-B958-6F920D18127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FF22541A-7295-42AB-9AE3-6BECCF3D2D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8A3523-9C3D-4627-8978-F55651FDD001}" type="datetimeFigureOut">
              <a:rPr lang="ru-RU" smtClean="0"/>
              <a:t>23.11.2023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E6D410A-D5AC-4B43-AB84-CED13BA2A6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DE1E9A73-5441-4039-B3C2-4C592A6624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DAE0D8-2BDD-4C19-B727-CFD59F9D923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8479730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89D3A1A-9593-4D97-A13A-E7CC72EF7E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AD265B54-41FE-48C4-BA08-EE86F553C30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4C753502-51CC-431D-A672-208568A4631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E462B46-A1CE-4952-B4EC-A55BA94633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8A3523-9C3D-4627-8978-F55651FDD001}" type="datetimeFigureOut">
              <a:rPr lang="ru-RU" smtClean="0"/>
              <a:t>23.11.2023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00FD780B-F6AE-47C4-8C3F-B1D9838DFF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E9C53D4-A9E3-49F5-A019-8308CBBD7C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DAE0D8-2BDD-4C19-B727-CFD59F9D923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6024356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3186D97-1F92-4546-9093-A733841085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8A34788E-348A-47B3-B0F4-2DB9EEC6EE9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051657B-F160-4AD1-A0E2-AA1F4AC542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8A3523-9C3D-4627-8978-F55651FDD001}" type="datetimeFigureOut">
              <a:rPr lang="ru-RU" smtClean="0"/>
              <a:t>23.11.2023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5908F64-8046-4430-A9BA-D9374D86C7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BCED8BB-6D21-455C-AEC7-49FDC917CE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DAE0D8-2BDD-4C19-B727-CFD59F9D923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165251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2EC00851-DAC2-4484-870C-9F42C411436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EE40EF44-C7D4-47B6-92E0-94DA632288D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2EF5DB8-0055-47A3-97F6-88B0C9561D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8A3523-9C3D-4627-8978-F55651FDD001}" type="datetimeFigureOut">
              <a:rPr lang="ru-RU" smtClean="0"/>
              <a:t>23.11.2023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3A6CDD7-9518-41DF-B55C-E3EA0AF3A5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5C771BA-3597-487A-B375-3D1590E73A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DAE0D8-2BDD-4C19-B727-CFD59F9D923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188411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4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3340" y="6453343"/>
            <a:ext cx="1168697" cy="3221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7233944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685800">
              <a:defRPr/>
            </a:pPr>
            <a:fld id="{CDA8B8E4-0CF1-4525-92DB-12C913C1159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685800">
                <a:defRPr/>
              </a:pPr>
              <a:t>23.11.2023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685800"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685800">
              <a:defRPr/>
            </a:pPr>
            <a:fld id="{988E7691-02F6-4BA7-9542-C6D18F3DB4A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685800"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246371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685800">
              <a:defRPr/>
            </a:pPr>
            <a:fld id="{AD7F05B6-24EF-4550-A371-F6ACB02994B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685800">
                <a:defRPr/>
              </a:pPr>
              <a:t>23.11.2023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685800"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685800">
              <a:defRPr/>
            </a:pPr>
            <a:fld id="{7A0F47CE-2D5C-4DE0-B321-79447BB3955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685800"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184241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685800">
              <a:defRPr/>
            </a:pPr>
            <a:fld id="{E41ECA1C-4412-40D5-BB75-03B4F539DD6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685800">
                <a:defRPr/>
              </a:pPr>
              <a:t>23.11.2023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685800"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685800">
              <a:defRPr/>
            </a:pPr>
            <a:fld id="{2CD90D19-5135-4557-93A8-F8333D1B0D4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685800"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398999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685800">
              <a:defRPr/>
            </a:pPr>
            <a:fld id="{7C3E8519-7B55-4B00-A446-259676559EC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685800">
                <a:defRPr/>
              </a:pPr>
              <a:t>23.11.2023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685800"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685800">
              <a:defRPr/>
            </a:pPr>
            <a:fld id="{02563E07-D579-4841-84C3-6D3B9C380AC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685800"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34433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D6DE7F-F7B9-4B2F-B88A-370412DCD7E1}" type="datetimeFigureOut">
              <a:rPr lang="ru-RU" smtClean="0"/>
              <a:t>23.11.2023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360949-2690-43B4-AFEB-BD28433A4C3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07330853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685800">
              <a:defRPr/>
            </a:pPr>
            <a:fld id="{FF9464A5-DF69-41B8-BA3D-230B5D64FE1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685800">
                <a:defRPr/>
              </a:pPr>
              <a:t>23.11.2023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685800"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685800">
              <a:defRPr/>
            </a:pPr>
            <a:fld id="{24A34064-DD79-4DA4-BAF0-8669982C3D4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685800"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652486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685800">
              <a:defRPr/>
            </a:pPr>
            <a:fld id="{AF008F81-0646-47AD-A3D9-DF30AC046B0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685800">
                <a:defRPr/>
              </a:pPr>
              <a:t>23.11.2023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685800"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685800">
              <a:defRPr/>
            </a:pPr>
            <a:fld id="{3508F662-F959-48C4-A51D-67E7B79114A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685800"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7228012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685800">
              <a:defRPr/>
            </a:pPr>
            <a:fld id="{64200691-D8DB-4A73-9EBF-9FCF64364D7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685800">
                <a:defRPr/>
              </a:pPr>
              <a:t>23.11.2023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685800"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685800">
              <a:defRPr/>
            </a:pPr>
            <a:fld id="{51FFDF67-3D94-4FA5-BA83-8B0C7884774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685800"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273979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685800">
              <a:defRPr/>
            </a:pPr>
            <a:fld id="{4F7405FF-EAE5-46DF-850C-FEE841FA0AF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685800">
                <a:defRPr/>
              </a:pPr>
              <a:t>23.11.2023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685800"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685800">
              <a:defRPr/>
            </a:pPr>
            <a:fld id="{A575E301-23BD-4EBC-84B5-C74BD8112B3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685800"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5347451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685800">
              <a:defRPr/>
            </a:pPr>
            <a:fld id="{B0F5699B-CACE-40E0-8FDA-BC453AA583D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685800">
                <a:defRPr/>
              </a:pPr>
              <a:t>23.11.2023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685800"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685800">
              <a:defRPr/>
            </a:pPr>
            <a:fld id="{36E006E2-F26D-46B3-B5F4-9BD813FEA01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685800"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8322829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685800">
              <a:defRPr/>
            </a:pPr>
            <a:fld id="{2ACAC8B1-C25D-4790-AFDB-1047BE537D8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685800">
                <a:defRPr/>
              </a:pPr>
              <a:t>23.11.2023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685800"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685800">
              <a:defRPr/>
            </a:pPr>
            <a:fld id="{B74B7C9E-1BDE-4AF0-A405-2705AD8C030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685800"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1498655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685800">
              <a:defRPr/>
            </a:pPr>
            <a:fld id="{777D9EAE-7C0B-460A-8CAD-D12DB59F07B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685800">
                <a:defRPr/>
              </a:pPr>
              <a:t>23.11.2023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685800"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685800">
              <a:defRPr/>
            </a:pPr>
            <a:fld id="{8A8C52E6-4FBD-43D1-A3BB-E649888E1B8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685800"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150585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0"/>
              <a:t>Образец заголовка</a:t>
            </a:r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10"/>
          </p:nvPr>
        </p:nvSpPr>
        <p:spPr>
          <a:xfrm>
            <a:off x="508000" y="1411552"/>
            <a:ext cx="11176000" cy="2210862"/>
          </a:xfrm>
        </p:spPr>
        <p:txBody>
          <a:bodyPr/>
          <a:lstStyle>
            <a:lvl1pPr>
              <a:lnSpc>
                <a:spcPct val="90000"/>
              </a:lnSpc>
              <a:defRPr/>
            </a:lvl1pPr>
            <a:lvl2pPr>
              <a:lnSpc>
                <a:spcPct val="90000"/>
              </a:lnSpc>
              <a:defRPr/>
            </a:lvl2pPr>
            <a:lvl3pPr>
              <a:lnSpc>
                <a:spcPct val="90000"/>
              </a:lnSpc>
              <a:defRPr/>
            </a:lvl3pPr>
            <a:lvl4pPr>
              <a:lnSpc>
                <a:spcPct val="90000"/>
              </a:lnSpc>
              <a:defRPr/>
            </a:lvl4pPr>
            <a:lvl5pPr>
              <a:lnSpc>
                <a:spcPct val="90000"/>
              </a:lnSpc>
              <a:defRPr/>
            </a:lvl5pPr>
          </a:lstStyle>
          <a:p>
            <a:pPr lvl="0"/>
            <a:r>
              <a:rPr lang="ru-RU" noProof="0"/>
              <a:t>Образец текста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1140153559"/>
      </p:ext>
    </p:extLst>
  </p:cSld>
  <p:clrMapOvr>
    <a:masterClrMapping/>
  </p:clrMapOvr>
  <p:transition>
    <p:fade/>
  </p:transition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Заголовок и объект">
    <p:bg bwMode="black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white"/>
        <p:txBody>
          <a:bodyPr/>
          <a:lstStyle/>
          <a:p>
            <a:r>
              <a:rPr lang="ru-RU" noProof="0"/>
              <a:t>Образец заголовка</a:t>
            </a:r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10"/>
          </p:nvPr>
        </p:nvSpPr>
        <p:spPr bwMode="white">
          <a:xfrm>
            <a:off x="508000" y="1411553"/>
            <a:ext cx="11176000" cy="2200602"/>
          </a:xfrm>
        </p:spPr>
        <p:txBody>
          <a:bodyPr/>
          <a:lstStyle>
            <a:lvl1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1pPr>
            <a:lvl2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2pPr>
            <a:lvl3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3pPr>
            <a:lvl4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4pPr>
            <a:lvl5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5pPr>
          </a:lstStyle>
          <a:p>
            <a:pPr lvl="0"/>
            <a:r>
              <a:rPr lang="ru-RU" noProof="0"/>
              <a:t>Образец текста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2591604040"/>
      </p:ext>
    </p:extLst>
  </p:cSld>
  <p:clrMapOvr>
    <a:masterClrMapping/>
  </p:clrMapOvr>
  <p:transition>
    <p:fade/>
  </p:transition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B2C45A-36C0-47E7-8430-BFB3C23B9DD2}" type="datetimeFigureOut">
              <a:rPr lang="ru-RU" smtClean="0"/>
              <a:pPr/>
              <a:t>23.11.2023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7948DD-06DA-45F1-A30E-45A02959FF1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576716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D6DE7F-F7B9-4B2F-B88A-370412DCD7E1}" type="datetimeFigureOut">
              <a:rPr lang="ru-RU" smtClean="0"/>
              <a:t>23.11.2023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360949-2690-43B4-AFEB-BD28433A4C3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32314666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B2C45A-36C0-47E7-8430-BFB3C23B9DD2}" type="datetimeFigureOut">
              <a:rPr lang="ru-RU" smtClean="0"/>
              <a:pPr/>
              <a:t>23.11.2023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7948DD-06DA-45F1-A30E-45A02959FF1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49737153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B2C45A-36C0-47E7-8430-BFB3C23B9DD2}" type="datetimeFigureOut">
              <a:rPr lang="ru-RU" smtClean="0"/>
              <a:pPr/>
              <a:t>23.11.2023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7948DD-06DA-45F1-A30E-45A02959FF1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82584530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B2C45A-36C0-47E7-8430-BFB3C23B9DD2}" type="datetimeFigureOut">
              <a:rPr lang="ru-RU" smtClean="0"/>
              <a:pPr/>
              <a:t>23.11.2023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7948DD-06DA-45F1-A30E-45A02959FF1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3668375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B2C45A-36C0-47E7-8430-BFB3C23B9DD2}" type="datetimeFigureOut">
              <a:rPr lang="ru-RU" smtClean="0"/>
              <a:pPr/>
              <a:t>23.11.2023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7948DD-06DA-45F1-A30E-45A02959FF1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30031866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B2C45A-36C0-47E7-8430-BFB3C23B9DD2}" type="datetimeFigureOut">
              <a:rPr lang="ru-RU" smtClean="0"/>
              <a:pPr/>
              <a:t>23.11.2023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7948DD-06DA-45F1-A30E-45A02959FF1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82957869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B2C45A-36C0-47E7-8430-BFB3C23B9DD2}" type="datetimeFigureOut">
              <a:rPr lang="ru-RU" smtClean="0"/>
              <a:pPr/>
              <a:t>23.11.2023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7948DD-06DA-45F1-A30E-45A02959FF1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7431835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B2C45A-36C0-47E7-8430-BFB3C23B9DD2}" type="datetimeFigureOut">
              <a:rPr lang="ru-RU" smtClean="0"/>
              <a:pPr/>
              <a:t>23.11.2023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7948DD-06DA-45F1-A30E-45A02959FF1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0940588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B2C45A-36C0-47E7-8430-BFB3C23B9DD2}" type="datetimeFigureOut">
              <a:rPr lang="ru-RU" smtClean="0"/>
              <a:pPr/>
              <a:t>23.11.2023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7948DD-06DA-45F1-A30E-45A02959FF1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0574800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B2C45A-36C0-47E7-8430-BFB3C23B9DD2}" type="datetimeFigureOut">
              <a:rPr lang="ru-RU" smtClean="0"/>
              <a:pPr/>
              <a:t>23.11.2023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7948DD-06DA-45F1-A30E-45A02959FF1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9249939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B2C45A-36C0-47E7-8430-BFB3C23B9DD2}" type="datetimeFigureOut">
              <a:rPr lang="ru-RU" smtClean="0"/>
              <a:pPr/>
              <a:t>23.11.2023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7948DD-06DA-45F1-A30E-45A02959FF1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321158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D6DE7F-F7B9-4B2F-B88A-370412DCD7E1}" type="datetimeFigureOut">
              <a:rPr lang="ru-RU" smtClean="0"/>
              <a:t>23.11.2023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360949-2690-43B4-AFEB-BD28433A4C3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2771470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0"/>
              <a:t>Образец заголовка</a:t>
            </a:r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10"/>
          </p:nvPr>
        </p:nvSpPr>
        <p:spPr>
          <a:xfrm>
            <a:off x="508000" y="1411552"/>
            <a:ext cx="11176000" cy="2210862"/>
          </a:xfrm>
        </p:spPr>
        <p:txBody>
          <a:bodyPr/>
          <a:lstStyle>
            <a:lvl1pPr>
              <a:lnSpc>
                <a:spcPct val="90000"/>
              </a:lnSpc>
              <a:defRPr/>
            </a:lvl1pPr>
            <a:lvl2pPr>
              <a:lnSpc>
                <a:spcPct val="90000"/>
              </a:lnSpc>
              <a:defRPr/>
            </a:lvl2pPr>
            <a:lvl3pPr>
              <a:lnSpc>
                <a:spcPct val="90000"/>
              </a:lnSpc>
              <a:defRPr/>
            </a:lvl3pPr>
            <a:lvl4pPr>
              <a:lnSpc>
                <a:spcPct val="90000"/>
              </a:lnSpc>
              <a:defRPr/>
            </a:lvl4pPr>
            <a:lvl5pPr>
              <a:lnSpc>
                <a:spcPct val="90000"/>
              </a:lnSpc>
              <a:defRPr/>
            </a:lvl5pPr>
          </a:lstStyle>
          <a:p>
            <a:pPr lvl="0"/>
            <a:r>
              <a:rPr lang="ru-RU" noProof="0"/>
              <a:t>Образец текста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2786608"/>
      </p:ext>
    </p:extLst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D6DE7F-F7B9-4B2F-B88A-370412DCD7E1}" type="datetimeFigureOut">
              <a:rPr lang="ru-RU" smtClean="0"/>
              <a:t>23.11.2023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360949-2690-43B4-AFEB-BD28433A4C3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758039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D6DE7F-F7B9-4B2F-B88A-370412DCD7E1}" type="datetimeFigureOut">
              <a:rPr lang="ru-RU" smtClean="0"/>
              <a:t>23.11.2023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360949-2690-43B4-AFEB-BD28433A4C3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833616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D6DE7F-F7B9-4B2F-B88A-370412DCD7E1}" type="datetimeFigureOut">
              <a:rPr lang="ru-RU" smtClean="0"/>
              <a:t>23.11.2023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360949-2690-43B4-AFEB-BD28433A4C3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39391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slideLayout" Target="../slideLayouts/slideLayout35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13" Type="http://schemas.openxmlformats.org/officeDocument/2006/relationships/slideLayout" Target="../slideLayouts/slideLayout48.xml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12" Type="http://schemas.openxmlformats.org/officeDocument/2006/relationships/slideLayout" Target="../slideLayouts/slideLayout47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0.xml"/><Relationship Id="rId10" Type="http://schemas.openxmlformats.org/officeDocument/2006/relationships/slideLayout" Target="../slideLayouts/slideLayout45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Relationship Id="rId14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6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51.xml"/><Relationship Id="rId7" Type="http://schemas.openxmlformats.org/officeDocument/2006/relationships/slideLayout" Target="../slideLayouts/slideLayout55.xml"/><Relationship Id="rId12" Type="http://schemas.openxmlformats.org/officeDocument/2006/relationships/slideLayout" Target="../slideLayouts/slideLayout60.xml"/><Relationship Id="rId2" Type="http://schemas.openxmlformats.org/officeDocument/2006/relationships/slideLayout" Target="../slideLayouts/slideLayout50.xml"/><Relationship Id="rId1" Type="http://schemas.openxmlformats.org/officeDocument/2006/relationships/slideLayout" Target="../slideLayouts/slideLayout49.xml"/><Relationship Id="rId6" Type="http://schemas.openxmlformats.org/officeDocument/2006/relationships/slideLayout" Target="../slideLayouts/slideLayout54.xml"/><Relationship Id="rId11" Type="http://schemas.openxmlformats.org/officeDocument/2006/relationships/slideLayout" Target="../slideLayouts/slideLayout59.xml"/><Relationship Id="rId5" Type="http://schemas.openxmlformats.org/officeDocument/2006/relationships/slideLayout" Target="../slideLayouts/slideLayout53.xml"/><Relationship Id="rId10" Type="http://schemas.openxmlformats.org/officeDocument/2006/relationships/slideLayout" Target="../slideLayouts/slideLayout58.xml"/><Relationship Id="rId4" Type="http://schemas.openxmlformats.org/officeDocument/2006/relationships/slideLayout" Target="../slideLayouts/slideLayout52.xml"/><Relationship Id="rId9" Type="http://schemas.openxmlformats.org/officeDocument/2006/relationships/slideLayout" Target="../slideLayouts/slideLayout5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D6DE7F-F7B9-4B2F-B88A-370412DCD7E1}" type="datetimeFigureOut">
              <a:rPr lang="ru-RU" smtClean="0"/>
              <a:t>23.11.2023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360949-2690-43B4-AFEB-BD28433A4C3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574971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23.11.2023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995101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156D9FA-80C8-46E7-88B6-96A798BBA4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DF8794B7-4AFA-4A2F-9147-237445880C9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E6FC509-8A13-4B25-8F77-FC698041A47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8A3523-9C3D-4627-8978-F55651FDD001}" type="datetimeFigureOut">
              <a:rPr lang="ru-RU" smtClean="0"/>
              <a:t>23.11.2023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81DF0EE-E30E-4F91-A8BB-4BDE57D8C32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BC4AA47-C6A0-45D8-A29A-4FADCBDD80D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DAE0D8-2BDD-4C19-B727-CFD59F9D923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20176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838200" y="365127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текста</a:t>
            </a:r>
          </a:p>
          <a:p>
            <a:pPr lvl="1"/>
            <a:r>
              <a:rPr lang="ru-RU" altLang="ru-RU"/>
              <a:t>Второй уровень</a:t>
            </a:r>
          </a:p>
          <a:p>
            <a:pPr lvl="2"/>
            <a:r>
              <a:rPr lang="ru-RU" altLang="ru-RU"/>
              <a:t>Третий уровень</a:t>
            </a:r>
          </a:p>
          <a:p>
            <a:pPr lvl="3"/>
            <a:r>
              <a:rPr lang="ru-RU" altLang="ru-RU"/>
              <a:t>Четвертый уровень</a:t>
            </a:r>
          </a:p>
          <a:p>
            <a:pPr lvl="4"/>
            <a:r>
              <a:rPr lang="ru-RU" alt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9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 defTabSz="685800">
              <a:defRPr/>
            </a:pPr>
            <a:fld id="{D68453D7-D23D-4833-9B0D-0870889FA23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685800">
                <a:defRPr/>
              </a:pPr>
              <a:t>23.11.2023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9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 defTabSz="685800"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9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 defTabSz="685800">
              <a:defRPr/>
            </a:pPr>
            <a:fld id="{B0D2A1D5-0F10-449E-B18B-78DE9B2A36A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685800"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14867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  <p:sldLayoutId id="2147483698" r:id="rId12"/>
    <p:sldLayoutId id="2147483699" r:id="rId13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5pPr>
      <a:lvl6pPr marL="342900" algn="l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6pPr>
      <a:lvl7pPr marL="685800" algn="l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7pPr>
      <a:lvl8pPr marL="1028700" algn="l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8pPr>
      <a:lvl9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171450" indent="-171450" algn="l" rtl="0" eaLnBrk="0" fontAlgn="base" hangingPunct="0">
        <a:lnSpc>
          <a:spcPct val="90000"/>
        </a:lnSpc>
        <a:spcBef>
          <a:spcPts val="750"/>
        </a:spcBef>
        <a:spcAft>
          <a:spcPct val="0"/>
        </a:spcAft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B2C45A-36C0-47E7-8430-BFB3C23B9DD2}" type="datetimeFigureOut">
              <a:rPr lang="ru-RU" smtClean="0"/>
              <a:pPr/>
              <a:t>23.11.2023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7948DD-06DA-45F1-A30E-45A02959FF1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113903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  <p:sldLayoutId id="2147483710" r:id="rId10"/>
    <p:sldLayoutId id="2147483711" r:id="rId11"/>
    <p:sldLayoutId id="2147483712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9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4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6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emf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4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4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3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3.xml"/><Relationship Id="rId4" Type="http://schemas.openxmlformats.org/officeDocument/2006/relationships/chart" Target="../charts/chart4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4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19874" y="1123210"/>
            <a:ext cx="7772400" cy="1470025"/>
          </a:xfrm>
        </p:spPr>
        <p:txBody>
          <a:bodyPr>
            <a:normAutofit/>
          </a:bodyPr>
          <a:lstStyle/>
          <a:p>
            <a:pPr algn="l"/>
            <a:r>
              <a:rPr lang="ru-RU" dirty="0"/>
              <a:t>Актуальные вопросы антипсихотической терапии</a:t>
            </a:r>
            <a:endParaRPr lang="ru-RU" dirty="0">
              <a:latin typeface="Bahnschrift Light SemiCondensed" panose="020B0502040204020203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31577" y="1227896"/>
            <a:ext cx="1639891" cy="1365339"/>
          </a:xfrm>
          <a:prstGeom prst="rect">
            <a:avLst/>
          </a:prstGeom>
        </p:spPr>
      </p:pic>
      <p:sp>
        <p:nvSpPr>
          <p:cNvPr id="6" name="Подзаголовок 2"/>
          <p:cNvSpPr txBox="1">
            <a:spLocks/>
          </p:cNvSpPr>
          <p:nvPr/>
        </p:nvSpPr>
        <p:spPr>
          <a:xfrm>
            <a:off x="519874" y="3454879"/>
            <a:ext cx="6144683" cy="175260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ru-RU" b="1" dirty="0">
                <a:solidFill>
                  <a:srgbClr val="C0504D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Демьянов И.А.</a:t>
            </a:r>
          </a:p>
          <a:p>
            <a:pPr algn="l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ru-RU" dirty="0">
                <a:solidFill>
                  <a:srgbClr val="C0504D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Врач-психиатр, психотерапевт</a:t>
            </a:r>
          </a:p>
          <a:p>
            <a:pPr algn="l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ru-RU" dirty="0">
                <a:solidFill>
                  <a:srgbClr val="C0504D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Главный врач</a:t>
            </a:r>
          </a:p>
          <a:p>
            <a:pPr algn="l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ru-RU" dirty="0">
                <a:solidFill>
                  <a:srgbClr val="C0504D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Клиники Глазуновой</a:t>
            </a:r>
          </a:p>
          <a:p>
            <a:endParaRPr lang="ru-RU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408762" y="6245524"/>
            <a:ext cx="18181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/>
              <a:t>Краснодар, </a:t>
            </a:r>
            <a:r>
              <a:rPr lang="en-US"/>
              <a:t>202</a:t>
            </a:r>
            <a:r>
              <a:rPr lang="ru-RU" dirty="0"/>
              <a:t>3</a:t>
            </a: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F174EB91-E683-4F10-B795-A90558EB1C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5314" y="1858222"/>
            <a:ext cx="12192000" cy="5911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6341519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8173" y="1484764"/>
            <a:ext cx="10960563" cy="1241237"/>
          </a:xfrm>
          <a:prstGeom prst="rect">
            <a:avLst/>
          </a:prstGeom>
          <a:ln w="25400">
            <a:noFill/>
          </a:ln>
        </p:spPr>
        <p:txBody>
          <a:bodyPr wrap="square">
            <a:spAutoFit/>
          </a:bodyPr>
          <a:lstStyle/>
          <a:p>
            <a:r>
              <a:rPr lang="ru-RU" sz="3733" dirty="0"/>
              <a:t>Относительная безопасность при передозировке</a:t>
            </a:r>
            <a:endParaRPr lang="en-US" sz="3733" dirty="0"/>
          </a:p>
          <a:p>
            <a:r>
              <a:rPr lang="en-US" sz="3733" dirty="0"/>
              <a:t>	- </a:t>
            </a:r>
            <a:r>
              <a:rPr lang="ru-RU" sz="3733" dirty="0"/>
              <a:t>Важно при попытке суицида</a:t>
            </a:r>
          </a:p>
        </p:txBody>
      </p:sp>
      <p:pic>
        <p:nvPicPr>
          <p:cNvPr id="6" name="Picture 2" descr="http://sportvtule.ru/foto/novosti/2010/567-armresling-simvol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621029" y="0"/>
            <a:ext cx="2172200" cy="10516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4128699" y="202653"/>
            <a:ext cx="65274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800" dirty="0"/>
              <a:t>6.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611129" y="3525017"/>
            <a:ext cx="10814651" cy="18156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733" dirty="0"/>
              <a:t>Передозировка 1260 мг, единовременно, не сопровождалась летальным исходом</a:t>
            </a:r>
          </a:p>
          <a:p>
            <a:r>
              <a:rPr lang="ru-RU" sz="3733" dirty="0">
                <a:solidFill>
                  <a:srgbClr val="FF0000"/>
                </a:solidFill>
              </a:rPr>
              <a:t>(в 42 раза выше макс. </a:t>
            </a:r>
            <a:r>
              <a:rPr lang="ru-RU" sz="3733" dirty="0" err="1">
                <a:solidFill>
                  <a:srgbClr val="FF0000"/>
                </a:solidFill>
              </a:rPr>
              <a:t>сут</a:t>
            </a:r>
            <a:r>
              <a:rPr lang="ru-RU" sz="3733" dirty="0">
                <a:solidFill>
                  <a:srgbClr val="FF0000"/>
                </a:solidFill>
              </a:rPr>
              <a:t>. дозы)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583373" y="6105781"/>
            <a:ext cx="10608627" cy="7487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133" i="1" dirty="0" err="1"/>
              <a:t>Carstairs</a:t>
            </a:r>
            <a:r>
              <a:rPr lang="en-US" sz="2133" i="1" dirty="0"/>
              <a:t> SD, Williams SR. Overdose of aripiprazole, a new type of antipsychotic. J </a:t>
            </a:r>
            <a:r>
              <a:rPr lang="en-US" sz="2133" i="1" dirty="0" err="1"/>
              <a:t>Emerg</a:t>
            </a:r>
            <a:r>
              <a:rPr lang="en-US" sz="2133" i="1" dirty="0"/>
              <a:t> Med 2005;28:3:311-3.</a:t>
            </a:r>
            <a:endParaRPr lang="ru-RU" sz="2133" i="1" dirty="0"/>
          </a:p>
        </p:txBody>
      </p:sp>
    </p:spTree>
    <p:extLst>
      <p:ext uri="{BB962C8B-B14F-4D97-AF65-F5344CB8AC3E}">
        <p14:creationId xmlns:p14="http://schemas.microsoft.com/office/powerpoint/2010/main" val="194689377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1000" y="-205763"/>
            <a:ext cx="5135867" cy="70912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431214" y="2576374"/>
            <a:ext cx="7538473" cy="666786"/>
          </a:xfrm>
          <a:prstGeom prst="rect">
            <a:avLst/>
          </a:prstGeom>
          <a:ln w="25400">
            <a:noFill/>
          </a:ln>
        </p:spPr>
        <p:txBody>
          <a:bodyPr wrap="square">
            <a:spAutoFit/>
          </a:bodyPr>
          <a:lstStyle/>
          <a:p>
            <a:r>
              <a:rPr lang="ru-RU" sz="3733" dirty="0"/>
              <a:t>Минимальный седативный эффект</a:t>
            </a:r>
          </a:p>
        </p:txBody>
      </p:sp>
      <p:pic>
        <p:nvPicPr>
          <p:cNvPr id="7" name="Picture 2" descr="http://sportvtule.ru/foto/novosti/2010/567-armresling-simvol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621029" y="0"/>
            <a:ext cx="2172200" cy="10516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4128699" y="202653"/>
            <a:ext cx="65274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/>
              <a:t>4</a:t>
            </a:r>
            <a:r>
              <a:rPr lang="ru-RU" sz="4800" dirty="0"/>
              <a:t>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5807969" y="6334134"/>
            <a:ext cx="638403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err="1"/>
              <a:t>Tandon</a:t>
            </a:r>
            <a:r>
              <a:rPr lang="ru-RU" sz="2400" dirty="0"/>
              <a:t> R, </a:t>
            </a:r>
            <a:r>
              <a:rPr lang="ru-RU" sz="2400" dirty="0" err="1"/>
              <a:t>Jibson</a:t>
            </a:r>
            <a:r>
              <a:rPr lang="ru-RU" sz="2400" dirty="0"/>
              <a:t> M, 2005; </a:t>
            </a:r>
            <a:r>
              <a:rPr lang="ru-RU" sz="2400" dirty="0" err="1"/>
              <a:t>Potkin</a:t>
            </a:r>
            <a:r>
              <a:rPr lang="ru-RU" sz="2400" dirty="0"/>
              <a:t> SG </a:t>
            </a:r>
            <a:r>
              <a:rPr lang="ru-RU" sz="2400" dirty="0" err="1"/>
              <a:t>et</a:t>
            </a:r>
            <a:r>
              <a:rPr lang="ru-RU" sz="2400" dirty="0"/>
              <a:t> </a:t>
            </a:r>
            <a:r>
              <a:rPr lang="ru-RU" sz="2400" dirty="0" err="1"/>
              <a:t>al</a:t>
            </a:r>
            <a:r>
              <a:rPr lang="ru-RU" sz="2400" dirty="0"/>
              <a:t>, 2003</a:t>
            </a:r>
          </a:p>
        </p:txBody>
      </p:sp>
    </p:spTree>
    <p:extLst>
      <p:ext uri="{BB962C8B-B14F-4D97-AF65-F5344CB8AC3E}">
        <p14:creationId xmlns:p14="http://schemas.microsoft.com/office/powerpoint/2010/main" val="132302600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342"/>
          <a:stretch/>
        </p:blipFill>
        <p:spPr bwMode="auto">
          <a:xfrm>
            <a:off x="6019760" y="2756908"/>
            <a:ext cx="6129571" cy="41010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31213" y="1700761"/>
            <a:ext cx="10960563" cy="1241237"/>
          </a:xfrm>
          <a:prstGeom prst="rect">
            <a:avLst/>
          </a:prstGeom>
          <a:ln w="25400">
            <a:noFill/>
          </a:ln>
        </p:spPr>
        <p:txBody>
          <a:bodyPr wrap="square">
            <a:spAutoFit/>
          </a:bodyPr>
          <a:lstStyle/>
          <a:p>
            <a:r>
              <a:rPr lang="ru-RU" sz="3733" dirty="0"/>
              <a:t>Удобный приём 1 раз в день, независимо от приёма пищи</a:t>
            </a:r>
          </a:p>
        </p:txBody>
      </p:sp>
      <p:pic>
        <p:nvPicPr>
          <p:cNvPr id="6" name="Picture 2" descr="http://sportvtule.ru/foto/novosti/2010/567-armresling-simvol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621029" y="0"/>
            <a:ext cx="2172200" cy="10516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4128699" y="202653"/>
            <a:ext cx="65274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800" dirty="0"/>
              <a:t>7.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1679387" y="6365558"/>
            <a:ext cx="470452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i="1" dirty="0"/>
              <a:t>Инструкция по мед. применению</a:t>
            </a:r>
          </a:p>
        </p:txBody>
      </p:sp>
    </p:spTree>
    <p:extLst>
      <p:ext uri="{BB962C8B-B14F-4D97-AF65-F5344CB8AC3E}">
        <p14:creationId xmlns:p14="http://schemas.microsoft.com/office/powerpoint/2010/main" val="127973411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407701" y="1124750"/>
            <a:ext cx="5760640" cy="666786"/>
          </a:xfrm>
          <a:prstGeom prst="rect">
            <a:avLst/>
          </a:prstGeom>
          <a:ln w="25400">
            <a:noFill/>
          </a:ln>
        </p:spPr>
        <p:txBody>
          <a:bodyPr wrap="square">
            <a:spAutoFit/>
          </a:bodyPr>
          <a:lstStyle/>
          <a:p>
            <a:r>
              <a:rPr lang="ru-RU" sz="3733" dirty="0"/>
              <a:t>Накопительный эффект </a:t>
            </a:r>
          </a:p>
        </p:txBody>
      </p:sp>
      <p:pic>
        <p:nvPicPr>
          <p:cNvPr id="6" name="Picture 2" descr="http://sportvtule.ru/foto/novosti/2010/567-armresling-simvol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621029" y="0"/>
            <a:ext cx="2172200" cy="10516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4128699" y="202653"/>
            <a:ext cx="65274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800" dirty="0"/>
              <a:t>8.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31214" y="2276840"/>
            <a:ext cx="7042697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80990" indent="-38099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3200" dirty="0"/>
              <a:t>Спустя 2 недели от начала лечения</a:t>
            </a:r>
          </a:p>
          <a:p>
            <a:pPr marL="380990" indent="-38099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3200" dirty="0"/>
              <a:t>Сегодня пропустил приём дозы</a:t>
            </a:r>
          </a:p>
          <a:p>
            <a:pPr marL="380990" indent="-38099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3200" dirty="0"/>
              <a:t>Завтра нужно принять обычную дозу</a:t>
            </a:r>
          </a:p>
        </p:txBody>
      </p:sp>
      <p:pic>
        <p:nvPicPr>
          <p:cNvPr id="34818" name="Picture 2" descr="https://avatars.mds.yandex.net/get-zen_doc/1546191/pub_5d4c2a5c46f4ff00ac947709_5d4c2e66f2df2500adc90b30/scale_1200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38403" y="3877801"/>
            <a:ext cx="4453597" cy="2980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2832568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05711" y="1124680"/>
            <a:ext cx="11647143" cy="1733680"/>
          </a:xfrm>
          <a:prstGeom prst="rect">
            <a:avLst/>
          </a:prstGeom>
          <a:ln w="25400">
            <a:noFill/>
          </a:ln>
        </p:spPr>
        <p:txBody>
          <a:bodyPr wrap="square">
            <a:spAutoFit/>
          </a:bodyPr>
          <a:lstStyle/>
          <a:p>
            <a:r>
              <a:rPr lang="ru-RU" sz="3733" dirty="0"/>
              <a:t>Не является препаратом выбора в отношении продуктивных симптомов</a:t>
            </a:r>
          </a:p>
          <a:p>
            <a:pPr marL="1066773" lvl="1" indent="-457189">
              <a:buFont typeface="Arial" panose="020B0604020202020204" pitchFamily="34" charset="0"/>
              <a:buChar char="•"/>
            </a:pPr>
            <a:endParaRPr lang="ru-RU" sz="3200" dirty="0"/>
          </a:p>
        </p:txBody>
      </p:sp>
      <p:pic>
        <p:nvPicPr>
          <p:cNvPr id="9" name="Picture 2" descr="Картинки по запросу слабые стороны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73346" y="202648"/>
            <a:ext cx="1974973" cy="562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-336894" y="2660814"/>
            <a:ext cx="6816947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066773" lvl="1" indent="-457189">
              <a:buFont typeface="Arial" panose="020B0604020202020204" pitchFamily="34" charset="0"/>
              <a:buChar char="•"/>
            </a:pPr>
            <a:r>
              <a:rPr lang="ru-RU" sz="3200" dirty="0"/>
              <a:t>Не следует назначать как препарат для купирования психоза</a:t>
            </a:r>
            <a:endParaRPr lang="ru-RU" sz="5867" dirty="0"/>
          </a:p>
        </p:txBody>
      </p:sp>
      <p:pic>
        <p:nvPicPr>
          <p:cNvPr id="35846" name="Picture 6" descr="https://kfu-online.ru/file/pic/photo/2017/08/1c692af0a6d46be087620a7af6a1eb20_1024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93" b="31947"/>
          <a:stretch/>
        </p:blipFill>
        <p:spPr bwMode="auto">
          <a:xfrm>
            <a:off x="5999987" y="3450779"/>
            <a:ext cx="6208805" cy="34072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4506519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11426" y="124259"/>
            <a:ext cx="10916899" cy="6667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733" b="1" dirty="0"/>
              <a:t>Применение </a:t>
            </a:r>
            <a:r>
              <a:rPr lang="ru-RU" sz="3733" b="1" dirty="0" err="1"/>
              <a:t>Арипризол</a:t>
            </a:r>
            <a:r>
              <a:rPr lang="ru-RU" sz="3733" b="1" dirty="0"/>
              <a:t>® у работающих пациентов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84350" y="2656936"/>
            <a:ext cx="6634765" cy="35394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189" indent="-457189">
              <a:buAutoNum type="arabicPeriod"/>
            </a:pPr>
            <a:r>
              <a:rPr lang="ru-RU" sz="3200" dirty="0"/>
              <a:t>Нет внешних проявлений лечения</a:t>
            </a:r>
          </a:p>
          <a:p>
            <a:pPr marL="1066773" lvl="1" indent="-457189">
              <a:buFont typeface="Arial" panose="020B0604020202020204" pitchFamily="34" charset="0"/>
              <a:buChar char="•"/>
            </a:pPr>
            <a:r>
              <a:rPr lang="ru-RU" sz="3200" dirty="0"/>
              <a:t>Синдром НГП</a:t>
            </a:r>
          </a:p>
          <a:p>
            <a:pPr marL="1066773" lvl="1" indent="-457189">
              <a:buFont typeface="Arial" panose="020B0604020202020204" pitchFamily="34" charset="0"/>
              <a:buChar char="•"/>
            </a:pPr>
            <a:r>
              <a:rPr lang="ru-RU" sz="3200" dirty="0"/>
              <a:t>Увеличение массы тела</a:t>
            </a:r>
          </a:p>
          <a:p>
            <a:pPr marL="457189" indent="-457189">
              <a:buFont typeface="+mj-lt"/>
              <a:buAutoNum type="arabicPeriod"/>
            </a:pPr>
            <a:r>
              <a:rPr lang="ru-RU" sz="3200" dirty="0"/>
              <a:t>Нет седативного эффекта</a:t>
            </a:r>
          </a:p>
          <a:p>
            <a:pPr marL="457189" indent="-457189">
              <a:buFont typeface="+mj-lt"/>
              <a:buAutoNum type="arabicPeriod"/>
            </a:pPr>
            <a:r>
              <a:rPr lang="ru-RU" sz="3200" dirty="0"/>
              <a:t>Улучшение когнитивных функций</a:t>
            </a:r>
          </a:p>
          <a:p>
            <a:pPr marL="457189" indent="-457189">
              <a:buFont typeface="+mj-lt"/>
              <a:buAutoNum type="arabicPeriod"/>
            </a:pPr>
            <a:r>
              <a:rPr lang="ru-RU" sz="3200" dirty="0"/>
              <a:t>Удобство приёма</a:t>
            </a:r>
          </a:p>
          <a:p>
            <a:pPr marL="457189" indent="-457189">
              <a:buFont typeface="+mj-lt"/>
              <a:buAutoNum type="arabicPeriod"/>
            </a:pPr>
            <a:r>
              <a:rPr lang="ru-RU" sz="3200" dirty="0"/>
              <a:t>Если забыл – ничего страшного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818039" y="6242447"/>
            <a:ext cx="733149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/>
              <a:t>Рекомендуем применение от 15 мг/</a:t>
            </a:r>
            <a:r>
              <a:rPr lang="ru-RU" sz="3200" b="1" dirty="0" err="1"/>
              <a:t>сут</a:t>
            </a:r>
            <a:r>
              <a:rPr lang="ru-RU" sz="3200" b="1" dirty="0"/>
              <a:t>.</a:t>
            </a:r>
          </a:p>
        </p:txBody>
      </p:sp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4997" y="2948934"/>
            <a:ext cx="4917315" cy="32782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284350" y="932654"/>
            <a:ext cx="905100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/>
              <a:t>Проблема - стигматизация психотических больных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25792" y="1668679"/>
            <a:ext cx="100908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err="1">
                <a:solidFill>
                  <a:srgbClr val="FF0000"/>
                </a:solidFill>
              </a:rPr>
              <a:t>Арипризол</a:t>
            </a:r>
            <a:r>
              <a:rPr lang="ru-RU" sz="3200" b="1" dirty="0">
                <a:solidFill>
                  <a:srgbClr val="FF0000"/>
                </a:solidFill>
              </a:rPr>
              <a:t>® поможет сохранить заболевание в тайне</a:t>
            </a:r>
          </a:p>
        </p:txBody>
      </p:sp>
    </p:spTree>
    <p:extLst>
      <p:ext uri="{BB962C8B-B14F-4D97-AF65-F5344CB8AC3E}">
        <p14:creationId xmlns:p14="http://schemas.microsoft.com/office/powerpoint/2010/main" val="88477974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103307" y="30708"/>
            <a:ext cx="10196766" cy="6667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733" b="1" dirty="0"/>
              <a:t>Применение </a:t>
            </a:r>
            <a:r>
              <a:rPr lang="ru-RU" sz="3733" b="1" dirty="0" err="1"/>
              <a:t>Арипризол</a:t>
            </a:r>
            <a:r>
              <a:rPr lang="ru-RU" sz="3733" b="1" dirty="0"/>
              <a:t>® у молодых пациентов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61761" y="4252380"/>
            <a:ext cx="7558441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189" indent="-457189">
              <a:buAutoNum type="arabicPeriod"/>
            </a:pPr>
            <a:r>
              <a:rPr lang="ru-RU" sz="3200" dirty="0"/>
              <a:t>Нет внешних проявлений лечения</a:t>
            </a:r>
          </a:p>
          <a:p>
            <a:pPr marL="1066773" lvl="1" indent="-457189">
              <a:buFont typeface="Arial" panose="020B0604020202020204" pitchFamily="34" charset="0"/>
              <a:buChar char="•"/>
            </a:pPr>
            <a:r>
              <a:rPr lang="ru-RU" sz="3200" dirty="0"/>
              <a:t>Синдром НГП</a:t>
            </a:r>
          </a:p>
          <a:p>
            <a:pPr marL="1066773" lvl="1" indent="-457189">
              <a:buFont typeface="Arial" panose="020B0604020202020204" pitchFamily="34" charset="0"/>
              <a:buChar char="•"/>
            </a:pPr>
            <a:r>
              <a:rPr lang="ru-RU" sz="3200" dirty="0"/>
              <a:t>Увеличение массы тела</a:t>
            </a:r>
          </a:p>
          <a:p>
            <a:pPr marL="457189" indent="-457189">
              <a:buFont typeface="+mj-lt"/>
              <a:buAutoNum type="arabicPeriod"/>
            </a:pPr>
            <a:r>
              <a:rPr lang="ru-RU" sz="3200" dirty="0"/>
              <a:t>Не ухудшает сексуальную функцию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80688" y="2938456"/>
            <a:ext cx="692928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err="1">
                <a:solidFill>
                  <a:srgbClr val="FF0000"/>
                </a:solidFill>
              </a:rPr>
              <a:t>Арипризол</a:t>
            </a:r>
            <a:r>
              <a:rPr lang="ru-RU" sz="3200" b="1" dirty="0">
                <a:solidFill>
                  <a:srgbClr val="FF0000"/>
                </a:solidFill>
              </a:rPr>
              <a:t>® поможет сохранить качество жизни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928816" y="740627"/>
            <a:ext cx="9263185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189" indent="-457189">
              <a:buFont typeface="Wingdings" panose="05000000000000000000" pitchFamily="2" charset="2"/>
              <a:buChar char="Ø"/>
            </a:pPr>
            <a:r>
              <a:rPr lang="ru-RU" sz="3200" dirty="0"/>
              <a:t>Нарушение социальной коммуникации (друзья, личная жизнь) из-за внешних проявлений</a:t>
            </a:r>
          </a:p>
          <a:p>
            <a:pPr marL="457189" indent="-457189">
              <a:buFont typeface="Wingdings" panose="05000000000000000000" pitchFamily="2" charset="2"/>
              <a:buChar char="Ø"/>
            </a:pPr>
            <a:r>
              <a:rPr lang="ru-RU" sz="3200" dirty="0"/>
              <a:t>Нарушение сексуальной функции</a:t>
            </a:r>
          </a:p>
          <a:p>
            <a:pPr marL="457189" indent="-457189">
              <a:buFont typeface="Wingdings" panose="05000000000000000000" pitchFamily="2" charset="2"/>
              <a:buChar char="Ø"/>
            </a:pPr>
            <a:r>
              <a:rPr lang="ru-RU" sz="3200" dirty="0"/>
              <a:t>Снижение самооценки </a:t>
            </a:r>
          </a:p>
        </p:txBody>
      </p:sp>
      <p:pic>
        <p:nvPicPr>
          <p:cNvPr id="7170" name="Picture 2" descr="https://img1.goodfon.ru/original/1920x1408/2/6d/svidanie-devushka-paren-lyubov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0203" y="3525011"/>
            <a:ext cx="3887755" cy="28510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43173" y="740627"/>
            <a:ext cx="207896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/>
              <a:t>Проблема:</a:t>
            </a:r>
          </a:p>
        </p:txBody>
      </p:sp>
    </p:spTree>
    <p:extLst>
      <p:ext uri="{BB962C8B-B14F-4D97-AF65-F5344CB8AC3E}">
        <p14:creationId xmlns:p14="http://schemas.microsoft.com/office/powerpoint/2010/main" val="206265798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Line 2">
            <a:extLst>
              <a:ext uri="{FF2B5EF4-FFF2-40B4-BE49-F238E27FC236}">
                <a16:creationId xmlns:a16="http://schemas.microsoft.com/office/drawing/2014/main" id="{C3EEA1C9-2F13-473D-B854-69AF424231A5}"/>
              </a:ext>
            </a:extLst>
          </p:cNvPr>
          <p:cNvSpPr>
            <a:spLocks noChangeShapeType="1"/>
          </p:cNvSpPr>
          <p:nvPr/>
        </p:nvSpPr>
        <p:spPr bwMode="auto">
          <a:xfrm>
            <a:off x="2617272" y="1796579"/>
            <a:ext cx="1588" cy="3005137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6" name="Line 3">
            <a:extLst>
              <a:ext uri="{FF2B5EF4-FFF2-40B4-BE49-F238E27FC236}">
                <a16:creationId xmlns:a16="http://schemas.microsoft.com/office/drawing/2014/main" id="{E65A07D5-425C-4D3B-BF04-D3DE9DABAFFF}"/>
              </a:ext>
            </a:extLst>
          </p:cNvPr>
          <p:cNvSpPr>
            <a:spLocks noChangeShapeType="1"/>
          </p:cNvSpPr>
          <p:nvPr/>
        </p:nvSpPr>
        <p:spPr bwMode="auto">
          <a:xfrm>
            <a:off x="2582347" y="4801716"/>
            <a:ext cx="34925" cy="1588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7" name="Line 4">
            <a:extLst>
              <a:ext uri="{FF2B5EF4-FFF2-40B4-BE49-F238E27FC236}">
                <a16:creationId xmlns:a16="http://schemas.microsoft.com/office/drawing/2014/main" id="{7FAC8F7A-5416-4166-BA54-C2BFE3DC1CF5}"/>
              </a:ext>
            </a:extLst>
          </p:cNvPr>
          <p:cNvSpPr>
            <a:spLocks noChangeShapeType="1"/>
          </p:cNvSpPr>
          <p:nvPr/>
        </p:nvSpPr>
        <p:spPr bwMode="auto">
          <a:xfrm>
            <a:off x="2582347" y="4201641"/>
            <a:ext cx="34925" cy="1588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8" name="Line 5">
            <a:extLst>
              <a:ext uri="{FF2B5EF4-FFF2-40B4-BE49-F238E27FC236}">
                <a16:creationId xmlns:a16="http://schemas.microsoft.com/office/drawing/2014/main" id="{095A503D-2D0E-42A6-A4A2-2E3C66EC734E}"/>
              </a:ext>
            </a:extLst>
          </p:cNvPr>
          <p:cNvSpPr>
            <a:spLocks noChangeShapeType="1"/>
          </p:cNvSpPr>
          <p:nvPr/>
        </p:nvSpPr>
        <p:spPr bwMode="auto">
          <a:xfrm>
            <a:off x="2582347" y="3596804"/>
            <a:ext cx="34925" cy="1587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9" name="Line 6">
            <a:extLst>
              <a:ext uri="{FF2B5EF4-FFF2-40B4-BE49-F238E27FC236}">
                <a16:creationId xmlns:a16="http://schemas.microsoft.com/office/drawing/2014/main" id="{5AFE1AE5-69D9-494D-ACFA-F3C9456084F1}"/>
              </a:ext>
            </a:extLst>
          </p:cNvPr>
          <p:cNvSpPr>
            <a:spLocks noChangeShapeType="1"/>
          </p:cNvSpPr>
          <p:nvPr/>
        </p:nvSpPr>
        <p:spPr bwMode="auto">
          <a:xfrm>
            <a:off x="2582347" y="3001491"/>
            <a:ext cx="34925" cy="1588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0" name="Line 7">
            <a:extLst>
              <a:ext uri="{FF2B5EF4-FFF2-40B4-BE49-F238E27FC236}">
                <a16:creationId xmlns:a16="http://schemas.microsoft.com/office/drawing/2014/main" id="{1706B08F-614F-42B7-9585-CF57EA41633F}"/>
              </a:ext>
            </a:extLst>
          </p:cNvPr>
          <p:cNvSpPr>
            <a:spLocks noChangeShapeType="1"/>
          </p:cNvSpPr>
          <p:nvPr/>
        </p:nvSpPr>
        <p:spPr bwMode="auto">
          <a:xfrm>
            <a:off x="2582347" y="2391891"/>
            <a:ext cx="34925" cy="1588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1" name="Freeform 8">
            <a:extLst>
              <a:ext uri="{FF2B5EF4-FFF2-40B4-BE49-F238E27FC236}">
                <a16:creationId xmlns:a16="http://schemas.microsoft.com/office/drawing/2014/main" id="{194951C4-6827-404F-A2BC-A147D7108713}"/>
              </a:ext>
            </a:extLst>
          </p:cNvPr>
          <p:cNvSpPr>
            <a:spLocks/>
          </p:cNvSpPr>
          <p:nvPr/>
        </p:nvSpPr>
        <p:spPr bwMode="auto">
          <a:xfrm>
            <a:off x="2582347" y="1796579"/>
            <a:ext cx="6727825" cy="1587"/>
          </a:xfrm>
          <a:custGeom>
            <a:avLst/>
            <a:gdLst>
              <a:gd name="T0" fmla="*/ 0 w 4238"/>
              <a:gd name="T1" fmla="*/ 22 w 4238"/>
              <a:gd name="T2" fmla="*/ 4238 w 4238"/>
            </a:gdLst>
            <a:ahLst/>
            <a:cxnLst>
              <a:cxn ang="0">
                <a:pos x="T0" y="0"/>
              </a:cxn>
              <a:cxn ang="0">
                <a:pos x="T1" y="0"/>
              </a:cxn>
              <a:cxn ang="0">
                <a:pos x="T2" y="0"/>
              </a:cxn>
            </a:cxnLst>
            <a:rect l="0" t="0" r="r" b="b"/>
            <a:pathLst>
              <a:path w="4238">
                <a:moveTo>
                  <a:pt x="0" y="0"/>
                </a:moveTo>
                <a:lnTo>
                  <a:pt x="22" y="0"/>
                </a:lnTo>
                <a:lnTo>
                  <a:pt x="4238" y="0"/>
                </a:lnTo>
              </a:path>
            </a:pathLst>
          </a:custGeom>
          <a:noFill/>
          <a:ln w="7938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2" name="Line 9">
            <a:extLst>
              <a:ext uri="{FF2B5EF4-FFF2-40B4-BE49-F238E27FC236}">
                <a16:creationId xmlns:a16="http://schemas.microsoft.com/office/drawing/2014/main" id="{6D48AABC-B319-4199-AE1E-AA618DD185B8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617272" y="1796579"/>
            <a:ext cx="1588" cy="33337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3" name="Line 10">
            <a:extLst>
              <a:ext uri="{FF2B5EF4-FFF2-40B4-BE49-F238E27FC236}">
                <a16:creationId xmlns:a16="http://schemas.microsoft.com/office/drawing/2014/main" id="{CAB49BE9-684C-44C8-BE36-EE730A1D5C40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734872" y="1796579"/>
            <a:ext cx="1588" cy="33337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4" name="Line 11">
            <a:extLst>
              <a:ext uri="{FF2B5EF4-FFF2-40B4-BE49-F238E27FC236}">
                <a16:creationId xmlns:a16="http://schemas.microsoft.com/office/drawing/2014/main" id="{A4E8D746-6562-4A7A-B457-4E0B86E93FB0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844535" y="1796579"/>
            <a:ext cx="1587" cy="33337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5" name="Line 12">
            <a:extLst>
              <a:ext uri="{FF2B5EF4-FFF2-40B4-BE49-F238E27FC236}">
                <a16:creationId xmlns:a16="http://schemas.microsoft.com/office/drawing/2014/main" id="{3A97403A-3FC2-43DE-99CC-EE4FDA8C8D50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965310" y="1796579"/>
            <a:ext cx="1587" cy="33337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6" name="Line 13">
            <a:extLst>
              <a:ext uri="{FF2B5EF4-FFF2-40B4-BE49-F238E27FC236}">
                <a16:creationId xmlns:a16="http://schemas.microsoft.com/office/drawing/2014/main" id="{71EFAE15-1E6A-4F69-9AD1-4BA4E789B970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082910" y="1796579"/>
            <a:ext cx="1587" cy="33337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7" name="Line 14">
            <a:extLst>
              <a:ext uri="{FF2B5EF4-FFF2-40B4-BE49-F238E27FC236}">
                <a16:creationId xmlns:a16="http://schemas.microsoft.com/office/drawing/2014/main" id="{B9074BB5-428E-4876-A229-0FE00EA3F381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8192572" y="1796579"/>
            <a:ext cx="1588" cy="33337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8" name="Line 15">
            <a:extLst>
              <a:ext uri="{FF2B5EF4-FFF2-40B4-BE49-F238E27FC236}">
                <a16:creationId xmlns:a16="http://schemas.microsoft.com/office/drawing/2014/main" id="{DCF1382F-3359-4CCB-8DEA-C46998269124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9310172" y="1796579"/>
            <a:ext cx="1588" cy="33337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9" name="Freeform 16">
            <a:extLst>
              <a:ext uri="{FF2B5EF4-FFF2-40B4-BE49-F238E27FC236}">
                <a16:creationId xmlns:a16="http://schemas.microsoft.com/office/drawing/2014/main" id="{EFD2C493-ABE6-4126-A75B-EBE771BA4D59}"/>
              </a:ext>
            </a:extLst>
          </p:cNvPr>
          <p:cNvSpPr>
            <a:spLocks/>
          </p:cNvSpPr>
          <p:nvPr/>
        </p:nvSpPr>
        <p:spPr bwMode="auto">
          <a:xfrm>
            <a:off x="2729985" y="2610966"/>
            <a:ext cx="5684837" cy="1438275"/>
          </a:xfrm>
          <a:custGeom>
            <a:avLst/>
            <a:gdLst>
              <a:gd name="T0" fmla="*/ 0 w 3581"/>
              <a:gd name="T1" fmla="*/ 0 h 906"/>
              <a:gd name="T2" fmla="*/ 69 w 3581"/>
              <a:gd name="T3" fmla="*/ 299 h 906"/>
              <a:gd name="T4" fmla="*/ 140 w 3581"/>
              <a:gd name="T5" fmla="*/ 506 h 906"/>
              <a:gd name="T6" fmla="*/ 209 w 3581"/>
              <a:gd name="T7" fmla="*/ 644 h 906"/>
              <a:gd name="T8" fmla="*/ 280 w 3581"/>
              <a:gd name="T9" fmla="*/ 736 h 906"/>
              <a:gd name="T10" fmla="*/ 348 w 3581"/>
              <a:gd name="T11" fmla="*/ 812 h 906"/>
              <a:gd name="T12" fmla="*/ 420 w 3581"/>
              <a:gd name="T13" fmla="*/ 851 h 906"/>
              <a:gd name="T14" fmla="*/ 496 w 3581"/>
              <a:gd name="T15" fmla="*/ 890 h 906"/>
              <a:gd name="T16" fmla="*/ 633 w 3581"/>
              <a:gd name="T17" fmla="*/ 890 h 906"/>
              <a:gd name="T18" fmla="*/ 773 w 3581"/>
              <a:gd name="T19" fmla="*/ 906 h 906"/>
              <a:gd name="T20" fmla="*/ 913 w 3581"/>
              <a:gd name="T21" fmla="*/ 906 h 906"/>
              <a:gd name="T22" fmla="*/ 1192 w 3581"/>
              <a:gd name="T23" fmla="*/ 890 h 906"/>
              <a:gd name="T24" fmla="*/ 1472 w 3581"/>
              <a:gd name="T25" fmla="*/ 890 h 906"/>
              <a:gd name="T26" fmla="*/ 1759 w 3581"/>
              <a:gd name="T27" fmla="*/ 867 h 906"/>
              <a:gd name="T28" fmla="*/ 2038 w 3581"/>
              <a:gd name="T29" fmla="*/ 851 h 906"/>
              <a:gd name="T30" fmla="*/ 2318 w 3581"/>
              <a:gd name="T31" fmla="*/ 867 h 906"/>
              <a:gd name="T32" fmla="*/ 2602 w 3581"/>
              <a:gd name="T33" fmla="*/ 851 h 906"/>
              <a:gd name="T34" fmla="*/ 2882 w 3581"/>
              <a:gd name="T35" fmla="*/ 867 h 906"/>
              <a:gd name="T36" fmla="*/ 3162 w 3581"/>
              <a:gd name="T37" fmla="*/ 867 h 906"/>
              <a:gd name="T38" fmla="*/ 3581 w 3581"/>
              <a:gd name="T39" fmla="*/ 851 h 9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3581" h="906">
                <a:moveTo>
                  <a:pt x="0" y="0"/>
                </a:moveTo>
                <a:lnTo>
                  <a:pt x="69" y="299"/>
                </a:lnTo>
                <a:lnTo>
                  <a:pt x="140" y="506"/>
                </a:lnTo>
                <a:lnTo>
                  <a:pt x="209" y="644"/>
                </a:lnTo>
                <a:lnTo>
                  <a:pt x="280" y="736"/>
                </a:lnTo>
                <a:lnTo>
                  <a:pt x="348" y="812"/>
                </a:lnTo>
                <a:lnTo>
                  <a:pt x="420" y="851"/>
                </a:lnTo>
                <a:lnTo>
                  <a:pt x="496" y="890"/>
                </a:lnTo>
                <a:lnTo>
                  <a:pt x="633" y="890"/>
                </a:lnTo>
                <a:lnTo>
                  <a:pt x="773" y="906"/>
                </a:lnTo>
                <a:lnTo>
                  <a:pt x="913" y="906"/>
                </a:lnTo>
                <a:lnTo>
                  <a:pt x="1192" y="890"/>
                </a:lnTo>
                <a:lnTo>
                  <a:pt x="1472" y="890"/>
                </a:lnTo>
                <a:lnTo>
                  <a:pt x="1759" y="867"/>
                </a:lnTo>
                <a:lnTo>
                  <a:pt x="2038" y="851"/>
                </a:lnTo>
                <a:lnTo>
                  <a:pt x="2318" y="867"/>
                </a:lnTo>
                <a:lnTo>
                  <a:pt x="2602" y="851"/>
                </a:lnTo>
                <a:lnTo>
                  <a:pt x="2882" y="867"/>
                </a:lnTo>
                <a:lnTo>
                  <a:pt x="3162" y="867"/>
                </a:lnTo>
                <a:lnTo>
                  <a:pt x="3581" y="851"/>
                </a:lnTo>
              </a:path>
            </a:pathLst>
          </a:custGeom>
          <a:noFill/>
          <a:ln w="8001">
            <a:solidFill>
              <a:srgbClr val="008CCE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0" name="Freeform 17">
            <a:extLst>
              <a:ext uri="{FF2B5EF4-FFF2-40B4-BE49-F238E27FC236}">
                <a16:creationId xmlns:a16="http://schemas.microsoft.com/office/drawing/2014/main" id="{6DC6C3B3-FA0E-4225-913B-362C64811903}"/>
              </a:ext>
            </a:extLst>
          </p:cNvPr>
          <p:cNvSpPr>
            <a:spLocks/>
          </p:cNvSpPr>
          <p:nvPr/>
        </p:nvSpPr>
        <p:spPr bwMode="auto">
          <a:xfrm>
            <a:off x="2729985" y="2610966"/>
            <a:ext cx="5684837" cy="1558925"/>
          </a:xfrm>
          <a:custGeom>
            <a:avLst/>
            <a:gdLst>
              <a:gd name="T0" fmla="*/ 0 w 3581"/>
              <a:gd name="T1" fmla="*/ 0 h 982"/>
              <a:gd name="T2" fmla="*/ 69 w 3581"/>
              <a:gd name="T3" fmla="*/ 398 h 982"/>
              <a:gd name="T4" fmla="*/ 140 w 3581"/>
              <a:gd name="T5" fmla="*/ 605 h 982"/>
              <a:gd name="T6" fmla="*/ 209 w 3581"/>
              <a:gd name="T7" fmla="*/ 736 h 982"/>
              <a:gd name="T8" fmla="*/ 280 w 3581"/>
              <a:gd name="T9" fmla="*/ 851 h 982"/>
              <a:gd name="T10" fmla="*/ 348 w 3581"/>
              <a:gd name="T11" fmla="*/ 890 h 982"/>
              <a:gd name="T12" fmla="*/ 420 w 3581"/>
              <a:gd name="T13" fmla="*/ 906 h 982"/>
              <a:gd name="T14" fmla="*/ 496 w 3581"/>
              <a:gd name="T15" fmla="*/ 966 h 982"/>
              <a:gd name="T16" fmla="*/ 633 w 3581"/>
              <a:gd name="T17" fmla="*/ 966 h 982"/>
              <a:gd name="T18" fmla="*/ 773 w 3581"/>
              <a:gd name="T19" fmla="*/ 966 h 982"/>
              <a:gd name="T20" fmla="*/ 913 w 3581"/>
              <a:gd name="T21" fmla="*/ 982 h 982"/>
              <a:gd name="T22" fmla="*/ 1192 w 3581"/>
              <a:gd name="T23" fmla="*/ 982 h 982"/>
              <a:gd name="T24" fmla="*/ 1472 w 3581"/>
              <a:gd name="T25" fmla="*/ 943 h 982"/>
              <a:gd name="T26" fmla="*/ 1759 w 3581"/>
              <a:gd name="T27" fmla="*/ 927 h 982"/>
              <a:gd name="T28" fmla="*/ 2038 w 3581"/>
              <a:gd name="T29" fmla="*/ 927 h 982"/>
              <a:gd name="T30" fmla="*/ 2318 w 3581"/>
              <a:gd name="T31" fmla="*/ 927 h 982"/>
              <a:gd name="T32" fmla="*/ 2602 w 3581"/>
              <a:gd name="T33" fmla="*/ 927 h 982"/>
              <a:gd name="T34" fmla="*/ 2882 w 3581"/>
              <a:gd name="T35" fmla="*/ 906 h 982"/>
              <a:gd name="T36" fmla="*/ 3162 w 3581"/>
              <a:gd name="T37" fmla="*/ 906 h 982"/>
              <a:gd name="T38" fmla="*/ 3581 w 3581"/>
              <a:gd name="T39" fmla="*/ 906 h 9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3581" h="982">
                <a:moveTo>
                  <a:pt x="0" y="0"/>
                </a:moveTo>
                <a:lnTo>
                  <a:pt x="69" y="398"/>
                </a:lnTo>
                <a:lnTo>
                  <a:pt x="140" y="605"/>
                </a:lnTo>
                <a:lnTo>
                  <a:pt x="209" y="736"/>
                </a:lnTo>
                <a:lnTo>
                  <a:pt x="280" y="851"/>
                </a:lnTo>
                <a:lnTo>
                  <a:pt x="348" y="890"/>
                </a:lnTo>
                <a:lnTo>
                  <a:pt x="420" y="906"/>
                </a:lnTo>
                <a:lnTo>
                  <a:pt x="496" y="966"/>
                </a:lnTo>
                <a:lnTo>
                  <a:pt x="633" y="966"/>
                </a:lnTo>
                <a:lnTo>
                  <a:pt x="773" y="966"/>
                </a:lnTo>
                <a:lnTo>
                  <a:pt x="913" y="982"/>
                </a:lnTo>
                <a:lnTo>
                  <a:pt x="1192" y="982"/>
                </a:lnTo>
                <a:lnTo>
                  <a:pt x="1472" y="943"/>
                </a:lnTo>
                <a:lnTo>
                  <a:pt x="1759" y="927"/>
                </a:lnTo>
                <a:lnTo>
                  <a:pt x="2038" y="927"/>
                </a:lnTo>
                <a:lnTo>
                  <a:pt x="2318" y="927"/>
                </a:lnTo>
                <a:lnTo>
                  <a:pt x="2602" y="927"/>
                </a:lnTo>
                <a:lnTo>
                  <a:pt x="2882" y="906"/>
                </a:lnTo>
                <a:lnTo>
                  <a:pt x="3162" y="906"/>
                </a:lnTo>
                <a:lnTo>
                  <a:pt x="3581" y="906"/>
                </a:lnTo>
              </a:path>
            </a:pathLst>
          </a:custGeom>
          <a:noFill/>
          <a:ln w="8001">
            <a:solidFill>
              <a:srgbClr val="FF00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1" name="Freeform 18">
            <a:extLst>
              <a:ext uri="{FF2B5EF4-FFF2-40B4-BE49-F238E27FC236}">
                <a16:creationId xmlns:a16="http://schemas.microsoft.com/office/drawing/2014/main" id="{E9075710-19FB-4935-963F-0BAF363CD140}"/>
              </a:ext>
            </a:extLst>
          </p:cNvPr>
          <p:cNvSpPr>
            <a:spLocks/>
          </p:cNvSpPr>
          <p:nvPr/>
        </p:nvSpPr>
        <p:spPr bwMode="auto">
          <a:xfrm>
            <a:off x="2695060" y="2577629"/>
            <a:ext cx="74612" cy="69850"/>
          </a:xfrm>
          <a:custGeom>
            <a:avLst/>
            <a:gdLst>
              <a:gd name="T0" fmla="*/ 25 w 47"/>
              <a:gd name="T1" fmla="*/ 0 h 44"/>
              <a:gd name="T2" fmla="*/ 47 w 47"/>
              <a:gd name="T3" fmla="*/ 44 h 44"/>
              <a:gd name="T4" fmla="*/ 0 w 47"/>
              <a:gd name="T5" fmla="*/ 44 h 44"/>
              <a:gd name="T6" fmla="*/ 25 w 47"/>
              <a:gd name="T7" fmla="*/ 0 h 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47" h="44">
                <a:moveTo>
                  <a:pt x="25" y="0"/>
                </a:moveTo>
                <a:lnTo>
                  <a:pt x="47" y="44"/>
                </a:lnTo>
                <a:lnTo>
                  <a:pt x="0" y="44"/>
                </a:lnTo>
                <a:lnTo>
                  <a:pt x="25" y="0"/>
                </a:lnTo>
                <a:close/>
              </a:path>
            </a:pathLst>
          </a:cu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2" name="Freeform 19">
            <a:extLst>
              <a:ext uri="{FF2B5EF4-FFF2-40B4-BE49-F238E27FC236}">
                <a16:creationId xmlns:a16="http://schemas.microsoft.com/office/drawing/2014/main" id="{AEB2A536-3997-4F7B-BABB-703127D7704E}"/>
              </a:ext>
            </a:extLst>
          </p:cNvPr>
          <p:cNvSpPr>
            <a:spLocks/>
          </p:cNvSpPr>
          <p:nvPr/>
        </p:nvSpPr>
        <p:spPr bwMode="auto">
          <a:xfrm>
            <a:off x="2807772" y="3057054"/>
            <a:ext cx="74613" cy="68262"/>
          </a:xfrm>
          <a:custGeom>
            <a:avLst/>
            <a:gdLst>
              <a:gd name="T0" fmla="*/ 22 w 47"/>
              <a:gd name="T1" fmla="*/ 0 h 43"/>
              <a:gd name="T2" fmla="*/ 47 w 47"/>
              <a:gd name="T3" fmla="*/ 43 h 43"/>
              <a:gd name="T4" fmla="*/ 0 w 47"/>
              <a:gd name="T5" fmla="*/ 43 h 43"/>
              <a:gd name="T6" fmla="*/ 22 w 47"/>
              <a:gd name="T7" fmla="*/ 0 h 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47" h="43">
                <a:moveTo>
                  <a:pt x="22" y="0"/>
                </a:moveTo>
                <a:lnTo>
                  <a:pt x="47" y="43"/>
                </a:lnTo>
                <a:lnTo>
                  <a:pt x="0" y="43"/>
                </a:lnTo>
                <a:lnTo>
                  <a:pt x="22" y="0"/>
                </a:lnTo>
                <a:close/>
              </a:path>
            </a:pathLst>
          </a:cu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3" name="Freeform 20">
            <a:extLst>
              <a:ext uri="{FF2B5EF4-FFF2-40B4-BE49-F238E27FC236}">
                <a16:creationId xmlns:a16="http://schemas.microsoft.com/office/drawing/2014/main" id="{26C4A073-5A24-46E3-AFD5-172820CA3926}"/>
              </a:ext>
            </a:extLst>
          </p:cNvPr>
          <p:cNvSpPr>
            <a:spLocks/>
          </p:cNvSpPr>
          <p:nvPr/>
        </p:nvSpPr>
        <p:spPr bwMode="auto">
          <a:xfrm>
            <a:off x="2691885" y="2574454"/>
            <a:ext cx="73025" cy="69850"/>
          </a:xfrm>
          <a:custGeom>
            <a:avLst/>
            <a:gdLst>
              <a:gd name="T0" fmla="*/ 24 w 46"/>
              <a:gd name="T1" fmla="*/ 0 h 44"/>
              <a:gd name="T2" fmla="*/ 46 w 46"/>
              <a:gd name="T3" fmla="*/ 44 h 44"/>
              <a:gd name="T4" fmla="*/ 0 w 46"/>
              <a:gd name="T5" fmla="*/ 44 h 44"/>
              <a:gd name="T6" fmla="*/ 24 w 46"/>
              <a:gd name="T7" fmla="*/ 0 h 44"/>
              <a:gd name="T8" fmla="*/ 24 w 46"/>
              <a:gd name="T9" fmla="*/ 0 h 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6" h="44">
                <a:moveTo>
                  <a:pt x="24" y="0"/>
                </a:moveTo>
                <a:lnTo>
                  <a:pt x="46" y="44"/>
                </a:lnTo>
                <a:lnTo>
                  <a:pt x="0" y="44"/>
                </a:lnTo>
                <a:lnTo>
                  <a:pt x="24" y="0"/>
                </a:lnTo>
                <a:lnTo>
                  <a:pt x="24" y="0"/>
                </a:lnTo>
                <a:close/>
              </a:path>
            </a:pathLst>
          </a:custGeom>
          <a:noFill/>
          <a:ln w="7938">
            <a:solidFill>
              <a:srgbClr val="0000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4" name="Freeform 21">
            <a:extLst>
              <a:ext uri="{FF2B5EF4-FFF2-40B4-BE49-F238E27FC236}">
                <a16:creationId xmlns:a16="http://schemas.microsoft.com/office/drawing/2014/main" id="{9ECC406D-0724-4C6A-9BCD-96A5C34223DC}"/>
              </a:ext>
            </a:extLst>
          </p:cNvPr>
          <p:cNvSpPr>
            <a:spLocks/>
          </p:cNvSpPr>
          <p:nvPr/>
        </p:nvSpPr>
        <p:spPr bwMode="auto">
          <a:xfrm>
            <a:off x="2804597" y="3052291"/>
            <a:ext cx="73025" cy="69850"/>
          </a:xfrm>
          <a:custGeom>
            <a:avLst/>
            <a:gdLst>
              <a:gd name="T0" fmla="*/ 22 w 46"/>
              <a:gd name="T1" fmla="*/ 0 h 44"/>
              <a:gd name="T2" fmla="*/ 46 w 46"/>
              <a:gd name="T3" fmla="*/ 44 h 44"/>
              <a:gd name="T4" fmla="*/ 0 w 46"/>
              <a:gd name="T5" fmla="*/ 44 h 44"/>
              <a:gd name="T6" fmla="*/ 22 w 46"/>
              <a:gd name="T7" fmla="*/ 0 h 44"/>
              <a:gd name="T8" fmla="*/ 22 w 46"/>
              <a:gd name="T9" fmla="*/ 0 h 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6" h="44">
                <a:moveTo>
                  <a:pt x="22" y="0"/>
                </a:moveTo>
                <a:lnTo>
                  <a:pt x="46" y="44"/>
                </a:lnTo>
                <a:lnTo>
                  <a:pt x="0" y="44"/>
                </a:lnTo>
                <a:lnTo>
                  <a:pt x="22" y="0"/>
                </a:lnTo>
                <a:lnTo>
                  <a:pt x="22" y="0"/>
                </a:lnTo>
                <a:close/>
              </a:path>
            </a:pathLst>
          </a:custGeom>
          <a:noFill/>
          <a:ln w="7938">
            <a:solidFill>
              <a:srgbClr val="0000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5" name="Freeform 22">
            <a:extLst>
              <a:ext uri="{FF2B5EF4-FFF2-40B4-BE49-F238E27FC236}">
                <a16:creationId xmlns:a16="http://schemas.microsoft.com/office/drawing/2014/main" id="{0DFA4378-73ED-47B8-8A82-1CF2EE00504A}"/>
              </a:ext>
            </a:extLst>
          </p:cNvPr>
          <p:cNvSpPr>
            <a:spLocks/>
          </p:cNvSpPr>
          <p:nvPr/>
        </p:nvSpPr>
        <p:spPr bwMode="auto">
          <a:xfrm>
            <a:off x="2917310" y="3384079"/>
            <a:ext cx="74612" cy="69850"/>
          </a:xfrm>
          <a:custGeom>
            <a:avLst/>
            <a:gdLst>
              <a:gd name="T0" fmla="*/ 24 w 47"/>
              <a:gd name="T1" fmla="*/ 0 h 44"/>
              <a:gd name="T2" fmla="*/ 47 w 47"/>
              <a:gd name="T3" fmla="*/ 44 h 44"/>
              <a:gd name="T4" fmla="*/ 0 w 47"/>
              <a:gd name="T5" fmla="*/ 44 h 44"/>
              <a:gd name="T6" fmla="*/ 24 w 47"/>
              <a:gd name="T7" fmla="*/ 0 h 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47" h="44">
                <a:moveTo>
                  <a:pt x="24" y="0"/>
                </a:moveTo>
                <a:lnTo>
                  <a:pt x="47" y="44"/>
                </a:lnTo>
                <a:lnTo>
                  <a:pt x="0" y="44"/>
                </a:lnTo>
                <a:lnTo>
                  <a:pt x="24" y="0"/>
                </a:lnTo>
                <a:close/>
              </a:path>
            </a:pathLst>
          </a:cu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6" name="Freeform 23">
            <a:extLst>
              <a:ext uri="{FF2B5EF4-FFF2-40B4-BE49-F238E27FC236}">
                <a16:creationId xmlns:a16="http://schemas.microsoft.com/office/drawing/2014/main" id="{BFD756EA-B084-42F9-A2D9-BCCD2B717D7F}"/>
              </a:ext>
            </a:extLst>
          </p:cNvPr>
          <p:cNvSpPr>
            <a:spLocks/>
          </p:cNvSpPr>
          <p:nvPr/>
        </p:nvSpPr>
        <p:spPr bwMode="auto">
          <a:xfrm>
            <a:off x="3030022" y="3599979"/>
            <a:ext cx="74613" cy="69850"/>
          </a:xfrm>
          <a:custGeom>
            <a:avLst/>
            <a:gdLst>
              <a:gd name="T0" fmla="*/ 22 w 47"/>
              <a:gd name="T1" fmla="*/ 0 h 44"/>
              <a:gd name="T2" fmla="*/ 47 w 47"/>
              <a:gd name="T3" fmla="*/ 44 h 44"/>
              <a:gd name="T4" fmla="*/ 0 w 47"/>
              <a:gd name="T5" fmla="*/ 44 h 44"/>
              <a:gd name="T6" fmla="*/ 22 w 47"/>
              <a:gd name="T7" fmla="*/ 0 h 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47" h="44">
                <a:moveTo>
                  <a:pt x="22" y="0"/>
                </a:moveTo>
                <a:lnTo>
                  <a:pt x="47" y="44"/>
                </a:lnTo>
                <a:lnTo>
                  <a:pt x="0" y="44"/>
                </a:lnTo>
                <a:lnTo>
                  <a:pt x="22" y="0"/>
                </a:lnTo>
                <a:close/>
              </a:path>
            </a:pathLst>
          </a:cu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7" name="Freeform 24">
            <a:extLst>
              <a:ext uri="{FF2B5EF4-FFF2-40B4-BE49-F238E27FC236}">
                <a16:creationId xmlns:a16="http://schemas.microsoft.com/office/drawing/2014/main" id="{6AD4FB8E-4385-440F-BC43-2A4CAC05F10F}"/>
              </a:ext>
            </a:extLst>
          </p:cNvPr>
          <p:cNvSpPr>
            <a:spLocks/>
          </p:cNvSpPr>
          <p:nvPr/>
        </p:nvSpPr>
        <p:spPr bwMode="auto">
          <a:xfrm>
            <a:off x="2912547" y="3380904"/>
            <a:ext cx="74613" cy="69850"/>
          </a:xfrm>
          <a:custGeom>
            <a:avLst/>
            <a:gdLst>
              <a:gd name="T0" fmla="*/ 25 w 47"/>
              <a:gd name="T1" fmla="*/ 0 h 44"/>
              <a:gd name="T2" fmla="*/ 47 w 47"/>
              <a:gd name="T3" fmla="*/ 44 h 44"/>
              <a:gd name="T4" fmla="*/ 0 w 47"/>
              <a:gd name="T5" fmla="*/ 44 h 44"/>
              <a:gd name="T6" fmla="*/ 25 w 47"/>
              <a:gd name="T7" fmla="*/ 0 h 44"/>
              <a:gd name="T8" fmla="*/ 25 w 47"/>
              <a:gd name="T9" fmla="*/ 0 h 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7" h="44">
                <a:moveTo>
                  <a:pt x="25" y="0"/>
                </a:moveTo>
                <a:lnTo>
                  <a:pt x="47" y="44"/>
                </a:lnTo>
                <a:lnTo>
                  <a:pt x="0" y="44"/>
                </a:lnTo>
                <a:lnTo>
                  <a:pt x="25" y="0"/>
                </a:lnTo>
                <a:lnTo>
                  <a:pt x="25" y="0"/>
                </a:lnTo>
                <a:close/>
              </a:path>
            </a:pathLst>
          </a:custGeom>
          <a:noFill/>
          <a:ln w="7938">
            <a:solidFill>
              <a:srgbClr val="0000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8" name="Freeform 25">
            <a:extLst>
              <a:ext uri="{FF2B5EF4-FFF2-40B4-BE49-F238E27FC236}">
                <a16:creationId xmlns:a16="http://schemas.microsoft.com/office/drawing/2014/main" id="{659828E4-A8C0-410D-9439-63ED4411BA3A}"/>
              </a:ext>
            </a:extLst>
          </p:cNvPr>
          <p:cNvSpPr>
            <a:spLocks/>
          </p:cNvSpPr>
          <p:nvPr/>
        </p:nvSpPr>
        <p:spPr bwMode="auto">
          <a:xfrm>
            <a:off x="3026847" y="3596804"/>
            <a:ext cx="73025" cy="69850"/>
          </a:xfrm>
          <a:custGeom>
            <a:avLst/>
            <a:gdLst>
              <a:gd name="T0" fmla="*/ 22 w 46"/>
              <a:gd name="T1" fmla="*/ 0 h 44"/>
              <a:gd name="T2" fmla="*/ 46 w 46"/>
              <a:gd name="T3" fmla="*/ 44 h 44"/>
              <a:gd name="T4" fmla="*/ 0 w 46"/>
              <a:gd name="T5" fmla="*/ 44 h 44"/>
              <a:gd name="T6" fmla="*/ 22 w 46"/>
              <a:gd name="T7" fmla="*/ 0 h 44"/>
              <a:gd name="T8" fmla="*/ 22 w 46"/>
              <a:gd name="T9" fmla="*/ 0 h 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6" h="44">
                <a:moveTo>
                  <a:pt x="22" y="0"/>
                </a:moveTo>
                <a:lnTo>
                  <a:pt x="46" y="44"/>
                </a:lnTo>
                <a:lnTo>
                  <a:pt x="0" y="44"/>
                </a:lnTo>
                <a:lnTo>
                  <a:pt x="22" y="0"/>
                </a:lnTo>
                <a:lnTo>
                  <a:pt x="22" y="0"/>
                </a:lnTo>
                <a:close/>
              </a:path>
            </a:pathLst>
          </a:custGeom>
          <a:noFill/>
          <a:ln w="7938">
            <a:solidFill>
              <a:srgbClr val="0000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9" name="Freeform 26">
            <a:extLst>
              <a:ext uri="{FF2B5EF4-FFF2-40B4-BE49-F238E27FC236}">
                <a16:creationId xmlns:a16="http://schemas.microsoft.com/office/drawing/2014/main" id="{55C10190-D2EF-4E7E-BF5E-09CF2BB4FB4A}"/>
              </a:ext>
            </a:extLst>
          </p:cNvPr>
          <p:cNvSpPr>
            <a:spLocks/>
          </p:cNvSpPr>
          <p:nvPr/>
        </p:nvSpPr>
        <p:spPr bwMode="auto">
          <a:xfrm>
            <a:off x="3139560" y="3749204"/>
            <a:ext cx="73025" cy="69850"/>
          </a:xfrm>
          <a:custGeom>
            <a:avLst/>
            <a:gdLst>
              <a:gd name="T0" fmla="*/ 24 w 46"/>
              <a:gd name="T1" fmla="*/ 0 h 44"/>
              <a:gd name="T2" fmla="*/ 46 w 46"/>
              <a:gd name="T3" fmla="*/ 44 h 44"/>
              <a:gd name="T4" fmla="*/ 0 w 46"/>
              <a:gd name="T5" fmla="*/ 44 h 44"/>
              <a:gd name="T6" fmla="*/ 24 w 46"/>
              <a:gd name="T7" fmla="*/ 0 h 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46" h="44">
                <a:moveTo>
                  <a:pt x="24" y="0"/>
                </a:moveTo>
                <a:lnTo>
                  <a:pt x="46" y="44"/>
                </a:lnTo>
                <a:lnTo>
                  <a:pt x="0" y="44"/>
                </a:lnTo>
                <a:lnTo>
                  <a:pt x="24" y="0"/>
                </a:lnTo>
                <a:close/>
              </a:path>
            </a:pathLst>
          </a:cu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0" name="Freeform 27">
            <a:extLst>
              <a:ext uri="{FF2B5EF4-FFF2-40B4-BE49-F238E27FC236}">
                <a16:creationId xmlns:a16="http://schemas.microsoft.com/office/drawing/2014/main" id="{6E273699-6285-413D-BE0F-DB46C0EA89D5}"/>
              </a:ext>
            </a:extLst>
          </p:cNvPr>
          <p:cNvSpPr>
            <a:spLocks/>
          </p:cNvSpPr>
          <p:nvPr/>
        </p:nvSpPr>
        <p:spPr bwMode="auto">
          <a:xfrm>
            <a:off x="3252272" y="3869854"/>
            <a:ext cx="73025" cy="69850"/>
          </a:xfrm>
          <a:custGeom>
            <a:avLst/>
            <a:gdLst>
              <a:gd name="T0" fmla="*/ 22 w 46"/>
              <a:gd name="T1" fmla="*/ 0 h 44"/>
              <a:gd name="T2" fmla="*/ 46 w 46"/>
              <a:gd name="T3" fmla="*/ 44 h 44"/>
              <a:gd name="T4" fmla="*/ 0 w 46"/>
              <a:gd name="T5" fmla="*/ 44 h 44"/>
              <a:gd name="T6" fmla="*/ 22 w 46"/>
              <a:gd name="T7" fmla="*/ 0 h 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46" h="44">
                <a:moveTo>
                  <a:pt x="22" y="0"/>
                </a:moveTo>
                <a:lnTo>
                  <a:pt x="46" y="44"/>
                </a:lnTo>
                <a:lnTo>
                  <a:pt x="0" y="44"/>
                </a:lnTo>
                <a:lnTo>
                  <a:pt x="22" y="0"/>
                </a:lnTo>
                <a:close/>
              </a:path>
            </a:pathLst>
          </a:cu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1" name="Freeform 28">
            <a:extLst>
              <a:ext uri="{FF2B5EF4-FFF2-40B4-BE49-F238E27FC236}">
                <a16:creationId xmlns:a16="http://schemas.microsoft.com/office/drawing/2014/main" id="{D959C568-4D13-42D9-934C-8C3AC679E18B}"/>
              </a:ext>
            </a:extLst>
          </p:cNvPr>
          <p:cNvSpPr>
            <a:spLocks/>
          </p:cNvSpPr>
          <p:nvPr/>
        </p:nvSpPr>
        <p:spPr bwMode="auto">
          <a:xfrm>
            <a:off x="3134797" y="3746029"/>
            <a:ext cx="74613" cy="69850"/>
          </a:xfrm>
          <a:custGeom>
            <a:avLst/>
            <a:gdLst>
              <a:gd name="T0" fmla="*/ 25 w 47"/>
              <a:gd name="T1" fmla="*/ 0 h 44"/>
              <a:gd name="T2" fmla="*/ 47 w 47"/>
              <a:gd name="T3" fmla="*/ 44 h 44"/>
              <a:gd name="T4" fmla="*/ 0 w 47"/>
              <a:gd name="T5" fmla="*/ 44 h 44"/>
              <a:gd name="T6" fmla="*/ 25 w 47"/>
              <a:gd name="T7" fmla="*/ 0 h 44"/>
              <a:gd name="T8" fmla="*/ 25 w 47"/>
              <a:gd name="T9" fmla="*/ 0 h 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7" h="44">
                <a:moveTo>
                  <a:pt x="25" y="0"/>
                </a:moveTo>
                <a:lnTo>
                  <a:pt x="47" y="44"/>
                </a:lnTo>
                <a:lnTo>
                  <a:pt x="0" y="44"/>
                </a:lnTo>
                <a:lnTo>
                  <a:pt x="25" y="0"/>
                </a:lnTo>
                <a:lnTo>
                  <a:pt x="25" y="0"/>
                </a:lnTo>
                <a:close/>
              </a:path>
            </a:pathLst>
          </a:custGeom>
          <a:noFill/>
          <a:ln w="7938">
            <a:solidFill>
              <a:srgbClr val="0000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2" name="Freeform 29">
            <a:extLst>
              <a:ext uri="{FF2B5EF4-FFF2-40B4-BE49-F238E27FC236}">
                <a16:creationId xmlns:a16="http://schemas.microsoft.com/office/drawing/2014/main" id="{B84ABB5D-584A-4F31-ACE3-C47B0145A396}"/>
              </a:ext>
            </a:extLst>
          </p:cNvPr>
          <p:cNvSpPr>
            <a:spLocks/>
          </p:cNvSpPr>
          <p:nvPr/>
        </p:nvSpPr>
        <p:spPr bwMode="auto">
          <a:xfrm>
            <a:off x="3247510" y="3866679"/>
            <a:ext cx="74612" cy="69850"/>
          </a:xfrm>
          <a:custGeom>
            <a:avLst/>
            <a:gdLst>
              <a:gd name="T0" fmla="*/ 22 w 47"/>
              <a:gd name="T1" fmla="*/ 0 h 44"/>
              <a:gd name="T2" fmla="*/ 47 w 47"/>
              <a:gd name="T3" fmla="*/ 44 h 44"/>
              <a:gd name="T4" fmla="*/ 0 w 47"/>
              <a:gd name="T5" fmla="*/ 44 h 44"/>
              <a:gd name="T6" fmla="*/ 22 w 47"/>
              <a:gd name="T7" fmla="*/ 0 h 44"/>
              <a:gd name="T8" fmla="*/ 22 w 47"/>
              <a:gd name="T9" fmla="*/ 0 h 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7" h="44">
                <a:moveTo>
                  <a:pt x="22" y="0"/>
                </a:moveTo>
                <a:lnTo>
                  <a:pt x="47" y="44"/>
                </a:lnTo>
                <a:lnTo>
                  <a:pt x="0" y="44"/>
                </a:lnTo>
                <a:lnTo>
                  <a:pt x="22" y="0"/>
                </a:lnTo>
                <a:lnTo>
                  <a:pt x="22" y="0"/>
                </a:lnTo>
                <a:close/>
              </a:path>
            </a:pathLst>
          </a:custGeom>
          <a:noFill/>
          <a:ln w="7938">
            <a:solidFill>
              <a:srgbClr val="0000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3" name="Freeform 30">
            <a:extLst>
              <a:ext uri="{FF2B5EF4-FFF2-40B4-BE49-F238E27FC236}">
                <a16:creationId xmlns:a16="http://schemas.microsoft.com/office/drawing/2014/main" id="{61BE341A-B10A-4369-8833-C3C3829E540F}"/>
              </a:ext>
            </a:extLst>
          </p:cNvPr>
          <p:cNvSpPr>
            <a:spLocks/>
          </p:cNvSpPr>
          <p:nvPr/>
        </p:nvSpPr>
        <p:spPr bwMode="auto">
          <a:xfrm>
            <a:off x="3361810" y="3931766"/>
            <a:ext cx="73025" cy="66675"/>
          </a:xfrm>
          <a:custGeom>
            <a:avLst/>
            <a:gdLst>
              <a:gd name="T0" fmla="*/ 24 w 46"/>
              <a:gd name="T1" fmla="*/ 0 h 42"/>
              <a:gd name="T2" fmla="*/ 46 w 46"/>
              <a:gd name="T3" fmla="*/ 42 h 42"/>
              <a:gd name="T4" fmla="*/ 0 w 46"/>
              <a:gd name="T5" fmla="*/ 42 h 42"/>
              <a:gd name="T6" fmla="*/ 24 w 46"/>
              <a:gd name="T7" fmla="*/ 0 h 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46" h="42">
                <a:moveTo>
                  <a:pt x="24" y="0"/>
                </a:moveTo>
                <a:lnTo>
                  <a:pt x="46" y="42"/>
                </a:lnTo>
                <a:lnTo>
                  <a:pt x="0" y="42"/>
                </a:lnTo>
                <a:lnTo>
                  <a:pt x="24" y="0"/>
                </a:lnTo>
                <a:close/>
              </a:path>
            </a:pathLst>
          </a:cu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4" name="Freeform 31">
            <a:extLst>
              <a:ext uri="{FF2B5EF4-FFF2-40B4-BE49-F238E27FC236}">
                <a16:creationId xmlns:a16="http://schemas.microsoft.com/office/drawing/2014/main" id="{12F3DDB5-7EE7-494E-9207-ABDE942150FE}"/>
              </a:ext>
            </a:extLst>
          </p:cNvPr>
          <p:cNvSpPr>
            <a:spLocks/>
          </p:cNvSpPr>
          <p:nvPr/>
        </p:nvSpPr>
        <p:spPr bwMode="auto">
          <a:xfrm>
            <a:off x="3482460" y="3990504"/>
            <a:ext cx="73025" cy="69850"/>
          </a:xfrm>
          <a:custGeom>
            <a:avLst/>
            <a:gdLst>
              <a:gd name="T0" fmla="*/ 24 w 46"/>
              <a:gd name="T1" fmla="*/ 0 h 44"/>
              <a:gd name="T2" fmla="*/ 46 w 46"/>
              <a:gd name="T3" fmla="*/ 44 h 44"/>
              <a:gd name="T4" fmla="*/ 0 w 46"/>
              <a:gd name="T5" fmla="*/ 44 h 44"/>
              <a:gd name="T6" fmla="*/ 24 w 46"/>
              <a:gd name="T7" fmla="*/ 0 h 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46" h="44">
                <a:moveTo>
                  <a:pt x="24" y="0"/>
                </a:moveTo>
                <a:lnTo>
                  <a:pt x="46" y="44"/>
                </a:lnTo>
                <a:lnTo>
                  <a:pt x="0" y="44"/>
                </a:lnTo>
                <a:lnTo>
                  <a:pt x="24" y="0"/>
                </a:lnTo>
                <a:close/>
              </a:path>
            </a:pathLst>
          </a:cu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5" name="Freeform 32">
            <a:extLst>
              <a:ext uri="{FF2B5EF4-FFF2-40B4-BE49-F238E27FC236}">
                <a16:creationId xmlns:a16="http://schemas.microsoft.com/office/drawing/2014/main" id="{D97E8693-0BDA-4FBB-B614-3CE8E0A24597}"/>
              </a:ext>
            </a:extLst>
          </p:cNvPr>
          <p:cNvSpPr>
            <a:spLocks/>
          </p:cNvSpPr>
          <p:nvPr/>
        </p:nvSpPr>
        <p:spPr bwMode="auto">
          <a:xfrm>
            <a:off x="3357047" y="3928591"/>
            <a:ext cx="74613" cy="65088"/>
          </a:xfrm>
          <a:custGeom>
            <a:avLst/>
            <a:gdLst>
              <a:gd name="T0" fmla="*/ 25 w 47"/>
              <a:gd name="T1" fmla="*/ 0 h 41"/>
              <a:gd name="T2" fmla="*/ 47 w 47"/>
              <a:gd name="T3" fmla="*/ 41 h 41"/>
              <a:gd name="T4" fmla="*/ 0 w 47"/>
              <a:gd name="T5" fmla="*/ 41 h 41"/>
              <a:gd name="T6" fmla="*/ 25 w 47"/>
              <a:gd name="T7" fmla="*/ 0 h 41"/>
              <a:gd name="T8" fmla="*/ 25 w 47"/>
              <a:gd name="T9" fmla="*/ 0 h 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7" h="41">
                <a:moveTo>
                  <a:pt x="25" y="0"/>
                </a:moveTo>
                <a:lnTo>
                  <a:pt x="47" y="41"/>
                </a:lnTo>
                <a:lnTo>
                  <a:pt x="0" y="41"/>
                </a:lnTo>
                <a:lnTo>
                  <a:pt x="25" y="0"/>
                </a:lnTo>
                <a:lnTo>
                  <a:pt x="25" y="0"/>
                </a:lnTo>
                <a:close/>
              </a:path>
            </a:pathLst>
          </a:custGeom>
          <a:noFill/>
          <a:ln w="7938">
            <a:solidFill>
              <a:srgbClr val="0000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6" name="Freeform 33">
            <a:extLst>
              <a:ext uri="{FF2B5EF4-FFF2-40B4-BE49-F238E27FC236}">
                <a16:creationId xmlns:a16="http://schemas.microsoft.com/office/drawing/2014/main" id="{F2D1EF9F-4962-4912-B08C-C72DB9446B8E}"/>
              </a:ext>
            </a:extLst>
          </p:cNvPr>
          <p:cNvSpPr>
            <a:spLocks/>
          </p:cNvSpPr>
          <p:nvPr/>
        </p:nvSpPr>
        <p:spPr bwMode="auto">
          <a:xfrm>
            <a:off x="3477697" y="3987329"/>
            <a:ext cx="74613" cy="69850"/>
          </a:xfrm>
          <a:custGeom>
            <a:avLst/>
            <a:gdLst>
              <a:gd name="T0" fmla="*/ 25 w 47"/>
              <a:gd name="T1" fmla="*/ 0 h 44"/>
              <a:gd name="T2" fmla="*/ 47 w 47"/>
              <a:gd name="T3" fmla="*/ 44 h 44"/>
              <a:gd name="T4" fmla="*/ 0 w 47"/>
              <a:gd name="T5" fmla="*/ 44 h 44"/>
              <a:gd name="T6" fmla="*/ 25 w 47"/>
              <a:gd name="T7" fmla="*/ 0 h 44"/>
              <a:gd name="T8" fmla="*/ 25 w 47"/>
              <a:gd name="T9" fmla="*/ 0 h 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7" h="44">
                <a:moveTo>
                  <a:pt x="25" y="0"/>
                </a:moveTo>
                <a:lnTo>
                  <a:pt x="47" y="44"/>
                </a:lnTo>
                <a:lnTo>
                  <a:pt x="0" y="44"/>
                </a:lnTo>
                <a:lnTo>
                  <a:pt x="25" y="0"/>
                </a:lnTo>
                <a:lnTo>
                  <a:pt x="25" y="0"/>
                </a:lnTo>
                <a:close/>
              </a:path>
            </a:pathLst>
          </a:custGeom>
          <a:noFill/>
          <a:ln w="7938">
            <a:solidFill>
              <a:srgbClr val="0000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7" name="Freeform 34">
            <a:extLst>
              <a:ext uri="{FF2B5EF4-FFF2-40B4-BE49-F238E27FC236}">
                <a16:creationId xmlns:a16="http://schemas.microsoft.com/office/drawing/2014/main" id="{9EA65424-9D83-4359-8B5F-E77A26E50B3F}"/>
              </a:ext>
            </a:extLst>
          </p:cNvPr>
          <p:cNvSpPr>
            <a:spLocks/>
          </p:cNvSpPr>
          <p:nvPr/>
        </p:nvSpPr>
        <p:spPr bwMode="auto">
          <a:xfrm>
            <a:off x="3703122" y="3990504"/>
            <a:ext cx="74613" cy="69850"/>
          </a:xfrm>
          <a:custGeom>
            <a:avLst/>
            <a:gdLst>
              <a:gd name="T0" fmla="*/ 22 w 47"/>
              <a:gd name="T1" fmla="*/ 0 h 44"/>
              <a:gd name="T2" fmla="*/ 47 w 47"/>
              <a:gd name="T3" fmla="*/ 44 h 44"/>
              <a:gd name="T4" fmla="*/ 0 w 47"/>
              <a:gd name="T5" fmla="*/ 44 h 44"/>
              <a:gd name="T6" fmla="*/ 22 w 47"/>
              <a:gd name="T7" fmla="*/ 0 h 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47" h="44">
                <a:moveTo>
                  <a:pt x="22" y="0"/>
                </a:moveTo>
                <a:lnTo>
                  <a:pt x="47" y="44"/>
                </a:lnTo>
                <a:lnTo>
                  <a:pt x="0" y="44"/>
                </a:lnTo>
                <a:lnTo>
                  <a:pt x="22" y="0"/>
                </a:lnTo>
                <a:close/>
              </a:path>
            </a:pathLst>
          </a:cu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8" name="Freeform 35">
            <a:extLst>
              <a:ext uri="{FF2B5EF4-FFF2-40B4-BE49-F238E27FC236}">
                <a16:creationId xmlns:a16="http://schemas.microsoft.com/office/drawing/2014/main" id="{AA000EE5-356C-4A43-9445-CE50E4A6306F}"/>
              </a:ext>
            </a:extLst>
          </p:cNvPr>
          <p:cNvSpPr>
            <a:spLocks/>
          </p:cNvSpPr>
          <p:nvPr/>
        </p:nvSpPr>
        <p:spPr bwMode="auto">
          <a:xfrm>
            <a:off x="3925372" y="4015904"/>
            <a:ext cx="74613" cy="69850"/>
          </a:xfrm>
          <a:custGeom>
            <a:avLst/>
            <a:gdLst>
              <a:gd name="T0" fmla="*/ 22 w 47"/>
              <a:gd name="T1" fmla="*/ 0 h 44"/>
              <a:gd name="T2" fmla="*/ 47 w 47"/>
              <a:gd name="T3" fmla="*/ 44 h 44"/>
              <a:gd name="T4" fmla="*/ 0 w 47"/>
              <a:gd name="T5" fmla="*/ 44 h 44"/>
              <a:gd name="T6" fmla="*/ 22 w 47"/>
              <a:gd name="T7" fmla="*/ 0 h 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47" h="44">
                <a:moveTo>
                  <a:pt x="22" y="0"/>
                </a:moveTo>
                <a:lnTo>
                  <a:pt x="47" y="44"/>
                </a:lnTo>
                <a:lnTo>
                  <a:pt x="0" y="44"/>
                </a:lnTo>
                <a:lnTo>
                  <a:pt x="22" y="0"/>
                </a:lnTo>
                <a:close/>
              </a:path>
            </a:pathLst>
          </a:cu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9" name="Freeform 36">
            <a:extLst>
              <a:ext uri="{FF2B5EF4-FFF2-40B4-BE49-F238E27FC236}">
                <a16:creationId xmlns:a16="http://schemas.microsoft.com/office/drawing/2014/main" id="{3760F779-7E0C-4C1E-906F-04648684F603}"/>
              </a:ext>
            </a:extLst>
          </p:cNvPr>
          <p:cNvSpPr>
            <a:spLocks/>
          </p:cNvSpPr>
          <p:nvPr/>
        </p:nvSpPr>
        <p:spPr bwMode="auto">
          <a:xfrm>
            <a:off x="3699947" y="3987329"/>
            <a:ext cx="73025" cy="69850"/>
          </a:xfrm>
          <a:custGeom>
            <a:avLst/>
            <a:gdLst>
              <a:gd name="T0" fmla="*/ 22 w 46"/>
              <a:gd name="T1" fmla="*/ 0 h 44"/>
              <a:gd name="T2" fmla="*/ 46 w 46"/>
              <a:gd name="T3" fmla="*/ 44 h 44"/>
              <a:gd name="T4" fmla="*/ 0 w 46"/>
              <a:gd name="T5" fmla="*/ 44 h 44"/>
              <a:gd name="T6" fmla="*/ 22 w 46"/>
              <a:gd name="T7" fmla="*/ 0 h 44"/>
              <a:gd name="T8" fmla="*/ 22 w 46"/>
              <a:gd name="T9" fmla="*/ 0 h 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6" h="44">
                <a:moveTo>
                  <a:pt x="22" y="0"/>
                </a:moveTo>
                <a:lnTo>
                  <a:pt x="46" y="44"/>
                </a:lnTo>
                <a:lnTo>
                  <a:pt x="0" y="44"/>
                </a:lnTo>
                <a:lnTo>
                  <a:pt x="22" y="0"/>
                </a:lnTo>
                <a:lnTo>
                  <a:pt x="22" y="0"/>
                </a:lnTo>
                <a:close/>
              </a:path>
            </a:pathLst>
          </a:custGeom>
          <a:noFill/>
          <a:ln w="7938">
            <a:solidFill>
              <a:srgbClr val="0000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40" name="Freeform 37">
            <a:extLst>
              <a:ext uri="{FF2B5EF4-FFF2-40B4-BE49-F238E27FC236}">
                <a16:creationId xmlns:a16="http://schemas.microsoft.com/office/drawing/2014/main" id="{40879651-096A-4460-B8A9-6F2A08FC9C7B}"/>
              </a:ext>
            </a:extLst>
          </p:cNvPr>
          <p:cNvSpPr>
            <a:spLocks/>
          </p:cNvSpPr>
          <p:nvPr/>
        </p:nvSpPr>
        <p:spPr bwMode="auto">
          <a:xfrm>
            <a:off x="3922197" y="4012729"/>
            <a:ext cx="73025" cy="69850"/>
          </a:xfrm>
          <a:custGeom>
            <a:avLst/>
            <a:gdLst>
              <a:gd name="T0" fmla="*/ 22 w 46"/>
              <a:gd name="T1" fmla="*/ 0 h 44"/>
              <a:gd name="T2" fmla="*/ 46 w 46"/>
              <a:gd name="T3" fmla="*/ 44 h 44"/>
              <a:gd name="T4" fmla="*/ 0 w 46"/>
              <a:gd name="T5" fmla="*/ 44 h 44"/>
              <a:gd name="T6" fmla="*/ 22 w 46"/>
              <a:gd name="T7" fmla="*/ 0 h 44"/>
              <a:gd name="T8" fmla="*/ 22 w 46"/>
              <a:gd name="T9" fmla="*/ 0 h 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6" h="44">
                <a:moveTo>
                  <a:pt x="22" y="0"/>
                </a:moveTo>
                <a:lnTo>
                  <a:pt x="46" y="44"/>
                </a:lnTo>
                <a:lnTo>
                  <a:pt x="0" y="44"/>
                </a:lnTo>
                <a:lnTo>
                  <a:pt x="22" y="0"/>
                </a:lnTo>
                <a:lnTo>
                  <a:pt x="22" y="0"/>
                </a:lnTo>
                <a:close/>
              </a:path>
            </a:pathLst>
          </a:custGeom>
          <a:noFill/>
          <a:ln w="7938">
            <a:solidFill>
              <a:srgbClr val="0000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41" name="Freeform 38">
            <a:extLst>
              <a:ext uri="{FF2B5EF4-FFF2-40B4-BE49-F238E27FC236}">
                <a16:creationId xmlns:a16="http://schemas.microsoft.com/office/drawing/2014/main" id="{20C6A67B-E403-482B-AE15-66CFF94F25DA}"/>
              </a:ext>
            </a:extLst>
          </p:cNvPr>
          <p:cNvSpPr>
            <a:spLocks/>
          </p:cNvSpPr>
          <p:nvPr/>
        </p:nvSpPr>
        <p:spPr bwMode="auto">
          <a:xfrm>
            <a:off x="4147622" y="4015904"/>
            <a:ext cx="74613" cy="69850"/>
          </a:xfrm>
          <a:custGeom>
            <a:avLst/>
            <a:gdLst>
              <a:gd name="T0" fmla="*/ 22 w 47"/>
              <a:gd name="T1" fmla="*/ 0 h 44"/>
              <a:gd name="T2" fmla="*/ 47 w 47"/>
              <a:gd name="T3" fmla="*/ 44 h 44"/>
              <a:gd name="T4" fmla="*/ 0 w 47"/>
              <a:gd name="T5" fmla="*/ 44 h 44"/>
              <a:gd name="T6" fmla="*/ 22 w 47"/>
              <a:gd name="T7" fmla="*/ 0 h 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47" h="44">
                <a:moveTo>
                  <a:pt x="22" y="0"/>
                </a:moveTo>
                <a:lnTo>
                  <a:pt x="47" y="44"/>
                </a:lnTo>
                <a:lnTo>
                  <a:pt x="0" y="44"/>
                </a:lnTo>
                <a:lnTo>
                  <a:pt x="22" y="0"/>
                </a:lnTo>
                <a:close/>
              </a:path>
            </a:pathLst>
          </a:cu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42" name="Freeform 39">
            <a:extLst>
              <a:ext uri="{FF2B5EF4-FFF2-40B4-BE49-F238E27FC236}">
                <a16:creationId xmlns:a16="http://schemas.microsoft.com/office/drawing/2014/main" id="{DB49FAFF-762E-47B7-BF65-EC2929AC6E5C}"/>
              </a:ext>
            </a:extLst>
          </p:cNvPr>
          <p:cNvSpPr>
            <a:spLocks/>
          </p:cNvSpPr>
          <p:nvPr/>
        </p:nvSpPr>
        <p:spPr bwMode="auto">
          <a:xfrm>
            <a:off x="4592122" y="3990504"/>
            <a:ext cx="73025" cy="69850"/>
          </a:xfrm>
          <a:custGeom>
            <a:avLst/>
            <a:gdLst>
              <a:gd name="T0" fmla="*/ 22 w 46"/>
              <a:gd name="T1" fmla="*/ 0 h 44"/>
              <a:gd name="T2" fmla="*/ 46 w 46"/>
              <a:gd name="T3" fmla="*/ 44 h 44"/>
              <a:gd name="T4" fmla="*/ 0 w 46"/>
              <a:gd name="T5" fmla="*/ 44 h 44"/>
              <a:gd name="T6" fmla="*/ 22 w 46"/>
              <a:gd name="T7" fmla="*/ 0 h 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46" h="44">
                <a:moveTo>
                  <a:pt x="22" y="0"/>
                </a:moveTo>
                <a:lnTo>
                  <a:pt x="46" y="44"/>
                </a:lnTo>
                <a:lnTo>
                  <a:pt x="0" y="44"/>
                </a:lnTo>
                <a:lnTo>
                  <a:pt x="22" y="0"/>
                </a:lnTo>
                <a:close/>
              </a:path>
            </a:pathLst>
          </a:cu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43" name="Freeform 40">
            <a:extLst>
              <a:ext uri="{FF2B5EF4-FFF2-40B4-BE49-F238E27FC236}">
                <a16:creationId xmlns:a16="http://schemas.microsoft.com/office/drawing/2014/main" id="{485D74B8-122B-44A1-9FCE-D5B90CE4EB10}"/>
              </a:ext>
            </a:extLst>
          </p:cNvPr>
          <p:cNvSpPr>
            <a:spLocks/>
          </p:cNvSpPr>
          <p:nvPr/>
        </p:nvSpPr>
        <p:spPr bwMode="auto">
          <a:xfrm>
            <a:off x="4142860" y="4012729"/>
            <a:ext cx="74612" cy="69850"/>
          </a:xfrm>
          <a:custGeom>
            <a:avLst/>
            <a:gdLst>
              <a:gd name="T0" fmla="*/ 23 w 47"/>
              <a:gd name="T1" fmla="*/ 0 h 44"/>
              <a:gd name="T2" fmla="*/ 47 w 47"/>
              <a:gd name="T3" fmla="*/ 44 h 44"/>
              <a:gd name="T4" fmla="*/ 0 w 47"/>
              <a:gd name="T5" fmla="*/ 44 h 44"/>
              <a:gd name="T6" fmla="*/ 23 w 47"/>
              <a:gd name="T7" fmla="*/ 0 h 44"/>
              <a:gd name="T8" fmla="*/ 23 w 47"/>
              <a:gd name="T9" fmla="*/ 0 h 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7" h="44">
                <a:moveTo>
                  <a:pt x="23" y="0"/>
                </a:moveTo>
                <a:lnTo>
                  <a:pt x="47" y="44"/>
                </a:lnTo>
                <a:lnTo>
                  <a:pt x="0" y="44"/>
                </a:lnTo>
                <a:lnTo>
                  <a:pt x="23" y="0"/>
                </a:lnTo>
                <a:lnTo>
                  <a:pt x="23" y="0"/>
                </a:lnTo>
                <a:close/>
              </a:path>
            </a:pathLst>
          </a:custGeom>
          <a:noFill/>
          <a:ln w="7938">
            <a:solidFill>
              <a:srgbClr val="0000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44" name="Freeform 41">
            <a:extLst>
              <a:ext uri="{FF2B5EF4-FFF2-40B4-BE49-F238E27FC236}">
                <a16:creationId xmlns:a16="http://schemas.microsoft.com/office/drawing/2014/main" id="{4D5A6758-3D97-4FCC-9843-AD564B55365E}"/>
              </a:ext>
            </a:extLst>
          </p:cNvPr>
          <p:cNvSpPr>
            <a:spLocks/>
          </p:cNvSpPr>
          <p:nvPr/>
        </p:nvSpPr>
        <p:spPr bwMode="auto">
          <a:xfrm>
            <a:off x="4587360" y="3987329"/>
            <a:ext cx="74612" cy="69850"/>
          </a:xfrm>
          <a:custGeom>
            <a:avLst/>
            <a:gdLst>
              <a:gd name="T0" fmla="*/ 22 w 47"/>
              <a:gd name="T1" fmla="*/ 0 h 44"/>
              <a:gd name="T2" fmla="*/ 47 w 47"/>
              <a:gd name="T3" fmla="*/ 44 h 44"/>
              <a:gd name="T4" fmla="*/ 0 w 47"/>
              <a:gd name="T5" fmla="*/ 44 h 44"/>
              <a:gd name="T6" fmla="*/ 22 w 47"/>
              <a:gd name="T7" fmla="*/ 0 h 44"/>
              <a:gd name="T8" fmla="*/ 22 w 47"/>
              <a:gd name="T9" fmla="*/ 0 h 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7" h="44">
                <a:moveTo>
                  <a:pt x="22" y="0"/>
                </a:moveTo>
                <a:lnTo>
                  <a:pt x="47" y="44"/>
                </a:lnTo>
                <a:lnTo>
                  <a:pt x="0" y="44"/>
                </a:lnTo>
                <a:lnTo>
                  <a:pt x="22" y="0"/>
                </a:lnTo>
                <a:lnTo>
                  <a:pt x="22" y="0"/>
                </a:lnTo>
                <a:close/>
              </a:path>
            </a:pathLst>
          </a:custGeom>
          <a:noFill/>
          <a:ln w="7938">
            <a:solidFill>
              <a:srgbClr val="0000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45" name="Freeform 42">
            <a:extLst>
              <a:ext uri="{FF2B5EF4-FFF2-40B4-BE49-F238E27FC236}">
                <a16:creationId xmlns:a16="http://schemas.microsoft.com/office/drawing/2014/main" id="{CB51CF9C-A02F-4CBE-B60E-EAE7C638F7C9}"/>
              </a:ext>
            </a:extLst>
          </p:cNvPr>
          <p:cNvSpPr>
            <a:spLocks/>
          </p:cNvSpPr>
          <p:nvPr/>
        </p:nvSpPr>
        <p:spPr bwMode="auto">
          <a:xfrm>
            <a:off x="5035035" y="3990504"/>
            <a:ext cx="74612" cy="69850"/>
          </a:xfrm>
          <a:custGeom>
            <a:avLst/>
            <a:gdLst>
              <a:gd name="T0" fmla="*/ 22 w 47"/>
              <a:gd name="T1" fmla="*/ 0 h 44"/>
              <a:gd name="T2" fmla="*/ 47 w 47"/>
              <a:gd name="T3" fmla="*/ 44 h 44"/>
              <a:gd name="T4" fmla="*/ 0 w 47"/>
              <a:gd name="T5" fmla="*/ 44 h 44"/>
              <a:gd name="T6" fmla="*/ 22 w 47"/>
              <a:gd name="T7" fmla="*/ 0 h 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47" h="44">
                <a:moveTo>
                  <a:pt x="22" y="0"/>
                </a:moveTo>
                <a:lnTo>
                  <a:pt x="47" y="44"/>
                </a:lnTo>
                <a:lnTo>
                  <a:pt x="0" y="44"/>
                </a:lnTo>
                <a:lnTo>
                  <a:pt x="22" y="0"/>
                </a:lnTo>
                <a:close/>
              </a:path>
            </a:pathLst>
          </a:cu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46" name="Freeform 43">
            <a:extLst>
              <a:ext uri="{FF2B5EF4-FFF2-40B4-BE49-F238E27FC236}">
                <a16:creationId xmlns:a16="http://schemas.microsoft.com/office/drawing/2014/main" id="{BDAB1160-EC58-498D-8001-79AE832912C8}"/>
              </a:ext>
            </a:extLst>
          </p:cNvPr>
          <p:cNvSpPr>
            <a:spLocks/>
          </p:cNvSpPr>
          <p:nvPr/>
        </p:nvSpPr>
        <p:spPr bwMode="auto">
          <a:xfrm>
            <a:off x="5487472" y="3957166"/>
            <a:ext cx="73025" cy="69850"/>
          </a:xfrm>
          <a:custGeom>
            <a:avLst/>
            <a:gdLst>
              <a:gd name="T0" fmla="*/ 24 w 46"/>
              <a:gd name="T1" fmla="*/ 0 h 44"/>
              <a:gd name="T2" fmla="*/ 46 w 46"/>
              <a:gd name="T3" fmla="*/ 44 h 44"/>
              <a:gd name="T4" fmla="*/ 0 w 46"/>
              <a:gd name="T5" fmla="*/ 44 h 44"/>
              <a:gd name="T6" fmla="*/ 24 w 46"/>
              <a:gd name="T7" fmla="*/ 0 h 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46" h="44">
                <a:moveTo>
                  <a:pt x="24" y="0"/>
                </a:moveTo>
                <a:lnTo>
                  <a:pt x="46" y="44"/>
                </a:lnTo>
                <a:lnTo>
                  <a:pt x="0" y="44"/>
                </a:lnTo>
                <a:lnTo>
                  <a:pt x="24" y="0"/>
                </a:lnTo>
                <a:close/>
              </a:path>
            </a:pathLst>
          </a:cu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47" name="Freeform 44">
            <a:extLst>
              <a:ext uri="{FF2B5EF4-FFF2-40B4-BE49-F238E27FC236}">
                <a16:creationId xmlns:a16="http://schemas.microsoft.com/office/drawing/2014/main" id="{DF29D3D1-5AE6-42BC-BC6F-331B68EBC9F9}"/>
              </a:ext>
            </a:extLst>
          </p:cNvPr>
          <p:cNvSpPr>
            <a:spLocks/>
          </p:cNvSpPr>
          <p:nvPr/>
        </p:nvSpPr>
        <p:spPr bwMode="auto">
          <a:xfrm>
            <a:off x="5031860" y="3987329"/>
            <a:ext cx="73025" cy="69850"/>
          </a:xfrm>
          <a:custGeom>
            <a:avLst/>
            <a:gdLst>
              <a:gd name="T0" fmla="*/ 22 w 46"/>
              <a:gd name="T1" fmla="*/ 0 h 44"/>
              <a:gd name="T2" fmla="*/ 46 w 46"/>
              <a:gd name="T3" fmla="*/ 44 h 44"/>
              <a:gd name="T4" fmla="*/ 0 w 46"/>
              <a:gd name="T5" fmla="*/ 44 h 44"/>
              <a:gd name="T6" fmla="*/ 22 w 46"/>
              <a:gd name="T7" fmla="*/ 0 h 44"/>
              <a:gd name="T8" fmla="*/ 22 w 46"/>
              <a:gd name="T9" fmla="*/ 0 h 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6" h="44">
                <a:moveTo>
                  <a:pt x="22" y="0"/>
                </a:moveTo>
                <a:lnTo>
                  <a:pt x="46" y="44"/>
                </a:lnTo>
                <a:lnTo>
                  <a:pt x="0" y="44"/>
                </a:lnTo>
                <a:lnTo>
                  <a:pt x="22" y="0"/>
                </a:lnTo>
                <a:lnTo>
                  <a:pt x="22" y="0"/>
                </a:lnTo>
                <a:close/>
              </a:path>
            </a:pathLst>
          </a:custGeom>
          <a:noFill/>
          <a:ln w="7938">
            <a:solidFill>
              <a:srgbClr val="0000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48" name="Freeform 45">
            <a:extLst>
              <a:ext uri="{FF2B5EF4-FFF2-40B4-BE49-F238E27FC236}">
                <a16:creationId xmlns:a16="http://schemas.microsoft.com/office/drawing/2014/main" id="{7E160649-7E22-4A1D-B0A9-0DF977CD02CF}"/>
              </a:ext>
            </a:extLst>
          </p:cNvPr>
          <p:cNvSpPr>
            <a:spLocks/>
          </p:cNvSpPr>
          <p:nvPr/>
        </p:nvSpPr>
        <p:spPr bwMode="auto">
          <a:xfrm>
            <a:off x="5482710" y="3953991"/>
            <a:ext cx="74612" cy="69850"/>
          </a:xfrm>
          <a:custGeom>
            <a:avLst/>
            <a:gdLst>
              <a:gd name="T0" fmla="*/ 25 w 47"/>
              <a:gd name="T1" fmla="*/ 0 h 44"/>
              <a:gd name="T2" fmla="*/ 47 w 47"/>
              <a:gd name="T3" fmla="*/ 44 h 44"/>
              <a:gd name="T4" fmla="*/ 0 w 47"/>
              <a:gd name="T5" fmla="*/ 44 h 44"/>
              <a:gd name="T6" fmla="*/ 25 w 47"/>
              <a:gd name="T7" fmla="*/ 0 h 44"/>
              <a:gd name="T8" fmla="*/ 25 w 47"/>
              <a:gd name="T9" fmla="*/ 0 h 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7" h="44">
                <a:moveTo>
                  <a:pt x="25" y="0"/>
                </a:moveTo>
                <a:lnTo>
                  <a:pt x="47" y="44"/>
                </a:lnTo>
                <a:lnTo>
                  <a:pt x="0" y="44"/>
                </a:lnTo>
                <a:lnTo>
                  <a:pt x="25" y="0"/>
                </a:lnTo>
                <a:lnTo>
                  <a:pt x="25" y="0"/>
                </a:lnTo>
                <a:close/>
              </a:path>
            </a:pathLst>
          </a:custGeom>
          <a:noFill/>
          <a:ln w="7938">
            <a:solidFill>
              <a:srgbClr val="0000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49" name="Freeform 46">
            <a:extLst>
              <a:ext uri="{FF2B5EF4-FFF2-40B4-BE49-F238E27FC236}">
                <a16:creationId xmlns:a16="http://schemas.microsoft.com/office/drawing/2014/main" id="{A799727F-1CE6-4E16-920A-852C76D58B5F}"/>
              </a:ext>
            </a:extLst>
          </p:cNvPr>
          <p:cNvSpPr>
            <a:spLocks/>
          </p:cNvSpPr>
          <p:nvPr/>
        </p:nvSpPr>
        <p:spPr bwMode="auto">
          <a:xfrm>
            <a:off x="5930385" y="3931766"/>
            <a:ext cx="74612" cy="66675"/>
          </a:xfrm>
          <a:custGeom>
            <a:avLst/>
            <a:gdLst>
              <a:gd name="T0" fmla="*/ 25 w 47"/>
              <a:gd name="T1" fmla="*/ 0 h 42"/>
              <a:gd name="T2" fmla="*/ 47 w 47"/>
              <a:gd name="T3" fmla="*/ 42 h 42"/>
              <a:gd name="T4" fmla="*/ 0 w 47"/>
              <a:gd name="T5" fmla="*/ 42 h 42"/>
              <a:gd name="T6" fmla="*/ 25 w 47"/>
              <a:gd name="T7" fmla="*/ 0 h 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47" h="42">
                <a:moveTo>
                  <a:pt x="25" y="0"/>
                </a:moveTo>
                <a:lnTo>
                  <a:pt x="47" y="42"/>
                </a:lnTo>
                <a:lnTo>
                  <a:pt x="0" y="42"/>
                </a:lnTo>
                <a:lnTo>
                  <a:pt x="25" y="0"/>
                </a:lnTo>
                <a:close/>
              </a:path>
            </a:pathLst>
          </a:cu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50" name="Freeform 47">
            <a:extLst>
              <a:ext uri="{FF2B5EF4-FFF2-40B4-BE49-F238E27FC236}">
                <a16:creationId xmlns:a16="http://schemas.microsoft.com/office/drawing/2014/main" id="{7B814402-374D-4904-BDFC-8DC6D9F89FAA}"/>
              </a:ext>
            </a:extLst>
          </p:cNvPr>
          <p:cNvSpPr>
            <a:spLocks/>
          </p:cNvSpPr>
          <p:nvPr/>
        </p:nvSpPr>
        <p:spPr bwMode="auto">
          <a:xfrm>
            <a:off x="6374885" y="3957166"/>
            <a:ext cx="73025" cy="69850"/>
          </a:xfrm>
          <a:custGeom>
            <a:avLst/>
            <a:gdLst>
              <a:gd name="T0" fmla="*/ 24 w 46"/>
              <a:gd name="T1" fmla="*/ 0 h 44"/>
              <a:gd name="T2" fmla="*/ 46 w 46"/>
              <a:gd name="T3" fmla="*/ 44 h 44"/>
              <a:gd name="T4" fmla="*/ 0 w 46"/>
              <a:gd name="T5" fmla="*/ 44 h 44"/>
              <a:gd name="T6" fmla="*/ 24 w 46"/>
              <a:gd name="T7" fmla="*/ 0 h 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46" h="44">
                <a:moveTo>
                  <a:pt x="24" y="0"/>
                </a:moveTo>
                <a:lnTo>
                  <a:pt x="46" y="44"/>
                </a:lnTo>
                <a:lnTo>
                  <a:pt x="0" y="44"/>
                </a:lnTo>
                <a:lnTo>
                  <a:pt x="24" y="0"/>
                </a:lnTo>
                <a:close/>
              </a:path>
            </a:pathLst>
          </a:cu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51" name="Freeform 48">
            <a:extLst>
              <a:ext uri="{FF2B5EF4-FFF2-40B4-BE49-F238E27FC236}">
                <a16:creationId xmlns:a16="http://schemas.microsoft.com/office/drawing/2014/main" id="{50476868-3C41-42FD-8979-F104F24B2F29}"/>
              </a:ext>
            </a:extLst>
          </p:cNvPr>
          <p:cNvSpPr>
            <a:spLocks/>
          </p:cNvSpPr>
          <p:nvPr/>
        </p:nvSpPr>
        <p:spPr bwMode="auto">
          <a:xfrm>
            <a:off x="5927210" y="3928591"/>
            <a:ext cx="73025" cy="65088"/>
          </a:xfrm>
          <a:custGeom>
            <a:avLst/>
            <a:gdLst>
              <a:gd name="T0" fmla="*/ 24 w 46"/>
              <a:gd name="T1" fmla="*/ 0 h 41"/>
              <a:gd name="T2" fmla="*/ 46 w 46"/>
              <a:gd name="T3" fmla="*/ 41 h 41"/>
              <a:gd name="T4" fmla="*/ 0 w 46"/>
              <a:gd name="T5" fmla="*/ 41 h 41"/>
              <a:gd name="T6" fmla="*/ 24 w 46"/>
              <a:gd name="T7" fmla="*/ 0 h 41"/>
              <a:gd name="T8" fmla="*/ 24 w 46"/>
              <a:gd name="T9" fmla="*/ 0 h 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6" h="41">
                <a:moveTo>
                  <a:pt x="24" y="0"/>
                </a:moveTo>
                <a:lnTo>
                  <a:pt x="46" y="41"/>
                </a:lnTo>
                <a:lnTo>
                  <a:pt x="0" y="41"/>
                </a:lnTo>
                <a:lnTo>
                  <a:pt x="24" y="0"/>
                </a:lnTo>
                <a:lnTo>
                  <a:pt x="24" y="0"/>
                </a:lnTo>
                <a:close/>
              </a:path>
            </a:pathLst>
          </a:custGeom>
          <a:noFill/>
          <a:ln w="7938">
            <a:solidFill>
              <a:srgbClr val="0000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52" name="Freeform 49">
            <a:extLst>
              <a:ext uri="{FF2B5EF4-FFF2-40B4-BE49-F238E27FC236}">
                <a16:creationId xmlns:a16="http://schemas.microsoft.com/office/drawing/2014/main" id="{BA88CD99-1F2F-4514-8AC9-39225733D672}"/>
              </a:ext>
            </a:extLst>
          </p:cNvPr>
          <p:cNvSpPr>
            <a:spLocks/>
          </p:cNvSpPr>
          <p:nvPr/>
        </p:nvSpPr>
        <p:spPr bwMode="auto">
          <a:xfrm>
            <a:off x="6370122" y="3953991"/>
            <a:ext cx="74613" cy="69850"/>
          </a:xfrm>
          <a:custGeom>
            <a:avLst/>
            <a:gdLst>
              <a:gd name="T0" fmla="*/ 25 w 47"/>
              <a:gd name="T1" fmla="*/ 0 h 44"/>
              <a:gd name="T2" fmla="*/ 47 w 47"/>
              <a:gd name="T3" fmla="*/ 44 h 44"/>
              <a:gd name="T4" fmla="*/ 0 w 47"/>
              <a:gd name="T5" fmla="*/ 44 h 44"/>
              <a:gd name="T6" fmla="*/ 25 w 47"/>
              <a:gd name="T7" fmla="*/ 0 h 44"/>
              <a:gd name="T8" fmla="*/ 25 w 47"/>
              <a:gd name="T9" fmla="*/ 0 h 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7" h="44">
                <a:moveTo>
                  <a:pt x="25" y="0"/>
                </a:moveTo>
                <a:lnTo>
                  <a:pt x="47" y="44"/>
                </a:lnTo>
                <a:lnTo>
                  <a:pt x="0" y="44"/>
                </a:lnTo>
                <a:lnTo>
                  <a:pt x="25" y="0"/>
                </a:lnTo>
                <a:lnTo>
                  <a:pt x="25" y="0"/>
                </a:lnTo>
                <a:close/>
              </a:path>
            </a:pathLst>
          </a:custGeom>
          <a:noFill/>
          <a:ln w="7938">
            <a:solidFill>
              <a:srgbClr val="0000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53" name="Freeform 50">
            <a:extLst>
              <a:ext uri="{FF2B5EF4-FFF2-40B4-BE49-F238E27FC236}">
                <a16:creationId xmlns:a16="http://schemas.microsoft.com/office/drawing/2014/main" id="{57FDAE39-D619-45E3-99EB-476EEACC1BB7}"/>
              </a:ext>
            </a:extLst>
          </p:cNvPr>
          <p:cNvSpPr>
            <a:spLocks/>
          </p:cNvSpPr>
          <p:nvPr/>
        </p:nvSpPr>
        <p:spPr bwMode="auto">
          <a:xfrm>
            <a:off x="6825735" y="3931766"/>
            <a:ext cx="74612" cy="66675"/>
          </a:xfrm>
          <a:custGeom>
            <a:avLst/>
            <a:gdLst>
              <a:gd name="T0" fmla="*/ 25 w 47"/>
              <a:gd name="T1" fmla="*/ 0 h 42"/>
              <a:gd name="T2" fmla="*/ 47 w 47"/>
              <a:gd name="T3" fmla="*/ 42 h 42"/>
              <a:gd name="T4" fmla="*/ 0 w 47"/>
              <a:gd name="T5" fmla="*/ 42 h 42"/>
              <a:gd name="T6" fmla="*/ 25 w 47"/>
              <a:gd name="T7" fmla="*/ 0 h 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47" h="42">
                <a:moveTo>
                  <a:pt x="25" y="0"/>
                </a:moveTo>
                <a:lnTo>
                  <a:pt x="47" y="42"/>
                </a:lnTo>
                <a:lnTo>
                  <a:pt x="0" y="42"/>
                </a:lnTo>
                <a:lnTo>
                  <a:pt x="25" y="0"/>
                </a:lnTo>
                <a:close/>
              </a:path>
            </a:pathLst>
          </a:cu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54" name="Freeform 51">
            <a:extLst>
              <a:ext uri="{FF2B5EF4-FFF2-40B4-BE49-F238E27FC236}">
                <a16:creationId xmlns:a16="http://schemas.microsoft.com/office/drawing/2014/main" id="{381C2FD8-888C-4598-AF92-AB11A5BD28E1}"/>
              </a:ext>
            </a:extLst>
          </p:cNvPr>
          <p:cNvSpPr>
            <a:spLocks/>
          </p:cNvSpPr>
          <p:nvPr/>
        </p:nvSpPr>
        <p:spPr bwMode="auto">
          <a:xfrm>
            <a:off x="7270235" y="3957166"/>
            <a:ext cx="73025" cy="69850"/>
          </a:xfrm>
          <a:custGeom>
            <a:avLst/>
            <a:gdLst>
              <a:gd name="T0" fmla="*/ 24 w 46"/>
              <a:gd name="T1" fmla="*/ 0 h 44"/>
              <a:gd name="T2" fmla="*/ 46 w 46"/>
              <a:gd name="T3" fmla="*/ 44 h 44"/>
              <a:gd name="T4" fmla="*/ 0 w 46"/>
              <a:gd name="T5" fmla="*/ 44 h 44"/>
              <a:gd name="T6" fmla="*/ 24 w 46"/>
              <a:gd name="T7" fmla="*/ 0 h 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46" h="44">
                <a:moveTo>
                  <a:pt x="24" y="0"/>
                </a:moveTo>
                <a:lnTo>
                  <a:pt x="46" y="44"/>
                </a:lnTo>
                <a:lnTo>
                  <a:pt x="0" y="44"/>
                </a:lnTo>
                <a:lnTo>
                  <a:pt x="24" y="0"/>
                </a:lnTo>
                <a:close/>
              </a:path>
            </a:pathLst>
          </a:cu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55" name="Freeform 52">
            <a:extLst>
              <a:ext uri="{FF2B5EF4-FFF2-40B4-BE49-F238E27FC236}">
                <a16:creationId xmlns:a16="http://schemas.microsoft.com/office/drawing/2014/main" id="{8381413F-72CA-44C3-89FC-45206D90AA07}"/>
              </a:ext>
            </a:extLst>
          </p:cNvPr>
          <p:cNvSpPr>
            <a:spLocks/>
          </p:cNvSpPr>
          <p:nvPr/>
        </p:nvSpPr>
        <p:spPr bwMode="auto">
          <a:xfrm>
            <a:off x="6822560" y="3928591"/>
            <a:ext cx="73025" cy="65088"/>
          </a:xfrm>
          <a:custGeom>
            <a:avLst/>
            <a:gdLst>
              <a:gd name="T0" fmla="*/ 24 w 46"/>
              <a:gd name="T1" fmla="*/ 0 h 41"/>
              <a:gd name="T2" fmla="*/ 46 w 46"/>
              <a:gd name="T3" fmla="*/ 41 h 41"/>
              <a:gd name="T4" fmla="*/ 0 w 46"/>
              <a:gd name="T5" fmla="*/ 41 h 41"/>
              <a:gd name="T6" fmla="*/ 24 w 46"/>
              <a:gd name="T7" fmla="*/ 0 h 41"/>
              <a:gd name="T8" fmla="*/ 24 w 46"/>
              <a:gd name="T9" fmla="*/ 0 h 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6" h="41">
                <a:moveTo>
                  <a:pt x="24" y="0"/>
                </a:moveTo>
                <a:lnTo>
                  <a:pt x="46" y="41"/>
                </a:lnTo>
                <a:lnTo>
                  <a:pt x="0" y="41"/>
                </a:lnTo>
                <a:lnTo>
                  <a:pt x="24" y="0"/>
                </a:lnTo>
                <a:lnTo>
                  <a:pt x="24" y="0"/>
                </a:lnTo>
                <a:close/>
              </a:path>
            </a:pathLst>
          </a:custGeom>
          <a:noFill/>
          <a:ln w="7938">
            <a:solidFill>
              <a:srgbClr val="0000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56" name="Freeform 53">
            <a:extLst>
              <a:ext uri="{FF2B5EF4-FFF2-40B4-BE49-F238E27FC236}">
                <a16:creationId xmlns:a16="http://schemas.microsoft.com/office/drawing/2014/main" id="{409C6064-4C36-401A-A925-B32A570A9BA9}"/>
              </a:ext>
            </a:extLst>
          </p:cNvPr>
          <p:cNvSpPr>
            <a:spLocks/>
          </p:cNvSpPr>
          <p:nvPr/>
        </p:nvSpPr>
        <p:spPr bwMode="auto">
          <a:xfrm>
            <a:off x="7265472" y="3953991"/>
            <a:ext cx="74613" cy="69850"/>
          </a:xfrm>
          <a:custGeom>
            <a:avLst/>
            <a:gdLst>
              <a:gd name="T0" fmla="*/ 25 w 47"/>
              <a:gd name="T1" fmla="*/ 0 h 44"/>
              <a:gd name="T2" fmla="*/ 47 w 47"/>
              <a:gd name="T3" fmla="*/ 44 h 44"/>
              <a:gd name="T4" fmla="*/ 0 w 47"/>
              <a:gd name="T5" fmla="*/ 44 h 44"/>
              <a:gd name="T6" fmla="*/ 25 w 47"/>
              <a:gd name="T7" fmla="*/ 0 h 44"/>
              <a:gd name="T8" fmla="*/ 25 w 47"/>
              <a:gd name="T9" fmla="*/ 0 h 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7" h="44">
                <a:moveTo>
                  <a:pt x="25" y="0"/>
                </a:moveTo>
                <a:lnTo>
                  <a:pt x="47" y="44"/>
                </a:lnTo>
                <a:lnTo>
                  <a:pt x="0" y="44"/>
                </a:lnTo>
                <a:lnTo>
                  <a:pt x="25" y="0"/>
                </a:lnTo>
                <a:lnTo>
                  <a:pt x="25" y="0"/>
                </a:lnTo>
                <a:close/>
              </a:path>
            </a:pathLst>
          </a:custGeom>
          <a:noFill/>
          <a:ln w="7938">
            <a:solidFill>
              <a:srgbClr val="0000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57" name="Freeform 54">
            <a:extLst>
              <a:ext uri="{FF2B5EF4-FFF2-40B4-BE49-F238E27FC236}">
                <a16:creationId xmlns:a16="http://schemas.microsoft.com/office/drawing/2014/main" id="{F136A980-BB73-49B7-939B-BB32B1A241CA}"/>
              </a:ext>
            </a:extLst>
          </p:cNvPr>
          <p:cNvSpPr>
            <a:spLocks/>
          </p:cNvSpPr>
          <p:nvPr/>
        </p:nvSpPr>
        <p:spPr bwMode="auto">
          <a:xfrm>
            <a:off x="7713147" y="3957166"/>
            <a:ext cx="74613" cy="69850"/>
          </a:xfrm>
          <a:custGeom>
            <a:avLst/>
            <a:gdLst>
              <a:gd name="T0" fmla="*/ 25 w 47"/>
              <a:gd name="T1" fmla="*/ 0 h 44"/>
              <a:gd name="T2" fmla="*/ 47 w 47"/>
              <a:gd name="T3" fmla="*/ 44 h 44"/>
              <a:gd name="T4" fmla="*/ 0 w 47"/>
              <a:gd name="T5" fmla="*/ 44 h 44"/>
              <a:gd name="T6" fmla="*/ 25 w 47"/>
              <a:gd name="T7" fmla="*/ 0 h 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47" h="44">
                <a:moveTo>
                  <a:pt x="25" y="0"/>
                </a:moveTo>
                <a:lnTo>
                  <a:pt x="47" y="44"/>
                </a:lnTo>
                <a:lnTo>
                  <a:pt x="0" y="44"/>
                </a:lnTo>
                <a:lnTo>
                  <a:pt x="25" y="0"/>
                </a:lnTo>
                <a:close/>
              </a:path>
            </a:pathLst>
          </a:cu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58" name="Freeform 55">
            <a:extLst>
              <a:ext uri="{FF2B5EF4-FFF2-40B4-BE49-F238E27FC236}">
                <a16:creationId xmlns:a16="http://schemas.microsoft.com/office/drawing/2014/main" id="{89215940-469D-41BC-8C01-75ED2D32955C}"/>
              </a:ext>
            </a:extLst>
          </p:cNvPr>
          <p:cNvSpPr>
            <a:spLocks/>
          </p:cNvSpPr>
          <p:nvPr/>
        </p:nvSpPr>
        <p:spPr bwMode="auto">
          <a:xfrm>
            <a:off x="8379897" y="3931766"/>
            <a:ext cx="73025" cy="66675"/>
          </a:xfrm>
          <a:custGeom>
            <a:avLst/>
            <a:gdLst>
              <a:gd name="T0" fmla="*/ 24 w 46"/>
              <a:gd name="T1" fmla="*/ 0 h 42"/>
              <a:gd name="T2" fmla="*/ 46 w 46"/>
              <a:gd name="T3" fmla="*/ 42 h 42"/>
              <a:gd name="T4" fmla="*/ 0 w 46"/>
              <a:gd name="T5" fmla="*/ 42 h 42"/>
              <a:gd name="T6" fmla="*/ 24 w 46"/>
              <a:gd name="T7" fmla="*/ 0 h 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46" h="42">
                <a:moveTo>
                  <a:pt x="24" y="0"/>
                </a:moveTo>
                <a:lnTo>
                  <a:pt x="46" y="42"/>
                </a:lnTo>
                <a:lnTo>
                  <a:pt x="0" y="42"/>
                </a:lnTo>
                <a:lnTo>
                  <a:pt x="24" y="0"/>
                </a:lnTo>
                <a:close/>
              </a:path>
            </a:pathLst>
          </a:cu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59" name="Freeform 56">
            <a:extLst>
              <a:ext uri="{FF2B5EF4-FFF2-40B4-BE49-F238E27FC236}">
                <a16:creationId xmlns:a16="http://schemas.microsoft.com/office/drawing/2014/main" id="{2F72C79D-0C8D-4758-B81A-628E3DDE9820}"/>
              </a:ext>
            </a:extLst>
          </p:cNvPr>
          <p:cNvSpPr>
            <a:spLocks/>
          </p:cNvSpPr>
          <p:nvPr/>
        </p:nvSpPr>
        <p:spPr bwMode="auto">
          <a:xfrm>
            <a:off x="7709972" y="3953991"/>
            <a:ext cx="74613" cy="69850"/>
          </a:xfrm>
          <a:custGeom>
            <a:avLst/>
            <a:gdLst>
              <a:gd name="T0" fmla="*/ 25 w 47"/>
              <a:gd name="T1" fmla="*/ 0 h 44"/>
              <a:gd name="T2" fmla="*/ 47 w 47"/>
              <a:gd name="T3" fmla="*/ 44 h 44"/>
              <a:gd name="T4" fmla="*/ 0 w 47"/>
              <a:gd name="T5" fmla="*/ 44 h 44"/>
              <a:gd name="T6" fmla="*/ 25 w 47"/>
              <a:gd name="T7" fmla="*/ 0 h 44"/>
              <a:gd name="T8" fmla="*/ 25 w 47"/>
              <a:gd name="T9" fmla="*/ 0 h 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7" h="44">
                <a:moveTo>
                  <a:pt x="25" y="0"/>
                </a:moveTo>
                <a:lnTo>
                  <a:pt x="47" y="44"/>
                </a:lnTo>
                <a:lnTo>
                  <a:pt x="0" y="44"/>
                </a:lnTo>
                <a:lnTo>
                  <a:pt x="25" y="0"/>
                </a:lnTo>
                <a:lnTo>
                  <a:pt x="25" y="0"/>
                </a:lnTo>
                <a:close/>
              </a:path>
            </a:pathLst>
          </a:custGeom>
          <a:noFill/>
          <a:ln w="7938">
            <a:solidFill>
              <a:srgbClr val="0000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60" name="Freeform 57">
            <a:extLst>
              <a:ext uri="{FF2B5EF4-FFF2-40B4-BE49-F238E27FC236}">
                <a16:creationId xmlns:a16="http://schemas.microsoft.com/office/drawing/2014/main" id="{F9E76EF4-9C31-42FC-BFB9-8AB0C8218DA4}"/>
              </a:ext>
            </a:extLst>
          </p:cNvPr>
          <p:cNvSpPr>
            <a:spLocks/>
          </p:cNvSpPr>
          <p:nvPr/>
        </p:nvSpPr>
        <p:spPr bwMode="auto">
          <a:xfrm>
            <a:off x="8375135" y="3928591"/>
            <a:ext cx="74612" cy="65088"/>
          </a:xfrm>
          <a:custGeom>
            <a:avLst/>
            <a:gdLst>
              <a:gd name="T0" fmla="*/ 25 w 47"/>
              <a:gd name="T1" fmla="*/ 0 h 41"/>
              <a:gd name="T2" fmla="*/ 47 w 47"/>
              <a:gd name="T3" fmla="*/ 41 h 41"/>
              <a:gd name="T4" fmla="*/ 0 w 47"/>
              <a:gd name="T5" fmla="*/ 41 h 41"/>
              <a:gd name="T6" fmla="*/ 25 w 47"/>
              <a:gd name="T7" fmla="*/ 0 h 41"/>
              <a:gd name="T8" fmla="*/ 25 w 47"/>
              <a:gd name="T9" fmla="*/ 0 h 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7" h="41">
                <a:moveTo>
                  <a:pt x="25" y="0"/>
                </a:moveTo>
                <a:lnTo>
                  <a:pt x="47" y="41"/>
                </a:lnTo>
                <a:lnTo>
                  <a:pt x="0" y="41"/>
                </a:lnTo>
                <a:lnTo>
                  <a:pt x="25" y="0"/>
                </a:lnTo>
                <a:lnTo>
                  <a:pt x="25" y="0"/>
                </a:lnTo>
                <a:close/>
              </a:path>
            </a:pathLst>
          </a:custGeom>
          <a:noFill/>
          <a:ln w="7938">
            <a:solidFill>
              <a:srgbClr val="0000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61" name="Oval 58">
            <a:extLst>
              <a:ext uri="{FF2B5EF4-FFF2-40B4-BE49-F238E27FC236}">
                <a16:creationId xmlns:a16="http://schemas.microsoft.com/office/drawing/2014/main" id="{0F8A9089-0317-433F-A6F1-245DE817FDB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95060" y="2577629"/>
            <a:ext cx="69850" cy="66675"/>
          </a:xfrm>
          <a:prstGeom prst="ellipse">
            <a:avLst/>
          </a:prstGeom>
          <a:solidFill>
            <a:srgbClr val="9933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62" name="Freeform 59">
            <a:extLst>
              <a:ext uri="{FF2B5EF4-FFF2-40B4-BE49-F238E27FC236}">
                <a16:creationId xmlns:a16="http://schemas.microsoft.com/office/drawing/2014/main" id="{2CF3FE13-CA02-4410-A3AB-41CC58CDC918}"/>
              </a:ext>
            </a:extLst>
          </p:cNvPr>
          <p:cNvSpPr>
            <a:spLocks/>
          </p:cNvSpPr>
          <p:nvPr/>
        </p:nvSpPr>
        <p:spPr bwMode="auto">
          <a:xfrm>
            <a:off x="2691885" y="2574454"/>
            <a:ext cx="69850" cy="65087"/>
          </a:xfrm>
          <a:custGeom>
            <a:avLst/>
            <a:gdLst>
              <a:gd name="T0" fmla="*/ 24 w 44"/>
              <a:gd name="T1" fmla="*/ 0 h 41"/>
              <a:gd name="T2" fmla="*/ 29 w 44"/>
              <a:gd name="T3" fmla="*/ 0 h 41"/>
              <a:gd name="T4" fmla="*/ 32 w 44"/>
              <a:gd name="T5" fmla="*/ 2 h 41"/>
              <a:gd name="T6" fmla="*/ 36 w 44"/>
              <a:gd name="T7" fmla="*/ 5 h 41"/>
              <a:gd name="T8" fmla="*/ 39 w 44"/>
              <a:gd name="T9" fmla="*/ 7 h 41"/>
              <a:gd name="T10" fmla="*/ 41 w 44"/>
              <a:gd name="T11" fmla="*/ 12 h 41"/>
              <a:gd name="T12" fmla="*/ 44 w 44"/>
              <a:gd name="T13" fmla="*/ 14 h 41"/>
              <a:gd name="T14" fmla="*/ 44 w 44"/>
              <a:gd name="T15" fmla="*/ 18 h 41"/>
              <a:gd name="T16" fmla="*/ 44 w 44"/>
              <a:gd name="T17" fmla="*/ 23 h 41"/>
              <a:gd name="T18" fmla="*/ 44 w 44"/>
              <a:gd name="T19" fmla="*/ 28 h 41"/>
              <a:gd name="T20" fmla="*/ 41 w 44"/>
              <a:gd name="T21" fmla="*/ 30 h 41"/>
              <a:gd name="T22" fmla="*/ 39 w 44"/>
              <a:gd name="T23" fmla="*/ 35 h 41"/>
              <a:gd name="T24" fmla="*/ 36 w 44"/>
              <a:gd name="T25" fmla="*/ 37 h 41"/>
              <a:gd name="T26" fmla="*/ 32 w 44"/>
              <a:gd name="T27" fmla="*/ 39 h 41"/>
              <a:gd name="T28" fmla="*/ 29 w 44"/>
              <a:gd name="T29" fmla="*/ 41 h 41"/>
              <a:gd name="T30" fmla="*/ 24 w 44"/>
              <a:gd name="T31" fmla="*/ 41 h 41"/>
              <a:gd name="T32" fmla="*/ 19 w 44"/>
              <a:gd name="T33" fmla="*/ 41 h 41"/>
              <a:gd name="T34" fmla="*/ 14 w 44"/>
              <a:gd name="T35" fmla="*/ 41 h 41"/>
              <a:gd name="T36" fmla="*/ 12 w 44"/>
              <a:gd name="T37" fmla="*/ 39 h 41"/>
              <a:gd name="T38" fmla="*/ 7 w 44"/>
              <a:gd name="T39" fmla="*/ 37 h 41"/>
              <a:gd name="T40" fmla="*/ 5 w 44"/>
              <a:gd name="T41" fmla="*/ 35 h 41"/>
              <a:gd name="T42" fmla="*/ 2 w 44"/>
              <a:gd name="T43" fmla="*/ 30 h 41"/>
              <a:gd name="T44" fmla="*/ 0 w 44"/>
              <a:gd name="T45" fmla="*/ 28 h 41"/>
              <a:gd name="T46" fmla="*/ 0 w 44"/>
              <a:gd name="T47" fmla="*/ 23 h 41"/>
              <a:gd name="T48" fmla="*/ 0 w 44"/>
              <a:gd name="T49" fmla="*/ 18 h 41"/>
              <a:gd name="T50" fmla="*/ 0 w 44"/>
              <a:gd name="T51" fmla="*/ 14 h 41"/>
              <a:gd name="T52" fmla="*/ 2 w 44"/>
              <a:gd name="T53" fmla="*/ 12 h 41"/>
              <a:gd name="T54" fmla="*/ 5 w 44"/>
              <a:gd name="T55" fmla="*/ 7 h 41"/>
              <a:gd name="T56" fmla="*/ 7 w 44"/>
              <a:gd name="T57" fmla="*/ 5 h 41"/>
              <a:gd name="T58" fmla="*/ 12 w 44"/>
              <a:gd name="T59" fmla="*/ 2 h 41"/>
              <a:gd name="T60" fmla="*/ 14 w 44"/>
              <a:gd name="T61" fmla="*/ 0 h 41"/>
              <a:gd name="T62" fmla="*/ 19 w 44"/>
              <a:gd name="T63" fmla="*/ 0 h 41"/>
              <a:gd name="T64" fmla="*/ 22 w 44"/>
              <a:gd name="T65" fmla="*/ 0 h 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44" h="41">
                <a:moveTo>
                  <a:pt x="22" y="0"/>
                </a:moveTo>
                <a:lnTo>
                  <a:pt x="24" y="0"/>
                </a:lnTo>
                <a:lnTo>
                  <a:pt x="27" y="0"/>
                </a:lnTo>
                <a:lnTo>
                  <a:pt x="29" y="0"/>
                </a:lnTo>
                <a:lnTo>
                  <a:pt x="29" y="2"/>
                </a:lnTo>
                <a:lnTo>
                  <a:pt x="32" y="2"/>
                </a:lnTo>
                <a:lnTo>
                  <a:pt x="34" y="2"/>
                </a:lnTo>
                <a:lnTo>
                  <a:pt x="36" y="5"/>
                </a:lnTo>
                <a:lnTo>
                  <a:pt x="36" y="7"/>
                </a:lnTo>
                <a:lnTo>
                  <a:pt x="39" y="7"/>
                </a:lnTo>
                <a:lnTo>
                  <a:pt x="41" y="9"/>
                </a:lnTo>
                <a:lnTo>
                  <a:pt x="41" y="12"/>
                </a:lnTo>
                <a:lnTo>
                  <a:pt x="41" y="14"/>
                </a:lnTo>
                <a:lnTo>
                  <a:pt x="44" y="14"/>
                </a:lnTo>
                <a:lnTo>
                  <a:pt x="44" y="16"/>
                </a:lnTo>
                <a:lnTo>
                  <a:pt x="44" y="18"/>
                </a:lnTo>
                <a:lnTo>
                  <a:pt x="44" y="21"/>
                </a:lnTo>
                <a:lnTo>
                  <a:pt x="44" y="23"/>
                </a:lnTo>
                <a:lnTo>
                  <a:pt x="44" y="25"/>
                </a:lnTo>
                <a:lnTo>
                  <a:pt x="44" y="28"/>
                </a:lnTo>
                <a:lnTo>
                  <a:pt x="41" y="28"/>
                </a:lnTo>
                <a:lnTo>
                  <a:pt x="41" y="30"/>
                </a:lnTo>
                <a:lnTo>
                  <a:pt x="41" y="32"/>
                </a:lnTo>
                <a:lnTo>
                  <a:pt x="39" y="35"/>
                </a:lnTo>
                <a:lnTo>
                  <a:pt x="36" y="35"/>
                </a:lnTo>
                <a:lnTo>
                  <a:pt x="36" y="37"/>
                </a:lnTo>
                <a:lnTo>
                  <a:pt x="34" y="39"/>
                </a:lnTo>
                <a:lnTo>
                  <a:pt x="32" y="39"/>
                </a:lnTo>
                <a:lnTo>
                  <a:pt x="29" y="39"/>
                </a:lnTo>
                <a:lnTo>
                  <a:pt x="29" y="41"/>
                </a:lnTo>
                <a:lnTo>
                  <a:pt x="27" y="41"/>
                </a:lnTo>
                <a:lnTo>
                  <a:pt x="24" y="41"/>
                </a:lnTo>
                <a:lnTo>
                  <a:pt x="22" y="41"/>
                </a:lnTo>
                <a:lnTo>
                  <a:pt x="19" y="41"/>
                </a:lnTo>
                <a:lnTo>
                  <a:pt x="17" y="41"/>
                </a:lnTo>
                <a:lnTo>
                  <a:pt x="14" y="41"/>
                </a:lnTo>
                <a:lnTo>
                  <a:pt x="14" y="39"/>
                </a:lnTo>
                <a:lnTo>
                  <a:pt x="12" y="39"/>
                </a:lnTo>
                <a:lnTo>
                  <a:pt x="9" y="39"/>
                </a:lnTo>
                <a:lnTo>
                  <a:pt x="7" y="37"/>
                </a:lnTo>
                <a:lnTo>
                  <a:pt x="7" y="35"/>
                </a:lnTo>
                <a:lnTo>
                  <a:pt x="5" y="35"/>
                </a:lnTo>
                <a:lnTo>
                  <a:pt x="2" y="32"/>
                </a:lnTo>
                <a:lnTo>
                  <a:pt x="2" y="30"/>
                </a:lnTo>
                <a:lnTo>
                  <a:pt x="2" y="28"/>
                </a:lnTo>
                <a:lnTo>
                  <a:pt x="0" y="28"/>
                </a:lnTo>
                <a:lnTo>
                  <a:pt x="0" y="25"/>
                </a:lnTo>
                <a:lnTo>
                  <a:pt x="0" y="23"/>
                </a:lnTo>
                <a:lnTo>
                  <a:pt x="0" y="21"/>
                </a:lnTo>
                <a:lnTo>
                  <a:pt x="0" y="18"/>
                </a:lnTo>
                <a:lnTo>
                  <a:pt x="0" y="16"/>
                </a:lnTo>
                <a:lnTo>
                  <a:pt x="0" y="14"/>
                </a:lnTo>
                <a:lnTo>
                  <a:pt x="2" y="14"/>
                </a:lnTo>
                <a:lnTo>
                  <a:pt x="2" y="12"/>
                </a:lnTo>
                <a:lnTo>
                  <a:pt x="2" y="9"/>
                </a:lnTo>
                <a:lnTo>
                  <a:pt x="5" y="7"/>
                </a:lnTo>
                <a:lnTo>
                  <a:pt x="7" y="7"/>
                </a:lnTo>
                <a:lnTo>
                  <a:pt x="7" y="5"/>
                </a:lnTo>
                <a:lnTo>
                  <a:pt x="9" y="2"/>
                </a:lnTo>
                <a:lnTo>
                  <a:pt x="12" y="2"/>
                </a:lnTo>
                <a:lnTo>
                  <a:pt x="14" y="2"/>
                </a:lnTo>
                <a:lnTo>
                  <a:pt x="14" y="0"/>
                </a:lnTo>
                <a:lnTo>
                  <a:pt x="17" y="0"/>
                </a:lnTo>
                <a:lnTo>
                  <a:pt x="19" y="0"/>
                </a:lnTo>
                <a:lnTo>
                  <a:pt x="22" y="0"/>
                </a:lnTo>
                <a:lnTo>
                  <a:pt x="22" y="0"/>
                </a:lnTo>
                <a:close/>
              </a:path>
            </a:pathLst>
          </a:custGeom>
          <a:noFill/>
          <a:ln w="8001">
            <a:solidFill>
              <a:srgbClr val="FF00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63" name="Oval 60">
            <a:extLst>
              <a:ext uri="{FF2B5EF4-FFF2-40B4-BE49-F238E27FC236}">
                <a16:creationId xmlns:a16="http://schemas.microsoft.com/office/drawing/2014/main" id="{05C43F8E-80A3-4230-BD78-38CEFE24AF6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07772" y="3212629"/>
            <a:ext cx="66675" cy="63500"/>
          </a:xfrm>
          <a:prstGeom prst="ellipse">
            <a:avLst/>
          </a:prstGeom>
          <a:solidFill>
            <a:srgbClr val="9933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64" name="Freeform 61">
            <a:extLst>
              <a:ext uri="{FF2B5EF4-FFF2-40B4-BE49-F238E27FC236}">
                <a16:creationId xmlns:a16="http://schemas.microsoft.com/office/drawing/2014/main" id="{ADA60BA9-7632-4E21-841E-F467B8E686D4}"/>
              </a:ext>
            </a:extLst>
          </p:cNvPr>
          <p:cNvSpPr>
            <a:spLocks/>
          </p:cNvSpPr>
          <p:nvPr/>
        </p:nvSpPr>
        <p:spPr bwMode="auto">
          <a:xfrm>
            <a:off x="2804597" y="3209454"/>
            <a:ext cx="66675" cy="61912"/>
          </a:xfrm>
          <a:custGeom>
            <a:avLst/>
            <a:gdLst>
              <a:gd name="T0" fmla="*/ 22 w 42"/>
              <a:gd name="T1" fmla="*/ 0 h 39"/>
              <a:gd name="T2" fmla="*/ 27 w 42"/>
              <a:gd name="T3" fmla="*/ 0 h 39"/>
              <a:gd name="T4" fmla="*/ 29 w 42"/>
              <a:gd name="T5" fmla="*/ 2 h 39"/>
              <a:gd name="T6" fmla="*/ 34 w 42"/>
              <a:gd name="T7" fmla="*/ 5 h 39"/>
              <a:gd name="T8" fmla="*/ 37 w 42"/>
              <a:gd name="T9" fmla="*/ 7 h 39"/>
              <a:gd name="T10" fmla="*/ 39 w 42"/>
              <a:gd name="T11" fmla="*/ 12 h 39"/>
              <a:gd name="T12" fmla="*/ 42 w 42"/>
              <a:gd name="T13" fmla="*/ 14 h 39"/>
              <a:gd name="T14" fmla="*/ 42 w 42"/>
              <a:gd name="T15" fmla="*/ 19 h 39"/>
              <a:gd name="T16" fmla="*/ 42 w 42"/>
              <a:gd name="T17" fmla="*/ 21 h 39"/>
              <a:gd name="T18" fmla="*/ 42 w 42"/>
              <a:gd name="T19" fmla="*/ 25 h 39"/>
              <a:gd name="T20" fmla="*/ 39 w 42"/>
              <a:gd name="T21" fmla="*/ 28 h 39"/>
              <a:gd name="T22" fmla="*/ 37 w 42"/>
              <a:gd name="T23" fmla="*/ 32 h 39"/>
              <a:gd name="T24" fmla="*/ 34 w 42"/>
              <a:gd name="T25" fmla="*/ 35 h 39"/>
              <a:gd name="T26" fmla="*/ 29 w 42"/>
              <a:gd name="T27" fmla="*/ 37 h 39"/>
              <a:gd name="T28" fmla="*/ 27 w 42"/>
              <a:gd name="T29" fmla="*/ 39 h 39"/>
              <a:gd name="T30" fmla="*/ 22 w 42"/>
              <a:gd name="T31" fmla="*/ 39 h 39"/>
              <a:gd name="T32" fmla="*/ 19 w 42"/>
              <a:gd name="T33" fmla="*/ 39 h 39"/>
              <a:gd name="T34" fmla="*/ 15 w 42"/>
              <a:gd name="T35" fmla="*/ 39 h 39"/>
              <a:gd name="T36" fmla="*/ 12 w 42"/>
              <a:gd name="T37" fmla="*/ 37 h 39"/>
              <a:gd name="T38" fmla="*/ 7 w 42"/>
              <a:gd name="T39" fmla="*/ 35 h 39"/>
              <a:gd name="T40" fmla="*/ 5 w 42"/>
              <a:gd name="T41" fmla="*/ 32 h 39"/>
              <a:gd name="T42" fmla="*/ 2 w 42"/>
              <a:gd name="T43" fmla="*/ 28 h 39"/>
              <a:gd name="T44" fmla="*/ 0 w 42"/>
              <a:gd name="T45" fmla="*/ 25 h 39"/>
              <a:gd name="T46" fmla="*/ 0 w 42"/>
              <a:gd name="T47" fmla="*/ 21 h 39"/>
              <a:gd name="T48" fmla="*/ 0 w 42"/>
              <a:gd name="T49" fmla="*/ 19 h 39"/>
              <a:gd name="T50" fmla="*/ 0 w 42"/>
              <a:gd name="T51" fmla="*/ 14 h 39"/>
              <a:gd name="T52" fmla="*/ 2 w 42"/>
              <a:gd name="T53" fmla="*/ 12 h 39"/>
              <a:gd name="T54" fmla="*/ 5 w 42"/>
              <a:gd name="T55" fmla="*/ 7 h 39"/>
              <a:gd name="T56" fmla="*/ 7 w 42"/>
              <a:gd name="T57" fmla="*/ 5 h 39"/>
              <a:gd name="T58" fmla="*/ 12 w 42"/>
              <a:gd name="T59" fmla="*/ 2 h 39"/>
              <a:gd name="T60" fmla="*/ 15 w 42"/>
              <a:gd name="T61" fmla="*/ 0 h 39"/>
              <a:gd name="T62" fmla="*/ 19 w 42"/>
              <a:gd name="T63" fmla="*/ 0 h 39"/>
              <a:gd name="T64" fmla="*/ 22 w 42"/>
              <a:gd name="T65" fmla="*/ 0 h 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42" h="39">
                <a:moveTo>
                  <a:pt x="22" y="0"/>
                </a:moveTo>
                <a:lnTo>
                  <a:pt x="22" y="0"/>
                </a:lnTo>
                <a:lnTo>
                  <a:pt x="24" y="0"/>
                </a:lnTo>
                <a:lnTo>
                  <a:pt x="27" y="0"/>
                </a:lnTo>
                <a:lnTo>
                  <a:pt x="29" y="2"/>
                </a:lnTo>
                <a:lnTo>
                  <a:pt x="29" y="2"/>
                </a:lnTo>
                <a:lnTo>
                  <a:pt x="32" y="2"/>
                </a:lnTo>
                <a:lnTo>
                  <a:pt x="34" y="5"/>
                </a:lnTo>
                <a:lnTo>
                  <a:pt x="37" y="5"/>
                </a:lnTo>
                <a:lnTo>
                  <a:pt x="37" y="7"/>
                </a:lnTo>
                <a:lnTo>
                  <a:pt x="39" y="9"/>
                </a:lnTo>
                <a:lnTo>
                  <a:pt x="39" y="12"/>
                </a:lnTo>
                <a:lnTo>
                  <a:pt x="39" y="12"/>
                </a:lnTo>
                <a:lnTo>
                  <a:pt x="42" y="14"/>
                </a:lnTo>
                <a:lnTo>
                  <a:pt x="42" y="16"/>
                </a:lnTo>
                <a:lnTo>
                  <a:pt x="42" y="19"/>
                </a:lnTo>
                <a:lnTo>
                  <a:pt x="42" y="21"/>
                </a:lnTo>
                <a:lnTo>
                  <a:pt x="42" y="21"/>
                </a:lnTo>
                <a:lnTo>
                  <a:pt x="42" y="23"/>
                </a:lnTo>
                <a:lnTo>
                  <a:pt x="42" y="25"/>
                </a:lnTo>
                <a:lnTo>
                  <a:pt x="39" y="28"/>
                </a:lnTo>
                <a:lnTo>
                  <a:pt x="39" y="28"/>
                </a:lnTo>
                <a:lnTo>
                  <a:pt x="39" y="30"/>
                </a:lnTo>
                <a:lnTo>
                  <a:pt x="37" y="32"/>
                </a:lnTo>
                <a:lnTo>
                  <a:pt x="37" y="35"/>
                </a:lnTo>
                <a:lnTo>
                  <a:pt x="34" y="35"/>
                </a:lnTo>
                <a:lnTo>
                  <a:pt x="32" y="37"/>
                </a:lnTo>
                <a:lnTo>
                  <a:pt x="29" y="37"/>
                </a:lnTo>
                <a:lnTo>
                  <a:pt x="29" y="37"/>
                </a:lnTo>
                <a:lnTo>
                  <a:pt x="27" y="39"/>
                </a:lnTo>
                <a:lnTo>
                  <a:pt x="24" y="39"/>
                </a:lnTo>
                <a:lnTo>
                  <a:pt x="22" y="39"/>
                </a:lnTo>
                <a:lnTo>
                  <a:pt x="22" y="39"/>
                </a:lnTo>
                <a:lnTo>
                  <a:pt x="19" y="39"/>
                </a:lnTo>
                <a:lnTo>
                  <a:pt x="17" y="39"/>
                </a:lnTo>
                <a:lnTo>
                  <a:pt x="15" y="39"/>
                </a:lnTo>
                <a:lnTo>
                  <a:pt x="12" y="37"/>
                </a:lnTo>
                <a:lnTo>
                  <a:pt x="12" y="37"/>
                </a:lnTo>
                <a:lnTo>
                  <a:pt x="10" y="37"/>
                </a:lnTo>
                <a:lnTo>
                  <a:pt x="7" y="35"/>
                </a:lnTo>
                <a:lnTo>
                  <a:pt x="5" y="35"/>
                </a:lnTo>
                <a:lnTo>
                  <a:pt x="5" y="32"/>
                </a:lnTo>
                <a:lnTo>
                  <a:pt x="2" y="30"/>
                </a:lnTo>
                <a:lnTo>
                  <a:pt x="2" y="28"/>
                </a:lnTo>
                <a:lnTo>
                  <a:pt x="2" y="28"/>
                </a:lnTo>
                <a:lnTo>
                  <a:pt x="0" y="25"/>
                </a:lnTo>
                <a:lnTo>
                  <a:pt x="0" y="23"/>
                </a:lnTo>
                <a:lnTo>
                  <a:pt x="0" y="21"/>
                </a:lnTo>
                <a:lnTo>
                  <a:pt x="0" y="21"/>
                </a:lnTo>
                <a:lnTo>
                  <a:pt x="0" y="19"/>
                </a:lnTo>
                <a:lnTo>
                  <a:pt x="0" y="16"/>
                </a:lnTo>
                <a:lnTo>
                  <a:pt x="0" y="14"/>
                </a:lnTo>
                <a:lnTo>
                  <a:pt x="2" y="12"/>
                </a:lnTo>
                <a:lnTo>
                  <a:pt x="2" y="12"/>
                </a:lnTo>
                <a:lnTo>
                  <a:pt x="2" y="9"/>
                </a:lnTo>
                <a:lnTo>
                  <a:pt x="5" y="7"/>
                </a:lnTo>
                <a:lnTo>
                  <a:pt x="5" y="5"/>
                </a:lnTo>
                <a:lnTo>
                  <a:pt x="7" y="5"/>
                </a:lnTo>
                <a:lnTo>
                  <a:pt x="10" y="2"/>
                </a:lnTo>
                <a:lnTo>
                  <a:pt x="12" y="2"/>
                </a:lnTo>
                <a:lnTo>
                  <a:pt x="12" y="2"/>
                </a:lnTo>
                <a:lnTo>
                  <a:pt x="15" y="0"/>
                </a:lnTo>
                <a:lnTo>
                  <a:pt x="17" y="0"/>
                </a:lnTo>
                <a:lnTo>
                  <a:pt x="19" y="0"/>
                </a:lnTo>
                <a:lnTo>
                  <a:pt x="22" y="0"/>
                </a:lnTo>
                <a:lnTo>
                  <a:pt x="22" y="0"/>
                </a:lnTo>
                <a:close/>
              </a:path>
            </a:pathLst>
          </a:custGeom>
          <a:noFill/>
          <a:ln w="8001">
            <a:solidFill>
              <a:srgbClr val="FF00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65" name="Oval 62">
            <a:extLst>
              <a:ext uri="{FF2B5EF4-FFF2-40B4-BE49-F238E27FC236}">
                <a16:creationId xmlns:a16="http://schemas.microsoft.com/office/drawing/2014/main" id="{49A43E17-7E2B-42C6-8B1A-0D5B28D687C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17310" y="3541241"/>
            <a:ext cx="69850" cy="61913"/>
          </a:xfrm>
          <a:prstGeom prst="ellipse">
            <a:avLst/>
          </a:prstGeom>
          <a:solidFill>
            <a:srgbClr val="9933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66" name="Freeform 63">
            <a:extLst>
              <a:ext uri="{FF2B5EF4-FFF2-40B4-BE49-F238E27FC236}">
                <a16:creationId xmlns:a16="http://schemas.microsoft.com/office/drawing/2014/main" id="{A31AF0D9-85B5-4CD9-885A-02E839C45585}"/>
              </a:ext>
            </a:extLst>
          </p:cNvPr>
          <p:cNvSpPr>
            <a:spLocks/>
          </p:cNvSpPr>
          <p:nvPr/>
        </p:nvSpPr>
        <p:spPr bwMode="auto">
          <a:xfrm>
            <a:off x="2912547" y="3538066"/>
            <a:ext cx="71438" cy="61913"/>
          </a:xfrm>
          <a:custGeom>
            <a:avLst/>
            <a:gdLst>
              <a:gd name="T0" fmla="*/ 25 w 45"/>
              <a:gd name="T1" fmla="*/ 0 h 39"/>
              <a:gd name="T2" fmla="*/ 30 w 45"/>
              <a:gd name="T3" fmla="*/ 0 h 39"/>
              <a:gd name="T4" fmla="*/ 32 w 45"/>
              <a:gd name="T5" fmla="*/ 2 h 39"/>
              <a:gd name="T6" fmla="*/ 37 w 45"/>
              <a:gd name="T7" fmla="*/ 5 h 39"/>
              <a:gd name="T8" fmla="*/ 40 w 45"/>
              <a:gd name="T9" fmla="*/ 7 h 39"/>
              <a:gd name="T10" fmla="*/ 42 w 45"/>
              <a:gd name="T11" fmla="*/ 12 h 39"/>
              <a:gd name="T12" fmla="*/ 45 w 45"/>
              <a:gd name="T13" fmla="*/ 14 h 39"/>
              <a:gd name="T14" fmla="*/ 45 w 45"/>
              <a:gd name="T15" fmla="*/ 18 h 39"/>
              <a:gd name="T16" fmla="*/ 45 w 45"/>
              <a:gd name="T17" fmla="*/ 21 h 39"/>
              <a:gd name="T18" fmla="*/ 45 w 45"/>
              <a:gd name="T19" fmla="*/ 25 h 39"/>
              <a:gd name="T20" fmla="*/ 42 w 45"/>
              <a:gd name="T21" fmla="*/ 28 h 39"/>
              <a:gd name="T22" fmla="*/ 40 w 45"/>
              <a:gd name="T23" fmla="*/ 32 h 39"/>
              <a:gd name="T24" fmla="*/ 37 w 45"/>
              <a:gd name="T25" fmla="*/ 35 h 39"/>
              <a:gd name="T26" fmla="*/ 32 w 45"/>
              <a:gd name="T27" fmla="*/ 37 h 39"/>
              <a:gd name="T28" fmla="*/ 30 w 45"/>
              <a:gd name="T29" fmla="*/ 39 h 39"/>
              <a:gd name="T30" fmla="*/ 25 w 45"/>
              <a:gd name="T31" fmla="*/ 39 h 39"/>
              <a:gd name="T32" fmla="*/ 20 w 45"/>
              <a:gd name="T33" fmla="*/ 39 h 39"/>
              <a:gd name="T34" fmla="*/ 15 w 45"/>
              <a:gd name="T35" fmla="*/ 39 h 39"/>
              <a:gd name="T36" fmla="*/ 13 w 45"/>
              <a:gd name="T37" fmla="*/ 37 h 39"/>
              <a:gd name="T38" fmla="*/ 8 w 45"/>
              <a:gd name="T39" fmla="*/ 35 h 39"/>
              <a:gd name="T40" fmla="*/ 5 w 45"/>
              <a:gd name="T41" fmla="*/ 32 h 39"/>
              <a:gd name="T42" fmla="*/ 3 w 45"/>
              <a:gd name="T43" fmla="*/ 28 h 39"/>
              <a:gd name="T44" fmla="*/ 0 w 45"/>
              <a:gd name="T45" fmla="*/ 25 h 39"/>
              <a:gd name="T46" fmla="*/ 0 w 45"/>
              <a:gd name="T47" fmla="*/ 21 h 39"/>
              <a:gd name="T48" fmla="*/ 0 w 45"/>
              <a:gd name="T49" fmla="*/ 18 h 39"/>
              <a:gd name="T50" fmla="*/ 0 w 45"/>
              <a:gd name="T51" fmla="*/ 14 h 39"/>
              <a:gd name="T52" fmla="*/ 3 w 45"/>
              <a:gd name="T53" fmla="*/ 12 h 39"/>
              <a:gd name="T54" fmla="*/ 5 w 45"/>
              <a:gd name="T55" fmla="*/ 7 h 39"/>
              <a:gd name="T56" fmla="*/ 8 w 45"/>
              <a:gd name="T57" fmla="*/ 5 h 39"/>
              <a:gd name="T58" fmla="*/ 13 w 45"/>
              <a:gd name="T59" fmla="*/ 2 h 39"/>
              <a:gd name="T60" fmla="*/ 15 w 45"/>
              <a:gd name="T61" fmla="*/ 0 h 39"/>
              <a:gd name="T62" fmla="*/ 20 w 45"/>
              <a:gd name="T63" fmla="*/ 0 h 39"/>
              <a:gd name="T64" fmla="*/ 23 w 45"/>
              <a:gd name="T65" fmla="*/ 0 h 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45" h="39">
                <a:moveTo>
                  <a:pt x="23" y="0"/>
                </a:moveTo>
                <a:lnTo>
                  <a:pt x="25" y="0"/>
                </a:lnTo>
                <a:lnTo>
                  <a:pt x="27" y="0"/>
                </a:lnTo>
                <a:lnTo>
                  <a:pt x="30" y="0"/>
                </a:lnTo>
                <a:lnTo>
                  <a:pt x="30" y="2"/>
                </a:lnTo>
                <a:lnTo>
                  <a:pt x="32" y="2"/>
                </a:lnTo>
                <a:lnTo>
                  <a:pt x="35" y="2"/>
                </a:lnTo>
                <a:lnTo>
                  <a:pt x="37" y="5"/>
                </a:lnTo>
                <a:lnTo>
                  <a:pt x="37" y="5"/>
                </a:lnTo>
                <a:lnTo>
                  <a:pt x="40" y="7"/>
                </a:lnTo>
                <a:lnTo>
                  <a:pt x="42" y="9"/>
                </a:lnTo>
                <a:lnTo>
                  <a:pt x="42" y="12"/>
                </a:lnTo>
                <a:lnTo>
                  <a:pt x="42" y="12"/>
                </a:lnTo>
                <a:lnTo>
                  <a:pt x="45" y="14"/>
                </a:lnTo>
                <a:lnTo>
                  <a:pt x="45" y="16"/>
                </a:lnTo>
                <a:lnTo>
                  <a:pt x="45" y="18"/>
                </a:lnTo>
                <a:lnTo>
                  <a:pt x="45" y="21"/>
                </a:lnTo>
                <a:lnTo>
                  <a:pt x="45" y="21"/>
                </a:lnTo>
                <a:lnTo>
                  <a:pt x="45" y="23"/>
                </a:lnTo>
                <a:lnTo>
                  <a:pt x="45" y="25"/>
                </a:lnTo>
                <a:lnTo>
                  <a:pt x="42" y="28"/>
                </a:lnTo>
                <a:lnTo>
                  <a:pt x="42" y="28"/>
                </a:lnTo>
                <a:lnTo>
                  <a:pt x="42" y="30"/>
                </a:lnTo>
                <a:lnTo>
                  <a:pt x="40" y="32"/>
                </a:lnTo>
                <a:lnTo>
                  <a:pt x="37" y="35"/>
                </a:lnTo>
                <a:lnTo>
                  <a:pt x="37" y="35"/>
                </a:lnTo>
                <a:lnTo>
                  <a:pt x="35" y="37"/>
                </a:lnTo>
                <a:lnTo>
                  <a:pt x="32" y="37"/>
                </a:lnTo>
                <a:lnTo>
                  <a:pt x="30" y="37"/>
                </a:lnTo>
                <a:lnTo>
                  <a:pt x="30" y="39"/>
                </a:lnTo>
                <a:lnTo>
                  <a:pt x="27" y="39"/>
                </a:lnTo>
                <a:lnTo>
                  <a:pt x="25" y="39"/>
                </a:lnTo>
                <a:lnTo>
                  <a:pt x="23" y="39"/>
                </a:lnTo>
                <a:lnTo>
                  <a:pt x="20" y="39"/>
                </a:lnTo>
                <a:lnTo>
                  <a:pt x="18" y="39"/>
                </a:lnTo>
                <a:lnTo>
                  <a:pt x="15" y="39"/>
                </a:lnTo>
                <a:lnTo>
                  <a:pt x="15" y="37"/>
                </a:lnTo>
                <a:lnTo>
                  <a:pt x="13" y="37"/>
                </a:lnTo>
                <a:lnTo>
                  <a:pt x="10" y="37"/>
                </a:lnTo>
                <a:lnTo>
                  <a:pt x="8" y="35"/>
                </a:lnTo>
                <a:lnTo>
                  <a:pt x="8" y="35"/>
                </a:lnTo>
                <a:lnTo>
                  <a:pt x="5" y="32"/>
                </a:lnTo>
                <a:lnTo>
                  <a:pt x="3" y="30"/>
                </a:lnTo>
                <a:lnTo>
                  <a:pt x="3" y="28"/>
                </a:lnTo>
                <a:lnTo>
                  <a:pt x="3" y="28"/>
                </a:lnTo>
                <a:lnTo>
                  <a:pt x="0" y="25"/>
                </a:lnTo>
                <a:lnTo>
                  <a:pt x="0" y="23"/>
                </a:lnTo>
                <a:lnTo>
                  <a:pt x="0" y="21"/>
                </a:lnTo>
                <a:lnTo>
                  <a:pt x="0" y="21"/>
                </a:lnTo>
                <a:lnTo>
                  <a:pt x="0" y="18"/>
                </a:lnTo>
                <a:lnTo>
                  <a:pt x="0" y="16"/>
                </a:lnTo>
                <a:lnTo>
                  <a:pt x="0" y="14"/>
                </a:lnTo>
                <a:lnTo>
                  <a:pt x="3" y="12"/>
                </a:lnTo>
                <a:lnTo>
                  <a:pt x="3" y="12"/>
                </a:lnTo>
                <a:lnTo>
                  <a:pt x="3" y="9"/>
                </a:lnTo>
                <a:lnTo>
                  <a:pt x="5" y="7"/>
                </a:lnTo>
                <a:lnTo>
                  <a:pt x="8" y="5"/>
                </a:lnTo>
                <a:lnTo>
                  <a:pt x="8" y="5"/>
                </a:lnTo>
                <a:lnTo>
                  <a:pt x="10" y="2"/>
                </a:lnTo>
                <a:lnTo>
                  <a:pt x="13" y="2"/>
                </a:lnTo>
                <a:lnTo>
                  <a:pt x="15" y="2"/>
                </a:lnTo>
                <a:lnTo>
                  <a:pt x="15" y="0"/>
                </a:lnTo>
                <a:lnTo>
                  <a:pt x="18" y="0"/>
                </a:lnTo>
                <a:lnTo>
                  <a:pt x="20" y="0"/>
                </a:lnTo>
                <a:lnTo>
                  <a:pt x="23" y="0"/>
                </a:lnTo>
                <a:lnTo>
                  <a:pt x="23" y="0"/>
                </a:lnTo>
                <a:close/>
              </a:path>
            </a:pathLst>
          </a:custGeom>
          <a:noFill/>
          <a:ln w="8001">
            <a:solidFill>
              <a:srgbClr val="FF00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67" name="Oval 64">
            <a:extLst>
              <a:ext uri="{FF2B5EF4-FFF2-40B4-BE49-F238E27FC236}">
                <a16:creationId xmlns:a16="http://schemas.microsoft.com/office/drawing/2014/main" id="{D2184584-C98A-4953-B75F-72CE947EAA0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30022" y="3749204"/>
            <a:ext cx="66675" cy="61912"/>
          </a:xfrm>
          <a:prstGeom prst="ellipse">
            <a:avLst/>
          </a:prstGeom>
          <a:solidFill>
            <a:srgbClr val="9933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68" name="Freeform 65">
            <a:extLst>
              <a:ext uri="{FF2B5EF4-FFF2-40B4-BE49-F238E27FC236}">
                <a16:creationId xmlns:a16="http://schemas.microsoft.com/office/drawing/2014/main" id="{C6A55F35-A0B3-4059-8117-6B7D21C916F0}"/>
              </a:ext>
            </a:extLst>
          </p:cNvPr>
          <p:cNvSpPr>
            <a:spLocks/>
          </p:cNvSpPr>
          <p:nvPr/>
        </p:nvSpPr>
        <p:spPr bwMode="auto">
          <a:xfrm>
            <a:off x="3026847" y="3746029"/>
            <a:ext cx="65088" cy="61912"/>
          </a:xfrm>
          <a:custGeom>
            <a:avLst/>
            <a:gdLst>
              <a:gd name="T0" fmla="*/ 22 w 41"/>
              <a:gd name="T1" fmla="*/ 0 h 39"/>
              <a:gd name="T2" fmla="*/ 27 w 41"/>
              <a:gd name="T3" fmla="*/ 0 h 39"/>
              <a:gd name="T4" fmla="*/ 29 w 41"/>
              <a:gd name="T5" fmla="*/ 2 h 39"/>
              <a:gd name="T6" fmla="*/ 34 w 41"/>
              <a:gd name="T7" fmla="*/ 5 h 39"/>
              <a:gd name="T8" fmla="*/ 36 w 41"/>
              <a:gd name="T9" fmla="*/ 7 h 39"/>
              <a:gd name="T10" fmla="*/ 39 w 41"/>
              <a:gd name="T11" fmla="*/ 12 h 39"/>
              <a:gd name="T12" fmla="*/ 41 w 41"/>
              <a:gd name="T13" fmla="*/ 14 h 39"/>
              <a:gd name="T14" fmla="*/ 41 w 41"/>
              <a:gd name="T15" fmla="*/ 18 h 39"/>
              <a:gd name="T16" fmla="*/ 41 w 41"/>
              <a:gd name="T17" fmla="*/ 21 h 39"/>
              <a:gd name="T18" fmla="*/ 41 w 41"/>
              <a:gd name="T19" fmla="*/ 25 h 39"/>
              <a:gd name="T20" fmla="*/ 39 w 41"/>
              <a:gd name="T21" fmla="*/ 28 h 39"/>
              <a:gd name="T22" fmla="*/ 36 w 41"/>
              <a:gd name="T23" fmla="*/ 32 h 39"/>
              <a:gd name="T24" fmla="*/ 34 w 41"/>
              <a:gd name="T25" fmla="*/ 35 h 39"/>
              <a:gd name="T26" fmla="*/ 29 w 41"/>
              <a:gd name="T27" fmla="*/ 37 h 39"/>
              <a:gd name="T28" fmla="*/ 27 w 41"/>
              <a:gd name="T29" fmla="*/ 39 h 39"/>
              <a:gd name="T30" fmla="*/ 22 w 41"/>
              <a:gd name="T31" fmla="*/ 39 h 39"/>
              <a:gd name="T32" fmla="*/ 19 w 41"/>
              <a:gd name="T33" fmla="*/ 39 h 39"/>
              <a:gd name="T34" fmla="*/ 14 w 41"/>
              <a:gd name="T35" fmla="*/ 39 h 39"/>
              <a:gd name="T36" fmla="*/ 12 w 41"/>
              <a:gd name="T37" fmla="*/ 37 h 39"/>
              <a:gd name="T38" fmla="*/ 7 w 41"/>
              <a:gd name="T39" fmla="*/ 35 h 39"/>
              <a:gd name="T40" fmla="*/ 5 w 41"/>
              <a:gd name="T41" fmla="*/ 32 h 39"/>
              <a:gd name="T42" fmla="*/ 2 w 41"/>
              <a:gd name="T43" fmla="*/ 28 h 39"/>
              <a:gd name="T44" fmla="*/ 0 w 41"/>
              <a:gd name="T45" fmla="*/ 25 h 39"/>
              <a:gd name="T46" fmla="*/ 0 w 41"/>
              <a:gd name="T47" fmla="*/ 21 h 39"/>
              <a:gd name="T48" fmla="*/ 0 w 41"/>
              <a:gd name="T49" fmla="*/ 18 h 39"/>
              <a:gd name="T50" fmla="*/ 0 w 41"/>
              <a:gd name="T51" fmla="*/ 14 h 39"/>
              <a:gd name="T52" fmla="*/ 2 w 41"/>
              <a:gd name="T53" fmla="*/ 12 h 39"/>
              <a:gd name="T54" fmla="*/ 5 w 41"/>
              <a:gd name="T55" fmla="*/ 7 h 39"/>
              <a:gd name="T56" fmla="*/ 7 w 41"/>
              <a:gd name="T57" fmla="*/ 5 h 39"/>
              <a:gd name="T58" fmla="*/ 12 w 41"/>
              <a:gd name="T59" fmla="*/ 2 h 39"/>
              <a:gd name="T60" fmla="*/ 14 w 41"/>
              <a:gd name="T61" fmla="*/ 0 h 39"/>
              <a:gd name="T62" fmla="*/ 19 w 41"/>
              <a:gd name="T63" fmla="*/ 0 h 39"/>
              <a:gd name="T64" fmla="*/ 22 w 41"/>
              <a:gd name="T65" fmla="*/ 0 h 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41" h="39">
                <a:moveTo>
                  <a:pt x="22" y="0"/>
                </a:moveTo>
                <a:lnTo>
                  <a:pt x="22" y="0"/>
                </a:lnTo>
                <a:lnTo>
                  <a:pt x="24" y="0"/>
                </a:lnTo>
                <a:lnTo>
                  <a:pt x="27" y="0"/>
                </a:lnTo>
                <a:lnTo>
                  <a:pt x="29" y="2"/>
                </a:lnTo>
                <a:lnTo>
                  <a:pt x="29" y="2"/>
                </a:lnTo>
                <a:lnTo>
                  <a:pt x="31" y="2"/>
                </a:lnTo>
                <a:lnTo>
                  <a:pt x="34" y="5"/>
                </a:lnTo>
                <a:lnTo>
                  <a:pt x="36" y="5"/>
                </a:lnTo>
                <a:lnTo>
                  <a:pt x="36" y="7"/>
                </a:lnTo>
                <a:lnTo>
                  <a:pt x="39" y="9"/>
                </a:lnTo>
                <a:lnTo>
                  <a:pt x="39" y="12"/>
                </a:lnTo>
                <a:lnTo>
                  <a:pt x="39" y="12"/>
                </a:lnTo>
                <a:lnTo>
                  <a:pt x="41" y="14"/>
                </a:lnTo>
                <a:lnTo>
                  <a:pt x="41" y="16"/>
                </a:lnTo>
                <a:lnTo>
                  <a:pt x="41" y="18"/>
                </a:lnTo>
                <a:lnTo>
                  <a:pt x="41" y="21"/>
                </a:lnTo>
                <a:lnTo>
                  <a:pt x="41" y="21"/>
                </a:lnTo>
                <a:lnTo>
                  <a:pt x="41" y="23"/>
                </a:lnTo>
                <a:lnTo>
                  <a:pt x="41" y="25"/>
                </a:lnTo>
                <a:lnTo>
                  <a:pt x="39" y="28"/>
                </a:lnTo>
                <a:lnTo>
                  <a:pt x="39" y="28"/>
                </a:lnTo>
                <a:lnTo>
                  <a:pt x="39" y="30"/>
                </a:lnTo>
                <a:lnTo>
                  <a:pt x="36" y="32"/>
                </a:lnTo>
                <a:lnTo>
                  <a:pt x="36" y="35"/>
                </a:lnTo>
                <a:lnTo>
                  <a:pt x="34" y="35"/>
                </a:lnTo>
                <a:lnTo>
                  <a:pt x="31" y="37"/>
                </a:lnTo>
                <a:lnTo>
                  <a:pt x="29" y="37"/>
                </a:lnTo>
                <a:lnTo>
                  <a:pt x="29" y="37"/>
                </a:lnTo>
                <a:lnTo>
                  <a:pt x="27" y="39"/>
                </a:lnTo>
                <a:lnTo>
                  <a:pt x="24" y="39"/>
                </a:lnTo>
                <a:lnTo>
                  <a:pt x="22" y="39"/>
                </a:lnTo>
                <a:lnTo>
                  <a:pt x="22" y="39"/>
                </a:lnTo>
                <a:lnTo>
                  <a:pt x="19" y="39"/>
                </a:lnTo>
                <a:lnTo>
                  <a:pt x="17" y="39"/>
                </a:lnTo>
                <a:lnTo>
                  <a:pt x="14" y="39"/>
                </a:lnTo>
                <a:lnTo>
                  <a:pt x="12" y="37"/>
                </a:lnTo>
                <a:lnTo>
                  <a:pt x="12" y="37"/>
                </a:lnTo>
                <a:lnTo>
                  <a:pt x="9" y="37"/>
                </a:lnTo>
                <a:lnTo>
                  <a:pt x="7" y="35"/>
                </a:lnTo>
                <a:lnTo>
                  <a:pt x="5" y="35"/>
                </a:lnTo>
                <a:lnTo>
                  <a:pt x="5" y="32"/>
                </a:lnTo>
                <a:lnTo>
                  <a:pt x="2" y="30"/>
                </a:lnTo>
                <a:lnTo>
                  <a:pt x="2" y="28"/>
                </a:lnTo>
                <a:lnTo>
                  <a:pt x="2" y="28"/>
                </a:lnTo>
                <a:lnTo>
                  <a:pt x="0" y="25"/>
                </a:lnTo>
                <a:lnTo>
                  <a:pt x="0" y="23"/>
                </a:lnTo>
                <a:lnTo>
                  <a:pt x="0" y="21"/>
                </a:lnTo>
                <a:lnTo>
                  <a:pt x="0" y="21"/>
                </a:lnTo>
                <a:lnTo>
                  <a:pt x="0" y="18"/>
                </a:lnTo>
                <a:lnTo>
                  <a:pt x="0" y="16"/>
                </a:lnTo>
                <a:lnTo>
                  <a:pt x="0" y="14"/>
                </a:lnTo>
                <a:lnTo>
                  <a:pt x="2" y="12"/>
                </a:lnTo>
                <a:lnTo>
                  <a:pt x="2" y="12"/>
                </a:lnTo>
                <a:lnTo>
                  <a:pt x="2" y="9"/>
                </a:lnTo>
                <a:lnTo>
                  <a:pt x="5" y="7"/>
                </a:lnTo>
                <a:lnTo>
                  <a:pt x="5" y="5"/>
                </a:lnTo>
                <a:lnTo>
                  <a:pt x="7" y="5"/>
                </a:lnTo>
                <a:lnTo>
                  <a:pt x="9" y="2"/>
                </a:lnTo>
                <a:lnTo>
                  <a:pt x="12" y="2"/>
                </a:lnTo>
                <a:lnTo>
                  <a:pt x="12" y="2"/>
                </a:lnTo>
                <a:lnTo>
                  <a:pt x="14" y="0"/>
                </a:lnTo>
                <a:lnTo>
                  <a:pt x="17" y="0"/>
                </a:lnTo>
                <a:lnTo>
                  <a:pt x="19" y="0"/>
                </a:lnTo>
                <a:lnTo>
                  <a:pt x="22" y="0"/>
                </a:lnTo>
                <a:lnTo>
                  <a:pt x="22" y="0"/>
                </a:lnTo>
                <a:close/>
              </a:path>
            </a:pathLst>
          </a:custGeom>
          <a:noFill/>
          <a:ln w="8001">
            <a:solidFill>
              <a:srgbClr val="FF00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69" name="Oval 66">
            <a:extLst>
              <a:ext uri="{FF2B5EF4-FFF2-40B4-BE49-F238E27FC236}">
                <a16:creationId xmlns:a16="http://schemas.microsoft.com/office/drawing/2014/main" id="{173F4C64-BDCE-4CEC-B840-B659D979D0F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39560" y="3931766"/>
            <a:ext cx="69850" cy="61913"/>
          </a:xfrm>
          <a:prstGeom prst="ellipse">
            <a:avLst/>
          </a:prstGeom>
          <a:solidFill>
            <a:srgbClr val="9933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70" name="Freeform 67">
            <a:extLst>
              <a:ext uri="{FF2B5EF4-FFF2-40B4-BE49-F238E27FC236}">
                <a16:creationId xmlns:a16="http://schemas.microsoft.com/office/drawing/2014/main" id="{B72523AB-8E8C-493D-9BCE-880884F8C055}"/>
              </a:ext>
            </a:extLst>
          </p:cNvPr>
          <p:cNvSpPr>
            <a:spLocks/>
          </p:cNvSpPr>
          <p:nvPr/>
        </p:nvSpPr>
        <p:spPr bwMode="auto">
          <a:xfrm>
            <a:off x="3134797" y="3928591"/>
            <a:ext cx="69850" cy="61913"/>
          </a:xfrm>
          <a:custGeom>
            <a:avLst/>
            <a:gdLst>
              <a:gd name="T0" fmla="*/ 25 w 44"/>
              <a:gd name="T1" fmla="*/ 0 h 39"/>
              <a:gd name="T2" fmla="*/ 30 w 44"/>
              <a:gd name="T3" fmla="*/ 0 h 39"/>
              <a:gd name="T4" fmla="*/ 32 w 44"/>
              <a:gd name="T5" fmla="*/ 2 h 39"/>
              <a:gd name="T6" fmla="*/ 37 w 44"/>
              <a:gd name="T7" fmla="*/ 5 h 39"/>
              <a:gd name="T8" fmla="*/ 40 w 44"/>
              <a:gd name="T9" fmla="*/ 7 h 39"/>
              <a:gd name="T10" fmla="*/ 42 w 44"/>
              <a:gd name="T11" fmla="*/ 12 h 39"/>
              <a:gd name="T12" fmla="*/ 44 w 44"/>
              <a:gd name="T13" fmla="*/ 14 h 39"/>
              <a:gd name="T14" fmla="*/ 44 w 44"/>
              <a:gd name="T15" fmla="*/ 18 h 39"/>
              <a:gd name="T16" fmla="*/ 44 w 44"/>
              <a:gd name="T17" fmla="*/ 21 h 39"/>
              <a:gd name="T18" fmla="*/ 44 w 44"/>
              <a:gd name="T19" fmla="*/ 25 h 39"/>
              <a:gd name="T20" fmla="*/ 42 w 44"/>
              <a:gd name="T21" fmla="*/ 28 h 39"/>
              <a:gd name="T22" fmla="*/ 40 w 44"/>
              <a:gd name="T23" fmla="*/ 32 h 39"/>
              <a:gd name="T24" fmla="*/ 37 w 44"/>
              <a:gd name="T25" fmla="*/ 35 h 39"/>
              <a:gd name="T26" fmla="*/ 32 w 44"/>
              <a:gd name="T27" fmla="*/ 37 h 39"/>
              <a:gd name="T28" fmla="*/ 30 w 44"/>
              <a:gd name="T29" fmla="*/ 39 h 39"/>
              <a:gd name="T30" fmla="*/ 25 w 44"/>
              <a:gd name="T31" fmla="*/ 39 h 39"/>
              <a:gd name="T32" fmla="*/ 20 w 44"/>
              <a:gd name="T33" fmla="*/ 39 h 39"/>
              <a:gd name="T34" fmla="*/ 15 w 44"/>
              <a:gd name="T35" fmla="*/ 39 h 39"/>
              <a:gd name="T36" fmla="*/ 13 w 44"/>
              <a:gd name="T37" fmla="*/ 37 h 39"/>
              <a:gd name="T38" fmla="*/ 8 w 44"/>
              <a:gd name="T39" fmla="*/ 35 h 39"/>
              <a:gd name="T40" fmla="*/ 5 w 44"/>
              <a:gd name="T41" fmla="*/ 32 h 39"/>
              <a:gd name="T42" fmla="*/ 3 w 44"/>
              <a:gd name="T43" fmla="*/ 28 h 39"/>
              <a:gd name="T44" fmla="*/ 0 w 44"/>
              <a:gd name="T45" fmla="*/ 25 h 39"/>
              <a:gd name="T46" fmla="*/ 0 w 44"/>
              <a:gd name="T47" fmla="*/ 21 h 39"/>
              <a:gd name="T48" fmla="*/ 0 w 44"/>
              <a:gd name="T49" fmla="*/ 18 h 39"/>
              <a:gd name="T50" fmla="*/ 0 w 44"/>
              <a:gd name="T51" fmla="*/ 14 h 39"/>
              <a:gd name="T52" fmla="*/ 3 w 44"/>
              <a:gd name="T53" fmla="*/ 12 h 39"/>
              <a:gd name="T54" fmla="*/ 5 w 44"/>
              <a:gd name="T55" fmla="*/ 7 h 39"/>
              <a:gd name="T56" fmla="*/ 8 w 44"/>
              <a:gd name="T57" fmla="*/ 5 h 39"/>
              <a:gd name="T58" fmla="*/ 13 w 44"/>
              <a:gd name="T59" fmla="*/ 2 h 39"/>
              <a:gd name="T60" fmla="*/ 15 w 44"/>
              <a:gd name="T61" fmla="*/ 0 h 39"/>
              <a:gd name="T62" fmla="*/ 20 w 44"/>
              <a:gd name="T63" fmla="*/ 0 h 39"/>
              <a:gd name="T64" fmla="*/ 22 w 44"/>
              <a:gd name="T65" fmla="*/ 0 h 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44" h="39">
                <a:moveTo>
                  <a:pt x="22" y="0"/>
                </a:moveTo>
                <a:lnTo>
                  <a:pt x="25" y="0"/>
                </a:lnTo>
                <a:lnTo>
                  <a:pt x="27" y="0"/>
                </a:lnTo>
                <a:lnTo>
                  <a:pt x="30" y="0"/>
                </a:lnTo>
                <a:lnTo>
                  <a:pt x="30" y="2"/>
                </a:lnTo>
                <a:lnTo>
                  <a:pt x="32" y="2"/>
                </a:lnTo>
                <a:lnTo>
                  <a:pt x="35" y="2"/>
                </a:lnTo>
                <a:lnTo>
                  <a:pt x="37" y="5"/>
                </a:lnTo>
                <a:lnTo>
                  <a:pt x="37" y="5"/>
                </a:lnTo>
                <a:lnTo>
                  <a:pt x="40" y="7"/>
                </a:lnTo>
                <a:lnTo>
                  <a:pt x="42" y="9"/>
                </a:lnTo>
                <a:lnTo>
                  <a:pt x="42" y="12"/>
                </a:lnTo>
                <a:lnTo>
                  <a:pt x="42" y="12"/>
                </a:lnTo>
                <a:lnTo>
                  <a:pt x="44" y="14"/>
                </a:lnTo>
                <a:lnTo>
                  <a:pt x="44" y="16"/>
                </a:lnTo>
                <a:lnTo>
                  <a:pt x="44" y="18"/>
                </a:lnTo>
                <a:lnTo>
                  <a:pt x="44" y="21"/>
                </a:lnTo>
                <a:lnTo>
                  <a:pt x="44" y="21"/>
                </a:lnTo>
                <a:lnTo>
                  <a:pt x="44" y="23"/>
                </a:lnTo>
                <a:lnTo>
                  <a:pt x="44" y="25"/>
                </a:lnTo>
                <a:lnTo>
                  <a:pt x="42" y="28"/>
                </a:lnTo>
                <a:lnTo>
                  <a:pt x="42" y="28"/>
                </a:lnTo>
                <a:lnTo>
                  <a:pt x="42" y="30"/>
                </a:lnTo>
                <a:lnTo>
                  <a:pt x="40" y="32"/>
                </a:lnTo>
                <a:lnTo>
                  <a:pt x="37" y="35"/>
                </a:lnTo>
                <a:lnTo>
                  <a:pt x="37" y="35"/>
                </a:lnTo>
                <a:lnTo>
                  <a:pt x="35" y="37"/>
                </a:lnTo>
                <a:lnTo>
                  <a:pt x="32" y="37"/>
                </a:lnTo>
                <a:lnTo>
                  <a:pt x="30" y="37"/>
                </a:lnTo>
                <a:lnTo>
                  <a:pt x="30" y="39"/>
                </a:lnTo>
                <a:lnTo>
                  <a:pt x="27" y="39"/>
                </a:lnTo>
                <a:lnTo>
                  <a:pt x="25" y="39"/>
                </a:lnTo>
                <a:lnTo>
                  <a:pt x="22" y="39"/>
                </a:lnTo>
                <a:lnTo>
                  <a:pt x="20" y="39"/>
                </a:lnTo>
                <a:lnTo>
                  <a:pt x="17" y="39"/>
                </a:lnTo>
                <a:lnTo>
                  <a:pt x="15" y="39"/>
                </a:lnTo>
                <a:lnTo>
                  <a:pt x="15" y="37"/>
                </a:lnTo>
                <a:lnTo>
                  <a:pt x="13" y="37"/>
                </a:lnTo>
                <a:lnTo>
                  <a:pt x="10" y="37"/>
                </a:lnTo>
                <a:lnTo>
                  <a:pt x="8" y="35"/>
                </a:lnTo>
                <a:lnTo>
                  <a:pt x="8" y="35"/>
                </a:lnTo>
                <a:lnTo>
                  <a:pt x="5" y="32"/>
                </a:lnTo>
                <a:lnTo>
                  <a:pt x="3" y="30"/>
                </a:lnTo>
                <a:lnTo>
                  <a:pt x="3" y="28"/>
                </a:lnTo>
                <a:lnTo>
                  <a:pt x="3" y="28"/>
                </a:lnTo>
                <a:lnTo>
                  <a:pt x="0" y="25"/>
                </a:lnTo>
                <a:lnTo>
                  <a:pt x="0" y="23"/>
                </a:lnTo>
                <a:lnTo>
                  <a:pt x="0" y="21"/>
                </a:lnTo>
                <a:lnTo>
                  <a:pt x="0" y="21"/>
                </a:lnTo>
                <a:lnTo>
                  <a:pt x="0" y="18"/>
                </a:lnTo>
                <a:lnTo>
                  <a:pt x="0" y="16"/>
                </a:lnTo>
                <a:lnTo>
                  <a:pt x="0" y="14"/>
                </a:lnTo>
                <a:lnTo>
                  <a:pt x="3" y="12"/>
                </a:lnTo>
                <a:lnTo>
                  <a:pt x="3" y="12"/>
                </a:lnTo>
                <a:lnTo>
                  <a:pt x="3" y="9"/>
                </a:lnTo>
                <a:lnTo>
                  <a:pt x="5" y="7"/>
                </a:lnTo>
                <a:lnTo>
                  <a:pt x="8" y="5"/>
                </a:lnTo>
                <a:lnTo>
                  <a:pt x="8" y="5"/>
                </a:lnTo>
                <a:lnTo>
                  <a:pt x="10" y="2"/>
                </a:lnTo>
                <a:lnTo>
                  <a:pt x="13" y="2"/>
                </a:lnTo>
                <a:lnTo>
                  <a:pt x="15" y="2"/>
                </a:lnTo>
                <a:lnTo>
                  <a:pt x="15" y="0"/>
                </a:lnTo>
                <a:lnTo>
                  <a:pt x="17" y="0"/>
                </a:lnTo>
                <a:lnTo>
                  <a:pt x="20" y="0"/>
                </a:lnTo>
                <a:lnTo>
                  <a:pt x="22" y="0"/>
                </a:lnTo>
                <a:lnTo>
                  <a:pt x="22" y="0"/>
                </a:lnTo>
                <a:close/>
              </a:path>
            </a:pathLst>
          </a:custGeom>
          <a:noFill/>
          <a:ln w="8001">
            <a:solidFill>
              <a:srgbClr val="FF00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71" name="Oval 68">
            <a:extLst>
              <a:ext uri="{FF2B5EF4-FFF2-40B4-BE49-F238E27FC236}">
                <a16:creationId xmlns:a16="http://schemas.microsoft.com/office/drawing/2014/main" id="{DACCD0D4-B17D-4D8B-96E6-27FF7D93D72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52272" y="3990504"/>
            <a:ext cx="66675" cy="66675"/>
          </a:xfrm>
          <a:prstGeom prst="ellipse">
            <a:avLst/>
          </a:prstGeom>
          <a:solidFill>
            <a:srgbClr val="9933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72" name="Freeform 69">
            <a:extLst>
              <a:ext uri="{FF2B5EF4-FFF2-40B4-BE49-F238E27FC236}">
                <a16:creationId xmlns:a16="http://schemas.microsoft.com/office/drawing/2014/main" id="{5B3C9F6B-30F5-4E45-BF6B-19B3FF517F8C}"/>
              </a:ext>
            </a:extLst>
          </p:cNvPr>
          <p:cNvSpPr>
            <a:spLocks/>
          </p:cNvSpPr>
          <p:nvPr/>
        </p:nvSpPr>
        <p:spPr bwMode="auto">
          <a:xfrm>
            <a:off x="3247510" y="3987329"/>
            <a:ext cx="66675" cy="65087"/>
          </a:xfrm>
          <a:custGeom>
            <a:avLst/>
            <a:gdLst>
              <a:gd name="T0" fmla="*/ 22 w 42"/>
              <a:gd name="T1" fmla="*/ 0 h 41"/>
              <a:gd name="T2" fmla="*/ 27 w 42"/>
              <a:gd name="T3" fmla="*/ 0 h 41"/>
              <a:gd name="T4" fmla="*/ 30 w 42"/>
              <a:gd name="T5" fmla="*/ 2 h 41"/>
              <a:gd name="T6" fmla="*/ 35 w 42"/>
              <a:gd name="T7" fmla="*/ 4 h 41"/>
              <a:gd name="T8" fmla="*/ 37 w 42"/>
              <a:gd name="T9" fmla="*/ 7 h 41"/>
              <a:gd name="T10" fmla="*/ 40 w 42"/>
              <a:gd name="T11" fmla="*/ 11 h 41"/>
              <a:gd name="T12" fmla="*/ 42 w 42"/>
              <a:gd name="T13" fmla="*/ 14 h 41"/>
              <a:gd name="T14" fmla="*/ 42 w 42"/>
              <a:gd name="T15" fmla="*/ 18 h 41"/>
              <a:gd name="T16" fmla="*/ 42 w 42"/>
              <a:gd name="T17" fmla="*/ 23 h 41"/>
              <a:gd name="T18" fmla="*/ 42 w 42"/>
              <a:gd name="T19" fmla="*/ 27 h 41"/>
              <a:gd name="T20" fmla="*/ 40 w 42"/>
              <a:gd name="T21" fmla="*/ 30 h 41"/>
              <a:gd name="T22" fmla="*/ 37 w 42"/>
              <a:gd name="T23" fmla="*/ 34 h 41"/>
              <a:gd name="T24" fmla="*/ 35 w 42"/>
              <a:gd name="T25" fmla="*/ 37 h 41"/>
              <a:gd name="T26" fmla="*/ 30 w 42"/>
              <a:gd name="T27" fmla="*/ 39 h 41"/>
              <a:gd name="T28" fmla="*/ 27 w 42"/>
              <a:gd name="T29" fmla="*/ 41 h 41"/>
              <a:gd name="T30" fmla="*/ 22 w 42"/>
              <a:gd name="T31" fmla="*/ 41 h 41"/>
              <a:gd name="T32" fmla="*/ 20 w 42"/>
              <a:gd name="T33" fmla="*/ 41 h 41"/>
              <a:gd name="T34" fmla="*/ 15 w 42"/>
              <a:gd name="T35" fmla="*/ 41 h 41"/>
              <a:gd name="T36" fmla="*/ 13 w 42"/>
              <a:gd name="T37" fmla="*/ 39 h 41"/>
              <a:gd name="T38" fmla="*/ 8 w 42"/>
              <a:gd name="T39" fmla="*/ 37 h 41"/>
              <a:gd name="T40" fmla="*/ 5 w 42"/>
              <a:gd name="T41" fmla="*/ 34 h 41"/>
              <a:gd name="T42" fmla="*/ 3 w 42"/>
              <a:gd name="T43" fmla="*/ 30 h 41"/>
              <a:gd name="T44" fmla="*/ 0 w 42"/>
              <a:gd name="T45" fmla="*/ 27 h 41"/>
              <a:gd name="T46" fmla="*/ 0 w 42"/>
              <a:gd name="T47" fmla="*/ 23 h 41"/>
              <a:gd name="T48" fmla="*/ 0 w 42"/>
              <a:gd name="T49" fmla="*/ 18 h 41"/>
              <a:gd name="T50" fmla="*/ 0 w 42"/>
              <a:gd name="T51" fmla="*/ 14 h 41"/>
              <a:gd name="T52" fmla="*/ 3 w 42"/>
              <a:gd name="T53" fmla="*/ 11 h 41"/>
              <a:gd name="T54" fmla="*/ 5 w 42"/>
              <a:gd name="T55" fmla="*/ 7 h 41"/>
              <a:gd name="T56" fmla="*/ 8 w 42"/>
              <a:gd name="T57" fmla="*/ 4 h 41"/>
              <a:gd name="T58" fmla="*/ 13 w 42"/>
              <a:gd name="T59" fmla="*/ 2 h 41"/>
              <a:gd name="T60" fmla="*/ 15 w 42"/>
              <a:gd name="T61" fmla="*/ 0 h 41"/>
              <a:gd name="T62" fmla="*/ 20 w 42"/>
              <a:gd name="T63" fmla="*/ 0 h 41"/>
              <a:gd name="T64" fmla="*/ 22 w 42"/>
              <a:gd name="T65" fmla="*/ 0 h 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42" h="41">
                <a:moveTo>
                  <a:pt x="22" y="0"/>
                </a:moveTo>
                <a:lnTo>
                  <a:pt x="22" y="0"/>
                </a:lnTo>
                <a:lnTo>
                  <a:pt x="25" y="0"/>
                </a:lnTo>
                <a:lnTo>
                  <a:pt x="27" y="0"/>
                </a:lnTo>
                <a:lnTo>
                  <a:pt x="30" y="2"/>
                </a:lnTo>
                <a:lnTo>
                  <a:pt x="30" y="2"/>
                </a:lnTo>
                <a:lnTo>
                  <a:pt x="32" y="2"/>
                </a:lnTo>
                <a:lnTo>
                  <a:pt x="35" y="4"/>
                </a:lnTo>
                <a:lnTo>
                  <a:pt x="37" y="7"/>
                </a:lnTo>
                <a:lnTo>
                  <a:pt x="37" y="7"/>
                </a:lnTo>
                <a:lnTo>
                  <a:pt x="40" y="9"/>
                </a:lnTo>
                <a:lnTo>
                  <a:pt x="40" y="11"/>
                </a:lnTo>
                <a:lnTo>
                  <a:pt x="40" y="14"/>
                </a:lnTo>
                <a:lnTo>
                  <a:pt x="42" y="14"/>
                </a:lnTo>
                <a:lnTo>
                  <a:pt x="42" y="16"/>
                </a:lnTo>
                <a:lnTo>
                  <a:pt x="42" y="18"/>
                </a:lnTo>
                <a:lnTo>
                  <a:pt x="42" y="21"/>
                </a:lnTo>
                <a:lnTo>
                  <a:pt x="42" y="23"/>
                </a:lnTo>
                <a:lnTo>
                  <a:pt x="42" y="25"/>
                </a:lnTo>
                <a:lnTo>
                  <a:pt x="42" y="27"/>
                </a:lnTo>
                <a:lnTo>
                  <a:pt x="40" y="27"/>
                </a:lnTo>
                <a:lnTo>
                  <a:pt x="40" y="30"/>
                </a:lnTo>
                <a:lnTo>
                  <a:pt x="40" y="32"/>
                </a:lnTo>
                <a:lnTo>
                  <a:pt x="37" y="34"/>
                </a:lnTo>
                <a:lnTo>
                  <a:pt x="37" y="34"/>
                </a:lnTo>
                <a:lnTo>
                  <a:pt x="35" y="37"/>
                </a:lnTo>
                <a:lnTo>
                  <a:pt x="32" y="39"/>
                </a:lnTo>
                <a:lnTo>
                  <a:pt x="30" y="39"/>
                </a:lnTo>
                <a:lnTo>
                  <a:pt x="30" y="39"/>
                </a:lnTo>
                <a:lnTo>
                  <a:pt x="27" y="41"/>
                </a:lnTo>
                <a:lnTo>
                  <a:pt x="25" y="41"/>
                </a:lnTo>
                <a:lnTo>
                  <a:pt x="22" y="41"/>
                </a:lnTo>
                <a:lnTo>
                  <a:pt x="22" y="41"/>
                </a:lnTo>
                <a:lnTo>
                  <a:pt x="20" y="41"/>
                </a:lnTo>
                <a:lnTo>
                  <a:pt x="18" y="41"/>
                </a:lnTo>
                <a:lnTo>
                  <a:pt x="15" y="41"/>
                </a:lnTo>
                <a:lnTo>
                  <a:pt x="13" y="39"/>
                </a:lnTo>
                <a:lnTo>
                  <a:pt x="13" y="39"/>
                </a:lnTo>
                <a:lnTo>
                  <a:pt x="10" y="39"/>
                </a:lnTo>
                <a:lnTo>
                  <a:pt x="8" y="37"/>
                </a:lnTo>
                <a:lnTo>
                  <a:pt x="5" y="34"/>
                </a:lnTo>
                <a:lnTo>
                  <a:pt x="5" y="34"/>
                </a:lnTo>
                <a:lnTo>
                  <a:pt x="3" y="32"/>
                </a:lnTo>
                <a:lnTo>
                  <a:pt x="3" y="30"/>
                </a:lnTo>
                <a:lnTo>
                  <a:pt x="3" y="27"/>
                </a:lnTo>
                <a:lnTo>
                  <a:pt x="0" y="27"/>
                </a:lnTo>
                <a:lnTo>
                  <a:pt x="0" y="25"/>
                </a:lnTo>
                <a:lnTo>
                  <a:pt x="0" y="23"/>
                </a:lnTo>
                <a:lnTo>
                  <a:pt x="0" y="21"/>
                </a:lnTo>
                <a:lnTo>
                  <a:pt x="0" y="18"/>
                </a:lnTo>
                <a:lnTo>
                  <a:pt x="0" y="16"/>
                </a:lnTo>
                <a:lnTo>
                  <a:pt x="0" y="14"/>
                </a:lnTo>
                <a:lnTo>
                  <a:pt x="3" y="14"/>
                </a:lnTo>
                <a:lnTo>
                  <a:pt x="3" y="11"/>
                </a:lnTo>
                <a:lnTo>
                  <a:pt x="3" y="9"/>
                </a:lnTo>
                <a:lnTo>
                  <a:pt x="5" y="7"/>
                </a:lnTo>
                <a:lnTo>
                  <a:pt x="5" y="7"/>
                </a:lnTo>
                <a:lnTo>
                  <a:pt x="8" y="4"/>
                </a:lnTo>
                <a:lnTo>
                  <a:pt x="10" y="2"/>
                </a:lnTo>
                <a:lnTo>
                  <a:pt x="13" y="2"/>
                </a:lnTo>
                <a:lnTo>
                  <a:pt x="13" y="2"/>
                </a:lnTo>
                <a:lnTo>
                  <a:pt x="15" y="0"/>
                </a:lnTo>
                <a:lnTo>
                  <a:pt x="18" y="0"/>
                </a:lnTo>
                <a:lnTo>
                  <a:pt x="20" y="0"/>
                </a:lnTo>
                <a:lnTo>
                  <a:pt x="22" y="0"/>
                </a:lnTo>
                <a:lnTo>
                  <a:pt x="22" y="0"/>
                </a:lnTo>
                <a:close/>
              </a:path>
            </a:pathLst>
          </a:custGeom>
          <a:noFill/>
          <a:ln w="8001">
            <a:solidFill>
              <a:srgbClr val="FF00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73" name="Oval 70">
            <a:extLst>
              <a:ext uri="{FF2B5EF4-FFF2-40B4-BE49-F238E27FC236}">
                <a16:creationId xmlns:a16="http://schemas.microsoft.com/office/drawing/2014/main" id="{6A17C5B9-2F3C-4B44-B11E-88E9C62F8D9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61810" y="4015904"/>
            <a:ext cx="69850" cy="66675"/>
          </a:xfrm>
          <a:prstGeom prst="ellipse">
            <a:avLst/>
          </a:prstGeom>
          <a:solidFill>
            <a:srgbClr val="9933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74" name="Freeform 71">
            <a:extLst>
              <a:ext uri="{FF2B5EF4-FFF2-40B4-BE49-F238E27FC236}">
                <a16:creationId xmlns:a16="http://schemas.microsoft.com/office/drawing/2014/main" id="{C19C1A68-72E0-4D7C-BCA5-AEBD0542E946}"/>
              </a:ext>
            </a:extLst>
          </p:cNvPr>
          <p:cNvSpPr>
            <a:spLocks/>
          </p:cNvSpPr>
          <p:nvPr/>
        </p:nvSpPr>
        <p:spPr bwMode="auto">
          <a:xfrm>
            <a:off x="3357047" y="4012729"/>
            <a:ext cx="69850" cy="65087"/>
          </a:xfrm>
          <a:custGeom>
            <a:avLst/>
            <a:gdLst>
              <a:gd name="T0" fmla="*/ 25 w 44"/>
              <a:gd name="T1" fmla="*/ 0 h 41"/>
              <a:gd name="T2" fmla="*/ 30 w 44"/>
              <a:gd name="T3" fmla="*/ 0 h 41"/>
              <a:gd name="T4" fmla="*/ 32 w 44"/>
              <a:gd name="T5" fmla="*/ 2 h 41"/>
              <a:gd name="T6" fmla="*/ 37 w 44"/>
              <a:gd name="T7" fmla="*/ 5 h 41"/>
              <a:gd name="T8" fmla="*/ 39 w 44"/>
              <a:gd name="T9" fmla="*/ 7 h 41"/>
              <a:gd name="T10" fmla="*/ 42 w 44"/>
              <a:gd name="T11" fmla="*/ 11 h 41"/>
              <a:gd name="T12" fmla="*/ 44 w 44"/>
              <a:gd name="T13" fmla="*/ 14 h 41"/>
              <a:gd name="T14" fmla="*/ 44 w 44"/>
              <a:gd name="T15" fmla="*/ 18 h 41"/>
              <a:gd name="T16" fmla="*/ 44 w 44"/>
              <a:gd name="T17" fmla="*/ 23 h 41"/>
              <a:gd name="T18" fmla="*/ 44 w 44"/>
              <a:gd name="T19" fmla="*/ 28 h 41"/>
              <a:gd name="T20" fmla="*/ 42 w 44"/>
              <a:gd name="T21" fmla="*/ 30 h 41"/>
              <a:gd name="T22" fmla="*/ 39 w 44"/>
              <a:gd name="T23" fmla="*/ 34 h 41"/>
              <a:gd name="T24" fmla="*/ 37 w 44"/>
              <a:gd name="T25" fmla="*/ 37 h 41"/>
              <a:gd name="T26" fmla="*/ 32 w 44"/>
              <a:gd name="T27" fmla="*/ 39 h 41"/>
              <a:gd name="T28" fmla="*/ 30 w 44"/>
              <a:gd name="T29" fmla="*/ 41 h 41"/>
              <a:gd name="T30" fmla="*/ 25 w 44"/>
              <a:gd name="T31" fmla="*/ 41 h 41"/>
              <a:gd name="T32" fmla="*/ 20 w 44"/>
              <a:gd name="T33" fmla="*/ 41 h 41"/>
              <a:gd name="T34" fmla="*/ 15 w 44"/>
              <a:gd name="T35" fmla="*/ 41 h 41"/>
              <a:gd name="T36" fmla="*/ 12 w 44"/>
              <a:gd name="T37" fmla="*/ 39 h 41"/>
              <a:gd name="T38" fmla="*/ 7 w 44"/>
              <a:gd name="T39" fmla="*/ 37 h 41"/>
              <a:gd name="T40" fmla="*/ 5 w 44"/>
              <a:gd name="T41" fmla="*/ 34 h 41"/>
              <a:gd name="T42" fmla="*/ 3 w 44"/>
              <a:gd name="T43" fmla="*/ 30 h 41"/>
              <a:gd name="T44" fmla="*/ 0 w 44"/>
              <a:gd name="T45" fmla="*/ 28 h 41"/>
              <a:gd name="T46" fmla="*/ 0 w 44"/>
              <a:gd name="T47" fmla="*/ 23 h 41"/>
              <a:gd name="T48" fmla="*/ 0 w 44"/>
              <a:gd name="T49" fmla="*/ 18 h 41"/>
              <a:gd name="T50" fmla="*/ 0 w 44"/>
              <a:gd name="T51" fmla="*/ 14 h 41"/>
              <a:gd name="T52" fmla="*/ 3 w 44"/>
              <a:gd name="T53" fmla="*/ 11 h 41"/>
              <a:gd name="T54" fmla="*/ 5 w 44"/>
              <a:gd name="T55" fmla="*/ 7 h 41"/>
              <a:gd name="T56" fmla="*/ 7 w 44"/>
              <a:gd name="T57" fmla="*/ 5 h 41"/>
              <a:gd name="T58" fmla="*/ 12 w 44"/>
              <a:gd name="T59" fmla="*/ 2 h 41"/>
              <a:gd name="T60" fmla="*/ 15 w 44"/>
              <a:gd name="T61" fmla="*/ 0 h 41"/>
              <a:gd name="T62" fmla="*/ 20 w 44"/>
              <a:gd name="T63" fmla="*/ 0 h 41"/>
              <a:gd name="T64" fmla="*/ 22 w 44"/>
              <a:gd name="T65" fmla="*/ 0 h 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44" h="41">
                <a:moveTo>
                  <a:pt x="22" y="0"/>
                </a:moveTo>
                <a:lnTo>
                  <a:pt x="25" y="0"/>
                </a:lnTo>
                <a:lnTo>
                  <a:pt x="27" y="0"/>
                </a:lnTo>
                <a:lnTo>
                  <a:pt x="30" y="0"/>
                </a:lnTo>
                <a:lnTo>
                  <a:pt x="30" y="2"/>
                </a:lnTo>
                <a:lnTo>
                  <a:pt x="32" y="2"/>
                </a:lnTo>
                <a:lnTo>
                  <a:pt x="34" y="2"/>
                </a:lnTo>
                <a:lnTo>
                  <a:pt x="37" y="5"/>
                </a:lnTo>
                <a:lnTo>
                  <a:pt x="37" y="7"/>
                </a:lnTo>
                <a:lnTo>
                  <a:pt x="39" y="7"/>
                </a:lnTo>
                <a:lnTo>
                  <a:pt x="42" y="9"/>
                </a:lnTo>
                <a:lnTo>
                  <a:pt x="42" y="11"/>
                </a:lnTo>
                <a:lnTo>
                  <a:pt x="42" y="14"/>
                </a:lnTo>
                <a:lnTo>
                  <a:pt x="44" y="14"/>
                </a:lnTo>
                <a:lnTo>
                  <a:pt x="44" y="16"/>
                </a:lnTo>
                <a:lnTo>
                  <a:pt x="44" y="18"/>
                </a:lnTo>
                <a:lnTo>
                  <a:pt x="44" y="21"/>
                </a:lnTo>
                <a:lnTo>
                  <a:pt x="44" y="23"/>
                </a:lnTo>
                <a:lnTo>
                  <a:pt x="44" y="25"/>
                </a:lnTo>
                <a:lnTo>
                  <a:pt x="44" y="28"/>
                </a:lnTo>
                <a:lnTo>
                  <a:pt x="42" y="28"/>
                </a:lnTo>
                <a:lnTo>
                  <a:pt x="42" y="30"/>
                </a:lnTo>
                <a:lnTo>
                  <a:pt x="42" y="32"/>
                </a:lnTo>
                <a:lnTo>
                  <a:pt x="39" y="34"/>
                </a:lnTo>
                <a:lnTo>
                  <a:pt x="37" y="34"/>
                </a:lnTo>
                <a:lnTo>
                  <a:pt x="37" y="37"/>
                </a:lnTo>
                <a:lnTo>
                  <a:pt x="34" y="39"/>
                </a:lnTo>
                <a:lnTo>
                  <a:pt x="32" y="39"/>
                </a:lnTo>
                <a:lnTo>
                  <a:pt x="30" y="39"/>
                </a:lnTo>
                <a:lnTo>
                  <a:pt x="30" y="41"/>
                </a:lnTo>
                <a:lnTo>
                  <a:pt x="27" y="41"/>
                </a:lnTo>
                <a:lnTo>
                  <a:pt x="25" y="41"/>
                </a:lnTo>
                <a:lnTo>
                  <a:pt x="22" y="41"/>
                </a:lnTo>
                <a:lnTo>
                  <a:pt x="20" y="41"/>
                </a:lnTo>
                <a:lnTo>
                  <a:pt x="17" y="41"/>
                </a:lnTo>
                <a:lnTo>
                  <a:pt x="15" y="41"/>
                </a:lnTo>
                <a:lnTo>
                  <a:pt x="15" y="39"/>
                </a:lnTo>
                <a:lnTo>
                  <a:pt x="12" y="39"/>
                </a:lnTo>
                <a:lnTo>
                  <a:pt x="10" y="39"/>
                </a:lnTo>
                <a:lnTo>
                  <a:pt x="7" y="37"/>
                </a:lnTo>
                <a:lnTo>
                  <a:pt x="7" y="34"/>
                </a:lnTo>
                <a:lnTo>
                  <a:pt x="5" y="34"/>
                </a:lnTo>
                <a:lnTo>
                  <a:pt x="3" y="32"/>
                </a:lnTo>
                <a:lnTo>
                  <a:pt x="3" y="30"/>
                </a:lnTo>
                <a:lnTo>
                  <a:pt x="3" y="28"/>
                </a:lnTo>
                <a:lnTo>
                  <a:pt x="0" y="28"/>
                </a:lnTo>
                <a:lnTo>
                  <a:pt x="0" y="25"/>
                </a:lnTo>
                <a:lnTo>
                  <a:pt x="0" y="23"/>
                </a:lnTo>
                <a:lnTo>
                  <a:pt x="0" y="21"/>
                </a:lnTo>
                <a:lnTo>
                  <a:pt x="0" y="18"/>
                </a:lnTo>
                <a:lnTo>
                  <a:pt x="0" y="16"/>
                </a:lnTo>
                <a:lnTo>
                  <a:pt x="0" y="14"/>
                </a:lnTo>
                <a:lnTo>
                  <a:pt x="3" y="14"/>
                </a:lnTo>
                <a:lnTo>
                  <a:pt x="3" y="11"/>
                </a:lnTo>
                <a:lnTo>
                  <a:pt x="3" y="9"/>
                </a:lnTo>
                <a:lnTo>
                  <a:pt x="5" y="7"/>
                </a:lnTo>
                <a:lnTo>
                  <a:pt x="7" y="7"/>
                </a:lnTo>
                <a:lnTo>
                  <a:pt x="7" y="5"/>
                </a:lnTo>
                <a:lnTo>
                  <a:pt x="10" y="2"/>
                </a:lnTo>
                <a:lnTo>
                  <a:pt x="12" y="2"/>
                </a:lnTo>
                <a:lnTo>
                  <a:pt x="15" y="2"/>
                </a:lnTo>
                <a:lnTo>
                  <a:pt x="15" y="0"/>
                </a:lnTo>
                <a:lnTo>
                  <a:pt x="17" y="0"/>
                </a:lnTo>
                <a:lnTo>
                  <a:pt x="20" y="0"/>
                </a:lnTo>
                <a:lnTo>
                  <a:pt x="22" y="0"/>
                </a:lnTo>
                <a:lnTo>
                  <a:pt x="22" y="0"/>
                </a:lnTo>
                <a:close/>
              </a:path>
            </a:pathLst>
          </a:custGeom>
          <a:noFill/>
          <a:ln w="8001">
            <a:solidFill>
              <a:srgbClr val="FF00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75" name="Oval 72">
            <a:extLst>
              <a:ext uri="{FF2B5EF4-FFF2-40B4-BE49-F238E27FC236}">
                <a16:creationId xmlns:a16="http://schemas.microsoft.com/office/drawing/2014/main" id="{1BF4479D-1B8D-4566-BD8D-6A8C31A9803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82460" y="4111154"/>
            <a:ext cx="69850" cy="65087"/>
          </a:xfrm>
          <a:prstGeom prst="ellipse">
            <a:avLst/>
          </a:prstGeom>
          <a:solidFill>
            <a:srgbClr val="9933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76" name="Freeform 73">
            <a:extLst>
              <a:ext uri="{FF2B5EF4-FFF2-40B4-BE49-F238E27FC236}">
                <a16:creationId xmlns:a16="http://schemas.microsoft.com/office/drawing/2014/main" id="{7BA9A51C-8048-44C3-8544-3FADF2C764D3}"/>
              </a:ext>
            </a:extLst>
          </p:cNvPr>
          <p:cNvSpPr>
            <a:spLocks/>
          </p:cNvSpPr>
          <p:nvPr/>
        </p:nvSpPr>
        <p:spPr bwMode="auto">
          <a:xfrm>
            <a:off x="3477697" y="4107979"/>
            <a:ext cx="69850" cy="65087"/>
          </a:xfrm>
          <a:custGeom>
            <a:avLst/>
            <a:gdLst>
              <a:gd name="T0" fmla="*/ 25 w 44"/>
              <a:gd name="T1" fmla="*/ 0 h 41"/>
              <a:gd name="T2" fmla="*/ 30 w 44"/>
              <a:gd name="T3" fmla="*/ 0 h 41"/>
              <a:gd name="T4" fmla="*/ 32 w 44"/>
              <a:gd name="T5" fmla="*/ 2 h 41"/>
              <a:gd name="T6" fmla="*/ 37 w 44"/>
              <a:gd name="T7" fmla="*/ 4 h 41"/>
              <a:gd name="T8" fmla="*/ 39 w 44"/>
              <a:gd name="T9" fmla="*/ 7 h 41"/>
              <a:gd name="T10" fmla="*/ 42 w 44"/>
              <a:gd name="T11" fmla="*/ 11 h 41"/>
              <a:gd name="T12" fmla="*/ 44 w 44"/>
              <a:gd name="T13" fmla="*/ 14 h 41"/>
              <a:gd name="T14" fmla="*/ 44 w 44"/>
              <a:gd name="T15" fmla="*/ 18 h 41"/>
              <a:gd name="T16" fmla="*/ 44 w 44"/>
              <a:gd name="T17" fmla="*/ 23 h 41"/>
              <a:gd name="T18" fmla="*/ 44 w 44"/>
              <a:gd name="T19" fmla="*/ 27 h 41"/>
              <a:gd name="T20" fmla="*/ 42 w 44"/>
              <a:gd name="T21" fmla="*/ 30 h 41"/>
              <a:gd name="T22" fmla="*/ 39 w 44"/>
              <a:gd name="T23" fmla="*/ 34 h 41"/>
              <a:gd name="T24" fmla="*/ 37 w 44"/>
              <a:gd name="T25" fmla="*/ 37 h 41"/>
              <a:gd name="T26" fmla="*/ 32 w 44"/>
              <a:gd name="T27" fmla="*/ 39 h 41"/>
              <a:gd name="T28" fmla="*/ 30 w 44"/>
              <a:gd name="T29" fmla="*/ 41 h 41"/>
              <a:gd name="T30" fmla="*/ 25 w 44"/>
              <a:gd name="T31" fmla="*/ 41 h 41"/>
              <a:gd name="T32" fmla="*/ 20 w 44"/>
              <a:gd name="T33" fmla="*/ 41 h 41"/>
              <a:gd name="T34" fmla="*/ 15 w 44"/>
              <a:gd name="T35" fmla="*/ 41 h 41"/>
              <a:gd name="T36" fmla="*/ 12 w 44"/>
              <a:gd name="T37" fmla="*/ 39 h 41"/>
              <a:gd name="T38" fmla="*/ 7 w 44"/>
              <a:gd name="T39" fmla="*/ 37 h 41"/>
              <a:gd name="T40" fmla="*/ 5 w 44"/>
              <a:gd name="T41" fmla="*/ 34 h 41"/>
              <a:gd name="T42" fmla="*/ 3 w 44"/>
              <a:gd name="T43" fmla="*/ 30 h 41"/>
              <a:gd name="T44" fmla="*/ 0 w 44"/>
              <a:gd name="T45" fmla="*/ 27 h 41"/>
              <a:gd name="T46" fmla="*/ 0 w 44"/>
              <a:gd name="T47" fmla="*/ 23 h 41"/>
              <a:gd name="T48" fmla="*/ 0 w 44"/>
              <a:gd name="T49" fmla="*/ 18 h 41"/>
              <a:gd name="T50" fmla="*/ 0 w 44"/>
              <a:gd name="T51" fmla="*/ 14 h 41"/>
              <a:gd name="T52" fmla="*/ 3 w 44"/>
              <a:gd name="T53" fmla="*/ 11 h 41"/>
              <a:gd name="T54" fmla="*/ 5 w 44"/>
              <a:gd name="T55" fmla="*/ 7 h 41"/>
              <a:gd name="T56" fmla="*/ 7 w 44"/>
              <a:gd name="T57" fmla="*/ 4 h 41"/>
              <a:gd name="T58" fmla="*/ 12 w 44"/>
              <a:gd name="T59" fmla="*/ 2 h 41"/>
              <a:gd name="T60" fmla="*/ 15 w 44"/>
              <a:gd name="T61" fmla="*/ 0 h 41"/>
              <a:gd name="T62" fmla="*/ 20 w 44"/>
              <a:gd name="T63" fmla="*/ 0 h 41"/>
              <a:gd name="T64" fmla="*/ 22 w 44"/>
              <a:gd name="T65" fmla="*/ 0 h 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44" h="41">
                <a:moveTo>
                  <a:pt x="22" y="0"/>
                </a:moveTo>
                <a:lnTo>
                  <a:pt x="25" y="0"/>
                </a:lnTo>
                <a:lnTo>
                  <a:pt x="27" y="0"/>
                </a:lnTo>
                <a:lnTo>
                  <a:pt x="30" y="0"/>
                </a:lnTo>
                <a:lnTo>
                  <a:pt x="30" y="2"/>
                </a:lnTo>
                <a:lnTo>
                  <a:pt x="32" y="2"/>
                </a:lnTo>
                <a:lnTo>
                  <a:pt x="34" y="2"/>
                </a:lnTo>
                <a:lnTo>
                  <a:pt x="37" y="4"/>
                </a:lnTo>
                <a:lnTo>
                  <a:pt x="37" y="7"/>
                </a:lnTo>
                <a:lnTo>
                  <a:pt x="39" y="7"/>
                </a:lnTo>
                <a:lnTo>
                  <a:pt x="42" y="9"/>
                </a:lnTo>
                <a:lnTo>
                  <a:pt x="42" y="11"/>
                </a:lnTo>
                <a:lnTo>
                  <a:pt x="42" y="14"/>
                </a:lnTo>
                <a:lnTo>
                  <a:pt x="44" y="14"/>
                </a:lnTo>
                <a:lnTo>
                  <a:pt x="44" y="16"/>
                </a:lnTo>
                <a:lnTo>
                  <a:pt x="44" y="18"/>
                </a:lnTo>
                <a:lnTo>
                  <a:pt x="44" y="20"/>
                </a:lnTo>
                <a:lnTo>
                  <a:pt x="44" y="23"/>
                </a:lnTo>
                <a:lnTo>
                  <a:pt x="44" y="25"/>
                </a:lnTo>
                <a:lnTo>
                  <a:pt x="44" y="27"/>
                </a:lnTo>
                <a:lnTo>
                  <a:pt x="42" y="27"/>
                </a:lnTo>
                <a:lnTo>
                  <a:pt x="42" y="30"/>
                </a:lnTo>
                <a:lnTo>
                  <a:pt x="42" y="32"/>
                </a:lnTo>
                <a:lnTo>
                  <a:pt x="39" y="34"/>
                </a:lnTo>
                <a:lnTo>
                  <a:pt x="37" y="34"/>
                </a:lnTo>
                <a:lnTo>
                  <a:pt x="37" y="37"/>
                </a:lnTo>
                <a:lnTo>
                  <a:pt x="34" y="39"/>
                </a:lnTo>
                <a:lnTo>
                  <a:pt x="32" y="39"/>
                </a:lnTo>
                <a:lnTo>
                  <a:pt x="30" y="39"/>
                </a:lnTo>
                <a:lnTo>
                  <a:pt x="30" y="41"/>
                </a:lnTo>
                <a:lnTo>
                  <a:pt x="27" y="41"/>
                </a:lnTo>
                <a:lnTo>
                  <a:pt x="25" y="41"/>
                </a:lnTo>
                <a:lnTo>
                  <a:pt x="22" y="41"/>
                </a:lnTo>
                <a:lnTo>
                  <a:pt x="20" y="41"/>
                </a:lnTo>
                <a:lnTo>
                  <a:pt x="17" y="41"/>
                </a:lnTo>
                <a:lnTo>
                  <a:pt x="15" y="41"/>
                </a:lnTo>
                <a:lnTo>
                  <a:pt x="15" y="39"/>
                </a:lnTo>
                <a:lnTo>
                  <a:pt x="12" y="39"/>
                </a:lnTo>
                <a:lnTo>
                  <a:pt x="10" y="39"/>
                </a:lnTo>
                <a:lnTo>
                  <a:pt x="7" y="37"/>
                </a:lnTo>
                <a:lnTo>
                  <a:pt x="7" y="34"/>
                </a:lnTo>
                <a:lnTo>
                  <a:pt x="5" y="34"/>
                </a:lnTo>
                <a:lnTo>
                  <a:pt x="3" y="32"/>
                </a:lnTo>
                <a:lnTo>
                  <a:pt x="3" y="30"/>
                </a:lnTo>
                <a:lnTo>
                  <a:pt x="3" y="27"/>
                </a:lnTo>
                <a:lnTo>
                  <a:pt x="0" y="27"/>
                </a:lnTo>
                <a:lnTo>
                  <a:pt x="0" y="25"/>
                </a:lnTo>
                <a:lnTo>
                  <a:pt x="0" y="23"/>
                </a:lnTo>
                <a:lnTo>
                  <a:pt x="0" y="20"/>
                </a:lnTo>
                <a:lnTo>
                  <a:pt x="0" y="18"/>
                </a:lnTo>
                <a:lnTo>
                  <a:pt x="0" y="16"/>
                </a:lnTo>
                <a:lnTo>
                  <a:pt x="0" y="14"/>
                </a:lnTo>
                <a:lnTo>
                  <a:pt x="3" y="14"/>
                </a:lnTo>
                <a:lnTo>
                  <a:pt x="3" y="11"/>
                </a:lnTo>
                <a:lnTo>
                  <a:pt x="3" y="9"/>
                </a:lnTo>
                <a:lnTo>
                  <a:pt x="5" y="7"/>
                </a:lnTo>
                <a:lnTo>
                  <a:pt x="7" y="7"/>
                </a:lnTo>
                <a:lnTo>
                  <a:pt x="7" y="4"/>
                </a:lnTo>
                <a:lnTo>
                  <a:pt x="10" y="2"/>
                </a:lnTo>
                <a:lnTo>
                  <a:pt x="12" y="2"/>
                </a:lnTo>
                <a:lnTo>
                  <a:pt x="15" y="2"/>
                </a:lnTo>
                <a:lnTo>
                  <a:pt x="15" y="0"/>
                </a:lnTo>
                <a:lnTo>
                  <a:pt x="17" y="0"/>
                </a:lnTo>
                <a:lnTo>
                  <a:pt x="20" y="0"/>
                </a:lnTo>
                <a:lnTo>
                  <a:pt x="22" y="0"/>
                </a:lnTo>
                <a:lnTo>
                  <a:pt x="22" y="0"/>
                </a:lnTo>
                <a:close/>
              </a:path>
            </a:pathLst>
          </a:custGeom>
          <a:noFill/>
          <a:ln w="8001">
            <a:solidFill>
              <a:srgbClr val="FF00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77" name="Oval 74">
            <a:extLst>
              <a:ext uri="{FF2B5EF4-FFF2-40B4-BE49-F238E27FC236}">
                <a16:creationId xmlns:a16="http://schemas.microsoft.com/office/drawing/2014/main" id="{8A3ED167-BD48-4B77-9F4E-4E71DFF4642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03122" y="4111154"/>
            <a:ext cx="69850" cy="65087"/>
          </a:xfrm>
          <a:prstGeom prst="ellipse">
            <a:avLst/>
          </a:prstGeom>
          <a:solidFill>
            <a:srgbClr val="9933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78" name="Freeform 75">
            <a:extLst>
              <a:ext uri="{FF2B5EF4-FFF2-40B4-BE49-F238E27FC236}">
                <a16:creationId xmlns:a16="http://schemas.microsoft.com/office/drawing/2014/main" id="{4B95A56B-07BF-448A-AC17-15B4D842BA3F}"/>
              </a:ext>
            </a:extLst>
          </p:cNvPr>
          <p:cNvSpPr>
            <a:spLocks/>
          </p:cNvSpPr>
          <p:nvPr/>
        </p:nvSpPr>
        <p:spPr bwMode="auto">
          <a:xfrm>
            <a:off x="3699947" y="4107979"/>
            <a:ext cx="69850" cy="65087"/>
          </a:xfrm>
          <a:custGeom>
            <a:avLst/>
            <a:gdLst>
              <a:gd name="T0" fmla="*/ 24 w 44"/>
              <a:gd name="T1" fmla="*/ 0 h 41"/>
              <a:gd name="T2" fmla="*/ 29 w 44"/>
              <a:gd name="T3" fmla="*/ 0 h 41"/>
              <a:gd name="T4" fmla="*/ 32 w 44"/>
              <a:gd name="T5" fmla="*/ 2 h 41"/>
              <a:gd name="T6" fmla="*/ 37 w 44"/>
              <a:gd name="T7" fmla="*/ 4 h 41"/>
              <a:gd name="T8" fmla="*/ 39 w 44"/>
              <a:gd name="T9" fmla="*/ 7 h 41"/>
              <a:gd name="T10" fmla="*/ 42 w 44"/>
              <a:gd name="T11" fmla="*/ 11 h 41"/>
              <a:gd name="T12" fmla="*/ 44 w 44"/>
              <a:gd name="T13" fmla="*/ 14 h 41"/>
              <a:gd name="T14" fmla="*/ 44 w 44"/>
              <a:gd name="T15" fmla="*/ 18 h 41"/>
              <a:gd name="T16" fmla="*/ 44 w 44"/>
              <a:gd name="T17" fmla="*/ 23 h 41"/>
              <a:gd name="T18" fmla="*/ 44 w 44"/>
              <a:gd name="T19" fmla="*/ 27 h 41"/>
              <a:gd name="T20" fmla="*/ 42 w 44"/>
              <a:gd name="T21" fmla="*/ 30 h 41"/>
              <a:gd name="T22" fmla="*/ 39 w 44"/>
              <a:gd name="T23" fmla="*/ 34 h 41"/>
              <a:gd name="T24" fmla="*/ 37 w 44"/>
              <a:gd name="T25" fmla="*/ 37 h 41"/>
              <a:gd name="T26" fmla="*/ 32 w 44"/>
              <a:gd name="T27" fmla="*/ 39 h 41"/>
              <a:gd name="T28" fmla="*/ 29 w 44"/>
              <a:gd name="T29" fmla="*/ 41 h 41"/>
              <a:gd name="T30" fmla="*/ 24 w 44"/>
              <a:gd name="T31" fmla="*/ 41 h 41"/>
              <a:gd name="T32" fmla="*/ 20 w 44"/>
              <a:gd name="T33" fmla="*/ 41 h 41"/>
              <a:gd name="T34" fmla="*/ 15 w 44"/>
              <a:gd name="T35" fmla="*/ 41 h 41"/>
              <a:gd name="T36" fmla="*/ 12 w 44"/>
              <a:gd name="T37" fmla="*/ 39 h 41"/>
              <a:gd name="T38" fmla="*/ 7 w 44"/>
              <a:gd name="T39" fmla="*/ 37 h 41"/>
              <a:gd name="T40" fmla="*/ 5 w 44"/>
              <a:gd name="T41" fmla="*/ 34 h 41"/>
              <a:gd name="T42" fmla="*/ 2 w 44"/>
              <a:gd name="T43" fmla="*/ 30 h 41"/>
              <a:gd name="T44" fmla="*/ 0 w 44"/>
              <a:gd name="T45" fmla="*/ 27 h 41"/>
              <a:gd name="T46" fmla="*/ 0 w 44"/>
              <a:gd name="T47" fmla="*/ 23 h 41"/>
              <a:gd name="T48" fmla="*/ 0 w 44"/>
              <a:gd name="T49" fmla="*/ 18 h 41"/>
              <a:gd name="T50" fmla="*/ 0 w 44"/>
              <a:gd name="T51" fmla="*/ 14 h 41"/>
              <a:gd name="T52" fmla="*/ 2 w 44"/>
              <a:gd name="T53" fmla="*/ 11 h 41"/>
              <a:gd name="T54" fmla="*/ 5 w 44"/>
              <a:gd name="T55" fmla="*/ 7 h 41"/>
              <a:gd name="T56" fmla="*/ 7 w 44"/>
              <a:gd name="T57" fmla="*/ 4 h 41"/>
              <a:gd name="T58" fmla="*/ 12 w 44"/>
              <a:gd name="T59" fmla="*/ 2 h 41"/>
              <a:gd name="T60" fmla="*/ 15 w 44"/>
              <a:gd name="T61" fmla="*/ 0 h 41"/>
              <a:gd name="T62" fmla="*/ 20 w 44"/>
              <a:gd name="T63" fmla="*/ 0 h 41"/>
              <a:gd name="T64" fmla="*/ 22 w 44"/>
              <a:gd name="T65" fmla="*/ 0 h 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44" h="41">
                <a:moveTo>
                  <a:pt x="22" y="0"/>
                </a:moveTo>
                <a:lnTo>
                  <a:pt x="24" y="0"/>
                </a:lnTo>
                <a:lnTo>
                  <a:pt x="27" y="0"/>
                </a:lnTo>
                <a:lnTo>
                  <a:pt x="29" y="0"/>
                </a:lnTo>
                <a:lnTo>
                  <a:pt x="29" y="2"/>
                </a:lnTo>
                <a:lnTo>
                  <a:pt x="32" y="2"/>
                </a:lnTo>
                <a:lnTo>
                  <a:pt x="34" y="2"/>
                </a:lnTo>
                <a:lnTo>
                  <a:pt x="37" y="4"/>
                </a:lnTo>
                <a:lnTo>
                  <a:pt x="37" y="7"/>
                </a:lnTo>
                <a:lnTo>
                  <a:pt x="39" y="7"/>
                </a:lnTo>
                <a:lnTo>
                  <a:pt x="42" y="9"/>
                </a:lnTo>
                <a:lnTo>
                  <a:pt x="42" y="11"/>
                </a:lnTo>
                <a:lnTo>
                  <a:pt x="42" y="14"/>
                </a:lnTo>
                <a:lnTo>
                  <a:pt x="44" y="14"/>
                </a:lnTo>
                <a:lnTo>
                  <a:pt x="44" y="16"/>
                </a:lnTo>
                <a:lnTo>
                  <a:pt x="44" y="18"/>
                </a:lnTo>
                <a:lnTo>
                  <a:pt x="44" y="20"/>
                </a:lnTo>
                <a:lnTo>
                  <a:pt x="44" y="23"/>
                </a:lnTo>
                <a:lnTo>
                  <a:pt x="44" y="25"/>
                </a:lnTo>
                <a:lnTo>
                  <a:pt x="44" y="27"/>
                </a:lnTo>
                <a:lnTo>
                  <a:pt x="42" y="27"/>
                </a:lnTo>
                <a:lnTo>
                  <a:pt x="42" y="30"/>
                </a:lnTo>
                <a:lnTo>
                  <a:pt x="42" y="32"/>
                </a:lnTo>
                <a:lnTo>
                  <a:pt x="39" y="34"/>
                </a:lnTo>
                <a:lnTo>
                  <a:pt x="37" y="34"/>
                </a:lnTo>
                <a:lnTo>
                  <a:pt x="37" y="37"/>
                </a:lnTo>
                <a:lnTo>
                  <a:pt x="34" y="39"/>
                </a:lnTo>
                <a:lnTo>
                  <a:pt x="32" y="39"/>
                </a:lnTo>
                <a:lnTo>
                  <a:pt x="29" y="39"/>
                </a:lnTo>
                <a:lnTo>
                  <a:pt x="29" y="41"/>
                </a:lnTo>
                <a:lnTo>
                  <a:pt x="27" y="41"/>
                </a:lnTo>
                <a:lnTo>
                  <a:pt x="24" y="41"/>
                </a:lnTo>
                <a:lnTo>
                  <a:pt x="22" y="41"/>
                </a:lnTo>
                <a:lnTo>
                  <a:pt x="20" y="41"/>
                </a:lnTo>
                <a:lnTo>
                  <a:pt x="17" y="41"/>
                </a:lnTo>
                <a:lnTo>
                  <a:pt x="15" y="41"/>
                </a:lnTo>
                <a:lnTo>
                  <a:pt x="15" y="39"/>
                </a:lnTo>
                <a:lnTo>
                  <a:pt x="12" y="39"/>
                </a:lnTo>
                <a:lnTo>
                  <a:pt x="10" y="39"/>
                </a:lnTo>
                <a:lnTo>
                  <a:pt x="7" y="37"/>
                </a:lnTo>
                <a:lnTo>
                  <a:pt x="7" y="34"/>
                </a:lnTo>
                <a:lnTo>
                  <a:pt x="5" y="34"/>
                </a:lnTo>
                <a:lnTo>
                  <a:pt x="2" y="32"/>
                </a:lnTo>
                <a:lnTo>
                  <a:pt x="2" y="30"/>
                </a:lnTo>
                <a:lnTo>
                  <a:pt x="2" y="27"/>
                </a:lnTo>
                <a:lnTo>
                  <a:pt x="0" y="27"/>
                </a:lnTo>
                <a:lnTo>
                  <a:pt x="0" y="25"/>
                </a:lnTo>
                <a:lnTo>
                  <a:pt x="0" y="23"/>
                </a:lnTo>
                <a:lnTo>
                  <a:pt x="0" y="20"/>
                </a:lnTo>
                <a:lnTo>
                  <a:pt x="0" y="18"/>
                </a:lnTo>
                <a:lnTo>
                  <a:pt x="0" y="16"/>
                </a:lnTo>
                <a:lnTo>
                  <a:pt x="0" y="14"/>
                </a:lnTo>
                <a:lnTo>
                  <a:pt x="2" y="14"/>
                </a:lnTo>
                <a:lnTo>
                  <a:pt x="2" y="11"/>
                </a:lnTo>
                <a:lnTo>
                  <a:pt x="2" y="9"/>
                </a:lnTo>
                <a:lnTo>
                  <a:pt x="5" y="7"/>
                </a:lnTo>
                <a:lnTo>
                  <a:pt x="7" y="7"/>
                </a:lnTo>
                <a:lnTo>
                  <a:pt x="7" y="4"/>
                </a:lnTo>
                <a:lnTo>
                  <a:pt x="10" y="2"/>
                </a:lnTo>
                <a:lnTo>
                  <a:pt x="12" y="2"/>
                </a:lnTo>
                <a:lnTo>
                  <a:pt x="15" y="2"/>
                </a:lnTo>
                <a:lnTo>
                  <a:pt x="15" y="0"/>
                </a:lnTo>
                <a:lnTo>
                  <a:pt x="17" y="0"/>
                </a:lnTo>
                <a:lnTo>
                  <a:pt x="20" y="0"/>
                </a:lnTo>
                <a:lnTo>
                  <a:pt x="22" y="0"/>
                </a:lnTo>
                <a:lnTo>
                  <a:pt x="22" y="0"/>
                </a:lnTo>
                <a:close/>
              </a:path>
            </a:pathLst>
          </a:custGeom>
          <a:noFill/>
          <a:ln w="8001">
            <a:solidFill>
              <a:srgbClr val="FF00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79" name="Oval 76">
            <a:extLst>
              <a:ext uri="{FF2B5EF4-FFF2-40B4-BE49-F238E27FC236}">
                <a16:creationId xmlns:a16="http://schemas.microsoft.com/office/drawing/2014/main" id="{990B35F4-F99F-43EE-9F63-B96219210F1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25372" y="4111154"/>
            <a:ext cx="69850" cy="65087"/>
          </a:xfrm>
          <a:prstGeom prst="ellipse">
            <a:avLst/>
          </a:prstGeom>
          <a:solidFill>
            <a:srgbClr val="9933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80" name="Freeform 77">
            <a:extLst>
              <a:ext uri="{FF2B5EF4-FFF2-40B4-BE49-F238E27FC236}">
                <a16:creationId xmlns:a16="http://schemas.microsoft.com/office/drawing/2014/main" id="{7426C981-BC73-4CFD-B6D4-10118F44C41C}"/>
              </a:ext>
            </a:extLst>
          </p:cNvPr>
          <p:cNvSpPr>
            <a:spLocks/>
          </p:cNvSpPr>
          <p:nvPr/>
        </p:nvSpPr>
        <p:spPr bwMode="auto">
          <a:xfrm>
            <a:off x="3922197" y="4107979"/>
            <a:ext cx="69850" cy="65087"/>
          </a:xfrm>
          <a:custGeom>
            <a:avLst/>
            <a:gdLst>
              <a:gd name="T0" fmla="*/ 24 w 44"/>
              <a:gd name="T1" fmla="*/ 0 h 41"/>
              <a:gd name="T2" fmla="*/ 29 w 44"/>
              <a:gd name="T3" fmla="*/ 0 h 41"/>
              <a:gd name="T4" fmla="*/ 32 w 44"/>
              <a:gd name="T5" fmla="*/ 2 h 41"/>
              <a:gd name="T6" fmla="*/ 36 w 44"/>
              <a:gd name="T7" fmla="*/ 4 h 41"/>
              <a:gd name="T8" fmla="*/ 39 w 44"/>
              <a:gd name="T9" fmla="*/ 7 h 41"/>
              <a:gd name="T10" fmla="*/ 41 w 44"/>
              <a:gd name="T11" fmla="*/ 11 h 41"/>
              <a:gd name="T12" fmla="*/ 44 w 44"/>
              <a:gd name="T13" fmla="*/ 14 h 41"/>
              <a:gd name="T14" fmla="*/ 44 w 44"/>
              <a:gd name="T15" fmla="*/ 18 h 41"/>
              <a:gd name="T16" fmla="*/ 44 w 44"/>
              <a:gd name="T17" fmla="*/ 23 h 41"/>
              <a:gd name="T18" fmla="*/ 44 w 44"/>
              <a:gd name="T19" fmla="*/ 27 h 41"/>
              <a:gd name="T20" fmla="*/ 41 w 44"/>
              <a:gd name="T21" fmla="*/ 30 h 41"/>
              <a:gd name="T22" fmla="*/ 39 w 44"/>
              <a:gd name="T23" fmla="*/ 34 h 41"/>
              <a:gd name="T24" fmla="*/ 36 w 44"/>
              <a:gd name="T25" fmla="*/ 37 h 41"/>
              <a:gd name="T26" fmla="*/ 32 w 44"/>
              <a:gd name="T27" fmla="*/ 39 h 41"/>
              <a:gd name="T28" fmla="*/ 29 w 44"/>
              <a:gd name="T29" fmla="*/ 41 h 41"/>
              <a:gd name="T30" fmla="*/ 24 w 44"/>
              <a:gd name="T31" fmla="*/ 41 h 41"/>
              <a:gd name="T32" fmla="*/ 19 w 44"/>
              <a:gd name="T33" fmla="*/ 41 h 41"/>
              <a:gd name="T34" fmla="*/ 14 w 44"/>
              <a:gd name="T35" fmla="*/ 41 h 41"/>
              <a:gd name="T36" fmla="*/ 12 w 44"/>
              <a:gd name="T37" fmla="*/ 39 h 41"/>
              <a:gd name="T38" fmla="*/ 7 w 44"/>
              <a:gd name="T39" fmla="*/ 37 h 41"/>
              <a:gd name="T40" fmla="*/ 5 w 44"/>
              <a:gd name="T41" fmla="*/ 34 h 41"/>
              <a:gd name="T42" fmla="*/ 2 w 44"/>
              <a:gd name="T43" fmla="*/ 30 h 41"/>
              <a:gd name="T44" fmla="*/ 0 w 44"/>
              <a:gd name="T45" fmla="*/ 27 h 41"/>
              <a:gd name="T46" fmla="*/ 0 w 44"/>
              <a:gd name="T47" fmla="*/ 23 h 41"/>
              <a:gd name="T48" fmla="*/ 0 w 44"/>
              <a:gd name="T49" fmla="*/ 18 h 41"/>
              <a:gd name="T50" fmla="*/ 0 w 44"/>
              <a:gd name="T51" fmla="*/ 14 h 41"/>
              <a:gd name="T52" fmla="*/ 2 w 44"/>
              <a:gd name="T53" fmla="*/ 11 h 41"/>
              <a:gd name="T54" fmla="*/ 5 w 44"/>
              <a:gd name="T55" fmla="*/ 7 h 41"/>
              <a:gd name="T56" fmla="*/ 7 w 44"/>
              <a:gd name="T57" fmla="*/ 4 h 41"/>
              <a:gd name="T58" fmla="*/ 12 w 44"/>
              <a:gd name="T59" fmla="*/ 2 h 41"/>
              <a:gd name="T60" fmla="*/ 14 w 44"/>
              <a:gd name="T61" fmla="*/ 0 h 41"/>
              <a:gd name="T62" fmla="*/ 19 w 44"/>
              <a:gd name="T63" fmla="*/ 0 h 41"/>
              <a:gd name="T64" fmla="*/ 22 w 44"/>
              <a:gd name="T65" fmla="*/ 0 h 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44" h="41">
                <a:moveTo>
                  <a:pt x="22" y="0"/>
                </a:moveTo>
                <a:lnTo>
                  <a:pt x="24" y="0"/>
                </a:lnTo>
                <a:lnTo>
                  <a:pt x="27" y="0"/>
                </a:lnTo>
                <a:lnTo>
                  <a:pt x="29" y="0"/>
                </a:lnTo>
                <a:lnTo>
                  <a:pt x="29" y="2"/>
                </a:lnTo>
                <a:lnTo>
                  <a:pt x="32" y="2"/>
                </a:lnTo>
                <a:lnTo>
                  <a:pt x="34" y="2"/>
                </a:lnTo>
                <a:lnTo>
                  <a:pt x="36" y="4"/>
                </a:lnTo>
                <a:lnTo>
                  <a:pt x="36" y="7"/>
                </a:lnTo>
                <a:lnTo>
                  <a:pt x="39" y="7"/>
                </a:lnTo>
                <a:lnTo>
                  <a:pt x="41" y="9"/>
                </a:lnTo>
                <a:lnTo>
                  <a:pt x="41" y="11"/>
                </a:lnTo>
                <a:lnTo>
                  <a:pt x="41" y="14"/>
                </a:lnTo>
                <a:lnTo>
                  <a:pt x="44" y="14"/>
                </a:lnTo>
                <a:lnTo>
                  <a:pt x="44" y="16"/>
                </a:lnTo>
                <a:lnTo>
                  <a:pt x="44" y="18"/>
                </a:lnTo>
                <a:lnTo>
                  <a:pt x="44" y="20"/>
                </a:lnTo>
                <a:lnTo>
                  <a:pt x="44" y="23"/>
                </a:lnTo>
                <a:lnTo>
                  <a:pt x="44" y="25"/>
                </a:lnTo>
                <a:lnTo>
                  <a:pt x="44" y="27"/>
                </a:lnTo>
                <a:lnTo>
                  <a:pt x="41" y="27"/>
                </a:lnTo>
                <a:lnTo>
                  <a:pt x="41" y="30"/>
                </a:lnTo>
                <a:lnTo>
                  <a:pt x="41" y="32"/>
                </a:lnTo>
                <a:lnTo>
                  <a:pt x="39" y="34"/>
                </a:lnTo>
                <a:lnTo>
                  <a:pt x="36" y="34"/>
                </a:lnTo>
                <a:lnTo>
                  <a:pt x="36" y="37"/>
                </a:lnTo>
                <a:lnTo>
                  <a:pt x="34" y="39"/>
                </a:lnTo>
                <a:lnTo>
                  <a:pt x="32" y="39"/>
                </a:lnTo>
                <a:lnTo>
                  <a:pt x="29" y="39"/>
                </a:lnTo>
                <a:lnTo>
                  <a:pt x="29" y="41"/>
                </a:lnTo>
                <a:lnTo>
                  <a:pt x="27" y="41"/>
                </a:lnTo>
                <a:lnTo>
                  <a:pt x="24" y="41"/>
                </a:lnTo>
                <a:lnTo>
                  <a:pt x="22" y="41"/>
                </a:lnTo>
                <a:lnTo>
                  <a:pt x="19" y="41"/>
                </a:lnTo>
                <a:lnTo>
                  <a:pt x="17" y="41"/>
                </a:lnTo>
                <a:lnTo>
                  <a:pt x="14" y="41"/>
                </a:lnTo>
                <a:lnTo>
                  <a:pt x="14" y="39"/>
                </a:lnTo>
                <a:lnTo>
                  <a:pt x="12" y="39"/>
                </a:lnTo>
                <a:lnTo>
                  <a:pt x="10" y="39"/>
                </a:lnTo>
                <a:lnTo>
                  <a:pt x="7" y="37"/>
                </a:lnTo>
                <a:lnTo>
                  <a:pt x="7" y="34"/>
                </a:lnTo>
                <a:lnTo>
                  <a:pt x="5" y="34"/>
                </a:lnTo>
                <a:lnTo>
                  <a:pt x="2" y="32"/>
                </a:lnTo>
                <a:lnTo>
                  <a:pt x="2" y="30"/>
                </a:lnTo>
                <a:lnTo>
                  <a:pt x="2" y="27"/>
                </a:lnTo>
                <a:lnTo>
                  <a:pt x="0" y="27"/>
                </a:lnTo>
                <a:lnTo>
                  <a:pt x="0" y="25"/>
                </a:lnTo>
                <a:lnTo>
                  <a:pt x="0" y="23"/>
                </a:lnTo>
                <a:lnTo>
                  <a:pt x="0" y="20"/>
                </a:lnTo>
                <a:lnTo>
                  <a:pt x="0" y="18"/>
                </a:lnTo>
                <a:lnTo>
                  <a:pt x="0" y="16"/>
                </a:lnTo>
                <a:lnTo>
                  <a:pt x="0" y="14"/>
                </a:lnTo>
                <a:lnTo>
                  <a:pt x="2" y="14"/>
                </a:lnTo>
                <a:lnTo>
                  <a:pt x="2" y="11"/>
                </a:lnTo>
                <a:lnTo>
                  <a:pt x="2" y="9"/>
                </a:lnTo>
                <a:lnTo>
                  <a:pt x="5" y="7"/>
                </a:lnTo>
                <a:lnTo>
                  <a:pt x="7" y="7"/>
                </a:lnTo>
                <a:lnTo>
                  <a:pt x="7" y="4"/>
                </a:lnTo>
                <a:lnTo>
                  <a:pt x="10" y="2"/>
                </a:lnTo>
                <a:lnTo>
                  <a:pt x="12" y="2"/>
                </a:lnTo>
                <a:lnTo>
                  <a:pt x="14" y="2"/>
                </a:lnTo>
                <a:lnTo>
                  <a:pt x="14" y="0"/>
                </a:lnTo>
                <a:lnTo>
                  <a:pt x="17" y="0"/>
                </a:lnTo>
                <a:lnTo>
                  <a:pt x="19" y="0"/>
                </a:lnTo>
                <a:lnTo>
                  <a:pt x="22" y="0"/>
                </a:lnTo>
                <a:lnTo>
                  <a:pt x="22" y="0"/>
                </a:lnTo>
                <a:close/>
              </a:path>
            </a:pathLst>
          </a:custGeom>
          <a:noFill/>
          <a:ln w="8001">
            <a:solidFill>
              <a:srgbClr val="FF00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81" name="Oval 78">
            <a:extLst>
              <a:ext uri="{FF2B5EF4-FFF2-40B4-BE49-F238E27FC236}">
                <a16:creationId xmlns:a16="http://schemas.microsoft.com/office/drawing/2014/main" id="{85DEA612-E95F-4998-B4E0-7BFEEF61D38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47622" y="4136554"/>
            <a:ext cx="69850" cy="65087"/>
          </a:xfrm>
          <a:prstGeom prst="ellipse">
            <a:avLst/>
          </a:prstGeom>
          <a:solidFill>
            <a:srgbClr val="9933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82" name="Freeform 79">
            <a:extLst>
              <a:ext uri="{FF2B5EF4-FFF2-40B4-BE49-F238E27FC236}">
                <a16:creationId xmlns:a16="http://schemas.microsoft.com/office/drawing/2014/main" id="{468377AF-64D3-4FCF-B28F-30F64D70A2E1}"/>
              </a:ext>
            </a:extLst>
          </p:cNvPr>
          <p:cNvSpPr>
            <a:spLocks/>
          </p:cNvSpPr>
          <p:nvPr/>
        </p:nvSpPr>
        <p:spPr bwMode="auto">
          <a:xfrm>
            <a:off x="4142860" y="4133379"/>
            <a:ext cx="71437" cy="65087"/>
          </a:xfrm>
          <a:custGeom>
            <a:avLst/>
            <a:gdLst>
              <a:gd name="T0" fmla="*/ 25 w 45"/>
              <a:gd name="T1" fmla="*/ 0 h 41"/>
              <a:gd name="T2" fmla="*/ 30 w 45"/>
              <a:gd name="T3" fmla="*/ 0 h 41"/>
              <a:gd name="T4" fmla="*/ 32 w 45"/>
              <a:gd name="T5" fmla="*/ 2 h 41"/>
              <a:gd name="T6" fmla="*/ 37 w 45"/>
              <a:gd name="T7" fmla="*/ 4 h 41"/>
              <a:gd name="T8" fmla="*/ 40 w 45"/>
              <a:gd name="T9" fmla="*/ 7 h 41"/>
              <a:gd name="T10" fmla="*/ 42 w 45"/>
              <a:gd name="T11" fmla="*/ 11 h 41"/>
              <a:gd name="T12" fmla="*/ 45 w 45"/>
              <a:gd name="T13" fmla="*/ 14 h 41"/>
              <a:gd name="T14" fmla="*/ 45 w 45"/>
              <a:gd name="T15" fmla="*/ 18 h 41"/>
              <a:gd name="T16" fmla="*/ 45 w 45"/>
              <a:gd name="T17" fmla="*/ 23 h 41"/>
              <a:gd name="T18" fmla="*/ 45 w 45"/>
              <a:gd name="T19" fmla="*/ 27 h 41"/>
              <a:gd name="T20" fmla="*/ 42 w 45"/>
              <a:gd name="T21" fmla="*/ 30 h 41"/>
              <a:gd name="T22" fmla="*/ 40 w 45"/>
              <a:gd name="T23" fmla="*/ 34 h 41"/>
              <a:gd name="T24" fmla="*/ 37 w 45"/>
              <a:gd name="T25" fmla="*/ 37 h 41"/>
              <a:gd name="T26" fmla="*/ 32 w 45"/>
              <a:gd name="T27" fmla="*/ 39 h 41"/>
              <a:gd name="T28" fmla="*/ 30 w 45"/>
              <a:gd name="T29" fmla="*/ 41 h 41"/>
              <a:gd name="T30" fmla="*/ 25 w 45"/>
              <a:gd name="T31" fmla="*/ 41 h 41"/>
              <a:gd name="T32" fmla="*/ 20 w 45"/>
              <a:gd name="T33" fmla="*/ 41 h 41"/>
              <a:gd name="T34" fmla="*/ 15 w 45"/>
              <a:gd name="T35" fmla="*/ 41 h 41"/>
              <a:gd name="T36" fmla="*/ 13 w 45"/>
              <a:gd name="T37" fmla="*/ 39 h 41"/>
              <a:gd name="T38" fmla="*/ 8 w 45"/>
              <a:gd name="T39" fmla="*/ 37 h 41"/>
              <a:gd name="T40" fmla="*/ 5 w 45"/>
              <a:gd name="T41" fmla="*/ 34 h 41"/>
              <a:gd name="T42" fmla="*/ 3 w 45"/>
              <a:gd name="T43" fmla="*/ 30 h 41"/>
              <a:gd name="T44" fmla="*/ 0 w 45"/>
              <a:gd name="T45" fmla="*/ 27 h 41"/>
              <a:gd name="T46" fmla="*/ 0 w 45"/>
              <a:gd name="T47" fmla="*/ 23 h 41"/>
              <a:gd name="T48" fmla="*/ 0 w 45"/>
              <a:gd name="T49" fmla="*/ 18 h 41"/>
              <a:gd name="T50" fmla="*/ 0 w 45"/>
              <a:gd name="T51" fmla="*/ 14 h 41"/>
              <a:gd name="T52" fmla="*/ 3 w 45"/>
              <a:gd name="T53" fmla="*/ 11 h 41"/>
              <a:gd name="T54" fmla="*/ 5 w 45"/>
              <a:gd name="T55" fmla="*/ 7 h 41"/>
              <a:gd name="T56" fmla="*/ 8 w 45"/>
              <a:gd name="T57" fmla="*/ 4 h 41"/>
              <a:gd name="T58" fmla="*/ 13 w 45"/>
              <a:gd name="T59" fmla="*/ 2 h 41"/>
              <a:gd name="T60" fmla="*/ 15 w 45"/>
              <a:gd name="T61" fmla="*/ 0 h 41"/>
              <a:gd name="T62" fmla="*/ 20 w 45"/>
              <a:gd name="T63" fmla="*/ 0 h 41"/>
              <a:gd name="T64" fmla="*/ 23 w 45"/>
              <a:gd name="T65" fmla="*/ 0 h 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45" h="41">
                <a:moveTo>
                  <a:pt x="23" y="0"/>
                </a:moveTo>
                <a:lnTo>
                  <a:pt x="25" y="0"/>
                </a:lnTo>
                <a:lnTo>
                  <a:pt x="27" y="0"/>
                </a:lnTo>
                <a:lnTo>
                  <a:pt x="30" y="0"/>
                </a:lnTo>
                <a:lnTo>
                  <a:pt x="30" y="2"/>
                </a:lnTo>
                <a:lnTo>
                  <a:pt x="32" y="2"/>
                </a:lnTo>
                <a:lnTo>
                  <a:pt x="35" y="2"/>
                </a:lnTo>
                <a:lnTo>
                  <a:pt x="37" y="4"/>
                </a:lnTo>
                <a:lnTo>
                  <a:pt x="37" y="7"/>
                </a:lnTo>
                <a:lnTo>
                  <a:pt x="40" y="7"/>
                </a:lnTo>
                <a:lnTo>
                  <a:pt x="42" y="9"/>
                </a:lnTo>
                <a:lnTo>
                  <a:pt x="42" y="11"/>
                </a:lnTo>
                <a:lnTo>
                  <a:pt x="42" y="14"/>
                </a:lnTo>
                <a:lnTo>
                  <a:pt x="45" y="14"/>
                </a:lnTo>
                <a:lnTo>
                  <a:pt x="45" y="16"/>
                </a:lnTo>
                <a:lnTo>
                  <a:pt x="45" y="18"/>
                </a:lnTo>
                <a:lnTo>
                  <a:pt x="45" y="21"/>
                </a:lnTo>
                <a:lnTo>
                  <a:pt x="45" y="23"/>
                </a:lnTo>
                <a:lnTo>
                  <a:pt x="45" y="25"/>
                </a:lnTo>
                <a:lnTo>
                  <a:pt x="45" y="27"/>
                </a:lnTo>
                <a:lnTo>
                  <a:pt x="42" y="27"/>
                </a:lnTo>
                <a:lnTo>
                  <a:pt x="42" y="30"/>
                </a:lnTo>
                <a:lnTo>
                  <a:pt x="42" y="32"/>
                </a:lnTo>
                <a:lnTo>
                  <a:pt x="40" y="34"/>
                </a:lnTo>
                <a:lnTo>
                  <a:pt x="37" y="34"/>
                </a:lnTo>
                <a:lnTo>
                  <a:pt x="37" y="37"/>
                </a:lnTo>
                <a:lnTo>
                  <a:pt x="35" y="39"/>
                </a:lnTo>
                <a:lnTo>
                  <a:pt x="32" y="39"/>
                </a:lnTo>
                <a:lnTo>
                  <a:pt x="30" y="39"/>
                </a:lnTo>
                <a:lnTo>
                  <a:pt x="30" y="41"/>
                </a:lnTo>
                <a:lnTo>
                  <a:pt x="27" y="41"/>
                </a:lnTo>
                <a:lnTo>
                  <a:pt x="25" y="41"/>
                </a:lnTo>
                <a:lnTo>
                  <a:pt x="23" y="41"/>
                </a:lnTo>
                <a:lnTo>
                  <a:pt x="20" y="41"/>
                </a:lnTo>
                <a:lnTo>
                  <a:pt x="18" y="41"/>
                </a:lnTo>
                <a:lnTo>
                  <a:pt x="15" y="41"/>
                </a:lnTo>
                <a:lnTo>
                  <a:pt x="15" y="39"/>
                </a:lnTo>
                <a:lnTo>
                  <a:pt x="13" y="39"/>
                </a:lnTo>
                <a:lnTo>
                  <a:pt x="10" y="39"/>
                </a:lnTo>
                <a:lnTo>
                  <a:pt x="8" y="37"/>
                </a:lnTo>
                <a:lnTo>
                  <a:pt x="8" y="34"/>
                </a:lnTo>
                <a:lnTo>
                  <a:pt x="5" y="34"/>
                </a:lnTo>
                <a:lnTo>
                  <a:pt x="3" y="32"/>
                </a:lnTo>
                <a:lnTo>
                  <a:pt x="3" y="30"/>
                </a:lnTo>
                <a:lnTo>
                  <a:pt x="3" y="27"/>
                </a:lnTo>
                <a:lnTo>
                  <a:pt x="0" y="27"/>
                </a:lnTo>
                <a:lnTo>
                  <a:pt x="0" y="25"/>
                </a:lnTo>
                <a:lnTo>
                  <a:pt x="0" y="23"/>
                </a:lnTo>
                <a:lnTo>
                  <a:pt x="0" y="21"/>
                </a:lnTo>
                <a:lnTo>
                  <a:pt x="0" y="18"/>
                </a:lnTo>
                <a:lnTo>
                  <a:pt x="0" y="16"/>
                </a:lnTo>
                <a:lnTo>
                  <a:pt x="0" y="14"/>
                </a:lnTo>
                <a:lnTo>
                  <a:pt x="3" y="14"/>
                </a:lnTo>
                <a:lnTo>
                  <a:pt x="3" y="11"/>
                </a:lnTo>
                <a:lnTo>
                  <a:pt x="3" y="9"/>
                </a:lnTo>
                <a:lnTo>
                  <a:pt x="5" y="7"/>
                </a:lnTo>
                <a:lnTo>
                  <a:pt x="8" y="7"/>
                </a:lnTo>
                <a:lnTo>
                  <a:pt x="8" y="4"/>
                </a:lnTo>
                <a:lnTo>
                  <a:pt x="10" y="2"/>
                </a:lnTo>
                <a:lnTo>
                  <a:pt x="13" y="2"/>
                </a:lnTo>
                <a:lnTo>
                  <a:pt x="15" y="2"/>
                </a:lnTo>
                <a:lnTo>
                  <a:pt x="15" y="0"/>
                </a:lnTo>
                <a:lnTo>
                  <a:pt x="18" y="0"/>
                </a:lnTo>
                <a:lnTo>
                  <a:pt x="20" y="0"/>
                </a:lnTo>
                <a:lnTo>
                  <a:pt x="23" y="0"/>
                </a:lnTo>
                <a:lnTo>
                  <a:pt x="23" y="0"/>
                </a:lnTo>
                <a:close/>
              </a:path>
            </a:pathLst>
          </a:custGeom>
          <a:noFill/>
          <a:ln w="8001">
            <a:solidFill>
              <a:srgbClr val="FF00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83" name="Oval 80">
            <a:extLst>
              <a:ext uri="{FF2B5EF4-FFF2-40B4-BE49-F238E27FC236}">
                <a16:creationId xmlns:a16="http://schemas.microsoft.com/office/drawing/2014/main" id="{8EEAAD76-4DF6-48F8-9695-0413120958F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92122" y="4136554"/>
            <a:ext cx="69850" cy="65087"/>
          </a:xfrm>
          <a:prstGeom prst="ellipse">
            <a:avLst/>
          </a:prstGeom>
          <a:solidFill>
            <a:srgbClr val="9933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84" name="Freeform 81">
            <a:extLst>
              <a:ext uri="{FF2B5EF4-FFF2-40B4-BE49-F238E27FC236}">
                <a16:creationId xmlns:a16="http://schemas.microsoft.com/office/drawing/2014/main" id="{3F8CBBAC-7343-4AB4-B3A5-9120178C0FAF}"/>
              </a:ext>
            </a:extLst>
          </p:cNvPr>
          <p:cNvSpPr>
            <a:spLocks/>
          </p:cNvSpPr>
          <p:nvPr/>
        </p:nvSpPr>
        <p:spPr bwMode="auto">
          <a:xfrm>
            <a:off x="4587360" y="4133379"/>
            <a:ext cx="69850" cy="65087"/>
          </a:xfrm>
          <a:custGeom>
            <a:avLst/>
            <a:gdLst>
              <a:gd name="T0" fmla="*/ 25 w 44"/>
              <a:gd name="T1" fmla="*/ 0 h 41"/>
              <a:gd name="T2" fmla="*/ 30 w 44"/>
              <a:gd name="T3" fmla="*/ 0 h 41"/>
              <a:gd name="T4" fmla="*/ 32 w 44"/>
              <a:gd name="T5" fmla="*/ 2 h 41"/>
              <a:gd name="T6" fmla="*/ 37 w 44"/>
              <a:gd name="T7" fmla="*/ 4 h 41"/>
              <a:gd name="T8" fmla="*/ 39 w 44"/>
              <a:gd name="T9" fmla="*/ 7 h 41"/>
              <a:gd name="T10" fmla="*/ 42 w 44"/>
              <a:gd name="T11" fmla="*/ 11 h 41"/>
              <a:gd name="T12" fmla="*/ 44 w 44"/>
              <a:gd name="T13" fmla="*/ 14 h 41"/>
              <a:gd name="T14" fmla="*/ 44 w 44"/>
              <a:gd name="T15" fmla="*/ 18 h 41"/>
              <a:gd name="T16" fmla="*/ 44 w 44"/>
              <a:gd name="T17" fmla="*/ 23 h 41"/>
              <a:gd name="T18" fmla="*/ 44 w 44"/>
              <a:gd name="T19" fmla="*/ 27 h 41"/>
              <a:gd name="T20" fmla="*/ 42 w 44"/>
              <a:gd name="T21" fmla="*/ 30 h 41"/>
              <a:gd name="T22" fmla="*/ 39 w 44"/>
              <a:gd name="T23" fmla="*/ 34 h 41"/>
              <a:gd name="T24" fmla="*/ 37 w 44"/>
              <a:gd name="T25" fmla="*/ 37 h 41"/>
              <a:gd name="T26" fmla="*/ 32 w 44"/>
              <a:gd name="T27" fmla="*/ 39 h 41"/>
              <a:gd name="T28" fmla="*/ 30 w 44"/>
              <a:gd name="T29" fmla="*/ 41 h 41"/>
              <a:gd name="T30" fmla="*/ 25 w 44"/>
              <a:gd name="T31" fmla="*/ 41 h 41"/>
              <a:gd name="T32" fmla="*/ 20 w 44"/>
              <a:gd name="T33" fmla="*/ 41 h 41"/>
              <a:gd name="T34" fmla="*/ 15 w 44"/>
              <a:gd name="T35" fmla="*/ 41 h 41"/>
              <a:gd name="T36" fmla="*/ 12 w 44"/>
              <a:gd name="T37" fmla="*/ 39 h 41"/>
              <a:gd name="T38" fmla="*/ 7 w 44"/>
              <a:gd name="T39" fmla="*/ 37 h 41"/>
              <a:gd name="T40" fmla="*/ 5 w 44"/>
              <a:gd name="T41" fmla="*/ 34 h 41"/>
              <a:gd name="T42" fmla="*/ 3 w 44"/>
              <a:gd name="T43" fmla="*/ 30 h 41"/>
              <a:gd name="T44" fmla="*/ 0 w 44"/>
              <a:gd name="T45" fmla="*/ 27 h 41"/>
              <a:gd name="T46" fmla="*/ 0 w 44"/>
              <a:gd name="T47" fmla="*/ 23 h 41"/>
              <a:gd name="T48" fmla="*/ 0 w 44"/>
              <a:gd name="T49" fmla="*/ 18 h 41"/>
              <a:gd name="T50" fmla="*/ 0 w 44"/>
              <a:gd name="T51" fmla="*/ 14 h 41"/>
              <a:gd name="T52" fmla="*/ 3 w 44"/>
              <a:gd name="T53" fmla="*/ 11 h 41"/>
              <a:gd name="T54" fmla="*/ 5 w 44"/>
              <a:gd name="T55" fmla="*/ 7 h 41"/>
              <a:gd name="T56" fmla="*/ 7 w 44"/>
              <a:gd name="T57" fmla="*/ 4 h 41"/>
              <a:gd name="T58" fmla="*/ 12 w 44"/>
              <a:gd name="T59" fmla="*/ 2 h 41"/>
              <a:gd name="T60" fmla="*/ 15 w 44"/>
              <a:gd name="T61" fmla="*/ 0 h 41"/>
              <a:gd name="T62" fmla="*/ 20 w 44"/>
              <a:gd name="T63" fmla="*/ 0 h 41"/>
              <a:gd name="T64" fmla="*/ 22 w 44"/>
              <a:gd name="T65" fmla="*/ 0 h 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44" h="41">
                <a:moveTo>
                  <a:pt x="22" y="0"/>
                </a:moveTo>
                <a:lnTo>
                  <a:pt x="25" y="0"/>
                </a:lnTo>
                <a:lnTo>
                  <a:pt x="27" y="0"/>
                </a:lnTo>
                <a:lnTo>
                  <a:pt x="30" y="0"/>
                </a:lnTo>
                <a:lnTo>
                  <a:pt x="30" y="2"/>
                </a:lnTo>
                <a:lnTo>
                  <a:pt x="32" y="2"/>
                </a:lnTo>
                <a:lnTo>
                  <a:pt x="34" y="2"/>
                </a:lnTo>
                <a:lnTo>
                  <a:pt x="37" y="4"/>
                </a:lnTo>
                <a:lnTo>
                  <a:pt x="37" y="7"/>
                </a:lnTo>
                <a:lnTo>
                  <a:pt x="39" y="7"/>
                </a:lnTo>
                <a:lnTo>
                  <a:pt x="42" y="9"/>
                </a:lnTo>
                <a:lnTo>
                  <a:pt x="42" y="11"/>
                </a:lnTo>
                <a:lnTo>
                  <a:pt x="42" y="14"/>
                </a:lnTo>
                <a:lnTo>
                  <a:pt x="44" y="14"/>
                </a:lnTo>
                <a:lnTo>
                  <a:pt x="44" y="16"/>
                </a:lnTo>
                <a:lnTo>
                  <a:pt x="44" y="18"/>
                </a:lnTo>
                <a:lnTo>
                  <a:pt x="44" y="21"/>
                </a:lnTo>
                <a:lnTo>
                  <a:pt x="44" y="23"/>
                </a:lnTo>
                <a:lnTo>
                  <a:pt x="44" y="25"/>
                </a:lnTo>
                <a:lnTo>
                  <a:pt x="44" y="27"/>
                </a:lnTo>
                <a:lnTo>
                  <a:pt x="42" y="27"/>
                </a:lnTo>
                <a:lnTo>
                  <a:pt x="42" y="30"/>
                </a:lnTo>
                <a:lnTo>
                  <a:pt x="42" y="32"/>
                </a:lnTo>
                <a:lnTo>
                  <a:pt x="39" y="34"/>
                </a:lnTo>
                <a:lnTo>
                  <a:pt x="37" y="34"/>
                </a:lnTo>
                <a:lnTo>
                  <a:pt x="37" y="37"/>
                </a:lnTo>
                <a:lnTo>
                  <a:pt x="34" y="39"/>
                </a:lnTo>
                <a:lnTo>
                  <a:pt x="32" y="39"/>
                </a:lnTo>
                <a:lnTo>
                  <a:pt x="30" y="39"/>
                </a:lnTo>
                <a:lnTo>
                  <a:pt x="30" y="41"/>
                </a:lnTo>
                <a:lnTo>
                  <a:pt x="27" y="41"/>
                </a:lnTo>
                <a:lnTo>
                  <a:pt x="25" y="41"/>
                </a:lnTo>
                <a:lnTo>
                  <a:pt x="22" y="41"/>
                </a:lnTo>
                <a:lnTo>
                  <a:pt x="20" y="41"/>
                </a:lnTo>
                <a:lnTo>
                  <a:pt x="17" y="41"/>
                </a:lnTo>
                <a:lnTo>
                  <a:pt x="15" y="41"/>
                </a:lnTo>
                <a:lnTo>
                  <a:pt x="15" y="39"/>
                </a:lnTo>
                <a:lnTo>
                  <a:pt x="12" y="39"/>
                </a:lnTo>
                <a:lnTo>
                  <a:pt x="10" y="39"/>
                </a:lnTo>
                <a:lnTo>
                  <a:pt x="7" y="37"/>
                </a:lnTo>
                <a:lnTo>
                  <a:pt x="7" y="34"/>
                </a:lnTo>
                <a:lnTo>
                  <a:pt x="5" y="34"/>
                </a:lnTo>
                <a:lnTo>
                  <a:pt x="3" y="32"/>
                </a:lnTo>
                <a:lnTo>
                  <a:pt x="3" y="30"/>
                </a:lnTo>
                <a:lnTo>
                  <a:pt x="3" y="27"/>
                </a:lnTo>
                <a:lnTo>
                  <a:pt x="0" y="27"/>
                </a:lnTo>
                <a:lnTo>
                  <a:pt x="0" y="25"/>
                </a:lnTo>
                <a:lnTo>
                  <a:pt x="0" y="23"/>
                </a:lnTo>
                <a:lnTo>
                  <a:pt x="0" y="21"/>
                </a:lnTo>
                <a:lnTo>
                  <a:pt x="0" y="18"/>
                </a:lnTo>
                <a:lnTo>
                  <a:pt x="0" y="16"/>
                </a:lnTo>
                <a:lnTo>
                  <a:pt x="0" y="14"/>
                </a:lnTo>
                <a:lnTo>
                  <a:pt x="3" y="14"/>
                </a:lnTo>
                <a:lnTo>
                  <a:pt x="3" y="11"/>
                </a:lnTo>
                <a:lnTo>
                  <a:pt x="3" y="9"/>
                </a:lnTo>
                <a:lnTo>
                  <a:pt x="5" y="7"/>
                </a:lnTo>
                <a:lnTo>
                  <a:pt x="7" y="7"/>
                </a:lnTo>
                <a:lnTo>
                  <a:pt x="7" y="4"/>
                </a:lnTo>
                <a:lnTo>
                  <a:pt x="10" y="2"/>
                </a:lnTo>
                <a:lnTo>
                  <a:pt x="12" y="2"/>
                </a:lnTo>
                <a:lnTo>
                  <a:pt x="15" y="2"/>
                </a:lnTo>
                <a:lnTo>
                  <a:pt x="15" y="0"/>
                </a:lnTo>
                <a:lnTo>
                  <a:pt x="17" y="0"/>
                </a:lnTo>
                <a:lnTo>
                  <a:pt x="20" y="0"/>
                </a:lnTo>
                <a:lnTo>
                  <a:pt x="22" y="0"/>
                </a:lnTo>
                <a:lnTo>
                  <a:pt x="22" y="0"/>
                </a:lnTo>
                <a:close/>
              </a:path>
            </a:pathLst>
          </a:custGeom>
          <a:noFill/>
          <a:ln w="8001">
            <a:solidFill>
              <a:srgbClr val="FF00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85" name="Oval 82">
            <a:extLst>
              <a:ext uri="{FF2B5EF4-FFF2-40B4-BE49-F238E27FC236}">
                <a16:creationId xmlns:a16="http://schemas.microsoft.com/office/drawing/2014/main" id="{2650E66A-310E-4CDB-BA2B-60E7DEC8F52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35035" y="4077816"/>
            <a:ext cx="66675" cy="61913"/>
          </a:xfrm>
          <a:prstGeom prst="ellipse">
            <a:avLst/>
          </a:prstGeom>
          <a:solidFill>
            <a:srgbClr val="9933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86" name="Freeform 83">
            <a:extLst>
              <a:ext uri="{FF2B5EF4-FFF2-40B4-BE49-F238E27FC236}">
                <a16:creationId xmlns:a16="http://schemas.microsoft.com/office/drawing/2014/main" id="{85E8D3E9-E0F1-43C8-8613-11CC9CCCD32A}"/>
              </a:ext>
            </a:extLst>
          </p:cNvPr>
          <p:cNvSpPr>
            <a:spLocks/>
          </p:cNvSpPr>
          <p:nvPr/>
        </p:nvSpPr>
        <p:spPr bwMode="auto">
          <a:xfrm>
            <a:off x="5031860" y="4074641"/>
            <a:ext cx="65087" cy="61913"/>
          </a:xfrm>
          <a:custGeom>
            <a:avLst/>
            <a:gdLst>
              <a:gd name="T0" fmla="*/ 22 w 41"/>
              <a:gd name="T1" fmla="*/ 0 h 39"/>
              <a:gd name="T2" fmla="*/ 27 w 41"/>
              <a:gd name="T3" fmla="*/ 0 h 39"/>
              <a:gd name="T4" fmla="*/ 29 w 41"/>
              <a:gd name="T5" fmla="*/ 2 h 39"/>
              <a:gd name="T6" fmla="*/ 34 w 41"/>
              <a:gd name="T7" fmla="*/ 5 h 39"/>
              <a:gd name="T8" fmla="*/ 36 w 41"/>
              <a:gd name="T9" fmla="*/ 7 h 39"/>
              <a:gd name="T10" fmla="*/ 39 w 41"/>
              <a:gd name="T11" fmla="*/ 12 h 39"/>
              <a:gd name="T12" fmla="*/ 41 w 41"/>
              <a:gd name="T13" fmla="*/ 14 h 39"/>
              <a:gd name="T14" fmla="*/ 41 w 41"/>
              <a:gd name="T15" fmla="*/ 18 h 39"/>
              <a:gd name="T16" fmla="*/ 41 w 41"/>
              <a:gd name="T17" fmla="*/ 21 h 39"/>
              <a:gd name="T18" fmla="*/ 41 w 41"/>
              <a:gd name="T19" fmla="*/ 25 h 39"/>
              <a:gd name="T20" fmla="*/ 39 w 41"/>
              <a:gd name="T21" fmla="*/ 28 h 39"/>
              <a:gd name="T22" fmla="*/ 36 w 41"/>
              <a:gd name="T23" fmla="*/ 32 h 39"/>
              <a:gd name="T24" fmla="*/ 34 w 41"/>
              <a:gd name="T25" fmla="*/ 35 h 39"/>
              <a:gd name="T26" fmla="*/ 29 w 41"/>
              <a:gd name="T27" fmla="*/ 37 h 39"/>
              <a:gd name="T28" fmla="*/ 27 w 41"/>
              <a:gd name="T29" fmla="*/ 39 h 39"/>
              <a:gd name="T30" fmla="*/ 22 w 41"/>
              <a:gd name="T31" fmla="*/ 39 h 39"/>
              <a:gd name="T32" fmla="*/ 19 w 41"/>
              <a:gd name="T33" fmla="*/ 39 h 39"/>
              <a:gd name="T34" fmla="*/ 14 w 41"/>
              <a:gd name="T35" fmla="*/ 39 h 39"/>
              <a:gd name="T36" fmla="*/ 12 w 41"/>
              <a:gd name="T37" fmla="*/ 37 h 39"/>
              <a:gd name="T38" fmla="*/ 7 w 41"/>
              <a:gd name="T39" fmla="*/ 35 h 39"/>
              <a:gd name="T40" fmla="*/ 5 w 41"/>
              <a:gd name="T41" fmla="*/ 32 h 39"/>
              <a:gd name="T42" fmla="*/ 2 w 41"/>
              <a:gd name="T43" fmla="*/ 28 h 39"/>
              <a:gd name="T44" fmla="*/ 0 w 41"/>
              <a:gd name="T45" fmla="*/ 25 h 39"/>
              <a:gd name="T46" fmla="*/ 0 w 41"/>
              <a:gd name="T47" fmla="*/ 21 h 39"/>
              <a:gd name="T48" fmla="*/ 0 w 41"/>
              <a:gd name="T49" fmla="*/ 18 h 39"/>
              <a:gd name="T50" fmla="*/ 0 w 41"/>
              <a:gd name="T51" fmla="*/ 14 h 39"/>
              <a:gd name="T52" fmla="*/ 2 w 41"/>
              <a:gd name="T53" fmla="*/ 12 h 39"/>
              <a:gd name="T54" fmla="*/ 5 w 41"/>
              <a:gd name="T55" fmla="*/ 7 h 39"/>
              <a:gd name="T56" fmla="*/ 7 w 41"/>
              <a:gd name="T57" fmla="*/ 5 h 39"/>
              <a:gd name="T58" fmla="*/ 12 w 41"/>
              <a:gd name="T59" fmla="*/ 2 h 39"/>
              <a:gd name="T60" fmla="*/ 14 w 41"/>
              <a:gd name="T61" fmla="*/ 0 h 39"/>
              <a:gd name="T62" fmla="*/ 19 w 41"/>
              <a:gd name="T63" fmla="*/ 0 h 39"/>
              <a:gd name="T64" fmla="*/ 22 w 41"/>
              <a:gd name="T65" fmla="*/ 0 h 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41" h="39">
                <a:moveTo>
                  <a:pt x="22" y="0"/>
                </a:moveTo>
                <a:lnTo>
                  <a:pt x="22" y="0"/>
                </a:lnTo>
                <a:lnTo>
                  <a:pt x="24" y="0"/>
                </a:lnTo>
                <a:lnTo>
                  <a:pt x="27" y="0"/>
                </a:lnTo>
                <a:lnTo>
                  <a:pt x="29" y="2"/>
                </a:lnTo>
                <a:lnTo>
                  <a:pt x="29" y="2"/>
                </a:lnTo>
                <a:lnTo>
                  <a:pt x="32" y="2"/>
                </a:lnTo>
                <a:lnTo>
                  <a:pt x="34" y="5"/>
                </a:lnTo>
                <a:lnTo>
                  <a:pt x="36" y="5"/>
                </a:lnTo>
                <a:lnTo>
                  <a:pt x="36" y="7"/>
                </a:lnTo>
                <a:lnTo>
                  <a:pt x="39" y="9"/>
                </a:lnTo>
                <a:lnTo>
                  <a:pt x="39" y="12"/>
                </a:lnTo>
                <a:lnTo>
                  <a:pt x="39" y="12"/>
                </a:lnTo>
                <a:lnTo>
                  <a:pt x="41" y="14"/>
                </a:lnTo>
                <a:lnTo>
                  <a:pt x="41" y="16"/>
                </a:lnTo>
                <a:lnTo>
                  <a:pt x="41" y="18"/>
                </a:lnTo>
                <a:lnTo>
                  <a:pt x="41" y="21"/>
                </a:lnTo>
                <a:lnTo>
                  <a:pt x="41" y="21"/>
                </a:lnTo>
                <a:lnTo>
                  <a:pt x="41" y="23"/>
                </a:lnTo>
                <a:lnTo>
                  <a:pt x="41" y="25"/>
                </a:lnTo>
                <a:lnTo>
                  <a:pt x="39" y="28"/>
                </a:lnTo>
                <a:lnTo>
                  <a:pt x="39" y="28"/>
                </a:lnTo>
                <a:lnTo>
                  <a:pt x="39" y="30"/>
                </a:lnTo>
                <a:lnTo>
                  <a:pt x="36" y="32"/>
                </a:lnTo>
                <a:lnTo>
                  <a:pt x="36" y="35"/>
                </a:lnTo>
                <a:lnTo>
                  <a:pt x="34" y="35"/>
                </a:lnTo>
                <a:lnTo>
                  <a:pt x="32" y="37"/>
                </a:lnTo>
                <a:lnTo>
                  <a:pt x="29" y="37"/>
                </a:lnTo>
                <a:lnTo>
                  <a:pt x="29" y="37"/>
                </a:lnTo>
                <a:lnTo>
                  <a:pt x="27" y="39"/>
                </a:lnTo>
                <a:lnTo>
                  <a:pt x="24" y="39"/>
                </a:lnTo>
                <a:lnTo>
                  <a:pt x="22" y="39"/>
                </a:lnTo>
                <a:lnTo>
                  <a:pt x="22" y="39"/>
                </a:lnTo>
                <a:lnTo>
                  <a:pt x="19" y="39"/>
                </a:lnTo>
                <a:lnTo>
                  <a:pt x="17" y="39"/>
                </a:lnTo>
                <a:lnTo>
                  <a:pt x="14" y="39"/>
                </a:lnTo>
                <a:lnTo>
                  <a:pt x="12" y="37"/>
                </a:lnTo>
                <a:lnTo>
                  <a:pt x="12" y="37"/>
                </a:lnTo>
                <a:lnTo>
                  <a:pt x="9" y="37"/>
                </a:lnTo>
                <a:lnTo>
                  <a:pt x="7" y="35"/>
                </a:lnTo>
                <a:lnTo>
                  <a:pt x="5" y="35"/>
                </a:lnTo>
                <a:lnTo>
                  <a:pt x="5" y="32"/>
                </a:lnTo>
                <a:lnTo>
                  <a:pt x="2" y="30"/>
                </a:lnTo>
                <a:lnTo>
                  <a:pt x="2" y="28"/>
                </a:lnTo>
                <a:lnTo>
                  <a:pt x="2" y="28"/>
                </a:lnTo>
                <a:lnTo>
                  <a:pt x="0" y="25"/>
                </a:lnTo>
                <a:lnTo>
                  <a:pt x="0" y="23"/>
                </a:lnTo>
                <a:lnTo>
                  <a:pt x="0" y="21"/>
                </a:lnTo>
                <a:lnTo>
                  <a:pt x="0" y="21"/>
                </a:lnTo>
                <a:lnTo>
                  <a:pt x="0" y="18"/>
                </a:lnTo>
                <a:lnTo>
                  <a:pt x="0" y="16"/>
                </a:lnTo>
                <a:lnTo>
                  <a:pt x="0" y="14"/>
                </a:lnTo>
                <a:lnTo>
                  <a:pt x="2" y="12"/>
                </a:lnTo>
                <a:lnTo>
                  <a:pt x="2" y="12"/>
                </a:lnTo>
                <a:lnTo>
                  <a:pt x="2" y="9"/>
                </a:lnTo>
                <a:lnTo>
                  <a:pt x="5" y="7"/>
                </a:lnTo>
                <a:lnTo>
                  <a:pt x="5" y="5"/>
                </a:lnTo>
                <a:lnTo>
                  <a:pt x="7" y="5"/>
                </a:lnTo>
                <a:lnTo>
                  <a:pt x="9" y="2"/>
                </a:lnTo>
                <a:lnTo>
                  <a:pt x="12" y="2"/>
                </a:lnTo>
                <a:lnTo>
                  <a:pt x="12" y="2"/>
                </a:lnTo>
                <a:lnTo>
                  <a:pt x="14" y="0"/>
                </a:lnTo>
                <a:lnTo>
                  <a:pt x="17" y="0"/>
                </a:lnTo>
                <a:lnTo>
                  <a:pt x="19" y="0"/>
                </a:lnTo>
                <a:lnTo>
                  <a:pt x="22" y="0"/>
                </a:lnTo>
                <a:lnTo>
                  <a:pt x="22" y="0"/>
                </a:lnTo>
                <a:close/>
              </a:path>
            </a:pathLst>
          </a:custGeom>
          <a:noFill/>
          <a:ln w="8001">
            <a:solidFill>
              <a:srgbClr val="FF00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87" name="Oval 84">
            <a:extLst>
              <a:ext uri="{FF2B5EF4-FFF2-40B4-BE49-F238E27FC236}">
                <a16:creationId xmlns:a16="http://schemas.microsoft.com/office/drawing/2014/main" id="{C73074FD-C754-4DAF-9718-8D1D879B5D0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87472" y="4052416"/>
            <a:ext cx="69850" cy="61913"/>
          </a:xfrm>
          <a:prstGeom prst="ellipse">
            <a:avLst/>
          </a:prstGeom>
          <a:solidFill>
            <a:srgbClr val="9933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88" name="Freeform 85">
            <a:extLst>
              <a:ext uri="{FF2B5EF4-FFF2-40B4-BE49-F238E27FC236}">
                <a16:creationId xmlns:a16="http://schemas.microsoft.com/office/drawing/2014/main" id="{5DD05850-6FB4-489C-B51C-560AD6F64E1B}"/>
              </a:ext>
            </a:extLst>
          </p:cNvPr>
          <p:cNvSpPr>
            <a:spLocks/>
          </p:cNvSpPr>
          <p:nvPr/>
        </p:nvSpPr>
        <p:spPr bwMode="auto">
          <a:xfrm>
            <a:off x="5482710" y="4049241"/>
            <a:ext cx="69850" cy="61913"/>
          </a:xfrm>
          <a:custGeom>
            <a:avLst/>
            <a:gdLst>
              <a:gd name="T0" fmla="*/ 25 w 44"/>
              <a:gd name="T1" fmla="*/ 0 h 39"/>
              <a:gd name="T2" fmla="*/ 30 w 44"/>
              <a:gd name="T3" fmla="*/ 0 h 39"/>
              <a:gd name="T4" fmla="*/ 32 w 44"/>
              <a:gd name="T5" fmla="*/ 2 h 39"/>
              <a:gd name="T6" fmla="*/ 37 w 44"/>
              <a:gd name="T7" fmla="*/ 5 h 39"/>
              <a:gd name="T8" fmla="*/ 39 w 44"/>
              <a:gd name="T9" fmla="*/ 7 h 39"/>
              <a:gd name="T10" fmla="*/ 42 w 44"/>
              <a:gd name="T11" fmla="*/ 11 h 39"/>
              <a:gd name="T12" fmla="*/ 44 w 44"/>
              <a:gd name="T13" fmla="*/ 14 h 39"/>
              <a:gd name="T14" fmla="*/ 44 w 44"/>
              <a:gd name="T15" fmla="*/ 18 h 39"/>
              <a:gd name="T16" fmla="*/ 44 w 44"/>
              <a:gd name="T17" fmla="*/ 21 h 39"/>
              <a:gd name="T18" fmla="*/ 44 w 44"/>
              <a:gd name="T19" fmla="*/ 25 h 39"/>
              <a:gd name="T20" fmla="*/ 42 w 44"/>
              <a:gd name="T21" fmla="*/ 28 h 39"/>
              <a:gd name="T22" fmla="*/ 39 w 44"/>
              <a:gd name="T23" fmla="*/ 32 h 39"/>
              <a:gd name="T24" fmla="*/ 37 w 44"/>
              <a:gd name="T25" fmla="*/ 34 h 39"/>
              <a:gd name="T26" fmla="*/ 32 w 44"/>
              <a:gd name="T27" fmla="*/ 37 h 39"/>
              <a:gd name="T28" fmla="*/ 30 w 44"/>
              <a:gd name="T29" fmla="*/ 39 h 39"/>
              <a:gd name="T30" fmla="*/ 25 w 44"/>
              <a:gd name="T31" fmla="*/ 39 h 39"/>
              <a:gd name="T32" fmla="*/ 20 w 44"/>
              <a:gd name="T33" fmla="*/ 39 h 39"/>
              <a:gd name="T34" fmla="*/ 15 w 44"/>
              <a:gd name="T35" fmla="*/ 39 h 39"/>
              <a:gd name="T36" fmla="*/ 12 w 44"/>
              <a:gd name="T37" fmla="*/ 37 h 39"/>
              <a:gd name="T38" fmla="*/ 8 w 44"/>
              <a:gd name="T39" fmla="*/ 34 h 39"/>
              <a:gd name="T40" fmla="*/ 5 w 44"/>
              <a:gd name="T41" fmla="*/ 32 h 39"/>
              <a:gd name="T42" fmla="*/ 3 w 44"/>
              <a:gd name="T43" fmla="*/ 28 h 39"/>
              <a:gd name="T44" fmla="*/ 0 w 44"/>
              <a:gd name="T45" fmla="*/ 25 h 39"/>
              <a:gd name="T46" fmla="*/ 0 w 44"/>
              <a:gd name="T47" fmla="*/ 21 h 39"/>
              <a:gd name="T48" fmla="*/ 0 w 44"/>
              <a:gd name="T49" fmla="*/ 18 h 39"/>
              <a:gd name="T50" fmla="*/ 0 w 44"/>
              <a:gd name="T51" fmla="*/ 14 h 39"/>
              <a:gd name="T52" fmla="*/ 3 w 44"/>
              <a:gd name="T53" fmla="*/ 11 h 39"/>
              <a:gd name="T54" fmla="*/ 5 w 44"/>
              <a:gd name="T55" fmla="*/ 7 h 39"/>
              <a:gd name="T56" fmla="*/ 8 w 44"/>
              <a:gd name="T57" fmla="*/ 5 h 39"/>
              <a:gd name="T58" fmla="*/ 12 w 44"/>
              <a:gd name="T59" fmla="*/ 2 h 39"/>
              <a:gd name="T60" fmla="*/ 15 w 44"/>
              <a:gd name="T61" fmla="*/ 0 h 39"/>
              <a:gd name="T62" fmla="*/ 20 w 44"/>
              <a:gd name="T63" fmla="*/ 0 h 39"/>
              <a:gd name="T64" fmla="*/ 22 w 44"/>
              <a:gd name="T65" fmla="*/ 0 h 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44" h="39">
                <a:moveTo>
                  <a:pt x="22" y="0"/>
                </a:moveTo>
                <a:lnTo>
                  <a:pt x="25" y="0"/>
                </a:lnTo>
                <a:lnTo>
                  <a:pt x="27" y="0"/>
                </a:lnTo>
                <a:lnTo>
                  <a:pt x="30" y="0"/>
                </a:lnTo>
                <a:lnTo>
                  <a:pt x="30" y="2"/>
                </a:lnTo>
                <a:lnTo>
                  <a:pt x="32" y="2"/>
                </a:lnTo>
                <a:lnTo>
                  <a:pt x="35" y="2"/>
                </a:lnTo>
                <a:lnTo>
                  <a:pt x="37" y="5"/>
                </a:lnTo>
                <a:lnTo>
                  <a:pt x="37" y="5"/>
                </a:lnTo>
                <a:lnTo>
                  <a:pt x="39" y="7"/>
                </a:lnTo>
                <a:lnTo>
                  <a:pt x="42" y="9"/>
                </a:lnTo>
                <a:lnTo>
                  <a:pt x="42" y="11"/>
                </a:lnTo>
                <a:lnTo>
                  <a:pt x="42" y="11"/>
                </a:lnTo>
                <a:lnTo>
                  <a:pt x="44" y="14"/>
                </a:lnTo>
                <a:lnTo>
                  <a:pt x="44" y="16"/>
                </a:lnTo>
                <a:lnTo>
                  <a:pt x="44" y="18"/>
                </a:lnTo>
                <a:lnTo>
                  <a:pt x="44" y="21"/>
                </a:lnTo>
                <a:lnTo>
                  <a:pt x="44" y="21"/>
                </a:lnTo>
                <a:lnTo>
                  <a:pt x="44" y="23"/>
                </a:lnTo>
                <a:lnTo>
                  <a:pt x="44" y="25"/>
                </a:lnTo>
                <a:lnTo>
                  <a:pt x="42" y="28"/>
                </a:lnTo>
                <a:lnTo>
                  <a:pt x="42" y="28"/>
                </a:lnTo>
                <a:lnTo>
                  <a:pt x="42" y="30"/>
                </a:lnTo>
                <a:lnTo>
                  <a:pt x="39" y="32"/>
                </a:lnTo>
                <a:lnTo>
                  <a:pt x="37" y="34"/>
                </a:lnTo>
                <a:lnTo>
                  <a:pt x="37" y="34"/>
                </a:lnTo>
                <a:lnTo>
                  <a:pt x="35" y="37"/>
                </a:lnTo>
                <a:lnTo>
                  <a:pt x="32" y="37"/>
                </a:lnTo>
                <a:lnTo>
                  <a:pt x="30" y="37"/>
                </a:lnTo>
                <a:lnTo>
                  <a:pt x="30" y="39"/>
                </a:lnTo>
                <a:lnTo>
                  <a:pt x="27" y="39"/>
                </a:lnTo>
                <a:lnTo>
                  <a:pt x="25" y="39"/>
                </a:lnTo>
                <a:lnTo>
                  <a:pt x="22" y="39"/>
                </a:lnTo>
                <a:lnTo>
                  <a:pt x="20" y="39"/>
                </a:lnTo>
                <a:lnTo>
                  <a:pt x="17" y="39"/>
                </a:lnTo>
                <a:lnTo>
                  <a:pt x="15" y="39"/>
                </a:lnTo>
                <a:lnTo>
                  <a:pt x="15" y="37"/>
                </a:lnTo>
                <a:lnTo>
                  <a:pt x="12" y="37"/>
                </a:lnTo>
                <a:lnTo>
                  <a:pt x="10" y="37"/>
                </a:lnTo>
                <a:lnTo>
                  <a:pt x="8" y="34"/>
                </a:lnTo>
                <a:lnTo>
                  <a:pt x="8" y="34"/>
                </a:lnTo>
                <a:lnTo>
                  <a:pt x="5" y="32"/>
                </a:lnTo>
                <a:lnTo>
                  <a:pt x="3" y="30"/>
                </a:lnTo>
                <a:lnTo>
                  <a:pt x="3" y="28"/>
                </a:lnTo>
                <a:lnTo>
                  <a:pt x="3" y="28"/>
                </a:lnTo>
                <a:lnTo>
                  <a:pt x="0" y="25"/>
                </a:lnTo>
                <a:lnTo>
                  <a:pt x="0" y="23"/>
                </a:lnTo>
                <a:lnTo>
                  <a:pt x="0" y="21"/>
                </a:lnTo>
                <a:lnTo>
                  <a:pt x="0" y="21"/>
                </a:lnTo>
                <a:lnTo>
                  <a:pt x="0" y="18"/>
                </a:lnTo>
                <a:lnTo>
                  <a:pt x="0" y="16"/>
                </a:lnTo>
                <a:lnTo>
                  <a:pt x="0" y="14"/>
                </a:lnTo>
                <a:lnTo>
                  <a:pt x="3" y="11"/>
                </a:lnTo>
                <a:lnTo>
                  <a:pt x="3" y="11"/>
                </a:lnTo>
                <a:lnTo>
                  <a:pt x="3" y="9"/>
                </a:lnTo>
                <a:lnTo>
                  <a:pt x="5" y="7"/>
                </a:lnTo>
                <a:lnTo>
                  <a:pt x="8" y="5"/>
                </a:lnTo>
                <a:lnTo>
                  <a:pt x="8" y="5"/>
                </a:lnTo>
                <a:lnTo>
                  <a:pt x="10" y="2"/>
                </a:lnTo>
                <a:lnTo>
                  <a:pt x="12" y="2"/>
                </a:lnTo>
                <a:lnTo>
                  <a:pt x="15" y="2"/>
                </a:lnTo>
                <a:lnTo>
                  <a:pt x="15" y="0"/>
                </a:lnTo>
                <a:lnTo>
                  <a:pt x="17" y="0"/>
                </a:lnTo>
                <a:lnTo>
                  <a:pt x="20" y="0"/>
                </a:lnTo>
                <a:lnTo>
                  <a:pt x="22" y="0"/>
                </a:lnTo>
                <a:lnTo>
                  <a:pt x="22" y="0"/>
                </a:lnTo>
                <a:close/>
              </a:path>
            </a:pathLst>
          </a:custGeom>
          <a:noFill/>
          <a:ln w="8001">
            <a:solidFill>
              <a:srgbClr val="FF00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89" name="Oval 86">
            <a:extLst>
              <a:ext uri="{FF2B5EF4-FFF2-40B4-BE49-F238E27FC236}">
                <a16:creationId xmlns:a16="http://schemas.microsoft.com/office/drawing/2014/main" id="{1E870E09-C9FF-459D-8768-DDAAFDAC3E2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30385" y="4052416"/>
            <a:ext cx="69850" cy="61913"/>
          </a:xfrm>
          <a:prstGeom prst="ellipse">
            <a:avLst/>
          </a:prstGeom>
          <a:solidFill>
            <a:srgbClr val="9933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90" name="Freeform 87">
            <a:extLst>
              <a:ext uri="{FF2B5EF4-FFF2-40B4-BE49-F238E27FC236}">
                <a16:creationId xmlns:a16="http://schemas.microsoft.com/office/drawing/2014/main" id="{25526F6F-74AE-47C0-A7C1-BACD13D8688F}"/>
              </a:ext>
            </a:extLst>
          </p:cNvPr>
          <p:cNvSpPr>
            <a:spLocks/>
          </p:cNvSpPr>
          <p:nvPr/>
        </p:nvSpPr>
        <p:spPr bwMode="auto">
          <a:xfrm>
            <a:off x="5927210" y="4049241"/>
            <a:ext cx="69850" cy="61913"/>
          </a:xfrm>
          <a:custGeom>
            <a:avLst/>
            <a:gdLst>
              <a:gd name="T0" fmla="*/ 24 w 44"/>
              <a:gd name="T1" fmla="*/ 0 h 39"/>
              <a:gd name="T2" fmla="*/ 29 w 44"/>
              <a:gd name="T3" fmla="*/ 0 h 39"/>
              <a:gd name="T4" fmla="*/ 32 w 44"/>
              <a:gd name="T5" fmla="*/ 2 h 39"/>
              <a:gd name="T6" fmla="*/ 37 w 44"/>
              <a:gd name="T7" fmla="*/ 5 h 39"/>
              <a:gd name="T8" fmla="*/ 39 w 44"/>
              <a:gd name="T9" fmla="*/ 7 h 39"/>
              <a:gd name="T10" fmla="*/ 41 w 44"/>
              <a:gd name="T11" fmla="*/ 11 h 39"/>
              <a:gd name="T12" fmla="*/ 44 w 44"/>
              <a:gd name="T13" fmla="*/ 14 h 39"/>
              <a:gd name="T14" fmla="*/ 44 w 44"/>
              <a:gd name="T15" fmla="*/ 18 h 39"/>
              <a:gd name="T16" fmla="*/ 44 w 44"/>
              <a:gd name="T17" fmla="*/ 21 h 39"/>
              <a:gd name="T18" fmla="*/ 44 w 44"/>
              <a:gd name="T19" fmla="*/ 25 h 39"/>
              <a:gd name="T20" fmla="*/ 41 w 44"/>
              <a:gd name="T21" fmla="*/ 28 h 39"/>
              <a:gd name="T22" fmla="*/ 39 w 44"/>
              <a:gd name="T23" fmla="*/ 32 h 39"/>
              <a:gd name="T24" fmla="*/ 37 w 44"/>
              <a:gd name="T25" fmla="*/ 34 h 39"/>
              <a:gd name="T26" fmla="*/ 32 w 44"/>
              <a:gd name="T27" fmla="*/ 37 h 39"/>
              <a:gd name="T28" fmla="*/ 29 w 44"/>
              <a:gd name="T29" fmla="*/ 39 h 39"/>
              <a:gd name="T30" fmla="*/ 24 w 44"/>
              <a:gd name="T31" fmla="*/ 39 h 39"/>
              <a:gd name="T32" fmla="*/ 19 w 44"/>
              <a:gd name="T33" fmla="*/ 39 h 39"/>
              <a:gd name="T34" fmla="*/ 14 w 44"/>
              <a:gd name="T35" fmla="*/ 39 h 39"/>
              <a:gd name="T36" fmla="*/ 12 w 44"/>
              <a:gd name="T37" fmla="*/ 37 h 39"/>
              <a:gd name="T38" fmla="*/ 7 w 44"/>
              <a:gd name="T39" fmla="*/ 34 h 39"/>
              <a:gd name="T40" fmla="*/ 5 w 44"/>
              <a:gd name="T41" fmla="*/ 32 h 39"/>
              <a:gd name="T42" fmla="*/ 2 w 44"/>
              <a:gd name="T43" fmla="*/ 28 h 39"/>
              <a:gd name="T44" fmla="*/ 0 w 44"/>
              <a:gd name="T45" fmla="*/ 25 h 39"/>
              <a:gd name="T46" fmla="*/ 0 w 44"/>
              <a:gd name="T47" fmla="*/ 21 h 39"/>
              <a:gd name="T48" fmla="*/ 0 w 44"/>
              <a:gd name="T49" fmla="*/ 18 h 39"/>
              <a:gd name="T50" fmla="*/ 0 w 44"/>
              <a:gd name="T51" fmla="*/ 14 h 39"/>
              <a:gd name="T52" fmla="*/ 2 w 44"/>
              <a:gd name="T53" fmla="*/ 11 h 39"/>
              <a:gd name="T54" fmla="*/ 5 w 44"/>
              <a:gd name="T55" fmla="*/ 7 h 39"/>
              <a:gd name="T56" fmla="*/ 7 w 44"/>
              <a:gd name="T57" fmla="*/ 5 h 39"/>
              <a:gd name="T58" fmla="*/ 12 w 44"/>
              <a:gd name="T59" fmla="*/ 2 h 39"/>
              <a:gd name="T60" fmla="*/ 14 w 44"/>
              <a:gd name="T61" fmla="*/ 0 h 39"/>
              <a:gd name="T62" fmla="*/ 19 w 44"/>
              <a:gd name="T63" fmla="*/ 0 h 39"/>
              <a:gd name="T64" fmla="*/ 22 w 44"/>
              <a:gd name="T65" fmla="*/ 0 h 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44" h="39">
                <a:moveTo>
                  <a:pt x="22" y="0"/>
                </a:moveTo>
                <a:lnTo>
                  <a:pt x="24" y="0"/>
                </a:lnTo>
                <a:lnTo>
                  <a:pt x="27" y="0"/>
                </a:lnTo>
                <a:lnTo>
                  <a:pt x="29" y="0"/>
                </a:lnTo>
                <a:lnTo>
                  <a:pt x="29" y="2"/>
                </a:lnTo>
                <a:lnTo>
                  <a:pt x="32" y="2"/>
                </a:lnTo>
                <a:lnTo>
                  <a:pt x="34" y="2"/>
                </a:lnTo>
                <a:lnTo>
                  <a:pt x="37" y="5"/>
                </a:lnTo>
                <a:lnTo>
                  <a:pt x="37" y="5"/>
                </a:lnTo>
                <a:lnTo>
                  <a:pt x="39" y="7"/>
                </a:lnTo>
                <a:lnTo>
                  <a:pt x="41" y="9"/>
                </a:lnTo>
                <a:lnTo>
                  <a:pt x="41" y="11"/>
                </a:lnTo>
                <a:lnTo>
                  <a:pt x="41" y="11"/>
                </a:lnTo>
                <a:lnTo>
                  <a:pt x="44" y="14"/>
                </a:lnTo>
                <a:lnTo>
                  <a:pt x="44" y="16"/>
                </a:lnTo>
                <a:lnTo>
                  <a:pt x="44" y="18"/>
                </a:lnTo>
                <a:lnTo>
                  <a:pt x="44" y="21"/>
                </a:lnTo>
                <a:lnTo>
                  <a:pt x="44" y="21"/>
                </a:lnTo>
                <a:lnTo>
                  <a:pt x="44" y="23"/>
                </a:lnTo>
                <a:lnTo>
                  <a:pt x="44" y="25"/>
                </a:lnTo>
                <a:lnTo>
                  <a:pt x="41" y="28"/>
                </a:lnTo>
                <a:lnTo>
                  <a:pt x="41" y="28"/>
                </a:lnTo>
                <a:lnTo>
                  <a:pt x="41" y="30"/>
                </a:lnTo>
                <a:lnTo>
                  <a:pt x="39" y="32"/>
                </a:lnTo>
                <a:lnTo>
                  <a:pt x="37" y="34"/>
                </a:lnTo>
                <a:lnTo>
                  <a:pt x="37" y="34"/>
                </a:lnTo>
                <a:lnTo>
                  <a:pt x="34" y="37"/>
                </a:lnTo>
                <a:lnTo>
                  <a:pt x="32" y="37"/>
                </a:lnTo>
                <a:lnTo>
                  <a:pt x="29" y="37"/>
                </a:lnTo>
                <a:lnTo>
                  <a:pt x="29" y="39"/>
                </a:lnTo>
                <a:lnTo>
                  <a:pt x="27" y="39"/>
                </a:lnTo>
                <a:lnTo>
                  <a:pt x="24" y="39"/>
                </a:lnTo>
                <a:lnTo>
                  <a:pt x="22" y="39"/>
                </a:lnTo>
                <a:lnTo>
                  <a:pt x="19" y="39"/>
                </a:lnTo>
                <a:lnTo>
                  <a:pt x="17" y="39"/>
                </a:lnTo>
                <a:lnTo>
                  <a:pt x="14" y="39"/>
                </a:lnTo>
                <a:lnTo>
                  <a:pt x="14" y="37"/>
                </a:lnTo>
                <a:lnTo>
                  <a:pt x="12" y="37"/>
                </a:lnTo>
                <a:lnTo>
                  <a:pt x="10" y="37"/>
                </a:lnTo>
                <a:lnTo>
                  <a:pt x="7" y="34"/>
                </a:lnTo>
                <a:lnTo>
                  <a:pt x="7" y="34"/>
                </a:lnTo>
                <a:lnTo>
                  <a:pt x="5" y="32"/>
                </a:lnTo>
                <a:lnTo>
                  <a:pt x="2" y="30"/>
                </a:lnTo>
                <a:lnTo>
                  <a:pt x="2" y="28"/>
                </a:lnTo>
                <a:lnTo>
                  <a:pt x="2" y="28"/>
                </a:lnTo>
                <a:lnTo>
                  <a:pt x="0" y="25"/>
                </a:lnTo>
                <a:lnTo>
                  <a:pt x="0" y="23"/>
                </a:lnTo>
                <a:lnTo>
                  <a:pt x="0" y="21"/>
                </a:lnTo>
                <a:lnTo>
                  <a:pt x="0" y="21"/>
                </a:lnTo>
                <a:lnTo>
                  <a:pt x="0" y="18"/>
                </a:lnTo>
                <a:lnTo>
                  <a:pt x="0" y="16"/>
                </a:lnTo>
                <a:lnTo>
                  <a:pt x="0" y="14"/>
                </a:lnTo>
                <a:lnTo>
                  <a:pt x="2" y="11"/>
                </a:lnTo>
                <a:lnTo>
                  <a:pt x="2" y="11"/>
                </a:lnTo>
                <a:lnTo>
                  <a:pt x="2" y="9"/>
                </a:lnTo>
                <a:lnTo>
                  <a:pt x="5" y="7"/>
                </a:lnTo>
                <a:lnTo>
                  <a:pt x="7" y="5"/>
                </a:lnTo>
                <a:lnTo>
                  <a:pt x="7" y="5"/>
                </a:lnTo>
                <a:lnTo>
                  <a:pt x="10" y="2"/>
                </a:lnTo>
                <a:lnTo>
                  <a:pt x="12" y="2"/>
                </a:lnTo>
                <a:lnTo>
                  <a:pt x="14" y="2"/>
                </a:lnTo>
                <a:lnTo>
                  <a:pt x="14" y="0"/>
                </a:lnTo>
                <a:lnTo>
                  <a:pt x="17" y="0"/>
                </a:lnTo>
                <a:lnTo>
                  <a:pt x="19" y="0"/>
                </a:lnTo>
                <a:lnTo>
                  <a:pt x="22" y="0"/>
                </a:lnTo>
                <a:lnTo>
                  <a:pt x="22" y="0"/>
                </a:lnTo>
                <a:close/>
              </a:path>
            </a:pathLst>
          </a:custGeom>
          <a:noFill/>
          <a:ln w="8001">
            <a:solidFill>
              <a:srgbClr val="FF00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91" name="Oval 88">
            <a:extLst>
              <a:ext uri="{FF2B5EF4-FFF2-40B4-BE49-F238E27FC236}">
                <a16:creationId xmlns:a16="http://schemas.microsoft.com/office/drawing/2014/main" id="{2FA5C4B7-45CA-48F4-B259-701E22E41BB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74885" y="4052416"/>
            <a:ext cx="69850" cy="61913"/>
          </a:xfrm>
          <a:prstGeom prst="ellipse">
            <a:avLst/>
          </a:prstGeom>
          <a:solidFill>
            <a:srgbClr val="9933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92" name="Freeform 89">
            <a:extLst>
              <a:ext uri="{FF2B5EF4-FFF2-40B4-BE49-F238E27FC236}">
                <a16:creationId xmlns:a16="http://schemas.microsoft.com/office/drawing/2014/main" id="{792ABC99-F44A-4645-865A-A5B73FD36309}"/>
              </a:ext>
            </a:extLst>
          </p:cNvPr>
          <p:cNvSpPr>
            <a:spLocks/>
          </p:cNvSpPr>
          <p:nvPr/>
        </p:nvSpPr>
        <p:spPr bwMode="auto">
          <a:xfrm>
            <a:off x="6370122" y="4049241"/>
            <a:ext cx="69850" cy="61913"/>
          </a:xfrm>
          <a:custGeom>
            <a:avLst/>
            <a:gdLst>
              <a:gd name="T0" fmla="*/ 25 w 44"/>
              <a:gd name="T1" fmla="*/ 0 h 39"/>
              <a:gd name="T2" fmla="*/ 30 w 44"/>
              <a:gd name="T3" fmla="*/ 0 h 39"/>
              <a:gd name="T4" fmla="*/ 32 w 44"/>
              <a:gd name="T5" fmla="*/ 2 h 39"/>
              <a:gd name="T6" fmla="*/ 37 w 44"/>
              <a:gd name="T7" fmla="*/ 5 h 39"/>
              <a:gd name="T8" fmla="*/ 40 w 44"/>
              <a:gd name="T9" fmla="*/ 7 h 39"/>
              <a:gd name="T10" fmla="*/ 42 w 44"/>
              <a:gd name="T11" fmla="*/ 11 h 39"/>
              <a:gd name="T12" fmla="*/ 44 w 44"/>
              <a:gd name="T13" fmla="*/ 14 h 39"/>
              <a:gd name="T14" fmla="*/ 44 w 44"/>
              <a:gd name="T15" fmla="*/ 18 h 39"/>
              <a:gd name="T16" fmla="*/ 44 w 44"/>
              <a:gd name="T17" fmla="*/ 21 h 39"/>
              <a:gd name="T18" fmla="*/ 44 w 44"/>
              <a:gd name="T19" fmla="*/ 25 h 39"/>
              <a:gd name="T20" fmla="*/ 42 w 44"/>
              <a:gd name="T21" fmla="*/ 28 h 39"/>
              <a:gd name="T22" fmla="*/ 40 w 44"/>
              <a:gd name="T23" fmla="*/ 32 h 39"/>
              <a:gd name="T24" fmla="*/ 37 w 44"/>
              <a:gd name="T25" fmla="*/ 34 h 39"/>
              <a:gd name="T26" fmla="*/ 32 w 44"/>
              <a:gd name="T27" fmla="*/ 37 h 39"/>
              <a:gd name="T28" fmla="*/ 30 w 44"/>
              <a:gd name="T29" fmla="*/ 39 h 39"/>
              <a:gd name="T30" fmla="*/ 25 w 44"/>
              <a:gd name="T31" fmla="*/ 39 h 39"/>
              <a:gd name="T32" fmla="*/ 20 w 44"/>
              <a:gd name="T33" fmla="*/ 39 h 39"/>
              <a:gd name="T34" fmla="*/ 15 w 44"/>
              <a:gd name="T35" fmla="*/ 39 h 39"/>
              <a:gd name="T36" fmla="*/ 13 w 44"/>
              <a:gd name="T37" fmla="*/ 37 h 39"/>
              <a:gd name="T38" fmla="*/ 8 w 44"/>
              <a:gd name="T39" fmla="*/ 34 h 39"/>
              <a:gd name="T40" fmla="*/ 5 w 44"/>
              <a:gd name="T41" fmla="*/ 32 h 39"/>
              <a:gd name="T42" fmla="*/ 3 w 44"/>
              <a:gd name="T43" fmla="*/ 28 h 39"/>
              <a:gd name="T44" fmla="*/ 0 w 44"/>
              <a:gd name="T45" fmla="*/ 25 h 39"/>
              <a:gd name="T46" fmla="*/ 0 w 44"/>
              <a:gd name="T47" fmla="*/ 21 h 39"/>
              <a:gd name="T48" fmla="*/ 0 w 44"/>
              <a:gd name="T49" fmla="*/ 18 h 39"/>
              <a:gd name="T50" fmla="*/ 0 w 44"/>
              <a:gd name="T51" fmla="*/ 14 h 39"/>
              <a:gd name="T52" fmla="*/ 3 w 44"/>
              <a:gd name="T53" fmla="*/ 11 h 39"/>
              <a:gd name="T54" fmla="*/ 5 w 44"/>
              <a:gd name="T55" fmla="*/ 7 h 39"/>
              <a:gd name="T56" fmla="*/ 8 w 44"/>
              <a:gd name="T57" fmla="*/ 5 h 39"/>
              <a:gd name="T58" fmla="*/ 13 w 44"/>
              <a:gd name="T59" fmla="*/ 2 h 39"/>
              <a:gd name="T60" fmla="*/ 15 w 44"/>
              <a:gd name="T61" fmla="*/ 0 h 39"/>
              <a:gd name="T62" fmla="*/ 20 w 44"/>
              <a:gd name="T63" fmla="*/ 0 h 39"/>
              <a:gd name="T64" fmla="*/ 22 w 44"/>
              <a:gd name="T65" fmla="*/ 0 h 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44" h="39">
                <a:moveTo>
                  <a:pt x="22" y="0"/>
                </a:moveTo>
                <a:lnTo>
                  <a:pt x="25" y="0"/>
                </a:lnTo>
                <a:lnTo>
                  <a:pt x="27" y="0"/>
                </a:lnTo>
                <a:lnTo>
                  <a:pt x="30" y="0"/>
                </a:lnTo>
                <a:lnTo>
                  <a:pt x="30" y="2"/>
                </a:lnTo>
                <a:lnTo>
                  <a:pt x="32" y="2"/>
                </a:lnTo>
                <a:lnTo>
                  <a:pt x="35" y="2"/>
                </a:lnTo>
                <a:lnTo>
                  <a:pt x="37" y="5"/>
                </a:lnTo>
                <a:lnTo>
                  <a:pt x="37" y="5"/>
                </a:lnTo>
                <a:lnTo>
                  <a:pt x="40" y="7"/>
                </a:lnTo>
                <a:lnTo>
                  <a:pt x="42" y="9"/>
                </a:lnTo>
                <a:lnTo>
                  <a:pt x="42" y="11"/>
                </a:lnTo>
                <a:lnTo>
                  <a:pt x="42" y="11"/>
                </a:lnTo>
                <a:lnTo>
                  <a:pt x="44" y="14"/>
                </a:lnTo>
                <a:lnTo>
                  <a:pt x="44" y="16"/>
                </a:lnTo>
                <a:lnTo>
                  <a:pt x="44" y="18"/>
                </a:lnTo>
                <a:lnTo>
                  <a:pt x="44" y="21"/>
                </a:lnTo>
                <a:lnTo>
                  <a:pt x="44" y="21"/>
                </a:lnTo>
                <a:lnTo>
                  <a:pt x="44" y="23"/>
                </a:lnTo>
                <a:lnTo>
                  <a:pt x="44" y="25"/>
                </a:lnTo>
                <a:lnTo>
                  <a:pt x="42" y="28"/>
                </a:lnTo>
                <a:lnTo>
                  <a:pt x="42" y="28"/>
                </a:lnTo>
                <a:lnTo>
                  <a:pt x="42" y="30"/>
                </a:lnTo>
                <a:lnTo>
                  <a:pt x="40" y="32"/>
                </a:lnTo>
                <a:lnTo>
                  <a:pt x="37" y="34"/>
                </a:lnTo>
                <a:lnTo>
                  <a:pt x="37" y="34"/>
                </a:lnTo>
                <a:lnTo>
                  <a:pt x="35" y="37"/>
                </a:lnTo>
                <a:lnTo>
                  <a:pt x="32" y="37"/>
                </a:lnTo>
                <a:lnTo>
                  <a:pt x="30" y="37"/>
                </a:lnTo>
                <a:lnTo>
                  <a:pt x="30" y="39"/>
                </a:lnTo>
                <a:lnTo>
                  <a:pt x="27" y="39"/>
                </a:lnTo>
                <a:lnTo>
                  <a:pt x="25" y="39"/>
                </a:lnTo>
                <a:lnTo>
                  <a:pt x="22" y="39"/>
                </a:lnTo>
                <a:lnTo>
                  <a:pt x="20" y="39"/>
                </a:lnTo>
                <a:lnTo>
                  <a:pt x="18" y="39"/>
                </a:lnTo>
                <a:lnTo>
                  <a:pt x="15" y="39"/>
                </a:lnTo>
                <a:lnTo>
                  <a:pt x="15" y="37"/>
                </a:lnTo>
                <a:lnTo>
                  <a:pt x="13" y="37"/>
                </a:lnTo>
                <a:lnTo>
                  <a:pt x="10" y="37"/>
                </a:lnTo>
                <a:lnTo>
                  <a:pt x="8" y="34"/>
                </a:lnTo>
                <a:lnTo>
                  <a:pt x="8" y="34"/>
                </a:lnTo>
                <a:lnTo>
                  <a:pt x="5" y="32"/>
                </a:lnTo>
                <a:lnTo>
                  <a:pt x="3" y="30"/>
                </a:lnTo>
                <a:lnTo>
                  <a:pt x="3" y="28"/>
                </a:lnTo>
                <a:lnTo>
                  <a:pt x="3" y="28"/>
                </a:lnTo>
                <a:lnTo>
                  <a:pt x="0" y="25"/>
                </a:lnTo>
                <a:lnTo>
                  <a:pt x="0" y="23"/>
                </a:lnTo>
                <a:lnTo>
                  <a:pt x="0" y="21"/>
                </a:lnTo>
                <a:lnTo>
                  <a:pt x="0" y="21"/>
                </a:lnTo>
                <a:lnTo>
                  <a:pt x="0" y="18"/>
                </a:lnTo>
                <a:lnTo>
                  <a:pt x="0" y="16"/>
                </a:lnTo>
                <a:lnTo>
                  <a:pt x="0" y="14"/>
                </a:lnTo>
                <a:lnTo>
                  <a:pt x="3" y="11"/>
                </a:lnTo>
                <a:lnTo>
                  <a:pt x="3" y="11"/>
                </a:lnTo>
                <a:lnTo>
                  <a:pt x="3" y="9"/>
                </a:lnTo>
                <a:lnTo>
                  <a:pt x="5" y="7"/>
                </a:lnTo>
                <a:lnTo>
                  <a:pt x="8" y="5"/>
                </a:lnTo>
                <a:lnTo>
                  <a:pt x="8" y="5"/>
                </a:lnTo>
                <a:lnTo>
                  <a:pt x="10" y="2"/>
                </a:lnTo>
                <a:lnTo>
                  <a:pt x="13" y="2"/>
                </a:lnTo>
                <a:lnTo>
                  <a:pt x="15" y="2"/>
                </a:lnTo>
                <a:lnTo>
                  <a:pt x="15" y="0"/>
                </a:lnTo>
                <a:lnTo>
                  <a:pt x="18" y="0"/>
                </a:lnTo>
                <a:lnTo>
                  <a:pt x="20" y="0"/>
                </a:lnTo>
                <a:lnTo>
                  <a:pt x="22" y="0"/>
                </a:lnTo>
                <a:lnTo>
                  <a:pt x="22" y="0"/>
                </a:lnTo>
                <a:close/>
              </a:path>
            </a:pathLst>
          </a:custGeom>
          <a:noFill/>
          <a:ln w="8001">
            <a:solidFill>
              <a:srgbClr val="FF00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93" name="Oval 90">
            <a:extLst>
              <a:ext uri="{FF2B5EF4-FFF2-40B4-BE49-F238E27FC236}">
                <a16:creationId xmlns:a16="http://schemas.microsoft.com/office/drawing/2014/main" id="{B83B9E22-42DB-49A7-9820-4612AC06FAF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25735" y="4052416"/>
            <a:ext cx="69850" cy="61913"/>
          </a:xfrm>
          <a:prstGeom prst="ellipse">
            <a:avLst/>
          </a:prstGeom>
          <a:solidFill>
            <a:srgbClr val="9933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94" name="Freeform 91">
            <a:extLst>
              <a:ext uri="{FF2B5EF4-FFF2-40B4-BE49-F238E27FC236}">
                <a16:creationId xmlns:a16="http://schemas.microsoft.com/office/drawing/2014/main" id="{5D2B008F-DE3E-493C-88AD-4DCC402B627F}"/>
              </a:ext>
            </a:extLst>
          </p:cNvPr>
          <p:cNvSpPr>
            <a:spLocks/>
          </p:cNvSpPr>
          <p:nvPr/>
        </p:nvSpPr>
        <p:spPr bwMode="auto">
          <a:xfrm>
            <a:off x="6822560" y="4049241"/>
            <a:ext cx="69850" cy="61913"/>
          </a:xfrm>
          <a:custGeom>
            <a:avLst/>
            <a:gdLst>
              <a:gd name="T0" fmla="*/ 24 w 44"/>
              <a:gd name="T1" fmla="*/ 0 h 39"/>
              <a:gd name="T2" fmla="*/ 29 w 44"/>
              <a:gd name="T3" fmla="*/ 0 h 39"/>
              <a:gd name="T4" fmla="*/ 32 w 44"/>
              <a:gd name="T5" fmla="*/ 2 h 39"/>
              <a:gd name="T6" fmla="*/ 37 w 44"/>
              <a:gd name="T7" fmla="*/ 5 h 39"/>
              <a:gd name="T8" fmla="*/ 39 w 44"/>
              <a:gd name="T9" fmla="*/ 7 h 39"/>
              <a:gd name="T10" fmla="*/ 42 w 44"/>
              <a:gd name="T11" fmla="*/ 11 h 39"/>
              <a:gd name="T12" fmla="*/ 44 w 44"/>
              <a:gd name="T13" fmla="*/ 14 h 39"/>
              <a:gd name="T14" fmla="*/ 44 w 44"/>
              <a:gd name="T15" fmla="*/ 18 h 39"/>
              <a:gd name="T16" fmla="*/ 44 w 44"/>
              <a:gd name="T17" fmla="*/ 21 h 39"/>
              <a:gd name="T18" fmla="*/ 44 w 44"/>
              <a:gd name="T19" fmla="*/ 25 h 39"/>
              <a:gd name="T20" fmla="*/ 42 w 44"/>
              <a:gd name="T21" fmla="*/ 28 h 39"/>
              <a:gd name="T22" fmla="*/ 39 w 44"/>
              <a:gd name="T23" fmla="*/ 32 h 39"/>
              <a:gd name="T24" fmla="*/ 37 w 44"/>
              <a:gd name="T25" fmla="*/ 34 h 39"/>
              <a:gd name="T26" fmla="*/ 32 w 44"/>
              <a:gd name="T27" fmla="*/ 37 h 39"/>
              <a:gd name="T28" fmla="*/ 29 w 44"/>
              <a:gd name="T29" fmla="*/ 39 h 39"/>
              <a:gd name="T30" fmla="*/ 24 w 44"/>
              <a:gd name="T31" fmla="*/ 39 h 39"/>
              <a:gd name="T32" fmla="*/ 19 w 44"/>
              <a:gd name="T33" fmla="*/ 39 h 39"/>
              <a:gd name="T34" fmla="*/ 15 w 44"/>
              <a:gd name="T35" fmla="*/ 39 h 39"/>
              <a:gd name="T36" fmla="*/ 12 w 44"/>
              <a:gd name="T37" fmla="*/ 37 h 39"/>
              <a:gd name="T38" fmla="*/ 7 w 44"/>
              <a:gd name="T39" fmla="*/ 34 h 39"/>
              <a:gd name="T40" fmla="*/ 5 w 44"/>
              <a:gd name="T41" fmla="*/ 32 h 39"/>
              <a:gd name="T42" fmla="*/ 2 w 44"/>
              <a:gd name="T43" fmla="*/ 28 h 39"/>
              <a:gd name="T44" fmla="*/ 0 w 44"/>
              <a:gd name="T45" fmla="*/ 25 h 39"/>
              <a:gd name="T46" fmla="*/ 0 w 44"/>
              <a:gd name="T47" fmla="*/ 21 h 39"/>
              <a:gd name="T48" fmla="*/ 0 w 44"/>
              <a:gd name="T49" fmla="*/ 18 h 39"/>
              <a:gd name="T50" fmla="*/ 0 w 44"/>
              <a:gd name="T51" fmla="*/ 14 h 39"/>
              <a:gd name="T52" fmla="*/ 2 w 44"/>
              <a:gd name="T53" fmla="*/ 11 h 39"/>
              <a:gd name="T54" fmla="*/ 5 w 44"/>
              <a:gd name="T55" fmla="*/ 7 h 39"/>
              <a:gd name="T56" fmla="*/ 7 w 44"/>
              <a:gd name="T57" fmla="*/ 5 h 39"/>
              <a:gd name="T58" fmla="*/ 12 w 44"/>
              <a:gd name="T59" fmla="*/ 2 h 39"/>
              <a:gd name="T60" fmla="*/ 15 w 44"/>
              <a:gd name="T61" fmla="*/ 0 h 39"/>
              <a:gd name="T62" fmla="*/ 19 w 44"/>
              <a:gd name="T63" fmla="*/ 0 h 39"/>
              <a:gd name="T64" fmla="*/ 22 w 44"/>
              <a:gd name="T65" fmla="*/ 0 h 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44" h="39">
                <a:moveTo>
                  <a:pt x="22" y="0"/>
                </a:moveTo>
                <a:lnTo>
                  <a:pt x="24" y="0"/>
                </a:lnTo>
                <a:lnTo>
                  <a:pt x="27" y="0"/>
                </a:lnTo>
                <a:lnTo>
                  <a:pt x="29" y="0"/>
                </a:lnTo>
                <a:lnTo>
                  <a:pt x="29" y="2"/>
                </a:lnTo>
                <a:lnTo>
                  <a:pt x="32" y="2"/>
                </a:lnTo>
                <a:lnTo>
                  <a:pt x="34" y="2"/>
                </a:lnTo>
                <a:lnTo>
                  <a:pt x="37" y="5"/>
                </a:lnTo>
                <a:lnTo>
                  <a:pt x="37" y="5"/>
                </a:lnTo>
                <a:lnTo>
                  <a:pt x="39" y="7"/>
                </a:lnTo>
                <a:lnTo>
                  <a:pt x="42" y="9"/>
                </a:lnTo>
                <a:lnTo>
                  <a:pt x="42" y="11"/>
                </a:lnTo>
                <a:lnTo>
                  <a:pt x="42" y="11"/>
                </a:lnTo>
                <a:lnTo>
                  <a:pt x="44" y="14"/>
                </a:lnTo>
                <a:lnTo>
                  <a:pt x="44" y="16"/>
                </a:lnTo>
                <a:lnTo>
                  <a:pt x="44" y="18"/>
                </a:lnTo>
                <a:lnTo>
                  <a:pt x="44" y="21"/>
                </a:lnTo>
                <a:lnTo>
                  <a:pt x="44" y="21"/>
                </a:lnTo>
                <a:lnTo>
                  <a:pt x="44" y="23"/>
                </a:lnTo>
                <a:lnTo>
                  <a:pt x="44" y="25"/>
                </a:lnTo>
                <a:lnTo>
                  <a:pt x="42" y="28"/>
                </a:lnTo>
                <a:lnTo>
                  <a:pt x="42" y="28"/>
                </a:lnTo>
                <a:lnTo>
                  <a:pt x="42" y="30"/>
                </a:lnTo>
                <a:lnTo>
                  <a:pt x="39" y="32"/>
                </a:lnTo>
                <a:lnTo>
                  <a:pt x="37" y="34"/>
                </a:lnTo>
                <a:lnTo>
                  <a:pt x="37" y="34"/>
                </a:lnTo>
                <a:lnTo>
                  <a:pt x="34" y="37"/>
                </a:lnTo>
                <a:lnTo>
                  <a:pt x="32" y="37"/>
                </a:lnTo>
                <a:lnTo>
                  <a:pt x="29" y="37"/>
                </a:lnTo>
                <a:lnTo>
                  <a:pt x="29" y="39"/>
                </a:lnTo>
                <a:lnTo>
                  <a:pt x="27" y="39"/>
                </a:lnTo>
                <a:lnTo>
                  <a:pt x="24" y="39"/>
                </a:lnTo>
                <a:lnTo>
                  <a:pt x="22" y="39"/>
                </a:lnTo>
                <a:lnTo>
                  <a:pt x="19" y="39"/>
                </a:lnTo>
                <a:lnTo>
                  <a:pt x="17" y="39"/>
                </a:lnTo>
                <a:lnTo>
                  <a:pt x="15" y="39"/>
                </a:lnTo>
                <a:lnTo>
                  <a:pt x="15" y="37"/>
                </a:lnTo>
                <a:lnTo>
                  <a:pt x="12" y="37"/>
                </a:lnTo>
                <a:lnTo>
                  <a:pt x="10" y="37"/>
                </a:lnTo>
                <a:lnTo>
                  <a:pt x="7" y="34"/>
                </a:lnTo>
                <a:lnTo>
                  <a:pt x="7" y="34"/>
                </a:lnTo>
                <a:lnTo>
                  <a:pt x="5" y="32"/>
                </a:lnTo>
                <a:lnTo>
                  <a:pt x="2" y="30"/>
                </a:lnTo>
                <a:lnTo>
                  <a:pt x="2" y="28"/>
                </a:lnTo>
                <a:lnTo>
                  <a:pt x="2" y="28"/>
                </a:lnTo>
                <a:lnTo>
                  <a:pt x="0" y="25"/>
                </a:lnTo>
                <a:lnTo>
                  <a:pt x="0" y="23"/>
                </a:lnTo>
                <a:lnTo>
                  <a:pt x="0" y="21"/>
                </a:lnTo>
                <a:lnTo>
                  <a:pt x="0" y="21"/>
                </a:lnTo>
                <a:lnTo>
                  <a:pt x="0" y="18"/>
                </a:lnTo>
                <a:lnTo>
                  <a:pt x="0" y="16"/>
                </a:lnTo>
                <a:lnTo>
                  <a:pt x="0" y="14"/>
                </a:lnTo>
                <a:lnTo>
                  <a:pt x="2" y="11"/>
                </a:lnTo>
                <a:lnTo>
                  <a:pt x="2" y="11"/>
                </a:lnTo>
                <a:lnTo>
                  <a:pt x="2" y="9"/>
                </a:lnTo>
                <a:lnTo>
                  <a:pt x="5" y="7"/>
                </a:lnTo>
                <a:lnTo>
                  <a:pt x="7" y="5"/>
                </a:lnTo>
                <a:lnTo>
                  <a:pt x="7" y="5"/>
                </a:lnTo>
                <a:lnTo>
                  <a:pt x="10" y="2"/>
                </a:lnTo>
                <a:lnTo>
                  <a:pt x="12" y="2"/>
                </a:lnTo>
                <a:lnTo>
                  <a:pt x="15" y="2"/>
                </a:lnTo>
                <a:lnTo>
                  <a:pt x="15" y="0"/>
                </a:lnTo>
                <a:lnTo>
                  <a:pt x="17" y="0"/>
                </a:lnTo>
                <a:lnTo>
                  <a:pt x="19" y="0"/>
                </a:lnTo>
                <a:lnTo>
                  <a:pt x="22" y="0"/>
                </a:lnTo>
                <a:lnTo>
                  <a:pt x="22" y="0"/>
                </a:lnTo>
                <a:close/>
              </a:path>
            </a:pathLst>
          </a:custGeom>
          <a:noFill/>
          <a:ln w="8001">
            <a:solidFill>
              <a:srgbClr val="FF00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95" name="Oval 92">
            <a:extLst>
              <a:ext uri="{FF2B5EF4-FFF2-40B4-BE49-F238E27FC236}">
                <a16:creationId xmlns:a16="http://schemas.microsoft.com/office/drawing/2014/main" id="{59C1E74B-6D98-444A-9B16-2890236B74D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70235" y="4015904"/>
            <a:ext cx="69850" cy="66675"/>
          </a:xfrm>
          <a:prstGeom prst="ellipse">
            <a:avLst/>
          </a:prstGeom>
          <a:solidFill>
            <a:srgbClr val="9933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96" name="Freeform 93">
            <a:extLst>
              <a:ext uri="{FF2B5EF4-FFF2-40B4-BE49-F238E27FC236}">
                <a16:creationId xmlns:a16="http://schemas.microsoft.com/office/drawing/2014/main" id="{28A99FD5-56AC-4B2D-B90A-53A8AE77E9F8}"/>
              </a:ext>
            </a:extLst>
          </p:cNvPr>
          <p:cNvSpPr>
            <a:spLocks/>
          </p:cNvSpPr>
          <p:nvPr/>
        </p:nvSpPr>
        <p:spPr bwMode="auto">
          <a:xfrm>
            <a:off x="7265472" y="4012729"/>
            <a:ext cx="71438" cy="65087"/>
          </a:xfrm>
          <a:custGeom>
            <a:avLst/>
            <a:gdLst>
              <a:gd name="T0" fmla="*/ 25 w 45"/>
              <a:gd name="T1" fmla="*/ 0 h 41"/>
              <a:gd name="T2" fmla="*/ 30 w 45"/>
              <a:gd name="T3" fmla="*/ 0 h 41"/>
              <a:gd name="T4" fmla="*/ 32 w 45"/>
              <a:gd name="T5" fmla="*/ 2 h 41"/>
              <a:gd name="T6" fmla="*/ 37 w 45"/>
              <a:gd name="T7" fmla="*/ 5 h 41"/>
              <a:gd name="T8" fmla="*/ 40 w 45"/>
              <a:gd name="T9" fmla="*/ 7 h 41"/>
              <a:gd name="T10" fmla="*/ 42 w 45"/>
              <a:gd name="T11" fmla="*/ 11 h 41"/>
              <a:gd name="T12" fmla="*/ 45 w 45"/>
              <a:gd name="T13" fmla="*/ 14 h 41"/>
              <a:gd name="T14" fmla="*/ 45 w 45"/>
              <a:gd name="T15" fmla="*/ 18 h 41"/>
              <a:gd name="T16" fmla="*/ 45 w 45"/>
              <a:gd name="T17" fmla="*/ 23 h 41"/>
              <a:gd name="T18" fmla="*/ 45 w 45"/>
              <a:gd name="T19" fmla="*/ 28 h 41"/>
              <a:gd name="T20" fmla="*/ 42 w 45"/>
              <a:gd name="T21" fmla="*/ 30 h 41"/>
              <a:gd name="T22" fmla="*/ 40 w 45"/>
              <a:gd name="T23" fmla="*/ 34 h 41"/>
              <a:gd name="T24" fmla="*/ 37 w 45"/>
              <a:gd name="T25" fmla="*/ 37 h 41"/>
              <a:gd name="T26" fmla="*/ 32 w 45"/>
              <a:gd name="T27" fmla="*/ 39 h 41"/>
              <a:gd name="T28" fmla="*/ 30 w 45"/>
              <a:gd name="T29" fmla="*/ 41 h 41"/>
              <a:gd name="T30" fmla="*/ 25 w 45"/>
              <a:gd name="T31" fmla="*/ 41 h 41"/>
              <a:gd name="T32" fmla="*/ 20 w 45"/>
              <a:gd name="T33" fmla="*/ 41 h 41"/>
              <a:gd name="T34" fmla="*/ 15 w 45"/>
              <a:gd name="T35" fmla="*/ 41 h 41"/>
              <a:gd name="T36" fmla="*/ 13 w 45"/>
              <a:gd name="T37" fmla="*/ 39 h 41"/>
              <a:gd name="T38" fmla="*/ 8 w 45"/>
              <a:gd name="T39" fmla="*/ 37 h 41"/>
              <a:gd name="T40" fmla="*/ 5 w 45"/>
              <a:gd name="T41" fmla="*/ 34 h 41"/>
              <a:gd name="T42" fmla="*/ 3 w 45"/>
              <a:gd name="T43" fmla="*/ 30 h 41"/>
              <a:gd name="T44" fmla="*/ 0 w 45"/>
              <a:gd name="T45" fmla="*/ 28 h 41"/>
              <a:gd name="T46" fmla="*/ 0 w 45"/>
              <a:gd name="T47" fmla="*/ 23 h 41"/>
              <a:gd name="T48" fmla="*/ 0 w 45"/>
              <a:gd name="T49" fmla="*/ 18 h 41"/>
              <a:gd name="T50" fmla="*/ 0 w 45"/>
              <a:gd name="T51" fmla="*/ 14 h 41"/>
              <a:gd name="T52" fmla="*/ 3 w 45"/>
              <a:gd name="T53" fmla="*/ 11 h 41"/>
              <a:gd name="T54" fmla="*/ 5 w 45"/>
              <a:gd name="T55" fmla="*/ 7 h 41"/>
              <a:gd name="T56" fmla="*/ 8 w 45"/>
              <a:gd name="T57" fmla="*/ 5 h 41"/>
              <a:gd name="T58" fmla="*/ 13 w 45"/>
              <a:gd name="T59" fmla="*/ 2 h 41"/>
              <a:gd name="T60" fmla="*/ 15 w 45"/>
              <a:gd name="T61" fmla="*/ 0 h 41"/>
              <a:gd name="T62" fmla="*/ 20 w 45"/>
              <a:gd name="T63" fmla="*/ 0 h 41"/>
              <a:gd name="T64" fmla="*/ 23 w 45"/>
              <a:gd name="T65" fmla="*/ 0 h 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45" h="41">
                <a:moveTo>
                  <a:pt x="23" y="0"/>
                </a:moveTo>
                <a:lnTo>
                  <a:pt x="25" y="0"/>
                </a:lnTo>
                <a:lnTo>
                  <a:pt x="27" y="0"/>
                </a:lnTo>
                <a:lnTo>
                  <a:pt x="30" y="0"/>
                </a:lnTo>
                <a:lnTo>
                  <a:pt x="30" y="2"/>
                </a:lnTo>
                <a:lnTo>
                  <a:pt x="32" y="2"/>
                </a:lnTo>
                <a:lnTo>
                  <a:pt x="35" y="2"/>
                </a:lnTo>
                <a:lnTo>
                  <a:pt x="37" y="5"/>
                </a:lnTo>
                <a:lnTo>
                  <a:pt x="37" y="7"/>
                </a:lnTo>
                <a:lnTo>
                  <a:pt x="40" y="7"/>
                </a:lnTo>
                <a:lnTo>
                  <a:pt x="42" y="9"/>
                </a:lnTo>
                <a:lnTo>
                  <a:pt x="42" y="11"/>
                </a:lnTo>
                <a:lnTo>
                  <a:pt x="42" y="14"/>
                </a:lnTo>
                <a:lnTo>
                  <a:pt x="45" y="14"/>
                </a:lnTo>
                <a:lnTo>
                  <a:pt x="45" y="16"/>
                </a:lnTo>
                <a:lnTo>
                  <a:pt x="45" y="18"/>
                </a:lnTo>
                <a:lnTo>
                  <a:pt x="45" y="21"/>
                </a:lnTo>
                <a:lnTo>
                  <a:pt x="45" y="23"/>
                </a:lnTo>
                <a:lnTo>
                  <a:pt x="45" y="25"/>
                </a:lnTo>
                <a:lnTo>
                  <a:pt x="45" y="28"/>
                </a:lnTo>
                <a:lnTo>
                  <a:pt x="42" y="28"/>
                </a:lnTo>
                <a:lnTo>
                  <a:pt x="42" y="30"/>
                </a:lnTo>
                <a:lnTo>
                  <a:pt x="42" y="32"/>
                </a:lnTo>
                <a:lnTo>
                  <a:pt x="40" y="34"/>
                </a:lnTo>
                <a:lnTo>
                  <a:pt x="37" y="34"/>
                </a:lnTo>
                <a:lnTo>
                  <a:pt x="37" y="37"/>
                </a:lnTo>
                <a:lnTo>
                  <a:pt x="35" y="39"/>
                </a:lnTo>
                <a:lnTo>
                  <a:pt x="32" y="39"/>
                </a:lnTo>
                <a:lnTo>
                  <a:pt x="30" y="39"/>
                </a:lnTo>
                <a:lnTo>
                  <a:pt x="30" y="41"/>
                </a:lnTo>
                <a:lnTo>
                  <a:pt x="27" y="41"/>
                </a:lnTo>
                <a:lnTo>
                  <a:pt x="25" y="41"/>
                </a:lnTo>
                <a:lnTo>
                  <a:pt x="23" y="41"/>
                </a:lnTo>
                <a:lnTo>
                  <a:pt x="20" y="41"/>
                </a:lnTo>
                <a:lnTo>
                  <a:pt x="18" y="41"/>
                </a:lnTo>
                <a:lnTo>
                  <a:pt x="15" y="41"/>
                </a:lnTo>
                <a:lnTo>
                  <a:pt x="15" y="39"/>
                </a:lnTo>
                <a:lnTo>
                  <a:pt x="13" y="39"/>
                </a:lnTo>
                <a:lnTo>
                  <a:pt x="10" y="39"/>
                </a:lnTo>
                <a:lnTo>
                  <a:pt x="8" y="37"/>
                </a:lnTo>
                <a:lnTo>
                  <a:pt x="8" y="34"/>
                </a:lnTo>
                <a:lnTo>
                  <a:pt x="5" y="34"/>
                </a:lnTo>
                <a:lnTo>
                  <a:pt x="3" y="32"/>
                </a:lnTo>
                <a:lnTo>
                  <a:pt x="3" y="30"/>
                </a:lnTo>
                <a:lnTo>
                  <a:pt x="3" y="28"/>
                </a:lnTo>
                <a:lnTo>
                  <a:pt x="0" y="28"/>
                </a:lnTo>
                <a:lnTo>
                  <a:pt x="0" y="25"/>
                </a:lnTo>
                <a:lnTo>
                  <a:pt x="0" y="23"/>
                </a:lnTo>
                <a:lnTo>
                  <a:pt x="0" y="21"/>
                </a:lnTo>
                <a:lnTo>
                  <a:pt x="0" y="18"/>
                </a:lnTo>
                <a:lnTo>
                  <a:pt x="0" y="16"/>
                </a:lnTo>
                <a:lnTo>
                  <a:pt x="0" y="14"/>
                </a:lnTo>
                <a:lnTo>
                  <a:pt x="3" y="14"/>
                </a:lnTo>
                <a:lnTo>
                  <a:pt x="3" y="11"/>
                </a:lnTo>
                <a:lnTo>
                  <a:pt x="3" y="9"/>
                </a:lnTo>
                <a:lnTo>
                  <a:pt x="5" y="7"/>
                </a:lnTo>
                <a:lnTo>
                  <a:pt x="8" y="7"/>
                </a:lnTo>
                <a:lnTo>
                  <a:pt x="8" y="5"/>
                </a:lnTo>
                <a:lnTo>
                  <a:pt x="10" y="2"/>
                </a:lnTo>
                <a:lnTo>
                  <a:pt x="13" y="2"/>
                </a:lnTo>
                <a:lnTo>
                  <a:pt x="15" y="2"/>
                </a:lnTo>
                <a:lnTo>
                  <a:pt x="15" y="0"/>
                </a:lnTo>
                <a:lnTo>
                  <a:pt x="18" y="0"/>
                </a:lnTo>
                <a:lnTo>
                  <a:pt x="20" y="0"/>
                </a:lnTo>
                <a:lnTo>
                  <a:pt x="23" y="0"/>
                </a:lnTo>
                <a:lnTo>
                  <a:pt x="23" y="0"/>
                </a:lnTo>
                <a:close/>
              </a:path>
            </a:pathLst>
          </a:custGeom>
          <a:noFill/>
          <a:ln w="8001">
            <a:solidFill>
              <a:srgbClr val="FF00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97" name="Oval 94">
            <a:extLst>
              <a:ext uri="{FF2B5EF4-FFF2-40B4-BE49-F238E27FC236}">
                <a16:creationId xmlns:a16="http://schemas.microsoft.com/office/drawing/2014/main" id="{13E743CE-BA0D-4979-A96A-F55032781EE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13147" y="4015904"/>
            <a:ext cx="71438" cy="66675"/>
          </a:xfrm>
          <a:prstGeom prst="ellipse">
            <a:avLst/>
          </a:prstGeom>
          <a:solidFill>
            <a:srgbClr val="9933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98" name="Freeform 95">
            <a:extLst>
              <a:ext uri="{FF2B5EF4-FFF2-40B4-BE49-F238E27FC236}">
                <a16:creationId xmlns:a16="http://schemas.microsoft.com/office/drawing/2014/main" id="{81A11A87-BBF1-45AA-9558-FE8BB0FE4127}"/>
              </a:ext>
            </a:extLst>
          </p:cNvPr>
          <p:cNvSpPr>
            <a:spLocks/>
          </p:cNvSpPr>
          <p:nvPr/>
        </p:nvSpPr>
        <p:spPr bwMode="auto">
          <a:xfrm>
            <a:off x="7721085" y="4012729"/>
            <a:ext cx="69850" cy="65087"/>
          </a:xfrm>
          <a:custGeom>
            <a:avLst/>
            <a:gdLst>
              <a:gd name="T0" fmla="*/ 25 w 44"/>
              <a:gd name="T1" fmla="*/ 0 h 41"/>
              <a:gd name="T2" fmla="*/ 29 w 44"/>
              <a:gd name="T3" fmla="*/ 0 h 41"/>
              <a:gd name="T4" fmla="*/ 32 w 44"/>
              <a:gd name="T5" fmla="*/ 2 h 41"/>
              <a:gd name="T6" fmla="*/ 37 w 44"/>
              <a:gd name="T7" fmla="*/ 5 h 41"/>
              <a:gd name="T8" fmla="*/ 39 w 44"/>
              <a:gd name="T9" fmla="*/ 7 h 41"/>
              <a:gd name="T10" fmla="*/ 42 w 44"/>
              <a:gd name="T11" fmla="*/ 11 h 41"/>
              <a:gd name="T12" fmla="*/ 44 w 44"/>
              <a:gd name="T13" fmla="*/ 14 h 41"/>
              <a:gd name="T14" fmla="*/ 44 w 44"/>
              <a:gd name="T15" fmla="*/ 18 h 41"/>
              <a:gd name="T16" fmla="*/ 44 w 44"/>
              <a:gd name="T17" fmla="*/ 23 h 41"/>
              <a:gd name="T18" fmla="*/ 44 w 44"/>
              <a:gd name="T19" fmla="*/ 28 h 41"/>
              <a:gd name="T20" fmla="*/ 42 w 44"/>
              <a:gd name="T21" fmla="*/ 30 h 41"/>
              <a:gd name="T22" fmla="*/ 39 w 44"/>
              <a:gd name="T23" fmla="*/ 34 h 41"/>
              <a:gd name="T24" fmla="*/ 37 w 44"/>
              <a:gd name="T25" fmla="*/ 37 h 41"/>
              <a:gd name="T26" fmla="*/ 32 w 44"/>
              <a:gd name="T27" fmla="*/ 39 h 41"/>
              <a:gd name="T28" fmla="*/ 29 w 44"/>
              <a:gd name="T29" fmla="*/ 41 h 41"/>
              <a:gd name="T30" fmla="*/ 25 w 44"/>
              <a:gd name="T31" fmla="*/ 41 h 41"/>
              <a:gd name="T32" fmla="*/ 20 w 44"/>
              <a:gd name="T33" fmla="*/ 41 h 41"/>
              <a:gd name="T34" fmla="*/ 15 w 44"/>
              <a:gd name="T35" fmla="*/ 41 h 41"/>
              <a:gd name="T36" fmla="*/ 12 w 44"/>
              <a:gd name="T37" fmla="*/ 39 h 41"/>
              <a:gd name="T38" fmla="*/ 7 w 44"/>
              <a:gd name="T39" fmla="*/ 37 h 41"/>
              <a:gd name="T40" fmla="*/ 5 w 44"/>
              <a:gd name="T41" fmla="*/ 34 h 41"/>
              <a:gd name="T42" fmla="*/ 2 w 44"/>
              <a:gd name="T43" fmla="*/ 30 h 41"/>
              <a:gd name="T44" fmla="*/ 0 w 44"/>
              <a:gd name="T45" fmla="*/ 28 h 41"/>
              <a:gd name="T46" fmla="*/ 0 w 44"/>
              <a:gd name="T47" fmla="*/ 23 h 41"/>
              <a:gd name="T48" fmla="*/ 0 w 44"/>
              <a:gd name="T49" fmla="*/ 18 h 41"/>
              <a:gd name="T50" fmla="*/ 0 w 44"/>
              <a:gd name="T51" fmla="*/ 14 h 41"/>
              <a:gd name="T52" fmla="*/ 2 w 44"/>
              <a:gd name="T53" fmla="*/ 11 h 41"/>
              <a:gd name="T54" fmla="*/ 5 w 44"/>
              <a:gd name="T55" fmla="*/ 7 h 41"/>
              <a:gd name="T56" fmla="*/ 7 w 44"/>
              <a:gd name="T57" fmla="*/ 5 h 41"/>
              <a:gd name="T58" fmla="*/ 12 w 44"/>
              <a:gd name="T59" fmla="*/ 2 h 41"/>
              <a:gd name="T60" fmla="*/ 15 w 44"/>
              <a:gd name="T61" fmla="*/ 0 h 41"/>
              <a:gd name="T62" fmla="*/ 20 w 44"/>
              <a:gd name="T63" fmla="*/ 0 h 41"/>
              <a:gd name="T64" fmla="*/ 22 w 44"/>
              <a:gd name="T65" fmla="*/ 0 h 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44" h="41">
                <a:moveTo>
                  <a:pt x="22" y="0"/>
                </a:moveTo>
                <a:lnTo>
                  <a:pt x="25" y="0"/>
                </a:lnTo>
                <a:lnTo>
                  <a:pt x="27" y="0"/>
                </a:lnTo>
                <a:lnTo>
                  <a:pt x="29" y="0"/>
                </a:lnTo>
                <a:lnTo>
                  <a:pt x="29" y="2"/>
                </a:lnTo>
                <a:lnTo>
                  <a:pt x="32" y="2"/>
                </a:lnTo>
                <a:lnTo>
                  <a:pt x="34" y="2"/>
                </a:lnTo>
                <a:lnTo>
                  <a:pt x="37" y="5"/>
                </a:lnTo>
                <a:lnTo>
                  <a:pt x="37" y="7"/>
                </a:lnTo>
                <a:lnTo>
                  <a:pt x="39" y="7"/>
                </a:lnTo>
                <a:lnTo>
                  <a:pt x="42" y="9"/>
                </a:lnTo>
                <a:lnTo>
                  <a:pt x="42" y="11"/>
                </a:lnTo>
                <a:lnTo>
                  <a:pt x="42" y="14"/>
                </a:lnTo>
                <a:lnTo>
                  <a:pt x="44" y="14"/>
                </a:lnTo>
                <a:lnTo>
                  <a:pt x="44" y="16"/>
                </a:lnTo>
                <a:lnTo>
                  <a:pt x="44" y="18"/>
                </a:lnTo>
                <a:lnTo>
                  <a:pt x="44" y="21"/>
                </a:lnTo>
                <a:lnTo>
                  <a:pt x="44" y="23"/>
                </a:lnTo>
                <a:lnTo>
                  <a:pt x="44" y="25"/>
                </a:lnTo>
                <a:lnTo>
                  <a:pt x="44" y="28"/>
                </a:lnTo>
                <a:lnTo>
                  <a:pt x="42" y="28"/>
                </a:lnTo>
                <a:lnTo>
                  <a:pt x="42" y="30"/>
                </a:lnTo>
                <a:lnTo>
                  <a:pt x="42" y="32"/>
                </a:lnTo>
                <a:lnTo>
                  <a:pt x="39" y="34"/>
                </a:lnTo>
                <a:lnTo>
                  <a:pt x="37" y="34"/>
                </a:lnTo>
                <a:lnTo>
                  <a:pt x="37" y="37"/>
                </a:lnTo>
                <a:lnTo>
                  <a:pt x="34" y="39"/>
                </a:lnTo>
                <a:lnTo>
                  <a:pt x="32" y="39"/>
                </a:lnTo>
                <a:lnTo>
                  <a:pt x="29" y="39"/>
                </a:lnTo>
                <a:lnTo>
                  <a:pt x="29" y="41"/>
                </a:lnTo>
                <a:lnTo>
                  <a:pt x="27" y="41"/>
                </a:lnTo>
                <a:lnTo>
                  <a:pt x="25" y="41"/>
                </a:lnTo>
                <a:lnTo>
                  <a:pt x="22" y="41"/>
                </a:lnTo>
                <a:lnTo>
                  <a:pt x="20" y="41"/>
                </a:lnTo>
                <a:lnTo>
                  <a:pt x="17" y="41"/>
                </a:lnTo>
                <a:lnTo>
                  <a:pt x="15" y="41"/>
                </a:lnTo>
                <a:lnTo>
                  <a:pt x="15" y="39"/>
                </a:lnTo>
                <a:lnTo>
                  <a:pt x="12" y="39"/>
                </a:lnTo>
                <a:lnTo>
                  <a:pt x="10" y="39"/>
                </a:lnTo>
                <a:lnTo>
                  <a:pt x="7" y="37"/>
                </a:lnTo>
                <a:lnTo>
                  <a:pt x="7" y="34"/>
                </a:lnTo>
                <a:lnTo>
                  <a:pt x="5" y="34"/>
                </a:lnTo>
                <a:lnTo>
                  <a:pt x="2" y="32"/>
                </a:lnTo>
                <a:lnTo>
                  <a:pt x="2" y="30"/>
                </a:lnTo>
                <a:lnTo>
                  <a:pt x="2" y="28"/>
                </a:lnTo>
                <a:lnTo>
                  <a:pt x="0" y="28"/>
                </a:lnTo>
                <a:lnTo>
                  <a:pt x="0" y="25"/>
                </a:lnTo>
                <a:lnTo>
                  <a:pt x="0" y="23"/>
                </a:lnTo>
                <a:lnTo>
                  <a:pt x="0" y="21"/>
                </a:lnTo>
                <a:lnTo>
                  <a:pt x="0" y="18"/>
                </a:lnTo>
                <a:lnTo>
                  <a:pt x="0" y="16"/>
                </a:lnTo>
                <a:lnTo>
                  <a:pt x="0" y="14"/>
                </a:lnTo>
                <a:lnTo>
                  <a:pt x="2" y="14"/>
                </a:lnTo>
                <a:lnTo>
                  <a:pt x="2" y="11"/>
                </a:lnTo>
                <a:lnTo>
                  <a:pt x="2" y="9"/>
                </a:lnTo>
                <a:lnTo>
                  <a:pt x="5" y="7"/>
                </a:lnTo>
                <a:lnTo>
                  <a:pt x="7" y="7"/>
                </a:lnTo>
                <a:lnTo>
                  <a:pt x="7" y="5"/>
                </a:lnTo>
                <a:lnTo>
                  <a:pt x="10" y="2"/>
                </a:lnTo>
                <a:lnTo>
                  <a:pt x="12" y="2"/>
                </a:lnTo>
                <a:lnTo>
                  <a:pt x="15" y="2"/>
                </a:lnTo>
                <a:lnTo>
                  <a:pt x="15" y="0"/>
                </a:lnTo>
                <a:lnTo>
                  <a:pt x="17" y="0"/>
                </a:lnTo>
                <a:lnTo>
                  <a:pt x="20" y="0"/>
                </a:lnTo>
                <a:lnTo>
                  <a:pt x="22" y="0"/>
                </a:lnTo>
                <a:lnTo>
                  <a:pt x="22" y="0"/>
                </a:lnTo>
                <a:close/>
              </a:path>
            </a:pathLst>
          </a:custGeom>
          <a:noFill/>
          <a:ln w="8001">
            <a:solidFill>
              <a:srgbClr val="FF00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99" name="Oval 96">
            <a:extLst>
              <a:ext uri="{FF2B5EF4-FFF2-40B4-BE49-F238E27FC236}">
                <a16:creationId xmlns:a16="http://schemas.microsoft.com/office/drawing/2014/main" id="{353CBCE9-E3FB-49ED-AD6E-13CA88B437F2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79897" y="4015904"/>
            <a:ext cx="69850" cy="66675"/>
          </a:xfrm>
          <a:prstGeom prst="ellipse">
            <a:avLst/>
          </a:prstGeom>
          <a:solidFill>
            <a:srgbClr val="9933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00" name="Freeform 97">
            <a:extLst>
              <a:ext uri="{FF2B5EF4-FFF2-40B4-BE49-F238E27FC236}">
                <a16:creationId xmlns:a16="http://schemas.microsoft.com/office/drawing/2014/main" id="{2145141A-822D-483A-BE7F-0185393ACBEE}"/>
              </a:ext>
            </a:extLst>
          </p:cNvPr>
          <p:cNvSpPr>
            <a:spLocks/>
          </p:cNvSpPr>
          <p:nvPr/>
        </p:nvSpPr>
        <p:spPr bwMode="auto">
          <a:xfrm>
            <a:off x="8375135" y="4012729"/>
            <a:ext cx="71437" cy="65087"/>
          </a:xfrm>
          <a:custGeom>
            <a:avLst/>
            <a:gdLst>
              <a:gd name="T0" fmla="*/ 25 w 45"/>
              <a:gd name="T1" fmla="*/ 0 h 41"/>
              <a:gd name="T2" fmla="*/ 30 w 45"/>
              <a:gd name="T3" fmla="*/ 0 h 41"/>
              <a:gd name="T4" fmla="*/ 32 w 45"/>
              <a:gd name="T5" fmla="*/ 2 h 41"/>
              <a:gd name="T6" fmla="*/ 37 w 45"/>
              <a:gd name="T7" fmla="*/ 5 h 41"/>
              <a:gd name="T8" fmla="*/ 40 w 45"/>
              <a:gd name="T9" fmla="*/ 7 h 41"/>
              <a:gd name="T10" fmla="*/ 42 w 45"/>
              <a:gd name="T11" fmla="*/ 11 h 41"/>
              <a:gd name="T12" fmla="*/ 45 w 45"/>
              <a:gd name="T13" fmla="*/ 14 h 41"/>
              <a:gd name="T14" fmla="*/ 45 w 45"/>
              <a:gd name="T15" fmla="*/ 18 h 41"/>
              <a:gd name="T16" fmla="*/ 45 w 45"/>
              <a:gd name="T17" fmla="*/ 23 h 41"/>
              <a:gd name="T18" fmla="*/ 45 w 45"/>
              <a:gd name="T19" fmla="*/ 28 h 41"/>
              <a:gd name="T20" fmla="*/ 42 w 45"/>
              <a:gd name="T21" fmla="*/ 30 h 41"/>
              <a:gd name="T22" fmla="*/ 40 w 45"/>
              <a:gd name="T23" fmla="*/ 34 h 41"/>
              <a:gd name="T24" fmla="*/ 37 w 45"/>
              <a:gd name="T25" fmla="*/ 37 h 41"/>
              <a:gd name="T26" fmla="*/ 32 w 45"/>
              <a:gd name="T27" fmla="*/ 39 h 41"/>
              <a:gd name="T28" fmla="*/ 30 w 45"/>
              <a:gd name="T29" fmla="*/ 41 h 41"/>
              <a:gd name="T30" fmla="*/ 25 w 45"/>
              <a:gd name="T31" fmla="*/ 41 h 41"/>
              <a:gd name="T32" fmla="*/ 20 w 45"/>
              <a:gd name="T33" fmla="*/ 41 h 41"/>
              <a:gd name="T34" fmla="*/ 15 w 45"/>
              <a:gd name="T35" fmla="*/ 41 h 41"/>
              <a:gd name="T36" fmla="*/ 13 w 45"/>
              <a:gd name="T37" fmla="*/ 39 h 41"/>
              <a:gd name="T38" fmla="*/ 8 w 45"/>
              <a:gd name="T39" fmla="*/ 37 h 41"/>
              <a:gd name="T40" fmla="*/ 5 w 45"/>
              <a:gd name="T41" fmla="*/ 34 h 41"/>
              <a:gd name="T42" fmla="*/ 3 w 45"/>
              <a:gd name="T43" fmla="*/ 30 h 41"/>
              <a:gd name="T44" fmla="*/ 0 w 45"/>
              <a:gd name="T45" fmla="*/ 28 h 41"/>
              <a:gd name="T46" fmla="*/ 0 w 45"/>
              <a:gd name="T47" fmla="*/ 23 h 41"/>
              <a:gd name="T48" fmla="*/ 0 w 45"/>
              <a:gd name="T49" fmla="*/ 18 h 41"/>
              <a:gd name="T50" fmla="*/ 0 w 45"/>
              <a:gd name="T51" fmla="*/ 14 h 41"/>
              <a:gd name="T52" fmla="*/ 3 w 45"/>
              <a:gd name="T53" fmla="*/ 11 h 41"/>
              <a:gd name="T54" fmla="*/ 5 w 45"/>
              <a:gd name="T55" fmla="*/ 7 h 41"/>
              <a:gd name="T56" fmla="*/ 8 w 45"/>
              <a:gd name="T57" fmla="*/ 5 h 41"/>
              <a:gd name="T58" fmla="*/ 13 w 45"/>
              <a:gd name="T59" fmla="*/ 2 h 41"/>
              <a:gd name="T60" fmla="*/ 15 w 45"/>
              <a:gd name="T61" fmla="*/ 0 h 41"/>
              <a:gd name="T62" fmla="*/ 20 w 45"/>
              <a:gd name="T63" fmla="*/ 0 h 41"/>
              <a:gd name="T64" fmla="*/ 22 w 45"/>
              <a:gd name="T65" fmla="*/ 0 h 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45" h="41">
                <a:moveTo>
                  <a:pt x="22" y="0"/>
                </a:moveTo>
                <a:lnTo>
                  <a:pt x="25" y="0"/>
                </a:lnTo>
                <a:lnTo>
                  <a:pt x="27" y="0"/>
                </a:lnTo>
                <a:lnTo>
                  <a:pt x="30" y="0"/>
                </a:lnTo>
                <a:lnTo>
                  <a:pt x="30" y="2"/>
                </a:lnTo>
                <a:lnTo>
                  <a:pt x="32" y="2"/>
                </a:lnTo>
                <a:lnTo>
                  <a:pt x="35" y="2"/>
                </a:lnTo>
                <a:lnTo>
                  <a:pt x="37" y="5"/>
                </a:lnTo>
                <a:lnTo>
                  <a:pt x="37" y="7"/>
                </a:lnTo>
                <a:lnTo>
                  <a:pt x="40" y="7"/>
                </a:lnTo>
                <a:lnTo>
                  <a:pt x="42" y="9"/>
                </a:lnTo>
                <a:lnTo>
                  <a:pt x="42" y="11"/>
                </a:lnTo>
                <a:lnTo>
                  <a:pt x="42" y="14"/>
                </a:lnTo>
                <a:lnTo>
                  <a:pt x="45" y="14"/>
                </a:lnTo>
                <a:lnTo>
                  <a:pt x="45" y="16"/>
                </a:lnTo>
                <a:lnTo>
                  <a:pt x="45" y="18"/>
                </a:lnTo>
                <a:lnTo>
                  <a:pt x="45" y="21"/>
                </a:lnTo>
                <a:lnTo>
                  <a:pt x="45" y="23"/>
                </a:lnTo>
                <a:lnTo>
                  <a:pt x="45" y="25"/>
                </a:lnTo>
                <a:lnTo>
                  <a:pt x="45" y="28"/>
                </a:lnTo>
                <a:lnTo>
                  <a:pt x="42" y="28"/>
                </a:lnTo>
                <a:lnTo>
                  <a:pt x="42" y="30"/>
                </a:lnTo>
                <a:lnTo>
                  <a:pt x="42" y="32"/>
                </a:lnTo>
                <a:lnTo>
                  <a:pt x="40" y="34"/>
                </a:lnTo>
                <a:lnTo>
                  <a:pt x="37" y="34"/>
                </a:lnTo>
                <a:lnTo>
                  <a:pt x="37" y="37"/>
                </a:lnTo>
                <a:lnTo>
                  <a:pt x="35" y="39"/>
                </a:lnTo>
                <a:lnTo>
                  <a:pt x="32" y="39"/>
                </a:lnTo>
                <a:lnTo>
                  <a:pt x="30" y="39"/>
                </a:lnTo>
                <a:lnTo>
                  <a:pt x="30" y="41"/>
                </a:lnTo>
                <a:lnTo>
                  <a:pt x="27" y="41"/>
                </a:lnTo>
                <a:lnTo>
                  <a:pt x="25" y="41"/>
                </a:lnTo>
                <a:lnTo>
                  <a:pt x="22" y="41"/>
                </a:lnTo>
                <a:lnTo>
                  <a:pt x="20" y="41"/>
                </a:lnTo>
                <a:lnTo>
                  <a:pt x="18" y="41"/>
                </a:lnTo>
                <a:lnTo>
                  <a:pt x="15" y="41"/>
                </a:lnTo>
                <a:lnTo>
                  <a:pt x="15" y="39"/>
                </a:lnTo>
                <a:lnTo>
                  <a:pt x="13" y="39"/>
                </a:lnTo>
                <a:lnTo>
                  <a:pt x="10" y="39"/>
                </a:lnTo>
                <a:lnTo>
                  <a:pt x="8" y="37"/>
                </a:lnTo>
                <a:lnTo>
                  <a:pt x="8" y="34"/>
                </a:lnTo>
                <a:lnTo>
                  <a:pt x="5" y="34"/>
                </a:lnTo>
                <a:lnTo>
                  <a:pt x="3" y="32"/>
                </a:lnTo>
                <a:lnTo>
                  <a:pt x="3" y="30"/>
                </a:lnTo>
                <a:lnTo>
                  <a:pt x="3" y="28"/>
                </a:lnTo>
                <a:lnTo>
                  <a:pt x="0" y="28"/>
                </a:lnTo>
                <a:lnTo>
                  <a:pt x="0" y="25"/>
                </a:lnTo>
                <a:lnTo>
                  <a:pt x="0" y="23"/>
                </a:lnTo>
                <a:lnTo>
                  <a:pt x="0" y="21"/>
                </a:lnTo>
                <a:lnTo>
                  <a:pt x="0" y="18"/>
                </a:lnTo>
                <a:lnTo>
                  <a:pt x="0" y="16"/>
                </a:lnTo>
                <a:lnTo>
                  <a:pt x="0" y="14"/>
                </a:lnTo>
                <a:lnTo>
                  <a:pt x="3" y="14"/>
                </a:lnTo>
                <a:lnTo>
                  <a:pt x="3" y="11"/>
                </a:lnTo>
                <a:lnTo>
                  <a:pt x="3" y="9"/>
                </a:lnTo>
                <a:lnTo>
                  <a:pt x="5" y="7"/>
                </a:lnTo>
                <a:lnTo>
                  <a:pt x="8" y="7"/>
                </a:lnTo>
                <a:lnTo>
                  <a:pt x="8" y="5"/>
                </a:lnTo>
                <a:lnTo>
                  <a:pt x="10" y="2"/>
                </a:lnTo>
                <a:lnTo>
                  <a:pt x="13" y="2"/>
                </a:lnTo>
                <a:lnTo>
                  <a:pt x="15" y="2"/>
                </a:lnTo>
                <a:lnTo>
                  <a:pt x="15" y="0"/>
                </a:lnTo>
                <a:lnTo>
                  <a:pt x="18" y="0"/>
                </a:lnTo>
                <a:lnTo>
                  <a:pt x="20" y="0"/>
                </a:lnTo>
                <a:lnTo>
                  <a:pt x="22" y="0"/>
                </a:lnTo>
                <a:lnTo>
                  <a:pt x="22" y="0"/>
                </a:lnTo>
                <a:close/>
              </a:path>
            </a:pathLst>
          </a:custGeom>
          <a:noFill/>
          <a:ln w="8001">
            <a:solidFill>
              <a:srgbClr val="FF00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01" name="Rectangle 98">
            <a:extLst>
              <a:ext uri="{FF2B5EF4-FFF2-40B4-BE49-F238E27FC236}">
                <a16:creationId xmlns:a16="http://schemas.microsoft.com/office/drawing/2014/main" id="{C1ABEC7D-46B0-41C4-831A-ED68DD00ED3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360" y="4736629"/>
            <a:ext cx="3810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r"/>
            <a:r>
              <a:rPr lang="en-US" altLang="en-GB" sz="1000">
                <a:solidFill>
                  <a:srgbClr val="000000"/>
                </a:solidFill>
              </a:rPr>
              <a:t>-</a:t>
            </a:r>
            <a:endParaRPr lang="en-US" altLang="en-GB" sz="1400"/>
          </a:p>
        </p:txBody>
      </p:sp>
      <p:sp>
        <p:nvSpPr>
          <p:cNvPr id="102" name="Rectangle 99">
            <a:extLst>
              <a:ext uri="{FF2B5EF4-FFF2-40B4-BE49-F238E27FC236}">
                <a16:creationId xmlns:a16="http://schemas.microsoft.com/office/drawing/2014/main" id="{5E88BACC-6199-406C-BE47-44F9E37998F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56935" y="4736629"/>
            <a:ext cx="7620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r"/>
            <a:r>
              <a:rPr lang="en-US" altLang="en-GB" sz="1000">
                <a:solidFill>
                  <a:srgbClr val="000000"/>
                </a:solidFill>
              </a:rPr>
              <a:t>1</a:t>
            </a:r>
            <a:endParaRPr lang="en-US" altLang="en-GB" sz="1400"/>
          </a:p>
        </p:txBody>
      </p:sp>
      <p:sp>
        <p:nvSpPr>
          <p:cNvPr id="103" name="Rectangle 100">
            <a:extLst>
              <a:ext uri="{FF2B5EF4-FFF2-40B4-BE49-F238E27FC236}">
                <a16:creationId xmlns:a16="http://schemas.microsoft.com/office/drawing/2014/main" id="{6C3F996C-56AF-4920-B60A-5A30D30480D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23610" y="4736629"/>
            <a:ext cx="7620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r"/>
            <a:r>
              <a:rPr lang="en-US" altLang="en-GB" sz="1000">
                <a:solidFill>
                  <a:srgbClr val="000000"/>
                </a:solidFill>
              </a:rPr>
              <a:t>0</a:t>
            </a:r>
            <a:endParaRPr lang="en-US" altLang="en-GB" sz="1400"/>
          </a:p>
        </p:txBody>
      </p:sp>
      <p:sp>
        <p:nvSpPr>
          <p:cNvPr id="104" name="Rectangle 101">
            <a:extLst>
              <a:ext uri="{FF2B5EF4-FFF2-40B4-BE49-F238E27FC236}">
                <a16:creationId xmlns:a16="http://schemas.microsoft.com/office/drawing/2014/main" id="{90148215-4468-48D0-BC59-1A509732CA2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91860" y="4138141"/>
            <a:ext cx="3810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r"/>
            <a:r>
              <a:rPr lang="en-US" altLang="en-GB" sz="1000">
                <a:solidFill>
                  <a:srgbClr val="000000"/>
                </a:solidFill>
              </a:rPr>
              <a:t>-</a:t>
            </a:r>
            <a:endParaRPr lang="en-US" altLang="en-GB" sz="1400"/>
          </a:p>
        </p:txBody>
      </p:sp>
      <p:sp>
        <p:nvSpPr>
          <p:cNvPr id="105" name="Rectangle 102">
            <a:extLst>
              <a:ext uri="{FF2B5EF4-FFF2-40B4-BE49-F238E27FC236}">
                <a16:creationId xmlns:a16="http://schemas.microsoft.com/office/drawing/2014/main" id="{D0528CC9-D03B-479D-852A-6D22FDB87B6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18847" y="4138141"/>
            <a:ext cx="7620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r"/>
            <a:r>
              <a:rPr lang="en-US" altLang="en-GB" sz="1000">
                <a:solidFill>
                  <a:srgbClr val="000000"/>
                </a:solidFill>
              </a:rPr>
              <a:t>8</a:t>
            </a:r>
            <a:endParaRPr lang="en-US" altLang="en-GB" sz="1400"/>
          </a:p>
        </p:txBody>
      </p:sp>
      <p:sp>
        <p:nvSpPr>
          <p:cNvPr id="106" name="Rectangle 103">
            <a:extLst>
              <a:ext uri="{FF2B5EF4-FFF2-40B4-BE49-F238E27FC236}">
                <a16:creationId xmlns:a16="http://schemas.microsoft.com/office/drawing/2014/main" id="{7F4058FC-F9B1-4691-9C0F-10324D47EF4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91860" y="3531716"/>
            <a:ext cx="3810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r"/>
            <a:r>
              <a:rPr lang="en-US" altLang="en-GB" sz="1000">
                <a:solidFill>
                  <a:srgbClr val="000000"/>
                </a:solidFill>
              </a:rPr>
              <a:t>-</a:t>
            </a:r>
            <a:endParaRPr lang="en-US" altLang="en-GB" sz="1400"/>
          </a:p>
        </p:txBody>
      </p:sp>
      <p:sp>
        <p:nvSpPr>
          <p:cNvPr id="107" name="Rectangle 104">
            <a:extLst>
              <a:ext uri="{FF2B5EF4-FFF2-40B4-BE49-F238E27FC236}">
                <a16:creationId xmlns:a16="http://schemas.microsoft.com/office/drawing/2014/main" id="{82FA1AA4-5F93-4DD1-A511-6A7C7426BD4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18847" y="3531716"/>
            <a:ext cx="7620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r"/>
            <a:r>
              <a:rPr lang="en-US" altLang="en-GB" sz="1000">
                <a:solidFill>
                  <a:srgbClr val="000000"/>
                </a:solidFill>
              </a:rPr>
              <a:t>6</a:t>
            </a:r>
            <a:endParaRPr lang="en-US" altLang="en-GB" sz="1400"/>
          </a:p>
        </p:txBody>
      </p:sp>
      <p:sp>
        <p:nvSpPr>
          <p:cNvPr id="108" name="Rectangle 105">
            <a:extLst>
              <a:ext uri="{FF2B5EF4-FFF2-40B4-BE49-F238E27FC236}">
                <a16:creationId xmlns:a16="http://schemas.microsoft.com/office/drawing/2014/main" id="{1658E249-B5AC-4D9A-854E-A260872B599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91860" y="2937991"/>
            <a:ext cx="3810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r"/>
            <a:r>
              <a:rPr lang="en-US" altLang="en-GB" sz="1000">
                <a:solidFill>
                  <a:srgbClr val="000000"/>
                </a:solidFill>
              </a:rPr>
              <a:t>-</a:t>
            </a:r>
            <a:endParaRPr lang="en-US" altLang="en-GB" sz="1400"/>
          </a:p>
        </p:txBody>
      </p:sp>
      <p:sp>
        <p:nvSpPr>
          <p:cNvPr id="109" name="Rectangle 106">
            <a:extLst>
              <a:ext uri="{FF2B5EF4-FFF2-40B4-BE49-F238E27FC236}">
                <a16:creationId xmlns:a16="http://schemas.microsoft.com/office/drawing/2014/main" id="{F56FB1B2-AF58-447B-90B3-C9FA1773C88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18847" y="2937991"/>
            <a:ext cx="7620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r"/>
            <a:r>
              <a:rPr lang="en-US" altLang="en-GB" sz="1000">
                <a:solidFill>
                  <a:srgbClr val="000000"/>
                </a:solidFill>
              </a:rPr>
              <a:t>4</a:t>
            </a:r>
            <a:endParaRPr lang="en-US" altLang="en-GB" sz="1400"/>
          </a:p>
        </p:txBody>
      </p:sp>
      <p:sp>
        <p:nvSpPr>
          <p:cNvPr id="110" name="Rectangle 107">
            <a:extLst>
              <a:ext uri="{FF2B5EF4-FFF2-40B4-BE49-F238E27FC236}">
                <a16:creationId xmlns:a16="http://schemas.microsoft.com/office/drawing/2014/main" id="{B6AFBB72-F30C-4282-A7CB-C8D88072F90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91860" y="2328391"/>
            <a:ext cx="3810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r"/>
            <a:r>
              <a:rPr lang="en-US" altLang="en-GB" sz="1000">
                <a:solidFill>
                  <a:srgbClr val="000000"/>
                </a:solidFill>
              </a:rPr>
              <a:t>-</a:t>
            </a:r>
            <a:endParaRPr lang="en-US" altLang="en-GB" sz="1400"/>
          </a:p>
        </p:txBody>
      </p:sp>
      <p:sp>
        <p:nvSpPr>
          <p:cNvPr id="111" name="Rectangle 108">
            <a:extLst>
              <a:ext uri="{FF2B5EF4-FFF2-40B4-BE49-F238E27FC236}">
                <a16:creationId xmlns:a16="http://schemas.microsoft.com/office/drawing/2014/main" id="{8203BE9E-702E-4471-82D6-F3B4D878218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18847" y="2328391"/>
            <a:ext cx="7620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r"/>
            <a:r>
              <a:rPr lang="en-US" altLang="en-GB" sz="1000">
                <a:solidFill>
                  <a:srgbClr val="000000"/>
                </a:solidFill>
              </a:rPr>
              <a:t>2</a:t>
            </a:r>
            <a:endParaRPr lang="en-US" altLang="en-GB" sz="1400"/>
          </a:p>
        </p:txBody>
      </p:sp>
      <p:sp>
        <p:nvSpPr>
          <p:cNvPr id="112" name="Rectangle 109">
            <a:extLst>
              <a:ext uri="{FF2B5EF4-FFF2-40B4-BE49-F238E27FC236}">
                <a16:creationId xmlns:a16="http://schemas.microsoft.com/office/drawing/2014/main" id="{10FCBC00-B7A4-4278-B19B-B1BCAC79CB2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18847" y="1733079"/>
            <a:ext cx="7620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r"/>
            <a:r>
              <a:rPr lang="en-US" altLang="en-GB" sz="1000">
                <a:solidFill>
                  <a:srgbClr val="000000"/>
                </a:solidFill>
              </a:rPr>
              <a:t>0</a:t>
            </a:r>
            <a:endParaRPr lang="en-US" altLang="en-GB" sz="1400"/>
          </a:p>
        </p:txBody>
      </p:sp>
      <p:sp>
        <p:nvSpPr>
          <p:cNvPr id="113" name="Rectangle 110">
            <a:extLst>
              <a:ext uri="{FF2B5EF4-FFF2-40B4-BE49-F238E27FC236}">
                <a16:creationId xmlns:a16="http://schemas.microsoft.com/office/drawing/2014/main" id="{3DFDC7FC-B8B4-4A40-B327-CDDE79C3F9E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47435" y="4901729"/>
            <a:ext cx="7620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r"/>
            <a:r>
              <a:rPr lang="en-US" altLang="en-GB" sz="1000">
                <a:solidFill>
                  <a:srgbClr val="000000"/>
                </a:solidFill>
              </a:rPr>
              <a:t>0</a:t>
            </a:r>
            <a:endParaRPr lang="en-US" altLang="en-GB" sz="1400"/>
          </a:p>
        </p:txBody>
      </p:sp>
      <p:sp>
        <p:nvSpPr>
          <p:cNvPr id="114" name="Rectangle 111">
            <a:extLst>
              <a:ext uri="{FF2B5EF4-FFF2-40B4-BE49-F238E27FC236}">
                <a16:creationId xmlns:a16="http://schemas.microsoft.com/office/drawing/2014/main" id="{0C99E2CD-14E0-4B09-BAC7-EA76CF21B90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0110" y="4901729"/>
            <a:ext cx="7620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r"/>
            <a:r>
              <a:rPr lang="en-US" altLang="en-GB" sz="1000">
                <a:solidFill>
                  <a:srgbClr val="000000"/>
                </a:solidFill>
              </a:rPr>
              <a:t>1</a:t>
            </a:r>
            <a:endParaRPr lang="en-US" altLang="en-GB" sz="1400"/>
          </a:p>
        </p:txBody>
      </p:sp>
      <p:sp>
        <p:nvSpPr>
          <p:cNvPr id="115" name="Rectangle 112">
            <a:extLst>
              <a:ext uri="{FF2B5EF4-FFF2-40B4-BE49-F238E27FC236}">
                <a16:creationId xmlns:a16="http://schemas.microsoft.com/office/drawing/2014/main" id="{DA3A0765-AADE-49CA-918D-819EEFDD42D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96785" y="4901729"/>
            <a:ext cx="7620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r"/>
            <a:r>
              <a:rPr lang="en-US" altLang="en-GB" sz="1000" dirty="0">
                <a:solidFill>
                  <a:srgbClr val="000000"/>
                </a:solidFill>
              </a:rPr>
              <a:t>0</a:t>
            </a:r>
            <a:endParaRPr lang="en-US" altLang="en-GB" sz="1400" dirty="0"/>
          </a:p>
        </p:txBody>
      </p:sp>
      <p:sp>
        <p:nvSpPr>
          <p:cNvPr id="116" name="Rectangle 113">
            <a:extLst>
              <a:ext uri="{FF2B5EF4-FFF2-40B4-BE49-F238E27FC236}">
                <a16:creationId xmlns:a16="http://schemas.microsoft.com/office/drawing/2014/main" id="{460DECF9-4B9D-4E70-9E22-1DCDB920571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39772" y="4901729"/>
            <a:ext cx="7620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r"/>
            <a:r>
              <a:rPr lang="en-US" altLang="en-GB" sz="1000">
                <a:solidFill>
                  <a:srgbClr val="000000"/>
                </a:solidFill>
              </a:rPr>
              <a:t>2</a:t>
            </a:r>
            <a:endParaRPr lang="en-US" altLang="en-GB" sz="1400"/>
          </a:p>
        </p:txBody>
      </p:sp>
      <p:sp>
        <p:nvSpPr>
          <p:cNvPr id="117" name="Rectangle 114">
            <a:extLst>
              <a:ext uri="{FF2B5EF4-FFF2-40B4-BE49-F238E27FC236}">
                <a16:creationId xmlns:a16="http://schemas.microsoft.com/office/drawing/2014/main" id="{A499ECE6-B37C-48BC-8218-16C25EBE913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06447" y="4901729"/>
            <a:ext cx="7620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r"/>
            <a:r>
              <a:rPr lang="en-US" altLang="en-GB" sz="1000">
                <a:solidFill>
                  <a:srgbClr val="000000"/>
                </a:solidFill>
              </a:rPr>
              <a:t>0</a:t>
            </a:r>
            <a:endParaRPr lang="en-US" altLang="en-GB" sz="1400"/>
          </a:p>
        </p:txBody>
      </p:sp>
      <p:sp>
        <p:nvSpPr>
          <p:cNvPr id="118" name="Rectangle 115">
            <a:extLst>
              <a:ext uri="{FF2B5EF4-FFF2-40B4-BE49-F238E27FC236}">
                <a16:creationId xmlns:a16="http://schemas.microsoft.com/office/drawing/2014/main" id="{BB21573B-E794-436E-B051-5208577291B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57372" y="4901729"/>
            <a:ext cx="7620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r"/>
            <a:r>
              <a:rPr lang="en-US" altLang="en-GB" sz="1000">
                <a:solidFill>
                  <a:srgbClr val="000000"/>
                </a:solidFill>
              </a:rPr>
              <a:t>3</a:t>
            </a:r>
            <a:endParaRPr lang="en-US" altLang="en-GB" sz="1400"/>
          </a:p>
        </p:txBody>
      </p:sp>
      <p:sp>
        <p:nvSpPr>
          <p:cNvPr id="119" name="Rectangle 116">
            <a:extLst>
              <a:ext uri="{FF2B5EF4-FFF2-40B4-BE49-F238E27FC236}">
                <a16:creationId xmlns:a16="http://schemas.microsoft.com/office/drawing/2014/main" id="{32C56C08-2B67-4968-A64E-06F919B1F28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22460" y="4901729"/>
            <a:ext cx="7620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r"/>
            <a:r>
              <a:rPr lang="en-US" altLang="en-GB" sz="1000">
                <a:solidFill>
                  <a:srgbClr val="000000"/>
                </a:solidFill>
              </a:rPr>
              <a:t>0</a:t>
            </a:r>
            <a:endParaRPr lang="en-US" altLang="en-GB" sz="1400"/>
          </a:p>
        </p:txBody>
      </p:sp>
      <p:sp>
        <p:nvSpPr>
          <p:cNvPr id="120" name="Rectangle 117">
            <a:extLst>
              <a:ext uri="{FF2B5EF4-FFF2-40B4-BE49-F238E27FC236}">
                <a16:creationId xmlns:a16="http://schemas.microsoft.com/office/drawing/2014/main" id="{65EFB953-242C-48D6-ABAA-856DAAA8147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74972" y="4901729"/>
            <a:ext cx="7620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r"/>
            <a:r>
              <a:rPr lang="en-US" altLang="en-GB" sz="1000">
                <a:solidFill>
                  <a:srgbClr val="000000"/>
                </a:solidFill>
              </a:rPr>
              <a:t>4</a:t>
            </a:r>
            <a:endParaRPr lang="en-US" altLang="en-GB" sz="1400"/>
          </a:p>
        </p:txBody>
      </p:sp>
      <p:sp>
        <p:nvSpPr>
          <p:cNvPr id="121" name="Rectangle 118">
            <a:extLst>
              <a:ext uri="{FF2B5EF4-FFF2-40B4-BE49-F238E27FC236}">
                <a16:creationId xmlns:a16="http://schemas.microsoft.com/office/drawing/2014/main" id="{9414354B-B02D-4607-94A3-FB0EE4664C2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40060" y="4901729"/>
            <a:ext cx="7620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r"/>
            <a:r>
              <a:rPr lang="en-US" altLang="en-GB" sz="1000">
                <a:solidFill>
                  <a:srgbClr val="000000"/>
                </a:solidFill>
              </a:rPr>
              <a:t>0</a:t>
            </a:r>
            <a:endParaRPr lang="en-US" altLang="en-GB" sz="1400"/>
          </a:p>
        </p:txBody>
      </p:sp>
      <p:sp>
        <p:nvSpPr>
          <p:cNvPr id="122" name="Rectangle 119">
            <a:extLst>
              <a:ext uri="{FF2B5EF4-FFF2-40B4-BE49-F238E27FC236}">
                <a16:creationId xmlns:a16="http://schemas.microsoft.com/office/drawing/2014/main" id="{C828739D-F6FE-4968-8209-5F7E6DF1B921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84635" y="4901729"/>
            <a:ext cx="7620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r"/>
            <a:r>
              <a:rPr lang="en-US" altLang="en-GB" sz="1000">
                <a:solidFill>
                  <a:srgbClr val="000000"/>
                </a:solidFill>
              </a:rPr>
              <a:t>5</a:t>
            </a:r>
            <a:endParaRPr lang="en-US" altLang="en-GB" sz="1400"/>
          </a:p>
        </p:txBody>
      </p:sp>
      <p:sp>
        <p:nvSpPr>
          <p:cNvPr id="123" name="Rectangle 120">
            <a:extLst>
              <a:ext uri="{FF2B5EF4-FFF2-40B4-BE49-F238E27FC236}">
                <a16:creationId xmlns:a16="http://schemas.microsoft.com/office/drawing/2014/main" id="{E5414A4B-E8A1-443B-8A9E-AFD086DE2089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49722" y="4901729"/>
            <a:ext cx="7620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r"/>
            <a:r>
              <a:rPr lang="en-US" altLang="en-GB" sz="1000">
                <a:solidFill>
                  <a:srgbClr val="000000"/>
                </a:solidFill>
              </a:rPr>
              <a:t>0</a:t>
            </a:r>
            <a:endParaRPr lang="en-US" altLang="en-GB" sz="1400"/>
          </a:p>
        </p:txBody>
      </p:sp>
      <p:sp>
        <p:nvSpPr>
          <p:cNvPr id="124" name="Rectangle 121">
            <a:extLst>
              <a:ext uri="{FF2B5EF4-FFF2-40B4-BE49-F238E27FC236}">
                <a16:creationId xmlns:a16="http://schemas.microsoft.com/office/drawing/2014/main" id="{3C6CAE1B-9C30-4765-A919-1CA7E8D7CA39}"/>
              </a:ext>
            </a:extLst>
          </p:cNvPr>
          <p:cNvSpPr>
            <a:spLocks noChangeArrowheads="1"/>
          </p:cNvSpPr>
          <p:nvPr/>
        </p:nvSpPr>
        <p:spPr bwMode="auto">
          <a:xfrm>
            <a:off x="9302235" y="4901729"/>
            <a:ext cx="7620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r"/>
            <a:r>
              <a:rPr lang="en-US" altLang="en-GB" sz="1000">
                <a:solidFill>
                  <a:srgbClr val="000000"/>
                </a:solidFill>
              </a:rPr>
              <a:t>6</a:t>
            </a:r>
            <a:endParaRPr lang="en-US" altLang="en-GB" sz="1400"/>
          </a:p>
        </p:txBody>
      </p:sp>
      <p:sp>
        <p:nvSpPr>
          <p:cNvPr id="125" name="Rectangle 122">
            <a:extLst>
              <a:ext uri="{FF2B5EF4-FFF2-40B4-BE49-F238E27FC236}">
                <a16:creationId xmlns:a16="http://schemas.microsoft.com/office/drawing/2014/main" id="{F13CFF72-2A27-474B-852C-728116B1F8CE}"/>
              </a:ext>
            </a:extLst>
          </p:cNvPr>
          <p:cNvSpPr>
            <a:spLocks noChangeArrowheads="1"/>
          </p:cNvSpPr>
          <p:nvPr/>
        </p:nvSpPr>
        <p:spPr bwMode="auto">
          <a:xfrm>
            <a:off x="9367322" y="4901729"/>
            <a:ext cx="7620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r"/>
            <a:r>
              <a:rPr lang="en-US" altLang="en-GB" sz="1000">
                <a:solidFill>
                  <a:srgbClr val="000000"/>
                </a:solidFill>
              </a:rPr>
              <a:t>0</a:t>
            </a:r>
            <a:endParaRPr lang="en-US" altLang="en-GB" sz="1400"/>
          </a:p>
        </p:txBody>
      </p:sp>
      <p:sp>
        <p:nvSpPr>
          <p:cNvPr id="126" name="Rectangle 123">
            <a:extLst>
              <a:ext uri="{FF2B5EF4-FFF2-40B4-BE49-F238E27FC236}">
                <a16:creationId xmlns:a16="http://schemas.microsoft.com/office/drawing/2014/main" id="{E61FCBC9-80B2-4AE2-8DE7-6DDFDF9F0233}"/>
              </a:ext>
            </a:extLst>
          </p:cNvPr>
          <p:cNvSpPr>
            <a:spLocks noChangeArrowheads="1"/>
          </p:cNvSpPr>
          <p:nvPr/>
        </p:nvSpPr>
        <p:spPr bwMode="auto">
          <a:xfrm rot="16200000">
            <a:off x="1530764" y="2882171"/>
            <a:ext cx="1199879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r"/>
            <a:r>
              <a:rPr lang="ru-RU" altLang="en-GB" sz="1200">
                <a:solidFill>
                  <a:srgbClr val="002060"/>
                </a:solidFill>
              </a:rPr>
              <a:t>Редукция баллов</a:t>
            </a:r>
            <a:r>
              <a:rPr lang="en-US" altLang="en-GB" sz="1200">
                <a:solidFill>
                  <a:srgbClr val="002060"/>
                </a:solidFill>
              </a:rPr>
              <a:t>*</a:t>
            </a:r>
            <a:endParaRPr lang="en-US" altLang="en-GB" sz="1400">
              <a:solidFill>
                <a:srgbClr val="002060"/>
              </a:solidFill>
            </a:endParaRPr>
          </a:p>
        </p:txBody>
      </p:sp>
      <p:sp>
        <p:nvSpPr>
          <p:cNvPr id="127" name="Line 124">
            <a:extLst>
              <a:ext uri="{FF2B5EF4-FFF2-40B4-BE49-F238E27FC236}">
                <a16:creationId xmlns:a16="http://schemas.microsoft.com/office/drawing/2014/main" id="{9B806804-1886-43B5-A9F6-CDEC30E8358D}"/>
              </a:ext>
            </a:extLst>
          </p:cNvPr>
          <p:cNvSpPr>
            <a:spLocks noChangeShapeType="1"/>
          </p:cNvSpPr>
          <p:nvPr/>
        </p:nvSpPr>
        <p:spPr bwMode="auto">
          <a:xfrm>
            <a:off x="8449747" y="3223741"/>
            <a:ext cx="260350" cy="1588"/>
          </a:xfrm>
          <a:prstGeom prst="line">
            <a:avLst/>
          </a:prstGeom>
          <a:noFill/>
          <a:ln w="7938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28" name="Freeform 125">
            <a:extLst>
              <a:ext uri="{FF2B5EF4-FFF2-40B4-BE49-F238E27FC236}">
                <a16:creationId xmlns:a16="http://schemas.microsoft.com/office/drawing/2014/main" id="{67CFBF1C-F2D9-4C8F-BCCE-67D3EA27C619}"/>
              </a:ext>
            </a:extLst>
          </p:cNvPr>
          <p:cNvSpPr>
            <a:spLocks/>
          </p:cNvSpPr>
          <p:nvPr/>
        </p:nvSpPr>
        <p:spPr bwMode="auto">
          <a:xfrm>
            <a:off x="8546585" y="3195166"/>
            <a:ext cx="74612" cy="69850"/>
          </a:xfrm>
          <a:custGeom>
            <a:avLst/>
            <a:gdLst>
              <a:gd name="T0" fmla="*/ 22 w 47"/>
              <a:gd name="T1" fmla="*/ 0 h 44"/>
              <a:gd name="T2" fmla="*/ 47 w 47"/>
              <a:gd name="T3" fmla="*/ 44 h 44"/>
              <a:gd name="T4" fmla="*/ 0 w 47"/>
              <a:gd name="T5" fmla="*/ 44 h 44"/>
              <a:gd name="T6" fmla="*/ 22 w 47"/>
              <a:gd name="T7" fmla="*/ 0 h 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47" h="44">
                <a:moveTo>
                  <a:pt x="22" y="0"/>
                </a:moveTo>
                <a:lnTo>
                  <a:pt x="47" y="44"/>
                </a:lnTo>
                <a:lnTo>
                  <a:pt x="0" y="44"/>
                </a:lnTo>
                <a:lnTo>
                  <a:pt x="22" y="0"/>
                </a:lnTo>
                <a:close/>
              </a:path>
            </a:pathLst>
          </a:cu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29" name="Freeform 126">
            <a:extLst>
              <a:ext uri="{FF2B5EF4-FFF2-40B4-BE49-F238E27FC236}">
                <a16:creationId xmlns:a16="http://schemas.microsoft.com/office/drawing/2014/main" id="{706EA9A7-440C-497A-BB9F-D69F8596F79E}"/>
              </a:ext>
            </a:extLst>
          </p:cNvPr>
          <p:cNvSpPr>
            <a:spLocks/>
          </p:cNvSpPr>
          <p:nvPr/>
        </p:nvSpPr>
        <p:spPr bwMode="auto">
          <a:xfrm>
            <a:off x="8543410" y="3191991"/>
            <a:ext cx="73025" cy="68263"/>
          </a:xfrm>
          <a:custGeom>
            <a:avLst/>
            <a:gdLst>
              <a:gd name="T0" fmla="*/ 22 w 46"/>
              <a:gd name="T1" fmla="*/ 0 h 43"/>
              <a:gd name="T2" fmla="*/ 46 w 46"/>
              <a:gd name="T3" fmla="*/ 43 h 43"/>
              <a:gd name="T4" fmla="*/ 0 w 46"/>
              <a:gd name="T5" fmla="*/ 43 h 43"/>
              <a:gd name="T6" fmla="*/ 22 w 46"/>
              <a:gd name="T7" fmla="*/ 0 h 43"/>
              <a:gd name="T8" fmla="*/ 22 w 46"/>
              <a:gd name="T9" fmla="*/ 0 h 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6" h="43">
                <a:moveTo>
                  <a:pt x="22" y="0"/>
                </a:moveTo>
                <a:lnTo>
                  <a:pt x="46" y="43"/>
                </a:lnTo>
                <a:lnTo>
                  <a:pt x="0" y="43"/>
                </a:lnTo>
                <a:lnTo>
                  <a:pt x="22" y="0"/>
                </a:lnTo>
                <a:lnTo>
                  <a:pt x="22" y="0"/>
                </a:lnTo>
                <a:close/>
              </a:path>
            </a:pathLst>
          </a:custGeom>
          <a:noFill/>
          <a:ln w="8001">
            <a:solidFill>
              <a:srgbClr val="008CCE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30" name="Rectangle 127">
            <a:extLst>
              <a:ext uri="{FF2B5EF4-FFF2-40B4-BE49-F238E27FC236}">
                <a16:creationId xmlns:a16="http://schemas.microsoft.com/office/drawing/2014/main" id="{B449115D-6884-4C1C-A0E1-4E6DFB131520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51422" y="3163416"/>
            <a:ext cx="0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r"/>
            <a:endParaRPr lang="en-US" altLang="en-GB" sz="1400"/>
          </a:p>
        </p:txBody>
      </p:sp>
      <p:sp>
        <p:nvSpPr>
          <p:cNvPr id="131" name="Line 128">
            <a:extLst>
              <a:ext uri="{FF2B5EF4-FFF2-40B4-BE49-F238E27FC236}">
                <a16:creationId xmlns:a16="http://schemas.microsoft.com/office/drawing/2014/main" id="{DFB51776-EA94-4C4C-A1D8-E39FD93F7778}"/>
              </a:ext>
            </a:extLst>
          </p:cNvPr>
          <p:cNvSpPr>
            <a:spLocks noChangeShapeType="1"/>
          </p:cNvSpPr>
          <p:nvPr/>
        </p:nvSpPr>
        <p:spPr bwMode="auto">
          <a:xfrm>
            <a:off x="8449747" y="3406304"/>
            <a:ext cx="260350" cy="1587"/>
          </a:xfrm>
          <a:prstGeom prst="line">
            <a:avLst/>
          </a:prstGeom>
          <a:noFill/>
          <a:ln w="7938">
            <a:solidFill>
              <a:srgbClr val="99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32" name="Oval 129">
            <a:extLst>
              <a:ext uri="{FF2B5EF4-FFF2-40B4-BE49-F238E27FC236}">
                <a16:creationId xmlns:a16="http://schemas.microsoft.com/office/drawing/2014/main" id="{D64FCAA4-60C4-453C-AE54-4B500CF44223}"/>
              </a:ext>
            </a:extLst>
          </p:cNvPr>
          <p:cNvSpPr>
            <a:spLocks noChangeArrowheads="1"/>
          </p:cNvSpPr>
          <p:nvPr/>
        </p:nvSpPr>
        <p:spPr bwMode="auto">
          <a:xfrm>
            <a:off x="8546585" y="3377729"/>
            <a:ext cx="69850" cy="61912"/>
          </a:xfrm>
          <a:prstGeom prst="ellipse">
            <a:avLst/>
          </a:prstGeom>
          <a:solidFill>
            <a:srgbClr val="9933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33" name="Freeform 130">
            <a:extLst>
              <a:ext uri="{FF2B5EF4-FFF2-40B4-BE49-F238E27FC236}">
                <a16:creationId xmlns:a16="http://schemas.microsoft.com/office/drawing/2014/main" id="{D023E678-196D-43CF-9987-215AA3884CFF}"/>
              </a:ext>
            </a:extLst>
          </p:cNvPr>
          <p:cNvSpPr>
            <a:spLocks/>
          </p:cNvSpPr>
          <p:nvPr/>
        </p:nvSpPr>
        <p:spPr bwMode="auto">
          <a:xfrm>
            <a:off x="8543410" y="3374554"/>
            <a:ext cx="69850" cy="61912"/>
          </a:xfrm>
          <a:custGeom>
            <a:avLst/>
            <a:gdLst>
              <a:gd name="T0" fmla="*/ 24 w 44"/>
              <a:gd name="T1" fmla="*/ 0 h 39"/>
              <a:gd name="T2" fmla="*/ 29 w 44"/>
              <a:gd name="T3" fmla="*/ 0 h 39"/>
              <a:gd name="T4" fmla="*/ 32 w 44"/>
              <a:gd name="T5" fmla="*/ 2 h 39"/>
              <a:gd name="T6" fmla="*/ 37 w 44"/>
              <a:gd name="T7" fmla="*/ 4 h 39"/>
              <a:gd name="T8" fmla="*/ 39 w 44"/>
              <a:gd name="T9" fmla="*/ 6 h 39"/>
              <a:gd name="T10" fmla="*/ 42 w 44"/>
              <a:gd name="T11" fmla="*/ 11 h 39"/>
              <a:gd name="T12" fmla="*/ 44 w 44"/>
              <a:gd name="T13" fmla="*/ 13 h 39"/>
              <a:gd name="T14" fmla="*/ 44 w 44"/>
              <a:gd name="T15" fmla="*/ 18 h 39"/>
              <a:gd name="T16" fmla="*/ 44 w 44"/>
              <a:gd name="T17" fmla="*/ 20 h 39"/>
              <a:gd name="T18" fmla="*/ 44 w 44"/>
              <a:gd name="T19" fmla="*/ 25 h 39"/>
              <a:gd name="T20" fmla="*/ 42 w 44"/>
              <a:gd name="T21" fmla="*/ 27 h 39"/>
              <a:gd name="T22" fmla="*/ 39 w 44"/>
              <a:gd name="T23" fmla="*/ 32 h 39"/>
              <a:gd name="T24" fmla="*/ 37 w 44"/>
              <a:gd name="T25" fmla="*/ 34 h 39"/>
              <a:gd name="T26" fmla="*/ 32 w 44"/>
              <a:gd name="T27" fmla="*/ 36 h 39"/>
              <a:gd name="T28" fmla="*/ 29 w 44"/>
              <a:gd name="T29" fmla="*/ 39 h 39"/>
              <a:gd name="T30" fmla="*/ 24 w 44"/>
              <a:gd name="T31" fmla="*/ 39 h 39"/>
              <a:gd name="T32" fmla="*/ 19 w 44"/>
              <a:gd name="T33" fmla="*/ 39 h 39"/>
              <a:gd name="T34" fmla="*/ 15 w 44"/>
              <a:gd name="T35" fmla="*/ 39 h 39"/>
              <a:gd name="T36" fmla="*/ 12 w 44"/>
              <a:gd name="T37" fmla="*/ 36 h 39"/>
              <a:gd name="T38" fmla="*/ 7 w 44"/>
              <a:gd name="T39" fmla="*/ 34 h 39"/>
              <a:gd name="T40" fmla="*/ 5 w 44"/>
              <a:gd name="T41" fmla="*/ 32 h 39"/>
              <a:gd name="T42" fmla="*/ 2 w 44"/>
              <a:gd name="T43" fmla="*/ 27 h 39"/>
              <a:gd name="T44" fmla="*/ 0 w 44"/>
              <a:gd name="T45" fmla="*/ 25 h 39"/>
              <a:gd name="T46" fmla="*/ 0 w 44"/>
              <a:gd name="T47" fmla="*/ 20 h 39"/>
              <a:gd name="T48" fmla="*/ 0 w 44"/>
              <a:gd name="T49" fmla="*/ 18 h 39"/>
              <a:gd name="T50" fmla="*/ 0 w 44"/>
              <a:gd name="T51" fmla="*/ 13 h 39"/>
              <a:gd name="T52" fmla="*/ 2 w 44"/>
              <a:gd name="T53" fmla="*/ 11 h 39"/>
              <a:gd name="T54" fmla="*/ 5 w 44"/>
              <a:gd name="T55" fmla="*/ 6 h 39"/>
              <a:gd name="T56" fmla="*/ 7 w 44"/>
              <a:gd name="T57" fmla="*/ 4 h 39"/>
              <a:gd name="T58" fmla="*/ 12 w 44"/>
              <a:gd name="T59" fmla="*/ 2 h 39"/>
              <a:gd name="T60" fmla="*/ 15 w 44"/>
              <a:gd name="T61" fmla="*/ 0 h 39"/>
              <a:gd name="T62" fmla="*/ 19 w 44"/>
              <a:gd name="T63" fmla="*/ 0 h 39"/>
              <a:gd name="T64" fmla="*/ 22 w 44"/>
              <a:gd name="T65" fmla="*/ 0 h 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44" h="39">
                <a:moveTo>
                  <a:pt x="22" y="0"/>
                </a:moveTo>
                <a:lnTo>
                  <a:pt x="24" y="0"/>
                </a:lnTo>
                <a:lnTo>
                  <a:pt x="27" y="0"/>
                </a:lnTo>
                <a:lnTo>
                  <a:pt x="29" y="0"/>
                </a:lnTo>
                <a:lnTo>
                  <a:pt x="29" y="2"/>
                </a:lnTo>
                <a:lnTo>
                  <a:pt x="32" y="2"/>
                </a:lnTo>
                <a:lnTo>
                  <a:pt x="34" y="2"/>
                </a:lnTo>
                <a:lnTo>
                  <a:pt x="37" y="4"/>
                </a:lnTo>
                <a:lnTo>
                  <a:pt x="37" y="4"/>
                </a:lnTo>
                <a:lnTo>
                  <a:pt x="39" y="6"/>
                </a:lnTo>
                <a:lnTo>
                  <a:pt x="42" y="9"/>
                </a:lnTo>
                <a:lnTo>
                  <a:pt x="42" y="11"/>
                </a:lnTo>
                <a:lnTo>
                  <a:pt x="42" y="11"/>
                </a:lnTo>
                <a:lnTo>
                  <a:pt x="44" y="13"/>
                </a:lnTo>
                <a:lnTo>
                  <a:pt x="44" y="16"/>
                </a:lnTo>
                <a:lnTo>
                  <a:pt x="44" y="18"/>
                </a:lnTo>
                <a:lnTo>
                  <a:pt x="44" y="20"/>
                </a:lnTo>
                <a:lnTo>
                  <a:pt x="44" y="20"/>
                </a:lnTo>
                <a:lnTo>
                  <a:pt x="44" y="23"/>
                </a:lnTo>
                <a:lnTo>
                  <a:pt x="44" y="25"/>
                </a:lnTo>
                <a:lnTo>
                  <a:pt x="42" y="27"/>
                </a:lnTo>
                <a:lnTo>
                  <a:pt x="42" y="27"/>
                </a:lnTo>
                <a:lnTo>
                  <a:pt x="42" y="29"/>
                </a:lnTo>
                <a:lnTo>
                  <a:pt x="39" y="32"/>
                </a:lnTo>
                <a:lnTo>
                  <a:pt x="37" y="34"/>
                </a:lnTo>
                <a:lnTo>
                  <a:pt x="37" y="34"/>
                </a:lnTo>
                <a:lnTo>
                  <a:pt x="34" y="36"/>
                </a:lnTo>
                <a:lnTo>
                  <a:pt x="32" y="36"/>
                </a:lnTo>
                <a:lnTo>
                  <a:pt x="29" y="36"/>
                </a:lnTo>
                <a:lnTo>
                  <a:pt x="29" y="39"/>
                </a:lnTo>
                <a:lnTo>
                  <a:pt x="27" y="39"/>
                </a:lnTo>
                <a:lnTo>
                  <a:pt x="24" y="39"/>
                </a:lnTo>
                <a:lnTo>
                  <a:pt x="22" y="39"/>
                </a:lnTo>
                <a:lnTo>
                  <a:pt x="19" y="39"/>
                </a:lnTo>
                <a:lnTo>
                  <a:pt x="17" y="39"/>
                </a:lnTo>
                <a:lnTo>
                  <a:pt x="15" y="39"/>
                </a:lnTo>
                <a:lnTo>
                  <a:pt x="15" y="36"/>
                </a:lnTo>
                <a:lnTo>
                  <a:pt x="12" y="36"/>
                </a:lnTo>
                <a:lnTo>
                  <a:pt x="10" y="36"/>
                </a:lnTo>
                <a:lnTo>
                  <a:pt x="7" y="34"/>
                </a:lnTo>
                <a:lnTo>
                  <a:pt x="7" y="34"/>
                </a:lnTo>
                <a:lnTo>
                  <a:pt x="5" y="32"/>
                </a:lnTo>
                <a:lnTo>
                  <a:pt x="2" y="29"/>
                </a:lnTo>
                <a:lnTo>
                  <a:pt x="2" y="27"/>
                </a:lnTo>
                <a:lnTo>
                  <a:pt x="2" y="27"/>
                </a:lnTo>
                <a:lnTo>
                  <a:pt x="0" y="25"/>
                </a:lnTo>
                <a:lnTo>
                  <a:pt x="0" y="23"/>
                </a:lnTo>
                <a:lnTo>
                  <a:pt x="0" y="20"/>
                </a:lnTo>
                <a:lnTo>
                  <a:pt x="0" y="20"/>
                </a:lnTo>
                <a:lnTo>
                  <a:pt x="0" y="18"/>
                </a:lnTo>
                <a:lnTo>
                  <a:pt x="0" y="16"/>
                </a:lnTo>
                <a:lnTo>
                  <a:pt x="0" y="13"/>
                </a:lnTo>
                <a:lnTo>
                  <a:pt x="2" y="11"/>
                </a:lnTo>
                <a:lnTo>
                  <a:pt x="2" y="11"/>
                </a:lnTo>
                <a:lnTo>
                  <a:pt x="2" y="9"/>
                </a:lnTo>
                <a:lnTo>
                  <a:pt x="5" y="6"/>
                </a:lnTo>
                <a:lnTo>
                  <a:pt x="7" y="4"/>
                </a:lnTo>
                <a:lnTo>
                  <a:pt x="7" y="4"/>
                </a:lnTo>
                <a:lnTo>
                  <a:pt x="10" y="2"/>
                </a:lnTo>
                <a:lnTo>
                  <a:pt x="12" y="2"/>
                </a:lnTo>
                <a:lnTo>
                  <a:pt x="15" y="2"/>
                </a:lnTo>
                <a:lnTo>
                  <a:pt x="15" y="0"/>
                </a:lnTo>
                <a:lnTo>
                  <a:pt x="17" y="0"/>
                </a:lnTo>
                <a:lnTo>
                  <a:pt x="19" y="0"/>
                </a:lnTo>
                <a:lnTo>
                  <a:pt x="22" y="0"/>
                </a:lnTo>
                <a:lnTo>
                  <a:pt x="22" y="0"/>
                </a:lnTo>
                <a:close/>
              </a:path>
            </a:pathLst>
          </a:custGeom>
          <a:noFill/>
          <a:ln w="8001">
            <a:solidFill>
              <a:srgbClr val="FF00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34" name="Rectangle 131">
            <a:extLst>
              <a:ext uri="{FF2B5EF4-FFF2-40B4-BE49-F238E27FC236}">
                <a16:creationId xmlns:a16="http://schemas.microsoft.com/office/drawing/2014/main" id="{39A65401-4C34-40B3-99F6-4FF0DEE16A0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44635" y="5147791"/>
            <a:ext cx="0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r"/>
            <a:endParaRPr lang="en-US" altLang="en-GB" sz="1400"/>
          </a:p>
        </p:txBody>
      </p:sp>
      <p:sp>
        <p:nvSpPr>
          <p:cNvPr id="135" name="Rectangle 132">
            <a:extLst>
              <a:ext uri="{FF2B5EF4-FFF2-40B4-BE49-F238E27FC236}">
                <a16:creationId xmlns:a16="http://schemas.microsoft.com/office/drawing/2014/main" id="{35BBB9E3-77CA-4B17-8945-17DCE9482A6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24022" y="5287491"/>
            <a:ext cx="38100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r"/>
            <a:r>
              <a:rPr lang="en-US" altLang="en-GB" sz="1100">
                <a:solidFill>
                  <a:srgbClr val="000000"/>
                </a:solidFill>
              </a:rPr>
              <a:t> </a:t>
            </a:r>
            <a:endParaRPr lang="en-US" altLang="en-GB" sz="1400"/>
          </a:p>
        </p:txBody>
      </p:sp>
      <p:sp>
        <p:nvSpPr>
          <p:cNvPr id="136" name="Rectangle 133">
            <a:extLst>
              <a:ext uri="{FF2B5EF4-FFF2-40B4-BE49-F238E27FC236}">
                <a16:creationId xmlns:a16="http://schemas.microsoft.com/office/drawing/2014/main" id="{6BE63D59-F1B0-4B93-995C-9BF82172EEC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35097" y="5287491"/>
            <a:ext cx="393700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r"/>
            <a:r>
              <a:rPr lang="ru-RU" altLang="en-GB" sz="1400"/>
              <a:t>        </a:t>
            </a:r>
            <a:endParaRPr lang="en-US" altLang="en-GB" sz="1400"/>
          </a:p>
        </p:txBody>
      </p:sp>
      <p:sp>
        <p:nvSpPr>
          <p:cNvPr id="137" name="Rectangle 134">
            <a:extLst>
              <a:ext uri="{FF2B5EF4-FFF2-40B4-BE49-F238E27FC236}">
                <a16:creationId xmlns:a16="http://schemas.microsoft.com/office/drawing/2014/main" id="{F29F7511-2541-4803-9C46-3F0FD6F5A65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63722" y="5287491"/>
            <a:ext cx="38100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r"/>
            <a:r>
              <a:rPr lang="en-US" altLang="en-GB" sz="1100">
                <a:solidFill>
                  <a:srgbClr val="000000"/>
                </a:solidFill>
              </a:rPr>
              <a:t> </a:t>
            </a:r>
            <a:endParaRPr lang="en-US" altLang="en-GB" sz="1400"/>
          </a:p>
        </p:txBody>
      </p:sp>
      <p:sp>
        <p:nvSpPr>
          <p:cNvPr id="138" name="Rectangle 135">
            <a:extLst>
              <a:ext uri="{FF2B5EF4-FFF2-40B4-BE49-F238E27FC236}">
                <a16:creationId xmlns:a16="http://schemas.microsoft.com/office/drawing/2014/main" id="{F3362DA7-EFE7-49EB-B4AB-B7C1744200B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35222" y="5287491"/>
            <a:ext cx="0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r"/>
            <a:endParaRPr lang="en-US" altLang="en-GB" sz="1400"/>
          </a:p>
        </p:txBody>
      </p:sp>
      <p:sp>
        <p:nvSpPr>
          <p:cNvPr id="139" name="Rectangle 136">
            <a:extLst>
              <a:ext uri="{FF2B5EF4-FFF2-40B4-BE49-F238E27FC236}">
                <a16:creationId xmlns:a16="http://schemas.microsoft.com/office/drawing/2014/main" id="{AF7B8B68-DC0D-43CC-BE8B-4E619E43FC1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52197" y="1723554"/>
            <a:ext cx="6751638" cy="16192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40" name="Line 137">
            <a:extLst>
              <a:ext uri="{FF2B5EF4-FFF2-40B4-BE49-F238E27FC236}">
                <a16:creationId xmlns:a16="http://schemas.microsoft.com/office/drawing/2014/main" id="{20A33B71-0EDC-41E3-8DD1-0CE027940B7F}"/>
              </a:ext>
            </a:extLst>
          </p:cNvPr>
          <p:cNvSpPr>
            <a:spLocks noChangeShapeType="1"/>
          </p:cNvSpPr>
          <p:nvPr/>
        </p:nvSpPr>
        <p:spPr bwMode="auto">
          <a:xfrm>
            <a:off x="2609335" y="4779491"/>
            <a:ext cx="6740525" cy="1588"/>
          </a:xfrm>
          <a:prstGeom prst="line">
            <a:avLst/>
          </a:prstGeom>
          <a:noFill/>
          <a:ln w="1111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41" name="Rectangle 138">
            <a:extLst>
              <a:ext uri="{FF2B5EF4-FFF2-40B4-BE49-F238E27FC236}">
                <a16:creationId xmlns:a16="http://schemas.microsoft.com/office/drawing/2014/main" id="{C5D97780-719C-4725-8138-DF18B25CB13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52047" y="1759428"/>
            <a:ext cx="7613650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r>
              <a:rPr lang="en-GB" altLang="en-GB" sz="1800" b="1" dirty="0">
                <a:solidFill>
                  <a:srgbClr val="002060"/>
                </a:solidFill>
              </a:rPr>
              <a:t>Э</a:t>
            </a:r>
            <a:r>
              <a:rPr lang="ru-RU" altLang="en-GB" sz="1800" b="1" dirty="0" err="1">
                <a:solidFill>
                  <a:srgbClr val="002060"/>
                </a:solidFill>
              </a:rPr>
              <a:t>ффективност</a:t>
            </a:r>
            <a:r>
              <a:rPr lang="en-GB" altLang="en-GB" sz="1800" b="1" dirty="0">
                <a:solidFill>
                  <a:srgbClr val="002060"/>
                </a:solidFill>
              </a:rPr>
              <a:t>ь</a:t>
            </a:r>
            <a:r>
              <a:rPr lang="en-US" altLang="en-GB" sz="1800" b="1" dirty="0">
                <a:solidFill>
                  <a:srgbClr val="002060"/>
                </a:solidFill>
              </a:rPr>
              <a:t> </a:t>
            </a:r>
            <a:r>
              <a:rPr lang="en-GB" altLang="en-GB" sz="1800" b="1" dirty="0">
                <a:solidFill>
                  <a:srgbClr val="002060"/>
                </a:solidFill>
              </a:rPr>
              <a:t>а</a:t>
            </a:r>
            <a:r>
              <a:rPr lang="ru-RU" altLang="en-GB" sz="1800" b="1" dirty="0" err="1">
                <a:solidFill>
                  <a:srgbClr val="002060"/>
                </a:solidFill>
              </a:rPr>
              <a:t>рипипразола</a:t>
            </a:r>
            <a:r>
              <a:rPr lang="ru-RU" altLang="en-GB" sz="1800" b="1" dirty="0">
                <a:solidFill>
                  <a:srgbClr val="002060"/>
                </a:solidFill>
              </a:rPr>
              <a:t> в отношении позитивны</a:t>
            </a:r>
            <a:r>
              <a:rPr lang="en-GB" altLang="en-GB" sz="1800" b="1" dirty="0">
                <a:solidFill>
                  <a:srgbClr val="002060"/>
                </a:solidFill>
              </a:rPr>
              <a:t>х</a:t>
            </a:r>
            <a:r>
              <a:rPr lang="ru-RU" altLang="en-GB" sz="1800" b="1" dirty="0">
                <a:solidFill>
                  <a:srgbClr val="002060"/>
                </a:solidFill>
              </a:rPr>
              <a:t> симптомов при длительной терапии в сравнении с </a:t>
            </a:r>
            <a:r>
              <a:rPr lang="en-GB" altLang="en-GB" sz="1800" b="1" dirty="0">
                <a:solidFill>
                  <a:srgbClr val="002060"/>
                </a:solidFill>
              </a:rPr>
              <a:t>г</a:t>
            </a:r>
            <a:r>
              <a:rPr lang="ru-RU" altLang="en-GB" sz="1800" b="1" dirty="0" err="1">
                <a:solidFill>
                  <a:srgbClr val="002060"/>
                </a:solidFill>
              </a:rPr>
              <a:t>алоперидолом</a:t>
            </a:r>
            <a:endParaRPr lang="en-US" altLang="ru-RU" sz="1800" b="1" dirty="0">
              <a:solidFill>
                <a:srgbClr val="002060"/>
              </a:solidFill>
            </a:endParaRPr>
          </a:p>
        </p:txBody>
      </p:sp>
      <p:sp>
        <p:nvSpPr>
          <p:cNvPr id="142" name="Text Box 140">
            <a:extLst>
              <a:ext uri="{FF2B5EF4-FFF2-40B4-BE49-F238E27FC236}">
                <a16:creationId xmlns:a16="http://schemas.microsoft.com/office/drawing/2014/main" id="{E418C633-6F89-43F0-9CD9-FF141F75F67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72760" y="5760566"/>
            <a:ext cx="8759825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/>
            <a:r>
              <a:rPr lang="en-US" altLang="en-GB" sz="1200">
                <a:solidFill>
                  <a:srgbClr val="002060"/>
                </a:solidFill>
              </a:rPr>
              <a:t>LOCF </a:t>
            </a:r>
            <a:r>
              <a:rPr lang="ru-RU" altLang="en-GB" sz="1200">
                <a:solidFill>
                  <a:srgbClr val="002060"/>
                </a:solidFill>
              </a:rPr>
              <a:t>анализ</a:t>
            </a:r>
            <a:endParaRPr lang="en-US" altLang="en-GB" sz="1200">
              <a:solidFill>
                <a:srgbClr val="00206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eaLnBrk="0" hangingPunct="0"/>
            <a:r>
              <a:rPr lang="ru-RU" altLang="en-GB" sz="1200">
                <a:solidFill>
                  <a:srgbClr val="002060"/>
                </a:solidFill>
              </a:rPr>
              <a:t>Анализ</a:t>
            </a:r>
            <a:r>
              <a:rPr lang="en-US" altLang="en-GB" sz="1200">
                <a:solidFill>
                  <a:srgbClr val="002060"/>
                </a:solidFill>
              </a:rPr>
              <a:t> 52-</a:t>
            </a:r>
            <a:r>
              <a:rPr lang="ru-RU" altLang="en-GB" sz="1200">
                <a:solidFill>
                  <a:srgbClr val="002060"/>
                </a:solidFill>
              </a:rPr>
              <a:t>недельного рандомизированного</a:t>
            </a:r>
            <a:r>
              <a:rPr lang="en-US" altLang="en-GB" sz="1200">
                <a:solidFill>
                  <a:srgbClr val="002060"/>
                </a:solidFill>
              </a:rPr>
              <a:t>, </a:t>
            </a:r>
            <a:r>
              <a:rPr lang="ru-RU" altLang="en-GB" sz="1200">
                <a:solidFill>
                  <a:srgbClr val="002060"/>
                </a:solidFill>
              </a:rPr>
              <a:t>двойного-слепого</a:t>
            </a:r>
            <a:r>
              <a:rPr lang="en-US" altLang="en-GB" sz="1200">
                <a:solidFill>
                  <a:srgbClr val="002060"/>
                </a:solidFill>
              </a:rPr>
              <a:t>, </a:t>
            </a:r>
            <a:r>
              <a:rPr lang="ru-RU" altLang="en-GB" sz="1200">
                <a:solidFill>
                  <a:srgbClr val="002060"/>
                </a:solidFill>
              </a:rPr>
              <a:t>мультицентрового исследова</a:t>
            </a:r>
            <a:r>
              <a:rPr lang="en-GB" altLang="en-GB" sz="1200">
                <a:solidFill>
                  <a:srgbClr val="002060"/>
                </a:solidFill>
              </a:rPr>
              <a:t>н</a:t>
            </a:r>
            <a:r>
              <a:rPr lang="ru-RU" altLang="en-GB" sz="1200">
                <a:solidFill>
                  <a:srgbClr val="002060"/>
                </a:solidFill>
              </a:rPr>
              <a:t>ия у</a:t>
            </a:r>
            <a:r>
              <a:rPr lang="en-US" altLang="en-GB" sz="1200">
                <a:solidFill>
                  <a:srgbClr val="002060"/>
                </a:solidFill>
              </a:rPr>
              <a:t> 1294 </a:t>
            </a:r>
            <a:r>
              <a:rPr lang="ru-RU" altLang="en-GB" sz="1200">
                <a:solidFill>
                  <a:srgbClr val="002060"/>
                </a:solidFill>
              </a:rPr>
              <a:t>пациентов        с обострением хронической шизофрении</a:t>
            </a:r>
            <a:r>
              <a:rPr lang="en-US" altLang="en-GB" sz="1200">
                <a:solidFill>
                  <a:srgbClr val="002060"/>
                </a:solidFill>
              </a:rPr>
              <a:t>. </a:t>
            </a:r>
          </a:p>
        </p:txBody>
      </p:sp>
      <p:sp>
        <p:nvSpPr>
          <p:cNvPr id="143" name="Rectangle 141">
            <a:extLst>
              <a:ext uri="{FF2B5EF4-FFF2-40B4-BE49-F238E27FC236}">
                <a16:creationId xmlns:a16="http://schemas.microsoft.com/office/drawing/2014/main" id="{1FC8B141-D0D5-4D3B-B4C5-B3966A6F464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58522" y="5327179"/>
            <a:ext cx="4241800" cy="4007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GB" sz="1200" b="1">
                <a:solidFill>
                  <a:srgbClr val="002060"/>
                </a:solidFill>
              </a:rPr>
              <a:t> </a:t>
            </a:r>
            <a:r>
              <a:rPr lang="ru-RU" altLang="en-GB" sz="1200" b="1">
                <a:solidFill>
                  <a:srgbClr val="002060"/>
                </a:solidFill>
              </a:rPr>
              <a:t>Исходные демографические характеристики</a:t>
            </a:r>
            <a:r>
              <a:rPr lang="en-US" altLang="en-GB" sz="1200" b="1">
                <a:solidFill>
                  <a:srgbClr val="002060"/>
                </a:solidFill>
              </a:rPr>
              <a:t>:</a:t>
            </a:r>
          </a:p>
          <a:p>
            <a:pPr>
              <a:lnSpc>
                <a:spcPct val="60000"/>
              </a:lnSpc>
            </a:pPr>
            <a:endParaRPr lang="en-US" altLang="en-GB" sz="1200" b="1">
              <a:solidFill>
                <a:srgbClr val="002060"/>
              </a:solidFill>
            </a:endParaRPr>
          </a:p>
        </p:txBody>
      </p:sp>
      <p:sp>
        <p:nvSpPr>
          <p:cNvPr id="144" name="Rectangle 142">
            <a:extLst>
              <a:ext uri="{FF2B5EF4-FFF2-40B4-BE49-F238E27FC236}">
                <a16:creationId xmlns:a16="http://schemas.microsoft.com/office/drawing/2014/main" id="{501F9239-E34F-47FB-B0DE-1B7F46733F9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58997" y="5317654"/>
            <a:ext cx="356235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ru-RU" altLang="en-GB" sz="1200" b="1">
                <a:solidFill>
                  <a:srgbClr val="002060"/>
                </a:solidFill>
              </a:rPr>
              <a:t>К-во лет после</a:t>
            </a:r>
            <a:r>
              <a:rPr lang="en-US" altLang="en-GB" sz="1200" b="1">
                <a:solidFill>
                  <a:srgbClr val="002060"/>
                </a:solidFill>
              </a:rPr>
              <a:t> 1</a:t>
            </a:r>
            <a:r>
              <a:rPr lang="ru-RU" altLang="en-GB" sz="1200" b="1">
                <a:solidFill>
                  <a:srgbClr val="002060"/>
                </a:solidFill>
              </a:rPr>
              <a:t>-го эпизода</a:t>
            </a:r>
            <a:r>
              <a:rPr lang="en-US" altLang="en-GB" sz="1200" b="1">
                <a:solidFill>
                  <a:srgbClr val="002060"/>
                </a:solidFill>
              </a:rPr>
              <a:t>: 12</a:t>
            </a:r>
          </a:p>
          <a:p>
            <a:r>
              <a:rPr lang="ru-RU" altLang="en-GB" sz="1200" b="1">
                <a:solidFill>
                  <a:srgbClr val="002060"/>
                </a:solidFill>
              </a:rPr>
              <a:t>К-во предыдущих госпитализаций</a:t>
            </a:r>
            <a:r>
              <a:rPr lang="en-US" altLang="en-GB" sz="1200" b="1">
                <a:solidFill>
                  <a:srgbClr val="002060"/>
                </a:solidFill>
              </a:rPr>
              <a:t>: 6</a:t>
            </a:r>
          </a:p>
          <a:p>
            <a:r>
              <a:rPr lang="ru-RU" altLang="en-GB" sz="1200" b="1">
                <a:solidFill>
                  <a:srgbClr val="002060"/>
                </a:solidFill>
              </a:rPr>
              <a:t>Параноидная шизофрения</a:t>
            </a:r>
            <a:r>
              <a:rPr lang="en-US" altLang="en-GB" sz="1200" b="1">
                <a:solidFill>
                  <a:srgbClr val="002060"/>
                </a:solidFill>
              </a:rPr>
              <a:t>: 82% </a:t>
            </a:r>
            <a:r>
              <a:rPr lang="ru-RU" altLang="en-GB" sz="1200" b="1">
                <a:solidFill>
                  <a:srgbClr val="002060"/>
                </a:solidFill>
              </a:rPr>
              <a:t>пациентов</a:t>
            </a:r>
            <a:endParaRPr lang="en-US" altLang="en-GB" sz="1200" b="1">
              <a:solidFill>
                <a:srgbClr val="002060"/>
              </a:solidFill>
            </a:endParaRPr>
          </a:p>
        </p:txBody>
      </p:sp>
      <p:sp>
        <p:nvSpPr>
          <p:cNvPr id="145" name="Rectangle 143">
            <a:extLst>
              <a:ext uri="{FF2B5EF4-FFF2-40B4-BE49-F238E27FC236}">
                <a16:creationId xmlns:a16="http://schemas.microsoft.com/office/drawing/2014/main" id="{E30AEC2E-0E2D-4E6F-9196-585762EED66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30592" y="6611779"/>
            <a:ext cx="7957602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altLang="en-GB" sz="1000" dirty="0">
                <a:solidFill>
                  <a:srgbClr val="002060"/>
                </a:solidFill>
              </a:rPr>
              <a:t>Kasper et al. </a:t>
            </a:r>
            <a:r>
              <a:rPr lang="fr-FR" altLang="ru-RU" sz="1000" i="1" dirty="0">
                <a:solidFill>
                  <a:srgbClr val="002060"/>
                </a:solidFill>
              </a:rPr>
              <a:t>Int J Neuropsychopharmacol</a:t>
            </a:r>
            <a:r>
              <a:rPr lang="fr-FR" altLang="ru-RU" sz="1000" dirty="0">
                <a:solidFill>
                  <a:srgbClr val="002060"/>
                </a:solidFill>
              </a:rPr>
              <a:t> 2003;6:325-337. Data on file, </a:t>
            </a:r>
            <a:r>
              <a:rPr lang="en-US" altLang="ru-RU" sz="1000" dirty="0">
                <a:solidFill>
                  <a:srgbClr val="002060"/>
                </a:solidFill>
              </a:rPr>
              <a:t>Bristol-Myers Squibb Company and Otsuka America Pharmaceutical, </a:t>
            </a:r>
            <a:r>
              <a:rPr lang="en-US" altLang="ru-RU" sz="1000" dirty="0" err="1">
                <a:solidFill>
                  <a:srgbClr val="002060"/>
                </a:solidFill>
              </a:rPr>
              <a:t>Inc</a:t>
            </a:r>
            <a:r>
              <a:rPr lang="en-US" altLang="ru-RU" sz="1000" dirty="0">
                <a:solidFill>
                  <a:srgbClr val="002060"/>
                </a:solidFill>
              </a:rPr>
              <a:t>, 2003</a:t>
            </a:r>
            <a:endParaRPr lang="en-GB" altLang="ru-RU" sz="1050" dirty="0">
              <a:solidFill>
                <a:srgbClr val="002060"/>
              </a:solidFill>
            </a:endParaRPr>
          </a:p>
        </p:txBody>
      </p:sp>
      <p:sp>
        <p:nvSpPr>
          <p:cNvPr id="146" name="Text Box 144">
            <a:extLst>
              <a:ext uri="{FF2B5EF4-FFF2-40B4-BE49-F238E27FC236}">
                <a16:creationId xmlns:a16="http://schemas.microsoft.com/office/drawing/2014/main" id="{BFD7EE36-8B26-40CB-A107-F5B2AAE05EA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35447" y="5031904"/>
            <a:ext cx="109855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ru-RU" altLang="ru-RU" sz="1200" dirty="0" err="1">
                <a:solidFill>
                  <a:srgbClr val="002060"/>
                </a:solidFill>
              </a:rPr>
              <a:t>Нед.лечения</a:t>
            </a:r>
            <a:endParaRPr lang="en-US" altLang="ru-RU" sz="1200" dirty="0">
              <a:solidFill>
                <a:srgbClr val="002060"/>
              </a:solidFill>
            </a:endParaRPr>
          </a:p>
        </p:txBody>
      </p:sp>
      <p:sp>
        <p:nvSpPr>
          <p:cNvPr id="147" name="Text Box 145">
            <a:extLst>
              <a:ext uri="{FF2B5EF4-FFF2-40B4-BE49-F238E27FC236}">
                <a16:creationId xmlns:a16="http://schemas.microsoft.com/office/drawing/2014/main" id="{432A4CAB-BF9B-4819-A37A-36A07E3168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41847" y="3088804"/>
            <a:ext cx="914033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ru-RU" altLang="ru-RU" sz="1000" dirty="0" err="1">
                <a:solidFill>
                  <a:srgbClr val="002060"/>
                </a:solidFill>
              </a:rPr>
              <a:t>Арипипразол</a:t>
            </a:r>
            <a:endParaRPr lang="en-US" altLang="ru-RU" sz="1000" dirty="0">
              <a:solidFill>
                <a:srgbClr val="002060"/>
              </a:solidFill>
            </a:endParaRPr>
          </a:p>
        </p:txBody>
      </p:sp>
      <p:sp>
        <p:nvSpPr>
          <p:cNvPr id="148" name="Text Box 146">
            <a:extLst>
              <a:ext uri="{FF2B5EF4-FFF2-40B4-BE49-F238E27FC236}">
                <a16:creationId xmlns:a16="http://schemas.microsoft.com/office/drawing/2014/main" id="{696E1AC8-3C3A-4B16-97F4-C8A01AB47CC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41847" y="3292004"/>
            <a:ext cx="96520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ru-RU" altLang="ru-RU" sz="1000">
                <a:solidFill>
                  <a:srgbClr val="002060"/>
                </a:solidFill>
              </a:rPr>
              <a:t>Галоперидол</a:t>
            </a:r>
            <a:endParaRPr lang="en-US" altLang="ru-RU" sz="1000">
              <a:solidFill>
                <a:srgbClr val="002060"/>
              </a:solidFill>
            </a:endParaRPr>
          </a:p>
        </p:txBody>
      </p:sp>
      <p:sp>
        <p:nvSpPr>
          <p:cNvPr id="149" name="Rectangle 2">
            <a:extLst>
              <a:ext uri="{FF2B5EF4-FFF2-40B4-BE49-F238E27FC236}">
                <a16:creationId xmlns:a16="http://schemas.microsoft.com/office/drawing/2014/main" id="{80AEA1D6-8365-4212-A9D2-69E2682E118A}"/>
              </a:ext>
            </a:extLst>
          </p:cNvPr>
          <p:cNvSpPr txBox="1">
            <a:spLocks noChangeArrowheads="1"/>
          </p:cNvSpPr>
          <p:nvPr/>
        </p:nvSpPr>
        <p:spPr>
          <a:xfrm>
            <a:off x="1911702" y="269702"/>
            <a:ext cx="8718550" cy="1016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altLang="en-GB" sz="2800" b="1" dirty="0">
                <a:solidFill>
                  <a:srgbClr val="002060"/>
                </a:solidFill>
              </a:rPr>
              <a:t>52-</a:t>
            </a:r>
            <a:r>
              <a:rPr lang="ru-RU" altLang="en-GB" sz="2800" b="1" dirty="0">
                <a:solidFill>
                  <a:srgbClr val="002060"/>
                </a:solidFill>
              </a:rPr>
              <a:t>недельное</a:t>
            </a:r>
            <a:r>
              <a:rPr lang="en-US" altLang="en-GB" sz="2800" b="1" dirty="0">
                <a:solidFill>
                  <a:srgbClr val="002060"/>
                </a:solidFill>
              </a:rPr>
              <a:t>, </a:t>
            </a:r>
            <a:r>
              <a:rPr lang="ru-RU" altLang="en-GB" sz="2800" b="1" dirty="0">
                <a:solidFill>
                  <a:srgbClr val="002060"/>
                </a:solidFill>
              </a:rPr>
              <a:t>двойное-слепое исследование: Изменения </a:t>
            </a:r>
            <a:r>
              <a:rPr lang="ru-RU" altLang="en-GB" sz="2800" b="1" u="sng" dirty="0">
                <a:solidFill>
                  <a:srgbClr val="002060"/>
                </a:solidFill>
              </a:rPr>
              <a:t>позитивных</a:t>
            </a:r>
            <a:r>
              <a:rPr lang="ru-RU" altLang="en-GB" sz="2800" b="1" dirty="0">
                <a:solidFill>
                  <a:srgbClr val="002060"/>
                </a:solidFill>
              </a:rPr>
              <a:t> симптомов по </a:t>
            </a:r>
            <a:r>
              <a:rPr lang="en-US" altLang="en-GB" sz="2800" b="1" dirty="0">
                <a:solidFill>
                  <a:srgbClr val="002060"/>
                </a:solidFill>
              </a:rPr>
              <a:t>PANSS</a:t>
            </a:r>
            <a:r>
              <a:rPr lang="ru-RU" altLang="en-GB" sz="2800" b="1" dirty="0">
                <a:solidFill>
                  <a:srgbClr val="002060"/>
                </a:solidFill>
              </a:rPr>
              <a:t> при поддерживаю</a:t>
            </a:r>
            <a:r>
              <a:rPr lang="en-GB" altLang="en-GB" sz="2800" b="1" dirty="0">
                <a:solidFill>
                  <a:srgbClr val="002060"/>
                </a:solidFill>
              </a:rPr>
              <a:t>щ</a:t>
            </a:r>
            <a:r>
              <a:rPr lang="ru-RU" altLang="en-GB" sz="2800" b="1" dirty="0">
                <a:solidFill>
                  <a:srgbClr val="002060"/>
                </a:solidFill>
              </a:rPr>
              <a:t>ей терапии</a:t>
            </a:r>
            <a:endParaRPr lang="en-US" altLang="en-GB" sz="28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675280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id="{D578902A-04C9-4E03-B7BA-A4F8D56920BC}"/>
              </a:ext>
            </a:extLst>
          </p:cNvPr>
          <p:cNvSpPr txBox="1">
            <a:spLocks noChangeArrowheads="1"/>
          </p:cNvSpPr>
          <p:nvPr/>
        </p:nvSpPr>
        <p:spPr>
          <a:xfrm>
            <a:off x="1906149" y="122113"/>
            <a:ext cx="8718550" cy="1016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altLang="en-GB" sz="2800" b="1" dirty="0">
                <a:solidFill>
                  <a:srgbClr val="002060"/>
                </a:solidFill>
              </a:rPr>
              <a:t>52-</a:t>
            </a:r>
            <a:r>
              <a:rPr lang="ru-RU" altLang="en-GB" sz="2800" b="1" dirty="0">
                <a:solidFill>
                  <a:srgbClr val="002060"/>
                </a:solidFill>
              </a:rPr>
              <a:t>недельное</a:t>
            </a:r>
            <a:r>
              <a:rPr lang="en-US" altLang="en-GB" sz="2800" b="1" dirty="0">
                <a:solidFill>
                  <a:srgbClr val="002060"/>
                </a:solidFill>
              </a:rPr>
              <a:t>, </a:t>
            </a:r>
            <a:r>
              <a:rPr lang="ru-RU" altLang="en-GB" sz="2800" b="1" dirty="0">
                <a:solidFill>
                  <a:srgbClr val="002060"/>
                </a:solidFill>
              </a:rPr>
              <a:t>двойное-слепое исследование: Изменения </a:t>
            </a:r>
            <a:r>
              <a:rPr lang="ru-RU" altLang="en-GB" sz="2800" b="1" u="sng" dirty="0">
                <a:solidFill>
                  <a:srgbClr val="002060"/>
                </a:solidFill>
              </a:rPr>
              <a:t>негативных</a:t>
            </a:r>
            <a:r>
              <a:rPr lang="ru-RU" altLang="en-GB" sz="2800" b="1" dirty="0">
                <a:solidFill>
                  <a:srgbClr val="002060"/>
                </a:solidFill>
              </a:rPr>
              <a:t> симптомов по </a:t>
            </a:r>
            <a:r>
              <a:rPr lang="en-US" altLang="en-GB" sz="2800" b="1" dirty="0">
                <a:solidFill>
                  <a:srgbClr val="002060"/>
                </a:solidFill>
              </a:rPr>
              <a:t>PANSS</a:t>
            </a:r>
            <a:r>
              <a:rPr lang="ru-RU" altLang="en-GB" sz="2800" b="1" dirty="0">
                <a:solidFill>
                  <a:srgbClr val="002060"/>
                </a:solidFill>
              </a:rPr>
              <a:t> при поддерживаю</a:t>
            </a:r>
            <a:r>
              <a:rPr lang="en-GB" altLang="en-GB" sz="2800" b="1" dirty="0">
                <a:solidFill>
                  <a:srgbClr val="002060"/>
                </a:solidFill>
              </a:rPr>
              <a:t>щ</a:t>
            </a:r>
            <a:r>
              <a:rPr lang="ru-RU" altLang="en-GB" sz="2800" b="1" dirty="0">
                <a:solidFill>
                  <a:srgbClr val="002060"/>
                </a:solidFill>
              </a:rPr>
              <a:t>ей терапии</a:t>
            </a:r>
            <a:endParaRPr lang="en-US" altLang="en-GB" sz="2800" b="1" dirty="0">
              <a:solidFill>
                <a:srgbClr val="002060"/>
              </a:solidFill>
            </a:endParaRPr>
          </a:p>
        </p:txBody>
      </p:sp>
      <p:sp>
        <p:nvSpPr>
          <p:cNvPr id="3" name="Text Box 3">
            <a:extLst>
              <a:ext uri="{FF2B5EF4-FFF2-40B4-BE49-F238E27FC236}">
                <a16:creationId xmlns:a16="http://schemas.microsoft.com/office/drawing/2014/main" id="{895B9DA2-54DB-4927-B2A2-D3141405787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1803" y="6401444"/>
            <a:ext cx="3951114" cy="258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/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"/>
              <a:defRPr sz="3200">
                <a:solidFill>
                  <a:schemeClr val="tx2"/>
                </a:solidFill>
                <a:latin typeface="Franklin Gothic Book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"/>
              <a:defRPr sz="2800">
                <a:solidFill>
                  <a:schemeClr val="tx2"/>
                </a:solidFill>
                <a:latin typeface="Franklin Gothic Book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"/>
              <a:defRPr sz="2400">
                <a:solidFill>
                  <a:schemeClr val="tx2"/>
                </a:solidFill>
                <a:latin typeface="Franklin Gothic Book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"/>
              <a:defRPr sz="2000">
                <a:solidFill>
                  <a:schemeClr val="tx2"/>
                </a:solidFill>
                <a:latin typeface="Franklin Gothic Book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60000"/>
              <a:buFont typeface="Wingdings 2" pitchFamily="18" charset="2"/>
              <a:buChar char=""/>
              <a:defRPr sz="2000">
                <a:solidFill>
                  <a:schemeClr val="tx2"/>
                </a:solidFill>
                <a:latin typeface="Franklin Gothic Book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 sz="2000">
                <a:solidFill>
                  <a:schemeClr val="tx2"/>
                </a:solidFill>
                <a:latin typeface="Franklin Gothic Book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 sz="2000">
                <a:solidFill>
                  <a:schemeClr val="tx2"/>
                </a:solidFill>
                <a:latin typeface="Franklin Gothic Book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 sz="2000">
                <a:solidFill>
                  <a:schemeClr val="tx2"/>
                </a:solidFill>
                <a:latin typeface="Franklin Gothic Book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 sz="2000">
                <a:solidFill>
                  <a:schemeClr val="tx2"/>
                </a:solidFill>
                <a:latin typeface="Franklin Gothic Book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GB" sz="1200" b="1" dirty="0">
                <a:solidFill>
                  <a:srgbClr val="002060"/>
                </a:solidFill>
                <a:latin typeface="Calibri" pitchFamily="34" charset="0"/>
              </a:rPr>
              <a:t>Kasper et al. </a:t>
            </a:r>
            <a:r>
              <a:rPr lang="en-US" altLang="en-GB" sz="1200" b="1" i="1" dirty="0" err="1">
                <a:solidFill>
                  <a:srgbClr val="002060"/>
                </a:solidFill>
                <a:latin typeface="Calibri" pitchFamily="34" charset="0"/>
              </a:rPr>
              <a:t>Int</a:t>
            </a:r>
            <a:r>
              <a:rPr lang="en-US" altLang="en-GB" sz="1200" b="1" i="1" dirty="0">
                <a:solidFill>
                  <a:srgbClr val="002060"/>
                </a:solidFill>
                <a:latin typeface="Calibri" pitchFamily="34" charset="0"/>
              </a:rPr>
              <a:t> J </a:t>
            </a:r>
            <a:r>
              <a:rPr lang="en-US" altLang="en-GB" sz="1200" b="1" i="1" dirty="0" err="1">
                <a:solidFill>
                  <a:srgbClr val="002060"/>
                </a:solidFill>
                <a:latin typeface="Calibri" pitchFamily="34" charset="0"/>
              </a:rPr>
              <a:t>Neuropsychopharmacol</a:t>
            </a:r>
            <a:r>
              <a:rPr lang="en-US" altLang="en-GB" sz="1200" b="1" i="1" dirty="0">
                <a:solidFill>
                  <a:srgbClr val="002060"/>
                </a:solidFill>
                <a:latin typeface="Calibri" pitchFamily="34" charset="0"/>
              </a:rPr>
              <a:t>.</a:t>
            </a:r>
            <a:r>
              <a:rPr lang="en-US" altLang="en-GB" sz="1200" b="1" dirty="0">
                <a:solidFill>
                  <a:srgbClr val="002060"/>
                </a:solidFill>
                <a:latin typeface="Calibri" pitchFamily="34" charset="0"/>
              </a:rPr>
              <a:t> 2003; 6:325–337.</a:t>
            </a:r>
          </a:p>
        </p:txBody>
      </p:sp>
      <p:graphicFrame>
        <p:nvGraphicFramePr>
          <p:cNvPr id="4" name="Object 2">
            <a:extLst>
              <a:ext uri="{FF2B5EF4-FFF2-40B4-BE49-F238E27FC236}">
                <a16:creationId xmlns:a16="http://schemas.microsoft.com/office/drawing/2014/main" id="{A8082DD8-A47B-4A7E-BBBE-C7DFD1B79FC2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703886" y="1191270"/>
          <a:ext cx="7332023" cy="447545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hart" r:id="rId3" imgW="11001209" imgH="7024891" progId="MSGraph.Chart.8">
                  <p:embed followColorScheme="full"/>
                </p:oleObj>
              </mc:Choice>
              <mc:Fallback>
                <p:oleObj name="Chart" r:id="rId3" imgW="11001209" imgH="7024891" progId="MSGraph.Chart.8">
                  <p:embed followColorScheme="full"/>
                  <p:pic>
                    <p:nvPicPr>
                      <p:cNvPr id="4" name="Object 2">
                        <a:extLst>
                          <a:ext uri="{FF2B5EF4-FFF2-40B4-BE49-F238E27FC236}">
                            <a16:creationId xmlns:a16="http://schemas.microsoft.com/office/drawing/2014/main" id="{A8082DD8-A47B-4A7E-BBBE-C7DFD1B79FC2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03886" y="1191270"/>
                        <a:ext cx="7332023" cy="447545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 Box 7">
            <a:extLst>
              <a:ext uri="{FF2B5EF4-FFF2-40B4-BE49-F238E27FC236}">
                <a16:creationId xmlns:a16="http://schemas.microsoft.com/office/drawing/2014/main" id="{55CDAA5D-4506-4805-B865-364543DE26E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45035" y="3694261"/>
            <a:ext cx="1841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"/>
              <a:defRPr sz="3200">
                <a:solidFill>
                  <a:schemeClr val="tx2"/>
                </a:solidFill>
                <a:latin typeface="Franklin Gothic Book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"/>
              <a:defRPr sz="2800">
                <a:solidFill>
                  <a:schemeClr val="tx2"/>
                </a:solidFill>
                <a:latin typeface="Franklin Gothic Book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"/>
              <a:defRPr sz="2400">
                <a:solidFill>
                  <a:schemeClr val="tx2"/>
                </a:solidFill>
                <a:latin typeface="Franklin Gothic Book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"/>
              <a:defRPr sz="2000">
                <a:solidFill>
                  <a:schemeClr val="tx2"/>
                </a:solidFill>
                <a:latin typeface="Franklin Gothic Book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60000"/>
              <a:buFont typeface="Wingdings 2" pitchFamily="18" charset="2"/>
              <a:buChar char=""/>
              <a:defRPr sz="2000">
                <a:solidFill>
                  <a:schemeClr val="tx2"/>
                </a:solidFill>
                <a:latin typeface="Franklin Gothic Book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 sz="2000">
                <a:solidFill>
                  <a:schemeClr val="tx2"/>
                </a:solidFill>
                <a:latin typeface="Franklin Gothic Book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 sz="2000">
                <a:solidFill>
                  <a:schemeClr val="tx2"/>
                </a:solidFill>
                <a:latin typeface="Franklin Gothic Book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 sz="2000">
                <a:solidFill>
                  <a:schemeClr val="tx2"/>
                </a:solidFill>
                <a:latin typeface="Franklin Gothic Book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 sz="2000">
                <a:solidFill>
                  <a:schemeClr val="tx2"/>
                </a:solidFill>
                <a:latin typeface="Franklin Gothic Book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GB" sz="1800" b="1">
              <a:solidFill>
                <a:srgbClr val="002060"/>
              </a:solidFill>
              <a:latin typeface="Calibri" pitchFamily="34" charset="0"/>
            </a:endParaRPr>
          </a:p>
        </p:txBody>
      </p:sp>
      <p:sp>
        <p:nvSpPr>
          <p:cNvPr id="6" name="Text Box 11">
            <a:extLst>
              <a:ext uri="{FF2B5EF4-FFF2-40B4-BE49-F238E27FC236}">
                <a16:creationId xmlns:a16="http://schemas.microsoft.com/office/drawing/2014/main" id="{F9E87C33-05AB-4A22-B56B-D117FC9E2CC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14109" y="5444634"/>
            <a:ext cx="1426219" cy="290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"/>
              <a:defRPr sz="3200">
                <a:solidFill>
                  <a:schemeClr val="tx2"/>
                </a:solidFill>
                <a:latin typeface="Franklin Gothic Book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"/>
              <a:defRPr sz="2800">
                <a:solidFill>
                  <a:schemeClr val="tx2"/>
                </a:solidFill>
                <a:latin typeface="Franklin Gothic Book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"/>
              <a:defRPr sz="2400">
                <a:solidFill>
                  <a:schemeClr val="tx2"/>
                </a:solidFill>
                <a:latin typeface="Franklin Gothic Book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"/>
              <a:defRPr sz="2000">
                <a:solidFill>
                  <a:schemeClr val="tx2"/>
                </a:solidFill>
                <a:latin typeface="Franklin Gothic Book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60000"/>
              <a:buFont typeface="Wingdings 2" pitchFamily="18" charset="2"/>
              <a:buChar char=""/>
              <a:defRPr sz="2000">
                <a:solidFill>
                  <a:schemeClr val="tx2"/>
                </a:solidFill>
                <a:latin typeface="Franklin Gothic Book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 sz="2000">
                <a:solidFill>
                  <a:schemeClr val="tx2"/>
                </a:solidFill>
                <a:latin typeface="Franklin Gothic Book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 sz="2000">
                <a:solidFill>
                  <a:schemeClr val="tx2"/>
                </a:solidFill>
                <a:latin typeface="Franklin Gothic Book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 sz="2000">
                <a:solidFill>
                  <a:schemeClr val="tx2"/>
                </a:solidFill>
                <a:latin typeface="Franklin Gothic Book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 sz="2000">
                <a:solidFill>
                  <a:schemeClr val="tx2"/>
                </a:solidFill>
                <a:latin typeface="Franklin Gothic Book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ru-RU" altLang="en-GB" sz="1300" b="1" dirty="0">
                <a:solidFill>
                  <a:srgbClr val="002060"/>
                </a:solidFill>
                <a:latin typeface="Calibri" pitchFamily="34" charset="0"/>
              </a:rPr>
              <a:t>Недели лечения</a:t>
            </a:r>
            <a:endParaRPr lang="en-US" altLang="en-GB" sz="1300" b="1" dirty="0">
              <a:solidFill>
                <a:srgbClr val="002060"/>
              </a:solidFill>
              <a:latin typeface="Calibri" pitchFamily="34" charset="0"/>
            </a:endParaRPr>
          </a:p>
        </p:txBody>
      </p:sp>
      <p:sp>
        <p:nvSpPr>
          <p:cNvPr id="7" name="Rectangle 12">
            <a:extLst>
              <a:ext uri="{FF2B5EF4-FFF2-40B4-BE49-F238E27FC236}">
                <a16:creationId xmlns:a16="http://schemas.microsoft.com/office/drawing/2014/main" id="{76040428-407A-4C0E-B51D-B62CB28FF45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63524" y="5473537"/>
            <a:ext cx="4902111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"/>
              <a:defRPr sz="3200">
                <a:solidFill>
                  <a:schemeClr val="tx2"/>
                </a:solidFill>
                <a:latin typeface="Franklin Gothic Book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"/>
              <a:defRPr sz="2800">
                <a:solidFill>
                  <a:schemeClr val="tx2"/>
                </a:solidFill>
                <a:latin typeface="Franklin Gothic Book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"/>
              <a:defRPr sz="2400">
                <a:solidFill>
                  <a:schemeClr val="tx2"/>
                </a:solidFill>
                <a:latin typeface="Franklin Gothic Book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"/>
              <a:defRPr sz="2000">
                <a:solidFill>
                  <a:schemeClr val="tx2"/>
                </a:solidFill>
                <a:latin typeface="Franklin Gothic Book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60000"/>
              <a:buFont typeface="Wingdings 2" pitchFamily="18" charset="2"/>
              <a:buChar char=""/>
              <a:defRPr sz="2000">
                <a:solidFill>
                  <a:schemeClr val="tx2"/>
                </a:solidFill>
                <a:latin typeface="Franklin Gothic Book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 sz="2000">
                <a:solidFill>
                  <a:schemeClr val="tx2"/>
                </a:solidFill>
                <a:latin typeface="Franklin Gothic Book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 sz="2000">
                <a:solidFill>
                  <a:schemeClr val="tx2"/>
                </a:solidFill>
                <a:latin typeface="Franklin Gothic Book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 sz="2000">
                <a:solidFill>
                  <a:schemeClr val="tx2"/>
                </a:solidFill>
                <a:latin typeface="Franklin Gothic Book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 sz="2000">
                <a:solidFill>
                  <a:schemeClr val="tx2"/>
                </a:solidFill>
                <a:latin typeface="Franklin Gothic Book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GB" sz="1400" b="1" dirty="0">
                <a:solidFill>
                  <a:srgbClr val="002060"/>
                </a:solidFill>
                <a:latin typeface="Calibri" pitchFamily="34" charset="0"/>
              </a:rPr>
              <a:t>*</a:t>
            </a:r>
            <a:r>
              <a:rPr lang="en-US" altLang="en-GB" sz="1400" b="1" i="1" dirty="0">
                <a:solidFill>
                  <a:srgbClr val="002060"/>
                </a:solidFill>
                <a:latin typeface="Calibri" pitchFamily="34" charset="0"/>
              </a:rPr>
              <a:t>p</a:t>
            </a:r>
            <a:r>
              <a:rPr lang="en-US" altLang="en-GB" sz="1400" b="1" dirty="0">
                <a:solidFill>
                  <a:srgbClr val="002060"/>
                </a:solidFill>
                <a:latin typeface="Calibri" pitchFamily="34" charset="0"/>
              </a:rPr>
              <a:t>&lt;0.05 by ANCOVA ; LOCF </a:t>
            </a:r>
            <a:r>
              <a:rPr lang="ru-RU" altLang="en-GB" sz="1400" b="1" dirty="0">
                <a:solidFill>
                  <a:srgbClr val="002060"/>
                </a:solidFill>
                <a:latin typeface="Calibri" pitchFamily="34" charset="0"/>
              </a:rPr>
              <a:t>анализ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GB" sz="1400" b="1" dirty="0">
              <a:solidFill>
                <a:srgbClr val="002060"/>
              </a:solidFill>
              <a:latin typeface="Calibri" pitchFamily="34" charset="0"/>
            </a:endParaRP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ru-RU" altLang="en-GB" sz="1400" b="1" dirty="0">
                <a:solidFill>
                  <a:srgbClr val="002060"/>
                </a:solidFill>
                <a:latin typeface="Calibri" pitchFamily="34" charset="0"/>
              </a:rPr>
              <a:t>Исходное значение</a:t>
            </a:r>
            <a:r>
              <a:rPr lang="en-US" altLang="en-GB" sz="1400" b="1" dirty="0">
                <a:solidFill>
                  <a:srgbClr val="002060"/>
                </a:solidFill>
                <a:latin typeface="Calibri" pitchFamily="34" charset="0"/>
              </a:rPr>
              <a:t>: </a:t>
            </a:r>
            <a:r>
              <a:rPr lang="ru-RU" altLang="en-GB" sz="1400" b="1" dirty="0" err="1">
                <a:solidFill>
                  <a:srgbClr val="002060"/>
                </a:solidFill>
                <a:latin typeface="Calibri" pitchFamily="34" charset="0"/>
              </a:rPr>
              <a:t>арипипразол</a:t>
            </a:r>
            <a:r>
              <a:rPr lang="en-US" altLang="en-GB" sz="1400" b="1" dirty="0">
                <a:solidFill>
                  <a:srgbClr val="002060"/>
                </a:solidFill>
                <a:latin typeface="Calibri" pitchFamily="34" charset="0"/>
              </a:rPr>
              <a:t> = 24.7, </a:t>
            </a:r>
            <a:r>
              <a:rPr lang="ru-RU" altLang="en-GB" sz="1400" b="1" dirty="0" err="1">
                <a:solidFill>
                  <a:srgbClr val="002060"/>
                </a:solidFill>
                <a:latin typeface="Calibri" pitchFamily="34" charset="0"/>
              </a:rPr>
              <a:t>галоперидол</a:t>
            </a:r>
            <a:r>
              <a:rPr lang="ru-RU" altLang="en-GB" sz="1400" b="1" dirty="0">
                <a:solidFill>
                  <a:srgbClr val="002060"/>
                </a:solidFill>
                <a:latin typeface="Calibri" pitchFamily="34" charset="0"/>
              </a:rPr>
              <a:t> </a:t>
            </a:r>
            <a:r>
              <a:rPr lang="en-US" altLang="en-GB" sz="1400" b="1" dirty="0">
                <a:solidFill>
                  <a:srgbClr val="002060"/>
                </a:solidFill>
                <a:latin typeface="Calibri" pitchFamily="34" charset="0"/>
              </a:rPr>
              <a:t>= 24.7</a:t>
            </a:r>
            <a:endParaRPr lang="en-GB" altLang="ru-RU" sz="1400" b="1" dirty="0">
              <a:solidFill>
                <a:srgbClr val="002060"/>
              </a:solidFill>
              <a:latin typeface="Calibri" pitchFamily="34" charset="0"/>
            </a:endParaRP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09E445F0-A72E-4ECE-A4E4-A06985941A2B}"/>
              </a:ext>
            </a:extLst>
          </p:cNvPr>
          <p:cNvSpPr/>
          <p:nvPr/>
        </p:nvSpPr>
        <p:spPr>
          <a:xfrm>
            <a:off x="7638324" y="2570384"/>
            <a:ext cx="320384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dirty="0">
                <a:solidFill>
                  <a:srgbClr val="002060"/>
                </a:solidFill>
              </a:rPr>
              <a:t>К-во лет после1-го эпизода: 12</a:t>
            </a:r>
            <a:endParaRPr lang="ru-RU" sz="1200" dirty="0">
              <a:solidFill>
                <a:srgbClr val="002060"/>
              </a:solidFill>
            </a:endParaRPr>
          </a:p>
          <a:p>
            <a:r>
              <a:rPr lang="ru-RU" sz="1200" b="1" dirty="0">
                <a:solidFill>
                  <a:srgbClr val="002060"/>
                </a:solidFill>
              </a:rPr>
              <a:t>К-во предыдущих госпитализаций: 6</a:t>
            </a:r>
            <a:endParaRPr lang="ru-RU" sz="1200" dirty="0">
              <a:solidFill>
                <a:srgbClr val="002060"/>
              </a:solidFill>
            </a:endParaRPr>
          </a:p>
          <a:p>
            <a:r>
              <a:rPr lang="ru-RU" sz="1200" b="1" dirty="0">
                <a:solidFill>
                  <a:srgbClr val="002060"/>
                </a:solidFill>
              </a:rPr>
              <a:t>Параноидная шизофрения: 82% пациентов</a:t>
            </a:r>
            <a:endParaRPr lang="ru-RU" sz="12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2320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">
            <a:extLst>
              <a:ext uri="{FF2B5EF4-FFF2-40B4-BE49-F238E27FC236}">
                <a16:creationId xmlns:a16="http://schemas.microsoft.com/office/drawing/2014/main" id="{5A552C97-1601-4661-8169-38B930DB59B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40337" y="6471569"/>
            <a:ext cx="4139406" cy="2814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82058" tIns="41029" rIns="82058" bIns="41029" anchor="b">
            <a:spAutoFit/>
          </a:bodyPr>
          <a:lstStyle>
            <a:lvl1pPr defTabSz="820738">
              <a:tabLst>
                <a:tab pos="92075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409575" defTabSz="820738">
              <a:tabLst>
                <a:tab pos="92075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820738" defTabSz="820738">
              <a:tabLst>
                <a:tab pos="92075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230313" defTabSz="820738">
              <a:tabLst>
                <a:tab pos="92075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1641475" defTabSz="820738">
              <a:tabLst>
                <a:tab pos="92075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098675" defTabSz="820738" fontAlgn="base">
              <a:spcBef>
                <a:spcPct val="0"/>
              </a:spcBef>
              <a:spcAft>
                <a:spcPct val="0"/>
              </a:spcAft>
              <a:tabLst>
                <a:tab pos="92075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555875" defTabSz="820738" fontAlgn="base">
              <a:spcBef>
                <a:spcPct val="0"/>
              </a:spcBef>
              <a:spcAft>
                <a:spcPct val="0"/>
              </a:spcAft>
              <a:tabLst>
                <a:tab pos="92075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013075" defTabSz="820738" fontAlgn="base">
              <a:spcBef>
                <a:spcPct val="0"/>
              </a:spcBef>
              <a:spcAft>
                <a:spcPct val="0"/>
              </a:spcAft>
              <a:tabLst>
                <a:tab pos="92075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470275" defTabSz="820738" fontAlgn="base">
              <a:spcBef>
                <a:spcPct val="0"/>
              </a:spcBef>
              <a:spcAft>
                <a:spcPct val="0"/>
              </a:spcAft>
              <a:tabLst>
                <a:tab pos="92075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0" hangingPunct="0">
              <a:lnSpc>
                <a:spcPts val="1700"/>
              </a:lnSpc>
              <a:spcAft>
                <a:spcPct val="25000"/>
              </a:spcAft>
            </a:pPr>
            <a:r>
              <a:rPr lang="en-US" altLang="en-GB" sz="1200" dirty="0">
                <a:solidFill>
                  <a:srgbClr val="002060"/>
                </a:solidFill>
              </a:rPr>
              <a:t>Kasper et al. </a:t>
            </a:r>
            <a:r>
              <a:rPr lang="en-US" altLang="en-GB" sz="1200" i="1" dirty="0" err="1">
                <a:solidFill>
                  <a:srgbClr val="002060"/>
                </a:solidFill>
              </a:rPr>
              <a:t>Int</a:t>
            </a:r>
            <a:r>
              <a:rPr lang="en-US" altLang="en-GB" sz="1200" i="1" dirty="0">
                <a:solidFill>
                  <a:srgbClr val="002060"/>
                </a:solidFill>
              </a:rPr>
              <a:t> J </a:t>
            </a:r>
            <a:r>
              <a:rPr lang="en-US" altLang="en-GB" sz="1200" i="1" dirty="0" err="1">
                <a:solidFill>
                  <a:srgbClr val="002060"/>
                </a:solidFill>
              </a:rPr>
              <a:t>Neuropsychopharmacol</a:t>
            </a:r>
            <a:r>
              <a:rPr lang="en-US" altLang="en-GB" sz="1200" dirty="0">
                <a:solidFill>
                  <a:srgbClr val="002060"/>
                </a:solidFill>
              </a:rPr>
              <a:t> 2003;6:325</a:t>
            </a:r>
          </a:p>
        </p:txBody>
      </p:sp>
      <p:sp>
        <p:nvSpPr>
          <p:cNvPr id="3" name="Rectangle 3">
            <a:extLst>
              <a:ext uri="{FF2B5EF4-FFF2-40B4-BE49-F238E27FC236}">
                <a16:creationId xmlns:a16="http://schemas.microsoft.com/office/drawing/2014/main" id="{456E55BA-AB2D-4503-87E7-E3C1A47FE26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61885" y="4246347"/>
            <a:ext cx="549275" cy="347662"/>
          </a:xfrm>
          <a:prstGeom prst="rect">
            <a:avLst/>
          </a:prstGeom>
          <a:solidFill>
            <a:srgbClr val="008ECE"/>
          </a:solidFill>
          <a:ln w="11176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68C934F8-E53A-4947-9605-DB74B639A28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87522" y="4225709"/>
            <a:ext cx="560388" cy="20638"/>
          </a:xfrm>
          <a:prstGeom prst="rect">
            <a:avLst/>
          </a:prstGeom>
          <a:solidFill>
            <a:srgbClr val="008ECE"/>
          </a:solidFill>
          <a:ln w="11176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18975328-E609-4D52-9C4C-E6E74E4C2A1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24272" y="4246347"/>
            <a:ext cx="550863" cy="398462"/>
          </a:xfrm>
          <a:prstGeom prst="rect">
            <a:avLst/>
          </a:prstGeom>
          <a:solidFill>
            <a:srgbClr val="008ECE"/>
          </a:solidFill>
          <a:ln w="11176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F81F8115-0815-44B1-8F00-A404D2B7FC4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40022" y="1773022"/>
            <a:ext cx="106363" cy="101600"/>
          </a:xfrm>
          <a:prstGeom prst="rect">
            <a:avLst/>
          </a:prstGeom>
          <a:solidFill>
            <a:srgbClr val="008ECE"/>
          </a:solidFill>
          <a:ln w="11176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7" name="Rectangle 7">
            <a:extLst>
              <a:ext uri="{FF2B5EF4-FFF2-40B4-BE49-F238E27FC236}">
                <a16:creationId xmlns:a16="http://schemas.microsoft.com/office/drawing/2014/main" id="{11CBE3FC-839E-4668-BDA5-D5F0D201EFB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30522" y="1682534"/>
            <a:ext cx="2312988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ru-RU" altLang="ru-RU" sz="1600" b="1">
                <a:solidFill>
                  <a:srgbClr val="000000"/>
                </a:solidFill>
              </a:rPr>
              <a:t>Арипипразол</a:t>
            </a:r>
            <a:r>
              <a:rPr lang="en-GB" altLang="ru-RU" sz="1600" b="1">
                <a:solidFill>
                  <a:srgbClr val="000000"/>
                </a:solidFill>
              </a:rPr>
              <a:t> 30 </a:t>
            </a:r>
            <a:r>
              <a:rPr lang="ru-RU" altLang="ru-RU" sz="1600" b="1">
                <a:solidFill>
                  <a:srgbClr val="000000"/>
                </a:solidFill>
              </a:rPr>
              <a:t>мг/сут</a:t>
            </a:r>
            <a:endParaRPr lang="en-GB" altLang="ru-RU" sz="1600" b="1"/>
          </a:p>
        </p:txBody>
      </p:sp>
      <p:grpSp>
        <p:nvGrpSpPr>
          <p:cNvPr id="8" name="Group 8">
            <a:extLst>
              <a:ext uri="{FF2B5EF4-FFF2-40B4-BE49-F238E27FC236}">
                <a16:creationId xmlns:a16="http://schemas.microsoft.com/office/drawing/2014/main" id="{6F4F347B-15CE-436F-BA45-D2AC85CF97E9}"/>
              </a:ext>
            </a:extLst>
          </p:cNvPr>
          <p:cNvGrpSpPr>
            <a:grpSpLocks/>
          </p:cNvGrpSpPr>
          <p:nvPr/>
        </p:nvGrpSpPr>
        <p:grpSpPr bwMode="auto">
          <a:xfrm>
            <a:off x="4511160" y="1771434"/>
            <a:ext cx="4414837" cy="2474913"/>
            <a:chOff x="1757" y="1126"/>
            <a:chExt cx="2781" cy="1559"/>
          </a:xfrm>
        </p:grpSpPr>
        <p:sp>
          <p:nvSpPr>
            <p:cNvPr id="9" name="Rectangle 9">
              <a:extLst>
                <a:ext uri="{FF2B5EF4-FFF2-40B4-BE49-F238E27FC236}">
                  <a16:creationId xmlns:a16="http://schemas.microsoft.com/office/drawing/2014/main" id="{C98571C5-9DCC-4DDB-BF45-3BF9A4D044B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57" y="1126"/>
              <a:ext cx="347" cy="1559"/>
            </a:xfrm>
            <a:prstGeom prst="rect">
              <a:avLst/>
            </a:prstGeom>
            <a:solidFill>
              <a:srgbClr val="FF00FF"/>
            </a:solidFill>
            <a:ln w="11176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" name="Rectangle 10">
              <a:extLst>
                <a:ext uri="{FF2B5EF4-FFF2-40B4-BE49-F238E27FC236}">
                  <a16:creationId xmlns:a16="http://schemas.microsoft.com/office/drawing/2014/main" id="{89274BA0-1D38-46AC-9327-0D4824CB1D6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77" y="2324"/>
              <a:ext cx="347" cy="361"/>
            </a:xfrm>
            <a:prstGeom prst="rect">
              <a:avLst/>
            </a:prstGeom>
            <a:solidFill>
              <a:srgbClr val="FF00FF"/>
            </a:solidFill>
            <a:ln w="11176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1" name="Rectangle 11">
              <a:extLst>
                <a:ext uri="{FF2B5EF4-FFF2-40B4-BE49-F238E27FC236}">
                  <a16:creationId xmlns:a16="http://schemas.microsoft.com/office/drawing/2014/main" id="{5B49126A-B001-4206-B7CD-77811C05BBE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91" y="2524"/>
              <a:ext cx="347" cy="161"/>
            </a:xfrm>
            <a:prstGeom prst="rect">
              <a:avLst/>
            </a:prstGeom>
            <a:solidFill>
              <a:srgbClr val="FF00FF"/>
            </a:solidFill>
            <a:ln w="11176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" name="Rectangle 12">
              <a:extLst>
                <a:ext uri="{FF2B5EF4-FFF2-40B4-BE49-F238E27FC236}">
                  <a16:creationId xmlns:a16="http://schemas.microsoft.com/office/drawing/2014/main" id="{F84A57D7-4AA4-4B7D-80BB-F2BAACD5D9B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24" y="1320"/>
              <a:ext cx="67" cy="64"/>
            </a:xfrm>
            <a:prstGeom prst="rect">
              <a:avLst/>
            </a:prstGeom>
            <a:solidFill>
              <a:srgbClr val="FF00FF"/>
            </a:solidFill>
            <a:ln w="11176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13" name="Rectangle 13">
            <a:extLst>
              <a:ext uri="{FF2B5EF4-FFF2-40B4-BE49-F238E27FC236}">
                <a16:creationId xmlns:a16="http://schemas.microsoft.com/office/drawing/2014/main" id="{46B59086-9663-48C8-B4F2-E097AB094C1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33697" y="1988922"/>
            <a:ext cx="2303463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ru-RU" altLang="ru-RU" sz="1600" b="1">
                <a:solidFill>
                  <a:srgbClr val="000000"/>
                </a:solidFill>
              </a:rPr>
              <a:t>Галоперидол 10 мг/сут</a:t>
            </a:r>
            <a:endParaRPr lang="en-GB" altLang="ru-RU" sz="1600" b="1"/>
          </a:p>
        </p:txBody>
      </p:sp>
      <p:sp>
        <p:nvSpPr>
          <p:cNvPr id="14" name="Text Box 14">
            <a:extLst>
              <a:ext uri="{FF2B5EF4-FFF2-40B4-BE49-F238E27FC236}">
                <a16:creationId xmlns:a16="http://schemas.microsoft.com/office/drawing/2014/main" id="{4A541477-79FB-41E5-90CF-EC880A22083D}"/>
              </a:ext>
            </a:extLst>
          </p:cNvPr>
          <p:cNvSpPr txBox="1">
            <a:spLocks noChangeArrowheads="1"/>
          </p:cNvSpPr>
          <p:nvPr/>
        </p:nvSpPr>
        <p:spPr bwMode="black">
          <a:xfrm>
            <a:off x="4657210" y="1504734"/>
            <a:ext cx="26352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FFCC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EAEAEA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0" hangingPunct="0"/>
            <a:r>
              <a:rPr lang="en-US" altLang="en-GB" sz="1600" b="1"/>
              <a:t>*</a:t>
            </a:r>
          </a:p>
        </p:txBody>
      </p:sp>
      <p:sp>
        <p:nvSpPr>
          <p:cNvPr id="15" name="Text Box 15">
            <a:extLst>
              <a:ext uri="{FF2B5EF4-FFF2-40B4-BE49-F238E27FC236}">
                <a16:creationId xmlns:a16="http://schemas.microsoft.com/office/drawing/2014/main" id="{CC5B890D-6B0C-4F09-BEFA-5224E27DF25C}"/>
              </a:ext>
            </a:extLst>
          </p:cNvPr>
          <p:cNvSpPr txBox="1">
            <a:spLocks noChangeArrowheads="1"/>
          </p:cNvSpPr>
          <p:nvPr/>
        </p:nvSpPr>
        <p:spPr bwMode="black">
          <a:xfrm>
            <a:off x="6560622" y="3436722"/>
            <a:ext cx="261938" cy="260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FFCC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EAEAEA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0" hangingPunct="0"/>
            <a:r>
              <a:rPr lang="en-US" altLang="en-GB" sz="1600" b="1" baseline="30000"/>
              <a:t>†</a:t>
            </a:r>
          </a:p>
        </p:txBody>
      </p:sp>
      <p:grpSp>
        <p:nvGrpSpPr>
          <p:cNvPr id="16" name="Group 16">
            <a:extLst>
              <a:ext uri="{FF2B5EF4-FFF2-40B4-BE49-F238E27FC236}">
                <a16:creationId xmlns:a16="http://schemas.microsoft.com/office/drawing/2014/main" id="{2BD685D5-CEC6-4806-A5BF-7C87CF76866C}"/>
              </a:ext>
            </a:extLst>
          </p:cNvPr>
          <p:cNvGrpSpPr>
            <a:grpSpLocks/>
          </p:cNvGrpSpPr>
          <p:nvPr/>
        </p:nvGrpSpPr>
        <p:grpSpPr bwMode="auto">
          <a:xfrm>
            <a:off x="2658547" y="988797"/>
            <a:ext cx="881063" cy="4084637"/>
            <a:chOff x="678" y="636"/>
            <a:chExt cx="467" cy="2573"/>
          </a:xfrm>
        </p:grpSpPr>
        <p:sp>
          <p:nvSpPr>
            <p:cNvPr id="17" name="Text Box 17">
              <a:extLst>
                <a:ext uri="{FF2B5EF4-FFF2-40B4-BE49-F238E27FC236}">
                  <a16:creationId xmlns:a16="http://schemas.microsoft.com/office/drawing/2014/main" id="{D2585F70-F7CA-42BF-A899-68322075F56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39" y="922"/>
              <a:ext cx="402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chemeClr val="bg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r" eaLnBrk="0" hangingPunct="0">
                <a:spcBef>
                  <a:spcPct val="50000"/>
                </a:spcBef>
              </a:pPr>
              <a:r>
                <a:rPr lang="en-US" altLang="en-GB" sz="1600" b="1"/>
                <a:t>2.0</a:t>
              </a:r>
            </a:p>
          </p:txBody>
        </p:sp>
        <p:sp>
          <p:nvSpPr>
            <p:cNvPr id="18" name="Text Box 18">
              <a:extLst>
                <a:ext uri="{FF2B5EF4-FFF2-40B4-BE49-F238E27FC236}">
                  <a16:creationId xmlns:a16="http://schemas.microsoft.com/office/drawing/2014/main" id="{01142E2D-CB4B-40A2-9F8C-85FCCB2682F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-5400000">
              <a:off x="-432" y="1746"/>
              <a:ext cx="2398" cy="17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chemeClr val="bg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 eaLnBrk="0" hangingPunct="0"/>
              <a:r>
                <a:rPr lang="ru-RU" altLang="en-GB" sz="1600" b="1"/>
                <a:t>Изменение от исходного</a:t>
              </a:r>
              <a:endParaRPr lang="en-US" altLang="en-GB" sz="1600" b="1"/>
            </a:p>
          </p:txBody>
        </p:sp>
        <p:sp>
          <p:nvSpPr>
            <p:cNvPr id="19" name="Line 19">
              <a:extLst>
                <a:ext uri="{FF2B5EF4-FFF2-40B4-BE49-F238E27FC236}">
                  <a16:creationId xmlns:a16="http://schemas.microsoft.com/office/drawing/2014/main" id="{F07C95B8-8F0A-4D2C-AA59-D02F09920F3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144" y="1027"/>
              <a:ext cx="1" cy="2080"/>
            </a:xfrm>
            <a:prstGeom prst="line">
              <a:avLst/>
            </a:prstGeom>
            <a:noFill/>
            <a:ln w="206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0" name="Line 20">
              <a:extLst>
                <a:ext uri="{FF2B5EF4-FFF2-40B4-BE49-F238E27FC236}">
                  <a16:creationId xmlns:a16="http://schemas.microsoft.com/office/drawing/2014/main" id="{111A44FE-87B9-4A69-9617-80DF41CDFB7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111" y="3107"/>
              <a:ext cx="33" cy="1"/>
            </a:xfrm>
            <a:prstGeom prst="line">
              <a:avLst/>
            </a:prstGeom>
            <a:noFill/>
            <a:ln w="206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1" name="Line 21">
              <a:extLst>
                <a:ext uri="{FF2B5EF4-FFF2-40B4-BE49-F238E27FC236}">
                  <a16:creationId xmlns:a16="http://schemas.microsoft.com/office/drawing/2014/main" id="{3D90125A-C29D-4507-8EA4-998783F785D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111" y="2688"/>
              <a:ext cx="33" cy="1"/>
            </a:xfrm>
            <a:prstGeom prst="line">
              <a:avLst/>
            </a:prstGeom>
            <a:noFill/>
            <a:ln w="206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2" name="Line 22">
              <a:extLst>
                <a:ext uri="{FF2B5EF4-FFF2-40B4-BE49-F238E27FC236}">
                  <a16:creationId xmlns:a16="http://schemas.microsoft.com/office/drawing/2014/main" id="{B9EBD5C5-EB6F-4E17-B2A6-E68572392C6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111" y="2276"/>
              <a:ext cx="33" cy="1"/>
            </a:xfrm>
            <a:prstGeom prst="line">
              <a:avLst/>
            </a:prstGeom>
            <a:noFill/>
            <a:ln w="206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3" name="Line 23">
              <a:extLst>
                <a:ext uri="{FF2B5EF4-FFF2-40B4-BE49-F238E27FC236}">
                  <a16:creationId xmlns:a16="http://schemas.microsoft.com/office/drawing/2014/main" id="{5D4320D3-F0F5-43F9-8345-D41BA85B843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111" y="1858"/>
              <a:ext cx="33" cy="1"/>
            </a:xfrm>
            <a:prstGeom prst="line">
              <a:avLst/>
            </a:prstGeom>
            <a:noFill/>
            <a:ln w="206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4" name="Line 24">
              <a:extLst>
                <a:ext uri="{FF2B5EF4-FFF2-40B4-BE49-F238E27FC236}">
                  <a16:creationId xmlns:a16="http://schemas.microsoft.com/office/drawing/2014/main" id="{EDCF4ABC-4769-458B-AC28-8C68D7A4763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111" y="1445"/>
              <a:ext cx="33" cy="1"/>
            </a:xfrm>
            <a:prstGeom prst="line">
              <a:avLst/>
            </a:prstGeom>
            <a:noFill/>
            <a:ln w="206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5" name="Line 25">
              <a:extLst>
                <a:ext uri="{FF2B5EF4-FFF2-40B4-BE49-F238E27FC236}">
                  <a16:creationId xmlns:a16="http://schemas.microsoft.com/office/drawing/2014/main" id="{F5EC678D-8C36-4343-B18F-2613BD11CD1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111" y="1027"/>
              <a:ext cx="33" cy="1"/>
            </a:xfrm>
            <a:prstGeom prst="line">
              <a:avLst/>
            </a:prstGeom>
            <a:noFill/>
            <a:ln w="206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6" name="Text Box 26">
              <a:extLst>
                <a:ext uri="{FF2B5EF4-FFF2-40B4-BE49-F238E27FC236}">
                  <a16:creationId xmlns:a16="http://schemas.microsoft.com/office/drawing/2014/main" id="{52274EB5-0475-4FF5-A388-03831477390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39" y="1323"/>
              <a:ext cx="402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chemeClr val="bg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r" eaLnBrk="0" hangingPunct="0">
                <a:spcBef>
                  <a:spcPct val="50000"/>
                </a:spcBef>
              </a:pPr>
              <a:r>
                <a:rPr lang="en-US" altLang="en-GB" sz="1600" b="1"/>
                <a:t>1.5</a:t>
              </a:r>
            </a:p>
          </p:txBody>
        </p:sp>
        <p:sp>
          <p:nvSpPr>
            <p:cNvPr id="27" name="Text Box 27">
              <a:extLst>
                <a:ext uri="{FF2B5EF4-FFF2-40B4-BE49-F238E27FC236}">
                  <a16:creationId xmlns:a16="http://schemas.microsoft.com/office/drawing/2014/main" id="{5295E95F-5FA5-4485-BBB9-5E0BF529D4E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39" y="1742"/>
              <a:ext cx="402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chemeClr val="bg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r" eaLnBrk="0" hangingPunct="0">
                <a:spcBef>
                  <a:spcPct val="50000"/>
                </a:spcBef>
              </a:pPr>
              <a:r>
                <a:rPr lang="en-US" altLang="en-GB" sz="1600" b="1"/>
                <a:t>1.0</a:t>
              </a:r>
            </a:p>
          </p:txBody>
        </p:sp>
        <p:sp>
          <p:nvSpPr>
            <p:cNvPr id="28" name="Text Box 28">
              <a:extLst>
                <a:ext uri="{FF2B5EF4-FFF2-40B4-BE49-F238E27FC236}">
                  <a16:creationId xmlns:a16="http://schemas.microsoft.com/office/drawing/2014/main" id="{7E1FF53C-9E24-43FA-8199-256A2FA67AB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39" y="2165"/>
              <a:ext cx="402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chemeClr val="bg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r" eaLnBrk="0" hangingPunct="0">
                <a:spcBef>
                  <a:spcPct val="50000"/>
                </a:spcBef>
              </a:pPr>
              <a:r>
                <a:rPr lang="en-US" altLang="en-GB" sz="1600" b="1"/>
                <a:t>0.5</a:t>
              </a:r>
            </a:p>
          </p:txBody>
        </p:sp>
        <p:sp>
          <p:nvSpPr>
            <p:cNvPr id="29" name="Text Box 29">
              <a:extLst>
                <a:ext uri="{FF2B5EF4-FFF2-40B4-BE49-F238E27FC236}">
                  <a16:creationId xmlns:a16="http://schemas.microsoft.com/office/drawing/2014/main" id="{3ABF34E3-813D-4714-9FE6-CCF643A94E4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39" y="2590"/>
              <a:ext cx="402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chemeClr val="bg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r" eaLnBrk="0" hangingPunct="0">
                <a:spcBef>
                  <a:spcPct val="50000"/>
                </a:spcBef>
              </a:pPr>
              <a:r>
                <a:rPr lang="en-US" altLang="en-GB" sz="1600" b="1"/>
                <a:t>0</a:t>
              </a:r>
            </a:p>
          </p:txBody>
        </p:sp>
        <p:sp>
          <p:nvSpPr>
            <p:cNvPr id="30" name="Text Box 30">
              <a:extLst>
                <a:ext uri="{FF2B5EF4-FFF2-40B4-BE49-F238E27FC236}">
                  <a16:creationId xmlns:a16="http://schemas.microsoft.com/office/drawing/2014/main" id="{C1C793BC-954D-4510-8C9D-D7E6CCEEDAB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39" y="2997"/>
              <a:ext cx="402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chemeClr val="bg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r" eaLnBrk="0" hangingPunct="0">
                <a:spcBef>
                  <a:spcPct val="50000"/>
                </a:spcBef>
              </a:pPr>
              <a:r>
                <a:rPr lang="en-US" altLang="en-GB" sz="1600" b="1"/>
                <a:t>-0.5</a:t>
              </a:r>
            </a:p>
          </p:txBody>
        </p:sp>
      </p:grpSp>
      <p:sp>
        <p:nvSpPr>
          <p:cNvPr id="31" name="Text Box 31">
            <a:extLst>
              <a:ext uri="{FF2B5EF4-FFF2-40B4-BE49-F238E27FC236}">
                <a16:creationId xmlns:a16="http://schemas.microsoft.com/office/drawing/2014/main" id="{C87A1D9B-E14C-4138-BD18-445B08C30B9C}"/>
              </a:ext>
            </a:extLst>
          </p:cNvPr>
          <p:cNvSpPr txBox="1">
            <a:spLocks noChangeArrowheads="1"/>
          </p:cNvSpPr>
          <p:nvPr/>
        </p:nvSpPr>
        <p:spPr bwMode="black">
          <a:xfrm>
            <a:off x="8467210" y="3731997"/>
            <a:ext cx="261937" cy="260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FFCC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EAEAEA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0" hangingPunct="0"/>
            <a:r>
              <a:rPr lang="en-US" altLang="en-GB" sz="1600" b="1" baseline="30000"/>
              <a:t>†</a:t>
            </a:r>
          </a:p>
        </p:txBody>
      </p:sp>
      <p:grpSp>
        <p:nvGrpSpPr>
          <p:cNvPr id="32" name="Group 32">
            <a:extLst>
              <a:ext uri="{FF2B5EF4-FFF2-40B4-BE49-F238E27FC236}">
                <a16:creationId xmlns:a16="http://schemas.microsoft.com/office/drawing/2014/main" id="{88962BDE-03D5-444C-8265-1FF4AB04DAA0}"/>
              </a:ext>
            </a:extLst>
          </p:cNvPr>
          <p:cNvGrpSpPr>
            <a:grpSpLocks/>
          </p:cNvGrpSpPr>
          <p:nvPr/>
        </p:nvGrpSpPr>
        <p:grpSpPr bwMode="auto">
          <a:xfrm>
            <a:off x="2749035" y="4233647"/>
            <a:ext cx="7370762" cy="1357312"/>
            <a:chOff x="631" y="2688"/>
            <a:chExt cx="4643" cy="855"/>
          </a:xfrm>
        </p:grpSpPr>
        <p:grpSp>
          <p:nvGrpSpPr>
            <p:cNvPr id="33" name="Group 33">
              <a:extLst>
                <a:ext uri="{FF2B5EF4-FFF2-40B4-BE49-F238E27FC236}">
                  <a16:creationId xmlns:a16="http://schemas.microsoft.com/office/drawing/2014/main" id="{D1F34FCA-F199-4653-A6FD-9A2A566E921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31" y="3331"/>
              <a:ext cx="4643" cy="212"/>
              <a:chOff x="631" y="3322"/>
              <a:chExt cx="4643" cy="220"/>
            </a:xfrm>
          </p:grpSpPr>
          <p:sp>
            <p:nvSpPr>
              <p:cNvPr id="38" name="Text Box 34">
                <a:extLst>
                  <a:ext uri="{FF2B5EF4-FFF2-40B4-BE49-F238E27FC236}">
                    <a16:creationId xmlns:a16="http://schemas.microsoft.com/office/drawing/2014/main" id="{5F36281A-FBE2-4C81-B8A8-F5C83B96422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31" y="3322"/>
                <a:ext cx="1688" cy="22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28575">
                    <a:solidFill>
                      <a:schemeClr val="bg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 eaLnBrk="0" hangingPunct="0"/>
                <a:r>
                  <a:rPr lang="en-US" altLang="en-GB" sz="1600" b="1"/>
                  <a:t>n=	 847    424</a:t>
                </a:r>
              </a:p>
            </p:txBody>
          </p:sp>
          <p:sp>
            <p:nvSpPr>
              <p:cNvPr id="39" name="Text Box 35">
                <a:extLst>
                  <a:ext uri="{FF2B5EF4-FFF2-40B4-BE49-F238E27FC236}">
                    <a16:creationId xmlns:a16="http://schemas.microsoft.com/office/drawing/2014/main" id="{87DDCD4C-5B97-4D1B-B5C5-A08343B80A7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242" y="3322"/>
                <a:ext cx="1688" cy="22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28575">
                    <a:solidFill>
                      <a:schemeClr val="bg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eaLnBrk="0" hangingPunct="0"/>
                <a:r>
                  <a:rPr lang="en-US" altLang="en-GB" sz="1600" b="1"/>
                  <a:t>           851    428</a:t>
                </a:r>
              </a:p>
            </p:txBody>
          </p:sp>
          <p:sp>
            <p:nvSpPr>
              <p:cNvPr id="40" name="Text Box 36">
                <a:extLst>
                  <a:ext uri="{FF2B5EF4-FFF2-40B4-BE49-F238E27FC236}">
                    <a16:creationId xmlns:a16="http://schemas.microsoft.com/office/drawing/2014/main" id="{6B5530DC-4472-48BC-832A-0A3544E96B7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586" y="3322"/>
                <a:ext cx="1688" cy="22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28575">
                    <a:solidFill>
                      <a:schemeClr val="bg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eaLnBrk="0" hangingPunct="0"/>
                <a:r>
                  <a:rPr lang="en-US" altLang="en-GB" sz="1600" b="1"/>
                  <a:t>       851      428</a:t>
                </a:r>
              </a:p>
            </p:txBody>
          </p:sp>
        </p:grpSp>
        <p:sp>
          <p:nvSpPr>
            <p:cNvPr id="34" name="Line 37">
              <a:extLst>
                <a:ext uri="{FF2B5EF4-FFF2-40B4-BE49-F238E27FC236}">
                  <a16:creationId xmlns:a16="http://schemas.microsoft.com/office/drawing/2014/main" id="{F91257AA-7582-4B13-8BA0-AE7FF6A83C8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144" y="2688"/>
              <a:ext cx="3647" cy="1"/>
            </a:xfrm>
            <a:prstGeom prst="line">
              <a:avLst/>
            </a:prstGeom>
            <a:noFill/>
            <a:ln w="206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5" name="Text Box 38">
              <a:extLst>
                <a:ext uri="{FF2B5EF4-FFF2-40B4-BE49-F238E27FC236}">
                  <a16:creationId xmlns:a16="http://schemas.microsoft.com/office/drawing/2014/main" id="{B3C83922-A1D8-4489-9604-B5B4C500790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32" y="3037"/>
              <a:ext cx="1287" cy="3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/>
              <a:r>
                <a:rPr lang="ru-RU" altLang="en-GB" sz="1600" b="1"/>
                <a:t>Паркинсонизм</a:t>
              </a:r>
              <a:endParaRPr lang="en-US" altLang="en-GB" sz="1600" b="1"/>
            </a:p>
            <a:p>
              <a:pPr algn="ctr"/>
              <a:r>
                <a:rPr lang="en-US" altLang="en-GB" sz="1600" b="1"/>
                <a:t>Simpson–Angus</a:t>
              </a:r>
            </a:p>
          </p:txBody>
        </p:sp>
        <p:sp>
          <p:nvSpPr>
            <p:cNvPr id="36" name="Text Box 39">
              <a:extLst>
                <a:ext uri="{FF2B5EF4-FFF2-40B4-BE49-F238E27FC236}">
                  <a16:creationId xmlns:a16="http://schemas.microsoft.com/office/drawing/2014/main" id="{72056698-7020-4BD6-B7FF-18CE0B89D45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797" y="3037"/>
              <a:ext cx="856" cy="3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/>
              <a:r>
                <a:rPr lang="ru-RU" altLang="en-GB" sz="1600" b="1"/>
                <a:t>Позд</a:t>
              </a:r>
              <a:r>
                <a:rPr lang="en-GB" altLang="en-GB" sz="1600" b="1"/>
                <a:t>.</a:t>
              </a:r>
              <a:r>
                <a:rPr lang="ru-RU" altLang="en-GB" sz="1600" b="1"/>
                <a:t> </a:t>
              </a:r>
              <a:r>
                <a:rPr lang="en-GB" altLang="en-GB" sz="1600" b="1"/>
                <a:t>д</a:t>
              </a:r>
              <a:r>
                <a:rPr lang="ru-RU" altLang="en-GB" sz="1600" b="1"/>
                <a:t>иск.</a:t>
              </a:r>
              <a:endParaRPr lang="en-US" altLang="en-GB" sz="1600" b="1"/>
            </a:p>
            <a:p>
              <a:pPr algn="ctr"/>
              <a:r>
                <a:rPr lang="en-US" altLang="en-GB" sz="1600" b="1"/>
                <a:t>AIMS</a:t>
              </a:r>
            </a:p>
          </p:txBody>
        </p:sp>
        <p:sp>
          <p:nvSpPr>
            <p:cNvPr id="37" name="Text Box 40">
              <a:extLst>
                <a:ext uri="{FF2B5EF4-FFF2-40B4-BE49-F238E27FC236}">
                  <a16:creationId xmlns:a16="http://schemas.microsoft.com/office/drawing/2014/main" id="{EF8BDACF-FD10-4DB3-9EB6-E39EC5E5875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535" y="3038"/>
              <a:ext cx="920" cy="3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ru-RU" altLang="en-GB" sz="1600" b="1"/>
                <a:t>Акатизия</a:t>
              </a:r>
              <a:br>
                <a:rPr lang="en-US" altLang="en-GB" sz="1600" b="1"/>
              </a:br>
              <a:r>
                <a:rPr lang="en-US" altLang="en-GB" sz="1600" b="1"/>
                <a:t>Barnes Scale</a:t>
              </a:r>
            </a:p>
          </p:txBody>
        </p:sp>
      </p:grpSp>
      <p:sp>
        <p:nvSpPr>
          <p:cNvPr id="41" name="Rectangle 41">
            <a:extLst>
              <a:ext uri="{FF2B5EF4-FFF2-40B4-BE49-F238E27FC236}">
                <a16:creationId xmlns:a16="http://schemas.microsoft.com/office/drawing/2014/main" id="{22907E64-72FB-455A-B18C-4A1F836AFDC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99747" y="5603659"/>
            <a:ext cx="4208463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altLang="en-GB" sz="1400" b="1"/>
              <a:t>*</a:t>
            </a:r>
            <a:r>
              <a:rPr lang="en-US" altLang="en-GB" sz="1400" b="1" i="1"/>
              <a:t>p</a:t>
            </a:r>
            <a:r>
              <a:rPr lang="en-US" altLang="en-GB" sz="1400" b="1"/>
              <a:t>&lt;0.0001;</a:t>
            </a:r>
            <a:r>
              <a:rPr lang="en-US" altLang="en-GB" sz="1400" b="1" i="1"/>
              <a:t> </a:t>
            </a:r>
            <a:r>
              <a:rPr lang="en-US" altLang="en-GB" sz="1400" b="1" baseline="30000"/>
              <a:t>†</a:t>
            </a:r>
            <a:r>
              <a:rPr lang="en-US" altLang="en-GB" sz="1400" b="1" i="1"/>
              <a:t>p</a:t>
            </a:r>
            <a:r>
              <a:rPr lang="en-US" altLang="en-GB" sz="1400" b="1"/>
              <a:t>&lt;0.001; LOCF </a:t>
            </a:r>
            <a:r>
              <a:rPr lang="ru-RU" altLang="en-GB" sz="1400" b="1"/>
              <a:t>анализ</a:t>
            </a:r>
          </a:p>
          <a:p>
            <a:pPr eaLnBrk="0" hangingPunct="0"/>
            <a:r>
              <a:rPr lang="en-US" altLang="en-GB" sz="1400" b="1"/>
              <a:t>AIMS = Abnormal Involuntary Movement Scale; </a:t>
            </a:r>
          </a:p>
        </p:txBody>
      </p:sp>
      <p:sp>
        <p:nvSpPr>
          <p:cNvPr id="42" name="Rectangle 42">
            <a:extLst>
              <a:ext uri="{FF2B5EF4-FFF2-40B4-BE49-F238E27FC236}">
                <a16:creationId xmlns:a16="http://schemas.microsoft.com/office/drawing/2014/main" id="{30DD432B-D7AB-44FA-892A-EC644F0E85C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25310" y="1076109"/>
            <a:ext cx="686276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/>
            <a:r>
              <a:rPr lang="ru-RU" altLang="en-GB" sz="2400" b="1" dirty="0">
                <a:solidFill>
                  <a:srgbClr val="002060"/>
                </a:solidFill>
              </a:rPr>
              <a:t>Сравнение с </a:t>
            </a:r>
            <a:r>
              <a:rPr lang="ru-RU" altLang="en-GB" sz="2400" b="1" dirty="0" err="1">
                <a:solidFill>
                  <a:srgbClr val="002060"/>
                </a:solidFill>
              </a:rPr>
              <a:t>галоперидолом</a:t>
            </a:r>
            <a:r>
              <a:rPr lang="ru-RU" altLang="en-GB" sz="2400" b="1" dirty="0">
                <a:solidFill>
                  <a:srgbClr val="002060"/>
                </a:solidFill>
              </a:rPr>
              <a:t> на 52 неделе</a:t>
            </a:r>
            <a:endParaRPr lang="en-US" altLang="en-GB" sz="2400" b="1" dirty="0">
              <a:solidFill>
                <a:srgbClr val="002060"/>
              </a:solidFill>
            </a:endParaRPr>
          </a:p>
        </p:txBody>
      </p:sp>
      <p:sp>
        <p:nvSpPr>
          <p:cNvPr id="43" name="Rectangle 43">
            <a:extLst>
              <a:ext uri="{FF2B5EF4-FFF2-40B4-BE49-F238E27FC236}">
                <a16:creationId xmlns:a16="http://schemas.microsoft.com/office/drawing/2014/main" id="{7CE1EF68-D5A1-4EA6-B38E-8CD16FE86486}"/>
              </a:ext>
            </a:extLst>
          </p:cNvPr>
          <p:cNvSpPr txBox="1">
            <a:spLocks noChangeArrowheads="1"/>
          </p:cNvSpPr>
          <p:nvPr/>
        </p:nvSpPr>
        <p:spPr>
          <a:xfrm>
            <a:off x="2561256" y="0"/>
            <a:ext cx="7543800" cy="762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altLang="en-GB" sz="3200" b="1">
                <a:solidFill>
                  <a:srgbClr val="002060"/>
                </a:solidFill>
              </a:rPr>
              <a:t>ЭПС в длительных исследовани</a:t>
            </a:r>
            <a:r>
              <a:rPr lang="en-GB" altLang="en-GB" sz="3200" b="1">
                <a:solidFill>
                  <a:srgbClr val="002060"/>
                </a:solidFill>
              </a:rPr>
              <a:t>я</a:t>
            </a:r>
            <a:r>
              <a:rPr lang="ru-RU" altLang="en-GB" sz="3200" b="1">
                <a:solidFill>
                  <a:srgbClr val="002060"/>
                </a:solidFill>
              </a:rPr>
              <a:t>х</a:t>
            </a:r>
            <a:endParaRPr lang="en-US" altLang="en-GB" sz="32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6532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Шизофрения</a:t>
            </a:r>
          </a:p>
          <a:p>
            <a:r>
              <a:rPr lang="ru-RU" dirty="0"/>
              <a:t>Депрессия</a:t>
            </a:r>
          </a:p>
          <a:p>
            <a:r>
              <a:rPr lang="ru-RU" dirty="0"/>
              <a:t>Тревога</a:t>
            </a:r>
          </a:p>
          <a:p>
            <a:r>
              <a:rPr lang="ru-RU" dirty="0"/>
              <a:t>БАР</a:t>
            </a: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A2B4FBFC-87C8-4641-AF78-373B1A566A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2874" y="0"/>
            <a:ext cx="12935723" cy="62724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Заголовок 5">
            <a:extLst>
              <a:ext uri="{FF2B5EF4-FFF2-40B4-BE49-F238E27FC236}">
                <a16:creationId xmlns:a16="http://schemas.microsoft.com/office/drawing/2014/main" id="{38009FF5-3E00-4448-AADF-9C66D3763F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4244959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D8A7EDE-3E94-4D80-AF27-E2F36820E323}"/>
              </a:ext>
            </a:extLst>
          </p:cNvPr>
          <p:cNvSpPr txBox="1"/>
          <p:nvPr/>
        </p:nvSpPr>
        <p:spPr>
          <a:xfrm>
            <a:off x="498764" y="165327"/>
            <a:ext cx="1135280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err="1">
                <a:solidFill>
                  <a:srgbClr val="002060"/>
                </a:solidFill>
              </a:rPr>
              <a:t>Арипризол</a:t>
            </a:r>
            <a:r>
              <a:rPr lang="ru-RU" sz="3200" b="1" dirty="0">
                <a:solidFill>
                  <a:srgbClr val="002060"/>
                </a:solidFill>
              </a:rPr>
              <a:t> практически не влияет на уровень пролактина при длительном применении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7B97C8F-D7A0-4501-B373-E1E94DC862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8785" y="1875078"/>
            <a:ext cx="9144000" cy="37056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7EACA634-E8F5-4933-99A2-E6909C53D2B5}"/>
              </a:ext>
            </a:extLst>
          </p:cNvPr>
          <p:cNvSpPr/>
          <p:nvPr/>
        </p:nvSpPr>
        <p:spPr>
          <a:xfrm>
            <a:off x="1258785" y="5842337"/>
            <a:ext cx="4572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200" i="1" dirty="0">
                <a:solidFill>
                  <a:srgbClr val="002060"/>
                </a:solidFill>
              </a:rPr>
              <a:t>Горобец Л.Н. Нейроэндокринные дисфункции и нейролептическая терапия. - М.: ИД «</a:t>
            </a:r>
            <a:r>
              <a:rPr lang="ru-RU" sz="1200" i="1" dirty="0" err="1">
                <a:solidFill>
                  <a:srgbClr val="002060"/>
                </a:solidFill>
              </a:rPr>
              <a:t>Медпрактика</a:t>
            </a:r>
            <a:r>
              <a:rPr lang="ru-RU" sz="1200" i="1" dirty="0">
                <a:solidFill>
                  <a:srgbClr val="002060"/>
                </a:solidFill>
              </a:rPr>
              <a:t>-М», 2007. - 312 с.</a:t>
            </a: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F8B61DDD-1FBF-4559-BCF0-45015E8FE039}"/>
              </a:ext>
            </a:extLst>
          </p:cNvPr>
          <p:cNvSpPr/>
          <p:nvPr/>
        </p:nvSpPr>
        <p:spPr>
          <a:xfrm>
            <a:off x="6406849" y="5842337"/>
            <a:ext cx="402622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 err="1">
                <a:solidFill>
                  <a:srgbClr val="002060"/>
                </a:solidFill>
              </a:rPr>
              <a:t>Chrzanowski</a:t>
            </a:r>
            <a:r>
              <a:rPr lang="en-US" sz="1200" dirty="0">
                <a:solidFill>
                  <a:srgbClr val="002060"/>
                </a:solidFill>
              </a:rPr>
              <a:t> W.K. et al. Effectiveness of Long-term Aripiprazole Therapy in Patients With Acutely relapsing or chronic, stable</a:t>
            </a:r>
          </a:p>
          <a:p>
            <a:r>
              <a:rPr lang="en-US" sz="1200" dirty="0">
                <a:solidFill>
                  <a:srgbClr val="002060"/>
                </a:solidFill>
              </a:rPr>
              <a:t>schizophrenia: a 52-week, open-label comparison with olanzapine. J Psychopharmacology. 2006. Vol. 189. p. 259-266</a:t>
            </a:r>
            <a:endParaRPr lang="ru-RU" sz="12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654812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">
            <a:extLst>
              <a:ext uri="{FF2B5EF4-FFF2-40B4-BE49-F238E27FC236}">
                <a16:creationId xmlns:a16="http://schemas.microsoft.com/office/drawing/2014/main" id="{47277363-0E1F-4353-8F6F-06ED96B9A4A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15313" y="5704196"/>
            <a:ext cx="8126412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>
            <a:spAutoFit/>
          </a:bodyPr>
          <a:lstStyle/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GB" sz="14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26-</a:t>
            </a:r>
            <a:r>
              <a:rPr kumimoji="0" lang="ru-RU" altLang="en-GB" sz="14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недельное </a:t>
            </a:r>
            <a:r>
              <a:rPr kumimoji="0" lang="en-US" altLang="en-GB" sz="14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ru-RU" altLang="en-GB" sz="14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исследование прибавки веса</a:t>
            </a:r>
          </a:p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GB" sz="14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*</a:t>
            </a:r>
            <a:r>
              <a:rPr kumimoji="0" lang="en-US" altLang="en-GB" sz="1400" b="1" i="1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</a:t>
            </a:r>
            <a:r>
              <a:rPr kumimoji="0" lang="en-US" altLang="en-GB" sz="14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&lt;0.05 </a:t>
            </a:r>
            <a:r>
              <a:rPr kumimoji="0" lang="ru-RU" altLang="en-GB" sz="14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в сравнении с арипипразолом</a:t>
            </a:r>
            <a:endParaRPr kumimoji="0" lang="en-US" altLang="en-GB" sz="1400" b="1" i="0" u="none" strike="noStrike" kern="1200" cap="none" spc="0" normalizeH="0" baseline="0" noProof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Rectangle 3">
            <a:extLst>
              <a:ext uri="{FF2B5EF4-FFF2-40B4-BE49-F238E27FC236}">
                <a16:creationId xmlns:a16="http://schemas.microsoft.com/office/drawing/2014/main" id="{7BD3CD82-0D98-4BB2-8692-CFA8338A213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45475" y="399703"/>
            <a:ext cx="8153400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altLang="ru-RU" sz="2400" b="0" i="0" u="none" strike="noStrike" kern="1200" cap="none" spc="0" normalizeH="0" baseline="0" noProof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7BEDBD3A-493B-4399-BFE6-34E2617A8A5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52987" y="2086700"/>
            <a:ext cx="4381392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en-GB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Арипипразол</a:t>
            </a:r>
            <a:r>
              <a:rPr kumimoji="0" lang="ru-RU" altLang="en-GB" sz="1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в сравнении с </a:t>
            </a:r>
            <a:r>
              <a:rPr kumimoji="0" lang="ru-RU" altLang="en-GB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оланзапином</a:t>
            </a:r>
            <a:endParaRPr kumimoji="0" lang="en-GB" altLang="ru-RU" sz="18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B61BFB89-A3C6-4734-83B6-95FC4686F6A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23794" y="6581001"/>
            <a:ext cx="7606185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GB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McQuade</a:t>
            </a:r>
            <a:r>
              <a:rPr kumimoji="0" lang="en-US" altLang="en-GB" sz="1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Jody, </a:t>
            </a:r>
            <a:r>
              <a:rPr kumimoji="0" lang="en-US" altLang="en-GB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Kujawa</a:t>
            </a:r>
            <a:r>
              <a:rPr kumimoji="0" lang="en-US" altLang="en-GB" sz="1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et al. Poster at American Psychiatric Association Annual Meeting, May 2003, San Francisco, CA</a:t>
            </a:r>
            <a:endParaRPr kumimoji="0" lang="en-GB" altLang="ru-RU" sz="12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6" name="Group 7">
            <a:extLst>
              <a:ext uri="{FF2B5EF4-FFF2-40B4-BE49-F238E27FC236}">
                <a16:creationId xmlns:a16="http://schemas.microsoft.com/office/drawing/2014/main" id="{E97AEB15-7EEA-4510-90C8-AA60724BC0DE}"/>
              </a:ext>
            </a:extLst>
          </p:cNvPr>
          <p:cNvGrpSpPr>
            <a:grpSpLocks/>
          </p:cNvGrpSpPr>
          <p:nvPr/>
        </p:nvGrpSpPr>
        <p:grpSpPr bwMode="auto">
          <a:xfrm>
            <a:off x="2926525" y="2271366"/>
            <a:ext cx="625475" cy="2809875"/>
            <a:chOff x="684" y="1371"/>
            <a:chExt cx="394" cy="1770"/>
          </a:xfrm>
        </p:grpSpPr>
        <p:sp>
          <p:nvSpPr>
            <p:cNvPr id="7" name="Line 8">
              <a:extLst>
                <a:ext uri="{FF2B5EF4-FFF2-40B4-BE49-F238E27FC236}">
                  <a16:creationId xmlns:a16="http://schemas.microsoft.com/office/drawing/2014/main" id="{0D0ED064-6C5F-47C6-8ED5-5115F28A3F6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077" y="1456"/>
              <a:ext cx="1" cy="1684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" name="Line 9">
              <a:extLst>
                <a:ext uri="{FF2B5EF4-FFF2-40B4-BE49-F238E27FC236}">
                  <a16:creationId xmlns:a16="http://schemas.microsoft.com/office/drawing/2014/main" id="{208203EF-48C3-4FFD-BCBC-4139A3A7D8C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039" y="3140"/>
              <a:ext cx="38" cy="1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" name="Line 10">
              <a:extLst>
                <a:ext uri="{FF2B5EF4-FFF2-40B4-BE49-F238E27FC236}">
                  <a16:creationId xmlns:a16="http://schemas.microsoft.com/office/drawing/2014/main" id="{BFC8F8D2-9C3A-460F-9109-F8DF352D3FE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039" y="2973"/>
              <a:ext cx="38" cy="1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" name="Line 11">
              <a:extLst>
                <a:ext uri="{FF2B5EF4-FFF2-40B4-BE49-F238E27FC236}">
                  <a16:creationId xmlns:a16="http://schemas.microsoft.com/office/drawing/2014/main" id="{46A52943-9CBE-47CC-A99C-D301FFAC120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039" y="2806"/>
              <a:ext cx="38" cy="1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" name="Line 12">
              <a:extLst>
                <a:ext uri="{FF2B5EF4-FFF2-40B4-BE49-F238E27FC236}">
                  <a16:creationId xmlns:a16="http://schemas.microsoft.com/office/drawing/2014/main" id="{1A169CAC-17C4-47AF-AB96-CFEBF8ACACA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039" y="2632"/>
              <a:ext cx="38" cy="1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" name="Line 13">
              <a:extLst>
                <a:ext uri="{FF2B5EF4-FFF2-40B4-BE49-F238E27FC236}">
                  <a16:creationId xmlns:a16="http://schemas.microsoft.com/office/drawing/2014/main" id="{1AC66044-D555-4316-AF6D-2EC925D3E78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039" y="2465"/>
              <a:ext cx="38" cy="1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" name="Line 14">
              <a:extLst>
                <a:ext uri="{FF2B5EF4-FFF2-40B4-BE49-F238E27FC236}">
                  <a16:creationId xmlns:a16="http://schemas.microsoft.com/office/drawing/2014/main" id="{AC65A797-DA9F-4A98-A587-3E8D4B5D57E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039" y="2298"/>
              <a:ext cx="38" cy="1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" name="Line 15">
              <a:extLst>
                <a:ext uri="{FF2B5EF4-FFF2-40B4-BE49-F238E27FC236}">
                  <a16:creationId xmlns:a16="http://schemas.microsoft.com/office/drawing/2014/main" id="{92B34C37-3FAC-4D41-9A94-05A0F8DFAA9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039" y="2131"/>
              <a:ext cx="38" cy="1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" name="Line 16">
              <a:extLst>
                <a:ext uri="{FF2B5EF4-FFF2-40B4-BE49-F238E27FC236}">
                  <a16:creationId xmlns:a16="http://schemas.microsoft.com/office/drawing/2014/main" id="{8AF475BA-9243-4983-9307-CF163371A4E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039" y="1964"/>
              <a:ext cx="38" cy="1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" name="Line 17">
              <a:extLst>
                <a:ext uri="{FF2B5EF4-FFF2-40B4-BE49-F238E27FC236}">
                  <a16:creationId xmlns:a16="http://schemas.microsoft.com/office/drawing/2014/main" id="{6CB56702-40FE-45E7-8A13-039DC83CCDE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039" y="1790"/>
              <a:ext cx="38" cy="1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" name="Line 18">
              <a:extLst>
                <a:ext uri="{FF2B5EF4-FFF2-40B4-BE49-F238E27FC236}">
                  <a16:creationId xmlns:a16="http://schemas.microsoft.com/office/drawing/2014/main" id="{9F972048-FDD7-49D2-8922-E4254CAC4F5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039" y="1623"/>
              <a:ext cx="38" cy="1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" name="Line 19">
              <a:extLst>
                <a:ext uri="{FF2B5EF4-FFF2-40B4-BE49-F238E27FC236}">
                  <a16:creationId xmlns:a16="http://schemas.microsoft.com/office/drawing/2014/main" id="{A0BD365B-141B-46F8-AC9D-9D9C102C367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039" y="1456"/>
              <a:ext cx="38" cy="1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9" name="Rectangle 20">
              <a:extLst>
                <a:ext uri="{FF2B5EF4-FFF2-40B4-BE49-F238E27FC236}">
                  <a16:creationId xmlns:a16="http://schemas.microsoft.com/office/drawing/2014/main" id="{E16D7FCC-8203-45AB-A651-DC9CF2E86BA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92" y="2888"/>
              <a:ext cx="105" cy="1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marL="0" marR="0" lvl="0" indent="0" algn="ctr" defTabSz="914400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altLang="ru-RU" sz="1600" b="1" i="0" u="none" strike="noStrike" kern="1200" cap="none" spc="0" normalizeH="0" baseline="0" noProof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-4</a:t>
              </a:r>
            </a:p>
          </p:txBody>
        </p:sp>
        <p:sp>
          <p:nvSpPr>
            <p:cNvPr id="20" name="Rectangle 21">
              <a:extLst>
                <a:ext uri="{FF2B5EF4-FFF2-40B4-BE49-F238E27FC236}">
                  <a16:creationId xmlns:a16="http://schemas.microsoft.com/office/drawing/2014/main" id="{B90132CC-0681-4B11-A91C-5F345C68136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92" y="2721"/>
              <a:ext cx="105" cy="1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marL="0" marR="0" lvl="0" indent="0" algn="ctr" defTabSz="914400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altLang="ru-RU" sz="1600" b="1" i="0" u="none" strike="noStrike" kern="1200" cap="none" spc="0" normalizeH="0" baseline="0" noProof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-3</a:t>
              </a:r>
            </a:p>
          </p:txBody>
        </p:sp>
        <p:sp>
          <p:nvSpPr>
            <p:cNvPr id="21" name="Rectangle 22">
              <a:extLst>
                <a:ext uri="{FF2B5EF4-FFF2-40B4-BE49-F238E27FC236}">
                  <a16:creationId xmlns:a16="http://schemas.microsoft.com/office/drawing/2014/main" id="{BFB77AFE-3A3E-4F03-AE81-3D9222D855C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92" y="2546"/>
              <a:ext cx="105" cy="1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marL="0" marR="0" lvl="0" indent="0" algn="ctr" defTabSz="914400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altLang="ru-RU" sz="1600" b="1" i="0" u="none" strike="noStrike" kern="1200" cap="none" spc="0" normalizeH="0" baseline="0" noProof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-2</a:t>
              </a:r>
            </a:p>
          </p:txBody>
        </p:sp>
        <p:sp>
          <p:nvSpPr>
            <p:cNvPr id="22" name="Rectangle 23">
              <a:extLst>
                <a:ext uri="{FF2B5EF4-FFF2-40B4-BE49-F238E27FC236}">
                  <a16:creationId xmlns:a16="http://schemas.microsoft.com/office/drawing/2014/main" id="{E5380E9A-D1F9-48CF-B28F-4269FFED2BA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92" y="2380"/>
              <a:ext cx="105" cy="1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marL="0" marR="0" lvl="0" indent="0" algn="ctr" defTabSz="914400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altLang="ru-RU" sz="1600" b="1" i="0" u="none" strike="noStrike" kern="1200" cap="none" spc="0" normalizeH="0" baseline="0" noProof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-1</a:t>
              </a:r>
            </a:p>
          </p:txBody>
        </p:sp>
        <p:sp>
          <p:nvSpPr>
            <p:cNvPr id="23" name="Rectangle 24">
              <a:extLst>
                <a:ext uri="{FF2B5EF4-FFF2-40B4-BE49-F238E27FC236}">
                  <a16:creationId xmlns:a16="http://schemas.microsoft.com/office/drawing/2014/main" id="{34BD0503-C0E3-4FCF-879A-018C64FC5DB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34" y="2213"/>
              <a:ext cx="66" cy="1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marL="0" marR="0" lvl="0" indent="0" algn="ctr" defTabSz="914400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altLang="ru-RU" sz="1600" b="1" i="0" u="none" strike="noStrike" kern="1200" cap="none" spc="0" normalizeH="0" baseline="0" noProof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0</a:t>
              </a:r>
            </a:p>
          </p:txBody>
        </p:sp>
        <p:sp>
          <p:nvSpPr>
            <p:cNvPr id="24" name="Rectangle 25">
              <a:extLst>
                <a:ext uri="{FF2B5EF4-FFF2-40B4-BE49-F238E27FC236}">
                  <a16:creationId xmlns:a16="http://schemas.microsoft.com/office/drawing/2014/main" id="{3FE81F98-0D58-4EEA-9294-7BD70E7D3EE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34" y="2046"/>
              <a:ext cx="66" cy="1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marL="0" marR="0" lvl="0" indent="0" algn="ctr" defTabSz="914400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altLang="ru-RU" sz="1600" b="1" i="0" u="none" strike="noStrike" kern="1200" cap="none" spc="0" normalizeH="0" baseline="0" noProof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1</a:t>
              </a:r>
            </a:p>
          </p:txBody>
        </p:sp>
        <p:sp>
          <p:nvSpPr>
            <p:cNvPr id="25" name="Rectangle 26">
              <a:extLst>
                <a:ext uri="{FF2B5EF4-FFF2-40B4-BE49-F238E27FC236}">
                  <a16:creationId xmlns:a16="http://schemas.microsoft.com/office/drawing/2014/main" id="{B123D1FE-D4B5-4A8C-B088-A8185F000FE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34" y="1879"/>
              <a:ext cx="66" cy="1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marL="0" marR="0" lvl="0" indent="0" algn="ctr" defTabSz="914400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altLang="ru-RU" sz="1600" b="1" i="0" u="none" strike="noStrike" kern="1200" cap="none" spc="0" normalizeH="0" baseline="0" noProof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2</a:t>
              </a:r>
            </a:p>
          </p:txBody>
        </p:sp>
        <p:sp>
          <p:nvSpPr>
            <p:cNvPr id="26" name="Rectangle 27">
              <a:extLst>
                <a:ext uri="{FF2B5EF4-FFF2-40B4-BE49-F238E27FC236}">
                  <a16:creationId xmlns:a16="http://schemas.microsoft.com/office/drawing/2014/main" id="{2C2B8569-35E0-4686-B06C-D29913CB70E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34" y="1704"/>
              <a:ext cx="66" cy="1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marL="0" marR="0" lvl="0" indent="0" algn="ctr" defTabSz="914400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altLang="ru-RU" sz="1600" b="1" i="0" u="none" strike="noStrike" kern="1200" cap="none" spc="0" normalizeH="0" baseline="0" noProof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3</a:t>
              </a:r>
            </a:p>
          </p:txBody>
        </p:sp>
        <p:sp>
          <p:nvSpPr>
            <p:cNvPr id="27" name="Rectangle 28">
              <a:extLst>
                <a:ext uri="{FF2B5EF4-FFF2-40B4-BE49-F238E27FC236}">
                  <a16:creationId xmlns:a16="http://schemas.microsoft.com/office/drawing/2014/main" id="{F18BD899-A6FB-4D1E-B978-83A523FD25D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34" y="1538"/>
              <a:ext cx="66" cy="1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marL="0" marR="0" lvl="0" indent="0" algn="ctr" defTabSz="914400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altLang="ru-RU" sz="1600" b="1" i="0" u="none" strike="noStrike" kern="1200" cap="none" spc="0" normalizeH="0" baseline="0" noProof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4</a:t>
              </a:r>
            </a:p>
          </p:txBody>
        </p:sp>
        <p:sp>
          <p:nvSpPr>
            <p:cNvPr id="28" name="Rectangle 29">
              <a:extLst>
                <a:ext uri="{FF2B5EF4-FFF2-40B4-BE49-F238E27FC236}">
                  <a16:creationId xmlns:a16="http://schemas.microsoft.com/office/drawing/2014/main" id="{70B6D5D3-7DF3-497A-8B89-1E6F8CBE237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34" y="1371"/>
              <a:ext cx="66" cy="1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marL="0" marR="0" lvl="0" indent="0" algn="ctr" defTabSz="914400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altLang="ru-RU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5</a:t>
              </a:r>
            </a:p>
          </p:txBody>
        </p:sp>
        <p:sp>
          <p:nvSpPr>
            <p:cNvPr id="29" name="Rectangle 30">
              <a:extLst>
                <a:ext uri="{FF2B5EF4-FFF2-40B4-BE49-F238E27FC236}">
                  <a16:creationId xmlns:a16="http://schemas.microsoft.com/office/drawing/2014/main" id="{0650C4FB-53F6-4CA3-84DC-3CB7DF7955F7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 rot="16200000">
              <a:off x="195" y="2057"/>
              <a:ext cx="1133" cy="1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marL="0" marR="0" lvl="0" indent="0" algn="ctr" defTabSz="914400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altLang="en-GB" sz="1600" b="1" i="0" u="none" strike="noStrike" kern="1200" cap="none" spc="0" normalizeH="0" baseline="0" noProof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Изменение веса</a:t>
              </a:r>
              <a:r>
                <a:rPr kumimoji="0" lang="en-US" altLang="en-GB" sz="1600" b="1" i="0" u="none" strike="noStrike" kern="1200" cap="none" spc="0" normalizeH="0" baseline="0" noProof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(</a:t>
              </a:r>
              <a:r>
                <a:rPr kumimoji="0" lang="ru-RU" altLang="en-GB" sz="1600" b="1" i="0" u="none" strike="noStrike" kern="1200" cap="none" spc="0" normalizeH="0" baseline="0" noProof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кг)</a:t>
              </a:r>
              <a:endParaRPr kumimoji="0" lang="en-US" altLang="en-GB" sz="16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30" name="Text Box 31">
            <a:extLst>
              <a:ext uri="{FF2B5EF4-FFF2-40B4-BE49-F238E27FC236}">
                <a16:creationId xmlns:a16="http://schemas.microsoft.com/office/drawing/2014/main" id="{C3797C04-9A3D-4DDD-A957-A09DD324FB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10021" y="3580456"/>
            <a:ext cx="287259" cy="3139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tx1"/>
                  </a:outerShdw>
                </a:effectLst>
              </a14:hiddenEffects>
            </a:ext>
          </a:extLst>
        </p:spPr>
        <p:txBody>
          <a:bodyPr wrap="none" anchor="ctr" anchorCtr="1">
            <a:spAutoFit/>
          </a:bodyPr>
          <a:lstStyle/>
          <a:p>
            <a:pPr marL="0" marR="0" lvl="0" indent="0" algn="ctr" defTabSz="914400" rtl="0" eaLnBrk="0" fontAlgn="auto" latinLnBrk="0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GB" sz="1600" b="0" i="1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*</a:t>
            </a:r>
          </a:p>
        </p:txBody>
      </p:sp>
      <p:sp>
        <p:nvSpPr>
          <p:cNvPr id="31" name="Line 32">
            <a:extLst>
              <a:ext uri="{FF2B5EF4-FFF2-40B4-BE49-F238E27FC236}">
                <a16:creationId xmlns:a16="http://schemas.microsoft.com/office/drawing/2014/main" id="{34F4E2AC-6DE5-40CC-A376-3C4EFD4D556D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8247825" y="2852391"/>
            <a:ext cx="36513" cy="36512"/>
          </a:xfrm>
          <a:prstGeom prst="line">
            <a:avLst/>
          </a:prstGeom>
          <a:noFill/>
          <a:ln w="12700">
            <a:solidFill>
              <a:srgbClr val="CC99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32" name="Group 33">
            <a:extLst>
              <a:ext uri="{FF2B5EF4-FFF2-40B4-BE49-F238E27FC236}">
                <a16:creationId xmlns:a16="http://schemas.microsoft.com/office/drawing/2014/main" id="{3D632594-EF0B-4CBA-84B4-1A75FDBEB040}"/>
              </a:ext>
            </a:extLst>
          </p:cNvPr>
          <p:cNvGrpSpPr>
            <a:grpSpLocks/>
          </p:cNvGrpSpPr>
          <p:nvPr/>
        </p:nvGrpSpPr>
        <p:grpSpPr bwMode="auto">
          <a:xfrm>
            <a:off x="3502788" y="2587278"/>
            <a:ext cx="6396037" cy="1209675"/>
            <a:chOff x="1047" y="1570"/>
            <a:chExt cx="4029" cy="762"/>
          </a:xfrm>
        </p:grpSpPr>
        <p:sp>
          <p:nvSpPr>
            <p:cNvPr id="33" name="Freeform 34">
              <a:extLst>
                <a:ext uri="{FF2B5EF4-FFF2-40B4-BE49-F238E27FC236}">
                  <a16:creationId xmlns:a16="http://schemas.microsoft.com/office/drawing/2014/main" id="{74AA624D-A6D8-4C63-99C6-EF654806F2BD}"/>
                </a:ext>
              </a:extLst>
            </p:cNvPr>
            <p:cNvSpPr>
              <a:spLocks/>
            </p:cNvSpPr>
            <p:nvPr/>
          </p:nvSpPr>
          <p:spPr bwMode="auto">
            <a:xfrm>
              <a:off x="1077" y="1585"/>
              <a:ext cx="3961" cy="713"/>
            </a:xfrm>
            <a:custGeom>
              <a:avLst/>
              <a:gdLst>
                <a:gd name="T0" fmla="*/ 0 w 3961"/>
                <a:gd name="T1" fmla="*/ 713 h 713"/>
                <a:gd name="T2" fmla="*/ 334 w 3961"/>
                <a:gd name="T3" fmla="*/ 607 h 713"/>
                <a:gd name="T4" fmla="*/ 660 w 3961"/>
                <a:gd name="T5" fmla="*/ 501 h 713"/>
                <a:gd name="T6" fmla="*/ 994 w 3961"/>
                <a:gd name="T7" fmla="*/ 501 h 713"/>
                <a:gd name="T8" fmla="*/ 1320 w 3961"/>
                <a:gd name="T9" fmla="*/ 402 h 713"/>
                <a:gd name="T10" fmla="*/ 1654 w 3961"/>
                <a:gd name="T11" fmla="*/ 235 h 713"/>
                <a:gd name="T12" fmla="*/ 1980 w 3961"/>
                <a:gd name="T13" fmla="*/ 205 h 713"/>
                <a:gd name="T14" fmla="*/ 2314 w 3961"/>
                <a:gd name="T15" fmla="*/ 167 h 713"/>
                <a:gd name="T16" fmla="*/ 2640 w 3961"/>
                <a:gd name="T17" fmla="*/ 91 h 713"/>
                <a:gd name="T18" fmla="*/ 2974 w 3961"/>
                <a:gd name="T19" fmla="*/ 144 h 713"/>
                <a:gd name="T20" fmla="*/ 3301 w 3961"/>
                <a:gd name="T21" fmla="*/ 91 h 713"/>
                <a:gd name="T22" fmla="*/ 3634 w 3961"/>
                <a:gd name="T23" fmla="*/ 99 h 713"/>
                <a:gd name="T24" fmla="*/ 3961 w 3961"/>
                <a:gd name="T25" fmla="*/ 0 h 7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961" h="713">
                  <a:moveTo>
                    <a:pt x="0" y="713"/>
                  </a:moveTo>
                  <a:lnTo>
                    <a:pt x="334" y="607"/>
                  </a:lnTo>
                  <a:lnTo>
                    <a:pt x="660" y="501"/>
                  </a:lnTo>
                  <a:lnTo>
                    <a:pt x="994" y="501"/>
                  </a:lnTo>
                  <a:lnTo>
                    <a:pt x="1320" y="402"/>
                  </a:lnTo>
                  <a:lnTo>
                    <a:pt x="1654" y="235"/>
                  </a:lnTo>
                  <a:lnTo>
                    <a:pt x="1980" y="205"/>
                  </a:lnTo>
                  <a:lnTo>
                    <a:pt x="2314" y="167"/>
                  </a:lnTo>
                  <a:lnTo>
                    <a:pt x="2640" y="91"/>
                  </a:lnTo>
                  <a:lnTo>
                    <a:pt x="2974" y="144"/>
                  </a:lnTo>
                  <a:lnTo>
                    <a:pt x="3301" y="91"/>
                  </a:lnTo>
                  <a:lnTo>
                    <a:pt x="3634" y="99"/>
                  </a:lnTo>
                  <a:lnTo>
                    <a:pt x="3961" y="0"/>
                  </a:lnTo>
                </a:path>
              </a:pathLst>
            </a:custGeom>
            <a:noFill/>
            <a:ln w="36513">
              <a:solidFill>
                <a:srgbClr val="99CC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34" name="Group 35">
              <a:extLst>
                <a:ext uri="{FF2B5EF4-FFF2-40B4-BE49-F238E27FC236}">
                  <a16:creationId xmlns:a16="http://schemas.microsoft.com/office/drawing/2014/main" id="{CD02E097-61DB-4A72-A306-3B3A09455D5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047" y="1570"/>
              <a:ext cx="4029" cy="762"/>
              <a:chOff x="1047" y="1570"/>
              <a:chExt cx="4029" cy="762"/>
            </a:xfrm>
          </p:grpSpPr>
          <p:sp>
            <p:nvSpPr>
              <p:cNvPr id="35" name="Rectangle 36">
                <a:extLst>
                  <a:ext uri="{FF2B5EF4-FFF2-40B4-BE49-F238E27FC236}">
                    <a16:creationId xmlns:a16="http://schemas.microsoft.com/office/drawing/2014/main" id="{D82CA00E-E12A-4AFD-9FA6-57AE3EB71FF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47" y="2279"/>
                <a:ext cx="53" cy="53"/>
              </a:xfrm>
              <a:prstGeom prst="rect">
                <a:avLst/>
              </a:prstGeom>
              <a:solidFill>
                <a:srgbClr val="C0C0C0"/>
              </a:solidFill>
              <a:ln w="19050">
                <a:solidFill>
                  <a:srgbClr val="99CC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1200" cap="none" spc="0" normalizeH="0" baseline="0" noProof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6" name="Rectangle 37">
                <a:extLst>
                  <a:ext uri="{FF2B5EF4-FFF2-40B4-BE49-F238E27FC236}">
                    <a16:creationId xmlns:a16="http://schemas.microsoft.com/office/drawing/2014/main" id="{0758BA1D-AC5D-4EA1-BE62-01E5EEA5DEF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96" y="2177"/>
                <a:ext cx="53" cy="53"/>
              </a:xfrm>
              <a:prstGeom prst="rect">
                <a:avLst/>
              </a:prstGeom>
              <a:solidFill>
                <a:srgbClr val="C0C0C0"/>
              </a:solidFill>
              <a:ln w="9525">
                <a:solidFill>
                  <a:srgbClr val="99CC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1200" cap="none" spc="0" normalizeH="0" baseline="0" noProof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7" name="Rectangle 38">
                <a:extLst>
                  <a:ext uri="{FF2B5EF4-FFF2-40B4-BE49-F238E27FC236}">
                    <a16:creationId xmlns:a16="http://schemas.microsoft.com/office/drawing/2014/main" id="{C9F7F63C-22FA-4CAD-837A-2EABD7DE327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22" y="2071"/>
                <a:ext cx="53" cy="53"/>
              </a:xfrm>
              <a:prstGeom prst="rect">
                <a:avLst/>
              </a:prstGeom>
              <a:solidFill>
                <a:srgbClr val="C0C0C0"/>
              </a:solidFill>
              <a:ln w="9525">
                <a:solidFill>
                  <a:srgbClr val="99CC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1200" cap="none" spc="0" normalizeH="0" baseline="0" noProof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8" name="Rectangle 39">
                <a:extLst>
                  <a:ext uri="{FF2B5EF4-FFF2-40B4-BE49-F238E27FC236}">
                    <a16:creationId xmlns:a16="http://schemas.microsoft.com/office/drawing/2014/main" id="{120DDF2C-B8BA-4BFC-BA08-EB3D44F8E34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56" y="2071"/>
                <a:ext cx="53" cy="53"/>
              </a:xfrm>
              <a:prstGeom prst="rect">
                <a:avLst/>
              </a:prstGeom>
              <a:solidFill>
                <a:srgbClr val="C0C0C0"/>
              </a:solidFill>
              <a:ln w="9525">
                <a:solidFill>
                  <a:srgbClr val="99CC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1200" cap="none" spc="0" normalizeH="0" baseline="0" noProof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9" name="Rectangle 40">
                <a:extLst>
                  <a:ext uri="{FF2B5EF4-FFF2-40B4-BE49-F238E27FC236}">
                    <a16:creationId xmlns:a16="http://schemas.microsoft.com/office/drawing/2014/main" id="{DB15FE6E-87F2-43D7-B7BC-50BAD1FC4C9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82" y="1972"/>
                <a:ext cx="53" cy="53"/>
              </a:xfrm>
              <a:prstGeom prst="rect">
                <a:avLst/>
              </a:prstGeom>
              <a:solidFill>
                <a:srgbClr val="C0C0C0"/>
              </a:solidFill>
              <a:ln w="9525">
                <a:solidFill>
                  <a:srgbClr val="99CC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1200" cap="none" spc="0" normalizeH="0" baseline="0" noProof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0" name="Rectangle 41">
                <a:extLst>
                  <a:ext uri="{FF2B5EF4-FFF2-40B4-BE49-F238E27FC236}">
                    <a16:creationId xmlns:a16="http://schemas.microsoft.com/office/drawing/2014/main" id="{00F01BB4-5707-4ADB-B970-87127F5C0AF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716" y="1805"/>
                <a:ext cx="53" cy="53"/>
              </a:xfrm>
              <a:prstGeom prst="rect">
                <a:avLst/>
              </a:prstGeom>
              <a:solidFill>
                <a:srgbClr val="C0C0C0"/>
              </a:solidFill>
              <a:ln w="9525">
                <a:solidFill>
                  <a:srgbClr val="99CC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1200" cap="none" spc="0" normalizeH="0" baseline="0" noProof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1" name="Rectangle 42">
                <a:extLst>
                  <a:ext uri="{FF2B5EF4-FFF2-40B4-BE49-F238E27FC236}">
                    <a16:creationId xmlns:a16="http://schemas.microsoft.com/office/drawing/2014/main" id="{9F6CFC5C-CB0A-434B-8B7B-12E7339485D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042" y="1775"/>
                <a:ext cx="53" cy="53"/>
              </a:xfrm>
              <a:prstGeom prst="rect">
                <a:avLst/>
              </a:prstGeom>
              <a:solidFill>
                <a:srgbClr val="C0C0C0"/>
              </a:solidFill>
              <a:ln w="9525">
                <a:solidFill>
                  <a:srgbClr val="99CC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1200" cap="none" spc="0" normalizeH="0" baseline="0" noProof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2" name="Rectangle 43">
                <a:extLst>
                  <a:ext uri="{FF2B5EF4-FFF2-40B4-BE49-F238E27FC236}">
                    <a16:creationId xmlns:a16="http://schemas.microsoft.com/office/drawing/2014/main" id="{CDA76BD2-AAD1-4350-AA9C-AB5C5193960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376" y="1737"/>
                <a:ext cx="53" cy="53"/>
              </a:xfrm>
              <a:prstGeom prst="rect">
                <a:avLst/>
              </a:prstGeom>
              <a:solidFill>
                <a:srgbClr val="C0C0C0"/>
              </a:solidFill>
              <a:ln w="9525">
                <a:solidFill>
                  <a:srgbClr val="99CC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1200" cap="none" spc="0" normalizeH="0" baseline="0" noProof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3" name="Rectangle 44">
                <a:extLst>
                  <a:ext uri="{FF2B5EF4-FFF2-40B4-BE49-F238E27FC236}">
                    <a16:creationId xmlns:a16="http://schemas.microsoft.com/office/drawing/2014/main" id="{5A81E2C9-E94C-417D-929F-07006994079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702" y="1661"/>
                <a:ext cx="53" cy="53"/>
              </a:xfrm>
              <a:prstGeom prst="rect">
                <a:avLst/>
              </a:prstGeom>
              <a:solidFill>
                <a:srgbClr val="C0C0C0"/>
              </a:solidFill>
              <a:ln w="9525">
                <a:solidFill>
                  <a:srgbClr val="99CC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1200" cap="none" spc="0" normalizeH="0" baseline="0" noProof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4" name="Rectangle 45">
                <a:extLst>
                  <a:ext uri="{FF2B5EF4-FFF2-40B4-BE49-F238E27FC236}">
                    <a16:creationId xmlns:a16="http://schemas.microsoft.com/office/drawing/2014/main" id="{381C14C6-1FD3-4306-96A0-1D18E0E0650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036" y="1714"/>
                <a:ext cx="53" cy="53"/>
              </a:xfrm>
              <a:prstGeom prst="rect">
                <a:avLst/>
              </a:prstGeom>
              <a:solidFill>
                <a:srgbClr val="C0C0C0"/>
              </a:solidFill>
              <a:ln w="9525">
                <a:solidFill>
                  <a:srgbClr val="99CC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1200" cap="none" spc="0" normalizeH="0" baseline="0" noProof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5" name="Rectangle 46">
                <a:extLst>
                  <a:ext uri="{FF2B5EF4-FFF2-40B4-BE49-F238E27FC236}">
                    <a16:creationId xmlns:a16="http://schemas.microsoft.com/office/drawing/2014/main" id="{4974288B-742E-436B-80D4-AFCA5A17763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362" y="1661"/>
                <a:ext cx="54" cy="53"/>
              </a:xfrm>
              <a:prstGeom prst="rect">
                <a:avLst/>
              </a:prstGeom>
              <a:solidFill>
                <a:srgbClr val="C0C0C0"/>
              </a:solidFill>
              <a:ln w="9525">
                <a:solidFill>
                  <a:srgbClr val="99CC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1200" cap="none" spc="0" normalizeH="0" baseline="0" noProof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6" name="Rectangle 47">
                <a:extLst>
                  <a:ext uri="{FF2B5EF4-FFF2-40B4-BE49-F238E27FC236}">
                    <a16:creationId xmlns:a16="http://schemas.microsoft.com/office/drawing/2014/main" id="{CC047902-B4D9-424A-A91D-CD53A6E3419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696" y="1669"/>
                <a:ext cx="53" cy="53"/>
              </a:xfrm>
              <a:prstGeom prst="rect">
                <a:avLst/>
              </a:prstGeom>
              <a:solidFill>
                <a:srgbClr val="C0C0C0"/>
              </a:solidFill>
              <a:ln w="9525">
                <a:solidFill>
                  <a:srgbClr val="99CC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1200" cap="none" spc="0" normalizeH="0" baseline="0" noProof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7" name="Rectangle 48">
                <a:extLst>
                  <a:ext uri="{FF2B5EF4-FFF2-40B4-BE49-F238E27FC236}">
                    <a16:creationId xmlns:a16="http://schemas.microsoft.com/office/drawing/2014/main" id="{F9043ED7-23E5-4793-82E2-E4560F2BF29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023" y="1570"/>
                <a:ext cx="53" cy="53"/>
              </a:xfrm>
              <a:prstGeom prst="rect">
                <a:avLst/>
              </a:prstGeom>
              <a:solidFill>
                <a:srgbClr val="C0C0C0"/>
              </a:solidFill>
              <a:ln w="9525">
                <a:solidFill>
                  <a:srgbClr val="99CC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1200" cap="none" spc="0" normalizeH="0" baseline="0" noProof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sp>
        <p:nvSpPr>
          <p:cNvPr id="48" name="Rectangle 49">
            <a:extLst>
              <a:ext uri="{FF2B5EF4-FFF2-40B4-BE49-F238E27FC236}">
                <a16:creationId xmlns:a16="http://schemas.microsoft.com/office/drawing/2014/main" id="{DE5E94EA-E6EA-432C-8C6A-AA183A83FFD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57506" y="4944716"/>
            <a:ext cx="166712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ru-RU" sz="16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-5</a:t>
            </a:r>
          </a:p>
        </p:txBody>
      </p:sp>
      <p:grpSp>
        <p:nvGrpSpPr>
          <p:cNvPr id="49" name="Group 50">
            <a:extLst>
              <a:ext uri="{FF2B5EF4-FFF2-40B4-BE49-F238E27FC236}">
                <a16:creationId xmlns:a16="http://schemas.microsoft.com/office/drawing/2014/main" id="{9E9581AD-F14E-4635-954B-4DE6A8BC1D71}"/>
              </a:ext>
            </a:extLst>
          </p:cNvPr>
          <p:cNvGrpSpPr>
            <a:grpSpLocks/>
          </p:cNvGrpSpPr>
          <p:nvPr/>
        </p:nvGrpSpPr>
        <p:grpSpPr bwMode="auto">
          <a:xfrm>
            <a:off x="3518662" y="3742979"/>
            <a:ext cx="6445250" cy="1550988"/>
            <a:chOff x="1057" y="2298"/>
            <a:chExt cx="4060" cy="977"/>
          </a:xfrm>
        </p:grpSpPr>
        <p:grpSp>
          <p:nvGrpSpPr>
            <p:cNvPr id="50" name="Group 51">
              <a:extLst>
                <a:ext uri="{FF2B5EF4-FFF2-40B4-BE49-F238E27FC236}">
                  <a16:creationId xmlns:a16="http://schemas.microsoft.com/office/drawing/2014/main" id="{A7B2D368-C1AB-4B8C-805B-9F5B2945FE3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077" y="2298"/>
              <a:ext cx="3962" cy="38"/>
              <a:chOff x="1077" y="2298"/>
              <a:chExt cx="3962" cy="38"/>
            </a:xfrm>
          </p:grpSpPr>
          <p:sp>
            <p:nvSpPr>
              <p:cNvPr id="64" name="Line 52">
                <a:extLst>
                  <a:ext uri="{FF2B5EF4-FFF2-40B4-BE49-F238E27FC236}">
                    <a16:creationId xmlns:a16="http://schemas.microsoft.com/office/drawing/2014/main" id="{37F10268-F01F-4D9D-94F0-2879179563E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077" y="2298"/>
                <a:ext cx="3961" cy="1"/>
              </a:xfrm>
              <a:prstGeom prst="line">
                <a:avLst/>
              </a:prstGeom>
              <a:noFill/>
              <a:ln w="2381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1200" cap="none" spc="0" normalizeH="0" baseline="0" noProof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5" name="Line 53">
                <a:extLst>
                  <a:ext uri="{FF2B5EF4-FFF2-40B4-BE49-F238E27FC236}">
                    <a16:creationId xmlns:a16="http://schemas.microsoft.com/office/drawing/2014/main" id="{EC0FE855-2947-48EC-B014-45074BC0782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411" y="2298"/>
                <a:ext cx="1" cy="38"/>
              </a:xfrm>
              <a:prstGeom prst="line">
                <a:avLst/>
              </a:prstGeom>
              <a:noFill/>
              <a:ln w="2381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1200" cap="none" spc="0" normalizeH="0" baseline="0" noProof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6" name="Line 54">
                <a:extLst>
                  <a:ext uri="{FF2B5EF4-FFF2-40B4-BE49-F238E27FC236}">
                    <a16:creationId xmlns:a16="http://schemas.microsoft.com/office/drawing/2014/main" id="{BC4C7F92-BD56-4889-B059-1A259CE7AF8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737" y="2298"/>
                <a:ext cx="1" cy="38"/>
              </a:xfrm>
              <a:prstGeom prst="line">
                <a:avLst/>
              </a:prstGeom>
              <a:noFill/>
              <a:ln w="2381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1200" cap="none" spc="0" normalizeH="0" baseline="0" noProof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7" name="Line 55">
                <a:extLst>
                  <a:ext uri="{FF2B5EF4-FFF2-40B4-BE49-F238E27FC236}">
                    <a16:creationId xmlns:a16="http://schemas.microsoft.com/office/drawing/2014/main" id="{249F9937-90CD-4302-801B-96A7B18B8D2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071" y="2298"/>
                <a:ext cx="1" cy="38"/>
              </a:xfrm>
              <a:prstGeom prst="line">
                <a:avLst/>
              </a:prstGeom>
              <a:noFill/>
              <a:ln w="2381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1200" cap="none" spc="0" normalizeH="0" baseline="0" noProof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8" name="Line 56">
                <a:extLst>
                  <a:ext uri="{FF2B5EF4-FFF2-40B4-BE49-F238E27FC236}">
                    <a16:creationId xmlns:a16="http://schemas.microsoft.com/office/drawing/2014/main" id="{6E5EE5F6-1031-492C-BC0A-80448AD4D0E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397" y="2298"/>
                <a:ext cx="1" cy="38"/>
              </a:xfrm>
              <a:prstGeom prst="line">
                <a:avLst/>
              </a:prstGeom>
              <a:noFill/>
              <a:ln w="2381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1200" cap="none" spc="0" normalizeH="0" baseline="0" noProof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9" name="Line 57">
                <a:extLst>
                  <a:ext uri="{FF2B5EF4-FFF2-40B4-BE49-F238E27FC236}">
                    <a16:creationId xmlns:a16="http://schemas.microsoft.com/office/drawing/2014/main" id="{899F6B54-CB2C-4C58-BB60-65E6EA34638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731" y="2298"/>
                <a:ext cx="1" cy="38"/>
              </a:xfrm>
              <a:prstGeom prst="line">
                <a:avLst/>
              </a:prstGeom>
              <a:noFill/>
              <a:ln w="2381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1200" cap="none" spc="0" normalizeH="0" baseline="0" noProof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70" name="Line 58">
                <a:extLst>
                  <a:ext uri="{FF2B5EF4-FFF2-40B4-BE49-F238E27FC236}">
                    <a16:creationId xmlns:a16="http://schemas.microsoft.com/office/drawing/2014/main" id="{8E0EDEED-6696-4881-9CE1-C2F3FB561B2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057" y="2298"/>
                <a:ext cx="1" cy="38"/>
              </a:xfrm>
              <a:prstGeom prst="line">
                <a:avLst/>
              </a:prstGeom>
              <a:noFill/>
              <a:ln w="2381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1200" cap="none" spc="0" normalizeH="0" baseline="0" noProof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71" name="Line 59">
                <a:extLst>
                  <a:ext uri="{FF2B5EF4-FFF2-40B4-BE49-F238E27FC236}">
                    <a16:creationId xmlns:a16="http://schemas.microsoft.com/office/drawing/2014/main" id="{F271995A-8117-4526-BD66-CC1058E89AF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391" y="2298"/>
                <a:ext cx="1" cy="38"/>
              </a:xfrm>
              <a:prstGeom prst="line">
                <a:avLst/>
              </a:prstGeom>
              <a:noFill/>
              <a:ln w="2381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1200" cap="none" spc="0" normalizeH="0" baseline="0" noProof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72" name="Line 60">
                <a:extLst>
                  <a:ext uri="{FF2B5EF4-FFF2-40B4-BE49-F238E27FC236}">
                    <a16:creationId xmlns:a16="http://schemas.microsoft.com/office/drawing/2014/main" id="{6AF1D5AE-22EF-4B02-AFDB-7CF21925A0B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717" y="2298"/>
                <a:ext cx="1" cy="38"/>
              </a:xfrm>
              <a:prstGeom prst="line">
                <a:avLst/>
              </a:prstGeom>
              <a:noFill/>
              <a:ln w="2381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1200" cap="none" spc="0" normalizeH="0" baseline="0" noProof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73" name="Line 61">
                <a:extLst>
                  <a:ext uri="{FF2B5EF4-FFF2-40B4-BE49-F238E27FC236}">
                    <a16:creationId xmlns:a16="http://schemas.microsoft.com/office/drawing/2014/main" id="{6C1FAA81-C37C-40E6-BCC9-E8F271354D4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4051" y="2298"/>
                <a:ext cx="1" cy="38"/>
              </a:xfrm>
              <a:prstGeom prst="line">
                <a:avLst/>
              </a:prstGeom>
              <a:noFill/>
              <a:ln w="2381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1200" cap="none" spc="0" normalizeH="0" baseline="0" noProof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74" name="Line 62">
                <a:extLst>
                  <a:ext uri="{FF2B5EF4-FFF2-40B4-BE49-F238E27FC236}">
                    <a16:creationId xmlns:a16="http://schemas.microsoft.com/office/drawing/2014/main" id="{D085D8E5-B44B-46B1-AD19-342ED440782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4378" y="2298"/>
                <a:ext cx="1" cy="38"/>
              </a:xfrm>
              <a:prstGeom prst="line">
                <a:avLst/>
              </a:prstGeom>
              <a:noFill/>
              <a:ln w="2381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1200" cap="none" spc="0" normalizeH="0" baseline="0" noProof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75" name="Line 63">
                <a:extLst>
                  <a:ext uri="{FF2B5EF4-FFF2-40B4-BE49-F238E27FC236}">
                    <a16:creationId xmlns:a16="http://schemas.microsoft.com/office/drawing/2014/main" id="{3F4BAA0B-0AAB-45E6-BE81-81C7384BAB8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4711" y="2298"/>
                <a:ext cx="1" cy="38"/>
              </a:xfrm>
              <a:prstGeom prst="line">
                <a:avLst/>
              </a:prstGeom>
              <a:noFill/>
              <a:ln w="2381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1200" cap="none" spc="0" normalizeH="0" baseline="0" noProof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76" name="Line 64">
                <a:extLst>
                  <a:ext uri="{FF2B5EF4-FFF2-40B4-BE49-F238E27FC236}">
                    <a16:creationId xmlns:a16="http://schemas.microsoft.com/office/drawing/2014/main" id="{6E3DC358-5B1F-4D8F-BEE0-F46ACEA9745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5038" y="2298"/>
                <a:ext cx="1" cy="38"/>
              </a:xfrm>
              <a:prstGeom prst="line">
                <a:avLst/>
              </a:prstGeom>
              <a:noFill/>
              <a:ln w="2381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1200" cap="none" spc="0" normalizeH="0" baseline="0" noProof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51" name="Rectangle 65">
              <a:extLst>
                <a:ext uri="{FF2B5EF4-FFF2-40B4-BE49-F238E27FC236}">
                  <a16:creationId xmlns:a16="http://schemas.microsoft.com/office/drawing/2014/main" id="{12A1FEC5-98F3-4A28-8B7D-EBB027E1288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57" y="3120"/>
              <a:ext cx="66" cy="1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marL="0" marR="0" lvl="0" indent="0" algn="ctr" defTabSz="914400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altLang="ru-RU" sz="1600" b="1" i="0" u="none" strike="noStrike" kern="1200" cap="none" spc="0" normalizeH="0" baseline="0" noProof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0</a:t>
              </a:r>
            </a:p>
          </p:txBody>
        </p:sp>
        <p:sp>
          <p:nvSpPr>
            <p:cNvPr id="52" name="Rectangle 66">
              <a:extLst>
                <a:ext uri="{FF2B5EF4-FFF2-40B4-BE49-F238E27FC236}">
                  <a16:creationId xmlns:a16="http://schemas.microsoft.com/office/drawing/2014/main" id="{4B1F036D-E356-4CA2-970E-A4F8F4CB552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91" y="3120"/>
              <a:ext cx="66" cy="1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marL="0" marR="0" lvl="0" indent="0" algn="ctr" defTabSz="914400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altLang="ru-RU" sz="1600" b="1" i="0" u="none" strike="noStrike" kern="1200" cap="none" spc="0" normalizeH="0" baseline="0" noProof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1</a:t>
              </a:r>
            </a:p>
          </p:txBody>
        </p:sp>
        <p:sp>
          <p:nvSpPr>
            <p:cNvPr id="53" name="Rectangle 67">
              <a:extLst>
                <a:ext uri="{FF2B5EF4-FFF2-40B4-BE49-F238E27FC236}">
                  <a16:creationId xmlns:a16="http://schemas.microsoft.com/office/drawing/2014/main" id="{182AADB3-64E2-4B04-8634-961C5684218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17" y="3120"/>
              <a:ext cx="66" cy="1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marL="0" marR="0" lvl="0" indent="0" algn="ctr" defTabSz="914400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altLang="ru-RU" sz="1600" b="1" i="0" u="none" strike="noStrike" kern="1200" cap="none" spc="0" normalizeH="0" baseline="0" noProof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2</a:t>
              </a:r>
            </a:p>
          </p:txBody>
        </p:sp>
        <p:sp>
          <p:nvSpPr>
            <p:cNvPr id="54" name="Rectangle 68">
              <a:extLst>
                <a:ext uri="{FF2B5EF4-FFF2-40B4-BE49-F238E27FC236}">
                  <a16:creationId xmlns:a16="http://schemas.microsoft.com/office/drawing/2014/main" id="{F84544DE-E6F7-4B5F-A634-3ED0C98A1BA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51" y="3120"/>
              <a:ext cx="66" cy="1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marL="0" marR="0" lvl="0" indent="0" algn="ctr" defTabSz="914400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altLang="ru-RU" sz="1600" b="1" i="0" u="none" strike="noStrike" kern="1200" cap="none" spc="0" normalizeH="0" baseline="0" noProof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3</a:t>
              </a:r>
            </a:p>
          </p:txBody>
        </p:sp>
        <p:sp>
          <p:nvSpPr>
            <p:cNvPr id="55" name="Rectangle 69">
              <a:extLst>
                <a:ext uri="{FF2B5EF4-FFF2-40B4-BE49-F238E27FC236}">
                  <a16:creationId xmlns:a16="http://schemas.microsoft.com/office/drawing/2014/main" id="{33C24B76-5E23-45B2-992E-36BC8B21C69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77" y="3120"/>
              <a:ext cx="66" cy="1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marL="0" marR="0" lvl="0" indent="0" algn="ctr" defTabSz="914400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altLang="ru-RU" sz="1600" b="1" i="0" u="none" strike="noStrike" kern="1200" cap="none" spc="0" normalizeH="0" baseline="0" noProof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4</a:t>
              </a:r>
            </a:p>
          </p:txBody>
        </p:sp>
        <p:sp>
          <p:nvSpPr>
            <p:cNvPr id="56" name="Rectangle 70">
              <a:extLst>
                <a:ext uri="{FF2B5EF4-FFF2-40B4-BE49-F238E27FC236}">
                  <a16:creationId xmlns:a16="http://schemas.microsoft.com/office/drawing/2014/main" id="{5E8E6C9F-6937-48E7-B1DB-3F3F4027946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11" y="3120"/>
              <a:ext cx="66" cy="1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marL="0" marR="0" lvl="0" indent="0" algn="ctr" defTabSz="914400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altLang="ru-RU" sz="1600" b="1" i="0" u="none" strike="noStrike" kern="1200" cap="none" spc="0" normalizeH="0" baseline="0" noProof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6</a:t>
              </a:r>
            </a:p>
          </p:txBody>
        </p:sp>
        <p:sp>
          <p:nvSpPr>
            <p:cNvPr id="57" name="Rectangle 71">
              <a:extLst>
                <a:ext uri="{FF2B5EF4-FFF2-40B4-BE49-F238E27FC236}">
                  <a16:creationId xmlns:a16="http://schemas.microsoft.com/office/drawing/2014/main" id="{7B81F973-A0BE-4A10-9F2C-1E0DA028C5E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37" y="3120"/>
              <a:ext cx="66" cy="1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marL="0" marR="0" lvl="0" indent="0" algn="ctr" defTabSz="914400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altLang="ru-RU" sz="1600" b="1" i="0" u="none" strike="noStrike" kern="1200" cap="none" spc="0" normalizeH="0" baseline="0" noProof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8</a:t>
              </a:r>
            </a:p>
          </p:txBody>
        </p:sp>
        <p:sp>
          <p:nvSpPr>
            <p:cNvPr id="58" name="Rectangle 72">
              <a:extLst>
                <a:ext uri="{FF2B5EF4-FFF2-40B4-BE49-F238E27FC236}">
                  <a16:creationId xmlns:a16="http://schemas.microsoft.com/office/drawing/2014/main" id="{8635447B-98E3-46C4-876C-0695B4E0F68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39" y="3120"/>
              <a:ext cx="131" cy="1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marL="0" marR="0" lvl="0" indent="0" algn="ctr" defTabSz="914400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altLang="ru-RU" sz="1600" b="1" i="0" u="none" strike="noStrike" kern="1200" cap="none" spc="0" normalizeH="0" baseline="0" noProof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10</a:t>
              </a:r>
            </a:p>
          </p:txBody>
        </p:sp>
        <p:sp>
          <p:nvSpPr>
            <p:cNvPr id="59" name="Rectangle 73">
              <a:extLst>
                <a:ext uri="{FF2B5EF4-FFF2-40B4-BE49-F238E27FC236}">
                  <a16:creationId xmlns:a16="http://schemas.microsoft.com/office/drawing/2014/main" id="{B3F15A18-685D-4332-9E04-B3E3D7BA8CC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65" y="3120"/>
              <a:ext cx="131" cy="1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marL="0" marR="0" lvl="0" indent="0" algn="ctr" defTabSz="914400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altLang="ru-RU" sz="1600" b="1" i="0" u="none" strike="noStrike" kern="1200" cap="none" spc="0" normalizeH="0" baseline="0" noProof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12</a:t>
              </a:r>
            </a:p>
          </p:txBody>
        </p:sp>
        <p:sp>
          <p:nvSpPr>
            <p:cNvPr id="60" name="Rectangle 74">
              <a:extLst>
                <a:ext uri="{FF2B5EF4-FFF2-40B4-BE49-F238E27FC236}">
                  <a16:creationId xmlns:a16="http://schemas.microsoft.com/office/drawing/2014/main" id="{663AED4F-382D-4DEB-84FD-860EEF9AE1E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99" y="3120"/>
              <a:ext cx="131" cy="1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marL="0" marR="0" lvl="0" indent="0" algn="ctr" defTabSz="914400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altLang="ru-RU" sz="1600" b="1" i="0" u="none" strike="noStrike" kern="1200" cap="none" spc="0" normalizeH="0" baseline="0" noProof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14</a:t>
              </a:r>
            </a:p>
          </p:txBody>
        </p:sp>
        <p:sp>
          <p:nvSpPr>
            <p:cNvPr id="61" name="Rectangle 75">
              <a:extLst>
                <a:ext uri="{FF2B5EF4-FFF2-40B4-BE49-F238E27FC236}">
                  <a16:creationId xmlns:a16="http://schemas.microsoft.com/office/drawing/2014/main" id="{0408F438-6393-474F-99CC-69C5CA06F50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26" y="3120"/>
              <a:ext cx="131" cy="1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marL="0" marR="0" lvl="0" indent="0" algn="ctr" defTabSz="914400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altLang="ru-RU" sz="1600" b="1" i="0" u="none" strike="noStrike" kern="1200" cap="none" spc="0" normalizeH="0" baseline="0" noProof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18</a:t>
              </a:r>
            </a:p>
          </p:txBody>
        </p:sp>
        <p:sp>
          <p:nvSpPr>
            <p:cNvPr id="62" name="Rectangle 76">
              <a:extLst>
                <a:ext uri="{FF2B5EF4-FFF2-40B4-BE49-F238E27FC236}">
                  <a16:creationId xmlns:a16="http://schemas.microsoft.com/office/drawing/2014/main" id="{9AE3BCD8-3CBF-4042-8FBF-AEDEEE3294C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59" y="3120"/>
              <a:ext cx="131" cy="1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marL="0" marR="0" lvl="0" indent="0" algn="ctr" defTabSz="914400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altLang="ru-RU" sz="1600" b="1" i="0" u="none" strike="noStrike" kern="1200" cap="none" spc="0" normalizeH="0" baseline="0" noProof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22</a:t>
              </a:r>
            </a:p>
          </p:txBody>
        </p:sp>
        <p:sp>
          <p:nvSpPr>
            <p:cNvPr id="63" name="Rectangle 77">
              <a:extLst>
                <a:ext uri="{FF2B5EF4-FFF2-40B4-BE49-F238E27FC236}">
                  <a16:creationId xmlns:a16="http://schemas.microsoft.com/office/drawing/2014/main" id="{54D5B1C9-452F-4AC6-97E0-BCDE5D1A5EE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86" y="3120"/>
              <a:ext cx="131" cy="1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marL="0" marR="0" lvl="0" indent="0" algn="ctr" defTabSz="914400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altLang="ru-RU" sz="1600" b="1" i="0" u="none" strike="noStrike" kern="1200" cap="none" spc="0" normalizeH="0" baseline="0" noProof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26</a:t>
              </a:r>
            </a:p>
          </p:txBody>
        </p:sp>
      </p:grpSp>
      <p:sp>
        <p:nvSpPr>
          <p:cNvPr id="77" name="Rectangle 78">
            <a:extLst>
              <a:ext uri="{FF2B5EF4-FFF2-40B4-BE49-F238E27FC236}">
                <a16:creationId xmlns:a16="http://schemas.microsoft.com/office/drawing/2014/main" id="{F9A802D5-1128-495C-931B-919B3028B43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93375" y="4454178"/>
            <a:ext cx="2867025" cy="54133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8" name="Rectangle 79">
            <a:extLst>
              <a:ext uri="{FF2B5EF4-FFF2-40B4-BE49-F238E27FC236}">
                <a16:creationId xmlns:a16="http://schemas.microsoft.com/office/drawing/2014/main" id="{01BDE033-5716-425B-85BF-8442D9D60B6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34713" y="4484341"/>
            <a:ext cx="2782493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6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Арипипразол</a:t>
            </a:r>
            <a:r>
              <a:rPr kumimoji="0" lang="en-GB" altLang="ru-RU" sz="16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(15–30 </a:t>
            </a:r>
            <a:r>
              <a:rPr kumimoji="0" lang="ru-RU" altLang="ru-RU" sz="16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мг</a:t>
            </a:r>
            <a:r>
              <a:rPr kumimoji="0" lang="en-GB" altLang="ru-RU" sz="16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; n=154)</a:t>
            </a:r>
          </a:p>
        </p:txBody>
      </p:sp>
      <p:grpSp>
        <p:nvGrpSpPr>
          <p:cNvPr id="79" name="Group 80">
            <a:extLst>
              <a:ext uri="{FF2B5EF4-FFF2-40B4-BE49-F238E27FC236}">
                <a16:creationId xmlns:a16="http://schemas.microsoft.com/office/drawing/2014/main" id="{C9C70BCD-AAD4-4B80-8831-8D4EC3461C3D}"/>
              </a:ext>
            </a:extLst>
          </p:cNvPr>
          <p:cNvGrpSpPr>
            <a:grpSpLocks/>
          </p:cNvGrpSpPr>
          <p:nvPr/>
        </p:nvGrpSpPr>
        <p:grpSpPr bwMode="auto">
          <a:xfrm>
            <a:off x="4466400" y="4827241"/>
            <a:ext cx="288925" cy="84137"/>
            <a:chOff x="1654" y="2981"/>
            <a:chExt cx="182" cy="53"/>
          </a:xfrm>
        </p:grpSpPr>
        <p:sp>
          <p:nvSpPr>
            <p:cNvPr id="80" name="Line 81">
              <a:extLst>
                <a:ext uri="{FF2B5EF4-FFF2-40B4-BE49-F238E27FC236}">
                  <a16:creationId xmlns:a16="http://schemas.microsoft.com/office/drawing/2014/main" id="{05C8D2B5-5CA9-4636-96F2-B1F10AFB236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654" y="2996"/>
              <a:ext cx="182" cy="1"/>
            </a:xfrm>
            <a:prstGeom prst="line">
              <a:avLst/>
            </a:prstGeom>
            <a:noFill/>
            <a:ln w="36513">
              <a:solidFill>
                <a:srgbClr val="99CC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1" name="Rectangle 82">
              <a:extLst>
                <a:ext uri="{FF2B5EF4-FFF2-40B4-BE49-F238E27FC236}">
                  <a16:creationId xmlns:a16="http://schemas.microsoft.com/office/drawing/2014/main" id="{CBB635F2-263C-47AA-A368-3143853C08D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30" y="2981"/>
              <a:ext cx="53" cy="53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rgbClr val="99CC00"/>
              </a:solidFill>
              <a:miter lim="800000"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82" name="Rectangle 83">
            <a:extLst>
              <a:ext uri="{FF2B5EF4-FFF2-40B4-BE49-F238E27FC236}">
                <a16:creationId xmlns:a16="http://schemas.microsoft.com/office/drawing/2014/main" id="{B8D5451F-2825-47C2-87F9-C4AF78E4BDE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29950" y="4749453"/>
            <a:ext cx="2566985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6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Оланзапин</a:t>
            </a:r>
            <a:r>
              <a:rPr kumimoji="0" lang="en-GB" altLang="ru-RU" sz="16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(10–20 </a:t>
            </a:r>
            <a:r>
              <a:rPr kumimoji="0" lang="ru-RU" altLang="ru-RU" sz="16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мг</a:t>
            </a:r>
            <a:r>
              <a:rPr kumimoji="0" lang="en-GB" altLang="ru-RU" sz="16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; n=156)</a:t>
            </a:r>
          </a:p>
        </p:txBody>
      </p:sp>
      <p:sp>
        <p:nvSpPr>
          <p:cNvPr id="83" name="Text Box 84">
            <a:extLst>
              <a:ext uri="{FF2B5EF4-FFF2-40B4-BE49-F238E27FC236}">
                <a16:creationId xmlns:a16="http://schemas.microsoft.com/office/drawing/2014/main" id="{D32C9E6E-E064-4BA3-9E1E-D41644B066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43421" y="3434406"/>
            <a:ext cx="287259" cy="3139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tx1"/>
                  </a:outerShdw>
                </a:effectLst>
              </a14:hiddenEffects>
            </a:ext>
          </a:extLst>
        </p:spPr>
        <p:txBody>
          <a:bodyPr wrap="none" anchor="ctr" anchorCtr="1">
            <a:spAutoFit/>
          </a:bodyPr>
          <a:lstStyle/>
          <a:p>
            <a:pPr marL="0" marR="0" lvl="0" indent="0" algn="ctr" defTabSz="914400" rtl="0" eaLnBrk="0" fontAlgn="auto" latinLnBrk="0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GB" sz="1600" b="0" i="1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*</a:t>
            </a:r>
          </a:p>
        </p:txBody>
      </p:sp>
      <p:sp>
        <p:nvSpPr>
          <p:cNvPr id="84" name="Text Box 85">
            <a:extLst>
              <a:ext uri="{FF2B5EF4-FFF2-40B4-BE49-F238E27FC236}">
                <a16:creationId xmlns:a16="http://schemas.microsoft.com/office/drawing/2014/main" id="{C9E43127-201F-4924-AF4D-318FCABB2F4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76821" y="3504256"/>
            <a:ext cx="287259" cy="3139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tx1"/>
                  </a:outerShdw>
                </a:effectLst>
              </a14:hiddenEffects>
            </a:ext>
          </a:extLst>
        </p:spPr>
        <p:txBody>
          <a:bodyPr wrap="none" anchor="ctr" anchorCtr="1">
            <a:spAutoFit/>
          </a:bodyPr>
          <a:lstStyle/>
          <a:p>
            <a:pPr marL="0" marR="0" lvl="0" indent="0" algn="ctr" defTabSz="914400" rtl="0" eaLnBrk="0" fontAlgn="auto" latinLnBrk="0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GB" sz="1600" b="0" i="1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*</a:t>
            </a:r>
          </a:p>
        </p:txBody>
      </p:sp>
      <p:sp>
        <p:nvSpPr>
          <p:cNvPr id="85" name="Text Box 86">
            <a:extLst>
              <a:ext uri="{FF2B5EF4-FFF2-40B4-BE49-F238E27FC236}">
                <a16:creationId xmlns:a16="http://schemas.microsoft.com/office/drawing/2014/main" id="{76EFA2B1-077A-44ED-A651-F8B51C88CE9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34021" y="3275656"/>
            <a:ext cx="287259" cy="3139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tx1"/>
                  </a:outerShdw>
                </a:effectLst>
              </a14:hiddenEffects>
            </a:ext>
          </a:extLst>
        </p:spPr>
        <p:txBody>
          <a:bodyPr wrap="none" anchor="ctr" anchorCtr="1">
            <a:spAutoFit/>
          </a:bodyPr>
          <a:lstStyle/>
          <a:p>
            <a:pPr marL="0" marR="0" lvl="0" indent="0" algn="ctr" defTabSz="914400" rtl="0" eaLnBrk="0" fontAlgn="auto" latinLnBrk="0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GB" sz="1600" b="0" i="1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*</a:t>
            </a:r>
          </a:p>
        </p:txBody>
      </p:sp>
      <p:sp>
        <p:nvSpPr>
          <p:cNvPr id="86" name="Text Box 87">
            <a:extLst>
              <a:ext uri="{FF2B5EF4-FFF2-40B4-BE49-F238E27FC236}">
                <a16:creationId xmlns:a16="http://schemas.microsoft.com/office/drawing/2014/main" id="{562C34DA-03C2-4DF5-A9FC-3950003CAD8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55488" y="3031778"/>
            <a:ext cx="263525" cy="312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tx1"/>
                  </a:outerShdw>
                </a:effectLst>
              </a14:hiddenEffects>
            </a:ext>
          </a:extLst>
        </p:spPr>
        <p:txBody>
          <a:bodyPr anchor="ctr" anchorCtr="1">
            <a:spAutoFit/>
          </a:bodyPr>
          <a:lstStyle/>
          <a:p>
            <a:pPr marL="0" marR="0" lvl="0" indent="0" algn="ctr" defTabSz="914400" rtl="0" eaLnBrk="0" fontAlgn="auto" latinLnBrk="0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GB" sz="1600" b="0" i="1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*</a:t>
            </a:r>
          </a:p>
        </p:txBody>
      </p:sp>
      <p:sp>
        <p:nvSpPr>
          <p:cNvPr id="87" name="Text Box 88">
            <a:extLst>
              <a:ext uri="{FF2B5EF4-FFF2-40B4-BE49-F238E27FC236}">
                <a16:creationId xmlns:a16="http://schemas.microsoft.com/office/drawing/2014/main" id="{224DC6A2-EE0B-4B8D-811D-3B70BCBCE34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43683" y="2970856"/>
            <a:ext cx="287259" cy="3139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tx1"/>
                  </a:outerShdw>
                </a:effectLst>
              </a14:hiddenEffects>
            </a:ext>
          </a:extLst>
        </p:spPr>
        <p:txBody>
          <a:bodyPr wrap="none" anchor="ctr" anchorCtr="1">
            <a:spAutoFit/>
          </a:bodyPr>
          <a:lstStyle/>
          <a:p>
            <a:pPr marL="0" marR="0" lvl="0" indent="0" algn="ctr" defTabSz="914400" rtl="0" eaLnBrk="0" fontAlgn="auto" latinLnBrk="0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GB" sz="1600" b="0" i="1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*</a:t>
            </a:r>
          </a:p>
        </p:txBody>
      </p:sp>
      <p:sp>
        <p:nvSpPr>
          <p:cNvPr id="88" name="Text Box 89">
            <a:extLst>
              <a:ext uri="{FF2B5EF4-FFF2-40B4-BE49-F238E27FC236}">
                <a16:creationId xmlns:a16="http://schemas.microsoft.com/office/drawing/2014/main" id="{9B715260-40C6-41D9-BA47-DA2491ED869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34221" y="2894656"/>
            <a:ext cx="287259" cy="3139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tx1"/>
                  </a:outerShdw>
                </a:effectLst>
              </a14:hiddenEffects>
            </a:ext>
          </a:extLst>
        </p:spPr>
        <p:txBody>
          <a:bodyPr wrap="none" anchor="ctr" anchorCtr="1">
            <a:spAutoFit/>
          </a:bodyPr>
          <a:lstStyle/>
          <a:p>
            <a:pPr marL="0" marR="0" lvl="0" indent="0" algn="ctr" defTabSz="914400" rtl="0" eaLnBrk="0" fontAlgn="auto" latinLnBrk="0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GB" sz="1600" b="0" i="1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*</a:t>
            </a:r>
          </a:p>
        </p:txBody>
      </p:sp>
      <p:sp>
        <p:nvSpPr>
          <p:cNvPr id="89" name="Text Box 90">
            <a:extLst>
              <a:ext uri="{FF2B5EF4-FFF2-40B4-BE49-F238E27FC236}">
                <a16:creationId xmlns:a16="http://schemas.microsoft.com/office/drawing/2014/main" id="{AD4C783A-C704-4A30-8C17-930CEB3E5E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79488" y="2793653"/>
            <a:ext cx="263525" cy="312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tx1"/>
                  </a:outerShdw>
                </a:effectLst>
              </a14:hiddenEffects>
            </a:ext>
          </a:extLst>
        </p:spPr>
        <p:txBody>
          <a:bodyPr anchor="ctr" anchorCtr="1">
            <a:spAutoFit/>
          </a:bodyPr>
          <a:lstStyle/>
          <a:p>
            <a:pPr marL="0" marR="0" lvl="0" indent="0" algn="ctr" defTabSz="914400" rtl="0" eaLnBrk="0" fontAlgn="auto" latinLnBrk="0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GB" sz="1600" b="0" i="1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*</a:t>
            </a:r>
          </a:p>
        </p:txBody>
      </p:sp>
      <p:sp>
        <p:nvSpPr>
          <p:cNvPr id="90" name="Text Box 91">
            <a:extLst>
              <a:ext uri="{FF2B5EF4-FFF2-40B4-BE49-F238E27FC236}">
                <a16:creationId xmlns:a16="http://schemas.microsoft.com/office/drawing/2014/main" id="{D4357DB8-91C8-4992-9092-00803E50EF5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12888" y="2866678"/>
            <a:ext cx="263525" cy="312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tx1"/>
                  </a:outerShdw>
                </a:effectLst>
              </a14:hiddenEffects>
            </a:ext>
          </a:extLst>
        </p:spPr>
        <p:txBody>
          <a:bodyPr anchor="ctr" anchorCtr="1">
            <a:spAutoFit/>
          </a:bodyPr>
          <a:lstStyle/>
          <a:p>
            <a:pPr marL="0" marR="0" lvl="0" indent="0" algn="ctr" defTabSz="914400" rtl="0" eaLnBrk="0" fontAlgn="auto" latinLnBrk="0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GB" sz="1600" b="0" i="1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*</a:t>
            </a:r>
          </a:p>
        </p:txBody>
      </p:sp>
      <p:sp>
        <p:nvSpPr>
          <p:cNvPr id="91" name="Text Box 92">
            <a:extLst>
              <a:ext uri="{FF2B5EF4-FFF2-40B4-BE49-F238E27FC236}">
                <a16:creationId xmlns:a16="http://schemas.microsoft.com/office/drawing/2014/main" id="{79EE9A45-6976-4CBF-BD1B-BC8EC46D022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28825" y="2825403"/>
            <a:ext cx="263525" cy="312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tx1"/>
                  </a:outerShdw>
                </a:effectLst>
              </a14:hiddenEffects>
            </a:ext>
          </a:extLst>
        </p:spPr>
        <p:txBody>
          <a:bodyPr anchor="ctr" anchorCtr="1">
            <a:spAutoFit/>
          </a:bodyPr>
          <a:lstStyle/>
          <a:p>
            <a:pPr marL="0" marR="0" lvl="0" indent="0" algn="ctr" defTabSz="914400" rtl="0" eaLnBrk="0" fontAlgn="auto" latinLnBrk="0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GB" sz="1600" b="0" i="1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*</a:t>
            </a:r>
          </a:p>
        </p:txBody>
      </p:sp>
      <p:sp>
        <p:nvSpPr>
          <p:cNvPr id="92" name="Text Box 93">
            <a:extLst>
              <a:ext uri="{FF2B5EF4-FFF2-40B4-BE49-F238E27FC236}">
                <a16:creationId xmlns:a16="http://schemas.microsoft.com/office/drawing/2014/main" id="{4968566C-588B-4572-A311-301BD885B64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03488" y="2801591"/>
            <a:ext cx="263525" cy="312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tx1"/>
                  </a:outerShdw>
                </a:effectLst>
              </a14:hiddenEffects>
            </a:ext>
          </a:extLst>
        </p:spPr>
        <p:txBody>
          <a:bodyPr anchor="ctr" anchorCtr="1">
            <a:spAutoFit/>
          </a:bodyPr>
          <a:lstStyle/>
          <a:p>
            <a:pPr marL="0" marR="0" lvl="0" indent="0" algn="ctr" defTabSz="914400" rtl="0" eaLnBrk="0" fontAlgn="auto" latinLnBrk="0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GB" sz="1600" b="0" i="1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*</a:t>
            </a:r>
          </a:p>
        </p:txBody>
      </p:sp>
      <p:sp>
        <p:nvSpPr>
          <p:cNvPr id="93" name="Text Box 94">
            <a:extLst>
              <a:ext uri="{FF2B5EF4-FFF2-40B4-BE49-F238E27FC236}">
                <a16:creationId xmlns:a16="http://schemas.microsoft.com/office/drawing/2014/main" id="{9F77EBF9-4A96-408B-AFA6-16ED568033B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717096" y="2724794"/>
            <a:ext cx="287259" cy="3139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tx1"/>
                  </a:outerShdw>
                </a:effectLst>
              </a14:hiddenEffects>
            </a:ext>
          </a:extLst>
        </p:spPr>
        <p:txBody>
          <a:bodyPr wrap="none" anchor="ctr" anchorCtr="1">
            <a:spAutoFit/>
          </a:bodyPr>
          <a:lstStyle/>
          <a:p>
            <a:pPr marL="0" marR="0" lvl="0" indent="0" algn="ctr" defTabSz="914400" rtl="0" eaLnBrk="0" fontAlgn="auto" latinLnBrk="0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GB" sz="1600" b="0" i="1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*</a:t>
            </a:r>
          </a:p>
        </p:txBody>
      </p:sp>
      <p:grpSp>
        <p:nvGrpSpPr>
          <p:cNvPr id="94" name="Group 95">
            <a:extLst>
              <a:ext uri="{FF2B5EF4-FFF2-40B4-BE49-F238E27FC236}">
                <a16:creationId xmlns:a16="http://schemas.microsoft.com/office/drawing/2014/main" id="{CA1C425A-4872-486E-B529-E54F5A3A2C4B}"/>
              </a:ext>
            </a:extLst>
          </p:cNvPr>
          <p:cNvGrpSpPr>
            <a:grpSpLocks/>
          </p:cNvGrpSpPr>
          <p:nvPr/>
        </p:nvGrpSpPr>
        <p:grpSpPr bwMode="auto">
          <a:xfrm>
            <a:off x="3509138" y="3635028"/>
            <a:ext cx="6376987" cy="1000125"/>
            <a:chOff x="1051" y="2230"/>
            <a:chExt cx="4017" cy="630"/>
          </a:xfrm>
        </p:grpSpPr>
        <p:grpSp>
          <p:nvGrpSpPr>
            <p:cNvPr id="95" name="Group 96">
              <a:extLst>
                <a:ext uri="{FF2B5EF4-FFF2-40B4-BE49-F238E27FC236}">
                  <a16:creationId xmlns:a16="http://schemas.microsoft.com/office/drawing/2014/main" id="{27D5BDBF-3A34-4D1F-BBD9-ED46AFE8070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077" y="2245"/>
              <a:ext cx="3961" cy="585"/>
              <a:chOff x="1077" y="2245"/>
              <a:chExt cx="3961" cy="585"/>
            </a:xfrm>
          </p:grpSpPr>
          <p:sp>
            <p:nvSpPr>
              <p:cNvPr id="111" name="Freeform 97">
                <a:extLst>
                  <a:ext uri="{FF2B5EF4-FFF2-40B4-BE49-F238E27FC236}">
                    <a16:creationId xmlns:a16="http://schemas.microsoft.com/office/drawing/2014/main" id="{BB9B2E47-FC03-4445-B3B2-4757ECB3AD4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77" y="2245"/>
                <a:ext cx="3961" cy="357"/>
              </a:xfrm>
              <a:custGeom>
                <a:avLst/>
                <a:gdLst>
                  <a:gd name="T0" fmla="*/ 0 w 3961"/>
                  <a:gd name="T1" fmla="*/ 53 h 357"/>
                  <a:gd name="T2" fmla="*/ 334 w 3961"/>
                  <a:gd name="T3" fmla="*/ 53 h 357"/>
                  <a:gd name="T4" fmla="*/ 660 w 3961"/>
                  <a:gd name="T5" fmla="*/ 0 h 357"/>
                  <a:gd name="T6" fmla="*/ 994 w 3961"/>
                  <a:gd name="T7" fmla="*/ 91 h 357"/>
                  <a:gd name="T8" fmla="*/ 1320 w 3961"/>
                  <a:gd name="T9" fmla="*/ 91 h 357"/>
                  <a:gd name="T10" fmla="*/ 1654 w 3961"/>
                  <a:gd name="T11" fmla="*/ 106 h 357"/>
                  <a:gd name="T12" fmla="*/ 1980 w 3961"/>
                  <a:gd name="T13" fmla="*/ 190 h 357"/>
                  <a:gd name="T14" fmla="*/ 2314 w 3961"/>
                  <a:gd name="T15" fmla="*/ 190 h 357"/>
                  <a:gd name="T16" fmla="*/ 2640 w 3961"/>
                  <a:gd name="T17" fmla="*/ 220 h 357"/>
                  <a:gd name="T18" fmla="*/ 2974 w 3961"/>
                  <a:gd name="T19" fmla="*/ 243 h 357"/>
                  <a:gd name="T20" fmla="*/ 3301 w 3961"/>
                  <a:gd name="T21" fmla="*/ 357 h 357"/>
                  <a:gd name="T22" fmla="*/ 3634 w 3961"/>
                  <a:gd name="T23" fmla="*/ 311 h 357"/>
                  <a:gd name="T24" fmla="*/ 3961 w 3961"/>
                  <a:gd name="T25" fmla="*/ 281 h 3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961" h="357">
                    <a:moveTo>
                      <a:pt x="0" y="53"/>
                    </a:moveTo>
                    <a:lnTo>
                      <a:pt x="334" y="53"/>
                    </a:lnTo>
                    <a:lnTo>
                      <a:pt x="660" y="0"/>
                    </a:lnTo>
                    <a:lnTo>
                      <a:pt x="994" y="91"/>
                    </a:lnTo>
                    <a:lnTo>
                      <a:pt x="1320" y="91"/>
                    </a:lnTo>
                    <a:lnTo>
                      <a:pt x="1654" y="106"/>
                    </a:lnTo>
                    <a:lnTo>
                      <a:pt x="1980" y="190"/>
                    </a:lnTo>
                    <a:lnTo>
                      <a:pt x="2314" y="190"/>
                    </a:lnTo>
                    <a:lnTo>
                      <a:pt x="2640" y="220"/>
                    </a:lnTo>
                    <a:lnTo>
                      <a:pt x="2974" y="243"/>
                    </a:lnTo>
                    <a:lnTo>
                      <a:pt x="3301" y="357"/>
                    </a:lnTo>
                    <a:lnTo>
                      <a:pt x="3634" y="311"/>
                    </a:lnTo>
                    <a:lnTo>
                      <a:pt x="3961" y="281"/>
                    </a:lnTo>
                  </a:path>
                </a:pathLst>
              </a:custGeom>
              <a:noFill/>
              <a:ln w="36513">
                <a:solidFill>
                  <a:srgbClr val="008EC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1200" cap="none" spc="0" normalizeH="0" baseline="0" noProof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12" name="Line 98">
                <a:extLst>
                  <a:ext uri="{FF2B5EF4-FFF2-40B4-BE49-F238E27FC236}">
                    <a16:creationId xmlns:a16="http://schemas.microsoft.com/office/drawing/2014/main" id="{802315EE-6D0C-4F21-B17E-BE019D9F4CE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654" y="2829"/>
                <a:ext cx="182" cy="1"/>
              </a:xfrm>
              <a:prstGeom prst="line">
                <a:avLst/>
              </a:prstGeom>
              <a:noFill/>
              <a:ln w="36513">
                <a:solidFill>
                  <a:srgbClr val="008ECE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1200" cap="none" spc="0" normalizeH="0" baseline="0" noProof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96" name="Group 99">
              <a:extLst>
                <a:ext uri="{FF2B5EF4-FFF2-40B4-BE49-F238E27FC236}">
                  <a16:creationId xmlns:a16="http://schemas.microsoft.com/office/drawing/2014/main" id="{9536295D-AABA-4FFC-B029-0D229458E0B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051" y="2230"/>
              <a:ext cx="4017" cy="630"/>
              <a:chOff x="1051" y="2230"/>
              <a:chExt cx="4017" cy="630"/>
            </a:xfrm>
          </p:grpSpPr>
          <p:sp>
            <p:nvSpPr>
              <p:cNvPr id="97" name="Rectangle 100">
                <a:extLst>
                  <a:ext uri="{FF2B5EF4-FFF2-40B4-BE49-F238E27FC236}">
                    <a16:creationId xmlns:a16="http://schemas.microsoft.com/office/drawing/2014/main" id="{49B88C7D-8052-4668-A886-1E528CB2C22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22" y="2230"/>
                <a:ext cx="45" cy="45"/>
              </a:xfrm>
              <a:prstGeom prst="rect">
                <a:avLst/>
              </a:prstGeom>
              <a:solidFill>
                <a:srgbClr val="008ECE"/>
              </a:solidFill>
              <a:ln w="12700">
                <a:solidFill>
                  <a:srgbClr val="008ECE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1200" cap="none" spc="0" normalizeH="0" baseline="0" noProof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98" name="Rectangle 101">
                <a:extLst>
                  <a:ext uri="{FF2B5EF4-FFF2-40B4-BE49-F238E27FC236}">
                    <a16:creationId xmlns:a16="http://schemas.microsoft.com/office/drawing/2014/main" id="{48A87D81-6CF7-4491-8BA8-3D9FA92E8AD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56" y="2321"/>
                <a:ext cx="45" cy="46"/>
              </a:xfrm>
              <a:prstGeom prst="rect">
                <a:avLst/>
              </a:prstGeom>
              <a:solidFill>
                <a:srgbClr val="008ECE"/>
              </a:solidFill>
              <a:ln w="12700">
                <a:solidFill>
                  <a:srgbClr val="008ECE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1200" cap="none" spc="0" normalizeH="0" baseline="0" noProof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99" name="Rectangle 102">
                <a:extLst>
                  <a:ext uri="{FF2B5EF4-FFF2-40B4-BE49-F238E27FC236}">
                    <a16:creationId xmlns:a16="http://schemas.microsoft.com/office/drawing/2014/main" id="{02FE2B02-5741-4A08-A624-09178EE8EEF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82" y="2321"/>
                <a:ext cx="46" cy="46"/>
              </a:xfrm>
              <a:prstGeom prst="rect">
                <a:avLst/>
              </a:prstGeom>
              <a:solidFill>
                <a:srgbClr val="008ECE"/>
              </a:solidFill>
              <a:ln w="12700">
                <a:solidFill>
                  <a:srgbClr val="008ECE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1200" cap="none" spc="0" normalizeH="0" baseline="0" noProof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00" name="Rectangle 103">
                <a:extLst>
                  <a:ext uri="{FF2B5EF4-FFF2-40B4-BE49-F238E27FC236}">
                    <a16:creationId xmlns:a16="http://schemas.microsoft.com/office/drawing/2014/main" id="{8490ECF8-4760-4AC8-B4DC-7447DE08046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716" y="2336"/>
                <a:ext cx="45" cy="46"/>
              </a:xfrm>
              <a:prstGeom prst="rect">
                <a:avLst/>
              </a:prstGeom>
              <a:solidFill>
                <a:srgbClr val="008ECE"/>
              </a:solidFill>
              <a:ln w="12700">
                <a:solidFill>
                  <a:srgbClr val="008ECE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1200" cap="none" spc="0" normalizeH="0" baseline="0" noProof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01" name="Rectangle 104">
                <a:extLst>
                  <a:ext uri="{FF2B5EF4-FFF2-40B4-BE49-F238E27FC236}">
                    <a16:creationId xmlns:a16="http://schemas.microsoft.com/office/drawing/2014/main" id="{15283525-3E11-470C-8D7C-A6135118DDD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042" y="2420"/>
                <a:ext cx="46" cy="45"/>
              </a:xfrm>
              <a:prstGeom prst="rect">
                <a:avLst/>
              </a:prstGeom>
              <a:solidFill>
                <a:srgbClr val="008ECE"/>
              </a:solidFill>
              <a:ln w="12700">
                <a:solidFill>
                  <a:srgbClr val="008ECE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1200" cap="none" spc="0" normalizeH="0" baseline="0" noProof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02" name="Rectangle 105">
                <a:extLst>
                  <a:ext uri="{FF2B5EF4-FFF2-40B4-BE49-F238E27FC236}">
                    <a16:creationId xmlns:a16="http://schemas.microsoft.com/office/drawing/2014/main" id="{04424A79-76DB-4C5B-B954-FF39E96A519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376" y="2420"/>
                <a:ext cx="46" cy="45"/>
              </a:xfrm>
              <a:prstGeom prst="rect">
                <a:avLst/>
              </a:prstGeom>
              <a:solidFill>
                <a:srgbClr val="008ECE"/>
              </a:solidFill>
              <a:ln w="12700">
                <a:solidFill>
                  <a:srgbClr val="008ECE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1200" cap="none" spc="0" normalizeH="0" baseline="0" noProof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03" name="Rectangle 106">
                <a:extLst>
                  <a:ext uri="{FF2B5EF4-FFF2-40B4-BE49-F238E27FC236}">
                    <a16:creationId xmlns:a16="http://schemas.microsoft.com/office/drawing/2014/main" id="{83EC33E3-AB96-43D1-8334-752DB86FE13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702" y="2450"/>
                <a:ext cx="46" cy="45"/>
              </a:xfrm>
              <a:prstGeom prst="rect">
                <a:avLst/>
              </a:prstGeom>
              <a:solidFill>
                <a:srgbClr val="008ECE"/>
              </a:solidFill>
              <a:ln w="12700">
                <a:solidFill>
                  <a:srgbClr val="008ECE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1200" cap="none" spc="0" normalizeH="0" baseline="0" noProof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04" name="Rectangle 107">
                <a:extLst>
                  <a:ext uri="{FF2B5EF4-FFF2-40B4-BE49-F238E27FC236}">
                    <a16:creationId xmlns:a16="http://schemas.microsoft.com/office/drawing/2014/main" id="{BD45BECB-3D95-43A5-9D22-195D3088045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036" y="2473"/>
                <a:ext cx="46" cy="45"/>
              </a:xfrm>
              <a:prstGeom prst="rect">
                <a:avLst/>
              </a:prstGeom>
              <a:solidFill>
                <a:srgbClr val="008ECE"/>
              </a:solidFill>
              <a:ln w="12700">
                <a:solidFill>
                  <a:srgbClr val="008ECE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1200" cap="none" spc="0" normalizeH="0" baseline="0" noProof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05" name="Rectangle 108">
                <a:extLst>
                  <a:ext uri="{FF2B5EF4-FFF2-40B4-BE49-F238E27FC236}">
                    <a16:creationId xmlns:a16="http://schemas.microsoft.com/office/drawing/2014/main" id="{C1C08E60-60F0-4A24-819D-4388A246D11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362" y="2587"/>
                <a:ext cx="46" cy="45"/>
              </a:xfrm>
              <a:prstGeom prst="rect">
                <a:avLst/>
              </a:prstGeom>
              <a:solidFill>
                <a:srgbClr val="008ECE"/>
              </a:solidFill>
              <a:ln w="12700">
                <a:solidFill>
                  <a:srgbClr val="008ECE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1200" cap="none" spc="0" normalizeH="0" baseline="0" noProof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06" name="Rectangle 109">
                <a:extLst>
                  <a:ext uri="{FF2B5EF4-FFF2-40B4-BE49-F238E27FC236}">
                    <a16:creationId xmlns:a16="http://schemas.microsoft.com/office/drawing/2014/main" id="{34141C18-AAC3-42DF-8DC0-E5E4493C8D3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696" y="2541"/>
                <a:ext cx="46" cy="46"/>
              </a:xfrm>
              <a:prstGeom prst="rect">
                <a:avLst/>
              </a:prstGeom>
              <a:solidFill>
                <a:srgbClr val="008ECE"/>
              </a:solidFill>
              <a:ln w="12700">
                <a:solidFill>
                  <a:srgbClr val="008ECE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1200" cap="none" spc="0" normalizeH="0" baseline="0" noProof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07" name="Rectangle 110">
                <a:extLst>
                  <a:ext uri="{FF2B5EF4-FFF2-40B4-BE49-F238E27FC236}">
                    <a16:creationId xmlns:a16="http://schemas.microsoft.com/office/drawing/2014/main" id="{4B6E2CCD-65D5-4D87-A731-21DFAAEAFF8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023" y="2511"/>
                <a:ext cx="45" cy="45"/>
              </a:xfrm>
              <a:prstGeom prst="rect">
                <a:avLst/>
              </a:prstGeom>
              <a:solidFill>
                <a:srgbClr val="008ECE"/>
              </a:solidFill>
              <a:ln w="12700">
                <a:solidFill>
                  <a:srgbClr val="008ECE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1200" cap="none" spc="0" normalizeH="0" baseline="0" noProof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08" name="Rectangle 111">
                <a:extLst>
                  <a:ext uri="{FF2B5EF4-FFF2-40B4-BE49-F238E27FC236}">
                    <a16:creationId xmlns:a16="http://schemas.microsoft.com/office/drawing/2014/main" id="{5248A9BC-A576-462E-9E74-BF4CB3525AC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30" y="2814"/>
                <a:ext cx="45" cy="46"/>
              </a:xfrm>
              <a:prstGeom prst="rect">
                <a:avLst/>
              </a:prstGeom>
              <a:solidFill>
                <a:srgbClr val="008ECE"/>
              </a:solidFill>
              <a:ln w="12700">
                <a:solidFill>
                  <a:srgbClr val="008ECE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1200" cap="none" spc="0" normalizeH="0" baseline="0" noProof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09" name="Rectangle 112">
                <a:extLst>
                  <a:ext uri="{FF2B5EF4-FFF2-40B4-BE49-F238E27FC236}">
                    <a16:creationId xmlns:a16="http://schemas.microsoft.com/office/drawing/2014/main" id="{188D3D64-67B5-495D-A87B-4CC105E07EE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87" y="2281"/>
                <a:ext cx="45" cy="47"/>
              </a:xfrm>
              <a:prstGeom prst="rect">
                <a:avLst/>
              </a:prstGeom>
              <a:solidFill>
                <a:srgbClr val="008ECE"/>
              </a:solidFill>
              <a:ln w="12700">
                <a:solidFill>
                  <a:srgbClr val="008ECE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1200" cap="none" spc="0" normalizeH="0" baseline="0" noProof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10" name="Rectangle 113">
                <a:extLst>
                  <a:ext uri="{FF2B5EF4-FFF2-40B4-BE49-F238E27FC236}">
                    <a16:creationId xmlns:a16="http://schemas.microsoft.com/office/drawing/2014/main" id="{B2DD792F-F2F0-42C3-B19C-E5AFF4CE059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51" y="2279"/>
                <a:ext cx="45" cy="47"/>
              </a:xfrm>
              <a:prstGeom prst="rect">
                <a:avLst/>
              </a:prstGeom>
              <a:solidFill>
                <a:srgbClr val="008ECE"/>
              </a:solidFill>
              <a:ln w="19050">
                <a:solidFill>
                  <a:srgbClr val="008ECE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1200" cap="none" spc="0" normalizeH="0" baseline="0" noProof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sp>
        <p:nvSpPr>
          <p:cNvPr id="113" name="TextBox 112">
            <a:extLst>
              <a:ext uri="{FF2B5EF4-FFF2-40B4-BE49-F238E27FC236}">
                <a16:creationId xmlns:a16="http://schemas.microsoft.com/office/drawing/2014/main" id="{C84A1BD7-AFAD-46B6-9010-A169A84CBF02}"/>
              </a:ext>
            </a:extLst>
          </p:cNvPr>
          <p:cNvSpPr txBox="1"/>
          <p:nvPr/>
        </p:nvSpPr>
        <p:spPr>
          <a:xfrm>
            <a:off x="2016739" y="138338"/>
            <a:ext cx="88204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Арипипразол</a:t>
            </a:r>
            <a:r>
              <a:rPr kumimoji="0" lang="ru-RU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не увеличивает вес на 26 неделе</a:t>
            </a:r>
          </a:p>
        </p:txBody>
      </p:sp>
    </p:spTree>
    <p:extLst>
      <p:ext uri="{BB962C8B-B14F-4D97-AF65-F5344CB8AC3E}">
        <p14:creationId xmlns:p14="http://schemas.microsoft.com/office/powerpoint/2010/main" val="60080711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Индивидуальные случаи!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/>
              <a:t>В единичных случаях отмечается значимый набор массы, который может потребовать отмены препарата.</a:t>
            </a:r>
          </a:p>
          <a:p>
            <a:pPr marL="0" indent="0">
              <a:buNone/>
            </a:pPr>
            <a:r>
              <a:rPr lang="ru-RU" dirty="0"/>
              <a:t>(крайне редко)</a:t>
            </a:r>
          </a:p>
        </p:txBody>
      </p:sp>
    </p:spTree>
    <p:extLst>
      <p:ext uri="{BB962C8B-B14F-4D97-AF65-F5344CB8AC3E}">
        <p14:creationId xmlns:p14="http://schemas.microsoft.com/office/powerpoint/2010/main" val="410379423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10C17586-F764-4171-9FB1-7CBB54BAC5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1700" y="402648"/>
            <a:ext cx="7848600" cy="5886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4" descr="Lightning-red clip art - vector clip art online, royalty fre…">
            <a:extLst>
              <a:ext uri="{FF2B5EF4-FFF2-40B4-BE49-F238E27FC236}">
                <a16:creationId xmlns:a16="http://schemas.microsoft.com/office/drawing/2014/main" id="{EDDB4099-7001-4AB9-BF82-921772003F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049579">
            <a:off x="181636" y="128911"/>
            <a:ext cx="588397" cy="6726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1339100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id="{79943BA0-0609-46DB-BADD-A9296AF0A45B}"/>
              </a:ext>
            </a:extLst>
          </p:cNvPr>
          <p:cNvSpPr txBox="1">
            <a:spLocks noChangeArrowheads="1"/>
          </p:cNvSpPr>
          <p:nvPr/>
        </p:nvSpPr>
        <p:spPr>
          <a:xfrm>
            <a:off x="2294731" y="115175"/>
            <a:ext cx="7905750" cy="78581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altLang="en-GB" sz="3600" b="1">
                <a:solidFill>
                  <a:srgbClr val="002060"/>
                </a:solidFill>
              </a:rPr>
              <a:t>Изменение уровня </a:t>
            </a:r>
            <a:r>
              <a:rPr lang="ru-RU" altLang="en-GB" sz="3200" b="1">
                <a:solidFill>
                  <a:srgbClr val="002060"/>
                </a:solidFill>
              </a:rPr>
              <a:t>пролактина</a:t>
            </a:r>
            <a:endParaRPr lang="en-US" altLang="en-GB" sz="3600" b="1" dirty="0">
              <a:solidFill>
                <a:srgbClr val="002060"/>
              </a:solidFill>
            </a:endParaRPr>
          </a:p>
        </p:txBody>
      </p:sp>
      <p:graphicFrame>
        <p:nvGraphicFramePr>
          <p:cNvPr id="3" name="Object 2">
            <a:extLst>
              <a:ext uri="{FF2B5EF4-FFF2-40B4-BE49-F238E27FC236}">
                <a16:creationId xmlns:a16="http://schemas.microsoft.com/office/drawing/2014/main" id="{DD97957F-91CB-4289-AF34-75607E3EC371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907381" y="1537277"/>
          <a:ext cx="8377238" cy="40862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Text Box 4">
            <a:extLst>
              <a:ext uri="{FF2B5EF4-FFF2-40B4-BE49-F238E27FC236}">
                <a16:creationId xmlns:a16="http://schemas.microsoft.com/office/drawing/2014/main" id="{73B34C39-B1D0-41E9-A9F9-B771A95FC6B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41531" y="4315402"/>
            <a:ext cx="2049463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/>
            <a:r>
              <a:rPr lang="en-US" altLang="en-GB" sz="1400" dirty="0">
                <a:solidFill>
                  <a:srgbClr val="002060"/>
                </a:solidFill>
              </a:rPr>
              <a:t>* p&lt;0.01 vs. placebo</a:t>
            </a:r>
          </a:p>
          <a:p>
            <a:pPr eaLnBrk="0" hangingPunct="0"/>
            <a:r>
              <a:rPr lang="en-US" altLang="en-GB" sz="1600" baseline="30000" dirty="0">
                <a:solidFill>
                  <a:srgbClr val="002060"/>
                </a:solidFill>
              </a:rPr>
              <a:t>+</a:t>
            </a:r>
            <a:r>
              <a:rPr lang="en-US" altLang="en-GB" sz="1600" dirty="0">
                <a:solidFill>
                  <a:srgbClr val="002060"/>
                </a:solidFill>
              </a:rPr>
              <a:t> </a:t>
            </a:r>
            <a:r>
              <a:rPr lang="ru-RU" altLang="en-GB" sz="1400" dirty="0">
                <a:solidFill>
                  <a:srgbClr val="002060"/>
                </a:solidFill>
              </a:rPr>
              <a:t>Уровень пролактина оставался в норме у всех пациентов, кроме одного</a:t>
            </a:r>
            <a:endParaRPr lang="en-US" altLang="en-GB" sz="1400" dirty="0">
              <a:solidFill>
                <a:srgbClr val="002060"/>
              </a:solidFill>
            </a:endParaRPr>
          </a:p>
        </p:txBody>
      </p:sp>
      <p:sp>
        <p:nvSpPr>
          <p:cNvPr id="5" name="Text Box 5">
            <a:extLst>
              <a:ext uri="{FF2B5EF4-FFF2-40B4-BE49-F238E27FC236}">
                <a16:creationId xmlns:a16="http://schemas.microsoft.com/office/drawing/2014/main" id="{6A06116A-2195-483F-922D-DE3006A11CD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31531" y="4323340"/>
            <a:ext cx="52546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/>
            <a:r>
              <a:rPr lang="en-US" altLang="en-GB">
                <a:solidFill>
                  <a:srgbClr val="002060"/>
                </a:solidFill>
              </a:rPr>
              <a:t>* </a:t>
            </a:r>
            <a:r>
              <a:rPr lang="en-US" altLang="en-GB" baseline="30000">
                <a:solidFill>
                  <a:srgbClr val="002060"/>
                </a:solidFill>
              </a:rPr>
              <a:t>+</a:t>
            </a:r>
            <a:endParaRPr lang="en-US" altLang="en-GB">
              <a:solidFill>
                <a:srgbClr val="002060"/>
              </a:solidFill>
            </a:endParaRPr>
          </a:p>
        </p:txBody>
      </p:sp>
      <p:sp>
        <p:nvSpPr>
          <p:cNvPr id="6" name="Text Box 6">
            <a:extLst>
              <a:ext uri="{FF2B5EF4-FFF2-40B4-BE49-F238E27FC236}">
                <a16:creationId xmlns:a16="http://schemas.microsoft.com/office/drawing/2014/main" id="{4EC38704-2CD2-48E2-8C0C-C86DE5945D9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38069" y="1554740"/>
            <a:ext cx="21907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/>
            <a:r>
              <a:rPr lang="en-US" altLang="en-GB">
                <a:solidFill>
                  <a:srgbClr val="002060"/>
                </a:solidFill>
              </a:rPr>
              <a:t>*</a:t>
            </a:r>
          </a:p>
        </p:txBody>
      </p:sp>
      <p:sp>
        <p:nvSpPr>
          <p:cNvPr id="7" name="Text Box 7">
            <a:extLst>
              <a:ext uri="{FF2B5EF4-FFF2-40B4-BE49-F238E27FC236}">
                <a16:creationId xmlns:a16="http://schemas.microsoft.com/office/drawing/2014/main" id="{E69D1F76-A7E0-4A04-9793-18B113734A1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82681" y="3485140"/>
            <a:ext cx="46037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/>
            <a:r>
              <a:rPr lang="en-US" altLang="en-GB">
                <a:solidFill>
                  <a:srgbClr val="002060"/>
                </a:solidFill>
              </a:rPr>
              <a:t>*</a:t>
            </a:r>
          </a:p>
        </p:txBody>
      </p:sp>
      <p:sp>
        <p:nvSpPr>
          <p:cNvPr id="8" name="Text Box 8">
            <a:extLst>
              <a:ext uri="{FF2B5EF4-FFF2-40B4-BE49-F238E27FC236}">
                <a16:creationId xmlns:a16="http://schemas.microsoft.com/office/drawing/2014/main" id="{12B6E694-F093-47A6-BF01-E5E664450D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78906" y="5533015"/>
            <a:ext cx="5561013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/>
            <a:r>
              <a:rPr lang="en-US" altLang="en-GB" sz="1600">
                <a:solidFill>
                  <a:srgbClr val="002060"/>
                </a:solidFill>
              </a:rPr>
              <a:t>n =   339 		</a:t>
            </a:r>
            <a:r>
              <a:rPr lang="ru-RU" altLang="en-GB" sz="1600">
                <a:solidFill>
                  <a:srgbClr val="002060"/>
                </a:solidFill>
              </a:rPr>
              <a:t> </a:t>
            </a:r>
            <a:r>
              <a:rPr lang="en-US" altLang="en-GB" sz="1600">
                <a:solidFill>
                  <a:srgbClr val="002060"/>
                </a:solidFill>
              </a:rPr>
              <a:t>732 	        </a:t>
            </a:r>
            <a:r>
              <a:rPr lang="ru-RU" altLang="en-GB" sz="1600">
                <a:solidFill>
                  <a:srgbClr val="002060"/>
                </a:solidFill>
              </a:rPr>
              <a:t> </a:t>
            </a:r>
            <a:r>
              <a:rPr lang="en-US" altLang="en-GB" sz="1600">
                <a:solidFill>
                  <a:srgbClr val="002060"/>
                </a:solidFill>
              </a:rPr>
              <a:t> </a:t>
            </a:r>
            <a:r>
              <a:rPr lang="ru-RU" altLang="en-GB" sz="1600">
                <a:solidFill>
                  <a:srgbClr val="002060"/>
                </a:solidFill>
              </a:rPr>
              <a:t> </a:t>
            </a:r>
            <a:r>
              <a:rPr lang="en-US" altLang="en-GB" sz="1600">
                <a:solidFill>
                  <a:srgbClr val="002060"/>
                </a:solidFill>
              </a:rPr>
              <a:t>91</a:t>
            </a:r>
            <a:r>
              <a:rPr lang="ru-RU" altLang="en-GB" sz="1600">
                <a:solidFill>
                  <a:srgbClr val="002060"/>
                </a:solidFill>
              </a:rPr>
              <a:t>    </a:t>
            </a:r>
            <a:r>
              <a:rPr lang="en-US" altLang="en-GB" sz="1600">
                <a:solidFill>
                  <a:srgbClr val="002060"/>
                </a:solidFill>
              </a:rPr>
              <a:t>               </a:t>
            </a:r>
            <a:r>
              <a:rPr lang="ru-RU" altLang="en-GB" sz="1600">
                <a:solidFill>
                  <a:srgbClr val="002060"/>
                </a:solidFill>
              </a:rPr>
              <a:t> </a:t>
            </a:r>
            <a:r>
              <a:rPr lang="en-US" altLang="en-GB" sz="1600">
                <a:solidFill>
                  <a:srgbClr val="002060"/>
                </a:solidFill>
              </a:rPr>
              <a:t>185</a:t>
            </a:r>
          </a:p>
        </p:txBody>
      </p:sp>
      <p:sp>
        <p:nvSpPr>
          <p:cNvPr id="9" name="Rectangle 9">
            <a:extLst>
              <a:ext uri="{FF2B5EF4-FFF2-40B4-BE49-F238E27FC236}">
                <a16:creationId xmlns:a16="http://schemas.microsoft.com/office/drawing/2014/main" id="{D52F790F-F27D-4E3F-940A-687E4829881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53539" y="6495040"/>
            <a:ext cx="3058914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US" altLang="en-GB" sz="1200" dirty="0" err="1">
                <a:solidFill>
                  <a:srgbClr val="002060"/>
                </a:solidFill>
              </a:rPr>
              <a:t>Marder</a:t>
            </a:r>
            <a:r>
              <a:rPr lang="en-US" altLang="en-GB" sz="1200" dirty="0">
                <a:solidFill>
                  <a:srgbClr val="002060"/>
                </a:solidFill>
              </a:rPr>
              <a:t> et al. </a:t>
            </a:r>
            <a:r>
              <a:rPr lang="en-US" altLang="en-GB" sz="1200" i="1" dirty="0" err="1">
                <a:solidFill>
                  <a:srgbClr val="002060"/>
                </a:solidFill>
              </a:rPr>
              <a:t>Schizophr</a:t>
            </a:r>
            <a:r>
              <a:rPr lang="en-US" altLang="en-GB" sz="1200" i="1" dirty="0">
                <a:solidFill>
                  <a:srgbClr val="002060"/>
                </a:solidFill>
              </a:rPr>
              <a:t> Res</a:t>
            </a:r>
            <a:r>
              <a:rPr lang="en-US" altLang="en-GB" sz="1200" dirty="0">
                <a:solidFill>
                  <a:srgbClr val="002060"/>
                </a:solidFill>
              </a:rPr>
              <a:t>. 2003;61:123-136.</a:t>
            </a:r>
          </a:p>
        </p:txBody>
      </p:sp>
      <p:sp>
        <p:nvSpPr>
          <p:cNvPr id="10" name="Text Box 10">
            <a:extLst>
              <a:ext uri="{FF2B5EF4-FFF2-40B4-BE49-F238E27FC236}">
                <a16:creationId xmlns:a16="http://schemas.microsoft.com/office/drawing/2014/main" id="{94ABC608-2D18-48FE-91F4-A0D6B8720FF5}"/>
              </a:ext>
            </a:extLst>
          </p:cNvPr>
          <p:cNvSpPr txBox="1">
            <a:spLocks noChangeArrowheads="1"/>
          </p:cNvSpPr>
          <p:nvPr/>
        </p:nvSpPr>
        <p:spPr bwMode="auto">
          <a:xfrm rot="16200000">
            <a:off x="35719" y="2927927"/>
            <a:ext cx="3803650" cy="30480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sz="1400" b="1">
                <a:solidFill>
                  <a:srgbClr val="002060"/>
                </a:solidFill>
              </a:rPr>
              <a:t>Средний % изменений от исходного</a:t>
            </a:r>
            <a:endParaRPr lang="en-GB" sz="1400" b="1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368918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98EFD5E-F346-443C-B60E-7FAE15C2D895}"/>
              </a:ext>
            </a:extLst>
          </p:cNvPr>
          <p:cNvSpPr txBox="1">
            <a:spLocks/>
          </p:cNvSpPr>
          <p:nvPr/>
        </p:nvSpPr>
        <p:spPr>
          <a:xfrm>
            <a:off x="1623952" y="99982"/>
            <a:ext cx="8831858" cy="76001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600" b="1">
                <a:solidFill>
                  <a:srgbClr val="002060"/>
                </a:solidFill>
              </a:rPr>
              <a:t>Кардиобезопасность антипсихотиков</a:t>
            </a:r>
            <a:endParaRPr lang="ru-RU" sz="3600" b="1" dirty="0">
              <a:solidFill>
                <a:srgbClr val="002060"/>
              </a:solidFill>
            </a:endParaRPr>
          </a:p>
        </p:txBody>
      </p:sp>
      <p:graphicFrame>
        <p:nvGraphicFramePr>
          <p:cNvPr id="3" name="Объект 5">
            <a:extLst>
              <a:ext uri="{FF2B5EF4-FFF2-40B4-BE49-F238E27FC236}">
                <a16:creationId xmlns:a16="http://schemas.microsoft.com/office/drawing/2014/main" id="{559A7EC2-89B6-4C8A-8844-A7286A3B21CE}"/>
              </a:ext>
            </a:extLst>
          </p:cNvPr>
          <p:cNvGraphicFramePr>
            <a:graphicFrameLocks/>
          </p:cNvGraphicFramePr>
          <p:nvPr/>
        </p:nvGraphicFramePr>
        <p:xfrm>
          <a:off x="2524971" y="1414146"/>
          <a:ext cx="4748666" cy="48578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3129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91737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41620">
                <a:tc>
                  <a:txBody>
                    <a:bodyPr/>
                    <a:lstStyle/>
                    <a:p>
                      <a:r>
                        <a:rPr lang="ru-RU" dirty="0"/>
                        <a:t>Удлинение</a:t>
                      </a:r>
                      <a:r>
                        <a:rPr lang="ru-RU" baseline="0" dirty="0"/>
                        <a:t> </a:t>
                      </a:r>
                      <a:r>
                        <a:rPr lang="en-US" baseline="0" dirty="0"/>
                        <a:t>QT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Отношение шансов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41620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err="1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Арипипразол</a:t>
                      </a:r>
                      <a:endParaRPr lang="ru-RU" sz="2000" b="1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0,01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41620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Палиперидон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0,05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41620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Галоперидол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0,11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41620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Кветиапин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0,17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41620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Оланзапин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0,22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41620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Рисперидон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0,25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41620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err="1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Азенапин</a:t>
                      </a:r>
                      <a:endParaRPr lang="ru-RU" sz="18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0,30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41620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err="1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Зипрасидон</a:t>
                      </a:r>
                      <a:endParaRPr lang="ru-RU" sz="18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0,41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41620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Амисульприд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0,66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441620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err="1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Сертиндол</a:t>
                      </a:r>
                      <a:endParaRPr lang="ru-RU" sz="18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0,90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9A1CA691-DEDE-4FED-9CCD-51A4CF2DCCE0}"/>
              </a:ext>
            </a:extLst>
          </p:cNvPr>
          <p:cNvSpPr/>
          <p:nvPr/>
        </p:nvSpPr>
        <p:spPr>
          <a:xfrm>
            <a:off x="8329907" y="6271966"/>
            <a:ext cx="190808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1600" dirty="0">
                <a:solidFill>
                  <a:srgbClr val="002060"/>
                </a:solidFill>
              </a:rPr>
              <a:t>Leucht S.</a:t>
            </a:r>
            <a:r>
              <a:rPr lang="ru-RU" sz="1600" dirty="0">
                <a:solidFill>
                  <a:srgbClr val="002060"/>
                </a:solidFill>
              </a:rPr>
              <a:t> </a:t>
            </a:r>
            <a:r>
              <a:rPr lang="en-US" sz="1600" dirty="0">
                <a:solidFill>
                  <a:srgbClr val="002060"/>
                </a:solidFill>
              </a:rPr>
              <a:t>et al., 2013</a:t>
            </a:r>
            <a:endParaRPr lang="ru-RU" sz="1600" dirty="0">
              <a:solidFill>
                <a:srgbClr val="002060"/>
              </a:solidFill>
            </a:endParaRPr>
          </a:p>
        </p:txBody>
      </p:sp>
      <p:sp>
        <p:nvSpPr>
          <p:cNvPr id="5" name="Стрелка вверх 7">
            <a:extLst>
              <a:ext uri="{FF2B5EF4-FFF2-40B4-BE49-F238E27FC236}">
                <a16:creationId xmlns:a16="http://schemas.microsoft.com/office/drawing/2014/main" id="{18C31834-93C3-4774-9EC8-5D167B64C147}"/>
              </a:ext>
            </a:extLst>
          </p:cNvPr>
          <p:cNvSpPr/>
          <p:nvPr/>
        </p:nvSpPr>
        <p:spPr>
          <a:xfrm rot="10800000">
            <a:off x="1706227" y="1958439"/>
            <a:ext cx="484632" cy="4234542"/>
          </a:xfrm>
          <a:prstGeom prst="upArrow">
            <a:avLst/>
          </a:prstGeom>
          <a:gradFill>
            <a:gsLst>
              <a:gs pos="0">
                <a:srgbClr val="C00000"/>
              </a:gs>
              <a:gs pos="41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002060"/>
              </a:solidFill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D07FCDE4-5F13-42A7-9BC2-89D683A3E29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0955" y="2480954"/>
            <a:ext cx="3064855" cy="27552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879530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314CA0A-B56B-44FE-83BB-3AC5851260BE}"/>
              </a:ext>
            </a:extLst>
          </p:cNvPr>
          <p:cNvSpPr txBox="1"/>
          <p:nvPr/>
        </p:nvSpPr>
        <p:spPr>
          <a:xfrm>
            <a:off x="4523134" y="116958"/>
            <a:ext cx="1667444" cy="5027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667" b="1" dirty="0"/>
              <a:t>Ситуация: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4027FDA-6325-4BB2-90FE-372A4851F9D4}"/>
              </a:ext>
            </a:extLst>
          </p:cNvPr>
          <p:cNvSpPr txBox="1"/>
          <p:nvPr/>
        </p:nvSpPr>
        <p:spPr>
          <a:xfrm>
            <a:off x="180753" y="1031358"/>
            <a:ext cx="11291040" cy="31393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Девушка 21 год, диагноз – шизофрения, учится, сохранная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Ведёт активную социальную жизнь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Удалось добиться ремиссии только на </a:t>
            </a:r>
            <a:r>
              <a:rPr lang="ru-RU" dirty="0" err="1"/>
              <a:t>рисперидоне</a:t>
            </a:r>
            <a:r>
              <a:rPr lang="ru-RU" dirty="0"/>
              <a:t> – менять антипсихотик не представляется возможным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Возник синдром нейролептической </a:t>
            </a:r>
            <a:r>
              <a:rPr lang="ru-RU" dirty="0" err="1"/>
              <a:t>гиперпролактинемии</a:t>
            </a:r>
            <a:endParaRPr lang="ru-RU" dirty="0"/>
          </a:p>
          <a:p>
            <a:pPr marL="742950" lvl="1" indent="-285750">
              <a:buFont typeface="Wingdings" panose="05000000000000000000" pitchFamily="2" charset="2"/>
              <a:buChar char="ü"/>
            </a:pPr>
            <a:r>
              <a:rPr lang="ru-RU" dirty="0"/>
              <a:t>Нарушение менструации</a:t>
            </a:r>
          </a:p>
          <a:p>
            <a:pPr marL="742950" lvl="1" indent="-285750">
              <a:buFont typeface="Wingdings" panose="05000000000000000000" pitchFamily="2" charset="2"/>
              <a:buChar char="ü"/>
            </a:pPr>
            <a:r>
              <a:rPr lang="ru-RU" dirty="0" err="1"/>
              <a:t>Галакторея</a:t>
            </a:r>
            <a:endParaRPr lang="ru-RU" dirty="0"/>
          </a:p>
          <a:p>
            <a:pPr marL="742950" lvl="1" indent="-285750">
              <a:buFont typeface="Wingdings" panose="05000000000000000000" pitchFamily="2" charset="2"/>
              <a:buChar char="ü"/>
            </a:pPr>
            <a:r>
              <a:rPr lang="ru-RU" dirty="0"/>
              <a:t>Увеличение массы тела</a:t>
            </a:r>
          </a:p>
          <a:p>
            <a:pPr marL="742950" lvl="1" indent="-285750">
              <a:buFont typeface="Wingdings" panose="05000000000000000000" pitchFamily="2" charset="2"/>
              <a:buChar char="ü"/>
            </a:pPr>
            <a:r>
              <a:rPr lang="ru-RU" dirty="0"/>
              <a:t>Проблемы в сексуальной жизни</a:t>
            </a:r>
          </a:p>
          <a:p>
            <a:pPr marL="742950" lvl="1" indent="-285750">
              <a:buFont typeface="Wingdings" panose="05000000000000000000" pitchFamily="2" charset="2"/>
              <a:buChar char="ü"/>
            </a:pPr>
            <a:r>
              <a:rPr lang="ru-RU" dirty="0"/>
              <a:t>…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Риск самовольной отмены антипсихотика</a:t>
            </a:r>
          </a:p>
          <a:p>
            <a:pPr marL="742950" lvl="1" indent="-285750">
              <a:buFont typeface="Wingdings" panose="05000000000000000000" pitchFamily="2" charset="2"/>
              <a:buChar char="ü"/>
            </a:pPr>
            <a:r>
              <a:rPr lang="ru-RU" dirty="0"/>
              <a:t>«Лучше я буду чёртиков видеть, но у меня будет всё хорошо в отношениях с моим молодым человеком»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B418C9D-DA0F-42CA-B973-ACCF36907A45}"/>
              </a:ext>
            </a:extLst>
          </p:cNvPr>
          <p:cNvSpPr txBox="1"/>
          <p:nvPr/>
        </p:nvSpPr>
        <p:spPr>
          <a:xfrm>
            <a:off x="1584251" y="4976037"/>
            <a:ext cx="79456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solidFill>
                  <a:srgbClr val="FF0000"/>
                </a:solidFill>
              </a:rPr>
              <a:t>Назначение агонистов </a:t>
            </a:r>
            <a:r>
              <a:rPr lang="en-US" b="1" dirty="0">
                <a:solidFill>
                  <a:srgbClr val="FF0000"/>
                </a:solidFill>
              </a:rPr>
              <a:t>D2 </a:t>
            </a:r>
            <a:r>
              <a:rPr lang="ru-RU" b="1" dirty="0">
                <a:solidFill>
                  <a:srgbClr val="FF0000"/>
                </a:solidFill>
              </a:rPr>
              <a:t>крайне не желательно из-за риска срыва ремиссии</a:t>
            </a:r>
          </a:p>
        </p:txBody>
      </p:sp>
    </p:spTree>
    <p:extLst>
      <p:ext uri="{BB962C8B-B14F-4D97-AF65-F5344CB8AC3E}">
        <p14:creationId xmlns:p14="http://schemas.microsoft.com/office/powerpoint/2010/main" val="15993114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3499" y="68627"/>
            <a:ext cx="9084813" cy="66247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5632701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95333" y="15227"/>
            <a:ext cx="9580058" cy="6667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733" b="1" dirty="0"/>
              <a:t>Добавление </a:t>
            </a:r>
            <a:r>
              <a:rPr lang="ru-RU" sz="3733" b="1" dirty="0" err="1"/>
              <a:t>Арипризол</a:t>
            </a:r>
            <a:r>
              <a:rPr lang="ru-RU" sz="3733" b="1" dirty="0"/>
              <a:t>® для коррекции НГП</a:t>
            </a:r>
          </a:p>
        </p:txBody>
      </p:sp>
      <p:cxnSp>
        <p:nvCxnSpPr>
          <p:cNvPr id="4" name="Прямая со стрелкой 3"/>
          <p:cNvCxnSpPr/>
          <p:nvPr/>
        </p:nvCxnSpPr>
        <p:spPr>
          <a:xfrm flipV="1">
            <a:off x="815413" y="1412776"/>
            <a:ext cx="0" cy="4224469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Прямая со стрелкой 5"/>
          <p:cNvCxnSpPr/>
          <p:nvPr/>
        </p:nvCxnSpPr>
        <p:spPr>
          <a:xfrm>
            <a:off x="806315" y="5619048"/>
            <a:ext cx="7401920" cy="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684151" y="4581128"/>
            <a:ext cx="288032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>
            <a:off x="662299" y="2468893"/>
            <a:ext cx="288032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351187" y="4355425"/>
            <a:ext cx="322524" cy="4205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133" b="1" dirty="0"/>
              <a:t>5</a:t>
            </a:r>
            <a:endParaRPr lang="ru-RU" sz="2133" b="1" dirty="0"/>
          </a:p>
        </p:txBody>
      </p:sp>
      <p:sp>
        <p:nvSpPr>
          <p:cNvPr id="18" name="TextBox 17"/>
          <p:cNvSpPr txBox="1"/>
          <p:nvPr/>
        </p:nvSpPr>
        <p:spPr>
          <a:xfrm>
            <a:off x="195328" y="2243191"/>
            <a:ext cx="460382" cy="4205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133" b="1" dirty="0"/>
              <a:t>1</a:t>
            </a:r>
            <a:r>
              <a:rPr lang="ru-RU" sz="2133" b="1" dirty="0"/>
              <a:t>0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202526" y="961371"/>
            <a:ext cx="1191352" cy="4205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133" b="1" dirty="0"/>
              <a:t>Доза, мг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430264" y="5349213"/>
            <a:ext cx="322524" cy="4205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133" b="1" dirty="0"/>
              <a:t>0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8191811" y="5573940"/>
            <a:ext cx="953723" cy="4205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133" b="1" dirty="0"/>
              <a:t>Время</a:t>
            </a:r>
          </a:p>
        </p:txBody>
      </p:sp>
      <p:cxnSp>
        <p:nvCxnSpPr>
          <p:cNvPr id="37" name="Прямая соединительная линия 36"/>
          <p:cNvCxnSpPr/>
          <p:nvPr/>
        </p:nvCxnSpPr>
        <p:spPr>
          <a:xfrm>
            <a:off x="836673" y="4581128"/>
            <a:ext cx="2090977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Прямая соединительная линия 38"/>
          <p:cNvCxnSpPr/>
          <p:nvPr/>
        </p:nvCxnSpPr>
        <p:spPr>
          <a:xfrm flipV="1">
            <a:off x="2927648" y="2468893"/>
            <a:ext cx="1728192" cy="2112235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Прямая соединительная линия 42"/>
          <p:cNvCxnSpPr/>
          <p:nvPr/>
        </p:nvCxnSpPr>
        <p:spPr>
          <a:xfrm>
            <a:off x="4638907" y="2477360"/>
            <a:ext cx="3439451" cy="312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Прямая соединительная линия 35"/>
          <p:cNvCxnSpPr/>
          <p:nvPr/>
        </p:nvCxnSpPr>
        <p:spPr>
          <a:xfrm>
            <a:off x="662299" y="5061181"/>
            <a:ext cx="309884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>
            <a:off x="815382" y="5061181"/>
            <a:ext cx="7262977" cy="0"/>
          </a:xfrm>
          <a:prstGeom prst="line">
            <a:avLst/>
          </a:prstGeom>
          <a:ln w="254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Box 37"/>
          <p:cNvSpPr txBox="1"/>
          <p:nvPr/>
        </p:nvSpPr>
        <p:spPr>
          <a:xfrm>
            <a:off x="335360" y="4818731"/>
            <a:ext cx="322524" cy="4205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133" b="1" dirty="0"/>
              <a:t>4</a:t>
            </a:r>
            <a:endParaRPr lang="ru-RU" sz="2133" b="1" dirty="0"/>
          </a:p>
        </p:txBody>
      </p:sp>
      <p:sp>
        <p:nvSpPr>
          <p:cNvPr id="31" name="TextBox 30"/>
          <p:cNvSpPr txBox="1"/>
          <p:nvPr/>
        </p:nvSpPr>
        <p:spPr>
          <a:xfrm>
            <a:off x="2509976" y="1896777"/>
            <a:ext cx="7023782" cy="4205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133" b="1" dirty="0"/>
              <a:t>Титрация дозы для необходимого</a:t>
            </a:r>
            <a:r>
              <a:rPr lang="en-US" sz="2133" b="1" dirty="0"/>
              <a:t> </a:t>
            </a:r>
            <a:r>
              <a:rPr lang="ru-RU" sz="2133" b="1" dirty="0"/>
              <a:t>клинического эффекта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1341984" y="4680252"/>
            <a:ext cx="1423082" cy="379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867" dirty="0" err="1">
                <a:solidFill>
                  <a:srgbClr val="7030A0"/>
                </a:solidFill>
              </a:rPr>
              <a:t>Рисперидон</a:t>
            </a:r>
            <a:endParaRPr lang="ru-RU" sz="1867" dirty="0">
              <a:solidFill>
                <a:srgbClr val="7030A0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1067572" y="4101080"/>
            <a:ext cx="1424172" cy="379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867" dirty="0" err="1">
                <a:solidFill>
                  <a:srgbClr val="FF0000"/>
                </a:solidFill>
              </a:rPr>
              <a:t>Арипризол</a:t>
            </a:r>
            <a:r>
              <a:rPr lang="ru-RU" sz="1867" dirty="0">
                <a:solidFill>
                  <a:srgbClr val="FF0000"/>
                </a:solidFill>
              </a:rPr>
              <a:t>®</a:t>
            </a:r>
          </a:p>
        </p:txBody>
      </p:sp>
    </p:spTree>
    <p:extLst>
      <p:ext uri="{BB962C8B-B14F-4D97-AF65-F5344CB8AC3E}">
        <p14:creationId xmlns:p14="http://schemas.microsoft.com/office/powerpoint/2010/main" val="396749199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5"/>
          <p:cNvSpPr>
            <a:spLocks noChangeArrowheads="1"/>
          </p:cNvSpPr>
          <p:nvPr/>
        </p:nvSpPr>
        <p:spPr bwMode="auto">
          <a:xfrm>
            <a:off x="1751678" y="380834"/>
            <a:ext cx="6552728" cy="5940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800100" lvl="1" indent="-342900" eaLnBrk="0" hangingPunct="0">
              <a:buFont typeface="+mj-lt"/>
              <a:buAutoNum type="arabicPeriod"/>
            </a:pPr>
            <a:r>
              <a:rPr lang="ru-RU" altLang="ru-RU" sz="2000" dirty="0" err="1">
                <a:solidFill>
                  <a:prstClr val="black"/>
                </a:solidFill>
                <a:latin typeface="Calibri" panose="020F0502020204030204"/>
                <a:ea typeface="Calibri" pitchFamily="34" charset="0"/>
              </a:rPr>
              <a:t>Галакторея</a:t>
            </a:r>
            <a:endParaRPr lang="ru-RU" altLang="ru-RU" sz="2000" dirty="0">
              <a:solidFill>
                <a:prstClr val="black"/>
              </a:solidFill>
              <a:latin typeface="Calibri" panose="020F0502020204030204"/>
            </a:endParaRPr>
          </a:p>
          <a:p>
            <a:pPr marL="800100" lvl="1" indent="-342900" eaLnBrk="0" hangingPunct="0">
              <a:buFont typeface="+mj-lt"/>
              <a:buAutoNum type="arabicPeriod"/>
            </a:pPr>
            <a:r>
              <a:rPr lang="ru-RU" altLang="ru-RU" sz="2000" dirty="0">
                <a:solidFill>
                  <a:prstClr val="black"/>
                </a:solidFill>
                <a:latin typeface="Calibri" panose="020F0502020204030204"/>
                <a:ea typeface="Calibri" pitchFamily="34" charset="0"/>
              </a:rPr>
              <a:t>Нарушение менструального цикла</a:t>
            </a:r>
            <a:endParaRPr lang="ru-RU" altLang="ru-RU" sz="2000" dirty="0">
              <a:solidFill>
                <a:prstClr val="black"/>
              </a:solidFill>
              <a:latin typeface="Calibri" panose="020F0502020204030204"/>
            </a:endParaRPr>
          </a:p>
          <a:p>
            <a:pPr marL="800100" lvl="1" indent="-342900" eaLnBrk="0" hangingPunct="0">
              <a:buFont typeface="+mj-lt"/>
              <a:buAutoNum type="arabicPeriod"/>
            </a:pPr>
            <a:r>
              <a:rPr lang="ru-RU" altLang="ru-RU" sz="2000" b="1" dirty="0">
                <a:solidFill>
                  <a:prstClr val="black"/>
                </a:solidFill>
                <a:latin typeface="Calibri" panose="020F0502020204030204"/>
                <a:ea typeface="Calibri" pitchFamily="34" charset="0"/>
              </a:rPr>
              <a:t>Гинекомастия</a:t>
            </a:r>
            <a:r>
              <a:rPr lang="ru-RU" altLang="ru-RU" sz="2000" dirty="0">
                <a:solidFill>
                  <a:prstClr val="black"/>
                </a:solidFill>
                <a:latin typeface="Calibri" panose="020F0502020204030204"/>
                <a:ea typeface="Calibri" pitchFamily="34" charset="0"/>
              </a:rPr>
              <a:t>, </a:t>
            </a:r>
            <a:r>
              <a:rPr lang="ru-RU" altLang="ru-RU" sz="2000" dirty="0" err="1">
                <a:solidFill>
                  <a:prstClr val="black"/>
                </a:solidFill>
                <a:latin typeface="Calibri" panose="020F0502020204030204"/>
                <a:ea typeface="Calibri" pitchFamily="34" charset="0"/>
              </a:rPr>
              <a:t>нагрубание</a:t>
            </a:r>
            <a:r>
              <a:rPr lang="ru-RU" altLang="ru-RU" sz="2000" dirty="0">
                <a:solidFill>
                  <a:prstClr val="black"/>
                </a:solidFill>
                <a:latin typeface="Calibri" panose="020F0502020204030204"/>
                <a:ea typeface="Calibri" pitchFamily="34" charset="0"/>
              </a:rPr>
              <a:t>, увеличение и болезненность молочных желёз;</a:t>
            </a:r>
            <a:endParaRPr lang="ru-RU" altLang="ru-RU" sz="2000" dirty="0">
              <a:solidFill>
                <a:prstClr val="black"/>
              </a:solidFill>
              <a:latin typeface="Calibri" panose="020F0502020204030204"/>
            </a:endParaRPr>
          </a:p>
          <a:p>
            <a:pPr marL="800100" lvl="1" indent="-342900" eaLnBrk="0" hangingPunct="0">
              <a:buFont typeface="+mj-lt"/>
              <a:buAutoNum type="arabicPeriod"/>
            </a:pPr>
            <a:r>
              <a:rPr lang="ru-RU" altLang="ru-RU" sz="2000" dirty="0">
                <a:solidFill>
                  <a:prstClr val="black"/>
                </a:solidFill>
                <a:latin typeface="Calibri" panose="020F0502020204030204"/>
                <a:ea typeface="Calibri" pitchFamily="34" charset="0"/>
              </a:rPr>
              <a:t>Сексуальные расстройства:</a:t>
            </a:r>
            <a:endParaRPr lang="ru-RU" altLang="ru-RU" sz="2000" dirty="0">
              <a:solidFill>
                <a:prstClr val="black"/>
              </a:solidFill>
              <a:latin typeface="Calibri" panose="020F0502020204030204"/>
            </a:endParaRPr>
          </a:p>
          <a:p>
            <a:pPr marL="1257300" lvl="2" indent="-342900" eaLnBrk="0" hangingPunct="0">
              <a:buFont typeface="+mj-lt"/>
              <a:buAutoNum type="alphaLcPeriod"/>
            </a:pPr>
            <a:r>
              <a:rPr lang="ru-RU" altLang="ru-RU" sz="2000" dirty="0">
                <a:solidFill>
                  <a:prstClr val="black"/>
                </a:solidFill>
                <a:latin typeface="Calibri" panose="020F0502020204030204"/>
                <a:ea typeface="Calibri" pitchFamily="34" charset="0"/>
              </a:rPr>
              <a:t>Снижение либидо;</a:t>
            </a:r>
            <a:endParaRPr lang="ru-RU" altLang="ru-RU" sz="2000" dirty="0">
              <a:solidFill>
                <a:prstClr val="black"/>
              </a:solidFill>
              <a:latin typeface="Calibri" panose="020F0502020204030204"/>
            </a:endParaRPr>
          </a:p>
          <a:p>
            <a:pPr marL="1257300" lvl="2" indent="-342900" eaLnBrk="0" hangingPunct="0">
              <a:buFont typeface="+mj-lt"/>
              <a:buAutoNum type="alphaLcPeriod"/>
            </a:pPr>
            <a:r>
              <a:rPr lang="ru-RU" altLang="ru-RU" sz="2000" dirty="0">
                <a:solidFill>
                  <a:prstClr val="black"/>
                </a:solidFill>
                <a:latin typeface="Calibri" panose="020F0502020204030204"/>
                <a:ea typeface="Calibri" pitchFamily="34" charset="0"/>
              </a:rPr>
              <a:t>Импотенция;</a:t>
            </a:r>
            <a:endParaRPr lang="ru-RU" altLang="ru-RU" sz="2000" dirty="0">
              <a:solidFill>
                <a:prstClr val="black"/>
              </a:solidFill>
              <a:latin typeface="Calibri" panose="020F0502020204030204"/>
            </a:endParaRPr>
          </a:p>
          <a:p>
            <a:pPr marL="1257300" lvl="2" indent="-342900" eaLnBrk="0" hangingPunct="0">
              <a:buFont typeface="+mj-lt"/>
              <a:buAutoNum type="alphaLcPeriod"/>
            </a:pPr>
            <a:r>
              <a:rPr lang="ru-RU" altLang="ru-RU" sz="2000" dirty="0">
                <a:solidFill>
                  <a:prstClr val="black"/>
                </a:solidFill>
                <a:latin typeface="Calibri" panose="020F0502020204030204"/>
                <a:ea typeface="Calibri" pitchFamily="34" charset="0"/>
              </a:rPr>
              <a:t>Нарушение эрекции;</a:t>
            </a:r>
            <a:endParaRPr lang="ru-RU" altLang="ru-RU" sz="2000" dirty="0">
              <a:solidFill>
                <a:prstClr val="black"/>
              </a:solidFill>
              <a:latin typeface="Calibri" panose="020F0502020204030204"/>
            </a:endParaRPr>
          </a:p>
          <a:p>
            <a:pPr marL="1257300" lvl="2" indent="-342900" eaLnBrk="0" hangingPunct="0">
              <a:buFont typeface="+mj-lt"/>
              <a:buAutoNum type="alphaLcPeriod"/>
            </a:pPr>
            <a:r>
              <a:rPr lang="ru-RU" altLang="ru-RU" sz="2000" dirty="0">
                <a:solidFill>
                  <a:prstClr val="black"/>
                </a:solidFill>
                <a:latin typeface="Calibri" panose="020F0502020204030204"/>
                <a:ea typeface="Calibri" pitchFamily="34" charset="0"/>
              </a:rPr>
              <a:t>Нарушение эякуляции;</a:t>
            </a:r>
            <a:endParaRPr lang="ru-RU" altLang="ru-RU" sz="2000" dirty="0">
              <a:solidFill>
                <a:prstClr val="black"/>
              </a:solidFill>
              <a:latin typeface="Calibri" panose="020F0502020204030204"/>
            </a:endParaRPr>
          </a:p>
          <a:p>
            <a:pPr marL="1257300" lvl="2" indent="-342900" eaLnBrk="0" hangingPunct="0">
              <a:buFont typeface="+mj-lt"/>
              <a:buAutoNum type="alphaLcPeriod"/>
            </a:pPr>
            <a:r>
              <a:rPr lang="ru-RU" altLang="ru-RU" sz="2000" dirty="0" err="1">
                <a:solidFill>
                  <a:prstClr val="black"/>
                </a:solidFill>
                <a:latin typeface="Calibri" panose="020F0502020204030204"/>
                <a:ea typeface="Calibri" pitchFamily="34" charset="0"/>
              </a:rPr>
              <a:t>Аноргазмия</a:t>
            </a:r>
            <a:r>
              <a:rPr lang="ru-RU" altLang="ru-RU" sz="2000" dirty="0">
                <a:solidFill>
                  <a:prstClr val="black"/>
                </a:solidFill>
                <a:latin typeface="Calibri" panose="020F0502020204030204"/>
                <a:ea typeface="Calibri" pitchFamily="34" charset="0"/>
              </a:rPr>
              <a:t>;</a:t>
            </a:r>
          </a:p>
          <a:p>
            <a:pPr marL="1257300" lvl="2" indent="-342900" eaLnBrk="0" hangingPunct="0">
              <a:buFont typeface="+mj-lt"/>
              <a:buAutoNum type="alphaLcPeriod"/>
            </a:pPr>
            <a:r>
              <a:rPr lang="ru-RU" altLang="ru-RU" sz="2000" dirty="0">
                <a:solidFill>
                  <a:prstClr val="black"/>
                </a:solidFill>
                <a:latin typeface="Calibri" panose="020F0502020204030204"/>
              </a:rPr>
              <a:t>…</a:t>
            </a:r>
          </a:p>
          <a:p>
            <a:pPr marL="800100" lvl="1" indent="-342900" eaLnBrk="0" hangingPunct="0">
              <a:buFont typeface="+mj-lt"/>
              <a:buAutoNum type="arabicPeriod"/>
            </a:pPr>
            <a:r>
              <a:rPr lang="ru-RU" altLang="ru-RU" sz="2000" dirty="0">
                <a:solidFill>
                  <a:prstClr val="black"/>
                </a:solidFill>
                <a:latin typeface="Calibri" panose="020F0502020204030204"/>
              </a:rPr>
              <a:t>Повышение массы тела;</a:t>
            </a:r>
          </a:p>
          <a:p>
            <a:pPr marL="800100" lvl="1" indent="-342900" eaLnBrk="0" hangingPunct="0">
              <a:buFont typeface="+mj-lt"/>
              <a:buAutoNum type="arabicPeriod"/>
            </a:pPr>
            <a:r>
              <a:rPr lang="ru-RU" altLang="ru-RU" sz="2000" dirty="0">
                <a:solidFill>
                  <a:prstClr val="black"/>
                </a:solidFill>
                <a:latin typeface="Calibri" panose="020F0502020204030204"/>
              </a:rPr>
              <a:t>Повышение аппетита;</a:t>
            </a:r>
          </a:p>
          <a:p>
            <a:pPr marL="800100" lvl="1" indent="-342900" eaLnBrk="0" hangingPunct="0">
              <a:buFont typeface="+mj-lt"/>
              <a:buAutoNum type="arabicPeriod"/>
            </a:pPr>
            <a:r>
              <a:rPr lang="ru-RU" altLang="ru-RU" sz="2000" dirty="0">
                <a:solidFill>
                  <a:prstClr val="black"/>
                </a:solidFill>
                <a:latin typeface="Calibri" panose="020F0502020204030204"/>
              </a:rPr>
              <a:t>Кожные проявления в виде </a:t>
            </a:r>
            <a:r>
              <a:rPr lang="ru-RU" altLang="ru-RU" sz="2000" dirty="0" err="1">
                <a:solidFill>
                  <a:prstClr val="black"/>
                </a:solidFill>
                <a:latin typeface="Calibri" panose="020F0502020204030204"/>
              </a:rPr>
              <a:t>акне</a:t>
            </a:r>
            <a:r>
              <a:rPr lang="ru-RU" altLang="ru-RU" sz="2000" dirty="0">
                <a:solidFill>
                  <a:prstClr val="black"/>
                </a:solidFill>
                <a:latin typeface="Calibri" panose="020F0502020204030204"/>
              </a:rPr>
              <a:t>;</a:t>
            </a:r>
          </a:p>
          <a:p>
            <a:pPr marL="800100" lvl="1" indent="-342900" eaLnBrk="0" hangingPunct="0">
              <a:buFont typeface="+mj-lt"/>
              <a:buAutoNum type="arabicPeriod"/>
            </a:pPr>
            <a:r>
              <a:rPr lang="ru-RU" altLang="ru-RU" sz="2000" b="1" dirty="0">
                <a:solidFill>
                  <a:prstClr val="black"/>
                </a:solidFill>
                <a:latin typeface="Calibri" panose="020F0502020204030204"/>
              </a:rPr>
              <a:t>Гирсутизм</a:t>
            </a:r>
            <a:r>
              <a:rPr lang="ru-RU" altLang="ru-RU" sz="2000" dirty="0">
                <a:solidFill>
                  <a:prstClr val="black"/>
                </a:solidFill>
                <a:latin typeface="Calibri" panose="020F0502020204030204"/>
              </a:rPr>
              <a:t> – избыточный рост терминальных волос у женщин и детей по мужскому типу;</a:t>
            </a:r>
          </a:p>
          <a:p>
            <a:pPr marL="800100" lvl="1" indent="-342900" eaLnBrk="0" hangingPunct="0">
              <a:buFont typeface="+mj-lt"/>
              <a:buAutoNum type="arabicPeriod"/>
            </a:pPr>
            <a:r>
              <a:rPr lang="ru-RU" altLang="ru-RU" sz="2000" dirty="0">
                <a:solidFill>
                  <a:prstClr val="black"/>
                </a:solidFill>
                <a:latin typeface="Calibri" panose="020F0502020204030204"/>
              </a:rPr>
              <a:t>Психоэмоциональные нарушения: снижение настроения, депрессия, сужение круга интересов, когнитивные нарушения.</a:t>
            </a:r>
          </a:p>
        </p:txBody>
      </p:sp>
      <p:pic>
        <p:nvPicPr>
          <p:cNvPr id="2052" name="Рисунок 4" descr="https://epil.guru/wp-content/uploads/2018/02/proyavlenie-girsutizma-na-lic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72265" y="4221089"/>
            <a:ext cx="1897063" cy="1255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1919536" y="66363"/>
            <a:ext cx="851451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2400" b="1" dirty="0">
                <a:solidFill>
                  <a:prstClr val="black"/>
                </a:solidFill>
                <a:latin typeface="Calibri" pitchFamily="34" charset="0"/>
                <a:ea typeface="Calibri" pitchFamily="34" charset="0"/>
                <a:cs typeface="Arial" pitchFamily="34" charset="0"/>
              </a:rPr>
              <a:t> Синдром </a:t>
            </a:r>
            <a:r>
              <a:rPr lang="ru-RU" altLang="ru-RU" sz="2400" b="1" dirty="0" err="1">
                <a:solidFill>
                  <a:prstClr val="black"/>
                </a:solidFill>
                <a:latin typeface="Calibri" pitchFamily="34" charset="0"/>
                <a:ea typeface="Calibri" pitchFamily="34" charset="0"/>
                <a:cs typeface="Arial" pitchFamily="34" charset="0"/>
              </a:rPr>
              <a:t>гиперпролактинемии</a:t>
            </a:r>
            <a:r>
              <a:rPr lang="ru-RU" altLang="ru-RU" sz="2400" b="1" dirty="0">
                <a:solidFill>
                  <a:prstClr val="black"/>
                </a:solidFill>
                <a:latin typeface="Calibri" pitchFamily="34" charset="0"/>
                <a:ea typeface="Calibri" pitchFamily="34" charset="0"/>
                <a:cs typeface="Arial" pitchFamily="34" charset="0"/>
              </a:rPr>
              <a:t> в краткосрочной перспективе</a:t>
            </a:r>
            <a:endParaRPr lang="ru-RU" altLang="ru-RU" sz="10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AutoShape 10" descr="https://healthhacks.ru/wp-content/uploads/2018/03/pochemu-u-muzhchinyi-rastet-grud-768x461.png"/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solidFill>
                <a:prstClr val="black"/>
              </a:solidFill>
              <a:latin typeface="Calibri" panose="020F0502020204030204"/>
            </a:endParaRPr>
          </a:p>
        </p:txBody>
      </p:sp>
      <p:pic>
        <p:nvPicPr>
          <p:cNvPr id="11" name="Picture 2" descr="https://im0-tub-ru.yandex.net/i?id=c2645367b86257cf62d4e6eb90128a85-l&amp;n=1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936"/>
          <a:stretch/>
        </p:blipFill>
        <p:spPr bwMode="auto">
          <a:xfrm>
            <a:off x="8472265" y="1196752"/>
            <a:ext cx="1897063" cy="23209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362869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ine 2">
            <a:extLst>
              <a:ext uri="{FF2B5EF4-FFF2-40B4-BE49-F238E27FC236}">
                <a16:creationId xmlns:a16="http://schemas.microsoft.com/office/drawing/2014/main" id="{A530B60E-42E4-4EFF-9A09-D8B6442DDE8C}"/>
              </a:ext>
            </a:extLst>
          </p:cNvPr>
          <p:cNvSpPr>
            <a:spLocks noChangeShapeType="1"/>
          </p:cNvSpPr>
          <p:nvPr/>
        </p:nvSpPr>
        <p:spPr bwMode="auto">
          <a:xfrm>
            <a:off x="3415853" y="3981280"/>
            <a:ext cx="9144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3" name="Line 5">
            <a:extLst>
              <a:ext uri="{FF2B5EF4-FFF2-40B4-BE49-F238E27FC236}">
                <a16:creationId xmlns:a16="http://schemas.microsoft.com/office/drawing/2014/main" id="{CB9A91CF-D643-4A0E-9D17-8C14CDF5E08B}"/>
              </a:ext>
            </a:extLst>
          </p:cNvPr>
          <p:cNvSpPr>
            <a:spLocks noChangeShapeType="1"/>
          </p:cNvSpPr>
          <p:nvPr/>
        </p:nvSpPr>
        <p:spPr bwMode="auto">
          <a:xfrm>
            <a:off x="5644703" y="2533480"/>
            <a:ext cx="1588" cy="838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>
            <a:spAutoFit/>
          </a:bodyPr>
          <a:lstStyle/>
          <a:p>
            <a:endParaRPr lang="ru-RU"/>
          </a:p>
        </p:txBody>
      </p:sp>
      <p:sp>
        <p:nvSpPr>
          <p:cNvPr id="4" name="Line 6">
            <a:extLst>
              <a:ext uri="{FF2B5EF4-FFF2-40B4-BE49-F238E27FC236}">
                <a16:creationId xmlns:a16="http://schemas.microsoft.com/office/drawing/2014/main" id="{3E6AE066-A773-4BF8-A683-9CB1ADDA553B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4120703" y="3085930"/>
            <a:ext cx="609600" cy="533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 anchor="ctr">
            <a:spAutoFit/>
          </a:bodyPr>
          <a:lstStyle/>
          <a:p>
            <a:endParaRPr lang="ru-RU"/>
          </a:p>
        </p:txBody>
      </p:sp>
      <p:sp>
        <p:nvSpPr>
          <p:cNvPr id="5" name="Line 7">
            <a:extLst>
              <a:ext uri="{FF2B5EF4-FFF2-40B4-BE49-F238E27FC236}">
                <a16:creationId xmlns:a16="http://schemas.microsoft.com/office/drawing/2014/main" id="{16AD2955-A314-45F2-AA8B-98B16C5C20DC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952428" y="4398793"/>
            <a:ext cx="777875" cy="381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>
            <a:spAutoFit/>
          </a:bodyPr>
          <a:lstStyle/>
          <a:p>
            <a:endParaRPr lang="ru-RU"/>
          </a:p>
        </p:txBody>
      </p:sp>
      <p:sp>
        <p:nvSpPr>
          <p:cNvPr id="6" name="Line 8">
            <a:extLst>
              <a:ext uri="{FF2B5EF4-FFF2-40B4-BE49-F238E27FC236}">
                <a16:creationId xmlns:a16="http://schemas.microsoft.com/office/drawing/2014/main" id="{1FE87298-C941-4AC2-BBA8-4DBBB4DC4435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551166" y="3108155"/>
            <a:ext cx="777875" cy="533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>
            <a:spAutoFit/>
          </a:bodyPr>
          <a:lstStyle/>
          <a:p>
            <a:endParaRPr lang="ru-RU"/>
          </a:p>
        </p:txBody>
      </p:sp>
      <p:sp>
        <p:nvSpPr>
          <p:cNvPr id="7" name="Line 9">
            <a:extLst>
              <a:ext uri="{FF2B5EF4-FFF2-40B4-BE49-F238E27FC236}">
                <a16:creationId xmlns:a16="http://schemas.microsoft.com/office/drawing/2014/main" id="{8620CB69-6E57-461F-B58A-FA0429D68ACA}"/>
              </a:ext>
            </a:extLst>
          </p:cNvPr>
          <p:cNvSpPr>
            <a:spLocks noChangeShapeType="1"/>
          </p:cNvSpPr>
          <p:nvPr/>
        </p:nvSpPr>
        <p:spPr bwMode="auto">
          <a:xfrm>
            <a:off x="6441628" y="4368630"/>
            <a:ext cx="1412875" cy="609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>
            <a:spAutoFit/>
          </a:bodyPr>
          <a:lstStyle/>
          <a:p>
            <a:endParaRPr lang="ru-RU"/>
          </a:p>
        </p:txBody>
      </p:sp>
      <p:sp>
        <p:nvSpPr>
          <p:cNvPr id="8" name="Text Box 10">
            <a:extLst>
              <a:ext uri="{FF2B5EF4-FFF2-40B4-BE49-F238E27FC236}">
                <a16:creationId xmlns:a16="http://schemas.microsoft.com/office/drawing/2014/main" id="{7A869854-77FA-4C80-BDB8-54CB0EF26F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60491" y="5411618"/>
            <a:ext cx="2190750" cy="454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FFFF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ru-RU" altLang="en-GB" sz="2400" b="1">
                <a:solidFill>
                  <a:srgbClr val="3333CC"/>
                </a:solidFill>
              </a:rPr>
              <a:t>Глутамат</a:t>
            </a:r>
            <a:endParaRPr lang="en-US" altLang="en-GB" sz="2600" b="1">
              <a:solidFill>
                <a:srgbClr val="3333CC"/>
              </a:solidFill>
            </a:endParaRPr>
          </a:p>
        </p:txBody>
      </p:sp>
      <p:sp>
        <p:nvSpPr>
          <p:cNvPr id="9" name="Text Box 11">
            <a:extLst>
              <a:ext uri="{FF2B5EF4-FFF2-40B4-BE49-F238E27FC236}">
                <a16:creationId xmlns:a16="http://schemas.microsoft.com/office/drawing/2014/main" id="{82E3898D-B880-4D8D-B5A6-AB18806711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28991" y="4982993"/>
            <a:ext cx="3040062" cy="758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FFFF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ru-RU" altLang="en-GB" sz="2200" b="1">
                <a:solidFill>
                  <a:srgbClr val="3333CC"/>
                </a:solidFill>
              </a:rPr>
              <a:t>Нейропептид</a:t>
            </a:r>
            <a:r>
              <a:rPr lang="en-GB" altLang="en-GB" sz="2200" b="1">
                <a:solidFill>
                  <a:srgbClr val="3333CC"/>
                </a:solidFill>
              </a:rPr>
              <a:t>ы</a:t>
            </a:r>
            <a:r>
              <a:rPr lang="ru-RU" altLang="en-GB" sz="2200" b="1">
                <a:solidFill>
                  <a:srgbClr val="3333CC"/>
                </a:solidFill>
              </a:rPr>
              <a:t>         </a:t>
            </a:r>
            <a:r>
              <a:rPr lang="en-US" altLang="en-GB" sz="2200" b="1">
                <a:solidFill>
                  <a:srgbClr val="3333CC"/>
                </a:solidFill>
              </a:rPr>
              <a:t>(</a:t>
            </a:r>
            <a:r>
              <a:rPr lang="ru-RU" altLang="en-GB" sz="2200" b="1">
                <a:solidFill>
                  <a:srgbClr val="3333CC"/>
                </a:solidFill>
              </a:rPr>
              <a:t>Нейротензин</a:t>
            </a:r>
            <a:r>
              <a:rPr lang="en-US" altLang="en-GB" sz="2200" b="1">
                <a:solidFill>
                  <a:srgbClr val="3333CC"/>
                </a:solidFill>
              </a:rPr>
              <a:t>, CCK)</a:t>
            </a:r>
          </a:p>
        </p:txBody>
      </p:sp>
      <p:sp>
        <p:nvSpPr>
          <p:cNvPr id="10" name="Text Box 12">
            <a:extLst>
              <a:ext uri="{FF2B5EF4-FFF2-40B4-BE49-F238E27FC236}">
                <a16:creationId xmlns:a16="http://schemas.microsoft.com/office/drawing/2014/main" id="{339CBD4B-E609-42A5-A44A-1D92A89CCC7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65603" y="3763793"/>
            <a:ext cx="2813050" cy="454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FFFF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ru-RU" altLang="en-GB" sz="2400" b="1">
                <a:solidFill>
                  <a:srgbClr val="3333CC"/>
                </a:solidFill>
              </a:rPr>
              <a:t>Норэпинефрин</a:t>
            </a:r>
            <a:endParaRPr lang="en-US" altLang="en-GB" sz="2600" b="1">
              <a:solidFill>
                <a:srgbClr val="3333CC"/>
              </a:solidFill>
            </a:endParaRPr>
          </a:p>
        </p:txBody>
      </p:sp>
      <p:sp>
        <p:nvSpPr>
          <p:cNvPr id="11" name="Text Box 13">
            <a:extLst>
              <a:ext uri="{FF2B5EF4-FFF2-40B4-BE49-F238E27FC236}">
                <a16:creationId xmlns:a16="http://schemas.microsoft.com/office/drawing/2014/main" id="{8F9CA806-9840-4DFE-B990-C17018C0223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73466" y="2603330"/>
            <a:ext cx="2190750" cy="423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FFFF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ru-RU" altLang="en-GB" sz="2200" b="1">
                <a:solidFill>
                  <a:srgbClr val="3333CC"/>
                </a:solidFill>
              </a:rPr>
              <a:t>Ацетилхолин</a:t>
            </a:r>
            <a:endParaRPr lang="en-US" altLang="en-GB" sz="2200" b="1">
              <a:solidFill>
                <a:srgbClr val="3333CC"/>
              </a:solidFill>
            </a:endParaRPr>
          </a:p>
        </p:txBody>
      </p:sp>
      <p:sp>
        <p:nvSpPr>
          <p:cNvPr id="12" name="Text Box 14">
            <a:extLst>
              <a:ext uri="{FF2B5EF4-FFF2-40B4-BE49-F238E27FC236}">
                <a16:creationId xmlns:a16="http://schemas.microsoft.com/office/drawing/2014/main" id="{165D2CC2-0B28-4A49-82EB-D75BB977B32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14453" y="2096918"/>
            <a:ext cx="1673225" cy="459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FFFF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ru-RU" altLang="en-GB" sz="2400" b="1" u="sng" dirty="0">
                <a:solidFill>
                  <a:srgbClr val="FF0000"/>
                </a:solidFill>
              </a:rPr>
              <a:t>Дофамин</a:t>
            </a:r>
            <a:endParaRPr lang="en-US" altLang="en-GB" sz="2600" b="1" u="sng" dirty="0">
              <a:solidFill>
                <a:srgbClr val="FF0000"/>
              </a:solidFill>
            </a:endParaRPr>
          </a:p>
        </p:txBody>
      </p:sp>
      <p:sp>
        <p:nvSpPr>
          <p:cNvPr id="13" name="Text Box 15">
            <a:extLst>
              <a:ext uri="{FF2B5EF4-FFF2-40B4-BE49-F238E27FC236}">
                <a16:creationId xmlns:a16="http://schemas.microsoft.com/office/drawing/2014/main" id="{2A46D050-B712-4E76-8FE8-3AB351C0EB8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34653" y="3751093"/>
            <a:ext cx="2941638" cy="454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FFFF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ru-RU" altLang="en-GB" sz="2400" b="1">
                <a:solidFill>
                  <a:srgbClr val="3333CC"/>
                </a:solidFill>
              </a:rPr>
              <a:t>Серотонин</a:t>
            </a:r>
            <a:endParaRPr lang="en-US" altLang="en-GB" sz="2600" b="1">
              <a:solidFill>
                <a:srgbClr val="3333CC"/>
              </a:solidFill>
            </a:endParaRPr>
          </a:p>
        </p:txBody>
      </p:sp>
      <p:sp>
        <p:nvSpPr>
          <p:cNvPr id="14" name="Text Box 16">
            <a:extLst>
              <a:ext uri="{FF2B5EF4-FFF2-40B4-BE49-F238E27FC236}">
                <a16:creationId xmlns:a16="http://schemas.microsoft.com/office/drawing/2014/main" id="{79F367D2-9D4F-49F7-80D6-D5D6E3C24EB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74453" y="4822655"/>
            <a:ext cx="2870200" cy="758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FFFF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en-GB" sz="2200" b="1">
                <a:solidFill>
                  <a:srgbClr val="3333CC"/>
                </a:solidFill>
                <a:sym typeface="Symbol" pitchFamily="18" charset="2"/>
              </a:rPr>
              <a:t>-</a:t>
            </a:r>
            <a:r>
              <a:rPr lang="ru-RU" altLang="en-GB" sz="2200" b="1">
                <a:solidFill>
                  <a:srgbClr val="3333CC"/>
                </a:solidFill>
                <a:sym typeface="Symbol" pitchFamily="18" charset="2"/>
              </a:rPr>
              <a:t>Аминомасляная кислота</a:t>
            </a:r>
            <a:endParaRPr lang="en-US" altLang="en-GB" sz="2200" b="1">
              <a:solidFill>
                <a:srgbClr val="3333CC"/>
              </a:solidFill>
            </a:endParaRPr>
          </a:p>
        </p:txBody>
      </p:sp>
      <p:sp>
        <p:nvSpPr>
          <p:cNvPr id="15" name="Text Box 17">
            <a:extLst>
              <a:ext uri="{FF2B5EF4-FFF2-40B4-BE49-F238E27FC236}">
                <a16:creationId xmlns:a16="http://schemas.microsoft.com/office/drawing/2014/main" id="{BD342353-C0C6-4B74-9D8B-2E9B94BE39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39716" y="2723980"/>
            <a:ext cx="1016000" cy="454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FFFF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en-GB" sz="2400" b="1">
                <a:solidFill>
                  <a:srgbClr val="3333CC"/>
                </a:solidFill>
              </a:rPr>
              <a:t>?</a:t>
            </a:r>
          </a:p>
        </p:txBody>
      </p:sp>
      <p:sp>
        <p:nvSpPr>
          <p:cNvPr id="16" name="Line 18">
            <a:extLst>
              <a:ext uri="{FF2B5EF4-FFF2-40B4-BE49-F238E27FC236}">
                <a16:creationId xmlns:a16="http://schemas.microsoft.com/office/drawing/2014/main" id="{6E62C822-A59C-4F4C-A9EB-059D541E2271}"/>
              </a:ext>
            </a:extLst>
          </p:cNvPr>
          <p:cNvSpPr>
            <a:spLocks noChangeShapeType="1"/>
          </p:cNvSpPr>
          <p:nvPr/>
        </p:nvSpPr>
        <p:spPr bwMode="auto">
          <a:xfrm>
            <a:off x="5625653" y="4590880"/>
            <a:ext cx="0" cy="838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7" name="Line 19">
            <a:extLst>
              <a:ext uri="{FF2B5EF4-FFF2-40B4-BE49-F238E27FC236}">
                <a16:creationId xmlns:a16="http://schemas.microsoft.com/office/drawing/2014/main" id="{F24673E5-071D-4109-ABF9-FE9A445D6735}"/>
              </a:ext>
            </a:extLst>
          </p:cNvPr>
          <p:cNvSpPr>
            <a:spLocks noChangeShapeType="1"/>
          </p:cNvSpPr>
          <p:nvPr/>
        </p:nvSpPr>
        <p:spPr bwMode="auto">
          <a:xfrm>
            <a:off x="7225853" y="3981280"/>
            <a:ext cx="6096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grpSp>
        <p:nvGrpSpPr>
          <p:cNvPr id="18" name="Group 20">
            <a:extLst>
              <a:ext uri="{FF2B5EF4-FFF2-40B4-BE49-F238E27FC236}">
                <a16:creationId xmlns:a16="http://schemas.microsoft.com/office/drawing/2014/main" id="{8219C9DF-659D-41E0-AF06-F84F82853D83}"/>
              </a:ext>
            </a:extLst>
          </p:cNvPr>
          <p:cNvGrpSpPr>
            <a:grpSpLocks/>
          </p:cNvGrpSpPr>
          <p:nvPr/>
        </p:nvGrpSpPr>
        <p:grpSpPr bwMode="auto">
          <a:xfrm>
            <a:off x="4254053" y="2762080"/>
            <a:ext cx="2895600" cy="2667000"/>
            <a:chOff x="1332" y="793"/>
            <a:chExt cx="3106" cy="2758"/>
          </a:xfrm>
        </p:grpSpPr>
        <p:sp>
          <p:nvSpPr>
            <p:cNvPr id="19" name="Freeform 21">
              <a:extLst>
                <a:ext uri="{FF2B5EF4-FFF2-40B4-BE49-F238E27FC236}">
                  <a16:creationId xmlns:a16="http://schemas.microsoft.com/office/drawing/2014/main" id="{41A2A4AB-91D3-4DF0-8276-F5AF1FEC4D67}"/>
                </a:ext>
              </a:extLst>
            </p:cNvPr>
            <p:cNvSpPr>
              <a:spLocks/>
            </p:cNvSpPr>
            <p:nvPr/>
          </p:nvSpPr>
          <p:spPr bwMode="auto">
            <a:xfrm>
              <a:off x="3141" y="2050"/>
              <a:ext cx="6" cy="6"/>
            </a:xfrm>
            <a:custGeom>
              <a:avLst/>
              <a:gdLst>
                <a:gd name="T0" fmla="*/ 0 w 6"/>
                <a:gd name="T1" fmla="*/ 6 h 6"/>
                <a:gd name="T2" fmla="*/ 6 w 6"/>
                <a:gd name="T3" fmla="*/ 1 h 6"/>
                <a:gd name="T4" fmla="*/ 5 w 6"/>
                <a:gd name="T5" fmla="*/ 0 h 6"/>
                <a:gd name="T6" fmla="*/ 0 w 6"/>
                <a:gd name="T7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6">
                  <a:moveTo>
                    <a:pt x="0" y="6"/>
                  </a:moveTo>
                  <a:lnTo>
                    <a:pt x="6" y="1"/>
                  </a:lnTo>
                  <a:lnTo>
                    <a:pt x="5" y="0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0" name="Freeform 22">
              <a:extLst>
                <a:ext uri="{FF2B5EF4-FFF2-40B4-BE49-F238E27FC236}">
                  <a16:creationId xmlns:a16="http://schemas.microsoft.com/office/drawing/2014/main" id="{7A66B7C6-B6C3-4646-94D3-65D2C45B973A}"/>
                </a:ext>
              </a:extLst>
            </p:cNvPr>
            <p:cNvSpPr>
              <a:spLocks/>
            </p:cNvSpPr>
            <p:nvPr/>
          </p:nvSpPr>
          <p:spPr bwMode="auto">
            <a:xfrm>
              <a:off x="3815" y="2265"/>
              <a:ext cx="5" cy="7"/>
            </a:xfrm>
            <a:custGeom>
              <a:avLst/>
              <a:gdLst>
                <a:gd name="T0" fmla="*/ 6 w 6"/>
                <a:gd name="T1" fmla="*/ 1 h 7"/>
                <a:gd name="T2" fmla="*/ 5 w 6"/>
                <a:gd name="T3" fmla="*/ 0 h 7"/>
                <a:gd name="T4" fmla="*/ 0 w 6"/>
                <a:gd name="T5" fmla="*/ 7 h 7"/>
                <a:gd name="T6" fmla="*/ 6 w 6"/>
                <a:gd name="T7" fmla="*/ 1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7">
                  <a:moveTo>
                    <a:pt x="6" y="1"/>
                  </a:moveTo>
                  <a:lnTo>
                    <a:pt x="5" y="0"/>
                  </a:lnTo>
                  <a:lnTo>
                    <a:pt x="0" y="7"/>
                  </a:lnTo>
                  <a:lnTo>
                    <a:pt x="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1" name="Freeform 23">
              <a:extLst>
                <a:ext uri="{FF2B5EF4-FFF2-40B4-BE49-F238E27FC236}">
                  <a16:creationId xmlns:a16="http://schemas.microsoft.com/office/drawing/2014/main" id="{646D2A75-48EA-4A3B-84CA-6E5A88213BDA}"/>
                </a:ext>
              </a:extLst>
            </p:cNvPr>
            <p:cNvSpPr>
              <a:spLocks/>
            </p:cNvSpPr>
            <p:nvPr/>
          </p:nvSpPr>
          <p:spPr bwMode="auto">
            <a:xfrm>
              <a:off x="3159" y="2051"/>
              <a:ext cx="5" cy="6"/>
            </a:xfrm>
            <a:custGeom>
              <a:avLst/>
              <a:gdLst>
                <a:gd name="T0" fmla="*/ 0 w 6"/>
                <a:gd name="T1" fmla="*/ 6 h 6"/>
                <a:gd name="T2" fmla="*/ 6 w 6"/>
                <a:gd name="T3" fmla="*/ 1 h 6"/>
                <a:gd name="T4" fmla="*/ 5 w 6"/>
                <a:gd name="T5" fmla="*/ 0 h 6"/>
                <a:gd name="T6" fmla="*/ 0 w 6"/>
                <a:gd name="T7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6">
                  <a:moveTo>
                    <a:pt x="0" y="6"/>
                  </a:moveTo>
                  <a:lnTo>
                    <a:pt x="6" y="1"/>
                  </a:lnTo>
                  <a:lnTo>
                    <a:pt x="5" y="0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grpSp>
          <p:nvGrpSpPr>
            <p:cNvPr id="22" name="Group 24">
              <a:extLst>
                <a:ext uri="{FF2B5EF4-FFF2-40B4-BE49-F238E27FC236}">
                  <a16:creationId xmlns:a16="http://schemas.microsoft.com/office/drawing/2014/main" id="{203A5D22-7598-4F05-8493-72B99BD6DBB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332" y="793"/>
              <a:ext cx="3106" cy="2758"/>
              <a:chOff x="1435" y="806"/>
              <a:chExt cx="3494" cy="2758"/>
            </a:xfrm>
          </p:grpSpPr>
          <p:sp>
            <p:nvSpPr>
              <p:cNvPr id="99" name="Freeform 25">
                <a:extLst>
                  <a:ext uri="{FF2B5EF4-FFF2-40B4-BE49-F238E27FC236}">
                    <a16:creationId xmlns:a16="http://schemas.microsoft.com/office/drawing/2014/main" id="{76C05A5E-F955-47B4-B9B2-80831DE44C0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73" y="1456"/>
                <a:ext cx="1572" cy="1517"/>
              </a:xfrm>
              <a:custGeom>
                <a:avLst/>
                <a:gdLst>
                  <a:gd name="T0" fmla="*/ 1419 w 1572"/>
                  <a:gd name="T1" fmla="*/ 1517 h 1517"/>
                  <a:gd name="T2" fmla="*/ 1572 w 1572"/>
                  <a:gd name="T3" fmla="*/ 1480 h 1517"/>
                  <a:gd name="T4" fmla="*/ 1570 w 1572"/>
                  <a:gd name="T5" fmla="*/ 951 h 1517"/>
                  <a:gd name="T6" fmla="*/ 1568 w 1572"/>
                  <a:gd name="T7" fmla="*/ 422 h 1517"/>
                  <a:gd name="T8" fmla="*/ 1043 w 1572"/>
                  <a:gd name="T9" fmla="*/ 211 h 1517"/>
                  <a:gd name="T10" fmla="*/ 519 w 1572"/>
                  <a:gd name="T11" fmla="*/ 0 h 1517"/>
                  <a:gd name="T12" fmla="*/ 0 w 1572"/>
                  <a:gd name="T13" fmla="*/ 277 h 1517"/>
                  <a:gd name="T14" fmla="*/ 314 w 1572"/>
                  <a:gd name="T15" fmla="*/ 961 h 1517"/>
                  <a:gd name="T16" fmla="*/ 989 w 1572"/>
                  <a:gd name="T17" fmla="*/ 1376 h 1517"/>
                  <a:gd name="T18" fmla="*/ 1419 w 1572"/>
                  <a:gd name="T19" fmla="*/ 1517 h 15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572" h="1517">
                    <a:moveTo>
                      <a:pt x="1419" y="1517"/>
                    </a:moveTo>
                    <a:lnTo>
                      <a:pt x="1572" y="1480"/>
                    </a:lnTo>
                    <a:lnTo>
                      <a:pt x="1570" y="951"/>
                    </a:lnTo>
                    <a:lnTo>
                      <a:pt x="1568" y="422"/>
                    </a:lnTo>
                    <a:lnTo>
                      <a:pt x="1043" y="211"/>
                    </a:lnTo>
                    <a:lnTo>
                      <a:pt x="519" y="0"/>
                    </a:lnTo>
                    <a:lnTo>
                      <a:pt x="0" y="277"/>
                    </a:lnTo>
                    <a:lnTo>
                      <a:pt x="314" y="961"/>
                    </a:lnTo>
                    <a:lnTo>
                      <a:pt x="989" y="1376"/>
                    </a:lnTo>
                    <a:lnTo>
                      <a:pt x="1419" y="1517"/>
                    </a:lnTo>
                    <a:close/>
                  </a:path>
                </a:pathLst>
              </a:custGeom>
              <a:solidFill>
                <a:srgbClr val="70371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0" name="Freeform 26">
                <a:extLst>
                  <a:ext uri="{FF2B5EF4-FFF2-40B4-BE49-F238E27FC236}">
                    <a16:creationId xmlns:a16="http://schemas.microsoft.com/office/drawing/2014/main" id="{AD41E671-66D8-4484-ACD9-941B4BF008B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56" y="2232"/>
                <a:ext cx="902" cy="664"/>
              </a:xfrm>
              <a:custGeom>
                <a:avLst/>
                <a:gdLst>
                  <a:gd name="T0" fmla="*/ 777 w 902"/>
                  <a:gd name="T1" fmla="*/ 0 h 664"/>
                  <a:gd name="T2" fmla="*/ 874 w 902"/>
                  <a:gd name="T3" fmla="*/ 648 h 664"/>
                  <a:gd name="T4" fmla="*/ 840 w 902"/>
                  <a:gd name="T5" fmla="*/ 653 h 664"/>
                  <a:gd name="T6" fmla="*/ 785 w 902"/>
                  <a:gd name="T7" fmla="*/ 658 h 664"/>
                  <a:gd name="T8" fmla="*/ 710 w 902"/>
                  <a:gd name="T9" fmla="*/ 663 h 664"/>
                  <a:gd name="T10" fmla="*/ 619 w 902"/>
                  <a:gd name="T11" fmla="*/ 664 h 664"/>
                  <a:gd name="T12" fmla="*/ 569 w 902"/>
                  <a:gd name="T13" fmla="*/ 663 h 664"/>
                  <a:gd name="T14" fmla="*/ 490 w 902"/>
                  <a:gd name="T15" fmla="*/ 658 h 664"/>
                  <a:gd name="T16" fmla="*/ 436 w 902"/>
                  <a:gd name="T17" fmla="*/ 651 h 664"/>
                  <a:gd name="T18" fmla="*/ 380 w 902"/>
                  <a:gd name="T19" fmla="*/ 643 h 664"/>
                  <a:gd name="T20" fmla="*/ 325 w 902"/>
                  <a:gd name="T21" fmla="*/ 631 h 664"/>
                  <a:gd name="T22" fmla="*/ 270 w 902"/>
                  <a:gd name="T23" fmla="*/ 617 h 664"/>
                  <a:gd name="T24" fmla="*/ 217 w 902"/>
                  <a:gd name="T25" fmla="*/ 599 h 664"/>
                  <a:gd name="T26" fmla="*/ 191 w 902"/>
                  <a:gd name="T27" fmla="*/ 589 h 664"/>
                  <a:gd name="T28" fmla="*/ 148 w 902"/>
                  <a:gd name="T29" fmla="*/ 566 h 664"/>
                  <a:gd name="T30" fmla="*/ 129 w 902"/>
                  <a:gd name="T31" fmla="*/ 553 h 664"/>
                  <a:gd name="T32" fmla="*/ 96 w 902"/>
                  <a:gd name="T33" fmla="*/ 527 h 664"/>
                  <a:gd name="T34" fmla="*/ 81 w 902"/>
                  <a:gd name="T35" fmla="*/ 513 h 664"/>
                  <a:gd name="T36" fmla="*/ 57 w 902"/>
                  <a:gd name="T37" fmla="*/ 484 h 664"/>
                  <a:gd name="T38" fmla="*/ 37 w 902"/>
                  <a:gd name="T39" fmla="*/ 454 h 664"/>
                  <a:gd name="T40" fmla="*/ 22 w 902"/>
                  <a:gd name="T41" fmla="*/ 424 h 664"/>
                  <a:gd name="T42" fmla="*/ 12 w 902"/>
                  <a:gd name="T43" fmla="*/ 393 h 664"/>
                  <a:gd name="T44" fmla="*/ 4 w 902"/>
                  <a:gd name="T45" fmla="*/ 362 h 664"/>
                  <a:gd name="T46" fmla="*/ 0 w 902"/>
                  <a:gd name="T47" fmla="*/ 332 h 664"/>
                  <a:gd name="T48" fmla="*/ 0 w 902"/>
                  <a:gd name="T49" fmla="*/ 303 h 664"/>
                  <a:gd name="T50" fmla="*/ 1 w 902"/>
                  <a:gd name="T51" fmla="*/ 275 h 664"/>
                  <a:gd name="T52" fmla="*/ 4 w 902"/>
                  <a:gd name="T53" fmla="*/ 250 h 664"/>
                  <a:gd name="T54" fmla="*/ 10 w 902"/>
                  <a:gd name="T55" fmla="*/ 227 h 664"/>
                  <a:gd name="T56" fmla="*/ 22 w 902"/>
                  <a:gd name="T57" fmla="*/ 189 h 664"/>
                  <a:gd name="T58" fmla="*/ 50 w 902"/>
                  <a:gd name="T59" fmla="*/ 122 h 664"/>
                  <a:gd name="T60" fmla="*/ 62 w 902"/>
                  <a:gd name="T61" fmla="*/ 99 h 664"/>
                  <a:gd name="T62" fmla="*/ 73 w 902"/>
                  <a:gd name="T63" fmla="*/ 82 h 664"/>
                  <a:gd name="T64" fmla="*/ 78 w 902"/>
                  <a:gd name="T65" fmla="*/ 76 h 664"/>
                  <a:gd name="T66" fmla="*/ 90 w 902"/>
                  <a:gd name="T67" fmla="*/ 66 h 664"/>
                  <a:gd name="T68" fmla="*/ 103 w 902"/>
                  <a:gd name="T69" fmla="*/ 61 h 664"/>
                  <a:gd name="T70" fmla="*/ 117 w 902"/>
                  <a:gd name="T71" fmla="*/ 59 h 664"/>
                  <a:gd name="T72" fmla="*/ 145 w 902"/>
                  <a:gd name="T73" fmla="*/ 61 h 664"/>
                  <a:gd name="T74" fmla="*/ 167 w 902"/>
                  <a:gd name="T75" fmla="*/ 65 h 664"/>
                  <a:gd name="T76" fmla="*/ 228 w 902"/>
                  <a:gd name="T77" fmla="*/ 77 h 664"/>
                  <a:gd name="T78" fmla="*/ 287 w 902"/>
                  <a:gd name="T79" fmla="*/ 85 h 664"/>
                  <a:gd name="T80" fmla="*/ 336 w 902"/>
                  <a:gd name="T81" fmla="*/ 90 h 664"/>
                  <a:gd name="T82" fmla="*/ 363 w 902"/>
                  <a:gd name="T83" fmla="*/ 92 h 664"/>
                  <a:gd name="T84" fmla="*/ 424 w 902"/>
                  <a:gd name="T85" fmla="*/ 93 h 6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902" h="664">
                    <a:moveTo>
                      <a:pt x="478" y="161"/>
                    </a:moveTo>
                    <a:lnTo>
                      <a:pt x="777" y="0"/>
                    </a:lnTo>
                    <a:lnTo>
                      <a:pt x="902" y="193"/>
                    </a:lnTo>
                    <a:lnTo>
                      <a:pt x="874" y="648"/>
                    </a:lnTo>
                    <a:lnTo>
                      <a:pt x="859" y="650"/>
                    </a:lnTo>
                    <a:lnTo>
                      <a:pt x="840" y="653"/>
                    </a:lnTo>
                    <a:lnTo>
                      <a:pt x="815" y="655"/>
                    </a:lnTo>
                    <a:lnTo>
                      <a:pt x="785" y="658"/>
                    </a:lnTo>
                    <a:lnTo>
                      <a:pt x="750" y="661"/>
                    </a:lnTo>
                    <a:lnTo>
                      <a:pt x="710" y="663"/>
                    </a:lnTo>
                    <a:lnTo>
                      <a:pt x="667" y="664"/>
                    </a:lnTo>
                    <a:lnTo>
                      <a:pt x="619" y="664"/>
                    </a:lnTo>
                    <a:lnTo>
                      <a:pt x="594" y="664"/>
                    </a:lnTo>
                    <a:lnTo>
                      <a:pt x="569" y="663"/>
                    </a:lnTo>
                    <a:lnTo>
                      <a:pt x="517" y="660"/>
                    </a:lnTo>
                    <a:lnTo>
                      <a:pt x="490" y="658"/>
                    </a:lnTo>
                    <a:lnTo>
                      <a:pt x="463" y="655"/>
                    </a:lnTo>
                    <a:lnTo>
                      <a:pt x="436" y="651"/>
                    </a:lnTo>
                    <a:lnTo>
                      <a:pt x="408" y="647"/>
                    </a:lnTo>
                    <a:lnTo>
                      <a:pt x="380" y="643"/>
                    </a:lnTo>
                    <a:lnTo>
                      <a:pt x="352" y="637"/>
                    </a:lnTo>
                    <a:lnTo>
                      <a:pt x="325" y="631"/>
                    </a:lnTo>
                    <a:lnTo>
                      <a:pt x="297" y="624"/>
                    </a:lnTo>
                    <a:lnTo>
                      <a:pt x="270" y="617"/>
                    </a:lnTo>
                    <a:lnTo>
                      <a:pt x="243" y="608"/>
                    </a:lnTo>
                    <a:lnTo>
                      <a:pt x="217" y="599"/>
                    </a:lnTo>
                    <a:lnTo>
                      <a:pt x="203" y="594"/>
                    </a:lnTo>
                    <a:lnTo>
                      <a:pt x="191" y="589"/>
                    </a:lnTo>
                    <a:lnTo>
                      <a:pt x="169" y="578"/>
                    </a:lnTo>
                    <a:lnTo>
                      <a:pt x="148" y="566"/>
                    </a:lnTo>
                    <a:lnTo>
                      <a:pt x="138" y="560"/>
                    </a:lnTo>
                    <a:lnTo>
                      <a:pt x="129" y="553"/>
                    </a:lnTo>
                    <a:lnTo>
                      <a:pt x="112" y="540"/>
                    </a:lnTo>
                    <a:lnTo>
                      <a:pt x="96" y="527"/>
                    </a:lnTo>
                    <a:lnTo>
                      <a:pt x="88" y="520"/>
                    </a:lnTo>
                    <a:lnTo>
                      <a:pt x="81" y="513"/>
                    </a:lnTo>
                    <a:lnTo>
                      <a:pt x="68" y="499"/>
                    </a:lnTo>
                    <a:lnTo>
                      <a:pt x="57" y="484"/>
                    </a:lnTo>
                    <a:lnTo>
                      <a:pt x="46" y="469"/>
                    </a:lnTo>
                    <a:lnTo>
                      <a:pt x="37" y="454"/>
                    </a:lnTo>
                    <a:lnTo>
                      <a:pt x="29" y="439"/>
                    </a:lnTo>
                    <a:lnTo>
                      <a:pt x="22" y="424"/>
                    </a:lnTo>
                    <a:lnTo>
                      <a:pt x="16" y="409"/>
                    </a:lnTo>
                    <a:lnTo>
                      <a:pt x="12" y="393"/>
                    </a:lnTo>
                    <a:lnTo>
                      <a:pt x="8" y="377"/>
                    </a:lnTo>
                    <a:lnTo>
                      <a:pt x="4" y="362"/>
                    </a:lnTo>
                    <a:lnTo>
                      <a:pt x="2" y="346"/>
                    </a:lnTo>
                    <a:lnTo>
                      <a:pt x="0" y="332"/>
                    </a:lnTo>
                    <a:lnTo>
                      <a:pt x="0" y="317"/>
                    </a:lnTo>
                    <a:lnTo>
                      <a:pt x="0" y="303"/>
                    </a:lnTo>
                    <a:lnTo>
                      <a:pt x="0" y="289"/>
                    </a:lnTo>
                    <a:lnTo>
                      <a:pt x="1" y="275"/>
                    </a:lnTo>
                    <a:lnTo>
                      <a:pt x="3" y="262"/>
                    </a:lnTo>
                    <a:lnTo>
                      <a:pt x="4" y="250"/>
                    </a:lnTo>
                    <a:lnTo>
                      <a:pt x="8" y="238"/>
                    </a:lnTo>
                    <a:lnTo>
                      <a:pt x="10" y="227"/>
                    </a:lnTo>
                    <a:lnTo>
                      <a:pt x="16" y="206"/>
                    </a:lnTo>
                    <a:lnTo>
                      <a:pt x="22" y="189"/>
                    </a:lnTo>
                    <a:lnTo>
                      <a:pt x="37" y="152"/>
                    </a:lnTo>
                    <a:lnTo>
                      <a:pt x="50" y="122"/>
                    </a:lnTo>
                    <a:lnTo>
                      <a:pt x="56" y="110"/>
                    </a:lnTo>
                    <a:lnTo>
                      <a:pt x="62" y="99"/>
                    </a:lnTo>
                    <a:lnTo>
                      <a:pt x="67" y="90"/>
                    </a:lnTo>
                    <a:lnTo>
                      <a:pt x="73" y="82"/>
                    </a:lnTo>
                    <a:lnTo>
                      <a:pt x="75" y="79"/>
                    </a:lnTo>
                    <a:lnTo>
                      <a:pt x="78" y="76"/>
                    </a:lnTo>
                    <a:lnTo>
                      <a:pt x="84" y="70"/>
                    </a:lnTo>
                    <a:lnTo>
                      <a:pt x="90" y="66"/>
                    </a:lnTo>
                    <a:lnTo>
                      <a:pt x="96" y="63"/>
                    </a:lnTo>
                    <a:lnTo>
                      <a:pt x="103" y="61"/>
                    </a:lnTo>
                    <a:lnTo>
                      <a:pt x="110" y="59"/>
                    </a:lnTo>
                    <a:lnTo>
                      <a:pt x="117" y="59"/>
                    </a:lnTo>
                    <a:lnTo>
                      <a:pt x="126" y="59"/>
                    </a:lnTo>
                    <a:lnTo>
                      <a:pt x="145" y="61"/>
                    </a:lnTo>
                    <a:lnTo>
                      <a:pt x="156" y="63"/>
                    </a:lnTo>
                    <a:lnTo>
                      <a:pt x="167" y="65"/>
                    </a:lnTo>
                    <a:lnTo>
                      <a:pt x="195" y="71"/>
                    </a:lnTo>
                    <a:lnTo>
                      <a:pt x="228" y="77"/>
                    </a:lnTo>
                    <a:lnTo>
                      <a:pt x="266" y="83"/>
                    </a:lnTo>
                    <a:lnTo>
                      <a:pt x="287" y="85"/>
                    </a:lnTo>
                    <a:lnTo>
                      <a:pt x="311" y="88"/>
                    </a:lnTo>
                    <a:lnTo>
                      <a:pt x="336" y="90"/>
                    </a:lnTo>
                    <a:lnTo>
                      <a:pt x="349" y="91"/>
                    </a:lnTo>
                    <a:lnTo>
                      <a:pt x="363" y="92"/>
                    </a:lnTo>
                    <a:lnTo>
                      <a:pt x="392" y="93"/>
                    </a:lnTo>
                    <a:lnTo>
                      <a:pt x="424" y="93"/>
                    </a:lnTo>
                    <a:lnTo>
                      <a:pt x="478" y="161"/>
                    </a:lnTo>
                    <a:close/>
                  </a:path>
                </a:pathLst>
              </a:custGeom>
              <a:solidFill>
                <a:srgbClr val="EB5C1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1" name="Freeform 27">
                <a:extLst>
                  <a:ext uri="{FF2B5EF4-FFF2-40B4-BE49-F238E27FC236}">
                    <a16:creationId xmlns:a16="http://schemas.microsoft.com/office/drawing/2014/main" id="{B796618F-6536-4B06-A1B1-D70C08C66DB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32" y="2229"/>
                <a:ext cx="303" cy="168"/>
              </a:xfrm>
              <a:custGeom>
                <a:avLst/>
                <a:gdLst>
                  <a:gd name="T0" fmla="*/ 0 w 303"/>
                  <a:gd name="T1" fmla="*/ 161 h 168"/>
                  <a:gd name="T2" fmla="*/ 4 w 303"/>
                  <a:gd name="T3" fmla="*/ 168 h 168"/>
                  <a:gd name="T4" fmla="*/ 303 w 303"/>
                  <a:gd name="T5" fmla="*/ 7 h 168"/>
                  <a:gd name="T6" fmla="*/ 299 w 303"/>
                  <a:gd name="T7" fmla="*/ 0 h 168"/>
                  <a:gd name="T8" fmla="*/ 0 w 303"/>
                  <a:gd name="T9" fmla="*/ 161 h 1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03" h="168">
                    <a:moveTo>
                      <a:pt x="0" y="161"/>
                    </a:moveTo>
                    <a:lnTo>
                      <a:pt x="4" y="168"/>
                    </a:lnTo>
                    <a:lnTo>
                      <a:pt x="303" y="7"/>
                    </a:lnTo>
                    <a:lnTo>
                      <a:pt x="299" y="0"/>
                    </a:lnTo>
                    <a:lnTo>
                      <a:pt x="0" y="16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2" name="Freeform 28">
                <a:extLst>
                  <a:ext uri="{FF2B5EF4-FFF2-40B4-BE49-F238E27FC236}">
                    <a16:creationId xmlns:a16="http://schemas.microsoft.com/office/drawing/2014/main" id="{D1B777B4-233B-49DF-8CF9-DED46F32A90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29" y="2230"/>
                <a:ext cx="132" cy="197"/>
              </a:xfrm>
              <a:custGeom>
                <a:avLst/>
                <a:gdLst>
                  <a:gd name="T0" fmla="*/ 7 w 132"/>
                  <a:gd name="T1" fmla="*/ 0 h 197"/>
                  <a:gd name="T2" fmla="*/ 0 w 132"/>
                  <a:gd name="T3" fmla="*/ 4 h 197"/>
                  <a:gd name="T4" fmla="*/ 125 w 132"/>
                  <a:gd name="T5" fmla="*/ 197 h 197"/>
                  <a:gd name="T6" fmla="*/ 132 w 132"/>
                  <a:gd name="T7" fmla="*/ 193 h 197"/>
                  <a:gd name="T8" fmla="*/ 7 w 132"/>
                  <a:gd name="T9" fmla="*/ 0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2" h="197">
                    <a:moveTo>
                      <a:pt x="7" y="0"/>
                    </a:moveTo>
                    <a:lnTo>
                      <a:pt x="0" y="4"/>
                    </a:lnTo>
                    <a:lnTo>
                      <a:pt x="125" y="197"/>
                    </a:lnTo>
                    <a:lnTo>
                      <a:pt x="132" y="193"/>
                    </a:lnTo>
                    <a:lnTo>
                      <a:pt x="7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3" name="Freeform 29">
                <a:extLst>
                  <a:ext uri="{FF2B5EF4-FFF2-40B4-BE49-F238E27FC236}">
                    <a16:creationId xmlns:a16="http://schemas.microsoft.com/office/drawing/2014/main" id="{A951C727-010F-4330-B2CF-CC0987AEF33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29" y="2227"/>
                <a:ext cx="7" cy="9"/>
              </a:xfrm>
              <a:custGeom>
                <a:avLst/>
                <a:gdLst>
                  <a:gd name="T0" fmla="*/ 2 w 7"/>
                  <a:gd name="T1" fmla="*/ 2 h 9"/>
                  <a:gd name="T2" fmla="*/ 5 w 7"/>
                  <a:gd name="T3" fmla="*/ 0 h 9"/>
                  <a:gd name="T4" fmla="*/ 7 w 7"/>
                  <a:gd name="T5" fmla="*/ 3 h 9"/>
                  <a:gd name="T6" fmla="*/ 0 w 7"/>
                  <a:gd name="T7" fmla="*/ 7 h 9"/>
                  <a:gd name="T8" fmla="*/ 6 w 7"/>
                  <a:gd name="T9" fmla="*/ 9 h 9"/>
                  <a:gd name="T10" fmla="*/ 2 w 7"/>
                  <a:gd name="T11" fmla="*/ 2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" h="9">
                    <a:moveTo>
                      <a:pt x="2" y="2"/>
                    </a:moveTo>
                    <a:lnTo>
                      <a:pt x="5" y="0"/>
                    </a:lnTo>
                    <a:lnTo>
                      <a:pt x="7" y="3"/>
                    </a:lnTo>
                    <a:lnTo>
                      <a:pt x="0" y="7"/>
                    </a:lnTo>
                    <a:lnTo>
                      <a:pt x="6" y="9"/>
                    </a:lnTo>
                    <a:lnTo>
                      <a:pt x="2" y="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4" name="Freeform 30">
                <a:extLst>
                  <a:ext uri="{FF2B5EF4-FFF2-40B4-BE49-F238E27FC236}">
                    <a16:creationId xmlns:a16="http://schemas.microsoft.com/office/drawing/2014/main" id="{2B443843-A95F-4489-918D-002BC40A713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26" y="2425"/>
                <a:ext cx="36" cy="455"/>
              </a:xfrm>
              <a:custGeom>
                <a:avLst/>
                <a:gdLst>
                  <a:gd name="T0" fmla="*/ 36 w 36"/>
                  <a:gd name="T1" fmla="*/ 0 h 455"/>
                  <a:gd name="T2" fmla="*/ 28 w 36"/>
                  <a:gd name="T3" fmla="*/ 0 h 455"/>
                  <a:gd name="T4" fmla="*/ 0 w 36"/>
                  <a:gd name="T5" fmla="*/ 455 h 455"/>
                  <a:gd name="T6" fmla="*/ 8 w 36"/>
                  <a:gd name="T7" fmla="*/ 455 h 455"/>
                  <a:gd name="T8" fmla="*/ 36 w 36"/>
                  <a:gd name="T9" fmla="*/ 0 h 4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6" h="455">
                    <a:moveTo>
                      <a:pt x="36" y="0"/>
                    </a:moveTo>
                    <a:lnTo>
                      <a:pt x="28" y="0"/>
                    </a:lnTo>
                    <a:lnTo>
                      <a:pt x="0" y="455"/>
                    </a:lnTo>
                    <a:lnTo>
                      <a:pt x="8" y="455"/>
                    </a:lnTo>
                    <a:lnTo>
                      <a:pt x="36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5" name="Freeform 31">
                <a:extLst>
                  <a:ext uri="{FF2B5EF4-FFF2-40B4-BE49-F238E27FC236}">
                    <a16:creationId xmlns:a16="http://schemas.microsoft.com/office/drawing/2014/main" id="{A68E3B6D-C7FA-42AE-994D-9C263C332FF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54" y="2423"/>
                <a:ext cx="8" cy="4"/>
              </a:xfrm>
              <a:custGeom>
                <a:avLst/>
                <a:gdLst>
                  <a:gd name="T0" fmla="*/ 7 w 8"/>
                  <a:gd name="T1" fmla="*/ 0 h 4"/>
                  <a:gd name="T2" fmla="*/ 8 w 8"/>
                  <a:gd name="T3" fmla="*/ 2 h 4"/>
                  <a:gd name="T4" fmla="*/ 0 w 8"/>
                  <a:gd name="T5" fmla="*/ 2 h 4"/>
                  <a:gd name="T6" fmla="*/ 0 w 8"/>
                  <a:gd name="T7" fmla="*/ 4 h 4"/>
                  <a:gd name="T8" fmla="*/ 7 w 8"/>
                  <a:gd name="T9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4">
                    <a:moveTo>
                      <a:pt x="7" y="0"/>
                    </a:moveTo>
                    <a:lnTo>
                      <a:pt x="8" y="2"/>
                    </a:lnTo>
                    <a:lnTo>
                      <a:pt x="0" y="2"/>
                    </a:lnTo>
                    <a:lnTo>
                      <a:pt x="0" y="4"/>
                    </a:lnTo>
                    <a:lnTo>
                      <a:pt x="7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6" name="Freeform 32">
                <a:extLst>
                  <a:ext uri="{FF2B5EF4-FFF2-40B4-BE49-F238E27FC236}">
                    <a16:creationId xmlns:a16="http://schemas.microsoft.com/office/drawing/2014/main" id="{27AD7761-D4E1-4EC0-AEE5-6C9DD28A3FE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97" y="2837"/>
                <a:ext cx="634" cy="63"/>
              </a:xfrm>
              <a:custGeom>
                <a:avLst/>
                <a:gdLst>
                  <a:gd name="T0" fmla="*/ 634 w 634"/>
                  <a:gd name="T1" fmla="*/ 47 h 63"/>
                  <a:gd name="T2" fmla="*/ 575 w 634"/>
                  <a:gd name="T3" fmla="*/ 54 h 63"/>
                  <a:gd name="T4" fmla="*/ 510 w 634"/>
                  <a:gd name="T5" fmla="*/ 60 h 63"/>
                  <a:gd name="T6" fmla="*/ 469 w 634"/>
                  <a:gd name="T7" fmla="*/ 62 h 63"/>
                  <a:gd name="T8" fmla="*/ 426 w 634"/>
                  <a:gd name="T9" fmla="*/ 63 h 63"/>
                  <a:gd name="T10" fmla="*/ 328 w 634"/>
                  <a:gd name="T11" fmla="*/ 62 h 63"/>
                  <a:gd name="T12" fmla="*/ 276 w 634"/>
                  <a:gd name="T13" fmla="*/ 59 h 63"/>
                  <a:gd name="T14" fmla="*/ 222 w 634"/>
                  <a:gd name="T15" fmla="*/ 54 h 63"/>
                  <a:gd name="T16" fmla="*/ 165 w 634"/>
                  <a:gd name="T17" fmla="*/ 46 h 63"/>
                  <a:gd name="T18" fmla="*/ 110 w 634"/>
                  <a:gd name="T19" fmla="*/ 36 h 63"/>
                  <a:gd name="T20" fmla="*/ 54 w 634"/>
                  <a:gd name="T21" fmla="*/ 23 h 63"/>
                  <a:gd name="T22" fmla="*/ 0 w 634"/>
                  <a:gd name="T23" fmla="*/ 7 h 63"/>
                  <a:gd name="T24" fmla="*/ 3 w 634"/>
                  <a:gd name="T25" fmla="*/ 0 h 63"/>
                  <a:gd name="T26" fmla="*/ 57 w 634"/>
                  <a:gd name="T27" fmla="*/ 16 h 63"/>
                  <a:gd name="T28" fmla="*/ 112 w 634"/>
                  <a:gd name="T29" fmla="*/ 29 h 63"/>
                  <a:gd name="T30" fmla="*/ 167 w 634"/>
                  <a:gd name="T31" fmla="*/ 39 h 63"/>
                  <a:gd name="T32" fmla="*/ 222 w 634"/>
                  <a:gd name="T33" fmla="*/ 47 h 63"/>
                  <a:gd name="T34" fmla="*/ 276 w 634"/>
                  <a:gd name="T35" fmla="*/ 52 h 63"/>
                  <a:gd name="T36" fmla="*/ 328 w 634"/>
                  <a:gd name="T37" fmla="*/ 55 h 63"/>
                  <a:gd name="T38" fmla="*/ 426 w 634"/>
                  <a:gd name="T39" fmla="*/ 55 h 63"/>
                  <a:gd name="T40" fmla="*/ 469 w 634"/>
                  <a:gd name="T41" fmla="*/ 55 h 63"/>
                  <a:gd name="T42" fmla="*/ 508 w 634"/>
                  <a:gd name="T43" fmla="*/ 53 h 63"/>
                  <a:gd name="T44" fmla="*/ 573 w 634"/>
                  <a:gd name="T45" fmla="*/ 47 h 63"/>
                  <a:gd name="T46" fmla="*/ 632 w 634"/>
                  <a:gd name="T47" fmla="*/ 40 h 63"/>
                  <a:gd name="T48" fmla="*/ 634 w 634"/>
                  <a:gd name="T49" fmla="*/ 47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634" h="63">
                    <a:moveTo>
                      <a:pt x="634" y="47"/>
                    </a:moveTo>
                    <a:lnTo>
                      <a:pt x="575" y="54"/>
                    </a:lnTo>
                    <a:lnTo>
                      <a:pt x="510" y="60"/>
                    </a:lnTo>
                    <a:lnTo>
                      <a:pt x="469" y="62"/>
                    </a:lnTo>
                    <a:lnTo>
                      <a:pt x="426" y="63"/>
                    </a:lnTo>
                    <a:lnTo>
                      <a:pt x="328" y="62"/>
                    </a:lnTo>
                    <a:lnTo>
                      <a:pt x="276" y="59"/>
                    </a:lnTo>
                    <a:lnTo>
                      <a:pt x="222" y="54"/>
                    </a:lnTo>
                    <a:lnTo>
                      <a:pt x="165" y="46"/>
                    </a:lnTo>
                    <a:lnTo>
                      <a:pt x="110" y="36"/>
                    </a:lnTo>
                    <a:lnTo>
                      <a:pt x="54" y="23"/>
                    </a:lnTo>
                    <a:lnTo>
                      <a:pt x="0" y="7"/>
                    </a:lnTo>
                    <a:lnTo>
                      <a:pt x="3" y="0"/>
                    </a:lnTo>
                    <a:lnTo>
                      <a:pt x="57" y="16"/>
                    </a:lnTo>
                    <a:lnTo>
                      <a:pt x="112" y="29"/>
                    </a:lnTo>
                    <a:lnTo>
                      <a:pt x="167" y="39"/>
                    </a:lnTo>
                    <a:lnTo>
                      <a:pt x="222" y="47"/>
                    </a:lnTo>
                    <a:lnTo>
                      <a:pt x="276" y="52"/>
                    </a:lnTo>
                    <a:lnTo>
                      <a:pt x="328" y="55"/>
                    </a:lnTo>
                    <a:lnTo>
                      <a:pt x="426" y="55"/>
                    </a:lnTo>
                    <a:lnTo>
                      <a:pt x="469" y="55"/>
                    </a:lnTo>
                    <a:lnTo>
                      <a:pt x="508" y="53"/>
                    </a:lnTo>
                    <a:lnTo>
                      <a:pt x="573" y="47"/>
                    </a:lnTo>
                    <a:lnTo>
                      <a:pt x="632" y="40"/>
                    </a:lnTo>
                    <a:lnTo>
                      <a:pt x="634" y="47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7" name="Freeform 33">
                <a:extLst>
                  <a:ext uri="{FF2B5EF4-FFF2-40B4-BE49-F238E27FC236}">
                    <a16:creationId xmlns:a16="http://schemas.microsoft.com/office/drawing/2014/main" id="{2D1383E6-61DB-4E28-8E77-DDA66C679D6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26" y="2877"/>
                <a:ext cx="8" cy="7"/>
              </a:xfrm>
              <a:custGeom>
                <a:avLst/>
                <a:gdLst>
                  <a:gd name="T0" fmla="*/ 8 w 8"/>
                  <a:gd name="T1" fmla="*/ 3 h 7"/>
                  <a:gd name="T2" fmla="*/ 8 w 8"/>
                  <a:gd name="T3" fmla="*/ 7 h 7"/>
                  <a:gd name="T4" fmla="*/ 5 w 8"/>
                  <a:gd name="T5" fmla="*/ 7 h 7"/>
                  <a:gd name="T6" fmla="*/ 3 w 8"/>
                  <a:gd name="T7" fmla="*/ 0 h 7"/>
                  <a:gd name="T8" fmla="*/ 0 w 8"/>
                  <a:gd name="T9" fmla="*/ 3 h 7"/>
                  <a:gd name="T10" fmla="*/ 8 w 8"/>
                  <a:gd name="T11" fmla="*/ 3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8" h="7">
                    <a:moveTo>
                      <a:pt x="8" y="3"/>
                    </a:moveTo>
                    <a:lnTo>
                      <a:pt x="8" y="7"/>
                    </a:lnTo>
                    <a:lnTo>
                      <a:pt x="5" y="7"/>
                    </a:lnTo>
                    <a:lnTo>
                      <a:pt x="3" y="0"/>
                    </a:lnTo>
                    <a:lnTo>
                      <a:pt x="0" y="3"/>
                    </a:lnTo>
                    <a:lnTo>
                      <a:pt x="8" y="3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8" name="Freeform 34">
                <a:extLst>
                  <a:ext uri="{FF2B5EF4-FFF2-40B4-BE49-F238E27FC236}">
                    <a16:creationId xmlns:a16="http://schemas.microsoft.com/office/drawing/2014/main" id="{D7040E2A-F5E0-46B0-9109-0C29528DC16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51" y="2419"/>
                <a:ext cx="249" cy="425"/>
              </a:xfrm>
              <a:custGeom>
                <a:avLst/>
                <a:gdLst>
                  <a:gd name="T0" fmla="*/ 246 w 249"/>
                  <a:gd name="T1" fmla="*/ 425 h 425"/>
                  <a:gd name="T2" fmla="*/ 194 w 249"/>
                  <a:gd name="T3" fmla="*/ 405 h 425"/>
                  <a:gd name="T4" fmla="*/ 172 w 249"/>
                  <a:gd name="T5" fmla="*/ 394 h 425"/>
                  <a:gd name="T6" fmla="*/ 150 w 249"/>
                  <a:gd name="T7" fmla="*/ 382 h 425"/>
                  <a:gd name="T8" fmla="*/ 114 w 249"/>
                  <a:gd name="T9" fmla="*/ 356 h 425"/>
                  <a:gd name="T10" fmla="*/ 83 w 249"/>
                  <a:gd name="T11" fmla="*/ 329 h 425"/>
                  <a:gd name="T12" fmla="*/ 58 w 249"/>
                  <a:gd name="T13" fmla="*/ 300 h 425"/>
                  <a:gd name="T14" fmla="*/ 39 w 249"/>
                  <a:gd name="T15" fmla="*/ 270 h 425"/>
                  <a:gd name="T16" fmla="*/ 30 w 249"/>
                  <a:gd name="T17" fmla="*/ 254 h 425"/>
                  <a:gd name="T18" fmla="*/ 23 w 249"/>
                  <a:gd name="T19" fmla="*/ 239 h 425"/>
                  <a:gd name="T20" fmla="*/ 13 w 249"/>
                  <a:gd name="T21" fmla="*/ 208 h 425"/>
                  <a:gd name="T22" fmla="*/ 5 w 249"/>
                  <a:gd name="T23" fmla="*/ 175 h 425"/>
                  <a:gd name="T24" fmla="*/ 1 w 249"/>
                  <a:gd name="T25" fmla="*/ 144 h 425"/>
                  <a:gd name="T26" fmla="*/ 0 w 249"/>
                  <a:gd name="T27" fmla="*/ 116 h 425"/>
                  <a:gd name="T28" fmla="*/ 2 w 249"/>
                  <a:gd name="T29" fmla="*/ 87 h 425"/>
                  <a:gd name="T30" fmla="*/ 11 w 249"/>
                  <a:gd name="T31" fmla="*/ 39 h 425"/>
                  <a:gd name="T32" fmla="*/ 17 w 249"/>
                  <a:gd name="T33" fmla="*/ 18 h 425"/>
                  <a:gd name="T34" fmla="*/ 23 w 249"/>
                  <a:gd name="T35" fmla="*/ 0 h 425"/>
                  <a:gd name="T36" fmla="*/ 30 w 249"/>
                  <a:gd name="T37" fmla="*/ 4 h 425"/>
                  <a:gd name="T38" fmla="*/ 24 w 249"/>
                  <a:gd name="T39" fmla="*/ 21 h 425"/>
                  <a:gd name="T40" fmla="*/ 18 w 249"/>
                  <a:gd name="T41" fmla="*/ 42 h 425"/>
                  <a:gd name="T42" fmla="*/ 9 w 249"/>
                  <a:gd name="T43" fmla="*/ 89 h 425"/>
                  <a:gd name="T44" fmla="*/ 7 w 249"/>
                  <a:gd name="T45" fmla="*/ 116 h 425"/>
                  <a:gd name="T46" fmla="*/ 8 w 249"/>
                  <a:gd name="T47" fmla="*/ 144 h 425"/>
                  <a:gd name="T48" fmla="*/ 13 w 249"/>
                  <a:gd name="T49" fmla="*/ 173 h 425"/>
                  <a:gd name="T50" fmla="*/ 20 w 249"/>
                  <a:gd name="T51" fmla="*/ 205 h 425"/>
                  <a:gd name="T52" fmla="*/ 30 w 249"/>
                  <a:gd name="T53" fmla="*/ 236 h 425"/>
                  <a:gd name="T54" fmla="*/ 37 w 249"/>
                  <a:gd name="T55" fmla="*/ 250 h 425"/>
                  <a:gd name="T56" fmla="*/ 45 w 249"/>
                  <a:gd name="T57" fmla="*/ 265 h 425"/>
                  <a:gd name="T58" fmla="*/ 64 w 249"/>
                  <a:gd name="T59" fmla="*/ 295 h 425"/>
                  <a:gd name="T60" fmla="*/ 88 w 249"/>
                  <a:gd name="T61" fmla="*/ 323 h 425"/>
                  <a:gd name="T62" fmla="*/ 119 w 249"/>
                  <a:gd name="T63" fmla="*/ 350 h 425"/>
                  <a:gd name="T64" fmla="*/ 155 w 249"/>
                  <a:gd name="T65" fmla="*/ 376 h 425"/>
                  <a:gd name="T66" fmla="*/ 176 w 249"/>
                  <a:gd name="T67" fmla="*/ 387 h 425"/>
                  <a:gd name="T68" fmla="*/ 198 w 249"/>
                  <a:gd name="T69" fmla="*/ 398 h 425"/>
                  <a:gd name="T70" fmla="*/ 249 w 249"/>
                  <a:gd name="T71" fmla="*/ 418 h 425"/>
                  <a:gd name="T72" fmla="*/ 246 w 249"/>
                  <a:gd name="T73" fmla="*/ 425 h 4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249" h="425">
                    <a:moveTo>
                      <a:pt x="246" y="425"/>
                    </a:moveTo>
                    <a:lnTo>
                      <a:pt x="194" y="405"/>
                    </a:lnTo>
                    <a:lnTo>
                      <a:pt x="172" y="394"/>
                    </a:lnTo>
                    <a:lnTo>
                      <a:pt x="150" y="382"/>
                    </a:lnTo>
                    <a:lnTo>
                      <a:pt x="114" y="356"/>
                    </a:lnTo>
                    <a:lnTo>
                      <a:pt x="83" y="329"/>
                    </a:lnTo>
                    <a:lnTo>
                      <a:pt x="58" y="300"/>
                    </a:lnTo>
                    <a:lnTo>
                      <a:pt x="39" y="270"/>
                    </a:lnTo>
                    <a:lnTo>
                      <a:pt x="30" y="254"/>
                    </a:lnTo>
                    <a:lnTo>
                      <a:pt x="23" y="239"/>
                    </a:lnTo>
                    <a:lnTo>
                      <a:pt x="13" y="208"/>
                    </a:lnTo>
                    <a:lnTo>
                      <a:pt x="5" y="175"/>
                    </a:lnTo>
                    <a:lnTo>
                      <a:pt x="1" y="144"/>
                    </a:lnTo>
                    <a:lnTo>
                      <a:pt x="0" y="116"/>
                    </a:lnTo>
                    <a:lnTo>
                      <a:pt x="2" y="87"/>
                    </a:lnTo>
                    <a:lnTo>
                      <a:pt x="11" y="39"/>
                    </a:lnTo>
                    <a:lnTo>
                      <a:pt x="17" y="18"/>
                    </a:lnTo>
                    <a:lnTo>
                      <a:pt x="23" y="0"/>
                    </a:lnTo>
                    <a:lnTo>
                      <a:pt x="30" y="4"/>
                    </a:lnTo>
                    <a:lnTo>
                      <a:pt x="24" y="21"/>
                    </a:lnTo>
                    <a:lnTo>
                      <a:pt x="18" y="42"/>
                    </a:lnTo>
                    <a:lnTo>
                      <a:pt x="9" y="89"/>
                    </a:lnTo>
                    <a:lnTo>
                      <a:pt x="7" y="116"/>
                    </a:lnTo>
                    <a:lnTo>
                      <a:pt x="8" y="144"/>
                    </a:lnTo>
                    <a:lnTo>
                      <a:pt x="13" y="173"/>
                    </a:lnTo>
                    <a:lnTo>
                      <a:pt x="20" y="205"/>
                    </a:lnTo>
                    <a:lnTo>
                      <a:pt x="30" y="236"/>
                    </a:lnTo>
                    <a:lnTo>
                      <a:pt x="37" y="250"/>
                    </a:lnTo>
                    <a:lnTo>
                      <a:pt x="45" y="265"/>
                    </a:lnTo>
                    <a:lnTo>
                      <a:pt x="64" y="295"/>
                    </a:lnTo>
                    <a:lnTo>
                      <a:pt x="88" y="323"/>
                    </a:lnTo>
                    <a:lnTo>
                      <a:pt x="119" y="350"/>
                    </a:lnTo>
                    <a:lnTo>
                      <a:pt x="155" y="376"/>
                    </a:lnTo>
                    <a:lnTo>
                      <a:pt x="176" y="387"/>
                    </a:lnTo>
                    <a:lnTo>
                      <a:pt x="198" y="398"/>
                    </a:lnTo>
                    <a:lnTo>
                      <a:pt x="249" y="418"/>
                    </a:lnTo>
                    <a:lnTo>
                      <a:pt x="246" y="425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9" name="Freeform 35">
                <a:extLst>
                  <a:ext uri="{FF2B5EF4-FFF2-40B4-BE49-F238E27FC236}">
                    <a16:creationId xmlns:a16="http://schemas.microsoft.com/office/drawing/2014/main" id="{4B00E90E-59FD-4D6C-8CB2-A13C5A39093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97" y="2837"/>
                <a:ext cx="3" cy="7"/>
              </a:xfrm>
              <a:custGeom>
                <a:avLst/>
                <a:gdLst>
                  <a:gd name="T0" fmla="*/ 0 w 3"/>
                  <a:gd name="T1" fmla="*/ 7 h 7"/>
                  <a:gd name="T2" fmla="*/ 3 w 3"/>
                  <a:gd name="T3" fmla="*/ 0 h 7"/>
                  <a:gd name="T4" fmla="*/ 0 w 3"/>
                  <a:gd name="T5" fmla="*/ 7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7">
                    <a:moveTo>
                      <a:pt x="0" y="7"/>
                    </a:moveTo>
                    <a:lnTo>
                      <a:pt x="3" y="0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10" name="Freeform 36">
                <a:extLst>
                  <a:ext uri="{FF2B5EF4-FFF2-40B4-BE49-F238E27FC236}">
                    <a16:creationId xmlns:a16="http://schemas.microsoft.com/office/drawing/2014/main" id="{8A348773-1982-4C0F-891A-44F539749C5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74" y="2287"/>
                <a:ext cx="406" cy="136"/>
              </a:xfrm>
              <a:custGeom>
                <a:avLst/>
                <a:gdLst>
                  <a:gd name="T0" fmla="*/ 0 w 406"/>
                  <a:gd name="T1" fmla="*/ 132 h 136"/>
                  <a:gd name="T2" fmla="*/ 28 w 406"/>
                  <a:gd name="T3" fmla="*/ 65 h 136"/>
                  <a:gd name="T4" fmla="*/ 40 w 406"/>
                  <a:gd name="T5" fmla="*/ 42 h 136"/>
                  <a:gd name="T6" fmla="*/ 52 w 406"/>
                  <a:gd name="T7" fmla="*/ 25 h 136"/>
                  <a:gd name="T8" fmla="*/ 63 w 406"/>
                  <a:gd name="T9" fmla="*/ 12 h 136"/>
                  <a:gd name="T10" fmla="*/ 76 w 406"/>
                  <a:gd name="T11" fmla="*/ 5 h 136"/>
                  <a:gd name="T12" fmla="*/ 92 w 406"/>
                  <a:gd name="T13" fmla="*/ 0 h 136"/>
                  <a:gd name="T14" fmla="*/ 108 w 406"/>
                  <a:gd name="T15" fmla="*/ 0 h 136"/>
                  <a:gd name="T16" fmla="*/ 127 w 406"/>
                  <a:gd name="T17" fmla="*/ 2 h 136"/>
                  <a:gd name="T18" fmla="*/ 149 w 406"/>
                  <a:gd name="T19" fmla="*/ 6 h 136"/>
                  <a:gd name="T20" fmla="*/ 210 w 406"/>
                  <a:gd name="T21" fmla="*/ 18 h 136"/>
                  <a:gd name="T22" fmla="*/ 248 w 406"/>
                  <a:gd name="T23" fmla="*/ 24 h 136"/>
                  <a:gd name="T24" fmla="*/ 293 w 406"/>
                  <a:gd name="T25" fmla="*/ 29 h 136"/>
                  <a:gd name="T26" fmla="*/ 345 w 406"/>
                  <a:gd name="T27" fmla="*/ 32 h 136"/>
                  <a:gd name="T28" fmla="*/ 406 w 406"/>
                  <a:gd name="T29" fmla="*/ 34 h 136"/>
                  <a:gd name="T30" fmla="*/ 406 w 406"/>
                  <a:gd name="T31" fmla="*/ 42 h 136"/>
                  <a:gd name="T32" fmla="*/ 345 w 406"/>
                  <a:gd name="T33" fmla="*/ 40 h 136"/>
                  <a:gd name="T34" fmla="*/ 292 w 406"/>
                  <a:gd name="T35" fmla="*/ 37 h 136"/>
                  <a:gd name="T36" fmla="*/ 247 w 406"/>
                  <a:gd name="T37" fmla="*/ 32 h 136"/>
                  <a:gd name="T38" fmla="*/ 209 w 406"/>
                  <a:gd name="T39" fmla="*/ 26 h 136"/>
                  <a:gd name="T40" fmla="*/ 148 w 406"/>
                  <a:gd name="T41" fmla="*/ 14 h 136"/>
                  <a:gd name="T42" fmla="*/ 126 w 406"/>
                  <a:gd name="T43" fmla="*/ 10 h 136"/>
                  <a:gd name="T44" fmla="*/ 108 w 406"/>
                  <a:gd name="T45" fmla="*/ 8 h 136"/>
                  <a:gd name="T46" fmla="*/ 93 w 406"/>
                  <a:gd name="T47" fmla="*/ 8 h 136"/>
                  <a:gd name="T48" fmla="*/ 80 w 406"/>
                  <a:gd name="T49" fmla="*/ 12 h 136"/>
                  <a:gd name="T50" fmla="*/ 68 w 406"/>
                  <a:gd name="T51" fmla="*/ 18 h 136"/>
                  <a:gd name="T52" fmla="*/ 58 w 406"/>
                  <a:gd name="T53" fmla="*/ 30 h 136"/>
                  <a:gd name="T54" fmla="*/ 46 w 406"/>
                  <a:gd name="T55" fmla="*/ 47 h 136"/>
                  <a:gd name="T56" fmla="*/ 35 w 406"/>
                  <a:gd name="T57" fmla="*/ 69 h 136"/>
                  <a:gd name="T58" fmla="*/ 7 w 406"/>
                  <a:gd name="T59" fmla="*/ 136 h 136"/>
                  <a:gd name="T60" fmla="*/ 0 w 406"/>
                  <a:gd name="T61" fmla="*/ 132 h 1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406" h="136">
                    <a:moveTo>
                      <a:pt x="0" y="132"/>
                    </a:moveTo>
                    <a:lnTo>
                      <a:pt x="28" y="65"/>
                    </a:lnTo>
                    <a:lnTo>
                      <a:pt x="40" y="42"/>
                    </a:lnTo>
                    <a:lnTo>
                      <a:pt x="52" y="25"/>
                    </a:lnTo>
                    <a:lnTo>
                      <a:pt x="63" y="12"/>
                    </a:lnTo>
                    <a:lnTo>
                      <a:pt x="76" y="5"/>
                    </a:lnTo>
                    <a:lnTo>
                      <a:pt x="92" y="0"/>
                    </a:lnTo>
                    <a:lnTo>
                      <a:pt x="108" y="0"/>
                    </a:lnTo>
                    <a:lnTo>
                      <a:pt x="127" y="2"/>
                    </a:lnTo>
                    <a:lnTo>
                      <a:pt x="149" y="6"/>
                    </a:lnTo>
                    <a:lnTo>
                      <a:pt x="210" y="18"/>
                    </a:lnTo>
                    <a:lnTo>
                      <a:pt x="248" y="24"/>
                    </a:lnTo>
                    <a:lnTo>
                      <a:pt x="293" y="29"/>
                    </a:lnTo>
                    <a:lnTo>
                      <a:pt x="345" y="32"/>
                    </a:lnTo>
                    <a:lnTo>
                      <a:pt x="406" y="34"/>
                    </a:lnTo>
                    <a:lnTo>
                      <a:pt x="406" y="42"/>
                    </a:lnTo>
                    <a:lnTo>
                      <a:pt x="345" y="40"/>
                    </a:lnTo>
                    <a:lnTo>
                      <a:pt x="292" y="37"/>
                    </a:lnTo>
                    <a:lnTo>
                      <a:pt x="247" y="32"/>
                    </a:lnTo>
                    <a:lnTo>
                      <a:pt x="209" y="26"/>
                    </a:lnTo>
                    <a:lnTo>
                      <a:pt x="148" y="14"/>
                    </a:lnTo>
                    <a:lnTo>
                      <a:pt x="126" y="10"/>
                    </a:lnTo>
                    <a:lnTo>
                      <a:pt x="108" y="8"/>
                    </a:lnTo>
                    <a:lnTo>
                      <a:pt x="93" y="8"/>
                    </a:lnTo>
                    <a:lnTo>
                      <a:pt x="80" y="12"/>
                    </a:lnTo>
                    <a:lnTo>
                      <a:pt x="68" y="18"/>
                    </a:lnTo>
                    <a:lnTo>
                      <a:pt x="58" y="30"/>
                    </a:lnTo>
                    <a:lnTo>
                      <a:pt x="46" y="47"/>
                    </a:lnTo>
                    <a:lnTo>
                      <a:pt x="35" y="69"/>
                    </a:lnTo>
                    <a:lnTo>
                      <a:pt x="7" y="136"/>
                    </a:lnTo>
                    <a:lnTo>
                      <a:pt x="0" y="13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11" name="Freeform 37">
                <a:extLst>
                  <a:ext uri="{FF2B5EF4-FFF2-40B4-BE49-F238E27FC236}">
                    <a16:creationId xmlns:a16="http://schemas.microsoft.com/office/drawing/2014/main" id="{FC431675-7511-47E0-95A2-24013AA85C3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74" y="2419"/>
                <a:ext cx="7" cy="4"/>
              </a:xfrm>
              <a:custGeom>
                <a:avLst/>
                <a:gdLst>
                  <a:gd name="T0" fmla="*/ 0 w 7"/>
                  <a:gd name="T1" fmla="*/ 0 h 4"/>
                  <a:gd name="T2" fmla="*/ 7 w 7"/>
                  <a:gd name="T3" fmla="*/ 4 h 4"/>
                  <a:gd name="T4" fmla="*/ 0 w 7"/>
                  <a:gd name="T5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7" h="4">
                    <a:moveTo>
                      <a:pt x="0" y="0"/>
                    </a:moveTo>
                    <a:lnTo>
                      <a:pt x="7" y="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12" name="Freeform 38">
                <a:extLst>
                  <a:ext uri="{FF2B5EF4-FFF2-40B4-BE49-F238E27FC236}">
                    <a16:creationId xmlns:a16="http://schemas.microsoft.com/office/drawing/2014/main" id="{4D3293A6-A2EE-453F-AD2F-C4A087D8DA8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77" y="2323"/>
                <a:ext cx="60" cy="73"/>
              </a:xfrm>
              <a:custGeom>
                <a:avLst/>
                <a:gdLst>
                  <a:gd name="T0" fmla="*/ 6 w 60"/>
                  <a:gd name="T1" fmla="*/ 0 h 73"/>
                  <a:gd name="T2" fmla="*/ 0 w 60"/>
                  <a:gd name="T3" fmla="*/ 5 h 73"/>
                  <a:gd name="T4" fmla="*/ 54 w 60"/>
                  <a:gd name="T5" fmla="*/ 73 h 73"/>
                  <a:gd name="T6" fmla="*/ 60 w 60"/>
                  <a:gd name="T7" fmla="*/ 68 h 73"/>
                  <a:gd name="T8" fmla="*/ 6 w 60"/>
                  <a:gd name="T9" fmla="*/ 0 h 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0" h="73">
                    <a:moveTo>
                      <a:pt x="6" y="0"/>
                    </a:moveTo>
                    <a:lnTo>
                      <a:pt x="0" y="5"/>
                    </a:lnTo>
                    <a:lnTo>
                      <a:pt x="54" y="73"/>
                    </a:lnTo>
                    <a:lnTo>
                      <a:pt x="60" y="68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13" name="Freeform 39">
                <a:extLst>
                  <a:ext uri="{FF2B5EF4-FFF2-40B4-BE49-F238E27FC236}">
                    <a16:creationId xmlns:a16="http://schemas.microsoft.com/office/drawing/2014/main" id="{AE46B8F7-FF43-4BD0-8365-3BED4B4D3D5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77" y="2321"/>
                <a:ext cx="6" cy="8"/>
              </a:xfrm>
              <a:custGeom>
                <a:avLst/>
                <a:gdLst>
                  <a:gd name="T0" fmla="*/ 3 w 6"/>
                  <a:gd name="T1" fmla="*/ 0 h 8"/>
                  <a:gd name="T2" fmla="*/ 4 w 6"/>
                  <a:gd name="T3" fmla="*/ 0 h 8"/>
                  <a:gd name="T4" fmla="*/ 6 w 6"/>
                  <a:gd name="T5" fmla="*/ 2 h 8"/>
                  <a:gd name="T6" fmla="*/ 0 w 6"/>
                  <a:gd name="T7" fmla="*/ 7 h 8"/>
                  <a:gd name="T8" fmla="*/ 3 w 6"/>
                  <a:gd name="T9" fmla="*/ 8 h 8"/>
                  <a:gd name="T10" fmla="*/ 3 w 6"/>
                  <a:gd name="T11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" h="8">
                    <a:moveTo>
                      <a:pt x="3" y="0"/>
                    </a:moveTo>
                    <a:lnTo>
                      <a:pt x="4" y="0"/>
                    </a:lnTo>
                    <a:lnTo>
                      <a:pt x="6" y="2"/>
                    </a:lnTo>
                    <a:lnTo>
                      <a:pt x="0" y="7"/>
                    </a:lnTo>
                    <a:lnTo>
                      <a:pt x="3" y="8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14" name="Freeform 40">
                <a:extLst>
                  <a:ext uri="{FF2B5EF4-FFF2-40B4-BE49-F238E27FC236}">
                    <a16:creationId xmlns:a16="http://schemas.microsoft.com/office/drawing/2014/main" id="{96A4F403-7B1B-420D-A265-89E459083A5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31" y="2390"/>
                <a:ext cx="6" cy="9"/>
              </a:xfrm>
              <a:custGeom>
                <a:avLst/>
                <a:gdLst>
                  <a:gd name="T0" fmla="*/ 0 w 6"/>
                  <a:gd name="T1" fmla="*/ 6 h 9"/>
                  <a:gd name="T2" fmla="*/ 2 w 6"/>
                  <a:gd name="T3" fmla="*/ 9 h 9"/>
                  <a:gd name="T4" fmla="*/ 5 w 6"/>
                  <a:gd name="T5" fmla="*/ 7 h 9"/>
                  <a:gd name="T6" fmla="*/ 1 w 6"/>
                  <a:gd name="T7" fmla="*/ 0 h 9"/>
                  <a:gd name="T8" fmla="*/ 6 w 6"/>
                  <a:gd name="T9" fmla="*/ 1 h 9"/>
                  <a:gd name="T10" fmla="*/ 0 w 6"/>
                  <a:gd name="T11" fmla="*/ 6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" h="9">
                    <a:moveTo>
                      <a:pt x="0" y="6"/>
                    </a:moveTo>
                    <a:lnTo>
                      <a:pt x="2" y="9"/>
                    </a:lnTo>
                    <a:lnTo>
                      <a:pt x="5" y="7"/>
                    </a:lnTo>
                    <a:lnTo>
                      <a:pt x="1" y="0"/>
                    </a:lnTo>
                    <a:lnTo>
                      <a:pt x="6" y="1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15" name="Freeform 41">
                <a:extLst>
                  <a:ext uri="{FF2B5EF4-FFF2-40B4-BE49-F238E27FC236}">
                    <a16:creationId xmlns:a16="http://schemas.microsoft.com/office/drawing/2014/main" id="{1E363E13-116B-494E-93D4-6CFC7EF10E3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39" y="811"/>
                <a:ext cx="3487" cy="1808"/>
              </a:xfrm>
              <a:custGeom>
                <a:avLst/>
                <a:gdLst>
                  <a:gd name="T0" fmla="*/ 3188 w 3487"/>
                  <a:gd name="T1" fmla="*/ 1777 h 1808"/>
                  <a:gd name="T2" fmla="*/ 3283 w 3487"/>
                  <a:gd name="T3" fmla="*/ 1716 h 1808"/>
                  <a:gd name="T4" fmla="*/ 3351 w 3487"/>
                  <a:gd name="T5" fmla="*/ 1653 h 1808"/>
                  <a:gd name="T6" fmla="*/ 3421 w 3487"/>
                  <a:gd name="T7" fmla="*/ 1555 h 1808"/>
                  <a:gd name="T8" fmla="*/ 3459 w 3487"/>
                  <a:gd name="T9" fmla="*/ 1471 h 1808"/>
                  <a:gd name="T10" fmla="*/ 3483 w 3487"/>
                  <a:gd name="T11" fmla="*/ 1363 h 1808"/>
                  <a:gd name="T12" fmla="*/ 3486 w 3487"/>
                  <a:gd name="T13" fmla="*/ 1275 h 1808"/>
                  <a:gd name="T14" fmla="*/ 3463 w 3487"/>
                  <a:gd name="T15" fmla="*/ 1123 h 1808"/>
                  <a:gd name="T16" fmla="*/ 3418 w 3487"/>
                  <a:gd name="T17" fmla="*/ 987 h 1808"/>
                  <a:gd name="T18" fmla="*/ 3362 w 3487"/>
                  <a:gd name="T19" fmla="*/ 873 h 1808"/>
                  <a:gd name="T20" fmla="*/ 3273 w 3487"/>
                  <a:gd name="T21" fmla="*/ 736 h 1808"/>
                  <a:gd name="T22" fmla="*/ 3187 w 3487"/>
                  <a:gd name="T23" fmla="*/ 634 h 1808"/>
                  <a:gd name="T24" fmla="*/ 3081 w 3487"/>
                  <a:gd name="T25" fmla="*/ 530 h 1808"/>
                  <a:gd name="T26" fmla="*/ 2956 w 3487"/>
                  <a:gd name="T27" fmla="*/ 431 h 1808"/>
                  <a:gd name="T28" fmla="*/ 2810 w 3487"/>
                  <a:gd name="T29" fmla="*/ 334 h 1808"/>
                  <a:gd name="T30" fmla="*/ 2492 w 3487"/>
                  <a:gd name="T31" fmla="*/ 174 h 1808"/>
                  <a:gd name="T32" fmla="*/ 2255 w 3487"/>
                  <a:gd name="T33" fmla="*/ 88 h 1808"/>
                  <a:gd name="T34" fmla="*/ 2082 w 3487"/>
                  <a:gd name="T35" fmla="*/ 43 h 1808"/>
                  <a:gd name="T36" fmla="*/ 1851 w 3487"/>
                  <a:gd name="T37" fmla="*/ 9 h 1808"/>
                  <a:gd name="T38" fmla="*/ 1586 w 3487"/>
                  <a:gd name="T39" fmla="*/ 0 h 1808"/>
                  <a:gd name="T40" fmla="*/ 1344 w 3487"/>
                  <a:gd name="T41" fmla="*/ 8 h 1808"/>
                  <a:gd name="T42" fmla="*/ 1116 w 3487"/>
                  <a:gd name="T43" fmla="*/ 43 h 1808"/>
                  <a:gd name="T44" fmla="*/ 884 w 3487"/>
                  <a:gd name="T45" fmla="*/ 104 h 1808"/>
                  <a:gd name="T46" fmla="*/ 712 w 3487"/>
                  <a:gd name="T47" fmla="*/ 167 h 1808"/>
                  <a:gd name="T48" fmla="*/ 525 w 3487"/>
                  <a:gd name="T49" fmla="*/ 260 h 1808"/>
                  <a:gd name="T50" fmla="*/ 372 w 3487"/>
                  <a:gd name="T51" fmla="*/ 363 h 1808"/>
                  <a:gd name="T52" fmla="*/ 270 w 3487"/>
                  <a:gd name="T53" fmla="*/ 455 h 1808"/>
                  <a:gd name="T54" fmla="*/ 170 w 3487"/>
                  <a:gd name="T55" fmla="*/ 572 h 1808"/>
                  <a:gd name="T56" fmla="*/ 93 w 3487"/>
                  <a:gd name="T57" fmla="*/ 690 h 1808"/>
                  <a:gd name="T58" fmla="*/ 46 w 3487"/>
                  <a:gd name="T59" fmla="*/ 789 h 1808"/>
                  <a:gd name="T60" fmla="*/ 9 w 3487"/>
                  <a:gd name="T61" fmla="*/ 918 h 1808"/>
                  <a:gd name="T62" fmla="*/ 0 w 3487"/>
                  <a:gd name="T63" fmla="*/ 1030 h 1808"/>
                  <a:gd name="T64" fmla="*/ 12 w 3487"/>
                  <a:gd name="T65" fmla="*/ 1139 h 1808"/>
                  <a:gd name="T66" fmla="*/ 37 w 3487"/>
                  <a:gd name="T67" fmla="*/ 1229 h 1808"/>
                  <a:gd name="T68" fmla="*/ 94 w 3487"/>
                  <a:gd name="T69" fmla="*/ 1346 h 1808"/>
                  <a:gd name="T70" fmla="*/ 187 w 3487"/>
                  <a:gd name="T71" fmla="*/ 1473 h 1808"/>
                  <a:gd name="T72" fmla="*/ 263 w 3487"/>
                  <a:gd name="T73" fmla="*/ 1546 h 1808"/>
                  <a:gd name="T74" fmla="*/ 363 w 3487"/>
                  <a:gd name="T75" fmla="*/ 1609 h 1808"/>
                  <a:gd name="T76" fmla="*/ 483 w 3487"/>
                  <a:gd name="T77" fmla="*/ 1655 h 1808"/>
                  <a:gd name="T78" fmla="*/ 632 w 3487"/>
                  <a:gd name="T79" fmla="*/ 1679 h 1808"/>
                  <a:gd name="T80" fmla="*/ 788 w 3487"/>
                  <a:gd name="T81" fmla="*/ 1679 h 1808"/>
                  <a:gd name="T82" fmla="*/ 894 w 3487"/>
                  <a:gd name="T83" fmla="*/ 1666 h 1808"/>
                  <a:gd name="T84" fmla="*/ 1019 w 3487"/>
                  <a:gd name="T85" fmla="*/ 1634 h 1808"/>
                  <a:gd name="T86" fmla="*/ 1163 w 3487"/>
                  <a:gd name="T87" fmla="*/ 1572 h 1808"/>
                  <a:gd name="T88" fmla="*/ 1247 w 3487"/>
                  <a:gd name="T89" fmla="*/ 1517 h 1808"/>
                  <a:gd name="T90" fmla="*/ 1282 w 3487"/>
                  <a:gd name="T91" fmla="*/ 1468 h 1808"/>
                  <a:gd name="T92" fmla="*/ 1308 w 3487"/>
                  <a:gd name="T93" fmla="*/ 1369 h 1808"/>
                  <a:gd name="T94" fmla="*/ 1311 w 3487"/>
                  <a:gd name="T95" fmla="*/ 1290 h 1808"/>
                  <a:gd name="T96" fmla="*/ 1298 w 3487"/>
                  <a:gd name="T97" fmla="*/ 1243 h 1808"/>
                  <a:gd name="T98" fmla="*/ 1261 w 3487"/>
                  <a:gd name="T99" fmla="*/ 1197 h 1808"/>
                  <a:gd name="T100" fmla="*/ 1132 w 3487"/>
                  <a:gd name="T101" fmla="*/ 1132 h 1808"/>
                  <a:gd name="T102" fmla="*/ 2281 w 3487"/>
                  <a:gd name="T103" fmla="*/ 1116 h 1808"/>
                  <a:gd name="T104" fmla="*/ 2185 w 3487"/>
                  <a:gd name="T105" fmla="*/ 1534 h 18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3487" h="1808">
                    <a:moveTo>
                      <a:pt x="3109" y="1808"/>
                    </a:moveTo>
                    <a:lnTo>
                      <a:pt x="3124" y="1803"/>
                    </a:lnTo>
                    <a:lnTo>
                      <a:pt x="3139" y="1797"/>
                    </a:lnTo>
                    <a:lnTo>
                      <a:pt x="3155" y="1791"/>
                    </a:lnTo>
                    <a:lnTo>
                      <a:pt x="3171" y="1784"/>
                    </a:lnTo>
                    <a:lnTo>
                      <a:pt x="3188" y="1777"/>
                    </a:lnTo>
                    <a:lnTo>
                      <a:pt x="3204" y="1769"/>
                    </a:lnTo>
                    <a:lnTo>
                      <a:pt x="3220" y="1760"/>
                    </a:lnTo>
                    <a:lnTo>
                      <a:pt x="3236" y="1750"/>
                    </a:lnTo>
                    <a:lnTo>
                      <a:pt x="3252" y="1739"/>
                    </a:lnTo>
                    <a:lnTo>
                      <a:pt x="3268" y="1728"/>
                    </a:lnTo>
                    <a:lnTo>
                      <a:pt x="3283" y="1716"/>
                    </a:lnTo>
                    <a:lnTo>
                      <a:pt x="3299" y="1703"/>
                    </a:lnTo>
                    <a:lnTo>
                      <a:pt x="3314" y="1689"/>
                    </a:lnTo>
                    <a:lnTo>
                      <a:pt x="3329" y="1675"/>
                    </a:lnTo>
                    <a:lnTo>
                      <a:pt x="3336" y="1668"/>
                    </a:lnTo>
                    <a:lnTo>
                      <a:pt x="3344" y="1660"/>
                    </a:lnTo>
                    <a:lnTo>
                      <a:pt x="3351" y="1653"/>
                    </a:lnTo>
                    <a:lnTo>
                      <a:pt x="3358" y="1645"/>
                    </a:lnTo>
                    <a:lnTo>
                      <a:pt x="3371" y="1627"/>
                    </a:lnTo>
                    <a:lnTo>
                      <a:pt x="3384" y="1610"/>
                    </a:lnTo>
                    <a:lnTo>
                      <a:pt x="3398" y="1592"/>
                    </a:lnTo>
                    <a:lnTo>
                      <a:pt x="3410" y="1574"/>
                    </a:lnTo>
                    <a:lnTo>
                      <a:pt x="3421" y="1555"/>
                    </a:lnTo>
                    <a:lnTo>
                      <a:pt x="3427" y="1545"/>
                    </a:lnTo>
                    <a:lnTo>
                      <a:pt x="3432" y="1535"/>
                    </a:lnTo>
                    <a:lnTo>
                      <a:pt x="3437" y="1524"/>
                    </a:lnTo>
                    <a:lnTo>
                      <a:pt x="3441" y="1514"/>
                    </a:lnTo>
                    <a:lnTo>
                      <a:pt x="3450" y="1493"/>
                    </a:lnTo>
                    <a:lnTo>
                      <a:pt x="3459" y="1471"/>
                    </a:lnTo>
                    <a:lnTo>
                      <a:pt x="3466" y="1447"/>
                    </a:lnTo>
                    <a:lnTo>
                      <a:pt x="3472" y="1424"/>
                    </a:lnTo>
                    <a:lnTo>
                      <a:pt x="3477" y="1400"/>
                    </a:lnTo>
                    <a:lnTo>
                      <a:pt x="3479" y="1388"/>
                    </a:lnTo>
                    <a:lnTo>
                      <a:pt x="3481" y="1375"/>
                    </a:lnTo>
                    <a:lnTo>
                      <a:pt x="3483" y="1363"/>
                    </a:lnTo>
                    <a:lnTo>
                      <a:pt x="3484" y="1350"/>
                    </a:lnTo>
                    <a:lnTo>
                      <a:pt x="3485" y="1337"/>
                    </a:lnTo>
                    <a:lnTo>
                      <a:pt x="3486" y="1324"/>
                    </a:lnTo>
                    <a:lnTo>
                      <a:pt x="3487" y="1311"/>
                    </a:lnTo>
                    <a:lnTo>
                      <a:pt x="3487" y="1297"/>
                    </a:lnTo>
                    <a:lnTo>
                      <a:pt x="3486" y="1275"/>
                    </a:lnTo>
                    <a:lnTo>
                      <a:pt x="3485" y="1252"/>
                    </a:lnTo>
                    <a:lnTo>
                      <a:pt x="3483" y="1229"/>
                    </a:lnTo>
                    <a:lnTo>
                      <a:pt x="3480" y="1204"/>
                    </a:lnTo>
                    <a:lnTo>
                      <a:pt x="3475" y="1178"/>
                    </a:lnTo>
                    <a:lnTo>
                      <a:pt x="3470" y="1151"/>
                    </a:lnTo>
                    <a:lnTo>
                      <a:pt x="3463" y="1123"/>
                    </a:lnTo>
                    <a:lnTo>
                      <a:pt x="3460" y="1108"/>
                    </a:lnTo>
                    <a:lnTo>
                      <a:pt x="3456" y="1093"/>
                    </a:lnTo>
                    <a:lnTo>
                      <a:pt x="3447" y="1064"/>
                    </a:lnTo>
                    <a:lnTo>
                      <a:pt x="3436" y="1034"/>
                    </a:lnTo>
                    <a:lnTo>
                      <a:pt x="3425" y="1003"/>
                    </a:lnTo>
                    <a:lnTo>
                      <a:pt x="3418" y="987"/>
                    </a:lnTo>
                    <a:lnTo>
                      <a:pt x="3411" y="971"/>
                    </a:lnTo>
                    <a:lnTo>
                      <a:pt x="3397" y="938"/>
                    </a:lnTo>
                    <a:lnTo>
                      <a:pt x="3388" y="922"/>
                    </a:lnTo>
                    <a:lnTo>
                      <a:pt x="3380" y="906"/>
                    </a:lnTo>
                    <a:lnTo>
                      <a:pt x="3371" y="889"/>
                    </a:lnTo>
                    <a:lnTo>
                      <a:pt x="3362" y="873"/>
                    </a:lnTo>
                    <a:lnTo>
                      <a:pt x="3342" y="839"/>
                    </a:lnTo>
                    <a:lnTo>
                      <a:pt x="3332" y="822"/>
                    </a:lnTo>
                    <a:lnTo>
                      <a:pt x="3321" y="805"/>
                    </a:lnTo>
                    <a:lnTo>
                      <a:pt x="3310" y="788"/>
                    </a:lnTo>
                    <a:lnTo>
                      <a:pt x="3298" y="771"/>
                    </a:lnTo>
                    <a:lnTo>
                      <a:pt x="3273" y="736"/>
                    </a:lnTo>
                    <a:lnTo>
                      <a:pt x="3260" y="719"/>
                    </a:lnTo>
                    <a:lnTo>
                      <a:pt x="3246" y="702"/>
                    </a:lnTo>
                    <a:lnTo>
                      <a:pt x="3232" y="685"/>
                    </a:lnTo>
                    <a:lnTo>
                      <a:pt x="3218" y="668"/>
                    </a:lnTo>
                    <a:lnTo>
                      <a:pt x="3203" y="651"/>
                    </a:lnTo>
                    <a:lnTo>
                      <a:pt x="3187" y="634"/>
                    </a:lnTo>
                    <a:lnTo>
                      <a:pt x="3170" y="616"/>
                    </a:lnTo>
                    <a:lnTo>
                      <a:pt x="3153" y="599"/>
                    </a:lnTo>
                    <a:lnTo>
                      <a:pt x="3136" y="581"/>
                    </a:lnTo>
                    <a:lnTo>
                      <a:pt x="3119" y="564"/>
                    </a:lnTo>
                    <a:lnTo>
                      <a:pt x="3100" y="547"/>
                    </a:lnTo>
                    <a:lnTo>
                      <a:pt x="3081" y="530"/>
                    </a:lnTo>
                    <a:lnTo>
                      <a:pt x="3062" y="514"/>
                    </a:lnTo>
                    <a:lnTo>
                      <a:pt x="3042" y="497"/>
                    </a:lnTo>
                    <a:lnTo>
                      <a:pt x="3022" y="480"/>
                    </a:lnTo>
                    <a:lnTo>
                      <a:pt x="3001" y="463"/>
                    </a:lnTo>
                    <a:lnTo>
                      <a:pt x="2978" y="447"/>
                    </a:lnTo>
                    <a:lnTo>
                      <a:pt x="2956" y="431"/>
                    </a:lnTo>
                    <a:lnTo>
                      <a:pt x="2933" y="413"/>
                    </a:lnTo>
                    <a:lnTo>
                      <a:pt x="2910" y="397"/>
                    </a:lnTo>
                    <a:lnTo>
                      <a:pt x="2885" y="381"/>
                    </a:lnTo>
                    <a:lnTo>
                      <a:pt x="2861" y="365"/>
                    </a:lnTo>
                    <a:lnTo>
                      <a:pt x="2835" y="349"/>
                    </a:lnTo>
                    <a:lnTo>
                      <a:pt x="2810" y="334"/>
                    </a:lnTo>
                    <a:lnTo>
                      <a:pt x="2755" y="303"/>
                    </a:lnTo>
                    <a:lnTo>
                      <a:pt x="2700" y="274"/>
                    </a:lnTo>
                    <a:lnTo>
                      <a:pt x="2647" y="245"/>
                    </a:lnTo>
                    <a:lnTo>
                      <a:pt x="2594" y="220"/>
                    </a:lnTo>
                    <a:lnTo>
                      <a:pt x="2542" y="196"/>
                    </a:lnTo>
                    <a:lnTo>
                      <a:pt x="2492" y="174"/>
                    </a:lnTo>
                    <a:lnTo>
                      <a:pt x="2443" y="154"/>
                    </a:lnTo>
                    <a:lnTo>
                      <a:pt x="2394" y="135"/>
                    </a:lnTo>
                    <a:lnTo>
                      <a:pt x="2371" y="126"/>
                    </a:lnTo>
                    <a:lnTo>
                      <a:pt x="2346" y="118"/>
                    </a:lnTo>
                    <a:lnTo>
                      <a:pt x="2300" y="102"/>
                    </a:lnTo>
                    <a:lnTo>
                      <a:pt x="2255" y="88"/>
                    </a:lnTo>
                    <a:lnTo>
                      <a:pt x="2211" y="74"/>
                    </a:lnTo>
                    <a:lnTo>
                      <a:pt x="2189" y="68"/>
                    </a:lnTo>
                    <a:lnTo>
                      <a:pt x="2167" y="63"/>
                    </a:lnTo>
                    <a:lnTo>
                      <a:pt x="2145" y="57"/>
                    </a:lnTo>
                    <a:lnTo>
                      <a:pt x="2124" y="52"/>
                    </a:lnTo>
                    <a:lnTo>
                      <a:pt x="2082" y="43"/>
                    </a:lnTo>
                    <a:lnTo>
                      <a:pt x="2042" y="35"/>
                    </a:lnTo>
                    <a:lnTo>
                      <a:pt x="2002" y="28"/>
                    </a:lnTo>
                    <a:lnTo>
                      <a:pt x="1963" y="22"/>
                    </a:lnTo>
                    <a:lnTo>
                      <a:pt x="1924" y="17"/>
                    </a:lnTo>
                    <a:lnTo>
                      <a:pt x="1887" y="12"/>
                    </a:lnTo>
                    <a:lnTo>
                      <a:pt x="1851" y="9"/>
                    </a:lnTo>
                    <a:lnTo>
                      <a:pt x="1815" y="6"/>
                    </a:lnTo>
                    <a:lnTo>
                      <a:pt x="1780" y="4"/>
                    </a:lnTo>
                    <a:lnTo>
                      <a:pt x="1712" y="1"/>
                    </a:lnTo>
                    <a:lnTo>
                      <a:pt x="1679" y="0"/>
                    </a:lnTo>
                    <a:lnTo>
                      <a:pt x="1647" y="0"/>
                    </a:lnTo>
                    <a:lnTo>
                      <a:pt x="1586" y="0"/>
                    </a:lnTo>
                    <a:lnTo>
                      <a:pt x="1525" y="0"/>
                    </a:lnTo>
                    <a:lnTo>
                      <a:pt x="1469" y="1"/>
                    </a:lnTo>
                    <a:lnTo>
                      <a:pt x="1440" y="2"/>
                    </a:lnTo>
                    <a:lnTo>
                      <a:pt x="1410" y="3"/>
                    </a:lnTo>
                    <a:lnTo>
                      <a:pt x="1378" y="5"/>
                    </a:lnTo>
                    <a:lnTo>
                      <a:pt x="1344" y="8"/>
                    </a:lnTo>
                    <a:lnTo>
                      <a:pt x="1308" y="12"/>
                    </a:lnTo>
                    <a:lnTo>
                      <a:pt x="1272" y="16"/>
                    </a:lnTo>
                    <a:lnTo>
                      <a:pt x="1235" y="22"/>
                    </a:lnTo>
                    <a:lnTo>
                      <a:pt x="1197" y="28"/>
                    </a:lnTo>
                    <a:lnTo>
                      <a:pt x="1157" y="35"/>
                    </a:lnTo>
                    <a:lnTo>
                      <a:pt x="1116" y="43"/>
                    </a:lnTo>
                    <a:lnTo>
                      <a:pt x="1075" y="51"/>
                    </a:lnTo>
                    <a:lnTo>
                      <a:pt x="1034" y="61"/>
                    </a:lnTo>
                    <a:lnTo>
                      <a:pt x="992" y="72"/>
                    </a:lnTo>
                    <a:lnTo>
                      <a:pt x="949" y="84"/>
                    </a:lnTo>
                    <a:lnTo>
                      <a:pt x="906" y="97"/>
                    </a:lnTo>
                    <a:lnTo>
                      <a:pt x="884" y="104"/>
                    </a:lnTo>
                    <a:lnTo>
                      <a:pt x="863" y="111"/>
                    </a:lnTo>
                    <a:lnTo>
                      <a:pt x="841" y="118"/>
                    </a:lnTo>
                    <a:lnTo>
                      <a:pt x="820" y="125"/>
                    </a:lnTo>
                    <a:lnTo>
                      <a:pt x="777" y="141"/>
                    </a:lnTo>
                    <a:lnTo>
                      <a:pt x="734" y="158"/>
                    </a:lnTo>
                    <a:lnTo>
                      <a:pt x="712" y="167"/>
                    </a:lnTo>
                    <a:lnTo>
                      <a:pt x="691" y="176"/>
                    </a:lnTo>
                    <a:lnTo>
                      <a:pt x="648" y="195"/>
                    </a:lnTo>
                    <a:lnTo>
                      <a:pt x="607" y="215"/>
                    </a:lnTo>
                    <a:lnTo>
                      <a:pt x="586" y="226"/>
                    </a:lnTo>
                    <a:lnTo>
                      <a:pt x="566" y="237"/>
                    </a:lnTo>
                    <a:lnTo>
                      <a:pt x="525" y="260"/>
                    </a:lnTo>
                    <a:lnTo>
                      <a:pt x="485" y="284"/>
                    </a:lnTo>
                    <a:lnTo>
                      <a:pt x="446" y="309"/>
                    </a:lnTo>
                    <a:lnTo>
                      <a:pt x="427" y="322"/>
                    </a:lnTo>
                    <a:lnTo>
                      <a:pt x="408" y="335"/>
                    </a:lnTo>
                    <a:lnTo>
                      <a:pt x="390" y="349"/>
                    </a:lnTo>
                    <a:lnTo>
                      <a:pt x="372" y="363"/>
                    </a:lnTo>
                    <a:lnTo>
                      <a:pt x="354" y="377"/>
                    </a:lnTo>
                    <a:lnTo>
                      <a:pt x="337" y="392"/>
                    </a:lnTo>
                    <a:lnTo>
                      <a:pt x="320" y="407"/>
                    </a:lnTo>
                    <a:lnTo>
                      <a:pt x="302" y="422"/>
                    </a:lnTo>
                    <a:lnTo>
                      <a:pt x="286" y="439"/>
                    </a:lnTo>
                    <a:lnTo>
                      <a:pt x="270" y="455"/>
                    </a:lnTo>
                    <a:lnTo>
                      <a:pt x="254" y="471"/>
                    </a:lnTo>
                    <a:lnTo>
                      <a:pt x="239" y="488"/>
                    </a:lnTo>
                    <a:lnTo>
                      <a:pt x="224" y="505"/>
                    </a:lnTo>
                    <a:lnTo>
                      <a:pt x="210" y="522"/>
                    </a:lnTo>
                    <a:lnTo>
                      <a:pt x="183" y="555"/>
                    </a:lnTo>
                    <a:lnTo>
                      <a:pt x="170" y="572"/>
                    </a:lnTo>
                    <a:lnTo>
                      <a:pt x="158" y="589"/>
                    </a:lnTo>
                    <a:lnTo>
                      <a:pt x="134" y="623"/>
                    </a:lnTo>
                    <a:lnTo>
                      <a:pt x="124" y="640"/>
                    </a:lnTo>
                    <a:lnTo>
                      <a:pt x="113" y="657"/>
                    </a:lnTo>
                    <a:lnTo>
                      <a:pt x="103" y="673"/>
                    </a:lnTo>
                    <a:lnTo>
                      <a:pt x="93" y="690"/>
                    </a:lnTo>
                    <a:lnTo>
                      <a:pt x="84" y="706"/>
                    </a:lnTo>
                    <a:lnTo>
                      <a:pt x="75" y="723"/>
                    </a:lnTo>
                    <a:lnTo>
                      <a:pt x="67" y="739"/>
                    </a:lnTo>
                    <a:lnTo>
                      <a:pt x="60" y="756"/>
                    </a:lnTo>
                    <a:lnTo>
                      <a:pt x="53" y="773"/>
                    </a:lnTo>
                    <a:lnTo>
                      <a:pt x="46" y="789"/>
                    </a:lnTo>
                    <a:lnTo>
                      <a:pt x="34" y="822"/>
                    </a:lnTo>
                    <a:lnTo>
                      <a:pt x="29" y="838"/>
                    </a:lnTo>
                    <a:lnTo>
                      <a:pt x="24" y="854"/>
                    </a:lnTo>
                    <a:lnTo>
                      <a:pt x="16" y="886"/>
                    </a:lnTo>
                    <a:lnTo>
                      <a:pt x="12" y="902"/>
                    </a:lnTo>
                    <a:lnTo>
                      <a:pt x="9" y="918"/>
                    </a:lnTo>
                    <a:lnTo>
                      <a:pt x="7" y="934"/>
                    </a:lnTo>
                    <a:lnTo>
                      <a:pt x="5" y="951"/>
                    </a:lnTo>
                    <a:lnTo>
                      <a:pt x="2" y="983"/>
                    </a:lnTo>
                    <a:lnTo>
                      <a:pt x="1" y="998"/>
                    </a:lnTo>
                    <a:lnTo>
                      <a:pt x="0" y="1014"/>
                    </a:lnTo>
                    <a:lnTo>
                      <a:pt x="0" y="1030"/>
                    </a:lnTo>
                    <a:lnTo>
                      <a:pt x="1" y="1045"/>
                    </a:lnTo>
                    <a:lnTo>
                      <a:pt x="1" y="1061"/>
                    </a:lnTo>
                    <a:lnTo>
                      <a:pt x="3" y="1076"/>
                    </a:lnTo>
                    <a:lnTo>
                      <a:pt x="6" y="1107"/>
                    </a:lnTo>
                    <a:lnTo>
                      <a:pt x="9" y="1123"/>
                    </a:lnTo>
                    <a:lnTo>
                      <a:pt x="12" y="1139"/>
                    </a:lnTo>
                    <a:lnTo>
                      <a:pt x="15" y="1154"/>
                    </a:lnTo>
                    <a:lnTo>
                      <a:pt x="19" y="1169"/>
                    </a:lnTo>
                    <a:lnTo>
                      <a:pt x="23" y="1184"/>
                    </a:lnTo>
                    <a:lnTo>
                      <a:pt x="27" y="1199"/>
                    </a:lnTo>
                    <a:lnTo>
                      <a:pt x="32" y="1214"/>
                    </a:lnTo>
                    <a:lnTo>
                      <a:pt x="37" y="1229"/>
                    </a:lnTo>
                    <a:lnTo>
                      <a:pt x="43" y="1244"/>
                    </a:lnTo>
                    <a:lnTo>
                      <a:pt x="49" y="1258"/>
                    </a:lnTo>
                    <a:lnTo>
                      <a:pt x="56" y="1273"/>
                    </a:lnTo>
                    <a:lnTo>
                      <a:pt x="63" y="1289"/>
                    </a:lnTo>
                    <a:lnTo>
                      <a:pt x="77" y="1317"/>
                    </a:lnTo>
                    <a:lnTo>
                      <a:pt x="94" y="1346"/>
                    </a:lnTo>
                    <a:lnTo>
                      <a:pt x="113" y="1375"/>
                    </a:lnTo>
                    <a:lnTo>
                      <a:pt x="132" y="1403"/>
                    </a:lnTo>
                    <a:lnTo>
                      <a:pt x="153" y="1430"/>
                    </a:lnTo>
                    <a:lnTo>
                      <a:pt x="164" y="1444"/>
                    </a:lnTo>
                    <a:lnTo>
                      <a:pt x="175" y="1458"/>
                    </a:lnTo>
                    <a:lnTo>
                      <a:pt x="187" y="1473"/>
                    </a:lnTo>
                    <a:lnTo>
                      <a:pt x="199" y="1486"/>
                    </a:lnTo>
                    <a:lnTo>
                      <a:pt x="211" y="1499"/>
                    </a:lnTo>
                    <a:lnTo>
                      <a:pt x="224" y="1512"/>
                    </a:lnTo>
                    <a:lnTo>
                      <a:pt x="237" y="1524"/>
                    </a:lnTo>
                    <a:lnTo>
                      <a:pt x="250" y="1536"/>
                    </a:lnTo>
                    <a:lnTo>
                      <a:pt x="263" y="1546"/>
                    </a:lnTo>
                    <a:lnTo>
                      <a:pt x="277" y="1557"/>
                    </a:lnTo>
                    <a:lnTo>
                      <a:pt x="290" y="1567"/>
                    </a:lnTo>
                    <a:lnTo>
                      <a:pt x="304" y="1576"/>
                    </a:lnTo>
                    <a:lnTo>
                      <a:pt x="334" y="1594"/>
                    </a:lnTo>
                    <a:lnTo>
                      <a:pt x="348" y="1601"/>
                    </a:lnTo>
                    <a:lnTo>
                      <a:pt x="363" y="1609"/>
                    </a:lnTo>
                    <a:lnTo>
                      <a:pt x="393" y="1623"/>
                    </a:lnTo>
                    <a:lnTo>
                      <a:pt x="423" y="1636"/>
                    </a:lnTo>
                    <a:lnTo>
                      <a:pt x="438" y="1641"/>
                    </a:lnTo>
                    <a:lnTo>
                      <a:pt x="453" y="1646"/>
                    </a:lnTo>
                    <a:lnTo>
                      <a:pt x="468" y="1650"/>
                    </a:lnTo>
                    <a:lnTo>
                      <a:pt x="483" y="1655"/>
                    </a:lnTo>
                    <a:lnTo>
                      <a:pt x="514" y="1662"/>
                    </a:lnTo>
                    <a:lnTo>
                      <a:pt x="544" y="1668"/>
                    </a:lnTo>
                    <a:lnTo>
                      <a:pt x="559" y="1671"/>
                    </a:lnTo>
                    <a:lnTo>
                      <a:pt x="574" y="1673"/>
                    </a:lnTo>
                    <a:lnTo>
                      <a:pt x="603" y="1677"/>
                    </a:lnTo>
                    <a:lnTo>
                      <a:pt x="632" y="1679"/>
                    </a:lnTo>
                    <a:lnTo>
                      <a:pt x="660" y="1681"/>
                    </a:lnTo>
                    <a:lnTo>
                      <a:pt x="688" y="1682"/>
                    </a:lnTo>
                    <a:lnTo>
                      <a:pt x="714" y="1682"/>
                    </a:lnTo>
                    <a:lnTo>
                      <a:pt x="741" y="1682"/>
                    </a:lnTo>
                    <a:lnTo>
                      <a:pt x="765" y="1681"/>
                    </a:lnTo>
                    <a:lnTo>
                      <a:pt x="788" y="1679"/>
                    </a:lnTo>
                    <a:lnTo>
                      <a:pt x="810" y="1677"/>
                    </a:lnTo>
                    <a:lnTo>
                      <a:pt x="830" y="1675"/>
                    </a:lnTo>
                    <a:lnTo>
                      <a:pt x="849" y="1673"/>
                    </a:lnTo>
                    <a:lnTo>
                      <a:pt x="866" y="1670"/>
                    </a:lnTo>
                    <a:lnTo>
                      <a:pt x="881" y="1668"/>
                    </a:lnTo>
                    <a:lnTo>
                      <a:pt x="894" y="1666"/>
                    </a:lnTo>
                    <a:lnTo>
                      <a:pt x="905" y="1664"/>
                    </a:lnTo>
                    <a:lnTo>
                      <a:pt x="920" y="1660"/>
                    </a:lnTo>
                    <a:lnTo>
                      <a:pt x="927" y="1659"/>
                    </a:lnTo>
                    <a:lnTo>
                      <a:pt x="959" y="1651"/>
                    </a:lnTo>
                    <a:lnTo>
                      <a:pt x="990" y="1643"/>
                    </a:lnTo>
                    <a:lnTo>
                      <a:pt x="1019" y="1634"/>
                    </a:lnTo>
                    <a:lnTo>
                      <a:pt x="1047" y="1623"/>
                    </a:lnTo>
                    <a:lnTo>
                      <a:pt x="1073" y="1613"/>
                    </a:lnTo>
                    <a:lnTo>
                      <a:pt x="1097" y="1603"/>
                    </a:lnTo>
                    <a:lnTo>
                      <a:pt x="1120" y="1593"/>
                    </a:lnTo>
                    <a:lnTo>
                      <a:pt x="1143" y="1583"/>
                    </a:lnTo>
                    <a:lnTo>
                      <a:pt x="1163" y="1572"/>
                    </a:lnTo>
                    <a:lnTo>
                      <a:pt x="1181" y="1562"/>
                    </a:lnTo>
                    <a:lnTo>
                      <a:pt x="1197" y="1552"/>
                    </a:lnTo>
                    <a:lnTo>
                      <a:pt x="1212" y="1543"/>
                    </a:lnTo>
                    <a:lnTo>
                      <a:pt x="1226" y="1534"/>
                    </a:lnTo>
                    <a:lnTo>
                      <a:pt x="1237" y="1525"/>
                    </a:lnTo>
                    <a:lnTo>
                      <a:pt x="1247" y="1517"/>
                    </a:lnTo>
                    <a:lnTo>
                      <a:pt x="1256" y="1510"/>
                    </a:lnTo>
                    <a:lnTo>
                      <a:pt x="1259" y="1506"/>
                    </a:lnTo>
                    <a:lnTo>
                      <a:pt x="1263" y="1502"/>
                    </a:lnTo>
                    <a:lnTo>
                      <a:pt x="1270" y="1492"/>
                    </a:lnTo>
                    <a:lnTo>
                      <a:pt x="1276" y="1481"/>
                    </a:lnTo>
                    <a:lnTo>
                      <a:pt x="1282" y="1468"/>
                    </a:lnTo>
                    <a:lnTo>
                      <a:pt x="1288" y="1452"/>
                    </a:lnTo>
                    <a:lnTo>
                      <a:pt x="1293" y="1437"/>
                    </a:lnTo>
                    <a:lnTo>
                      <a:pt x="1297" y="1420"/>
                    </a:lnTo>
                    <a:lnTo>
                      <a:pt x="1301" y="1404"/>
                    </a:lnTo>
                    <a:lnTo>
                      <a:pt x="1305" y="1386"/>
                    </a:lnTo>
                    <a:lnTo>
                      <a:pt x="1308" y="1369"/>
                    </a:lnTo>
                    <a:lnTo>
                      <a:pt x="1310" y="1352"/>
                    </a:lnTo>
                    <a:lnTo>
                      <a:pt x="1311" y="1335"/>
                    </a:lnTo>
                    <a:lnTo>
                      <a:pt x="1312" y="1319"/>
                    </a:lnTo>
                    <a:lnTo>
                      <a:pt x="1312" y="1304"/>
                    </a:lnTo>
                    <a:lnTo>
                      <a:pt x="1312" y="1297"/>
                    </a:lnTo>
                    <a:lnTo>
                      <a:pt x="1311" y="1290"/>
                    </a:lnTo>
                    <a:lnTo>
                      <a:pt x="1311" y="1282"/>
                    </a:lnTo>
                    <a:lnTo>
                      <a:pt x="1310" y="1276"/>
                    </a:lnTo>
                    <a:lnTo>
                      <a:pt x="1307" y="1264"/>
                    </a:lnTo>
                    <a:lnTo>
                      <a:pt x="1303" y="1253"/>
                    </a:lnTo>
                    <a:lnTo>
                      <a:pt x="1301" y="1248"/>
                    </a:lnTo>
                    <a:lnTo>
                      <a:pt x="1298" y="1243"/>
                    </a:lnTo>
                    <a:lnTo>
                      <a:pt x="1293" y="1233"/>
                    </a:lnTo>
                    <a:lnTo>
                      <a:pt x="1286" y="1224"/>
                    </a:lnTo>
                    <a:lnTo>
                      <a:pt x="1279" y="1215"/>
                    </a:lnTo>
                    <a:lnTo>
                      <a:pt x="1272" y="1207"/>
                    </a:lnTo>
                    <a:lnTo>
                      <a:pt x="1265" y="1200"/>
                    </a:lnTo>
                    <a:lnTo>
                      <a:pt x="1261" y="1197"/>
                    </a:lnTo>
                    <a:lnTo>
                      <a:pt x="1258" y="1194"/>
                    </a:lnTo>
                    <a:lnTo>
                      <a:pt x="1251" y="1188"/>
                    </a:lnTo>
                    <a:lnTo>
                      <a:pt x="1239" y="1179"/>
                    </a:lnTo>
                    <a:lnTo>
                      <a:pt x="1231" y="1174"/>
                    </a:lnTo>
                    <a:lnTo>
                      <a:pt x="1228" y="1172"/>
                    </a:lnTo>
                    <a:lnTo>
                      <a:pt x="1132" y="1132"/>
                    </a:lnTo>
                    <a:lnTo>
                      <a:pt x="987" y="1103"/>
                    </a:lnTo>
                    <a:lnTo>
                      <a:pt x="927" y="1011"/>
                    </a:lnTo>
                    <a:lnTo>
                      <a:pt x="906" y="882"/>
                    </a:lnTo>
                    <a:lnTo>
                      <a:pt x="1180" y="778"/>
                    </a:lnTo>
                    <a:lnTo>
                      <a:pt x="1835" y="834"/>
                    </a:lnTo>
                    <a:lnTo>
                      <a:pt x="2281" y="1116"/>
                    </a:lnTo>
                    <a:lnTo>
                      <a:pt x="2201" y="1172"/>
                    </a:lnTo>
                    <a:lnTo>
                      <a:pt x="2056" y="1176"/>
                    </a:lnTo>
                    <a:lnTo>
                      <a:pt x="2080" y="1236"/>
                    </a:lnTo>
                    <a:lnTo>
                      <a:pt x="2165" y="1313"/>
                    </a:lnTo>
                    <a:lnTo>
                      <a:pt x="2136" y="1361"/>
                    </a:lnTo>
                    <a:lnTo>
                      <a:pt x="2185" y="1534"/>
                    </a:lnTo>
                    <a:lnTo>
                      <a:pt x="2562" y="1775"/>
                    </a:lnTo>
                    <a:lnTo>
                      <a:pt x="3109" y="1808"/>
                    </a:lnTo>
                    <a:close/>
                  </a:path>
                </a:pathLst>
              </a:custGeom>
              <a:solidFill>
                <a:srgbClr val="F9BC8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16" name="Freeform 42">
                <a:extLst>
                  <a:ext uri="{FF2B5EF4-FFF2-40B4-BE49-F238E27FC236}">
                    <a16:creationId xmlns:a16="http://schemas.microsoft.com/office/drawing/2014/main" id="{891ACC18-B6B0-4BD1-B2F1-AD439FD1C52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47" y="2108"/>
                <a:ext cx="382" cy="515"/>
              </a:xfrm>
              <a:custGeom>
                <a:avLst/>
                <a:gdLst>
                  <a:gd name="T0" fmla="*/ 0 w 382"/>
                  <a:gd name="T1" fmla="*/ 506 h 515"/>
                  <a:gd name="T2" fmla="*/ 30 w 382"/>
                  <a:gd name="T3" fmla="*/ 496 h 515"/>
                  <a:gd name="T4" fmla="*/ 61 w 382"/>
                  <a:gd name="T5" fmla="*/ 484 h 515"/>
                  <a:gd name="T6" fmla="*/ 94 w 382"/>
                  <a:gd name="T7" fmla="*/ 468 h 515"/>
                  <a:gd name="T8" fmla="*/ 126 w 382"/>
                  <a:gd name="T9" fmla="*/ 450 h 515"/>
                  <a:gd name="T10" fmla="*/ 157 w 382"/>
                  <a:gd name="T11" fmla="*/ 428 h 515"/>
                  <a:gd name="T12" fmla="*/ 188 w 382"/>
                  <a:gd name="T13" fmla="*/ 403 h 515"/>
                  <a:gd name="T14" fmla="*/ 218 w 382"/>
                  <a:gd name="T15" fmla="*/ 375 h 515"/>
                  <a:gd name="T16" fmla="*/ 247 w 382"/>
                  <a:gd name="T17" fmla="*/ 346 h 515"/>
                  <a:gd name="T18" fmla="*/ 273 w 382"/>
                  <a:gd name="T19" fmla="*/ 311 h 515"/>
                  <a:gd name="T20" fmla="*/ 299 w 382"/>
                  <a:gd name="T21" fmla="*/ 275 h 515"/>
                  <a:gd name="T22" fmla="*/ 320 w 382"/>
                  <a:gd name="T23" fmla="*/ 236 h 515"/>
                  <a:gd name="T24" fmla="*/ 338 w 382"/>
                  <a:gd name="T25" fmla="*/ 194 h 515"/>
                  <a:gd name="T26" fmla="*/ 346 w 382"/>
                  <a:gd name="T27" fmla="*/ 172 h 515"/>
                  <a:gd name="T28" fmla="*/ 354 w 382"/>
                  <a:gd name="T29" fmla="*/ 149 h 515"/>
                  <a:gd name="T30" fmla="*/ 365 w 382"/>
                  <a:gd name="T31" fmla="*/ 102 h 515"/>
                  <a:gd name="T32" fmla="*/ 369 w 382"/>
                  <a:gd name="T33" fmla="*/ 77 h 515"/>
                  <a:gd name="T34" fmla="*/ 372 w 382"/>
                  <a:gd name="T35" fmla="*/ 52 h 515"/>
                  <a:gd name="T36" fmla="*/ 374 w 382"/>
                  <a:gd name="T37" fmla="*/ 27 h 515"/>
                  <a:gd name="T38" fmla="*/ 375 w 382"/>
                  <a:gd name="T39" fmla="*/ 0 h 515"/>
                  <a:gd name="T40" fmla="*/ 382 w 382"/>
                  <a:gd name="T41" fmla="*/ 0 h 515"/>
                  <a:gd name="T42" fmla="*/ 381 w 382"/>
                  <a:gd name="T43" fmla="*/ 27 h 515"/>
                  <a:gd name="T44" fmla="*/ 379 w 382"/>
                  <a:gd name="T45" fmla="*/ 54 h 515"/>
                  <a:gd name="T46" fmla="*/ 376 w 382"/>
                  <a:gd name="T47" fmla="*/ 79 h 515"/>
                  <a:gd name="T48" fmla="*/ 372 w 382"/>
                  <a:gd name="T49" fmla="*/ 105 h 515"/>
                  <a:gd name="T50" fmla="*/ 361 w 382"/>
                  <a:gd name="T51" fmla="*/ 152 h 515"/>
                  <a:gd name="T52" fmla="*/ 353 w 382"/>
                  <a:gd name="T53" fmla="*/ 176 h 515"/>
                  <a:gd name="T54" fmla="*/ 345 w 382"/>
                  <a:gd name="T55" fmla="*/ 198 h 515"/>
                  <a:gd name="T56" fmla="*/ 327 w 382"/>
                  <a:gd name="T57" fmla="*/ 240 h 515"/>
                  <a:gd name="T58" fmla="*/ 305 w 382"/>
                  <a:gd name="T59" fmla="*/ 280 h 515"/>
                  <a:gd name="T60" fmla="*/ 279 w 382"/>
                  <a:gd name="T61" fmla="*/ 316 h 515"/>
                  <a:gd name="T62" fmla="*/ 253 w 382"/>
                  <a:gd name="T63" fmla="*/ 351 h 515"/>
                  <a:gd name="T64" fmla="*/ 223 w 382"/>
                  <a:gd name="T65" fmla="*/ 381 h 515"/>
                  <a:gd name="T66" fmla="*/ 193 w 382"/>
                  <a:gd name="T67" fmla="*/ 409 h 515"/>
                  <a:gd name="T68" fmla="*/ 162 w 382"/>
                  <a:gd name="T69" fmla="*/ 434 h 515"/>
                  <a:gd name="T70" fmla="*/ 130 w 382"/>
                  <a:gd name="T71" fmla="*/ 457 h 515"/>
                  <a:gd name="T72" fmla="*/ 98 w 382"/>
                  <a:gd name="T73" fmla="*/ 475 h 515"/>
                  <a:gd name="T74" fmla="*/ 65 w 382"/>
                  <a:gd name="T75" fmla="*/ 491 h 515"/>
                  <a:gd name="T76" fmla="*/ 32 w 382"/>
                  <a:gd name="T77" fmla="*/ 504 h 515"/>
                  <a:gd name="T78" fmla="*/ 2 w 382"/>
                  <a:gd name="T79" fmla="*/ 515 h 515"/>
                  <a:gd name="T80" fmla="*/ 0 w 382"/>
                  <a:gd name="T81" fmla="*/ 506 h 5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382" h="515">
                    <a:moveTo>
                      <a:pt x="0" y="506"/>
                    </a:moveTo>
                    <a:lnTo>
                      <a:pt x="30" y="496"/>
                    </a:lnTo>
                    <a:lnTo>
                      <a:pt x="61" y="484"/>
                    </a:lnTo>
                    <a:lnTo>
                      <a:pt x="94" y="468"/>
                    </a:lnTo>
                    <a:lnTo>
                      <a:pt x="126" y="450"/>
                    </a:lnTo>
                    <a:lnTo>
                      <a:pt x="157" y="428"/>
                    </a:lnTo>
                    <a:lnTo>
                      <a:pt x="188" y="403"/>
                    </a:lnTo>
                    <a:lnTo>
                      <a:pt x="218" y="375"/>
                    </a:lnTo>
                    <a:lnTo>
                      <a:pt x="247" y="346"/>
                    </a:lnTo>
                    <a:lnTo>
                      <a:pt x="273" y="311"/>
                    </a:lnTo>
                    <a:lnTo>
                      <a:pt x="299" y="275"/>
                    </a:lnTo>
                    <a:lnTo>
                      <a:pt x="320" y="236"/>
                    </a:lnTo>
                    <a:lnTo>
                      <a:pt x="338" y="194"/>
                    </a:lnTo>
                    <a:lnTo>
                      <a:pt x="346" y="172"/>
                    </a:lnTo>
                    <a:lnTo>
                      <a:pt x="354" y="149"/>
                    </a:lnTo>
                    <a:lnTo>
                      <a:pt x="365" y="102"/>
                    </a:lnTo>
                    <a:lnTo>
                      <a:pt x="369" y="77"/>
                    </a:lnTo>
                    <a:lnTo>
                      <a:pt x="372" y="52"/>
                    </a:lnTo>
                    <a:lnTo>
                      <a:pt x="374" y="27"/>
                    </a:lnTo>
                    <a:lnTo>
                      <a:pt x="375" y="0"/>
                    </a:lnTo>
                    <a:lnTo>
                      <a:pt x="382" y="0"/>
                    </a:lnTo>
                    <a:lnTo>
                      <a:pt x="381" y="27"/>
                    </a:lnTo>
                    <a:lnTo>
                      <a:pt x="379" y="54"/>
                    </a:lnTo>
                    <a:lnTo>
                      <a:pt x="376" y="79"/>
                    </a:lnTo>
                    <a:lnTo>
                      <a:pt x="372" y="105"/>
                    </a:lnTo>
                    <a:lnTo>
                      <a:pt x="361" y="152"/>
                    </a:lnTo>
                    <a:lnTo>
                      <a:pt x="353" y="176"/>
                    </a:lnTo>
                    <a:lnTo>
                      <a:pt x="345" y="198"/>
                    </a:lnTo>
                    <a:lnTo>
                      <a:pt x="327" y="240"/>
                    </a:lnTo>
                    <a:lnTo>
                      <a:pt x="305" y="280"/>
                    </a:lnTo>
                    <a:lnTo>
                      <a:pt x="279" y="316"/>
                    </a:lnTo>
                    <a:lnTo>
                      <a:pt x="253" y="351"/>
                    </a:lnTo>
                    <a:lnTo>
                      <a:pt x="223" y="381"/>
                    </a:lnTo>
                    <a:lnTo>
                      <a:pt x="193" y="409"/>
                    </a:lnTo>
                    <a:lnTo>
                      <a:pt x="162" y="434"/>
                    </a:lnTo>
                    <a:lnTo>
                      <a:pt x="130" y="457"/>
                    </a:lnTo>
                    <a:lnTo>
                      <a:pt x="98" y="475"/>
                    </a:lnTo>
                    <a:lnTo>
                      <a:pt x="65" y="491"/>
                    </a:lnTo>
                    <a:lnTo>
                      <a:pt x="32" y="504"/>
                    </a:lnTo>
                    <a:lnTo>
                      <a:pt x="2" y="515"/>
                    </a:lnTo>
                    <a:lnTo>
                      <a:pt x="0" y="506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17" name="Freeform 43">
                <a:extLst>
                  <a:ext uri="{FF2B5EF4-FFF2-40B4-BE49-F238E27FC236}">
                    <a16:creationId xmlns:a16="http://schemas.microsoft.com/office/drawing/2014/main" id="{88D4CE5F-D802-4457-8F72-98ED6D434DF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92" y="1111"/>
                <a:ext cx="737" cy="997"/>
              </a:xfrm>
              <a:custGeom>
                <a:avLst/>
                <a:gdLst>
                  <a:gd name="T0" fmla="*/ 730 w 737"/>
                  <a:gd name="T1" fmla="*/ 997 h 997"/>
                  <a:gd name="T2" fmla="*/ 728 w 737"/>
                  <a:gd name="T3" fmla="*/ 952 h 997"/>
                  <a:gd name="T4" fmla="*/ 722 w 737"/>
                  <a:gd name="T5" fmla="*/ 905 h 997"/>
                  <a:gd name="T6" fmla="*/ 718 w 737"/>
                  <a:gd name="T7" fmla="*/ 879 h 997"/>
                  <a:gd name="T8" fmla="*/ 713 w 737"/>
                  <a:gd name="T9" fmla="*/ 852 h 997"/>
                  <a:gd name="T10" fmla="*/ 699 w 737"/>
                  <a:gd name="T11" fmla="*/ 795 h 997"/>
                  <a:gd name="T12" fmla="*/ 679 w 737"/>
                  <a:gd name="T13" fmla="*/ 736 h 997"/>
                  <a:gd name="T14" fmla="*/ 654 w 737"/>
                  <a:gd name="T15" fmla="*/ 673 h 997"/>
                  <a:gd name="T16" fmla="*/ 622 w 737"/>
                  <a:gd name="T17" fmla="*/ 607 h 997"/>
                  <a:gd name="T18" fmla="*/ 606 w 737"/>
                  <a:gd name="T19" fmla="*/ 574 h 997"/>
                  <a:gd name="T20" fmla="*/ 586 w 737"/>
                  <a:gd name="T21" fmla="*/ 542 h 997"/>
                  <a:gd name="T22" fmla="*/ 542 w 737"/>
                  <a:gd name="T23" fmla="*/ 474 h 997"/>
                  <a:gd name="T24" fmla="*/ 517 w 737"/>
                  <a:gd name="T25" fmla="*/ 439 h 997"/>
                  <a:gd name="T26" fmla="*/ 490 w 737"/>
                  <a:gd name="T27" fmla="*/ 405 h 997"/>
                  <a:gd name="T28" fmla="*/ 462 w 737"/>
                  <a:gd name="T29" fmla="*/ 371 h 997"/>
                  <a:gd name="T30" fmla="*/ 430 w 737"/>
                  <a:gd name="T31" fmla="*/ 336 h 997"/>
                  <a:gd name="T32" fmla="*/ 397 w 737"/>
                  <a:gd name="T33" fmla="*/ 302 h 997"/>
                  <a:gd name="T34" fmla="*/ 362 w 737"/>
                  <a:gd name="T35" fmla="*/ 267 h 997"/>
                  <a:gd name="T36" fmla="*/ 325 w 737"/>
                  <a:gd name="T37" fmla="*/ 233 h 997"/>
                  <a:gd name="T38" fmla="*/ 286 w 737"/>
                  <a:gd name="T39" fmla="*/ 200 h 997"/>
                  <a:gd name="T40" fmla="*/ 200 w 737"/>
                  <a:gd name="T41" fmla="*/ 133 h 997"/>
                  <a:gd name="T42" fmla="*/ 153 w 737"/>
                  <a:gd name="T43" fmla="*/ 100 h 997"/>
                  <a:gd name="T44" fmla="*/ 105 w 737"/>
                  <a:gd name="T45" fmla="*/ 68 h 997"/>
                  <a:gd name="T46" fmla="*/ 53 w 737"/>
                  <a:gd name="T47" fmla="*/ 37 h 997"/>
                  <a:gd name="T48" fmla="*/ 0 w 737"/>
                  <a:gd name="T49" fmla="*/ 6 h 997"/>
                  <a:gd name="T50" fmla="*/ 4 w 737"/>
                  <a:gd name="T51" fmla="*/ 0 h 997"/>
                  <a:gd name="T52" fmla="*/ 58 w 737"/>
                  <a:gd name="T53" fmla="*/ 31 h 997"/>
                  <a:gd name="T54" fmla="*/ 110 w 737"/>
                  <a:gd name="T55" fmla="*/ 62 h 997"/>
                  <a:gd name="T56" fmla="*/ 158 w 737"/>
                  <a:gd name="T57" fmla="*/ 94 h 997"/>
                  <a:gd name="T58" fmla="*/ 205 w 737"/>
                  <a:gd name="T59" fmla="*/ 127 h 997"/>
                  <a:gd name="T60" fmla="*/ 291 w 737"/>
                  <a:gd name="T61" fmla="*/ 194 h 997"/>
                  <a:gd name="T62" fmla="*/ 330 w 737"/>
                  <a:gd name="T63" fmla="*/ 227 h 997"/>
                  <a:gd name="T64" fmla="*/ 367 w 737"/>
                  <a:gd name="T65" fmla="*/ 261 h 997"/>
                  <a:gd name="T66" fmla="*/ 402 w 737"/>
                  <a:gd name="T67" fmla="*/ 295 h 997"/>
                  <a:gd name="T68" fmla="*/ 436 w 737"/>
                  <a:gd name="T69" fmla="*/ 330 h 997"/>
                  <a:gd name="T70" fmla="*/ 468 w 737"/>
                  <a:gd name="T71" fmla="*/ 366 h 997"/>
                  <a:gd name="T72" fmla="*/ 496 w 737"/>
                  <a:gd name="T73" fmla="*/ 400 h 997"/>
                  <a:gd name="T74" fmla="*/ 523 w 737"/>
                  <a:gd name="T75" fmla="*/ 434 h 997"/>
                  <a:gd name="T76" fmla="*/ 548 w 737"/>
                  <a:gd name="T77" fmla="*/ 468 h 997"/>
                  <a:gd name="T78" fmla="*/ 592 w 737"/>
                  <a:gd name="T79" fmla="*/ 537 h 997"/>
                  <a:gd name="T80" fmla="*/ 612 w 737"/>
                  <a:gd name="T81" fmla="*/ 570 h 997"/>
                  <a:gd name="T82" fmla="*/ 629 w 737"/>
                  <a:gd name="T83" fmla="*/ 603 h 997"/>
                  <a:gd name="T84" fmla="*/ 661 w 737"/>
                  <a:gd name="T85" fmla="*/ 669 h 997"/>
                  <a:gd name="T86" fmla="*/ 686 w 737"/>
                  <a:gd name="T87" fmla="*/ 733 h 997"/>
                  <a:gd name="T88" fmla="*/ 706 w 737"/>
                  <a:gd name="T89" fmla="*/ 792 h 997"/>
                  <a:gd name="T90" fmla="*/ 720 w 737"/>
                  <a:gd name="T91" fmla="*/ 850 h 997"/>
                  <a:gd name="T92" fmla="*/ 725 w 737"/>
                  <a:gd name="T93" fmla="*/ 877 h 997"/>
                  <a:gd name="T94" fmla="*/ 729 w 737"/>
                  <a:gd name="T95" fmla="*/ 903 h 997"/>
                  <a:gd name="T96" fmla="*/ 735 w 737"/>
                  <a:gd name="T97" fmla="*/ 952 h 997"/>
                  <a:gd name="T98" fmla="*/ 737 w 737"/>
                  <a:gd name="T99" fmla="*/ 997 h 997"/>
                  <a:gd name="T100" fmla="*/ 730 w 737"/>
                  <a:gd name="T101" fmla="*/ 997 h 9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737" h="997">
                    <a:moveTo>
                      <a:pt x="730" y="997"/>
                    </a:moveTo>
                    <a:lnTo>
                      <a:pt x="728" y="952"/>
                    </a:lnTo>
                    <a:lnTo>
                      <a:pt x="722" y="905"/>
                    </a:lnTo>
                    <a:lnTo>
                      <a:pt x="718" y="879"/>
                    </a:lnTo>
                    <a:lnTo>
                      <a:pt x="713" y="852"/>
                    </a:lnTo>
                    <a:lnTo>
                      <a:pt x="699" y="795"/>
                    </a:lnTo>
                    <a:lnTo>
                      <a:pt x="679" y="736"/>
                    </a:lnTo>
                    <a:lnTo>
                      <a:pt x="654" y="673"/>
                    </a:lnTo>
                    <a:lnTo>
                      <a:pt x="622" y="607"/>
                    </a:lnTo>
                    <a:lnTo>
                      <a:pt x="606" y="574"/>
                    </a:lnTo>
                    <a:lnTo>
                      <a:pt x="586" y="542"/>
                    </a:lnTo>
                    <a:lnTo>
                      <a:pt x="542" y="474"/>
                    </a:lnTo>
                    <a:lnTo>
                      <a:pt x="517" y="439"/>
                    </a:lnTo>
                    <a:lnTo>
                      <a:pt x="490" y="405"/>
                    </a:lnTo>
                    <a:lnTo>
                      <a:pt x="462" y="371"/>
                    </a:lnTo>
                    <a:lnTo>
                      <a:pt x="430" y="336"/>
                    </a:lnTo>
                    <a:lnTo>
                      <a:pt x="397" y="302"/>
                    </a:lnTo>
                    <a:lnTo>
                      <a:pt x="362" y="267"/>
                    </a:lnTo>
                    <a:lnTo>
                      <a:pt x="325" y="233"/>
                    </a:lnTo>
                    <a:lnTo>
                      <a:pt x="286" y="200"/>
                    </a:lnTo>
                    <a:lnTo>
                      <a:pt x="200" y="133"/>
                    </a:lnTo>
                    <a:lnTo>
                      <a:pt x="153" y="100"/>
                    </a:lnTo>
                    <a:lnTo>
                      <a:pt x="105" y="68"/>
                    </a:lnTo>
                    <a:lnTo>
                      <a:pt x="53" y="37"/>
                    </a:lnTo>
                    <a:lnTo>
                      <a:pt x="0" y="6"/>
                    </a:lnTo>
                    <a:lnTo>
                      <a:pt x="4" y="0"/>
                    </a:lnTo>
                    <a:lnTo>
                      <a:pt x="58" y="31"/>
                    </a:lnTo>
                    <a:lnTo>
                      <a:pt x="110" y="62"/>
                    </a:lnTo>
                    <a:lnTo>
                      <a:pt x="158" y="94"/>
                    </a:lnTo>
                    <a:lnTo>
                      <a:pt x="205" y="127"/>
                    </a:lnTo>
                    <a:lnTo>
                      <a:pt x="291" y="194"/>
                    </a:lnTo>
                    <a:lnTo>
                      <a:pt x="330" y="227"/>
                    </a:lnTo>
                    <a:lnTo>
                      <a:pt x="367" y="261"/>
                    </a:lnTo>
                    <a:lnTo>
                      <a:pt x="402" y="295"/>
                    </a:lnTo>
                    <a:lnTo>
                      <a:pt x="436" y="330"/>
                    </a:lnTo>
                    <a:lnTo>
                      <a:pt x="468" y="366"/>
                    </a:lnTo>
                    <a:lnTo>
                      <a:pt x="496" y="400"/>
                    </a:lnTo>
                    <a:lnTo>
                      <a:pt x="523" y="434"/>
                    </a:lnTo>
                    <a:lnTo>
                      <a:pt x="548" y="468"/>
                    </a:lnTo>
                    <a:lnTo>
                      <a:pt x="592" y="537"/>
                    </a:lnTo>
                    <a:lnTo>
                      <a:pt x="612" y="570"/>
                    </a:lnTo>
                    <a:lnTo>
                      <a:pt x="629" y="603"/>
                    </a:lnTo>
                    <a:lnTo>
                      <a:pt x="661" y="669"/>
                    </a:lnTo>
                    <a:lnTo>
                      <a:pt x="686" y="733"/>
                    </a:lnTo>
                    <a:lnTo>
                      <a:pt x="706" y="792"/>
                    </a:lnTo>
                    <a:lnTo>
                      <a:pt x="720" y="850"/>
                    </a:lnTo>
                    <a:lnTo>
                      <a:pt x="725" y="877"/>
                    </a:lnTo>
                    <a:lnTo>
                      <a:pt x="729" y="903"/>
                    </a:lnTo>
                    <a:lnTo>
                      <a:pt x="735" y="952"/>
                    </a:lnTo>
                    <a:lnTo>
                      <a:pt x="737" y="997"/>
                    </a:lnTo>
                    <a:lnTo>
                      <a:pt x="730" y="997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18" name="Freeform 44">
                <a:extLst>
                  <a:ext uri="{FF2B5EF4-FFF2-40B4-BE49-F238E27FC236}">
                    <a16:creationId xmlns:a16="http://schemas.microsoft.com/office/drawing/2014/main" id="{15189D02-64D8-4ABF-9BAF-8CB2229C606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922" y="2108"/>
                <a:ext cx="7" cy="1"/>
              </a:xfrm>
              <a:custGeom>
                <a:avLst/>
                <a:gdLst>
                  <a:gd name="T0" fmla="*/ 7 w 7"/>
                  <a:gd name="T1" fmla="*/ 0 w 7"/>
                  <a:gd name="T2" fmla="*/ 7 w 7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7">
                    <a:moveTo>
                      <a:pt x="7" y="0"/>
                    </a:moveTo>
                    <a:lnTo>
                      <a:pt x="0" y="0"/>
                    </a:lnTo>
                    <a:lnTo>
                      <a:pt x="7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19" name="Freeform 45">
                <a:extLst>
                  <a:ext uri="{FF2B5EF4-FFF2-40B4-BE49-F238E27FC236}">
                    <a16:creationId xmlns:a16="http://schemas.microsoft.com/office/drawing/2014/main" id="{2D80E656-8CD5-485D-84A8-826DD103024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08" y="806"/>
                <a:ext cx="1288" cy="312"/>
              </a:xfrm>
              <a:custGeom>
                <a:avLst/>
                <a:gdLst>
                  <a:gd name="T0" fmla="*/ 1284 w 1288"/>
                  <a:gd name="T1" fmla="*/ 312 h 312"/>
                  <a:gd name="T2" fmla="*/ 1176 w 1288"/>
                  <a:gd name="T3" fmla="*/ 254 h 312"/>
                  <a:gd name="T4" fmla="*/ 1123 w 1288"/>
                  <a:gd name="T5" fmla="*/ 229 h 312"/>
                  <a:gd name="T6" fmla="*/ 1071 w 1288"/>
                  <a:gd name="T7" fmla="*/ 205 h 312"/>
                  <a:gd name="T8" fmla="*/ 971 w 1288"/>
                  <a:gd name="T9" fmla="*/ 163 h 312"/>
                  <a:gd name="T10" fmla="*/ 875 w 1288"/>
                  <a:gd name="T11" fmla="*/ 127 h 312"/>
                  <a:gd name="T12" fmla="*/ 784 w 1288"/>
                  <a:gd name="T13" fmla="*/ 97 h 312"/>
                  <a:gd name="T14" fmla="*/ 697 w 1288"/>
                  <a:gd name="T15" fmla="*/ 72 h 312"/>
                  <a:gd name="T16" fmla="*/ 612 w 1288"/>
                  <a:gd name="T17" fmla="*/ 52 h 312"/>
                  <a:gd name="T18" fmla="*/ 532 w 1288"/>
                  <a:gd name="T19" fmla="*/ 37 h 312"/>
                  <a:gd name="T20" fmla="*/ 454 w 1288"/>
                  <a:gd name="T21" fmla="*/ 26 h 312"/>
                  <a:gd name="T22" fmla="*/ 382 w 1288"/>
                  <a:gd name="T23" fmla="*/ 18 h 312"/>
                  <a:gd name="T24" fmla="*/ 311 w 1288"/>
                  <a:gd name="T25" fmla="*/ 13 h 312"/>
                  <a:gd name="T26" fmla="*/ 243 w 1288"/>
                  <a:gd name="T27" fmla="*/ 10 h 312"/>
                  <a:gd name="T28" fmla="*/ 116 w 1288"/>
                  <a:gd name="T29" fmla="*/ 8 h 312"/>
                  <a:gd name="T30" fmla="*/ 0 w 1288"/>
                  <a:gd name="T31" fmla="*/ 10 h 312"/>
                  <a:gd name="T32" fmla="*/ 0 w 1288"/>
                  <a:gd name="T33" fmla="*/ 3 h 312"/>
                  <a:gd name="T34" fmla="*/ 116 w 1288"/>
                  <a:gd name="T35" fmla="*/ 0 h 312"/>
                  <a:gd name="T36" fmla="*/ 243 w 1288"/>
                  <a:gd name="T37" fmla="*/ 3 h 312"/>
                  <a:gd name="T38" fmla="*/ 311 w 1288"/>
                  <a:gd name="T39" fmla="*/ 6 h 312"/>
                  <a:gd name="T40" fmla="*/ 382 w 1288"/>
                  <a:gd name="T41" fmla="*/ 11 h 312"/>
                  <a:gd name="T42" fmla="*/ 456 w 1288"/>
                  <a:gd name="T43" fmla="*/ 19 h 312"/>
                  <a:gd name="T44" fmla="*/ 534 w 1288"/>
                  <a:gd name="T45" fmla="*/ 30 h 312"/>
                  <a:gd name="T46" fmla="*/ 614 w 1288"/>
                  <a:gd name="T47" fmla="*/ 45 h 312"/>
                  <a:gd name="T48" fmla="*/ 699 w 1288"/>
                  <a:gd name="T49" fmla="*/ 65 h 312"/>
                  <a:gd name="T50" fmla="*/ 787 w 1288"/>
                  <a:gd name="T51" fmla="*/ 90 h 312"/>
                  <a:gd name="T52" fmla="*/ 878 w 1288"/>
                  <a:gd name="T53" fmla="*/ 120 h 312"/>
                  <a:gd name="T54" fmla="*/ 974 w 1288"/>
                  <a:gd name="T55" fmla="*/ 156 h 312"/>
                  <a:gd name="T56" fmla="*/ 1075 w 1288"/>
                  <a:gd name="T57" fmla="*/ 198 h 312"/>
                  <a:gd name="T58" fmla="*/ 1127 w 1288"/>
                  <a:gd name="T59" fmla="*/ 222 h 312"/>
                  <a:gd name="T60" fmla="*/ 1180 w 1288"/>
                  <a:gd name="T61" fmla="*/ 247 h 312"/>
                  <a:gd name="T62" fmla="*/ 1288 w 1288"/>
                  <a:gd name="T63" fmla="*/ 305 h 312"/>
                  <a:gd name="T64" fmla="*/ 1284 w 1288"/>
                  <a:gd name="T65" fmla="*/ 312 h 3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1288" h="312">
                    <a:moveTo>
                      <a:pt x="1284" y="312"/>
                    </a:moveTo>
                    <a:lnTo>
                      <a:pt x="1176" y="254"/>
                    </a:lnTo>
                    <a:lnTo>
                      <a:pt x="1123" y="229"/>
                    </a:lnTo>
                    <a:lnTo>
                      <a:pt x="1071" y="205"/>
                    </a:lnTo>
                    <a:lnTo>
                      <a:pt x="971" y="163"/>
                    </a:lnTo>
                    <a:lnTo>
                      <a:pt x="875" y="127"/>
                    </a:lnTo>
                    <a:lnTo>
                      <a:pt x="784" y="97"/>
                    </a:lnTo>
                    <a:lnTo>
                      <a:pt x="697" y="72"/>
                    </a:lnTo>
                    <a:lnTo>
                      <a:pt x="612" y="52"/>
                    </a:lnTo>
                    <a:lnTo>
                      <a:pt x="532" y="37"/>
                    </a:lnTo>
                    <a:lnTo>
                      <a:pt x="454" y="26"/>
                    </a:lnTo>
                    <a:lnTo>
                      <a:pt x="382" y="18"/>
                    </a:lnTo>
                    <a:lnTo>
                      <a:pt x="311" y="13"/>
                    </a:lnTo>
                    <a:lnTo>
                      <a:pt x="243" y="10"/>
                    </a:lnTo>
                    <a:lnTo>
                      <a:pt x="116" y="8"/>
                    </a:lnTo>
                    <a:lnTo>
                      <a:pt x="0" y="10"/>
                    </a:lnTo>
                    <a:lnTo>
                      <a:pt x="0" y="3"/>
                    </a:lnTo>
                    <a:lnTo>
                      <a:pt x="116" y="0"/>
                    </a:lnTo>
                    <a:lnTo>
                      <a:pt x="243" y="3"/>
                    </a:lnTo>
                    <a:lnTo>
                      <a:pt x="311" y="6"/>
                    </a:lnTo>
                    <a:lnTo>
                      <a:pt x="382" y="11"/>
                    </a:lnTo>
                    <a:lnTo>
                      <a:pt x="456" y="19"/>
                    </a:lnTo>
                    <a:lnTo>
                      <a:pt x="534" y="30"/>
                    </a:lnTo>
                    <a:lnTo>
                      <a:pt x="614" y="45"/>
                    </a:lnTo>
                    <a:lnTo>
                      <a:pt x="699" y="65"/>
                    </a:lnTo>
                    <a:lnTo>
                      <a:pt x="787" y="90"/>
                    </a:lnTo>
                    <a:lnTo>
                      <a:pt x="878" y="120"/>
                    </a:lnTo>
                    <a:lnTo>
                      <a:pt x="974" y="156"/>
                    </a:lnTo>
                    <a:lnTo>
                      <a:pt x="1075" y="198"/>
                    </a:lnTo>
                    <a:lnTo>
                      <a:pt x="1127" y="222"/>
                    </a:lnTo>
                    <a:lnTo>
                      <a:pt x="1180" y="247"/>
                    </a:lnTo>
                    <a:lnTo>
                      <a:pt x="1288" y="305"/>
                    </a:lnTo>
                    <a:lnTo>
                      <a:pt x="1284" y="31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0" name="Freeform 46">
                <a:extLst>
                  <a:ext uri="{FF2B5EF4-FFF2-40B4-BE49-F238E27FC236}">
                    <a16:creationId xmlns:a16="http://schemas.microsoft.com/office/drawing/2014/main" id="{9734FF99-2392-471F-A569-8626E1E0F45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92" y="1111"/>
                <a:ext cx="4" cy="7"/>
              </a:xfrm>
              <a:custGeom>
                <a:avLst/>
                <a:gdLst>
                  <a:gd name="T0" fmla="*/ 4 w 4"/>
                  <a:gd name="T1" fmla="*/ 0 h 7"/>
                  <a:gd name="T2" fmla="*/ 0 w 4"/>
                  <a:gd name="T3" fmla="*/ 7 h 7"/>
                  <a:gd name="T4" fmla="*/ 0 w 4"/>
                  <a:gd name="T5" fmla="*/ 6 h 7"/>
                  <a:gd name="T6" fmla="*/ 4 w 4"/>
                  <a:gd name="T7" fmla="*/ 0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7">
                    <a:moveTo>
                      <a:pt x="4" y="0"/>
                    </a:moveTo>
                    <a:lnTo>
                      <a:pt x="0" y="7"/>
                    </a:lnTo>
                    <a:lnTo>
                      <a:pt x="0" y="6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1" name="Freeform 47">
                <a:extLst>
                  <a:ext uri="{FF2B5EF4-FFF2-40B4-BE49-F238E27FC236}">
                    <a16:creationId xmlns:a16="http://schemas.microsoft.com/office/drawing/2014/main" id="{B4C47D8C-B079-4351-87B6-4D974896F87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75" y="809"/>
                <a:ext cx="1233" cy="493"/>
              </a:xfrm>
              <a:custGeom>
                <a:avLst/>
                <a:gdLst>
                  <a:gd name="T0" fmla="*/ 1233 w 1233"/>
                  <a:gd name="T1" fmla="*/ 7 h 493"/>
                  <a:gd name="T2" fmla="*/ 1174 w 1233"/>
                  <a:gd name="T3" fmla="*/ 9 h 493"/>
                  <a:gd name="T4" fmla="*/ 1109 w 1233"/>
                  <a:gd name="T5" fmla="*/ 14 h 493"/>
                  <a:gd name="T6" fmla="*/ 1037 w 1233"/>
                  <a:gd name="T7" fmla="*/ 22 h 493"/>
                  <a:gd name="T8" fmla="*/ 961 w 1233"/>
                  <a:gd name="T9" fmla="*/ 34 h 493"/>
                  <a:gd name="T10" fmla="*/ 881 w 1233"/>
                  <a:gd name="T11" fmla="*/ 49 h 493"/>
                  <a:gd name="T12" fmla="*/ 799 w 1233"/>
                  <a:gd name="T13" fmla="*/ 67 h 493"/>
                  <a:gd name="T14" fmla="*/ 714 w 1233"/>
                  <a:gd name="T15" fmla="*/ 90 h 493"/>
                  <a:gd name="T16" fmla="*/ 629 w 1233"/>
                  <a:gd name="T17" fmla="*/ 117 h 493"/>
                  <a:gd name="T18" fmla="*/ 543 w 1233"/>
                  <a:gd name="T19" fmla="*/ 147 h 493"/>
                  <a:gd name="T20" fmla="*/ 500 w 1233"/>
                  <a:gd name="T21" fmla="*/ 164 h 493"/>
                  <a:gd name="T22" fmla="*/ 456 w 1233"/>
                  <a:gd name="T23" fmla="*/ 182 h 493"/>
                  <a:gd name="T24" fmla="*/ 373 w 1233"/>
                  <a:gd name="T25" fmla="*/ 221 h 493"/>
                  <a:gd name="T26" fmla="*/ 291 w 1233"/>
                  <a:gd name="T27" fmla="*/ 265 h 493"/>
                  <a:gd name="T28" fmla="*/ 251 w 1233"/>
                  <a:gd name="T29" fmla="*/ 289 h 493"/>
                  <a:gd name="T30" fmla="*/ 212 w 1233"/>
                  <a:gd name="T31" fmla="*/ 314 h 493"/>
                  <a:gd name="T32" fmla="*/ 174 w 1233"/>
                  <a:gd name="T33" fmla="*/ 340 h 493"/>
                  <a:gd name="T34" fmla="*/ 156 w 1233"/>
                  <a:gd name="T35" fmla="*/ 354 h 493"/>
                  <a:gd name="T36" fmla="*/ 138 w 1233"/>
                  <a:gd name="T37" fmla="*/ 368 h 493"/>
                  <a:gd name="T38" fmla="*/ 103 w 1233"/>
                  <a:gd name="T39" fmla="*/ 397 h 493"/>
                  <a:gd name="T40" fmla="*/ 68 w 1233"/>
                  <a:gd name="T41" fmla="*/ 428 h 493"/>
                  <a:gd name="T42" fmla="*/ 36 w 1233"/>
                  <a:gd name="T43" fmla="*/ 460 h 493"/>
                  <a:gd name="T44" fmla="*/ 6 w 1233"/>
                  <a:gd name="T45" fmla="*/ 493 h 493"/>
                  <a:gd name="T46" fmla="*/ 0 w 1233"/>
                  <a:gd name="T47" fmla="*/ 488 h 493"/>
                  <a:gd name="T48" fmla="*/ 30 w 1233"/>
                  <a:gd name="T49" fmla="*/ 455 h 493"/>
                  <a:gd name="T50" fmla="*/ 63 w 1233"/>
                  <a:gd name="T51" fmla="*/ 421 h 493"/>
                  <a:gd name="T52" fmla="*/ 98 w 1233"/>
                  <a:gd name="T53" fmla="*/ 391 h 493"/>
                  <a:gd name="T54" fmla="*/ 133 w 1233"/>
                  <a:gd name="T55" fmla="*/ 362 h 493"/>
                  <a:gd name="T56" fmla="*/ 151 w 1233"/>
                  <a:gd name="T57" fmla="*/ 348 h 493"/>
                  <a:gd name="T58" fmla="*/ 169 w 1233"/>
                  <a:gd name="T59" fmla="*/ 334 h 493"/>
                  <a:gd name="T60" fmla="*/ 207 w 1233"/>
                  <a:gd name="T61" fmla="*/ 308 h 493"/>
                  <a:gd name="T62" fmla="*/ 246 w 1233"/>
                  <a:gd name="T63" fmla="*/ 283 h 493"/>
                  <a:gd name="T64" fmla="*/ 286 w 1233"/>
                  <a:gd name="T65" fmla="*/ 259 h 493"/>
                  <a:gd name="T66" fmla="*/ 369 w 1233"/>
                  <a:gd name="T67" fmla="*/ 214 h 493"/>
                  <a:gd name="T68" fmla="*/ 452 w 1233"/>
                  <a:gd name="T69" fmla="*/ 175 h 493"/>
                  <a:gd name="T70" fmla="*/ 496 w 1233"/>
                  <a:gd name="T71" fmla="*/ 157 h 493"/>
                  <a:gd name="T72" fmla="*/ 539 w 1233"/>
                  <a:gd name="T73" fmla="*/ 140 h 493"/>
                  <a:gd name="T74" fmla="*/ 625 w 1233"/>
                  <a:gd name="T75" fmla="*/ 110 h 493"/>
                  <a:gd name="T76" fmla="*/ 711 w 1233"/>
                  <a:gd name="T77" fmla="*/ 83 h 493"/>
                  <a:gd name="T78" fmla="*/ 796 w 1233"/>
                  <a:gd name="T79" fmla="*/ 60 h 493"/>
                  <a:gd name="T80" fmla="*/ 878 w 1233"/>
                  <a:gd name="T81" fmla="*/ 42 h 493"/>
                  <a:gd name="T82" fmla="*/ 959 w 1233"/>
                  <a:gd name="T83" fmla="*/ 27 h 493"/>
                  <a:gd name="T84" fmla="*/ 1035 w 1233"/>
                  <a:gd name="T85" fmla="*/ 15 h 493"/>
                  <a:gd name="T86" fmla="*/ 1107 w 1233"/>
                  <a:gd name="T87" fmla="*/ 7 h 493"/>
                  <a:gd name="T88" fmla="*/ 1174 w 1233"/>
                  <a:gd name="T89" fmla="*/ 2 h 493"/>
                  <a:gd name="T90" fmla="*/ 1233 w 1233"/>
                  <a:gd name="T91" fmla="*/ 0 h 493"/>
                  <a:gd name="T92" fmla="*/ 1233 w 1233"/>
                  <a:gd name="T93" fmla="*/ 7 h 4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1233" h="493">
                    <a:moveTo>
                      <a:pt x="1233" y="7"/>
                    </a:moveTo>
                    <a:lnTo>
                      <a:pt x="1174" y="9"/>
                    </a:lnTo>
                    <a:lnTo>
                      <a:pt x="1109" y="14"/>
                    </a:lnTo>
                    <a:lnTo>
                      <a:pt x="1037" y="22"/>
                    </a:lnTo>
                    <a:lnTo>
                      <a:pt x="961" y="34"/>
                    </a:lnTo>
                    <a:lnTo>
                      <a:pt x="881" y="49"/>
                    </a:lnTo>
                    <a:lnTo>
                      <a:pt x="799" y="67"/>
                    </a:lnTo>
                    <a:lnTo>
                      <a:pt x="714" y="90"/>
                    </a:lnTo>
                    <a:lnTo>
                      <a:pt x="629" y="117"/>
                    </a:lnTo>
                    <a:lnTo>
                      <a:pt x="543" y="147"/>
                    </a:lnTo>
                    <a:lnTo>
                      <a:pt x="500" y="164"/>
                    </a:lnTo>
                    <a:lnTo>
                      <a:pt x="456" y="182"/>
                    </a:lnTo>
                    <a:lnTo>
                      <a:pt x="373" y="221"/>
                    </a:lnTo>
                    <a:lnTo>
                      <a:pt x="291" y="265"/>
                    </a:lnTo>
                    <a:lnTo>
                      <a:pt x="251" y="289"/>
                    </a:lnTo>
                    <a:lnTo>
                      <a:pt x="212" y="314"/>
                    </a:lnTo>
                    <a:lnTo>
                      <a:pt x="174" y="340"/>
                    </a:lnTo>
                    <a:lnTo>
                      <a:pt x="156" y="354"/>
                    </a:lnTo>
                    <a:lnTo>
                      <a:pt x="138" y="368"/>
                    </a:lnTo>
                    <a:lnTo>
                      <a:pt x="103" y="397"/>
                    </a:lnTo>
                    <a:lnTo>
                      <a:pt x="68" y="428"/>
                    </a:lnTo>
                    <a:lnTo>
                      <a:pt x="36" y="460"/>
                    </a:lnTo>
                    <a:lnTo>
                      <a:pt x="6" y="493"/>
                    </a:lnTo>
                    <a:lnTo>
                      <a:pt x="0" y="488"/>
                    </a:lnTo>
                    <a:lnTo>
                      <a:pt x="30" y="455"/>
                    </a:lnTo>
                    <a:lnTo>
                      <a:pt x="63" y="421"/>
                    </a:lnTo>
                    <a:lnTo>
                      <a:pt x="98" y="391"/>
                    </a:lnTo>
                    <a:lnTo>
                      <a:pt x="133" y="362"/>
                    </a:lnTo>
                    <a:lnTo>
                      <a:pt x="151" y="348"/>
                    </a:lnTo>
                    <a:lnTo>
                      <a:pt x="169" y="334"/>
                    </a:lnTo>
                    <a:lnTo>
                      <a:pt x="207" y="308"/>
                    </a:lnTo>
                    <a:lnTo>
                      <a:pt x="246" y="283"/>
                    </a:lnTo>
                    <a:lnTo>
                      <a:pt x="286" y="259"/>
                    </a:lnTo>
                    <a:lnTo>
                      <a:pt x="369" y="214"/>
                    </a:lnTo>
                    <a:lnTo>
                      <a:pt x="452" y="175"/>
                    </a:lnTo>
                    <a:lnTo>
                      <a:pt x="496" y="157"/>
                    </a:lnTo>
                    <a:lnTo>
                      <a:pt x="539" y="140"/>
                    </a:lnTo>
                    <a:lnTo>
                      <a:pt x="625" y="110"/>
                    </a:lnTo>
                    <a:lnTo>
                      <a:pt x="711" y="83"/>
                    </a:lnTo>
                    <a:lnTo>
                      <a:pt x="796" y="60"/>
                    </a:lnTo>
                    <a:lnTo>
                      <a:pt x="878" y="42"/>
                    </a:lnTo>
                    <a:lnTo>
                      <a:pt x="959" y="27"/>
                    </a:lnTo>
                    <a:lnTo>
                      <a:pt x="1035" y="15"/>
                    </a:lnTo>
                    <a:lnTo>
                      <a:pt x="1107" y="7"/>
                    </a:lnTo>
                    <a:lnTo>
                      <a:pt x="1174" y="2"/>
                    </a:lnTo>
                    <a:lnTo>
                      <a:pt x="1233" y="0"/>
                    </a:lnTo>
                    <a:lnTo>
                      <a:pt x="1233" y="7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2" name="Freeform 48">
                <a:extLst>
                  <a:ext uri="{FF2B5EF4-FFF2-40B4-BE49-F238E27FC236}">
                    <a16:creationId xmlns:a16="http://schemas.microsoft.com/office/drawing/2014/main" id="{52C0E993-C7DA-4037-B5CB-D46CC5E681A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08" y="809"/>
                <a:ext cx="1" cy="7"/>
              </a:xfrm>
              <a:custGeom>
                <a:avLst/>
                <a:gdLst>
                  <a:gd name="T0" fmla="*/ 0 h 7"/>
                  <a:gd name="T1" fmla="*/ 7 h 7"/>
                  <a:gd name="T2" fmla="*/ 0 h 7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7">
                    <a:moveTo>
                      <a:pt x="0" y="0"/>
                    </a:moveTo>
                    <a:lnTo>
                      <a:pt x="0" y="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3" name="Freeform 49">
                <a:extLst>
                  <a:ext uri="{FF2B5EF4-FFF2-40B4-BE49-F238E27FC236}">
                    <a16:creationId xmlns:a16="http://schemas.microsoft.com/office/drawing/2014/main" id="{E35974E9-D9E1-4B34-946C-2AEC00D7C17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35" y="1297"/>
                <a:ext cx="246" cy="1003"/>
              </a:xfrm>
              <a:custGeom>
                <a:avLst/>
                <a:gdLst>
                  <a:gd name="T0" fmla="*/ 246 w 246"/>
                  <a:gd name="T1" fmla="*/ 5 h 1003"/>
                  <a:gd name="T2" fmla="*/ 217 w 246"/>
                  <a:gd name="T3" fmla="*/ 39 h 1003"/>
                  <a:gd name="T4" fmla="*/ 190 w 246"/>
                  <a:gd name="T5" fmla="*/ 72 h 1003"/>
                  <a:gd name="T6" fmla="*/ 141 w 246"/>
                  <a:gd name="T7" fmla="*/ 139 h 1003"/>
                  <a:gd name="T8" fmla="*/ 120 w 246"/>
                  <a:gd name="T9" fmla="*/ 172 h 1003"/>
                  <a:gd name="T10" fmla="*/ 100 w 246"/>
                  <a:gd name="T11" fmla="*/ 206 h 1003"/>
                  <a:gd name="T12" fmla="*/ 67 w 246"/>
                  <a:gd name="T13" fmla="*/ 271 h 1003"/>
                  <a:gd name="T14" fmla="*/ 42 w 246"/>
                  <a:gd name="T15" fmla="*/ 337 h 1003"/>
                  <a:gd name="T16" fmla="*/ 24 w 246"/>
                  <a:gd name="T17" fmla="*/ 401 h 1003"/>
                  <a:gd name="T18" fmla="*/ 17 w 246"/>
                  <a:gd name="T19" fmla="*/ 432 h 1003"/>
                  <a:gd name="T20" fmla="*/ 12 w 246"/>
                  <a:gd name="T21" fmla="*/ 465 h 1003"/>
                  <a:gd name="T22" fmla="*/ 9 w 246"/>
                  <a:gd name="T23" fmla="*/ 497 h 1003"/>
                  <a:gd name="T24" fmla="*/ 8 w 246"/>
                  <a:gd name="T25" fmla="*/ 528 h 1003"/>
                  <a:gd name="T26" fmla="*/ 11 w 246"/>
                  <a:gd name="T27" fmla="*/ 590 h 1003"/>
                  <a:gd name="T28" fmla="*/ 14 w 246"/>
                  <a:gd name="T29" fmla="*/ 621 h 1003"/>
                  <a:gd name="T30" fmla="*/ 20 w 246"/>
                  <a:gd name="T31" fmla="*/ 651 h 1003"/>
                  <a:gd name="T32" fmla="*/ 27 w 246"/>
                  <a:gd name="T33" fmla="*/ 682 h 1003"/>
                  <a:gd name="T34" fmla="*/ 35 w 246"/>
                  <a:gd name="T35" fmla="*/ 712 h 1003"/>
                  <a:gd name="T36" fmla="*/ 45 w 246"/>
                  <a:gd name="T37" fmla="*/ 742 h 1003"/>
                  <a:gd name="T38" fmla="*/ 56 w 246"/>
                  <a:gd name="T39" fmla="*/ 770 h 1003"/>
                  <a:gd name="T40" fmla="*/ 69 w 246"/>
                  <a:gd name="T41" fmla="*/ 799 h 1003"/>
                  <a:gd name="T42" fmla="*/ 84 w 246"/>
                  <a:gd name="T43" fmla="*/ 829 h 1003"/>
                  <a:gd name="T44" fmla="*/ 101 w 246"/>
                  <a:gd name="T45" fmla="*/ 858 h 1003"/>
                  <a:gd name="T46" fmla="*/ 120 w 246"/>
                  <a:gd name="T47" fmla="*/ 886 h 1003"/>
                  <a:gd name="T48" fmla="*/ 139 w 246"/>
                  <a:gd name="T49" fmla="*/ 915 h 1003"/>
                  <a:gd name="T50" fmla="*/ 160 w 246"/>
                  <a:gd name="T51" fmla="*/ 942 h 1003"/>
                  <a:gd name="T52" fmla="*/ 206 w 246"/>
                  <a:gd name="T53" fmla="*/ 998 h 1003"/>
                  <a:gd name="T54" fmla="*/ 200 w 246"/>
                  <a:gd name="T55" fmla="*/ 1003 h 1003"/>
                  <a:gd name="T56" fmla="*/ 154 w 246"/>
                  <a:gd name="T57" fmla="*/ 947 h 1003"/>
                  <a:gd name="T58" fmla="*/ 133 w 246"/>
                  <a:gd name="T59" fmla="*/ 920 h 1003"/>
                  <a:gd name="T60" fmla="*/ 113 w 246"/>
                  <a:gd name="T61" fmla="*/ 890 h 1003"/>
                  <a:gd name="T62" fmla="*/ 94 w 246"/>
                  <a:gd name="T63" fmla="*/ 862 h 1003"/>
                  <a:gd name="T64" fmla="*/ 77 w 246"/>
                  <a:gd name="T65" fmla="*/ 833 h 1003"/>
                  <a:gd name="T66" fmla="*/ 62 w 246"/>
                  <a:gd name="T67" fmla="*/ 804 h 1003"/>
                  <a:gd name="T68" fmla="*/ 49 w 246"/>
                  <a:gd name="T69" fmla="*/ 774 h 1003"/>
                  <a:gd name="T70" fmla="*/ 37 w 246"/>
                  <a:gd name="T71" fmla="*/ 744 h 1003"/>
                  <a:gd name="T72" fmla="*/ 27 w 246"/>
                  <a:gd name="T73" fmla="*/ 714 h 1003"/>
                  <a:gd name="T74" fmla="*/ 19 w 246"/>
                  <a:gd name="T75" fmla="*/ 684 h 1003"/>
                  <a:gd name="T76" fmla="*/ 12 w 246"/>
                  <a:gd name="T77" fmla="*/ 653 h 1003"/>
                  <a:gd name="T78" fmla="*/ 6 w 246"/>
                  <a:gd name="T79" fmla="*/ 622 h 1003"/>
                  <a:gd name="T80" fmla="*/ 3 w 246"/>
                  <a:gd name="T81" fmla="*/ 591 h 1003"/>
                  <a:gd name="T82" fmla="*/ 0 w 246"/>
                  <a:gd name="T83" fmla="*/ 528 h 1003"/>
                  <a:gd name="T84" fmla="*/ 1 w 246"/>
                  <a:gd name="T85" fmla="*/ 497 h 1003"/>
                  <a:gd name="T86" fmla="*/ 4 w 246"/>
                  <a:gd name="T87" fmla="*/ 465 h 1003"/>
                  <a:gd name="T88" fmla="*/ 9 w 246"/>
                  <a:gd name="T89" fmla="*/ 431 h 1003"/>
                  <a:gd name="T90" fmla="*/ 16 w 246"/>
                  <a:gd name="T91" fmla="*/ 399 h 1003"/>
                  <a:gd name="T92" fmla="*/ 34 w 246"/>
                  <a:gd name="T93" fmla="*/ 335 h 1003"/>
                  <a:gd name="T94" fmla="*/ 60 w 246"/>
                  <a:gd name="T95" fmla="*/ 267 h 1003"/>
                  <a:gd name="T96" fmla="*/ 93 w 246"/>
                  <a:gd name="T97" fmla="*/ 202 h 1003"/>
                  <a:gd name="T98" fmla="*/ 113 w 246"/>
                  <a:gd name="T99" fmla="*/ 168 h 1003"/>
                  <a:gd name="T100" fmla="*/ 134 w 246"/>
                  <a:gd name="T101" fmla="*/ 135 h 1003"/>
                  <a:gd name="T102" fmla="*/ 184 w 246"/>
                  <a:gd name="T103" fmla="*/ 67 h 1003"/>
                  <a:gd name="T104" fmla="*/ 211 w 246"/>
                  <a:gd name="T105" fmla="*/ 34 h 1003"/>
                  <a:gd name="T106" fmla="*/ 240 w 246"/>
                  <a:gd name="T107" fmla="*/ 0 h 1003"/>
                  <a:gd name="T108" fmla="*/ 246 w 246"/>
                  <a:gd name="T109" fmla="*/ 5 h 10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246" h="1003">
                    <a:moveTo>
                      <a:pt x="246" y="5"/>
                    </a:moveTo>
                    <a:lnTo>
                      <a:pt x="217" y="39"/>
                    </a:lnTo>
                    <a:lnTo>
                      <a:pt x="190" y="72"/>
                    </a:lnTo>
                    <a:lnTo>
                      <a:pt x="141" y="139"/>
                    </a:lnTo>
                    <a:lnTo>
                      <a:pt x="120" y="172"/>
                    </a:lnTo>
                    <a:lnTo>
                      <a:pt x="100" y="206"/>
                    </a:lnTo>
                    <a:lnTo>
                      <a:pt x="67" y="271"/>
                    </a:lnTo>
                    <a:lnTo>
                      <a:pt x="42" y="337"/>
                    </a:lnTo>
                    <a:lnTo>
                      <a:pt x="24" y="401"/>
                    </a:lnTo>
                    <a:lnTo>
                      <a:pt x="17" y="432"/>
                    </a:lnTo>
                    <a:lnTo>
                      <a:pt x="12" y="465"/>
                    </a:lnTo>
                    <a:lnTo>
                      <a:pt x="9" y="497"/>
                    </a:lnTo>
                    <a:lnTo>
                      <a:pt x="8" y="528"/>
                    </a:lnTo>
                    <a:lnTo>
                      <a:pt x="11" y="590"/>
                    </a:lnTo>
                    <a:lnTo>
                      <a:pt x="14" y="621"/>
                    </a:lnTo>
                    <a:lnTo>
                      <a:pt x="20" y="651"/>
                    </a:lnTo>
                    <a:lnTo>
                      <a:pt x="27" y="682"/>
                    </a:lnTo>
                    <a:lnTo>
                      <a:pt x="35" y="712"/>
                    </a:lnTo>
                    <a:lnTo>
                      <a:pt x="45" y="742"/>
                    </a:lnTo>
                    <a:lnTo>
                      <a:pt x="56" y="770"/>
                    </a:lnTo>
                    <a:lnTo>
                      <a:pt x="69" y="799"/>
                    </a:lnTo>
                    <a:lnTo>
                      <a:pt x="84" y="829"/>
                    </a:lnTo>
                    <a:lnTo>
                      <a:pt x="101" y="858"/>
                    </a:lnTo>
                    <a:lnTo>
                      <a:pt x="120" y="886"/>
                    </a:lnTo>
                    <a:lnTo>
                      <a:pt x="139" y="915"/>
                    </a:lnTo>
                    <a:lnTo>
                      <a:pt x="160" y="942"/>
                    </a:lnTo>
                    <a:lnTo>
                      <a:pt x="206" y="998"/>
                    </a:lnTo>
                    <a:lnTo>
                      <a:pt x="200" y="1003"/>
                    </a:lnTo>
                    <a:lnTo>
                      <a:pt x="154" y="947"/>
                    </a:lnTo>
                    <a:lnTo>
                      <a:pt x="133" y="920"/>
                    </a:lnTo>
                    <a:lnTo>
                      <a:pt x="113" y="890"/>
                    </a:lnTo>
                    <a:lnTo>
                      <a:pt x="94" y="862"/>
                    </a:lnTo>
                    <a:lnTo>
                      <a:pt x="77" y="833"/>
                    </a:lnTo>
                    <a:lnTo>
                      <a:pt x="62" y="804"/>
                    </a:lnTo>
                    <a:lnTo>
                      <a:pt x="49" y="774"/>
                    </a:lnTo>
                    <a:lnTo>
                      <a:pt x="37" y="744"/>
                    </a:lnTo>
                    <a:lnTo>
                      <a:pt x="27" y="714"/>
                    </a:lnTo>
                    <a:lnTo>
                      <a:pt x="19" y="684"/>
                    </a:lnTo>
                    <a:lnTo>
                      <a:pt x="12" y="653"/>
                    </a:lnTo>
                    <a:lnTo>
                      <a:pt x="6" y="622"/>
                    </a:lnTo>
                    <a:lnTo>
                      <a:pt x="3" y="591"/>
                    </a:lnTo>
                    <a:lnTo>
                      <a:pt x="0" y="528"/>
                    </a:lnTo>
                    <a:lnTo>
                      <a:pt x="1" y="497"/>
                    </a:lnTo>
                    <a:lnTo>
                      <a:pt x="4" y="465"/>
                    </a:lnTo>
                    <a:lnTo>
                      <a:pt x="9" y="431"/>
                    </a:lnTo>
                    <a:lnTo>
                      <a:pt x="16" y="399"/>
                    </a:lnTo>
                    <a:lnTo>
                      <a:pt x="34" y="335"/>
                    </a:lnTo>
                    <a:lnTo>
                      <a:pt x="60" y="267"/>
                    </a:lnTo>
                    <a:lnTo>
                      <a:pt x="93" y="202"/>
                    </a:lnTo>
                    <a:lnTo>
                      <a:pt x="113" y="168"/>
                    </a:lnTo>
                    <a:lnTo>
                      <a:pt x="134" y="135"/>
                    </a:lnTo>
                    <a:lnTo>
                      <a:pt x="184" y="67"/>
                    </a:lnTo>
                    <a:lnTo>
                      <a:pt x="211" y="34"/>
                    </a:lnTo>
                    <a:lnTo>
                      <a:pt x="240" y="0"/>
                    </a:lnTo>
                    <a:lnTo>
                      <a:pt x="246" y="5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4" name="Freeform 50">
                <a:extLst>
                  <a:ext uri="{FF2B5EF4-FFF2-40B4-BE49-F238E27FC236}">
                    <a16:creationId xmlns:a16="http://schemas.microsoft.com/office/drawing/2014/main" id="{15703A14-5101-49C5-AC6C-4DB47EC26E5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75" y="1297"/>
                <a:ext cx="6" cy="5"/>
              </a:xfrm>
              <a:custGeom>
                <a:avLst/>
                <a:gdLst>
                  <a:gd name="T0" fmla="*/ 0 w 6"/>
                  <a:gd name="T1" fmla="*/ 0 h 5"/>
                  <a:gd name="T2" fmla="*/ 6 w 6"/>
                  <a:gd name="T3" fmla="*/ 5 h 5"/>
                  <a:gd name="T4" fmla="*/ 0 w 6"/>
                  <a:gd name="T5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" h="5">
                    <a:moveTo>
                      <a:pt x="0" y="0"/>
                    </a:moveTo>
                    <a:lnTo>
                      <a:pt x="6" y="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5" name="Freeform 51">
                <a:extLst>
                  <a:ext uri="{FF2B5EF4-FFF2-40B4-BE49-F238E27FC236}">
                    <a16:creationId xmlns:a16="http://schemas.microsoft.com/office/drawing/2014/main" id="{684C9A4C-92B1-4248-B5E7-438BCD19326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35" y="2295"/>
                <a:ext cx="732" cy="202"/>
              </a:xfrm>
              <a:custGeom>
                <a:avLst/>
                <a:gdLst>
                  <a:gd name="T0" fmla="*/ 6 w 732"/>
                  <a:gd name="T1" fmla="*/ 0 h 202"/>
                  <a:gd name="T2" fmla="*/ 31 w 732"/>
                  <a:gd name="T3" fmla="*/ 26 h 202"/>
                  <a:gd name="T4" fmla="*/ 56 w 732"/>
                  <a:gd name="T5" fmla="*/ 48 h 202"/>
                  <a:gd name="T6" fmla="*/ 83 w 732"/>
                  <a:gd name="T7" fmla="*/ 70 h 202"/>
                  <a:gd name="T8" fmla="*/ 111 w 732"/>
                  <a:gd name="T9" fmla="*/ 89 h 202"/>
                  <a:gd name="T10" fmla="*/ 140 w 732"/>
                  <a:gd name="T11" fmla="*/ 106 h 202"/>
                  <a:gd name="T12" fmla="*/ 169 w 732"/>
                  <a:gd name="T13" fmla="*/ 122 h 202"/>
                  <a:gd name="T14" fmla="*/ 228 w 732"/>
                  <a:gd name="T15" fmla="*/ 147 h 202"/>
                  <a:gd name="T16" fmla="*/ 257 w 732"/>
                  <a:gd name="T17" fmla="*/ 158 h 202"/>
                  <a:gd name="T18" fmla="*/ 288 w 732"/>
                  <a:gd name="T19" fmla="*/ 167 h 202"/>
                  <a:gd name="T20" fmla="*/ 319 w 732"/>
                  <a:gd name="T21" fmla="*/ 174 h 202"/>
                  <a:gd name="T22" fmla="*/ 348 w 732"/>
                  <a:gd name="T23" fmla="*/ 180 h 202"/>
                  <a:gd name="T24" fmla="*/ 407 w 732"/>
                  <a:gd name="T25" fmla="*/ 189 h 202"/>
                  <a:gd name="T26" fmla="*/ 436 w 732"/>
                  <a:gd name="T27" fmla="*/ 191 h 202"/>
                  <a:gd name="T28" fmla="*/ 464 w 732"/>
                  <a:gd name="T29" fmla="*/ 193 h 202"/>
                  <a:gd name="T30" fmla="*/ 518 w 732"/>
                  <a:gd name="T31" fmla="*/ 194 h 202"/>
                  <a:gd name="T32" fmla="*/ 569 w 732"/>
                  <a:gd name="T33" fmla="*/ 193 h 202"/>
                  <a:gd name="T34" fmla="*/ 653 w 732"/>
                  <a:gd name="T35" fmla="*/ 185 h 202"/>
                  <a:gd name="T36" fmla="*/ 709 w 732"/>
                  <a:gd name="T37" fmla="*/ 175 h 202"/>
                  <a:gd name="T38" fmla="*/ 731 w 732"/>
                  <a:gd name="T39" fmla="*/ 171 h 202"/>
                  <a:gd name="T40" fmla="*/ 732 w 732"/>
                  <a:gd name="T41" fmla="*/ 179 h 202"/>
                  <a:gd name="T42" fmla="*/ 710 w 732"/>
                  <a:gd name="T43" fmla="*/ 183 h 202"/>
                  <a:gd name="T44" fmla="*/ 653 w 732"/>
                  <a:gd name="T45" fmla="*/ 193 h 202"/>
                  <a:gd name="T46" fmla="*/ 569 w 732"/>
                  <a:gd name="T47" fmla="*/ 201 h 202"/>
                  <a:gd name="T48" fmla="*/ 518 w 732"/>
                  <a:gd name="T49" fmla="*/ 202 h 202"/>
                  <a:gd name="T50" fmla="*/ 464 w 732"/>
                  <a:gd name="T51" fmla="*/ 201 h 202"/>
                  <a:gd name="T52" fmla="*/ 435 w 732"/>
                  <a:gd name="T53" fmla="*/ 199 h 202"/>
                  <a:gd name="T54" fmla="*/ 406 w 732"/>
                  <a:gd name="T55" fmla="*/ 197 h 202"/>
                  <a:gd name="T56" fmla="*/ 347 w 732"/>
                  <a:gd name="T57" fmla="*/ 188 h 202"/>
                  <a:gd name="T58" fmla="*/ 317 w 732"/>
                  <a:gd name="T59" fmla="*/ 182 h 202"/>
                  <a:gd name="T60" fmla="*/ 286 w 732"/>
                  <a:gd name="T61" fmla="*/ 175 h 202"/>
                  <a:gd name="T62" fmla="*/ 255 w 732"/>
                  <a:gd name="T63" fmla="*/ 166 h 202"/>
                  <a:gd name="T64" fmla="*/ 224 w 732"/>
                  <a:gd name="T65" fmla="*/ 155 h 202"/>
                  <a:gd name="T66" fmla="*/ 165 w 732"/>
                  <a:gd name="T67" fmla="*/ 129 h 202"/>
                  <a:gd name="T68" fmla="*/ 136 w 732"/>
                  <a:gd name="T69" fmla="*/ 113 h 202"/>
                  <a:gd name="T70" fmla="*/ 106 w 732"/>
                  <a:gd name="T71" fmla="*/ 96 h 202"/>
                  <a:gd name="T72" fmla="*/ 78 w 732"/>
                  <a:gd name="T73" fmla="*/ 76 h 202"/>
                  <a:gd name="T74" fmla="*/ 51 w 732"/>
                  <a:gd name="T75" fmla="*/ 54 h 202"/>
                  <a:gd name="T76" fmla="*/ 25 w 732"/>
                  <a:gd name="T77" fmla="*/ 31 h 202"/>
                  <a:gd name="T78" fmla="*/ 0 w 732"/>
                  <a:gd name="T79" fmla="*/ 5 h 202"/>
                  <a:gd name="T80" fmla="*/ 6 w 732"/>
                  <a:gd name="T81" fmla="*/ 0 h 2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732" h="202">
                    <a:moveTo>
                      <a:pt x="6" y="0"/>
                    </a:moveTo>
                    <a:lnTo>
                      <a:pt x="31" y="26"/>
                    </a:lnTo>
                    <a:lnTo>
                      <a:pt x="56" y="48"/>
                    </a:lnTo>
                    <a:lnTo>
                      <a:pt x="83" y="70"/>
                    </a:lnTo>
                    <a:lnTo>
                      <a:pt x="111" y="89"/>
                    </a:lnTo>
                    <a:lnTo>
                      <a:pt x="140" y="106"/>
                    </a:lnTo>
                    <a:lnTo>
                      <a:pt x="169" y="122"/>
                    </a:lnTo>
                    <a:lnTo>
                      <a:pt x="228" y="147"/>
                    </a:lnTo>
                    <a:lnTo>
                      <a:pt x="257" y="158"/>
                    </a:lnTo>
                    <a:lnTo>
                      <a:pt x="288" y="167"/>
                    </a:lnTo>
                    <a:lnTo>
                      <a:pt x="319" y="174"/>
                    </a:lnTo>
                    <a:lnTo>
                      <a:pt x="348" y="180"/>
                    </a:lnTo>
                    <a:lnTo>
                      <a:pt x="407" y="189"/>
                    </a:lnTo>
                    <a:lnTo>
                      <a:pt x="436" y="191"/>
                    </a:lnTo>
                    <a:lnTo>
                      <a:pt x="464" y="193"/>
                    </a:lnTo>
                    <a:lnTo>
                      <a:pt x="518" y="194"/>
                    </a:lnTo>
                    <a:lnTo>
                      <a:pt x="569" y="193"/>
                    </a:lnTo>
                    <a:lnTo>
                      <a:pt x="653" y="185"/>
                    </a:lnTo>
                    <a:lnTo>
                      <a:pt x="709" y="175"/>
                    </a:lnTo>
                    <a:lnTo>
                      <a:pt x="731" y="171"/>
                    </a:lnTo>
                    <a:lnTo>
                      <a:pt x="732" y="179"/>
                    </a:lnTo>
                    <a:lnTo>
                      <a:pt x="710" y="183"/>
                    </a:lnTo>
                    <a:lnTo>
                      <a:pt x="653" y="193"/>
                    </a:lnTo>
                    <a:lnTo>
                      <a:pt x="569" y="201"/>
                    </a:lnTo>
                    <a:lnTo>
                      <a:pt x="518" y="202"/>
                    </a:lnTo>
                    <a:lnTo>
                      <a:pt x="464" y="201"/>
                    </a:lnTo>
                    <a:lnTo>
                      <a:pt x="435" y="199"/>
                    </a:lnTo>
                    <a:lnTo>
                      <a:pt x="406" y="197"/>
                    </a:lnTo>
                    <a:lnTo>
                      <a:pt x="347" y="188"/>
                    </a:lnTo>
                    <a:lnTo>
                      <a:pt x="317" y="182"/>
                    </a:lnTo>
                    <a:lnTo>
                      <a:pt x="286" y="175"/>
                    </a:lnTo>
                    <a:lnTo>
                      <a:pt x="255" y="166"/>
                    </a:lnTo>
                    <a:lnTo>
                      <a:pt x="224" y="155"/>
                    </a:lnTo>
                    <a:lnTo>
                      <a:pt x="165" y="129"/>
                    </a:lnTo>
                    <a:lnTo>
                      <a:pt x="136" y="113"/>
                    </a:lnTo>
                    <a:lnTo>
                      <a:pt x="106" y="96"/>
                    </a:lnTo>
                    <a:lnTo>
                      <a:pt x="78" y="76"/>
                    </a:lnTo>
                    <a:lnTo>
                      <a:pt x="51" y="54"/>
                    </a:lnTo>
                    <a:lnTo>
                      <a:pt x="25" y="31"/>
                    </a:lnTo>
                    <a:lnTo>
                      <a:pt x="0" y="5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6" name="Freeform 52">
                <a:extLst>
                  <a:ext uri="{FF2B5EF4-FFF2-40B4-BE49-F238E27FC236}">
                    <a16:creationId xmlns:a16="http://schemas.microsoft.com/office/drawing/2014/main" id="{F4445580-FCE9-4798-8B39-EE0D7A9DC8A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35" y="2295"/>
                <a:ext cx="6" cy="5"/>
              </a:xfrm>
              <a:custGeom>
                <a:avLst/>
                <a:gdLst>
                  <a:gd name="T0" fmla="*/ 0 w 6"/>
                  <a:gd name="T1" fmla="*/ 5 h 5"/>
                  <a:gd name="T2" fmla="*/ 6 w 6"/>
                  <a:gd name="T3" fmla="*/ 0 h 5"/>
                  <a:gd name="T4" fmla="*/ 0 w 6"/>
                  <a:gd name="T5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" h="5">
                    <a:moveTo>
                      <a:pt x="0" y="5"/>
                    </a:moveTo>
                    <a:lnTo>
                      <a:pt x="6" y="0"/>
                    </a:lnTo>
                    <a:lnTo>
                      <a:pt x="0" y="5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7" name="Freeform 53">
                <a:extLst>
                  <a:ext uri="{FF2B5EF4-FFF2-40B4-BE49-F238E27FC236}">
                    <a16:creationId xmlns:a16="http://schemas.microsoft.com/office/drawing/2014/main" id="{448906CF-4AE4-455A-A152-0CC0403E1D7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65" y="2318"/>
                <a:ext cx="332" cy="156"/>
              </a:xfrm>
              <a:custGeom>
                <a:avLst/>
                <a:gdLst>
                  <a:gd name="T0" fmla="*/ 0 w 332"/>
                  <a:gd name="T1" fmla="*/ 148 h 156"/>
                  <a:gd name="T2" fmla="*/ 63 w 332"/>
                  <a:gd name="T3" fmla="*/ 132 h 156"/>
                  <a:gd name="T4" fmla="*/ 119 w 332"/>
                  <a:gd name="T5" fmla="*/ 112 h 156"/>
                  <a:gd name="T6" fmla="*/ 169 w 332"/>
                  <a:gd name="T7" fmla="*/ 93 h 156"/>
                  <a:gd name="T8" fmla="*/ 215 w 332"/>
                  <a:gd name="T9" fmla="*/ 73 h 156"/>
                  <a:gd name="T10" fmla="*/ 253 w 332"/>
                  <a:gd name="T11" fmla="*/ 52 h 156"/>
                  <a:gd name="T12" fmla="*/ 284 w 332"/>
                  <a:gd name="T13" fmla="*/ 33 h 156"/>
                  <a:gd name="T14" fmla="*/ 308 w 332"/>
                  <a:gd name="T15" fmla="*/ 15 h 156"/>
                  <a:gd name="T16" fmla="*/ 327 w 332"/>
                  <a:gd name="T17" fmla="*/ 0 h 156"/>
                  <a:gd name="T18" fmla="*/ 332 w 332"/>
                  <a:gd name="T19" fmla="*/ 6 h 156"/>
                  <a:gd name="T20" fmla="*/ 313 w 332"/>
                  <a:gd name="T21" fmla="*/ 21 h 156"/>
                  <a:gd name="T22" fmla="*/ 288 w 332"/>
                  <a:gd name="T23" fmla="*/ 40 h 156"/>
                  <a:gd name="T24" fmla="*/ 257 w 332"/>
                  <a:gd name="T25" fmla="*/ 59 h 156"/>
                  <a:gd name="T26" fmla="*/ 219 w 332"/>
                  <a:gd name="T27" fmla="*/ 80 h 156"/>
                  <a:gd name="T28" fmla="*/ 173 w 332"/>
                  <a:gd name="T29" fmla="*/ 100 h 156"/>
                  <a:gd name="T30" fmla="*/ 121 w 332"/>
                  <a:gd name="T31" fmla="*/ 120 h 156"/>
                  <a:gd name="T32" fmla="*/ 65 w 332"/>
                  <a:gd name="T33" fmla="*/ 140 h 156"/>
                  <a:gd name="T34" fmla="*/ 2 w 332"/>
                  <a:gd name="T35" fmla="*/ 156 h 156"/>
                  <a:gd name="T36" fmla="*/ 0 w 332"/>
                  <a:gd name="T37" fmla="*/ 148 h 1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332" h="156">
                    <a:moveTo>
                      <a:pt x="0" y="148"/>
                    </a:moveTo>
                    <a:lnTo>
                      <a:pt x="63" y="132"/>
                    </a:lnTo>
                    <a:lnTo>
                      <a:pt x="119" y="112"/>
                    </a:lnTo>
                    <a:lnTo>
                      <a:pt x="169" y="93"/>
                    </a:lnTo>
                    <a:lnTo>
                      <a:pt x="215" y="73"/>
                    </a:lnTo>
                    <a:lnTo>
                      <a:pt x="253" y="52"/>
                    </a:lnTo>
                    <a:lnTo>
                      <a:pt x="284" y="33"/>
                    </a:lnTo>
                    <a:lnTo>
                      <a:pt x="308" y="15"/>
                    </a:lnTo>
                    <a:lnTo>
                      <a:pt x="327" y="0"/>
                    </a:lnTo>
                    <a:lnTo>
                      <a:pt x="332" y="6"/>
                    </a:lnTo>
                    <a:lnTo>
                      <a:pt x="313" y="21"/>
                    </a:lnTo>
                    <a:lnTo>
                      <a:pt x="288" y="40"/>
                    </a:lnTo>
                    <a:lnTo>
                      <a:pt x="257" y="59"/>
                    </a:lnTo>
                    <a:lnTo>
                      <a:pt x="219" y="80"/>
                    </a:lnTo>
                    <a:lnTo>
                      <a:pt x="173" y="100"/>
                    </a:lnTo>
                    <a:lnTo>
                      <a:pt x="121" y="120"/>
                    </a:lnTo>
                    <a:lnTo>
                      <a:pt x="65" y="140"/>
                    </a:lnTo>
                    <a:lnTo>
                      <a:pt x="2" y="156"/>
                    </a:lnTo>
                    <a:lnTo>
                      <a:pt x="0" y="148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8" name="Freeform 54">
                <a:extLst>
                  <a:ext uri="{FF2B5EF4-FFF2-40B4-BE49-F238E27FC236}">
                    <a16:creationId xmlns:a16="http://schemas.microsoft.com/office/drawing/2014/main" id="{554A63D4-2824-4310-969E-F3CC3FA6DCE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65" y="2466"/>
                <a:ext cx="2" cy="8"/>
              </a:xfrm>
              <a:custGeom>
                <a:avLst/>
                <a:gdLst>
                  <a:gd name="T0" fmla="*/ 2 w 2"/>
                  <a:gd name="T1" fmla="*/ 8 h 8"/>
                  <a:gd name="T2" fmla="*/ 0 w 2"/>
                  <a:gd name="T3" fmla="*/ 0 h 8"/>
                  <a:gd name="T4" fmla="*/ 1 w 2"/>
                  <a:gd name="T5" fmla="*/ 0 h 8"/>
                  <a:gd name="T6" fmla="*/ 2 w 2"/>
                  <a:gd name="T7" fmla="*/ 8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8">
                    <a:moveTo>
                      <a:pt x="2" y="8"/>
                    </a:moveTo>
                    <a:lnTo>
                      <a:pt x="0" y="0"/>
                    </a:lnTo>
                    <a:lnTo>
                      <a:pt x="1" y="0"/>
                    </a:lnTo>
                    <a:lnTo>
                      <a:pt x="2" y="8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9" name="Freeform 55">
                <a:extLst>
                  <a:ext uri="{FF2B5EF4-FFF2-40B4-BE49-F238E27FC236}">
                    <a16:creationId xmlns:a16="http://schemas.microsoft.com/office/drawing/2014/main" id="{D035CA3D-BC27-4D24-A6DA-5C72849DF08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92" y="2087"/>
                <a:ext cx="62" cy="237"/>
              </a:xfrm>
              <a:custGeom>
                <a:avLst/>
                <a:gdLst>
                  <a:gd name="T0" fmla="*/ 0 w 62"/>
                  <a:gd name="T1" fmla="*/ 231 h 237"/>
                  <a:gd name="T2" fmla="*/ 7 w 62"/>
                  <a:gd name="T3" fmla="*/ 224 h 237"/>
                  <a:gd name="T4" fmla="*/ 14 w 62"/>
                  <a:gd name="T5" fmla="*/ 214 h 237"/>
                  <a:gd name="T6" fmla="*/ 25 w 62"/>
                  <a:gd name="T7" fmla="*/ 190 h 237"/>
                  <a:gd name="T8" fmla="*/ 36 w 62"/>
                  <a:gd name="T9" fmla="*/ 160 h 237"/>
                  <a:gd name="T10" fmla="*/ 44 w 62"/>
                  <a:gd name="T11" fmla="*/ 127 h 237"/>
                  <a:gd name="T12" fmla="*/ 50 w 62"/>
                  <a:gd name="T13" fmla="*/ 92 h 237"/>
                  <a:gd name="T14" fmla="*/ 54 w 62"/>
                  <a:gd name="T15" fmla="*/ 58 h 237"/>
                  <a:gd name="T16" fmla="*/ 55 w 62"/>
                  <a:gd name="T17" fmla="*/ 28 h 237"/>
                  <a:gd name="T18" fmla="*/ 53 w 62"/>
                  <a:gd name="T19" fmla="*/ 0 h 237"/>
                  <a:gd name="T20" fmla="*/ 60 w 62"/>
                  <a:gd name="T21" fmla="*/ 0 h 237"/>
                  <a:gd name="T22" fmla="*/ 62 w 62"/>
                  <a:gd name="T23" fmla="*/ 28 h 237"/>
                  <a:gd name="T24" fmla="*/ 61 w 62"/>
                  <a:gd name="T25" fmla="*/ 60 h 237"/>
                  <a:gd name="T26" fmla="*/ 57 w 62"/>
                  <a:gd name="T27" fmla="*/ 94 h 237"/>
                  <a:gd name="T28" fmla="*/ 51 w 62"/>
                  <a:gd name="T29" fmla="*/ 130 h 237"/>
                  <a:gd name="T30" fmla="*/ 43 w 62"/>
                  <a:gd name="T31" fmla="*/ 163 h 237"/>
                  <a:gd name="T32" fmla="*/ 32 w 62"/>
                  <a:gd name="T33" fmla="*/ 194 h 237"/>
                  <a:gd name="T34" fmla="*/ 20 w 62"/>
                  <a:gd name="T35" fmla="*/ 219 h 237"/>
                  <a:gd name="T36" fmla="*/ 13 w 62"/>
                  <a:gd name="T37" fmla="*/ 229 h 237"/>
                  <a:gd name="T38" fmla="*/ 5 w 62"/>
                  <a:gd name="T39" fmla="*/ 237 h 237"/>
                  <a:gd name="T40" fmla="*/ 0 w 62"/>
                  <a:gd name="T41" fmla="*/ 231 h 2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62" h="237">
                    <a:moveTo>
                      <a:pt x="0" y="231"/>
                    </a:moveTo>
                    <a:lnTo>
                      <a:pt x="7" y="224"/>
                    </a:lnTo>
                    <a:lnTo>
                      <a:pt x="14" y="214"/>
                    </a:lnTo>
                    <a:lnTo>
                      <a:pt x="25" y="190"/>
                    </a:lnTo>
                    <a:lnTo>
                      <a:pt x="36" y="160"/>
                    </a:lnTo>
                    <a:lnTo>
                      <a:pt x="44" y="127"/>
                    </a:lnTo>
                    <a:lnTo>
                      <a:pt x="50" y="92"/>
                    </a:lnTo>
                    <a:lnTo>
                      <a:pt x="54" y="58"/>
                    </a:lnTo>
                    <a:lnTo>
                      <a:pt x="55" y="28"/>
                    </a:lnTo>
                    <a:lnTo>
                      <a:pt x="53" y="0"/>
                    </a:lnTo>
                    <a:lnTo>
                      <a:pt x="60" y="0"/>
                    </a:lnTo>
                    <a:lnTo>
                      <a:pt x="62" y="28"/>
                    </a:lnTo>
                    <a:lnTo>
                      <a:pt x="61" y="60"/>
                    </a:lnTo>
                    <a:lnTo>
                      <a:pt x="57" y="94"/>
                    </a:lnTo>
                    <a:lnTo>
                      <a:pt x="51" y="130"/>
                    </a:lnTo>
                    <a:lnTo>
                      <a:pt x="43" y="163"/>
                    </a:lnTo>
                    <a:lnTo>
                      <a:pt x="32" y="194"/>
                    </a:lnTo>
                    <a:lnTo>
                      <a:pt x="20" y="219"/>
                    </a:lnTo>
                    <a:lnTo>
                      <a:pt x="13" y="229"/>
                    </a:lnTo>
                    <a:lnTo>
                      <a:pt x="5" y="237"/>
                    </a:lnTo>
                    <a:lnTo>
                      <a:pt x="0" y="23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0" name="Freeform 56">
                <a:extLst>
                  <a:ext uri="{FF2B5EF4-FFF2-40B4-BE49-F238E27FC236}">
                    <a16:creationId xmlns:a16="http://schemas.microsoft.com/office/drawing/2014/main" id="{E69354ED-6165-4800-B19A-B1D3ED8E491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92" y="2318"/>
                <a:ext cx="5" cy="6"/>
              </a:xfrm>
              <a:custGeom>
                <a:avLst/>
                <a:gdLst>
                  <a:gd name="T0" fmla="*/ 5 w 5"/>
                  <a:gd name="T1" fmla="*/ 6 h 6"/>
                  <a:gd name="T2" fmla="*/ 0 w 5"/>
                  <a:gd name="T3" fmla="*/ 0 h 6"/>
                  <a:gd name="T4" fmla="*/ 5 w 5"/>
                  <a:gd name="T5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5" h="6">
                    <a:moveTo>
                      <a:pt x="5" y="6"/>
                    </a:moveTo>
                    <a:lnTo>
                      <a:pt x="0" y="0"/>
                    </a:lnTo>
                    <a:lnTo>
                      <a:pt x="5" y="6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1" name="Freeform 57">
                <a:extLst>
                  <a:ext uri="{FF2B5EF4-FFF2-40B4-BE49-F238E27FC236}">
                    <a16:creationId xmlns:a16="http://schemas.microsoft.com/office/drawing/2014/main" id="{6B3BBCEA-ED5E-4746-A9AB-CE3231EAA19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64" y="1980"/>
                <a:ext cx="88" cy="108"/>
              </a:xfrm>
              <a:custGeom>
                <a:avLst/>
                <a:gdLst>
                  <a:gd name="T0" fmla="*/ 81 w 88"/>
                  <a:gd name="T1" fmla="*/ 108 h 108"/>
                  <a:gd name="T2" fmla="*/ 78 w 88"/>
                  <a:gd name="T3" fmla="*/ 97 h 108"/>
                  <a:gd name="T4" fmla="*/ 74 w 88"/>
                  <a:gd name="T5" fmla="*/ 86 h 108"/>
                  <a:gd name="T6" fmla="*/ 65 w 88"/>
                  <a:gd name="T7" fmla="*/ 67 h 108"/>
                  <a:gd name="T8" fmla="*/ 51 w 88"/>
                  <a:gd name="T9" fmla="*/ 49 h 108"/>
                  <a:gd name="T10" fmla="*/ 37 w 88"/>
                  <a:gd name="T11" fmla="*/ 34 h 108"/>
                  <a:gd name="T12" fmla="*/ 11 w 88"/>
                  <a:gd name="T13" fmla="*/ 13 h 108"/>
                  <a:gd name="T14" fmla="*/ 0 w 88"/>
                  <a:gd name="T15" fmla="*/ 6 h 108"/>
                  <a:gd name="T16" fmla="*/ 5 w 88"/>
                  <a:gd name="T17" fmla="*/ 0 h 108"/>
                  <a:gd name="T18" fmla="*/ 16 w 88"/>
                  <a:gd name="T19" fmla="*/ 7 h 108"/>
                  <a:gd name="T20" fmla="*/ 42 w 88"/>
                  <a:gd name="T21" fmla="*/ 28 h 108"/>
                  <a:gd name="T22" fmla="*/ 57 w 88"/>
                  <a:gd name="T23" fmla="*/ 44 h 108"/>
                  <a:gd name="T24" fmla="*/ 71 w 88"/>
                  <a:gd name="T25" fmla="*/ 62 h 108"/>
                  <a:gd name="T26" fmla="*/ 81 w 88"/>
                  <a:gd name="T27" fmla="*/ 82 h 108"/>
                  <a:gd name="T28" fmla="*/ 85 w 88"/>
                  <a:gd name="T29" fmla="*/ 94 h 108"/>
                  <a:gd name="T30" fmla="*/ 88 w 88"/>
                  <a:gd name="T31" fmla="*/ 106 h 108"/>
                  <a:gd name="T32" fmla="*/ 81 w 88"/>
                  <a:gd name="T33" fmla="*/ 108 h 1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88" h="108">
                    <a:moveTo>
                      <a:pt x="81" y="108"/>
                    </a:moveTo>
                    <a:lnTo>
                      <a:pt x="78" y="97"/>
                    </a:lnTo>
                    <a:lnTo>
                      <a:pt x="74" y="86"/>
                    </a:lnTo>
                    <a:lnTo>
                      <a:pt x="65" y="67"/>
                    </a:lnTo>
                    <a:lnTo>
                      <a:pt x="51" y="49"/>
                    </a:lnTo>
                    <a:lnTo>
                      <a:pt x="37" y="34"/>
                    </a:lnTo>
                    <a:lnTo>
                      <a:pt x="11" y="13"/>
                    </a:lnTo>
                    <a:lnTo>
                      <a:pt x="0" y="6"/>
                    </a:lnTo>
                    <a:lnTo>
                      <a:pt x="5" y="0"/>
                    </a:lnTo>
                    <a:lnTo>
                      <a:pt x="16" y="7"/>
                    </a:lnTo>
                    <a:lnTo>
                      <a:pt x="42" y="28"/>
                    </a:lnTo>
                    <a:lnTo>
                      <a:pt x="57" y="44"/>
                    </a:lnTo>
                    <a:lnTo>
                      <a:pt x="71" y="62"/>
                    </a:lnTo>
                    <a:lnTo>
                      <a:pt x="81" y="82"/>
                    </a:lnTo>
                    <a:lnTo>
                      <a:pt x="85" y="94"/>
                    </a:lnTo>
                    <a:lnTo>
                      <a:pt x="88" y="106"/>
                    </a:lnTo>
                    <a:lnTo>
                      <a:pt x="81" y="108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2" name="Freeform 58">
                <a:extLst>
                  <a:ext uri="{FF2B5EF4-FFF2-40B4-BE49-F238E27FC236}">
                    <a16:creationId xmlns:a16="http://schemas.microsoft.com/office/drawing/2014/main" id="{7B8DA6B1-191C-41E2-A400-21C8A565B5E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45" y="2086"/>
                <a:ext cx="7" cy="2"/>
              </a:xfrm>
              <a:custGeom>
                <a:avLst/>
                <a:gdLst>
                  <a:gd name="T0" fmla="*/ 7 w 7"/>
                  <a:gd name="T1" fmla="*/ 1 h 2"/>
                  <a:gd name="T2" fmla="*/ 7 w 7"/>
                  <a:gd name="T3" fmla="*/ 0 h 2"/>
                  <a:gd name="T4" fmla="*/ 0 w 7"/>
                  <a:gd name="T5" fmla="*/ 2 h 2"/>
                  <a:gd name="T6" fmla="*/ 0 w 7"/>
                  <a:gd name="T7" fmla="*/ 1 h 2"/>
                  <a:gd name="T8" fmla="*/ 7 w 7"/>
                  <a:gd name="T9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2">
                    <a:moveTo>
                      <a:pt x="7" y="1"/>
                    </a:moveTo>
                    <a:lnTo>
                      <a:pt x="7" y="0"/>
                    </a:lnTo>
                    <a:lnTo>
                      <a:pt x="0" y="2"/>
                    </a:lnTo>
                    <a:lnTo>
                      <a:pt x="0" y="1"/>
                    </a:lnTo>
                    <a:lnTo>
                      <a:pt x="7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3" name="Freeform 59">
                <a:extLst>
                  <a:ext uri="{FF2B5EF4-FFF2-40B4-BE49-F238E27FC236}">
                    <a16:creationId xmlns:a16="http://schemas.microsoft.com/office/drawing/2014/main" id="{8A1C91AD-CF6F-4181-8CF9-6516714B892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69" y="1940"/>
                <a:ext cx="100" cy="47"/>
              </a:xfrm>
              <a:custGeom>
                <a:avLst/>
                <a:gdLst>
                  <a:gd name="T0" fmla="*/ 96 w 100"/>
                  <a:gd name="T1" fmla="*/ 47 h 47"/>
                  <a:gd name="T2" fmla="*/ 100 w 100"/>
                  <a:gd name="T3" fmla="*/ 40 h 47"/>
                  <a:gd name="T4" fmla="*/ 4 w 100"/>
                  <a:gd name="T5" fmla="*/ 0 h 47"/>
                  <a:gd name="T6" fmla="*/ 0 w 100"/>
                  <a:gd name="T7" fmla="*/ 7 h 47"/>
                  <a:gd name="T8" fmla="*/ 96 w 100"/>
                  <a:gd name="T9" fmla="*/ 47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0" h="47">
                    <a:moveTo>
                      <a:pt x="96" y="47"/>
                    </a:moveTo>
                    <a:lnTo>
                      <a:pt x="100" y="40"/>
                    </a:lnTo>
                    <a:lnTo>
                      <a:pt x="4" y="0"/>
                    </a:lnTo>
                    <a:lnTo>
                      <a:pt x="0" y="7"/>
                    </a:lnTo>
                    <a:lnTo>
                      <a:pt x="96" y="47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4" name="Freeform 60">
                <a:extLst>
                  <a:ext uri="{FF2B5EF4-FFF2-40B4-BE49-F238E27FC236}">
                    <a16:creationId xmlns:a16="http://schemas.microsoft.com/office/drawing/2014/main" id="{9764E925-B29A-49AC-826F-561EC79EFD0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64" y="1980"/>
                <a:ext cx="5" cy="7"/>
              </a:xfrm>
              <a:custGeom>
                <a:avLst/>
                <a:gdLst>
                  <a:gd name="T0" fmla="*/ 5 w 5"/>
                  <a:gd name="T1" fmla="*/ 0 h 7"/>
                  <a:gd name="T2" fmla="*/ 1 w 5"/>
                  <a:gd name="T3" fmla="*/ 7 h 7"/>
                  <a:gd name="T4" fmla="*/ 0 w 5"/>
                  <a:gd name="T5" fmla="*/ 6 h 7"/>
                  <a:gd name="T6" fmla="*/ 5 w 5"/>
                  <a:gd name="T7" fmla="*/ 0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" h="7">
                    <a:moveTo>
                      <a:pt x="5" y="0"/>
                    </a:moveTo>
                    <a:lnTo>
                      <a:pt x="1" y="7"/>
                    </a:lnTo>
                    <a:lnTo>
                      <a:pt x="0" y="6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5" name="Freeform 61">
                <a:extLst>
                  <a:ext uri="{FF2B5EF4-FFF2-40B4-BE49-F238E27FC236}">
                    <a16:creationId xmlns:a16="http://schemas.microsoft.com/office/drawing/2014/main" id="{8F788A9B-2FBA-4F89-9CC3-8C09E544E8D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25" y="1911"/>
                <a:ext cx="147" cy="36"/>
              </a:xfrm>
              <a:custGeom>
                <a:avLst/>
                <a:gdLst>
                  <a:gd name="T0" fmla="*/ 145 w 147"/>
                  <a:gd name="T1" fmla="*/ 36 h 36"/>
                  <a:gd name="T2" fmla="*/ 147 w 147"/>
                  <a:gd name="T3" fmla="*/ 29 h 36"/>
                  <a:gd name="T4" fmla="*/ 2 w 147"/>
                  <a:gd name="T5" fmla="*/ 0 h 36"/>
                  <a:gd name="T6" fmla="*/ 0 w 147"/>
                  <a:gd name="T7" fmla="*/ 7 h 36"/>
                  <a:gd name="T8" fmla="*/ 145 w 147"/>
                  <a:gd name="T9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7" h="36">
                    <a:moveTo>
                      <a:pt x="145" y="36"/>
                    </a:moveTo>
                    <a:lnTo>
                      <a:pt x="147" y="29"/>
                    </a:lnTo>
                    <a:lnTo>
                      <a:pt x="2" y="0"/>
                    </a:lnTo>
                    <a:lnTo>
                      <a:pt x="0" y="7"/>
                    </a:lnTo>
                    <a:lnTo>
                      <a:pt x="145" y="36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6" name="Freeform 62">
                <a:extLst>
                  <a:ext uri="{FF2B5EF4-FFF2-40B4-BE49-F238E27FC236}">
                    <a16:creationId xmlns:a16="http://schemas.microsoft.com/office/drawing/2014/main" id="{73ADDFDE-9280-47A4-92AF-88E43793196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69" y="1940"/>
                <a:ext cx="4" cy="7"/>
              </a:xfrm>
              <a:custGeom>
                <a:avLst/>
                <a:gdLst>
                  <a:gd name="T0" fmla="*/ 4 w 4"/>
                  <a:gd name="T1" fmla="*/ 0 h 7"/>
                  <a:gd name="T2" fmla="*/ 3 w 4"/>
                  <a:gd name="T3" fmla="*/ 0 h 7"/>
                  <a:gd name="T4" fmla="*/ 1 w 4"/>
                  <a:gd name="T5" fmla="*/ 7 h 7"/>
                  <a:gd name="T6" fmla="*/ 0 w 4"/>
                  <a:gd name="T7" fmla="*/ 7 h 7"/>
                  <a:gd name="T8" fmla="*/ 4 w 4"/>
                  <a:gd name="T9" fmla="*/ 0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7">
                    <a:moveTo>
                      <a:pt x="4" y="0"/>
                    </a:moveTo>
                    <a:lnTo>
                      <a:pt x="3" y="0"/>
                    </a:lnTo>
                    <a:lnTo>
                      <a:pt x="1" y="7"/>
                    </a:lnTo>
                    <a:lnTo>
                      <a:pt x="0" y="7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7" name="Freeform 63">
                <a:extLst>
                  <a:ext uri="{FF2B5EF4-FFF2-40B4-BE49-F238E27FC236}">
                    <a16:creationId xmlns:a16="http://schemas.microsoft.com/office/drawing/2014/main" id="{B5825EE4-12D9-4F1A-A363-65BAEAD9094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63" y="1820"/>
                <a:ext cx="66" cy="97"/>
              </a:xfrm>
              <a:custGeom>
                <a:avLst/>
                <a:gdLst>
                  <a:gd name="T0" fmla="*/ 60 w 66"/>
                  <a:gd name="T1" fmla="*/ 97 h 97"/>
                  <a:gd name="T2" fmla="*/ 66 w 66"/>
                  <a:gd name="T3" fmla="*/ 92 h 97"/>
                  <a:gd name="T4" fmla="*/ 6 w 66"/>
                  <a:gd name="T5" fmla="*/ 0 h 97"/>
                  <a:gd name="T6" fmla="*/ 0 w 66"/>
                  <a:gd name="T7" fmla="*/ 5 h 97"/>
                  <a:gd name="T8" fmla="*/ 60 w 66"/>
                  <a:gd name="T9" fmla="*/ 97 h 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6" h="97">
                    <a:moveTo>
                      <a:pt x="60" y="97"/>
                    </a:moveTo>
                    <a:lnTo>
                      <a:pt x="66" y="92"/>
                    </a:lnTo>
                    <a:lnTo>
                      <a:pt x="6" y="0"/>
                    </a:lnTo>
                    <a:lnTo>
                      <a:pt x="0" y="5"/>
                    </a:lnTo>
                    <a:lnTo>
                      <a:pt x="60" y="97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8" name="Freeform 64">
                <a:extLst>
                  <a:ext uri="{FF2B5EF4-FFF2-40B4-BE49-F238E27FC236}">
                    <a16:creationId xmlns:a16="http://schemas.microsoft.com/office/drawing/2014/main" id="{6DA2F4B3-FCB5-4EED-B3A3-EE088CA11CC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23" y="1911"/>
                <a:ext cx="6" cy="7"/>
              </a:xfrm>
              <a:custGeom>
                <a:avLst/>
                <a:gdLst>
                  <a:gd name="T0" fmla="*/ 2 w 6"/>
                  <a:gd name="T1" fmla="*/ 7 h 7"/>
                  <a:gd name="T2" fmla="*/ 0 w 6"/>
                  <a:gd name="T3" fmla="*/ 7 h 7"/>
                  <a:gd name="T4" fmla="*/ 0 w 6"/>
                  <a:gd name="T5" fmla="*/ 6 h 7"/>
                  <a:gd name="T6" fmla="*/ 6 w 6"/>
                  <a:gd name="T7" fmla="*/ 1 h 7"/>
                  <a:gd name="T8" fmla="*/ 4 w 6"/>
                  <a:gd name="T9" fmla="*/ 0 h 7"/>
                  <a:gd name="T10" fmla="*/ 2 w 6"/>
                  <a:gd name="T11" fmla="*/ 7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" h="7">
                    <a:moveTo>
                      <a:pt x="2" y="7"/>
                    </a:moveTo>
                    <a:lnTo>
                      <a:pt x="0" y="7"/>
                    </a:lnTo>
                    <a:lnTo>
                      <a:pt x="0" y="6"/>
                    </a:lnTo>
                    <a:lnTo>
                      <a:pt x="6" y="1"/>
                    </a:lnTo>
                    <a:lnTo>
                      <a:pt x="4" y="0"/>
                    </a:lnTo>
                    <a:lnTo>
                      <a:pt x="2" y="7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9" name="Freeform 65">
                <a:extLst>
                  <a:ext uri="{FF2B5EF4-FFF2-40B4-BE49-F238E27FC236}">
                    <a16:creationId xmlns:a16="http://schemas.microsoft.com/office/drawing/2014/main" id="{7025B3D9-54D7-4081-83A9-1F27D74CFAD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41" y="1692"/>
                <a:ext cx="28" cy="131"/>
              </a:xfrm>
              <a:custGeom>
                <a:avLst/>
                <a:gdLst>
                  <a:gd name="T0" fmla="*/ 21 w 28"/>
                  <a:gd name="T1" fmla="*/ 131 h 131"/>
                  <a:gd name="T2" fmla="*/ 28 w 28"/>
                  <a:gd name="T3" fmla="*/ 129 h 131"/>
                  <a:gd name="T4" fmla="*/ 7 w 28"/>
                  <a:gd name="T5" fmla="*/ 0 h 131"/>
                  <a:gd name="T6" fmla="*/ 0 w 28"/>
                  <a:gd name="T7" fmla="*/ 2 h 131"/>
                  <a:gd name="T8" fmla="*/ 21 w 28"/>
                  <a:gd name="T9" fmla="*/ 131 h 1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131">
                    <a:moveTo>
                      <a:pt x="21" y="131"/>
                    </a:moveTo>
                    <a:lnTo>
                      <a:pt x="28" y="129"/>
                    </a:lnTo>
                    <a:lnTo>
                      <a:pt x="7" y="0"/>
                    </a:lnTo>
                    <a:lnTo>
                      <a:pt x="0" y="2"/>
                    </a:lnTo>
                    <a:lnTo>
                      <a:pt x="21" y="13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40" name="Freeform 66">
                <a:extLst>
                  <a:ext uri="{FF2B5EF4-FFF2-40B4-BE49-F238E27FC236}">
                    <a16:creationId xmlns:a16="http://schemas.microsoft.com/office/drawing/2014/main" id="{49F4FA85-9BEE-4D51-8E10-6A3F8542E56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62" y="1820"/>
                <a:ext cx="7" cy="5"/>
              </a:xfrm>
              <a:custGeom>
                <a:avLst/>
                <a:gdLst>
                  <a:gd name="T0" fmla="*/ 1 w 7"/>
                  <a:gd name="T1" fmla="*/ 5 h 5"/>
                  <a:gd name="T2" fmla="*/ 0 w 7"/>
                  <a:gd name="T3" fmla="*/ 4 h 5"/>
                  <a:gd name="T4" fmla="*/ 0 w 7"/>
                  <a:gd name="T5" fmla="*/ 3 h 5"/>
                  <a:gd name="T6" fmla="*/ 7 w 7"/>
                  <a:gd name="T7" fmla="*/ 1 h 5"/>
                  <a:gd name="T8" fmla="*/ 7 w 7"/>
                  <a:gd name="T9" fmla="*/ 0 h 5"/>
                  <a:gd name="T10" fmla="*/ 1 w 7"/>
                  <a:gd name="T11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" h="5">
                    <a:moveTo>
                      <a:pt x="1" y="5"/>
                    </a:moveTo>
                    <a:lnTo>
                      <a:pt x="0" y="4"/>
                    </a:lnTo>
                    <a:lnTo>
                      <a:pt x="0" y="3"/>
                    </a:lnTo>
                    <a:lnTo>
                      <a:pt x="7" y="1"/>
                    </a:lnTo>
                    <a:lnTo>
                      <a:pt x="7" y="0"/>
                    </a:lnTo>
                    <a:lnTo>
                      <a:pt x="1" y="5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41" name="Freeform 67">
                <a:extLst>
                  <a:ext uri="{FF2B5EF4-FFF2-40B4-BE49-F238E27FC236}">
                    <a16:creationId xmlns:a16="http://schemas.microsoft.com/office/drawing/2014/main" id="{6A3AFC0B-9D20-4722-896E-33281A997A0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43" y="1586"/>
                <a:ext cx="277" cy="111"/>
              </a:xfrm>
              <a:custGeom>
                <a:avLst/>
                <a:gdLst>
                  <a:gd name="T0" fmla="*/ 0 w 277"/>
                  <a:gd name="T1" fmla="*/ 104 h 111"/>
                  <a:gd name="T2" fmla="*/ 3 w 277"/>
                  <a:gd name="T3" fmla="*/ 111 h 111"/>
                  <a:gd name="T4" fmla="*/ 277 w 277"/>
                  <a:gd name="T5" fmla="*/ 7 h 111"/>
                  <a:gd name="T6" fmla="*/ 274 w 277"/>
                  <a:gd name="T7" fmla="*/ 0 h 111"/>
                  <a:gd name="T8" fmla="*/ 0 w 277"/>
                  <a:gd name="T9" fmla="*/ 104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77" h="111">
                    <a:moveTo>
                      <a:pt x="0" y="104"/>
                    </a:moveTo>
                    <a:lnTo>
                      <a:pt x="3" y="111"/>
                    </a:lnTo>
                    <a:lnTo>
                      <a:pt x="277" y="7"/>
                    </a:lnTo>
                    <a:lnTo>
                      <a:pt x="274" y="0"/>
                    </a:lnTo>
                    <a:lnTo>
                      <a:pt x="0" y="10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42" name="Freeform 68">
                <a:extLst>
                  <a:ext uri="{FF2B5EF4-FFF2-40B4-BE49-F238E27FC236}">
                    <a16:creationId xmlns:a16="http://schemas.microsoft.com/office/drawing/2014/main" id="{79683E1A-603F-404D-82C6-18657B274A1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41" y="1690"/>
                <a:ext cx="7" cy="7"/>
              </a:xfrm>
              <a:custGeom>
                <a:avLst/>
                <a:gdLst>
                  <a:gd name="T0" fmla="*/ 0 w 7"/>
                  <a:gd name="T1" fmla="*/ 4 h 7"/>
                  <a:gd name="T2" fmla="*/ 0 w 7"/>
                  <a:gd name="T3" fmla="*/ 1 h 7"/>
                  <a:gd name="T4" fmla="*/ 2 w 7"/>
                  <a:gd name="T5" fmla="*/ 0 h 7"/>
                  <a:gd name="T6" fmla="*/ 5 w 7"/>
                  <a:gd name="T7" fmla="*/ 7 h 7"/>
                  <a:gd name="T8" fmla="*/ 7 w 7"/>
                  <a:gd name="T9" fmla="*/ 2 h 7"/>
                  <a:gd name="T10" fmla="*/ 0 w 7"/>
                  <a:gd name="T11" fmla="*/ 4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" h="7">
                    <a:moveTo>
                      <a:pt x="0" y="4"/>
                    </a:moveTo>
                    <a:lnTo>
                      <a:pt x="0" y="1"/>
                    </a:lnTo>
                    <a:lnTo>
                      <a:pt x="2" y="0"/>
                    </a:lnTo>
                    <a:lnTo>
                      <a:pt x="5" y="7"/>
                    </a:lnTo>
                    <a:lnTo>
                      <a:pt x="7" y="2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43" name="Freeform 69">
                <a:extLst>
                  <a:ext uri="{FF2B5EF4-FFF2-40B4-BE49-F238E27FC236}">
                    <a16:creationId xmlns:a16="http://schemas.microsoft.com/office/drawing/2014/main" id="{A798C86F-D4BC-4FE0-A2B9-E6EA6CD70C8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18" y="1585"/>
                <a:ext cx="656" cy="64"/>
              </a:xfrm>
              <a:custGeom>
                <a:avLst/>
                <a:gdLst>
                  <a:gd name="T0" fmla="*/ 1 w 656"/>
                  <a:gd name="T1" fmla="*/ 0 h 64"/>
                  <a:gd name="T2" fmla="*/ 0 w 656"/>
                  <a:gd name="T3" fmla="*/ 8 h 64"/>
                  <a:gd name="T4" fmla="*/ 655 w 656"/>
                  <a:gd name="T5" fmla="*/ 64 h 64"/>
                  <a:gd name="T6" fmla="*/ 656 w 656"/>
                  <a:gd name="T7" fmla="*/ 56 h 64"/>
                  <a:gd name="T8" fmla="*/ 1 w 656"/>
                  <a:gd name="T9" fmla="*/ 0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56" h="64">
                    <a:moveTo>
                      <a:pt x="1" y="0"/>
                    </a:moveTo>
                    <a:lnTo>
                      <a:pt x="0" y="8"/>
                    </a:lnTo>
                    <a:lnTo>
                      <a:pt x="655" y="64"/>
                    </a:lnTo>
                    <a:lnTo>
                      <a:pt x="656" y="56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44" name="Freeform 70">
                <a:extLst>
                  <a:ext uri="{FF2B5EF4-FFF2-40B4-BE49-F238E27FC236}">
                    <a16:creationId xmlns:a16="http://schemas.microsoft.com/office/drawing/2014/main" id="{D36E0BDC-81E2-46B3-8DD4-6D18BDDA955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17" y="1585"/>
                <a:ext cx="3" cy="8"/>
              </a:xfrm>
              <a:custGeom>
                <a:avLst/>
                <a:gdLst>
                  <a:gd name="T0" fmla="*/ 0 w 3"/>
                  <a:gd name="T1" fmla="*/ 1 h 8"/>
                  <a:gd name="T2" fmla="*/ 3 w 3"/>
                  <a:gd name="T3" fmla="*/ 0 h 8"/>
                  <a:gd name="T4" fmla="*/ 2 w 3"/>
                  <a:gd name="T5" fmla="*/ 0 h 8"/>
                  <a:gd name="T6" fmla="*/ 1 w 3"/>
                  <a:gd name="T7" fmla="*/ 8 h 8"/>
                  <a:gd name="T8" fmla="*/ 3 w 3"/>
                  <a:gd name="T9" fmla="*/ 8 h 8"/>
                  <a:gd name="T10" fmla="*/ 0 w 3"/>
                  <a:gd name="T11" fmla="*/ 1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" h="8">
                    <a:moveTo>
                      <a:pt x="0" y="1"/>
                    </a:moveTo>
                    <a:lnTo>
                      <a:pt x="3" y="0"/>
                    </a:lnTo>
                    <a:lnTo>
                      <a:pt x="2" y="0"/>
                    </a:lnTo>
                    <a:lnTo>
                      <a:pt x="1" y="8"/>
                    </a:lnTo>
                    <a:lnTo>
                      <a:pt x="3" y="8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45" name="Freeform 71">
                <a:extLst>
                  <a:ext uri="{FF2B5EF4-FFF2-40B4-BE49-F238E27FC236}">
                    <a16:creationId xmlns:a16="http://schemas.microsoft.com/office/drawing/2014/main" id="{E6D68D1C-00ED-43A5-918D-D6AEF300285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72" y="1642"/>
                <a:ext cx="450" cy="289"/>
              </a:xfrm>
              <a:custGeom>
                <a:avLst/>
                <a:gdLst>
                  <a:gd name="T0" fmla="*/ 4 w 450"/>
                  <a:gd name="T1" fmla="*/ 0 h 289"/>
                  <a:gd name="T2" fmla="*/ 0 w 450"/>
                  <a:gd name="T3" fmla="*/ 7 h 289"/>
                  <a:gd name="T4" fmla="*/ 446 w 450"/>
                  <a:gd name="T5" fmla="*/ 289 h 289"/>
                  <a:gd name="T6" fmla="*/ 450 w 450"/>
                  <a:gd name="T7" fmla="*/ 281 h 289"/>
                  <a:gd name="T8" fmla="*/ 4 w 450"/>
                  <a:gd name="T9" fmla="*/ 0 h 2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50" h="289">
                    <a:moveTo>
                      <a:pt x="4" y="0"/>
                    </a:moveTo>
                    <a:lnTo>
                      <a:pt x="0" y="7"/>
                    </a:lnTo>
                    <a:lnTo>
                      <a:pt x="446" y="289"/>
                    </a:lnTo>
                    <a:lnTo>
                      <a:pt x="450" y="281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46" name="Freeform 72">
                <a:extLst>
                  <a:ext uri="{FF2B5EF4-FFF2-40B4-BE49-F238E27FC236}">
                    <a16:creationId xmlns:a16="http://schemas.microsoft.com/office/drawing/2014/main" id="{ACABC253-15B1-43E3-977E-9B088E05BF8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72" y="1641"/>
                <a:ext cx="4" cy="8"/>
              </a:xfrm>
              <a:custGeom>
                <a:avLst/>
                <a:gdLst>
                  <a:gd name="T0" fmla="*/ 2 w 4"/>
                  <a:gd name="T1" fmla="*/ 0 h 8"/>
                  <a:gd name="T2" fmla="*/ 4 w 4"/>
                  <a:gd name="T3" fmla="*/ 1 h 8"/>
                  <a:gd name="T4" fmla="*/ 0 w 4"/>
                  <a:gd name="T5" fmla="*/ 8 h 8"/>
                  <a:gd name="T6" fmla="*/ 1 w 4"/>
                  <a:gd name="T7" fmla="*/ 8 h 8"/>
                  <a:gd name="T8" fmla="*/ 2 w 4"/>
                  <a:gd name="T9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8">
                    <a:moveTo>
                      <a:pt x="2" y="0"/>
                    </a:moveTo>
                    <a:lnTo>
                      <a:pt x="4" y="1"/>
                    </a:lnTo>
                    <a:lnTo>
                      <a:pt x="0" y="8"/>
                    </a:lnTo>
                    <a:lnTo>
                      <a:pt x="1" y="8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47" name="Freeform 73">
                <a:extLst>
                  <a:ext uri="{FF2B5EF4-FFF2-40B4-BE49-F238E27FC236}">
                    <a16:creationId xmlns:a16="http://schemas.microsoft.com/office/drawing/2014/main" id="{645F3E02-A0B9-4650-BCCF-2D276468702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37" y="1923"/>
                <a:ext cx="85" cy="63"/>
              </a:xfrm>
              <a:custGeom>
                <a:avLst/>
                <a:gdLst>
                  <a:gd name="T0" fmla="*/ 85 w 85"/>
                  <a:gd name="T1" fmla="*/ 7 h 63"/>
                  <a:gd name="T2" fmla="*/ 80 w 85"/>
                  <a:gd name="T3" fmla="*/ 0 h 63"/>
                  <a:gd name="T4" fmla="*/ 0 w 85"/>
                  <a:gd name="T5" fmla="*/ 57 h 63"/>
                  <a:gd name="T6" fmla="*/ 5 w 85"/>
                  <a:gd name="T7" fmla="*/ 63 h 63"/>
                  <a:gd name="T8" fmla="*/ 85 w 85"/>
                  <a:gd name="T9" fmla="*/ 7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5" h="63">
                    <a:moveTo>
                      <a:pt x="85" y="7"/>
                    </a:moveTo>
                    <a:lnTo>
                      <a:pt x="80" y="0"/>
                    </a:lnTo>
                    <a:lnTo>
                      <a:pt x="0" y="57"/>
                    </a:lnTo>
                    <a:lnTo>
                      <a:pt x="5" y="63"/>
                    </a:lnTo>
                    <a:lnTo>
                      <a:pt x="85" y="7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48" name="Freeform 74">
                <a:extLst>
                  <a:ext uri="{FF2B5EF4-FFF2-40B4-BE49-F238E27FC236}">
                    <a16:creationId xmlns:a16="http://schemas.microsoft.com/office/drawing/2014/main" id="{8BF4FB78-D5E1-4432-BF57-4E1C6E9D4D9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17" y="1923"/>
                <a:ext cx="10" cy="8"/>
              </a:xfrm>
              <a:custGeom>
                <a:avLst/>
                <a:gdLst>
                  <a:gd name="T0" fmla="*/ 5 w 10"/>
                  <a:gd name="T1" fmla="*/ 0 h 8"/>
                  <a:gd name="T2" fmla="*/ 10 w 10"/>
                  <a:gd name="T3" fmla="*/ 4 h 8"/>
                  <a:gd name="T4" fmla="*/ 5 w 10"/>
                  <a:gd name="T5" fmla="*/ 7 h 8"/>
                  <a:gd name="T6" fmla="*/ 0 w 10"/>
                  <a:gd name="T7" fmla="*/ 0 h 8"/>
                  <a:gd name="T8" fmla="*/ 1 w 10"/>
                  <a:gd name="T9" fmla="*/ 8 h 8"/>
                  <a:gd name="T10" fmla="*/ 5 w 10"/>
                  <a:gd name="T11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0" h="8">
                    <a:moveTo>
                      <a:pt x="5" y="0"/>
                    </a:moveTo>
                    <a:lnTo>
                      <a:pt x="10" y="4"/>
                    </a:lnTo>
                    <a:lnTo>
                      <a:pt x="5" y="7"/>
                    </a:lnTo>
                    <a:lnTo>
                      <a:pt x="0" y="0"/>
                    </a:lnTo>
                    <a:lnTo>
                      <a:pt x="1" y="8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49" name="Freeform 75">
                <a:extLst>
                  <a:ext uri="{FF2B5EF4-FFF2-40B4-BE49-F238E27FC236}">
                    <a16:creationId xmlns:a16="http://schemas.microsoft.com/office/drawing/2014/main" id="{EDE3E1A6-5E49-4E58-872F-76DF10ED42C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95" y="1980"/>
                <a:ext cx="145" cy="11"/>
              </a:xfrm>
              <a:custGeom>
                <a:avLst/>
                <a:gdLst>
                  <a:gd name="T0" fmla="*/ 145 w 145"/>
                  <a:gd name="T1" fmla="*/ 7 h 11"/>
                  <a:gd name="T2" fmla="*/ 145 w 145"/>
                  <a:gd name="T3" fmla="*/ 0 h 11"/>
                  <a:gd name="T4" fmla="*/ 0 w 145"/>
                  <a:gd name="T5" fmla="*/ 4 h 11"/>
                  <a:gd name="T6" fmla="*/ 0 w 145"/>
                  <a:gd name="T7" fmla="*/ 11 h 11"/>
                  <a:gd name="T8" fmla="*/ 145 w 145"/>
                  <a:gd name="T9" fmla="*/ 7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5" h="11">
                    <a:moveTo>
                      <a:pt x="145" y="7"/>
                    </a:moveTo>
                    <a:lnTo>
                      <a:pt x="145" y="0"/>
                    </a:lnTo>
                    <a:lnTo>
                      <a:pt x="0" y="4"/>
                    </a:lnTo>
                    <a:lnTo>
                      <a:pt x="0" y="11"/>
                    </a:lnTo>
                    <a:lnTo>
                      <a:pt x="145" y="7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50" name="Freeform 76">
                <a:extLst>
                  <a:ext uri="{FF2B5EF4-FFF2-40B4-BE49-F238E27FC236}">
                    <a16:creationId xmlns:a16="http://schemas.microsoft.com/office/drawing/2014/main" id="{FA2DF4D7-C968-4C20-9F35-7F5EA24F386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37" y="1980"/>
                <a:ext cx="5" cy="7"/>
              </a:xfrm>
              <a:custGeom>
                <a:avLst/>
                <a:gdLst>
                  <a:gd name="T0" fmla="*/ 5 w 5"/>
                  <a:gd name="T1" fmla="*/ 6 h 7"/>
                  <a:gd name="T2" fmla="*/ 4 w 5"/>
                  <a:gd name="T3" fmla="*/ 7 h 7"/>
                  <a:gd name="T4" fmla="*/ 3 w 5"/>
                  <a:gd name="T5" fmla="*/ 7 h 7"/>
                  <a:gd name="T6" fmla="*/ 3 w 5"/>
                  <a:gd name="T7" fmla="*/ 0 h 7"/>
                  <a:gd name="T8" fmla="*/ 0 w 5"/>
                  <a:gd name="T9" fmla="*/ 0 h 7"/>
                  <a:gd name="T10" fmla="*/ 5 w 5"/>
                  <a:gd name="T11" fmla="*/ 6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" h="7">
                    <a:moveTo>
                      <a:pt x="5" y="6"/>
                    </a:moveTo>
                    <a:lnTo>
                      <a:pt x="4" y="7"/>
                    </a:lnTo>
                    <a:lnTo>
                      <a:pt x="3" y="7"/>
                    </a:lnTo>
                    <a:lnTo>
                      <a:pt x="3" y="0"/>
                    </a:lnTo>
                    <a:lnTo>
                      <a:pt x="0" y="0"/>
                    </a:lnTo>
                    <a:lnTo>
                      <a:pt x="5" y="6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51" name="Freeform 77">
                <a:extLst>
                  <a:ext uri="{FF2B5EF4-FFF2-40B4-BE49-F238E27FC236}">
                    <a16:creationId xmlns:a16="http://schemas.microsoft.com/office/drawing/2014/main" id="{906D6122-7737-4288-9A48-8C42BD3DE3B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91" y="1985"/>
                <a:ext cx="31" cy="64"/>
              </a:xfrm>
              <a:custGeom>
                <a:avLst/>
                <a:gdLst>
                  <a:gd name="T0" fmla="*/ 7 w 31"/>
                  <a:gd name="T1" fmla="*/ 0 h 64"/>
                  <a:gd name="T2" fmla="*/ 0 w 31"/>
                  <a:gd name="T3" fmla="*/ 4 h 64"/>
                  <a:gd name="T4" fmla="*/ 24 w 31"/>
                  <a:gd name="T5" fmla="*/ 64 h 64"/>
                  <a:gd name="T6" fmla="*/ 31 w 31"/>
                  <a:gd name="T7" fmla="*/ 60 h 64"/>
                  <a:gd name="T8" fmla="*/ 7 w 31"/>
                  <a:gd name="T9" fmla="*/ 0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1" h="64">
                    <a:moveTo>
                      <a:pt x="7" y="0"/>
                    </a:moveTo>
                    <a:lnTo>
                      <a:pt x="0" y="4"/>
                    </a:lnTo>
                    <a:lnTo>
                      <a:pt x="24" y="64"/>
                    </a:lnTo>
                    <a:lnTo>
                      <a:pt x="31" y="60"/>
                    </a:lnTo>
                    <a:lnTo>
                      <a:pt x="7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52" name="Freeform 78">
                <a:extLst>
                  <a:ext uri="{FF2B5EF4-FFF2-40B4-BE49-F238E27FC236}">
                    <a16:creationId xmlns:a16="http://schemas.microsoft.com/office/drawing/2014/main" id="{A9170DB6-1D21-49B2-BC53-4D24FD56532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89" y="1984"/>
                <a:ext cx="9" cy="7"/>
              </a:xfrm>
              <a:custGeom>
                <a:avLst/>
                <a:gdLst>
                  <a:gd name="T0" fmla="*/ 6 w 9"/>
                  <a:gd name="T1" fmla="*/ 0 h 7"/>
                  <a:gd name="T2" fmla="*/ 0 w 9"/>
                  <a:gd name="T3" fmla="*/ 0 h 7"/>
                  <a:gd name="T4" fmla="*/ 2 w 9"/>
                  <a:gd name="T5" fmla="*/ 5 h 7"/>
                  <a:gd name="T6" fmla="*/ 9 w 9"/>
                  <a:gd name="T7" fmla="*/ 1 h 7"/>
                  <a:gd name="T8" fmla="*/ 6 w 9"/>
                  <a:gd name="T9" fmla="*/ 7 h 7"/>
                  <a:gd name="T10" fmla="*/ 6 w 9"/>
                  <a:gd name="T11" fmla="*/ 0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" h="7">
                    <a:moveTo>
                      <a:pt x="6" y="0"/>
                    </a:moveTo>
                    <a:lnTo>
                      <a:pt x="0" y="0"/>
                    </a:lnTo>
                    <a:lnTo>
                      <a:pt x="2" y="5"/>
                    </a:lnTo>
                    <a:lnTo>
                      <a:pt x="9" y="1"/>
                    </a:lnTo>
                    <a:lnTo>
                      <a:pt x="6" y="7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53" name="Freeform 79">
                <a:extLst>
                  <a:ext uri="{FF2B5EF4-FFF2-40B4-BE49-F238E27FC236}">
                    <a16:creationId xmlns:a16="http://schemas.microsoft.com/office/drawing/2014/main" id="{0D6AE834-699E-4144-BF9A-ACB7D687D64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16" y="2044"/>
                <a:ext cx="90" cy="83"/>
              </a:xfrm>
              <a:custGeom>
                <a:avLst/>
                <a:gdLst>
                  <a:gd name="T0" fmla="*/ 5 w 90"/>
                  <a:gd name="T1" fmla="*/ 0 h 83"/>
                  <a:gd name="T2" fmla="*/ 0 w 90"/>
                  <a:gd name="T3" fmla="*/ 6 h 83"/>
                  <a:gd name="T4" fmla="*/ 85 w 90"/>
                  <a:gd name="T5" fmla="*/ 83 h 83"/>
                  <a:gd name="T6" fmla="*/ 90 w 90"/>
                  <a:gd name="T7" fmla="*/ 77 h 83"/>
                  <a:gd name="T8" fmla="*/ 5 w 90"/>
                  <a:gd name="T9" fmla="*/ 0 h 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0" h="83">
                    <a:moveTo>
                      <a:pt x="5" y="0"/>
                    </a:moveTo>
                    <a:lnTo>
                      <a:pt x="0" y="6"/>
                    </a:lnTo>
                    <a:lnTo>
                      <a:pt x="85" y="83"/>
                    </a:lnTo>
                    <a:lnTo>
                      <a:pt x="90" y="77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54" name="Freeform 80">
                <a:extLst>
                  <a:ext uri="{FF2B5EF4-FFF2-40B4-BE49-F238E27FC236}">
                    <a16:creationId xmlns:a16="http://schemas.microsoft.com/office/drawing/2014/main" id="{BC304A72-F1BD-4AFD-AFBD-860970E9CC0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15" y="2044"/>
                <a:ext cx="7" cy="6"/>
              </a:xfrm>
              <a:custGeom>
                <a:avLst/>
                <a:gdLst>
                  <a:gd name="T0" fmla="*/ 0 w 7"/>
                  <a:gd name="T1" fmla="*/ 5 h 6"/>
                  <a:gd name="T2" fmla="*/ 1 w 7"/>
                  <a:gd name="T3" fmla="*/ 6 h 6"/>
                  <a:gd name="T4" fmla="*/ 6 w 7"/>
                  <a:gd name="T5" fmla="*/ 0 h 6"/>
                  <a:gd name="T6" fmla="*/ 7 w 7"/>
                  <a:gd name="T7" fmla="*/ 1 h 6"/>
                  <a:gd name="T8" fmla="*/ 0 w 7"/>
                  <a:gd name="T9" fmla="*/ 5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6">
                    <a:moveTo>
                      <a:pt x="0" y="5"/>
                    </a:moveTo>
                    <a:lnTo>
                      <a:pt x="1" y="6"/>
                    </a:lnTo>
                    <a:lnTo>
                      <a:pt x="6" y="0"/>
                    </a:lnTo>
                    <a:lnTo>
                      <a:pt x="7" y="1"/>
                    </a:lnTo>
                    <a:lnTo>
                      <a:pt x="0" y="5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55" name="Freeform 81">
                <a:extLst>
                  <a:ext uri="{FF2B5EF4-FFF2-40B4-BE49-F238E27FC236}">
                    <a16:creationId xmlns:a16="http://schemas.microsoft.com/office/drawing/2014/main" id="{FB18E329-833A-4B71-9A19-4C2080FEB67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71" y="2122"/>
                <a:ext cx="36" cy="52"/>
              </a:xfrm>
              <a:custGeom>
                <a:avLst/>
                <a:gdLst>
                  <a:gd name="T0" fmla="*/ 36 w 36"/>
                  <a:gd name="T1" fmla="*/ 4 h 52"/>
                  <a:gd name="T2" fmla="*/ 29 w 36"/>
                  <a:gd name="T3" fmla="*/ 0 h 52"/>
                  <a:gd name="T4" fmla="*/ 0 w 36"/>
                  <a:gd name="T5" fmla="*/ 48 h 52"/>
                  <a:gd name="T6" fmla="*/ 7 w 36"/>
                  <a:gd name="T7" fmla="*/ 52 h 52"/>
                  <a:gd name="T8" fmla="*/ 36 w 36"/>
                  <a:gd name="T9" fmla="*/ 4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6" h="52">
                    <a:moveTo>
                      <a:pt x="36" y="4"/>
                    </a:moveTo>
                    <a:lnTo>
                      <a:pt x="29" y="0"/>
                    </a:lnTo>
                    <a:lnTo>
                      <a:pt x="0" y="48"/>
                    </a:lnTo>
                    <a:lnTo>
                      <a:pt x="7" y="52"/>
                    </a:lnTo>
                    <a:lnTo>
                      <a:pt x="36" y="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56" name="Freeform 82">
                <a:extLst>
                  <a:ext uri="{FF2B5EF4-FFF2-40B4-BE49-F238E27FC236}">
                    <a16:creationId xmlns:a16="http://schemas.microsoft.com/office/drawing/2014/main" id="{D73F6A6E-9600-4849-9DC6-764D520C7EE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00" y="2121"/>
                <a:ext cx="9" cy="6"/>
              </a:xfrm>
              <a:custGeom>
                <a:avLst/>
                <a:gdLst>
                  <a:gd name="T0" fmla="*/ 6 w 9"/>
                  <a:gd name="T1" fmla="*/ 0 h 6"/>
                  <a:gd name="T2" fmla="*/ 9 w 9"/>
                  <a:gd name="T3" fmla="*/ 2 h 6"/>
                  <a:gd name="T4" fmla="*/ 7 w 9"/>
                  <a:gd name="T5" fmla="*/ 5 h 6"/>
                  <a:gd name="T6" fmla="*/ 0 w 9"/>
                  <a:gd name="T7" fmla="*/ 1 h 6"/>
                  <a:gd name="T8" fmla="*/ 1 w 9"/>
                  <a:gd name="T9" fmla="*/ 6 h 6"/>
                  <a:gd name="T10" fmla="*/ 6 w 9"/>
                  <a:gd name="T11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" h="6">
                    <a:moveTo>
                      <a:pt x="6" y="0"/>
                    </a:moveTo>
                    <a:lnTo>
                      <a:pt x="9" y="2"/>
                    </a:lnTo>
                    <a:lnTo>
                      <a:pt x="7" y="5"/>
                    </a:lnTo>
                    <a:lnTo>
                      <a:pt x="0" y="1"/>
                    </a:lnTo>
                    <a:lnTo>
                      <a:pt x="1" y="6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57" name="Freeform 83">
                <a:extLst>
                  <a:ext uri="{FF2B5EF4-FFF2-40B4-BE49-F238E27FC236}">
                    <a16:creationId xmlns:a16="http://schemas.microsoft.com/office/drawing/2014/main" id="{989D6E82-67F8-4DD3-B765-A6B20ED97E6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71" y="2171"/>
                <a:ext cx="57" cy="175"/>
              </a:xfrm>
              <a:custGeom>
                <a:avLst/>
                <a:gdLst>
                  <a:gd name="T0" fmla="*/ 8 w 57"/>
                  <a:gd name="T1" fmla="*/ 0 h 175"/>
                  <a:gd name="T2" fmla="*/ 0 w 57"/>
                  <a:gd name="T3" fmla="*/ 2 h 175"/>
                  <a:gd name="T4" fmla="*/ 49 w 57"/>
                  <a:gd name="T5" fmla="*/ 175 h 175"/>
                  <a:gd name="T6" fmla="*/ 57 w 57"/>
                  <a:gd name="T7" fmla="*/ 173 h 175"/>
                  <a:gd name="T8" fmla="*/ 8 w 57"/>
                  <a:gd name="T9" fmla="*/ 0 h 1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7" h="175">
                    <a:moveTo>
                      <a:pt x="8" y="0"/>
                    </a:moveTo>
                    <a:lnTo>
                      <a:pt x="0" y="2"/>
                    </a:lnTo>
                    <a:lnTo>
                      <a:pt x="49" y="175"/>
                    </a:lnTo>
                    <a:lnTo>
                      <a:pt x="57" y="173"/>
                    </a:lnTo>
                    <a:lnTo>
                      <a:pt x="8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58" name="Freeform 84">
                <a:extLst>
                  <a:ext uri="{FF2B5EF4-FFF2-40B4-BE49-F238E27FC236}">
                    <a16:creationId xmlns:a16="http://schemas.microsoft.com/office/drawing/2014/main" id="{9488317B-323A-4447-B658-B9EEC38FA97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70" y="2170"/>
                <a:ext cx="9" cy="4"/>
              </a:xfrm>
              <a:custGeom>
                <a:avLst/>
                <a:gdLst>
                  <a:gd name="T0" fmla="*/ 1 w 9"/>
                  <a:gd name="T1" fmla="*/ 0 h 4"/>
                  <a:gd name="T2" fmla="*/ 0 w 9"/>
                  <a:gd name="T3" fmla="*/ 1 h 4"/>
                  <a:gd name="T4" fmla="*/ 1 w 9"/>
                  <a:gd name="T5" fmla="*/ 3 h 4"/>
                  <a:gd name="T6" fmla="*/ 9 w 9"/>
                  <a:gd name="T7" fmla="*/ 1 h 4"/>
                  <a:gd name="T8" fmla="*/ 8 w 9"/>
                  <a:gd name="T9" fmla="*/ 4 h 4"/>
                  <a:gd name="T10" fmla="*/ 1 w 9"/>
                  <a:gd name="T11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" h="4">
                    <a:moveTo>
                      <a:pt x="1" y="0"/>
                    </a:moveTo>
                    <a:lnTo>
                      <a:pt x="0" y="1"/>
                    </a:lnTo>
                    <a:lnTo>
                      <a:pt x="1" y="3"/>
                    </a:lnTo>
                    <a:lnTo>
                      <a:pt x="9" y="1"/>
                    </a:lnTo>
                    <a:lnTo>
                      <a:pt x="8" y="4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59" name="Freeform 85">
                <a:extLst>
                  <a:ext uri="{FF2B5EF4-FFF2-40B4-BE49-F238E27FC236}">
                    <a16:creationId xmlns:a16="http://schemas.microsoft.com/office/drawing/2014/main" id="{3FAC7A8A-4DCF-4FBB-BDB9-1D8E6BEED3C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22" y="2342"/>
                <a:ext cx="381" cy="248"/>
              </a:xfrm>
              <a:custGeom>
                <a:avLst/>
                <a:gdLst>
                  <a:gd name="T0" fmla="*/ 4 w 381"/>
                  <a:gd name="T1" fmla="*/ 0 h 248"/>
                  <a:gd name="T2" fmla="*/ 0 w 381"/>
                  <a:gd name="T3" fmla="*/ 7 h 248"/>
                  <a:gd name="T4" fmla="*/ 377 w 381"/>
                  <a:gd name="T5" fmla="*/ 248 h 248"/>
                  <a:gd name="T6" fmla="*/ 381 w 381"/>
                  <a:gd name="T7" fmla="*/ 241 h 248"/>
                  <a:gd name="T8" fmla="*/ 4 w 381"/>
                  <a:gd name="T9" fmla="*/ 0 h 2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81" h="248">
                    <a:moveTo>
                      <a:pt x="4" y="0"/>
                    </a:moveTo>
                    <a:lnTo>
                      <a:pt x="0" y="7"/>
                    </a:lnTo>
                    <a:lnTo>
                      <a:pt x="377" y="248"/>
                    </a:lnTo>
                    <a:lnTo>
                      <a:pt x="381" y="241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60" name="Freeform 86">
                <a:extLst>
                  <a:ext uri="{FF2B5EF4-FFF2-40B4-BE49-F238E27FC236}">
                    <a16:creationId xmlns:a16="http://schemas.microsoft.com/office/drawing/2014/main" id="{E2855825-EE7C-4DD2-A2DE-3224C092DA1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20" y="2342"/>
                <a:ext cx="8" cy="7"/>
              </a:xfrm>
              <a:custGeom>
                <a:avLst/>
                <a:gdLst>
                  <a:gd name="T0" fmla="*/ 0 w 8"/>
                  <a:gd name="T1" fmla="*/ 4 h 7"/>
                  <a:gd name="T2" fmla="*/ 1 w 8"/>
                  <a:gd name="T3" fmla="*/ 6 h 7"/>
                  <a:gd name="T4" fmla="*/ 2 w 8"/>
                  <a:gd name="T5" fmla="*/ 7 h 7"/>
                  <a:gd name="T6" fmla="*/ 6 w 8"/>
                  <a:gd name="T7" fmla="*/ 0 h 7"/>
                  <a:gd name="T8" fmla="*/ 8 w 8"/>
                  <a:gd name="T9" fmla="*/ 2 h 7"/>
                  <a:gd name="T10" fmla="*/ 0 w 8"/>
                  <a:gd name="T11" fmla="*/ 4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8" h="7">
                    <a:moveTo>
                      <a:pt x="0" y="4"/>
                    </a:moveTo>
                    <a:lnTo>
                      <a:pt x="1" y="6"/>
                    </a:lnTo>
                    <a:lnTo>
                      <a:pt x="2" y="7"/>
                    </a:lnTo>
                    <a:lnTo>
                      <a:pt x="6" y="0"/>
                    </a:lnTo>
                    <a:lnTo>
                      <a:pt x="8" y="2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61" name="Freeform 87">
                <a:extLst>
                  <a:ext uri="{FF2B5EF4-FFF2-40B4-BE49-F238E27FC236}">
                    <a16:creationId xmlns:a16="http://schemas.microsoft.com/office/drawing/2014/main" id="{943F0DB6-C37A-4F32-87E0-581DBBA9FD6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01" y="2582"/>
                <a:ext cx="547" cy="41"/>
              </a:xfrm>
              <a:custGeom>
                <a:avLst/>
                <a:gdLst>
                  <a:gd name="T0" fmla="*/ 0 w 547"/>
                  <a:gd name="T1" fmla="*/ 0 h 41"/>
                  <a:gd name="T2" fmla="*/ 0 w 547"/>
                  <a:gd name="T3" fmla="*/ 8 h 41"/>
                  <a:gd name="T4" fmla="*/ 547 w 547"/>
                  <a:gd name="T5" fmla="*/ 41 h 41"/>
                  <a:gd name="T6" fmla="*/ 547 w 547"/>
                  <a:gd name="T7" fmla="*/ 32 h 41"/>
                  <a:gd name="T8" fmla="*/ 0 w 547"/>
                  <a:gd name="T9" fmla="*/ 0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7" h="41">
                    <a:moveTo>
                      <a:pt x="0" y="0"/>
                    </a:moveTo>
                    <a:lnTo>
                      <a:pt x="0" y="8"/>
                    </a:lnTo>
                    <a:lnTo>
                      <a:pt x="547" y="41"/>
                    </a:lnTo>
                    <a:lnTo>
                      <a:pt x="547" y="3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62" name="Freeform 88">
                <a:extLst>
                  <a:ext uri="{FF2B5EF4-FFF2-40B4-BE49-F238E27FC236}">
                    <a16:creationId xmlns:a16="http://schemas.microsoft.com/office/drawing/2014/main" id="{7F338DED-59FA-4031-808E-504EFA2D808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99" y="2582"/>
                <a:ext cx="4" cy="8"/>
              </a:xfrm>
              <a:custGeom>
                <a:avLst/>
                <a:gdLst>
                  <a:gd name="T0" fmla="*/ 0 w 4"/>
                  <a:gd name="T1" fmla="*/ 8 h 8"/>
                  <a:gd name="T2" fmla="*/ 2 w 4"/>
                  <a:gd name="T3" fmla="*/ 8 h 8"/>
                  <a:gd name="T4" fmla="*/ 2 w 4"/>
                  <a:gd name="T5" fmla="*/ 0 h 8"/>
                  <a:gd name="T6" fmla="*/ 4 w 4"/>
                  <a:gd name="T7" fmla="*/ 1 h 8"/>
                  <a:gd name="T8" fmla="*/ 0 w 4"/>
                  <a:gd name="T9" fmla="*/ 8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8">
                    <a:moveTo>
                      <a:pt x="0" y="8"/>
                    </a:moveTo>
                    <a:lnTo>
                      <a:pt x="2" y="8"/>
                    </a:lnTo>
                    <a:lnTo>
                      <a:pt x="2" y="0"/>
                    </a:lnTo>
                    <a:lnTo>
                      <a:pt x="4" y="1"/>
                    </a:lnTo>
                    <a:lnTo>
                      <a:pt x="0" y="8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63" name="Freeform 89">
                <a:extLst>
                  <a:ext uri="{FF2B5EF4-FFF2-40B4-BE49-F238E27FC236}">
                    <a16:creationId xmlns:a16="http://schemas.microsoft.com/office/drawing/2014/main" id="{0D99EA8B-81F9-4E40-9AB6-2266E1CC6D3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47" y="2614"/>
                <a:ext cx="2" cy="9"/>
              </a:xfrm>
              <a:custGeom>
                <a:avLst/>
                <a:gdLst>
                  <a:gd name="T0" fmla="*/ 1 w 2"/>
                  <a:gd name="T1" fmla="*/ 9 h 9"/>
                  <a:gd name="T2" fmla="*/ 2 w 2"/>
                  <a:gd name="T3" fmla="*/ 9 h 9"/>
                  <a:gd name="T4" fmla="*/ 0 w 2"/>
                  <a:gd name="T5" fmla="*/ 0 h 9"/>
                  <a:gd name="T6" fmla="*/ 1 w 2"/>
                  <a:gd name="T7" fmla="*/ 0 h 9"/>
                  <a:gd name="T8" fmla="*/ 1 w 2"/>
                  <a:gd name="T9" fmla="*/ 9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9">
                    <a:moveTo>
                      <a:pt x="1" y="9"/>
                    </a:moveTo>
                    <a:lnTo>
                      <a:pt x="2" y="9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1" y="9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64" name="Freeform 90">
                <a:extLst>
                  <a:ext uri="{FF2B5EF4-FFF2-40B4-BE49-F238E27FC236}">
                    <a16:creationId xmlns:a16="http://schemas.microsoft.com/office/drawing/2014/main" id="{22DAFAA7-FD3D-43B7-A707-2DF8D6BE11B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22" y="1628"/>
                <a:ext cx="778" cy="413"/>
              </a:xfrm>
              <a:custGeom>
                <a:avLst/>
                <a:gdLst>
                  <a:gd name="T0" fmla="*/ 354 w 778"/>
                  <a:gd name="T1" fmla="*/ 0 h 413"/>
                  <a:gd name="T2" fmla="*/ 317 w 778"/>
                  <a:gd name="T3" fmla="*/ 1 h 413"/>
                  <a:gd name="T4" fmla="*/ 277 w 778"/>
                  <a:gd name="T5" fmla="*/ 5 h 413"/>
                  <a:gd name="T6" fmla="*/ 236 w 778"/>
                  <a:gd name="T7" fmla="*/ 11 h 413"/>
                  <a:gd name="T8" fmla="*/ 195 w 778"/>
                  <a:gd name="T9" fmla="*/ 19 h 413"/>
                  <a:gd name="T10" fmla="*/ 156 w 778"/>
                  <a:gd name="T11" fmla="*/ 30 h 413"/>
                  <a:gd name="T12" fmla="*/ 121 w 778"/>
                  <a:gd name="T13" fmla="*/ 43 h 413"/>
                  <a:gd name="T14" fmla="*/ 104 w 778"/>
                  <a:gd name="T15" fmla="*/ 51 h 413"/>
                  <a:gd name="T16" fmla="*/ 76 w 778"/>
                  <a:gd name="T17" fmla="*/ 67 h 413"/>
                  <a:gd name="T18" fmla="*/ 51 w 778"/>
                  <a:gd name="T19" fmla="*/ 88 h 413"/>
                  <a:gd name="T20" fmla="*/ 39 w 778"/>
                  <a:gd name="T21" fmla="*/ 101 h 413"/>
                  <a:gd name="T22" fmla="*/ 29 w 778"/>
                  <a:gd name="T23" fmla="*/ 115 h 413"/>
                  <a:gd name="T24" fmla="*/ 20 w 778"/>
                  <a:gd name="T25" fmla="*/ 131 h 413"/>
                  <a:gd name="T26" fmla="*/ 13 w 778"/>
                  <a:gd name="T27" fmla="*/ 147 h 413"/>
                  <a:gd name="T28" fmla="*/ 7 w 778"/>
                  <a:gd name="T29" fmla="*/ 164 h 413"/>
                  <a:gd name="T30" fmla="*/ 3 w 778"/>
                  <a:gd name="T31" fmla="*/ 181 h 413"/>
                  <a:gd name="T32" fmla="*/ 0 w 778"/>
                  <a:gd name="T33" fmla="*/ 199 h 413"/>
                  <a:gd name="T34" fmla="*/ 0 w 778"/>
                  <a:gd name="T35" fmla="*/ 217 h 413"/>
                  <a:gd name="T36" fmla="*/ 2 w 778"/>
                  <a:gd name="T37" fmla="*/ 234 h 413"/>
                  <a:gd name="T38" fmla="*/ 7 w 778"/>
                  <a:gd name="T39" fmla="*/ 252 h 413"/>
                  <a:gd name="T40" fmla="*/ 14 w 778"/>
                  <a:gd name="T41" fmla="*/ 269 h 413"/>
                  <a:gd name="T42" fmla="*/ 24 w 778"/>
                  <a:gd name="T43" fmla="*/ 286 h 413"/>
                  <a:gd name="T44" fmla="*/ 37 w 778"/>
                  <a:gd name="T45" fmla="*/ 302 h 413"/>
                  <a:gd name="T46" fmla="*/ 54 w 778"/>
                  <a:gd name="T47" fmla="*/ 317 h 413"/>
                  <a:gd name="T48" fmla="*/ 72 w 778"/>
                  <a:gd name="T49" fmla="*/ 331 h 413"/>
                  <a:gd name="T50" fmla="*/ 93 w 778"/>
                  <a:gd name="T51" fmla="*/ 345 h 413"/>
                  <a:gd name="T52" fmla="*/ 139 w 778"/>
                  <a:gd name="T53" fmla="*/ 370 h 413"/>
                  <a:gd name="T54" fmla="*/ 179 w 778"/>
                  <a:gd name="T55" fmla="*/ 386 h 413"/>
                  <a:gd name="T56" fmla="*/ 207 w 778"/>
                  <a:gd name="T57" fmla="*/ 395 h 413"/>
                  <a:gd name="T58" fmla="*/ 236 w 778"/>
                  <a:gd name="T59" fmla="*/ 403 h 413"/>
                  <a:gd name="T60" fmla="*/ 268 w 778"/>
                  <a:gd name="T61" fmla="*/ 408 h 413"/>
                  <a:gd name="T62" fmla="*/ 300 w 778"/>
                  <a:gd name="T63" fmla="*/ 412 h 413"/>
                  <a:gd name="T64" fmla="*/ 333 w 778"/>
                  <a:gd name="T65" fmla="*/ 413 h 413"/>
                  <a:gd name="T66" fmla="*/ 367 w 778"/>
                  <a:gd name="T67" fmla="*/ 412 h 413"/>
                  <a:gd name="T68" fmla="*/ 402 w 778"/>
                  <a:gd name="T69" fmla="*/ 408 h 413"/>
                  <a:gd name="T70" fmla="*/ 438 w 778"/>
                  <a:gd name="T71" fmla="*/ 402 h 413"/>
                  <a:gd name="T72" fmla="*/ 476 w 778"/>
                  <a:gd name="T73" fmla="*/ 392 h 413"/>
                  <a:gd name="T74" fmla="*/ 513 w 778"/>
                  <a:gd name="T75" fmla="*/ 379 h 413"/>
                  <a:gd name="T76" fmla="*/ 568 w 778"/>
                  <a:gd name="T77" fmla="*/ 355 h 413"/>
                  <a:gd name="T78" fmla="*/ 601 w 778"/>
                  <a:gd name="T79" fmla="*/ 338 h 413"/>
                  <a:gd name="T80" fmla="*/ 658 w 778"/>
                  <a:gd name="T81" fmla="*/ 307 h 413"/>
                  <a:gd name="T82" fmla="*/ 704 w 778"/>
                  <a:gd name="T83" fmla="*/ 275 h 413"/>
                  <a:gd name="T84" fmla="*/ 737 w 778"/>
                  <a:gd name="T85" fmla="*/ 245 h 413"/>
                  <a:gd name="T86" fmla="*/ 750 w 778"/>
                  <a:gd name="T87" fmla="*/ 230 h 413"/>
                  <a:gd name="T88" fmla="*/ 765 w 778"/>
                  <a:gd name="T89" fmla="*/ 209 h 413"/>
                  <a:gd name="T90" fmla="*/ 771 w 778"/>
                  <a:gd name="T91" fmla="*/ 196 h 413"/>
                  <a:gd name="T92" fmla="*/ 776 w 778"/>
                  <a:gd name="T93" fmla="*/ 182 h 413"/>
                  <a:gd name="T94" fmla="*/ 777 w 778"/>
                  <a:gd name="T95" fmla="*/ 170 h 413"/>
                  <a:gd name="T96" fmla="*/ 777 w 778"/>
                  <a:gd name="T97" fmla="*/ 158 h 413"/>
                  <a:gd name="T98" fmla="*/ 775 w 778"/>
                  <a:gd name="T99" fmla="*/ 146 h 413"/>
                  <a:gd name="T100" fmla="*/ 770 w 778"/>
                  <a:gd name="T101" fmla="*/ 134 h 413"/>
                  <a:gd name="T102" fmla="*/ 759 w 778"/>
                  <a:gd name="T103" fmla="*/ 122 h 413"/>
                  <a:gd name="T104" fmla="*/ 744 w 778"/>
                  <a:gd name="T105" fmla="*/ 110 h 413"/>
                  <a:gd name="T106" fmla="*/ 724 w 778"/>
                  <a:gd name="T107" fmla="*/ 99 h 413"/>
                  <a:gd name="T108" fmla="*/ 687 w 778"/>
                  <a:gd name="T109" fmla="*/ 82 h 413"/>
                  <a:gd name="T110" fmla="*/ 642 w 778"/>
                  <a:gd name="T111" fmla="*/ 65 h 413"/>
                  <a:gd name="T112" fmla="*/ 595 w 778"/>
                  <a:gd name="T113" fmla="*/ 50 h 413"/>
                  <a:gd name="T114" fmla="*/ 530 w 778"/>
                  <a:gd name="T115" fmla="*/ 32 h 413"/>
                  <a:gd name="T116" fmla="*/ 467 w 778"/>
                  <a:gd name="T117" fmla="*/ 17 h 413"/>
                  <a:gd name="T118" fmla="*/ 412 w 778"/>
                  <a:gd name="T119" fmla="*/ 6 h 413"/>
                  <a:gd name="T120" fmla="*/ 371 w 778"/>
                  <a:gd name="T121" fmla="*/ 1 h 4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778" h="413">
                    <a:moveTo>
                      <a:pt x="371" y="1"/>
                    </a:moveTo>
                    <a:lnTo>
                      <a:pt x="354" y="0"/>
                    </a:lnTo>
                    <a:lnTo>
                      <a:pt x="336" y="0"/>
                    </a:lnTo>
                    <a:lnTo>
                      <a:pt x="317" y="1"/>
                    </a:lnTo>
                    <a:lnTo>
                      <a:pt x="297" y="2"/>
                    </a:lnTo>
                    <a:lnTo>
                      <a:pt x="277" y="5"/>
                    </a:lnTo>
                    <a:lnTo>
                      <a:pt x="257" y="7"/>
                    </a:lnTo>
                    <a:lnTo>
                      <a:pt x="236" y="11"/>
                    </a:lnTo>
                    <a:lnTo>
                      <a:pt x="215" y="15"/>
                    </a:lnTo>
                    <a:lnTo>
                      <a:pt x="195" y="19"/>
                    </a:lnTo>
                    <a:lnTo>
                      <a:pt x="175" y="24"/>
                    </a:lnTo>
                    <a:lnTo>
                      <a:pt x="156" y="30"/>
                    </a:lnTo>
                    <a:lnTo>
                      <a:pt x="138" y="37"/>
                    </a:lnTo>
                    <a:lnTo>
                      <a:pt x="121" y="43"/>
                    </a:lnTo>
                    <a:lnTo>
                      <a:pt x="112" y="47"/>
                    </a:lnTo>
                    <a:lnTo>
                      <a:pt x="104" y="51"/>
                    </a:lnTo>
                    <a:lnTo>
                      <a:pt x="89" y="59"/>
                    </a:lnTo>
                    <a:lnTo>
                      <a:pt x="76" y="67"/>
                    </a:lnTo>
                    <a:lnTo>
                      <a:pt x="63" y="77"/>
                    </a:lnTo>
                    <a:lnTo>
                      <a:pt x="51" y="88"/>
                    </a:lnTo>
                    <a:lnTo>
                      <a:pt x="44" y="94"/>
                    </a:lnTo>
                    <a:lnTo>
                      <a:pt x="39" y="101"/>
                    </a:lnTo>
                    <a:lnTo>
                      <a:pt x="34" y="108"/>
                    </a:lnTo>
                    <a:lnTo>
                      <a:pt x="29" y="115"/>
                    </a:lnTo>
                    <a:lnTo>
                      <a:pt x="24" y="122"/>
                    </a:lnTo>
                    <a:lnTo>
                      <a:pt x="20" y="131"/>
                    </a:lnTo>
                    <a:lnTo>
                      <a:pt x="16" y="139"/>
                    </a:lnTo>
                    <a:lnTo>
                      <a:pt x="13" y="147"/>
                    </a:lnTo>
                    <a:lnTo>
                      <a:pt x="9" y="155"/>
                    </a:lnTo>
                    <a:lnTo>
                      <a:pt x="7" y="164"/>
                    </a:lnTo>
                    <a:lnTo>
                      <a:pt x="4" y="172"/>
                    </a:lnTo>
                    <a:lnTo>
                      <a:pt x="3" y="181"/>
                    </a:lnTo>
                    <a:lnTo>
                      <a:pt x="1" y="190"/>
                    </a:lnTo>
                    <a:lnTo>
                      <a:pt x="0" y="199"/>
                    </a:lnTo>
                    <a:lnTo>
                      <a:pt x="0" y="208"/>
                    </a:lnTo>
                    <a:lnTo>
                      <a:pt x="0" y="217"/>
                    </a:lnTo>
                    <a:lnTo>
                      <a:pt x="1" y="225"/>
                    </a:lnTo>
                    <a:lnTo>
                      <a:pt x="2" y="234"/>
                    </a:lnTo>
                    <a:lnTo>
                      <a:pt x="4" y="243"/>
                    </a:lnTo>
                    <a:lnTo>
                      <a:pt x="7" y="252"/>
                    </a:lnTo>
                    <a:lnTo>
                      <a:pt x="10" y="261"/>
                    </a:lnTo>
                    <a:lnTo>
                      <a:pt x="14" y="269"/>
                    </a:lnTo>
                    <a:lnTo>
                      <a:pt x="18" y="277"/>
                    </a:lnTo>
                    <a:lnTo>
                      <a:pt x="24" y="286"/>
                    </a:lnTo>
                    <a:lnTo>
                      <a:pt x="30" y="294"/>
                    </a:lnTo>
                    <a:lnTo>
                      <a:pt x="37" y="302"/>
                    </a:lnTo>
                    <a:lnTo>
                      <a:pt x="44" y="310"/>
                    </a:lnTo>
                    <a:lnTo>
                      <a:pt x="54" y="317"/>
                    </a:lnTo>
                    <a:lnTo>
                      <a:pt x="63" y="324"/>
                    </a:lnTo>
                    <a:lnTo>
                      <a:pt x="72" y="331"/>
                    </a:lnTo>
                    <a:lnTo>
                      <a:pt x="82" y="338"/>
                    </a:lnTo>
                    <a:lnTo>
                      <a:pt x="93" y="345"/>
                    </a:lnTo>
                    <a:lnTo>
                      <a:pt x="115" y="358"/>
                    </a:lnTo>
                    <a:lnTo>
                      <a:pt x="139" y="370"/>
                    </a:lnTo>
                    <a:lnTo>
                      <a:pt x="165" y="381"/>
                    </a:lnTo>
                    <a:lnTo>
                      <a:pt x="179" y="386"/>
                    </a:lnTo>
                    <a:lnTo>
                      <a:pt x="192" y="391"/>
                    </a:lnTo>
                    <a:lnTo>
                      <a:pt x="207" y="395"/>
                    </a:lnTo>
                    <a:lnTo>
                      <a:pt x="221" y="399"/>
                    </a:lnTo>
                    <a:lnTo>
                      <a:pt x="236" y="403"/>
                    </a:lnTo>
                    <a:lnTo>
                      <a:pt x="251" y="406"/>
                    </a:lnTo>
                    <a:lnTo>
                      <a:pt x="268" y="408"/>
                    </a:lnTo>
                    <a:lnTo>
                      <a:pt x="284" y="410"/>
                    </a:lnTo>
                    <a:lnTo>
                      <a:pt x="300" y="412"/>
                    </a:lnTo>
                    <a:lnTo>
                      <a:pt x="316" y="413"/>
                    </a:lnTo>
                    <a:lnTo>
                      <a:pt x="333" y="413"/>
                    </a:lnTo>
                    <a:lnTo>
                      <a:pt x="350" y="413"/>
                    </a:lnTo>
                    <a:lnTo>
                      <a:pt x="367" y="412"/>
                    </a:lnTo>
                    <a:lnTo>
                      <a:pt x="384" y="411"/>
                    </a:lnTo>
                    <a:lnTo>
                      <a:pt x="402" y="408"/>
                    </a:lnTo>
                    <a:lnTo>
                      <a:pt x="420" y="405"/>
                    </a:lnTo>
                    <a:lnTo>
                      <a:pt x="438" y="402"/>
                    </a:lnTo>
                    <a:lnTo>
                      <a:pt x="456" y="397"/>
                    </a:lnTo>
                    <a:lnTo>
                      <a:pt x="476" y="392"/>
                    </a:lnTo>
                    <a:lnTo>
                      <a:pt x="494" y="386"/>
                    </a:lnTo>
                    <a:lnTo>
                      <a:pt x="513" y="379"/>
                    </a:lnTo>
                    <a:lnTo>
                      <a:pt x="532" y="371"/>
                    </a:lnTo>
                    <a:lnTo>
                      <a:pt x="568" y="355"/>
                    </a:lnTo>
                    <a:lnTo>
                      <a:pt x="585" y="347"/>
                    </a:lnTo>
                    <a:lnTo>
                      <a:pt x="601" y="338"/>
                    </a:lnTo>
                    <a:lnTo>
                      <a:pt x="631" y="322"/>
                    </a:lnTo>
                    <a:lnTo>
                      <a:pt x="658" y="307"/>
                    </a:lnTo>
                    <a:lnTo>
                      <a:pt x="683" y="290"/>
                    </a:lnTo>
                    <a:lnTo>
                      <a:pt x="704" y="275"/>
                    </a:lnTo>
                    <a:lnTo>
                      <a:pt x="722" y="259"/>
                    </a:lnTo>
                    <a:lnTo>
                      <a:pt x="737" y="245"/>
                    </a:lnTo>
                    <a:lnTo>
                      <a:pt x="744" y="237"/>
                    </a:lnTo>
                    <a:lnTo>
                      <a:pt x="750" y="230"/>
                    </a:lnTo>
                    <a:lnTo>
                      <a:pt x="761" y="216"/>
                    </a:lnTo>
                    <a:lnTo>
                      <a:pt x="765" y="209"/>
                    </a:lnTo>
                    <a:lnTo>
                      <a:pt x="768" y="202"/>
                    </a:lnTo>
                    <a:lnTo>
                      <a:pt x="771" y="196"/>
                    </a:lnTo>
                    <a:lnTo>
                      <a:pt x="774" y="189"/>
                    </a:lnTo>
                    <a:lnTo>
                      <a:pt x="776" y="182"/>
                    </a:lnTo>
                    <a:lnTo>
                      <a:pt x="777" y="176"/>
                    </a:lnTo>
                    <a:lnTo>
                      <a:pt x="777" y="170"/>
                    </a:lnTo>
                    <a:lnTo>
                      <a:pt x="778" y="164"/>
                    </a:lnTo>
                    <a:lnTo>
                      <a:pt x="777" y="158"/>
                    </a:lnTo>
                    <a:lnTo>
                      <a:pt x="776" y="152"/>
                    </a:lnTo>
                    <a:lnTo>
                      <a:pt x="775" y="146"/>
                    </a:lnTo>
                    <a:lnTo>
                      <a:pt x="773" y="140"/>
                    </a:lnTo>
                    <a:lnTo>
                      <a:pt x="770" y="134"/>
                    </a:lnTo>
                    <a:lnTo>
                      <a:pt x="765" y="129"/>
                    </a:lnTo>
                    <a:lnTo>
                      <a:pt x="759" y="122"/>
                    </a:lnTo>
                    <a:lnTo>
                      <a:pt x="752" y="116"/>
                    </a:lnTo>
                    <a:lnTo>
                      <a:pt x="744" y="110"/>
                    </a:lnTo>
                    <a:lnTo>
                      <a:pt x="734" y="105"/>
                    </a:lnTo>
                    <a:lnTo>
                      <a:pt x="724" y="99"/>
                    </a:lnTo>
                    <a:lnTo>
                      <a:pt x="712" y="93"/>
                    </a:lnTo>
                    <a:lnTo>
                      <a:pt x="687" y="82"/>
                    </a:lnTo>
                    <a:lnTo>
                      <a:pt x="657" y="71"/>
                    </a:lnTo>
                    <a:lnTo>
                      <a:pt x="642" y="65"/>
                    </a:lnTo>
                    <a:lnTo>
                      <a:pt x="627" y="60"/>
                    </a:lnTo>
                    <a:lnTo>
                      <a:pt x="595" y="50"/>
                    </a:lnTo>
                    <a:lnTo>
                      <a:pt x="562" y="40"/>
                    </a:lnTo>
                    <a:lnTo>
                      <a:pt x="530" y="32"/>
                    </a:lnTo>
                    <a:lnTo>
                      <a:pt x="498" y="24"/>
                    </a:lnTo>
                    <a:lnTo>
                      <a:pt x="467" y="17"/>
                    </a:lnTo>
                    <a:lnTo>
                      <a:pt x="437" y="11"/>
                    </a:lnTo>
                    <a:lnTo>
                      <a:pt x="412" y="6"/>
                    </a:lnTo>
                    <a:lnTo>
                      <a:pt x="389" y="3"/>
                    </a:lnTo>
                    <a:lnTo>
                      <a:pt x="371" y="1"/>
                    </a:lnTo>
                    <a:close/>
                  </a:path>
                </a:pathLst>
              </a:custGeom>
              <a:solidFill>
                <a:srgbClr val="55AD7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65" name="Freeform 91">
                <a:extLst>
                  <a:ext uri="{FF2B5EF4-FFF2-40B4-BE49-F238E27FC236}">
                    <a16:creationId xmlns:a16="http://schemas.microsoft.com/office/drawing/2014/main" id="{E42B04C1-D904-4B8A-AF5F-CD634AB90A2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95" y="1625"/>
                <a:ext cx="298" cy="73"/>
              </a:xfrm>
              <a:custGeom>
                <a:avLst/>
                <a:gdLst>
                  <a:gd name="T0" fmla="*/ 298 w 298"/>
                  <a:gd name="T1" fmla="*/ 8 h 73"/>
                  <a:gd name="T2" fmla="*/ 262 w 298"/>
                  <a:gd name="T3" fmla="*/ 7 h 73"/>
                  <a:gd name="T4" fmla="*/ 225 w 298"/>
                  <a:gd name="T5" fmla="*/ 9 h 73"/>
                  <a:gd name="T6" fmla="*/ 185 w 298"/>
                  <a:gd name="T7" fmla="*/ 14 h 73"/>
                  <a:gd name="T8" fmla="*/ 143 w 298"/>
                  <a:gd name="T9" fmla="*/ 22 h 73"/>
                  <a:gd name="T10" fmla="*/ 103 w 298"/>
                  <a:gd name="T11" fmla="*/ 31 h 73"/>
                  <a:gd name="T12" fmla="*/ 67 w 298"/>
                  <a:gd name="T13" fmla="*/ 43 h 73"/>
                  <a:gd name="T14" fmla="*/ 33 w 298"/>
                  <a:gd name="T15" fmla="*/ 58 h 73"/>
                  <a:gd name="T16" fmla="*/ 5 w 298"/>
                  <a:gd name="T17" fmla="*/ 73 h 73"/>
                  <a:gd name="T18" fmla="*/ 0 w 298"/>
                  <a:gd name="T19" fmla="*/ 67 h 73"/>
                  <a:gd name="T20" fmla="*/ 29 w 298"/>
                  <a:gd name="T21" fmla="*/ 51 h 73"/>
                  <a:gd name="T22" fmla="*/ 63 w 298"/>
                  <a:gd name="T23" fmla="*/ 36 h 73"/>
                  <a:gd name="T24" fmla="*/ 100 w 298"/>
                  <a:gd name="T25" fmla="*/ 24 h 73"/>
                  <a:gd name="T26" fmla="*/ 140 w 298"/>
                  <a:gd name="T27" fmla="*/ 15 h 73"/>
                  <a:gd name="T28" fmla="*/ 182 w 298"/>
                  <a:gd name="T29" fmla="*/ 7 h 73"/>
                  <a:gd name="T30" fmla="*/ 223 w 298"/>
                  <a:gd name="T31" fmla="*/ 2 h 73"/>
                  <a:gd name="T32" fmla="*/ 262 w 298"/>
                  <a:gd name="T33" fmla="*/ 0 h 73"/>
                  <a:gd name="T34" fmla="*/ 298 w 298"/>
                  <a:gd name="T35" fmla="*/ 1 h 73"/>
                  <a:gd name="T36" fmla="*/ 298 w 298"/>
                  <a:gd name="T37" fmla="*/ 8 h 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298" h="73">
                    <a:moveTo>
                      <a:pt x="298" y="8"/>
                    </a:moveTo>
                    <a:lnTo>
                      <a:pt x="262" y="7"/>
                    </a:lnTo>
                    <a:lnTo>
                      <a:pt x="225" y="9"/>
                    </a:lnTo>
                    <a:lnTo>
                      <a:pt x="185" y="14"/>
                    </a:lnTo>
                    <a:lnTo>
                      <a:pt x="143" y="22"/>
                    </a:lnTo>
                    <a:lnTo>
                      <a:pt x="103" y="31"/>
                    </a:lnTo>
                    <a:lnTo>
                      <a:pt x="67" y="43"/>
                    </a:lnTo>
                    <a:lnTo>
                      <a:pt x="33" y="58"/>
                    </a:lnTo>
                    <a:lnTo>
                      <a:pt x="5" y="73"/>
                    </a:lnTo>
                    <a:lnTo>
                      <a:pt x="0" y="67"/>
                    </a:lnTo>
                    <a:lnTo>
                      <a:pt x="29" y="51"/>
                    </a:lnTo>
                    <a:lnTo>
                      <a:pt x="63" y="36"/>
                    </a:lnTo>
                    <a:lnTo>
                      <a:pt x="100" y="24"/>
                    </a:lnTo>
                    <a:lnTo>
                      <a:pt x="140" y="15"/>
                    </a:lnTo>
                    <a:lnTo>
                      <a:pt x="182" y="7"/>
                    </a:lnTo>
                    <a:lnTo>
                      <a:pt x="223" y="2"/>
                    </a:lnTo>
                    <a:lnTo>
                      <a:pt x="262" y="0"/>
                    </a:lnTo>
                    <a:lnTo>
                      <a:pt x="298" y="1"/>
                    </a:lnTo>
                    <a:lnTo>
                      <a:pt x="298" y="8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66" name="Freeform 92">
                <a:extLst>
                  <a:ext uri="{FF2B5EF4-FFF2-40B4-BE49-F238E27FC236}">
                    <a16:creationId xmlns:a16="http://schemas.microsoft.com/office/drawing/2014/main" id="{E9E692C3-E9AF-45E6-B17C-5E46C8C6BB7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18" y="1692"/>
                <a:ext cx="82" cy="256"/>
              </a:xfrm>
              <a:custGeom>
                <a:avLst/>
                <a:gdLst>
                  <a:gd name="T0" fmla="*/ 82 w 82"/>
                  <a:gd name="T1" fmla="*/ 6 h 256"/>
                  <a:gd name="T2" fmla="*/ 69 w 82"/>
                  <a:gd name="T3" fmla="*/ 16 h 256"/>
                  <a:gd name="T4" fmla="*/ 58 w 82"/>
                  <a:gd name="T5" fmla="*/ 27 h 256"/>
                  <a:gd name="T6" fmla="*/ 46 w 82"/>
                  <a:gd name="T7" fmla="*/ 40 h 256"/>
                  <a:gd name="T8" fmla="*/ 36 w 82"/>
                  <a:gd name="T9" fmla="*/ 53 h 256"/>
                  <a:gd name="T10" fmla="*/ 27 w 82"/>
                  <a:gd name="T11" fmla="*/ 69 h 256"/>
                  <a:gd name="T12" fmla="*/ 19 w 82"/>
                  <a:gd name="T13" fmla="*/ 85 h 256"/>
                  <a:gd name="T14" fmla="*/ 15 w 82"/>
                  <a:gd name="T15" fmla="*/ 101 h 256"/>
                  <a:gd name="T16" fmla="*/ 10 w 82"/>
                  <a:gd name="T17" fmla="*/ 117 h 256"/>
                  <a:gd name="T18" fmla="*/ 8 w 82"/>
                  <a:gd name="T19" fmla="*/ 135 h 256"/>
                  <a:gd name="T20" fmla="*/ 8 w 82"/>
                  <a:gd name="T21" fmla="*/ 152 h 256"/>
                  <a:gd name="T22" fmla="*/ 10 w 82"/>
                  <a:gd name="T23" fmla="*/ 170 h 256"/>
                  <a:gd name="T24" fmla="*/ 15 w 82"/>
                  <a:gd name="T25" fmla="*/ 187 h 256"/>
                  <a:gd name="T26" fmla="*/ 21 w 82"/>
                  <a:gd name="T27" fmla="*/ 203 h 256"/>
                  <a:gd name="T28" fmla="*/ 31 w 82"/>
                  <a:gd name="T29" fmla="*/ 219 h 256"/>
                  <a:gd name="T30" fmla="*/ 44 w 82"/>
                  <a:gd name="T31" fmla="*/ 236 h 256"/>
                  <a:gd name="T32" fmla="*/ 60 w 82"/>
                  <a:gd name="T33" fmla="*/ 250 h 256"/>
                  <a:gd name="T34" fmla="*/ 55 w 82"/>
                  <a:gd name="T35" fmla="*/ 256 h 256"/>
                  <a:gd name="T36" fmla="*/ 38 w 82"/>
                  <a:gd name="T37" fmla="*/ 241 h 256"/>
                  <a:gd name="T38" fmla="*/ 24 w 82"/>
                  <a:gd name="T39" fmla="*/ 223 h 256"/>
                  <a:gd name="T40" fmla="*/ 14 w 82"/>
                  <a:gd name="T41" fmla="*/ 207 h 256"/>
                  <a:gd name="T42" fmla="*/ 7 w 82"/>
                  <a:gd name="T43" fmla="*/ 189 h 256"/>
                  <a:gd name="T44" fmla="*/ 2 w 82"/>
                  <a:gd name="T45" fmla="*/ 171 h 256"/>
                  <a:gd name="T46" fmla="*/ 0 w 82"/>
                  <a:gd name="T47" fmla="*/ 152 h 256"/>
                  <a:gd name="T48" fmla="*/ 0 w 82"/>
                  <a:gd name="T49" fmla="*/ 135 h 256"/>
                  <a:gd name="T50" fmla="*/ 2 w 82"/>
                  <a:gd name="T51" fmla="*/ 116 h 256"/>
                  <a:gd name="T52" fmla="*/ 7 w 82"/>
                  <a:gd name="T53" fmla="*/ 99 h 256"/>
                  <a:gd name="T54" fmla="*/ 12 w 82"/>
                  <a:gd name="T55" fmla="*/ 81 h 256"/>
                  <a:gd name="T56" fmla="*/ 20 w 82"/>
                  <a:gd name="T57" fmla="*/ 65 h 256"/>
                  <a:gd name="T58" fmla="*/ 29 w 82"/>
                  <a:gd name="T59" fmla="*/ 49 h 256"/>
                  <a:gd name="T60" fmla="*/ 40 w 82"/>
                  <a:gd name="T61" fmla="*/ 35 h 256"/>
                  <a:gd name="T62" fmla="*/ 51 w 82"/>
                  <a:gd name="T63" fmla="*/ 22 h 256"/>
                  <a:gd name="T64" fmla="*/ 64 w 82"/>
                  <a:gd name="T65" fmla="*/ 10 h 256"/>
                  <a:gd name="T66" fmla="*/ 77 w 82"/>
                  <a:gd name="T67" fmla="*/ 0 h 256"/>
                  <a:gd name="T68" fmla="*/ 82 w 82"/>
                  <a:gd name="T69" fmla="*/ 6 h 2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82" h="256">
                    <a:moveTo>
                      <a:pt x="82" y="6"/>
                    </a:moveTo>
                    <a:lnTo>
                      <a:pt x="69" y="16"/>
                    </a:lnTo>
                    <a:lnTo>
                      <a:pt x="58" y="27"/>
                    </a:lnTo>
                    <a:lnTo>
                      <a:pt x="46" y="40"/>
                    </a:lnTo>
                    <a:lnTo>
                      <a:pt x="36" y="53"/>
                    </a:lnTo>
                    <a:lnTo>
                      <a:pt x="27" y="69"/>
                    </a:lnTo>
                    <a:lnTo>
                      <a:pt x="19" y="85"/>
                    </a:lnTo>
                    <a:lnTo>
                      <a:pt x="15" y="101"/>
                    </a:lnTo>
                    <a:lnTo>
                      <a:pt x="10" y="117"/>
                    </a:lnTo>
                    <a:lnTo>
                      <a:pt x="8" y="135"/>
                    </a:lnTo>
                    <a:lnTo>
                      <a:pt x="8" y="152"/>
                    </a:lnTo>
                    <a:lnTo>
                      <a:pt x="10" y="170"/>
                    </a:lnTo>
                    <a:lnTo>
                      <a:pt x="15" y="187"/>
                    </a:lnTo>
                    <a:lnTo>
                      <a:pt x="21" y="203"/>
                    </a:lnTo>
                    <a:lnTo>
                      <a:pt x="31" y="219"/>
                    </a:lnTo>
                    <a:lnTo>
                      <a:pt x="44" y="236"/>
                    </a:lnTo>
                    <a:lnTo>
                      <a:pt x="60" y="250"/>
                    </a:lnTo>
                    <a:lnTo>
                      <a:pt x="55" y="256"/>
                    </a:lnTo>
                    <a:lnTo>
                      <a:pt x="38" y="241"/>
                    </a:lnTo>
                    <a:lnTo>
                      <a:pt x="24" y="223"/>
                    </a:lnTo>
                    <a:lnTo>
                      <a:pt x="14" y="207"/>
                    </a:lnTo>
                    <a:lnTo>
                      <a:pt x="7" y="189"/>
                    </a:lnTo>
                    <a:lnTo>
                      <a:pt x="2" y="171"/>
                    </a:lnTo>
                    <a:lnTo>
                      <a:pt x="0" y="152"/>
                    </a:lnTo>
                    <a:lnTo>
                      <a:pt x="0" y="135"/>
                    </a:lnTo>
                    <a:lnTo>
                      <a:pt x="2" y="116"/>
                    </a:lnTo>
                    <a:lnTo>
                      <a:pt x="7" y="99"/>
                    </a:lnTo>
                    <a:lnTo>
                      <a:pt x="12" y="81"/>
                    </a:lnTo>
                    <a:lnTo>
                      <a:pt x="20" y="65"/>
                    </a:lnTo>
                    <a:lnTo>
                      <a:pt x="29" y="49"/>
                    </a:lnTo>
                    <a:lnTo>
                      <a:pt x="40" y="35"/>
                    </a:lnTo>
                    <a:lnTo>
                      <a:pt x="51" y="22"/>
                    </a:lnTo>
                    <a:lnTo>
                      <a:pt x="64" y="10"/>
                    </a:lnTo>
                    <a:lnTo>
                      <a:pt x="77" y="0"/>
                    </a:lnTo>
                    <a:lnTo>
                      <a:pt x="82" y="6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67" name="Freeform 93">
                <a:extLst>
                  <a:ext uri="{FF2B5EF4-FFF2-40B4-BE49-F238E27FC236}">
                    <a16:creationId xmlns:a16="http://schemas.microsoft.com/office/drawing/2014/main" id="{704719D0-AC0E-4426-B8DA-5EA88088D38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95" y="1692"/>
                <a:ext cx="5" cy="6"/>
              </a:xfrm>
              <a:custGeom>
                <a:avLst/>
                <a:gdLst>
                  <a:gd name="T0" fmla="*/ 0 w 5"/>
                  <a:gd name="T1" fmla="*/ 0 h 6"/>
                  <a:gd name="T2" fmla="*/ 5 w 5"/>
                  <a:gd name="T3" fmla="*/ 6 h 6"/>
                  <a:gd name="T4" fmla="*/ 0 w 5"/>
                  <a:gd name="T5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5" h="6">
                    <a:moveTo>
                      <a:pt x="0" y="0"/>
                    </a:moveTo>
                    <a:lnTo>
                      <a:pt x="5" y="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68" name="Freeform 94">
                <a:extLst>
                  <a:ext uri="{FF2B5EF4-FFF2-40B4-BE49-F238E27FC236}">
                    <a16:creationId xmlns:a16="http://schemas.microsoft.com/office/drawing/2014/main" id="{85F7248F-136A-4AD9-A7DE-D2DF70B57EF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74" y="1942"/>
                <a:ext cx="481" cy="103"/>
              </a:xfrm>
              <a:custGeom>
                <a:avLst/>
                <a:gdLst>
                  <a:gd name="T0" fmla="*/ 4 w 481"/>
                  <a:gd name="T1" fmla="*/ 0 h 103"/>
                  <a:gd name="T2" fmla="*/ 43 w 481"/>
                  <a:gd name="T3" fmla="*/ 28 h 103"/>
                  <a:gd name="T4" fmla="*/ 65 w 481"/>
                  <a:gd name="T5" fmla="*/ 41 h 103"/>
                  <a:gd name="T6" fmla="*/ 89 w 481"/>
                  <a:gd name="T7" fmla="*/ 53 h 103"/>
                  <a:gd name="T8" fmla="*/ 115 w 481"/>
                  <a:gd name="T9" fmla="*/ 64 h 103"/>
                  <a:gd name="T10" fmla="*/ 141 w 481"/>
                  <a:gd name="T11" fmla="*/ 73 h 103"/>
                  <a:gd name="T12" fmla="*/ 170 w 481"/>
                  <a:gd name="T13" fmla="*/ 81 h 103"/>
                  <a:gd name="T14" fmla="*/ 199 w 481"/>
                  <a:gd name="T15" fmla="*/ 88 h 103"/>
                  <a:gd name="T16" fmla="*/ 231 w 481"/>
                  <a:gd name="T17" fmla="*/ 92 h 103"/>
                  <a:gd name="T18" fmla="*/ 264 w 481"/>
                  <a:gd name="T19" fmla="*/ 95 h 103"/>
                  <a:gd name="T20" fmla="*/ 298 w 481"/>
                  <a:gd name="T21" fmla="*/ 95 h 103"/>
                  <a:gd name="T22" fmla="*/ 332 w 481"/>
                  <a:gd name="T23" fmla="*/ 92 h 103"/>
                  <a:gd name="T24" fmla="*/ 368 w 481"/>
                  <a:gd name="T25" fmla="*/ 87 h 103"/>
                  <a:gd name="T26" fmla="*/ 403 w 481"/>
                  <a:gd name="T27" fmla="*/ 79 h 103"/>
                  <a:gd name="T28" fmla="*/ 441 w 481"/>
                  <a:gd name="T29" fmla="*/ 68 h 103"/>
                  <a:gd name="T30" fmla="*/ 478 w 481"/>
                  <a:gd name="T31" fmla="*/ 54 h 103"/>
                  <a:gd name="T32" fmla="*/ 481 w 481"/>
                  <a:gd name="T33" fmla="*/ 61 h 103"/>
                  <a:gd name="T34" fmla="*/ 443 w 481"/>
                  <a:gd name="T35" fmla="*/ 76 h 103"/>
                  <a:gd name="T36" fmla="*/ 405 w 481"/>
                  <a:gd name="T37" fmla="*/ 87 h 103"/>
                  <a:gd name="T38" fmla="*/ 369 w 481"/>
                  <a:gd name="T39" fmla="*/ 95 h 103"/>
                  <a:gd name="T40" fmla="*/ 332 w 481"/>
                  <a:gd name="T41" fmla="*/ 100 h 103"/>
                  <a:gd name="T42" fmla="*/ 298 w 481"/>
                  <a:gd name="T43" fmla="*/ 103 h 103"/>
                  <a:gd name="T44" fmla="*/ 264 w 481"/>
                  <a:gd name="T45" fmla="*/ 103 h 103"/>
                  <a:gd name="T46" fmla="*/ 230 w 481"/>
                  <a:gd name="T47" fmla="*/ 100 h 103"/>
                  <a:gd name="T48" fmla="*/ 198 w 481"/>
                  <a:gd name="T49" fmla="*/ 96 h 103"/>
                  <a:gd name="T50" fmla="*/ 168 w 481"/>
                  <a:gd name="T51" fmla="*/ 89 h 103"/>
                  <a:gd name="T52" fmla="*/ 139 w 481"/>
                  <a:gd name="T53" fmla="*/ 81 h 103"/>
                  <a:gd name="T54" fmla="*/ 111 w 481"/>
                  <a:gd name="T55" fmla="*/ 71 h 103"/>
                  <a:gd name="T56" fmla="*/ 85 w 481"/>
                  <a:gd name="T57" fmla="*/ 60 h 103"/>
                  <a:gd name="T58" fmla="*/ 61 w 481"/>
                  <a:gd name="T59" fmla="*/ 48 h 103"/>
                  <a:gd name="T60" fmla="*/ 39 w 481"/>
                  <a:gd name="T61" fmla="*/ 35 h 103"/>
                  <a:gd name="T62" fmla="*/ 0 w 481"/>
                  <a:gd name="T63" fmla="*/ 7 h 103"/>
                  <a:gd name="T64" fmla="*/ 4 w 481"/>
                  <a:gd name="T65" fmla="*/ 0 h 1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481" h="103">
                    <a:moveTo>
                      <a:pt x="4" y="0"/>
                    </a:moveTo>
                    <a:lnTo>
                      <a:pt x="43" y="28"/>
                    </a:lnTo>
                    <a:lnTo>
                      <a:pt x="65" y="41"/>
                    </a:lnTo>
                    <a:lnTo>
                      <a:pt x="89" y="53"/>
                    </a:lnTo>
                    <a:lnTo>
                      <a:pt x="115" y="64"/>
                    </a:lnTo>
                    <a:lnTo>
                      <a:pt x="141" y="73"/>
                    </a:lnTo>
                    <a:lnTo>
                      <a:pt x="170" y="81"/>
                    </a:lnTo>
                    <a:lnTo>
                      <a:pt x="199" y="88"/>
                    </a:lnTo>
                    <a:lnTo>
                      <a:pt x="231" y="92"/>
                    </a:lnTo>
                    <a:lnTo>
                      <a:pt x="264" y="95"/>
                    </a:lnTo>
                    <a:lnTo>
                      <a:pt x="298" y="95"/>
                    </a:lnTo>
                    <a:lnTo>
                      <a:pt x="332" y="92"/>
                    </a:lnTo>
                    <a:lnTo>
                      <a:pt x="368" y="87"/>
                    </a:lnTo>
                    <a:lnTo>
                      <a:pt x="403" y="79"/>
                    </a:lnTo>
                    <a:lnTo>
                      <a:pt x="441" y="68"/>
                    </a:lnTo>
                    <a:lnTo>
                      <a:pt x="478" y="54"/>
                    </a:lnTo>
                    <a:lnTo>
                      <a:pt x="481" y="61"/>
                    </a:lnTo>
                    <a:lnTo>
                      <a:pt x="443" y="76"/>
                    </a:lnTo>
                    <a:lnTo>
                      <a:pt x="405" y="87"/>
                    </a:lnTo>
                    <a:lnTo>
                      <a:pt x="369" y="95"/>
                    </a:lnTo>
                    <a:lnTo>
                      <a:pt x="332" y="100"/>
                    </a:lnTo>
                    <a:lnTo>
                      <a:pt x="298" y="103"/>
                    </a:lnTo>
                    <a:lnTo>
                      <a:pt x="264" y="103"/>
                    </a:lnTo>
                    <a:lnTo>
                      <a:pt x="230" y="100"/>
                    </a:lnTo>
                    <a:lnTo>
                      <a:pt x="198" y="96"/>
                    </a:lnTo>
                    <a:lnTo>
                      <a:pt x="168" y="89"/>
                    </a:lnTo>
                    <a:lnTo>
                      <a:pt x="139" y="81"/>
                    </a:lnTo>
                    <a:lnTo>
                      <a:pt x="111" y="71"/>
                    </a:lnTo>
                    <a:lnTo>
                      <a:pt x="85" y="60"/>
                    </a:lnTo>
                    <a:lnTo>
                      <a:pt x="61" y="48"/>
                    </a:lnTo>
                    <a:lnTo>
                      <a:pt x="39" y="35"/>
                    </a:lnTo>
                    <a:lnTo>
                      <a:pt x="0" y="7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69" name="Freeform 95">
                <a:extLst>
                  <a:ext uri="{FF2B5EF4-FFF2-40B4-BE49-F238E27FC236}">
                    <a16:creationId xmlns:a16="http://schemas.microsoft.com/office/drawing/2014/main" id="{3AEB7CEA-6301-4B3E-B17A-4327A6829DC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73" y="1942"/>
                <a:ext cx="5" cy="7"/>
              </a:xfrm>
              <a:custGeom>
                <a:avLst/>
                <a:gdLst>
                  <a:gd name="T0" fmla="*/ 0 w 5"/>
                  <a:gd name="T1" fmla="*/ 6 h 7"/>
                  <a:gd name="T2" fmla="*/ 1 w 5"/>
                  <a:gd name="T3" fmla="*/ 7 h 7"/>
                  <a:gd name="T4" fmla="*/ 5 w 5"/>
                  <a:gd name="T5" fmla="*/ 0 h 7"/>
                  <a:gd name="T6" fmla="*/ 0 w 5"/>
                  <a:gd name="T7" fmla="*/ 6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" h="7">
                    <a:moveTo>
                      <a:pt x="0" y="6"/>
                    </a:moveTo>
                    <a:lnTo>
                      <a:pt x="1" y="7"/>
                    </a:lnTo>
                    <a:lnTo>
                      <a:pt x="5" y="0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70" name="Freeform 96">
                <a:extLst>
                  <a:ext uri="{FF2B5EF4-FFF2-40B4-BE49-F238E27FC236}">
                    <a16:creationId xmlns:a16="http://schemas.microsoft.com/office/drawing/2014/main" id="{2BF006AB-45ED-4958-A59A-5E27EEB68F3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52" y="1767"/>
                <a:ext cx="250" cy="236"/>
              </a:xfrm>
              <a:custGeom>
                <a:avLst/>
                <a:gdLst>
                  <a:gd name="T0" fmla="*/ 0 w 250"/>
                  <a:gd name="T1" fmla="*/ 229 h 236"/>
                  <a:gd name="T2" fmla="*/ 69 w 250"/>
                  <a:gd name="T3" fmla="*/ 196 h 236"/>
                  <a:gd name="T4" fmla="*/ 99 w 250"/>
                  <a:gd name="T5" fmla="*/ 180 h 236"/>
                  <a:gd name="T6" fmla="*/ 126 w 250"/>
                  <a:gd name="T7" fmla="*/ 164 h 236"/>
                  <a:gd name="T8" fmla="*/ 171 w 250"/>
                  <a:gd name="T9" fmla="*/ 132 h 236"/>
                  <a:gd name="T10" fmla="*/ 189 w 250"/>
                  <a:gd name="T11" fmla="*/ 117 h 236"/>
                  <a:gd name="T12" fmla="*/ 204 w 250"/>
                  <a:gd name="T13" fmla="*/ 103 h 236"/>
                  <a:gd name="T14" fmla="*/ 217 w 250"/>
                  <a:gd name="T15" fmla="*/ 89 h 236"/>
                  <a:gd name="T16" fmla="*/ 227 w 250"/>
                  <a:gd name="T17" fmla="*/ 75 h 236"/>
                  <a:gd name="T18" fmla="*/ 234 w 250"/>
                  <a:gd name="T19" fmla="*/ 61 h 236"/>
                  <a:gd name="T20" fmla="*/ 240 w 250"/>
                  <a:gd name="T21" fmla="*/ 49 h 236"/>
                  <a:gd name="T22" fmla="*/ 243 w 250"/>
                  <a:gd name="T23" fmla="*/ 36 h 236"/>
                  <a:gd name="T24" fmla="*/ 243 w 250"/>
                  <a:gd name="T25" fmla="*/ 25 h 236"/>
                  <a:gd name="T26" fmla="*/ 242 w 250"/>
                  <a:gd name="T27" fmla="*/ 14 h 236"/>
                  <a:gd name="T28" fmla="*/ 239 w 250"/>
                  <a:gd name="T29" fmla="*/ 3 h 236"/>
                  <a:gd name="T30" fmla="*/ 246 w 250"/>
                  <a:gd name="T31" fmla="*/ 0 h 236"/>
                  <a:gd name="T32" fmla="*/ 249 w 250"/>
                  <a:gd name="T33" fmla="*/ 12 h 236"/>
                  <a:gd name="T34" fmla="*/ 250 w 250"/>
                  <a:gd name="T35" fmla="*/ 25 h 236"/>
                  <a:gd name="T36" fmla="*/ 250 w 250"/>
                  <a:gd name="T37" fmla="*/ 38 h 236"/>
                  <a:gd name="T38" fmla="*/ 247 w 250"/>
                  <a:gd name="T39" fmla="*/ 52 h 236"/>
                  <a:gd name="T40" fmla="*/ 241 w 250"/>
                  <a:gd name="T41" fmla="*/ 65 h 236"/>
                  <a:gd name="T42" fmla="*/ 233 w 250"/>
                  <a:gd name="T43" fmla="*/ 80 h 236"/>
                  <a:gd name="T44" fmla="*/ 223 w 250"/>
                  <a:gd name="T45" fmla="*/ 94 h 236"/>
                  <a:gd name="T46" fmla="*/ 209 w 250"/>
                  <a:gd name="T47" fmla="*/ 109 h 236"/>
                  <a:gd name="T48" fmla="*/ 194 w 250"/>
                  <a:gd name="T49" fmla="*/ 123 h 236"/>
                  <a:gd name="T50" fmla="*/ 176 w 250"/>
                  <a:gd name="T51" fmla="*/ 138 h 236"/>
                  <a:gd name="T52" fmla="*/ 130 w 250"/>
                  <a:gd name="T53" fmla="*/ 171 h 236"/>
                  <a:gd name="T54" fmla="*/ 103 w 250"/>
                  <a:gd name="T55" fmla="*/ 187 h 236"/>
                  <a:gd name="T56" fmla="*/ 73 w 250"/>
                  <a:gd name="T57" fmla="*/ 203 h 236"/>
                  <a:gd name="T58" fmla="*/ 4 w 250"/>
                  <a:gd name="T59" fmla="*/ 236 h 236"/>
                  <a:gd name="T60" fmla="*/ 0 w 250"/>
                  <a:gd name="T61" fmla="*/ 229 h 2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250" h="236">
                    <a:moveTo>
                      <a:pt x="0" y="229"/>
                    </a:moveTo>
                    <a:lnTo>
                      <a:pt x="69" y="196"/>
                    </a:lnTo>
                    <a:lnTo>
                      <a:pt x="99" y="180"/>
                    </a:lnTo>
                    <a:lnTo>
                      <a:pt x="126" y="164"/>
                    </a:lnTo>
                    <a:lnTo>
                      <a:pt x="171" y="132"/>
                    </a:lnTo>
                    <a:lnTo>
                      <a:pt x="189" y="117"/>
                    </a:lnTo>
                    <a:lnTo>
                      <a:pt x="204" y="103"/>
                    </a:lnTo>
                    <a:lnTo>
                      <a:pt x="217" y="89"/>
                    </a:lnTo>
                    <a:lnTo>
                      <a:pt x="227" y="75"/>
                    </a:lnTo>
                    <a:lnTo>
                      <a:pt x="234" y="61"/>
                    </a:lnTo>
                    <a:lnTo>
                      <a:pt x="240" y="49"/>
                    </a:lnTo>
                    <a:lnTo>
                      <a:pt x="243" y="36"/>
                    </a:lnTo>
                    <a:lnTo>
                      <a:pt x="243" y="25"/>
                    </a:lnTo>
                    <a:lnTo>
                      <a:pt x="242" y="14"/>
                    </a:lnTo>
                    <a:lnTo>
                      <a:pt x="239" y="3"/>
                    </a:lnTo>
                    <a:lnTo>
                      <a:pt x="246" y="0"/>
                    </a:lnTo>
                    <a:lnTo>
                      <a:pt x="249" y="12"/>
                    </a:lnTo>
                    <a:lnTo>
                      <a:pt x="250" y="25"/>
                    </a:lnTo>
                    <a:lnTo>
                      <a:pt x="250" y="38"/>
                    </a:lnTo>
                    <a:lnTo>
                      <a:pt x="247" y="52"/>
                    </a:lnTo>
                    <a:lnTo>
                      <a:pt x="241" y="65"/>
                    </a:lnTo>
                    <a:lnTo>
                      <a:pt x="233" y="80"/>
                    </a:lnTo>
                    <a:lnTo>
                      <a:pt x="223" y="94"/>
                    </a:lnTo>
                    <a:lnTo>
                      <a:pt x="209" y="109"/>
                    </a:lnTo>
                    <a:lnTo>
                      <a:pt x="194" y="123"/>
                    </a:lnTo>
                    <a:lnTo>
                      <a:pt x="176" y="138"/>
                    </a:lnTo>
                    <a:lnTo>
                      <a:pt x="130" y="171"/>
                    </a:lnTo>
                    <a:lnTo>
                      <a:pt x="103" y="187"/>
                    </a:lnTo>
                    <a:lnTo>
                      <a:pt x="73" y="203"/>
                    </a:lnTo>
                    <a:lnTo>
                      <a:pt x="4" y="236"/>
                    </a:lnTo>
                    <a:lnTo>
                      <a:pt x="0" y="229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71" name="Freeform 97">
                <a:extLst>
                  <a:ext uri="{FF2B5EF4-FFF2-40B4-BE49-F238E27FC236}">
                    <a16:creationId xmlns:a16="http://schemas.microsoft.com/office/drawing/2014/main" id="{96DAFC0C-E232-4946-A904-2F3DAC7AAF5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52" y="1996"/>
                <a:ext cx="4" cy="7"/>
              </a:xfrm>
              <a:custGeom>
                <a:avLst/>
                <a:gdLst>
                  <a:gd name="T0" fmla="*/ 3 w 4"/>
                  <a:gd name="T1" fmla="*/ 7 h 7"/>
                  <a:gd name="T2" fmla="*/ 4 w 4"/>
                  <a:gd name="T3" fmla="*/ 7 h 7"/>
                  <a:gd name="T4" fmla="*/ 0 w 4"/>
                  <a:gd name="T5" fmla="*/ 0 h 7"/>
                  <a:gd name="T6" fmla="*/ 3 w 4"/>
                  <a:gd name="T7" fmla="*/ 7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7">
                    <a:moveTo>
                      <a:pt x="3" y="7"/>
                    </a:moveTo>
                    <a:lnTo>
                      <a:pt x="4" y="7"/>
                    </a:lnTo>
                    <a:lnTo>
                      <a:pt x="0" y="0"/>
                    </a:lnTo>
                    <a:lnTo>
                      <a:pt x="3" y="7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72" name="Freeform 98">
                <a:extLst>
                  <a:ext uri="{FF2B5EF4-FFF2-40B4-BE49-F238E27FC236}">
                    <a16:creationId xmlns:a16="http://schemas.microsoft.com/office/drawing/2014/main" id="{496207D4-4C0B-421B-BE91-FB307DC4A8B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92" y="1626"/>
                <a:ext cx="406" cy="144"/>
              </a:xfrm>
              <a:custGeom>
                <a:avLst/>
                <a:gdLst>
                  <a:gd name="T0" fmla="*/ 399 w 406"/>
                  <a:gd name="T1" fmla="*/ 144 h 144"/>
                  <a:gd name="T2" fmla="*/ 397 w 406"/>
                  <a:gd name="T3" fmla="*/ 139 h 144"/>
                  <a:gd name="T4" fmla="*/ 392 w 406"/>
                  <a:gd name="T5" fmla="*/ 134 h 144"/>
                  <a:gd name="T6" fmla="*/ 379 w 406"/>
                  <a:gd name="T7" fmla="*/ 121 h 144"/>
                  <a:gd name="T8" fmla="*/ 361 w 406"/>
                  <a:gd name="T9" fmla="*/ 109 h 144"/>
                  <a:gd name="T10" fmla="*/ 340 w 406"/>
                  <a:gd name="T11" fmla="*/ 99 h 144"/>
                  <a:gd name="T12" fmla="*/ 314 w 406"/>
                  <a:gd name="T13" fmla="*/ 88 h 144"/>
                  <a:gd name="T14" fmla="*/ 285 w 406"/>
                  <a:gd name="T15" fmla="*/ 77 h 144"/>
                  <a:gd name="T16" fmla="*/ 223 w 406"/>
                  <a:gd name="T17" fmla="*/ 56 h 144"/>
                  <a:gd name="T18" fmla="*/ 158 w 406"/>
                  <a:gd name="T19" fmla="*/ 37 h 144"/>
                  <a:gd name="T20" fmla="*/ 96 w 406"/>
                  <a:gd name="T21" fmla="*/ 23 h 144"/>
                  <a:gd name="T22" fmla="*/ 40 w 406"/>
                  <a:gd name="T23" fmla="*/ 12 h 144"/>
                  <a:gd name="T24" fmla="*/ 0 w 406"/>
                  <a:gd name="T25" fmla="*/ 7 h 144"/>
                  <a:gd name="T26" fmla="*/ 2 w 406"/>
                  <a:gd name="T27" fmla="*/ 0 h 144"/>
                  <a:gd name="T28" fmla="*/ 42 w 406"/>
                  <a:gd name="T29" fmla="*/ 5 h 144"/>
                  <a:gd name="T30" fmla="*/ 98 w 406"/>
                  <a:gd name="T31" fmla="*/ 16 h 144"/>
                  <a:gd name="T32" fmla="*/ 161 w 406"/>
                  <a:gd name="T33" fmla="*/ 30 h 144"/>
                  <a:gd name="T34" fmla="*/ 226 w 406"/>
                  <a:gd name="T35" fmla="*/ 49 h 144"/>
                  <a:gd name="T36" fmla="*/ 288 w 406"/>
                  <a:gd name="T37" fmla="*/ 70 h 144"/>
                  <a:gd name="T38" fmla="*/ 318 w 406"/>
                  <a:gd name="T39" fmla="*/ 81 h 144"/>
                  <a:gd name="T40" fmla="*/ 344 w 406"/>
                  <a:gd name="T41" fmla="*/ 92 h 144"/>
                  <a:gd name="T42" fmla="*/ 366 w 406"/>
                  <a:gd name="T43" fmla="*/ 103 h 144"/>
                  <a:gd name="T44" fmla="*/ 384 w 406"/>
                  <a:gd name="T45" fmla="*/ 115 h 144"/>
                  <a:gd name="T46" fmla="*/ 397 w 406"/>
                  <a:gd name="T47" fmla="*/ 128 h 144"/>
                  <a:gd name="T48" fmla="*/ 403 w 406"/>
                  <a:gd name="T49" fmla="*/ 134 h 144"/>
                  <a:gd name="T50" fmla="*/ 406 w 406"/>
                  <a:gd name="T51" fmla="*/ 140 h 144"/>
                  <a:gd name="T52" fmla="*/ 399 w 406"/>
                  <a:gd name="T53" fmla="*/ 144 h 1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406" h="144">
                    <a:moveTo>
                      <a:pt x="399" y="144"/>
                    </a:moveTo>
                    <a:lnTo>
                      <a:pt x="397" y="139"/>
                    </a:lnTo>
                    <a:lnTo>
                      <a:pt x="392" y="134"/>
                    </a:lnTo>
                    <a:lnTo>
                      <a:pt x="379" y="121"/>
                    </a:lnTo>
                    <a:lnTo>
                      <a:pt x="361" y="109"/>
                    </a:lnTo>
                    <a:lnTo>
                      <a:pt x="340" y="99"/>
                    </a:lnTo>
                    <a:lnTo>
                      <a:pt x="314" y="88"/>
                    </a:lnTo>
                    <a:lnTo>
                      <a:pt x="285" y="77"/>
                    </a:lnTo>
                    <a:lnTo>
                      <a:pt x="223" y="56"/>
                    </a:lnTo>
                    <a:lnTo>
                      <a:pt x="158" y="37"/>
                    </a:lnTo>
                    <a:lnTo>
                      <a:pt x="96" y="23"/>
                    </a:lnTo>
                    <a:lnTo>
                      <a:pt x="40" y="12"/>
                    </a:lnTo>
                    <a:lnTo>
                      <a:pt x="0" y="7"/>
                    </a:lnTo>
                    <a:lnTo>
                      <a:pt x="2" y="0"/>
                    </a:lnTo>
                    <a:lnTo>
                      <a:pt x="42" y="5"/>
                    </a:lnTo>
                    <a:lnTo>
                      <a:pt x="98" y="16"/>
                    </a:lnTo>
                    <a:lnTo>
                      <a:pt x="161" y="30"/>
                    </a:lnTo>
                    <a:lnTo>
                      <a:pt x="226" y="49"/>
                    </a:lnTo>
                    <a:lnTo>
                      <a:pt x="288" y="70"/>
                    </a:lnTo>
                    <a:lnTo>
                      <a:pt x="318" y="81"/>
                    </a:lnTo>
                    <a:lnTo>
                      <a:pt x="344" y="92"/>
                    </a:lnTo>
                    <a:lnTo>
                      <a:pt x="366" y="103"/>
                    </a:lnTo>
                    <a:lnTo>
                      <a:pt x="384" y="115"/>
                    </a:lnTo>
                    <a:lnTo>
                      <a:pt x="397" y="128"/>
                    </a:lnTo>
                    <a:lnTo>
                      <a:pt x="403" y="134"/>
                    </a:lnTo>
                    <a:lnTo>
                      <a:pt x="406" y="140"/>
                    </a:lnTo>
                    <a:lnTo>
                      <a:pt x="399" y="14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73" name="Freeform 99">
                <a:extLst>
                  <a:ext uri="{FF2B5EF4-FFF2-40B4-BE49-F238E27FC236}">
                    <a16:creationId xmlns:a16="http://schemas.microsoft.com/office/drawing/2014/main" id="{DB185336-2FD4-41D7-A5D4-B074A34DC95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91" y="1766"/>
                <a:ext cx="7" cy="4"/>
              </a:xfrm>
              <a:custGeom>
                <a:avLst/>
                <a:gdLst>
                  <a:gd name="T0" fmla="*/ 7 w 7"/>
                  <a:gd name="T1" fmla="*/ 1 h 4"/>
                  <a:gd name="T2" fmla="*/ 7 w 7"/>
                  <a:gd name="T3" fmla="*/ 0 h 4"/>
                  <a:gd name="T4" fmla="*/ 0 w 7"/>
                  <a:gd name="T5" fmla="*/ 4 h 4"/>
                  <a:gd name="T6" fmla="*/ 7 w 7"/>
                  <a:gd name="T7" fmla="*/ 1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" h="4">
                    <a:moveTo>
                      <a:pt x="7" y="1"/>
                    </a:moveTo>
                    <a:lnTo>
                      <a:pt x="7" y="0"/>
                    </a:lnTo>
                    <a:lnTo>
                      <a:pt x="0" y="4"/>
                    </a:lnTo>
                    <a:lnTo>
                      <a:pt x="7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74" name="Freeform 100">
                <a:extLst>
                  <a:ext uri="{FF2B5EF4-FFF2-40B4-BE49-F238E27FC236}">
                    <a16:creationId xmlns:a16="http://schemas.microsoft.com/office/drawing/2014/main" id="{B7E85AFE-91E7-40C1-A10B-D7177544113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92" y="1626"/>
                <a:ext cx="2" cy="7"/>
              </a:xfrm>
              <a:custGeom>
                <a:avLst/>
                <a:gdLst>
                  <a:gd name="T0" fmla="*/ 2 w 2"/>
                  <a:gd name="T1" fmla="*/ 0 h 7"/>
                  <a:gd name="T2" fmla="*/ 1 w 2"/>
                  <a:gd name="T3" fmla="*/ 0 h 7"/>
                  <a:gd name="T4" fmla="*/ 1 w 2"/>
                  <a:gd name="T5" fmla="*/ 7 h 7"/>
                  <a:gd name="T6" fmla="*/ 0 w 2"/>
                  <a:gd name="T7" fmla="*/ 7 h 7"/>
                  <a:gd name="T8" fmla="*/ 2 w 2"/>
                  <a:gd name="T9" fmla="*/ 0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7">
                    <a:moveTo>
                      <a:pt x="2" y="0"/>
                    </a:moveTo>
                    <a:lnTo>
                      <a:pt x="1" y="0"/>
                    </a:lnTo>
                    <a:lnTo>
                      <a:pt x="1" y="7"/>
                    </a:lnTo>
                    <a:lnTo>
                      <a:pt x="0" y="7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75" name="Freeform 101">
                <a:extLst>
                  <a:ext uri="{FF2B5EF4-FFF2-40B4-BE49-F238E27FC236}">
                    <a16:creationId xmlns:a16="http://schemas.microsoft.com/office/drawing/2014/main" id="{2C65303A-BB3F-41DD-9CE4-249DCB95FBA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47" y="2522"/>
                <a:ext cx="386" cy="268"/>
              </a:xfrm>
              <a:custGeom>
                <a:avLst/>
                <a:gdLst>
                  <a:gd name="T0" fmla="*/ 383 w 386"/>
                  <a:gd name="T1" fmla="*/ 3 h 268"/>
                  <a:gd name="T2" fmla="*/ 362 w 386"/>
                  <a:gd name="T3" fmla="*/ 23 h 268"/>
                  <a:gd name="T4" fmla="*/ 344 w 386"/>
                  <a:gd name="T5" fmla="*/ 37 h 268"/>
                  <a:gd name="T6" fmla="*/ 322 w 386"/>
                  <a:gd name="T7" fmla="*/ 51 h 268"/>
                  <a:gd name="T8" fmla="*/ 294 w 386"/>
                  <a:gd name="T9" fmla="*/ 64 h 268"/>
                  <a:gd name="T10" fmla="*/ 261 w 386"/>
                  <a:gd name="T11" fmla="*/ 75 h 268"/>
                  <a:gd name="T12" fmla="*/ 243 w 386"/>
                  <a:gd name="T13" fmla="*/ 79 h 268"/>
                  <a:gd name="T14" fmla="*/ 223 w 386"/>
                  <a:gd name="T15" fmla="*/ 82 h 268"/>
                  <a:gd name="T16" fmla="*/ 147 w 386"/>
                  <a:gd name="T17" fmla="*/ 89 h 268"/>
                  <a:gd name="T18" fmla="*/ 112 w 386"/>
                  <a:gd name="T19" fmla="*/ 94 h 268"/>
                  <a:gd name="T20" fmla="*/ 81 w 386"/>
                  <a:gd name="T21" fmla="*/ 101 h 268"/>
                  <a:gd name="T22" fmla="*/ 67 w 386"/>
                  <a:gd name="T23" fmla="*/ 106 h 268"/>
                  <a:gd name="T24" fmla="*/ 54 w 386"/>
                  <a:gd name="T25" fmla="*/ 113 h 268"/>
                  <a:gd name="T26" fmla="*/ 42 w 386"/>
                  <a:gd name="T27" fmla="*/ 120 h 268"/>
                  <a:gd name="T28" fmla="*/ 31 w 386"/>
                  <a:gd name="T29" fmla="*/ 130 h 268"/>
                  <a:gd name="T30" fmla="*/ 21 w 386"/>
                  <a:gd name="T31" fmla="*/ 141 h 268"/>
                  <a:gd name="T32" fmla="*/ 13 w 386"/>
                  <a:gd name="T33" fmla="*/ 154 h 268"/>
                  <a:gd name="T34" fmla="*/ 7 w 386"/>
                  <a:gd name="T35" fmla="*/ 169 h 268"/>
                  <a:gd name="T36" fmla="*/ 2 w 386"/>
                  <a:gd name="T37" fmla="*/ 187 h 268"/>
                  <a:gd name="T38" fmla="*/ 0 w 386"/>
                  <a:gd name="T39" fmla="*/ 203 h 268"/>
                  <a:gd name="T40" fmla="*/ 2 w 386"/>
                  <a:gd name="T41" fmla="*/ 217 h 268"/>
                  <a:gd name="T42" fmla="*/ 6 w 386"/>
                  <a:gd name="T43" fmla="*/ 229 h 268"/>
                  <a:gd name="T44" fmla="*/ 14 w 386"/>
                  <a:gd name="T45" fmla="*/ 240 h 268"/>
                  <a:gd name="T46" fmla="*/ 23 w 386"/>
                  <a:gd name="T47" fmla="*/ 248 h 268"/>
                  <a:gd name="T48" fmla="*/ 35 w 386"/>
                  <a:gd name="T49" fmla="*/ 255 h 268"/>
                  <a:gd name="T50" fmla="*/ 47 w 386"/>
                  <a:gd name="T51" fmla="*/ 259 h 268"/>
                  <a:gd name="T52" fmla="*/ 61 w 386"/>
                  <a:gd name="T53" fmla="*/ 261 h 268"/>
                  <a:gd name="T54" fmla="*/ 74 w 386"/>
                  <a:gd name="T55" fmla="*/ 260 h 268"/>
                  <a:gd name="T56" fmla="*/ 86 w 386"/>
                  <a:gd name="T57" fmla="*/ 257 h 268"/>
                  <a:gd name="T58" fmla="*/ 96 w 386"/>
                  <a:gd name="T59" fmla="*/ 253 h 268"/>
                  <a:gd name="T60" fmla="*/ 113 w 386"/>
                  <a:gd name="T61" fmla="*/ 241 h 268"/>
                  <a:gd name="T62" fmla="*/ 123 w 386"/>
                  <a:gd name="T63" fmla="*/ 231 h 268"/>
                  <a:gd name="T64" fmla="*/ 125 w 386"/>
                  <a:gd name="T65" fmla="*/ 237 h 268"/>
                  <a:gd name="T66" fmla="*/ 128 w 386"/>
                  <a:gd name="T67" fmla="*/ 243 h 268"/>
                  <a:gd name="T68" fmla="*/ 137 w 386"/>
                  <a:gd name="T69" fmla="*/ 254 h 268"/>
                  <a:gd name="T70" fmla="*/ 147 w 386"/>
                  <a:gd name="T71" fmla="*/ 260 h 268"/>
                  <a:gd name="T72" fmla="*/ 160 w 386"/>
                  <a:gd name="T73" fmla="*/ 265 h 268"/>
                  <a:gd name="T74" fmla="*/ 169 w 386"/>
                  <a:gd name="T75" fmla="*/ 267 h 268"/>
                  <a:gd name="T76" fmla="*/ 178 w 386"/>
                  <a:gd name="T77" fmla="*/ 268 h 268"/>
                  <a:gd name="T78" fmla="*/ 196 w 386"/>
                  <a:gd name="T79" fmla="*/ 267 h 268"/>
                  <a:gd name="T80" fmla="*/ 210 w 386"/>
                  <a:gd name="T81" fmla="*/ 261 h 268"/>
                  <a:gd name="T82" fmla="*/ 222 w 386"/>
                  <a:gd name="T83" fmla="*/ 254 h 268"/>
                  <a:gd name="T84" fmla="*/ 237 w 386"/>
                  <a:gd name="T85" fmla="*/ 239 h 268"/>
                  <a:gd name="T86" fmla="*/ 245 w 386"/>
                  <a:gd name="T87" fmla="*/ 230 h 268"/>
                  <a:gd name="T88" fmla="*/ 253 w 386"/>
                  <a:gd name="T89" fmla="*/ 215 h 268"/>
                  <a:gd name="T90" fmla="*/ 255 w 386"/>
                  <a:gd name="T91" fmla="*/ 215 h 268"/>
                  <a:gd name="T92" fmla="*/ 261 w 386"/>
                  <a:gd name="T93" fmla="*/ 217 h 268"/>
                  <a:gd name="T94" fmla="*/ 274 w 386"/>
                  <a:gd name="T95" fmla="*/ 217 h 268"/>
                  <a:gd name="T96" fmla="*/ 298 w 386"/>
                  <a:gd name="T97" fmla="*/ 211 h 268"/>
                  <a:gd name="T98" fmla="*/ 311 w 386"/>
                  <a:gd name="T99" fmla="*/ 205 h 268"/>
                  <a:gd name="T100" fmla="*/ 320 w 386"/>
                  <a:gd name="T101" fmla="*/ 198 h 268"/>
                  <a:gd name="T102" fmla="*/ 327 w 386"/>
                  <a:gd name="T103" fmla="*/ 190 h 268"/>
                  <a:gd name="T104" fmla="*/ 331 w 386"/>
                  <a:gd name="T105" fmla="*/ 182 h 268"/>
                  <a:gd name="T106" fmla="*/ 334 w 386"/>
                  <a:gd name="T107" fmla="*/ 169 h 268"/>
                  <a:gd name="T108" fmla="*/ 386 w 386"/>
                  <a:gd name="T109" fmla="*/ 0 h 2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386" h="268">
                    <a:moveTo>
                      <a:pt x="386" y="0"/>
                    </a:moveTo>
                    <a:lnTo>
                      <a:pt x="383" y="3"/>
                    </a:lnTo>
                    <a:lnTo>
                      <a:pt x="375" y="11"/>
                    </a:lnTo>
                    <a:lnTo>
                      <a:pt x="362" y="23"/>
                    </a:lnTo>
                    <a:lnTo>
                      <a:pt x="354" y="30"/>
                    </a:lnTo>
                    <a:lnTo>
                      <a:pt x="344" y="37"/>
                    </a:lnTo>
                    <a:lnTo>
                      <a:pt x="334" y="44"/>
                    </a:lnTo>
                    <a:lnTo>
                      <a:pt x="322" y="51"/>
                    </a:lnTo>
                    <a:lnTo>
                      <a:pt x="308" y="58"/>
                    </a:lnTo>
                    <a:lnTo>
                      <a:pt x="294" y="64"/>
                    </a:lnTo>
                    <a:lnTo>
                      <a:pt x="278" y="70"/>
                    </a:lnTo>
                    <a:lnTo>
                      <a:pt x="261" y="75"/>
                    </a:lnTo>
                    <a:lnTo>
                      <a:pt x="252" y="77"/>
                    </a:lnTo>
                    <a:lnTo>
                      <a:pt x="243" y="79"/>
                    </a:lnTo>
                    <a:lnTo>
                      <a:pt x="233" y="81"/>
                    </a:lnTo>
                    <a:lnTo>
                      <a:pt x="223" y="82"/>
                    </a:lnTo>
                    <a:lnTo>
                      <a:pt x="184" y="86"/>
                    </a:lnTo>
                    <a:lnTo>
                      <a:pt x="147" y="89"/>
                    </a:lnTo>
                    <a:lnTo>
                      <a:pt x="129" y="91"/>
                    </a:lnTo>
                    <a:lnTo>
                      <a:pt x="112" y="94"/>
                    </a:lnTo>
                    <a:lnTo>
                      <a:pt x="96" y="97"/>
                    </a:lnTo>
                    <a:lnTo>
                      <a:pt x="81" y="101"/>
                    </a:lnTo>
                    <a:lnTo>
                      <a:pt x="74" y="104"/>
                    </a:lnTo>
                    <a:lnTo>
                      <a:pt x="67" y="106"/>
                    </a:lnTo>
                    <a:lnTo>
                      <a:pt x="60" y="109"/>
                    </a:lnTo>
                    <a:lnTo>
                      <a:pt x="54" y="113"/>
                    </a:lnTo>
                    <a:lnTo>
                      <a:pt x="48" y="116"/>
                    </a:lnTo>
                    <a:lnTo>
                      <a:pt x="42" y="120"/>
                    </a:lnTo>
                    <a:lnTo>
                      <a:pt x="37" y="125"/>
                    </a:lnTo>
                    <a:lnTo>
                      <a:pt x="31" y="130"/>
                    </a:lnTo>
                    <a:lnTo>
                      <a:pt x="27" y="135"/>
                    </a:lnTo>
                    <a:lnTo>
                      <a:pt x="21" y="141"/>
                    </a:lnTo>
                    <a:lnTo>
                      <a:pt x="17" y="147"/>
                    </a:lnTo>
                    <a:lnTo>
                      <a:pt x="13" y="154"/>
                    </a:lnTo>
                    <a:lnTo>
                      <a:pt x="10" y="161"/>
                    </a:lnTo>
                    <a:lnTo>
                      <a:pt x="7" y="169"/>
                    </a:lnTo>
                    <a:lnTo>
                      <a:pt x="4" y="178"/>
                    </a:lnTo>
                    <a:lnTo>
                      <a:pt x="2" y="187"/>
                    </a:lnTo>
                    <a:lnTo>
                      <a:pt x="0" y="195"/>
                    </a:lnTo>
                    <a:lnTo>
                      <a:pt x="0" y="203"/>
                    </a:lnTo>
                    <a:lnTo>
                      <a:pt x="0" y="210"/>
                    </a:lnTo>
                    <a:lnTo>
                      <a:pt x="2" y="217"/>
                    </a:lnTo>
                    <a:lnTo>
                      <a:pt x="4" y="223"/>
                    </a:lnTo>
                    <a:lnTo>
                      <a:pt x="6" y="229"/>
                    </a:lnTo>
                    <a:lnTo>
                      <a:pt x="10" y="235"/>
                    </a:lnTo>
                    <a:lnTo>
                      <a:pt x="14" y="240"/>
                    </a:lnTo>
                    <a:lnTo>
                      <a:pt x="18" y="244"/>
                    </a:lnTo>
                    <a:lnTo>
                      <a:pt x="23" y="248"/>
                    </a:lnTo>
                    <a:lnTo>
                      <a:pt x="29" y="252"/>
                    </a:lnTo>
                    <a:lnTo>
                      <a:pt x="35" y="255"/>
                    </a:lnTo>
                    <a:lnTo>
                      <a:pt x="41" y="257"/>
                    </a:lnTo>
                    <a:lnTo>
                      <a:pt x="47" y="259"/>
                    </a:lnTo>
                    <a:lnTo>
                      <a:pt x="54" y="260"/>
                    </a:lnTo>
                    <a:lnTo>
                      <a:pt x="61" y="261"/>
                    </a:lnTo>
                    <a:lnTo>
                      <a:pt x="67" y="261"/>
                    </a:lnTo>
                    <a:lnTo>
                      <a:pt x="74" y="260"/>
                    </a:lnTo>
                    <a:lnTo>
                      <a:pt x="80" y="259"/>
                    </a:lnTo>
                    <a:lnTo>
                      <a:pt x="86" y="257"/>
                    </a:lnTo>
                    <a:lnTo>
                      <a:pt x="91" y="255"/>
                    </a:lnTo>
                    <a:lnTo>
                      <a:pt x="96" y="253"/>
                    </a:lnTo>
                    <a:lnTo>
                      <a:pt x="105" y="247"/>
                    </a:lnTo>
                    <a:lnTo>
                      <a:pt x="113" y="241"/>
                    </a:lnTo>
                    <a:lnTo>
                      <a:pt x="118" y="236"/>
                    </a:lnTo>
                    <a:lnTo>
                      <a:pt x="123" y="231"/>
                    </a:lnTo>
                    <a:lnTo>
                      <a:pt x="123" y="233"/>
                    </a:lnTo>
                    <a:lnTo>
                      <a:pt x="125" y="237"/>
                    </a:lnTo>
                    <a:lnTo>
                      <a:pt x="126" y="240"/>
                    </a:lnTo>
                    <a:lnTo>
                      <a:pt x="128" y="243"/>
                    </a:lnTo>
                    <a:lnTo>
                      <a:pt x="133" y="250"/>
                    </a:lnTo>
                    <a:lnTo>
                      <a:pt x="137" y="254"/>
                    </a:lnTo>
                    <a:lnTo>
                      <a:pt x="141" y="257"/>
                    </a:lnTo>
                    <a:lnTo>
                      <a:pt x="147" y="260"/>
                    </a:lnTo>
                    <a:lnTo>
                      <a:pt x="153" y="263"/>
                    </a:lnTo>
                    <a:lnTo>
                      <a:pt x="160" y="265"/>
                    </a:lnTo>
                    <a:lnTo>
                      <a:pt x="164" y="267"/>
                    </a:lnTo>
                    <a:lnTo>
                      <a:pt x="169" y="267"/>
                    </a:lnTo>
                    <a:lnTo>
                      <a:pt x="173" y="268"/>
                    </a:lnTo>
                    <a:lnTo>
                      <a:pt x="178" y="268"/>
                    </a:lnTo>
                    <a:lnTo>
                      <a:pt x="189" y="268"/>
                    </a:lnTo>
                    <a:lnTo>
                      <a:pt x="196" y="267"/>
                    </a:lnTo>
                    <a:lnTo>
                      <a:pt x="203" y="264"/>
                    </a:lnTo>
                    <a:lnTo>
                      <a:pt x="210" y="261"/>
                    </a:lnTo>
                    <a:lnTo>
                      <a:pt x="216" y="258"/>
                    </a:lnTo>
                    <a:lnTo>
                      <a:pt x="222" y="254"/>
                    </a:lnTo>
                    <a:lnTo>
                      <a:pt x="227" y="249"/>
                    </a:lnTo>
                    <a:lnTo>
                      <a:pt x="237" y="239"/>
                    </a:lnTo>
                    <a:lnTo>
                      <a:pt x="241" y="234"/>
                    </a:lnTo>
                    <a:lnTo>
                      <a:pt x="245" y="230"/>
                    </a:lnTo>
                    <a:lnTo>
                      <a:pt x="250" y="221"/>
                    </a:lnTo>
                    <a:lnTo>
                      <a:pt x="253" y="215"/>
                    </a:lnTo>
                    <a:lnTo>
                      <a:pt x="254" y="213"/>
                    </a:lnTo>
                    <a:lnTo>
                      <a:pt x="255" y="215"/>
                    </a:lnTo>
                    <a:lnTo>
                      <a:pt x="257" y="216"/>
                    </a:lnTo>
                    <a:lnTo>
                      <a:pt x="261" y="217"/>
                    </a:lnTo>
                    <a:lnTo>
                      <a:pt x="266" y="218"/>
                    </a:lnTo>
                    <a:lnTo>
                      <a:pt x="274" y="217"/>
                    </a:lnTo>
                    <a:lnTo>
                      <a:pt x="284" y="215"/>
                    </a:lnTo>
                    <a:lnTo>
                      <a:pt x="298" y="211"/>
                    </a:lnTo>
                    <a:lnTo>
                      <a:pt x="305" y="208"/>
                    </a:lnTo>
                    <a:lnTo>
                      <a:pt x="311" y="205"/>
                    </a:lnTo>
                    <a:lnTo>
                      <a:pt x="316" y="201"/>
                    </a:lnTo>
                    <a:lnTo>
                      <a:pt x="320" y="198"/>
                    </a:lnTo>
                    <a:lnTo>
                      <a:pt x="324" y="194"/>
                    </a:lnTo>
                    <a:lnTo>
                      <a:pt x="327" y="190"/>
                    </a:lnTo>
                    <a:lnTo>
                      <a:pt x="329" y="186"/>
                    </a:lnTo>
                    <a:lnTo>
                      <a:pt x="331" y="182"/>
                    </a:lnTo>
                    <a:lnTo>
                      <a:pt x="333" y="175"/>
                    </a:lnTo>
                    <a:lnTo>
                      <a:pt x="334" y="169"/>
                    </a:lnTo>
                    <a:lnTo>
                      <a:pt x="334" y="163"/>
                    </a:lnTo>
                    <a:lnTo>
                      <a:pt x="386" y="0"/>
                    </a:lnTo>
                    <a:close/>
                  </a:path>
                </a:pathLst>
              </a:custGeom>
              <a:solidFill>
                <a:srgbClr val="EE74A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76" name="Freeform 102">
                <a:extLst>
                  <a:ext uri="{FF2B5EF4-FFF2-40B4-BE49-F238E27FC236}">
                    <a16:creationId xmlns:a16="http://schemas.microsoft.com/office/drawing/2014/main" id="{5C1AEBA6-DEB6-4ACE-8585-CB21C410C41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69" y="2520"/>
                <a:ext cx="167" cy="88"/>
              </a:xfrm>
              <a:custGeom>
                <a:avLst/>
                <a:gdLst>
                  <a:gd name="T0" fmla="*/ 167 w 167"/>
                  <a:gd name="T1" fmla="*/ 5 h 88"/>
                  <a:gd name="T2" fmla="*/ 156 w 167"/>
                  <a:gd name="T3" fmla="*/ 16 h 88"/>
                  <a:gd name="T4" fmla="*/ 142 w 167"/>
                  <a:gd name="T5" fmla="*/ 28 h 88"/>
                  <a:gd name="T6" fmla="*/ 124 w 167"/>
                  <a:gd name="T7" fmla="*/ 42 h 88"/>
                  <a:gd name="T8" fmla="*/ 113 w 167"/>
                  <a:gd name="T9" fmla="*/ 49 h 88"/>
                  <a:gd name="T10" fmla="*/ 101 w 167"/>
                  <a:gd name="T11" fmla="*/ 57 h 88"/>
                  <a:gd name="T12" fmla="*/ 88 w 167"/>
                  <a:gd name="T13" fmla="*/ 64 h 88"/>
                  <a:gd name="T14" fmla="*/ 74 w 167"/>
                  <a:gd name="T15" fmla="*/ 70 h 88"/>
                  <a:gd name="T16" fmla="*/ 40 w 167"/>
                  <a:gd name="T17" fmla="*/ 81 h 88"/>
                  <a:gd name="T18" fmla="*/ 2 w 167"/>
                  <a:gd name="T19" fmla="*/ 88 h 88"/>
                  <a:gd name="T20" fmla="*/ 0 w 167"/>
                  <a:gd name="T21" fmla="*/ 81 h 88"/>
                  <a:gd name="T22" fmla="*/ 37 w 167"/>
                  <a:gd name="T23" fmla="*/ 74 h 88"/>
                  <a:gd name="T24" fmla="*/ 70 w 167"/>
                  <a:gd name="T25" fmla="*/ 63 h 88"/>
                  <a:gd name="T26" fmla="*/ 84 w 167"/>
                  <a:gd name="T27" fmla="*/ 57 h 88"/>
                  <a:gd name="T28" fmla="*/ 97 w 167"/>
                  <a:gd name="T29" fmla="*/ 50 h 88"/>
                  <a:gd name="T30" fmla="*/ 108 w 167"/>
                  <a:gd name="T31" fmla="*/ 43 h 88"/>
                  <a:gd name="T32" fmla="*/ 119 w 167"/>
                  <a:gd name="T33" fmla="*/ 36 h 88"/>
                  <a:gd name="T34" fmla="*/ 137 w 167"/>
                  <a:gd name="T35" fmla="*/ 22 h 88"/>
                  <a:gd name="T36" fmla="*/ 150 w 167"/>
                  <a:gd name="T37" fmla="*/ 11 h 88"/>
                  <a:gd name="T38" fmla="*/ 161 w 167"/>
                  <a:gd name="T39" fmla="*/ 0 h 88"/>
                  <a:gd name="T40" fmla="*/ 167 w 167"/>
                  <a:gd name="T41" fmla="*/ 5 h 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67" h="88">
                    <a:moveTo>
                      <a:pt x="167" y="5"/>
                    </a:moveTo>
                    <a:lnTo>
                      <a:pt x="156" y="16"/>
                    </a:lnTo>
                    <a:lnTo>
                      <a:pt x="142" y="28"/>
                    </a:lnTo>
                    <a:lnTo>
                      <a:pt x="124" y="42"/>
                    </a:lnTo>
                    <a:lnTo>
                      <a:pt x="113" y="49"/>
                    </a:lnTo>
                    <a:lnTo>
                      <a:pt x="101" y="57"/>
                    </a:lnTo>
                    <a:lnTo>
                      <a:pt x="88" y="64"/>
                    </a:lnTo>
                    <a:lnTo>
                      <a:pt x="74" y="70"/>
                    </a:lnTo>
                    <a:lnTo>
                      <a:pt x="40" y="81"/>
                    </a:lnTo>
                    <a:lnTo>
                      <a:pt x="2" y="88"/>
                    </a:lnTo>
                    <a:lnTo>
                      <a:pt x="0" y="81"/>
                    </a:lnTo>
                    <a:lnTo>
                      <a:pt x="37" y="74"/>
                    </a:lnTo>
                    <a:lnTo>
                      <a:pt x="70" y="63"/>
                    </a:lnTo>
                    <a:lnTo>
                      <a:pt x="84" y="57"/>
                    </a:lnTo>
                    <a:lnTo>
                      <a:pt x="97" y="50"/>
                    </a:lnTo>
                    <a:lnTo>
                      <a:pt x="108" y="43"/>
                    </a:lnTo>
                    <a:lnTo>
                      <a:pt x="119" y="36"/>
                    </a:lnTo>
                    <a:lnTo>
                      <a:pt x="137" y="22"/>
                    </a:lnTo>
                    <a:lnTo>
                      <a:pt x="150" y="11"/>
                    </a:lnTo>
                    <a:lnTo>
                      <a:pt x="161" y="0"/>
                    </a:lnTo>
                    <a:lnTo>
                      <a:pt x="167" y="5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77" name="Freeform 103">
                <a:extLst>
                  <a:ext uri="{FF2B5EF4-FFF2-40B4-BE49-F238E27FC236}">
                    <a16:creationId xmlns:a16="http://schemas.microsoft.com/office/drawing/2014/main" id="{9E91F989-FBC7-454A-BACF-E973238E296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45" y="2601"/>
                <a:ext cx="226" cy="109"/>
              </a:xfrm>
              <a:custGeom>
                <a:avLst/>
                <a:gdLst>
                  <a:gd name="T0" fmla="*/ 226 w 226"/>
                  <a:gd name="T1" fmla="*/ 7 h 109"/>
                  <a:gd name="T2" fmla="*/ 150 w 226"/>
                  <a:gd name="T3" fmla="*/ 15 h 109"/>
                  <a:gd name="T4" fmla="*/ 115 w 226"/>
                  <a:gd name="T5" fmla="*/ 19 h 109"/>
                  <a:gd name="T6" fmla="*/ 85 w 226"/>
                  <a:gd name="T7" fmla="*/ 26 h 109"/>
                  <a:gd name="T8" fmla="*/ 58 w 226"/>
                  <a:gd name="T9" fmla="*/ 37 h 109"/>
                  <a:gd name="T10" fmla="*/ 46 w 226"/>
                  <a:gd name="T11" fmla="*/ 44 h 109"/>
                  <a:gd name="T12" fmla="*/ 36 w 226"/>
                  <a:gd name="T13" fmla="*/ 53 h 109"/>
                  <a:gd name="T14" fmla="*/ 26 w 226"/>
                  <a:gd name="T15" fmla="*/ 64 h 109"/>
                  <a:gd name="T16" fmla="*/ 18 w 226"/>
                  <a:gd name="T17" fmla="*/ 77 h 109"/>
                  <a:gd name="T18" fmla="*/ 12 w 226"/>
                  <a:gd name="T19" fmla="*/ 91 h 109"/>
                  <a:gd name="T20" fmla="*/ 8 w 226"/>
                  <a:gd name="T21" fmla="*/ 109 h 109"/>
                  <a:gd name="T22" fmla="*/ 0 w 226"/>
                  <a:gd name="T23" fmla="*/ 107 h 109"/>
                  <a:gd name="T24" fmla="*/ 4 w 226"/>
                  <a:gd name="T25" fmla="*/ 89 h 109"/>
                  <a:gd name="T26" fmla="*/ 11 w 226"/>
                  <a:gd name="T27" fmla="*/ 73 h 109"/>
                  <a:gd name="T28" fmla="*/ 19 w 226"/>
                  <a:gd name="T29" fmla="*/ 60 h 109"/>
                  <a:gd name="T30" fmla="*/ 30 w 226"/>
                  <a:gd name="T31" fmla="*/ 48 h 109"/>
                  <a:gd name="T32" fmla="*/ 41 w 226"/>
                  <a:gd name="T33" fmla="*/ 38 h 109"/>
                  <a:gd name="T34" fmla="*/ 54 w 226"/>
                  <a:gd name="T35" fmla="*/ 30 h 109"/>
                  <a:gd name="T36" fmla="*/ 81 w 226"/>
                  <a:gd name="T37" fmla="*/ 19 h 109"/>
                  <a:gd name="T38" fmla="*/ 113 w 226"/>
                  <a:gd name="T39" fmla="*/ 11 h 109"/>
                  <a:gd name="T40" fmla="*/ 148 w 226"/>
                  <a:gd name="T41" fmla="*/ 7 h 109"/>
                  <a:gd name="T42" fmla="*/ 224 w 226"/>
                  <a:gd name="T43" fmla="*/ 0 h 109"/>
                  <a:gd name="T44" fmla="*/ 226 w 226"/>
                  <a:gd name="T45" fmla="*/ 7 h 1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226" h="109">
                    <a:moveTo>
                      <a:pt x="226" y="7"/>
                    </a:moveTo>
                    <a:lnTo>
                      <a:pt x="150" y="15"/>
                    </a:lnTo>
                    <a:lnTo>
                      <a:pt x="115" y="19"/>
                    </a:lnTo>
                    <a:lnTo>
                      <a:pt x="85" y="26"/>
                    </a:lnTo>
                    <a:lnTo>
                      <a:pt x="58" y="37"/>
                    </a:lnTo>
                    <a:lnTo>
                      <a:pt x="46" y="44"/>
                    </a:lnTo>
                    <a:lnTo>
                      <a:pt x="36" y="53"/>
                    </a:lnTo>
                    <a:lnTo>
                      <a:pt x="26" y="64"/>
                    </a:lnTo>
                    <a:lnTo>
                      <a:pt x="18" y="77"/>
                    </a:lnTo>
                    <a:lnTo>
                      <a:pt x="12" y="91"/>
                    </a:lnTo>
                    <a:lnTo>
                      <a:pt x="8" y="109"/>
                    </a:lnTo>
                    <a:lnTo>
                      <a:pt x="0" y="107"/>
                    </a:lnTo>
                    <a:lnTo>
                      <a:pt x="4" y="89"/>
                    </a:lnTo>
                    <a:lnTo>
                      <a:pt x="11" y="73"/>
                    </a:lnTo>
                    <a:lnTo>
                      <a:pt x="19" y="60"/>
                    </a:lnTo>
                    <a:lnTo>
                      <a:pt x="30" y="48"/>
                    </a:lnTo>
                    <a:lnTo>
                      <a:pt x="41" y="38"/>
                    </a:lnTo>
                    <a:lnTo>
                      <a:pt x="54" y="30"/>
                    </a:lnTo>
                    <a:lnTo>
                      <a:pt x="81" y="19"/>
                    </a:lnTo>
                    <a:lnTo>
                      <a:pt x="113" y="11"/>
                    </a:lnTo>
                    <a:lnTo>
                      <a:pt x="148" y="7"/>
                    </a:lnTo>
                    <a:lnTo>
                      <a:pt x="224" y="0"/>
                    </a:lnTo>
                    <a:lnTo>
                      <a:pt x="226" y="7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78" name="Freeform 104">
                <a:extLst>
                  <a:ext uri="{FF2B5EF4-FFF2-40B4-BE49-F238E27FC236}">
                    <a16:creationId xmlns:a16="http://schemas.microsoft.com/office/drawing/2014/main" id="{3B9E9ADE-67C9-45B7-B6D5-051939CA3F2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69" y="2601"/>
                <a:ext cx="2" cy="7"/>
              </a:xfrm>
              <a:custGeom>
                <a:avLst/>
                <a:gdLst>
                  <a:gd name="T0" fmla="*/ 2 w 2"/>
                  <a:gd name="T1" fmla="*/ 7 h 7"/>
                  <a:gd name="T2" fmla="*/ 0 w 2"/>
                  <a:gd name="T3" fmla="*/ 0 h 7"/>
                  <a:gd name="T4" fmla="*/ 2 w 2"/>
                  <a:gd name="T5" fmla="*/ 7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7">
                    <a:moveTo>
                      <a:pt x="2" y="7"/>
                    </a:moveTo>
                    <a:lnTo>
                      <a:pt x="0" y="0"/>
                    </a:lnTo>
                    <a:lnTo>
                      <a:pt x="2" y="7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79" name="Freeform 105">
                <a:extLst>
                  <a:ext uri="{FF2B5EF4-FFF2-40B4-BE49-F238E27FC236}">
                    <a16:creationId xmlns:a16="http://schemas.microsoft.com/office/drawing/2014/main" id="{5DC63F1F-4611-4683-9A45-4792C000784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43" y="2709"/>
                <a:ext cx="65" cy="78"/>
              </a:xfrm>
              <a:custGeom>
                <a:avLst/>
                <a:gdLst>
                  <a:gd name="T0" fmla="*/ 10 w 65"/>
                  <a:gd name="T1" fmla="*/ 0 h 78"/>
                  <a:gd name="T2" fmla="*/ 8 w 65"/>
                  <a:gd name="T3" fmla="*/ 16 h 78"/>
                  <a:gd name="T4" fmla="*/ 10 w 65"/>
                  <a:gd name="T5" fmla="*/ 29 h 78"/>
                  <a:gd name="T6" fmla="*/ 13 w 65"/>
                  <a:gd name="T7" fmla="*/ 40 h 78"/>
                  <a:gd name="T8" fmla="*/ 21 w 65"/>
                  <a:gd name="T9" fmla="*/ 51 h 78"/>
                  <a:gd name="T10" fmla="*/ 30 w 65"/>
                  <a:gd name="T11" fmla="*/ 58 h 78"/>
                  <a:gd name="T12" fmla="*/ 41 w 65"/>
                  <a:gd name="T13" fmla="*/ 65 h 78"/>
                  <a:gd name="T14" fmla="*/ 52 w 65"/>
                  <a:gd name="T15" fmla="*/ 68 h 78"/>
                  <a:gd name="T16" fmla="*/ 65 w 65"/>
                  <a:gd name="T17" fmla="*/ 70 h 78"/>
                  <a:gd name="T18" fmla="*/ 64 w 65"/>
                  <a:gd name="T19" fmla="*/ 78 h 78"/>
                  <a:gd name="T20" fmla="*/ 50 w 65"/>
                  <a:gd name="T21" fmla="*/ 76 h 78"/>
                  <a:gd name="T22" fmla="*/ 37 w 65"/>
                  <a:gd name="T23" fmla="*/ 72 h 78"/>
                  <a:gd name="T24" fmla="*/ 24 w 65"/>
                  <a:gd name="T25" fmla="*/ 64 h 78"/>
                  <a:gd name="T26" fmla="*/ 15 w 65"/>
                  <a:gd name="T27" fmla="*/ 56 h 78"/>
                  <a:gd name="T28" fmla="*/ 6 w 65"/>
                  <a:gd name="T29" fmla="*/ 44 h 78"/>
                  <a:gd name="T30" fmla="*/ 2 w 65"/>
                  <a:gd name="T31" fmla="*/ 31 h 78"/>
                  <a:gd name="T32" fmla="*/ 0 w 65"/>
                  <a:gd name="T33" fmla="*/ 16 h 78"/>
                  <a:gd name="T34" fmla="*/ 2 w 65"/>
                  <a:gd name="T35" fmla="*/ 0 h 78"/>
                  <a:gd name="T36" fmla="*/ 10 w 65"/>
                  <a:gd name="T37" fmla="*/ 0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65" h="78">
                    <a:moveTo>
                      <a:pt x="10" y="0"/>
                    </a:moveTo>
                    <a:lnTo>
                      <a:pt x="8" y="16"/>
                    </a:lnTo>
                    <a:lnTo>
                      <a:pt x="10" y="29"/>
                    </a:lnTo>
                    <a:lnTo>
                      <a:pt x="13" y="40"/>
                    </a:lnTo>
                    <a:lnTo>
                      <a:pt x="21" y="51"/>
                    </a:lnTo>
                    <a:lnTo>
                      <a:pt x="30" y="58"/>
                    </a:lnTo>
                    <a:lnTo>
                      <a:pt x="41" y="65"/>
                    </a:lnTo>
                    <a:lnTo>
                      <a:pt x="52" y="68"/>
                    </a:lnTo>
                    <a:lnTo>
                      <a:pt x="65" y="70"/>
                    </a:lnTo>
                    <a:lnTo>
                      <a:pt x="64" y="78"/>
                    </a:lnTo>
                    <a:lnTo>
                      <a:pt x="50" y="76"/>
                    </a:lnTo>
                    <a:lnTo>
                      <a:pt x="37" y="72"/>
                    </a:lnTo>
                    <a:lnTo>
                      <a:pt x="24" y="64"/>
                    </a:lnTo>
                    <a:lnTo>
                      <a:pt x="15" y="56"/>
                    </a:lnTo>
                    <a:lnTo>
                      <a:pt x="6" y="44"/>
                    </a:lnTo>
                    <a:lnTo>
                      <a:pt x="2" y="31"/>
                    </a:lnTo>
                    <a:lnTo>
                      <a:pt x="0" y="16"/>
                    </a:lnTo>
                    <a:lnTo>
                      <a:pt x="2" y="0"/>
                    </a:lnTo>
                    <a:lnTo>
                      <a:pt x="1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80" name="Freeform 106">
                <a:extLst>
                  <a:ext uri="{FF2B5EF4-FFF2-40B4-BE49-F238E27FC236}">
                    <a16:creationId xmlns:a16="http://schemas.microsoft.com/office/drawing/2014/main" id="{9C42D197-7B79-4139-8C20-B4A76EB4F17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45" y="2708"/>
                <a:ext cx="8" cy="2"/>
              </a:xfrm>
              <a:custGeom>
                <a:avLst/>
                <a:gdLst>
                  <a:gd name="T0" fmla="*/ 0 w 8"/>
                  <a:gd name="T1" fmla="*/ 0 h 2"/>
                  <a:gd name="T2" fmla="*/ 0 w 8"/>
                  <a:gd name="T3" fmla="*/ 1 h 2"/>
                  <a:gd name="T4" fmla="*/ 8 w 8"/>
                  <a:gd name="T5" fmla="*/ 1 h 2"/>
                  <a:gd name="T6" fmla="*/ 8 w 8"/>
                  <a:gd name="T7" fmla="*/ 2 h 2"/>
                  <a:gd name="T8" fmla="*/ 0 w 8"/>
                  <a:gd name="T9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2">
                    <a:moveTo>
                      <a:pt x="0" y="0"/>
                    </a:moveTo>
                    <a:lnTo>
                      <a:pt x="0" y="1"/>
                    </a:lnTo>
                    <a:lnTo>
                      <a:pt x="8" y="1"/>
                    </a:lnTo>
                    <a:lnTo>
                      <a:pt x="8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81" name="Freeform 107">
                <a:extLst>
                  <a:ext uri="{FF2B5EF4-FFF2-40B4-BE49-F238E27FC236}">
                    <a16:creationId xmlns:a16="http://schemas.microsoft.com/office/drawing/2014/main" id="{1393CFC2-7A46-4AC7-8E12-E8831A341E4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08" y="2750"/>
                <a:ext cx="64" cy="37"/>
              </a:xfrm>
              <a:custGeom>
                <a:avLst/>
                <a:gdLst>
                  <a:gd name="T0" fmla="*/ 0 w 64"/>
                  <a:gd name="T1" fmla="*/ 29 h 37"/>
                  <a:gd name="T2" fmla="*/ 13 w 64"/>
                  <a:gd name="T3" fmla="*/ 28 h 37"/>
                  <a:gd name="T4" fmla="*/ 22 w 64"/>
                  <a:gd name="T5" fmla="*/ 26 h 37"/>
                  <a:gd name="T6" fmla="*/ 42 w 64"/>
                  <a:gd name="T7" fmla="*/ 16 h 37"/>
                  <a:gd name="T8" fmla="*/ 54 w 64"/>
                  <a:gd name="T9" fmla="*/ 5 h 37"/>
                  <a:gd name="T10" fmla="*/ 59 w 64"/>
                  <a:gd name="T11" fmla="*/ 0 h 37"/>
                  <a:gd name="T12" fmla="*/ 64 w 64"/>
                  <a:gd name="T13" fmla="*/ 6 h 37"/>
                  <a:gd name="T14" fmla="*/ 59 w 64"/>
                  <a:gd name="T15" fmla="*/ 11 h 37"/>
                  <a:gd name="T16" fmla="*/ 46 w 64"/>
                  <a:gd name="T17" fmla="*/ 23 h 37"/>
                  <a:gd name="T18" fmla="*/ 26 w 64"/>
                  <a:gd name="T19" fmla="*/ 33 h 37"/>
                  <a:gd name="T20" fmla="*/ 14 w 64"/>
                  <a:gd name="T21" fmla="*/ 36 h 37"/>
                  <a:gd name="T22" fmla="*/ 0 w 64"/>
                  <a:gd name="T23" fmla="*/ 37 h 37"/>
                  <a:gd name="T24" fmla="*/ 0 w 64"/>
                  <a:gd name="T25" fmla="*/ 29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64" h="37">
                    <a:moveTo>
                      <a:pt x="0" y="29"/>
                    </a:moveTo>
                    <a:lnTo>
                      <a:pt x="13" y="28"/>
                    </a:lnTo>
                    <a:lnTo>
                      <a:pt x="22" y="26"/>
                    </a:lnTo>
                    <a:lnTo>
                      <a:pt x="42" y="16"/>
                    </a:lnTo>
                    <a:lnTo>
                      <a:pt x="54" y="5"/>
                    </a:lnTo>
                    <a:lnTo>
                      <a:pt x="59" y="0"/>
                    </a:lnTo>
                    <a:lnTo>
                      <a:pt x="64" y="6"/>
                    </a:lnTo>
                    <a:lnTo>
                      <a:pt x="59" y="11"/>
                    </a:lnTo>
                    <a:lnTo>
                      <a:pt x="46" y="23"/>
                    </a:lnTo>
                    <a:lnTo>
                      <a:pt x="26" y="33"/>
                    </a:lnTo>
                    <a:lnTo>
                      <a:pt x="14" y="36"/>
                    </a:lnTo>
                    <a:lnTo>
                      <a:pt x="0" y="37"/>
                    </a:lnTo>
                    <a:lnTo>
                      <a:pt x="0" y="29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82" name="Freeform 108">
                <a:extLst>
                  <a:ext uri="{FF2B5EF4-FFF2-40B4-BE49-F238E27FC236}">
                    <a16:creationId xmlns:a16="http://schemas.microsoft.com/office/drawing/2014/main" id="{A6CDC80F-A9EC-4CC5-87F2-10997BB6EBD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07" y="2779"/>
                <a:ext cx="1" cy="8"/>
              </a:xfrm>
              <a:custGeom>
                <a:avLst/>
                <a:gdLst>
                  <a:gd name="T0" fmla="*/ 0 w 1"/>
                  <a:gd name="T1" fmla="*/ 8 h 8"/>
                  <a:gd name="T2" fmla="*/ 1 w 1"/>
                  <a:gd name="T3" fmla="*/ 8 h 8"/>
                  <a:gd name="T4" fmla="*/ 1 w 1"/>
                  <a:gd name="T5" fmla="*/ 0 h 8"/>
                  <a:gd name="T6" fmla="*/ 0 w 1"/>
                  <a:gd name="T7" fmla="*/ 8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8">
                    <a:moveTo>
                      <a:pt x="0" y="8"/>
                    </a:moveTo>
                    <a:lnTo>
                      <a:pt x="1" y="8"/>
                    </a:lnTo>
                    <a:lnTo>
                      <a:pt x="1" y="0"/>
                    </a:lnTo>
                    <a:lnTo>
                      <a:pt x="0" y="8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83" name="Freeform 109">
                <a:extLst>
                  <a:ext uri="{FF2B5EF4-FFF2-40B4-BE49-F238E27FC236}">
                    <a16:creationId xmlns:a16="http://schemas.microsoft.com/office/drawing/2014/main" id="{87C7F0C3-58B3-448E-9425-66EF4F55E8E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66" y="2752"/>
                <a:ext cx="70" cy="42"/>
              </a:xfrm>
              <a:custGeom>
                <a:avLst/>
                <a:gdLst>
                  <a:gd name="T0" fmla="*/ 8 w 70"/>
                  <a:gd name="T1" fmla="*/ 0 h 42"/>
                  <a:gd name="T2" fmla="*/ 8 w 70"/>
                  <a:gd name="T3" fmla="*/ 5 h 42"/>
                  <a:gd name="T4" fmla="*/ 12 w 70"/>
                  <a:gd name="T5" fmla="*/ 11 h 42"/>
                  <a:gd name="T6" fmla="*/ 17 w 70"/>
                  <a:gd name="T7" fmla="*/ 18 h 42"/>
                  <a:gd name="T8" fmla="*/ 24 w 70"/>
                  <a:gd name="T9" fmla="*/ 24 h 42"/>
                  <a:gd name="T10" fmla="*/ 35 w 70"/>
                  <a:gd name="T11" fmla="*/ 29 h 42"/>
                  <a:gd name="T12" fmla="*/ 49 w 70"/>
                  <a:gd name="T13" fmla="*/ 32 h 42"/>
                  <a:gd name="T14" fmla="*/ 70 w 70"/>
                  <a:gd name="T15" fmla="*/ 33 h 42"/>
                  <a:gd name="T16" fmla="*/ 70 w 70"/>
                  <a:gd name="T17" fmla="*/ 42 h 42"/>
                  <a:gd name="T18" fmla="*/ 48 w 70"/>
                  <a:gd name="T19" fmla="*/ 41 h 42"/>
                  <a:gd name="T20" fmla="*/ 33 w 70"/>
                  <a:gd name="T21" fmla="*/ 38 h 42"/>
                  <a:gd name="T22" fmla="*/ 20 w 70"/>
                  <a:gd name="T23" fmla="*/ 31 h 42"/>
                  <a:gd name="T24" fmla="*/ 11 w 70"/>
                  <a:gd name="T25" fmla="*/ 23 h 42"/>
                  <a:gd name="T26" fmla="*/ 5 w 70"/>
                  <a:gd name="T27" fmla="*/ 15 h 42"/>
                  <a:gd name="T28" fmla="*/ 1 w 70"/>
                  <a:gd name="T29" fmla="*/ 9 h 42"/>
                  <a:gd name="T30" fmla="*/ 0 w 70"/>
                  <a:gd name="T31" fmla="*/ 2 h 42"/>
                  <a:gd name="T32" fmla="*/ 8 w 70"/>
                  <a:gd name="T33" fmla="*/ 0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70" h="42">
                    <a:moveTo>
                      <a:pt x="8" y="0"/>
                    </a:moveTo>
                    <a:lnTo>
                      <a:pt x="8" y="5"/>
                    </a:lnTo>
                    <a:lnTo>
                      <a:pt x="12" y="11"/>
                    </a:lnTo>
                    <a:lnTo>
                      <a:pt x="17" y="18"/>
                    </a:lnTo>
                    <a:lnTo>
                      <a:pt x="24" y="24"/>
                    </a:lnTo>
                    <a:lnTo>
                      <a:pt x="35" y="29"/>
                    </a:lnTo>
                    <a:lnTo>
                      <a:pt x="49" y="32"/>
                    </a:lnTo>
                    <a:lnTo>
                      <a:pt x="70" y="33"/>
                    </a:lnTo>
                    <a:lnTo>
                      <a:pt x="70" y="42"/>
                    </a:lnTo>
                    <a:lnTo>
                      <a:pt x="48" y="41"/>
                    </a:lnTo>
                    <a:lnTo>
                      <a:pt x="33" y="38"/>
                    </a:lnTo>
                    <a:lnTo>
                      <a:pt x="20" y="31"/>
                    </a:lnTo>
                    <a:lnTo>
                      <a:pt x="11" y="23"/>
                    </a:lnTo>
                    <a:lnTo>
                      <a:pt x="5" y="15"/>
                    </a:lnTo>
                    <a:lnTo>
                      <a:pt x="1" y="9"/>
                    </a:lnTo>
                    <a:lnTo>
                      <a:pt x="0" y="2"/>
                    </a:lnTo>
                    <a:lnTo>
                      <a:pt x="8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84" name="Freeform 110">
                <a:extLst>
                  <a:ext uri="{FF2B5EF4-FFF2-40B4-BE49-F238E27FC236}">
                    <a16:creationId xmlns:a16="http://schemas.microsoft.com/office/drawing/2014/main" id="{F22A2EA3-41F1-4542-A241-78FC8D6D0DD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66" y="2745"/>
                <a:ext cx="8" cy="11"/>
              </a:xfrm>
              <a:custGeom>
                <a:avLst/>
                <a:gdLst>
                  <a:gd name="T0" fmla="*/ 1 w 8"/>
                  <a:gd name="T1" fmla="*/ 5 h 11"/>
                  <a:gd name="T2" fmla="*/ 6 w 8"/>
                  <a:gd name="T3" fmla="*/ 0 h 11"/>
                  <a:gd name="T4" fmla="*/ 8 w 8"/>
                  <a:gd name="T5" fmla="*/ 7 h 11"/>
                  <a:gd name="T6" fmla="*/ 0 w 8"/>
                  <a:gd name="T7" fmla="*/ 9 h 11"/>
                  <a:gd name="T8" fmla="*/ 6 w 8"/>
                  <a:gd name="T9" fmla="*/ 11 h 11"/>
                  <a:gd name="T10" fmla="*/ 1 w 8"/>
                  <a:gd name="T11" fmla="*/ 5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8" h="11">
                    <a:moveTo>
                      <a:pt x="1" y="5"/>
                    </a:moveTo>
                    <a:lnTo>
                      <a:pt x="6" y="0"/>
                    </a:lnTo>
                    <a:lnTo>
                      <a:pt x="8" y="7"/>
                    </a:lnTo>
                    <a:lnTo>
                      <a:pt x="0" y="9"/>
                    </a:lnTo>
                    <a:lnTo>
                      <a:pt x="6" y="11"/>
                    </a:lnTo>
                    <a:lnTo>
                      <a:pt x="1" y="5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85" name="Freeform 111">
                <a:extLst>
                  <a:ext uri="{FF2B5EF4-FFF2-40B4-BE49-F238E27FC236}">
                    <a16:creationId xmlns:a16="http://schemas.microsoft.com/office/drawing/2014/main" id="{30B28E8F-2BA1-4E2F-99E3-073B0D47CBC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36" y="2733"/>
                <a:ext cx="68" cy="61"/>
              </a:xfrm>
              <a:custGeom>
                <a:avLst/>
                <a:gdLst>
                  <a:gd name="T0" fmla="*/ 0 w 68"/>
                  <a:gd name="T1" fmla="*/ 52 h 61"/>
                  <a:gd name="T2" fmla="*/ 13 w 68"/>
                  <a:gd name="T3" fmla="*/ 49 h 61"/>
                  <a:gd name="T4" fmla="*/ 25 w 68"/>
                  <a:gd name="T5" fmla="*/ 44 h 61"/>
                  <a:gd name="T6" fmla="*/ 35 w 68"/>
                  <a:gd name="T7" fmla="*/ 35 h 61"/>
                  <a:gd name="T8" fmla="*/ 45 w 68"/>
                  <a:gd name="T9" fmla="*/ 26 h 61"/>
                  <a:gd name="T10" fmla="*/ 57 w 68"/>
                  <a:gd name="T11" fmla="*/ 8 h 61"/>
                  <a:gd name="T12" fmla="*/ 61 w 68"/>
                  <a:gd name="T13" fmla="*/ 0 h 61"/>
                  <a:gd name="T14" fmla="*/ 68 w 68"/>
                  <a:gd name="T15" fmla="*/ 4 h 61"/>
                  <a:gd name="T16" fmla="*/ 63 w 68"/>
                  <a:gd name="T17" fmla="*/ 13 h 61"/>
                  <a:gd name="T18" fmla="*/ 51 w 68"/>
                  <a:gd name="T19" fmla="*/ 31 h 61"/>
                  <a:gd name="T20" fmla="*/ 40 w 68"/>
                  <a:gd name="T21" fmla="*/ 41 h 61"/>
                  <a:gd name="T22" fmla="*/ 29 w 68"/>
                  <a:gd name="T23" fmla="*/ 51 h 61"/>
                  <a:gd name="T24" fmla="*/ 15 w 68"/>
                  <a:gd name="T25" fmla="*/ 58 h 61"/>
                  <a:gd name="T26" fmla="*/ 1 w 68"/>
                  <a:gd name="T27" fmla="*/ 61 h 61"/>
                  <a:gd name="T28" fmla="*/ 0 w 68"/>
                  <a:gd name="T29" fmla="*/ 52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68" h="61">
                    <a:moveTo>
                      <a:pt x="0" y="52"/>
                    </a:moveTo>
                    <a:lnTo>
                      <a:pt x="13" y="49"/>
                    </a:lnTo>
                    <a:lnTo>
                      <a:pt x="25" y="44"/>
                    </a:lnTo>
                    <a:lnTo>
                      <a:pt x="35" y="35"/>
                    </a:lnTo>
                    <a:lnTo>
                      <a:pt x="45" y="26"/>
                    </a:lnTo>
                    <a:lnTo>
                      <a:pt x="57" y="8"/>
                    </a:lnTo>
                    <a:lnTo>
                      <a:pt x="61" y="0"/>
                    </a:lnTo>
                    <a:lnTo>
                      <a:pt x="68" y="4"/>
                    </a:lnTo>
                    <a:lnTo>
                      <a:pt x="63" y="13"/>
                    </a:lnTo>
                    <a:lnTo>
                      <a:pt x="51" y="31"/>
                    </a:lnTo>
                    <a:lnTo>
                      <a:pt x="40" y="41"/>
                    </a:lnTo>
                    <a:lnTo>
                      <a:pt x="29" y="51"/>
                    </a:lnTo>
                    <a:lnTo>
                      <a:pt x="15" y="58"/>
                    </a:lnTo>
                    <a:lnTo>
                      <a:pt x="1" y="61"/>
                    </a:lnTo>
                    <a:lnTo>
                      <a:pt x="0" y="5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86" name="Freeform 112">
                <a:extLst>
                  <a:ext uri="{FF2B5EF4-FFF2-40B4-BE49-F238E27FC236}">
                    <a16:creationId xmlns:a16="http://schemas.microsoft.com/office/drawing/2014/main" id="{9BA6DCB5-C49B-40AB-AC20-A4E464D2C02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36" y="2785"/>
                <a:ext cx="1" cy="9"/>
              </a:xfrm>
              <a:custGeom>
                <a:avLst/>
                <a:gdLst>
                  <a:gd name="T0" fmla="*/ 0 w 1"/>
                  <a:gd name="T1" fmla="*/ 9 h 9"/>
                  <a:gd name="T2" fmla="*/ 1 w 1"/>
                  <a:gd name="T3" fmla="*/ 9 h 9"/>
                  <a:gd name="T4" fmla="*/ 0 w 1"/>
                  <a:gd name="T5" fmla="*/ 0 h 9"/>
                  <a:gd name="T6" fmla="*/ 0 w 1"/>
                  <a:gd name="T7" fmla="*/ 9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9">
                    <a:moveTo>
                      <a:pt x="0" y="9"/>
                    </a:moveTo>
                    <a:lnTo>
                      <a:pt x="1" y="9"/>
                    </a:lnTo>
                    <a:lnTo>
                      <a:pt x="0" y="0"/>
                    </a:lnTo>
                    <a:lnTo>
                      <a:pt x="0" y="9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87" name="Freeform 113">
                <a:extLst>
                  <a:ext uri="{FF2B5EF4-FFF2-40B4-BE49-F238E27FC236}">
                    <a16:creationId xmlns:a16="http://schemas.microsoft.com/office/drawing/2014/main" id="{1DC2E984-59F8-4F16-9315-03714E8D8A5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98" y="2729"/>
                <a:ext cx="48" cy="14"/>
              </a:xfrm>
              <a:custGeom>
                <a:avLst/>
                <a:gdLst>
                  <a:gd name="T0" fmla="*/ 6 w 48"/>
                  <a:gd name="T1" fmla="*/ 4 h 14"/>
                  <a:gd name="T2" fmla="*/ 6 w 48"/>
                  <a:gd name="T3" fmla="*/ 5 h 14"/>
                  <a:gd name="T4" fmla="*/ 10 w 48"/>
                  <a:gd name="T5" fmla="*/ 6 h 14"/>
                  <a:gd name="T6" fmla="*/ 23 w 48"/>
                  <a:gd name="T7" fmla="*/ 6 h 14"/>
                  <a:gd name="T8" fmla="*/ 46 w 48"/>
                  <a:gd name="T9" fmla="*/ 0 h 14"/>
                  <a:gd name="T10" fmla="*/ 48 w 48"/>
                  <a:gd name="T11" fmla="*/ 8 h 14"/>
                  <a:gd name="T12" fmla="*/ 24 w 48"/>
                  <a:gd name="T13" fmla="*/ 14 h 14"/>
                  <a:gd name="T14" fmla="*/ 9 w 48"/>
                  <a:gd name="T15" fmla="*/ 14 h 14"/>
                  <a:gd name="T16" fmla="*/ 2 w 48"/>
                  <a:gd name="T17" fmla="*/ 12 h 14"/>
                  <a:gd name="T18" fmla="*/ 0 w 48"/>
                  <a:gd name="T19" fmla="*/ 9 h 14"/>
                  <a:gd name="T20" fmla="*/ 6 w 48"/>
                  <a:gd name="T21" fmla="*/ 4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48" h="14">
                    <a:moveTo>
                      <a:pt x="6" y="4"/>
                    </a:moveTo>
                    <a:lnTo>
                      <a:pt x="6" y="5"/>
                    </a:lnTo>
                    <a:lnTo>
                      <a:pt x="10" y="6"/>
                    </a:lnTo>
                    <a:lnTo>
                      <a:pt x="23" y="6"/>
                    </a:lnTo>
                    <a:lnTo>
                      <a:pt x="46" y="0"/>
                    </a:lnTo>
                    <a:lnTo>
                      <a:pt x="48" y="8"/>
                    </a:lnTo>
                    <a:lnTo>
                      <a:pt x="24" y="14"/>
                    </a:lnTo>
                    <a:lnTo>
                      <a:pt x="9" y="14"/>
                    </a:lnTo>
                    <a:lnTo>
                      <a:pt x="2" y="12"/>
                    </a:lnTo>
                    <a:lnTo>
                      <a:pt x="0" y="9"/>
                    </a:lnTo>
                    <a:lnTo>
                      <a:pt x="6" y="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88" name="Freeform 114">
                <a:extLst>
                  <a:ext uri="{FF2B5EF4-FFF2-40B4-BE49-F238E27FC236}">
                    <a16:creationId xmlns:a16="http://schemas.microsoft.com/office/drawing/2014/main" id="{E767DF80-E032-413D-987D-261D29828D3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97" y="2727"/>
                <a:ext cx="7" cy="11"/>
              </a:xfrm>
              <a:custGeom>
                <a:avLst/>
                <a:gdLst>
                  <a:gd name="T0" fmla="*/ 0 w 7"/>
                  <a:gd name="T1" fmla="*/ 6 h 11"/>
                  <a:gd name="T2" fmla="*/ 3 w 7"/>
                  <a:gd name="T3" fmla="*/ 0 h 11"/>
                  <a:gd name="T4" fmla="*/ 7 w 7"/>
                  <a:gd name="T5" fmla="*/ 6 h 11"/>
                  <a:gd name="T6" fmla="*/ 1 w 7"/>
                  <a:gd name="T7" fmla="*/ 11 h 11"/>
                  <a:gd name="T8" fmla="*/ 7 w 7"/>
                  <a:gd name="T9" fmla="*/ 10 h 11"/>
                  <a:gd name="T10" fmla="*/ 0 w 7"/>
                  <a:gd name="T11" fmla="*/ 6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" h="11">
                    <a:moveTo>
                      <a:pt x="0" y="6"/>
                    </a:moveTo>
                    <a:lnTo>
                      <a:pt x="3" y="0"/>
                    </a:lnTo>
                    <a:lnTo>
                      <a:pt x="7" y="6"/>
                    </a:lnTo>
                    <a:lnTo>
                      <a:pt x="1" y="11"/>
                    </a:lnTo>
                    <a:lnTo>
                      <a:pt x="7" y="10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89" name="Freeform 115">
                <a:extLst>
                  <a:ext uri="{FF2B5EF4-FFF2-40B4-BE49-F238E27FC236}">
                    <a16:creationId xmlns:a16="http://schemas.microsoft.com/office/drawing/2014/main" id="{2ADA464F-7665-420D-9457-C0DABF04E23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43" y="2685"/>
                <a:ext cx="42" cy="52"/>
              </a:xfrm>
              <a:custGeom>
                <a:avLst/>
                <a:gdLst>
                  <a:gd name="T0" fmla="*/ 0 w 42"/>
                  <a:gd name="T1" fmla="*/ 45 h 52"/>
                  <a:gd name="T2" fmla="*/ 13 w 42"/>
                  <a:gd name="T3" fmla="*/ 39 h 52"/>
                  <a:gd name="T4" fmla="*/ 21 w 42"/>
                  <a:gd name="T5" fmla="*/ 32 h 52"/>
                  <a:gd name="T6" fmla="*/ 28 w 42"/>
                  <a:gd name="T7" fmla="*/ 25 h 52"/>
                  <a:gd name="T8" fmla="*/ 31 w 42"/>
                  <a:gd name="T9" fmla="*/ 17 h 52"/>
                  <a:gd name="T10" fmla="*/ 34 w 42"/>
                  <a:gd name="T11" fmla="*/ 5 h 52"/>
                  <a:gd name="T12" fmla="*/ 34 w 42"/>
                  <a:gd name="T13" fmla="*/ 0 h 52"/>
                  <a:gd name="T14" fmla="*/ 42 w 42"/>
                  <a:gd name="T15" fmla="*/ 0 h 52"/>
                  <a:gd name="T16" fmla="*/ 41 w 42"/>
                  <a:gd name="T17" fmla="*/ 7 h 52"/>
                  <a:gd name="T18" fmla="*/ 38 w 42"/>
                  <a:gd name="T19" fmla="*/ 21 h 52"/>
                  <a:gd name="T20" fmla="*/ 34 w 42"/>
                  <a:gd name="T21" fmla="*/ 30 h 52"/>
                  <a:gd name="T22" fmla="*/ 26 w 42"/>
                  <a:gd name="T23" fmla="*/ 38 h 52"/>
                  <a:gd name="T24" fmla="*/ 17 w 42"/>
                  <a:gd name="T25" fmla="*/ 46 h 52"/>
                  <a:gd name="T26" fmla="*/ 4 w 42"/>
                  <a:gd name="T27" fmla="*/ 52 h 52"/>
                  <a:gd name="T28" fmla="*/ 0 w 42"/>
                  <a:gd name="T29" fmla="*/ 45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42" h="52">
                    <a:moveTo>
                      <a:pt x="0" y="45"/>
                    </a:moveTo>
                    <a:lnTo>
                      <a:pt x="13" y="39"/>
                    </a:lnTo>
                    <a:lnTo>
                      <a:pt x="21" y="32"/>
                    </a:lnTo>
                    <a:lnTo>
                      <a:pt x="28" y="25"/>
                    </a:lnTo>
                    <a:lnTo>
                      <a:pt x="31" y="17"/>
                    </a:lnTo>
                    <a:lnTo>
                      <a:pt x="34" y="5"/>
                    </a:lnTo>
                    <a:lnTo>
                      <a:pt x="34" y="0"/>
                    </a:lnTo>
                    <a:lnTo>
                      <a:pt x="42" y="0"/>
                    </a:lnTo>
                    <a:lnTo>
                      <a:pt x="41" y="7"/>
                    </a:lnTo>
                    <a:lnTo>
                      <a:pt x="38" y="21"/>
                    </a:lnTo>
                    <a:lnTo>
                      <a:pt x="34" y="30"/>
                    </a:lnTo>
                    <a:lnTo>
                      <a:pt x="26" y="38"/>
                    </a:lnTo>
                    <a:lnTo>
                      <a:pt x="17" y="46"/>
                    </a:lnTo>
                    <a:lnTo>
                      <a:pt x="4" y="52"/>
                    </a:lnTo>
                    <a:lnTo>
                      <a:pt x="0" y="45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90" name="Freeform 116">
                <a:extLst>
                  <a:ext uri="{FF2B5EF4-FFF2-40B4-BE49-F238E27FC236}">
                    <a16:creationId xmlns:a16="http://schemas.microsoft.com/office/drawing/2014/main" id="{0F2C32CF-6FEF-4BDB-B85D-C32E8443265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43" y="2729"/>
                <a:ext cx="4" cy="8"/>
              </a:xfrm>
              <a:custGeom>
                <a:avLst/>
                <a:gdLst>
                  <a:gd name="T0" fmla="*/ 3 w 4"/>
                  <a:gd name="T1" fmla="*/ 8 h 8"/>
                  <a:gd name="T2" fmla="*/ 4 w 4"/>
                  <a:gd name="T3" fmla="*/ 8 h 8"/>
                  <a:gd name="T4" fmla="*/ 0 w 4"/>
                  <a:gd name="T5" fmla="*/ 1 h 8"/>
                  <a:gd name="T6" fmla="*/ 1 w 4"/>
                  <a:gd name="T7" fmla="*/ 0 h 8"/>
                  <a:gd name="T8" fmla="*/ 3 w 4"/>
                  <a:gd name="T9" fmla="*/ 8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8">
                    <a:moveTo>
                      <a:pt x="3" y="8"/>
                    </a:moveTo>
                    <a:lnTo>
                      <a:pt x="4" y="8"/>
                    </a:lnTo>
                    <a:lnTo>
                      <a:pt x="0" y="1"/>
                    </a:lnTo>
                    <a:lnTo>
                      <a:pt x="1" y="0"/>
                    </a:lnTo>
                    <a:lnTo>
                      <a:pt x="3" y="8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91" name="Freeform 117">
                <a:extLst>
                  <a:ext uri="{FF2B5EF4-FFF2-40B4-BE49-F238E27FC236}">
                    <a16:creationId xmlns:a16="http://schemas.microsoft.com/office/drawing/2014/main" id="{5E1A2267-2F80-438D-9CE3-5A663F32643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77" y="2521"/>
                <a:ext cx="59" cy="166"/>
              </a:xfrm>
              <a:custGeom>
                <a:avLst/>
                <a:gdLst>
                  <a:gd name="T0" fmla="*/ 0 w 59"/>
                  <a:gd name="T1" fmla="*/ 163 h 166"/>
                  <a:gd name="T2" fmla="*/ 7 w 59"/>
                  <a:gd name="T3" fmla="*/ 166 h 166"/>
                  <a:gd name="T4" fmla="*/ 59 w 59"/>
                  <a:gd name="T5" fmla="*/ 3 h 166"/>
                  <a:gd name="T6" fmla="*/ 52 w 59"/>
                  <a:gd name="T7" fmla="*/ 0 h 166"/>
                  <a:gd name="T8" fmla="*/ 0 w 59"/>
                  <a:gd name="T9" fmla="*/ 163 h 1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9" h="166">
                    <a:moveTo>
                      <a:pt x="0" y="163"/>
                    </a:moveTo>
                    <a:lnTo>
                      <a:pt x="7" y="166"/>
                    </a:lnTo>
                    <a:lnTo>
                      <a:pt x="59" y="3"/>
                    </a:lnTo>
                    <a:lnTo>
                      <a:pt x="52" y="0"/>
                    </a:lnTo>
                    <a:lnTo>
                      <a:pt x="0" y="163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92" name="Freeform 118">
                <a:extLst>
                  <a:ext uri="{FF2B5EF4-FFF2-40B4-BE49-F238E27FC236}">
                    <a16:creationId xmlns:a16="http://schemas.microsoft.com/office/drawing/2014/main" id="{37DBF0A4-2AAC-4135-8476-8105ED416C1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77" y="2684"/>
                <a:ext cx="8" cy="3"/>
              </a:xfrm>
              <a:custGeom>
                <a:avLst/>
                <a:gdLst>
                  <a:gd name="T0" fmla="*/ 0 w 8"/>
                  <a:gd name="T1" fmla="*/ 1 h 3"/>
                  <a:gd name="T2" fmla="*/ 0 w 8"/>
                  <a:gd name="T3" fmla="*/ 0 h 3"/>
                  <a:gd name="T4" fmla="*/ 7 w 8"/>
                  <a:gd name="T5" fmla="*/ 3 h 3"/>
                  <a:gd name="T6" fmla="*/ 8 w 8"/>
                  <a:gd name="T7" fmla="*/ 1 h 3"/>
                  <a:gd name="T8" fmla="*/ 0 w 8"/>
                  <a:gd name="T9" fmla="*/ 1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3">
                    <a:moveTo>
                      <a:pt x="0" y="1"/>
                    </a:moveTo>
                    <a:lnTo>
                      <a:pt x="0" y="0"/>
                    </a:lnTo>
                    <a:lnTo>
                      <a:pt x="7" y="3"/>
                    </a:lnTo>
                    <a:lnTo>
                      <a:pt x="8" y="1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93" name="Freeform 119">
                <a:extLst>
                  <a:ext uri="{FF2B5EF4-FFF2-40B4-BE49-F238E27FC236}">
                    <a16:creationId xmlns:a16="http://schemas.microsoft.com/office/drawing/2014/main" id="{9A819C71-0648-4966-84B9-827A6CFE68B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29" y="2520"/>
                <a:ext cx="7" cy="5"/>
              </a:xfrm>
              <a:custGeom>
                <a:avLst/>
                <a:gdLst>
                  <a:gd name="T0" fmla="*/ 7 w 7"/>
                  <a:gd name="T1" fmla="*/ 4 h 5"/>
                  <a:gd name="T2" fmla="*/ 1 w 7"/>
                  <a:gd name="T3" fmla="*/ 0 h 5"/>
                  <a:gd name="T4" fmla="*/ 7 w 7"/>
                  <a:gd name="T5" fmla="*/ 5 h 5"/>
                  <a:gd name="T6" fmla="*/ 0 w 7"/>
                  <a:gd name="T7" fmla="*/ 1 h 5"/>
                  <a:gd name="T8" fmla="*/ 7 w 7"/>
                  <a:gd name="T9" fmla="*/ 4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5">
                    <a:moveTo>
                      <a:pt x="7" y="4"/>
                    </a:moveTo>
                    <a:lnTo>
                      <a:pt x="1" y="0"/>
                    </a:lnTo>
                    <a:lnTo>
                      <a:pt x="7" y="5"/>
                    </a:lnTo>
                    <a:lnTo>
                      <a:pt x="0" y="1"/>
                    </a:lnTo>
                    <a:lnTo>
                      <a:pt x="7" y="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94" name="Freeform 120">
                <a:extLst>
                  <a:ext uri="{FF2B5EF4-FFF2-40B4-BE49-F238E27FC236}">
                    <a16:creationId xmlns:a16="http://schemas.microsoft.com/office/drawing/2014/main" id="{CD7F63B6-3F31-4F1A-8C85-364BEC1A75E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43" y="1487"/>
                <a:ext cx="1600" cy="1962"/>
              </a:xfrm>
              <a:custGeom>
                <a:avLst/>
                <a:gdLst>
                  <a:gd name="T0" fmla="*/ 1211 w 1600"/>
                  <a:gd name="T1" fmla="*/ 1727 h 1962"/>
                  <a:gd name="T2" fmla="*/ 1105 w 1600"/>
                  <a:gd name="T3" fmla="*/ 1532 h 1962"/>
                  <a:gd name="T4" fmla="*/ 987 w 1600"/>
                  <a:gd name="T5" fmla="*/ 1480 h 1962"/>
                  <a:gd name="T6" fmla="*/ 875 w 1600"/>
                  <a:gd name="T7" fmla="*/ 1363 h 1962"/>
                  <a:gd name="T8" fmla="*/ 831 w 1600"/>
                  <a:gd name="T9" fmla="*/ 1239 h 1962"/>
                  <a:gd name="T10" fmla="*/ 839 w 1600"/>
                  <a:gd name="T11" fmla="*/ 1106 h 1962"/>
                  <a:gd name="T12" fmla="*/ 915 w 1600"/>
                  <a:gd name="T13" fmla="*/ 978 h 1962"/>
                  <a:gd name="T14" fmla="*/ 960 w 1600"/>
                  <a:gd name="T15" fmla="*/ 878 h 1962"/>
                  <a:gd name="T16" fmla="*/ 897 w 1600"/>
                  <a:gd name="T17" fmla="*/ 825 h 1962"/>
                  <a:gd name="T18" fmla="*/ 857 w 1600"/>
                  <a:gd name="T19" fmla="*/ 867 h 1962"/>
                  <a:gd name="T20" fmla="*/ 812 w 1600"/>
                  <a:gd name="T21" fmla="*/ 911 h 1962"/>
                  <a:gd name="T22" fmla="*/ 724 w 1600"/>
                  <a:gd name="T23" fmla="*/ 884 h 1962"/>
                  <a:gd name="T24" fmla="*/ 644 w 1600"/>
                  <a:gd name="T25" fmla="*/ 889 h 1962"/>
                  <a:gd name="T26" fmla="*/ 612 w 1600"/>
                  <a:gd name="T27" fmla="*/ 946 h 1962"/>
                  <a:gd name="T28" fmla="*/ 636 w 1600"/>
                  <a:gd name="T29" fmla="*/ 975 h 1962"/>
                  <a:gd name="T30" fmla="*/ 660 w 1600"/>
                  <a:gd name="T31" fmla="*/ 985 h 1962"/>
                  <a:gd name="T32" fmla="*/ 651 w 1600"/>
                  <a:gd name="T33" fmla="*/ 1035 h 1962"/>
                  <a:gd name="T34" fmla="*/ 584 w 1600"/>
                  <a:gd name="T35" fmla="*/ 1057 h 1962"/>
                  <a:gd name="T36" fmla="*/ 522 w 1600"/>
                  <a:gd name="T37" fmla="*/ 1061 h 1962"/>
                  <a:gd name="T38" fmla="*/ 479 w 1600"/>
                  <a:gd name="T39" fmla="*/ 1017 h 1962"/>
                  <a:gd name="T40" fmla="*/ 501 w 1600"/>
                  <a:gd name="T41" fmla="*/ 963 h 1962"/>
                  <a:gd name="T42" fmla="*/ 562 w 1600"/>
                  <a:gd name="T43" fmla="*/ 927 h 1962"/>
                  <a:gd name="T44" fmla="*/ 539 w 1600"/>
                  <a:gd name="T45" fmla="*/ 863 h 1962"/>
                  <a:gd name="T46" fmla="*/ 441 w 1600"/>
                  <a:gd name="T47" fmla="*/ 857 h 1962"/>
                  <a:gd name="T48" fmla="*/ 495 w 1600"/>
                  <a:gd name="T49" fmla="*/ 725 h 1962"/>
                  <a:gd name="T50" fmla="*/ 506 w 1600"/>
                  <a:gd name="T51" fmla="*/ 600 h 1962"/>
                  <a:gd name="T52" fmla="*/ 444 w 1600"/>
                  <a:gd name="T53" fmla="*/ 519 h 1962"/>
                  <a:gd name="T54" fmla="*/ 282 w 1600"/>
                  <a:gd name="T55" fmla="*/ 468 h 1962"/>
                  <a:gd name="T56" fmla="*/ 78 w 1600"/>
                  <a:gd name="T57" fmla="*/ 426 h 1962"/>
                  <a:gd name="T58" fmla="*/ 7 w 1600"/>
                  <a:gd name="T59" fmla="*/ 350 h 1962"/>
                  <a:gd name="T60" fmla="*/ 3 w 1600"/>
                  <a:gd name="T61" fmla="*/ 260 h 1962"/>
                  <a:gd name="T62" fmla="*/ 70 w 1600"/>
                  <a:gd name="T63" fmla="*/ 146 h 1962"/>
                  <a:gd name="T64" fmla="*/ 227 w 1600"/>
                  <a:gd name="T65" fmla="*/ 56 h 1962"/>
                  <a:gd name="T66" fmla="*/ 468 w 1600"/>
                  <a:gd name="T67" fmla="*/ 2 h 1962"/>
                  <a:gd name="T68" fmla="*/ 695 w 1600"/>
                  <a:gd name="T69" fmla="*/ 16 h 1962"/>
                  <a:gd name="T70" fmla="*/ 1129 w 1600"/>
                  <a:gd name="T71" fmla="*/ 145 h 1962"/>
                  <a:gd name="T72" fmla="*/ 1430 w 1600"/>
                  <a:gd name="T73" fmla="*/ 292 h 1962"/>
                  <a:gd name="T74" fmla="*/ 1538 w 1600"/>
                  <a:gd name="T75" fmla="*/ 392 h 1962"/>
                  <a:gd name="T76" fmla="*/ 1547 w 1600"/>
                  <a:gd name="T77" fmla="*/ 487 h 1962"/>
                  <a:gd name="T78" fmla="*/ 1501 w 1600"/>
                  <a:gd name="T79" fmla="*/ 523 h 1962"/>
                  <a:gd name="T80" fmla="*/ 1427 w 1600"/>
                  <a:gd name="T81" fmla="*/ 512 h 1962"/>
                  <a:gd name="T82" fmla="*/ 1251 w 1600"/>
                  <a:gd name="T83" fmla="*/ 349 h 1962"/>
                  <a:gd name="T84" fmla="*/ 1061 w 1600"/>
                  <a:gd name="T85" fmla="*/ 230 h 1962"/>
                  <a:gd name="T86" fmla="*/ 736 w 1600"/>
                  <a:gd name="T87" fmla="*/ 154 h 1962"/>
                  <a:gd name="T88" fmla="*/ 476 w 1600"/>
                  <a:gd name="T89" fmla="*/ 142 h 1962"/>
                  <a:gd name="T90" fmla="*/ 258 w 1600"/>
                  <a:gd name="T91" fmla="*/ 213 h 1962"/>
                  <a:gd name="T92" fmla="*/ 200 w 1600"/>
                  <a:gd name="T93" fmla="*/ 304 h 1962"/>
                  <a:gd name="T94" fmla="*/ 224 w 1600"/>
                  <a:gd name="T95" fmla="*/ 389 h 1962"/>
                  <a:gd name="T96" fmla="*/ 369 w 1600"/>
                  <a:gd name="T97" fmla="*/ 446 h 1962"/>
                  <a:gd name="T98" fmla="*/ 495 w 1600"/>
                  <a:gd name="T99" fmla="*/ 544 h 1962"/>
                  <a:gd name="T100" fmla="*/ 531 w 1600"/>
                  <a:gd name="T101" fmla="*/ 676 h 1962"/>
                  <a:gd name="T102" fmla="*/ 497 w 1600"/>
                  <a:gd name="T103" fmla="*/ 823 h 1962"/>
                  <a:gd name="T104" fmla="*/ 571 w 1600"/>
                  <a:gd name="T105" fmla="*/ 857 h 1962"/>
                  <a:gd name="T106" fmla="*/ 604 w 1600"/>
                  <a:gd name="T107" fmla="*/ 889 h 1962"/>
                  <a:gd name="T108" fmla="*/ 713 w 1600"/>
                  <a:gd name="T109" fmla="*/ 818 h 1962"/>
                  <a:gd name="T110" fmla="*/ 802 w 1600"/>
                  <a:gd name="T111" fmla="*/ 726 h 1962"/>
                  <a:gd name="T112" fmla="*/ 931 w 1600"/>
                  <a:gd name="T113" fmla="*/ 673 h 1962"/>
                  <a:gd name="T114" fmla="*/ 1109 w 1600"/>
                  <a:gd name="T115" fmla="*/ 688 h 1962"/>
                  <a:gd name="T116" fmla="*/ 1212 w 1600"/>
                  <a:gd name="T117" fmla="*/ 759 h 1962"/>
                  <a:gd name="T118" fmla="*/ 1337 w 1600"/>
                  <a:gd name="T119" fmla="*/ 991 h 1962"/>
                  <a:gd name="T120" fmla="*/ 1490 w 1600"/>
                  <a:gd name="T121" fmla="*/ 1520 h 19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1600" h="1962">
                    <a:moveTo>
                      <a:pt x="1421" y="1962"/>
                    </a:moveTo>
                    <a:lnTo>
                      <a:pt x="1398" y="1940"/>
                    </a:lnTo>
                    <a:lnTo>
                      <a:pt x="1374" y="1915"/>
                    </a:lnTo>
                    <a:lnTo>
                      <a:pt x="1343" y="1885"/>
                    </a:lnTo>
                    <a:lnTo>
                      <a:pt x="1311" y="1850"/>
                    </a:lnTo>
                    <a:lnTo>
                      <a:pt x="1278" y="1813"/>
                    </a:lnTo>
                    <a:lnTo>
                      <a:pt x="1262" y="1794"/>
                    </a:lnTo>
                    <a:lnTo>
                      <a:pt x="1247" y="1777"/>
                    </a:lnTo>
                    <a:lnTo>
                      <a:pt x="1234" y="1759"/>
                    </a:lnTo>
                    <a:lnTo>
                      <a:pt x="1222" y="1743"/>
                    </a:lnTo>
                    <a:lnTo>
                      <a:pt x="1211" y="1727"/>
                    </a:lnTo>
                    <a:lnTo>
                      <a:pt x="1200" y="1710"/>
                    </a:lnTo>
                    <a:lnTo>
                      <a:pt x="1190" y="1693"/>
                    </a:lnTo>
                    <a:lnTo>
                      <a:pt x="1180" y="1675"/>
                    </a:lnTo>
                    <a:lnTo>
                      <a:pt x="1171" y="1658"/>
                    </a:lnTo>
                    <a:lnTo>
                      <a:pt x="1162" y="1639"/>
                    </a:lnTo>
                    <a:lnTo>
                      <a:pt x="1154" y="1623"/>
                    </a:lnTo>
                    <a:lnTo>
                      <a:pt x="1145" y="1607"/>
                    </a:lnTo>
                    <a:lnTo>
                      <a:pt x="1132" y="1578"/>
                    </a:lnTo>
                    <a:lnTo>
                      <a:pt x="1123" y="1555"/>
                    </a:lnTo>
                    <a:lnTo>
                      <a:pt x="1115" y="1534"/>
                    </a:lnTo>
                    <a:lnTo>
                      <a:pt x="1105" y="1532"/>
                    </a:lnTo>
                    <a:lnTo>
                      <a:pt x="1094" y="1529"/>
                    </a:lnTo>
                    <a:lnTo>
                      <a:pt x="1080" y="1525"/>
                    </a:lnTo>
                    <a:lnTo>
                      <a:pt x="1071" y="1522"/>
                    </a:lnTo>
                    <a:lnTo>
                      <a:pt x="1062" y="1518"/>
                    </a:lnTo>
                    <a:lnTo>
                      <a:pt x="1053" y="1515"/>
                    </a:lnTo>
                    <a:lnTo>
                      <a:pt x="1043" y="1510"/>
                    </a:lnTo>
                    <a:lnTo>
                      <a:pt x="1032" y="1505"/>
                    </a:lnTo>
                    <a:lnTo>
                      <a:pt x="1021" y="1500"/>
                    </a:lnTo>
                    <a:lnTo>
                      <a:pt x="1010" y="1494"/>
                    </a:lnTo>
                    <a:lnTo>
                      <a:pt x="998" y="1487"/>
                    </a:lnTo>
                    <a:lnTo>
                      <a:pt x="987" y="1480"/>
                    </a:lnTo>
                    <a:lnTo>
                      <a:pt x="975" y="1471"/>
                    </a:lnTo>
                    <a:lnTo>
                      <a:pt x="963" y="1462"/>
                    </a:lnTo>
                    <a:lnTo>
                      <a:pt x="952" y="1452"/>
                    </a:lnTo>
                    <a:lnTo>
                      <a:pt x="939" y="1442"/>
                    </a:lnTo>
                    <a:lnTo>
                      <a:pt x="927" y="1431"/>
                    </a:lnTo>
                    <a:lnTo>
                      <a:pt x="916" y="1419"/>
                    </a:lnTo>
                    <a:lnTo>
                      <a:pt x="905" y="1407"/>
                    </a:lnTo>
                    <a:lnTo>
                      <a:pt x="895" y="1393"/>
                    </a:lnTo>
                    <a:lnTo>
                      <a:pt x="885" y="1378"/>
                    </a:lnTo>
                    <a:lnTo>
                      <a:pt x="880" y="1371"/>
                    </a:lnTo>
                    <a:lnTo>
                      <a:pt x="875" y="1363"/>
                    </a:lnTo>
                    <a:lnTo>
                      <a:pt x="866" y="1347"/>
                    </a:lnTo>
                    <a:lnTo>
                      <a:pt x="862" y="1338"/>
                    </a:lnTo>
                    <a:lnTo>
                      <a:pt x="858" y="1329"/>
                    </a:lnTo>
                    <a:lnTo>
                      <a:pt x="854" y="1320"/>
                    </a:lnTo>
                    <a:lnTo>
                      <a:pt x="850" y="1311"/>
                    </a:lnTo>
                    <a:lnTo>
                      <a:pt x="847" y="1300"/>
                    </a:lnTo>
                    <a:lnTo>
                      <a:pt x="844" y="1291"/>
                    </a:lnTo>
                    <a:lnTo>
                      <a:pt x="838" y="1270"/>
                    </a:lnTo>
                    <a:lnTo>
                      <a:pt x="835" y="1260"/>
                    </a:lnTo>
                    <a:lnTo>
                      <a:pt x="833" y="1249"/>
                    </a:lnTo>
                    <a:lnTo>
                      <a:pt x="831" y="1239"/>
                    </a:lnTo>
                    <a:lnTo>
                      <a:pt x="830" y="1229"/>
                    </a:lnTo>
                    <a:lnTo>
                      <a:pt x="828" y="1220"/>
                    </a:lnTo>
                    <a:lnTo>
                      <a:pt x="828" y="1210"/>
                    </a:lnTo>
                    <a:lnTo>
                      <a:pt x="827" y="1191"/>
                    </a:lnTo>
                    <a:lnTo>
                      <a:pt x="827" y="1182"/>
                    </a:lnTo>
                    <a:lnTo>
                      <a:pt x="827" y="1173"/>
                    </a:lnTo>
                    <a:lnTo>
                      <a:pt x="828" y="1164"/>
                    </a:lnTo>
                    <a:lnTo>
                      <a:pt x="829" y="1156"/>
                    </a:lnTo>
                    <a:lnTo>
                      <a:pt x="831" y="1139"/>
                    </a:lnTo>
                    <a:lnTo>
                      <a:pt x="834" y="1122"/>
                    </a:lnTo>
                    <a:lnTo>
                      <a:pt x="839" y="1106"/>
                    </a:lnTo>
                    <a:lnTo>
                      <a:pt x="844" y="1091"/>
                    </a:lnTo>
                    <a:lnTo>
                      <a:pt x="849" y="1077"/>
                    </a:lnTo>
                    <a:lnTo>
                      <a:pt x="855" y="1063"/>
                    </a:lnTo>
                    <a:lnTo>
                      <a:pt x="862" y="1050"/>
                    </a:lnTo>
                    <a:lnTo>
                      <a:pt x="869" y="1038"/>
                    </a:lnTo>
                    <a:lnTo>
                      <a:pt x="876" y="1026"/>
                    </a:lnTo>
                    <a:lnTo>
                      <a:pt x="884" y="1015"/>
                    </a:lnTo>
                    <a:lnTo>
                      <a:pt x="892" y="1005"/>
                    </a:lnTo>
                    <a:lnTo>
                      <a:pt x="900" y="995"/>
                    </a:lnTo>
                    <a:lnTo>
                      <a:pt x="908" y="986"/>
                    </a:lnTo>
                    <a:lnTo>
                      <a:pt x="915" y="978"/>
                    </a:lnTo>
                    <a:lnTo>
                      <a:pt x="930" y="963"/>
                    </a:lnTo>
                    <a:lnTo>
                      <a:pt x="945" y="950"/>
                    </a:lnTo>
                    <a:lnTo>
                      <a:pt x="957" y="940"/>
                    </a:lnTo>
                    <a:lnTo>
                      <a:pt x="966" y="934"/>
                    </a:lnTo>
                    <a:lnTo>
                      <a:pt x="975" y="928"/>
                    </a:lnTo>
                    <a:lnTo>
                      <a:pt x="974" y="921"/>
                    </a:lnTo>
                    <a:lnTo>
                      <a:pt x="973" y="913"/>
                    </a:lnTo>
                    <a:lnTo>
                      <a:pt x="970" y="903"/>
                    </a:lnTo>
                    <a:lnTo>
                      <a:pt x="966" y="891"/>
                    </a:lnTo>
                    <a:lnTo>
                      <a:pt x="963" y="884"/>
                    </a:lnTo>
                    <a:lnTo>
                      <a:pt x="960" y="878"/>
                    </a:lnTo>
                    <a:lnTo>
                      <a:pt x="955" y="871"/>
                    </a:lnTo>
                    <a:lnTo>
                      <a:pt x="951" y="864"/>
                    </a:lnTo>
                    <a:lnTo>
                      <a:pt x="945" y="857"/>
                    </a:lnTo>
                    <a:lnTo>
                      <a:pt x="938" y="850"/>
                    </a:lnTo>
                    <a:lnTo>
                      <a:pt x="931" y="844"/>
                    </a:lnTo>
                    <a:lnTo>
                      <a:pt x="927" y="841"/>
                    </a:lnTo>
                    <a:lnTo>
                      <a:pt x="924" y="839"/>
                    </a:lnTo>
                    <a:lnTo>
                      <a:pt x="917" y="834"/>
                    </a:lnTo>
                    <a:lnTo>
                      <a:pt x="910" y="831"/>
                    </a:lnTo>
                    <a:lnTo>
                      <a:pt x="904" y="828"/>
                    </a:lnTo>
                    <a:lnTo>
                      <a:pt x="897" y="825"/>
                    </a:lnTo>
                    <a:lnTo>
                      <a:pt x="891" y="824"/>
                    </a:lnTo>
                    <a:lnTo>
                      <a:pt x="885" y="823"/>
                    </a:lnTo>
                    <a:lnTo>
                      <a:pt x="880" y="822"/>
                    </a:lnTo>
                    <a:lnTo>
                      <a:pt x="875" y="821"/>
                    </a:lnTo>
                    <a:lnTo>
                      <a:pt x="867" y="821"/>
                    </a:lnTo>
                    <a:lnTo>
                      <a:pt x="860" y="822"/>
                    </a:lnTo>
                    <a:lnTo>
                      <a:pt x="860" y="826"/>
                    </a:lnTo>
                    <a:lnTo>
                      <a:pt x="860" y="836"/>
                    </a:lnTo>
                    <a:lnTo>
                      <a:pt x="860" y="851"/>
                    </a:lnTo>
                    <a:lnTo>
                      <a:pt x="859" y="859"/>
                    </a:lnTo>
                    <a:lnTo>
                      <a:pt x="857" y="867"/>
                    </a:lnTo>
                    <a:lnTo>
                      <a:pt x="854" y="876"/>
                    </a:lnTo>
                    <a:lnTo>
                      <a:pt x="850" y="884"/>
                    </a:lnTo>
                    <a:lnTo>
                      <a:pt x="846" y="891"/>
                    </a:lnTo>
                    <a:lnTo>
                      <a:pt x="843" y="895"/>
                    </a:lnTo>
                    <a:lnTo>
                      <a:pt x="839" y="898"/>
                    </a:lnTo>
                    <a:lnTo>
                      <a:pt x="836" y="901"/>
                    </a:lnTo>
                    <a:lnTo>
                      <a:pt x="832" y="904"/>
                    </a:lnTo>
                    <a:lnTo>
                      <a:pt x="828" y="906"/>
                    </a:lnTo>
                    <a:lnTo>
                      <a:pt x="823" y="908"/>
                    </a:lnTo>
                    <a:lnTo>
                      <a:pt x="818" y="910"/>
                    </a:lnTo>
                    <a:lnTo>
                      <a:pt x="812" y="911"/>
                    </a:lnTo>
                    <a:lnTo>
                      <a:pt x="806" y="912"/>
                    </a:lnTo>
                    <a:lnTo>
                      <a:pt x="800" y="912"/>
                    </a:lnTo>
                    <a:lnTo>
                      <a:pt x="787" y="911"/>
                    </a:lnTo>
                    <a:lnTo>
                      <a:pt x="775" y="910"/>
                    </a:lnTo>
                    <a:lnTo>
                      <a:pt x="764" y="907"/>
                    </a:lnTo>
                    <a:lnTo>
                      <a:pt x="754" y="903"/>
                    </a:lnTo>
                    <a:lnTo>
                      <a:pt x="746" y="899"/>
                    </a:lnTo>
                    <a:lnTo>
                      <a:pt x="741" y="897"/>
                    </a:lnTo>
                    <a:lnTo>
                      <a:pt x="738" y="894"/>
                    </a:lnTo>
                    <a:lnTo>
                      <a:pt x="730" y="889"/>
                    </a:lnTo>
                    <a:lnTo>
                      <a:pt x="724" y="884"/>
                    </a:lnTo>
                    <a:lnTo>
                      <a:pt x="718" y="879"/>
                    </a:lnTo>
                    <a:lnTo>
                      <a:pt x="714" y="874"/>
                    </a:lnTo>
                    <a:lnTo>
                      <a:pt x="710" y="869"/>
                    </a:lnTo>
                    <a:lnTo>
                      <a:pt x="708" y="865"/>
                    </a:lnTo>
                    <a:lnTo>
                      <a:pt x="704" y="859"/>
                    </a:lnTo>
                    <a:lnTo>
                      <a:pt x="703" y="856"/>
                    </a:lnTo>
                    <a:lnTo>
                      <a:pt x="693" y="860"/>
                    </a:lnTo>
                    <a:lnTo>
                      <a:pt x="671" y="872"/>
                    </a:lnTo>
                    <a:lnTo>
                      <a:pt x="664" y="876"/>
                    </a:lnTo>
                    <a:lnTo>
                      <a:pt x="657" y="880"/>
                    </a:lnTo>
                    <a:lnTo>
                      <a:pt x="644" y="889"/>
                    </a:lnTo>
                    <a:lnTo>
                      <a:pt x="637" y="894"/>
                    </a:lnTo>
                    <a:lnTo>
                      <a:pt x="631" y="899"/>
                    </a:lnTo>
                    <a:lnTo>
                      <a:pt x="626" y="905"/>
                    </a:lnTo>
                    <a:lnTo>
                      <a:pt x="621" y="910"/>
                    </a:lnTo>
                    <a:lnTo>
                      <a:pt x="617" y="916"/>
                    </a:lnTo>
                    <a:lnTo>
                      <a:pt x="614" y="922"/>
                    </a:lnTo>
                    <a:lnTo>
                      <a:pt x="612" y="928"/>
                    </a:lnTo>
                    <a:lnTo>
                      <a:pt x="612" y="931"/>
                    </a:lnTo>
                    <a:lnTo>
                      <a:pt x="611" y="934"/>
                    </a:lnTo>
                    <a:lnTo>
                      <a:pt x="611" y="940"/>
                    </a:lnTo>
                    <a:lnTo>
                      <a:pt x="612" y="946"/>
                    </a:lnTo>
                    <a:lnTo>
                      <a:pt x="613" y="949"/>
                    </a:lnTo>
                    <a:lnTo>
                      <a:pt x="614" y="952"/>
                    </a:lnTo>
                    <a:lnTo>
                      <a:pt x="615" y="958"/>
                    </a:lnTo>
                    <a:lnTo>
                      <a:pt x="618" y="963"/>
                    </a:lnTo>
                    <a:lnTo>
                      <a:pt x="621" y="967"/>
                    </a:lnTo>
                    <a:lnTo>
                      <a:pt x="623" y="970"/>
                    </a:lnTo>
                    <a:lnTo>
                      <a:pt x="627" y="973"/>
                    </a:lnTo>
                    <a:lnTo>
                      <a:pt x="630" y="974"/>
                    </a:lnTo>
                    <a:lnTo>
                      <a:pt x="633" y="975"/>
                    </a:lnTo>
                    <a:lnTo>
                      <a:pt x="634" y="975"/>
                    </a:lnTo>
                    <a:lnTo>
                      <a:pt x="636" y="975"/>
                    </a:lnTo>
                    <a:lnTo>
                      <a:pt x="637" y="974"/>
                    </a:lnTo>
                    <a:lnTo>
                      <a:pt x="639" y="973"/>
                    </a:lnTo>
                    <a:lnTo>
                      <a:pt x="641" y="971"/>
                    </a:lnTo>
                    <a:lnTo>
                      <a:pt x="644" y="971"/>
                    </a:lnTo>
                    <a:lnTo>
                      <a:pt x="647" y="971"/>
                    </a:lnTo>
                    <a:lnTo>
                      <a:pt x="648" y="972"/>
                    </a:lnTo>
                    <a:lnTo>
                      <a:pt x="650" y="973"/>
                    </a:lnTo>
                    <a:lnTo>
                      <a:pt x="653" y="975"/>
                    </a:lnTo>
                    <a:lnTo>
                      <a:pt x="655" y="978"/>
                    </a:lnTo>
                    <a:lnTo>
                      <a:pt x="658" y="981"/>
                    </a:lnTo>
                    <a:lnTo>
                      <a:pt x="660" y="985"/>
                    </a:lnTo>
                    <a:lnTo>
                      <a:pt x="662" y="990"/>
                    </a:lnTo>
                    <a:lnTo>
                      <a:pt x="663" y="995"/>
                    </a:lnTo>
                    <a:lnTo>
                      <a:pt x="664" y="999"/>
                    </a:lnTo>
                    <a:lnTo>
                      <a:pt x="665" y="1004"/>
                    </a:lnTo>
                    <a:lnTo>
                      <a:pt x="665" y="1009"/>
                    </a:lnTo>
                    <a:lnTo>
                      <a:pt x="665" y="1012"/>
                    </a:lnTo>
                    <a:lnTo>
                      <a:pt x="664" y="1014"/>
                    </a:lnTo>
                    <a:lnTo>
                      <a:pt x="663" y="1019"/>
                    </a:lnTo>
                    <a:lnTo>
                      <a:pt x="661" y="1023"/>
                    </a:lnTo>
                    <a:lnTo>
                      <a:pt x="656" y="1029"/>
                    </a:lnTo>
                    <a:lnTo>
                      <a:pt x="651" y="1035"/>
                    </a:lnTo>
                    <a:lnTo>
                      <a:pt x="646" y="1039"/>
                    </a:lnTo>
                    <a:lnTo>
                      <a:pt x="641" y="1042"/>
                    </a:lnTo>
                    <a:lnTo>
                      <a:pt x="635" y="1045"/>
                    </a:lnTo>
                    <a:lnTo>
                      <a:pt x="630" y="1047"/>
                    </a:lnTo>
                    <a:lnTo>
                      <a:pt x="624" y="1049"/>
                    </a:lnTo>
                    <a:lnTo>
                      <a:pt x="618" y="1050"/>
                    </a:lnTo>
                    <a:lnTo>
                      <a:pt x="608" y="1050"/>
                    </a:lnTo>
                    <a:lnTo>
                      <a:pt x="600" y="1050"/>
                    </a:lnTo>
                    <a:lnTo>
                      <a:pt x="593" y="1049"/>
                    </a:lnTo>
                    <a:lnTo>
                      <a:pt x="587" y="1055"/>
                    </a:lnTo>
                    <a:lnTo>
                      <a:pt x="584" y="1057"/>
                    </a:lnTo>
                    <a:lnTo>
                      <a:pt x="580" y="1059"/>
                    </a:lnTo>
                    <a:lnTo>
                      <a:pt x="575" y="1062"/>
                    </a:lnTo>
                    <a:lnTo>
                      <a:pt x="570" y="1064"/>
                    </a:lnTo>
                    <a:lnTo>
                      <a:pt x="564" y="1066"/>
                    </a:lnTo>
                    <a:lnTo>
                      <a:pt x="558" y="1067"/>
                    </a:lnTo>
                    <a:lnTo>
                      <a:pt x="551" y="1067"/>
                    </a:lnTo>
                    <a:lnTo>
                      <a:pt x="548" y="1067"/>
                    </a:lnTo>
                    <a:lnTo>
                      <a:pt x="544" y="1067"/>
                    </a:lnTo>
                    <a:lnTo>
                      <a:pt x="536" y="1065"/>
                    </a:lnTo>
                    <a:lnTo>
                      <a:pt x="526" y="1063"/>
                    </a:lnTo>
                    <a:lnTo>
                      <a:pt x="522" y="1061"/>
                    </a:lnTo>
                    <a:lnTo>
                      <a:pt x="517" y="1059"/>
                    </a:lnTo>
                    <a:lnTo>
                      <a:pt x="508" y="1053"/>
                    </a:lnTo>
                    <a:lnTo>
                      <a:pt x="499" y="1047"/>
                    </a:lnTo>
                    <a:lnTo>
                      <a:pt x="495" y="1043"/>
                    </a:lnTo>
                    <a:lnTo>
                      <a:pt x="492" y="1040"/>
                    </a:lnTo>
                    <a:lnTo>
                      <a:pt x="489" y="1036"/>
                    </a:lnTo>
                    <a:lnTo>
                      <a:pt x="486" y="1032"/>
                    </a:lnTo>
                    <a:lnTo>
                      <a:pt x="484" y="1029"/>
                    </a:lnTo>
                    <a:lnTo>
                      <a:pt x="482" y="1025"/>
                    </a:lnTo>
                    <a:lnTo>
                      <a:pt x="480" y="1021"/>
                    </a:lnTo>
                    <a:lnTo>
                      <a:pt x="479" y="1017"/>
                    </a:lnTo>
                    <a:lnTo>
                      <a:pt x="477" y="1010"/>
                    </a:lnTo>
                    <a:lnTo>
                      <a:pt x="477" y="1006"/>
                    </a:lnTo>
                    <a:lnTo>
                      <a:pt x="477" y="1003"/>
                    </a:lnTo>
                    <a:lnTo>
                      <a:pt x="477" y="999"/>
                    </a:lnTo>
                    <a:lnTo>
                      <a:pt x="478" y="996"/>
                    </a:lnTo>
                    <a:lnTo>
                      <a:pt x="480" y="989"/>
                    </a:lnTo>
                    <a:lnTo>
                      <a:pt x="482" y="983"/>
                    </a:lnTo>
                    <a:lnTo>
                      <a:pt x="486" y="977"/>
                    </a:lnTo>
                    <a:lnTo>
                      <a:pt x="490" y="972"/>
                    </a:lnTo>
                    <a:lnTo>
                      <a:pt x="495" y="967"/>
                    </a:lnTo>
                    <a:lnTo>
                      <a:pt x="501" y="963"/>
                    </a:lnTo>
                    <a:lnTo>
                      <a:pt x="507" y="961"/>
                    </a:lnTo>
                    <a:lnTo>
                      <a:pt x="514" y="959"/>
                    </a:lnTo>
                    <a:lnTo>
                      <a:pt x="527" y="957"/>
                    </a:lnTo>
                    <a:lnTo>
                      <a:pt x="539" y="952"/>
                    </a:lnTo>
                    <a:lnTo>
                      <a:pt x="544" y="950"/>
                    </a:lnTo>
                    <a:lnTo>
                      <a:pt x="549" y="948"/>
                    </a:lnTo>
                    <a:lnTo>
                      <a:pt x="553" y="945"/>
                    </a:lnTo>
                    <a:lnTo>
                      <a:pt x="556" y="941"/>
                    </a:lnTo>
                    <a:lnTo>
                      <a:pt x="559" y="937"/>
                    </a:lnTo>
                    <a:lnTo>
                      <a:pt x="561" y="932"/>
                    </a:lnTo>
                    <a:lnTo>
                      <a:pt x="562" y="927"/>
                    </a:lnTo>
                    <a:lnTo>
                      <a:pt x="563" y="924"/>
                    </a:lnTo>
                    <a:lnTo>
                      <a:pt x="563" y="920"/>
                    </a:lnTo>
                    <a:lnTo>
                      <a:pt x="562" y="913"/>
                    </a:lnTo>
                    <a:lnTo>
                      <a:pt x="561" y="904"/>
                    </a:lnTo>
                    <a:lnTo>
                      <a:pt x="558" y="895"/>
                    </a:lnTo>
                    <a:lnTo>
                      <a:pt x="555" y="884"/>
                    </a:lnTo>
                    <a:lnTo>
                      <a:pt x="552" y="879"/>
                    </a:lnTo>
                    <a:lnTo>
                      <a:pt x="550" y="874"/>
                    </a:lnTo>
                    <a:lnTo>
                      <a:pt x="546" y="870"/>
                    </a:lnTo>
                    <a:lnTo>
                      <a:pt x="543" y="866"/>
                    </a:lnTo>
                    <a:lnTo>
                      <a:pt x="539" y="863"/>
                    </a:lnTo>
                    <a:lnTo>
                      <a:pt x="535" y="860"/>
                    </a:lnTo>
                    <a:lnTo>
                      <a:pt x="530" y="857"/>
                    </a:lnTo>
                    <a:lnTo>
                      <a:pt x="524" y="855"/>
                    </a:lnTo>
                    <a:lnTo>
                      <a:pt x="519" y="854"/>
                    </a:lnTo>
                    <a:lnTo>
                      <a:pt x="514" y="852"/>
                    </a:lnTo>
                    <a:lnTo>
                      <a:pt x="503" y="851"/>
                    </a:lnTo>
                    <a:lnTo>
                      <a:pt x="492" y="850"/>
                    </a:lnTo>
                    <a:lnTo>
                      <a:pt x="480" y="851"/>
                    </a:lnTo>
                    <a:lnTo>
                      <a:pt x="469" y="852"/>
                    </a:lnTo>
                    <a:lnTo>
                      <a:pt x="459" y="853"/>
                    </a:lnTo>
                    <a:lnTo>
                      <a:pt x="441" y="857"/>
                    </a:lnTo>
                    <a:lnTo>
                      <a:pt x="428" y="861"/>
                    </a:lnTo>
                    <a:lnTo>
                      <a:pt x="424" y="862"/>
                    </a:lnTo>
                    <a:lnTo>
                      <a:pt x="429" y="855"/>
                    </a:lnTo>
                    <a:lnTo>
                      <a:pt x="441" y="835"/>
                    </a:lnTo>
                    <a:lnTo>
                      <a:pt x="450" y="821"/>
                    </a:lnTo>
                    <a:lnTo>
                      <a:pt x="459" y="805"/>
                    </a:lnTo>
                    <a:lnTo>
                      <a:pt x="468" y="787"/>
                    </a:lnTo>
                    <a:lnTo>
                      <a:pt x="477" y="766"/>
                    </a:lnTo>
                    <a:lnTo>
                      <a:pt x="486" y="746"/>
                    </a:lnTo>
                    <a:lnTo>
                      <a:pt x="491" y="735"/>
                    </a:lnTo>
                    <a:lnTo>
                      <a:pt x="495" y="725"/>
                    </a:lnTo>
                    <a:lnTo>
                      <a:pt x="502" y="703"/>
                    </a:lnTo>
                    <a:lnTo>
                      <a:pt x="505" y="692"/>
                    </a:lnTo>
                    <a:lnTo>
                      <a:pt x="507" y="681"/>
                    </a:lnTo>
                    <a:lnTo>
                      <a:pt x="509" y="671"/>
                    </a:lnTo>
                    <a:lnTo>
                      <a:pt x="511" y="660"/>
                    </a:lnTo>
                    <a:lnTo>
                      <a:pt x="512" y="650"/>
                    </a:lnTo>
                    <a:lnTo>
                      <a:pt x="512" y="639"/>
                    </a:lnTo>
                    <a:lnTo>
                      <a:pt x="512" y="629"/>
                    </a:lnTo>
                    <a:lnTo>
                      <a:pt x="510" y="620"/>
                    </a:lnTo>
                    <a:lnTo>
                      <a:pt x="508" y="609"/>
                    </a:lnTo>
                    <a:lnTo>
                      <a:pt x="506" y="600"/>
                    </a:lnTo>
                    <a:lnTo>
                      <a:pt x="499" y="583"/>
                    </a:lnTo>
                    <a:lnTo>
                      <a:pt x="495" y="575"/>
                    </a:lnTo>
                    <a:lnTo>
                      <a:pt x="490" y="568"/>
                    </a:lnTo>
                    <a:lnTo>
                      <a:pt x="486" y="560"/>
                    </a:lnTo>
                    <a:lnTo>
                      <a:pt x="480" y="554"/>
                    </a:lnTo>
                    <a:lnTo>
                      <a:pt x="475" y="547"/>
                    </a:lnTo>
                    <a:lnTo>
                      <a:pt x="470" y="541"/>
                    </a:lnTo>
                    <a:lnTo>
                      <a:pt x="464" y="535"/>
                    </a:lnTo>
                    <a:lnTo>
                      <a:pt x="457" y="529"/>
                    </a:lnTo>
                    <a:lnTo>
                      <a:pt x="451" y="524"/>
                    </a:lnTo>
                    <a:lnTo>
                      <a:pt x="444" y="519"/>
                    </a:lnTo>
                    <a:lnTo>
                      <a:pt x="430" y="509"/>
                    </a:lnTo>
                    <a:lnTo>
                      <a:pt x="422" y="505"/>
                    </a:lnTo>
                    <a:lnTo>
                      <a:pt x="414" y="501"/>
                    </a:lnTo>
                    <a:lnTo>
                      <a:pt x="398" y="494"/>
                    </a:lnTo>
                    <a:lnTo>
                      <a:pt x="390" y="490"/>
                    </a:lnTo>
                    <a:lnTo>
                      <a:pt x="381" y="487"/>
                    </a:lnTo>
                    <a:lnTo>
                      <a:pt x="363" y="482"/>
                    </a:lnTo>
                    <a:lnTo>
                      <a:pt x="344" y="477"/>
                    </a:lnTo>
                    <a:lnTo>
                      <a:pt x="324" y="473"/>
                    </a:lnTo>
                    <a:lnTo>
                      <a:pt x="303" y="470"/>
                    </a:lnTo>
                    <a:lnTo>
                      <a:pt x="282" y="468"/>
                    </a:lnTo>
                    <a:lnTo>
                      <a:pt x="261" y="466"/>
                    </a:lnTo>
                    <a:lnTo>
                      <a:pt x="239" y="464"/>
                    </a:lnTo>
                    <a:lnTo>
                      <a:pt x="216" y="462"/>
                    </a:lnTo>
                    <a:lnTo>
                      <a:pt x="194" y="459"/>
                    </a:lnTo>
                    <a:lnTo>
                      <a:pt x="172" y="456"/>
                    </a:lnTo>
                    <a:lnTo>
                      <a:pt x="161" y="454"/>
                    </a:lnTo>
                    <a:lnTo>
                      <a:pt x="150" y="451"/>
                    </a:lnTo>
                    <a:lnTo>
                      <a:pt x="129" y="446"/>
                    </a:lnTo>
                    <a:lnTo>
                      <a:pt x="107" y="439"/>
                    </a:lnTo>
                    <a:lnTo>
                      <a:pt x="88" y="430"/>
                    </a:lnTo>
                    <a:lnTo>
                      <a:pt x="78" y="426"/>
                    </a:lnTo>
                    <a:lnTo>
                      <a:pt x="70" y="421"/>
                    </a:lnTo>
                    <a:lnTo>
                      <a:pt x="61" y="416"/>
                    </a:lnTo>
                    <a:lnTo>
                      <a:pt x="53" y="410"/>
                    </a:lnTo>
                    <a:lnTo>
                      <a:pt x="46" y="404"/>
                    </a:lnTo>
                    <a:lnTo>
                      <a:pt x="38" y="398"/>
                    </a:lnTo>
                    <a:lnTo>
                      <a:pt x="32" y="391"/>
                    </a:lnTo>
                    <a:lnTo>
                      <a:pt x="26" y="384"/>
                    </a:lnTo>
                    <a:lnTo>
                      <a:pt x="20" y="376"/>
                    </a:lnTo>
                    <a:lnTo>
                      <a:pt x="15" y="368"/>
                    </a:lnTo>
                    <a:lnTo>
                      <a:pt x="11" y="359"/>
                    </a:lnTo>
                    <a:lnTo>
                      <a:pt x="7" y="350"/>
                    </a:lnTo>
                    <a:lnTo>
                      <a:pt x="4" y="340"/>
                    </a:lnTo>
                    <a:lnTo>
                      <a:pt x="3" y="335"/>
                    </a:lnTo>
                    <a:lnTo>
                      <a:pt x="2" y="330"/>
                    </a:lnTo>
                    <a:lnTo>
                      <a:pt x="1" y="324"/>
                    </a:lnTo>
                    <a:lnTo>
                      <a:pt x="0" y="319"/>
                    </a:lnTo>
                    <a:lnTo>
                      <a:pt x="0" y="313"/>
                    </a:lnTo>
                    <a:lnTo>
                      <a:pt x="0" y="307"/>
                    </a:lnTo>
                    <a:lnTo>
                      <a:pt x="0" y="295"/>
                    </a:lnTo>
                    <a:lnTo>
                      <a:pt x="0" y="284"/>
                    </a:lnTo>
                    <a:lnTo>
                      <a:pt x="1" y="272"/>
                    </a:lnTo>
                    <a:lnTo>
                      <a:pt x="3" y="260"/>
                    </a:lnTo>
                    <a:lnTo>
                      <a:pt x="6" y="249"/>
                    </a:lnTo>
                    <a:lnTo>
                      <a:pt x="9" y="238"/>
                    </a:lnTo>
                    <a:lnTo>
                      <a:pt x="13" y="227"/>
                    </a:lnTo>
                    <a:lnTo>
                      <a:pt x="18" y="216"/>
                    </a:lnTo>
                    <a:lnTo>
                      <a:pt x="23" y="206"/>
                    </a:lnTo>
                    <a:lnTo>
                      <a:pt x="29" y="195"/>
                    </a:lnTo>
                    <a:lnTo>
                      <a:pt x="36" y="185"/>
                    </a:lnTo>
                    <a:lnTo>
                      <a:pt x="43" y="175"/>
                    </a:lnTo>
                    <a:lnTo>
                      <a:pt x="52" y="165"/>
                    </a:lnTo>
                    <a:lnTo>
                      <a:pt x="60" y="156"/>
                    </a:lnTo>
                    <a:lnTo>
                      <a:pt x="70" y="146"/>
                    </a:lnTo>
                    <a:lnTo>
                      <a:pt x="80" y="137"/>
                    </a:lnTo>
                    <a:lnTo>
                      <a:pt x="92" y="128"/>
                    </a:lnTo>
                    <a:lnTo>
                      <a:pt x="103" y="119"/>
                    </a:lnTo>
                    <a:lnTo>
                      <a:pt x="116" y="110"/>
                    </a:lnTo>
                    <a:lnTo>
                      <a:pt x="130" y="102"/>
                    </a:lnTo>
                    <a:lnTo>
                      <a:pt x="145" y="94"/>
                    </a:lnTo>
                    <a:lnTo>
                      <a:pt x="159" y="85"/>
                    </a:lnTo>
                    <a:lnTo>
                      <a:pt x="175" y="77"/>
                    </a:lnTo>
                    <a:lnTo>
                      <a:pt x="192" y="70"/>
                    </a:lnTo>
                    <a:lnTo>
                      <a:pt x="209" y="62"/>
                    </a:lnTo>
                    <a:lnTo>
                      <a:pt x="227" y="56"/>
                    </a:lnTo>
                    <a:lnTo>
                      <a:pt x="246" y="49"/>
                    </a:lnTo>
                    <a:lnTo>
                      <a:pt x="266" y="42"/>
                    </a:lnTo>
                    <a:lnTo>
                      <a:pt x="286" y="36"/>
                    </a:lnTo>
                    <a:lnTo>
                      <a:pt x="307" y="30"/>
                    </a:lnTo>
                    <a:lnTo>
                      <a:pt x="331" y="25"/>
                    </a:lnTo>
                    <a:lnTo>
                      <a:pt x="354" y="19"/>
                    </a:lnTo>
                    <a:lnTo>
                      <a:pt x="377" y="14"/>
                    </a:lnTo>
                    <a:lnTo>
                      <a:pt x="400" y="10"/>
                    </a:lnTo>
                    <a:lnTo>
                      <a:pt x="423" y="7"/>
                    </a:lnTo>
                    <a:lnTo>
                      <a:pt x="445" y="4"/>
                    </a:lnTo>
                    <a:lnTo>
                      <a:pt x="468" y="2"/>
                    </a:lnTo>
                    <a:lnTo>
                      <a:pt x="489" y="1"/>
                    </a:lnTo>
                    <a:lnTo>
                      <a:pt x="511" y="0"/>
                    </a:lnTo>
                    <a:lnTo>
                      <a:pt x="534" y="0"/>
                    </a:lnTo>
                    <a:lnTo>
                      <a:pt x="555" y="0"/>
                    </a:lnTo>
                    <a:lnTo>
                      <a:pt x="576" y="1"/>
                    </a:lnTo>
                    <a:lnTo>
                      <a:pt x="596" y="3"/>
                    </a:lnTo>
                    <a:lnTo>
                      <a:pt x="617" y="5"/>
                    </a:lnTo>
                    <a:lnTo>
                      <a:pt x="637" y="7"/>
                    </a:lnTo>
                    <a:lnTo>
                      <a:pt x="656" y="10"/>
                    </a:lnTo>
                    <a:lnTo>
                      <a:pt x="676" y="13"/>
                    </a:lnTo>
                    <a:lnTo>
                      <a:pt x="695" y="16"/>
                    </a:lnTo>
                    <a:lnTo>
                      <a:pt x="714" y="20"/>
                    </a:lnTo>
                    <a:lnTo>
                      <a:pt x="733" y="24"/>
                    </a:lnTo>
                    <a:lnTo>
                      <a:pt x="771" y="32"/>
                    </a:lnTo>
                    <a:lnTo>
                      <a:pt x="806" y="42"/>
                    </a:lnTo>
                    <a:lnTo>
                      <a:pt x="841" y="52"/>
                    </a:lnTo>
                    <a:lnTo>
                      <a:pt x="906" y="72"/>
                    </a:lnTo>
                    <a:lnTo>
                      <a:pt x="969" y="91"/>
                    </a:lnTo>
                    <a:lnTo>
                      <a:pt x="1030" y="111"/>
                    </a:lnTo>
                    <a:lnTo>
                      <a:pt x="1063" y="122"/>
                    </a:lnTo>
                    <a:lnTo>
                      <a:pt x="1096" y="133"/>
                    </a:lnTo>
                    <a:lnTo>
                      <a:pt x="1129" y="145"/>
                    </a:lnTo>
                    <a:lnTo>
                      <a:pt x="1164" y="158"/>
                    </a:lnTo>
                    <a:lnTo>
                      <a:pt x="1199" y="172"/>
                    </a:lnTo>
                    <a:lnTo>
                      <a:pt x="1233" y="186"/>
                    </a:lnTo>
                    <a:lnTo>
                      <a:pt x="1267" y="201"/>
                    </a:lnTo>
                    <a:lnTo>
                      <a:pt x="1301" y="217"/>
                    </a:lnTo>
                    <a:lnTo>
                      <a:pt x="1334" y="234"/>
                    </a:lnTo>
                    <a:lnTo>
                      <a:pt x="1350" y="243"/>
                    </a:lnTo>
                    <a:lnTo>
                      <a:pt x="1368" y="252"/>
                    </a:lnTo>
                    <a:lnTo>
                      <a:pt x="1399" y="272"/>
                    </a:lnTo>
                    <a:lnTo>
                      <a:pt x="1415" y="282"/>
                    </a:lnTo>
                    <a:lnTo>
                      <a:pt x="1430" y="292"/>
                    </a:lnTo>
                    <a:lnTo>
                      <a:pt x="1444" y="303"/>
                    </a:lnTo>
                    <a:lnTo>
                      <a:pt x="1459" y="313"/>
                    </a:lnTo>
                    <a:lnTo>
                      <a:pt x="1473" y="324"/>
                    </a:lnTo>
                    <a:lnTo>
                      <a:pt x="1487" y="335"/>
                    </a:lnTo>
                    <a:lnTo>
                      <a:pt x="1500" y="347"/>
                    </a:lnTo>
                    <a:lnTo>
                      <a:pt x="1506" y="353"/>
                    </a:lnTo>
                    <a:lnTo>
                      <a:pt x="1512" y="358"/>
                    </a:lnTo>
                    <a:lnTo>
                      <a:pt x="1517" y="364"/>
                    </a:lnTo>
                    <a:lnTo>
                      <a:pt x="1522" y="370"/>
                    </a:lnTo>
                    <a:lnTo>
                      <a:pt x="1530" y="381"/>
                    </a:lnTo>
                    <a:lnTo>
                      <a:pt x="1538" y="392"/>
                    </a:lnTo>
                    <a:lnTo>
                      <a:pt x="1544" y="403"/>
                    </a:lnTo>
                    <a:lnTo>
                      <a:pt x="1548" y="414"/>
                    </a:lnTo>
                    <a:lnTo>
                      <a:pt x="1552" y="424"/>
                    </a:lnTo>
                    <a:lnTo>
                      <a:pt x="1554" y="434"/>
                    </a:lnTo>
                    <a:lnTo>
                      <a:pt x="1555" y="445"/>
                    </a:lnTo>
                    <a:lnTo>
                      <a:pt x="1556" y="454"/>
                    </a:lnTo>
                    <a:lnTo>
                      <a:pt x="1555" y="463"/>
                    </a:lnTo>
                    <a:lnTo>
                      <a:pt x="1553" y="472"/>
                    </a:lnTo>
                    <a:lnTo>
                      <a:pt x="1552" y="476"/>
                    </a:lnTo>
                    <a:lnTo>
                      <a:pt x="1550" y="480"/>
                    </a:lnTo>
                    <a:lnTo>
                      <a:pt x="1547" y="487"/>
                    </a:lnTo>
                    <a:lnTo>
                      <a:pt x="1543" y="494"/>
                    </a:lnTo>
                    <a:lnTo>
                      <a:pt x="1538" y="501"/>
                    </a:lnTo>
                    <a:lnTo>
                      <a:pt x="1532" y="506"/>
                    </a:lnTo>
                    <a:lnTo>
                      <a:pt x="1528" y="509"/>
                    </a:lnTo>
                    <a:lnTo>
                      <a:pt x="1525" y="512"/>
                    </a:lnTo>
                    <a:lnTo>
                      <a:pt x="1521" y="514"/>
                    </a:lnTo>
                    <a:lnTo>
                      <a:pt x="1517" y="516"/>
                    </a:lnTo>
                    <a:lnTo>
                      <a:pt x="1513" y="518"/>
                    </a:lnTo>
                    <a:lnTo>
                      <a:pt x="1509" y="520"/>
                    </a:lnTo>
                    <a:lnTo>
                      <a:pt x="1505" y="522"/>
                    </a:lnTo>
                    <a:lnTo>
                      <a:pt x="1501" y="523"/>
                    </a:lnTo>
                    <a:lnTo>
                      <a:pt x="1491" y="525"/>
                    </a:lnTo>
                    <a:lnTo>
                      <a:pt x="1481" y="526"/>
                    </a:lnTo>
                    <a:lnTo>
                      <a:pt x="1476" y="526"/>
                    </a:lnTo>
                    <a:lnTo>
                      <a:pt x="1471" y="526"/>
                    </a:lnTo>
                    <a:lnTo>
                      <a:pt x="1460" y="524"/>
                    </a:lnTo>
                    <a:lnTo>
                      <a:pt x="1455" y="523"/>
                    </a:lnTo>
                    <a:lnTo>
                      <a:pt x="1450" y="522"/>
                    </a:lnTo>
                    <a:lnTo>
                      <a:pt x="1444" y="520"/>
                    </a:lnTo>
                    <a:lnTo>
                      <a:pt x="1438" y="518"/>
                    </a:lnTo>
                    <a:lnTo>
                      <a:pt x="1433" y="515"/>
                    </a:lnTo>
                    <a:lnTo>
                      <a:pt x="1427" y="512"/>
                    </a:lnTo>
                    <a:lnTo>
                      <a:pt x="1416" y="505"/>
                    </a:lnTo>
                    <a:lnTo>
                      <a:pt x="1410" y="501"/>
                    </a:lnTo>
                    <a:lnTo>
                      <a:pt x="1404" y="496"/>
                    </a:lnTo>
                    <a:lnTo>
                      <a:pt x="1398" y="492"/>
                    </a:lnTo>
                    <a:lnTo>
                      <a:pt x="1393" y="486"/>
                    </a:lnTo>
                    <a:lnTo>
                      <a:pt x="1346" y="441"/>
                    </a:lnTo>
                    <a:lnTo>
                      <a:pt x="1323" y="417"/>
                    </a:lnTo>
                    <a:lnTo>
                      <a:pt x="1300" y="394"/>
                    </a:lnTo>
                    <a:lnTo>
                      <a:pt x="1276" y="371"/>
                    </a:lnTo>
                    <a:lnTo>
                      <a:pt x="1264" y="360"/>
                    </a:lnTo>
                    <a:lnTo>
                      <a:pt x="1251" y="349"/>
                    </a:lnTo>
                    <a:lnTo>
                      <a:pt x="1224" y="327"/>
                    </a:lnTo>
                    <a:lnTo>
                      <a:pt x="1210" y="316"/>
                    </a:lnTo>
                    <a:lnTo>
                      <a:pt x="1196" y="306"/>
                    </a:lnTo>
                    <a:lnTo>
                      <a:pt x="1181" y="296"/>
                    </a:lnTo>
                    <a:lnTo>
                      <a:pt x="1166" y="286"/>
                    </a:lnTo>
                    <a:lnTo>
                      <a:pt x="1150" y="276"/>
                    </a:lnTo>
                    <a:lnTo>
                      <a:pt x="1133" y="265"/>
                    </a:lnTo>
                    <a:lnTo>
                      <a:pt x="1116" y="256"/>
                    </a:lnTo>
                    <a:lnTo>
                      <a:pt x="1098" y="247"/>
                    </a:lnTo>
                    <a:lnTo>
                      <a:pt x="1080" y="238"/>
                    </a:lnTo>
                    <a:lnTo>
                      <a:pt x="1061" y="230"/>
                    </a:lnTo>
                    <a:lnTo>
                      <a:pt x="1041" y="222"/>
                    </a:lnTo>
                    <a:lnTo>
                      <a:pt x="1020" y="215"/>
                    </a:lnTo>
                    <a:lnTo>
                      <a:pt x="998" y="207"/>
                    </a:lnTo>
                    <a:lnTo>
                      <a:pt x="976" y="201"/>
                    </a:lnTo>
                    <a:lnTo>
                      <a:pt x="953" y="194"/>
                    </a:lnTo>
                    <a:lnTo>
                      <a:pt x="927" y="188"/>
                    </a:lnTo>
                    <a:lnTo>
                      <a:pt x="902" y="183"/>
                    </a:lnTo>
                    <a:lnTo>
                      <a:pt x="876" y="178"/>
                    </a:lnTo>
                    <a:lnTo>
                      <a:pt x="825" y="169"/>
                    </a:lnTo>
                    <a:lnTo>
                      <a:pt x="778" y="161"/>
                    </a:lnTo>
                    <a:lnTo>
                      <a:pt x="736" y="154"/>
                    </a:lnTo>
                    <a:lnTo>
                      <a:pt x="697" y="149"/>
                    </a:lnTo>
                    <a:lnTo>
                      <a:pt x="662" y="144"/>
                    </a:lnTo>
                    <a:lnTo>
                      <a:pt x="629" y="140"/>
                    </a:lnTo>
                    <a:lnTo>
                      <a:pt x="599" y="138"/>
                    </a:lnTo>
                    <a:lnTo>
                      <a:pt x="585" y="137"/>
                    </a:lnTo>
                    <a:lnTo>
                      <a:pt x="570" y="136"/>
                    </a:lnTo>
                    <a:lnTo>
                      <a:pt x="543" y="136"/>
                    </a:lnTo>
                    <a:lnTo>
                      <a:pt x="530" y="137"/>
                    </a:lnTo>
                    <a:lnTo>
                      <a:pt x="515" y="138"/>
                    </a:lnTo>
                    <a:lnTo>
                      <a:pt x="489" y="140"/>
                    </a:lnTo>
                    <a:lnTo>
                      <a:pt x="476" y="142"/>
                    </a:lnTo>
                    <a:lnTo>
                      <a:pt x="462" y="144"/>
                    </a:lnTo>
                    <a:lnTo>
                      <a:pt x="435" y="149"/>
                    </a:lnTo>
                    <a:lnTo>
                      <a:pt x="406" y="156"/>
                    </a:lnTo>
                    <a:lnTo>
                      <a:pt x="375" y="164"/>
                    </a:lnTo>
                    <a:lnTo>
                      <a:pt x="342" y="174"/>
                    </a:lnTo>
                    <a:lnTo>
                      <a:pt x="325" y="180"/>
                    </a:lnTo>
                    <a:lnTo>
                      <a:pt x="308" y="186"/>
                    </a:lnTo>
                    <a:lnTo>
                      <a:pt x="294" y="192"/>
                    </a:lnTo>
                    <a:lnTo>
                      <a:pt x="281" y="199"/>
                    </a:lnTo>
                    <a:lnTo>
                      <a:pt x="269" y="206"/>
                    </a:lnTo>
                    <a:lnTo>
                      <a:pt x="258" y="213"/>
                    </a:lnTo>
                    <a:lnTo>
                      <a:pt x="248" y="221"/>
                    </a:lnTo>
                    <a:lnTo>
                      <a:pt x="239" y="229"/>
                    </a:lnTo>
                    <a:lnTo>
                      <a:pt x="232" y="237"/>
                    </a:lnTo>
                    <a:lnTo>
                      <a:pt x="225" y="245"/>
                    </a:lnTo>
                    <a:lnTo>
                      <a:pt x="219" y="253"/>
                    </a:lnTo>
                    <a:lnTo>
                      <a:pt x="214" y="261"/>
                    </a:lnTo>
                    <a:lnTo>
                      <a:pt x="210" y="271"/>
                    </a:lnTo>
                    <a:lnTo>
                      <a:pt x="206" y="279"/>
                    </a:lnTo>
                    <a:lnTo>
                      <a:pt x="203" y="288"/>
                    </a:lnTo>
                    <a:lnTo>
                      <a:pt x="201" y="296"/>
                    </a:lnTo>
                    <a:lnTo>
                      <a:pt x="200" y="304"/>
                    </a:lnTo>
                    <a:lnTo>
                      <a:pt x="199" y="312"/>
                    </a:lnTo>
                    <a:lnTo>
                      <a:pt x="199" y="320"/>
                    </a:lnTo>
                    <a:lnTo>
                      <a:pt x="200" y="328"/>
                    </a:lnTo>
                    <a:lnTo>
                      <a:pt x="200" y="336"/>
                    </a:lnTo>
                    <a:lnTo>
                      <a:pt x="202" y="343"/>
                    </a:lnTo>
                    <a:lnTo>
                      <a:pt x="204" y="350"/>
                    </a:lnTo>
                    <a:lnTo>
                      <a:pt x="206" y="357"/>
                    </a:lnTo>
                    <a:lnTo>
                      <a:pt x="208" y="363"/>
                    </a:lnTo>
                    <a:lnTo>
                      <a:pt x="211" y="369"/>
                    </a:lnTo>
                    <a:lnTo>
                      <a:pt x="217" y="380"/>
                    </a:lnTo>
                    <a:lnTo>
                      <a:pt x="224" y="389"/>
                    </a:lnTo>
                    <a:lnTo>
                      <a:pt x="227" y="392"/>
                    </a:lnTo>
                    <a:lnTo>
                      <a:pt x="231" y="395"/>
                    </a:lnTo>
                    <a:lnTo>
                      <a:pt x="238" y="400"/>
                    </a:lnTo>
                    <a:lnTo>
                      <a:pt x="248" y="405"/>
                    </a:lnTo>
                    <a:lnTo>
                      <a:pt x="258" y="409"/>
                    </a:lnTo>
                    <a:lnTo>
                      <a:pt x="269" y="413"/>
                    </a:lnTo>
                    <a:lnTo>
                      <a:pt x="295" y="420"/>
                    </a:lnTo>
                    <a:lnTo>
                      <a:pt x="324" y="429"/>
                    </a:lnTo>
                    <a:lnTo>
                      <a:pt x="339" y="433"/>
                    </a:lnTo>
                    <a:lnTo>
                      <a:pt x="354" y="440"/>
                    </a:lnTo>
                    <a:lnTo>
                      <a:pt x="369" y="446"/>
                    </a:lnTo>
                    <a:lnTo>
                      <a:pt x="385" y="452"/>
                    </a:lnTo>
                    <a:lnTo>
                      <a:pt x="400" y="460"/>
                    </a:lnTo>
                    <a:lnTo>
                      <a:pt x="416" y="469"/>
                    </a:lnTo>
                    <a:lnTo>
                      <a:pt x="431" y="479"/>
                    </a:lnTo>
                    <a:lnTo>
                      <a:pt x="438" y="484"/>
                    </a:lnTo>
                    <a:lnTo>
                      <a:pt x="446" y="490"/>
                    </a:lnTo>
                    <a:lnTo>
                      <a:pt x="460" y="503"/>
                    </a:lnTo>
                    <a:lnTo>
                      <a:pt x="473" y="516"/>
                    </a:lnTo>
                    <a:lnTo>
                      <a:pt x="484" y="530"/>
                    </a:lnTo>
                    <a:lnTo>
                      <a:pt x="490" y="537"/>
                    </a:lnTo>
                    <a:lnTo>
                      <a:pt x="495" y="544"/>
                    </a:lnTo>
                    <a:lnTo>
                      <a:pt x="504" y="560"/>
                    </a:lnTo>
                    <a:lnTo>
                      <a:pt x="512" y="575"/>
                    </a:lnTo>
                    <a:lnTo>
                      <a:pt x="515" y="583"/>
                    </a:lnTo>
                    <a:lnTo>
                      <a:pt x="518" y="591"/>
                    </a:lnTo>
                    <a:lnTo>
                      <a:pt x="524" y="608"/>
                    </a:lnTo>
                    <a:lnTo>
                      <a:pt x="526" y="617"/>
                    </a:lnTo>
                    <a:lnTo>
                      <a:pt x="527" y="626"/>
                    </a:lnTo>
                    <a:lnTo>
                      <a:pt x="530" y="634"/>
                    </a:lnTo>
                    <a:lnTo>
                      <a:pt x="531" y="642"/>
                    </a:lnTo>
                    <a:lnTo>
                      <a:pt x="532" y="659"/>
                    </a:lnTo>
                    <a:lnTo>
                      <a:pt x="531" y="676"/>
                    </a:lnTo>
                    <a:lnTo>
                      <a:pt x="528" y="693"/>
                    </a:lnTo>
                    <a:lnTo>
                      <a:pt x="526" y="702"/>
                    </a:lnTo>
                    <a:lnTo>
                      <a:pt x="524" y="710"/>
                    </a:lnTo>
                    <a:lnTo>
                      <a:pt x="522" y="719"/>
                    </a:lnTo>
                    <a:lnTo>
                      <a:pt x="519" y="727"/>
                    </a:lnTo>
                    <a:lnTo>
                      <a:pt x="515" y="735"/>
                    </a:lnTo>
                    <a:lnTo>
                      <a:pt x="512" y="743"/>
                    </a:lnTo>
                    <a:lnTo>
                      <a:pt x="470" y="830"/>
                    </a:lnTo>
                    <a:lnTo>
                      <a:pt x="477" y="827"/>
                    </a:lnTo>
                    <a:lnTo>
                      <a:pt x="486" y="824"/>
                    </a:lnTo>
                    <a:lnTo>
                      <a:pt x="497" y="823"/>
                    </a:lnTo>
                    <a:lnTo>
                      <a:pt x="504" y="823"/>
                    </a:lnTo>
                    <a:lnTo>
                      <a:pt x="511" y="823"/>
                    </a:lnTo>
                    <a:lnTo>
                      <a:pt x="518" y="824"/>
                    </a:lnTo>
                    <a:lnTo>
                      <a:pt x="526" y="826"/>
                    </a:lnTo>
                    <a:lnTo>
                      <a:pt x="535" y="829"/>
                    </a:lnTo>
                    <a:lnTo>
                      <a:pt x="543" y="834"/>
                    </a:lnTo>
                    <a:lnTo>
                      <a:pt x="552" y="839"/>
                    </a:lnTo>
                    <a:lnTo>
                      <a:pt x="556" y="842"/>
                    </a:lnTo>
                    <a:lnTo>
                      <a:pt x="561" y="846"/>
                    </a:lnTo>
                    <a:lnTo>
                      <a:pt x="566" y="851"/>
                    </a:lnTo>
                    <a:lnTo>
                      <a:pt x="571" y="857"/>
                    </a:lnTo>
                    <a:lnTo>
                      <a:pt x="575" y="862"/>
                    </a:lnTo>
                    <a:lnTo>
                      <a:pt x="579" y="867"/>
                    </a:lnTo>
                    <a:lnTo>
                      <a:pt x="582" y="872"/>
                    </a:lnTo>
                    <a:lnTo>
                      <a:pt x="584" y="877"/>
                    </a:lnTo>
                    <a:lnTo>
                      <a:pt x="588" y="887"/>
                    </a:lnTo>
                    <a:lnTo>
                      <a:pt x="590" y="895"/>
                    </a:lnTo>
                    <a:lnTo>
                      <a:pt x="591" y="901"/>
                    </a:lnTo>
                    <a:lnTo>
                      <a:pt x="591" y="906"/>
                    </a:lnTo>
                    <a:lnTo>
                      <a:pt x="594" y="901"/>
                    </a:lnTo>
                    <a:lnTo>
                      <a:pt x="598" y="896"/>
                    </a:lnTo>
                    <a:lnTo>
                      <a:pt x="604" y="889"/>
                    </a:lnTo>
                    <a:lnTo>
                      <a:pt x="611" y="882"/>
                    </a:lnTo>
                    <a:lnTo>
                      <a:pt x="619" y="875"/>
                    </a:lnTo>
                    <a:lnTo>
                      <a:pt x="623" y="871"/>
                    </a:lnTo>
                    <a:lnTo>
                      <a:pt x="627" y="868"/>
                    </a:lnTo>
                    <a:lnTo>
                      <a:pt x="632" y="865"/>
                    </a:lnTo>
                    <a:lnTo>
                      <a:pt x="637" y="862"/>
                    </a:lnTo>
                    <a:lnTo>
                      <a:pt x="657" y="852"/>
                    </a:lnTo>
                    <a:lnTo>
                      <a:pt x="678" y="840"/>
                    </a:lnTo>
                    <a:lnTo>
                      <a:pt x="690" y="834"/>
                    </a:lnTo>
                    <a:lnTo>
                      <a:pt x="701" y="826"/>
                    </a:lnTo>
                    <a:lnTo>
                      <a:pt x="713" y="818"/>
                    </a:lnTo>
                    <a:lnTo>
                      <a:pt x="725" y="808"/>
                    </a:lnTo>
                    <a:lnTo>
                      <a:pt x="731" y="803"/>
                    </a:lnTo>
                    <a:lnTo>
                      <a:pt x="737" y="797"/>
                    </a:lnTo>
                    <a:lnTo>
                      <a:pt x="748" y="784"/>
                    </a:lnTo>
                    <a:lnTo>
                      <a:pt x="759" y="770"/>
                    </a:lnTo>
                    <a:lnTo>
                      <a:pt x="765" y="763"/>
                    </a:lnTo>
                    <a:lnTo>
                      <a:pt x="771" y="755"/>
                    </a:lnTo>
                    <a:lnTo>
                      <a:pt x="778" y="748"/>
                    </a:lnTo>
                    <a:lnTo>
                      <a:pt x="785" y="741"/>
                    </a:lnTo>
                    <a:lnTo>
                      <a:pt x="793" y="734"/>
                    </a:lnTo>
                    <a:lnTo>
                      <a:pt x="802" y="726"/>
                    </a:lnTo>
                    <a:lnTo>
                      <a:pt x="811" y="719"/>
                    </a:lnTo>
                    <a:lnTo>
                      <a:pt x="822" y="712"/>
                    </a:lnTo>
                    <a:lnTo>
                      <a:pt x="833" y="706"/>
                    </a:lnTo>
                    <a:lnTo>
                      <a:pt x="846" y="699"/>
                    </a:lnTo>
                    <a:lnTo>
                      <a:pt x="852" y="696"/>
                    </a:lnTo>
                    <a:lnTo>
                      <a:pt x="860" y="693"/>
                    </a:lnTo>
                    <a:lnTo>
                      <a:pt x="875" y="687"/>
                    </a:lnTo>
                    <a:lnTo>
                      <a:pt x="884" y="684"/>
                    </a:lnTo>
                    <a:lnTo>
                      <a:pt x="893" y="682"/>
                    </a:lnTo>
                    <a:lnTo>
                      <a:pt x="911" y="677"/>
                    </a:lnTo>
                    <a:lnTo>
                      <a:pt x="931" y="673"/>
                    </a:lnTo>
                    <a:lnTo>
                      <a:pt x="942" y="672"/>
                    </a:lnTo>
                    <a:lnTo>
                      <a:pt x="953" y="670"/>
                    </a:lnTo>
                    <a:lnTo>
                      <a:pt x="974" y="668"/>
                    </a:lnTo>
                    <a:lnTo>
                      <a:pt x="996" y="668"/>
                    </a:lnTo>
                    <a:lnTo>
                      <a:pt x="1019" y="668"/>
                    </a:lnTo>
                    <a:lnTo>
                      <a:pt x="1041" y="671"/>
                    </a:lnTo>
                    <a:lnTo>
                      <a:pt x="1064" y="674"/>
                    </a:lnTo>
                    <a:lnTo>
                      <a:pt x="1076" y="677"/>
                    </a:lnTo>
                    <a:lnTo>
                      <a:pt x="1087" y="680"/>
                    </a:lnTo>
                    <a:lnTo>
                      <a:pt x="1098" y="684"/>
                    </a:lnTo>
                    <a:lnTo>
                      <a:pt x="1109" y="688"/>
                    </a:lnTo>
                    <a:lnTo>
                      <a:pt x="1120" y="692"/>
                    </a:lnTo>
                    <a:lnTo>
                      <a:pt x="1131" y="697"/>
                    </a:lnTo>
                    <a:lnTo>
                      <a:pt x="1142" y="703"/>
                    </a:lnTo>
                    <a:lnTo>
                      <a:pt x="1153" y="709"/>
                    </a:lnTo>
                    <a:lnTo>
                      <a:pt x="1164" y="716"/>
                    </a:lnTo>
                    <a:lnTo>
                      <a:pt x="1169" y="719"/>
                    </a:lnTo>
                    <a:lnTo>
                      <a:pt x="1174" y="723"/>
                    </a:lnTo>
                    <a:lnTo>
                      <a:pt x="1184" y="731"/>
                    </a:lnTo>
                    <a:lnTo>
                      <a:pt x="1193" y="740"/>
                    </a:lnTo>
                    <a:lnTo>
                      <a:pt x="1203" y="749"/>
                    </a:lnTo>
                    <a:lnTo>
                      <a:pt x="1212" y="759"/>
                    </a:lnTo>
                    <a:lnTo>
                      <a:pt x="1221" y="770"/>
                    </a:lnTo>
                    <a:lnTo>
                      <a:pt x="1230" y="781"/>
                    </a:lnTo>
                    <a:lnTo>
                      <a:pt x="1239" y="794"/>
                    </a:lnTo>
                    <a:lnTo>
                      <a:pt x="1247" y="806"/>
                    </a:lnTo>
                    <a:lnTo>
                      <a:pt x="1264" y="832"/>
                    </a:lnTo>
                    <a:lnTo>
                      <a:pt x="1272" y="846"/>
                    </a:lnTo>
                    <a:lnTo>
                      <a:pt x="1280" y="861"/>
                    </a:lnTo>
                    <a:lnTo>
                      <a:pt x="1295" y="891"/>
                    </a:lnTo>
                    <a:lnTo>
                      <a:pt x="1310" y="922"/>
                    </a:lnTo>
                    <a:lnTo>
                      <a:pt x="1324" y="957"/>
                    </a:lnTo>
                    <a:lnTo>
                      <a:pt x="1337" y="991"/>
                    </a:lnTo>
                    <a:lnTo>
                      <a:pt x="1350" y="1027"/>
                    </a:lnTo>
                    <a:lnTo>
                      <a:pt x="1363" y="1064"/>
                    </a:lnTo>
                    <a:lnTo>
                      <a:pt x="1375" y="1102"/>
                    </a:lnTo>
                    <a:lnTo>
                      <a:pt x="1386" y="1141"/>
                    </a:lnTo>
                    <a:lnTo>
                      <a:pt x="1397" y="1181"/>
                    </a:lnTo>
                    <a:lnTo>
                      <a:pt x="1407" y="1220"/>
                    </a:lnTo>
                    <a:lnTo>
                      <a:pt x="1417" y="1262"/>
                    </a:lnTo>
                    <a:lnTo>
                      <a:pt x="1430" y="1310"/>
                    </a:lnTo>
                    <a:lnTo>
                      <a:pt x="1444" y="1360"/>
                    </a:lnTo>
                    <a:lnTo>
                      <a:pt x="1459" y="1412"/>
                    </a:lnTo>
                    <a:lnTo>
                      <a:pt x="1490" y="1520"/>
                    </a:lnTo>
                    <a:lnTo>
                      <a:pt x="1522" y="1626"/>
                    </a:lnTo>
                    <a:lnTo>
                      <a:pt x="1552" y="1722"/>
                    </a:lnTo>
                    <a:lnTo>
                      <a:pt x="1577" y="1800"/>
                    </a:lnTo>
                    <a:lnTo>
                      <a:pt x="1600" y="1872"/>
                    </a:lnTo>
                    <a:lnTo>
                      <a:pt x="1421" y="1962"/>
                    </a:lnTo>
                    <a:close/>
                  </a:path>
                </a:pathLst>
              </a:custGeom>
              <a:solidFill>
                <a:srgbClr val="F18B6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95" name="Freeform 121">
                <a:extLst>
                  <a:ext uri="{FF2B5EF4-FFF2-40B4-BE49-F238E27FC236}">
                    <a16:creationId xmlns:a16="http://schemas.microsoft.com/office/drawing/2014/main" id="{240D5B25-D340-476D-9D73-81B9C47A1D1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62" y="3228"/>
                <a:ext cx="204" cy="224"/>
              </a:xfrm>
              <a:custGeom>
                <a:avLst/>
                <a:gdLst>
                  <a:gd name="T0" fmla="*/ 199 w 204"/>
                  <a:gd name="T1" fmla="*/ 224 h 224"/>
                  <a:gd name="T2" fmla="*/ 121 w 204"/>
                  <a:gd name="T3" fmla="*/ 147 h 224"/>
                  <a:gd name="T4" fmla="*/ 56 w 204"/>
                  <a:gd name="T5" fmla="*/ 75 h 224"/>
                  <a:gd name="T6" fmla="*/ 25 w 204"/>
                  <a:gd name="T7" fmla="*/ 38 h 224"/>
                  <a:gd name="T8" fmla="*/ 0 w 204"/>
                  <a:gd name="T9" fmla="*/ 5 h 224"/>
                  <a:gd name="T10" fmla="*/ 6 w 204"/>
                  <a:gd name="T11" fmla="*/ 0 h 224"/>
                  <a:gd name="T12" fmla="*/ 31 w 204"/>
                  <a:gd name="T13" fmla="*/ 33 h 224"/>
                  <a:gd name="T14" fmla="*/ 61 w 204"/>
                  <a:gd name="T15" fmla="*/ 69 h 224"/>
                  <a:gd name="T16" fmla="*/ 126 w 204"/>
                  <a:gd name="T17" fmla="*/ 141 h 224"/>
                  <a:gd name="T18" fmla="*/ 204 w 204"/>
                  <a:gd name="T19" fmla="*/ 218 h 224"/>
                  <a:gd name="T20" fmla="*/ 199 w 204"/>
                  <a:gd name="T21" fmla="*/ 224 h 2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04" h="224">
                    <a:moveTo>
                      <a:pt x="199" y="224"/>
                    </a:moveTo>
                    <a:lnTo>
                      <a:pt x="121" y="147"/>
                    </a:lnTo>
                    <a:lnTo>
                      <a:pt x="56" y="75"/>
                    </a:lnTo>
                    <a:lnTo>
                      <a:pt x="25" y="38"/>
                    </a:lnTo>
                    <a:lnTo>
                      <a:pt x="0" y="5"/>
                    </a:lnTo>
                    <a:lnTo>
                      <a:pt x="6" y="0"/>
                    </a:lnTo>
                    <a:lnTo>
                      <a:pt x="31" y="33"/>
                    </a:lnTo>
                    <a:lnTo>
                      <a:pt x="61" y="69"/>
                    </a:lnTo>
                    <a:lnTo>
                      <a:pt x="126" y="141"/>
                    </a:lnTo>
                    <a:lnTo>
                      <a:pt x="204" y="218"/>
                    </a:lnTo>
                    <a:lnTo>
                      <a:pt x="199" y="22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96" name="Freeform 122">
                <a:extLst>
                  <a:ext uri="{FF2B5EF4-FFF2-40B4-BE49-F238E27FC236}">
                    <a16:creationId xmlns:a16="http://schemas.microsoft.com/office/drawing/2014/main" id="{C693B35E-385B-4D5A-8AFE-B723F673DA0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54" y="3019"/>
                <a:ext cx="114" cy="214"/>
              </a:xfrm>
              <a:custGeom>
                <a:avLst/>
                <a:gdLst>
                  <a:gd name="T0" fmla="*/ 108 w 114"/>
                  <a:gd name="T1" fmla="*/ 214 h 214"/>
                  <a:gd name="T2" fmla="*/ 86 w 114"/>
                  <a:gd name="T3" fmla="*/ 181 h 214"/>
                  <a:gd name="T4" fmla="*/ 65 w 114"/>
                  <a:gd name="T5" fmla="*/ 145 h 214"/>
                  <a:gd name="T6" fmla="*/ 47 w 114"/>
                  <a:gd name="T7" fmla="*/ 109 h 214"/>
                  <a:gd name="T8" fmla="*/ 30 w 114"/>
                  <a:gd name="T9" fmla="*/ 77 h 214"/>
                  <a:gd name="T10" fmla="*/ 0 w 114"/>
                  <a:gd name="T11" fmla="*/ 4 h 214"/>
                  <a:gd name="T12" fmla="*/ 7 w 114"/>
                  <a:gd name="T13" fmla="*/ 0 h 214"/>
                  <a:gd name="T14" fmla="*/ 38 w 114"/>
                  <a:gd name="T15" fmla="*/ 73 h 214"/>
                  <a:gd name="T16" fmla="*/ 54 w 114"/>
                  <a:gd name="T17" fmla="*/ 105 h 214"/>
                  <a:gd name="T18" fmla="*/ 72 w 114"/>
                  <a:gd name="T19" fmla="*/ 141 h 214"/>
                  <a:gd name="T20" fmla="*/ 92 w 114"/>
                  <a:gd name="T21" fmla="*/ 176 h 214"/>
                  <a:gd name="T22" fmla="*/ 114 w 114"/>
                  <a:gd name="T23" fmla="*/ 209 h 214"/>
                  <a:gd name="T24" fmla="*/ 108 w 114"/>
                  <a:gd name="T25" fmla="*/ 214 h 2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14" h="214">
                    <a:moveTo>
                      <a:pt x="108" y="214"/>
                    </a:moveTo>
                    <a:lnTo>
                      <a:pt x="86" y="181"/>
                    </a:lnTo>
                    <a:lnTo>
                      <a:pt x="65" y="145"/>
                    </a:lnTo>
                    <a:lnTo>
                      <a:pt x="47" y="109"/>
                    </a:lnTo>
                    <a:lnTo>
                      <a:pt x="30" y="77"/>
                    </a:lnTo>
                    <a:lnTo>
                      <a:pt x="0" y="4"/>
                    </a:lnTo>
                    <a:lnTo>
                      <a:pt x="7" y="0"/>
                    </a:lnTo>
                    <a:lnTo>
                      <a:pt x="38" y="73"/>
                    </a:lnTo>
                    <a:lnTo>
                      <a:pt x="54" y="105"/>
                    </a:lnTo>
                    <a:lnTo>
                      <a:pt x="72" y="141"/>
                    </a:lnTo>
                    <a:lnTo>
                      <a:pt x="92" y="176"/>
                    </a:lnTo>
                    <a:lnTo>
                      <a:pt x="114" y="209"/>
                    </a:lnTo>
                    <a:lnTo>
                      <a:pt x="108" y="21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97" name="Freeform 123">
                <a:extLst>
                  <a:ext uri="{FF2B5EF4-FFF2-40B4-BE49-F238E27FC236}">
                    <a16:creationId xmlns:a16="http://schemas.microsoft.com/office/drawing/2014/main" id="{FCD756A4-09D1-43E3-858E-32674A75B9D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62" y="3228"/>
                <a:ext cx="6" cy="5"/>
              </a:xfrm>
              <a:custGeom>
                <a:avLst/>
                <a:gdLst>
                  <a:gd name="T0" fmla="*/ 0 w 6"/>
                  <a:gd name="T1" fmla="*/ 5 h 5"/>
                  <a:gd name="T2" fmla="*/ 6 w 6"/>
                  <a:gd name="T3" fmla="*/ 0 h 5"/>
                  <a:gd name="T4" fmla="*/ 0 w 6"/>
                  <a:gd name="T5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" h="5">
                    <a:moveTo>
                      <a:pt x="0" y="5"/>
                    </a:moveTo>
                    <a:lnTo>
                      <a:pt x="6" y="0"/>
                    </a:lnTo>
                    <a:lnTo>
                      <a:pt x="0" y="5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98" name="Freeform 124">
                <a:extLst>
                  <a:ext uri="{FF2B5EF4-FFF2-40B4-BE49-F238E27FC236}">
                    <a16:creationId xmlns:a16="http://schemas.microsoft.com/office/drawing/2014/main" id="{A84355CA-A9B9-4404-9C26-48846036903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77" y="2756"/>
                <a:ext cx="282" cy="269"/>
              </a:xfrm>
              <a:custGeom>
                <a:avLst/>
                <a:gdLst>
                  <a:gd name="T0" fmla="*/ 280 w 282"/>
                  <a:gd name="T1" fmla="*/ 269 h 269"/>
                  <a:gd name="T2" fmla="*/ 269 w 282"/>
                  <a:gd name="T3" fmla="*/ 267 h 269"/>
                  <a:gd name="T4" fmla="*/ 244 w 282"/>
                  <a:gd name="T5" fmla="*/ 260 h 269"/>
                  <a:gd name="T6" fmla="*/ 207 w 282"/>
                  <a:gd name="T7" fmla="*/ 245 h 269"/>
                  <a:gd name="T8" fmla="*/ 185 w 282"/>
                  <a:gd name="T9" fmla="*/ 235 h 269"/>
                  <a:gd name="T10" fmla="*/ 161 w 282"/>
                  <a:gd name="T11" fmla="*/ 221 h 269"/>
                  <a:gd name="T12" fmla="*/ 138 w 282"/>
                  <a:gd name="T13" fmla="*/ 206 h 269"/>
                  <a:gd name="T14" fmla="*/ 114 w 282"/>
                  <a:gd name="T15" fmla="*/ 186 h 269"/>
                  <a:gd name="T16" fmla="*/ 90 w 282"/>
                  <a:gd name="T17" fmla="*/ 165 h 269"/>
                  <a:gd name="T18" fmla="*/ 68 w 282"/>
                  <a:gd name="T19" fmla="*/ 140 h 269"/>
                  <a:gd name="T20" fmla="*/ 48 w 282"/>
                  <a:gd name="T21" fmla="*/ 112 h 269"/>
                  <a:gd name="T22" fmla="*/ 38 w 282"/>
                  <a:gd name="T23" fmla="*/ 96 h 269"/>
                  <a:gd name="T24" fmla="*/ 28 w 282"/>
                  <a:gd name="T25" fmla="*/ 80 h 269"/>
                  <a:gd name="T26" fmla="*/ 12 w 282"/>
                  <a:gd name="T27" fmla="*/ 44 h 269"/>
                  <a:gd name="T28" fmla="*/ 0 w 282"/>
                  <a:gd name="T29" fmla="*/ 3 h 269"/>
                  <a:gd name="T30" fmla="*/ 7 w 282"/>
                  <a:gd name="T31" fmla="*/ 0 h 269"/>
                  <a:gd name="T32" fmla="*/ 19 w 282"/>
                  <a:gd name="T33" fmla="*/ 41 h 269"/>
                  <a:gd name="T34" fmla="*/ 35 w 282"/>
                  <a:gd name="T35" fmla="*/ 76 h 269"/>
                  <a:gd name="T36" fmla="*/ 44 w 282"/>
                  <a:gd name="T37" fmla="*/ 92 h 269"/>
                  <a:gd name="T38" fmla="*/ 54 w 282"/>
                  <a:gd name="T39" fmla="*/ 107 h 269"/>
                  <a:gd name="T40" fmla="*/ 74 w 282"/>
                  <a:gd name="T41" fmla="*/ 135 h 269"/>
                  <a:gd name="T42" fmla="*/ 95 w 282"/>
                  <a:gd name="T43" fmla="*/ 159 h 269"/>
                  <a:gd name="T44" fmla="*/ 119 w 282"/>
                  <a:gd name="T45" fmla="*/ 180 h 269"/>
                  <a:gd name="T46" fmla="*/ 143 w 282"/>
                  <a:gd name="T47" fmla="*/ 199 h 269"/>
                  <a:gd name="T48" fmla="*/ 166 w 282"/>
                  <a:gd name="T49" fmla="*/ 215 h 269"/>
                  <a:gd name="T50" fmla="*/ 189 w 282"/>
                  <a:gd name="T51" fmla="*/ 228 h 269"/>
                  <a:gd name="T52" fmla="*/ 211 w 282"/>
                  <a:gd name="T53" fmla="*/ 238 h 269"/>
                  <a:gd name="T54" fmla="*/ 247 w 282"/>
                  <a:gd name="T55" fmla="*/ 253 h 269"/>
                  <a:gd name="T56" fmla="*/ 272 w 282"/>
                  <a:gd name="T57" fmla="*/ 260 h 269"/>
                  <a:gd name="T58" fmla="*/ 282 w 282"/>
                  <a:gd name="T59" fmla="*/ 262 h 269"/>
                  <a:gd name="T60" fmla="*/ 280 w 282"/>
                  <a:gd name="T61" fmla="*/ 269 h 2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282" h="269">
                    <a:moveTo>
                      <a:pt x="280" y="269"/>
                    </a:moveTo>
                    <a:lnTo>
                      <a:pt x="269" y="267"/>
                    </a:lnTo>
                    <a:lnTo>
                      <a:pt x="244" y="260"/>
                    </a:lnTo>
                    <a:lnTo>
                      <a:pt x="207" y="245"/>
                    </a:lnTo>
                    <a:lnTo>
                      <a:pt x="185" y="235"/>
                    </a:lnTo>
                    <a:lnTo>
                      <a:pt x="161" y="221"/>
                    </a:lnTo>
                    <a:lnTo>
                      <a:pt x="138" y="206"/>
                    </a:lnTo>
                    <a:lnTo>
                      <a:pt x="114" y="186"/>
                    </a:lnTo>
                    <a:lnTo>
                      <a:pt x="90" y="165"/>
                    </a:lnTo>
                    <a:lnTo>
                      <a:pt x="68" y="140"/>
                    </a:lnTo>
                    <a:lnTo>
                      <a:pt x="48" y="112"/>
                    </a:lnTo>
                    <a:lnTo>
                      <a:pt x="38" y="96"/>
                    </a:lnTo>
                    <a:lnTo>
                      <a:pt x="28" y="80"/>
                    </a:lnTo>
                    <a:lnTo>
                      <a:pt x="12" y="44"/>
                    </a:lnTo>
                    <a:lnTo>
                      <a:pt x="0" y="3"/>
                    </a:lnTo>
                    <a:lnTo>
                      <a:pt x="7" y="0"/>
                    </a:lnTo>
                    <a:lnTo>
                      <a:pt x="19" y="41"/>
                    </a:lnTo>
                    <a:lnTo>
                      <a:pt x="35" y="76"/>
                    </a:lnTo>
                    <a:lnTo>
                      <a:pt x="44" y="92"/>
                    </a:lnTo>
                    <a:lnTo>
                      <a:pt x="54" y="107"/>
                    </a:lnTo>
                    <a:lnTo>
                      <a:pt x="74" y="135"/>
                    </a:lnTo>
                    <a:lnTo>
                      <a:pt x="95" y="159"/>
                    </a:lnTo>
                    <a:lnTo>
                      <a:pt x="119" y="180"/>
                    </a:lnTo>
                    <a:lnTo>
                      <a:pt x="143" y="199"/>
                    </a:lnTo>
                    <a:lnTo>
                      <a:pt x="166" y="215"/>
                    </a:lnTo>
                    <a:lnTo>
                      <a:pt x="189" y="228"/>
                    </a:lnTo>
                    <a:lnTo>
                      <a:pt x="211" y="238"/>
                    </a:lnTo>
                    <a:lnTo>
                      <a:pt x="247" y="253"/>
                    </a:lnTo>
                    <a:lnTo>
                      <a:pt x="272" y="260"/>
                    </a:lnTo>
                    <a:lnTo>
                      <a:pt x="282" y="262"/>
                    </a:lnTo>
                    <a:lnTo>
                      <a:pt x="280" y="269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99" name="Freeform 125">
                <a:extLst>
                  <a:ext uri="{FF2B5EF4-FFF2-40B4-BE49-F238E27FC236}">
                    <a16:creationId xmlns:a16="http://schemas.microsoft.com/office/drawing/2014/main" id="{5FCE64E5-B37F-4604-9A2F-11D06A4297C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54" y="3018"/>
                <a:ext cx="7" cy="7"/>
              </a:xfrm>
              <a:custGeom>
                <a:avLst/>
                <a:gdLst>
                  <a:gd name="T0" fmla="*/ 7 w 7"/>
                  <a:gd name="T1" fmla="*/ 1 h 7"/>
                  <a:gd name="T2" fmla="*/ 7 w 7"/>
                  <a:gd name="T3" fmla="*/ 0 h 7"/>
                  <a:gd name="T4" fmla="*/ 5 w 7"/>
                  <a:gd name="T5" fmla="*/ 0 h 7"/>
                  <a:gd name="T6" fmla="*/ 3 w 7"/>
                  <a:gd name="T7" fmla="*/ 7 h 7"/>
                  <a:gd name="T8" fmla="*/ 0 w 7"/>
                  <a:gd name="T9" fmla="*/ 5 h 7"/>
                  <a:gd name="T10" fmla="*/ 7 w 7"/>
                  <a:gd name="T11" fmla="*/ 1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" h="7">
                    <a:moveTo>
                      <a:pt x="7" y="1"/>
                    </a:moveTo>
                    <a:lnTo>
                      <a:pt x="7" y="0"/>
                    </a:lnTo>
                    <a:lnTo>
                      <a:pt x="5" y="0"/>
                    </a:lnTo>
                    <a:lnTo>
                      <a:pt x="3" y="7"/>
                    </a:lnTo>
                    <a:lnTo>
                      <a:pt x="0" y="5"/>
                    </a:lnTo>
                    <a:lnTo>
                      <a:pt x="7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00" name="Freeform 126">
                <a:extLst>
                  <a:ext uri="{FF2B5EF4-FFF2-40B4-BE49-F238E27FC236}">
                    <a16:creationId xmlns:a16="http://schemas.microsoft.com/office/drawing/2014/main" id="{421A539F-B3E6-4EB1-AD0E-40594E7A6C1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66" y="2412"/>
                <a:ext cx="154" cy="346"/>
              </a:xfrm>
              <a:custGeom>
                <a:avLst/>
                <a:gdLst>
                  <a:gd name="T0" fmla="*/ 11 w 154"/>
                  <a:gd name="T1" fmla="*/ 346 h 346"/>
                  <a:gd name="T2" fmla="*/ 6 w 154"/>
                  <a:gd name="T3" fmla="*/ 325 h 346"/>
                  <a:gd name="T4" fmla="*/ 3 w 154"/>
                  <a:gd name="T5" fmla="*/ 304 h 346"/>
                  <a:gd name="T6" fmla="*/ 0 w 154"/>
                  <a:gd name="T7" fmla="*/ 266 h 346"/>
                  <a:gd name="T8" fmla="*/ 2 w 154"/>
                  <a:gd name="T9" fmla="*/ 229 h 346"/>
                  <a:gd name="T10" fmla="*/ 7 w 154"/>
                  <a:gd name="T11" fmla="*/ 195 h 346"/>
                  <a:gd name="T12" fmla="*/ 16 w 154"/>
                  <a:gd name="T13" fmla="*/ 164 h 346"/>
                  <a:gd name="T14" fmla="*/ 22 w 154"/>
                  <a:gd name="T15" fmla="*/ 150 h 346"/>
                  <a:gd name="T16" fmla="*/ 28 w 154"/>
                  <a:gd name="T17" fmla="*/ 136 h 346"/>
                  <a:gd name="T18" fmla="*/ 43 w 154"/>
                  <a:gd name="T19" fmla="*/ 111 h 346"/>
                  <a:gd name="T20" fmla="*/ 58 w 154"/>
                  <a:gd name="T21" fmla="*/ 88 h 346"/>
                  <a:gd name="T22" fmla="*/ 74 w 154"/>
                  <a:gd name="T23" fmla="*/ 68 h 346"/>
                  <a:gd name="T24" fmla="*/ 89 w 154"/>
                  <a:gd name="T25" fmla="*/ 50 h 346"/>
                  <a:gd name="T26" fmla="*/ 104 w 154"/>
                  <a:gd name="T27" fmla="*/ 35 h 346"/>
                  <a:gd name="T28" fmla="*/ 119 w 154"/>
                  <a:gd name="T29" fmla="*/ 22 h 346"/>
                  <a:gd name="T30" fmla="*/ 149 w 154"/>
                  <a:gd name="T31" fmla="*/ 0 h 346"/>
                  <a:gd name="T32" fmla="*/ 154 w 154"/>
                  <a:gd name="T33" fmla="*/ 6 h 346"/>
                  <a:gd name="T34" fmla="*/ 124 w 154"/>
                  <a:gd name="T35" fmla="*/ 28 h 346"/>
                  <a:gd name="T36" fmla="*/ 109 w 154"/>
                  <a:gd name="T37" fmla="*/ 41 h 346"/>
                  <a:gd name="T38" fmla="*/ 94 w 154"/>
                  <a:gd name="T39" fmla="*/ 56 h 346"/>
                  <a:gd name="T40" fmla="*/ 80 w 154"/>
                  <a:gd name="T41" fmla="*/ 73 h 346"/>
                  <a:gd name="T42" fmla="*/ 64 w 154"/>
                  <a:gd name="T43" fmla="*/ 93 h 346"/>
                  <a:gd name="T44" fmla="*/ 49 w 154"/>
                  <a:gd name="T45" fmla="*/ 116 h 346"/>
                  <a:gd name="T46" fmla="*/ 35 w 154"/>
                  <a:gd name="T47" fmla="*/ 140 h 346"/>
                  <a:gd name="T48" fmla="*/ 29 w 154"/>
                  <a:gd name="T49" fmla="*/ 154 h 346"/>
                  <a:gd name="T50" fmla="*/ 23 w 154"/>
                  <a:gd name="T51" fmla="*/ 168 h 346"/>
                  <a:gd name="T52" fmla="*/ 14 w 154"/>
                  <a:gd name="T53" fmla="*/ 198 h 346"/>
                  <a:gd name="T54" fmla="*/ 9 w 154"/>
                  <a:gd name="T55" fmla="*/ 231 h 346"/>
                  <a:gd name="T56" fmla="*/ 8 w 154"/>
                  <a:gd name="T57" fmla="*/ 266 h 346"/>
                  <a:gd name="T58" fmla="*/ 10 w 154"/>
                  <a:gd name="T59" fmla="*/ 304 h 346"/>
                  <a:gd name="T60" fmla="*/ 13 w 154"/>
                  <a:gd name="T61" fmla="*/ 323 h 346"/>
                  <a:gd name="T62" fmla="*/ 18 w 154"/>
                  <a:gd name="T63" fmla="*/ 344 h 346"/>
                  <a:gd name="T64" fmla="*/ 11 w 154"/>
                  <a:gd name="T65" fmla="*/ 346 h 3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154" h="346">
                    <a:moveTo>
                      <a:pt x="11" y="346"/>
                    </a:moveTo>
                    <a:lnTo>
                      <a:pt x="6" y="325"/>
                    </a:lnTo>
                    <a:lnTo>
                      <a:pt x="3" y="304"/>
                    </a:lnTo>
                    <a:lnTo>
                      <a:pt x="0" y="266"/>
                    </a:lnTo>
                    <a:lnTo>
                      <a:pt x="2" y="229"/>
                    </a:lnTo>
                    <a:lnTo>
                      <a:pt x="7" y="195"/>
                    </a:lnTo>
                    <a:lnTo>
                      <a:pt x="16" y="164"/>
                    </a:lnTo>
                    <a:lnTo>
                      <a:pt x="22" y="150"/>
                    </a:lnTo>
                    <a:lnTo>
                      <a:pt x="28" y="136"/>
                    </a:lnTo>
                    <a:lnTo>
                      <a:pt x="43" y="111"/>
                    </a:lnTo>
                    <a:lnTo>
                      <a:pt x="58" y="88"/>
                    </a:lnTo>
                    <a:lnTo>
                      <a:pt x="74" y="68"/>
                    </a:lnTo>
                    <a:lnTo>
                      <a:pt x="89" y="50"/>
                    </a:lnTo>
                    <a:lnTo>
                      <a:pt x="104" y="35"/>
                    </a:lnTo>
                    <a:lnTo>
                      <a:pt x="119" y="22"/>
                    </a:lnTo>
                    <a:lnTo>
                      <a:pt x="149" y="0"/>
                    </a:lnTo>
                    <a:lnTo>
                      <a:pt x="154" y="6"/>
                    </a:lnTo>
                    <a:lnTo>
                      <a:pt x="124" y="28"/>
                    </a:lnTo>
                    <a:lnTo>
                      <a:pt x="109" y="41"/>
                    </a:lnTo>
                    <a:lnTo>
                      <a:pt x="94" y="56"/>
                    </a:lnTo>
                    <a:lnTo>
                      <a:pt x="80" y="73"/>
                    </a:lnTo>
                    <a:lnTo>
                      <a:pt x="64" y="93"/>
                    </a:lnTo>
                    <a:lnTo>
                      <a:pt x="49" y="116"/>
                    </a:lnTo>
                    <a:lnTo>
                      <a:pt x="35" y="140"/>
                    </a:lnTo>
                    <a:lnTo>
                      <a:pt x="29" y="154"/>
                    </a:lnTo>
                    <a:lnTo>
                      <a:pt x="23" y="168"/>
                    </a:lnTo>
                    <a:lnTo>
                      <a:pt x="14" y="198"/>
                    </a:lnTo>
                    <a:lnTo>
                      <a:pt x="9" y="231"/>
                    </a:lnTo>
                    <a:lnTo>
                      <a:pt x="8" y="266"/>
                    </a:lnTo>
                    <a:lnTo>
                      <a:pt x="10" y="304"/>
                    </a:lnTo>
                    <a:lnTo>
                      <a:pt x="13" y="323"/>
                    </a:lnTo>
                    <a:lnTo>
                      <a:pt x="18" y="344"/>
                    </a:lnTo>
                    <a:lnTo>
                      <a:pt x="11" y="346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01" name="Freeform 127">
                <a:extLst>
                  <a:ext uri="{FF2B5EF4-FFF2-40B4-BE49-F238E27FC236}">
                    <a16:creationId xmlns:a16="http://schemas.microsoft.com/office/drawing/2014/main" id="{C12D8F95-FBD7-4C32-A99D-9B1CE5A8935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77" y="2756"/>
                <a:ext cx="7" cy="3"/>
              </a:xfrm>
              <a:custGeom>
                <a:avLst/>
                <a:gdLst>
                  <a:gd name="T0" fmla="*/ 0 w 7"/>
                  <a:gd name="T1" fmla="*/ 3 h 3"/>
                  <a:gd name="T2" fmla="*/ 0 w 7"/>
                  <a:gd name="T3" fmla="*/ 2 h 3"/>
                  <a:gd name="T4" fmla="*/ 7 w 7"/>
                  <a:gd name="T5" fmla="*/ 0 h 3"/>
                  <a:gd name="T6" fmla="*/ 0 w 7"/>
                  <a:gd name="T7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" h="3">
                    <a:moveTo>
                      <a:pt x="0" y="3"/>
                    </a:moveTo>
                    <a:lnTo>
                      <a:pt x="0" y="2"/>
                    </a:lnTo>
                    <a:lnTo>
                      <a:pt x="7" y="0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02" name="Freeform 128">
                <a:extLst>
                  <a:ext uri="{FF2B5EF4-FFF2-40B4-BE49-F238E27FC236}">
                    <a16:creationId xmlns:a16="http://schemas.microsoft.com/office/drawing/2014/main" id="{F67376D9-CA79-4DB8-9000-5666F77B65E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78" y="2335"/>
                <a:ext cx="43" cy="80"/>
              </a:xfrm>
              <a:custGeom>
                <a:avLst/>
                <a:gdLst>
                  <a:gd name="T0" fmla="*/ 36 w 43"/>
                  <a:gd name="T1" fmla="*/ 80 h 80"/>
                  <a:gd name="T2" fmla="*/ 35 w 43"/>
                  <a:gd name="T3" fmla="*/ 74 h 80"/>
                  <a:gd name="T4" fmla="*/ 31 w 43"/>
                  <a:gd name="T5" fmla="*/ 57 h 80"/>
                  <a:gd name="T6" fmla="*/ 27 w 43"/>
                  <a:gd name="T7" fmla="*/ 45 h 80"/>
                  <a:gd name="T8" fmla="*/ 21 w 43"/>
                  <a:gd name="T9" fmla="*/ 31 h 80"/>
                  <a:gd name="T10" fmla="*/ 12 w 43"/>
                  <a:gd name="T11" fmla="*/ 19 h 80"/>
                  <a:gd name="T12" fmla="*/ 0 w 43"/>
                  <a:gd name="T13" fmla="*/ 5 h 80"/>
                  <a:gd name="T14" fmla="*/ 7 w 43"/>
                  <a:gd name="T15" fmla="*/ 0 h 80"/>
                  <a:gd name="T16" fmla="*/ 18 w 43"/>
                  <a:gd name="T17" fmla="*/ 14 h 80"/>
                  <a:gd name="T18" fmla="*/ 27 w 43"/>
                  <a:gd name="T19" fmla="*/ 27 h 80"/>
                  <a:gd name="T20" fmla="*/ 34 w 43"/>
                  <a:gd name="T21" fmla="*/ 41 h 80"/>
                  <a:gd name="T22" fmla="*/ 38 w 43"/>
                  <a:gd name="T23" fmla="*/ 54 h 80"/>
                  <a:gd name="T24" fmla="*/ 42 w 43"/>
                  <a:gd name="T25" fmla="*/ 72 h 80"/>
                  <a:gd name="T26" fmla="*/ 43 w 43"/>
                  <a:gd name="T27" fmla="*/ 80 h 80"/>
                  <a:gd name="T28" fmla="*/ 36 w 43"/>
                  <a:gd name="T29" fmla="*/ 80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43" h="80">
                    <a:moveTo>
                      <a:pt x="36" y="80"/>
                    </a:moveTo>
                    <a:lnTo>
                      <a:pt x="35" y="74"/>
                    </a:lnTo>
                    <a:lnTo>
                      <a:pt x="31" y="57"/>
                    </a:lnTo>
                    <a:lnTo>
                      <a:pt x="27" y="45"/>
                    </a:lnTo>
                    <a:lnTo>
                      <a:pt x="21" y="31"/>
                    </a:lnTo>
                    <a:lnTo>
                      <a:pt x="12" y="19"/>
                    </a:lnTo>
                    <a:lnTo>
                      <a:pt x="0" y="5"/>
                    </a:lnTo>
                    <a:lnTo>
                      <a:pt x="7" y="0"/>
                    </a:lnTo>
                    <a:lnTo>
                      <a:pt x="18" y="14"/>
                    </a:lnTo>
                    <a:lnTo>
                      <a:pt x="27" y="27"/>
                    </a:lnTo>
                    <a:lnTo>
                      <a:pt x="34" y="41"/>
                    </a:lnTo>
                    <a:lnTo>
                      <a:pt x="38" y="54"/>
                    </a:lnTo>
                    <a:lnTo>
                      <a:pt x="42" y="72"/>
                    </a:lnTo>
                    <a:lnTo>
                      <a:pt x="43" y="80"/>
                    </a:lnTo>
                    <a:lnTo>
                      <a:pt x="36" y="8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03" name="Freeform 129">
                <a:extLst>
                  <a:ext uri="{FF2B5EF4-FFF2-40B4-BE49-F238E27FC236}">
                    <a16:creationId xmlns:a16="http://schemas.microsoft.com/office/drawing/2014/main" id="{A696CAAC-D73D-4BAE-B299-586B85918B4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14" y="2412"/>
                <a:ext cx="7" cy="6"/>
              </a:xfrm>
              <a:custGeom>
                <a:avLst/>
                <a:gdLst>
                  <a:gd name="T0" fmla="*/ 6 w 7"/>
                  <a:gd name="T1" fmla="*/ 6 h 6"/>
                  <a:gd name="T2" fmla="*/ 7 w 7"/>
                  <a:gd name="T3" fmla="*/ 5 h 6"/>
                  <a:gd name="T4" fmla="*/ 7 w 7"/>
                  <a:gd name="T5" fmla="*/ 3 h 6"/>
                  <a:gd name="T6" fmla="*/ 0 w 7"/>
                  <a:gd name="T7" fmla="*/ 3 h 6"/>
                  <a:gd name="T8" fmla="*/ 1 w 7"/>
                  <a:gd name="T9" fmla="*/ 0 h 6"/>
                  <a:gd name="T10" fmla="*/ 6 w 7"/>
                  <a:gd name="T11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" h="6">
                    <a:moveTo>
                      <a:pt x="6" y="6"/>
                    </a:moveTo>
                    <a:lnTo>
                      <a:pt x="7" y="5"/>
                    </a:lnTo>
                    <a:lnTo>
                      <a:pt x="7" y="3"/>
                    </a:lnTo>
                    <a:lnTo>
                      <a:pt x="0" y="3"/>
                    </a:lnTo>
                    <a:lnTo>
                      <a:pt x="1" y="0"/>
                    </a:lnTo>
                    <a:lnTo>
                      <a:pt x="6" y="6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04" name="Freeform 130">
                <a:extLst>
                  <a:ext uri="{FF2B5EF4-FFF2-40B4-BE49-F238E27FC236}">
                    <a16:creationId xmlns:a16="http://schemas.microsoft.com/office/drawing/2014/main" id="{41DAB82E-A5EB-4696-8A55-AA8F14517C2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02" y="2305"/>
                <a:ext cx="82" cy="35"/>
              </a:xfrm>
              <a:custGeom>
                <a:avLst/>
                <a:gdLst>
                  <a:gd name="T0" fmla="*/ 76 w 82"/>
                  <a:gd name="T1" fmla="*/ 35 h 35"/>
                  <a:gd name="T2" fmla="*/ 62 w 82"/>
                  <a:gd name="T3" fmla="*/ 23 h 35"/>
                  <a:gd name="T4" fmla="*/ 49 w 82"/>
                  <a:gd name="T5" fmla="*/ 16 h 35"/>
                  <a:gd name="T6" fmla="*/ 36 w 82"/>
                  <a:gd name="T7" fmla="*/ 11 h 35"/>
                  <a:gd name="T8" fmla="*/ 25 w 82"/>
                  <a:gd name="T9" fmla="*/ 9 h 35"/>
                  <a:gd name="T10" fmla="*/ 8 w 82"/>
                  <a:gd name="T11" fmla="*/ 7 h 35"/>
                  <a:gd name="T12" fmla="*/ 2 w 82"/>
                  <a:gd name="T13" fmla="*/ 8 h 35"/>
                  <a:gd name="T14" fmla="*/ 0 w 82"/>
                  <a:gd name="T15" fmla="*/ 1 h 35"/>
                  <a:gd name="T16" fmla="*/ 8 w 82"/>
                  <a:gd name="T17" fmla="*/ 0 h 35"/>
                  <a:gd name="T18" fmla="*/ 27 w 82"/>
                  <a:gd name="T19" fmla="*/ 2 h 35"/>
                  <a:gd name="T20" fmla="*/ 39 w 82"/>
                  <a:gd name="T21" fmla="*/ 4 h 35"/>
                  <a:gd name="T22" fmla="*/ 53 w 82"/>
                  <a:gd name="T23" fmla="*/ 9 h 35"/>
                  <a:gd name="T24" fmla="*/ 67 w 82"/>
                  <a:gd name="T25" fmla="*/ 17 h 35"/>
                  <a:gd name="T26" fmla="*/ 82 w 82"/>
                  <a:gd name="T27" fmla="*/ 29 h 35"/>
                  <a:gd name="T28" fmla="*/ 76 w 82"/>
                  <a:gd name="T29" fmla="*/ 35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82" h="35">
                    <a:moveTo>
                      <a:pt x="76" y="35"/>
                    </a:moveTo>
                    <a:lnTo>
                      <a:pt x="62" y="23"/>
                    </a:lnTo>
                    <a:lnTo>
                      <a:pt x="49" y="16"/>
                    </a:lnTo>
                    <a:lnTo>
                      <a:pt x="36" y="11"/>
                    </a:lnTo>
                    <a:lnTo>
                      <a:pt x="25" y="9"/>
                    </a:lnTo>
                    <a:lnTo>
                      <a:pt x="8" y="7"/>
                    </a:lnTo>
                    <a:lnTo>
                      <a:pt x="2" y="8"/>
                    </a:lnTo>
                    <a:lnTo>
                      <a:pt x="0" y="1"/>
                    </a:lnTo>
                    <a:lnTo>
                      <a:pt x="8" y="0"/>
                    </a:lnTo>
                    <a:lnTo>
                      <a:pt x="27" y="2"/>
                    </a:lnTo>
                    <a:lnTo>
                      <a:pt x="39" y="4"/>
                    </a:lnTo>
                    <a:lnTo>
                      <a:pt x="53" y="9"/>
                    </a:lnTo>
                    <a:lnTo>
                      <a:pt x="67" y="17"/>
                    </a:lnTo>
                    <a:lnTo>
                      <a:pt x="82" y="29"/>
                    </a:lnTo>
                    <a:lnTo>
                      <a:pt x="76" y="35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05" name="Freeform 131">
                <a:extLst>
                  <a:ext uri="{FF2B5EF4-FFF2-40B4-BE49-F238E27FC236}">
                    <a16:creationId xmlns:a16="http://schemas.microsoft.com/office/drawing/2014/main" id="{F39ABA86-DD99-4F40-A2DB-3FBA173C9AE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78" y="2334"/>
                <a:ext cx="7" cy="6"/>
              </a:xfrm>
              <a:custGeom>
                <a:avLst/>
                <a:gdLst>
                  <a:gd name="T0" fmla="*/ 7 w 7"/>
                  <a:gd name="T1" fmla="*/ 1 h 6"/>
                  <a:gd name="T2" fmla="*/ 6 w 7"/>
                  <a:gd name="T3" fmla="*/ 0 h 6"/>
                  <a:gd name="T4" fmla="*/ 0 w 7"/>
                  <a:gd name="T5" fmla="*/ 6 h 6"/>
                  <a:gd name="T6" fmla="*/ 7 w 7"/>
                  <a:gd name="T7" fmla="*/ 1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" h="6">
                    <a:moveTo>
                      <a:pt x="7" y="1"/>
                    </a:moveTo>
                    <a:lnTo>
                      <a:pt x="6" y="0"/>
                    </a:lnTo>
                    <a:lnTo>
                      <a:pt x="0" y="6"/>
                    </a:lnTo>
                    <a:lnTo>
                      <a:pt x="7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06" name="Freeform 132">
                <a:extLst>
                  <a:ext uri="{FF2B5EF4-FFF2-40B4-BE49-F238E27FC236}">
                    <a16:creationId xmlns:a16="http://schemas.microsoft.com/office/drawing/2014/main" id="{D738A677-08AF-4E19-80F1-FE16417ADDB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42" y="2309"/>
                <a:ext cx="65" cy="94"/>
              </a:xfrm>
              <a:custGeom>
                <a:avLst/>
                <a:gdLst>
                  <a:gd name="T0" fmla="*/ 65 w 65"/>
                  <a:gd name="T1" fmla="*/ 0 h 94"/>
                  <a:gd name="T2" fmla="*/ 65 w 65"/>
                  <a:gd name="T3" fmla="*/ 14 h 94"/>
                  <a:gd name="T4" fmla="*/ 65 w 65"/>
                  <a:gd name="T5" fmla="*/ 28 h 94"/>
                  <a:gd name="T6" fmla="*/ 62 w 65"/>
                  <a:gd name="T7" fmla="*/ 46 h 94"/>
                  <a:gd name="T8" fmla="*/ 54 w 65"/>
                  <a:gd name="T9" fmla="*/ 64 h 94"/>
                  <a:gd name="T10" fmla="*/ 49 w 65"/>
                  <a:gd name="T11" fmla="*/ 72 h 94"/>
                  <a:gd name="T12" fmla="*/ 42 w 65"/>
                  <a:gd name="T13" fmla="*/ 79 h 94"/>
                  <a:gd name="T14" fmla="*/ 35 w 65"/>
                  <a:gd name="T15" fmla="*/ 85 h 94"/>
                  <a:gd name="T16" fmla="*/ 26 w 65"/>
                  <a:gd name="T17" fmla="*/ 90 h 94"/>
                  <a:gd name="T18" fmla="*/ 14 w 65"/>
                  <a:gd name="T19" fmla="*/ 93 h 94"/>
                  <a:gd name="T20" fmla="*/ 2 w 65"/>
                  <a:gd name="T21" fmla="*/ 94 h 94"/>
                  <a:gd name="T22" fmla="*/ 0 w 65"/>
                  <a:gd name="T23" fmla="*/ 87 h 94"/>
                  <a:gd name="T24" fmla="*/ 12 w 65"/>
                  <a:gd name="T25" fmla="*/ 86 h 94"/>
                  <a:gd name="T26" fmla="*/ 22 w 65"/>
                  <a:gd name="T27" fmla="*/ 83 h 94"/>
                  <a:gd name="T28" fmla="*/ 30 w 65"/>
                  <a:gd name="T29" fmla="*/ 79 h 94"/>
                  <a:gd name="T30" fmla="*/ 37 w 65"/>
                  <a:gd name="T31" fmla="*/ 73 h 94"/>
                  <a:gd name="T32" fmla="*/ 43 w 65"/>
                  <a:gd name="T33" fmla="*/ 67 h 94"/>
                  <a:gd name="T34" fmla="*/ 47 w 65"/>
                  <a:gd name="T35" fmla="*/ 60 h 94"/>
                  <a:gd name="T36" fmla="*/ 54 w 65"/>
                  <a:gd name="T37" fmla="*/ 44 h 94"/>
                  <a:gd name="T38" fmla="*/ 57 w 65"/>
                  <a:gd name="T39" fmla="*/ 28 h 94"/>
                  <a:gd name="T40" fmla="*/ 57 w 65"/>
                  <a:gd name="T41" fmla="*/ 14 h 94"/>
                  <a:gd name="T42" fmla="*/ 57 w 65"/>
                  <a:gd name="T43" fmla="*/ 0 h 94"/>
                  <a:gd name="T44" fmla="*/ 65 w 65"/>
                  <a:gd name="T45" fmla="*/ 0 h 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65" h="94">
                    <a:moveTo>
                      <a:pt x="65" y="0"/>
                    </a:moveTo>
                    <a:lnTo>
                      <a:pt x="65" y="14"/>
                    </a:lnTo>
                    <a:lnTo>
                      <a:pt x="65" y="28"/>
                    </a:lnTo>
                    <a:lnTo>
                      <a:pt x="62" y="46"/>
                    </a:lnTo>
                    <a:lnTo>
                      <a:pt x="54" y="64"/>
                    </a:lnTo>
                    <a:lnTo>
                      <a:pt x="49" y="72"/>
                    </a:lnTo>
                    <a:lnTo>
                      <a:pt x="42" y="79"/>
                    </a:lnTo>
                    <a:lnTo>
                      <a:pt x="35" y="85"/>
                    </a:lnTo>
                    <a:lnTo>
                      <a:pt x="26" y="90"/>
                    </a:lnTo>
                    <a:lnTo>
                      <a:pt x="14" y="93"/>
                    </a:lnTo>
                    <a:lnTo>
                      <a:pt x="2" y="94"/>
                    </a:lnTo>
                    <a:lnTo>
                      <a:pt x="0" y="87"/>
                    </a:lnTo>
                    <a:lnTo>
                      <a:pt x="12" y="86"/>
                    </a:lnTo>
                    <a:lnTo>
                      <a:pt x="22" y="83"/>
                    </a:lnTo>
                    <a:lnTo>
                      <a:pt x="30" y="79"/>
                    </a:lnTo>
                    <a:lnTo>
                      <a:pt x="37" y="73"/>
                    </a:lnTo>
                    <a:lnTo>
                      <a:pt x="43" y="67"/>
                    </a:lnTo>
                    <a:lnTo>
                      <a:pt x="47" y="60"/>
                    </a:lnTo>
                    <a:lnTo>
                      <a:pt x="54" y="44"/>
                    </a:lnTo>
                    <a:lnTo>
                      <a:pt x="57" y="28"/>
                    </a:lnTo>
                    <a:lnTo>
                      <a:pt x="57" y="14"/>
                    </a:lnTo>
                    <a:lnTo>
                      <a:pt x="57" y="0"/>
                    </a:lnTo>
                    <a:lnTo>
                      <a:pt x="65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07" name="Freeform 133">
                <a:extLst>
                  <a:ext uri="{FF2B5EF4-FFF2-40B4-BE49-F238E27FC236}">
                    <a16:creationId xmlns:a16="http://schemas.microsoft.com/office/drawing/2014/main" id="{668874F4-6B4A-43B6-B74C-F199C8A0C5F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99" y="2306"/>
                <a:ext cx="8" cy="7"/>
              </a:xfrm>
              <a:custGeom>
                <a:avLst/>
                <a:gdLst>
                  <a:gd name="T0" fmla="*/ 3 w 8"/>
                  <a:gd name="T1" fmla="*/ 0 h 7"/>
                  <a:gd name="T2" fmla="*/ 0 w 8"/>
                  <a:gd name="T3" fmla="*/ 0 h 7"/>
                  <a:gd name="T4" fmla="*/ 0 w 8"/>
                  <a:gd name="T5" fmla="*/ 3 h 7"/>
                  <a:gd name="T6" fmla="*/ 8 w 8"/>
                  <a:gd name="T7" fmla="*/ 3 h 7"/>
                  <a:gd name="T8" fmla="*/ 5 w 8"/>
                  <a:gd name="T9" fmla="*/ 7 h 7"/>
                  <a:gd name="T10" fmla="*/ 3 w 8"/>
                  <a:gd name="T11" fmla="*/ 0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8" h="7">
                    <a:moveTo>
                      <a:pt x="3" y="0"/>
                    </a:moveTo>
                    <a:lnTo>
                      <a:pt x="0" y="0"/>
                    </a:lnTo>
                    <a:lnTo>
                      <a:pt x="0" y="3"/>
                    </a:lnTo>
                    <a:lnTo>
                      <a:pt x="8" y="3"/>
                    </a:lnTo>
                    <a:lnTo>
                      <a:pt x="5" y="7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08" name="Freeform 134">
                <a:extLst>
                  <a:ext uri="{FF2B5EF4-FFF2-40B4-BE49-F238E27FC236}">
                    <a16:creationId xmlns:a16="http://schemas.microsoft.com/office/drawing/2014/main" id="{BEF09F32-BA59-44DE-9051-7C453189A95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43" y="2341"/>
                <a:ext cx="100" cy="62"/>
              </a:xfrm>
              <a:custGeom>
                <a:avLst/>
                <a:gdLst>
                  <a:gd name="T0" fmla="*/ 100 w 100"/>
                  <a:gd name="T1" fmla="*/ 62 h 62"/>
                  <a:gd name="T2" fmla="*/ 74 w 100"/>
                  <a:gd name="T3" fmla="*/ 60 h 62"/>
                  <a:gd name="T4" fmla="*/ 52 w 100"/>
                  <a:gd name="T5" fmla="*/ 53 h 62"/>
                  <a:gd name="T6" fmla="*/ 34 w 100"/>
                  <a:gd name="T7" fmla="*/ 43 h 62"/>
                  <a:gd name="T8" fmla="*/ 21 w 100"/>
                  <a:gd name="T9" fmla="*/ 33 h 62"/>
                  <a:gd name="T10" fmla="*/ 11 w 100"/>
                  <a:gd name="T11" fmla="*/ 23 h 62"/>
                  <a:gd name="T12" fmla="*/ 4 w 100"/>
                  <a:gd name="T13" fmla="*/ 14 h 62"/>
                  <a:gd name="T14" fmla="*/ 0 w 100"/>
                  <a:gd name="T15" fmla="*/ 4 h 62"/>
                  <a:gd name="T16" fmla="*/ 6 w 100"/>
                  <a:gd name="T17" fmla="*/ 0 h 62"/>
                  <a:gd name="T18" fmla="*/ 10 w 100"/>
                  <a:gd name="T19" fmla="*/ 9 h 62"/>
                  <a:gd name="T20" fmla="*/ 17 w 100"/>
                  <a:gd name="T21" fmla="*/ 18 h 62"/>
                  <a:gd name="T22" fmla="*/ 26 w 100"/>
                  <a:gd name="T23" fmla="*/ 27 h 62"/>
                  <a:gd name="T24" fmla="*/ 40 w 100"/>
                  <a:gd name="T25" fmla="*/ 37 h 62"/>
                  <a:gd name="T26" fmla="*/ 56 w 100"/>
                  <a:gd name="T27" fmla="*/ 46 h 62"/>
                  <a:gd name="T28" fmla="*/ 76 w 100"/>
                  <a:gd name="T29" fmla="*/ 53 h 62"/>
                  <a:gd name="T30" fmla="*/ 100 w 100"/>
                  <a:gd name="T31" fmla="*/ 55 h 62"/>
                  <a:gd name="T32" fmla="*/ 100 w 100"/>
                  <a:gd name="T33" fmla="*/ 62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00" h="62">
                    <a:moveTo>
                      <a:pt x="100" y="62"/>
                    </a:moveTo>
                    <a:lnTo>
                      <a:pt x="74" y="60"/>
                    </a:lnTo>
                    <a:lnTo>
                      <a:pt x="52" y="53"/>
                    </a:lnTo>
                    <a:lnTo>
                      <a:pt x="34" y="43"/>
                    </a:lnTo>
                    <a:lnTo>
                      <a:pt x="21" y="33"/>
                    </a:lnTo>
                    <a:lnTo>
                      <a:pt x="11" y="23"/>
                    </a:lnTo>
                    <a:lnTo>
                      <a:pt x="4" y="14"/>
                    </a:lnTo>
                    <a:lnTo>
                      <a:pt x="0" y="4"/>
                    </a:lnTo>
                    <a:lnTo>
                      <a:pt x="6" y="0"/>
                    </a:lnTo>
                    <a:lnTo>
                      <a:pt x="10" y="9"/>
                    </a:lnTo>
                    <a:lnTo>
                      <a:pt x="17" y="18"/>
                    </a:lnTo>
                    <a:lnTo>
                      <a:pt x="26" y="27"/>
                    </a:lnTo>
                    <a:lnTo>
                      <a:pt x="40" y="37"/>
                    </a:lnTo>
                    <a:lnTo>
                      <a:pt x="56" y="46"/>
                    </a:lnTo>
                    <a:lnTo>
                      <a:pt x="76" y="53"/>
                    </a:lnTo>
                    <a:lnTo>
                      <a:pt x="100" y="55"/>
                    </a:lnTo>
                    <a:lnTo>
                      <a:pt x="100" y="6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09" name="Freeform 135">
                <a:extLst>
                  <a:ext uri="{FF2B5EF4-FFF2-40B4-BE49-F238E27FC236}">
                    <a16:creationId xmlns:a16="http://schemas.microsoft.com/office/drawing/2014/main" id="{A0395821-ACA6-41FC-A349-D8BC2FE26F4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42" y="2396"/>
                <a:ext cx="2" cy="7"/>
              </a:xfrm>
              <a:custGeom>
                <a:avLst/>
                <a:gdLst>
                  <a:gd name="T0" fmla="*/ 2 w 2"/>
                  <a:gd name="T1" fmla="*/ 7 h 7"/>
                  <a:gd name="T2" fmla="*/ 1 w 2"/>
                  <a:gd name="T3" fmla="*/ 7 h 7"/>
                  <a:gd name="T4" fmla="*/ 1 w 2"/>
                  <a:gd name="T5" fmla="*/ 0 h 7"/>
                  <a:gd name="T6" fmla="*/ 0 w 2"/>
                  <a:gd name="T7" fmla="*/ 0 h 7"/>
                  <a:gd name="T8" fmla="*/ 2 w 2"/>
                  <a:gd name="T9" fmla="*/ 7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7">
                    <a:moveTo>
                      <a:pt x="2" y="7"/>
                    </a:moveTo>
                    <a:lnTo>
                      <a:pt x="1" y="7"/>
                    </a:lnTo>
                    <a:lnTo>
                      <a:pt x="1" y="0"/>
                    </a:lnTo>
                    <a:lnTo>
                      <a:pt x="0" y="0"/>
                    </a:lnTo>
                    <a:lnTo>
                      <a:pt x="2" y="7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10" name="Freeform 136">
                <a:extLst>
                  <a:ext uri="{FF2B5EF4-FFF2-40B4-BE49-F238E27FC236}">
                    <a16:creationId xmlns:a16="http://schemas.microsoft.com/office/drawing/2014/main" id="{FA28FAF6-A4D6-4588-B54F-B5CB8DB84EC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61" y="2340"/>
                <a:ext cx="87" cy="60"/>
              </a:xfrm>
              <a:custGeom>
                <a:avLst/>
                <a:gdLst>
                  <a:gd name="T0" fmla="*/ 87 w 87"/>
                  <a:gd name="T1" fmla="*/ 7 h 60"/>
                  <a:gd name="T2" fmla="*/ 77 w 87"/>
                  <a:gd name="T3" fmla="*/ 11 h 60"/>
                  <a:gd name="T4" fmla="*/ 55 w 87"/>
                  <a:gd name="T5" fmla="*/ 22 h 60"/>
                  <a:gd name="T6" fmla="*/ 28 w 87"/>
                  <a:gd name="T7" fmla="*/ 39 h 60"/>
                  <a:gd name="T8" fmla="*/ 16 w 87"/>
                  <a:gd name="T9" fmla="*/ 49 h 60"/>
                  <a:gd name="T10" fmla="*/ 6 w 87"/>
                  <a:gd name="T11" fmla="*/ 60 h 60"/>
                  <a:gd name="T12" fmla="*/ 0 w 87"/>
                  <a:gd name="T13" fmla="*/ 55 h 60"/>
                  <a:gd name="T14" fmla="*/ 10 w 87"/>
                  <a:gd name="T15" fmla="*/ 44 h 60"/>
                  <a:gd name="T16" fmla="*/ 23 w 87"/>
                  <a:gd name="T17" fmla="*/ 33 h 60"/>
                  <a:gd name="T18" fmla="*/ 50 w 87"/>
                  <a:gd name="T19" fmla="*/ 16 h 60"/>
                  <a:gd name="T20" fmla="*/ 73 w 87"/>
                  <a:gd name="T21" fmla="*/ 4 h 60"/>
                  <a:gd name="T22" fmla="*/ 83 w 87"/>
                  <a:gd name="T23" fmla="*/ 0 h 60"/>
                  <a:gd name="T24" fmla="*/ 87 w 87"/>
                  <a:gd name="T25" fmla="*/ 7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87" h="60">
                    <a:moveTo>
                      <a:pt x="87" y="7"/>
                    </a:moveTo>
                    <a:lnTo>
                      <a:pt x="77" y="11"/>
                    </a:lnTo>
                    <a:lnTo>
                      <a:pt x="55" y="22"/>
                    </a:lnTo>
                    <a:lnTo>
                      <a:pt x="28" y="39"/>
                    </a:lnTo>
                    <a:lnTo>
                      <a:pt x="16" y="49"/>
                    </a:lnTo>
                    <a:lnTo>
                      <a:pt x="6" y="60"/>
                    </a:lnTo>
                    <a:lnTo>
                      <a:pt x="0" y="55"/>
                    </a:lnTo>
                    <a:lnTo>
                      <a:pt x="10" y="44"/>
                    </a:lnTo>
                    <a:lnTo>
                      <a:pt x="23" y="33"/>
                    </a:lnTo>
                    <a:lnTo>
                      <a:pt x="50" y="16"/>
                    </a:lnTo>
                    <a:lnTo>
                      <a:pt x="73" y="4"/>
                    </a:lnTo>
                    <a:lnTo>
                      <a:pt x="83" y="0"/>
                    </a:lnTo>
                    <a:lnTo>
                      <a:pt x="87" y="7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11" name="Freeform 137">
                <a:extLst>
                  <a:ext uri="{FF2B5EF4-FFF2-40B4-BE49-F238E27FC236}">
                    <a16:creationId xmlns:a16="http://schemas.microsoft.com/office/drawing/2014/main" id="{A50F206E-117A-481C-8E1C-FD0631D8F0E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43" y="2338"/>
                <a:ext cx="6" cy="9"/>
              </a:xfrm>
              <a:custGeom>
                <a:avLst/>
                <a:gdLst>
                  <a:gd name="T0" fmla="*/ 6 w 6"/>
                  <a:gd name="T1" fmla="*/ 3 h 9"/>
                  <a:gd name="T2" fmla="*/ 5 w 6"/>
                  <a:gd name="T3" fmla="*/ 0 h 9"/>
                  <a:gd name="T4" fmla="*/ 1 w 6"/>
                  <a:gd name="T5" fmla="*/ 2 h 9"/>
                  <a:gd name="T6" fmla="*/ 5 w 6"/>
                  <a:gd name="T7" fmla="*/ 9 h 9"/>
                  <a:gd name="T8" fmla="*/ 0 w 6"/>
                  <a:gd name="T9" fmla="*/ 7 h 9"/>
                  <a:gd name="T10" fmla="*/ 6 w 6"/>
                  <a:gd name="T11" fmla="*/ 3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" h="9">
                    <a:moveTo>
                      <a:pt x="6" y="3"/>
                    </a:moveTo>
                    <a:lnTo>
                      <a:pt x="5" y="0"/>
                    </a:lnTo>
                    <a:lnTo>
                      <a:pt x="1" y="2"/>
                    </a:lnTo>
                    <a:lnTo>
                      <a:pt x="5" y="9"/>
                    </a:lnTo>
                    <a:lnTo>
                      <a:pt x="0" y="7"/>
                    </a:lnTo>
                    <a:lnTo>
                      <a:pt x="6" y="3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12" name="Freeform 138">
                <a:extLst>
                  <a:ext uri="{FF2B5EF4-FFF2-40B4-BE49-F238E27FC236}">
                    <a16:creationId xmlns:a16="http://schemas.microsoft.com/office/drawing/2014/main" id="{E430ED46-37D5-4E2E-9A96-CE3805ECE5A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50" y="2395"/>
                <a:ext cx="33" cy="71"/>
              </a:xfrm>
              <a:custGeom>
                <a:avLst/>
                <a:gdLst>
                  <a:gd name="T0" fmla="*/ 17 w 33"/>
                  <a:gd name="T1" fmla="*/ 4 h 71"/>
                  <a:gd name="T2" fmla="*/ 10 w 33"/>
                  <a:gd name="T3" fmla="*/ 16 h 71"/>
                  <a:gd name="T4" fmla="*/ 8 w 33"/>
                  <a:gd name="T5" fmla="*/ 26 h 71"/>
                  <a:gd name="T6" fmla="*/ 9 w 33"/>
                  <a:gd name="T7" fmla="*/ 38 h 71"/>
                  <a:gd name="T8" fmla="*/ 11 w 33"/>
                  <a:gd name="T9" fmla="*/ 47 h 71"/>
                  <a:gd name="T10" fmla="*/ 16 w 33"/>
                  <a:gd name="T11" fmla="*/ 57 h 71"/>
                  <a:gd name="T12" fmla="*/ 21 w 33"/>
                  <a:gd name="T13" fmla="*/ 62 h 71"/>
                  <a:gd name="T14" fmla="*/ 26 w 33"/>
                  <a:gd name="T15" fmla="*/ 63 h 71"/>
                  <a:gd name="T16" fmla="*/ 31 w 33"/>
                  <a:gd name="T17" fmla="*/ 61 h 71"/>
                  <a:gd name="T18" fmla="*/ 33 w 33"/>
                  <a:gd name="T19" fmla="*/ 69 h 71"/>
                  <a:gd name="T20" fmla="*/ 26 w 33"/>
                  <a:gd name="T21" fmla="*/ 71 h 71"/>
                  <a:gd name="T22" fmla="*/ 17 w 33"/>
                  <a:gd name="T23" fmla="*/ 69 h 71"/>
                  <a:gd name="T24" fmla="*/ 10 w 33"/>
                  <a:gd name="T25" fmla="*/ 62 h 71"/>
                  <a:gd name="T26" fmla="*/ 4 w 33"/>
                  <a:gd name="T27" fmla="*/ 52 h 71"/>
                  <a:gd name="T28" fmla="*/ 1 w 33"/>
                  <a:gd name="T29" fmla="*/ 39 h 71"/>
                  <a:gd name="T30" fmla="*/ 0 w 33"/>
                  <a:gd name="T31" fmla="*/ 26 h 71"/>
                  <a:gd name="T32" fmla="*/ 3 w 33"/>
                  <a:gd name="T33" fmla="*/ 13 h 71"/>
                  <a:gd name="T34" fmla="*/ 10 w 33"/>
                  <a:gd name="T35" fmla="*/ 0 h 71"/>
                  <a:gd name="T36" fmla="*/ 17 w 33"/>
                  <a:gd name="T37" fmla="*/ 4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33" h="71">
                    <a:moveTo>
                      <a:pt x="17" y="4"/>
                    </a:moveTo>
                    <a:lnTo>
                      <a:pt x="10" y="16"/>
                    </a:lnTo>
                    <a:lnTo>
                      <a:pt x="8" y="26"/>
                    </a:lnTo>
                    <a:lnTo>
                      <a:pt x="9" y="38"/>
                    </a:lnTo>
                    <a:lnTo>
                      <a:pt x="11" y="47"/>
                    </a:lnTo>
                    <a:lnTo>
                      <a:pt x="16" y="57"/>
                    </a:lnTo>
                    <a:lnTo>
                      <a:pt x="21" y="62"/>
                    </a:lnTo>
                    <a:lnTo>
                      <a:pt x="26" y="63"/>
                    </a:lnTo>
                    <a:lnTo>
                      <a:pt x="31" y="61"/>
                    </a:lnTo>
                    <a:lnTo>
                      <a:pt x="33" y="69"/>
                    </a:lnTo>
                    <a:lnTo>
                      <a:pt x="26" y="71"/>
                    </a:lnTo>
                    <a:lnTo>
                      <a:pt x="17" y="69"/>
                    </a:lnTo>
                    <a:lnTo>
                      <a:pt x="10" y="62"/>
                    </a:lnTo>
                    <a:lnTo>
                      <a:pt x="4" y="52"/>
                    </a:lnTo>
                    <a:lnTo>
                      <a:pt x="1" y="39"/>
                    </a:lnTo>
                    <a:lnTo>
                      <a:pt x="0" y="26"/>
                    </a:lnTo>
                    <a:lnTo>
                      <a:pt x="3" y="13"/>
                    </a:lnTo>
                    <a:lnTo>
                      <a:pt x="10" y="0"/>
                    </a:lnTo>
                    <a:lnTo>
                      <a:pt x="17" y="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13" name="Freeform 139">
                <a:extLst>
                  <a:ext uri="{FF2B5EF4-FFF2-40B4-BE49-F238E27FC236}">
                    <a16:creationId xmlns:a16="http://schemas.microsoft.com/office/drawing/2014/main" id="{E9334B45-A5B6-477A-91D3-C839EBECC0B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60" y="2395"/>
                <a:ext cx="7" cy="5"/>
              </a:xfrm>
              <a:custGeom>
                <a:avLst/>
                <a:gdLst>
                  <a:gd name="T0" fmla="*/ 1 w 7"/>
                  <a:gd name="T1" fmla="*/ 0 h 5"/>
                  <a:gd name="T2" fmla="*/ 0 w 7"/>
                  <a:gd name="T3" fmla="*/ 0 h 5"/>
                  <a:gd name="T4" fmla="*/ 7 w 7"/>
                  <a:gd name="T5" fmla="*/ 4 h 5"/>
                  <a:gd name="T6" fmla="*/ 7 w 7"/>
                  <a:gd name="T7" fmla="*/ 5 h 5"/>
                  <a:gd name="T8" fmla="*/ 1 w 7"/>
                  <a:gd name="T9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5">
                    <a:moveTo>
                      <a:pt x="1" y="0"/>
                    </a:moveTo>
                    <a:lnTo>
                      <a:pt x="0" y="0"/>
                    </a:lnTo>
                    <a:lnTo>
                      <a:pt x="7" y="4"/>
                    </a:lnTo>
                    <a:lnTo>
                      <a:pt x="7" y="5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14" name="Freeform 140">
                <a:extLst>
                  <a:ext uri="{FF2B5EF4-FFF2-40B4-BE49-F238E27FC236}">
                    <a16:creationId xmlns:a16="http://schemas.microsoft.com/office/drawing/2014/main" id="{4BB584CB-DA7B-443F-A749-56240667563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80" y="2454"/>
                <a:ext cx="32" cy="58"/>
              </a:xfrm>
              <a:custGeom>
                <a:avLst/>
                <a:gdLst>
                  <a:gd name="T0" fmla="*/ 0 w 32"/>
                  <a:gd name="T1" fmla="*/ 3 h 58"/>
                  <a:gd name="T2" fmla="*/ 2 w 32"/>
                  <a:gd name="T3" fmla="*/ 1 h 58"/>
                  <a:gd name="T4" fmla="*/ 7 w 32"/>
                  <a:gd name="T5" fmla="*/ 0 h 58"/>
                  <a:gd name="T6" fmla="*/ 15 w 32"/>
                  <a:gd name="T7" fmla="*/ 3 h 58"/>
                  <a:gd name="T8" fmla="*/ 21 w 32"/>
                  <a:gd name="T9" fmla="*/ 9 h 58"/>
                  <a:gd name="T10" fmla="*/ 26 w 32"/>
                  <a:gd name="T11" fmla="*/ 16 h 58"/>
                  <a:gd name="T12" fmla="*/ 30 w 32"/>
                  <a:gd name="T13" fmla="*/ 26 h 58"/>
                  <a:gd name="T14" fmla="*/ 32 w 32"/>
                  <a:gd name="T15" fmla="*/ 37 h 58"/>
                  <a:gd name="T16" fmla="*/ 31 w 32"/>
                  <a:gd name="T17" fmla="*/ 47 h 58"/>
                  <a:gd name="T18" fmla="*/ 27 w 32"/>
                  <a:gd name="T19" fmla="*/ 58 h 58"/>
                  <a:gd name="T20" fmla="*/ 20 w 32"/>
                  <a:gd name="T21" fmla="*/ 55 h 58"/>
                  <a:gd name="T22" fmla="*/ 23 w 32"/>
                  <a:gd name="T23" fmla="*/ 46 h 58"/>
                  <a:gd name="T24" fmla="*/ 24 w 32"/>
                  <a:gd name="T25" fmla="*/ 37 h 58"/>
                  <a:gd name="T26" fmla="*/ 22 w 32"/>
                  <a:gd name="T27" fmla="*/ 28 h 58"/>
                  <a:gd name="T28" fmla="*/ 19 w 32"/>
                  <a:gd name="T29" fmla="*/ 20 h 58"/>
                  <a:gd name="T30" fmla="*/ 15 w 32"/>
                  <a:gd name="T31" fmla="*/ 14 h 58"/>
                  <a:gd name="T32" fmla="*/ 11 w 32"/>
                  <a:gd name="T33" fmla="*/ 10 h 58"/>
                  <a:gd name="T34" fmla="*/ 6 w 32"/>
                  <a:gd name="T35" fmla="*/ 8 h 58"/>
                  <a:gd name="T36" fmla="*/ 5 w 32"/>
                  <a:gd name="T37" fmla="*/ 8 h 58"/>
                  <a:gd name="T38" fmla="*/ 4 w 32"/>
                  <a:gd name="T39" fmla="*/ 10 h 58"/>
                  <a:gd name="T40" fmla="*/ 0 w 32"/>
                  <a:gd name="T41" fmla="*/ 3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32" h="58">
                    <a:moveTo>
                      <a:pt x="0" y="3"/>
                    </a:moveTo>
                    <a:lnTo>
                      <a:pt x="2" y="1"/>
                    </a:lnTo>
                    <a:lnTo>
                      <a:pt x="7" y="0"/>
                    </a:lnTo>
                    <a:lnTo>
                      <a:pt x="15" y="3"/>
                    </a:lnTo>
                    <a:lnTo>
                      <a:pt x="21" y="9"/>
                    </a:lnTo>
                    <a:lnTo>
                      <a:pt x="26" y="16"/>
                    </a:lnTo>
                    <a:lnTo>
                      <a:pt x="30" y="26"/>
                    </a:lnTo>
                    <a:lnTo>
                      <a:pt x="32" y="37"/>
                    </a:lnTo>
                    <a:lnTo>
                      <a:pt x="31" y="47"/>
                    </a:lnTo>
                    <a:lnTo>
                      <a:pt x="27" y="58"/>
                    </a:lnTo>
                    <a:lnTo>
                      <a:pt x="20" y="55"/>
                    </a:lnTo>
                    <a:lnTo>
                      <a:pt x="23" y="46"/>
                    </a:lnTo>
                    <a:lnTo>
                      <a:pt x="24" y="37"/>
                    </a:lnTo>
                    <a:lnTo>
                      <a:pt x="22" y="28"/>
                    </a:lnTo>
                    <a:lnTo>
                      <a:pt x="19" y="20"/>
                    </a:lnTo>
                    <a:lnTo>
                      <a:pt x="15" y="14"/>
                    </a:lnTo>
                    <a:lnTo>
                      <a:pt x="11" y="10"/>
                    </a:lnTo>
                    <a:lnTo>
                      <a:pt x="6" y="8"/>
                    </a:lnTo>
                    <a:lnTo>
                      <a:pt x="5" y="8"/>
                    </a:lnTo>
                    <a:lnTo>
                      <a:pt x="4" y="10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15" name="Freeform 141">
                <a:extLst>
                  <a:ext uri="{FF2B5EF4-FFF2-40B4-BE49-F238E27FC236}">
                    <a16:creationId xmlns:a16="http://schemas.microsoft.com/office/drawing/2014/main" id="{270ED39A-FDD6-4482-BFB2-2319DF69B47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80" y="2456"/>
                <a:ext cx="4" cy="8"/>
              </a:xfrm>
              <a:custGeom>
                <a:avLst/>
                <a:gdLst>
                  <a:gd name="T0" fmla="*/ 3 w 4"/>
                  <a:gd name="T1" fmla="*/ 8 h 8"/>
                  <a:gd name="T2" fmla="*/ 4 w 4"/>
                  <a:gd name="T3" fmla="*/ 8 h 8"/>
                  <a:gd name="T4" fmla="*/ 0 w 4"/>
                  <a:gd name="T5" fmla="*/ 1 h 8"/>
                  <a:gd name="T6" fmla="*/ 1 w 4"/>
                  <a:gd name="T7" fmla="*/ 0 h 8"/>
                  <a:gd name="T8" fmla="*/ 3 w 4"/>
                  <a:gd name="T9" fmla="*/ 8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8">
                    <a:moveTo>
                      <a:pt x="3" y="8"/>
                    </a:moveTo>
                    <a:lnTo>
                      <a:pt x="4" y="8"/>
                    </a:lnTo>
                    <a:lnTo>
                      <a:pt x="0" y="1"/>
                    </a:lnTo>
                    <a:lnTo>
                      <a:pt x="1" y="0"/>
                    </a:lnTo>
                    <a:lnTo>
                      <a:pt x="3" y="8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16" name="Freeform 142">
                <a:extLst>
                  <a:ext uri="{FF2B5EF4-FFF2-40B4-BE49-F238E27FC236}">
                    <a16:creationId xmlns:a16="http://schemas.microsoft.com/office/drawing/2014/main" id="{990FFB7A-6843-42B0-A684-9389AD92C69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35" y="2508"/>
                <a:ext cx="72" cy="33"/>
              </a:xfrm>
              <a:custGeom>
                <a:avLst/>
                <a:gdLst>
                  <a:gd name="T0" fmla="*/ 72 w 72"/>
                  <a:gd name="T1" fmla="*/ 5 h 33"/>
                  <a:gd name="T2" fmla="*/ 62 w 72"/>
                  <a:gd name="T3" fmla="*/ 16 h 33"/>
                  <a:gd name="T4" fmla="*/ 51 w 72"/>
                  <a:gd name="T5" fmla="*/ 24 h 33"/>
                  <a:gd name="T6" fmla="*/ 38 w 72"/>
                  <a:gd name="T7" fmla="*/ 30 h 33"/>
                  <a:gd name="T8" fmla="*/ 27 w 72"/>
                  <a:gd name="T9" fmla="*/ 33 h 33"/>
                  <a:gd name="T10" fmla="*/ 8 w 72"/>
                  <a:gd name="T11" fmla="*/ 33 h 33"/>
                  <a:gd name="T12" fmla="*/ 0 w 72"/>
                  <a:gd name="T13" fmla="*/ 32 h 33"/>
                  <a:gd name="T14" fmla="*/ 2 w 72"/>
                  <a:gd name="T15" fmla="*/ 25 h 33"/>
                  <a:gd name="T16" fmla="*/ 8 w 72"/>
                  <a:gd name="T17" fmla="*/ 26 h 33"/>
                  <a:gd name="T18" fmla="*/ 25 w 72"/>
                  <a:gd name="T19" fmla="*/ 26 h 33"/>
                  <a:gd name="T20" fmla="*/ 35 w 72"/>
                  <a:gd name="T21" fmla="*/ 23 h 33"/>
                  <a:gd name="T22" fmla="*/ 46 w 72"/>
                  <a:gd name="T23" fmla="*/ 18 h 33"/>
                  <a:gd name="T24" fmla="*/ 56 w 72"/>
                  <a:gd name="T25" fmla="*/ 11 h 33"/>
                  <a:gd name="T26" fmla="*/ 66 w 72"/>
                  <a:gd name="T27" fmla="*/ 0 h 33"/>
                  <a:gd name="T28" fmla="*/ 72 w 72"/>
                  <a:gd name="T29" fmla="*/ 5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72" h="33">
                    <a:moveTo>
                      <a:pt x="72" y="5"/>
                    </a:moveTo>
                    <a:lnTo>
                      <a:pt x="62" y="16"/>
                    </a:lnTo>
                    <a:lnTo>
                      <a:pt x="51" y="24"/>
                    </a:lnTo>
                    <a:lnTo>
                      <a:pt x="38" y="30"/>
                    </a:lnTo>
                    <a:lnTo>
                      <a:pt x="27" y="33"/>
                    </a:lnTo>
                    <a:lnTo>
                      <a:pt x="8" y="33"/>
                    </a:lnTo>
                    <a:lnTo>
                      <a:pt x="0" y="32"/>
                    </a:lnTo>
                    <a:lnTo>
                      <a:pt x="2" y="25"/>
                    </a:lnTo>
                    <a:lnTo>
                      <a:pt x="8" y="26"/>
                    </a:lnTo>
                    <a:lnTo>
                      <a:pt x="25" y="26"/>
                    </a:lnTo>
                    <a:lnTo>
                      <a:pt x="35" y="23"/>
                    </a:lnTo>
                    <a:lnTo>
                      <a:pt x="46" y="18"/>
                    </a:lnTo>
                    <a:lnTo>
                      <a:pt x="56" y="11"/>
                    </a:lnTo>
                    <a:lnTo>
                      <a:pt x="66" y="0"/>
                    </a:lnTo>
                    <a:lnTo>
                      <a:pt x="72" y="5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17" name="Freeform 143">
                <a:extLst>
                  <a:ext uri="{FF2B5EF4-FFF2-40B4-BE49-F238E27FC236}">
                    <a16:creationId xmlns:a16="http://schemas.microsoft.com/office/drawing/2014/main" id="{FCA2FC7B-9F76-4EC8-A70E-B02D1ED4DB4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00" y="2508"/>
                <a:ext cx="7" cy="5"/>
              </a:xfrm>
              <a:custGeom>
                <a:avLst/>
                <a:gdLst>
                  <a:gd name="T0" fmla="*/ 7 w 7"/>
                  <a:gd name="T1" fmla="*/ 4 h 5"/>
                  <a:gd name="T2" fmla="*/ 7 w 7"/>
                  <a:gd name="T3" fmla="*/ 5 h 5"/>
                  <a:gd name="T4" fmla="*/ 1 w 7"/>
                  <a:gd name="T5" fmla="*/ 0 h 5"/>
                  <a:gd name="T6" fmla="*/ 0 w 7"/>
                  <a:gd name="T7" fmla="*/ 1 h 5"/>
                  <a:gd name="T8" fmla="*/ 7 w 7"/>
                  <a:gd name="T9" fmla="*/ 4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5">
                    <a:moveTo>
                      <a:pt x="7" y="4"/>
                    </a:moveTo>
                    <a:lnTo>
                      <a:pt x="7" y="5"/>
                    </a:lnTo>
                    <a:lnTo>
                      <a:pt x="1" y="0"/>
                    </a:lnTo>
                    <a:lnTo>
                      <a:pt x="0" y="1"/>
                    </a:lnTo>
                    <a:lnTo>
                      <a:pt x="7" y="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18" name="Freeform 144">
                <a:extLst>
                  <a:ext uri="{FF2B5EF4-FFF2-40B4-BE49-F238E27FC236}">
                    <a16:creationId xmlns:a16="http://schemas.microsoft.com/office/drawing/2014/main" id="{0B22D942-4EFA-4DD1-869A-F5AFA1808A2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48" y="2533"/>
                <a:ext cx="90" cy="25"/>
              </a:xfrm>
              <a:custGeom>
                <a:avLst/>
                <a:gdLst>
                  <a:gd name="T0" fmla="*/ 90 w 90"/>
                  <a:gd name="T1" fmla="*/ 6 h 25"/>
                  <a:gd name="T2" fmla="*/ 84 w 90"/>
                  <a:gd name="T3" fmla="*/ 11 h 25"/>
                  <a:gd name="T4" fmla="*/ 77 w 90"/>
                  <a:gd name="T5" fmla="*/ 16 h 25"/>
                  <a:gd name="T6" fmla="*/ 67 w 90"/>
                  <a:gd name="T7" fmla="*/ 22 h 25"/>
                  <a:gd name="T8" fmla="*/ 54 w 90"/>
                  <a:gd name="T9" fmla="*/ 25 h 25"/>
                  <a:gd name="T10" fmla="*/ 38 w 90"/>
                  <a:gd name="T11" fmla="*/ 25 h 25"/>
                  <a:gd name="T12" fmla="*/ 19 w 90"/>
                  <a:gd name="T13" fmla="*/ 21 h 25"/>
                  <a:gd name="T14" fmla="*/ 10 w 90"/>
                  <a:gd name="T15" fmla="*/ 17 h 25"/>
                  <a:gd name="T16" fmla="*/ 0 w 90"/>
                  <a:gd name="T17" fmla="*/ 10 h 25"/>
                  <a:gd name="T18" fmla="*/ 5 w 90"/>
                  <a:gd name="T19" fmla="*/ 4 h 25"/>
                  <a:gd name="T20" fmla="*/ 14 w 90"/>
                  <a:gd name="T21" fmla="*/ 10 h 25"/>
                  <a:gd name="T22" fmla="*/ 22 w 90"/>
                  <a:gd name="T23" fmla="*/ 14 h 25"/>
                  <a:gd name="T24" fmla="*/ 40 w 90"/>
                  <a:gd name="T25" fmla="*/ 18 h 25"/>
                  <a:gd name="T26" fmla="*/ 52 w 90"/>
                  <a:gd name="T27" fmla="*/ 18 h 25"/>
                  <a:gd name="T28" fmla="*/ 63 w 90"/>
                  <a:gd name="T29" fmla="*/ 15 h 25"/>
                  <a:gd name="T30" fmla="*/ 72 w 90"/>
                  <a:gd name="T31" fmla="*/ 10 h 25"/>
                  <a:gd name="T32" fmla="*/ 79 w 90"/>
                  <a:gd name="T33" fmla="*/ 5 h 25"/>
                  <a:gd name="T34" fmla="*/ 85 w 90"/>
                  <a:gd name="T35" fmla="*/ 0 h 25"/>
                  <a:gd name="T36" fmla="*/ 90 w 90"/>
                  <a:gd name="T37" fmla="*/ 6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90" h="25">
                    <a:moveTo>
                      <a:pt x="90" y="6"/>
                    </a:moveTo>
                    <a:lnTo>
                      <a:pt x="84" y="11"/>
                    </a:lnTo>
                    <a:lnTo>
                      <a:pt x="77" y="16"/>
                    </a:lnTo>
                    <a:lnTo>
                      <a:pt x="67" y="22"/>
                    </a:lnTo>
                    <a:lnTo>
                      <a:pt x="54" y="25"/>
                    </a:lnTo>
                    <a:lnTo>
                      <a:pt x="38" y="25"/>
                    </a:lnTo>
                    <a:lnTo>
                      <a:pt x="19" y="21"/>
                    </a:lnTo>
                    <a:lnTo>
                      <a:pt x="10" y="17"/>
                    </a:lnTo>
                    <a:lnTo>
                      <a:pt x="0" y="10"/>
                    </a:lnTo>
                    <a:lnTo>
                      <a:pt x="5" y="4"/>
                    </a:lnTo>
                    <a:lnTo>
                      <a:pt x="14" y="10"/>
                    </a:lnTo>
                    <a:lnTo>
                      <a:pt x="22" y="14"/>
                    </a:lnTo>
                    <a:lnTo>
                      <a:pt x="40" y="18"/>
                    </a:lnTo>
                    <a:lnTo>
                      <a:pt x="52" y="18"/>
                    </a:lnTo>
                    <a:lnTo>
                      <a:pt x="63" y="15"/>
                    </a:lnTo>
                    <a:lnTo>
                      <a:pt x="72" y="10"/>
                    </a:lnTo>
                    <a:lnTo>
                      <a:pt x="79" y="5"/>
                    </a:lnTo>
                    <a:lnTo>
                      <a:pt x="85" y="0"/>
                    </a:lnTo>
                    <a:lnTo>
                      <a:pt x="90" y="6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19" name="Freeform 145">
                <a:extLst>
                  <a:ext uri="{FF2B5EF4-FFF2-40B4-BE49-F238E27FC236}">
                    <a16:creationId xmlns:a16="http://schemas.microsoft.com/office/drawing/2014/main" id="{16B18838-9AD9-400E-8627-2B56BD8B0DE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33" y="2533"/>
                <a:ext cx="5" cy="7"/>
              </a:xfrm>
              <a:custGeom>
                <a:avLst/>
                <a:gdLst>
                  <a:gd name="T0" fmla="*/ 4 w 5"/>
                  <a:gd name="T1" fmla="*/ 0 h 7"/>
                  <a:gd name="T2" fmla="*/ 0 w 5"/>
                  <a:gd name="T3" fmla="*/ 0 h 7"/>
                  <a:gd name="T4" fmla="*/ 5 w 5"/>
                  <a:gd name="T5" fmla="*/ 6 h 7"/>
                  <a:gd name="T6" fmla="*/ 2 w 5"/>
                  <a:gd name="T7" fmla="*/ 7 h 7"/>
                  <a:gd name="T8" fmla="*/ 4 w 5"/>
                  <a:gd name="T9" fmla="*/ 0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" h="7">
                    <a:moveTo>
                      <a:pt x="4" y="0"/>
                    </a:moveTo>
                    <a:lnTo>
                      <a:pt x="0" y="0"/>
                    </a:lnTo>
                    <a:lnTo>
                      <a:pt x="5" y="6"/>
                    </a:lnTo>
                    <a:lnTo>
                      <a:pt x="2" y="7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20" name="Freeform 146">
                <a:extLst>
                  <a:ext uri="{FF2B5EF4-FFF2-40B4-BE49-F238E27FC236}">
                    <a16:creationId xmlns:a16="http://schemas.microsoft.com/office/drawing/2014/main" id="{F76DCE38-50EE-4C67-87F8-86C5E023ABD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16" y="2441"/>
                <a:ext cx="42" cy="102"/>
              </a:xfrm>
              <a:custGeom>
                <a:avLst/>
                <a:gdLst>
                  <a:gd name="T0" fmla="*/ 32 w 42"/>
                  <a:gd name="T1" fmla="*/ 102 h 102"/>
                  <a:gd name="T2" fmla="*/ 23 w 42"/>
                  <a:gd name="T3" fmla="*/ 95 h 102"/>
                  <a:gd name="T4" fmla="*/ 15 w 42"/>
                  <a:gd name="T5" fmla="*/ 88 h 102"/>
                  <a:gd name="T6" fmla="*/ 6 w 42"/>
                  <a:gd name="T7" fmla="*/ 73 h 102"/>
                  <a:gd name="T8" fmla="*/ 2 w 42"/>
                  <a:gd name="T9" fmla="*/ 65 h 102"/>
                  <a:gd name="T10" fmla="*/ 0 w 42"/>
                  <a:gd name="T11" fmla="*/ 56 h 102"/>
                  <a:gd name="T12" fmla="*/ 1 w 42"/>
                  <a:gd name="T13" fmla="*/ 41 h 102"/>
                  <a:gd name="T14" fmla="*/ 2 w 42"/>
                  <a:gd name="T15" fmla="*/ 33 h 102"/>
                  <a:gd name="T16" fmla="*/ 6 w 42"/>
                  <a:gd name="T17" fmla="*/ 26 h 102"/>
                  <a:gd name="T18" fmla="*/ 14 w 42"/>
                  <a:gd name="T19" fmla="*/ 14 h 102"/>
                  <a:gd name="T20" fmla="*/ 26 w 42"/>
                  <a:gd name="T21" fmla="*/ 6 h 102"/>
                  <a:gd name="T22" fmla="*/ 33 w 42"/>
                  <a:gd name="T23" fmla="*/ 3 h 102"/>
                  <a:gd name="T24" fmla="*/ 41 w 42"/>
                  <a:gd name="T25" fmla="*/ 0 h 102"/>
                  <a:gd name="T26" fmla="*/ 42 w 42"/>
                  <a:gd name="T27" fmla="*/ 9 h 102"/>
                  <a:gd name="T28" fmla="*/ 35 w 42"/>
                  <a:gd name="T29" fmla="*/ 11 h 102"/>
                  <a:gd name="T30" fmla="*/ 30 w 42"/>
                  <a:gd name="T31" fmla="*/ 13 h 102"/>
                  <a:gd name="T32" fmla="*/ 19 w 42"/>
                  <a:gd name="T33" fmla="*/ 20 h 102"/>
                  <a:gd name="T34" fmla="*/ 12 w 42"/>
                  <a:gd name="T35" fmla="*/ 31 h 102"/>
                  <a:gd name="T36" fmla="*/ 9 w 42"/>
                  <a:gd name="T37" fmla="*/ 37 h 102"/>
                  <a:gd name="T38" fmla="*/ 8 w 42"/>
                  <a:gd name="T39" fmla="*/ 43 h 102"/>
                  <a:gd name="T40" fmla="*/ 7 w 42"/>
                  <a:gd name="T41" fmla="*/ 56 h 102"/>
                  <a:gd name="T42" fmla="*/ 9 w 42"/>
                  <a:gd name="T43" fmla="*/ 62 h 102"/>
                  <a:gd name="T44" fmla="*/ 12 w 42"/>
                  <a:gd name="T45" fmla="*/ 69 h 102"/>
                  <a:gd name="T46" fmla="*/ 21 w 42"/>
                  <a:gd name="T47" fmla="*/ 83 h 102"/>
                  <a:gd name="T48" fmla="*/ 28 w 42"/>
                  <a:gd name="T49" fmla="*/ 89 h 102"/>
                  <a:gd name="T50" fmla="*/ 37 w 42"/>
                  <a:gd name="T51" fmla="*/ 96 h 102"/>
                  <a:gd name="T52" fmla="*/ 32 w 42"/>
                  <a:gd name="T53" fmla="*/ 102 h 1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42" h="102">
                    <a:moveTo>
                      <a:pt x="32" y="102"/>
                    </a:moveTo>
                    <a:lnTo>
                      <a:pt x="23" y="95"/>
                    </a:lnTo>
                    <a:lnTo>
                      <a:pt x="15" y="88"/>
                    </a:lnTo>
                    <a:lnTo>
                      <a:pt x="6" y="73"/>
                    </a:lnTo>
                    <a:lnTo>
                      <a:pt x="2" y="65"/>
                    </a:lnTo>
                    <a:lnTo>
                      <a:pt x="0" y="56"/>
                    </a:lnTo>
                    <a:lnTo>
                      <a:pt x="1" y="41"/>
                    </a:lnTo>
                    <a:lnTo>
                      <a:pt x="2" y="33"/>
                    </a:lnTo>
                    <a:lnTo>
                      <a:pt x="6" y="26"/>
                    </a:lnTo>
                    <a:lnTo>
                      <a:pt x="14" y="14"/>
                    </a:lnTo>
                    <a:lnTo>
                      <a:pt x="26" y="6"/>
                    </a:lnTo>
                    <a:lnTo>
                      <a:pt x="33" y="3"/>
                    </a:lnTo>
                    <a:lnTo>
                      <a:pt x="41" y="0"/>
                    </a:lnTo>
                    <a:lnTo>
                      <a:pt x="42" y="9"/>
                    </a:lnTo>
                    <a:lnTo>
                      <a:pt x="35" y="11"/>
                    </a:lnTo>
                    <a:lnTo>
                      <a:pt x="30" y="13"/>
                    </a:lnTo>
                    <a:lnTo>
                      <a:pt x="19" y="20"/>
                    </a:lnTo>
                    <a:lnTo>
                      <a:pt x="12" y="31"/>
                    </a:lnTo>
                    <a:lnTo>
                      <a:pt x="9" y="37"/>
                    </a:lnTo>
                    <a:lnTo>
                      <a:pt x="8" y="43"/>
                    </a:lnTo>
                    <a:lnTo>
                      <a:pt x="7" y="56"/>
                    </a:lnTo>
                    <a:lnTo>
                      <a:pt x="9" y="62"/>
                    </a:lnTo>
                    <a:lnTo>
                      <a:pt x="12" y="69"/>
                    </a:lnTo>
                    <a:lnTo>
                      <a:pt x="21" y="83"/>
                    </a:lnTo>
                    <a:lnTo>
                      <a:pt x="28" y="89"/>
                    </a:lnTo>
                    <a:lnTo>
                      <a:pt x="37" y="96"/>
                    </a:lnTo>
                    <a:lnTo>
                      <a:pt x="32" y="10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21" name="Freeform 147">
                <a:extLst>
                  <a:ext uri="{FF2B5EF4-FFF2-40B4-BE49-F238E27FC236}">
                    <a16:creationId xmlns:a16="http://schemas.microsoft.com/office/drawing/2014/main" id="{E8473D03-1AAE-4ED3-AD4F-B7D5E7B78CF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48" y="2537"/>
                <a:ext cx="5" cy="6"/>
              </a:xfrm>
              <a:custGeom>
                <a:avLst/>
                <a:gdLst>
                  <a:gd name="T0" fmla="*/ 0 w 5"/>
                  <a:gd name="T1" fmla="*/ 6 h 6"/>
                  <a:gd name="T2" fmla="*/ 5 w 5"/>
                  <a:gd name="T3" fmla="*/ 0 h 6"/>
                  <a:gd name="T4" fmla="*/ 0 w 5"/>
                  <a:gd name="T5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5" h="6">
                    <a:moveTo>
                      <a:pt x="0" y="6"/>
                    </a:moveTo>
                    <a:lnTo>
                      <a:pt x="5" y="0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22" name="Freeform 148">
                <a:extLst>
                  <a:ext uri="{FF2B5EF4-FFF2-40B4-BE49-F238E27FC236}">
                    <a16:creationId xmlns:a16="http://schemas.microsoft.com/office/drawing/2014/main" id="{78C00E30-970D-4F6D-B5FE-AE7C5868E70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57" y="2370"/>
                <a:ext cx="53" cy="80"/>
              </a:xfrm>
              <a:custGeom>
                <a:avLst/>
                <a:gdLst>
                  <a:gd name="T0" fmla="*/ 0 w 53"/>
                  <a:gd name="T1" fmla="*/ 71 h 80"/>
                  <a:gd name="T2" fmla="*/ 24 w 53"/>
                  <a:gd name="T3" fmla="*/ 65 h 80"/>
                  <a:gd name="T4" fmla="*/ 33 w 53"/>
                  <a:gd name="T5" fmla="*/ 62 h 80"/>
                  <a:gd name="T6" fmla="*/ 39 w 53"/>
                  <a:gd name="T7" fmla="*/ 56 h 80"/>
                  <a:gd name="T8" fmla="*/ 43 w 53"/>
                  <a:gd name="T9" fmla="*/ 48 h 80"/>
                  <a:gd name="T10" fmla="*/ 45 w 53"/>
                  <a:gd name="T11" fmla="*/ 37 h 80"/>
                  <a:gd name="T12" fmla="*/ 43 w 53"/>
                  <a:gd name="T13" fmla="*/ 22 h 80"/>
                  <a:gd name="T14" fmla="*/ 37 w 53"/>
                  <a:gd name="T15" fmla="*/ 3 h 80"/>
                  <a:gd name="T16" fmla="*/ 44 w 53"/>
                  <a:gd name="T17" fmla="*/ 0 h 80"/>
                  <a:gd name="T18" fmla="*/ 50 w 53"/>
                  <a:gd name="T19" fmla="*/ 20 h 80"/>
                  <a:gd name="T20" fmla="*/ 53 w 53"/>
                  <a:gd name="T21" fmla="*/ 37 h 80"/>
                  <a:gd name="T22" fmla="*/ 50 w 53"/>
                  <a:gd name="T23" fmla="*/ 51 h 80"/>
                  <a:gd name="T24" fmla="*/ 45 w 53"/>
                  <a:gd name="T25" fmla="*/ 61 h 80"/>
                  <a:gd name="T26" fmla="*/ 37 w 53"/>
                  <a:gd name="T27" fmla="*/ 69 h 80"/>
                  <a:gd name="T28" fmla="*/ 26 w 53"/>
                  <a:gd name="T29" fmla="*/ 74 h 80"/>
                  <a:gd name="T30" fmla="*/ 1 w 53"/>
                  <a:gd name="T31" fmla="*/ 80 h 80"/>
                  <a:gd name="T32" fmla="*/ 0 w 53"/>
                  <a:gd name="T33" fmla="*/ 71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53" h="80">
                    <a:moveTo>
                      <a:pt x="0" y="71"/>
                    </a:moveTo>
                    <a:lnTo>
                      <a:pt x="24" y="65"/>
                    </a:lnTo>
                    <a:lnTo>
                      <a:pt x="33" y="62"/>
                    </a:lnTo>
                    <a:lnTo>
                      <a:pt x="39" y="56"/>
                    </a:lnTo>
                    <a:lnTo>
                      <a:pt x="43" y="48"/>
                    </a:lnTo>
                    <a:lnTo>
                      <a:pt x="45" y="37"/>
                    </a:lnTo>
                    <a:lnTo>
                      <a:pt x="43" y="22"/>
                    </a:lnTo>
                    <a:lnTo>
                      <a:pt x="37" y="3"/>
                    </a:lnTo>
                    <a:lnTo>
                      <a:pt x="44" y="0"/>
                    </a:lnTo>
                    <a:lnTo>
                      <a:pt x="50" y="20"/>
                    </a:lnTo>
                    <a:lnTo>
                      <a:pt x="53" y="37"/>
                    </a:lnTo>
                    <a:lnTo>
                      <a:pt x="50" y="51"/>
                    </a:lnTo>
                    <a:lnTo>
                      <a:pt x="45" y="61"/>
                    </a:lnTo>
                    <a:lnTo>
                      <a:pt x="37" y="69"/>
                    </a:lnTo>
                    <a:lnTo>
                      <a:pt x="26" y="74"/>
                    </a:lnTo>
                    <a:lnTo>
                      <a:pt x="1" y="80"/>
                    </a:lnTo>
                    <a:lnTo>
                      <a:pt x="0" y="7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23" name="Freeform 149">
                <a:extLst>
                  <a:ext uri="{FF2B5EF4-FFF2-40B4-BE49-F238E27FC236}">
                    <a16:creationId xmlns:a16="http://schemas.microsoft.com/office/drawing/2014/main" id="{681D783D-375E-45BB-A448-DEEC491B1E7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57" y="2441"/>
                <a:ext cx="1" cy="9"/>
              </a:xfrm>
              <a:custGeom>
                <a:avLst/>
                <a:gdLst>
                  <a:gd name="T0" fmla="*/ 0 w 1"/>
                  <a:gd name="T1" fmla="*/ 0 h 9"/>
                  <a:gd name="T2" fmla="*/ 1 w 1"/>
                  <a:gd name="T3" fmla="*/ 9 h 9"/>
                  <a:gd name="T4" fmla="*/ 0 w 1"/>
                  <a:gd name="T5" fmla="*/ 0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9">
                    <a:moveTo>
                      <a:pt x="0" y="0"/>
                    </a:moveTo>
                    <a:lnTo>
                      <a:pt x="1" y="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24" name="Freeform 150">
                <a:extLst>
                  <a:ext uri="{FF2B5EF4-FFF2-40B4-BE49-F238E27FC236}">
                    <a16:creationId xmlns:a16="http://schemas.microsoft.com/office/drawing/2014/main" id="{E62BD6AB-9087-4DEF-8D38-061D9ADC457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65" y="2335"/>
                <a:ext cx="136" cy="38"/>
              </a:xfrm>
              <a:custGeom>
                <a:avLst/>
                <a:gdLst>
                  <a:gd name="T0" fmla="*/ 129 w 136"/>
                  <a:gd name="T1" fmla="*/ 38 h 38"/>
                  <a:gd name="T2" fmla="*/ 124 w 136"/>
                  <a:gd name="T3" fmla="*/ 29 h 38"/>
                  <a:gd name="T4" fmla="*/ 118 w 136"/>
                  <a:gd name="T5" fmla="*/ 21 h 38"/>
                  <a:gd name="T6" fmla="*/ 109 w 136"/>
                  <a:gd name="T7" fmla="*/ 15 h 38"/>
                  <a:gd name="T8" fmla="*/ 100 w 136"/>
                  <a:gd name="T9" fmla="*/ 11 h 38"/>
                  <a:gd name="T10" fmla="*/ 81 w 136"/>
                  <a:gd name="T11" fmla="*/ 7 h 38"/>
                  <a:gd name="T12" fmla="*/ 58 w 136"/>
                  <a:gd name="T13" fmla="*/ 7 h 38"/>
                  <a:gd name="T14" fmla="*/ 48 w 136"/>
                  <a:gd name="T15" fmla="*/ 8 h 38"/>
                  <a:gd name="T16" fmla="*/ 38 w 136"/>
                  <a:gd name="T17" fmla="*/ 9 h 38"/>
                  <a:gd name="T18" fmla="*/ 20 w 136"/>
                  <a:gd name="T19" fmla="*/ 13 h 38"/>
                  <a:gd name="T20" fmla="*/ 3 w 136"/>
                  <a:gd name="T21" fmla="*/ 18 h 38"/>
                  <a:gd name="T22" fmla="*/ 0 w 136"/>
                  <a:gd name="T23" fmla="*/ 11 h 38"/>
                  <a:gd name="T24" fmla="*/ 17 w 136"/>
                  <a:gd name="T25" fmla="*/ 6 h 38"/>
                  <a:gd name="T26" fmla="*/ 36 w 136"/>
                  <a:gd name="T27" fmla="*/ 2 h 38"/>
                  <a:gd name="T28" fmla="*/ 46 w 136"/>
                  <a:gd name="T29" fmla="*/ 1 h 38"/>
                  <a:gd name="T30" fmla="*/ 58 w 136"/>
                  <a:gd name="T31" fmla="*/ 0 h 38"/>
                  <a:gd name="T32" fmla="*/ 81 w 136"/>
                  <a:gd name="T33" fmla="*/ 0 h 38"/>
                  <a:gd name="T34" fmla="*/ 103 w 136"/>
                  <a:gd name="T35" fmla="*/ 4 h 38"/>
                  <a:gd name="T36" fmla="*/ 114 w 136"/>
                  <a:gd name="T37" fmla="*/ 9 h 38"/>
                  <a:gd name="T38" fmla="*/ 123 w 136"/>
                  <a:gd name="T39" fmla="*/ 15 h 38"/>
                  <a:gd name="T40" fmla="*/ 130 w 136"/>
                  <a:gd name="T41" fmla="*/ 24 h 38"/>
                  <a:gd name="T42" fmla="*/ 136 w 136"/>
                  <a:gd name="T43" fmla="*/ 34 h 38"/>
                  <a:gd name="T44" fmla="*/ 129 w 136"/>
                  <a:gd name="T45" fmla="*/ 38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136" h="38">
                    <a:moveTo>
                      <a:pt x="129" y="38"/>
                    </a:moveTo>
                    <a:lnTo>
                      <a:pt x="124" y="29"/>
                    </a:lnTo>
                    <a:lnTo>
                      <a:pt x="118" y="21"/>
                    </a:lnTo>
                    <a:lnTo>
                      <a:pt x="109" y="15"/>
                    </a:lnTo>
                    <a:lnTo>
                      <a:pt x="100" y="11"/>
                    </a:lnTo>
                    <a:lnTo>
                      <a:pt x="81" y="7"/>
                    </a:lnTo>
                    <a:lnTo>
                      <a:pt x="58" y="7"/>
                    </a:lnTo>
                    <a:lnTo>
                      <a:pt x="48" y="8"/>
                    </a:lnTo>
                    <a:lnTo>
                      <a:pt x="38" y="9"/>
                    </a:lnTo>
                    <a:lnTo>
                      <a:pt x="20" y="13"/>
                    </a:lnTo>
                    <a:lnTo>
                      <a:pt x="3" y="18"/>
                    </a:lnTo>
                    <a:lnTo>
                      <a:pt x="0" y="11"/>
                    </a:lnTo>
                    <a:lnTo>
                      <a:pt x="17" y="6"/>
                    </a:lnTo>
                    <a:lnTo>
                      <a:pt x="36" y="2"/>
                    </a:lnTo>
                    <a:lnTo>
                      <a:pt x="46" y="1"/>
                    </a:lnTo>
                    <a:lnTo>
                      <a:pt x="58" y="0"/>
                    </a:lnTo>
                    <a:lnTo>
                      <a:pt x="81" y="0"/>
                    </a:lnTo>
                    <a:lnTo>
                      <a:pt x="103" y="4"/>
                    </a:lnTo>
                    <a:lnTo>
                      <a:pt x="114" y="9"/>
                    </a:lnTo>
                    <a:lnTo>
                      <a:pt x="123" y="15"/>
                    </a:lnTo>
                    <a:lnTo>
                      <a:pt x="130" y="24"/>
                    </a:lnTo>
                    <a:lnTo>
                      <a:pt x="136" y="34"/>
                    </a:lnTo>
                    <a:lnTo>
                      <a:pt x="129" y="38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25" name="Freeform 151">
                <a:extLst>
                  <a:ext uri="{FF2B5EF4-FFF2-40B4-BE49-F238E27FC236}">
                    <a16:creationId xmlns:a16="http://schemas.microsoft.com/office/drawing/2014/main" id="{5AD89CCA-653D-41A4-9512-D627D12049A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94" y="2369"/>
                <a:ext cx="7" cy="4"/>
              </a:xfrm>
              <a:custGeom>
                <a:avLst/>
                <a:gdLst>
                  <a:gd name="T0" fmla="*/ 7 w 7"/>
                  <a:gd name="T1" fmla="*/ 1 h 4"/>
                  <a:gd name="T2" fmla="*/ 7 w 7"/>
                  <a:gd name="T3" fmla="*/ 0 h 4"/>
                  <a:gd name="T4" fmla="*/ 0 w 7"/>
                  <a:gd name="T5" fmla="*/ 4 h 4"/>
                  <a:gd name="T6" fmla="*/ 7 w 7"/>
                  <a:gd name="T7" fmla="*/ 1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" h="4">
                    <a:moveTo>
                      <a:pt x="7" y="1"/>
                    </a:moveTo>
                    <a:lnTo>
                      <a:pt x="7" y="0"/>
                    </a:lnTo>
                    <a:lnTo>
                      <a:pt x="0" y="4"/>
                    </a:lnTo>
                    <a:lnTo>
                      <a:pt x="7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26" name="Freeform 152">
                <a:extLst>
                  <a:ext uri="{FF2B5EF4-FFF2-40B4-BE49-F238E27FC236}">
                    <a16:creationId xmlns:a16="http://schemas.microsoft.com/office/drawing/2014/main" id="{1D1E40EC-7877-4FEA-A764-1F08036FCD0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64" y="2086"/>
                <a:ext cx="95" cy="266"/>
              </a:xfrm>
              <a:custGeom>
                <a:avLst/>
                <a:gdLst>
                  <a:gd name="T0" fmla="*/ 0 w 95"/>
                  <a:gd name="T1" fmla="*/ 261 h 266"/>
                  <a:gd name="T2" fmla="*/ 17 w 95"/>
                  <a:gd name="T3" fmla="*/ 234 h 266"/>
                  <a:gd name="T4" fmla="*/ 33 w 95"/>
                  <a:gd name="T5" fmla="*/ 204 h 266"/>
                  <a:gd name="T6" fmla="*/ 52 w 95"/>
                  <a:gd name="T7" fmla="*/ 165 h 266"/>
                  <a:gd name="T8" fmla="*/ 70 w 95"/>
                  <a:gd name="T9" fmla="*/ 124 h 266"/>
                  <a:gd name="T10" fmla="*/ 82 w 95"/>
                  <a:gd name="T11" fmla="*/ 81 h 266"/>
                  <a:gd name="T12" fmla="*/ 86 w 95"/>
                  <a:gd name="T13" fmla="*/ 60 h 266"/>
                  <a:gd name="T14" fmla="*/ 87 w 95"/>
                  <a:gd name="T15" fmla="*/ 40 h 266"/>
                  <a:gd name="T16" fmla="*/ 85 w 95"/>
                  <a:gd name="T17" fmla="*/ 21 h 266"/>
                  <a:gd name="T18" fmla="*/ 81 w 95"/>
                  <a:gd name="T19" fmla="*/ 2 h 266"/>
                  <a:gd name="T20" fmla="*/ 88 w 95"/>
                  <a:gd name="T21" fmla="*/ 0 h 266"/>
                  <a:gd name="T22" fmla="*/ 92 w 95"/>
                  <a:gd name="T23" fmla="*/ 19 h 266"/>
                  <a:gd name="T24" fmla="*/ 95 w 95"/>
                  <a:gd name="T25" fmla="*/ 40 h 266"/>
                  <a:gd name="T26" fmla="*/ 93 w 95"/>
                  <a:gd name="T27" fmla="*/ 62 h 266"/>
                  <a:gd name="T28" fmla="*/ 89 w 95"/>
                  <a:gd name="T29" fmla="*/ 84 h 266"/>
                  <a:gd name="T30" fmla="*/ 77 w 95"/>
                  <a:gd name="T31" fmla="*/ 128 h 266"/>
                  <a:gd name="T32" fmla="*/ 59 w 95"/>
                  <a:gd name="T33" fmla="*/ 169 h 266"/>
                  <a:gd name="T34" fmla="*/ 40 w 95"/>
                  <a:gd name="T35" fmla="*/ 208 h 266"/>
                  <a:gd name="T36" fmla="*/ 23 w 95"/>
                  <a:gd name="T37" fmla="*/ 239 h 266"/>
                  <a:gd name="T38" fmla="*/ 6 w 95"/>
                  <a:gd name="T39" fmla="*/ 266 h 266"/>
                  <a:gd name="T40" fmla="*/ 0 w 95"/>
                  <a:gd name="T41" fmla="*/ 261 h 2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95" h="266">
                    <a:moveTo>
                      <a:pt x="0" y="261"/>
                    </a:moveTo>
                    <a:lnTo>
                      <a:pt x="17" y="234"/>
                    </a:lnTo>
                    <a:lnTo>
                      <a:pt x="33" y="204"/>
                    </a:lnTo>
                    <a:lnTo>
                      <a:pt x="52" y="165"/>
                    </a:lnTo>
                    <a:lnTo>
                      <a:pt x="70" y="124"/>
                    </a:lnTo>
                    <a:lnTo>
                      <a:pt x="82" y="81"/>
                    </a:lnTo>
                    <a:lnTo>
                      <a:pt x="86" y="60"/>
                    </a:lnTo>
                    <a:lnTo>
                      <a:pt x="87" y="40"/>
                    </a:lnTo>
                    <a:lnTo>
                      <a:pt x="85" y="21"/>
                    </a:lnTo>
                    <a:lnTo>
                      <a:pt x="81" y="2"/>
                    </a:lnTo>
                    <a:lnTo>
                      <a:pt x="88" y="0"/>
                    </a:lnTo>
                    <a:lnTo>
                      <a:pt x="92" y="19"/>
                    </a:lnTo>
                    <a:lnTo>
                      <a:pt x="95" y="40"/>
                    </a:lnTo>
                    <a:lnTo>
                      <a:pt x="93" y="62"/>
                    </a:lnTo>
                    <a:lnTo>
                      <a:pt x="89" y="84"/>
                    </a:lnTo>
                    <a:lnTo>
                      <a:pt x="77" y="128"/>
                    </a:lnTo>
                    <a:lnTo>
                      <a:pt x="59" y="169"/>
                    </a:lnTo>
                    <a:lnTo>
                      <a:pt x="40" y="208"/>
                    </a:lnTo>
                    <a:lnTo>
                      <a:pt x="23" y="239"/>
                    </a:lnTo>
                    <a:lnTo>
                      <a:pt x="6" y="266"/>
                    </a:lnTo>
                    <a:lnTo>
                      <a:pt x="0" y="26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27" name="Freeform 153">
                <a:extLst>
                  <a:ext uri="{FF2B5EF4-FFF2-40B4-BE49-F238E27FC236}">
                    <a16:creationId xmlns:a16="http://schemas.microsoft.com/office/drawing/2014/main" id="{FB48E474-CB48-4EBB-A809-BAA36A3AE3A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58" y="2346"/>
                <a:ext cx="12" cy="10"/>
              </a:xfrm>
              <a:custGeom>
                <a:avLst/>
                <a:gdLst>
                  <a:gd name="T0" fmla="*/ 10 w 12"/>
                  <a:gd name="T1" fmla="*/ 7 h 10"/>
                  <a:gd name="T2" fmla="*/ 0 w 12"/>
                  <a:gd name="T3" fmla="*/ 10 h 10"/>
                  <a:gd name="T4" fmla="*/ 6 w 12"/>
                  <a:gd name="T5" fmla="*/ 1 h 10"/>
                  <a:gd name="T6" fmla="*/ 12 w 12"/>
                  <a:gd name="T7" fmla="*/ 6 h 10"/>
                  <a:gd name="T8" fmla="*/ 7 w 12"/>
                  <a:gd name="T9" fmla="*/ 0 h 10"/>
                  <a:gd name="T10" fmla="*/ 10 w 12"/>
                  <a:gd name="T11" fmla="*/ 7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2" h="10">
                    <a:moveTo>
                      <a:pt x="10" y="7"/>
                    </a:moveTo>
                    <a:lnTo>
                      <a:pt x="0" y="10"/>
                    </a:lnTo>
                    <a:lnTo>
                      <a:pt x="6" y="1"/>
                    </a:lnTo>
                    <a:lnTo>
                      <a:pt x="12" y="6"/>
                    </a:lnTo>
                    <a:lnTo>
                      <a:pt x="7" y="0"/>
                    </a:lnTo>
                    <a:lnTo>
                      <a:pt x="10" y="7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28" name="Freeform 154">
                <a:extLst>
                  <a:ext uri="{FF2B5EF4-FFF2-40B4-BE49-F238E27FC236}">
                    <a16:creationId xmlns:a16="http://schemas.microsoft.com/office/drawing/2014/main" id="{CD444BB2-FF09-48E4-9E81-D8EF4682F21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04" y="1950"/>
                <a:ext cx="248" cy="139"/>
              </a:xfrm>
              <a:custGeom>
                <a:avLst/>
                <a:gdLst>
                  <a:gd name="T0" fmla="*/ 241 w 248"/>
                  <a:gd name="T1" fmla="*/ 139 h 139"/>
                  <a:gd name="T2" fmla="*/ 233 w 248"/>
                  <a:gd name="T3" fmla="*/ 122 h 139"/>
                  <a:gd name="T4" fmla="*/ 226 w 248"/>
                  <a:gd name="T5" fmla="*/ 108 h 139"/>
                  <a:gd name="T6" fmla="*/ 216 w 248"/>
                  <a:gd name="T7" fmla="*/ 93 h 139"/>
                  <a:gd name="T8" fmla="*/ 205 w 248"/>
                  <a:gd name="T9" fmla="*/ 81 h 139"/>
                  <a:gd name="T10" fmla="*/ 193 w 248"/>
                  <a:gd name="T11" fmla="*/ 69 h 139"/>
                  <a:gd name="T12" fmla="*/ 180 w 248"/>
                  <a:gd name="T13" fmla="*/ 58 h 139"/>
                  <a:gd name="T14" fmla="*/ 166 w 248"/>
                  <a:gd name="T15" fmla="*/ 49 h 139"/>
                  <a:gd name="T16" fmla="*/ 151 w 248"/>
                  <a:gd name="T17" fmla="*/ 42 h 139"/>
                  <a:gd name="T18" fmla="*/ 118 w 248"/>
                  <a:gd name="T19" fmla="*/ 28 h 139"/>
                  <a:gd name="T20" fmla="*/ 82 w 248"/>
                  <a:gd name="T21" fmla="*/ 18 h 139"/>
                  <a:gd name="T22" fmla="*/ 41 w 248"/>
                  <a:gd name="T23" fmla="*/ 11 h 139"/>
                  <a:gd name="T24" fmla="*/ 0 w 248"/>
                  <a:gd name="T25" fmla="*/ 7 h 139"/>
                  <a:gd name="T26" fmla="*/ 0 w 248"/>
                  <a:gd name="T27" fmla="*/ 0 h 139"/>
                  <a:gd name="T28" fmla="*/ 43 w 248"/>
                  <a:gd name="T29" fmla="*/ 4 h 139"/>
                  <a:gd name="T30" fmla="*/ 84 w 248"/>
                  <a:gd name="T31" fmla="*/ 11 h 139"/>
                  <a:gd name="T32" fmla="*/ 121 w 248"/>
                  <a:gd name="T33" fmla="*/ 21 h 139"/>
                  <a:gd name="T34" fmla="*/ 155 w 248"/>
                  <a:gd name="T35" fmla="*/ 35 h 139"/>
                  <a:gd name="T36" fmla="*/ 171 w 248"/>
                  <a:gd name="T37" fmla="*/ 43 h 139"/>
                  <a:gd name="T38" fmla="*/ 185 w 248"/>
                  <a:gd name="T39" fmla="*/ 52 h 139"/>
                  <a:gd name="T40" fmla="*/ 198 w 248"/>
                  <a:gd name="T41" fmla="*/ 63 h 139"/>
                  <a:gd name="T42" fmla="*/ 210 w 248"/>
                  <a:gd name="T43" fmla="*/ 75 h 139"/>
                  <a:gd name="T44" fmla="*/ 222 w 248"/>
                  <a:gd name="T45" fmla="*/ 88 h 139"/>
                  <a:gd name="T46" fmla="*/ 232 w 248"/>
                  <a:gd name="T47" fmla="*/ 103 h 139"/>
                  <a:gd name="T48" fmla="*/ 240 w 248"/>
                  <a:gd name="T49" fmla="*/ 118 h 139"/>
                  <a:gd name="T50" fmla="*/ 248 w 248"/>
                  <a:gd name="T51" fmla="*/ 135 h 139"/>
                  <a:gd name="T52" fmla="*/ 241 w 248"/>
                  <a:gd name="T53" fmla="*/ 139 h 1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248" h="139">
                    <a:moveTo>
                      <a:pt x="241" y="139"/>
                    </a:moveTo>
                    <a:lnTo>
                      <a:pt x="233" y="122"/>
                    </a:lnTo>
                    <a:lnTo>
                      <a:pt x="226" y="108"/>
                    </a:lnTo>
                    <a:lnTo>
                      <a:pt x="216" y="93"/>
                    </a:lnTo>
                    <a:lnTo>
                      <a:pt x="205" y="81"/>
                    </a:lnTo>
                    <a:lnTo>
                      <a:pt x="193" y="69"/>
                    </a:lnTo>
                    <a:lnTo>
                      <a:pt x="180" y="58"/>
                    </a:lnTo>
                    <a:lnTo>
                      <a:pt x="166" y="49"/>
                    </a:lnTo>
                    <a:lnTo>
                      <a:pt x="151" y="42"/>
                    </a:lnTo>
                    <a:lnTo>
                      <a:pt x="118" y="28"/>
                    </a:lnTo>
                    <a:lnTo>
                      <a:pt x="82" y="18"/>
                    </a:lnTo>
                    <a:lnTo>
                      <a:pt x="41" y="11"/>
                    </a:lnTo>
                    <a:lnTo>
                      <a:pt x="0" y="7"/>
                    </a:lnTo>
                    <a:lnTo>
                      <a:pt x="0" y="0"/>
                    </a:lnTo>
                    <a:lnTo>
                      <a:pt x="43" y="4"/>
                    </a:lnTo>
                    <a:lnTo>
                      <a:pt x="84" y="11"/>
                    </a:lnTo>
                    <a:lnTo>
                      <a:pt x="121" y="21"/>
                    </a:lnTo>
                    <a:lnTo>
                      <a:pt x="155" y="35"/>
                    </a:lnTo>
                    <a:lnTo>
                      <a:pt x="171" y="43"/>
                    </a:lnTo>
                    <a:lnTo>
                      <a:pt x="185" y="52"/>
                    </a:lnTo>
                    <a:lnTo>
                      <a:pt x="198" y="63"/>
                    </a:lnTo>
                    <a:lnTo>
                      <a:pt x="210" y="75"/>
                    </a:lnTo>
                    <a:lnTo>
                      <a:pt x="222" y="88"/>
                    </a:lnTo>
                    <a:lnTo>
                      <a:pt x="232" y="103"/>
                    </a:lnTo>
                    <a:lnTo>
                      <a:pt x="240" y="118"/>
                    </a:lnTo>
                    <a:lnTo>
                      <a:pt x="248" y="135"/>
                    </a:lnTo>
                    <a:lnTo>
                      <a:pt x="241" y="139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29" name="Freeform 155">
                <a:extLst>
                  <a:ext uri="{FF2B5EF4-FFF2-40B4-BE49-F238E27FC236}">
                    <a16:creationId xmlns:a16="http://schemas.microsoft.com/office/drawing/2014/main" id="{96849F56-F864-45B6-9439-E0256085C81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45" y="2085"/>
                <a:ext cx="7" cy="4"/>
              </a:xfrm>
              <a:custGeom>
                <a:avLst/>
                <a:gdLst>
                  <a:gd name="T0" fmla="*/ 7 w 7"/>
                  <a:gd name="T1" fmla="*/ 1 h 4"/>
                  <a:gd name="T2" fmla="*/ 7 w 7"/>
                  <a:gd name="T3" fmla="*/ 0 h 4"/>
                  <a:gd name="T4" fmla="*/ 0 w 7"/>
                  <a:gd name="T5" fmla="*/ 4 h 4"/>
                  <a:gd name="T6" fmla="*/ 0 w 7"/>
                  <a:gd name="T7" fmla="*/ 3 h 4"/>
                  <a:gd name="T8" fmla="*/ 7 w 7"/>
                  <a:gd name="T9" fmla="*/ 1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4">
                    <a:moveTo>
                      <a:pt x="7" y="1"/>
                    </a:moveTo>
                    <a:lnTo>
                      <a:pt x="7" y="0"/>
                    </a:lnTo>
                    <a:lnTo>
                      <a:pt x="0" y="4"/>
                    </a:lnTo>
                    <a:lnTo>
                      <a:pt x="0" y="3"/>
                    </a:lnTo>
                    <a:lnTo>
                      <a:pt x="7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30" name="Freeform 156">
                <a:extLst>
                  <a:ext uri="{FF2B5EF4-FFF2-40B4-BE49-F238E27FC236}">
                    <a16:creationId xmlns:a16="http://schemas.microsoft.com/office/drawing/2014/main" id="{9700B33C-B1ED-4C6D-B7D2-AB1039DEAB6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39" y="1794"/>
                <a:ext cx="265" cy="163"/>
              </a:xfrm>
              <a:custGeom>
                <a:avLst/>
                <a:gdLst>
                  <a:gd name="T0" fmla="*/ 265 w 265"/>
                  <a:gd name="T1" fmla="*/ 163 h 163"/>
                  <a:gd name="T2" fmla="*/ 220 w 265"/>
                  <a:gd name="T3" fmla="*/ 159 h 163"/>
                  <a:gd name="T4" fmla="*/ 175 w 265"/>
                  <a:gd name="T5" fmla="*/ 153 h 163"/>
                  <a:gd name="T6" fmla="*/ 130 w 265"/>
                  <a:gd name="T7" fmla="*/ 143 h 163"/>
                  <a:gd name="T8" fmla="*/ 90 w 265"/>
                  <a:gd name="T9" fmla="*/ 127 h 163"/>
                  <a:gd name="T10" fmla="*/ 71 w 265"/>
                  <a:gd name="T11" fmla="*/ 117 h 163"/>
                  <a:gd name="T12" fmla="*/ 54 w 265"/>
                  <a:gd name="T13" fmla="*/ 106 h 163"/>
                  <a:gd name="T14" fmla="*/ 39 w 265"/>
                  <a:gd name="T15" fmla="*/ 94 h 163"/>
                  <a:gd name="T16" fmla="*/ 27 w 265"/>
                  <a:gd name="T17" fmla="*/ 80 h 163"/>
                  <a:gd name="T18" fmla="*/ 15 w 265"/>
                  <a:gd name="T19" fmla="*/ 63 h 163"/>
                  <a:gd name="T20" fmla="*/ 7 w 265"/>
                  <a:gd name="T21" fmla="*/ 45 h 163"/>
                  <a:gd name="T22" fmla="*/ 2 w 265"/>
                  <a:gd name="T23" fmla="*/ 23 h 163"/>
                  <a:gd name="T24" fmla="*/ 0 w 265"/>
                  <a:gd name="T25" fmla="*/ 0 h 163"/>
                  <a:gd name="T26" fmla="*/ 7 w 265"/>
                  <a:gd name="T27" fmla="*/ 0 h 163"/>
                  <a:gd name="T28" fmla="*/ 9 w 265"/>
                  <a:gd name="T29" fmla="*/ 21 h 163"/>
                  <a:gd name="T30" fmla="*/ 14 w 265"/>
                  <a:gd name="T31" fmla="*/ 42 h 163"/>
                  <a:gd name="T32" fmla="*/ 22 w 265"/>
                  <a:gd name="T33" fmla="*/ 59 h 163"/>
                  <a:gd name="T34" fmla="*/ 33 w 265"/>
                  <a:gd name="T35" fmla="*/ 75 h 163"/>
                  <a:gd name="T36" fmla="*/ 44 w 265"/>
                  <a:gd name="T37" fmla="*/ 88 h 163"/>
                  <a:gd name="T38" fmla="*/ 59 w 265"/>
                  <a:gd name="T39" fmla="*/ 100 h 163"/>
                  <a:gd name="T40" fmla="*/ 76 w 265"/>
                  <a:gd name="T41" fmla="*/ 111 h 163"/>
                  <a:gd name="T42" fmla="*/ 94 w 265"/>
                  <a:gd name="T43" fmla="*/ 120 h 163"/>
                  <a:gd name="T44" fmla="*/ 133 w 265"/>
                  <a:gd name="T45" fmla="*/ 136 h 163"/>
                  <a:gd name="T46" fmla="*/ 177 w 265"/>
                  <a:gd name="T47" fmla="*/ 146 h 163"/>
                  <a:gd name="T48" fmla="*/ 220 w 265"/>
                  <a:gd name="T49" fmla="*/ 152 h 163"/>
                  <a:gd name="T50" fmla="*/ 265 w 265"/>
                  <a:gd name="T51" fmla="*/ 156 h 163"/>
                  <a:gd name="T52" fmla="*/ 265 w 265"/>
                  <a:gd name="T53" fmla="*/ 163 h 1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265" h="163">
                    <a:moveTo>
                      <a:pt x="265" y="163"/>
                    </a:moveTo>
                    <a:lnTo>
                      <a:pt x="220" y="159"/>
                    </a:lnTo>
                    <a:lnTo>
                      <a:pt x="175" y="153"/>
                    </a:lnTo>
                    <a:lnTo>
                      <a:pt x="130" y="143"/>
                    </a:lnTo>
                    <a:lnTo>
                      <a:pt x="90" y="127"/>
                    </a:lnTo>
                    <a:lnTo>
                      <a:pt x="71" y="117"/>
                    </a:lnTo>
                    <a:lnTo>
                      <a:pt x="54" y="106"/>
                    </a:lnTo>
                    <a:lnTo>
                      <a:pt x="39" y="94"/>
                    </a:lnTo>
                    <a:lnTo>
                      <a:pt x="27" y="80"/>
                    </a:lnTo>
                    <a:lnTo>
                      <a:pt x="15" y="63"/>
                    </a:lnTo>
                    <a:lnTo>
                      <a:pt x="7" y="45"/>
                    </a:lnTo>
                    <a:lnTo>
                      <a:pt x="2" y="23"/>
                    </a:lnTo>
                    <a:lnTo>
                      <a:pt x="0" y="0"/>
                    </a:lnTo>
                    <a:lnTo>
                      <a:pt x="7" y="0"/>
                    </a:lnTo>
                    <a:lnTo>
                      <a:pt x="9" y="21"/>
                    </a:lnTo>
                    <a:lnTo>
                      <a:pt x="14" y="42"/>
                    </a:lnTo>
                    <a:lnTo>
                      <a:pt x="22" y="59"/>
                    </a:lnTo>
                    <a:lnTo>
                      <a:pt x="33" y="75"/>
                    </a:lnTo>
                    <a:lnTo>
                      <a:pt x="44" y="88"/>
                    </a:lnTo>
                    <a:lnTo>
                      <a:pt x="59" y="100"/>
                    </a:lnTo>
                    <a:lnTo>
                      <a:pt x="76" y="111"/>
                    </a:lnTo>
                    <a:lnTo>
                      <a:pt x="94" y="120"/>
                    </a:lnTo>
                    <a:lnTo>
                      <a:pt x="133" y="136"/>
                    </a:lnTo>
                    <a:lnTo>
                      <a:pt x="177" y="146"/>
                    </a:lnTo>
                    <a:lnTo>
                      <a:pt x="220" y="152"/>
                    </a:lnTo>
                    <a:lnTo>
                      <a:pt x="265" y="156"/>
                    </a:lnTo>
                    <a:lnTo>
                      <a:pt x="265" y="163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31" name="Freeform 157">
                <a:extLst>
                  <a:ext uri="{FF2B5EF4-FFF2-40B4-BE49-F238E27FC236}">
                    <a16:creationId xmlns:a16="http://schemas.microsoft.com/office/drawing/2014/main" id="{AB08F19A-E5BD-449D-9625-F6D9FF70991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04" y="1950"/>
                <a:ext cx="1" cy="7"/>
              </a:xfrm>
              <a:custGeom>
                <a:avLst/>
                <a:gdLst>
                  <a:gd name="T0" fmla="*/ 0 h 7"/>
                  <a:gd name="T1" fmla="*/ 7 h 7"/>
                  <a:gd name="T2" fmla="*/ 0 h 7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7">
                    <a:moveTo>
                      <a:pt x="0" y="0"/>
                    </a:moveTo>
                    <a:lnTo>
                      <a:pt x="0" y="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32" name="Freeform 158">
                <a:extLst>
                  <a:ext uri="{FF2B5EF4-FFF2-40B4-BE49-F238E27FC236}">
                    <a16:creationId xmlns:a16="http://schemas.microsoft.com/office/drawing/2014/main" id="{A279DE21-4302-4036-A060-A6E2A1C5782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39" y="1502"/>
                <a:ext cx="359" cy="292"/>
              </a:xfrm>
              <a:custGeom>
                <a:avLst/>
                <a:gdLst>
                  <a:gd name="T0" fmla="*/ 0 w 359"/>
                  <a:gd name="T1" fmla="*/ 292 h 292"/>
                  <a:gd name="T2" fmla="*/ 0 w 359"/>
                  <a:gd name="T3" fmla="*/ 268 h 292"/>
                  <a:gd name="T4" fmla="*/ 3 w 359"/>
                  <a:gd name="T5" fmla="*/ 244 h 292"/>
                  <a:gd name="T6" fmla="*/ 9 w 359"/>
                  <a:gd name="T7" fmla="*/ 221 h 292"/>
                  <a:gd name="T8" fmla="*/ 18 w 359"/>
                  <a:gd name="T9" fmla="*/ 199 h 292"/>
                  <a:gd name="T10" fmla="*/ 30 w 359"/>
                  <a:gd name="T11" fmla="*/ 178 h 292"/>
                  <a:gd name="T12" fmla="*/ 44 w 359"/>
                  <a:gd name="T13" fmla="*/ 158 h 292"/>
                  <a:gd name="T14" fmla="*/ 61 w 359"/>
                  <a:gd name="T15" fmla="*/ 137 h 292"/>
                  <a:gd name="T16" fmla="*/ 81 w 359"/>
                  <a:gd name="T17" fmla="*/ 119 h 292"/>
                  <a:gd name="T18" fmla="*/ 105 w 359"/>
                  <a:gd name="T19" fmla="*/ 101 h 292"/>
                  <a:gd name="T20" fmla="*/ 132 w 359"/>
                  <a:gd name="T21" fmla="*/ 84 h 292"/>
                  <a:gd name="T22" fmla="*/ 161 w 359"/>
                  <a:gd name="T23" fmla="*/ 67 h 292"/>
                  <a:gd name="T24" fmla="*/ 194 w 359"/>
                  <a:gd name="T25" fmla="*/ 52 h 292"/>
                  <a:gd name="T26" fmla="*/ 230 w 359"/>
                  <a:gd name="T27" fmla="*/ 36 h 292"/>
                  <a:gd name="T28" fmla="*/ 268 w 359"/>
                  <a:gd name="T29" fmla="*/ 23 h 292"/>
                  <a:gd name="T30" fmla="*/ 310 w 359"/>
                  <a:gd name="T31" fmla="*/ 11 h 292"/>
                  <a:gd name="T32" fmla="*/ 358 w 359"/>
                  <a:gd name="T33" fmla="*/ 0 h 292"/>
                  <a:gd name="T34" fmla="*/ 359 w 359"/>
                  <a:gd name="T35" fmla="*/ 8 h 292"/>
                  <a:gd name="T36" fmla="*/ 312 w 359"/>
                  <a:gd name="T37" fmla="*/ 19 h 292"/>
                  <a:gd name="T38" fmla="*/ 270 w 359"/>
                  <a:gd name="T39" fmla="*/ 31 h 292"/>
                  <a:gd name="T40" fmla="*/ 232 w 359"/>
                  <a:gd name="T41" fmla="*/ 44 h 292"/>
                  <a:gd name="T42" fmla="*/ 198 w 359"/>
                  <a:gd name="T43" fmla="*/ 59 h 292"/>
                  <a:gd name="T44" fmla="*/ 165 w 359"/>
                  <a:gd name="T45" fmla="*/ 74 h 292"/>
                  <a:gd name="T46" fmla="*/ 136 w 359"/>
                  <a:gd name="T47" fmla="*/ 91 h 292"/>
                  <a:gd name="T48" fmla="*/ 109 w 359"/>
                  <a:gd name="T49" fmla="*/ 108 h 292"/>
                  <a:gd name="T50" fmla="*/ 86 w 359"/>
                  <a:gd name="T51" fmla="*/ 125 h 292"/>
                  <a:gd name="T52" fmla="*/ 66 w 359"/>
                  <a:gd name="T53" fmla="*/ 143 h 292"/>
                  <a:gd name="T54" fmla="*/ 50 w 359"/>
                  <a:gd name="T55" fmla="*/ 163 h 292"/>
                  <a:gd name="T56" fmla="*/ 36 w 359"/>
                  <a:gd name="T57" fmla="*/ 183 h 292"/>
                  <a:gd name="T58" fmla="*/ 25 w 359"/>
                  <a:gd name="T59" fmla="*/ 203 h 292"/>
                  <a:gd name="T60" fmla="*/ 16 w 359"/>
                  <a:gd name="T61" fmla="*/ 225 h 292"/>
                  <a:gd name="T62" fmla="*/ 10 w 359"/>
                  <a:gd name="T63" fmla="*/ 247 h 292"/>
                  <a:gd name="T64" fmla="*/ 7 w 359"/>
                  <a:gd name="T65" fmla="*/ 270 h 292"/>
                  <a:gd name="T66" fmla="*/ 7 w 359"/>
                  <a:gd name="T67" fmla="*/ 292 h 292"/>
                  <a:gd name="T68" fmla="*/ 0 w 359"/>
                  <a:gd name="T69" fmla="*/ 292 h 2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359" h="292">
                    <a:moveTo>
                      <a:pt x="0" y="292"/>
                    </a:moveTo>
                    <a:lnTo>
                      <a:pt x="0" y="268"/>
                    </a:lnTo>
                    <a:lnTo>
                      <a:pt x="3" y="244"/>
                    </a:lnTo>
                    <a:lnTo>
                      <a:pt x="9" y="221"/>
                    </a:lnTo>
                    <a:lnTo>
                      <a:pt x="18" y="199"/>
                    </a:lnTo>
                    <a:lnTo>
                      <a:pt x="30" y="178"/>
                    </a:lnTo>
                    <a:lnTo>
                      <a:pt x="44" y="158"/>
                    </a:lnTo>
                    <a:lnTo>
                      <a:pt x="61" y="137"/>
                    </a:lnTo>
                    <a:lnTo>
                      <a:pt x="81" y="119"/>
                    </a:lnTo>
                    <a:lnTo>
                      <a:pt x="105" y="101"/>
                    </a:lnTo>
                    <a:lnTo>
                      <a:pt x="132" y="84"/>
                    </a:lnTo>
                    <a:lnTo>
                      <a:pt x="161" y="67"/>
                    </a:lnTo>
                    <a:lnTo>
                      <a:pt x="194" y="52"/>
                    </a:lnTo>
                    <a:lnTo>
                      <a:pt x="230" y="36"/>
                    </a:lnTo>
                    <a:lnTo>
                      <a:pt x="268" y="23"/>
                    </a:lnTo>
                    <a:lnTo>
                      <a:pt x="310" y="11"/>
                    </a:lnTo>
                    <a:lnTo>
                      <a:pt x="358" y="0"/>
                    </a:lnTo>
                    <a:lnTo>
                      <a:pt x="359" y="8"/>
                    </a:lnTo>
                    <a:lnTo>
                      <a:pt x="312" y="19"/>
                    </a:lnTo>
                    <a:lnTo>
                      <a:pt x="270" y="31"/>
                    </a:lnTo>
                    <a:lnTo>
                      <a:pt x="232" y="44"/>
                    </a:lnTo>
                    <a:lnTo>
                      <a:pt x="198" y="59"/>
                    </a:lnTo>
                    <a:lnTo>
                      <a:pt x="165" y="74"/>
                    </a:lnTo>
                    <a:lnTo>
                      <a:pt x="136" y="91"/>
                    </a:lnTo>
                    <a:lnTo>
                      <a:pt x="109" y="108"/>
                    </a:lnTo>
                    <a:lnTo>
                      <a:pt x="86" y="125"/>
                    </a:lnTo>
                    <a:lnTo>
                      <a:pt x="66" y="143"/>
                    </a:lnTo>
                    <a:lnTo>
                      <a:pt x="50" y="163"/>
                    </a:lnTo>
                    <a:lnTo>
                      <a:pt x="36" y="183"/>
                    </a:lnTo>
                    <a:lnTo>
                      <a:pt x="25" y="203"/>
                    </a:lnTo>
                    <a:lnTo>
                      <a:pt x="16" y="225"/>
                    </a:lnTo>
                    <a:lnTo>
                      <a:pt x="10" y="247"/>
                    </a:lnTo>
                    <a:lnTo>
                      <a:pt x="7" y="270"/>
                    </a:lnTo>
                    <a:lnTo>
                      <a:pt x="7" y="292"/>
                    </a:lnTo>
                    <a:lnTo>
                      <a:pt x="0" y="29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33" name="Freeform 159">
                <a:extLst>
                  <a:ext uri="{FF2B5EF4-FFF2-40B4-BE49-F238E27FC236}">
                    <a16:creationId xmlns:a16="http://schemas.microsoft.com/office/drawing/2014/main" id="{60D7FFDF-0806-4658-AD5F-4816BB00F7E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39" y="1794"/>
                <a:ext cx="7" cy="1"/>
              </a:xfrm>
              <a:custGeom>
                <a:avLst/>
                <a:gdLst>
                  <a:gd name="T0" fmla="*/ 0 w 7"/>
                  <a:gd name="T1" fmla="*/ 7 w 7"/>
                  <a:gd name="T2" fmla="*/ 0 w 7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7">
                    <a:moveTo>
                      <a:pt x="0" y="0"/>
                    </a:moveTo>
                    <a:lnTo>
                      <a:pt x="7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34" name="Freeform 160">
                <a:extLst>
                  <a:ext uri="{FF2B5EF4-FFF2-40B4-BE49-F238E27FC236}">
                    <a16:creationId xmlns:a16="http://schemas.microsoft.com/office/drawing/2014/main" id="{35ED3562-7558-46B3-AAC3-15256455C84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97" y="1483"/>
                <a:ext cx="616" cy="100"/>
              </a:xfrm>
              <a:custGeom>
                <a:avLst/>
                <a:gdLst>
                  <a:gd name="T0" fmla="*/ 0 w 616"/>
                  <a:gd name="T1" fmla="*/ 19 h 100"/>
                  <a:gd name="T2" fmla="*/ 46 w 616"/>
                  <a:gd name="T3" fmla="*/ 10 h 100"/>
                  <a:gd name="T4" fmla="*/ 91 w 616"/>
                  <a:gd name="T5" fmla="*/ 4 h 100"/>
                  <a:gd name="T6" fmla="*/ 135 w 616"/>
                  <a:gd name="T7" fmla="*/ 1 h 100"/>
                  <a:gd name="T8" fmla="*/ 179 w 616"/>
                  <a:gd name="T9" fmla="*/ 0 h 100"/>
                  <a:gd name="T10" fmla="*/ 221 w 616"/>
                  <a:gd name="T11" fmla="*/ 1 h 100"/>
                  <a:gd name="T12" fmla="*/ 262 w 616"/>
                  <a:gd name="T13" fmla="*/ 5 h 100"/>
                  <a:gd name="T14" fmla="*/ 341 w 616"/>
                  <a:gd name="T15" fmla="*/ 16 h 100"/>
                  <a:gd name="T16" fmla="*/ 417 w 616"/>
                  <a:gd name="T17" fmla="*/ 32 h 100"/>
                  <a:gd name="T18" fmla="*/ 487 w 616"/>
                  <a:gd name="T19" fmla="*/ 52 h 100"/>
                  <a:gd name="T20" fmla="*/ 616 w 616"/>
                  <a:gd name="T21" fmla="*/ 91 h 100"/>
                  <a:gd name="T22" fmla="*/ 614 w 616"/>
                  <a:gd name="T23" fmla="*/ 100 h 100"/>
                  <a:gd name="T24" fmla="*/ 485 w 616"/>
                  <a:gd name="T25" fmla="*/ 60 h 100"/>
                  <a:gd name="T26" fmla="*/ 415 w 616"/>
                  <a:gd name="T27" fmla="*/ 40 h 100"/>
                  <a:gd name="T28" fmla="*/ 340 w 616"/>
                  <a:gd name="T29" fmla="*/ 24 h 100"/>
                  <a:gd name="T30" fmla="*/ 261 w 616"/>
                  <a:gd name="T31" fmla="*/ 13 h 100"/>
                  <a:gd name="T32" fmla="*/ 221 w 616"/>
                  <a:gd name="T33" fmla="*/ 9 h 100"/>
                  <a:gd name="T34" fmla="*/ 179 w 616"/>
                  <a:gd name="T35" fmla="*/ 8 h 100"/>
                  <a:gd name="T36" fmla="*/ 135 w 616"/>
                  <a:gd name="T37" fmla="*/ 9 h 100"/>
                  <a:gd name="T38" fmla="*/ 91 w 616"/>
                  <a:gd name="T39" fmla="*/ 12 h 100"/>
                  <a:gd name="T40" fmla="*/ 47 w 616"/>
                  <a:gd name="T41" fmla="*/ 18 h 100"/>
                  <a:gd name="T42" fmla="*/ 1 w 616"/>
                  <a:gd name="T43" fmla="*/ 27 h 100"/>
                  <a:gd name="T44" fmla="*/ 0 w 616"/>
                  <a:gd name="T45" fmla="*/ 19 h 1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616" h="100">
                    <a:moveTo>
                      <a:pt x="0" y="19"/>
                    </a:moveTo>
                    <a:lnTo>
                      <a:pt x="46" y="10"/>
                    </a:lnTo>
                    <a:lnTo>
                      <a:pt x="91" y="4"/>
                    </a:lnTo>
                    <a:lnTo>
                      <a:pt x="135" y="1"/>
                    </a:lnTo>
                    <a:lnTo>
                      <a:pt x="179" y="0"/>
                    </a:lnTo>
                    <a:lnTo>
                      <a:pt x="221" y="1"/>
                    </a:lnTo>
                    <a:lnTo>
                      <a:pt x="262" y="5"/>
                    </a:lnTo>
                    <a:lnTo>
                      <a:pt x="341" y="16"/>
                    </a:lnTo>
                    <a:lnTo>
                      <a:pt x="417" y="32"/>
                    </a:lnTo>
                    <a:lnTo>
                      <a:pt x="487" y="52"/>
                    </a:lnTo>
                    <a:lnTo>
                      <a:pt x="616" y="91"/>
                    </a:lnTo>
                    <a:lnTo>
                      <a:pt x="614" y="100"/>
                    </a:lnTo>
                    <a:lnTo>
                      <a:pt x="485" y="60"/>
                    </a:lnTo>
                    <a:lnTo>
                      <a:pt x="415" y="40"/>
                    </a:lnTo>
                    <a:lnTo>
                      <a:pt x="340" y="24"/>
                    </a:lnTo>
                    <a:lnTo>
                      <a:pt x="261" y="13"/>
                    </a:lnTo>
                    <a:lnTo>
                      <a:pt x="221" y="9"/>
                    </a:lnTo>
                    <a:lnTo>
                      <a:pt x="179" y="8"/>
                    </a:lnTo>
                    <a:lnTo>
                      <a:pt x="135" y="9"/>
                    </a:lnTo>
                    <a:lnTo>
                      <a:pt x="91" y="12"/>
                    </a:lnTo>
                    <a:lnTo>
                      <a:pt x="47" y="18"/>
                    </a:lnTo>
                    <a:lnTo>
                      <a:pt x="1" y="27"/>
                    </a:lnTo>
                    <a:lnTo>
                      <a:pt x="0" y="19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35" name="Freeform 161">
                <a:extLst>
                  <a:ext uri="{FF2B5EF4-FFF2-40B4-BE49-F238E27FC236}">
                    <a16:creationId xmlns:a16="http://schemas.microsoft.com/office/drawing/2014/main" id="{7DA3A51A-E0D4-4AB4-A43E-38F645D32D5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97" y="1502"/>
                <a:ext cx="1" cy="8"/>
              </a:xfrm>
              <a:custGeom>
                <a:avLst/>
                <a:gdLst>
                  <a:gd name="T0" fmla="*/ 0 w 1"/>
                  <a:gd name="T1" fmla="*/ 0 h 8"/>
                  <a:gd name="T2" fmla="*/ 1 w 1"/>
                  <a:gd name="T3" fmla="*/ 8 h 8"/>
                  <a:gd name="T4" fmla="*/ 0 w 1"/>
                  <a:gd name="T5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8">
                    <a:moveTo>
                      <a:pt x="0" y="0"/>
                    </a:moveTo>
                    <a:lnTo>
                      <a:pt x="1" y="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36" name="Freeform 162">
                <a:extLst>
                  <a:ext uri="{FF2B5EF4-FFF2-40B4-BE49-F238E27FC236}">
                    <a16:creationId xmlns:a16="http://schemas.microsoft.com/office/drawing/2014/main" id="{7297859C-B73D-443E-8A40-29FAC5BEAB1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11" y="1574"/>
                <a:ext cx="521" cy="251"/>
              </a:xfrm>
              <a:custGeom>
                <a:avLst/>
                <a:gdLst>
                  <a:gd name="T0" fmla="*/ 2 w 521"/>
                  <a:gd name="T1" fmla="*/ 0 h 251"/>
                  <a:gd name="T2" fmla="*/ 129 w 521"/>
                  <a:gd name="T3" fmla="*/ 42 h 251"/>
                  <a:gd name="T4" fmla="*/ 198 w 521"/>
                  <a:gd name="T5" fmla="*/ 68 h 251"/>
                  <a:gd name="T6" fmla="*/ 267 w 521"/>
                  <a:gd name="T7" fmla="*/ 96 h 251"/>
                  <a:gd name="T8" fmla="*/ 335 w 521"/>
                  <a:gd name="T9" fmla="*/ 127 h 251"/>
                  <a:gd name="T10" fmla="*/ 401 w 521"/>
                  <a:gd name="T11" fmla="*/ 162 h 251"/>
                  <a:gd name="T12" fmla="*/ 433 w 521"/>
                  <a:gd name="T13" fmla="*/ 182 h 251"/>
                  <a:gd name="T14" fmla="*/ 464 w 521"/>
                  <a:gd name="T15" fmla="*/ 202 h 251"/>
                  <a:gd name="T16" fmla="*/ 493 w 521"/>
                  <a:gd name="T17" fmla="*/ 223 h 251"/>
                  <a:gd name="T18" fmla="*/ 521 w 521"/>
                  <a:gd name="T19" fmla="*/ 245 h 251"/>
                  <a:gd name="T20" fmla="*/ 516 w 521"/>
                  <a:gd name="T21" fmla="*/ 251 h 251"/>
                  <a:gd name="T22" fmla="*/ 488 w 521"/>
                  <a:gd name="T23" fmla="*/ 229 h 251"/>
                  <a:gd name="T24" fmla="*/ 460 w 521"/>
                  <a:gd name="T25" fmla="*/ 209 h 251"/>
                  <a:gd name="T26" fmla="*/ 429 w 521"/>
                  <a:gd name="T27" fmla="*/ 189 h 251"/>
                  <a:gd name="T28" fmla="*/ 397 w 521"/>
                  <a:gd name="T29" fmla="*/ 169 h 251"/>
                  <a:gd name="T30" fmla="*/ 331 w 521"/>
                  <a:gd name="T31" fmla="*/ 134 h 251"/>
                  <a:gd name="T32" fmla="*/ 263 w 521"/>
                  <a:gd name="T33" fmla="*/ 103 h 251"/>
                  <a:gd name="T34" fmla="*/ 194 w 521"/>
                  <a:gd name="T35" fmla="*/ 75 h 251"/>
                  <a:gd name="T36" fmla="*/ 127 w 521"/>
                  <a:gd name="T37" fmla="*/ 50 h 251"/>
                  <a:gd name="T38" fmla="*/ 0 w 521"/>
                  <a:gd name="T39" fmla="*/ 9 h 251"/>
                  <a:gd name="T40" fmla="*/ 2 w 521"/>
                  <a:gd name="T41" fmla="*/ 0 h 2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521" h="251">
                    <a:moveTo>
                      <a:pt x="2" y="0"/>
                    </a:moveTo>
                    <a:lnTo>
                      <a:pt x="129" y="42"/>
                    </a:lnTo>
                    <a:lnTo>
                      <a:pt x="198" y="68"/>
                    </a:lnTo>
                    <a:lnTo>
                      <a:pt x="267" y="96"/>
                    </a:lnTo>
                    <a:lnTo>
                      <a:pt x="335" y="127"/>
                    </a:lnTo>
                    <a:lnTo>
                      <a:pt x="401" y="162"/>
                    </a:lnTo>
                    <a:lnTo>
                      <a:pt x="433" y="182"/>
                    </a:lnTo>
                    <a:lnTo>
                      <a:pt x="464" y="202"/>
                    </a:lnTo>
                    <a:lnTo>
                      <a:pt x="493" y="223"/>
                    </a:lnTo>
                    <a:lnTo>
                      <a:pt x="521" y="245"/>
                    </a:lnTo>
                    <a:lnTo>
                      <a:pt x="516" y="251"/>
                    </a:lnTo>
                    <a:lnTo>
                      <a:pt x="488" y="229"/>
                    </a:lnTo>
                    <a:lnTo>
                      <a:pt x="460" y="209"/>
                    </a:lnTo>
                    <a:lnTo>
                      <a:pt x="429" y="189"/>
                    </a:lnTo>
                    <a:lnTo>
                      <a:pt x="397" y="169"/>
                    </a:lnTo>
                    <a:lnTo>
                      <a:pt x="331" y="134"/>
                    </a:lnTo>
                    <a:lnTo>
                      <a:pt x="263" y="103"/>
                    </a:lnTo>
                    <a:lnTo>
                      <a:pt x="194" y="75"/>
                    </a:lnTo>
                    <a:lnTo>
                      <a:pt x="127" y="50"/>
                    </a:lnTo>
                    <a:lnTo>
                      <a:pt x="0" y="9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37" name="Freeform 163">
                <a:extLst>
                  <a:ext uri="{FF2B5EF4-FFF2-40B4-BE49-F238E27FC236}">
                    <a16:creationId xmlns:a16="http://schemas.microsoft.com/office/drawing/2014/main" id="{08957792-7358-42E3-9304-D57491B5B5F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11" y="1574"/>
                <a:ext cx="2" cy="9"/>
              </a:xfrm>
              <a:custGeom>
                <a:avLst/>
                <a:gdLst>
                  <a:gd name="T0" fmla="*/ 2 w 2"/>
                  <a:gd name="T1" fmla="*/ 0 h 9"/>
                  <a:gd name="T2" fmla="*/ 0 w 2"/>
                  <a:gd name="T3" fmla="*/ 9 h 9"/>
                  <a:gd name="T4" fmla="*/ 2 w 2"/>
                  <a:gd name="T5" fmla="*/ 0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9">
                    <a:moveTo>
                      <a:pt x="2" y="0"/>
                    </a:moveTo>
                    <a:lnTo>
                      <a:pt x="0" y="9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38" name="Freeform 164">
                <a:extLst>
                  <a:ext uri="{FF2B5EF4-FFF2-40B4-BE49-F238E27FC236}">
                    <a16:creationId xmlns:a16="http://schemas.microsoft.com/office/drawing/2014/main" id="{78C35946-4CCA-4941-9DB8-2BEF7D9DAFC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27" y="1819"/>
                <a:ext cx="76" cy="164"/>
              </a:xfrm>
              <a:custGeom>
                <a:avLst/>
                <a:gdLst>
                  <a:gd name="T0" fmla="*/ 5 w 76"/>
                  <a:gd name="T1" fmla="*/ 0 h 164"/>
                  <a:gd name="T2" fmla="*/ 30 w 76"/>
                  <a:gd name="T3" fmla="*/ 24 h 164"/>
                  <a:gd name="T4" fmla="*/ 41 w 76"/>
                  <a:gd name="T5" fmla="*/ 36 h 164"/>
                  <a:gd name="T6" fmla="*/ 49 w 76"/>
                  <a:gd name="T7" fmla="*/ 47 h 164"/>
                  <a:gd name="T8" fmla="*/ 63 w 76"/>
                  <a:gd name="T9" fmla="*/ 69 h 164"/>
                  <a:gd name="T10" fmla="*/ 67 w 76"/>
                  <a:gd name="T11" fmla="*/ 80 h 164"/>
                  <a:gd name="T12" fmla="*/ 72 w 76"/>
                  <a:gd name="T13" fmla="*/ 91 h 164"/>
                  <a:gd name="T14" fmla="*/ 76 w 76"/>
                  <a:gd name="T15" fmla="*/ 113 h 164"/>
                  <a:gd name="T16" fmla="*/ 76 w 76"/>
                  <a:gd name="T17" fmla="*/ 131 h 164"/>
                  <a:gd name="T18" fmla="*/ 69 w 76"/>
                  <a:gd name="T19" fmla="*/ 150 h 164"/>
                  <a:gd name="T20" fmla="*/ 62 w 76"/>
                  <a:gd name="T21" fmla="*/ 164 h 164"/>
                  <a:gd name="T22" fmla="*/ 55 w 76"/>
                  <a:gd name="T23" fmla="*/ 160 h 164"/>
                  <a:gd name="T24" fmla="*/ 62 w 76"/>
                  <a:gd name="T25" fmla="*/ 147 h 164"/>
                  <a:gd name="T26" fmla="*/ 67 w 76"/>
                  <a:gd name="T27" fmla="*/ 130 h 164"/>
                  <a:gd name="T28" fmla="*/ 67 w 76"/>
                  <a:gd name="T29" fmla="*/ 114 h 164"/>
                  <a:gd name="T30" fmla="*/ 64 w 76"/>
                  <a:gd name="T31" fmla="*/ 93 h 164"/>
                  <a:gd name="T32" fmla="*/ 60 w 76"/>
                  <a:gd name="T33" fmla="*/ 84 h 164"/>
                  <a:gd name="T34" fmla="*/ 56 w 76"/>
                  <a:gd name="T35" fmla="*/ 73 h 164"/>
                  <a:gd name="T36" fmla="*/ 42 w 76"/>
                  <a:gd name="T37" fmla="*/ 51 h 164"/>
                  <a:gd name="T38" fmla="*/ 35 w 76"/>
                  <a:gd name="T39" fmla="*/ 41 h 164"/>
                  <a:gd name="T40" fmla="*/ 24 w 76"/>
                  <a:gd name="T41" fmla="*/ 29 h 164"/>
                  <a:gd name="T42" fmla="*/ 0 w 76"/>
                  <a:gd name="T43" fmla="*/ 6 h 164"/>
                  <a:gd name="T44" fmla="*/ 5 w 76"/>
                  <a:gd name="T45" fmla="*/ 0 h 1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76" h="164">
                    <a:moveTo>
                      <a:pt x="5" y="0"/>
                    </a:moveTo>
                    <a:lnTo>
                      <a:pt x="30" y="24"/>
                    </a:lnTo>
                    <a:lnTo>
                      <a:pt x="41" y="36"/>
                    </a:lnTo>
                    <a:lnTo>
                      <a:pt x="49" y="47"/>
                    </a:lnTo>
                    <a:lnTo>
                      <a:pt x="63" y="69"/>
                    </a:lnTo>
                    <a:lnTo>
                      <a:pt x="67" y="80"/>
                    </a:lnTo>
                    <a:lnTo>
                      <a:pt x="72" y="91"/>
                    </a:lnTo>
                    <a:lnTo>
                      <a:pt x="76" y="113"/>
                    </a:lnTo>
                    <a:lnTo>
                      <a:pt x="76" y="131"/>
                    </a:lnTo>
                    <a:lnTo>
                      <a:pt x="69" y="150"/>
                    </a:lnTo>
                    <a:lnTo>
                      <a:pt x="62" y="164"/>
                    </a:lnTo>
                    <a:lnTo>
                      <a:pt x="55" y="160"/>
                    </a:lnTo>
                    <a:lnTo>
                      <a:pt x="62" y="147"/>
                    </a:lnTo>
                    <a:lnTo>
                      <a:pt x="67" y="130"/>
                    </a:lnTo>
                    <a:lnTo>
                      <a:pt x="67" y="114"/>
                    </a:lnTo>
                    <a:lnTo>
                      <a:pt x="64" y="93"/>
                    </a:lnTo>
                    <a:lnTo>
                      <a:pt x="60" y="84"/>
                    </a:lnTo>
                    <a:lnTo>
                      <a:pt x="56" y="73"/>
                    </a:lnTo>
                    <a:lnTo>
                      <a:pt x="42" y="51"/>
                    </a:lnTo>
                    <a:lnTo>
                      <a:pt x="35" y="41"/>
                    </a:lnTo>
                    <a:lnTo>
                      <a:pt x="24" y="29"/>
                    </a:lnTo>
                    <a:lnTo>
                      <a:pt x="0" y="6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39" name="Freeform 165">
                <a:extLst>
                  <a:ext uri="{FF2B5EF4-FFF2-40B4-BE49-F238E27FC236}">
                    <a16:creationId xmlns:a16="http://schemas.microsoft.com/office/drawing/2014/main" id="{61A64F7E-862F-4F44-97F1-19B1FC162E7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27" y="1819"/>
                <a:ext cx="5" cy="6"/>
              </a:xfrm>
              <a:custGeom>
                <a:avLst/>
                <a:gdLst>
                  <a:gd name="T0" fmla="*/ 5 w 5"/>
                  <a:gd name="T1" fmla="*/ 0 h 6"/>
                  <a:gd name="T2" fmla="*/ 0 w 5"/>
                  <a:gd name="T3" fmla="*/ 6 h 6"/>
                  <a:gd name="T4" fmla="*/ 5 w 5"/>
                  <a:gd name="T5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5" h="6">
                    <a:moveTo>
                      <a:pt x="5" y="0"/>
                    </a:moveTo>
                    <a:lnTo>
                      <a:pt x="0" y="6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40" name="Freeform 166">
                <a:extLst>
                  <a:ext uri="{FF2B5EF4-FFF2-40B4-BE49-F238E27FC236}">
                    <a16:creationId xmlns:a16="http://schemas.microsoft.com/office/drawing/2014/main" id="{262E0C12-A107-41E8-A1E4-A7B66AAFA0A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33" y="1970"/>
                <a:ext cx="156" cy="47"/>
              </a:xfrm>
              <a:custGeom>
                <a:avLst/>
                <a:gdLst>
                  <a:gd name="T0" fmla="*/ 156 w 156"/>
                  <a:gd name="T1" fmla="*/ 14 h 47"/>
                  <a:gd name="T2" fmla="*/ 144 w 156"/>
                  <a:gd name="T3" fmla="*/ 26 h 47"/>
                  <a:gd name="T4" fmla="*/ 129 w 156"/>
                  <a:gd name="T5" fmla="*/ 37 h 47"/>
                  <a:gd name="T6" fmla="*/ 111 w 156"/>
                  <a:gd name="T7" fmla="*/ 44 h 47"/>
                  <a:gd name="T8" fmla="*/ 92 w 156"/>
                  <a:gd name="T9" fmla="*/ 47 h 47"/>
                  <a:gd name="T10" fmla="*/ 81 w 156"/>
                  <a:gd name="T11" fmla="*/ 47 h 47"/>
                  <a:gd name="T12" fmla="*/ 69 w 156"/>
                  <a:gd name="T13" fmla="*/ 45 h 47"/>
                  <a:gd name="T14" fmla="*/ 57 w 156"/>
                  <a:gd name="T15" fmla="*/ 43 h 47"/>
                  <a:gd name="T16" fmla="*/ 46 w 156"/>
                  <a:gd name="T17" fmla="*/ 39 h 47"/>
                  <a:gd name="T18" fmla="*/ 35 w 156"/>
                  <a:gd name="T19" fmla="*/ 33 h 47"/>
                  <a:gd name="T20" fmla="*/ 23 w 156"/>
                  <a:gd name="T21" fmla="*/ 25 h 47"/>
                  <a:gd name="T22" fmla="*/ 17 w 156"/>
                  <a:gd name="T23" fmla="*/ 21 h 47"/>
                  <a:gd name="T24" fmla="*/ 11 w 156"/>
                  <a:gd name="T25" fmla="*/ 16 h 47"/>
                  <a:gd name="T26" fmla="*/ 0 w 156"/>
                  <a:gd name="T27" fmla="*/ 6 h 47"/>
                  <a:gd name="T28" fmla="*/ 5 w 156"/>
                  <a:gd name="T29" fmla="*/ 0 h 47"/>
                  <a:gd name="T30" fmla="*/ 16 w 156"/>
                  <a:gd name="T31" fmla="*/ 10 h 47"/>
                  <a:gd name="T32" fmla="*/ 22 w 156"/>
                  <a:gd name="T33" fmla="*/ 15 h 47"/>
                  <a:gd name="T34" fmla="*/ 28 w 156"/>
                  <a:gd name="T35" fmla="*/ 19 h 47"/>
                  <a:gd name="T36" fmla="*/ 39 w 156"/>
                  <a:gd name="T37" fmla="*/ 26 h 47"/>
                  <a:gd name="T38" fmla="*/ 50 w 156"/>
                  <a:gd name="T39" fmla="*/ 32 h 47"/>
                  <a:gd name="T40" fmla="*/ 60 w 156"/>
                  <a:gd name="T41" fmla="*/ 36 h 47"/>
                  <a:gd name="T42" fmla="*/ 71 w 156"/>
                  <a:gd name="T43" fmla="*/ 38 h 47"/>
                  <a:gd name="T44" fmla="*/ 81 w 156"/>
                  <a:gd name="T45" fmla="*/ 40 h 47"/>
                  <a:gd name="T46" fmla="*/ 90 w 156"/>
                  <a:gd name="T47" fmla="*/ 40 h 47"/>
                  <a:gd name="T48" fmla="*/ 108 w 156"/>
                  <a:gd name="T49" fmla="*/ 37 h 47"/>
                  <a:gd name="T50" fmla="*/ 125 w 156"/>
                  <a:gd name="T51" fmla="*/ 30 h 47"/>
                  <a:gd name="T52" fmla="*/ 139 w 156"/>
                  <a:gd name="T53" fmla="*/ 20 h 47"/>
                  <a:gd name="T54" fmla="*/ 150 w 156"/>
                  <a:gd name="T55" fmla="*/ 9 h 47"/>
                  <a:gd name="T56" fmla="*/ 156 w 156"/>
                  <a:gd name="T57" fmla="*/ 14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156" h="47">
                    <a:moveTo>
                      <a:pt x="156" y="14"/>
                    </a:moveTo>
                    <a:lnTo>
                      <a:pt x="144" y="26"/>
                    </a:lnTo>
                    <a:lnTo>
                      <a:pt x="129" y="37"/>
                    </a:lnTo>
                    <a:lnTo>
                      <a:pt x="111" y="44"/>
                    </a:lnTo>
                    <a:lnTo>
                      <a:pt x="92" y="47"/>
                    </a:lnTo>
                    <a:lnTo>
                      <a:pt x="81" y="47"/>
                    </a:lnTo>
                    <a:lnTo>
                      <a:pt x="69" y="45"/>
                    </a:lnTo>
                    <a:lnTo>
                      <a:pt x="57" y="43"/>
                    </a:lnTo>
                    <a:lnTo>
                      <a:pt x="46" y="39"/>
                    </a:lnTo>
                    <a:lnTo>
                      <a:pt x="35" y="33"/>
                    </a:lnTo>
                    <a:lnTo>
                      <a:pt x="23" y="25"/>
                    </a:lnTo>
                    <a:lnTo>
                      <a:pt x="17" y="21"/>
                    </a:lnTo>
                    <a:lnTo>
                      <a:pt x="11" y="16"/>
                    </a:lnTo>
                    <a:lnTo>
                      <a:pt x="0" y="6"/>
                    </a:lnTo>
                    <a:lnTo>
                      <a:pt x="5" y="0"/>
                    </a:lnTo>
                    <a:lnTo>
                      <a:pt x="16" y="10"/>
                    </a:lnTo>
                    <a:lnTo>
                      <a:pt x="22" y="15"/>
                    </a:lnTo>
                    <a:lnTo>
                      <a:pt x="28" y="19"/>
                    </a:lnTo>
                    <a:lnTo>
                      <a:pt x="39" y="26"/>
                    </a:lnTo>
                    <a:lnTo>
                      <a:pt x="50" y="32"/>
                    </a:lnTo>
                    <a:lnTo>
                      <a:pt x="60" y="36"/>
                    </a:lnTo>
                    <a:lnTo>
                      <a:pt x="71" y="38"/>
                    </a:lnTo>
                    <a:lnTo>
                      <a:pt x="81" y="40"/>
                    </a:lnTo>
                    <a:lnTo>
                      <a:pt x="90" y="40"/>
                    </a:lnTo>
                    <a:lnTo>
                      <a:pt x="108" y="37"/>
                    </a:lnTo>
                    <a:lnTo>
                      <a:pt x="125" y="30"/>
                    </a:lnTo>
                    <a:lnTo>
                      <a:pt x="139" y="20"/>
                    </a:lnTo>
                    <a:lnTo>
                      <a:pt x="150" y="9"/>
                    </a:lnTo>
                    <a:lnTo>
                      <a:pt x="156" y="1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41" name="Freeform 167">
                <a:extLst>
                  <a:ext uri="{FF2B5EF4-FFF2-40B4-BE49-F238E27FC236}">
                    <a16:creationId xmlns:a16="http://schemas.microsoft.com/office/drawing/2014/main" id="{AE14DBA3-B7A1-445F-8934-15B80D552C1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82" y="1979"/>
                <a:ext cx="7" cy="5"/>
              </a:xfrm>
              <a:custGeom>
                <a:avLst/>
                <a:gdLst>
                  <a:gd name="T0" fmla="*/ 7 w 7"/>
                  <a:gd name="T1" fmla="*/ 4 h 5"/>
                  <a:gd name="T2" fmla="*/ 7 w 7"/>
                  <a:gd name="T3" fmla="*/ 5 h 5"/>
                  <a:gd name="T4" fmla="*/ 1 w 7"/>
                  <a:gd name="T5" fmla="*/ 0 h 5"/>
                  <a:gd name="T6" fmla="*/ 0 w 7"/>
                  <a:gd name="T7" fmla="*/ 0 h 5"/>
                  <a:gd name="T8" fmla="*/ 7 w 7"/>
                  <a:gd name="T9" fmla="*/ 4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5">
                    <a:moveTo>
                      <a:pt x="7" y="4"/>
                    </a:moveTo>
                    <a:lnTo>
                      <a:pt x="7" y="5"/>
                    </a:lnTo>
                    <a:lnTo>
                      <a:pt x="1" y="0"/>
                    </a:lnTo>
                    <a:lnTo>
                      <a:pt x="0" y="0"/>
                    </a:lnTo>
                    <a:lnTo>
                      <a:pt x="7" y="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42" name="Freeform 168">
                <a:extLst>
                  <a:ext uri="{FF2B5EF4-FFF2-40B4-BE49-F238E27FC236}">
                    <a16:creationId xmlns:a16="http://schemas.microsoft.com/office/drawing/2014/main" id="{04443ABC-1186-4DBF-A066-5665625867E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18" y="1662"/>
                <a:ext cx="520" cy="314"/>
              </a:xfrm>
              <a:custGeom>
                <a:avLst/>
                <a:gdLst>
                  <a:gd name="T0" fmla="*/ 515 w 520"/>
                  <a:gd name="T1" fmla="*/ 314 h 314"/>
                  <a:gd name="T2" fmla="*/ 468 w 520"/>
                  <a:gd name="T3" fmla="*/ 268 h 314"/>
                  <a:gd name="T4" fmla="*/ 422 w 520"/>
                  <a:gd name="T5" fmla="*/ 222 h 314"/>
                  <a:gd name="T6" fmla="*/ 373 w 520"/>
                  <a:gd name="T7" fmla="*/ 177 h 314"/>
                  <a:gd name="T8" fmla="*/ 346 w 520"/>
                  <a:gd name="T9" fmla="*/ 155 h 314"/>
                  <a:gd name="T10" fmla="*/ 318 w 520"/>
                  <a:gd name="T11" fmla="*/ 134 h 314"/>
                  <a:gd name="T12" fmla="*/ 288 w 520"/>
                  <a:gd name="T13" fmla="*/ 113 h 314"/>
                  <a:gd name="T14" fmla="*/ 256 w 520"/>
                  <a:gd name="T15" fmla="*/ 94 h 314"/>
                  <a:gd name="T16" fmla="*/ 221 w 520"/>
                  <a:gd name="T17" fmla="*/ 76 h 314"/>
                  <a:gd name="T18" fmla="*/ 183 w 520"/>
                  <a:gd name="T19" fmla="*/ 59 h 314"/>
                  <a:gd name="T20" fmla="*/ 143 w 520"/>
                  <a:gd name="T21" fmla="*/ 44 h 314"/>
                  <a:gd name="T22" fmla="*/ 99 w 520"/>
                  <a:gd name="T23" fmla="*/ 30 h 314"/>
                  <a:gd name="T24" fmla="*/ 51 w 520"/>
                  <a:gd name="T25" fmla="*/ 17 h 314"/>
                  <a:gd name="T26" fmla="*/ 0 w 520"/>
                  <a:gd name="T27" fmla="*/ 7 h 314"/>
                  <a:gd name="T28" fmla="*/ 2 w 520"/>
                  <a:gd name="T29" fmla="*/ 0 h 314"/>
                  <a:gd name="T30" fmla="*/ 53 w 520"/>
                  <a:gd name="T31" fmla="*/ 10 h 314"/>
                  <a:gd name="T32" fmla="*/ 102 w 520"/>
                  <a:gd name="T33" fmla="*/ 23 h 314"/>
                  <a:gd name="T34" fmla="*/ 146 w 520"/>
                  <a:gd name="T35" fmla="*/ 37 h 314"/>
                  <a:gd name="T36" fmla="*/ 187 w 520"/>
                  <a:gd name="T37" fmla="*/ 52 h 314"/>
                  <a:gd name="T38" fmla="*/ 225 w 520"/>
                  <a:gd name="T39" fmla="*/ 69 h 314"/>
                  <a:gd name="T40" fmla="*/ 260 w 520"/>
                  <a:gd name="T41" fmla="*/ 87 h 314"/>
                  <a:gd name="T42" fmla="*/ 293 w 520"/>
                  <a:gd name="T43" fmla="*/ 107 h 314"/>
                  <a:gd name="T44" fmla="*/ 323 w 520"/>
                  <a:gd name="T45" fmla="*/ 128 h 314"/>
                  <a:gd name="T46" fmla="*/ 351 w 520"/>
                  <a:gd name="T47" fmla="*/ 149 h 314"/>
                  <a:gd name="T48" fmla="*/ 378 w 520"/>
                  <a:gd name="T49" fmla="*/ 171 h 314"/>
                  <a:gd name="T50" fmla="*/ 427 w 520"/>
                  <a:gd name="T51" fmla="*/ 216 h 314"/>
                  <a:gd name="T52" fmla="*/ 473 w 520"/>
                  <a:gd name="T53" fmla="*/ 261 h 314"/>
                  <a:gd name="T54" fmla="*/ 520 w 520"/>
                  <a:gd name="T55" fmla="*/ 308 h 314"/>
                  <a:gd name="T56" fmla="*/ 515 w 520"/>
                  <a:gd name="T57" fmla="*/ 314 h 3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520" h="314">
                    <a:moveTo>
                      <a:pt x="515" y="314"/>
                    </a:moveTo>
                    <a:lnTo>
                      <a:pt x="468" y="268"/>
                    </a:lnTo>
                    <a:lnTo>
                      <a:pt x="422" y="222"/>
                    </a:lnTo>
                    <a:lnTo>
                      <a:pt x="373" y="177"/>
                    </a:lnTo>
                    <a:lnTo>
                      <a:pt x="346" y="155"/>
                    </a:lnTo>
                    <a:lnTo>
                      <a:pt x="318" y="134"/>
                    </a:lnTo>
                    <a:lnTo>
                      <a:pt x="288" y="113"/>
                    </a:lnTo>
                    <a:lnTo>
                      <a:pt x="256" y="94"/>
                    </a:lnTo>
                    <a:lnTo>
                      <a:pt x="221" y="76"/>
                    </a:lnTo>
                    <a:lnTo>
                      <a:pt x="183" y="59"/>
                    </a:lnTo>
                    <a:lnTo>
                      <a:pt x="143" y="44"/>
                    </a:lnTo>
                    <a:lnTo>
                      <a:pt x="99" y="30"/>
                    </a:lnTo>
                    <a:lnTo>
                      <a:pt x="51" y="17"/>
                    </a:lnTo>
                    <a:lnTo>
                      <a:pt x="0" y="7"/>
                    </a:lnTo>
                    <a:lnTo>
                      <a:pt x="2" y="0"/>
                    </a:lnTo>
                    <a:lnTo>
                      <a:pt x="53" y="10"/>
                    </a:lnTo>
                    <a:lnTo>
                      <a:pt x="102" y="23"/>
                    </a:lnTo>
                    <a:lnTo>
                      <a:pt x="146" y="37"/>
                    </a:lnTo>
                    <a:lnTo>
                      <a:pt x="187" y="52"/>
                    </a:lnTo>
                    <a:lnTo>
                      <a:pt x="225" y="69"/>
                    </a:lnTo>
                    <a:lnTo>
                      <a:pt x="260" y="87"/>
                    </a:lnTo>
                    <a:lnTo>
                      <a:pt x="293" y="107"/>
                    </a:lnTo>
                    <a:lnTo>
                      <a:pt x="323" y="128"/>
                    </a:lnTo>
                    <a:lnTo>
                      <a:pt x="351" y="149"/>
                    </a:lnTo>
                    <a:lnTo>
                      <a:pt x="378" y="171"/>
                    </a:lnTo>
                    <a:lnTo>
                      <a:pt x="427" y="216"/>
                    </a:lnTo>
                    <a:lnTo>
                      <a:pt x="473" y="261"/>
                    </a:lnTo>
                    <a:lnTo>
                      <a:pt x="520" y="308"/>
                    </a:lnTo>
                    <a:lnTo>
                      <a:pt x="515" y="31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43" name="Freeform 169">
                <a:extLst>
                  <a:ext uri="{FF2B5EF4-FFF2-40B4-BE49-F238E27FC236}">
                    <a16:creationId xmlns:a16="http://schemas.microsoft.com/office/drawing/2014/main" id="{BBF463E5-8D9D-43A8-B98C-1F85B2C651B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33" y="1970"/>
                <a:ext cx="5" cy="6"/>
              </a:xfrm>
              <a:custGeom>
                <a:avLst/>
                <a:gdLst>
                  <a:gd name="T0" fmla="*/ 0 w 5"/>
                  <a:gd name="T1" fmla="*/ 6 h 6"/>
                  <a:gd name="T2" fmla="*/ 5 w 5"/>
                  <a:gd name="T3" fmla="*/ 0 h 6"/>
                  <a:gd name="T4" fmla="*/ 0 w 5"/>
                  <a:gd name="T5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5" h="6">
                    <a:moveTo>
                      <a:pt x="0" y="6"/>
                    </a:moveTo>
                    <a:lnTo>
                      <a:pt x="5" y="0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44" name="Freeform 170">
                <a:extLst>
                  <a:ext uri="{FF2B5EF4-FFF2-40B4-BE49-F238E27FC236}">
                    <a16:creationId xmlns:a16="http://schemas.microsoft.com/office/drawing/2014/main" id="{AFE38EC6-CD12-4491-9D18-D824601C3AF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83" y="1620"/>
                <a:ext cx="537" cy="49"/>
              </a:xfrm>
              <a:custGeom>
                <a:avLst/>
                <a:gdLst>
                  <a:gd name="T0" fmla="*/ 535 w 537"/>
                  <a:gd name="T1" fmla="*/ 49 h 49"/>
                  <a:gd name="T2" fmla="*/ 437 w 537"/>
                  <a:gd name="T3" fmla="*/ 32 h 49"/>
                  <a:gd name="T4" fmla="*/ 356 w 537"/>
                  <a:gd name="T5" fmla="*/ 19 h 49"/>
                  <a:gd name="T6" fmla="*/ 322 w 537"/>
                  <a:gd name="T7" fmla="*/ 15 h 49"/>
                  <a:gd name="T8" fmla="*/ 289 w 537"/>
                  <a:gd name="T9" fmla="*/ 11 h 49"/>
                  <a:gd name="T10" fmla="*/ 230 w 537"/>
                  <a:gd name="T11" fmla="*/ 7 h 49"/>
                  <a:gd name="T12" fmla="*/ 176 w 537"/>
                  <a:gd name="T13" fmla="*/ 8 h 49"/>
                  <a:gd name="T14" fmla="*/ 123 w 537"/>
                  <a:gd name="T15" fmla="*/ 15 h 49"/>
                  <a:gd name="T16" fmla="*/ 67 w 537"/>
                  <a:gd name="T17" fmla="*/ 27 h 49"/>
                  <a:gd name="T18" fmla="*/ 3 w 537"/>
                  <a:gd name="T19" fmla="*/ 45 h 49"/>
                  <a:gd name="T20" fmla="*/ 0 w 537"/>
                  <a:gd name="T21" fmla="*/ 38 h 49"/>
                  <a:gd name="T22" fmla="*/ 64 w 537"/>
                  <a:gd name="T23" fmla="*/ 20 h 49"/>
                  <a:gd name="T24" fmla="*/ 121 w 537"/>
                  <a:gd name="T25" fmla="*/ 8 h 49"/>
                  <a:gd name="T26" fmla="*/ 174 w 537"/>
                  <a:gd name="T27" fmla="*/ 1 h 49"/>
                  <a:gd name="T28" fmla="*/ 230 w 537"/>
                  <a:gd name="T29" fmla="*/ 0 h 49"/>
                  <a:gd name="T30" fmla="*/ 289 w 537"/>
                  <a:gd name="T31" fmla="*/ 4 h 49"/>
                  <a:gd name="T32" fmla="*/ 322 w 537"/>
                  <a:gd name="T33" fmla="*/ 8 h 49"/>
                  <a:gd name="T34" fmla="*/ 358 w 537"/>
                  <a:gd name="T35" fmla="*/ 12 h 49"/>
                  <a:gd name="T36" fmla="*/ 439 w 537"/>
                  <a:gd name="T37" fmla="*/ 25 h 49"/>
                  <a:gd name="T38" fmla="*/ 537 w 537"/>
                  <a:gd name="T39" fmla="*/ 42 h 49"/>
                  <a:gd name="T40" fmla="*/ 535 w 537"/>
                  <a:gd name="T41" fmla="*/ 49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537" h="49">
                    <a:moveTo>
                      <a:pt x="535" y="49"/>
                    </a:moveTo>
                    <a:lnTo>
                      <a:pt x="437" y="32"/>
                    </a:lnTo>
                    <a:lnTo>
                      <a:pt x="356" y="19"/>
                    </a:lnTo>
                    <a:lnTo>
                      <a:pt x="322" y="15"/>
                    </a:lnTo>
                    <a:lnTo>
                      <a:pt x="289" y="11"/>
                    </a:lnTo>
                    <a:lnTo>
                      <a:pt x="230" y="7"/>
                    </a:lnTo>
                    <a:lnTo>
                      <a:pt x="176" y="8"/>
                    </a:lnTo>
                    <a:lnTo>
                      <a:pt x="123" y="15"/>
                    </a:lnTo>
                    <a:lnTo>
                      <a:pt x="67" y="27"/>
                    </a:lnTo>
                    <a:lnTo>
                      <a:pt x="3" y="45"/>
                    </a:lnTo>
                    <a:lnTo>
                      <a:pt x="0" y="38"/>
                    </a:lnTo>
                    <a:lnTo>
                      <a:pt x="64" y="20"/>
                    </a:lnTo>
                    <a:lnTo>
                      <a:pt x="121" y="8"/>
                    </a:lnTo>
                    <a:lnTo>
                      <a:pt x="174" y="1"/>
                    </a:lnTo>
                    <a:lnTo>
                      <a:pt x="230" y="0"/>
                    </a:lnTo>
                    <a:lnTo>
                      <a:pt x="289" y="4"/>
                    </a:lnTo>
                    <a:lnTo>
                      <a:pt x="322" y="8"/>
                    </a:lnTo>
                    <a:lnTo>
                      <a:pt x="358" y="12"/>
                    </a:lnTo>
                    <a:lnTo>
                      <a:pt x="439" y="25"/>
                    </a:lnTo>
                    <a:lnTo>
                      <a:pt x="537" y="42"/>
                    </a:lnTo>
                    <a:lnTo>
                      <a:pt x="535" y="49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45" name="Freeform 171">
                <a:extLst>
                  <a:ext uri="{FF2B5EF4-FFF2-40B4-BE49-F238E27FC236}">
                    <a16:creationId xmlns:a16="http://schemas.microsoft.com/office/drawing/2014/main" id="{FE99495E-462D-4659-AF8A-6F8AC35C666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18" y="1662"/>
                <a:ext cx="2" cy="7"/>
              </a:xfrm>
              <a:custGeom>
                <a:avLst/>
                <a:gdLst>
                  <a:gd name="T0" fmla="*/ 2 w 2"/>
                  <a:gd name="T1" fmla="*/ 0 h 7"/>
                  <a:gd name="T2" fmla="*/ 0 w 2"/>
                  <a:gd name="T3" fmla="*/ 7 h 7"/>
                  <a:gd name="T4" fmla="*/ 2 w 2"/>
                  <a:gd name="T5" fmla="*/ 0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7">
                    <a:moveTo>
                      <a:pt x="2" y="0"/>
                    </a:moveTo>
                    <a:lnTo>
                      <a:pt x="0" y="7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46" name="Freeform 172">
                <a:extLst>
                  <a:ext uri="{FF2B5EF4-FFF2-40B4-BE49-F238E27FC236}">
                    <a16:creationId xmlns:a16="http://schemas.microsoft.com/office/drawing/2014/main" id="{B05052AF-B7A5-4AC0-9837-DE18B0E840C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38" y="1658"/>
                <a:ext cx="149" cy="227"/>
              </a:xfrm>
              <a:custGeom>
                <a:avLst/>
                <a:gdLst>
                  <a:gd name="T0" fmla="*/ 149 w 149"/>
                  <a:gd name="T1" fmla="*/ 7 h 227"/>
                  <a:gd name="T2" fmla="*/ 132 w 149"/>
                  <a:gd name="T3" fmla="*/ 13 h 227"/>
                  <a:gd name="T4" fmla="*/ 115 w 149"/>
                  <a:gd name="T5" fmla="*/ 19 h 227"/>
                  <a:gd name="T6" fmla="*/ 88 w 149"/>
                  <a:gd name="T7" fmla="*/ 32 h 227"/>
                  <a:gd name="T8" fmla="*/ 65 w 149"/>
                  <a:gd name="T9" fmla="*/ 45 h 227"/>
                  <a:gd name="T10" fmla="*/ 47 w 149"/>
                  <a:gd name="T11" fmla="*/ 60 h 227"/>
                  <a:gd name="T12" fmla="*/ 33 w 149"/>
                  <a:gd name="T13" fmla="*/ 77 h 227"/>
                  <a:gd name="T14" fmla="*/ 22 w 149"/>
                  <a:gd name="T15" fmla="*/ 92 h 227"/>
                  <a:gd name="T16" fmla="*/ 15 w 149"/>
                  <a:gd name="T17" fmla="*/ 109 h 227"/>
                  <a:gd name="T18" fmla="*/ 10 w 149"/>
                  <a:gd name="T19" fmla="*/ 125 h 227"/>
                  <a:gd name="T20" fmla="*/ 8 w 149"/>
                  <a:gd name="T21" fmla="*/ 141 h 227"/>
                  <a:gd name="T22" fmla="*/ 8 w 149"/>
                  <a:gd name="T23" fmla="*/ 157 h 227"/>
                  <a:gd name="T24" fmla="*/ 11 w 149"/>
                  <a:gd name="T25" fmla="*/ 171 h 227"/>
                  <a:gd name="T26" fmla="*/ 14 w 149"/>
                  <a:gd name="T27" fmla="*/ 185 h 227"/>
                  <a:gd name="T28" fmla="*/ 19 w 149"/>
                  <a:gd name="T29" fmla="*/ 196 h 227"/>
                  <a:gd name="T30" fmla="*/ 25 w 149"/>
                  <a:gd name="T31" fmla="*/ 207 h 227"/>
                  <a:gd name="T32" fmla="*/ 31 w 149"/>
                  <a:gd name="T33" fmla="*/ 216 h 227"/>
                  <a:gd name="T34" fmla="*/ 38 w 149"/>
                  <a:gd name="T35" fmla="*/ 221 h 227"/>
                  <a:gd name="T36" fmla="*/ 33 w 149"/>
                  <a:gd name="T37" fmla="*/ 227 h 227"/>
                  <a:gd name="T38" fmla="*/ 25 w 149"/>
                  <a:gd name="T39" fmla="*/ 221 h 227"/>
                  <a:gd name="T40" fmla="*/ 18 w 149"/>
                  <a:gd name="T41" fmla="*/ 211 h 227"/>
                  <a:gd name="T42" fmla="*/ 12 w 149"/>
                  <a:gd name="T43" fmla="*/ 200 h 227"/>
                  <a:gd name="T44" fmla="*/ 6 w 149"/>
                  <a:gd name="T45" fmla="*/ 187 h 227"/>
                  <a:gd name="T46" fmla="*/ 3 w 149"/>
                  <a:gd name="T47" fmla="*/ 173 h 227"/>
                  <a:gd name="T48" fmla="*/ 0 w 149"/>
                  <a:gd name="T49" fmla="*/ 158 h 227"/>
                  <a:gd name="T50" fmla="*/ 0 w 149"/>
                  <a:gd name="T51" fmla="*/ 141 h 227"/>
                  <a:gd name="T52" fmla="*/ 2 w 149"/>
                  <a:gd name="T53" fmla="*/ 124 h 227"/>
                  <a:gd name="T54" fmla="*/ 7 w 149"/>
                  <a:gd name="T55" fmla="*/ 107 h 227"/>
                  <a:gd name="T56" fmla="*/ 15 w 149"/>
                  <a:gd name="T57" fmla="*/ 88 h 227"/>
                  <a:gd name="T58" fmla="*/ 27 w 149"/>
                  <a:gd name="T59" fmla="*/ 72 h 227"/>
                  <a:gd name="T60" fmla="*/ 41 w 149"/>
                  <a:gd name="T61" fmla="*/ 55 h 227"/>
                  <a:gd name="T62" fmla="*/ 60 w 149"/>
                  <a:gd name="T63" fmla="*/ 39 h 227"/>
                  <a:gd name="T64" fmla="*/ 84 w 149"/>
                  <a:gd name="T65" fmla="*/ 25 h 227"/>
                  <a:gd name="T66" fmla="*/ 111 w 149"/>
                  <a:gd name="T67" fmla="*/ 12 h 227"/>
                  <a:gd name="T68" fmla="*/ 127 w 149"/>
                  <a:gd name="T69" fmla="*/ 6 h 227"/>
                  <a:gd name="T70" fmla="*/ 145 w 149"/>
                  <a:gd name="T71" fmla="*/ 0 h 227"/>
                  <a:gd name="T72" fmla="*/ 149 w 149"/>
                  <a:gd name="T73" fmla="*/ 7 h 2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149" h="227">
                    <a:moveTo>
                      <a:pt x="149" y="7"/>
                    </a:moveTo>
                    <a:lnTo>
                      <a:pt x="132" y="13"/>
                    </a:lnTo>
                    <a:lnTo>
                      <a:pt x="115" y="19"/>
                    </a:lnTo>
                    <a:lnTo>
                      <a:pt x="88" y="32"/>
                    </a:lnTo>
                    <a:lnTo>
                      <a:pt x="65" y="45"/>
                    </a:lnTo>
                    <a:lnTo>
                      <a:pt x="47" y="60"/>
                    </a:lnTo>
                    <a:lnTo>
                      <a:pt x="33" y="77"/>
                    </a:lnTo>
                    <a:lnTo>
                      <a:pt x="22" y="92"/>
                    </a:lnTo>
                    <a:lnTo>
                      <a:pt x="15" y="109"/>
                    </a:lnTo>
                    <a:lnTo>
                      <a:pt x="10" y="125"/>
                    </a:lnTo>
                    <a:lnTo>
                      <a:pt x="8" y="141"/>
                    </a:lnTo>
                    <a:lnTo>
                      <a:pt x="8" y="157"/>
                    </a:lnTo>
                    <a:lnTo>
                      <a:pt x="11" y="171"/>
                    </a:lnTo>
                    <a:lnTo>
                      <a:pt x="14" y="185"/>
                    </a:lnTo>
                    <a:lnTo>
                      <a:pt x="19" y="196"/>
                    </a:lnTo>
                    <a:lnTo>
                      <a:pt x="25" y="207"/>
                    </a:lnTo>
                    <a:lnTo>
                      <a:pt x="31" y="216"/>
                    </a:lnTo>
                    <a:lnTo>
                      <a:pt x="38" y="221"/>
                    </a:lnTo>
                    <a:lnTo>
                      <a:pt x="33" y="227"/>
                    </a:lnTo>
                    <a:lnTo>
                      <a:pt x="25" y="221"/>
                    </a:lnTo>
                    <a:lnTo>
                      <a:pt x="18" y="211"/>
                    </a:lnTo>
                    <a:lnTo>
                      <a:pt x="12" y="200"/>
                    </a:lnTo>
                    <a:lnTo>
                      <a:pt x="6" y="187"/>
                    </a:lnTo>
                    <a:lnTo>
                      <a:pt x="3" y="173"/>
                    </a:lnTo>
                    <a:lnTo>
                      <a:pt x="0" y="158"/>
                    </a:lnTo>
                    <a:lnTo>
                      <a:pt x="0" y="141"/>
                    </a:lnTo>
                    <a:lnTo>
                      <a:pt x="2" y="124"/>
                    </a:lnTo>
                    <a:lnTo>
                      <a:pt x="7" y="107"/>
                    </a:lnTo>
                    <a:lnTo>
                      <a:pt x="15" y="88"/>
                    </a:lnTo>
                    <a:lnTo>
                      <a:pt x="27" y="72"/>
                    </a:lnTo>
                    <a:lnTo>
                      <a:pt x="41" y="55"/>
                    </a:lnTo>
                    <a:lnTo>
                      <a:pt x="60" y="39"/>
                    </a:lnTo>
                    <a:lnTo>
                      <a:pt x="84" y="25"/>
                    </a:lnTo>
                    <a:lnTo>
                      <a:pt x="111" y="12"/>
                    </a:lnTo>
                    <a:lnTo>
                      <a:pt x="127" y="6"/>
                    </a:lnTo>
                    <a:lnTo>
                      <a:pt x="145" y="0"/>
                    </a:lnTo>
                    <a:lnTo>
                      <a:pt x="149" y="7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47" name="Freeform 173">
                <a:extLst>
                  <a:ext uri="{FF2B5EF4-FFF2-40B4-BE49-F238E27FC236}">
                    <a16:creationId xmlns:a16="http://schemas.microsoft.com/office/drawing/2014/main" id="{DCAD135F-893E-48C4-8CBD-DE8A3FDC074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83" y="1658"/>
                <a:ext cx="4" cy="7"/>
              </a:xfrm>
              <a:custGeom>
                <a:avLst/>
                <a:gdLst>
                  <a:gd name="T0" fmla="*/ 0 w 4"/>
                  <a:gd name="T1" fmla="*/ 0 h 7"/>
                  <a:gd name="T2" fmla="*/ 4 w 4"/>
                  <a:gd name="T3" fmla="*/ 7 h 7"/>
                  <a:gd name="T4" fmla="*/ 3 w 4"/>
                  <a:gd name="T5" fmla="*/ 7 h 7"/>
                  <a:gd name="T6" fmla="*/ 0 w 4"/>
                  <a:gd name="T7" fmla="*/ 0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7">
                    <a:moveTo>
                      <a:pt x="0" y="0"/>
                    </a:moveTo>
                    <a:lnTo>
                      <a:pt x="4" y="7"/>
                    </a:lnTo>
                    <a:lnTo>
                      <a:pt x="3" y="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48" name="Freeform 174">
                <a:extLst>
                  <a:ext uri="{FF2B5EF4-FFF2-40B4-BE49-F238E27FC236}">
                    <a16:creationId xmlns:a16="http://schemas.microsoft.com/office/drawing/2014/main" id="{395F29D2-A5B7-4F48-90D8-B7976C98E12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72" y="1879"/>
                <a:ext cx="219" cy="102"/>
              </a:xfrm>
              <a:custGeom>
                <a:avLst/>
                <a:gdLst>
                  <a:gd name="T0" fmla="*/ 4 w 219"/>
                  <a:gd name="T1" fmla="*/ 0 h 102"/>
                  <a:gd name="T2" fmla="*/ 11 w 219"/>
                  <a:gd name="T3" fmla="*/ 5 h 102"/>
                  <a:gd name="T4" fmla="*/ 20 w 219"/>
                  <a:gd name="T5" fmla="*/ 9 h 102"/>
                  <a:gd name="T6" fmla="*/ 41 w 219"/>
                  <a:gd name="T7" fmla="*/ 17 h 102"/>
                  <a:gd name="T8" fmla="*/ 96 w 219"/>
                  <a:gd name="T9" fmla="*/ 33 h 102"/>
                  <a:gd name="T10" fmla="*/ 127 w 219"/>
                  <a:gd name="T11" fmla="*/ 44 h 102"/>
                  <a:gd name="T12" fmla="*/ 158 w 219"/>
                  <a:gd name="T13" fmla="*/ 57 h 102"/>
                  <a:gd name="T14" fmla="*/ 189 w 219"/>
                  <a:gd name="T15" fmla="*/ 74 h 102"/>
                  <a:gd name="T16" fmla="*/ 219 w 219"/>
                  <a:gd name="T17" fmla="*/ 95 h 102"/>
                  <a:gd name="T18" fmla="*/ 215 w 219"/>
                  <a:gd name="T19" fmla="*/ 102 h 102"/>
                  <a:gd name="T20" fmla="*/ 185 w 219"/>
                  <a:gd name="T21" fmla="*/ 81 h 102"/>
                  <a:gd name="T22" fmla="*/ 154 w 219"/>
                  <a:gd name="T23" fmla="*/ 64 h 102"/>
                  <a:gd name="T24" fmla="*/ 123 w 219"/>
                  <a:gd name="T25" fmla="*/ 52 h 102"/>
                  <a:gd name="T26" fmla="*/ 93 w 219"/>
                  <a:gd name="T27" fmla="*/ 41 h 102"/>
                  <a:gd name="T28" fmla="*/ 39 w 219"/>
                  <a:gd name="T29" fmla="*/ 25 h 102"/>
                  <a:gd name="T30" fmla="*/ 16 w 219"/>
                  <a:gd name="T31" fmla="*/ 16 h 102"/>
                  <a:gd name="T32" fmla="*/ 7 w 219"/>
                  <a:gd name="T33" fmla="*/ 12 h 102"/>
                  <a:gd name="T34" fmla="*/ 0 w 219"/>
                  <a:gd name="T35" fmla="*/ 7 h 102"/>
                  <a:gd name="T36" fmla="*/ 4 w 219"/>
                  <a:gd name="T37" fmla="*/ 0 h 1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219" h="102">
                    <a:moveTo>
                      <a:pt x="4" y="0"/>
                    </a:moveTo>
                    <a:lnTo>
                      <a:pt x="11" y="5"/>
                    </a:lnTo>
                    <a:lnTo>
                      <a:pt x="20" y="9"/>
                    </a:lnTo>
                    <a:lnTo>
                      <a:pt x="41" y="17"/>
                    </a:lnTo>
                    <a:lnTo>
                      <a:pt x="96" y="33"/>
                    </a:lnTo>
                    <a:lnTo>
                      <a:pt x="127" y="44"/>
                    </a:lnTo>
                    <a:lnTo>
                      <a:pt x="158" y="57"/>
                    </a:lnTo>
                    <a:lnTo>
                      <a:pt x="189" y="74"/>
                    </a:lnTo>
                    <a:lnTo>
                      <a:pt x="219" y="95"/>
                    </a:lnTo>
                    <a:lnTo>
                      <a:pt x="215" y="102"/>
                    </a:lnTo>
                    <a:lnTo>
                      <a:pt x="185" y="81"/>
                    </a:lnTo>
                    <a:lnTo>
                      <a:pt x="154" y="64"/>
                    </a:lnTo>
                    <a:lnTo>
                      <a:pt x="123" y="52"/>
                    </a:lnTo>
                    <a:lnTo>
                      <a:pt x="93" y="41"/>
                    </a:lnTo>
                    <a:lnTo>
                      <a:pt x="39" y="25"/>
                    </a:lnTo>
                    <a:lnTo>
                      <a:pt x="16" y="16"/>
                    </a:lnTo>
                    <a:lnTo>
                      <a:pt x="7" y="12"/>
                    </a:lnTo>
                    <a:lnTo>
                      <a:pt x="0" y="7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49" name="Freeform 175">
                <a:extLst>
                  <a:ext uri="{FF2B5EF4-FFF2-40B4-BE49-F238E27FC236}">
                    <a16:creationId xmlns:a16="http://schemas.microsoft.com/office/drawing/2014/main" id="{91E37C60-9A10-4DD8-95BE-423072FE91A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71" y="1879"/>
                <a:ext cx="5" cy="7"/>
              </a:xfrm>
              <a:custGeom>
                <a:avLst/>
                <a:gdLst>
                  <a:gd name="T0" fmla="*/ 0 w 5"/>
                  <a:gd name="T1" fmla="*/ 6 h 7"/>
                  <a:gd name="T2" fmla="*/ 1 w 5"/>
                  <a:gd name="T3" fmla="*/ 7 h 7"/>
                  <a:gd name="T4" fmla="*/ 5 w 5"/>
                  <a:gd name="T5" fmla="*/ 0 h 7"/>
                  <a:gd name="T6" fmla="*/ 0 w 5"/>
                  <a:gd name="T7" fmla="*/ 6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" h="7">
                    <a:moveTo>
                      <a:pt x="0" y="6"/>
                    </a:moveTo>
                    <a:lnTo>
                      <a:pt x="1" y="7"/>
                    </a:lnTo>
                    <a:lnTo>
                      <a:pt x="5" y="0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50" name="Freeform 176">
                <a:extLst>
                  <a:ext uri="{FF2B5EF4-FFF2-40B4-BE49-F238E27FC236}">
                    <a16:creationId xmlns:a16="http://schemas.microsoft.com/office/drawing/2014/main" id="{52459578-407A-4DBE-AA99-34F865B3378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86" y="1974"/>
                <a:ext cx="92" cy="258"/>
              </a:xfrm>
              <a:custGeom>
                <a:avLst/>
                <a:gdLst>
                  <a:gd name="T0" fmla="*/ 5 w 92"/>
                  <a:gd name="T1" fmla="*/ 0 h 258"/>
                  <a:gd name="T2" fmla="*/ 20 w 92"/>
                  <a:gd name="T3" fmla="*/ 13 h 258"/>
                  <a:gd name="T4" fmla="*/ 33 w 92"/>
                  <a:gd name="T5" fmla="*/ 27 h 258"/>
                  <a:gd name="T6" fmla="*/ 44 w 92"/>
                  <a:gd name="T7" fmla="*/ 41 h 258"/>
                  <a:gd name="T8" fmla="*/ 55 w 92"/>
                  <a:gd name="T9" fmla="*/ 55 h 258"/>
                  <a:gd name="T10" fmla="*/ 64 w 92"/>
                  <a:gd name="T11" fmla="*/ 70 h 258"/>
                  <a:gd name="T12" fmla="*/ 72 w 92"/>
                  <a:gd name="T13" fmla="*/ 86 h 258"/>
                  <a:gd name="T14" fmla="*/ 85 w 92"/>
                  <a:gd name="T15" fmla="*/ 120 h 258"/>
                  <a:gd name="T16" fmla="*/ 89 w 92"/>
                  <a:gd name="T17" fmla="*/ 138 h 258"/>
                  <a:gd name="T18" fmla="*/ 92 w 92"/>
                  <a:gd name="T19" fmla="*/ 155 h 258"/>
                  <a:gd name="T20" fmla="*/ 92 w 92"/>
                  <a:gd name="T21" fmla="*/ 189 h 258"/>
                  <a:gd name="T22" fmla="*/ 85 w 92"/>
                  <a:gd name="T23" fmla="*/ 224 h 258"/>
                  <a:gd name="T24" fmla="*/ 72 w 92"/>
                  <a:gd name="T25" fmla="*/ 258 h 258"/>
                  <a:gd name="T26" fmla="*/ 65 w 92"/>
                  <a:gd name="T27" fmla="*/ 255 h 258"/>
                  <a:gd name="T28" fmla="*/ 77 w 92"/>
                  <a:gd name="T29" fmla="*/ 222 h 258"/>
                  <a:gd name="T30" fmla="*/ 83 w 92"/>
                  <a:gd name="T31" fmla="*/ 189 h 258"/>
                  <a:gd name="T32" fmla="*/ 83 w 92"/>
                  <a:gd name="T33" fmla="*/ 155 h 258"/>
                  <a:gd name="T34" fmla="*/ 80 w 92"/>
                  <a:gd name="T35" fmla="*/ 139 h 258"/>
                  <a:gd name="T36" fmla="*/ 77 w 92"/>
                  <a:gd name="T37" fmla="*/ 122 h 258"/>
                  <a:gd name="T38" fmla="*/ 65 w 92"/>
                  <a:gd name="T39" fmla="*/ 90 h 258"/>
                  <a:gd name="T40" fmla="*/ 57 w 92"/>
                  <a:gd name="T41" fmla="*/ 74 h 258"/>
                  <a:gd name="T42" fmla="*/ 48 w 92"/>
                  <a:gd name="T43" fmla="*/ 59 h 258"/>
                  <a:gd name="T44" fmla="*/ 38 w 92"/>
                  <a:gd name="T45" fmla="*/ 46 h 258"/>
                  <a:gd name="T46" fmla="*/ 27 w 92"/>
                  <a:gd name="T47" fmla="*/ 32 h 258"/>
                  <a:gd name="T48" fmla="*/ 14 w 92"/>
                  <a:gd name="T49" fmla="*/ 18 h 258"/>
                  <a:gd name="T50" fmla="*/ 0 w 92"/>
                  <a:gd name="T51" fmla="*/ 6 h 258"/>
                  <a:gd name="T52" fmla="*/ 5 w 92"/>
                  <a:gd name="T53" fmla="*/ 0 h 2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92" h="258">
                    <a:moveTo>
                      <a:pt x="5" y="0"/>
                    </a:moveTo>
                    <a:lnTo>
                      <a:pt x="20" y="13"/>
                    </a:lnTo>
                    <a:lnTo>
                      <a:pt x="33" y="27"/>
                    </a:lnTo>
                    <a:lnTo>
                      <a:pt x="44" y="41"/>
                    </a:lnTo>
                    <a:lnTo>
                      <a:pt x="55" y="55"/>
                    </a:lnTo>
                    <a:lnTo>
                      <a:pt x="64" y="70"/>
                    </a:lnTo>
                    <a:lnTo>
                      <a:pt x="72" y="86"/>
                    </a:lnTo>
                    <a:lnTo>
                      <a:pt x="85" y="120"/>
                    </a:lnTo>
                    <a:lnTo>
                      <a:pt x="89" y="138"/>
                    </a:lnTo>
                    <a:lnTo>
                      <a:pt x="92" y="155"/>
                    </a:lnTo>
                    <a:lnTo>
                      <a:pt x="92" y="189"/>
                    </a:lnTo>
                    <a:lnTo>
                      <a:pt x="85" y="224"/>
                    </a:lnTo>
                    <a:lnTo>
                      <a:pt x="72" y="258"/>
                    </a:lnTo>
                    <a:lnTo>
                      <a:pt x="65" y="255"/>
                    </a:lnTo>
                    <a:lnTo>
                      <a:pt x="77" y="222"/>
                    </a:lnTo>
                    <a:lnTo>
                      <a:pt x="83" y="189"/>
                    </a:lnTo>
                    <a:lnTo>
                      <a:pt x="83" y="155"/>
                    </a:lnTo>
                    <a:lnTo>
                      <a:pt x="80" y="139"/>
                    </a:lnTo>
                    <a:lnTo>
                      <a:pt x="77" y="122"/>
                    </a:lnTo>
                    <a:lnTo>
                      <a:pt x="65" y="90"/>
                    </a:lnTo>
                    <a:lnTo>
                      <a:pt x="57" y="74"/>
                    </a:lnTo>
                    <a:lnTo>
                      <a:pt x="48" y="59"/>
                    </a:lnTo>
                    <a:lnTo>
                      <a:pt x="38" y="46"/>
                    </a:lnTo>
                    <a:lnTo>
                      <a:pt x="27" y="32"/>
                    </a:lnTo>
                    <a:lnTo>
                      <a:pt x="14" y="18"/>
                    </a:lnTo>
                    <a:lnTo>
                      <a:pt x="0" y="6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51" name="Freeform 177">
                <a:extLst>
                  <a:ext uri="{FF2B5EF4-FFF2-40B4-BE49-F238E27FC236}">
                    <a16:creationId xmlns:a16="http://schemas.microsoft.com/office/drawing/2014/main" id="{89358A97-2A65-49EE-AA83-11049E45012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86" y="1974"/>
                <a:ext cx="5" cy="7"/>
              </a:xfrm>
              <a:custGeom>
                <a:avLst/>
                <a:gdLst>
                  <a:gd name="T0" fmla="*/ 5 w 5"/>
                  <a:gd name="T1" fmla="*/ 0 h 7"/>
                  <a:gd name="T2" fmla="*/ 0 w 5"/>
                  <a:gd name="T3" fmla="*/ 6 h 7"/>
                  <a:gd name="T4" fmla="*/ 1 w 5"/>
                  <a:gd name="T5" fmla="*/ 7 h 7"/>
                  <a:gd name="T6" fmla="*/ 5 w 5"/>
                  <a:gd name="T7" fmla="*/ 0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" h="7">
                    <a:moveTo>
                      <a:pt x="5" y="0"/>
                    </a:moveTo>
                    <a:lnTo>
                      <a:pt x="0" y="6"/>
                    </a:lnTo>
                    <a:lnTo>
                      <a:pt x="1" y="7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52" name="Freeform 178">
                <a:extLst>
                  <a:ext uri="{FF2B5EF4-FFF2-40B4-BE49-F238E27FC236}">
                    <a16:creationId xmlns:a16="http://schemas.microsoft.com/office/drawing/2014/main" id="{F377D8D8-A0FD-42D7-A6E0-05599FB13DE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09" y="2228"/>
                <a:ext cx="49" cy="91"/>
              </a:xfrm>
              <a:custGeom>
                <a:avLst/>
                <a:gdLst>
                  <a:gd name="T0" fmla="*/ 49 w 49"/>
                  <a:gd name="T1" fmla="*/ 4 h 91"/>
                  <a:gd name="T2" fmla="*/ 7 w 49"/>
                  <a:gd name="T3" fmla="*/ 91 h 91"/>
                  <a:gd name="T4" fmla="*/ 0 w 49"/>
                  <a:gd name="T5" fmla="*/ 87 h 91"/>
                  <a:gd name="T6" fmla="*/ 42 w 49"/>
                  <a:gd name="T7" fmla="*/ 0 h 91"/>
                  <a:gd name="T8" fmla="*/ 49 w 49"/>
                  <a:gd name="T9" fmla="*/ 4 h 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9" h="91">
                    <a:moveTo>
                      <a:pt x="49" y="4"/>
                    </a:moveTo>
                    <a:lnTo>
                      <a:pt x="7" y="91"/>
                    </a:lnTo>
                    <a:lnTo>
                      <a:pt x="0" y="87"/>
                    </a:lnTo>
                    <a:lnTo>
                      <a:pt x="42" y="0"/>
                    </a:lnTo>
                    <a:lnTo>
                      <a:pt x="49" y="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53" name="Freeform 179">
                <a:extLst>
                  <a:ext uri="{FF2B5EF4-FFF2-40B4-BE49-F238E27FC236}">
                    <a16:creationId xmlns:a16="http://schemas.microsoft.com/office/drawing/2014/main" id="{32D1B52E-B345-491D-B97B-CE5AEDD8150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51" y="2228"/>
                <a:ext cx="7" cy="4"/>
              </a:xfrm>
              <a:custGeom>
                <a:avLst/>
                <a:gdLst>
                  <a:gd name="T0" fmla="*/ 7 w 7"/>
                  <a:gd name="T1" fmla="*/ 4 h 4"/>
                  <a:gd name="T2" fmla="*/ 0 w 7"/>
                  <a:gd name="T3" fmla="*/ 0 h 4"/>
                  <a:gd name="T4" fmla="*/ 0 w 7"/>
                  <a:gd name="T5" fmla="*/ 1 h 4"/>
                  <a:gd name="T6" fmla="*/ 7 w 7"/>
                  <a:gd name="T7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" h="4">
                    <a:moveTo>
                      <a:pt x="7" y="4"/>
                    </a:moveTo>
                    <a:lnTo>
                      <a:pt x="0" y="0"/>
                    </a:lnTo>
                    <a:lnTo>
                      <a:pt x="0" y="1"/>
                    </a:lnTo>
                    <a:lnTo>
                      <a:pt x="7" y="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54" name="Freeform 180">
                <a:extLst>
                  <a:ext uri="{FF2B5EF4-FFF2-40B4-BE49-F238E27FC236}">
                    <a16:creationId xmlns:a16="http://schemas.microsoft.com/office/drawing/2014/main" id="{DAD760E0-E649-4ED8-87AE-093A06AEF27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11" y="2306"/>
                <a:ext cx="95" cy="30"/>
              </a:xfrm>
              <a:custGeom>
                <a:avLst/>
                <a:gdLst>
                  <a:gd name="T0" fmla="*/ 0 w 95"/>
                  <a:gd name="T1" fmla="*/ 8 h 30"/>
                  <a:gd name="T2" fmla="*/ 8 w 95"/>
                  <a:gd name="T3" fmla="*/ 4 h 30"/>
                  <a:gd name="T4" fmla="*/ 18 w 95"/>
                  <a:gd name="T5" fmla="*/ 1 h 30"/>
                  <a:gd name="T6" fmla="*/ 29 w 95"/>
                  <a:gd name="T7" fmla="*/ 0 h 30"/>
                  <a:gd name="T8" fmla="*/ 42 w 95"/>
                  <a:gd name="T9" fmla="*/ 0 h 30"/>
                  <a:gd name="T10" fmla="*/ 59 w 95"/>
                  <a:gd name="T11" fmla="*/ 3 h 30"/>
                  <a:gd name="T12" fmla="*/ 77 w 95"/>
                  <a:gd name="T13" fmla="*/ 12 h 30"/>
                  <a:gd name="T14" fmla="*/ 95 w 95"/>
                  <a:gd name="T15" fmla="*/ 24 h 30"/>
                  <a:gd name="T16" fmla="*/ 90 w 95"/>
                  <a:gd name="T17" fmla="*/ 30 h 30"/>
                  <a:gd name="T18" fmla="*/ 73 w 95"/>
                  <a:gd name="T19" fmla="*/ 19 h 30"/>
                  <a:gd name="T20" fmla="*/ 57 w 95"/>
                  <a:gd name="T21" fmla="*/ 11 h 30"/>
                  <a:gd name="T22" fmla="*/ 41 w 95"/>
                  <a:gd name="T23" fmla="*/ 8 h 30"/>
                  <a:gd name="T24" fmla="*/ 29 w 95"/>
                  <a:gd name="T25" fmla="*/ 8 h 30"/>
                  <a:gd name="T26" fmla="*/ 19 w 95"/>
                  <a:gd name="T27" fmla="*/ 9 h 30"/>
                  <a:gd name="T28" fmla="*/ 10 w 95"/>
                  <a:gd name="T29" fmla="*/ 12 h 30"/>
                  <a:gd name="T30" fmla="*/ 4 w 95"/>
                  <a:gd name="T31" fmla="*/ 15 h 30"/>
                  <a:gd name="T32" fmla="*/ 0 w 95"/>
                  <a:gd name="T33" fmla="*/ 8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95" h="30">
                    <a:moveTo>
                      <a:pt x="0" y="8"/>
                    </a:moveTo>
                    <a:lnTo>
                      <a:pt x="8" y="4"/>
                    </a:lnTo>
                    <a:lnTo>
                      <a:pt x="18" y="1"/>
                    </a:lnTo>
                    <a:lnTo>
                      <a:pt x="29" y="0"/>
                    </a:lnTo>
                    <a:lnTo>
                      <a:pt x="42" y="0"/>
                    </a:lnTo>
                    <a:lnTo>
                      <a:pt x="59" y="3"/>
                    </a:lnTo>
                    <a:lnTo>
                      <a:pt x="77" y="12"/>
                    </a:lnTo>
                    <a:lnTo>
                      <a:pt x="95" y="24"/>
                    </a:lnTo>
                    <a:lnTo>
                      <a:pt x="90" y="30"/>
                    </a:lnTo>
                    <a:lnTo>
                      <a:pt x="73" y="19"/>
                    </a:lnTo>
                    <a:lnTo>
                      <a:pt x="57" y="11"/>
                    </a:lnTo>
                    <a:lnTo>
                      <a:pt x="41" y="8"/>
                    </a:lnTo>
                    <a:lnTo>
                      <a:pt x="29" y="8"/>
                    </a:lnTo>
                    <a:lnTo>
                      <a:pt x="19" y="9"/>
                    </a:lnTo>
                    <a:lnTo>
                      <a:pt x="10" y="12"/>
                    </a:lnTo>
                    <a:lnTo>
                      <a:pt x="4" y="15"/>
                    </a:lnTo>
                    <a:lnTo>
                      <a:pt x="0" y="8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55" name="Freeform 181">
                <a:extLst>
                  <a:ext uri="{FF2B5EF4-FFF2-40B4-BE49-F238E27FC236}">
                    <a16:creationId xmlns:a16="http://schemas.microsoft.com/office/drawing/2014/main" id="{E9576FA4-F729-436F-B180-1CCAE71E0BB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04" y="2314"/>
                <a:ext cx="12" cy="12"/>
              </a:xfrm>
              <a:custGeom>
                <a:avLst/>
                <a:gdLst>
                  <a:gd name="T0" fmla="*/ 5 w 12"/>
                  <a:gd name="T1" fmla="*/ 1 h 12"/>
                  <a:gd name="T2" fmla="*/ 0 w 12"/>
                  <a:gd name="T3" fmla="*/ 12 h 12"/>
                  <a:gd name="T4" fmla="*/ 11 w 12"/>
                  <a:gd name="T5" fmla="*/ 7 h 12"/>
                  <a:gd name="T6" fmla="*/ 7 w 12"/>
                  <a:gd name="T7" fmla="*/ 0 h 12"/>
                  <a:gd name="T8" fmla="*/ 12 w 12"/>
                  <a:gd name="T9" fmla="*/ 5 h 12"/>
                  <a:gd name="T10" fmla="*/ 5 w 12"/>
                  <a:gd name="T11" fmla="*/ 1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2" h="12">
                    <a:moveTo>
                      <a:pt x="5" y="1"/>
                    </a:moveTo>
                    <a:lnTo>
                      <a:pt x="0" y="12"/>
                    </a:lnTo>
                    <a:lnTo>
                      <a:pt x="11" y="7"/>
                    </a:lnTo>
                    <a:lnTo>
                      <a:pt x="7" y="0"/>
                    </a:lnTo>
                    <a:lnTo>
                      <a:pt x="12" y="5"/>
                    </a:lnTo>
                    <a:lnTo>
                      <a:pt x="5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56" name="Freeform 182">
                <a:extLst>
                  <a:ext uri="{FF2B5EF4-FFF2-40B4-BE49-F238E27FC236}">
                    <a16:creationId xmlns:a16="http://schemas.microsoft.com/office/drawing/2014/main" id="{A181FF28-0294-4F14-B4D2-AFA36278835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01" y="2331"/>
                <a:ext cx="37" cy="62"/>
              </a:xfrm>
              <a:custGeom>
                <a:avLst/>
                <a:gdLst>
                  <a:gd name="T0" fmla="*/ 6 w 37"/>
                  <a:gd name="T1" fmla="*/ 0 h 62"/>
                  <a:gd name="T2" fmla="*/ 16 w 37"/>
                  <a:gd name="T3" fmla="*/ 11 h 62"/>
                  <a:gd name="T4" fmla="*/ 24 w 37"/>
                  <a:gd name="T5" fmla="*/ 21 h 62"/>
                  <a:gd name="T6" fmla="*/ 34 w 37"/>
                  <a:gd name="T7" fmla="*/ 42 h 62"/>
                  <a:gd name="T8" fmla="*/ 36 w 37"/>
                  <a:gd name="T9" fmla="*/ 57 h 62"/>
                  <a:gd name="T10" fmla="*/ 37 w 37"/>
                  <a:gd name="T11" fmla="*/ 62 h 62"/>
                  <a:gd name="T12" fmla="*/ 29 w 37"/>
                  <a:gd name="T13" fmla="*/ 62 h 62"/>
                  <a:gd name="T14" fmla="*/ 28 w 37"/>
                  <a:gd name="T15" fmla="*/ 58 h 62"/>
                  <a:gd name="T16" fmla="*/ 26 w 37"/>
                  <a:gd name="T17" fmla="*/ 44 h 62"/>
                  <a:gd name="T18" fmla="*/ 17 w 37"/>
                  <a:gd name="T19" fmla="*/ 25 h 62"/>
                  <a:gd name="T20" fmla="*/ 10 w 37"/>
                  <a:gd name="T21" fmla="*/ 16 h 62"/>
                  <a:gd name="T22" fmla="*/ 0 w 37"/>
                  <a:gd name="T23" fmla="*/ 5 h 62"/>
                  <a:gd name="T24" fmla="*/ 6 w 37"/>
                  <a:gd name="T25" fmla="*/ 0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7" h="62">
                    <a:moveTo>
                      <a:pt x="6" y="0"/>
                    </a:moveTo>
                    <a:lnTo>
                      <a:pt x="16" y="11"/>
                    </a:lnTo>
                    <a:lnTo>
                      <a:pt x="24" y="21"/>
                    </a:lnTo>
                    <a:lnTo>
                      <a:pt x="34" y="42"/>
                    </a:lnTo>
                    <a:lnTo>
                      <a:pt x="36" y="57"/>
                    </a:lnTo>
                    <a:lnTo>
                      <a:pt x="37" y="62"/>
                    </a:lnTo>
                    <a:lnTo>
                      <a:pt x="29" y="62"/>
                    </a:lnTo>
                    <a:lnTo>
                      <a:pt x="28" y="58"/>
                    </a:lnTo>
                    <a:lnTo>
                      <a:pt x="26" y="44"/>
                    </a:lnTo>
                    <a:lnTo>
                      <a:pt x="17" y="25"/>
                    </a:lnTo>
                    <a:lnTo>
                      <a:pt x="10" y="16"/>
                    </a:lnTo>
                    <a:lnTo>
                      <a:pt x="0" y="5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57" name="Freeform 183">
                <a:extLst>
                  <a:ext uri="{FF2B5EF4-FFF2-40B4-BE49-F238E27FC236}">
                    <a16:creationId xmlns:a16="http://schemas.microsoft.com/office/drawing/2014/main" id="{92E71881-6A16-4957-8DE2-3BE4370C13A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01" y="2330"/>
                <a:ext cx="6" cy="6"/>
              </a:xfrm>
              <a:custGeom>
                <a:avLst/>
                <a:gdLst>
                  <a:gd name="T0" fmla="*/ 5 w 6"/>
                  <a:gd name="T1" fmla="*/ 0 h 6"/>
                  <a:gd name="T2" fmla="*/ 6 w 6"/>
                  <a:gd name="T3" fmla="*/ 1 h 6"/>
                  <a:gd name="T4" fmla="*/ 0 w 6"/>
                  <a:gd name="T5" fmla="*/ 6 h 6"/>
                  <a:gd name="T6" fmla="*/ 5 w 6"/>
                  <a:gd name="T7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" h="6">
                    <a:moveTo>
                      <a:pt x="5" y="0"/>
                    </a:moveTo>
                    <a:lnTo>
                      <a:pt x="6" y="1"/>
                    </a:lnTo>
                    <a:lnTo>
                      <a:pt x="0" y="6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58" name="Freeform 184">
                <a:extLst>
                  <a:ext uri="{FF2B5EF4-FFF2-40B4-BE49-F238E27FC236}">
                    <a16:creationId xmlns:a16="http://schemas.microsoft.com/office/drawing/2014/main" id="{62EB50CA-AFC6-4A4E-BE04-1368A1B15B7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31" y="2346"/>
                <a:ext cx="51" cy="50"/>
              </a:xfrm>
              <a:custGeom>
                <a:avLst/>
                <a:gdLst>
                  <a:gd name="T0" fmla="*/ 0 w 51"/>
                  <a:gd name="T1" fmla="*/ 45 h 50"/>
                  <a:gd name="T2" fmla="*/ 13 w 51"/>
                  <a:gd name="T3" fmla="*/ 28 h 50"/>
                  <a:gd name="T4" fmla="*/ 20 w 51"/>
                  <a:gd name="T5" fmla="*/ 20 h 50"/>
                  <a:gd name="T6" fmla="*/ 27 w 51"/>
                  <a:gd name="T7" fmla="*/ 13 h 50"/>
                  <a:gd name="T8" fmla="*/ 47 w 51"/>
                  <a:gd name="T9" fmla="*/ 0 h 50"/>
                  <a:gd name="T10" fmla="*/ 51 w 51"/>
                  <a:gd name="T11" fmla="*/ 7 h 50"/>
                  <a:gd name="T12" fmla="*/ 32 w 51"/>
                  <a:gd name="T13" fmla="*/ 19 h 50"/>
                  <a:gd name="T14" fmla="*/ 25 w 51"/>
                  <a:gd name="T15" fmla="*/ 26 h 50"/>
                  <a:gd name="T16" fmla="*/ 19 w 51"/>
                  <a:gd name="T17" fmla="*/ 33 h 50"/>
                  <a:gd name="T18" fmla="*/ 6 w 51"/>
                  <a:gd name="T19" fmla="*/ 50 h 50"/>
                  <a:gd name="T20" fmla="*/ 0 w 51"/>
                  <a:gd name="T21" fmla="*/ 45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51" h="50">
                    <a:moveTo>
                      <a:pt x="0" y="45"/>
                    </a:moveTo>
                    <a:lnTo>
                      <a:pt x="13" y="28"/>
                    </a:lnTo>
                    <a:lnTo>
                      <a:pt x="20" y="20"/>
                    </a:lnTo>
                    <a:lnTo>
                      <a:pt x="27" y="13"/>
                    </a:lnTo>
                    <a:lnTo>
                      <a:pt x="47" y="0"/>
                    </a:lnTo>
                    <a:lnTo>
                      <a:pt x="51" y="7"/>
                    </a:lnTo>
                    <a:lnTo>
                      <a:pt x="32" y="19"/>
                    </a:lnTo>
                    <a:lnTo>
                      <a:pt x="25" y="26"/>
                    </a:lnTo>
                    <a:lnTo>
                      <a:pt x="19" y="33"/>
                    </a:lnTo>
                    <a:lnTo>
                      <a:pt x="6" y="50"/>
                    </a:lnTo>
                    <a:lnTo>
                      <a:pt x="0" y="45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59" name="Freeform 185">
                <a:extLst>
                  <a:ext uri="{FF2B5EF4-FFF2-40B4-BE49-F238E27FC236}">
                    <a16:creationId xmlns:a16="http://schemas.microsoft.com/office/drawing/2014/main" id="{5FE58BD0-EB03-4590-97DE-4E23E2237E8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30" y="2391"/>
                <a:ext cx="8" cy="13"/>
              </a:xfrm>
              <a:custGeom>
                <a:avLst/>
                <a:gdLst>
                  <a:gd name="T0" fmla="*/ 0 w 8"/>
                  <a:gd name="T1" fmla="*/ 2 h 13"/>
                  <a:gd name="T2" fmla="*/ 0 w 8"/>
                  <a:gd name="T3" fmla="*/ 13 h 13"/>
                  <a:gd name="T4" fmla="*/ 7 w 8"/>
                  <a:gd name="T5" fmla="*/ 5 h 13"/>
                  <a:gd name="T6" fmla="*/ 1 w 8"/>
                  <a:gd name="T7" fmla="*/ 0 h 13"/>
                  <a:gd name="T8" fmla="*/ 8 w 8"/>
                  <a:gd name="T9" fmla="*/ 2 h 13"/>
                  <a:gd name="T10" fmla="*/ 0 w 8"/>
                  <a:gd name="T11" fmla="*/ 2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8" h="13">
                    <a:moveTo>
                      <a:pt x="0" y="2"/>
                    </a:moveTo>
                    <a:lnTo>
                      <a:pt x="0" y="13"/>
                    </a:lnTo>
                    <a:lnTo>
                      <a:pt x="7" y="5"/>
                    </a:lnTo>
                    <a:lnTo>
                      <a:pt x="1" y="0"/>
                    </a:lnTo>
                    <a:lnTo>
                      <a:pt x="8" y="2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60" name="Freeform 186">
                <a:extLst>
                  <a:ext uri="{FF2B5EF4-FFF2-40B4-BE49-F238E27FC236}">
                    <a16:creationId xmlns:a16="http://schemas.microsoft.com/office/drawing/2014/main" id="{C806A0FB-BA89-4951-954C-7D98D610C0E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78" y="2292"/>
                <a:ext cx="92" cy="61"/>
              </a:xfrm>
              <a:custGeom>
                <a:avLst/>
                <a:gdLst>
                  <a:gd name="T0" fmla="*/ 0 w 92"/>
                  <a:gd name="T1" fmla="*/ 54 h 61"/>
                  <a:gd name="T2" fmla="*/ 41 w 92"/>
                  <a:gd name="T3" fmla="*/ 32 h 61"/>
                  <a:gd name="T4" fmla="*/ 63 w 92"/>
                  <a:gd name="T5" fmla="*/ 18 h 61"/>
                  <a:gd name="T6" fmla="*/ 87 w 92"/>
                  <a:gd name="T7" fmla="*/ 0 h 61"/>
                  <a:gd name="T8" fmla="*/ 92 w 92"/>
                  <a:gd name="T9" fmla="*/ 6 h 61"/>
                  <a:gd name="T10" fmla="*/ 68 w 92"/>
                  <a:gd name="T11" fmla="*/ 24 h 61"/>
                  <a:gd name="T12" fmla="*/ 45 w 92"/>
                  <a:gd name="T13" fmla="*/ 39 h 61"/>
                  <a:gd name="T14" fmla="*/ 4 w 92"/>
                  <a:gd name="T15" fmla="*/ 61 h 61"/>
                  <a:gd name="T16" fmla="*/ 0 w 92"/>
                  <a:gd name="T17" fmla="*/ 54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92" h="61">
                    <a:moveTo>
                      <a:pt x="0" y="54"/>
                    </a:moveTo>
                    <a:lnTo>
                      <a:pt x="41" y="32"/>
                    </a:lnTo>
                    <a:lnTo>
                      <a:pt x="63" y="18"/>
                    </a:lnTo>
                    <a:lnTo>
                      <a:pt x="87" y="0"/>
                    </a:lnTo>
                    <a:lnTo>
                      <a:pt x="92" y="6"/>
                    </a:lnTo>
                    <a:lnTo>
                      <a:pt x="68" y="24"/>
                    </a:lnTo>
                    <a:lnTo>
                      <a:pt x="45" y="39"/>
                    </a:lnTo>
                    <a:lnTo>
                      <a:pt x="4" y="61"/>
                    </a:lnTo>
                    <a:lnTo>
                      <a:pt x="0" y="5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61" name="Freeform 187">
                <a:extLst>
                  <a:ext uri="{FF2B5EF4-FFF2-40B4-BE49-F238E27FC236}">
                    <a16:creationId xmlns:a16="http://schemas.microsoft.com/office/drawing/2014/main" id="{B48A70B2-35BD-4DF3-B583-C562C8D7E87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78" y="2346"/>
                <a:ext cx="4" cy="7"/>
              </a:xfrm>
              <a:custGeom>
                <a:avLst/>
                <a:gdLst>
                  <a:gd name="T0" fmla="*/ 0 w 4"/>
                  <a:gd name="T1" fmla="*/ 0 h 7"/>
                  <a:gd name="T2" fmla="*/ 4 w 4"/>
                  <a:gd name="T3" fmla="*/ 7 h 7"/>
                  <a:gd name="T4" fmla="*/ 0 w 4"/>
                  <a:gd name="T5" fmla="*/ 0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" h="7">
                    <a:moveTo>
                      <a:pt x="0" y="0"/>
                    </a:moveTo>
                    <a:lnTo>
                      <a:pt x="4" y="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62" name="Freeform 188">
                <a:extLst>
                  <a:ext uri="{FF2B5EF4-FFF2-40B4-BE49-F238E27FC236}">
                    <a16:creationId xmlns:a16="http://schemas.microsoft.com/office/drawing/2014/main" id="{34153F22-3DBE-452D-A263-A7A1116BF31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65" y="2183"/>
                <a:ext cx="126" cy="115"/>
              </a:xfrm>
              <a:custGeom>
                <a:avLst/>
                <a:gdLst>
                  <a:gd name="T0" fmla="*/ 0 w 126"/>
                  <a:gd name="T1" fmla="*/ 109 h 115"/>
                  <a:gd name="T2" fmla="*/ 11 w 126"/>
                  <a:gd name="T3" fmla="*/ 98 h 115"/>
                  <a:gd name="T4" fmla="*/ 23 w 126"/>
                  <a:gd name="T5" fmla="*/ 85 h 115"/>
                  <a:gd name="T6" fmla="*/ 46 w 126"/>
                  <a:gd name="T7" fmla="*/ 57 h 115"/>
                  <a:gd name="T8" fmla="*/ 60 w 126"/>
                  <a:gd name="T9" fmla="*/ 42 h 115"/>
                  <a:gd name="T10" fmla="*/ 68 w 126"/>
                  <a:gd name="T11" fmla="*/ 34 h 115"/>
                  <a:gd name="T12" fmla="*/ 77 w 126"/>
                  <a:gd name="T13" fmla="*/ 27 h 115"/>
                  <a:gd name="T14" fmla="*/ 98 w 126"/>
                  <a:gd name="T15" fmla="*/ 13 h 115"/>
                  <a:gd name="T16" fmla="*/ 122 w 126"/>
                  <a:gd name="T17" fmla="*/ 0 h 115"/>
                  <a:gd name="T18" fmla="*/ 126 w 126"/>
                  <a:gd name="T19" fmla="*/ 7 h 115"/>
                  <a:gd name="T20" fmla="*/ 102 w 126"/>
                  <a:gd name="T21" fmla="*/ 20 h 115"/>
                  <a:gd name="T22" fmla="*/ 82 w 126"/>
                  <a:gd name="T23" fmla="*/ 33 h 115"/>
                  <a:gd name="T24" fmla="*/ 73 w 126"/>
                  <a:gd name="T25" fmla="*/ 40 h 115"/>
                  <a:gd name="T26" fmla="*/ 65 w 126"/>
                  <a:gd name="T27" fmla="*/ 48 h 115"/>
                  <a:gd name="T28" fmla="*/ 52 w 126"/>
                  <a:gd name="T29" fmla="*/ 62 h 115"/>
                  <a:gd name="T30" fmla="*/ 29 w 126"/>
                  <a:gd name="T31" fmla="*/ 91 h 115"/>
                  <a:gd name="T32" fmla="*/ 17 w 126"/>
                  <a:gd name="T33" fmla="*/ 104 h 115"/>
                  <a:gd name="T34" fmla="*/ 5 w 126"/>
                  <a:gd name="T35" fmla="*/ 115 h 115"/>
                  <a:gd name="T36" fmla="*/ 0 w 126"/>
                  <a:gd name="T37" fmla="*/ 109 h 1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26" h="115">
                    <a:moveTo>
                      <a:pt x="0" y="109"/>
                    </a:moveTo>
                    <a:lnTo>
                      <a:pt x="11" y="98"/>
                    </a:lnTo>
                    <a:lnTo>
                      <a:pt x="23" y="85"/>
                    </a:lnTo>
                    <a:lnTo>
                      <a:pt x="46" y="57"/>
                    </a:lnTo>
                    <a:lnTo>
                      <a:pt x="60" y="42"/>
                    </a:lnTo>
                    <a:lnTo>
                      <a:pt x="68" y="34"/>
                    </a:lnTo>
                    <a:lnTo>
                      <a:pt x="77" y="27"/>
                    </a:lnTo>
                    <a:lnTo>
                      <a:pt x="98" y="13"/>
                    </a:lnTo>
                    <a:lnTo>
                      <a:pt x="122" y="0"/>
                    </a:lnTo>
                    <a:lnTo>
                      <a:pt x="126" y="7"/>
                    </a:lnTo>
                    <a:lnTo>
                      <a:pt x="102" y="20"/>
                    </a:lnTo>
                    <a:lnTo>
                      <a:pt x="82" y="33"/>
                    </a:lnTo>
                    <a:lnTo>
                      <a:pt x="73" y="40"/>
                    </a:lnTo>
                    <a:lnTo>
                      <a:pt x="65" y="48"/>
                    </a:lnTo>
                    <a:lnTo>
                      <a:pt x="52" y="62"/>
                    </a:lnTo>
                    <a:lnTo>
                      <a:pt x="29" y="91"/>
                    </a:lnTo>
                    <a:lnTo>
                      <a:pt x="17" y="104"/>
                    </a:lnTo>
                    <a:lnTo>
                      <a:pt x="5" y="115"/>
                    </a:lnTo>
                    <a:lnTo>
                      <a:pt x="0" y="109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63" name="Freeform 189">
                <a:extLst>
                  <a:ext uri="{FF2B5EF4-FFF2-40B4-BE49-F238E27FC236}">
                    <a16:creationId xmlns:a16="http://schemas.microsoft.com/office/drawing/2014/main" id="{3E47C7A5-9DE9-40D9-AD5C-26527A00444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65" y="2292"/>
                <a:ext cx="5" cy="6"/>
              </a:xfrm>
              <a:custGeom>
                <a:avLst/>
                <a:gdLst>
                  <a:gd name="T0" fmla="*/ 5 w 5"/>
                  <a:gd name="T1" fmla="*/ 6 h 6"/>
                  <a:gd name="T2" fmla="*/ 0 w 5"/>
                  <a:gd name="T3" fmla="*/ 0 h 6"/>
                  <a:gd name="T4" fmla="*/ 5 w 5"/>
                  <a:gd name="T5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5" h="6">
                    <a:moveTo>
                      <a:pt x="5" y="6"/>
                    </a:moveTo>
                    <a:lnTo>
                      <a:pt x="0" y="0"/>
                    </a:lnTo>
                    <a:lnTo>
                      <a:pt x="5" y="6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64" name="Freeform 190">
                <a:extLst>
                  <a:ext uri="{FF2B5EF4-FFF2-40B4-BE49-F238E27FC236}">
                    <a16:creationId xmlns:a16="http://schemas.microsoft.com/office/drawing/2014/main" id="{72E3B9F6-29EF-4A6B-9CDE-8710891E4B1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87" y="2151"/>
                <a:ext cx="332" cy="63"/>
              </a:xfrm>
              <a:custGeom>
                <a:avLst/>
                <a:gdLst>
                  <a:gd name="T0" fmla="*/ 0 w 332"/>
                  <a:gd name="T1" fmla="*/ 32 h 63"/>
                  <a:gd name="T2" fmla="*/ 30 w 332"/>
                  <a:gd name="T3" fmla="*/ 19 h 63"/>
                  <a:gd name="T4" fmla="*/ 67 w 332"/>
                  <a:gd name="T5" fmla="*/ 9 h 63"/>
                  <a:gd name="T6" fmla="*/ 109 w 332"/>
                  <a:gd name="T7" fmla="*/ 2 h 63"/>
                  <a:gd name="T8" fmla="*/ 152 w 332"/>
                  <a:gd name="T9" fmla="*/ 0 h 63"/>
                  <a:gd name="T10" fmla="*/ 197 w 332"/>
                  <a:gd name="T11" fmla="*/ 2 h 63"/>
                  <a:gd name="T12" fmla="*/ 244 w 332"/>
                  <a:gd name="T13" fmla="*/ 12 h 63"/>
                  <a:gd name="T14" fmla="*/ 267 w 332"/>
                  <a:gd name="T15" fmla="*/ 20 h 63"/>
                  <a:gd name="T16" fmla="*/ 289 w 332"/>
                  <a:gd name="T17" fmla="*/ 30 h 63"/>
                  <a:gd name="T18" fmla="*/ 311 w 332"/>
                  <a:gd name="T19" fmla="*/ 42 h 63"/>
                  <a:gd name="T20" fmla="*/ 332 w 332"/>
                  <a:gd name="T21" fmla="*/ 56 h 63"/>
                  <a:gd name="T22" fmla="*/ 328 w 332"/>
                  <a:gd name="T23" fmla="*/ 63 h 63"/>
                  <a:gd name="T24" fmla="*/ 307 w 332"/>
                  <a:gd name="T25" fmla="*/ 49 h 63"/>
                  <a:gd name="T26" fmla="*/ 285 w 332"/>
                  <a:gd name="T27" fmla="*/ 37 h 63"/>
                  <a:gd name="T28" fmla="*/ 263 w 332"/>
                  <a:gd name="T29" fmla="*/ 27 h 63"/>
                  <a:gd name="T30" fmla="*/ 242 w 332"/>
                  <a:gd name="T31" fmla="*/ 20 h 63"/>
                  <a:gd name="T32" fmla="*/ 196 w 332"/>
                  <a:gd name="T33" fmla="*/ 10 h 63"/>
                  <a:gd name="T34" fmla="*/ 152 w 332"/>
                  <a:gd name="T35" fmla="*/ 8 h 63"/>
                  <a:gd name="T36" fmla="*/ 109 w 332"/>
                  <a:gd name="T37" fmla="*/ 10 h 63"/>
                  <a:gd name="T38" fmla="*/ 68 w 332"/>
                  <a:gd name="T39" fmla="*/ 17 h 63"/>
                  <a:gd name="T40" fmla="*/ 32 w 332"/>
                  <a:gd name="T41" fmla="*/ 27 h 63"/>
                  <a:gd name="T42" fmla="*/ 4 w 332"/>
                  <a:gd name="T43" fmla="*/ 39 h 63"/>
                  <a:gd name="T44" fmla="*/ 0 w 332"/>
                  <a:gd name="T45" fmla="*/ 32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332" h="63">
                    <a:moveTo>
                      <a:pt x="0" y="32"/>
                    </a:moveTo>
                    <a:lnTo>
                      <a:pt x="30" y="19"/>
                    </a:lnTo>
                    <a:lnTo>
                      <a:pt x="67" y="9"/>
                    </a:lnTo>
                    <a:lnTo>
                      <a:pt x="109" y="2"/>
                    </a:lnTo>
                    <a:lnTo>
                      <a:pt x="152" y="0"/>
                    </a:lnTo>
                    <a:lnTo>
                      <a:pt x="197" y="2"/>
                    </a:lnTo>
                    <a:lnTo>
                      <a:pt x="244" y="12"/>
                    </a:lnTo>
                    <a:lnTo>
                      <a:pt x="267" y="20"/>
                    </a:lnTo>
                    <a:lnTo>
                      <a:pt x="289" y="30"/>
                    </a:lnTo>
                    <a:lnTo>
                      <a:pt x="311" y="42"/>
                    </a:lnTo>
                    <a:lnTo>
                      <a:pt x="332" y="56"/>
                    </a:lnTo>
                    <a:lnTo>
                      <a:pt x="328" y="63"/>
                    </a:lnTo>
                    <a:lnTo>
                      <a:pt x="307" y="49"/>
                    </a:lnTo>
                    <a:lnTo>
                      <a:pt x="285" y="37"/>
                    </a:lnTo>
                    <a:lnTo>
                      <a:pt x="263" y="27"/>
                    </a:lnTo>
                    <a:lnTo>
                      <a:pt x="242" y="20"/>
                    </a:lnTo>
                    <a:lnTo>
                      <a:pt x="196" y="10"/>
                    </a:lnTo>
                    <a:lnTo>
                      <a:pt x="152" y="8"/>
                    </a:lnTo>
                    <a:lnTo>
                      <a:pt x="109" y="10"/>
                    </a:lnTo>
                    <a:lnTo>
                      <a:pt x="68" y="17"/>
                    </a:lnTo>
                    <a:lnTo>
                      <a:pt x="32" y="27"/>
                    </a:lnTo>
                    <a:lnTo>
                      <a:pt x="4" y="39"/>
                    </a:lnTo>
                    <a:lnTo>
                      <a:pt x="0" y="3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65" name="Freeform 191">
                <a:extLst>
                  <a:ext uri="{FF2B5EF4-FFF2-40B4-BE49-F238E27FC236}">
                    <a16:creationId xmlns:a16="http://schemas.microsoft.com/office/drawing/2014/main" id="{249A23AF-AE74-4186-B13F-ACE52730B3C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87" y="2183"/>
                <a:ext cx="4" cy="7"/>
              </a:xfrm>
              <a:custGeom>
                <a:avLst/>
                <a:gdLst>
                  <a:gd name="T0" fmla="*/ 0 w 4"/>
                  <a:gd name="T1" fmla="*/ 0 h 7"/>
                  <a:gd name="T2" fmla="*/ 4 w 4"/>
                  <a:gd name="T3" fmla="*/ 7 h 7"/>
                  <a:gd name="T4" fmla="*/ 0 w 4"/>
                  <a:gd name="T5" fmla="*/ 0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" h="7">
                    <a:moveTo>
                      <a:pt x="0" y="0"/>
                    </a:moveTo>
                    <a:lnTo>
                      <a:pt x="4" y="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66" name="Freeform 192">
                <a:extLst>
                  <a:ext uri="{FF2B5EF4-FFF2-40B4-BE49-F238E27FC236}">
                    <a16:creationId xmlns:a16="http://schemas.microsoft.com/office/drawing/2014/main" id="{C74B90FA-E5F3-4AEB-862F-51DA089935D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14" y="2207"/>
                <a:ext cx="240" cy="501"/>
              </a:xfrm>
              <a:custGeom>
                <a:avLst/>
                <a:gdLst>
                  <a:gd name="T0" fmla="*/ 5 w 240"/>
                  <a:gd name="T1" fmla="*/ 0 h 501"/>
                  <a:gd name="T2" fmla="*/ 24 w 240"/>
                  <a:gd name="T3" fmla="*/ 17 h 501"/>
                  <a:gd name="T4" fmla="*/ 44 w 240"/>
                  <a:gd name="T5" fmla="*/ 37 h 501"/>
                  <a:gd name="T6" fmla="*/ 62 w 240"/>
                  <a:gd name="T7" fmla="*/ 59 h 501"/>
                  <a:gd name="T8" fmla="*/ 79 w 240"/>
                  <a:gd name="T9" fmla="*/ 84 h 501"/>
                  <a:gd name="T10" fmla="*/ 112 w 240"/>
                  <a:gd name="T11" fmla="*/ 138 h 501"/>
                  <a:gd name="T12" fmla="*/ 142 w 240"/>
                  <a:gd name="T13" fmla="*/ 200 h 501"/>
                  <a:gd name="T14" fmla="*/ 156 w 240"/>
                  <a:gd name="T15" fmla="*/ 234 h 501"/>
                  <a:gd name="T16" fmla="*/ 170 w 240"/>
                  <a:gd name="T17" fmla="*/ 270 h 501"/>
                  <a:gd name="T18" fmla="*/ 196 w 240"/>
                  <a:gd name="T19" fmla="*/ 343 h 501"/>
                  <a:gd name="T20" fmla="*/ 219 w 240"/>
                  <a:gd name="T21" fmla="*/ 420 h 501"/>
                  <a:gd name="T22" fmla="*/ 240 w 240"/>
                  <a:gd name="T23" fmla="*/ 499 h 501"/>
                  <a:gd name="T24" fmla="*/ 232 w 240"/>
                  <a:gd name="T25" fmla="*/ 501 h 501"/>
                  <a:gd name="T26" fmla="*/ 211 w 240"/>
                  <a:gd name="T27" fmla="*/ 422 h 501"/>
                  <a:gd name="T28" fmla="*/ 188 w 240"/>
                  <a:gd name="T29" fmla="*/ 345 h 501"/>
                  <a:gd name="T30" fmla="*/ 162 w 240"/>
                  <a:gd name="T31" fmla="*/ 272 h 501"/>
                  <a:gd name="T32" fmla="*/ 149 w 240"/>
                  <a:gd name="T33" fmla="*/ 239 h 501"/>
                  <a:gd name="T34" fmla="*/ 135 w 240"/>
                  <a:gd name="T35" fmla="*/ 204 h 501"/>
                  <a:gd name="T36" fmla="*/ 105 w 240"/>
                  <a:gd name="T37" fmla="*/ 142 h 501"/>
                  <a:gd name="T38" fmla="*/ 72 w 240"/>
                  <a:gd name="T39" fmla="*/ 88 h 501"/>
                  <a:gd name="T40" fmla="*/ 56 w 240"/>
                  <a:gd name="T41" fmla="*/ 65 h 501"/>
                  <a:gd name="T42" fmla="*/ 38 w 240"/>
                  <a:gd name="T43" fmla="*/ 42 h 501"/>
                  <a:gd name="T44" fmla="*/ 19 w 240"/>
                  <a:gd name="T45" fmla="*/ 23 h 501"/>
                  <a:gd name="T46" fmla="*/ 0 w 240"/>
                  <a:gd name="T47" fmla="*/ 6 h 501"/>
                  <a:gd name="T48" fmla="*/ 5 w 240"/>
                  <a:gd name="T49" fmla="*/ 0 h 5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240" h="501">
                    <a:moveTo>
                      <a:pt x="5" y="0"/>
                    </a:moveTo>
                    <a:lnTo>
                      <a:pt x="24" y="17"/>
                    </a:lnTo>
                    <a:lnTo>
                      <a:pt x="44" y="37"/>
                    </a:lnTo>
                    <a:lnTo>
                      <a:pt x="62" y="59"/>
                    </a:lnTo>
                    <a:lnTo>
                      <a:pt x="79" y="84"/>
                    </a:lnTo>
                    <a:lnTo>
                      <a:pt x="112" y="138"/>
                    </a:lnTo>
                    <a:lnTo>
                      <a:pt x="142" y="200"/>
                    </a:lnTo>
                    <a:lnTo>
                      <a:pt x="156" y="234"/>
                    </a:lnTo>
                    <a:lnTo>
                      <a:pt x="170" y="270"/>
                    </a:lnTo>
                    <a:lnTo>
                      <a:pt x="196" y="343"/>
                    </a:lnTo>
                    <a:lnTo>
                      <a:pt x="219" y="420"/>
                    </a:lnTo>
                    <a:lnTo>
                      <a:pt x="240" y="499"/>
                    </a:lnTo>
                    <a:lnTo>
                      <a:pt x="232" y="501"/>
                    </a:lnTo>
                    <a:lnTo>
                      <a:pt x="211" y="422"/>
                    </a:lnTo>
                    <a:lnTo>
                      <a:pt x="188" y="345"/>
                    </a:lnTo>
                    <a:lnTo>
                      <a:pt x="162" y="272"/>
                    </a:lnTo>
                    <a:lnTo>
                      <a:pt x="149" y="239"/>
                    </a:lnTo>
                    <a:lnTo>
                      <a:pt x="135" y="204"/>
                    </a:lnTo>
                    <a:lnTo>
                      <a:pt x="105" y="142"/>
                    </a:lnTo>
                    <a:lnTo>
                      <a:pt x="72" y="88"/>
                    </a:lnTo>
                    <a:lnTo>
                      <a:pt x="56" y="65"/>
                    </a:lnTo>
                    <a:lnTo>
                      <a:pt x="38" y="42"/>
                    </a:lnTo>
                    <a:lnTo>
                      <a:pt x="19" y="23"/>
                    </a:lnTo>
                    <a:lnTo>
                      <a:pt x="0" y="6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67" name="Freeform 193">
                <a:extLst>
                  <a:ext uri="{FF2B5EF4-FFF2-40B4-BE49-F238E27FC236}">
                    <a16:creationId xmlns:a16="http://schemas.microsoft.com/office/drawing/2014/main" id="{DEC1BED2-E7CE-470F-8FF8-118B3C0636D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14" y="2207"/>
                <a:ext cx="5" cy="7"/>
              </a:xfrm>
              <a:custGeom>
                <a:avLst/>
                <a:gdLst>
                  <a:gd name="T0" fmla="*/ 5 w 5"/>
                  <a:gd name="T1" fmla="*/ 0 h 7"/>
                  <a:gd name="T2" fmla="*/ 0 w 5"/>
                  <a:gd name="T3" fmla="*/ 6 h 7"/>
                  <a:gd name="T4" fmla="*/ 1 w 5"/>
                  <a:gd name="T5" fmla="*/ 7 h 7"/>
                  <a:gd name="T6" fmla="*/ 5 w 5"/>
                  <a:gd name="T7" fmla="*/ 0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" h="7">
                    <a:moveTo>
                      <a:pt x="5" y="0"/>
                    </a:moveTo>
                    <a:lnTo>
                      <a:pt x="0" y="6"/>
                    </a:lnTo>
                    <a:lnTo>
                      <a:pt x="1" y="7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68" name="Freeform 194">
                <a:extLst>
                  <a:ext uri="{FF2B5EF4-FFF2-40B4-BE49-F238E27FC236}">
                    <a16:creationId xmlns:a16="http://schemas.microsoft.com/office/drawing/2014/main" id="{90721FB7-C2C8-461C-8B44-4EDE4B337DF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46" y="2706"/>
                <a:ext cx="201" cy="654"/>
              </a:xfrm>
              <a:custGeom>
                <a:avLst/>
                <a:gdLst>
                  <a:gd name="T0" fmla="*/ 8 w 201"/>
                  <a:gd name="T1" fmla="*/ 0 h 654"/>
                  <a:gd name="T2" fmla="*/ 31 w 201"/>
                  <a:gd name="T3" fmla="*/ 90 h 654"/>
                  <a:gd name="T4" fmla="*/ 60 w 201"/>
                  <a:gd name="T5" fmla="*/ 192 h 654"/>
                  <a:gd name="T6" fmla="*/ 91 w 201"/>
                  <a:gd name="T7" fmla="*/ 300 h 654"/>
                  <a:gd name="T8" fmla="*/ 123 w 201"/>
                  <a:gd name="T9" fmla="*/ 406 h 654"/>
                  <a:gd name="T10" fmla="*/ 201 w 201"/>
                  <a:gd name="T11" fmla="*/ 652 h 654"/>
                  <a:gd name="T12" fmla="*/ 193 w 201"/>
                  <a:gd name="T13" fmla="*/ 654 h 654"/>
                  <a:gd name="T14" fmla="*/ 115 w 201"/>
                  <a:gd name="T15" fmla="*/ 408 h 654"/>
                  <a:gd name="T16" fmla="*/ 83 w 201"/>
                  <a:gd name="T17" fmla="*/ 302 h 654"/>
                  <a:gd name="T18" fmla="*/ 52 w 201"/>
                  <a:gd name="T19" fmla="*/ 194 h 654"/>
                  <a:gd name="T20" fmla="*/ 23 w 201"/>
                  <a:gd name="T21" fmla="*/ 92 h 654"/>
                  <a:gd name="T22" fmla="*/ 0 w 201"/>
                  <a:gd name="T23" fmla="*/ 2 h 654"/>
                  <a:gd name="T24" fmla="*/ 8 w 201"/>
                  <a:gd name="T25" fmla="*/ 0 h 6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01" h="654">
                    <a:moveTo>
                      <a:pt x="8" y="0"/>
                    </a:moveTo>
                    <a:lnTo>
                      <a:pt x="31" y="90"/>
                    </a:lnTo>
                    <a:lnTo>
                      <a:pt x="60" y="192"/>
                    </a:lnTo>
                    <a:lnTo>
                      <a:pt x="91" y="300"/>
                    </a:lnTo>
                    <a:lnTo>
                      <a:pt x="123" y="406"/>
                    </a:lnTo>
                    <a:lnTo>
                      <a:pt x="201" y="652"/>
                    </a:lnTo>
                    <a:lnTo>
                      <a:pt x="193" y="654"/>
                    </a:lnTo>
                    <a:lnTo>
                      <a:pt x="115" y="408"/>
                    </a:lnTo>
                    <a:lnTo>
                      <a:pt x="83" y="302"/>
                    </a:lnTo>
                    <a:lnTo>
                      <a:pt x="52" y="194"/>
                    </a:lnTo>
                    <a:lnTo>
                      <a:pt x="23" y="92"/>
                    </a:lnTo>
                    <a:lnTo>
                      <a:pt x="0" y="2"/>
                    </a:lnTo>
                    <a:lnTo>
                      <a:pt x="8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69" name="Freeform 195">
                <a:extLst>
                  <a:ext uri="{FF2B5EF4-FFF2-40B4-BE49-F238E27FC236}">
                    <a16:creationId xmlns:a16="http://schemas.microsoft.com/office/drawing/2014/main" id="{5443C86A-AC65-418F-B4D3-F1323ECD773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46" y="2706"/>
                <a:ext cx="8" cy="2"/>
              </a:xfrm>
              <a:custGeom>
                <a:avLst/>
                <a:gdLst>
                  <a:gd name="T0" fmla="*/ 0 w 8"/>
                  <a:gd name="T1" fmla="*/ 2 h 2"/>
                  <a:gd name="T2" fmla="*/ 8 w 8"/>
                  <a:gd name="T3" fmla="*/ 0 h 2"/>
                  <a:gd name="T4" fmla="*/ 0 w 8"/>
                  <a:gd name="T5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8" h="2">
                    <a:moveTo>
                      <a:pt x="0" y="2"/>
                    </a:moveTo>
                    <a:lnTo>
                      <a:pt x="8" y="0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70" name="Oval 196">
                <a:extLst>
                  <a:ext uri="{FF2B5EF4-FFF2-40B4-BE49-F238E27FC236}">
                    <a16:creationId xmlns:a16="http://schemas.microsoft.com/office/drawing/2014/main" id="{9BC9FD31-E633-449B-9A6E-B9245C14EF7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42" y="2450"/>
                <a:ext cx="255" cy="255"/>
              </a:xfrm>
              <a:prstGeom prst="ellipse">
                <a:avLst/>
              </a:prstGeom>
              <a:solidFill>
                <a:srgbClr val="61629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71" name="Oval 197">
                <a:extLst>
                  <a:ext uri="{FF2B5EF4-FFF2-40B4-BE49-F238E27FC236}">
                    <a16:creationId xmlns:a16="http://schemas.microsoft.com/office/drawing/2014/main" id="{2D4F5DE8-D3BE-4F53-B58D-E9DF095866C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42" y="2450"/>
                <a:ext cx="255" cy="255"/>
              </a:xfrm>
              <a:prstGeom prst="ellipse">
                <a:avLst/>
              </a:prstGeom>
              <a:noFill/>
              <a:ln w="12700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72" name="Freeform 198">
                <a:extLst>
                  <a:ext uri="{FF2B5EF4-FFF2-40B4-BE49-F238E27FC236}">
                    <a16:creationId xmlns:a16="http://schemas.microsoft.com/office/drawing/2014/main" id="{DF090834-0C38-46F2-837B-6884C7E258D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79" y="3473"/>
                <a:ext cx="54" cy="91"/>
              </a:xfrm>
              <a:custGeom>
                <a:avLst/>
                <a:gdLst>
                  <a:gd name="T0" fmla="*/ 54 w 54"/>
                  <a:gd name="T1" fmla="*/ 91 h 91"/>
                  <a:gd name="T2" fmla="*/ 48 w 54"/>
                  <a:gd name="T3" fmla="*/ 11 h 91"/>
                  <a:gd name="T4" fmla="*/ 18 w 54"/>
                  <a:gd name="T5" fmla="*/ 0 h 91"/>
                  <a:gd name="T6" fmla="*/ 0 w 54"/>
                  <a:gd name="T7" fmla="*/ 31 h 91"/>
                  <a:gd name="T8" fmla="*/ 54 w 54"/>
                  <a:gd name="T9" fmla="*/ 91 h 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" h="91">
                    <a:moveTo>
                      <a:pt x="54" y="91"/>
                    </a:moveTo>
                    <a:lnTo>
                      <a:pt x="48" y="11"/>
                    </a:lnTo>
                    <a:lnTo>
                      <a:pt x="18" y="0"/>
                    </a:lnTo>
                    <a:lnTo>
                      <a:pt x="0" y="31"/>
                    </a:lnTo>
                    <a:lnTo>
                      <a:pt x="54" y="91"/>
                    </a:lnTo>
                    <a:close/>
                  </a:path>
                </a:pathLst>
              </a:custGeom>
              <a:solidFill>
                <a:srgbClr val="F2E40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73" name="Freeform 199">
                <a:extLst>
                  <a:ext uri="{FF2B5EF4-FFF2-40B4-BE49-F238E27FC236}">
                    <a16:creationId xmlns:a16="http://schemas.microsoft.com/office/drawing/2014/main" id="{A9D2AD11-F628-4727-BB6C-C12D6A8D73B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05" y="2479"/>
                <a:ext cx="48" cy="91"/>
              </a:xfrm>
              <a:custGeom>
                <a:avLst/>
                <a:gdLst>
                  <a:gd name="T0" fmla="*/ 2 w 48"/>
                  <a:gd name="T1" fmla="*/ 91 h 91"/>
                  <a:gd name="T2" fmla="*/ 48 w 48"/>
                  <a:gd name="T3" fmla="*/ 26 h 91"/>
                  <a:gd name="T4" fmla="*/ 32 w 48"/>
                  <a:gd name="T5" fmla="*/ 0 h 91"/>
                  <a:gd name="T6" fmla="*/ 0 w 48"/>
                  <a:gd name="T7" fmla="*/ 11 h 91"/>
                  <a:gd name="T8" fmla="*/ 2 w 48"/>
                  <a:gd name="T9" fmla="*/ 91 h 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91">
                    <a:moveTo>
                      <a:pt x="2" y="91"/>
                    </a:moveTo>
                    <a:lnTo>
                      <a:pt x="48" y="26"/>
                    </a:lnTo>
                    <a:lnTo>
                      <a:pt x="32" y="0"/>
                    </a:lnTo>
                    <a:lnTo>
                      <a:pt x="0" y="11"/>
                    </a:lnTo>
                    <a:lnTo>
                      <a:pt x="2" y="91"/>
                    </a:lnTo>
                    <a:close/>
                  </a:path>
                </a:pathLst>
              </a:custGeom>
              <a:solidFill>
                <a:srgbClr val="F2E40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74" name="Freeform 200">
                <a:extLst>
                  <a:ext uri="{FF2B5EF4-FFF2-40B4-BE49-F238E27FC236}">
                    <a16:creationId xmlns:a16="http://schemas.microsoft.com/office/drawing/2014/main" id="{394F5E14-55A5-4F89-AC46-5F5C2400407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72" y="2261"/>
                <a:ext cx="60" cy="82"/>
              </a:xfrm>
              <a:custGeom>
                <a:avLst/>
                <a:gdLst>
                  <a:gd name="T0" fmla="*/ 0 w 60"/>
                  <a:gd name="T1" fmla="*/ 82 h 82"/>
                  <a:gd name="T2" fmla="*/ 60 w 60"/>
                  <a:gd name="T3" fmla="*/ 30 h 82"/>
                  <a:gd name="T4" fmla="*/ 51 w 60"/>
                  <a:gd name="T5" fmla="*/ 0 h 82"/>
                  <a:gd name="T6" fmla="*/ 17 w 60"/>
                  <a:gd name="T7" fmla="*/ 3 h 82"/>
                  <a:gd name="T8" fmla="*/ 0 w 60"/>
                  <a:gd name="T9" fmla="*/ 82 h 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0" h="82">
                    <a:moveTo>
                      <a:pt x="0" y="82"/>
                    </a:moveTo>
                    <a:lnTo>
                      <a:pt x="60" y="30"/>
                    </a:lnTo>
                    <a:lnTo>
                      <a:pt x="51" y="0"/>
                    </a:lnTo>
                    <a:lnTo>
                      <a:pt x="17" y="3"/>
                    </a:lnTo>
                    <a:lnTo>
                      <a:pt x="0" y="82"/>
                    </a:lnTo>
                    <a:close/>
                  </a:path>
                </a:pathLst>
              </a:custGeom>
              <a:solidFill>
                <a:srgbClr val="F2E40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75" name="Freeform 201">
                <a:extLst>
                  <a:ext uri="{FF2B5EF4-FFF2-40B4-BE49-F238E27FC236}">
                    <a16:creationId xmlns:a16="http://schemas.microsoft.com/office/drawing/2014/main" id="{63767E07-9873-4D38-97AB-3C09D6E23B4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12" y="2536"/>
                <a:ext cx="177" cy="348"/>
              </a:xfrm>
              <a:custGeom>
                <a:avLst/>
                <a:gdLst>
                  <a:gd name="T0" fmla="*/ 132 w 177"/>
                  <a:gd name="T1" fmla="*/ 348 h 348"/>
                  <a:gd name="T2" fmla="*/ 122 w 177"/>
                  <a:gd name="T3" fmla="*/ 348 h 348"/>
                  <a:gd name="T4" fmla="*/ 111 w 177"/>
                  <a:gd name="T5" fmla="*/ 347 h 348"/>
                  <a:gd name="T6" fmla="*/ 106 w 177"/>
                  <a:gd name="T7" fmla="*/ 346 h 348"/>
                  <a:gd name="T8" fmla="*/ 97 w 177"/>
                  <a:gd name="T9" fmla="*/ 342 h 348"/>
                  <a:gd name="T10" fmla="*/ 84 w 177"/>
                  <a:gd name="T11" fmla="*/ 332 h 348"/>
                  <a:gd name="T12" fmla="*/ 78 w 177"/>
                  <a:gd name="T13" fmla="*/ 324 h 348"/>
                  <a:gd name="T14" fmla="*/ 72 w 177"/>
                  <a:gd name="T15" fmla="*/ 315 h 348"/>
                  <a:gd name="T16" fmla="*/ 2 w 177"/>
                  <a:gd name="T17" fmla="*/ 69 h 348"/>
                  <a:gd name="T18" fmla="*/ 0 w 177"/>
                  <a:gd name="T19" fmla="*/ 58 h 348"/>
                  <a:gd name="T20" fmla="*/ 0 w 177"/>
                  <a:gd name="T21" fmla="*/ 47 h 348"/>
                  <a:gd name="T22" fmla="*/ 2 w 177"/>
                  <a:gd name="T23" fmla="*/ 40 h 348"/>
                  <a:gd name="T24" fmla="*/ 4 w 177"/>
                  <a:gd name="T25" fmla="*/ 32 h 348"/>
                  <a:gd name="T26" fmla="*/ 12 w 177"/>
                  <a:gd name="T27" fmla="*/ 19 h 348"/>
                  <a:gd name="T28" fmla="*/ 20 w 177"/>
                  <a:gd name="T29" fmla="*/ 12 h 348"/>
                  <a:gd name="T30" fmla="*/ 29 w 177"/>
                  <a:gd name="T31" fmla="*/ 6 h 348"/>
                  <a:gd name="T32" fmla="*/ 39 w 177"/>
                  <a:gd name="T33" fmla="*/ 2 h 348"/>
                  <a:gd name="T34" fmla="*/ 50 w 177"/>
                  <a:gd name="T35" fmla="*/ 0 h 348"/>
                  <a:gd name="T36" fmla="*/ 60 w 177"/>
                  <a:gd name="T37" fmla="*/ 0 h 348"/>
                  <a:gd name="T38" fmla="*/ 68 w 177"/>
                  <a:gd name="T39" fmla="*/ 2 h 348"/>
                  <a:gd name="T40" fmla="*/ 75 w 177"/>
                  <a:gd name="T41" fmla="*/ 4 h 348"/>
                  <a:gd name="T42" fmla="*/ 89 w 177"/>
                  <a:gd name="T43" fmla="*/ 13 h 348"/>
                  <a:gd name="T44" fmla="*/ 97 w 177"/>
                  <a:gd name="T45" fmla="*/ 20 h 348"/>
                  <a:gd name="T46" fmla="*/ 103 w 177"/>
                  <a:gd name="T47" fmla="*/ 29 h 348"/>
                  <a:gd name="T48" fmla="*/ 107 w 177"/>
                  <a:gd name="T49" fmla="*/ 39 h 348"/>
                  <a:gd name="T50" fmla="*/ 176 w 177"/>
                  <a:gd name="T51" fmla="*/ 285 h 348"/>
                  <a:gd name="T52" fmla="*/ 177 w 177"/>
                  <a:gd name="T53" fmla="*/ 296 h 348"/>
                  <a:gd name="T54" fmla="*/ 176 w 177"/>
                  <a:gd name="T55" fmla="*/ 306 h 348"/>
                  <a:gd name="T56" fmla="*/ 174 w 177"/>
                  <a:gd name="T57" fmla="*/ 311 h 348"/>
                  <a:gd name="T58" fmla="*/ 170 w 177"/>
                  <a:gd name="T59" fmla="*/ 321 h 348"/>
                  <a:gd name="T60" fmla="*/ 161 w 177"/>
                  <a:gd name="T61" fmla="*/ 333 h 348"/>
                  <a:gd name="T62" fmla="*/ 152 w 177"/>
                  <a:gd name="T63" fmla="*/ 340 h 348"/>
                  <a:gd name="T64" fmla="*/ 143 w 177"/>
                  <a:gd name="T65" fmla="*/ 345 h 3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177" h="348">
                    <a:moveTo>
                      <a:pt x="138" y="346"/>
                    </a:moveTo>
                    <a:lnTo>
                      <a:pt x="132" y="348"/>
                    </a:lnTo>
                    <a:lnTo>
                      <a:pt x="127" y="348"/>
                    </a:lnTo>
                    <a:lnTo>
                      <a:pt x="122" y="348"/>
                    </a:lnTo>
                    <a:lnTo>
                      <a:pt x="116" y="348"/>
                    </a:lnTo>
                    <a:lnTo>
                      <a:pt x="111" y="347"/>
                    </a:lnTo>
                    <a:lnTo>
                      <a:pt x="109" y="347"/>
                    </a:lnTo>
                    <a:lnTo>
                      <a:pt x="106" y="346"/>
                    </a:lnTo>
                    <a:lnTo>
                      <a:pt x="101" y="344"/>
                    </a:lnTo>
                    <a:lnTo>
                      <a:pt x="97" y="342"/>
                    </a:lnTo>
                    <a:lnTo>
                      <a:pt x="88" y="336"/>
                    </a:lnTo>
                    <a:lnTo>
                      <a:pt x="84" y="332"/>
                    </a:lnTo>
                    <a:lnTo>
                      <a:pt x="81" y="328"/>
                    </a:lnTo>
                    <a:lnTo>
                      <a:pt x="78" y="324"/>
                    </a:lnTo>
                    <a:lnTo>
                      <a:pt x="74" y="319"/>
                    </a:lnTo>
                    <a:lnTo>
                      <a:pt x="72" y="315"/>
                    </a:lnTo>
                    <a:lnTo>
                      <a:pt x="70" y="309"/>
                    </a:lnTo>
                    <a:lnTo>
                      <a:pt x="2" y="69"/>
                    </a:lnTo>
                    <a:lnTo>
                      <a:pt x="0" y="63"/>
                    </a:lnTo>
                    <a:lnTo>
                      <a:pt x="0" y="58"/>
                    </a:lnTo>
                    <a:lnTo>
                      <a:pt x="0" y="53"/>
                    </a:lnTo>
                    <a:lnTo>
                      <a:pt x="0" y="47"/>
                    </a:lnTo>
                    <a:lnTo>
                      <a:pt x="1" y="42"/>
                    </a:lnTo>
                    <a:lnTo>
                      <a:pt x="2" y="40"/>
                    </a:lnTo>
                    <a:lnTo>
                      <a:pt x="2" y="37"/>
                    </a:lnTo>
                    <a:lnTo>
                      <a:pt x="4" y="32"/>
                    </a:lnTo>
                    <a:lnTo>
                      <a:pt x="6" y="28"/>
                    </a:lnTo>
                    <a:lnTo>
                      <a:pt x="12" y="19"/>
                    </a:lnTo>
                    <a:lnTo>
                      <a:pt x="16" y="15"/>
                    </a:lnTo>
                    <a:lnTo>
                      <a:pt x="20" y="12"/>
                    </a:lnTo>
                    <a:lnTo>
                      <a:pt x="24" y="9"/>
                    </a:lnTo>
                    <a:lnTo>
                      <a:pt x="29" y="6"/>
                    </a:lnTo>
                    <a:lnTo>
                      <a:pt x="34" y="4"/>
                    </a:lnTo>
                    <a:lnTo>
                      <a:pt x="39" y="2"/>
                    </a:lnTo>
                    <a:lnTo>
                      <a:pt x="44" y="1"/>
                    </a:lnTo>
                    <a:lnTo>
                      <a:pt x="50" y="0"/>
                    </a:lnTo>
                    <a:lnTo>
                      <a:pt x="55" y="0"/>
                    </a:lnTo>
                    <a:lnTo>
                      <a:pt x="60" y="0"/>
                    </a:lnTo>
                    <a:lnTo>
                      <a:pt x="65" y="1"/>
                    </a:lnTo>
                    <a:lnTo>
                      <a:pt x="68" y="2"/>
                    </a:lnTo>
                    <a:lnTo>
                      <a:pt x="70" y="3"/>
                    </a:lnTo>
                    <a:lnTo>
                      <a:pt x="75" y="4"/>
                    </a:lnTo>
                    <a:lnTo>
                      <a:pt x="81" y="7"/>
                    </a:lnTo>
                    <a:lnTo>
                      <a:pt x="89" y="13"/>
                    </a:lnTo>
                    <a:lnTo>
                      <a:pt x="93" y="16"/>
                    </a:lnTo>
                    <a:lnTo>
                      <a:pt x="97" y="20"/>
                    </a:lnTo>
                    <a:lnTo>
                      <a:pt x="100" y="24"/>
                    </a:lnTo>
                    <a:lnTo>
                      <a:pt x="103" y="29"/>
                    </a:lnTo>
                    <a:lnTo>
                      <a:pt x="105" y="34"/>
                    </a:lnTo>
                    <a:lnTo>
                      <a:pt x="107" y="39"/>
                    </a:lnTo>
                    <a:lnTo>
                      <a:pt x="175" y="280"/>
                    </a:lnTo>
                    <a:lnTo>
                      <a:pt x="176" y="285"/>
                    </a:lnTo>
                    <a:lnTo>
                      <a:pt x="177" y="290"/>
                    </a:lnTo>
                    <a:lnTo>
                      <a:pt x="177" y="296"/>
                    </a:lnTo>
                    <a:lnTo>
                      <a:pt x="176" y="301"/>
                    </a:lnTo>
                    <a:lnTo>
                      <a:pt x="176" y="306"/>
                    </a:lnTo>
                    <a:lnTo>
                      <a:pt x="175" y="309"/>
                    </a:lnTo>
                    <a:lnTo>
                      <a:pt x="174" y="311"/>
                    </a:lnTo>
                    <a:lnTo>
                      <a:pt x="172" y="316"/>
                    </a:lnTo>
                    <a:lnTo>
                      <a:pt x="170" y="321"/>
                    </a:lnTo>
                    <a:lnTo>
                      <a:pt x="164" y="329"/>
                    </a:lnTo>
                    <a:lnTo>
                      <a:pt x="161" y="333"/>
                    </a:lnTo>
                    <a:lnTo>
                      <a:pt x="157" y="336"/>
                    </a:lnTo>
                    <a:lnTo>
                      <a:pt x="152" y="340"/>
                    </a:lnTo>
                    <a:lnTo>
                      <a:pt x="148" y="342"/>
                    </a:lnTo>
                    <a:lnTo>
                      <a:pt x="143" y="345"/>
                    </a:lnTo>
                    <a:lnTo>
                      <a:pt x="138" y="346"/>
                    </a:lnTo>
                    <a:close/>
                  </a:path>
                </a:pathLst>
              </a:custGeom>
              <a:solidFill>
                <a:srgbClr val="F2E40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76" name="Freeform 202">
                <a:extLst>
                  <a:ext uri="{FF2B5EF4-FFF2-40B4-BE49-F238E27FC236}">
                    <a16:creationId xmlns:a16="http://schemas.microsoft.com/office/drawing/2014/main" id="{5F36FE13-0ACC-4461-A128-87DBC795E2D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60" y="2828"/>
                <a:ext cx="351" cy="679"/>
              </a:xfrm>
              <a:custGeom>
                <a:avLst/>
                <a:gdLst>
                  <a:gd name="T0" fmla="*/ 0 w 351"/>
                  <a:gd name="T1" fmla="*/ 0 h 679"/>
                  <a:gd name="T2" fmla="*/ 3 w 351"/>
                  <a:gd name="T3" fmla="*/ 32 h 679"/>
                  <a:gd name="T4" fmla="*/ 24 w 351"/>
                  <a:gd name="T5" fmla="*/ 65 h 679"/>
                  <a:gd name="T6" fmla="*/ 47 w 351"/>
                  <a:gd name="T7" fmla="*/ 101 h 679"/>
                  <a:gd name="T8" fmla="*/ 75 w 351"/>
                  <a:gd name="T9" fmla="*/ 148 h 679"/>
                  <a:gd name="T10" fmla="*/ 106 w 351"/>
                  <a:gd name="T11" fmla="*/ 199 h 679"/>
                  <a:gd name="T12" fmla="*/ 139 w 351"/>
                  <a:gd name="T13" fmla="*/ 254 h 679"/>
                  <a:gd name="T14" fmla="*/ 154 w 351"/>
                  <a:gd name="T15" fmla="*/ 281 h 679"/>
                  <a:gd name="T16" fmla="*/ 168 w 351"/>
                  <a:gd name="T17" fmla="*/ 309 h 679"/>
                  <a:gd name="T18" fmla="*/ 181 w 351"/>
                  <a:gd name="T19" fmla="*/ 335 h 679"/>
                  <a:gd name="T20" fmla="*/ 193 w 351"/>
                  <a:gd name="T21" fmla="*/ 359 h 679"/>
                  <a:gd name="T22" fmla="*/ 217 w 351"/>
                  <a:gd name="T23" fmla="*/ 410 h 679"/>
                  <a:gd name="T24" fmla="*/ 242 w 351"/>
                  <a:gd name="T25" fmla="*/ 463 h 679"/>
                  <a:gd name="T26" fmla="*/ 269 w 351"/>
                  <a:gd name="T27" fmla="*/ 517 h 679"/>
                  <a:gd name="T28" fmla="*/ 294 w 351"/>
                  <a:gd name="T29" fmla="*/ 567 h 679"/>
                  <a:gd name="T30" fmla="*/ 334 w 351"/>
                  <a:gd name="T31" fmla="*/ 646 h 679"/>
                  <a:gd name="T32" fmla="*/ 351 w 351"/>
                  <a:gd name="T33" fmla="*/ 679 h 679"/>
                  <a:gd name="T34" fmla="*/ 326 w 351"/>
                  <a:gd name="T35" fmla="*/ 620 h 679"/>
                  <a:gd name="T36" fmla="*/ 299 w 351"/>
                  <a:gd name="T37" fmla="*/ 559 h 679"/>
                  <a:gd name="T38" fmla="*/ 267 w 351"/>
                  <a:gd name="T39" fmla="*/ 485 h 679"/>
                  <a:gd name="T40" fmla="*/ 231 w 351"/>
                  <a:gd name="T41" fmla="*/ 404 h 679"/>
                  <a:gd name="T42" fmla="*/ 194 w 351"/>
                  <a:gd name="T43" fmla="*/ 326 h 679"/>
                  <a:gd name="T44" fmla="*/ 176 w 351"/>
                  <a:gd name="T45" fmla="*/ 288 h 679"/>
                  <a:gd name="T46" fmla="*/ 159 w 351"/>
                  <a:gd name="T47" fmla="*/ 254 h 679"/>
                  <a:gd name="T48" fmla="*/ 143 w 351"/>
                  <a:gd name="T49" fmla="*/ 224 h 679"/>
                  <a:gd name="T50" fmla="*/ 128 w 351"/>
                  <a:gd name="T51" fmla="*/ 198 h 679"/>
                  <a:gd name="T52" fmla="*/ 46 w 351"/>
                  <a:gd name="T53" fmla="*/ 59 h 679"/>
                  <a:gd name="T54" fmla="*/ 19 w 351"/>
                  <a:gd name="T55" fmla="*/ 13 h 679"/>
                  <a:gd name="T56" fmla="*/ 0 w 351"/>
                  <a:gd name="T57" fmla="*/ 0 h 6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351" h="679">
                    <a:moveTo>
                      <a:pt x="0" y="0"/>
                    </a:moveTo>
                    <a:lnTo>
                      <a:pt x="3" y="32"/>
                    </a:lnTo>
                    <a:lnTo>
                      <a:pt x="24" y="65"/>
                    </a:lnTo>
                    <a:lnTo>
                      <a:pt x="47" y="101"/>
                    </a:lnTo>
                    <a:lnTo>
                      <a:pt x="75" y="148"/>
                    </a:lnTo>
                    <a:lnTo>
                      <a:pt x="106" y="199"/>
                    </a:lnTo>
                    <a:lnTo>
                      <a:pt x="139" y="254"/>
                    </a:lnTo>
                    <a:lnTo>
                      <a:pt x="154" y="281"/>
                    </a:lnTo>
                    <a:lnTo>
                      <a:pt x="168" y="309"/>
                    </a:lnTo>
                    <a:lnTo>
                      <a:pt x="181" y="335"/>
                    </a:lnTo>
                    <a:lnTo>
                      <a:pt x="193" y="359"/>
                    </a:lnTo>
                    <a:lnTo>
                      <a:pt x="217" y="410"/>
                    </a:lnTo>
                    <a:lnTo>
                      <a:pt x="242" y="463"/>
                    </a:lnTo>
                    <a:lnTo>
                      <a:pt x="269" y="517"/>
                    </a:lnTo>
                    <a:lnTo>
                      <a:pt x="294" y="567"/>
                    </a:lnTo>
                    <a:lnTo>
                      <a:pt x="334" y="646"/>
                    </a:lnTo>
                    <a:lnTo>
                      <a:pt x="351" y="679"/>
                    </a:lnTo>
                    <a:lnTo>
                      <a:pt x="326" y="620"/>
                    </a:lnTo>
                    <a:lnTo>
                      <a:pt x="299" y="559"/>
                    </a:lnTo>
                    <a:lnTo>
                      <a:pt x="267" y="485"/>
                    </a:lnTo>
                    <a:lnTo>
                      <a:pt x="231" y="404"/>
                    </a:lnTo>
                    <a:lnTo>
                      <a:pt x="194" y="326"/>
                    </a:lnTo>
                    <a:lnTo>
                      <a:pt x="176" y="288"/>
                    </a:lnTo>
                    <a:lnTo>
                      <a:pt x="159" y="254"/>
                    </a:lnTo>
                    <a:lnTo>
                      <a:pt x="143" y="224"/>
                    </a:lnTo>
                    <a:lnTo>
                      <a:pt x="128" y="198"/>
                    </a:lnTo>
                    <a:lnTo>
                      <a:pt x="46" y="59"/>
                    </a:lnTo>
                    <a:lnTo>
                      <a:pt x="19" y="1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2E40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77" name="Freeform 203">
                <a:extLst>
                  <a:ext uri="{FF2B5EF4-FFF2-40B4-BE49-F238E27FC236}">
                    <a16:creationId xmlns:a16="http://schemas.microsoft.com/office/drawing/2014/main" id="{562B7C97-7D83-461D-83F5-275111BEED4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21" y="2202"/>
                <a:ext cx="751" cy="354"/>
              </a:xfrm>
              <a:custGeom>
                <a:avLst/>
                <a:gdLst>
                  <a:gd name="T0" fmla="*/ 750 w 751"/>
                  <a:gd name="T1" fmla="*/ 330 h 354"/>
                  <a:gd name="T2" fmla="*/ 737 w 751"/>
                  <a:gd name="T3" fmla="*/ 282 h 354"/>
                  <a:gd name="T4" fmla="*/ 722 w 751"/>
                  <a:gd name="T5" fmla="*/ 243 h 354"/>
                  <a:gd name="T6" fmla="*/ 700 w 751"/>
                  <a:gd name="T7" fmla="*/ 197 h 354"/>
                  <a:gd name="T8" fmla="*/ 676 w 751"/>
                  <a:gd name="T9" fmla="*/ 158 h 354"/>
                  <a:gd name="T10" fmla="*/ 645 w 751"/>
                  <a:gd name="T11" fmla="*/ 120 h 354"/>
                  <a:gd name="T12" fmla="*/ 616 w 751"/>
                  <a:gd name="T13" fmla="*/ 91 h 354"/>
                  <a:gd name="T14" fmla="*/ 582 w 751"/>
                  <a:gd name="T15" fmla="*/ 63 h 354"/>
                  <a:gd name="T16" fmla="*/ 552 w 751"/>
                  <a:gd name="T17" fmla="*/ 45 h 354"/>
                  <a:gd name="T18" fmla="*/ 509 w 751"/>
                  <a:gd name="T19" fmla="*/ 25 h 354"/>
                  <a:gd name="T20" fmla="*/ 473 w 751"/>
                  <a:gd name="T21" fmla="*/ 14 h 354"/>
                  <a:gd name="T22" fmla="*/ 433 w 751"/>
                  <a:gd name="T23" fmla="*/ 5 h 354"/>
                  <a:gd name="T24" fmla="*/ 390 w 751"/>
                  <a:gd name="T25" fmla="*/ 1 h 354"/>
                  <a:gd name="T26" fmla="*/ 347 w 751"/>
                  <a:gd name="T27" fmla="*/ 0 h 354"/>
                  <a:gd name="T28" fmla="*/ 312 w 751"/>
                  <a:gd name="T29" fmla="*/ 4 h 354"/>
                  <a:gd name="T30" fmla="*/ 280 w 751"/>
                  <a:gd name="T31" fmla="*/ 10 h 354"/>
                  <a:gd name="T32" fmla="*/ 250 w 751"/>
                  <a:gd name="T33" fmla="*/ 20 h 354"/>
                  <a:gd name="T34" fmla="*/ 212 w 751"/>
                  <a:gd name="T35" fmla="*/ 37 h 354"/>
                  <a:gd name="T36" fmla="*/ 170 w 751"/>
                  <a:gd name="T37" fmla="*/ 63 h 354"/>
                  <a:gd name="T38" fmla="*/ 139 w 751"/>
                  <a:gd name="T39" fmla="*/ 88 h 354"/>
                  <a:gd name="T40" fmla="*/ 106 w 751"/>
                  <a:gd name="T41" fmla="*/ 121 h 354"/>
                  <a:gd name="T42" fmla="*/ 72 w 751"/>
                  <a:gd name="T43" fmla="*/ 161 h 354"/>
                  <a:gd name="T44" fmla="*/ 45 w 751"/>
                  <a:gd name="T45" fmla="*/ 201 h 354"/>
                  <a:gd name="T46" fmla="*/ 11 w 751"/>
                  <a:gd name="T47" fmla="*/ 267 h 354"/>
                  <a:gd name="T48" fmla="*/ 4 w 751"/>
                  <a:gd name="T49" fmla="*/ 312 h 354"/>
                  <a:gd name="T50" fmla="*/ 25 w 751"/>
                  <a:gd name="T51" fmla="*/ 271 h 354"/>
                  <a:gd name="T52" fmla="*/ 48 w 751"/>
                  <a:gd name="T53" fmla="*/ 222 h 354"/>
                  <a:gd name="T54" fmla="*/ 76 w 751"/>
                  <a:gd name="T55" fmla="*/ 176 h 354"/>
                  <a:gd name="T56" fmla="*/ 107 w 751"/>
                  <a:gd name="T57" fmla="*/ 136 h 354"/>
                  <a:gd name="T58" fmla="*/ 144 w 751"/>
                  <a:gd name="T59" fmla="*/ 97 h 354"/>
                  <a:gd name="T60" fmla="*/ 170 w 751"/>
                  <a:gd name="T61" fmla="*/ 77 h 354"/>
                  <a:gd name="T62" fmla="*/ 205 w 751"/>
                  <a:gd name="T63" fmla="*/ 55 h 354"/>
                  <a:gd name="T64" fmla="*/ 248 w 751"/>
                  <a:gd name="T65" fmla="*/ 37 h 354"/>
                  <a:gd name="T66" fmla="*/ 296 w 751"/>
                  <a:gd name="T67" fmla="*/ 23 h 354"/>
                  <a:gd name="T68" fmla="*/ 347 w 751"/>
                  <a:gd name="T69" fmla="*/ 16 h 354"/>
                  <a:gd name="T70" fmla="*/ 327 w 751"/>
                  <a:gd name="T71" fmla="*/ 34 h 354"/>
                  <a:gd name="T72" fmla="*/ 297 w 751"/>
                  <a:gd name="T73" fmla="*/ 58 h 354"/>
                  <a:gd name="T74" fmla="*/ 286 w 751"/>
                  <a:gd name="T75" fmla="*/ 74 h 354"/>
                  <a:gd name="T76" fmla="*/ 281 w 751"/>
                  <a:gd name="T77" fmla="*/ 87 h 354"/>
                  <a:gd name="T78" fmla="*/ 283 w 751"/>
                  <a:gd name="T79" fmla="*/ 91 h 354"/>
                  <a:gd name="T80" fmla="*/ 313 w 751"/>
                  <a:gd name="T81" fmla="*/ 60 h 354"/>
                  <a:gd name="T82" fmla="*/ 329 w 751"/>
                  <a:gd name="T83" fmla="*/ 49 h 354"/>
                  <a:gd name="T84" fmla="*/ 356 w 751"/>
                  <a:gd name="T85" fmla="*/ 34 h 354"/>
                  <a:gd name="T86" fmla="*/ 376 w 751"/>
                  <a:gd name="T87" fmla="*/ 27 h 354"/>
                  <a:gd name="T88" fmla="*/ 404 w 751"/>
                  <a:gd name="T89" fmla="*/ 22 h 354"/>
                  <a:gd name="T90" fmla="*/ 427 w 751"/>
                  <a:gd name="T91" fmla="*/ 21 h 354"/>
                  <a:gd name="T92" fmla="*/ 451 w 751"/>
                  <a:gd name="T93" fmla="*/ 26 h 354"/>
                  <a:gd name="T94" fmla="*/ 500 w 751"/>
                  <a:gd name="T95" fmla="*/ 47 h 354"/>
                  <a:gd name="T96" fmla="*/ 549 w 751"/>
                  <a:gd name="T97" fmla="*/ 70 h 354"/>
                  <a:gd name="T98" fmla="*/ 589 w 751"/>
                  <a:gd name="T99" fmla="*/ 95 h 354"/>
                  <a:gd name="T100" fmla="*/ 612 w 751"/>
                  <a:gd name="T101" fmla="*/ 114 h 354"/>
                  <a:gd name="T102" fmla="*/ 641 w 751"/>
                  <a:gd name="T103" fmla="*/ 146 h 354"/>
                  <a:gd name="T104" fmla="*/ 670 w 751"/>
                  <a:gd name="T105" fmla="*/ 187 h 354"/>
                  <a:gd name="T106" fmla="*/ 691 w 751"/>
                  <a:gd name="T107" fmla="*/ 225 h 354"/>
                  <a:gd name="T108" fmla="*/ 711 w 751"/>
                  <a:gd name="T109" fmla="*/ 272 h 354"/>
                  <a:gd name="T110" fmla="*/ 718 w 751"/>
                  <a:gd name="T111" fmla="*/ 295 h 354"/>
                  <a:gd name="T112" fmla="*/ 724 w 751"/>
                  <a:gd name="T113" fmla="*/ 320 h 354"/>
                  <a:gd name="T114" fmla="*/ 722 w 751"/>
                  <a:gd name="T115" fmla="*/ 346 h 354"/>
                  <a:gd name="T116" fmla="*/ 717 w 751"/>
                  <a:gd name="T117" fmla="*/ 354 h 3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751" h="354">
                    <a:moveTo>
                      <a:pt x="745" y="354"/>
                    </a:moveTo>
                    <a:lnTo>
                      <a:pt x="751" y="334"/>
                    </a:lnTo>
                    <a:lnTo>
                      <a:pt x="750" y="330"/>
                    </a:lnTo>
                    <a:lnTo>
                      <a:pt x="748" y="320"/>
                    </a:lnTo>
                    <a:lnTo>
                      <a:pt x="743" y="303"/>
                    </a:lnTo>
                    <a:lnTo>
                      <a:pt x="737" y="282"/>
                    </a:lnTo>
                    <a:lnTo>
                      <a:pt x="733" y="270"/>
                    </a:lnTo>
                    <a:lnTo>
                      <a:pt x="728" y="257"/>
                    </a:lnTo>
                    <a:lnTo>
                      <a:pt x="722" y="243"/>
                    </a:lnTo>
                    <a:lnTo>
                      <a:pt x="716" y="227"/>
                    </a:lnTo>
                    <a:lnTo>
                      <a:pt x="708" y="212"/>
                    </a:lnTo>
                    <a:lnTo>
                      <a:pt x="700" y="197"/>
                    </a:lnTo>
                    <a:lnTo>
                      <a:pt x="691" y="182"/>
                    </a:lnTo>
                    <a:lnTo>
                      <a:pt x="681" y="166"/>
                    </a:lnTo>
                    <a:lnTo>
                      <a:pt x="676" y="158"/>
                    </a:lnTo>
                    <a:lnTo>
                      <a:pt x="670" y="151"/>
                    </a:lnTo>
                    <a:lnTo>
                      <a:pt x="658" y="135"/>
                    </a:lnTo>
                    <a:lnTo>
                      <a:pt x="645" y="120"/>
                    </a:lnTo>
                    <a:lnTo>
                      <a:pt x="631" y="105"/>
                    </a:lnTo>
                    <a:lnTo>
                      <a:pt x="624" y="98"/>
                    </a:lnTo>
                    <a:lnTo>
                      <a:pt x="616" y="91"/>
                    </a:lnTo>
                    <a:lnTo>
                      <a:pt x="608" y="84"/>
                    </a:lnTo>
                    <a:lnTo>
                      <a:pt x="599" y="77"/>
                    </a:lnTo>
                    <a:lnTo>
                      <a:pt x="582" y="63"/>
                    </a:lnTo>
                    <a:lnTo>
                      <a:pt x="572" y="57"/>
                    </a:lnTo>
                    <a:lnTo>
                      <a:pt x="563" y="51"/>
                    </a:lnTo>
                    <a:lnTo>
                      <a:pt x="552" y="45"/>
                    </a:lnTo>
                    <a:lnTo>
                      <a:pt x="542" y="40"/>
                    </a:lnTo>
                    <a:lnTo>
                      <a:pt x="520" y="30"/>
                    </a:lnTo>
                    <a:lnTo>
                      <a:pt x="509" y="25"/>
                    </a:lnTo>
                    <a:lnTo>
                      <a:pt x="497" y="21"/>
                    </a:lnTo>
                    <a:lnTo>
                      <a:pt x="485" y="17"/>
                    </a:lnTo>
                    <a:lnTo>
                      <a:pt x="473" y="14"/>
                    </a:lnTo>
                    <a:lnTo>
                      <a:pt x="460" y="10"/>
                    </a:lnTo>
                    <a:lnTo>
                      <a:pt x="447" y="8"/>
                    </a:lnTo>
                    <a:lnTo>
                      <a:pt x="433" y="5"/>
                    </a:lnTo>
                    <a:lnTo>
                      <a:pt x="419" y="3"/>
                    </a:lnTo>
                    <a:lnTo>
                      <a:pt x="405" y="2"/>
                    </a:lnTo>
                    <a:lnTo>
                      <a:pt x="390" y="1"/>
                    </a:lnTo>
                    <a:lnTo>
                      <a:pt x="375" y="0"/>
                    </a:lnTo>
                    <a:lnTo>
                      <a:pt x="360" y="0"/>
                    </a:lnTo>
                    <a:lnTo>
                      <a:pt x="347" y="0"/>
                    </a:lnTo>
                    <a:lnTo>
                      <a:pt x="335" y="1"/>
                    </a:lnTo>
                    <a:lnTo>
                      <a:pt x="324" y="2"/>
                    </a:lnTo>
                    <a:lnTo>
                      <a:pt x="312" y="4"/>
                    </a:lnTo>
                    <a:lnTo>
                      <a:pt x="301" y="6"/>
                    </a:lnTo>
                    <a:lnTo>
                      <a:pt x="291" y="8"/>
                    </a:lnTo>
                    <a:lnTo>
                      <a:pt x="280" y="10"/>
                    </a:lnTo>
                    <a:lnTo>
                      <a:pt x="270" y="13"/>
                    </a:lnTo>
                    <a:lnTo>
                      <a:pt x="260" y="16"/>
                    </a:lnTo>
                    <a:lnTo>
                      <a:pt x="250" y="20"/>
                    </a:lnTo>
                    <a:lnTo>
                      <a:pt x="231" y="28"/>
                    </a:lnTo>
                    <a:lnTo>
                      <a:pt x="221" y="32"/>
                    </a:lnTo>
                    <a:lnTo>
                      <a:pt x="212" y="37"/>
                    </a:lnTo>
                    <a:lnTo>
                      <a:pt x="195" y="47"/>
                    </a:lnTo>
                    <a:lnTo>
                      <a:pt x="178" y="57"/>
                    </a:lnTo>
                    <a:lnTo>
                      <a:pt x="170" y="63"/>
                    </a:lnTo>
                    <a:lnTo>
                      <a:pt x="162" y="70"/>
                    </a:lnTo>
                    <a:lnTo>
                      <a:pt x="146" y="82"/>
                    </a:lnTo>
                    <a:lnTo>
                      <a:pt x="139" y="88"/>
                    </a:lnTo>
                    <a:lnTo>
                      <a:pt x="132" y="94"/>
                    </a:lnTo>
                    <a:lnTo>
                      <a:pt x="118" y="107"/>
                    </a:lnTo>
                    <a:lnTo>
                      <a:pt x="106" y="121"/>
                    </a:lnTo>
                    <a:lnTo>
                      <a:pt x="94" y="134"/>
                    </a:lnTo>
                    <a:lnTo>
                      <a:pt x="83" y="148"/>
                    </a:lnTo>
                    <a:lnTo>
                      <a:pt x="72" y="161"/>
                    </a:lnTo>
                    <a:lnTo>
                      <a:pt x="63" y="175"/>
                    </a:lnTo>
                    <a:lnTo>
                      <a:pt x="54" y="188"/>
                    </a:lnTo>
                    <a:lnTo>
                      <a:pt x="45" y="201"/>
                    </a:lnTo>
                    <a:lnTo>
                      <a:pt x="31" y="226"/>
                    </a:lnTo>
                    <a:lnTo>
                      <a:pt x="20" y="249"/>
                    </a:lnTo>
                    <a:lnTo>
                      <a:pt x="11" y="267"/>
                    </a:lnTo>
                    <a:lnTo>
                      <a:pt x="5" y="282"/>
                    </a:lnTo>
                    <a:lnTo>
                      <a:pt x="0" y="294"/>
                    </a:lnTo>
                    <a:lnTo>
                      <a:pt x="4" y="312"/>
                    </a:lnTo>
                    <a:lnTo>
                      <a:pt x="18" y="290"/>
                    </a:lnTo>
                    <a:lnTo>
                      <a:pt x="20" y="285"/>
                    </a:lnTo>
                    <a:lnTo>
                      <a:pt x="25" y="271"/>
                    </a:lnTo>
                    <a:lnTo>
                      <a:pt x="35" y="250"/>
                    </a:lnTo>
                    <a:lnTo>
                      <a:pt x="41" y="236"/>
                    </a:lnTo>
                    <a:lnTo>
                      <a:pt x="48" y="222"/>
                    </a:lnTo>
                    <a:lnTo>
                      <a:pt x="57" y="208"/>
                    </a:lnTo>
                    <a:lnTo>
                      <a:pt x="66" y="192"/>
                    </a:lnTo>
                    <a:lnTo>
                      <a:pt x="76" y="176"/>
                    </a:lnTo>
                    <a:lnTo>
                      <a:pt x="88" y="160"/>
                    </a:lnTo>
                    <a:lnTo>
                      <a:pt x="100" y="144"/>
                    </a:lnTo>
                    <a:lnTo>
                      <a:pt x="107" y="136"/>
                    </a:lnTo>
                    <a:lnTo>
                      <a:pt x="114" y="128"/>
                    </a:lnTo>
                    <a:lnTo>
                      <a:pt x="128" y="112"/>
                    </a:lnTo>
                    <a:lnTo>
                      <a:pt x="144" y="97"/>
                    </a:lnTo>
                    <a:lnTo>
                      <a:pt x="153" y="90"/>
                    </a:lnTo>
                    <a:lnTo>
                      <a:pt x="161" y="83"/>
                    </a:lnTo>
                    <a:lnTo>
                      <a:pt x="170" y="77"/>
                    </a:lnTo>
                    <a:lnTo>
                      <a:pt x="178" y="71"/>
                    </a:lnTo>
                    <a:lnTo>
                      <a:pt x="196" y="60"/>
                    </a:lnTo>
                    <a:lnTo>
                      <a:pt x="205" y="55"/>
                    </a:lnTo>
                    <a:lnTo>
                      <a:pt x="213" y="51"/>
                    </a:lnTo>
                    <a:lnTo>
                      <a:pt x="231" y="43"/>
                    </a:lnTo>
                    <a:lnTo>
                      <a:pt x="248" y="37"/>
                    </a:lnTo>
                    <a:lnTo>
                      <a:pt x="265" y="31"/>
                    </a:lnTo>
                    <a:lnTo>
                      <a:pt x="281" y="27"/>
                    </a:lnTo>
                    <a:lnTo>
                      <a:pt x="296" y="23"/>
                    </a:lnTo>
                    <a:lnTo>
                      <a:pt x="310" y="21"/>
                    </a:lnTo>
                    <a:lnTo>
                      <a:pt x="332" y="18"/>
                    </a:lnTo>
                    <a:lnTo>
                      <a:pt x="347" y="16"/>
                    </a:lnTo>
                    <a:lnTo>
                      <a:pt x="353" y="16"/>
                    </a:lnTo>
                    <a:lnTo>
                      <a:pt x="345" y="21"/>
                    </a:lnTo>
                    <a:lnTo>
                      <a:pt x="327" y="34"/>
                    </a:lnTo>
                    <a:lnTo>
                      <a:pt x="316" y="42"/>
                    </a:lnTo>
                    <a:lnTo>
                      <a:pt x="306" y="50"/>
                    </a:lnTo>
                    <a:lnTo>
                      <a:pt x="297" y="58"/>
                    </a:lnTo>
                    <a:lnTo>
                      <a:pt x="294" y="62"/>
                    </a:lnTo>
                    <a:lnTo>
                      <a:pt x="291" y="66"/>
                    </a:lnTo>
                    <a:lnTo>
                      <a:pt x="286" y="74"/>
                    </a:lnTo>
                    <a:lnTo>
                      <a:pt x="284" y="79"/>
                    </a:lnTo>
                    <a:lnTo>
                      <a:pt x="282" y="84"/>
                    </a:lnTo>
                    <a:lnTo>
                      <a:pt x="281" y="87"/>
                    </a:lnTo>
                    <a:lnTo>
                      <a:pt x="282" y="89"/>
                    </a:lnTo>
                    <a:lnTo>
                      <a:pt x="282" y="90"/>
                    </a:lnTo>
                    <a:lnTo>
                      <a:pt x="283" y="91"/>
                    </a:lnTo>
                    <a:lnTo>
                      <a:pt x="299" y="73"/>
                    </a:lnTo>
                    <a:lnTo>
                      <a:pt x="302" y="70"/>
                    </a:lnTo>
                    <a:lnTo>
                      <a:pt x="313" y="60"/>
                    </a:lnTo>
                    <a:lnTo>
                      <a:pt x="320" y="55"/>
                    </a:lnTo>
                    <a:lnTo>
                      <a:pt x="324" y="52"/>
                    </a:lnTo>
                    <a:lnTo>
                      <a:pt x="329" y="49"/>
                    </a:lnTo>
                    <a:lnTo>
                      <a:pt x="339" y="43"/>
                    </a:lnTo>
                    <a:lnTo>
                      <a:pt x="350" y="37"/>
                    </a:lnTo>
                    <a:lnTo>
                      <a:pt x="356" y="34"/>
                    </a:lnTo>
                    <a:lnTo>
                      <a:pt x="363" y="32"/>
                    </a:lnTo>
                    <a:lnTo>
                      <a:pt x="369" y="29"/>
                    </a:lnTo>
                    <a:lnTo>
                      <a:pt x="376" y="27"/>
                    </a:lnTo>
                    <a:lnTo>
                      <a:pt x="390" y="24"/>
                    </a:lnTo>
                    <a:lnTo>
                      <a:pt x="397" y="22"/>
                    </a:lnTo>
                    <a:lnTo>
                      <a:pt x="404" y="22"/>
                    </a:lnTo>
                    <a:lnTo>
                      <a:pt x="412" y="21"/>
                    </a:lnTo>
                    <a:lnTo>
                      <a:pt x="420" y="21"/>
                    </a:lnTo>
                    <a:lnTo>
                      <a:pt x="427" y="21"/>
                    </a:lnTo>
                    <a:lnTo>
                      <a:pt x="435" y="22"/>
                    </a:lnTo>
                    <a:lnTo>
                      <a:pt x="443" y="24"/>
                    </a:lnTo>
                    <a:lnTo>
                      <a:pt x="451" y="26"/>
                    </a:lnTo>
                    <a:lnTo>
                      <a:pt x="459" y="29"/>
                    </a:lnTo>
                    <a:lnTo>
                      <a:pt x="468" y="32"/>
                    </a:lnTo>
                    <a:lnTo>
                      <a:pt x="500" y="47"/>
                    </a:lnTo>
                    <a:lnTo>
                      <a:pt x="517" y="54"/>
                    </a:lnTo>
                    <a:lnTo>
                      <a:pt x="533" y="61"/>
                    </a:lnTo>
                    <a:lnTo>
                      <a:pt x="549" y="70"/>
                    </a:lnTo>
                    <a:lnTo>
                      <a:pt x="566" y="79"/>
                    </a:lnTo>
                    <a:lnTo>
                      <a:pt x="581" y="89"/>
                    </a:lnTo>
                    <a:lnTo>
                      <a:pt x="589" y="95"/>
                    </a:lnTo>
                    <a:lnTo>
                      <a:pt x="597" y="101"/>
                    </a:lnTo>
                    <a:lnTo>
                      <a:pt x="604" y="107"/>
                    </a:lnTo>
                    <a:lnTo>
                      <a:pt x="612" y="114"/>
                    </a:lnTo>
                    <a:lnTo>
                      <a:pt x="627" y="129"/>
                    </a:lnTo>
                    <a:lnTo>
                      <a:pt x="634" y="137"/>
                    </a:lnTo>
                    <a:lnTo>
                      <a:pt x="641" y="146"/>
                    </a:lnTo>
                    <a:lnTo>
                      <a:pt x="656" y="165"/>
                    </a:lnTo>
                    <a:lnTo>
                      <a:pt x="663" y="176"/>
                    </a:lnTo>
                    <a:lnTo>
                      <a:pt x="670" y="187"/>
                    </a:lnTo>
                    <a:lnTo>
                      <a:pt x="677" y="199"/>
                    </a:lnTo>
                    <a:lnTo>
                      <a:pt x="684" y="212"/>
                    </a:lnTo>
                    <a:lnTo>
                      <a:pt x="691" y="225"/>
                    </a:lnTo>
                    <a:lnTo>
                      <a:pt x="697" y="240"/>
                    </a:lnTo>
                    <a:lnTo>
                      <a:pt x="704" y="256"/>
                    </a:lnTo>
                    <a:lnTo>
                      <a:pt x="711" y="272"/>
                    </a:lnTo>
                    <a:lnTo>
                      <a:pt x="715" y="284"/>
                    </a:lnTo>
                    <a:lnTo>
                      <a:pt x="717" y="289"/>
                    </a:lnTo>
                    <a:lnTo>
                      <a:pt x="718" y="295"/>
                    </a:lnTo>
                    <a:lnTo>
                      <a:pt x="721" y="304"/>
                    </a:lnTo>
                    <a:lnTo>
                      <a:pt x="723" y="313"/>
                    </a:lnTo>
                    <a:lnTo>
                      <a:pt x="724" y="320"/>
                    </a:lnTo>
                    <a:lnTo>
                      <a:pt x="724" y="327"/>
                    </a:lnTo>
                    <a:lnTo>
                      <a:pt x="723" y="338"/>
                    </a:lnTo>
                    <a:lnTo>
                      <a:pt x="722" y="346"/>
                    </a:lnTo>
                    <a:lnTo>
                      <a:pt x="719" y="351"/>
                    </a:lnTo>
                    <a:lnTo>
                      <a:pt x="717" y="353"/>
                    </a:lnTo>
                    <a:lnTo>
                      <a:pt x="717" y="354"/>
                    </a:lnTo>
                    <a:lnTo>
                      <a:pt x="745" y="354"/>
                    </a:lnTo>
                    <a:close/>
                  </a:path>
                </a:pathLst>
              </a:custGeom>
              <a:solidFill>
                <a:srgbClr val="F2E40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78" name="Freeform 204">
                <a:extLst>
                  <a:ext uri="{FF2B5EF4-FFF2-40B4-BE49-F238E27FC236}">
                    <a16:creationId xmlns:a16="http://schemas.microsoft.com/office/drawing/2014/main" id="{6EFD4155-091C-462F-9310-4650FBC55A6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98" y="1957"/>
                <a:ext cx="348" cy="684"/>
              </a:xfrm>
              <a:custGeom>
                <a:avLst/>
                <a:gdLst>
                  <a:gd name="T0" fmla="*/ 55 w 348"/>
                  <a:gd name="T1" fmla="*/ 34 h 684"/>
                  <a:gd name="T2" fmla="*/ 71 w 348"/>
                  <a:gd name="T3" fmla="*/ 61 h 684"/>
                  <a:gd name="T4" fmla="*/ 131 w 348"/>
                  <a:gd name="T5" fmla="*/ 120 h 684"/>
                  <a:gd name="T6" fmla="*/ 92 w 348"/>
                  <a:gd name="T7" fmla="*/ 113 h 684"/>
                  <a:gd name="T8" fmla="*/ 58 w 348"/>
                  <a:gd name="T9" fmla="*/ 110 h 684"/>
                  <a:gd name="T10" fmla="*/ 25 w 348"/>
                  <a:gd name="T11" fmla="*/ 113 h 684"/>
                  <a:gd name="T12" fmla="*/ 13 w 348"/>
                  <a:gd name="T13" fmla="*/ 117 h 684"/>
                  <a:gd name="T14" fmla="*/ 4 w 348"/>
                  <a:gd name="T15" fmla="*/ 125 h 684"/>
                  <a:gd name="T16" fmla="*/ 0 w 348"/>
                  <a:gd name="T17" fmla="*/ 136 h 684"/>
                  <a:gd name="T18" fmla="*/ 0 w 348"/>
                  <a:gd name="T19" fmla="*/ 148 h 684"/>
                  <a:gd name="T20" fmla="*/ 4 w 348"/>
                  <a:gd name="T21" fmla="*/ 163 h 684"/>
                  <a:gd name="T22" fmla="*/ 14 w 348"/>
                  <a:gd name="T23" fmla="*/ 178 h 684"/>
                  <a:gd name="T24" fmla="*/ 66 w 348"/>
                  <a:gd name="T25" fmla="*/ 240 h 684"/>
                  <a:gd name="T26" fmla="*/ 102 w 348"/>
                  <a:gd name="T27" fmla="*/ 288 h 684"/>
                  <a:gd name="T28" fmla="*/ 139 w 348"/>
                  <a:gd name="T29" fmla="*/ 348 h 684"/>
                  <a:gd name="T30" fmla="*/ 177 w 348"/>
                  <a:gd name="T31" fmla="*/ 425 h 684"/>
                  <a:gd name="T32" fmla="*/ 214 w 348"/>
                  <a:gd name="T33" fmla="*/ 518 h 684"/>
                  <a:gd name="T34" fmla="*/ 232 w 348"/>
                  <a:gd name="T35" fmla="*/ 564 h 684"/>
                  <a:gd name="T36" fmla="*/ 256 w 348"/>
                  <a:gd name="T37" fmla="*/ 605 h 684"/>
                  <a:gd name="T38" fmla="*/ 276 w 348"/>
                  <a:gd name="T39" fmla="*/ 630 h 684"/>
                  <a:gd name="T40" fmla="*/ 305 w 348"/>
                  <a:gd name="T41" fmla="*/ 657 h 684"/>
                  <a:gd name="T42" fmla="*/ 335 w 348"/>
                  <a:gd name="T43" fmla="*/ 678 h 684"/>
                  <a:gd name="T44" fmla="*/ 274 w 348"/>
                  <a:gd name="T45" fmla="*/ 517 h 684"/>
                  <a:gd name="T46" fmla="*/ 269 w 348"/>
                  <a:gd name="T47" fmla="*/ 462 h 684"/>
                  <a:gd name="T48" fmla="*/ 268 w 348"/>
                  <a:gd name="T49" fmla="*/ 422 h 684"/>
                  <a:gd name="T50" fmla="*/ 267 w 348"/>
                  <a:gd name="T51" fmla="*/ 388 h 684"/>
                  <a:gd name="T52" fmla="*/ 262 w 348"/>
                  <a:gd name="T53" fmla="*/ 372 h 684"/>
                  <a:gd name="T54" fmla="*/ 245 w 348"/>
                  <a:gd name="T55" fmla="*/ 348 h 684"/>
                  <a:gd name="T56" fmla="*/ 217 w 348"/>
                  <a:gd name="T57" fmla="*/ 326 h 684"/>
                  <a:gd name="T58" fmla="*/ 215 w 348"/>
                  <a:gd name="T59" fmla="*/ 316 h 684"/>
                  <a:gd name="T60" fmla="*/ 215 w 348"/>
                  <a:gd name="T61" fmla="*/ 287 h 684"/>
                  <a:gd name="T62" fmla="*/ 209 w 348"/>
                  <a:gd name="T63" fmla="*/ 264 h 684"/>
                  <a:gd name="T64" fmla="*/ 198 w 348"/>
                  <a:gd name="T65" fmla="*/ 239 h 684"/>
                  <a:gd name="T66" fmla="*/ 178 w 348"/>
                  <a:gd name="T67" fmla="*/ 217 h 684"/>
                  <a:gd name="T68" fmla="*/ 158 w 348"/>
                  <a:gd name="T69" fmla="*/ 204 h 684"/>
                  <a:gd name="T70" fmla="*/ 138 w 348"/>
                  <a:gd name="T71" fmla="*/ 197 h 684"/>
                  <a:gd name="T72" fmla="*/ 99 w 348"/>
                  <a:gd name="T73" fmla="*/ 188 h 684"/>
                  <a:gd name="T74" fmla="*/ 76 w 348"/>
                  <a:gd name="T75" fmla="*/ 177 h 684"/>
                  <a:gd name="T76" fmla="*/ 65 w 348"/>
                  <a:gd name="T77" fmla="*/ 169 h 684"/>
                  <a:gd name="T78" fmla="*/ 59 w 348"/>
                  <a:gd name="T79" fmla="*/ 161 h 684"/>
                  <a:gd name="T80" fmla="*/ 59 w 348"/>
                  <a:gd name="T81" fmla="*/ 155 h 684"/>
                  <a:gd name="T82" fmla="*/ 64 w 348"/>
                  <a:gd name="T83" fmla="*/ 150 h 684"/>
                  <a:gd name="T84" fmla="*/ 86 w 348"/>
                  <a:gd name="T85" fmla="*/ 144 h 684"/>
                  <a:gd name="T86" fmla="*/ 101 w 348"/>
                  <a:gd name="T87" fmla="*/ 145 h 684"/>
                  <a:gd name="T88" fmla="*/ 117 w 348"/>
                  <a:gd name="T89" fmla="*/ 153 h 684"/>
                  <a:gd name="T90" fmla="*/ 132 w 348"/>
                  <a:gd name="T91" fmla="*/ 166 h 684"/>
                  <a:gd name="T92" fmla="*/ 159 w 348"/>
                  <a:gd name="T93" fmla="*/ 193 h 684"/>
                  <a:gd name="T94" fmla="*/ 195 w 348"/>
                  <a:gd name="T95" fmla="*/ 218 h 684"/>
                  <a:gd name="T96" fmla="*/ 214 w 348"/>
                  <a:gd name="T97" fmla="*/ 225 h 684"/>
                  <a:gd name="T98" fmla="*/ 232 w 348"/>
                  <a:gd name="T99" fmla="*/ 227 h 684"/>
                  <a:gd name="T100" fmla="*/ 249 w 348"/>
                  <a:gd name="T101" fmla="*/ 223 h 684"/>
                  <a:gd name="T102" fmla="*/ 263 w 348"/>
                  <a:gd name="T103" fmla="*/ 213 h 684"/>
                  <a:gd name="T104" fmla="*/ 270 w 348"/>
                  <a:gd name="T105" fmla="*/ 203 h 684"/>
                  <a:gd name="T106" fmla="*/ 273 w 348"/>
                  <a:gd name="T107" fmla="*/ 186 h 684"/>
                  <a:gd name="T108" fmla="*/ 269 w 348"/>
                  <a:gd name="T109" fmla="*/ 174 h 684"/>
                  <a:gd name="T110" fmla="*/ 259 w 348"/>
                  <a:gd name="T111" fmla="*/ 161 h 684"/>
                  <a:gd name="T112" fmla="*/ 235 w 348"/>
                  <a:gd name="T113" fmla="*/ 145 h 684"/>
                  <a:gd name="T114" fmla="*/ 204 w 348"/>
                  <a:gd name="T115" fmla="*/ 130 h 684"/>
                  <a:gd name="T116" fmla="*/ 169 w 348"/>
                  <a:gd name="T117" fmla="*/ 117 h 684"/>
                  <a:gd name="T118" fmla="*/ 150 w 348"/>
                  <a:gd name="T119" fmla="*/ 106 h 684"/>
                  <a:gd name="T120" fmla="*/ 127 w 348"/>
                  <a:gd name="T121" fmla="*/ 83 h 684"/>
                  <a:gd name="T122" fmla="*/ 61 w 348"/>
                  <a:gd name="T123" fmla="*/ 0 h 6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348" h="684">
                    <a:moveTo>
                      <a:pt x="45" y="12"/>
                    </a:moveTo>
                    <a:lnTo>
                      <a:pt x="47" y="19"/>
                    </a:lnTo>
                    <a:lnTo>
                      <a:pt x="55" y="34"/>
                    </a:lnTo>
                    <a:lnTo>
                      <a:pt x="60" y="43"/>
                    </a:lnTo>
                    <a:lnTo>
                      <a:pt x="65" y="53"/>
                    </a:lnTo>
                    <a:lnTo>
                      <a:pt x="71" y="61"/>
                    </a:lnTo>
                    <a:lnTo>
                      <a:pt x="77" y="68"/>
                    </a:lnTo>
                    <a:lnTo>
                      <a:pt x="110" y="100"/>
                    </a:lnTo>
                    <a:lnTo>
                      <a:pt x="131" y="120"/>
                    </a:lnTo>
                    <a:lnTo>
                      <a:pt x="126" y="119"/>
                    </a:lnTo>
                    <a:lnTo>
                      <a:pt x="112" y="116"/>
                    </a:lnTo>
                    <a:lnTo>
                      <a:pt x="92" y="113"/>
                    </a:lnTo>
                    <a:lnTo>
                      <a:pt x="81" y="111"/>
                    </a:lnTo>
                    <a:lnTo>
                      <a:pt x="69" y="110"/>
                    </a:lnTo>
                    <a:lnTo>
                      <a:pt x="58" y="110"/>
                    </a:lnTo>
                    <a:lnTo>
                      <a:pt x="46" y="110"/>
                    </a:lnTo>
                    <a:lnTo>
                      <a:pt x="35" y="111"/>
                    </a:lnTo>
                    <a:lnTo>
                      <a:pt x="25" y="113"/>
                    </a:lnTo>
                    <a:lnTo>
                      <a:pt x="21" y="114"/>
                    </a:lnTo>
                    <a:lnTo>
                      <a:pt x="16" y="115"/>
                    </a:lnTo>
                    <a:lnTo>
                      <a:pt x="13" y="117"/>
                    </a:lnTo>
                    <a:lnTo>
                      <a:pt x="9" y="120"/>
                    </a:lnTo>
                    <a:lnTo>
                      <a:pt x="6" y="122"/>
                    </a:lnTo>
                    <a:lnTo>
                      <a:pt x="4" y="125"/>
                    </a:lnTo>
                    <a:lnTo>
                      <a:pt x="2" y="128"/>
                    </a:lnTo>
                    <a:lnTo>
                      <a:pt x="1" y="132"/>
                    </a:lnTo>
                    <a:lnTo>
                      <a:pt x="0" y="136"/>
                    </a:lnTo>
                    <a:lnTo>
                      <a:pt x="0" y="140"/>
                    </a:lnTo>
                    <a:lnTo>
                      <a:pt x="0" y="145"/>
                    </a:lnTo>
                    <a:lnTo>
                      <a:pt x="0" y="148"/>
                    </a:lnTo>
                    <a:lnTo>
                      <a:pt x="1" y="152"/>
                    </a:lnTo>
                    <a:lnTo>
                      <a:pt x="1" y="156"/>
                    </a:lnTo>
                    <a:lnTo>
                      <a:pt x="4" y="163"/>
                    </a:lnTo>
                    <a:lnTo>
                      <a:pt x="6" y="167"/>
                    </a:lnTo>
                    <a:lnTo>
                      <a:pt x="9" y="170"/>
                    </a:lnTo>
                    <a:lnTo>
                      <a:pt x="14" y="178"/>
                    </a:lnTo>
                    <a:lnTo>
                      <a:pt x="28" y="195"/>
                    </a:lnTo>
                    <a:lnTo>
                      <a:pt x="45" y="216"/>
                    </a:lnTo>
                    <a:lnTo>
                      <a:pt x="66" y="240"/>
                    </a:lnTo>
                    <a:lnTo>
                      <a:pt x="77" y="255"/>
                    </a:lnTo>
                    <a:lnTo>
                      <a:pt x="89" y="270"/>
                    </a:lnTo>
                    <a:lnTo>
                      <a:pt x="102" y="288"/>
                    </a:lnTo>
                    <a:lnTo>
                      <a:pt x="115" y="307"/>
                    </a:lnTo>
                    <a:lnTo>
                      <a:pt x="127" y="328"/>
                    </a:lnTo>
                    <a:lnTo>
                      <a:pt x="139" y="348"/>
                    </a:lnTo>
                    <a:lnTo>
                      <a:pt x="150" y="368"/>
                    </a:lnTo>
                    <a:lnTo>
                      <a:pt x="160" y="388"/>
                    </a:lnTo>
                    <a:lnTo>
                      <a:pt x="177" y="425"/>
                    </a:lnTo>
                    <a:lnTo>
                      <a:pt x="192" y="460"/>
                    </a:lnTo>
                    <a:lnTo>
                      <a:pt x="204" y="492"/>
                    </a:lnTo>
                    <a:lnTo>
                      <a:pt x="214" y="518"/>
                    </a:lnTo>
                    <a:lnTo>
                      <a:pt x="222" y="540"/>
                    </a:lnTo>
                    <a:lnTo>
                      <a:pt x="228" y="555"/>
                    </a:lnTo>
                    <a:lnTo>
                      <a:pt x="232" y="564"/>
                    </a:lnTo>
                    <a:lnTo>
                      <a:pt x="237" y="573"/>
                    </a:lnTo>
                    <a:lnTo>
                      <a:pt x="246" y="590"/>
                    </a:lnTo>
                    <a:lnTo>
                      <a:pt x="256" y="605"/>
                    </a:lnTo>
                    <a:lnTo>
                      <a:pt x="266" y="618"/>
                    </a:lnTo>
                    <a:lnTo>
                      <a:pt x="271" y="624"/>
                    </a:lnTo>
                    <a:lnTo>
                      <a:pt x="276" y="630"/>
                    </a:lnTo>
                    <a:lnTo>
                      <a:pt x="286" y="640"/>
                    </a:lnTo>
                    <a:lnTo>
                      <a:pt x="296" y="650"/>
                    </a:lnTo>
                    <a:lnTo>
                      <a:pt x="305" y="657"/>
                    </a:lnTo>
                    <a:lnTo>
                      <a:pt x="314" y="665"/>
                    </a:lnTo>
                    <a:lnTo>
                      <a:pt x="322" y="671"/>
                    </a:lnTo>
                    <a:lnTo>
                      <a:pt x="335" y="678"/>
                    </a:lnTo>
                    <a:lnTo>
                      <a:pt x="344" y="683"/>
                    </a:lnTo>
                    <a:lnTo>
                      <a:pt x="348" y="684"/>
                    </a:lnTo>
                    <a:lnTo>
                      <a:pt x="274" y="517"/>
                    </a:lnTo>
                    <a:lnTo>
                      <a:pt x="272" y="506"/>
                    </a:lnTo>
                    <a:lnTo>
                      <a:pt x="270" y="478"/>
                    </a:lnTo>
                    <a:lnTo>
                      <a:pt x="269" y="462"/>
                    </a:lnTo>
                    <a:lnTo>
                      <a:pt x="268" y="447"/>
                    </a:lnTo>
                    <a:lnTo>
                      <a:pt x="267" y="433"/>
                    </a:lnTo>
                    <a:lnTo>
                      <a:pt x="268" y="422"/>
                    </a:lnTo>
                    <a:lnTo>
                      <a:pt x="269" y="405"/>
                    </a:lnTo>
                    <a:lnTo>
                      <a:pt x="268" y="396"/>
                    </a:lnTo>
                    <a:lnTo>
                      <a:pt x="267" y="388"/>
                    </a:lnTo>
                    <a:lnTo>
                      <a:pt x="265" y="380"/>
                    </a:lnTo>
                    <a:lnTo>
                      <a:pt x="264" y="376"/>
                    </a:lnTo>
                    <a:lnTo>
                      <a:pt x="262" y="372"/>
                    </a:lnTo>
                    <a:lnTo>
                      <a:pt x="258" y="364"/>
                    </a:lnTo>
                    <a:lnTo>
                      <a:pt x="252" y="356"/>
                    </a:lnTo>
                    <a:lnTo>
                      <a:pt x="245" y="348"/>
                    </a:lnTo>
                    <a:lnTo>
                      <a:pt x="238" y="342"/>
                    </a:lnTo>
                    <a:lnTo>
                      <a:pt x="226" y="332"/>
                    </a:lnTo>
                    <a:lnTo>
                      <a:pt x="217" y="326"/>
                    </a:lnTo>
                    <a:lnTo>
                      <a:pt x="214" y="324"/>
                    </a:lnTo>
                    <a:lnTo>
                      <a:pt x="214" y="322"/>
                    </a:lnTo>
                    <a:lnTo>
                      <a:pt x="215" y="316"/>
                    </a:lnTo>
                    <a:lnTo>
                      <a:pt x="216" y="306"/>
                    </a:lnTo>
                    <a:lnTo>
                      <a:pt x="215" y="294"/>
                    </a:lnTo>
                    <a:lnTo>
                      <a:pt x="215" y="287"/>
                    </a:lnTo>
                    <a:lnTo>
                      <a:pt x="214" y="280"/>
                    </a:lnTo>
                    <a:lnTo>
                      <a:pt x="212" y="272"/>
                    </a:lnTo>
                    <a:lnTo>
                      <a:pt x="209" y="264"/>
                    </a:lnTo>
                    <a:lnTo>
                      <a:pt x="206" y="256"/>
                    </a:lnTo>
                    <a:lnTo>
                      <a:pt x="202" y="248"/>
                    </a:lnTo>
                    <a:lnTo>
                      <a:pt x="198" y="239"/>
                    </a:lnTo>
                    <a:lnTo>
                      <a:pt x="191" y="231"/>
                    </a:lnTo>
                    <a:lnTo>
                      <a:pt x="184" y="224"/>
                    </a:lnTo>
                    <a:lnTo>
                      <a:pt x="178" y="217"/>
                    </a:lnTo>
                    <a:lnTo>
                      <a:pt x="171" y="212"/>
                    </a:lnTo>
                    <a:lnTo>
                      <a:pt x="165" y="207"/>
                    </a:lnTo>
                    <a:lnTo>
                      <a:pt x="158" y="204"/>
                    </a:lnTo>
                    <a:lnTo>
                      <a:pt x="151" y="201"/>
                    </a:lnTo>
                    <a:lnTo>
                      <a:pt x="145" y="198"/>
                    </a:lnTo>
                    <a:lnTo>
                      <a:pt x="138" y="197"/>
                    </a:lnTo>
                    <a:lnTo>
                      <a:pt x="125" y="194"/>
                    </a:lnTo>
                    <a:lnTo>
                      <a:pt x="112" y="191"/>
                    </a:lnTo>
                    <a:lnTo>
                      <a:pt x="99" y="188"/>
                    </a:lnTo>
                    <a:lnTo>
                      <a:pt x="93" y="186"/>
                    </a:lnTo>
                    <a:lnTo>
                      <a:pt x="87" y="183"/>
                    </a:lnTo>
                    <a:lnTo>
                      <a:pt x="76" y="177"/>
                    </a:lnTo>
                    <a:lnTo>
                      <a:pt x="72" y="174"/>
                    </a:lnTo>
                    <a:lnTo>
                      <a:pt x="68" y="172"/>
                    </a:lnTo>
                    <a:lnTo>
                      <a:pt x="65" y="169"/>
                    </a:lnTo>
                    <a:lnTo>
                      <a:pt x="62" y="166"/>
                    </a:lnTo>
                    <a:lnTo>
                      <a:pt x="60" y="164"/>
                    </a:lnTo>
                    <a:lnTo>
                      <a:pt x="59" y="161"/>
                    </a:lnTo>
                    <a:lnTo>
                      <a:pt x="59" y="159"/>
                    </a:lnTo>
                    <a:lnTo>
                      <a:pt x="59" y="157"/>
                    </a:lnTo>
                    <a:lnTo>
                      <a:pt x="59" y="155"/>
                    </a:lnTo>
                    <a:lnTo>
                      <a:pt x="60" y="153"/>
                    </a:lnTo>
                    <a:lnTo>
                      <a:pt x="62" y="151"/>
                    </a:lnTo>
                    <a:lnTo>
                      <a:pt x="64" y="150"/>
                    </a:lnTo>
                    <a:lnTo>
                      <a:pt x="71" y="147"/>
                    </a:lnTo>
                    <a:lnTo>
                      <a:pt x="78" y="145"/>
                    </a:lnTo>
                    <a:lnTo>
                      <a:pt x="86" y="144"/>
                    </a:lnTo>
                    <a:lnTo>
                      <a:pt x="93" y="144"/>
                    </a:lnTo>
                    <a:lnTo>
                      <a:pt x="97" y="144"/>
                    </a:lnTo>
                    <a:lnTo>
                      <a:pt x="101" y="145"/>
                    </a:lnTo>
                    <a:lnTo>
                      <a:pt x="109" y="148"/>
                    </a:lnTo>
                    <a:lnTo>
                      <a:pt x="113" y="150"/>
                    </a:lnTo>
                    <a:lnTo>
                      <a:pt x="117" y="153"/>
                    </a:lnTo>
                    <a:lnTo>
                      <a:pt x="122" y="157"/>
                    </a:lnTo>
                    <a:lnTo>
                      <a:pt x="127" y="161"/>
                    </a:lnTo>
                    <a:lnTo>
                      <a:pt x="132" y="166"/>
                    </a:lnTo>
                    <a:lnTo>
                      <a:pt x="137" y="171"/>
                    </a:lnTo>
                    <a:lnTo>
                      <a:pt x="148" y="183"/>
                    </a:lnTo>
                    <a:lnTo>
                      <a:pt x="159" y="193"/>
                    </a:lnTo>
                    <a:lnTo>
                      <a:pt x="171" y="203"/>
                    </a:lnTo>
                    <a:lnTo>
                      <a:pt x="183" y="211"/>
                    </a:lnTo>
                    <a:lnTo>
                      <a:pt x="195" y="218"/>
                    </a:lnTo>
                    <a:lnTo>
                      <a:pt x="202" y="221"/>
                    </a:lnTo>
                    <a:lnTo>
                      <a:pt x="208" y="223"/>
                    </a:lnTo>
                    <a:lnTo>
                      <a:pt x="214" y="225"/>
                    </a:lnTo>
                    <a:lnTo>
                      <a:pt x="220" y="226"/>
                    </a:lnTo>
                    <a:lnTo>
                      <a:pt x="226" y="227"/>
                    </a:lnTo>
                    <a:lnTo>
                      <a:pt x="232" y="227"/>
                    </a:lnTo>
                    <a:lnTo>
                      <a:pt x="237" y="227"/>
                    </a:lnTo>
                    <a:lnTo>
                      <a:pt x="243" y="225"/>
                    </a:lnTo>
                    <a:lnTo>
                      <a:pt x="249" y="223"/>
                    </a:lnTo>
                    <a:lnTo>
                      <a:pt x="254" y="220"/>
                    </a:lnTo>
                    <a:lnTo>
                      <a:pt x="259" y="217"/>
                    </a:lnTo>
                    <a:lnTo>
                      <a:pt x="263" y="213"/>
                    </a:lnTo>
                    <a:lnTo>
                      <a:pt x="267" y="208"/>
                    </a:lnTo>
                    <a:lnTo>
                      <a:pt x="269" y="206"/>
                    </a:lnTo>
                    <a:lnTo>
                      <a:pt x="270" y="203"/>
                    </a:lnTo>
                    <a:lnTo>
                      <a:pt x="272" y="198"/>
                    </a:lnTo>
                    <a:lnTo>
                      <a:pt x="273" y="192"/>
                    </a:lnTo>
                    <a:lnTo>
                      <a:pt x="273" y="186"/>
                    </a:lnTo>
                    <a:lnTo>
                      <a:pt x="272" y="180"/>
                    </a:lnTo>
                    <a:lnTo>
                      <a:pt x="271" y="177"/>
                    </a:lnTo>
                    <a:lnTo>
                      <a:pt x="269" y="174"/>
                    </a:lnTo>
                    <a:lnTo>
                      <a:pt x="268" y="171"/>
                    </a:lnTo>
                    <a:lnTo>
                      <a:pt x="265" y="167"/>
                    </a:lnTo>
                    <a:lnTo>
                      <a:pt x="259" y="161"/>
                    </a:lnTo>
                    <a:lnTo>
                      <a:pt x="252" y="155"/>
                    </a:lnTo>
                    <a:lnTo>
                      <a:pt x="243" y="150"/>
                    </a:lnTo>
                    <a:lnTo>
                      <a:pt x="235" y="145"/>
                    </a:lnTo>
                    <a:lnTo>
                      <a:pt x="227" y="140"/>
                    </a:lnTo>
                    <a:lnTo>
                      <a:pt x="219" y="136"/>
                    </a:lnTo>
                    <a:lnTo>
                      <a:pt x="204" y="130"/>
                    </a:lnTo>
                    <a:lnTo>
                      <a:pt x="189" y="125"/>
                    </a:lnTo>
                    <a:lnTo>
                      <a:pt x="175" y="120"/>
                    </a:lnTo>
                    <a:lnTo>
                      <a:pt x="169" y="117"/>
                    </a:lnTo>
                    <a:lnTo>
                      <a:pt x="162" y="114"/>
                    </a:lnTo>
                    <a:lnTo>
                      <a:pt x="156" y="111"/>
                    </a:lnTo>
                    <a:lnTo>
                      <a:pt x="150" y="106"/>
                    </a:lnTo>
                    <a:lnTo>
                      <a:pt x="144" y="102"/>
                    </a:lnTo>
                    <a:lnTo>
                      <a:pt x="139" y="96"/>
                    </a:lnTo>
                    <a:lnTo>
                      <a:pt x="127" y="83"/>
                    </a:lnTo>
                    <a:lnTo>
                      <a:pt x="114" y="68"/>
                    </a:lnTo>
                    <a:lnTo>
                      <a:pt x="88" y="36"/>
                    </a:lnTo>
                    <a:lnTo>
                      <a:pt x="61" y="0"/>
                    </a:lnTo>
                    <a:lnTo>
                      <a:pt x="45" y="12"/>
                    </a:lnTo>
                    <a:close/>
                  </a:path>
                </a:pathLst>
              </a:custGeom>
              <a:solidFill>
                <a:srgbClr val="76CFF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79" name="Freeform 205">
                <a:extLst>
                  <a:ext uri="{FF2B5EF4-FFF2-40B4-BE49-F238E27FC236}">
                    <a16:creationId xmlns:a16="http://schemas.microsoft.com/office/drawing/2014/main" id="{36E0AED2-BF47-48FD-9F04-222142B318C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39" y="1967"/>
                <a:ext cx="39" cy="61"/>
              </a:xfrm>
              <a:custGeom>
                <a:avLst/>
                <a:gdLst>
                  <a:gd name="T0" fmla="*/ 7 w 39"/>
                  <a:gd name="T1" fmla="*/ 0 h 61"/>
                  <a:gd name="T2" fmla="*/ 17 w 39"/>
                  <a:gd name="T3" fmla="*/ 22 h 61"/>
                  <a:gd name="T4" fmla="*/ 27 w 39"/>
                  <a:gd name="T5" fmla="*/ 41 h 61"/>
                  <a:gd name="T6" fmla="*/ 39 w 39"/>
                  <a:gd name="T7" fmla="*/ 56 h 61"/>
                  <a:gd name="T8" fmla="*/ 33 w 39"/>
                  <a:gd name="T9" fmla="*/ 61 h 61"/>
                  <a:gd name="T10" fmla="*/ 20 w 39"/>
                  <a:gd name="T11" fmla="*/ 45 h 61"/>
                  <a:gd name="T12" fmla="*/ 10 w 39"/>
                  <a:gd name="T13" fmla="*/ 26 h 61"/>
                  <a:gd name="T14" fmla="*/ 0 w 39"/>
                  <a:gd name="T15" fmla="*/ 4 h 61"/>
                  <a:gd name="T16" fmla="*/ 7 w 39"/>
                  <a:gd name="T17" fmla="*/ 0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9" h="61">
                    <a:moveTo>
                      <a:pt x="7" y="0"/>
                    </a:moveTo>
                    <a:lnTo>
                      <a:pt x="17" y="22"/>
                    </a:lnTo>
                    <a:lnTo>
                      <a:pt x="27" y="41"/>
                    </a:lnTo>
                    <a:lnTo>
                      <a:pt x="39" y="56"/>
                    </a:lnTo>
                    <a:lnTo>
                      <a:pt x="33" y="61"/>
                    </a:lnTo>
                    <a:lnTo>
                      <a:pt x="20" y="45"/>
                    </a:lnTo>
                    <a:lnTo>
                      <a:pt x="10" y="26"/>
                    </a:lnTo>
                    <a:lnTo>
                      <a:pt x="0" y="4"/>
                    </a:lnTo>
                    <a:lnTo>
                      <a:pt x="7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80" name="Freeform 206">
                <a:extLst>
                  <a:ext uri="{FF2B5EF4-FFF2-40B4-BE49-F238E27FC236}">
                    <a16:creationId xmlns:a16="http://schemas.microsoft.com/office/drawing/2014/main" id="{C5850AB7-6050-4C61-B9CC-242E31E2ED4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72" y="2023"/>
                <a:ext cx="60" cy="57"/>
              </a:xfrm>
              <a:custGeom>
                <a:avLst/>
                <a:gdLst>
                  <a:gd name="T0" fmla="*/ 6 w 60"/>
                  <a:gd name="T1" fmla="*/ 0 h 57"/>
                  <a:gd name="T2" fmla="*/ 60 w 60"/>
                  <a:gd name="T3" fmla="*/ 52 h 57"/>
                  <a:gd name="T4" fmla="*/ 54 w 60"/>
                  <a:gd name="T5" fmla="*/ 57 h 57"/>
                  <a:gd name="T6" fmla="*/ 0 w 60"/>
                  <a:gd name="T7" fmla="*/ 5 h 57"/>
                  <a:gd name="T8" fmla="*/ 6 w 60"/>
                  <a:gd name="T9" fmla="*/ 0 h 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0" h="57">
                    <a:moveTo>
                      <a:pt x="6" y="0"/>
                    </a:moveTo>
                    <a:lnTo>
                      <a:pt x="60" y="52"/>
                    </a:lnTo>
                    <a:lnTo>
                      <a:pt x="54" y="57"/>
                    </a:lnTo>
                    <a:lnTo>
                      <a:pt x="0" y="5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81" name="Freeform 207">
                <a:extLst>
                  <a:ext uri="{FF2B5EF4-FFF2-40B4-BE49-F238E27FC236}">
                    <a16:creationId xmlns:a16="http://schemas.microsoft.com/office/drawing/2014/main" id="{70C06C6D-F4DB-41ED-9882-F2001D5E9F5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72" y="2023"/>
                <a:ext cx="6" cy="5"/>
              </a:xfrm>
              <a:custGeom>
                <a:avLst/>
                <a:gdLst>
                  <a:gd name="T0" fmla="*/ 0 w 6"/>
                  <a:gd name="T1" fmla="*/ 5 h 5"/>
                  <a:gd name="T2" fmla="*/ 6 w 6"/>
                  <a:gd name="T3" fmla="*/ 0 h 5"/>
                  <a:gd name="T4" fmla="*/ 0 w 6"/>
                  <a:gd name="T5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" h="5">
                    <a:moveTo>
                      <a:pt x="0" y="5"/>
                    </a:moveTo>
                    <a:lnTo>
                      <a:pt x="6" y="0"/>
                    </a:lnTo>
                    <a:lnTo>
                      <a:pt x="0" y="5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82" name="Freeform 208">
                <a:extLst>
                  <a:ext uri="{FF2B5EF4-FFF2-40B4-BE49-F238E27FC236}">
                    <a16:creationId xmlns:a16="http://schemas.microsoft.com/office/drawing/2014/main" id="{877D5E2B-5927-4477-BA15-1EA08842417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95" y="2063"/>
                <a:ext cx="135" cy="28"/>
              </a:xfrm>
              <a:custGeom>
                <a:avLst/>
                <a:gdLst>
                  <a:gd name="T0" fmla="*/ 133 w 135"/>
                  <a:gd name="T1" fmla="*/ 18 h 28"/>
                  <a:gd name="T2" fmla="*/ 114 w 135"/>
                  <a:gd name="T3" fmla="*/ 14 h 28"/>
                  <a:gd name="T4" fmla="*/ 94 w 135"/>
                  <a:gd name="T5" fmla="*/ 11 h 28"/>
                  <a:gd name="T6" fmla="*/ 72 w 135"/>
                  <a:gd name="T7" fmla="*/ 8 h 28"/>
                  <a:gd name="T8" fmla="*/ 49 w 135"/>
                  <a:gd name="T9" fmla="*/ 8 h 28"/>
                  <a:gd name="T10" fmla="*/ 39 w 135"/>
                  <a:gd name="T11" fmla="*/ 9 h 28"/>
                  <a:gd name="T12" fmla="*/ 30 w 135"/>
                  <a:gd name="T13" fmla="*/ 10 h 28"/>
                  <a:gd name="T14" fmla="*/ 14 w 135"/>
                  <a:gd name="T15" fmla="*/ 17 h 28"/>
                  <a:gd name="T16" fmla="*/ 12 w 135"/>
                  <a:gd name="T17" fmla="*/ 19 h 28"/>
                  <a:gd name="T18" fmla="*/ 10 w 135"/>
                  <a:gd name="T19" fmla="*/ 21 h 28"/>
                  <a:gd name="T20" fmla="*/ 7 w 135"/>
                  <a:gd name="T21" fmla="*/ 28 h 28"/>
                  <a:gd name="T22" fmla="*/ 0 w 135"/>
                  <a:gd name="T23" fmla="*/ 24 h 28"/>
                  <a:gd name="T24" fmla="*/ 3 w 135"/>
                  <a:gd name="T25" fmla="*/ 17 h 28"/>
                  <a:gd name="T26" fmla="*/ 6 w 135"/>
                  <a:gd name="T27" fmla="*/ 14 h 28"/>
                  <a:gd name="T28" fmla="*/ 10 w 135"/>
                  <a:gd name="T29" fmla="*/ 10 h 28"/>
                  <a:gd name="T30" fmla="*/ 26 w 135"/>
                  <a:gd name="T31" fmla="*/ 3 h 28"/>
                  <a:gd name="T32" fmla="*/ 37 w 135"/>
                  <a:gd name="T33" fmla="*/ 2 h 28"/>
                  <a:gd name="T34" fmla="*/ 49 w 135"/>
                  <a:gd name="T35" fmla="*/ 0 h 28"/>
                  <a:gd name="T36" fmla="*/ 72 w 135"/>
                  <a:gd name="T37" fmla="*/ 1 h 28"/>
                  <a:gd name="T38" fmla="*/ 96 w 135"/>
                  <a:gd name="T39" fmla="*/ 4 h 28"/>
                  <a:gd name="T40" fmla="*/ 116 w 135"/>
                  <a:gd name="T41" fmla="*/ 7 h 28"/>
                  <a:gd name="T42" fmla="*/ 135 w 135"/>
                  <a:gd name="T43" fmla="*/ 11 h 28"/>
                  <a:gd name="T44" fmla="*/ 133 w 135"/>
                  <a:gd name="T45" fmla="*/ 18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135" h="28">
                    <a:moveTo>
                      <a:pt x="133" y="18"/>
                    </a:moveTo>
                    <a:lnTo>
                      <a:pt x="114" y="14"/>
                    </a:lnTo>
                    <a:lnTo>
                      <a:pt x="94" y="11"/>
                    </a:lnTo>
                    <a:lnTo>
                      <a:pt x="72" y="8"/>
                    </a:lnTo>
                    <a:lnTo>
                      <a:pt x="49" y="8"/>
                    </a:lnTo>
                    <a:lnTo>
                      <a:pt x="39" y="9"/>
                    </a:lnTo>
                    <a:lnTo>
                      <a:pt x="30" y="10"/>
                    </a:lnTo>
                    <a:lnTo>
                      <a:pt x="14" y="17"/>
                    </a:lnTo>
                    <a:lnTo>
                      <a:pt x="12" y="19"/>
                    </a:lnTo>
                    <a:lnTo>
                      <a:pt x="10" y="21"/>
                    </a:lnTo>
                    <a:lnTo>
                      <a:pt x="7" y="28"/>
                    </a:lnTo>
                    <a:lnTo>
                      <a:pt x="0" y="24"/>
                    </a:lnTo>
                    <a:lnTo>
                      <a:pt x="3" y="17"/>
                    </a:lnTo>
                    <a:lnTo>
                      <a:pt x="6" y="14"/>
                    </a:lnTo>
                    <a:lnTo>
                      <a:pt x="10" y="10"/>
                    </a:lnTo>
                    <a:lnTo>
                      <a:pt x="26" y="3"/>
                    </a:lnTo>
                    <a:lnTo>
                      <a:pt x="37" y="2"/>
                    </a:lnTo>
                    <a:lnTo>
                      <a:pt x="49" y="0"/>
                    </a:lnTo>
                    <a:lnTo>
                      <a:pt x="72" y="1"/>
                    </a:lnTo>
                    <a:lnTo>
                      <a:pt x="96" y="4"/>
                    </a:lnTo>
                    <a:lnTo>
                      <a:pt x="116" y="7"/>
                    </a:lnTo>
                    <a:lnTo>
                      <a:pt x="135" y="11"/>
                    </a:lnTo>
                    <a:lnTo>
                      <a:pt x="133" y="18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83" name="Freeform 209">
                <a:extLst>
                  <a:ext uri="{FF2B5EF4-FFF2-40B4-BE49-F238E27FC236}">
                    <a16:creationId xmlns:a16="http://schemas.microsoft.com/office/drawing/2014/main" id="{8C0F6B75-4114-4055-920D-A49E20A5FEA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26" y="2074"/>
                <a:ext cx="15" cy="10"/>
              </a:xfrm>
              <a:custGeom>
                <a:avLst/>
                <a:gdLst>
                  <a:gd name="T0" fmla="*/ 6 w 15"/>
                  <a:gd name="T1" fmla="*/ 1 h 10"/>
                  <a:gd name="T2" fmla="*/ 15 w 15"/>
                  <a:gd name="T3" fmla="*/ 10 h 10"/>
                  <a:gd name="T4" fmla="*/ 2 w 15"/>
                  <a:gd name="T5" fmla="*/ 7 h 10"/>
                  <a:gd name="T6" fmla="*/ 4 w 15"/>
                  <a:gd name="T7" fmla="*/ 0 h 10"/>
                  <a:gd name="T8" fmla="*/ 0 w 15"/>
                  <a:gd name="T9" fmla="*/ 6 h 10"/>
                  <a:gd name="T10" fmla="*/ 6 w 15"/>
                  <a:gd name="T11" fmla="*/ 1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5" h="10">
                    <a:moveTo>
                      <a:pt x="6" y="1"/>
                    </a:moveTo>
                    <a:lnTo>
                      <a:pt x="15" y="10"/>
                    </a:lnTo>
                    <a:lnTo>
                      <a:pt x="2" y="7"/>
                    </a:lnTo>
                    <a:lnTo>
                      <a:pt x="4" y="0"/>
                    </a:lnTo>
                    <a:lnTo>
                      <a:pt x="0" y="6"/>
                    </a:lnTo>
                    <a:lnTo>
                      <a:pt x="6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84" name="Freeform 210">
                <a:extLst>
                  <a:ext uri="{FF2B5EF4-FFF2-40B4-BE49-F238E27FC236}">
                    <a16:creationId xmlns:a16="http://schemas.microsoft.com/office/drawing/2014/main" id="{1ADB4919-7B14-4FE1-B224-A8B7AD66F3F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93" y="2088"/>
                <a:ext cx="123" cy="178"/>
              </a:xfrm>
              <a:custGeom>
                <a:avLst/>
                <a:gdLst>
                  <a:gd name="T0" fmla="*/ 10 w 123"/>
                  <a:gd name="T1" fmla="*/ 1 h 178"/>
                  <a:gd name="T2" fmla="*/ 8 w 123"/>
                  <a:gd name="T3" fmla="*/ 9 h 178"/>
                  <a:gd name="T4" fmla="*/ 9 w 123"/>
                  <a:gd name="T5" fmla="*/ 17 h 178"/>
                  <a:gd name="T6" fmla="*/ 10 w 123"/>
                  <a:gd name="T7" fmla="*/ 23 h 178"/>
                  <a:gd name="T8" fmla="*/ 12 w 123"/>
                  <a:gd name="T9" fmla="*/ 30 h 178"/>
                  <a:gd name="T10" fmla="*/ 22 w 123"/>
                  <a:gd name="T11" fmla="*/ 45 h 178"/>
                  <a:gd name="T12" fmla="*/ 36 w 123"/>
                  <a:gd name="T13" fmla="*/ 62 h 178"/>
                  <a:gd name="T14" fmla="*/ 74 w 123"/>
                  <a:gd name="T15" fmla="*/ 107 h 178"/>
                  <a:gd name="T16" fmla="*/ 97 w 123"/>
                  <a:gd name="T17" fmla="*/ 137 h 178"/>
                  <a:gd name="T18" fmla="*/ 110 w 123"/>
                  <a:gd name="T19" fmla="*/ 155 h 178"/>
                  <a:gd name="T20" fmla="*/ 123 w 123"/>
                  <a:gd name="T21" fmla="*/ 174 h 178"/>
                  <a:gd name="T22" fmla="*/ 116 w 123"/>
                  <a:gd name="T23" fmla="*/ 178 h 178"/>
                  <a:gd name="T24" fmla="*/ 103 w 123"/>
                  <a:gd name="T25" fmla="*/ 159 h 178"/>
                  <a:gd name="T26" fmla="*/ 91 w 123"/>
                  <a:gd name="T27" fmla="*/ 142 h 178"/>
                  <a:gd name="T28" fmla="*/ 68 w 123"/>
                  <a:gd name="T29" fmla="*/ 112 h 178"/>
                  <a:gd name="T30" fmla="*/ 30 w 123"/>
                  <a:gd name="T31" fmla="*/ 67 h 178"/>
                  <a:gd name="T32" fmla="*/ 15 w 123"/>
                  <a:gd name="T33" fmla="*/ 49 h 178"/>
                  <a:gd name="T34" fmla="*/ 5 w 123"/>
                  <a:gd name="T35" fmla="*/ 34 h 178"/>
                  <a:gd name="T36" fmla="*/ 2 w 123"/>
                  <a:gd name="T37" fmla="*/ 25 h 178"/>
                  <a:gd name="T38" fmla="*/ 1 w 123"/>
                  <a:gd name="T39" fmla="*/ 18 h 178"/>
                  <a:gd name="T40" fmla="*/ 0 w 123"/>
                  <a:gd name="T41" fmla="*/ 9 h 178"/>
                  <a:gd name="T42" fmla="*/ 2 w 123"/>
                  <a:gd name="T43" fmla="*/ 0 h 178"/>
                  <a:gd name="T44" fmla="*/ 10 w 123"/>
                  <a:gd name="T45" fmla="*/ 1 h 1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123" h="178">
                    <a:moveTo>
                      <a:pt x="10" y="1"/>
                    </a:moveTo>
                    <a:lnTo>
                      <a:pt x="8" y="9"/>
                    </a:lnTo>
                    <a:lnTo>
                      <a:pt x="9" y="17"/>
                    </a:lnTo>
                    <a:lnTo>
                      <a:pt x="10" y="23"/>
                    </a:lnTo>
                    <a:lnTo>
                      <a:pt x="12" y="30"/>
                    </a:lnTo>
                    <a:lnTo>
                      <a:pt x="22" y="45"/>
                    </a:lnTo>
                    <a:lnTo>
                      <a:pt x="36" y="62"/>
                    </a:lnTo>
                    <a:lnTo>
                      <a:pt x="74" y="107"/>
                    </a:lnTo>
                    <a:lnTo>
                      <a:pt x="97" y="137"/>
                    </a:lnTo>
                    <a:lnTo>
                      <a:pt x="110" y="155"/>
                    </a:lnTo>
                    <a:lnTo>
                      <a:pt x="123" y="174"/>
                    </a:lnTo>
                    <a:lnTo>
                      <a:pt x="116" y="178"/>
                    </a:lnTo>
                    <a:lnTo>
                      <a:pt x="103" y="159"/>
                    </a:lnTo>
                    <a:lnTo>
                      <a:pt x="91" y="142"/>
                    </a:lnTo>
                    <a:lnTo>
                      <a:pt x="68" y="112"/>
                    </a:lnTo>
                    <a:lnTo>
                      <a:pt x="30" y="67"/>
                    </a:lnTo>
                    <a:lnTo>
                      <a:pt x="15" y="49"/>
                    </a:lnTo>
                    <a:lnTo>
                      <a:pt x="5" y="34"/>
                    </a:lnTo>
                    <a:lnTo>
                      <a:pt x="2" y="25"/>
                    </a:lnTo>
                    <a:lnTo>
                      <a:pt x="1" y="18"/>
                    </a:lnTo>
                    <a:lnTo>
                      <a:pt x="0" y="9"/>
                    </a:lnTo>
                    <a:lnTo>
                      <a:pt x="2" y="0"/>
                    </a:lnTo>
                    <a:lnTo>
                      <a:pt x="10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85" name="Freeform 211">
                <a:extLst>
                  <a:ext uri="{FF2B5EF4-FFF2-40B4-BE49-F238E27FC236}">
                    <a16:creationId xmlns:a16="http://schemas.microsoft.com/office/drawing/2014/main" id="{755ABEB7-74EF-4DFB-8976-BCF0086F6BE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95" y="2087"/>
                <a:ext cx="8" cy="4"/>
              </a:xfrm>
              <a:custGeom>
                <a:avLst/>
                <a:gdLst>
                  <a:gd name="T0" fmla="*/ 0 w 8"/>
                  <a:gd name="T1" fmla="*/ 0 h 4"/>
                  <a:gd name="T2" fmla="*/ 0 w 8"/>
                  <a:gd name="T3" fmla="*/ 1 h 4"/>
                  <a:gd name="T4" fmla="*/ 8 w 8"/>
                  <a:gd name="T5" fmla="*/ 2 h 4"/>
                  <a:gd name="T6" fmla="*/ 7 w 8"/>
                  <a:gd name="T7" fmla="*/ 4 h 4"/>
                  <a:gd name="T8" fmla="*/ 0 w 8"/>
                  <a:gd name="T9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4">
                    <a:moveTo>
                      <a:pt x="0" y="0"/>
                    </a:moveTo>
                    <a:lnTo>
                      <a:pt x="0" y="1"/>
                    </a:lnTo>
                    <a:lnTo>
                      <a:pt x="8" y="2"/>
                    </a:lnTo>
                    <a:lnTo>
                      <a:pt x="7" y="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86" name="Freeform 212">
                <a:extLst>
                  <a:ext uri="{FF2B5EF4-FFF2-40B4-BE49-F238E27FC236}">
                    <a16:creationId xmlns:a16="http://schemas.microsoft.com/office/drawing/2014/main" id="{77B4F61A-3423-4684-AB28-78F3B5B0CF6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09" y="2262"/>
                <a:ext cx="120" cy="252"/>
              </a:xfrm>
              <a:custGeom>
                <a:avLst/>
                <a:gdLst>
                  <a:gd name="T0" fmla="*/ 7 w 120"/>
                  <a:gd name="T1" fmla="*/ 0 h 252"/>
                  <a:gd name="T2" fmla="*/ 31 w 120"/>
                  <a:gd name="T3" fmla="*/ 41 h 252"/>
                  <a:gd name="T4" fmla="*/ 52 w 120"/>
                  <a:gd name="T5" fmla="*/ 81 h 252"/>
                  <a:gd name="T6" fmla="*/ 69 w 120"/>
                  <a:gd name="T7" fmla="*/ 118 h 252"/>
                  <a:gd name="T8" fmla="*/ 83 w 120"/>
                  <a:gd name="T9" fmla="*/ 153 h 252"/>
                  <a:gd name="T10" fmla="*/ 106 w 120"/>
                  <a:gd name="T11" fmla="*/ 211 h 252"/>
                  <a:gd name="T12" fmla="*/ 120 w 120"/>
                  <a:gd name="T13" fmla="*/ 248 h 252"/>
                  <a:gd name="T14" fmla="*/ 113 w 120"/>
                  <a:gd name="T15" fmla="*/ 252 h 252"/>
                  <a:gd name="T16" fmla="*/ 99 w 120"/>
                  <a:gd name="T17" fmla="*/ 215 h 252"/>
                  <a:gd name="T18" fmla="*/ 76 w 120"/>
                  <a:gd name="T19" fmla="*/ 157 h 252"/>
                  <a:gd name="T20" fmla="*/ 62 w 120"/>
                  <a:gd name="T21" fmla="*/ 122 h 252"/>
                  <a:gd name="T22" fmla="*/ 45 w 120"/>
                  <a:gd name="T23" fmla="*/ 85 h 252"/>
                  <a:gd name="T24" fmla="*/ 24 w 120"/>
                  <a:gd name="T25" fmla="*/ 45 h 252"/>
                  <a:gd name="T26" fmla="*/ 0 w 120"/>
                  <a:gd name="T27" fmla="*/ 4 h 252"/>
                  <a:gd name="T28" fmla="*/ 7 w 120"/>
                  <a:gd name="T29" fmla="*/ 0 h 2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20" h="252">
                    <a:moveTo>
                      <a:pt x="7" y="0"/>
                    </a:moveTo>
                    <a:lnTo>
                      <a:pt x="31" y="41"/>
                    </a:lnTo>
                    <a:lnTo>
                      <a:pt x="52" y="81"/>
                    </a:lnTo>
                    <a:lnTo>
                      <a:pt x="69" y="118"/>
                    </a:lnTo>
                    <a:lnTo>
                      <a:pt x="83" y="153"/>
                    </a:lnTo>
                    <a:lnTo>
                      <a:pt x="106" y="211"/>
                    </a:lnTo>
                    <a:lnTo>
                      <a:pt x="120" y="248"/>
                    </a:lnTo>
                    <a:lnTo>
                      <a:pt x="113" y="252"/>
                    </a:lnTo>
                    <a:lnTo>
                      <a:pt x="99" y="215"/>
                    </a:lnTo>
                    <a:lnTo>
                      <a:pt x="76" y="157"/>
                    </a:lnTo>
                    <a:lnTo>
                      <a:pt x="62" y="122"/>
                    </a:lnTo>
                    <a:lnTo>
                      <a:pt x="45" y="85"/>
                    </a:lnTo>
                    <a:lnTo>
                      <a:pt x="24" y="45"/>
                    </a:lnTo>
                    <a:lnTo>
                      <a:pt x="0" y="4"/>
                    </a:lnTo>
                    <a:lnTo>
                      <a:pt x="7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87" name="Freeform 213">
                <a:extLst>
                  <a:ext uri="{FF2B5EF4-FFF2-40B4-BE49-F238E27FC236}">
                    <a16:creationId xmlns:a16="http://schemas.microsoft.com/office/drawing/2014/main" id="{4A6ECFF2-83BA-44EC-9EA0-5B1D499CE49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09" y="2262"/>
                <a:ext cx="7" cy="4"/>
              </a:xfrm>
              <a:custGeom>
                <a:avLst/>
                <a:gdLst>
                  <a:gd name="T0" fmla="*/ 7 w 7"/>
                  <a:gd name="T1" fmla="*/ 0 h 4"/>
                  <a:gd name="T2" fmla="*/ 0 w 7"/>
                  <a:gd name="T3" fmla="*/ 4 h 4"/>
                  <a:gd name="T4" fmla="*/ 7 w 7"/>
                  <a:gd name="T5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7" h="4">
                    <a:moveTo>
                      <a:pt x="7" y="0"/>
                    </a:moveTo>
                    <a:lnTo>
                      <a:pt x="0" y="4"/>
                    </a:lnTo>
                    <a:lnTo>
                      <a:pt x="7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88" name="Freeform 214">
                <a:extLst>
                  <a:ext uri="{FF2B5EF4-FFF2-40B4-BE49-F238E27FC236}">
                    <a16:creationId xmlns:a16="http://schemas.microsoft.com/office/drawing/2014/main" id="{EF111C26-4007-4D7D-AE85-DE6A853A659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22" y="2510"/>
                <a:ext cx="126" cy="135"/>
              </a:xfrm>
              <a:custGeom>
                <a:avLst/>
                <a:gdLst>
                  <a:gd name="T0" fmla="*/ 7 w 126"/>
                  <a:gd name="T1" fmla="*/ 0 h 135"/>
                  <a:gd name="T2" fmla="*/ 25 w 126"/>
                  <a:gd name="T3" fmla="*/ 35 h 135"/>
                  <a:gd name="T4" fmla="*/ 45 w 126"/>
                  <a:gd name="T5" fmla="*/ 63 h 135"/>
                  <a:gd name="T6" fmla="*/ 55 w 126"/>
                  <a:gd name="T7" fmla="*/ 75 h 135"/>
                  <a:gd name="T8" fmla="*/ 64 w 126"/>
                  <a:gd name="T9" fmla="*/ 84 h 135"/>
                  <a:gd name="T10" fmla="*/ 83 w 126"/>
                  <a:gd name="T11" fmla="*/ 101 h 135"/>
                  <a:gd name="T12" fmla="*/ 100 w 126"/>
                  <a:gd name="T13" fmla="*/ 114 h 135"/>
                  <a:gd name="T14" fmla="*/ 113 w 126"/>
                  <a:gd name="T15" fmla="*/ 122 h 135"/>
                  <a:gd name="T16" fmla="*/ 126 w 126"/>
                  <a:gd name="T17" fmla="*/ 128 h 135"/>
                  <a:gd name="T18" fmla="*/ 122 w 126"/>
                  <a:gd name="T19" fmla="*/ 135 h 135"/>
                  <a:gd name="T20" fmla="*/ 109 w 126"/>
                  <a:gd name="T21" fmla="*/ 129 h 135"/>
                  <a:gd name="T22" fmla="*/ 96 w 126"/>
                  <a:gd name="T23" fmla="*/ 121 h 135"/>
                  <a:gd name="T24" fmla="*/ 78 w 126"/>
                  <a:gd name="T25" fmla="*/ 108 h 135"/>
                  <a:gd name="T26" fmla="*/ 59 w 126"/>
                  <a:gd name="T27" fmla="*/ 90 h 135"/>
                  <a:gd name="T28" fmla="*/ 49 w 126"/>
                  <a:gd name="T29" fmla="*/ 80 h 135"/>
                  <a:gd name="T30" fmla="*/ 39 w 126"/>
                  <a:gd name="T31" fmla="*/ 68 h 135"/>
                  <a:gd name="T32" fmla="*/ 18 w 126"/>
                  <a:gd name="T33" fmla="*/ 39 h 135"/>
                  <a:gd name="T34" fmla="*/ 0 w 126"/>
                  <a:gd name="T35" fmla="*/ 4 h 135"/>
                  <a:gd name="T36" fmla="*/ 7 w 126"/>
                  <a:gd name="T37" fmla="*/ 0 h 1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26" h="135">
                    <a:moveTo>
                      <a:pt x="7" y="0"/>
                    </a:moveTo>
                    <a:lnTo>
                      <a:pt x="25" y="35"/>
                    </a:lnTo>
                    <a:lnTo>
                      <a:pt x="45" y="63"/>
                    </a:lnTo>
                    <a:lnTo>
                      <a:pt x="55" y="75"/>
                    </a:lnTo>
                    <a:lnTo>
                      <a:pt x="64" y="84"/>
                    </a:lnTo>
                    <a:lnTo>
                      <a:pt x="83" y="101"/>
                    </a:lnTo>
                    <a:lnTo>
                      <a:pt x="100" y="114"/>
                    </a:lnTo>
                    <a:lnTo>
                      <a:pt x="113" y="122"/>
                    </a:lnTo>
                    <a:lnTo>
                      <a:pt x="126" y="128"/>
                    </a:lnTo>
                    <a:lnTo>
                      <a:pt x="122" y="135"/>
                    </a:lnTo>
                    <a:lnTo>
                      <a:pt x="109" y="129"/>
                    </a:lnTo>
                    <a:lnTo>
                      <a:pt x="96" y="121"/>
                    </a:lnTo>
                    <a:lnTo>
                      <a:pt x="78" y="108"/>
                    </a:lnTo>
                    <a:lnTo>
                      <a:pt x="59" y="90"/>
                    </a:lnTo>
                    <a:lnTo>
                      <a:pt x="49" y="80"/>
                    </a:lnTo>
                    <a:lnTo>
                      <a:pt x="39" y="68"/>
                    </a:lnTo>
                    <a:lnTo>
                      <a:pt x="18" y="39"/>
                    </a:lnTo>
                    <a:lnTo>
                      <a:pt x="0" y="4"/>
                    </a:lnTo>
                    <a:lnTo>
                      <a:pt x="7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89" name="Freeform 215">
                <a:extLst>
                  <a:ext uri="{FF2B5EF4-FFF2-40B4-BE49-F238E27FC236}">
                    <a16:creationId xmlns:a16="http://schemas.microsoft.com/office/drawing/2014/main" id="{A3E9B5EA-2260-453F-B67A-5B4770E0292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22" y="2510"/>
                <a:ext cx="7" cy="4"/>
              </a:xfrm>
              <a:custGeom>
                <a:avLst/>
                <a:gdLst>
                  <a:gd name="T0" fmla="*/ 0 w 7"/>
                  <a:gd name="T1" fmla="*/ 4 h 4"/>
                  <a:gd name="T2" fmla="*/ 7 w 7"/>
                  <a:gd name="T3" fmla="*/ 0 h 4"/>
                  <a:gd name="T4" fmla="*/ 0 w 7"/>
                  <a:gd name="T5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7" h="4">
                    <a:moveTo>
                      <a:pt x="0" y="4"/>
                    </a:moveTo>
                    <a:lnTo>
                      <a:pt x="7" y="0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90" name="Freeform 216">
                <a:extLst>
                  <a:ext uri="{FF2B5EF4-FFF2-40B4-BE49-F238E27FC236}">
                    <a16:creationId xmlns:a16="http://schemas.microsoft.com/office/drawing/2014/main" id="{7F99C42C-D046-442F-8A1B-262F18D170C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68" y="2472"/>
                <a:ext cx="81" cy="171"/>
              </a:xfrm>
              <a:custGeom>
                <a:avLst/>
                <a:gdLst>
                  <a:gd name="T0" fmla="*/ 74 w 81"/>
                  <a:gd name="T1" fmla="*/ 171 h 171"/>
                  <a:gd name="T2" fmla="*/ 81 w 81"/>
                  <a:gd name="T3" fmla="*/ 167 h 171"/>
                  <a:gd name="T4" fmla="*/ 7 w 81"/>
                  <a:gd name="T5" fmla="*/ 0 h 171"/>
                  <a:gd name="T6" fmla="*/ 0 w 81"/>
                  <a:gd name="T7" fmla="*/ 4 h 171"/>
                  <a:gd name="T8" fmla="*/ 74 w 81"/>
                  <a:gd name="T9" fmla="*/ 171 h 1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1" h="171">
                    <a:moveTo>
                      <a:pt x="74" y="171"/>
                    </a:moveTo>
                    <a:lnTo>
                      <a:pt x="81" y="167"/>
                    </a:lnTo>
                    <a:lnTo>
                      <a:pt x="7" y="0"/>
                    </a:lnTo>
                    <a:lnTo>
                      <a:pt x="0" y="4"/>
                    </a:lnTo>
                    <a:lnTo>
                      <a:pt x="74" y="17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91" name="Freeform 217">
                <a:extLst>
                  <a:ext uri="{FF2B5EF4-FFF2-40B4-BE49-F238E27FC236}">
                    <a16:creationId xmlns:a16="http://schemas.microsoft.com/office/drawing/2014/main" id="{2FBE3A2A-749A-4C36-82D7-CD6941DFA77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42" y="2638"/>
                <a:ext cx="12" cy="11"/>
              </a:xfrm>
              <a:custGeom>
                <a:avLst/>
                <a:gdLst>
                  <a:gd name="T0" fmla="*/ 2 w 12"/>
                  <a:gd name="T1" fmla="*/ 7 h 11"/>
                  <a:gd name="T2" fmla="*/ 12 w 12"/>
                  <a:gd name="T3" fmla="*/ 11 h 11"/>
                  <a:gd name="T4" fmla="*/ 7 w 12"/>
                  <a:gd name="T5" fmla="*/ 1 h 11"/>
                  <a:gd name="T6" fmla="*/ 0 w 12"/>
                  <a:gd name="T7" fmla="*/ 5 h 11"/>
                  <a:gd name="T8" fmla="*/ 6 w 12"/>
                  <a:gd name="T9" fmla="*/ 0 h 11"/>
                  <a:gd name="T10" fmla="*/ 2 w 12"/>
                  <a:gd name="T11" fmla="*/ 7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2" h="11">
                    <a:moveTo>
                      <a:pt x="2" y="7"/>
                    </a:moveTo>
                    <a:lnTo>
                      <a:pt x="12" y="11"/>
                    </a:lnTo>
                    <a:lnTo>
                      <a:pt x="7" y="1"/>
                    </a:lnTo>
                    <a:lnTo>
                      <a:pt x="0" y="5"/>
                    </a:lnTo>
                    <a:lnTo>
                      <a:pt x="6" y="0"/>
                    </a:lnTo>
                    <a:lnTo>
                      <a:pt x="2" y="7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92" name="Freeform 218">
                <a:extLst>
                  <a:ext uri="{FF2B5EF4-FFF2-40B4-BE49-F238E27FC236}">
                    <a16:creationId xmlns:a16="http://schemas.microsoft.com/office/drawing/2014/main" id="{E0F6E8B7-657C-4CF9-BF34-A77B8D937D1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62" y="2379"/>
                <a:ext cx="13" cy="95"/>
              </a:xfrm>
              <a:custGeom>
                <a:avLst/>
                <a:gdLst>
                  <a:gd name="T0" fmla="*/ 6 w 13"/>
                  <a:gd name="T1" fmla="*/ 95 h 95"/>
                  <a:gd name="T2" fmla="*/ 2 w 13"/>
                  <a:gd name="T3" fmla="*/ 56 h 95"/>
                  <a:gd name="T4" fmla="*/ 0 w 13"/>
                  <a:gd name="T5" fmla="*/ 25 h 95"/>
                  <a:gd name="T6" fmla="*/ 0 w 13"/>
                  <a:gd name="T7" fmla="*/ 0 h 95"/>
                  <a:gd name="T8" fmla="*/ 8 w 13"/>
                  <a:gd name="T9" fmla="*/ 0 h 95"/>
                  <a:gd name="T10" fmla="*/ 7 w 13"/>
                  <a:gd name="T11" fmla="*/ 25 h 95"/>
                  <a:gd name="T12" fmla="*/ 9 w 13"/>
                  <a:gd name="T13" fmla="*/ 56 h 95"/>
                  <a:gd name="T14" fmla="*/ 13 w 13"/>
                  <a:gd name="T15" fmla="*/ 95 h 95"/>
                  <a:gd name="T16" fmla="*/ 6 w 13"/>
                  <a:gd name="T17" fmla="*/ 95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3" h="95">
                    <a:moveTo>
                      <a:pt x="6" y="95"/>
                    </a:moveTo>
                    <a:lnTo>
                      <a:pt x="2" y="56"/>
                    </a:lnTo>
                    <a:lnTo>
                      <a:pt x="0" y="25"/>
                    </a:lnTo>
                    <a:lnTo>
                      <a:pt x="0" y="0"/>
                    </a:lnTo>
                    <a:lnTo>
                      <a:pt x="8" y="0"/>
                    </a:lnTo>
                    <a:lnTo>
                      <a:pt x="7" y="25"/>
                    </a:lnTo>
                    <a:lnTo>
                      <a:pt x="9" y="56"/>
                    </a:lnTo>
                    <a:lnTo>
                      <a:pt x="13" y="95"/>
                    </a:lnTo>
                    <a:lnTo>
                      <a:pt x="6" y="95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93" name="Freeform 219">
                <a:extLst>
                  <a:ext uri="{FF2B5EF4-FFF2-40B4-BE49-F238E27FC236}">
                    <a16:creationId xmlns:a16="http://schemas.microsoft.com/office/drawing/2014/main" id="{6B5024D5-DF6F-44D1-9578-13793C63F88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68" y="2472"/>
                <a:ext cx="7" cy="5"/>
              </a:xfrm>
              <a:custGeom>
                <a:avLst/>
                <a:gdLst>
                  <a:gd name="T0" fmla="*/ 0 w 7"/>
                  <a:gd name="T1" fmla="*/ 4 h 5"/>
                  <a:gd name="T2" fmla="*/ 0 w 7"/>
                  <a:gd name="T3" fmla="*/ 5 h 5"/>
                  <a:gd name="T4" fmla="*/ 0 w 7"/>
                  <a:gd name="T5" fmla="*/ 2 h 5"/>
                  <a:gd name="T6" fmla="*/ 7 w 7"/>
                  <a:gd name="T7" fmla="*/ 2 h 5"/>
                  <a:gd name="T8" fmla="*/ 7 w 7"/>
                  <a:gd name="T9" fmla="*/ 0 h 5"/>
                  <a:gd name="T10" fmla="*/ 0 w 7"/>
                  <a:gd name="T11" fmla="*/ 4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" h="5">
                    <a:moveTo>
                      <a:pt x="0" y="4"/>
                    </a:moveTo>
                    <a:lnTo>
                      <a:pt x="0" y="5"/>
                    </a:lnTo>
                    <a:lnTo>
                      <a:pt x="0" y="2"/>
                    </a:lnTo>
                    <a:lnTo>
                      <a:pt x="7" y="2"/>
                    </a:lnTo>
                    <a:lnTo>
                      <a:pt x="7" y="0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94" name="Freeform 220">
                <a:extLst>
                  <a:ext uri="{FF2B5EF4-FFF2-40B4-BE49-F238E27FC236}">
                    <a16:creationId xmlns:a16="http://schemas.microsoft.com/office/drawing/2014/main" id="{014E2E6D-69DE-49E8-8FB8-35DBA0697FE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47" y="2311"/>
                <a:ext cx="23" cy="68"/>
              </a:xfrm>
              <a:custGeom>
                <a:avLst/>
                <a:gdLst>
                  <a:gd name="T0" fmla="*/ 15 w 23"/>
                  <a:gd name="T1" fmla="*/ 68 h 68"/>
                  <a:gd name="T2" fmla="*/ 15 w 23"/>
                  <a:gd name="T3" fmla="*/ 51 h 68"/>
                  <a:gd name="T4" fmla="*/ 14 w 23"/>
                  <a:gd name="T5" fmla="*/ 35 h 68"/>
                  <a:gd name="T6" fmla="*/ 9 w 23"/>
                  <a:gd name="T7" fmla="*/ 20 h 68"/>
                  <a:gd name="T8" fmla="*/ 0 w 23"/>
                  <a:gd name="T9" fmla="*/ 5 h 68"/>
                  <a:gd name="T10" fmla="*/ 6 w 23"/>
                  <a:gd name="T11" fmla="*/ 0 h 68"/>
                  <a:gd name="T12" fmla="*/ 16 w 23"/>
                  <a:gd name="T13" fmla="*/ 16 h 68"/>
                  <a:gd name="T14" fmla="*/ 21 w 23"/>
                  <a:gd name="T15" fmla="*/ 33 h 68"/>
                  <a:gd name="T16" fmla="*/ 23 w 23"/>
                  <a:gd name="T17" fmla="*/ 51 h 68"/>
                  <a:gd name="T18" fmla="*/ 22 w 23"/>
                  <a:gd name="T19" fmla="*/ 68 h 68"/>
                  <a:gd name="T20" fmla="*/ 15 w 23"/>
                  <a:gd name="T21" fmla="*/ 68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3" h="68">
                    <a:moveTo>
                      <a:pt x="15" y="68"/>
                    </a:moveTo>
                    <a:lnTo>
                      <a:pt x="15" y="51"/>
                    </a:lnTo>
                    <a:lnTo>
                      <a:pt x="14" y="35"/>
                    </a:lnTo>
                    <a:lnTo>
                      <a:pt x="9" y="20"/>
                    </a:lnTo>
                    <a:lnTo>
                      <a:pt x="0" y="5"/>
                    </a:lnTo>
                    <a:lnTo>
                      <a:pt x="6" y="0"/>
                    </a:lnTo>
                    <a:lnTo>
                      <a:pt x="16" y="16"/>
                    </a:lnTo>
                    <a:lnTo>
                      <a:pt x="21" y="33"/>
                    </a:lnTo>
                    <a:lnTo>
                      <a:pt x="23" y="51"/>
                    </a:lnTo>
                    <a:lnTo>
                      <a:pt x="22" y="68"/>
                    </a:lnTo>
                    <a:lnTo>
                      <a:pt x="15" y="68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95" name="Freeform 221">
                <a:extLst>
                  <a:ext uri="{FF2B5EF4-FFF2-40B4-BE49-F238E27FC236}">
                    <a16:creationId xmlns:a16="http://schemas.microsoft.com/office/drawing/2014/main" id="{D4786567-AF37-4DF7-BD34-BE00E7F6705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62" y="2379"/>
                <a:ext cx="8" cy="1"/>
              </a:xfrm>
              <a:custGeom>
                <a:avLst/>
                <a:gdLst>
                  <a:gd name="T0" fmla="*/ 0 w 8"/>
                  <a:gd name="T1" fmla="*/ 7 w 8"/>
                  <a:gd name="T2" fmla="*/ 8 w 8"/>
                  <a:gd name="T3" fmla="*/ 0 w 8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8">
                    <a:moveTo>
                      <a:pt x="0" y="0"/>
                    </a:moveTo>
                    <a:lnTo>
                      <a:pt x="7" y="0"/>
                    </a:lnTo>
                    <a:lnTo>
                      <a:pt x="8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96" name="Freeform 222">
                <a:extLst>
                  <a:ext uri="{FF2B5EF4-FFF2-40B4-BE49-F238E27FC236}">
                    <a16:creationId xmlns:a16="http://schemas.microsoft.com/office/drawing/2014/main" id="{BF9CFD73-0446-4751-9A5D-1F0ECF6AA80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09" y="2278"/>
                <a:ext cx="43" cy="38"/>
              </a:xfrm>
              <a:custGeom>
                <a:avLst/>
                <a:gdLst>
                  <a:gd name="T0" fmla="*/ 38 w 43"/>
                  <a:gd name="T1" fmla="*/ 38 h 38"/>
                  <a:gd name="T2" fmla="*/ 24 w 43"/>
                  <a:gd name="T3" fmla="*/ 24 h 38"/>
                  <a:gd name="T4" fmla="*/ 12 w 43"/>
                  <a:gd name="T5" fmla="*/ 14 h 38"/>
                  <a:gd name="T6" fmla="*/ 0 w 43"/>
                  <a:gd name="T7" fmla="*/ 6 h 38"/>
                  <a:gd name="T8" fmla="*/ 5 w 43"/>
                  <a:gd name="T9" fmla="*/ 0 h 38"/>
                  <a:gd name="T10" fmla="*/ 17 w 43"/>
                  <a:gd name="T11" fmla="*/ 8 h 38"/>
                  <a:gd name="T12" fmla="*/ 29 w 43"/>
                  <a:gd name="T13" fmla="*/ 18 h 38"/>
                  <a:gd name="T14" fmla="*/ 43 w 43"/>
                  <a:gd name="T15" fmla="*/ 32 h 38"/>
                  <a:gd name="T16" fmla="*/ 38 w 43"/>
                  <a:gd name="T17" fmla="*/ 38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3" h="38">
                    <a:moveTo>
                      <a:pt x="38" y="38"/>
                    </a:moveTo>
                    <a:lnTo>
                      <a:pt x="24" y="24"/>
                    </a:lnTo>
                    <a:lnTo>
                      <a:pt x="12" y="14"/>
                    </a:lnTo>
                    <a:lnTo>
                      <a:pt x="0" y="6"/>
                    </a:lnTo>
                    <a:lnTo>
                      <a:pt x="5" y="0"/>
                    </a:lnTo>
                    <a:lnTo>
                      <a:pt x="17" y="8"/>
                    </a:lnTo>
                    <a:lnTo>
                      <a:pt x="29" y="18"/>
                    </a:lnTo>
                    <a:lnTo>
                      <a:pt x="43" y="32"/>
                    </a:lnTo>
                    <a:lnTo>
                      <a:pt x="38" y="38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97" name="Freeform 223">
                <a:extLst>
                  <a:ext uri="{FF2B5EF4-FFF2-40B4-BE49-F238E27FC236}">
                    <a16:creationId xmlns:a16="http://schemas.microsoft.com/office/drawing/2014/main" id="{119035D4-962A-40B6-A4EF-E9DC6E9406F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47" y="2310"/>
                <a:ext cx="6" cy="6"/>
              </a:xfrm>
              <a:custGeom>
                <a:avLst/>
                <a:gdLst>
                  <a:gd name="T0" fmla="*/ 6 w 6"/>
                  <a:gd name="T1" fmla="*/ 1 h 6"/>
                  <a:gd name="T2" fmla="*/ 5 w 6"/>
                  <a:gd name="T3" fmla="*/ 0 h 6"/>
                  <a:gd name="T4" fmla="*/ 0 w 6"/>
                  <a:gd name="T5" fmla="*/ 6 h 6"/>
                  <a:gd name="T6" fmla="*/ 6 w 6"/>
                  <a:gd name="T7" fmla="*/ 1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" h="6">
                    <a:moveTo>
                      <a:pt x="6" y="1"/>
                    </a:moveTo>
                    <a:lnTo>
                      <a:pt x="5" y="0"/>
                    </a:lnTo>
                    <a:lnTo>
                      <a:pt x="0" y="6"/>
                    </a:lnTo>
                    <a:lnTo>
                      <a:pt x="6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98" name="Freeform 224">
                <a:extLst>
                  <a:ext uri="{FF2B5EF4-FFF2-40B4-BE49-F238E27FC236}">
                    <a16:creationId xmlns:a16="http://schemas.microsoft.com/office/drawing/2014/main" id="{BCB4255A-F9B0-4A4F-B3B2-076C3802F0E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86" y="2186"/>
                <a:ext cx="30" cy="96"/>
              </a:xfrm>
              <a:custGeom>
                <a:avLst/>
                <a:gdLst>
                  <a:gd name="T0" fmla="*/ 22 w 30"/>
                  <a:gd name="T1" fmla="*/ 94 h 96"/>
                  <a:gd name="T2" fmla="*/ 23 w 30"/>
                  <a:gd name="T3" fmla="*/ 87 h 96"/>
                  <a:gd name="T4" fmla="*/ 23 w 30"/>
                  <a:gd name="T5" fmla="*/ 65 h 96"/>
                  <a:gd name="T6" fmla="*/ 21 w 30"/>
                  <a:gd name="T7" fmla="*/ 51 h 96"/>
                  <a:gd name="T8" fmla="*/ 17 w 30"/>
                  <a:gd name="T9" fmla="*/ 37 h 96"/>
                  <a:gd name="T10" fmla="*/ 10 w 30"/>
                  <a:gd name="T11" fmla="*/ 21 h 96"/>
                  <a:gd name="T12" fmla="*/ 0 w 30"/>
                  <a:gd name="T13" fmla="*/ 5 h 96"/>
                  <a:gd name="T14" fmla="*/ 6 w 30"/>
                  <a:gd name="T15" fmla="*/ 0 h 96"/>
                  <a:gd name="T16" fmla="*/ 17 w 30"/>
                  <a:gd name="T17" fmla="*/ 17 h 96"/>
                  <a:gd name="T18" fmla="*/ 24 w 30"/>
                  <a:gd name="T19" fmla="*/ 34 h 96"/>
                  <a:gd name="T20" fmla="*/ 28 w 30"/>
                  <a:gd name="T21" fmla="*/ 49 h 96"/>
                  <a:gd name="T22" fmla="*/ 30 w 30"/>
                  <a:gd name="T23" fmla="*/ 65 h 96"/>
                  <a:gd name="T24" fmla="*/ 30 w 30"/>
                  <a:gd name="T25" fmla="*/ 87 h 96"/>
                  <a:gd name="T26" fmla="*/ 29 w 30"/>
                  <a:gd name="T27" fmla="*/ 96 h 96"/>
                  <a:gd name="T28" fmla="*/ 22 w 30"/>
                  <a:gd name="T29" fmla="*/ 94 h 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30" h="96">
                    <a:moveTo>
                      <a:pt x="22" y="94"/>
                    </a:moveTo>
                    <a:lnTo>
                      <a:pt x="23" y="87"/>
                    </a:lnTo>
                    <a:lnTo>
                      <a:pt x="23" y="65"/>
                    </a:lnTo>
                    <a:lnTo>
                      <a:pt x="21" y="51"/>
                    </a:lnTo>
                    <a:lnTo>
                      <a:pt x="17" y="37"/>
                    </a:lnTo>
                    <a:lnTo>
                      <a:pt x="10" y="21"/>
                    </a:lnTo>
                    <a:lnTo>
                      <a:pt x="0" y="5"/>
                    </a:lnTo>
                    <a:lnTo>
                      <a:pt x="6" y="0"/>
                    </a:lnTo>
                    <a:lnTo>
                      <a:pt x="17" y="17"/>
                    </a:lnTo>
                    <a:lnTo>
                      <a:pt x="24" y="34"/>
                    </a:lnTo>
                    <a:lnTo>
                      <a:pt x="28" y="49"/>
                    </a:lnTo>
                    <a:lnTo>
                      <a:pt x="30" y="65"/>
                    </a:lnTo>
                    <a:lnTo>
                      <a:pt x="30" y="87"/>
                    </a:lnTo>
                    <a:lnTo>
                      <a:pt x="29" y="96"/>
                    </a:lnTo>
                    <a:lnTo>
                      <a:pt x="22" y="9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23" name="Freeform 225">
              <a:extLst>
                <a:ext uri="{FF2B5EF4-FFF2-40B4-BE49-F238E27FC236}">
                  <a16:creationId xmlns:a16="http://schemas.microsoft.com/office/drawing/2014/main" id="{464A73B7-D599-41F6-9D57-79EF483442E8}"/>
                </a:ext>
              </a:extLst>
            </p:cNvPr>
            <p:cNvSpPr>
              <a:spLocks/>
            </p:cNvSpPr>
            <p:nvPr/>
          </p:nvSpPr>
          <p:spPr bwMode="auto">
            <a:xfrm>
              <a:off x="3262" y="2265"/>
              <a:ext cx="8" cy="6"/>
            </a:xfrm>
            <a:custGeom>
              <a:avLst/>
              <a:gdLst>
                <a:gd name="T0" fmla="*/ 2 w 8"/>
                <a:gd name="T1" fmla="*/ 6 h 6"/>
                <a:gd name="T2" fmla="*/ 0 w 8"/>
                <a:gd name="T3" fmla="*/ 5 h 6"/>
                <a:gd name="T4" fmla="*/ 1 w 8"/>
                <a:gd name="T5" fmla="*/ 2 h 6"/>
                <a:gd name="T6" fmla="*/ 8 w 8"/>
                <a:gd name="T7" fmla="*/ 4 h 6"/>
                <a:gd name="T8" fmla="*/ 7 w 8"/>
                <a:gd name="T9" fmla="*/ 0 h 6"/>
                <a:gd name="T10" fmla="*/ 2 w 8"/>
                <a:gd name="T11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" h="6">
                  <a:moveTo>
                    <a:pt x="2" y="6"/>
                  </a:moveTo>
                  <a:lnTo>
                    <a:pt x="0" y="5"/>
                  </a:lnTo>
                  <a:lnTo>
                    <a:pt x="1" y="2"/>
                  </a:lnTo>
                  <a:lnTo>
                    <a:pt x="8" y="4"/>
                  </a:lnTo>
                  <a:lnTo>
                    <a:pt x="7" y="0"/>
                  </a:lnTo>
                  <a:lnTo>
                    <a:pt x="2" y="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4" name="Freeform 226">
              <a:extLst>
                <a:ext uri="{FF2B5EF4-FFF2-40B4-BE49-F238E27FC236}">
                  <a16:creationId xmlns:a16="http://schemas.microsoft.com/office/drawing/2014/main" id="{B02ADA69-E2F2-402F-BDEE-A9831E55A9BF}"/>
                </a:ext>
              </a:extLst>
            </p:cNvPr>
            <p:cNvSpPr>
              <a:spLocks/>
            </p:cNvSpPr>
            <p:nvPr/>
          </p:nvSpPr>
          <p:spPr bwMode="auto">
            <a:xfrm>
              <a:off x="3152" y="2124"/>
              <a:ext cx="97" cy="54"/>
            </a:xfrm>
            <a:custGeom>
              <a:avLst/>
              <a:gdLst>
                <a:gd name="T0" fmla="*/ 103 w 109"/>
                <a:gd name="T1" fmla="*/ 54 h 54"/>
                <a:gd name="T2" fmla="*/ 96 w 109"/>
                <a:gd name="T3" fmla="*/ 46 h 54"/>
                <a:gd name="T4" fmla="*/ 90 w 109"/>
                <a:gd name="T5" fmla="*/ 40 h 54"/>
                <a:gd name="T6" fmla="*/ 76 w 109"/>
                <a:gd name="T7" fmla="*/ 30 h 54"/>
                <a:gd name="T8" fmla="*/ 64 w 109"/>
                <a:gd name="T9" fmla="*/ 25 h 54"/>
                <a:gd name="T10" fmla="*/ 52 w 109"/>
                <a:gd name="T11" fmla="*/ 21 h 54"/>
                <a:gd name="T12" fmla="*/ 26 w 109"/>
                <a:gd name="T13" fmla="*/ 15 h 54"/>
                <a:gd name="T14" fmla="*/ 12 w 109"/>
                <a:gd name="T15" fmla="*/ 12 h 54"/>
                <a:gd name="T16" fmla="*/ 0 w 109"/>
                <a:gd name="T17" fmla="*/ 7 h 54"/>
                <a:gd name="T18" fmla="*/ 3 w 109"/>
                <a:gd name="T19" fmla="*/ 0 h 54"/>
                <a:gd name="T20" fmla="*/ 15 w 109"/>
                <a:gd name="T21" fmla="*/ 5 h 54"/>
                <a:gd name="T22" fmla="*/ 28 w 109"/>
                <a:gd name="T23" fmla="*/ 8 h 54"/>
                <a:gd name="T24" fmla="*/ 54 w 109"/>
                <a:gd name="T25" fmla="*/ 14 h 54"/>
                <a:gd name="T26" fmla="*/ 67 w 109"/>
                <a:gd name="T27" fmla="*/ 18 h 54"/>
                <a:gd name="T28" fmla="*/ 81 w 109"/>
                <a:gd name="T29" fmla="*/ 24 h 54"/>
                <a:gd name="T30" fmla="*/ 95 w 109"/>
                <a:gd name="T31" fmla="*/ 34 h 54"/>
                <a:gd name="T32" fmla="*/ 101 w 109"/>
                <a:gd name="T33" fmla="*/ 40 h 54"/>
                <a:gd name="T34" fmla="*/ 109 w 109"/>
                <a:gd name="T35" fmla="*/ 49 h 54"/>
                <a:gd name="T36" fmla="*/ 103 w 109"/>
                <a:gd name="T3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09" h="54">
                  <a:moveTo>
                    <a:pt x="103" y="54"/>
                  </a:moveTo>
                  <a:lnTo>
                    <a:pt x="96" y="46"/>
                  </a:lnTo>
                  <a:lnTo>
                    <a:pt x="90" y="40"/>
                  </a:lnTo>
                  <a:lnTo>
                    <a:pt x="76" y="30"/>
                  </a:lnTo>
                  <a:lnTo>
                    <a:pt x="64" y="25"/>
                  </a:lnTo>
                  <a:lnTo>
                    <a:pt x="52" y="21"/>
                  </a:lnTo>
                  <a:lnTo>
                    <a:pt x="26" y="15"/>
                  </a:lnTo>
                  <a:lnTo>
                    <a:pt x="12" y="12"/>
                  </a:lnTo>
                  <a:lnTo>
                    <a:pt x="0" y="7"/>
                  </a:lnTo>
                  <a:lnTo>
                    <a:pt x="3" y="0"/>
                  </a:lnTo>
                  <a:lnTo>
                    <a:pt x="15" y="5"/>
                  </a:lnTo>
                  <a:lnTo>
                    <a:pt x="28" y="8"/>
                  </a:lnTo>
                  <a:lnTo>
                    <a:pt x="54" y="14"/>
                  </a:lnTo>
                  <a:lnTo>
                    <a:pt x="67" y="18"/>
                  </a:lnTo>
                  <a:lnTo>
                    <a:pt x="81" y="24"/>
                  </a:lnTo>
                  <a:lnTo>
                    <a:pt x="95" y="34"/>
                  </a:lnTo>
                  <a:lnTo>
                    <a:pt x="101" y="40"/>
                  </a:lnTo>
                  <a:lnTo>
                    <a:pt x="109" y="49"/>
                  </a:lnTo>
                  <a:lnTo>
                    <a:pt x="103" y="5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5" name="Freeform 227">
              <a:extLst>
                <a:ext uri="{FF2B5EF4-FFF2-40B4-BE49-F238E27FC236}">
                  <a16:creationId xmlns:a16="http://schemas.microsoft.com/office/drawing/2014/main" id="{8C4BE090-A95F-496B-B9B9-4A44868FAEEB}"/>
                </a:ext>
              </a:extLst>
            </p:cNvPr>
            <p:cNvSpPr>
              <a:spLocks/>
            </p:cNvSpPr>
            <p:nvPr/>
          </p:nvSpPr>
          <p:spPr bwMode="auto">
            <a:xfrm>
              <a:off x="3244" y="2173"/>
              <a:ext cx="5" cy="5"/>
            </a:xfrm>
            <a:custGeom>
              <a:avLst/>
              <a:gdLst>
                <a:gd name="T0" fmla="*/ 6 w 6"/>
                <a:gd name="T1" fmla="*/ 0 h 5"/>
                <a:gd name="T2" fmla="*/ 0 w 6"/>
                <a:gd name="T3" fmla="*/ 5 h 5"/>
                <a:gd name="T4" fmla="*/ 6 w 6"/>
                <a:gd name="T5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6" y="0"/>
                  </a:moveTo>
                  <a:lnTo>
                    <a:pt x="0" y="5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6" name="Freeform 228">
              <a:extLst>
                <a:ext uri="{FF2B5EF4-FFF2-40B4-BE49-F238E27FC236}">
                  <a16:creationId xmlns:a16="http://schemas.microsoft.com/office/drawing/2014/main" id="{14E63D71-9390-46B8-8732-209B7034DF57}"/>
                </a:ext>
              </a:extLst>
            </p:cNvPr>
            <p:cNvSpPr>
              <a:spLocks/>
            </p:cNvSpPr>
            <p:nvPr/>
          </p:nvSpPr>
          <p:spPr bwMode="auto">
            <a:xfrm>
              <a:off x="3125" y="2088"/>
              <a:ext cx="31" cy="42"/>
            </a:xfrm>
            <a:custGeom>
              <a:avLst/>
              <a:gdLst>
                <a:gd name="T0" fmla="*/ 30 w 35"/>
                <a:gd name="T1" fmla="*/ 42 h 42"/>
                <a:gd name="T2" fmla="*/ 11 w 35"/>
                <a:gd name="T3" fmla="*/ 30 h 42"/>
                <a:gd name="T4" fmla="*/ 1 w 35"/>
                <a:gd name="T5" fmla="*/ 19 h 42"/>
                <a:gd name="T6" fmla="*/ 0 w 35"/>
                <a:gd name="T7" fmla="*/ 12 h 42"/>
                <a:gd name="T8" fmla="*/ 4 w 35"/>
                <a:gd name="T9" fmla="*/ 6 h 42"/>
                <a:gd name="T10" fmla="*/ 15 w 35"/>
                <a:gd name="T11" fmla="*/ 0 h 42"/>
                <a:gd name="T12" fmla="*/ 19 w 35"/>
                <a:gd name="T13" fmla="*/ 7 h 42"/>
                <a:gd name="T14" fmla="*/ 8 w 35"/>
                <a:gd name="T15" fmla="*/ 13 h 42"/>
                <a:gd name="T16" fmla="*/ 7 w 35"/>
                <a:gd name="T17" fmla="*/ 15 h 42"/>
                <a:gd name="T18" fmla="*/ 8 w 35"/>
                <a:gd name="T19" fmla="*/ 15 h 42"/>
                <a:gd name="T20" fmla="*/ 16 w 35"/>
                <a:gd name="T21" fmla="*/ 24 h 42"/>
                <a:gd name="T22" fmla="*/ 35 w 35"/>
                <a:gd name="T23" fmla="*/ 36 h 42"/>
                <a:gd name="T24" fmla="*/ 30 w 35"/>
                <a:gd name="T25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5" h="42">
                  <a:moveTo>
                    <a:pt x="30" y="42"/>
                  </a:moveTo>
                  <a:lnTo>
                    <a:pt x="11" y="30"/>
                  </a:lnTo>
                  <a:lnTo>
                    <a:pt x="1" y="19"/>
                  </a:lnTo>
                  <a:lnTo>
                    <a:pt x="0" y="12"/>
                  </a:lnTo>
                  <a:lnTo>
                    <a:pt x="4" y="6"/>
                  </a:lnTo>
                  <a:lnTo>
                    <a:pt x="15" y="0"/>
                  </a:lnTo>
                  <a:lnTo>
                    <a:pt x="19" y="7"/>
                  </a:lnTo>
                  <a:lnTo>
                    <a:pt x="8" y="13"/>
                  </a:lnTo>
                  <a:lnTo>
                    <a:pt x="7" y="15"/>
                  </a:lnTo>
                  <a:lnTo>
                    <a:pt x="8" y="15"/>
                  </a:lnTo>
                  <a:lnTo>
                    <a:pt x="16" y="24"/>
                  </a:lnTo>
                  <a:lnTo>
                    <a:pt x="35" y="36"/>
                  </a:lnTo>
                  <a:lnTo>
                    <a:pt x="30" y="4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7" name="Freeform 229">
              <a:extLst>
                <a:ext uri="{FF2B5EF4-FFF2-40B4-BE49-F238E27FC236}">
                  <a16:creationId xmlns:a16="http://schemas.microsoft.com/office/drawing/2014/main" id="{08C49A34-2CEB-47D3-8B27-F3F4A7AE0EA7}"/>
                </a:ext>
              </a:extLst>
            </p:cNvPr>
            <p:cNvSpPr>
              <a:spLocks/>
            </p:cNvSpPr>
            <p:nvPr/>
          </p:nvSpPr>
          <p:spPr bwMode="auto">
            <a:xfrm>
              <a:off x="3151" y="2124"/>
              <a:ext cx="5" cy="7"/>
            </a:xfrm>
            <a:custGeom>
              <a:avLst/>
              <a:gdLst>
                <a:gd name="T0" fmla="*/ 1 w 5"/>
                <a:gd name="T1" fmla="*/ 7 h 7"/>
                <a:gd name="T2" fmla="*/ 0 w 5"/>
                <a:gd name="T3" fmla="*/ 6 h 7"/>
                <a:gd name="T4" fmla="*/ 5 w 5"/>
                <a:gd name="T5" fmla="*/ 0 h 7"/>
                <a:gd name="T6" fmla="*/ 4 w 5"/>
                <a:gd name="T7" fmla="*/ 0 h 7"/>
                <a:gd name="T8" fmla="*/ 1 w 5"/>
                <a:gd name="T9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7">
                  <a:moveTo>
                    <a:pt x="1" y="7"/>
                  </a:moveTo>
                  <a:lnTo>
                    <a:pt x="0" y="6"/>
                  </a:lnTo>
                  <a:lnTo>
                    <a:pt x="5" y="0"/>
                  </a:lnTo>
                  <a:lnTo>
                    <a:pt x="4" y="0"/>
                  </a:lnTo>
                  <a:lnTo>
                    <a:pt x="1" y="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8" name="Freeform 230">
              <a:extLst>
                <a:ext uri="{FF2B5EF4-FFF2-40B4-BE49-F238E27FC236}">
                  <a16:creationId xmlns:a16="http://schemas.microsoft.com/office/drawing/2014/main" id="{644B6744-BD37-46A7-AA6F-4BC5163F6D48}"/>
                </a:ext>
              </a:extLst>
            </p:cNvPr>
            <p:cNvSpPr>
              <a:spLocks/>
            </p:cNvSpPr>
            <p:nvPr/>
          </p:nvSpPr>
          <p:spPr bwMode="auto">
            <a:xfrm>
              <a:off x="3140" y="2083"/>
              <a:ext cx="61" cy="35"/>
            </a:xfrm>
            <a:custGeom>
              <a:avLst/>
              <a:gdLst>
                <a:gd name="T0" fmla="*/ 0 w 69"/>
                <a:gd name="T1" fmla="*/ 4 h 35"/>
                <a:gd name="T2" fmla="*/ 14 w 69"/>
                <a:gd name="T3" fmla="*/ 0 h 35"/>
                <a:gd name="T4" fmla="*/ 22 w 69"/>
                <a:gd name="T5" fmla="*/ 0 h 35"/>
                <a:gd name="T6" fmla="*/ 31 w 69"/>
                <a:gd name="T7" fmla="*/ 1 h 35"/>
                <a:gd name="T8" fmla="*/ 40 w 69"/>
                <a:gd name="T9" fmla="*/ 6 h 35"/>
                <a:gd name="T10" fmla="*/ 48 w 69"/>
                <a:gd name="T11" fmla="*/ 11 h 35"/>
                <a:gd name="T12" fmla="*/ 58 w 69"/>
                <a:gd name="T13" fmla="*/ 19 h 35"/>
                <a:gd name="T14" fmla="*/ 69 w 69"/>
                <a:gd name="T15" fmla="*/ 30 h 35"/>
                <a:gd name="T16" fmla="*/ 63 w 69"/>
                <a:gd name="T17" fmla="*/ 35 h 35"/>
                <a:gd name="T18" fmla="*/ 53 w 69"/>
                <a:gd name="T19" fmla="*/ 25 h 35"/>
                <a:gd name="T20" fmla="*/ 44 w 69"/>
                <a:gd name="T21" fmla="*/ 18 h 35"/>
                <a:gd name="T22" fmla="*/ 36 w 69"/>
                <a:gd name="T23" fmla="*/ 13 h 35"/>
                <a:gd name="T24" fmla="*/ 29 w 69"/>
                <a:gd name="T25" fmla="*/ 10 h 35"/>
                <a:gd name="T26" fmla="*/ 21 w 69"/>
                <a:gd name="T27" fmla="*/ 9 h 35"/>
                <a:gd name="T28" fmla="*/ 15 w 69"/>
                <a:gd name="T29" fmla="*/ 9 h 35"/>
                <a:gd name="T30" fmla="*/ 1 w 69"/>
                <a:gd name="T31" fmla="*/ 12 h 35"/>
                <a:gd name="T32" fmla="*/ 0 w 69"/>
                <a:gd name="T33" fmla="*/ 4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69" h="35">
                  <a:moveTo>
                    <a:pt x="0" y="4"/>
                  </a:moveTo>
                  <a:lnTo>
                    <a:pt x="14" y="0"/>
                  </a:lnTo>
                  <a:lnTo>
                    <a:pt x="22" y="0"/>
                  </a:lnTo>
                  <a:lnTo>
                    <a:pt x="31" y="1"/>
                  </a:lnTo>
                  <a:lnTo>
                    <a:pt x="40" y="6"/>
                  </a:lnTo>
                  <a:lnTo>
                    <a:pt x="48" y="11"/>
                  </a:lnTo>
                  <a:lnTo>
                    <a:pt x="58" y="19"/>
                  </a:lnTo>
                  <a:lnTo>
                    <a:pt x="69" y="30"/>
                  </a:lnTo>
                  <a:lnTo>
                    <a:pt x="63" y="35"/>
                  </a:lnTo>
                  <a:lnTo>
                    <a:pt x="53" y="25"/>
                  </a:lnTo>
                  <a:lnTo>
                    <a:pt x="44" y="18"/>
                  </a:lnTo>
                  <a:lnTo>
                    <a:pt x="36" y="13"/>
                  </a:lnTo>
                  <a:lnTo>
                    <a:pt x="29" y="10"/>
                  </a:lnTo>
                  <a:lnTo>
                    <a:pt x="21" y="9"/>
                  </a:lnTo>
                  <a:lnTo>
                    <a:pt x="15" y="9"/>
                  </a:lnTo>
                  <a:lnTo>
                    <a:pt x="1" y="12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9" name="Freeform 231">
              <a:extLst>
                <a:ext uri="{FF2B5EF4-FFF2-40B4-BE49-F238E27FC236}">
                  <a16:creationId xmlns:a16="http://schemas.microsoft.com/office/drawing/2014/main" id="{301850E0-7B25-4C69-AEC4-012C08BCC080}"/>
                </a:ext>
              </a:extLst>
            </p:cNvPr>
            <p:cNvSpPr>
              <a:spLocks/>
            </p:cNvSpPr>
            <p:nvPr/>
          </p:nvSpPr>
          <p:spPr bwMode="auto">
            <a:xfrm>
              <a:off x="3138" y="2087"/>
              <a:ext cx="4" cy="8"/>
            </a:xfrm>
            <a:custGeom>
              <a:avLst/>
              <a:gdLst>
                <a:gd name="T0" fmla="*/ 0 w 4"/>
                <a:gd name="T1" fmla="*/ 1 h 8"/>
                <a:gd name="T2" fmla="*/ 2 w 4"/>
                <a:gd name="T3" fmla="*/ 0 h 8"/>
                <a:gd name="T4" fmla="*/ 3 w 4"/>
                <a:gd name="T5" fmla="*/ 8 h 8"/>
                <a:gd name="T6" fmla="*/ 4 w 4"/>
                <a:gd name="T7" fmla="*/ 8 h 8"/>
                <a:gd name="T8" fmla="*/ 0 w 4"/>
                <a:gd name="T9" fmla="*/ 1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8">
                  <a:moveTo>
                    <a:pt x="0" y="1"/>
                  </a:moveTo>
                  <a:lnTo>
                    <a:pt x="2" y="0"/>
                  </a:lnTo>
                  <a:lnTo>
                    <a:pt x="3" y="8"/>
                  </a:lnTo>
                  <a:lnTo>
                    <a:pt x="4" y="8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0" name="Freeform 232">
              <a:extLst>
                <a:ext uri="{FF2B5EF4-FFF2-40B4-BE49-F238E27FC236}">
                  <a16:creationId xmlns:a16="http://schemas.microsoft.com/office/drawing/2014/main" id="{F03996D8-4CB8-4A53-939B-C0430686F59A}"/>
                </a:ext>
              </a:extLst>
            </p:cNvPr>
            <p:cNvSpPr>
              <a:spLocks/>
            </p:cNvSpPr>
            <p:nvPr/>
          </p:nvSpPr>
          <p:spPr bwMode="auto">
            <a:xfrm>
              <a:off x="3196" y="2113"/>
              <a:ext cx="87" cy="62"/>
            </a:xfrm>
            <a:custGeom>
              <a:avLst/>
              <a:gdLst>
                <a:gd name="T0" fmla="*/ 6 w 98"/>
                <a:gd name="T1" fmla="*/ 0 h 62"/>
                <a:gd name="T2" fmla="*/ 27 w 98"/>
                <a:gd name="T3" fmla="*/ 21 h 62"/>
                <a:gd name="T4" fmla="*/ 51 w 98"/>
                <a:gd name="T5" fmla="*/ 39 h 62"/>
                <a:gd name="T6" fmla="*/ 76 w 98"/>
                <a:gd name="T7" fmla="*/ 51 h 62"/>
                <a:gd name="T8" fmla="*/ 86 w 98"/>
                <a:gd name="T9" fmla="*/ 53 h 62"/>
                <a:gd name="T10" fmla="*/ 98 w 98"/>
                <a:gd name="T11" fmla="*/ 54 h 62"/>
                <a:gd name="T12" fmla="*/ 97 w 98"/>
                <a:gd name="T13" fmla="*/ 62 h 62"/>
                <a:gd name="T14" fmla="*/ 85 w 98"/>
                <a:gd name="T15" fmla="*/ 61 h 62"/>
                <a:gd name="T16" fmla="*/ 72 w 98"/>
                <a:gd name="T17" fmla="*/ 58 h 62"/>
                <a:gd name="T18" fmla="*/ 47 w 98"/>
                <a:gd name="T19" fmla="*/ 46 h 62"/>
                <a:gd name="T20" fmla="*/ 22 w 98"/>
                <a:gd name="T21" fmla="*/ 27 h 62"/>
                <a:gd name="T22" fmla="*/ 0 w 98"/>
                <a:gd name="T23" fmla="*/ 5 h 62"/>
                <a:gd name="T24" fmla="*/ 6 w 98"/>
                <a:gd name="T25" fmla="*/ 0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8" h="62">
                  <a:moveTo>
                    <a:pt x="6" y="0"/>
                  </a:moveTo>
                  <a:lnTo>
                    <a:pt x="27" y="21"/>
                  </a:lnTo>
                  <a:lnTo>
                    <a:pt x="51" y="39"/>
                  </a:lnTo>
                  <a:lnTo>
                    <a:pt x="76" y="51"/>
                  </a:lnTo>
                  <a:lnTo>
                    <a:pt x="86" y="53"/>
                  </a:lnTo>
                  <a:lnTo>
                    <a:pt x="98" y="54"/>
                  </a:lnTo>
                  <a:lnTo>
                    <a:pt x="97" y="62"/>
                  </a:lnTo>
                  <a:lnTo>
                    <a:pt x="85" y="61"/>
                  </a:lnTo>
                  <a:lnTo>
                    <a:pt x="72" y="58"/>
                  </a:lnTo>
                  <a:lnTo>
                    <a:pt x="47" y="46"/>
                  </a:lnTo>
                  <a:lnTo>
                    <a:pt x="22" y="27"/>
                  </a:lnTo>
                  <a:lnTo>
                    <a:pt x="0" y="5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1" name="Freeform 233">
              <a:extLst>
                <a:ext uri="{FF2B5EF4-FFF2-40B4-BE49-F238E27FC236}">
                  <a16:creationId xmlns:a16="http://schemas.microsoft.com/office/drawing/2014/main" id="{2BFDC807-3FD2-4529-8856-FD6165D8DC42}"/>
                </a:ext>
              </a:extLst>
            </p:cNvPr>
            <p:cNvSpPr>
              <a:spLocks/>
            </p:cNvSpPr>
            <p:nvPr/>
          </p:nvSpPr>
          <p:spPr bwMode="auto">
            <a:xfrm>
              <a:off x="3196" y="2113"/>
              <a:ext cx="5" cy="5"/>
            </a:xfrm>
            <a:custGeom>
              <a:avLst/>
              <a:gdLst>
                <a:gd name="T0" fmla="*/ 0 w 6"/>
                <a:gd name="T1" fmla="*/ 5 h 5"/>
                <a:gd name="T2" fmla="*/ 6 w 6"/>
                <a:gd name="T3" fmla="*/ 0 h 5"/>
                <a:gd name="T4" fmla="*/ 0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0" y="5"/>
                  </a:moveTo>
                  <a:lnTo>
                    <a:pt x="6" y="0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" name="Freeform 234">
              <a:extLst>
                <a:ext uri="{FF2B5EF4-FFF2-40B4-BE49-F238E27FC236}">
                  <a16:creationId xmlns:a16="http://schemas.microsoft.com/office/drawing/2014/main" id="{4D6EE2D4-4C82-4D2F-8FD2-B939A3D1C018}"/>
                </a:ext>
              </a:extLst>
            </p:cNvPr>
            <p:cNvSpPr>
              <a:spLocks/>
            </p:cNvSpPr>
            <p:nvPr/>
          </p:nvSpPr>
          <p:spPr bwMode="auto">
            <a:xfrm>
              <a:off x="3283" y="2096"/>
              <a:ext cx="39" cy="79"/>
            </a:xfrm>
            <a:custGeom>
              <a:avLst/>
              <a:gdLst>
                <a:gd name="T0" fmla="*/ 0 w 44"/>
                <a:gd name="T1" fmla="*/ 71 h 79"/>
                <a:gd name="T2" fmla="*/ 10 w 44"/>
                <a:gd name="T3" fmla="*/ 69 h 79"/>
                <a:gd name="T4" fmla="*/ 20 w 44"/>
                <a:gd name="T5" fmla="*/ 65 h 79"/>
                <a:gd name="T6" fmla="*/ 28 w 44"/>
                <a:gd name="T7" fmla="*/ 58 h 79"/>
                <a:gd name="T8" fmla="*/ 34 w 44"/>
                <a:gd name="T9" fmla="*/ 49 h 79"/>
                <a:gd name="T10" fmla="*/ 37 w 44"/>
                <a:gd name="T11" fmla="*/ 39 h 79"/>
                <a:gd name="T12" fmla="*/ 36 w 44"/>
                <a:gd name="T13" fmla="*/ 29 h 79"/>
                <a:gd name="T14" fmla="*/ 34 w 44"/>
                <a:gd name="T15" fmla="*/ 25 h 79"/>
                <a:gd name="T16" fmla="*/ 30 w 44"/>
                <a:gd name="T17" fmla="*/ 18 h 79"/>
                <a:gd name="T18" fmla="*/ 17 w 44"/>
                <a:gd name="T19" fmla="*/ 6 h 79"/>
                <a:gd name="T20" fmla="*/ 22 w 44"/>
                <a:gd name="T21" fmla="*/ 0 h 79"/>
                <a:gd name="T22" fmla="*/ 35 w 44"/>
                <a:gd name="T23" fmla="*/ 12 h 79"/>
                <a:gd name="T24" fmla="*/ 40 w 44"/>
                <a:gd name="T25" fmla="*/ 20 h 79"/>
                <a:gd name="T26" fmla="*/ 43 w 44"/>
                <a:gd name="T27" fmla="*/ 27 h 79"/>
                <a:gd name="T28" fmla="*/ 44 w 44"/>
                <a:gd name="T29" fmla="*/ 41 h 79"/>
                <a:gd name="T30" fmla="*/ 41 w 44"/>
                <a:gd name="T31" fmla="*/ 53 h 79"/>
                <a:gd name="T32" fmla="*/ 33 w 44"/>
                <a:gd name="T33" fmla="*/ 64 h 79"/>
                <a:gd name="T34" fmla="*/ 24 w 44"/>
                <a:gd name="T35" fmla="*/ 72 h 79"/>
                <a:gd name="T36" fmla="*/ 12 w 44"/>
                <a:gd name="T37" fmla="*/ 77 h 79"/>
                <a:gd name="T38" fmla="*/ 1 w 44"/>
                <a:gd name="T39" fmla="*/ 79 h 79"/>
                <a:gd name="T40" fmla="*/ 0 w 44"/>
                <a:gd name="T41" fmla="*/ 71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44" h="79">
                  <a:moveTo>
                    <a:pt x="0" y="71"/>
                  </a:moveTo>
                  <a:lnTo>
                    <a:pt x="10" y="69"/>
                  </a:lnTo>
                  <a:lnTo>
                    <a:pt x="20" y="65"/>
                  </a:lnTo>
                  <a:lnTo>
                    <a:pt x="28" y="58"/>
                  </a:lnTo>
                  <a:lnTo>
                    <a:pt x="34" y="49"/>
                  </a:lnTo>
                  <a:lnTo>
                    <a:pt x="37" y="39"/>
                  </a:lnTo>
                  <a:lnTo>
                    <a:pt x="36" y="29"/>
                  </a:lnTo>
                  <a:lnTo>
                    <a:pt x="34" y="25"/>
                  </a:lnTo>
                  <a:lnTo>
                    <a:pt x="30" y="18"/>
                  </a:lnTo>
                  <a:lnTo>
                    <a:pt x="17" y="6"/>
                  </a:lnTo>
                  <a:lnTo>
                    <a:pt x="22" y="0"/>
                  </a:lnTo>
                  <a:lnTo>
                    <a:pt x="35" y="12"/>
                  </a:lnTo>
                  <a:lnTo>
                    <a:pt x="40" y="20"/>
                  </a:lnTo>
                  <a:lnTo>
                    <a:pt x="43" y="27"/>
                  </a:lnTo>
                  <a:lnTo>
                    <a:pt x="44" y="41"/>
                  </a:lnTo>
                  <a:lnTo>
                    <a:pt x="41" y="53"/>
                  </a:lnTo>
                  <a:lnTo>
                    <a:pt x="33" y="64"/>
                  </a:lnTo>
                  <a:lnTo>
                    <a:pt x="24" y="72"/>
                  </a:lnTo>
                  <a:lnTo>
                    <a:pt x="12" y="77"/>
                  </a:lnTo>
                  <a:lnTo>
                    <a:pt x="1" y="79"/>
                  </a:lnTo>
                  <a:lnTo>
                    <a:pt x="0" y="7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3" name="Freeform 235">
              <a:extLst>
                <a:ext uri="{FF2B5EF4-FFF2-40B4-BE49-F238E27FC236}">
                  <a16:creationId xmlns:a16="http://schemas.microsoft.com/office/drawing/2014/main" id="{4CAD3695-7DDA-41D2-8A36-21FB38E51AE5}"/>
                </a:ext>
              </a:extLst>
            </p:cNvPr>
            <p:cNvSpPr>
              <a:spLocks/>
            </p:cNvSpPr>
            <p:nvPr/>
          </p:nvSpPr>
          <p:spPr bwMode="auto">
            <a:xfrm>
              <a:off x="3282" y="2167"/>
              <a:ext cx="2" cy="8"/>
            </a:xfrm>
            <a:custGeom>
              <a:avLst/>
              <a:gdLst>
                <a:gd name="T0" fmla="*/ 0 w 2"/>
                <a:gd name="T1" fmla="*/ 8 h 8"/>
                <a:gd name="T2" fmla="*/ 1 w 2"/>
                <a:gd name="T3" fmla="*/ 8 h 8"/>
                <a:gd name="T4" fmla="*/ 2 w 2"/>
                <a:gd name="T5" fmla="*/ 8 h 8"/>
                <a:gd name="T6" fmla="*/ 1 w 2"/>
                <a:gd name="T7" fmla="*/ 0 h 8"/>
                <a:gd name="T8" fmla="*/ 0 w 2"/>
                <a:gd name="T9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8">
                  <a:moveTo>
                    <a:pt x="0" y="8"/>
                  </a:moveTo>
                  <a:lnTo>
                    <a:pt x="1" y="8"/>
                  </a:lnTo>
                  <a:lnTo>
                    <a:pt x="2" y="8"/>
                  </a:lnTo>
                  <a:lnTo>
                    <a:pt x="1" y="0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4" name="Freeform 236">
              <a:extLst>
                <a:ext uri="{FF2B5EF4-FFF2-40B4-BE49-F238E27FC236}">
                  <a16:creationId xmlns:a16="http://schemas.microsoft.com/office/drawing/2014/main" id="{6EC1DECB-CB9E-4486-BDDF-6B2A987E6EA6}"/>
                </a:ext>
              </a:extLst>
            </p:cNvPr>
            <p:cNvSpPr>
              <a:spLocks/>
            </p:cNvSpPr>
            <p:nvPr/>
          </p:nvSpPr>
          <p:spPr bwMode="auto">
            <a:xfrm>
              <a:off x="3198" y="2037"/>
              <a:ext cx="104" cy="65"/>
            </a:xfrm>
            <a:custGeom>
              <a:avLst/>
              <a:gdLst>
                <a:gd name="T0" fmla="*/ 113 w 118"/>
                <a:gd name="T1" fmla="*/ 65 h 65"/>
                <a:gd name="T2" fmla="*/ 97 w 118"/>
                <a:gd name="T3" fmla="*/ 56 h 65"/>
                <a:gd name="T4" fmla="*/ 81 w 118"/>
                <a:gd name="T5" fmla="*/ 47 h 65"/>
                <a:gd name="T6" fmla="*/ 51 w 118"/>
                <a:gd name="T7" fmla="*/ 36 h 65"/>
                <a:gd name="T8" fmla="*/ 24 w 118"/>
                <a:gd name="T9" fmla="*/ 25 h 65"/>
                <a:gd name="T10" fmla="*/ 11 w 118"/>
                <a:gd name="T11" fmla="*/ 16 h 65"/>
                <a:gd name="T12" fmla="*/ 0 w 118"/>
                <a:gd name="T13" fmla="*/ 6 h 65"/>
                <a:gd name="T14" fmla="*/ 5 w 118"/>
                <a:gd name="T15" fmla="*/ 0 h 65"/>
                <a:gd name="T16" fmla="*/ 16 w 118"/>
                <a:gd name="T17" fmla="*/ 10 h 65"/>
                <a:gd name="T18" fmla="*/ 28 w 118"/>
                <a:gd name="T19" fmla="*/ 18 h 65"/>
                <a:gd name="T20" fmla="*/ 54 w 118"/>
                <a:gd name="T21" fmla="*/ 29 h 65"/>
                <a:gd name="T22" fmla="*/ 85 w 118"/>
                <a:gd name="T23" fmla="*/ 40 h 65"/>
                <a:gd name="T24" fmla="*/ 101 w 118"/>
                <a:gd name="T25" fmla="*/ 49 h 65"/>
                <a:gd name="T26" fmla="*/ 118 w 118"/>
                <a:gd name="T27" fmla="*/ 59 h 65"/>
                <a:gd name="T28" fmla="*/ 113 w 118"/>
                <a:gd name="T29" fmla="*/ 65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18" h="65">
                  <a:moveTo>
                    <a:pt x="113" y="65"/>
                  </a:moveTo>
                  <a:lnTo>
                    <a:pt x="97" y="56"/>
                  </a:lnTo>
                  <a:lnTo>
                    <a:pt x="81" y="47"/>
                  </a:lnTo>
                  <a:lnTo>
                    <a:pt x="51" y="36"/>
                  </a:lnTo>
                  <a:lnTo>
                    <a:pt x="24" y="25"/>
                  </a:lnTo>
                  <a:lnTo>
                    <a:pt x="11" y="16"/>
                  </a:lnTo>
                  <a:lnTo>
                    <a:pt x="0" y="6"/>
                  </a:lnTo>
                  <a:lnTo>
                    <a:pt x="5" y="0"/>
                  </a:lnTo>
                  <a:lnTo>
                    <a:pt x="16" y="10"/>
                  </a:lnTo>
                  <a:lnTo>
                    <a:pt x="28" y="18"/>
                  </a:lnTo>
                  <a:lnTo>
                    <a:pt x="54" y="29"/>
                  </a:lnTo>
                  <a:lnTo>
                    <a:pt x="85" y="40"/>
                  </a:lnTo>
                  <a:lnTo>
                    <a:pt x="101" y="49"/>
                  </a:lnTo>
                  <a:lnTo>
                    <a:pt x="118" y="59"/>
                  </a:lnTo>
                  <a:lnTo>
                    <a:pt x="113" y="6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5" name="Freeform 237">
              <a:extLst>
                <a:ext uri="{FF2B5EF4-FFF2-40B4-BE49-F238E27FC236}">
                  <a16:creationId xmlns:a16="http://schemas.microsoft.com/office/drawing/2014/main" id="{0F1C401C-A066-40FE-8085-DE68A6B2236E}"/>
                </a:ext>
              </a:extLst>
            </p:cNvPr>
            <p:cNvSpPr>
              <a:spLocks/>
            </p:cNvSpPr>
            <p:nvPr/>
          </p:nvSpPr>
          <p:spPr bwMode="auto">
            <a:xfrm>
              <a:off x="3298" y="2096"/>
              <a:ext cx="4" cy="6"/>
            </a:xfrm>
            <a:custGeom>
              <a:avLst/>
              <a:gdLst>
                <a:gd name="T0" fmla="*/ 5 w 5"/>
                <a:gd name="T1" fmla="*/ 0 h 6"/>
                <a:gd name="T2" fmla="*/ 0 w 5"/>
                <a:gd name="T3" fmla="*/ 6 h 6"/>
                <a:gd name="T4" fmla="*/ 5 w 5"/>
                <a:gd name="T5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" h="6">
                  <a:moveTo>
                    <a:pt x="5" y="0"/>
                  </a:moveTo>
                  <a:lnTo>
                    <a:pt x="0" y="6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6" name="Freeform 238">
              <a:extLst>
                <a:ext uri="{FF2B5EF4-FFF2-40B4-BE49-F238E27FC236}">
                  <a16:creationId xmlns:a16="http://schemas.microsoft.com/office/drawing/2014/main" id="{C54A712A-B8B3-488A-AF54-45E4F2F59693}"/>
                </a:ext>
              </a:extLst>
            </p:cNvPr>
            <p:cNvSpPr>
              <a:spLocks/>
            </p:cNvSpPr>
            <p:nvPr/>
          </p:nvSpPr>
          <p:spPr bwMode="auto">
            <a:xfrm>
              <a:off x="3128" y="1942"/>
              <a:ext cx="75" cy="101"/>
            </a:xfrm>
            <a:custGeom>
              <a:avLst/>
              <a:gdLst>
                <a:gd name="T0" fmla="*/ 78 w 84"/>
                <a:gd name="T1" fmla="*/ 101 h 101"/>
                <a:gd name="T2" fmla="*/ 53 w 84"/>
                <a:gd name="T3" fmla="*/ 73 h 101"/>
                <a:gd name="T4" fmla="*/ 27 w 84"/>
                <a:gd name="T5" fmla="*/ 41 h 101"/>
                <a:gd name="T6" fmla="*/ 0 w 84"/>
                <a:gd name="T7" fmla="*/ 5 h 101"/>
                <a:gd name="T8" fmla="*/ 6 w 84"/>
                <a:gd name="T9" fmla="*/ 0 h 101"/>
                <a:gd name="T10" fmla="*/ 33 w 84"/>
                <a:gd name="T11" fmla="*/ 36 h 101"/>
                <a:gd name="T12" fmla="*/ 59 w 84"/>
                <a:gd name="T13" fmla="*/ 68 h 101"/>
                <a:gd name="T14" fmla="*/ 84 w 84"/>
                <a:gd name="T15" fmla="*/ 96 h 101"/>
                <a:gd name="T16" fmla="*/ 78 w 84"/>
                <a:gd name="T17" fmla="*/ 101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4" h="101">
                  <a:moveTo>
                    <a:pt x="78" y="101"/>
                  </a:moveTo>
                  <a:lnTo>
                    <a:pt x="53" y="73"/>
                  </a:lnTo>
                  <a:lnTo>
                    <a:pt x="27" y="41"/>
                  </a:lnTo>
                  <a:lnTo>
                    <a:pt x="0" y="5"/>
                  </a:lnTo>
                  <a:lnTo>
                    <a:pt x="6" y="0"/>
                  </a:lnTo>
                  <a:lnTo>
                    <a:pt x="33" y="36"/>
                  </a:lnTo>
                  <a:lnTo>
                    <a:pt x="59" y="68"/>
                  </a:lnTo>
                  <a:lnTo>
                    <a:pt x="84" y="96"/>
                  </a:lnTo>
                  <a:lnTo>
                    <a:pt x="78" y="10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7" name="Freeform 239">
              <a:extLst>
                <a:ext uri="{FF2B5EF4-FFF2-40B4-BE49-F238E27FC236}">
                  <a16:creationId xmlns:a16="http://schemas.microsoft.com/office/drawing/2014/main" id="{B01B4C04-4442-4EA8-9B87-22BAE02270F3}"/>
                </a:ext>
              </a:extLst>
            </p:cNvPr>
            <p:cNvSpPr>
              <a:spLocks/>
            </p:cNvSpPr>
            <p:nvPr/>
          </p:nvSpPr>
          <p:spPr bwMode="auto">
            <a:xfrm>
              <a:off x="3374" y="2248"/>
              <a:ext cx="849" cy="889"/>
            </a:xfrm>
            <a:custGeom>
              <a:avLst/>
              <a:gdLst>
                <a:gd name="T0" fmla="*/ 93 w 956"/>
                <a:gd name="T1" fmla="*/ 389 h 889"/>
                <a:gd name="T2" fmla="*/ 65 w 956"/>
                <a:gd name="T3" fmla="*/ 429 h 889"/>
                <a:gd name="T4" fmla="*/ 35 w 956"/>
                <a:gd name="T5" fmla="*/ 491 h 889"/>
                <a:gd name="T6" fmla="*/ 22 w 956"/>
                <a:gd name="T7" fmla="*/ 526 h 889"/>
                <a:gd name="T8" fmla="*/ 5 w 956"/>
                <a:gd name="T9" fmla="*/ 590 h 889"/>
                <a:gd name="T10" fmla="*/ 0 w 956"/>
                <a:gd name="T11" fmla="*/ 640 h 889"/>
                <a:gd name="T12" fmla="*/ 3 w 956"/>
                <a:gd name="T13" fmla="*/ 675 h 889"/>
                <a:gd name="T14" fmla="*/ 8 w 956"/>
                <a:gd name="T15" fmla="*/ 697 h 889"/>
                <a:gd name="T16" fmla="*/ 20 w 956"/>
                <a:gd name="T17" fmla="*/ 728 h 889"/>
                <a:gd name="T18" fmla="*/ 50 w 956"/>
                <a:gd name="T19" fmla="*/ 785 h 889"/>
                <a:gd name="T20" fmla="*/ 76 w 956"/>
                <a:gd name="T21" fmla="*/ 818 h 889"/>
                <a:gd name="T22" fmla="*/ 99 w 956"/>
                <a:gd name="T23" fmla="*/ 839 h 889"/>
                <a:gd name="T24" fmla="*/ 126 w 956"/>
                <a:gd name="T25" fmla="*/ 857 h 889"/>
                <a:gd name="T26" fmla="*/ 158 w 956"/>
                <a:gd name="T27" fmla="*/ 873 h 889"/>
                <a:gd name="T28" fmla="*/ 196 w 956"/>
                <a:gd name="T29" fmla="*/ 883 h 889"/>
                <a:gd name="T30" fmla="*/ 240 w 956"/>
                <a:gd name="T31" fmla="*/ 888 h 889"/>
                <a:gd name="T32" fmla="*/ 292 w 956"/>
                <a:gd name="T33" fmla="*/ 888 h 889"/>
                <a:gd name="T34" fmla="*/ 350 w 956"/>
                <a:gd name="T35" fmla="*/ 883 h 889"/>
                <a:gd name="T36" fmla="*/ 410 w 956"/>
                <a:gd name="T37" fmla="*/ 870 h 889"/>
                <a:gd name="T38" fmla="*/ 470 w 956"/>
                <a:gd name="T39" fmla="*/ 853 h 889"/>
                <a:gd name="T40" fmla="*/ 531 w 956"/>
                <a:gd name="T41" fmla="*/ 830 h 889"/>
                <a:gd name="T42" fmla="*/ 590 w 956"/>
                <a:gd name="T43" fmla="*/ 801 h 889"/>
                <a:gd name="T44" fmla="*/ 648 w 956"/>
                <a:gd name="T45" fmla="*/ 766 h 889"/>
                <a:gd name="T46" fmla="*/ 705 w 956"/>
                <a:gd name="T47" fmla="*/ 725 h 889"/>
                <a:gd name="T48" fmla="*/ 759 w 956"/>
                <a:gd name="T49" fmla="*/ 677 h 889"/>
                <a:gd name="T50" fmla="*/ 811 w 956"/>
                <a:gd name="T51" fmla="*/ 624 h 889"/>
                <a:gd name="T52" fmla="*/ 860 w 956"/>
                <a:gd name="T53" fmla="*/ 565 h 889"/>
                <a:gd name="T54" fmla="*/ 906 w 956"/>
                <a:gd name="T55" fmla="*/ 498 h 889"/>
                <a:gd name="T56" fmla="*/ 928 w 956"/>
                <a:gd name="T57" fmla="*/ 460 h 889"/>
                <a:gd name="T58" fmla="*/ 945 w 956"/>
                <a:gd name="T59" fmla="*/ 422 h 889"/>
                <a:gd name="T60" fmla="*/ 954 w 956"/>
                <a:gd name="T61" fmla="*/ 387 h 889"/>
                <a:gd name="T62" fmla="*/ 956 w 956"/>
                <a:gd name="T63" fmla="*/ 355 h 889"/>
                <a:gd name="T64" fmla="*/ 951 w 956"/>
                <a:gd name="T65" fmla="*/ 326 h 889"/>
                <a:gd name="T66" fmla="*/ 941 w 956"/>
                <a:gd name="T67" fmla="*/ 301 h 889"/>
                <a:gd name="T68" fmla="*/ 927 w 956"/>
                <a:gd name="T69" fmla="*/ 279 h 889"/>
                <a:gd name="T70" fmla="*/ 910 w 956"/>
                <a:gd name="T71" fmla="*/ 260 h 889"/>
                <a:gd name="T72" fmla="*/ 883 w 956"/>
                <a:gd name="T73" fmla="*/ 241 h 889"/>
                <a:gd name="T74" fmla="*/ 857 w 956"/>
                <a:gd name="T75" fmla="*/ 226 h 889"/>
                <a:gd name="T76" fmla="*/ 814 w 956"/>
                <a:gd name="T77" fmla="*/ 208 h 889"/>
                <a:gd name="T78" fmla="*/ 758 w 956"/>
                <a:gd name="T79" fmla="*/ 174 h 889"/>
                <a:gd name="T80" fmla="*/ 675 w 956"/>
                <a:gd name="T81" fmla="*/ 115 h 889"/>
                <a:gd name="T82" fmla="*/ 617 w 956"/>
                <a:gd name="T83" fmla="*/ 67 h 889"/>
                <a:gd name="T84" fmla="*/ 573 w 956"/>
                <a:gd name="T85" fmla="*/ 21 h 889"/>
                <a:gd name="T86" fmla="*/ 557 w 956"/>
                <a:gd name="T87" fmla="*/ 2 h 889"/>
                <a:gd name="T88" fmla="*/ 545 w 956"/>
                <a:gd name="T89" fmla="*/ 0 h 889"/>
                <a:gd name="T90" fmla="*/ 529 w 956"/>
                <a:gd name="T91" fmla="*/ 4 h 889"/>
                <a:gd name="T92" fmla="*/ 502 w 956"/>
                <a:gd name="T93" fmla="*/ 17 h 889"/>
                <a:gd name="T94" fmla="*/ 452 w 956"/>
                <a:gd name="T95" fmla="*/ 50 h 889"/>
                <a:gd name="T96" fmla="*/ 395 w 956"/>
                <a:gd name="T97" fmla="*/ 96 h 889"/>
                <a:gd name="T98" fmla="*/ 272 w 956"/>
                <a:gd name="T99" fmla="*/ 208 h 889"/>
                <a:gd name="T100" fmla="*/ 166 w 956"/>
                <a:gd name="T101" fmla="*/ 313 h 889"/>
                <a:gd name="T102" fmla="*/ 101 w 956"/>
                <a:gd name="T103" fmla="*/ 382 h 8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956" h="889">
                  <a:moveTo>
                    <a:pt x="101" y="382"/>
                  </a:moveTo>
                  <a:lnTo>
                    <a:pt x="97" y="385"/>
                  </a:lnTo>
                  <a:lnTo>
                    <a:pt x="93" y="389"/>
                  </a:lnTo>
                  <a:lnTo>
                    <a:pt x="85" y="400"/>
                  </a:lnTo>
                  <a:lnTo>
                    <a:pt x="75" y="413"/>
                  </a:lnTo>
                  <a:lnTo>
                    <a:pt x="65" y="429"/>
                  </a:lnTo>
                  <a:lnTo>
                    <a:pt x="54" y="448"/>
                  </a:lnTo>
                  <a:lnTo>
                    <a:pt x="44" y="468"/>
                  </a:lnTo>
                  <a:lnTo>
                    <a:pt x="35" y="491"/>
                  </a:lnTo>
                  <a:lnTo>
                    <a:pt x="30" y="502"/>
                  </a:lnTo>
                  <a:lnTo>
                    <a:pt x="26" y="514"/>
                  </a:lnTo>
                  <a:lnTo>
                    <a:pt x="22" y="526"/>
                  </a:lnTo>
                  <a:lnTo>
                    <a:pt x="18" y="540"/>
                  </a:lnTo>
                  <a:lnTo>
                    <a:pt x="11" y="565"/>
                  </a:lnTo>
                  <a:lnTo>
                    <a:pt x="5" y="590"/>
                  </a:lnTo>
                  <a:lnTo>
                    <a:pt x="3" y="602"/>
                  </a:lnTo>
                  <a:lnTo>
                    <a:pt x="2" y="615"/>
                  </a:lnTo>
                  <a:lnTo>
                    <a:pt x="0" y="640"/>
                  </a:lnTo>
                  <a:lnTo>
                    <a:pt x="1" y="652"/>
                  </a:lnTo>
                  <a:lnTo>
                    <a:pt x="1" y="663"/>
                  </a:lnTo>
                  <a:lnTo>
                    <a:pt x="3" y="675"/>
                  </a:lnTo>
                  <a:lnTo>
                    <a:pt x="5" y="686"/>
                  </a:lnTo>
                  <a:lnTo>
                    <a:pt x="6" y="691"/>
                  </a:lnTo>
                  <a:lnTo>
                    <a:pt x="8" y="697"/>
                  </a:lnTo>
                  <a:lnTo>
                    <a:pt x="10" y="703"/>
                  </a:lnTo>
                  <a:lnTo>
                    <a:pt x="12" y="708"/>
                  </a:lnTo>
                  <a:lnTo>
                    <a:pt x="20" y="728"/>
                  </a:lnTo>
                  <a:lnTo>
                    <a:pt x="29" y="748"/>
                  </a:lnTo>
                  <a:lnTo>
                    <a:pt x="39" y="767"/>
                  </a:lnTo>
                  <a:lnTo>
                    <a:pt x="50" y="785"/>
                  </a:lnTo>
                  <a:lnTo>
                    <a:pt x="56" y="793"/>
                  </a:lnTo>
                  <a:lnTo>
                    <a:pt x="62" y="802"/>
                  </a:lnTo>
                  <a:lnTo>
                    <a:pt x="76" y="818"/>
                  </a:lnTo>
                  <a:lnTo>
                    <a:pt x="83" y="825"/>
                  </a:lnTo>
                  <a:lnTo>
                    <a:pt x="91" y="832"/>
                  </a:lnTo>
                  <a:lnTo>
                    <a:pt x="99" y="839"/>
                  </a:lnTo>
                  <a:lnTo>
                    <a:pt x="108" y="846"/>
                  </a:lnTo>
                  <a:lnTo>
                    <a:pt x="117" y="852"/>
                  </a:lnTo>
                  <a:lnTo>
                    <a:pt x="126" y="857"/>
                  </a:lnTo>
                  <a:lnTo>
                    <a:pt x="136" y="863"/>
                  </a:lnTo>
                  <a:lnTo>
                    <a:pt x="147" y="867"/>
                  </a:lnTo>
                  <a:lnTo>
                    <a:pt x="158" y="873"/>
                  </a:lnTo>
                  <a:lnTo>
                    <a:pt x="170" y="877"/>
                  </a:lnTo>
                  <a:lnTo>
                    <a:pt x="183" y="880"/>
                  </a:lnTo>
                  <a:lnTo>
                    <a:pt x="196" y="883"/>
                  </a:lnTo>
                  <a:lnTo>
                    <a:pt x="210" y="885"/>
                  </a:lnTo>
                  <a:lnTo>
                    <a:pt x="225" y="887"/>
                  </a:lnTo>
                  <a:lnTo>
                    <a:pt x="240" y="888"/>
                  </a:lnTo>
                  <a:lnTo>
                    <a:pt x="256" y="889"/>
                  </a:lnTo>
                  <a:lnTo>
                    <a:pt x="273" y="889"/>
                  </a:lnTo>
                  <a:lnTo>
                    <a:pt x="292" y="888"/>
                  </a:lnTo>
                  <a:lnTo>
                    <a:pt x="310" y="887"/>
                  </a:lnTo>
                  <a:lnTo>
                    <a:pt x="330" y="885"/>
                  </a:lnTo>
                  <a:lnTo>
                    <a:pt x="350" y="883"/>
                  </a:lnTo>
                  <a:lnTo>
                    <a:pt x="370" y="879"/>
                  </a:lnTo>
                  <a:lnTo>
                    <a:pt x="390" y="876"/>
                  </a:lnTo>
                  <a:lnTo>
                    <a:pt x="410" y="870"/>
                  </a:lnTo>
                  <a:lnTo>
                    <a:pt x="430" y="865"/>
                  </a:lnTo>
                  <a:lnTo>
                    <a:pt x="450" y="859"/>
                  </a:lnTo>
                  <a:lnTo>
                    <a:pt x="470" y="853"/>
                  </a:lnTo>
                  <a:lnTo>
                    <a:pt x="491" y="846"/>
                  </a:lnTo>
                  <a:lnTo>
                    <a:pt x="511" y="838"/>
                  </a:lnTo>
                  <a:lnTo>
                    <a:pt x="531" y="830"/>
                  </a:lnTo>
                  <a:lnTo>
                    <a:pt x="550" y="821"/>
                  </a:lnTo>
                  <a:lnTo>
                    <a:pt x="570" y="811"/>
                  </a:lnTo>
                  <a:lnTo>
                    <a:pt x="590" y="801"/>
                  </a:lnTo>
                  <a:lnTo>
                    <a:pt x="609" y="790"/>
                  </a:lnTo>
                  <a:lnTo>
                    <a:pt x="628" y="779"/>
                  </a:lnTo>
                  <a:lnTo>
                    <a:pt x="648" y="766"/>
                  </a:lnTo>
                  <a:lnTo>
                    <a:pt x="667" y="753"/>
                  </a:lnTo>
                  <a:lnTo>
                    <a:pt x="685" y="740"/>
                  </a:lnTo>
                  <a:lnTo>
                    <a:pt x="705" y="725"/>
                  </a:lnTo>
                  <a:lnTo>
                    <a:pt x="723" y="710"/>
                  </a:lnTo>
                  <a:lnTo>
                    <a:pt x="741" y="694"/>
                  </a:lnTo>
                  <a:lnTo>
                    <a:pt x="759" y="677"/>
                  </a:lnTo>
                  <a:lnTo>
                    <a:pt x="777" y="660"/>
                  </a:lnTo>
                  <a:lnTo>
                    <a:pt x="794" y="643"/>
                  </a:lnTo>
                  <a:lnTo>
                    <a:pt x="811" y="624"/>
                  </a:lnTo>
                  <a:lnTo>
                    <a:pt x="828" y="605"/>
                  </a:lnTo>
                  <a:lnTo>
                    <a:pt x="844" y="585"/>
                  </a:lnTo>
                  <a:lnTo>
                    <a:pt x="860" y="565"/>
                  </a:lnTo>
                  <a:lnTo>
                    <a:pt x="875" y="543"/>
                  </a:lnTo>
                  <a:lnTo>
                    <a:pt x="892" y="520"/>
                  </a:lnTo>
                  <a:lnTo>
                    <a:pt x="906" y="498"/>
                  </a:lnTo>
                  <a:lnTo>
                    <a:pt x="914" y="486"/>
                  </a:lnTo>
                  <a:lnTo>
                    <a:pt x="921" y="474"/>
                  </a:lnTo>
                  <a:lnTo>
                    <a:pt x="928" y="460"/>
                  </a:lnTo>
                  <a:lnTo>
                    <a:pt x="935" y="447"/>
                  </a:lnTo>
                  <a:lnTo>
                    <a:pt x="941" y="434"/>
                  </a:lnTo>
                  <a:lnTo>
                    <a:pt x="945" y="422"/>
                  </a:lnTo>
                  <a:lnTo>
                    <a:pt x="949" y="410"/>
                  </a:lnTo>
                  <a:lnTo>
                    <a:pt x="952" y="398"/>
                  </a:lnTo>
                  <a:lnTo>
                    <a:pt x="954" y="387"/>
                  </a:lnTo>
                  <a:lnTo>
                    <a:pt x="956" y="376"/>
                  </a:lnTo>
                  <a:lnTo>
                    <a:pt x="956" y="365"/>
                  </a:lnTo>
                  <a:lnTo>
                    <a:pt x="956" y="355"/>
                  </a:lnTo>
                  <a:lnTo>
                    <a:pt x="955" y="344"/>
                  </a:lnTo>
                  <a:lnTo>
                    <a:pt x="953" y="335"/>
                  </a:lnTo>
                  <a:lnTo>
                    <a:pt x="951" y="326"/>
                  </a:lnTo>
                  <a:lnTo>
                    <a:pt x="948" y="317"/>
                  </a:lnTo>
                  <a:lnTo>
                    <a:pt x="945" y="309"/>
                  </a:lnTo>
                  <a:lnTo>
                    <a:pt x="941" y="301"/>
                  </a:lnTo>
                  <a:lnTo>
                    <a:pt x="937" y="293"/>
                  </a:lnTo>
                  <a:lnTo>
                    <a:pt x="932" y="286"/>
                  </a:lnTo>
                  <a:lnTo>
                    <a:pt x="927" y="279"/>
                  </a:lnTo>
                  <a:lnTo>
                    <a:pt x="922" y="272"/>
                  </a:lnTo>
                  <a:lnTo>
                    <a:pt x="916" y="266"/>
                  </a:lnTo>
                  <a:lnTo>
                    <a:pt x="910" y="260"/>
                  </a:lnTo>
                  <a:lnTo>
                    <a:pt x="904" y="255"/>
                  </a:lnTo>
                  <a:lnTo>
                    <a:pt x="898" y="250"/>
                  </a:lnTo>
                  <a:lnTo>
                    <a:pt x="883" y="241"/>
                  </a:lnTo>
                  <a:lnTo>
                    <a:pt x="877" y="237"/>
                  </a:lnTo>
                  <a:lnTo>
                    <a:pt x="870" y="233"/>
                  </a:lnTo>
                  <a:lnTo>
                    <a:pt x="857" y="226"/>
                  </a:lnTo>
                  <a:lnTo>
                    <a:pt x="844" y="221"/>
                  </a:lnTo>
                  <a:lnTo>
                    <a:pt x="830" y="216"/>
                  </a:lnTo>
                  <a:lnTo>
                    <a:pt x="814" y="208"/>
                  </a:lnTo>
                  <a:lnTo>
                    <a:pt x="797" y="198"/>
                  </a:lnTo>
                  <a:lnTo>
                    <a:pt x="778" y="187"/>
                  </a:lnTo>
                  <a:lnTo>
                    <a:pt x="758" y="174"/>
                  </a:lnTo>
                  <a:lnTo>
                    <a:pt x="738" y="160"/>
                  </a:lnTo>
                  <a:lnTo>
                    <a:pt x="696" y="131"/>
                  </a:lnTo>
                  <a:lnTo>
                    <a:pt x="675" y="115"/>
                  </a:lnTo>
                  <a:lnTo>
                    <a:pt x="654" y="99"/>
                  </a:lnTo>
                  <a:lnTo>
                    <a:pt x="635" y="83"/>
                  </a:lnTo>
                  <a:lnTo>
                    <a:pt x="617" y="67"/>
                  </a:lnTo>
                  <a:lnTo>
                    <a:pt x="601" y="51"/>
                  </a:lnTo>
                  <a:lnTo>
                    <a:pt x="586" y="36"/>
                  </a:lnTo>
                  <a:lnTo>
                    <a:pt x="573" y="21"/>
                  </a:lnTo>
                  <a:lnTo>
                    <a:pt x="563" y="7"/>
                  </a:lnTo>
                  <a:lnTo>
                    <a:pt x="560" y="4"/>
                  </a:lnTo>
                  <a:lnTo>
                    <a:pt x="557" y="2"/>
                  </a:lnTo>
                  <a:lnTo>
                    <a:pt x="554" y="1"/>
                  </a:lnTo>
                  <a:lnTo>
                    <a:pt x="550" y="0"/>
                  </a:lnTo>
                  <a:lnTo>
                    <a:pt x="545" y="0"/>
                  </a:lnTo>
                  <a:lnTo>
                    <a:pt x="540" y="1"/>
                  </a:lnTo>
                  <a:lnTo>
                    <a:pt x="535" y="2"/>
                  </a:lnTo>
                  <a:lnTo>
                    <a:pt x="529" y="4"/>
                  </a:lnTo>
                  <a:lnTo>
                    <a:pt x="516" y="10"/>
                  </a:lnTo>
                  <a:lnTo>
                    <a:pt x="510" y="13"/>
                  </a:lnTo>
                  <a:lnTo>
                    <a:pt x="502" y="17"/>
                  </a:lnTo>
                  <a:lnTo>
                    <a:pt x="487" y="27"/>
                  </a:lnTo>
                  <a:lnTo>
                    <a:pt x="470" y="38"/>
                  </a:lnTo>
                  <a:lnTo>
                    <a:pt x="452" y="50"/>
                  </a:lnTo>
                  <a:lnTo>
                    <a:pt x="434" y="64"/>
                  </a:lnTo>
                  <a:lnTo>
                    <a:pt x="415" y="80"/>
                  </a:lnTo>
                  <a:lnTo>
                    <a:pt x="395" y="96"/>
                  </a:lnTo>
                  <a:lnTo>
                    <a:pt x="355" y="131"/>
                  </a:lnTo>
                  <a:lnTo>
                    <a:pt x="314" y="169"/>
                  </a:lnTo>
                  <a:lnTo>
                    <a:pt x="272" y="208"/>
                  </a:lnTo>
                  <a:lnTo>
                    <a:pt x="234" y="245"/>
                  </a:lnTo>
                  <a:lnTo>
                    <a:pt x="198" y="281"/>
                  </a:lnTo>
                  <a:lnTo>
                    <a:pt x="166" y="313"/>
                  </a:lnTo>
                  <a:lnTo>
                    <a:pt x="139" y="341"/>
                  </a:lnTo>
                  <a:lnTo>
                    <a:pt x="118" y="363"/>
                  </a:lnTo>
                  <a:lnTo>
                    <a:pt x="101" y="382"/>
                  </a:lnTo>
                  <a:close/>
                </a:path>
              </a:pathLst>
            </a:custGeom>
            <a:solidFill>
              <a:srgbClr val="EB5C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8" name="Freeform 240">
              <a:extLst>
                <a:ext uri="{FF2B5EF4-FFF2-40B4-BE49-F238E27FC236}">
                  <a16:creationId xmlns:a16="http://schemas.microsoft.com/office/drawing/2014/main" id="{79E246FC-4B47-4C6A-8C05-3310D984C9E6}"/>
                </a:ext>
              </a:extLst>
            </p:cNvPr>
            <p:cNvSpPr>
              <a:spLocks/>
            </p:cNvSpPr>
            <p:nvPr/>
          </p:nvSpPr>
          <p:spPr bwMode="auto">
            <a:xfrm>
              <a:off x="3370" y="2628"/>
              <a:ext cx="96" cy="329"/>
            </a:xfrm>
            <a:custGeom>
              <a:avLst/>
              <a:gdLst>
                <a:gd name="T0" fmla="*/ 108 w 108"/>
                <a:gd name="T1" fmla="*/ 5 h 329"/>
                <a:gd name="T2" fmla="*/ 100 w 108"/>
                <a:gd name="T3" fmla="*/ 12 h 329"/>
                <a:gd name="T4" fmla="*/ 92 w 108"/>
                <a:gd name="T5" fmla="*/ 23 h 329"/>
                <a:gd name="T6" fmla="*/ 82 w 108"/>
                <a:gd name="T7" fmla="*/ 35 h 329"/>
                <a:gd name="T8" fmla="*/ 71 w 108"/>
                <a:gd name="T9" fmla="*/ 51 h 329"/>
                <a:gd name="T10" fmla="*/ 51 w 108"/>
                <a:gd name="T11" fmla="*/ 90 h 329"/>
                <a:gd name="T12" fmla="*/ 42 w 108"/>
                <a:gd name="T13" fmla="*/ 113 h 329"/>
                <a:gd name="T14" fmla="*/ 34 w 108"/>
                <a:gd name="T15" fmla="*/ 135 h 329"/>
                <a:gd name="T16" fmla="*/ 19 w 108"/>
                <a:gd name="T17" fmla="*/ 184 h 329"/>
                <a:gd name="T18" fmla="*/ 10 w 108"/>
                <a:gd name="T19" fmla="*/ 235 h 329"/>
                <a:gd name="T20" fmla="*/ 8 w 108"/>
                <a:gd name="T21" fmla="*/ 259 h 329"/>
                <a:gd name="T22" fmla="*/ 9 w 108"/>
                <a:gd name="T23" fmla="*/ 283 h 329"/>
                <a:gd name="T24" fmla="*/ 13 w 108"/>
                <a:gd name="T25" fmla="*/ 305 h 329"/>
                <a:gd name="T26" fmla="*/ 20 w 108"/>
                <a:gd name="T27" fmla="*/ 327 h 329"/>
                <a:gd name="T28" fmla="*/ 12 w 108"/>
                <a:gd name="T29" fmla="*/ 329 h 329"/>
                <a:gd name="T30" fmla="*/ 5 w 108"/>
                <a:gd name="T31" fmla="*/ 307 h 329"/>
                <a:gd name="T32" fmla="*/ 1 w 108"/>
                <a:gd name="T33" fmla="*/ 284 h 329"/>
                <a:gd name="T34" fmla="*/ 0 w 108"/>
                <a:gd name="T35" fmla="*/ 259 h 329"/>
                <a:gd name="T36" fmla="*/ 2 w 108"/>
                <a:gd name="T37" fmla="*/ 234 h 329"/>
                <a:gd name="T38" fmla="*/ 11 w 108"/>
                <a:gd name="T39" fmla="*/ 183 h 329"/>
                <a:gd name="T40" fmla="*/ 26 w 108"/>
                <a:gd name="T41" fmla="*/ 133 h 329"/>
                <a:gd name="T42" fmla="*/ 35 w 108"/>
                <a:gd name="T43" fmla="*/ 110 h 329"/>
                <a:gd name="T44" fmla="*/ 44 w 108"/>
                <a:gd name="T45" fmla="*/ 86 h 329"/>
                <a:gd name="T46" fmla="*/ 64 w 108"/>
                <a:gd name="T47" fmla="*/ 47 h 329"/>
                <a:gd name="T48" fmla="*/ 75 w 108"/>
                <a:gd name="T49" fmla="*/ 31 h 329"/>
                <a:gd name="T50" fmla="*/ 86 w 108"/>
                <a:gd name="T51" fmla="*/ 18 h 329"/>
                <a:gd name="T52" fmla="*/ 94 w 108"/>
                <a:gd name="T53" fmla="*/ 7 h 329"/>
                <a:gd name="T54" fmla="*/ 102 w 108"/>
                <a:gd name="T55" fmla="*/ 0 h 329"/>
                <a:gd name="T56" fmla="*/ 108 w 108"/>
                <a:gd name="T57" fmla="*/ 5 h 3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08" h="329">
                  <a:moveTo>
                    <a:pt x="108" y="5"/>
                  </a:moveTo>
                  <a:lnTo>
                    <a:pt x="100" y="12"/>
                  </a:lnTo>
                  <a:lnTo>
                    <a:pt x="92" y="23"/>
                  </a:lnTo>
                  <a:lnTo>
                    <a:pt x="82" y="35"/>
                  </a:lnTo>
                  <a:lnTo>
                    <a:pt x="71" y="51"/>
                  </a:lnTo>
                  <a:lnTo>
                    <a:pt x="51" y="90"/>
                  </a:lnTo>
                  <a:lnTo>
                    <a:pt x="42" y="113"/>
                  </a:lnTo>
                  <a:lnTo>
                    <a:pt x="34" y="135"/>
                  </a:lnTo>
                  <a:lnTo>
                    <a:pt x="19" y="184"/>
                  </a:lnTo>
                  <a:lnTo>
                    <a:pt x="10" y="235"/>
                  </a:lnTo>
                  <a:lnTo>
                    <a:pt x="8" y="259"/>
                  </a:lnTo>
                  <a:lnTo>
                    <a:pt x="9" y="283"/>
                  </a:lnTo>
                  <a:lnTo>
                    <a:pt x="13" y="305"/>
                  </a:lnTo>
                  <a:lnTo>
                    <a:pt x="20" y="327"/>
                  </a:lnTo>
                  <a:lnTo>
                    <a:pt x="12" y="329"/>
                  </a:lnTo>
                  <a:lnTo>
                    <a:pt x="5" y="307"/>
                  </a:lnTo>
                  <a:lnTo>
                    <a:pt x="1" y="284"/>
                  </a:lnTo>
                  <a:lnTo>
                    <a:pt x="0" y="259"/>
                  </a:lnTo>
                  <a:lnTo>
                    <a:pt x="2" y="234"/>
                  </a:lnTo>
                  <a:lnTo>
                    <a:pt x="11" y="183"/>
                  </a:lnTo>
                  <a:lnTo>
                    <a:pt x="26" y="133"/>
                  </a:lnTo>
                  <a:lnTo>
                    <a:pt x="35" y="110"/>
                  </a:lnTo>
                  <a:lnTo>
                    <a:pt x="44" y="86"/>
                  </a:lnTo>
                  <a:lnTo>
                    <a:pt x="64" y="47"/>
                  </a:lnTo>
                  <a:lnTo>
                    <a:pt x="75" y="31"/>
                  </a:lnTo>
                  <a:lnTo>
                    <a:pt x="86" y="18"/>
                  </a:lnTo>
                  <a:lnTo>
                    <a:pt x="94" y="7"/>
                  </a:lnTo>
                  <a:lnTo>
                    <a:pt x="102" y="0"/>
                  </a:lnTo>
                  <a:lnTo>
                    <a:pt x="108" y="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9" name="Freeform 241">
              <a:extLst>
                <a:ext uri="{FF2B5EF4-FFF2-40B4-BE49-F238E27FC236}">
                  <a16:creationId xmlns:a16="http://schemas.microsoft.com/office/drawing/2014/main" id="{D50B95D9-F87C-4281-A513-6A3A4C05A610}"/>
                </a:ext>
              </a:extLst>
            </p:cNvPr>
            <p:cNvSpPr>
              <a:spLocks/>
            </p:cNvSpPr>
            <p:nvPr/>
          </p:nvSpPr>
          <p:spPr bwMode="auto">
            <a:xfrm>
              <a:off x="3381" y="2954"/>
              <a:ext cx="286" cy="187"/>
            </a:xfrm>
            <a:custGeom>
              <a:avLst/>
              <a:gdLst>
                <a:gd name="T0" fmla="*/ 7 w 322"/>
                <a:gd name="T1" fmla="*/ 0 h 187"/>
                <a:gd name="T2" fmla="*/ 24 w 322"/>
                <a:gd name="T3" fmla="*/ 40 h 187"/>
                <a:gd name="T4" fmla="*/ 34 w 322"/>
                <a:gd name="T5" fmla="*/ 58 h 187"/>
                <a:gd name="T6" fmla="*/ 45 w 322"/>
                <a:gd name="T7" fmla="*/ 76 h 187"/>
                <a:gd name="T8" fmla="*/ 57 w 322"/>
                <a:gd name="T9" fmla="*/ 94 h 187"/>
                <a:gd name="T10" fmla="*/ 71 w 322"/>
                <a:gd name="T11" fmla="*/ 109 h 187"/>
                <a:gd name="T12" fmla="*/ 85 w 322"/>
                <a:gd name="T13" fmla="*/ 123 h 187"/>
                <a:gd name="T14" fmla="*/ 102 w 322"/>
                <a:gd name="T15" fmla="*/ 137 h 187"/>
                <a:gd name="T16" fmla="*/ 120 w 322"/>
                <a:gd name="T17" fmla="*/ 148 h 187"/>
                <a:gd name="T18" fmla="*/ 141 w 322"/>
                <a:gd name="T19" fmla="*/ 158 h 187"/>
                <a:gd name="T20" fmla="*/ 163 w 322"/>
                <a:gd name="T21" fmla="*/ 167 h 187"/>
                <a:gd name="T22" fmla="*/ 188 w 322"/>
                <a:gd name="T23" fmla="*/ 173 h 187"/>
                <a:gd name="T24" fmla="*/ 216 w 322"/>
                <a:gd name="T25" fmla="*/ 177 h 187"/>
                <a:gd name="T26" fmla="*/ 248 w 322"/>
                <a:gd name="T27" fmla="*/ 179 h 187"/>
                <a:gd name="T28" fmla="*/ 284 w 322"/>
                <a:gd name="T29" fmla="*/ 178 h 187"/>
                <a:gd name="T30" fmla="*/ 322 w 322"/>
                <a:gd name="T31" fmla="*/ 175 h 187"/>
                <a:gd name="T32" fmla="*/ 322 w 322"/>
                <a:gd name="T33" fmla="*/ 183 h 187"/>
                <a:gd name="T34" fmla="*/ 284 w 322"/>
                <a:gd name="T35" fmla="*/ 186 h 187"/>
                <a:gd name="T36" fmla="*/ 248 w 322"/>
                <a:gd name="T37" fmla="*/ 187 h 187"/>
                <a:gd name="T38" fmla="*/ 215 w 322"/>
                <a:gd name="T39" fmla="*/ 185 h 187"/>
                <a:gd name="T40" fmla="*/ 187 w 322"/>
                <a:gd name="T41" fmla="*/ 181 h 187"/>
                <a:gd name="T42" fmla="*/ 161 w 322"/>
                <a:gd name="T43" fmla="*/ 175 h 187"/>
                <a:gd name="T44" fmla="*/ 137 w 322"/>
                <a:gd name="T45" fmla="*/ 165 h 187"/>
                <a:gd name="T46" fmla="*/ 116 w 322"/>
                <a:gd name="T47" fmla="*/ 155 h 187"/>
                <a:gd name="T48" fmla="*/ 98 w 322"/>
                <a:gd name="T49" fmla="*/ 144 h 187"/>
                <a:gd name="T50" fmla="*/ 80 w 322"/>
                <a:gd name="T51" fmla="*/ 129 h 187"/>
                <a:gd name="T52" fmla="*/ 65 w 322"/>
                <a:gd name="T53" fmla="*/ 114 h 187"/>
                <a:gd name="T54" fmla="*/ 51 w 322"/>
                <a:gd name="T55" fmla="*/ 99 h 187"/>
                <a:gd name="T56" fmla="*/ 38 w 322"/>
                <a:gd name="T57" fmla="*/ 80 h 187"/>
                <a:gd name="T58" fmla="*/ 27 w 322"/>
                <a:gd name="T59" fmla="*/ 62 h 187"/>
                <a:gd name="T60" fmla="*/ 17 w 322"/>
                <a:gd name="T61" fmla="*/ 44 h 187"/>
                <a:gd name="T62" fmla="*/ 0 w 322"/>
                <a:gd name="T63" fmla="*/ 4 h 187"/>
                <a:gd name="T64" fmla="*/ 7 w 322"/>
                <a:gd name="T65" fmla="*/ 0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322" h="187">
                  <a:moveTo>
                    <a:pt x="7" y="0"/>
                  </a:moveTo>
                  <a:lnTo>
                    <a:pt x="24" y="40"/>
                  </a:lnTo>
                  <a:lnTo>
                    <a:pt x="34" y="58"/>
                  </a:lnTo>
                  <a:lnTo>
                    <a:pt x="45" y="76"/>
                  </a:lnTo>
                  <a:lnTo>
                    <a:pt x="57" y="94"/>
                  </a:lnTo>
                  <a:lnTo>
                    <a:pt x="71" y="109"/>
                  </a:lnTo>
                  <a:lnTo>
                    <a:pt x="85" y="123"/>
                  </a:lnTo>
                  <a:lnTo>
                    <a:pt x="102" y="137"/>
                  </a:lnTo>
                  <a:lnTo>
                    <a:pt x="120" y="148"/>
                  </a:lnTo>
                  <a:lnTo>
                    <a:pt x="141" y="158"/>
                  </a:lnTo>
                  <a:lnTo>
                    <a:pt x="163" y="167"/>
                  </a:lnTo>
                  <a:lnTo>
                    <a:pt x="188" y="173"/>
                  </a:lnTo>
                  <a:lnTo>
                    <a:pt x="216" y="177"/>
                  </a:lnTo>
                  <a:lnTo>
                    <a:pt x="248" y="179"/>
                  </a:lnTo>
                  <a:lnTo>
                    <a:pt x="284" y="178"/>
                  </a:lnTo>
                  <a:lnTo>
                    <a:pt x="322" y="175"/>
                  </a:lnTo>
                  <a:lnTo>
                    <a:pt x="322" y="183"/>
                  </a:lnTo>
                  <a:lnTo>
                    <a:pt x="284" y="186"/>
                  </a:lnTo>
                  <a:lnTo>
                    <a:pt x="248" y="187"/>
                  </a:lnTo>
                  <a:lnTo>
                    <a:pt x="215" y="185"/>
                  </a:lnTo>
                  <a:lnTo>
                    <a:pt x="187" y="181"/>
                  </a:lnTo>
                  <a:lnTo>
                    <a:pt x="161" y="175"/>
                  </a:lnTo>
                  <a:lnTo>
                    <a:pt x="137" y="165"/>
                  </a:lnTo>
                  <a:lnTo>
                    <a:pt x="116" y="155"/>
                  </a:lnTo>
                  <a:lnTo>
                    <a:pt x="98" y="144"/>
                  </a:lnTo>
                  <a:lnTo>
                    <a:pt x="80" y="129"/>
                  </a:lnTo>
                  <a:lnTo>
                    <a:pt x="65" y="114"/>
                  </a:lnTo>
                  <a:lnTo>
                    <a:pt x="51" y="99"/>
                  </a:lnTo>
                  <a:lnTo>
                    <a:pt x="38" y="80"/>
                  </a:lnTo>
                  <a:lnTo>
                    <a:pt x="27" y="62"/>
                  </a:lnTo>
                  <a:lnTo>
                    <a:pt x="17" y="44"/>
                  </a:lnTo>
                  <a:lnTo>
                    <a:pt x="0" y="4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40" name="Freeform 242">
              <a:extLst>
                <a:ext uri="{FF2B5EF4-FFF2-40B4-BE49-F238E27FC236}">
                  <a16:creationId xmlns:a16="http://schemas.microsoft.com/office/drawing/2014/main" id="{82DCA822-77E7-4A42-AD87-8E064BE3BC74}"/>
                </a:ext>
              </a:extLst>
            </p:cNvPr>
            <p:cNvSpPr>
              <a:spLocks/>
            </p:cNvSpPr>
            <p:nvPr/>
          </p:nvSpPr>
          <p:spPr bwMode="auto">
            <a:xfrm>
              <a:off x="3381" y="2954"/>
              <a:ext cx="7" cy="4"/>
            </a:xfrm>
            <a:custGeom>
              <a:avLst/>
              <a:gdLst>
                <a:gd name="T0" fmla="*/ 0 w 8"/>
                <a:gd name="T1" fmla="*/ 3 h 4"/>
                <a:gd name="T2" fmla="*/ 0 w 8"/>
                <a:gd name="T3" fmla="*/ 4 h 4"/>
                <a:gd name="T4" fmla="*/ 7 w 8"/>
                <a:gd name="T5" fmla="*/ 0 h 4"/>
                <a:gd name="T6" fmla="*/ 8 w 8"/>
                <a:gd name="T7" fmla="*/ 1 h 4"/>
                <a:gd name="T8" fmla="*/ 0 w 8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4">
                  <a:moveTo>
                    <a:pt x="0" y="3"/>
                  </a:moveTo>
                  <a:lnTo>
                    <a:pt x="0" y="4"/>
                  </a:lnTo>
                  <a:lnTo>
                    <a:pt x="7" y="0"/>
                  </a:lnTo>
                  <a:lnTo>
                    <a:pt x="8" y="1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41" name="Freeform 243">
              <a:extLst>
                <a:ext uri="{FF2B5EF4-FFF2-40B4-BE49-F238E27FC236}">
                  <a16:creationId xmlns:a16="http://schemas.microsoft.com/office/drawing/2014/main" id="{105DB378-A4AD-4464-813F-E30768A6FF1B}"/>
                </a:ext>
              </a:extLst>
            </p:cNvPr>
            <p:cNvSpPr>
              <a:spLocks/>
            </p:cNvSpPr>
            <p:nvPr/>
          </p:nvSpPr>
          <p:spPr bwMode="auto">
            <a:xfrm>
              <a:off x="3667" y="2720"/>
              <a:ext cx="528" cy="417"/>
            </a:xfrm>
            <a:custGeom>
              <a:avLst/>
              <a:gdLst>
                <a:gd name="T0" fmla="*/ 0 w 594"/>
                <a:gd name="T1" fmla="*/ 409 h 417"/>
                <a:gd name="T2" fmla="*/ 39 w 594"/>
                <a:gd name="T3" fmla="*/ 403 h 417"/>
                <a:gd name="T4" fmla="*/ 80 w 594"/>
                <a:gd name="T5" fmla="*/ 394 h 417"/>
                <a:gd name="T6" fmla="*/ 119 w 594"/>
                <a:gd name="T7" fmla="*/ 383 h 417"/>
                <a:gd name="T8" fmla="*/ 160 w 594"/>
                <a:gd name="T9" fmla="*/ 370 h 417"/>
                <a:gd name="T10" fmla="*/ 199 w 594"/>
                <a:gd name="T11" fmla="*/ 355 h 417"/>
                <a:gd name="T12" fmla="*/ 238 w 594"/>
                <a:gd name="T13" fmla="*/ 336 h 417"/>
                <a:gd name="T14" fmla="*/ 277 w 594"/>
                <a:gd name="T15" fmla="*/ 315 h 417"/>
                <a:gd name="T16" fmla="*/ 296 w 594"/>
                <a:gd name="T17" fmla="*/ 303 h 417"/>
                <a:gd name="T18" fmla="*/ 316 w 594"/>
                <a:gd name="T19" fmla="*/ 291 h 417"/>
                <a:gd name="T20" fmla="*/ 352 w 594"/>
                <a:gd name="T21" fmla="*/ 265 h 417"/>
                <a:gd name="T22" fmla="*/ 390 w 594"/>
                <a:gd name="T23" fmla="*/ 235 h 417"/>
                <a:gd name="T24" fmla="*/ 426 w 594"/>
                <a:gd name="T25" fmla="*/ 202 h 417"/>
                <a:gd name="T26" fmla="*/ 461 w 594"/>
                <a:gd name="T27" fmla="*/ 167 h 417"/>
                <a:gd name="T28" fmla="*/ 494 w 594"/>
                <a:gd name="T29" fmla="*/ 131 h 417"/>
                <a:gd name="T30" fmla="*/ 527 w 594"/>
                <a:gd name="T31" fmla="*/ 90 h 417"/>
                <a:gd name="T32" fmla="*/ 557 w 594"/>
                <a:gd name="T33" fmla="*/ 46 h 417"/>
                <a:gd name="T34" fmla="*/ 588 w 594"/>
                <a:gd name="T35" fmla="*/ 0 h 417"/>
                <a:gd name="T36" fmla="*/ 594 w 594"/>
                <a:gd name="T37" fmla="*/ 5 h 417"/>
                <a:gd name="T38" fmla="*/ 564 w 594"/>
                <a:gd name="T39" fmla="*/ 51 h 417"/>
                <a:gd name="T40" fmla="*/ 533 w 594"/>
                <a:gd name="T41" fmla="*/ 95 h 417"/>
                <a:gd name="T42" fmla="*/ 500 w 594"/>
                <a:gd name="T43" fmla="*/ 136 h 417"/>
                <a:gd name="T44" fmla="*/ 466 w 594"/>
                <a:gd name="T45" fmla="*/ 173 h 417"/>
                <a:gd name="T46" fmla="*/ 431 w 594"/>
                <a:gd name="T47" fmla="*/ 208 h 417"/>
                <a:gd name="T48" fmla="*/ 395 w 594"/>
                <a:gd name="T49" fmla="*/ 241 h 417"/>
                <a:gd name="T50" fmla="*/ 358 w 594"/>
                <a:gd name="T51" fmla="*/ 271 h 417"/>
                <a:gd name="T52" fmla="*/ 320 w 594"/>
                <a:gd name="T53" fmla="*/ 298 h 417"/>
                <a:gd name="T54" fmla="*/ 300 w 594"/>
                <a:gd name="T55" fmla="*/ 310 h 417"/>
                <a:gd name="T56" fmla="*/ 281 w 594"/>
                <a:gd name="T57" fmla="*/ 322 h 417"/>
                <a:gd name="T58" fmla="*/ 242 w 594"/>
                <a:gd name="T59" fmla="*/ 343 h 417"/>
                <a:gd name="T60" fmla="*/ 203 w 594"/>
                <a:gd name="T61" fmla="*/ 362 h 417"/>
                <a:gd name="T62" fmla="*/ 162 w 594"/>
                <a:gd name="T63" fmla="*/ 378 h 417"/>
                <a:gd name="T64" fmla="*/ 121 w 594"/>
                <a:gd name="T65" fmla="*/ 391 h 417"/>
                <a:gd name="T66" fmla="*/ 81 w 594"/>
                <a:gd name="T67" fmla="*/ 403 h 417"/>
                <a:gd name="T68" fmla="*/ 40 w 594"/>
                <a:gd name="T69" fmla="*/ 411 h 417"/>
                <a:gd name="T70" fmla="*/ 1 w 594"/>
                <a:gd name="T71" fmla="*/ 417 h 417"/>
                <a:gd name="T72" fmla="*/ 0 w 594"/>
                <a:gd name="T73" fmla="*/ 409 h 4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594" h="417">
                  <a:moveTo>
                    <a:pt x="0" y="409"/>
                  </a:moveTo>
                  <a:lnTo>
                    <a:pt x="39" y="403"/>
                  </a:lnTo>
                  <a:lnTo>
                    <a:pt x="80" y="394"/>
                  </a:lnTo>
                  <a:lnTo>
                    <a:pt x="119" y="383"/>
                  </a:lnTo>
                  <a:lnTo>
                    <a:pt x="160" y="370"/>
                  </a:lnTo>
                  <a:lnTo>
                    <a:pt x="199" y="355"/>
                  </a:lnTo>
                  <a:lnTo>
                    <a:pt x="238" y="336"/>
                  </a:lnTo>
                  <a:lnTo>
                    <a:pt x="277" y="315"/>
                  </a:lnTo>
                  <a:lnTo>
                    <a:pt x="296" y="303"/>
                  </a:lnTo>
                  <a:lnTo>
                    <a:pt x="316" y="291"/>
                  </a:lnTo>
                  <a:lnTo>
                    <a:pt x="352" y="265"/>
                  </a:lnTo>
                  <a:lnTo>
                    <a:pt x="390" y="235"/>
                  </a:lnTo>
                  <a:lnTo>
                    <a:pt x="426" y="202"/>
                  </a:lnTo>
                  <a:lnTo>
                    <a:pt x="461" y="167"/>
                  </a:lnTo>
                  <a:lnTo>
                    <a:pt x="494" y="131"/>
                  </a:lnTo>
                  <a:lnTo>
                    <a:pt x="527" y="90"/>
                  </a:lnTo>
                  <a:lnTo>
                    <a:pt x="557" y="46"/>
                  </a:lnTo>
                  <a:lnTo>
                    <a:pt x="588" y="0"/>
                  </a:lnTo>
                  <a:lnTo>
                    <a:pt x="594" y="5"/>
                  </a:lnTo>
                  <a:lnTo>
                    <a:pt x="564" y="51"/>
                  </a:lnTo>
                  <a:lnTo>
                    <a:pt x="533" y="95"/>
                  </a:lnTo>
                  <a:lnTo>
                    <a:pt x="500" y="136"/>
                  </a:lnTo>
                  <a:lnTo>
                    <a:pt x="466" y="173"/>
                  </a:lnTo>
                  <a:lnTo>
                    <a:pt x="431" y="208"/>
                  </a:lnTo>
                  <a:lnTo>
                    <a:pt x="395" y="241"/>
                  </a:lnTo>
                  <a:lnTo>
                    <a:pt x="358" y="271"/>
                  </a:lnTo>
                  <a:lnTo>
                    <a:pt x="320" y="298"/>
                  </a:lnTo>
                  <a:lnTo>
                    <a:pt x="300" y="310"/>
                  </a:lnTo>
                  <a:lnTo>
                    <a:pt x="281" y="322"/>
                  </a:lnTo>
                  <a:lnTo>
                    <a:pt x="242" y="343"/>
                  </a:lnTo>
                  <a:lnTo>
                    <a:pt x="203" y="362"/>
                  </a:lnTo>
                  <a:lnTo>
                    <a:pt x="162" y="378"/>
                  </a:lnTo>
                  <a:lnTo>
                    <a:pt x="121" y="391"/>
                  </a:lnTo>
                  <a:lnTo>
                    <a:pt x="81" y="403"/>
                  </a:lnTo>
                  <a:lnTo>
                    <a:pt x="40" y="411"/>
                  </a:lnTo>
                  <a:lnTo>
                    <a:pt x="1" y="417"/>
                  </a:lnTo>
                  <a:lnTo>
                    <a:pt x="0" y="40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42" name="Freeform 244">
              <a:extLst>
                <a:ext uri="{FF2B5EF4-FFF2-40B4-BE49-F238E27FC236}">
                  <a16:creationId xmlns:a16="http://schemas.microsoft.com/office/drawing/2014/main" id="{7EDCE724-90D0-462F-A34C-5971211B489E}"/>
                </a:ext>
              </a:extLst>
            </p:cNvPr>
            <p:cNvSpPr>
              <a:spLocks/>
            </p:cNvSpPr>
            <p:nvPr/>
          </p:nvSpPr>
          <p:spPr bwMode="auto">
            <a:xfrm>
              <a:off x="3667" y="3129"/>
              <a:ext cx="1" cy="8"/>
            </a:xfrm>
            <a:custGeom>
              <a:avLst/>
              <a:gdLst>
                <a:gd name="T0" fmla="*/ 0 w 1"/>
                <a:gd name="T1" fmla="*/ 8 h 8"/>
                <a:gd name="T2" fmla="*/ 1 w 1"/>
                <a:gd name="T3" fmla="*/ 8 h 8"/>
                <a:gd name="T4" fmla="*/ 0 w 1"/>
                <a:gd name="T5" fmla="*/ 0 h 8"/>
                <a:gd name="T6" fmla="*/ 0 w 1"/>
                <a:gd name="T7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" h="8">
                  <a:moveTo>
                    <a:pt x="0" y="8"/>
                  </a:moveTo>
                  <a:lnTo>
                    <a:pt x="1" y="8"/>
                  </a:lnTo>
                  <a:lnTo>
                    <a:pt x="0" y="0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43" name="Freeform 245">
              <a:extLst>
                <a:ext uri="{FF2B5EF4-FFF2-40B4-BE49-F238E27FC236}">
                  <a16:creationId xmlns:a16="http://schemas.microsoft.com/office/drawing/2014/main" id="{104BDC3C-6853-48B3-8465-40AF68E9017D}"/>
                </a:ext>
              </a:extLst>
            </p:cNvPr>
            <p:cNvSpPr>
              <a:spLocks/>
            </p:cNvSpPr>
            <p:nvPr/>
          </p:nvSpPr>
          <p:spPr bwMode="auto">
            <a:xfrm>
              <a:off x="4122" y="2466"/>
              <a:ext cx="104" cy="258"/>
            </a:xfrm>
            <a:custGeom>
              <a:avLst/>
              <a:gdLst>
                <a:gd name="T0" fmla="*/ 75 w 117"/>
                <a:gd name="T1" fmla="*/ 254 h 258"/>
                <a:gd name="T2" fmla="*/ 89 w 117"/>
                <a:gd name="T3" fmla="*/ 227 h 258"/>
                <a:gd name="T4" fmla="*/ 99 w 117"/>
                <a:gd name="T5" fmla="*/ 202 h 258"/>
                <a:gd name="T6" fmla="*/ 106 w 117"/>
                <a:gd name="T7" fmla="*/ 179 h 258"/>
                <a:gd name="T8" fmla="*/ 109 w 117"/>
                <a:gd name="T9" fmla="*/ 157 h 258"/>
                <a:gd name="T10" fmla="*/ 110 w 117"/>
                <a:gd name="T11" fmla="*/ 137 h 258"/>
                <a:gd name="T12" fmla="*/ 109 w 117"/>
                <a:gd name="T13" fmla="*/ 127 h 258"/>
                <a:gd name="T14" fmla="*/ 107 w 117"/>
                <a:gd name="T15" fmla="*/ 118 h 258"/>
                <a:gd name="T16" fmla="*/ 102 w 117"/>
                <a:gd name="T17" fmla="*/ 101 h 258"/>
                <a:gd name="T18" fmla="*/ 95 w 117"/>
                <a:gd name="T19" fmla="*/ 85 h 258"/>
                <a:gd name="T20" fmla="*/ 87 w 117"/>
                <a:gd name="T21" fmla="*/ 71 h 258"/>
                <a:gd name="T22" fmla="*/ 77 w 117"/>
                <a:gd name="T23" fmla="*/ 57 h 258"/>
                <a:gd name="T24" fmla="*/ 53 w 117"/>
                <a:gd name="T25" fmla="*/ 35 h 258"/>
                <a:gd name="T26" fmla="*/ 26 w 117"/>
                <a:gd name="T27" fmla="*/ 19 h 258"/>
                <a:gd name="T28" fmla="*/ 0 w 117"/>
                <a:gd name="T29" fmla="*/ 7 h 258"/>
                <a:gd name="T30" fmla="*/ 4 w 117"/>
                <a:gd name="T31" fmla="*/ 0 h 258"/>
                <a:gd name="T32" fmla="*/ 30 w 117"/>
                <a:gd name="T33" fmla="*/ 12 h 258"/>
                <a:gd name="T34" fmla="*/ 58 w 117"/>
                <a:gd name="T35" fmla="*/ 29 h 258"/>
                <a:gd name="T36" fmla="*/ 82 w 117"/>
                <a:gd name="T37" fmla="*/ 51 h 258"/>
                <a:gd name="T38" fmla="*/ 93 w 117"/>
                <a:gd name="T39" fmla="*/ 66 h 258"/>
                <a:gd name="T40" fmla="*/ 102 w 117"/>
                <a:gd name="T41" fmla="*/ 81 h 258"/>
                <a:gd name="T42" fmla="*/ 109 w 117"/>
                <a:gd name="T43" fmla="*/ 98 h 258"/>
                <a:gd name="T44" fmla="*/ 114 w 117"/>
                <a:gd name="T45" fmla="*/ 116 h 258"/>
                <a:gd name="T46" fmla="*/ 116 w 117"/>
                <a:gd name="T47" fmla="*/ 125 h 258"/>
                <a:gd name="T48" fmla="*/ 117 w 117"/>
                <a:gd name="T49" fmla="*/ 137 h 258"/>
                <a:gd name="T50" fmla="*/ 116 w 117"/>
                <a:gd name="T51" fmla="*/ 159 h 258"/>
                <a:gd name="T52" fmla="*/ 113 w 117"/>
                <a:gd name="T53" fmla="*/ 182 h 258"/>
                <a:gd name="T54" fmla="*/ 106 w 117"/>
                <a:gd name="T55" fmla="*/ 206 h 258"/>
                <a:gd name="T56" fmla="*/ 96 w 117"/>
                <a:gd name="T57" fmla="*/ 231 h 258"/>
                <a:gd name="T58" fmla="*/ 82 w 117"/>
                <a:gd name="T59" fmla="*/ 258 h 258"/>
                <a:gd name="T60" fmla="*/ 75 w 117"/>
                <a:gd name="T61" fmla="*/ 254 h 2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17" h="258">
                  <a:moveTo>
                    <a:pt x="75" y="254"/>
                  </a:moveTo>
                  <a:lnTo>
                    <a:pt x="89" y="227"/>
                  </a:lnTo>
                  <a:lnTo>
                    <a:pt x="99" y="202"/>
                  </a:lnTo>
                  <a:lnTo>
                    <a:pt x="106" y="179"/>
                  </a:lnTo>
                  <a:lnTo>
                    <a:pt x="109" y="157"/>
                  </a:lnTo>
                  <a:lnTo>
                    <a:pt x="110" y="137"/>
                  </a:lnTo>
                  <a:lnTo>
                    <a:pt x="109" y="127"/>
                  </a:lnTo>
                  <a:lnTo>
                    <a:pt x="107" y="118"/>
                  </a:lnTo>
                  <a:lnTo>
                    <a:pt x="102" y="101"/>
                  </a:lnTo>
                  <a:lnTo>
                    <a:pt x="95" y="85"/>
                  </a:lnTo>
                  <a:lnTo>
                    <a:pt x="87" y="71"/>
                  </a:lnTo>
                  <a:lnTo>
                    <a:pt x="77" y="57"/>
                  </a:lnTo>
                  <a:lnTo>
                    <a:pt x="53" y="35"/>
                  </a:lnTo>
                  <a:lnTo>
                    <a:pt x="26" y="19"/>
                  </a:lnTo>
                  <a:lnTo>
                    <a:pt x="0" y="7"/>
                  </a:lnTo>
                  <a:lnTo>
                    <a:pt x="4" y="0"/>
                  </a:lnTo>
                  <a:lnTo>
                    <a:pt x="30" y="12"/>
                  </a:lnTo>
                  <a:lnTo>
                    <a:pt x="58" y="29"/>
                  </a:lnTo>
                  <a:lnTo>
                    <a:pt x="82" y="51"/>
                  </a:lnTo>
                  <a:lnTo>
                    <a:pt x="93" y="66"/>
                  </a:lnTo>
                  <a:lnTo>
                    <a:pt x="102" y="81"/>
                  </a:lnTo>
                  <a:lnTo>
                    <a:pt x="109" y="98"/>
                  </a:lnTo>
                  <a:lnTo>
                    <a:pt x="114" y="116"/>
                  </a:lnTo>
                  <a:lnTo>
                    <a:pt x="116" y="125"/>
                  </a:lnTo>
                  <a:lnTo>
                    <a:pt x="117" y="137"/>
                  </a:lnTo>
                  <a:lnTo>
                    <a:pt x="116" y="159"/>
                  </a:lnTo>
                  <a:lnTo>
                    <a:pt x="113" y="182"/>
                  </a:lnTo>
                  <a:lnTo>
                    <a:pt x="106" y="206"/>
                  </a:lnTo>
                  <a:lnTo>
                    <a:pt x="96" y="231"/>
                  </a:lnTo>
                  <a:lnTo>
                    <a:pt x="82" y="258"/>
                  </a:lnTo>
                  <a:lnTo>
                    <a:pt x="75" y="25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44" name="Freeform 246">
              <a:extLst>
                <a:ext uri="{FF2B5EF4-FFF2-40B4-BE49-F238E27FC236}">
                  <a16:creationId xmlns:a16="http://schemas.microsoft.com/office/drawing/2014/main" id="{452D7AD3-2CEA-45C2-9A73-33497616C3AB}"/>
                </a:ext>
              </a:extLst>
            </p:cNvPr>
            <p:cNvSpPr>
              <a:spLocks/>
            </p:cNvSpPr>
            <p:nvPr/>
          </p:nvSpPr>
          <p:spPr bwMode="auto">
            <a:xfrm>
              <a:off x="4189" y="2720"/>
              <a:ext cx="6" cy="5"/>
            </a:xfrm>
            <a:custGeom>
              <a:avLst/>
              <a:gdLst>
                <a:gd name="T0" fmla="*/ 7 w 7"/>
                <a:gd name="T1" fmla="*/ 5 h 5"/>
                <a:gd name="T2" fmla="*/ 7 w 7"/>
                <a:gd name="T3" fmla="*/ 4 h 5"/>
                <a:gd name="T4" fmla="*/ 0 w 7"/>
                <a:gd name="T5" fmla="*/ 0 h 5"/>
                <a:gd name="T6" fmla="*/ 1 w 7"/>
                <a:gd name="T7" fmla="*/ 0 h 5"/>
                <a:gd name="T8" fmla="*/ 7 w 7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5">
                  <a:moveTo>
                    <a:pt x="7" y="5"/>
                  </a:moveTo>
                  <a:lnTo>
                    <a:pt x="7" y="4"/>
                  </a:lnTo>
                  <a:lnTo>
                    <a:pt x="0" y="0"/>
                  </a:lnTo>
                  <a:lnTo>
                    <a:pt x="1" y="0"/>
                  </a:lnTo>
                  <a:lnTo>
                    <a:pt x="7" y="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45" name="Freeform 247">
              <a:extLst>
                <a:ext uri="{FF2B5EF4-FFF2-40B4-BE49-F238E27FC236}">
                  <a16:creationId xmlns:a16="http://schemas.microsoft.com/office/drawing/2014/main" id="{75EFD1C4-8233-49A9-B4EF-C7634514DF4E}"/>
                </a:ext>
              </a:extLst>
            </p:cNvPr>
            <p:cNvSpPr>
              <a:spLocks/>
            </p:cNvSpPr>
            <p:nvPr/>
          </p:nvSpPr>
          <p:spPr bwMode="auto">
            <a:xfrm>
              <a:off x="3871" y="2253"/>
              <a:ext cx="255" cy="220"/>
            </a:xfrm>
            <a:custGeom>
              <a:avLst/>
              <a:gdLst>
                <a:gd name="T0" fmla="*/ 282 w 286"/>
                <a:gd name="T1" fmla="*/ 220 h 220"/>
                <a:gd name="T2" fmla="*/ 252 w 286"/>
                <a:gd name="T3" fmla="*/ 207 h 220"/>
                <a:gd name="T4" fmla="*/ 215 w 286"/>
                <a:gd name="T5" fmla="*/ 185 h 220"/>
                <a:gd name="T6" fmla="*/ 175 w 286"/>
                <a:gd name="T7" fmla="*/ 158 h 220"/>
                <a:gd name="T8" fmla="*/ 133 w 286"/>
                <a:gd name="T9" fmla="*/ 129 h 220"/>
                <a:gd name="T10" fmla="*/ 91 w 286"/>
                <a:gd name="T11" fmla="*/ 97 h 220"/>
                <a:gd name="T12" fmla="*/ 54 w 286"/>
                <a:gd name="T13" fmla="*/ 64 h 220"/>
                <a:gd name="T14" fmla="*/ 23 w 286"/>
                <a:gd name="T15" fmla="*/ 34 h 220"/>
                <a:gd name="T16" fmla="*/ 0 w 286"/>
                <a:gd name="T17" fmla="*/ 6 h 220"/>
                <a:gd name="T18" fmla="*/ 6 w 286"/>
                <a:gd name="T19" fmla="*/ 0 h 220"/>
                <a:gd name="T20" fmla="*/ 28 w 286"/>
                <a:gd name="T21" fmla="*/ 28 h 220"/>
                <a:gd name="T22" fmla="*/ 59 w 286"/>
                <a:gd name="T23" fmla="*/ 58 h 220"/>
                <a:gd name="T24" fmla="*/ 96 w 286"/>
                <a:gd name="T25" fmla="*/ 91 h 220"/>
                <a:gd name="T26" fmla="*/ 138 w 286"/>
                <a:gd name="T27" fmla="*/ 123 h 220"/>
                <a:gd name="T28" fmla="*/ 180 w 286"/>
                <a:gd name="T29" fmla="*/ 152 h 220"/>
                <a:gd name="T30" fmla="*/ 220 w 286"/>
                <a:gd name="T31" fmla="*/ 179 h 220"/>
                <a:gd name="T32" fmla="*/ 256 w 286"/>
                <a:gd name="T33" fmla="*/ 200 h 220"/>
                <a:gd name="T34" fmla="*/ 286 w 286"/>
                <a:gd name="T35" fmla="*/ 213 h 220"/>
                <a:gd name="T36" fmla="*/ 282 w 286"/>
                <a:gd name="T37" fmla="*/ 220 h 2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86" h="220">
                  <a:moveTo>
                    <a:pt x="282" y="220"/>
                  </a:moveTo>
                  <a:lnTo>
                    <a:pt x="252" y="207"/>
                  </a:lnTo>
                  <a:lnTo>
                    <a:pt x="215" y="185"/>
                  </a:lnTo>
                  <a:lnTo>
                    <a:pt x="175" y="158"/>
                  </a:lnTo>
                  <a:lnTo>
                    <a:pt x="133" y="129"/>
                  </a:lnTo>
                  <a:lnTo>
                    <a:pt x="91" y="97"/>
                  </a:lnTo>
                  <a:lnTo>
                    <a:pt x="54" y="64"/>
                  </a:lnTo>
                  <a:lnTo>
                    <a:pt x="23" y="34"/>
                  </a:lnTo>
                  <a:lnTo>
                    <a:pt x="0" y="6"/>
                  </a:lnTo>
                  <a:lnTo>
                    <a:pt x="6" y="0"/>
                  </a:lnTo>
                  <a:lnTo>
                    <a:pt x="28" y="28"/>
                  </a:lnTo>
                  <a:lnTo>
                    <a:pt x="59" y="58"/>
                  </a:lnTo>
                  <a:lnTo>
                    <a:pt x="96" y="91"/>
                  </a:lnTo>
                  <a:lnTo>
                    <a:pt x="138" y="123"/>
                  </a:lnTo>
                  <a:lnTo>
                    <a:pt x="180" y="152"/>
                  </a:lnTo>
                  <a:lnTo>
                    <a:pt x="220" y="179"/>
                  </a:lnTo>
                  <a:lnTo>
                    <a:pt x="256" y="200"/>
                  </a:lnTo>
                  <a:lnTo>
                    <a:pt x="286" y="213"/>
                  </a:lnTo>
                  <a:lnTo>
                    <a:pt x="282" y="22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46" name="Freeform 248">
              <a:extLst>
                <a:ext uri="{FF2B5EF4-FFF2-40B4-BE49-F238E27FC236}">
                  <a16:creationId xmlns:a16="http://schemas.microsoft.com/office/drawing/2014/main" id="{24BECC8D-C1A7-49D3-8530-062E4CF3C91E}"/>
                </a:ext>
              </a:extLst>
            </p:cNvPr>
            <p:cNvSpPr>
              <a:spLocks/>
            </p:cNvSpPr>
            <p:nvPr/>
          </p:nvSpPr>
          <p:spPr bwMode="auto">
            <a:xfrm>
              <a:off x="4122" y="2466"/>
              <a:ext cx="4" cy="7"/>
            </a:xfrm>
            <a:custGeom>
              <a:avLst/>
              <a:gdLst>
                <a:gd name="T0" fmla="*/ 0 w 4"/>
                <a:gd name="T1" fmla="*/ 7 h 7"/>
                <a:gd name="T2" fmla="*/ 4 w 4"/>
                <a:gd name="T3" fmla="*/ 0 h 7"/>
                <a:gd name="T4" fmla="*/ 0 w 4"/>
                <a:gd name="T5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" h="7">
                  <a:moveTo>
                    <a:pt x="0" y="7"/>
                  </a:moveTo>
                  <a:lnTo>
                    <a:pt x="4" y="0"/>
                  </a:lnTo>
                  <a:lnTo>
                    <a:pt x="0" y="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47" name="Freeform 249">
              <a:extLst>
                <a:ext uri="{FF2B5EF4-FFF2-40B4-BE49-F238E27FC236}">
                  <a16:creationId xmlns:a16="http://schemas.microsoft.com/office/drawing/2014/main" id="{E4F96A1F-E15E-4A7C-831F-B3A9A03E3D45}"/>
                </a:ext>
              </a:extLst>
            </p:cNvPr>
            <p:cNvSpPr>
              <a:spLocks/>
            </p:cNvSpPr>
            <p:nvPr/>
          </p:nvSpPr>
          <p:spPr bwMode="auto">
            <a:xfrm>
              <a:off x="3461" y="2245"/>
              <a:ext cx="415" cy="388"/>
            </a:xfrm>
            <a:custGeom>
              <a:avLst/>
              <a:gdLst>
                <a:gd name="T0" fmla="*/ 462 w 467"/>
                <a:gd name="T1" fmla="*/ 14 h 388"/>
                <a:gd name="T2" fmla="*/ 457 w 467"/>
                <a:gd name="T3" fmla="*/ 9 h 388"/>
                <a:gd name="T4" fmla="*/ 451 w 467"/>
                <a:gd name="T5" fmla="*/ 7 h 388"/>
                <a:gd name="T6" fmla="*/ 443 w 467"/>
                <a:gd name="T7" fmla="*/ 7 h 388"/>
                <a:gd name="T8" fmla="*/ 433 w 467"/>
                <a:gd name="T9" fmla="*/ 10 h 388"/>
                <a:gd name="T10" fmla="*/ 406 w 467"/>
                <a:gd name="T11" fmla="*/ 23 h 388"/>
                <a:gd name="T12" fmla="*/ 373 w 467"/>
                <a:gd name="T13" fmla="*/ 43 h 388"/>
                <a:gd name="T14" fmla="*/ 338 w 467"/>
                <a:gd name="T15" fmla="*/ 70 h 388"/>
                <a:gd name="T16" fmla="*/ 299 w 467"/>
                <a:gd name="T17" fmla="*/ 102 h 388"/>
                <a:gd name="T18" fmla="*/ 259 w 467"/>
                <a:gd name="T19" fmla="*/ 137 h 388"/>
                <a:gd name="T20" fmla="*/ 218 w 467"/>
                <a:gd name="T21" fmla="*/ 175 h 388"/>
                <a:gd name="T22" fmla="*/ 138 w 467"/>
                <a:gd name="T23" fmla="*/ 251 h 388"/>
                <a:gd name="T24" fmla="*/ 71 w 467"/>
                <a:gd name="T25" fmla="*/ 319 h 388"/>
                <a:gd name="T26" fmla="*/ 6 w 467"/>
                <a:gd name="T27" fmla="*/ 388 h 388"/>
                <a:gd name="T28" fmla="*/ 0 w 467"/>
                <a:gd name="T29" fmla="*/ 383 h 388"/>
                <a:gd name="T30" fmla="*/ 65 w 467"/>
                <a:gd name="T31" fmla="*/ 314 h 388"/>
                <a:gd name="T32" fmla="*/ 132 w 467"/>
                <a:gd name="T33" fmla="*/ 246 h 388"/>
                <a:gd name="T34" fmla="*/ 213 w 467"/>
                <a:gd name="T35" fmla="*/ 169 h 388"/>
                <a:gd name="T36" fmla="*/ 254 w 467"/>
                <a:gd name="T37" fmla="*/ 131 h 388"/>
                <a:gd name="T38" fmla="*/ 294 w 467"/>
                <a:gd name="T39" fmla="*/ 96 h 388"/>
                <a:gd name="T40" fmla="*/ 333 w 467"/>
                <a:gd name="T41" fmla="*/ 64 h 388"/>
                <a:gd name="T42" fmla="*/ 368 w 467"/>
                <a:gd name="T43" fmla="*/ 37 h 388"/>
                <a:gd name="T44" fmla="*/ 401 w 467"/>
                <a:gd name="T45" fmla="*/ 17 h 388"/>
                <a:gd name="T46" fmla="*/ 429 w 467"/>
                <a:gd name="T47" fmla="*/ 3 h 388"/>
                <a:gd name="T48" fmla="*/ 441 w 467"/>
                <a:gd name="T49" fmla="*/ 0 h 388"/>
                <a:gd name="T50" fmla="*/ 451 w 467"/>
                <a:gd name="T51" fmla="*/ 0 h 388"/>
                <a:gd name="T52" fmla="*/ 461 w 467"/>
                <a:gd name="T53" fmla="*/ 2 h 388"/>
                <a:gd name="T54" fmla="*/ 467 w 467"/>
                <a:gd name="T55" fmla="*/ 7 h 388"/>
                <a:gd name="T56" fmla="*/ 462 w 467"/>
                <a:gd name="T57" fmla="*/ 14 h 3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467" h="388">
                  <a:moveTo>
                    <a:pt x="462" y="14"/>
                  </a:moveTo>
                  <a:lnTo>
                    <a:pt x="457" y="9"/>
                  </a:lnTo>
                  <a:lnTo>
                    <a:pt x="451" y="7"/>
                  </a:lnTo>
                  <a:lnTo>
                    <a:pt x="443" y="7"/>
                  </a:lnTo>
                  <a:lnTo>
                    <a:pt x="433" y="10"/>
                  </a:lnTo>
                  <a:lnTo>
                    <a:pt x="406" y="23"/>
                  </a:lnTo>
                  <a:lnTo>
                    <a:pt x="373" y="43"/>
                  </a:lnTo>
                  <a:lnTo>
                    <a:pt x="338" y="70"/>
                  </a:lnTo>
                  <a:lnTo>
                    <a:pt x="299" y="102"/>
                  </a:lnTo>
                  <a:lnTo>
                    <a:pt x="259" y="137"/>
                  </a:lnTo>
                  <a:lnTo>
                    <a:pt x="218" y="175"/>
                  </a:lnTo>
                  <a:lnTo>
                    <a:pt x="138" y="251"/>
                  </a:lnTo>
                  <a:lnTo>
                    <a:pt x="71" y="319"/>
                  </a:lnTo>
                  <a:lnTo>
                    <a:pt x="6" y="388"/>
                  </a:lnTo>
                  <a:lnTo>
                    <a:pt x="0" y="383"/>
                  </a:lnTo>
                  <a:lnTo>
                    <a:pt x="65" y="314"/>
                  </a:lnTo>
                  <a:lnTo>
                    <a:pt x="132" y="246"/>
                  </a:lnTo>
                  <a:lnTo>
                    <a:pt x="213" y="169"/>
                  </a:lnTo>
                  <a:lnTo>
                    <a:pt x="254" y="131"/>
                  </a:lnTo>
                  <a:lnTo>
                    <a:pt x="294" y="96"/>
                  </a:lnTo>
                  <a:lnTo>
                    <a:pt x="333" y="64"/>
                  </a:lnTo>
                  <a:lnTo>
                    <a:pt x="368" y="37"/>
                  </a:lnTo>
                  <a:lnTo>
                    <a:pt x="401" y="17"/>
                  </a:lnTo>
                  <a:lnTo>
                    <a:pt x="429" y="3"/>
                  </a:lnTo>
                  <a:lnTo>
                    <a:pt x="441" y="0"/>
                  </a:lnTo>
                  <a:lnTo>
                    <a:pt x="451" y="0"/>
                  </a:lnTo>
                  <a:lnTo>
                    <a:pt x="461" y="2"/>
                  </a:lnTo>
                  <a:lnTo>
                    <a:pt x="467" y="7"/>
                  </a:lnTo>
                  <a:lnTo>
                    <a:pt x="462" y="1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48" name="Freeform 250">
              <a:extLst>
                <a:ext uri="{FF2B5EF4-FFF2-40B4-BE49-F238E27FC236}">
                  <a16:creationId xmlns:a16="http://schemas.microsoft.com/office/drawing/2014/main" id="{C7B0B8FB-CDBD-4376-8D99-60A07AF28B3C}"/>
                </a:ext>
              </a:extLst>
            </p:cNvPr>
            <p:cNvSpPr>
              <a:spLocks/>
            </p:cNvSpPr>
            <p:nvPr/>
          </p:nvSpPr>
          <p:spPr bwMode="auto">
            <a:xfrm>
              <a:off x="3461" y="2628"/>
              <a:ext cx="5" cy="5"/>
            </a:xfrm>
            <a:custGeom>
              <a:avLst/>
              <a:gdLst>
                <a:gd name="T0" fmla="*/ 6 w 6"/>
                <a:gd name="T1" fmla="*/ 5 h 5"/>
                <a:gd name="T2" fmla="*/ 0 w 6"/>
                <a:gd name="T3" fmla="*/ 0 h 5"/>
                <a:gd name="T4" fmla="*/ 6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6" y="5"/>
                  </a:moveTo>
                  <a:lnTo>
                    <a:pt x="0" y="0"/>
                  </a:lnTo>
                  <a:lnTo>
                    <a:pt x="6" y="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49" name="Freeform 251">
              <a:extLst>
                <a:ext uri="{FF2B5EF4-FFF2-40B4-BE49-F238E27FC236}">
                  <a16:creationId xmlns:a16="http://schemas.microsoft.com/office/drawing/2014/main" id="{59C11687-FBF0-4F06-A3E5-87D0A0697025}"/>
                </a:ext>
              </a:extLst>
            </p:cNvPr>
            <p:cNvSpPr>
              <a:spLocks/>
            </p:cNvSpPr>
            <p:nvPr/>
          </p:nvSpPr>
          <p:spPr bwMode="auto">
            <a:xfrm>
              <a:off x="3295" y="2131"/>
              <a:ext cx="709" cy="803"/>
            </a:xfrm>
            <a:custGeom>
              <a:avLst/>
              <a:gdLst>
                <a:gd name="T0" fmla="*/ 128 w 797"/>
                <a:gd name="T1" fmla="*/ 511 h 803"/>
                <a:gd name="T2" fmla="*/ 94 w 797"/>
                <a:gd name="T3" fmla="*/ 482 h 803"/>
                <a:gd name="T4" fmla="*/ 66 w 797"/>
                <a:gd name="T5" fmla="*/ 452 h 803"/>
                <a:gd name="T6" fmla="*/ 39 w 797"/>
                <a:gd name="T7" fmla="*/ 416 h 803"/>
                <a:gd name="T8" fmla="*/ 16 w 797"/>
                <a:gd name="T9" fmla="*/ 374 h 803"/>
                <a:gd name="T10" fmla="*/ 3 w 797"/>
                <a:gd name="T11" fmla="*/ 327 h 803"/>
                <a:gd name="T12" fmla="*/ 0 w 797"/>
                <a:gd name="T13" fmla="*/ 292 h 803"/>
                <a:gd name="T14" fmla="*/ 2 w 797"/>
                <a:gd name="T15" fmla="*/ 265 h 803"/>
                <a:gd name="T16" fmla="*/ 11 w 797"/>
                <a:gd name="T17" fmla="*/ 228 h 803"/>
                <a:gd name="T18" fmla="*/ 23 w 797"/>
                <a:gd name="T19" fmla="*/ 198 h 803"/>
                <a:gd name="T20" fmla="*/ 41 w 797"/>
                <a:gd name="T21" fmla="*/ 168 h 803"/>
                <a:gd name="T22" fmla="*/ 64 w 797"/>
                <a:gd name="T23" fmla="*/ 137 h 803"/>
                <a:gd name="T24" fmla="*/ 96 w 797"/>
                <a:gd name="T25" fmla="*/ 101 h 803"/>
                <a:gd name="T26" fmla="*/ 130 w 797"/>
                <a:gd name="T27" fmla="*/ 71 h 803"/>
                <a:gd name="T28" fmla="*/ 177 w 797"/>
                <a:gd name="T29" fmla="*/ 41 h 803"/>
                <a:gd name="T30" fmla="*/ 214 w 797"/>
                <a:gd name="T31" fmla="*/ 24 h 803"/>
                <a:gd name="T32" fmla="*/ 250 w 797"/>
                <a:gd name="T33" fmla="*/ 11 h 803"/>
                <a:gd name="T34" fmla="*/ 300 w 797"/>
                <a:gd name="T35" fmla="*/ 2 h 803"/>
                <a:gd name="T36" fmla="*/ 349 w 797"/>
                <a:gd name="T37" fmla="*/ 0 h 803"/>
                <a:gd name="T38" fmla="*/ 399 w 797"/>
                <a:gd name="T39" fmla="*/ 5 h 803"/>
                <a:gd name="T40" fmla="*/ 447 w 797"/>
                <a:gd name="T41" fmla="*/ 16 h 803"/>
                <a:gd name="T42" fmla="*/ 482 w 797"/>
                <a:gd name="T43" fmla="*/ 27 h 803"/>
                <a:gd name="T44" fmla="*/ 527 w 797"/>
                <a:gd name="T45" fmla="*/ 46 h 803"/>
                <a:gd name="T46" fmla="*/ 580 w 797"/>
                <a:gd name="T47" fmla="*/ 75 h 803"/>
                <a:gd name="T48" fmla="*/ 636 w 797"/>
                <a:gd name="T49" fmla="*/ 115 h 803"/>
                <a:gd name="T50" fmla="*/ 682 w 797"/>
                <a:gd name="T51" fmla="*/ 160 h 803"/>
                <a:gd name="T52" fmla="*/ 707 w 797"/>
                <a:gd name="T53" fmla="*/ 191 h 803"/>
                <a:gd name="T54" fmla="*/ 742 w 797"/>
                <a:gd name="T55" fmla="*/ 251 h 803"/>
                <a:gd name="T56" fmla="*/ 763 w 797"/>
                <a:gd name="T57" fmla="*/ 297 h 803"/>
                <a:gd name="T58" fmla="*/ 781 w 797"/>
                <a:gd name="T59" fmla="*/ 346 h 803"/>
                <a:gd name="T60" fmla="*/ 790 w 797"/>
                <a:gd name="T61" fmla="*/ 379 h 803"/>
                <a:gd name="T62" fmla="*/ 797 w 797"/>
                <a:gd name="T63" fmla="*/ 430 h 803"/>
                <a:gd name="T64" fmla="*/ 796 w 797"/>
                <a:gd name="T65" fmla="*/ 483 h 803"/>
                <a:gd name="T66" fmla="*/ 786 w 797"/>
                <a:gd name="T67" fmla="*/ 536 h 803"/>
                <a:gd name="T68" fmla="*/ 777 w 797"/>
                <a:gd name="T69" fmla="*/ 563 h 803"/>
                <a:gd name="T70" fmla="*/ 755 w 797"/>
                <a:gd name="T71" fmla="*/ 607 h 803"/>
                <a:gd name="T72" fmla="*/ 731 w 797"/>
                <a:gd name="T73" fmla="*/ 642 h 803"/>
                <a:gd name="T74" fmla="*/ 710 w 797"/>
                <a:gd name="T75" fmla="*/ 669 h 803"/>
                <a:gd name="T76" fmla="*/ 666 w 797"/>
                <a:gd name="T77" fmla="*/ 713 h 803"/>
                <a:gd name="T78" fmla="*/ 623 w 797"/>
                <a:gd name="T79" fmla="*/ 747 h 803"/>
                <a:gd name="T80" fmla="*/ 571 w 797"/>
                <a:gd name="T81" fmla="*/ 780 h 803"/>
                <a:gd name="T82" fmla="*/ 525 w 797"/>
                <a:gd name="T83" fmla="*/ 796 h 803"/>
                <a:gd name="T84" fmla="*/ 479 w 797"/>
                <a:gd name="T85" fmla="*/ 803 h 803"/>
                <a:gd name="T86" fmla="*/ 432 w 797"/>
                <a:gd name="T87" fmla="*/ 802 h 803"/>
                <a:gd name="T88" fmla="*/ 400 w 797"/>
                <a:gd name="T89" fmla="*/ 799 h 803"/>
                <a:gd name="T90" fmla="*/ 354 w 797"/>
                <a:gd name="T91" fmla="*/ 789 h 803"/>
                <a:gd name="T92" fmla="*/ 311 w 797"/>
                <a:gd name="T93" fmla="*/ 775 h 803"/>
                <a:gd name="T94" fmla="*/ 272 w 797"/>
                <a:gd name="T95" fmla="*/ 758 h 803"/>
                <a:gd name="T96" fmla="*/ 229 w 797"/>
                <a:gd name="T97" fmla="*/ 733 h 803"/>
                <a:gd name="T98" fmla="*/ 205 w 797"/>
                <a:gd name="T99" fmla="*/ 714 h 803"/>
                <a:gd name="T100" fmla="*/ 189 w 797"/>
                <a:gd name="T101" fmla="*/ 696 h 803"/>
                <a:gd name="T102" fmla="*/ 176 w 797"/>
                <a:gd name="T103" fmla="*/ 672 h 803"/>
                <a:gd name="T104" fmla="*/ 163 w 797"/>
                <a:gd name="T105" fmla="*/ 630 h 803"/>
                <a:gd name="T106" fmla="*/ 155 w 797"/>
                <a:gd name="T107" fmla="*/ 589 h 803"/>
                <a:gd name="T108" fmla="*/ 152 w 797"/>
                <a:gd name="T109" fmla="*/ 527 h 8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97" h="803">
                  <a:moveTo>
                    <a:pt x="152" y="527"/>
                  </a:moveTo>
                  <a:lnTo>
                    <a:pt x="140" y="520"/>
                  </a:lnTo>
                  <a:lnTo>
                    <a:pt x="128" y="511"/>
                  </a:lnTo>
                  <a:lnTo>
                    <a:pt x="112" y="498"/>
                  </a:lnTo>
                  <a:lnTo>
                    <a:pt x="103" y="491"/>
                  </a:lnTo>
                  <a:lnTo>
                    <a:pt x="94" y="482"/>
                  </a:lnTo>
                  <a:lnTo>
                    <a:pt x="85" y="473"/>
                  </a:lnTo>
                  <a:lnTo>
                    <a:pt x="75" y="462"/>
                  </a:lnTo>
                  <a:lnTo>
                    <a:pt x="66" y="452"/>
                  </a:lnTo>
                  <a:lnTo>
                    <a:pt x="56" y="441"/>
                  </a:lnTo>
                  <a:lnTo>
                    <a:pt x="47" y="429"/>
                  </a:lnTo>
                  <a:lnTo>
                    <a:pt x="39" y="416"/>
                  </a:lnTo>
                  <a:lnTo>
                    <a:pt x="31" y="403"/>
                  </a:lnTo>
                  <a:lnTo>
                    <a:pt x="23" y="389"/>
                  </a:lnTo>
                  <a:lnTo>
                    <a:pt x="16" y="374"/>
                  </a:lnTo>
                  <a:lnTo>
                    <a:pt x="11" y="359"/>
                  </a:lnTo>
                  <a:lnTo>
                    <a:pt x="6" y="344"/>
                  </a:lnTo>
                  <a:lnTo>
                    <a:pt x="3" y="327"/>
                  </a:lnTo>
                  <a:lnTo>
                    <a:pt x="1" y="319"/>
                  </a:lnTo>
                  <a:lnTo>
                    <a:pt x="0" y="311"/>
                  </a:lnTo>
                  <a:lnTo>
                    <a:pt x="0" y="292"/>
                  </a:lnTo>
                  <a:lnTo>
                    <a:pt x="0" y="283"/>
                  </a:lnTo>
                  <a:lnTo>
                    <a:pt x="1" y="274"/>
                  </a:lnTo>
                  <a:lnTo>
                    <a:pt x="2" y="265"/>
                  </a:lnTo>
                  <a:lnTo>
                    <a:pt x="3" y="256"/>
                  </a:lnTo>
                  <a:lnTo>
                    <a:pt x="8" y="237"/>
                  </a:lnTo>
                  <a:lnTo>
                    <a:pt x="11" y="228"/>
                  </a:lnTo>
                  <a:lnTo>
                    <a:pt x="15" y="218"/>
                  </a:lnTo>
                  <a:lnTo>
                    <a:pt x="19" y="208"/>
                  </a:lnTo>
                  <a:lnTo>
                    <a:pt x="23" y="198"/>
                  </a:lnTo>
                  <a:lnTo>
                    <a:pt x="29" y="188"/>
                  </a:lnTo>
                  <a:lnTo>
                    <a:pt x="34" y="178"/>
                  </a:lnTo>
                  <a:lnTo>
                    <a:pt x="41" y="168"/>
                  </a:lnTo>
                  <a:lnTo>
                    <a:pt x="48" y="158"/>
                  </a:lnTo>
                  <a:lnTo>
                    <a:pt x="55" y="148"/>
                  </a:lnTo>
                  <a:lnTo>
                    <a:pt x="64" y="137"/>
                  </a:lnTo>
                  <a:lnTo>
                    <a:pt x="74" y="124"/>
                  </a:lnTo>
                  <a:lnTo>
                    <a:pt x="85" y="112"/>
                  </a:lnTo>
                  <a:lnTo>
                    <a:pt x="96" y="101"/>
                  </a:lnTo>
                  <a:lnTo>
                    <a:pt x="107" y="90"/>
                  </a:lnTo>
                  <a:lnTo>
                    <a:pt x="118" y="80"/>
                  </a:lnTo>
                  <a:lnTo>
                    <a:pt x="130" y="71"/>
                  </a:lnTo>
                  <a:lnTo>
                    <a:pt x="141" y="63"/>
                  </a:lnTo>
                  <a:lnTo>
                    <a:pt x="153" y="55"/>
                  </a:lnTo>
                  <a:lnTo>
                    <a:pt x="177" y="41"/>
                  </a:lnTo>
                  <a:lnTo>
                    <a:pt x="189" y="34"/>
                  </a:lnTo>
                  <a:lnTo>
                    <a:pt x="201" y="29"/>
                  </a:lnTo>
                  <a:lnTo>
                    <a:pt x="214" y="24"/>
                  </a:lnTo>
                  <a:lnTo>
                    <a:pt x="226" y="19"/>
                  </a:lnTo>
                  <a:lnTo>
                    <a:pt x="238" y="15"/>
                  </a:lnTo>
                  <a:lnTo>
                    <a:pt x="250" y="11"/>
                  </a:lnTo>
                  <a:lnTo>
                    <a:pt x="262" y="8"/>
                  </a:lnTo>
                  <a:lnTo>
                    <a:pt x="275" y="6"/>
                  </a:lnTo>
                  <a:lnTo>
                    <a:pt x="300" y="2"/>
                  </a:lnTo>
                  <a:lnTo>
                    <a:pt x="312" y="1"/>
                  </a:lnTo>
                  <a:lnTo>
                    <a:pt x="324" y="0"/>
                  </a:lnTo>
                  <a:lnTo>
                    <a:pt x="349" y="0"/>
                  </a:lnTo>
                  <a:lnTo>
                    <a:pt x="361" y="1"/>
                  </a:lnTo>
                  <a:lnTo>
                    <a:pt x="375" y="2"/>
                  </a:lnTo>
                  <a:lnTo>
                    <a:pt x="399" y="5"/>
                  </a:lnTo>
                  <a:lnTo>
                    <a:pt x="423" y="10"/>
                  </a:lnTo>
                  <a:lnTo>
                    <a:pt x="435" y="13"/>
                  </a:lnTo>
                  <a:lnTo>
                    <a:pt x="447" y="16"/>
                  </a:lnTo>
                  <a:lnTo>
                    <a:pt x="459" y="19"/>
                  </a:lnTo>
                  <a:lnTo>
                    <a:pt x="470" y="23"/>
                  </a:lnTo>
                  <a:lnTo>
                    <a:pt x="482" y="27"/>
                  </a:lnTo>
                  <a:lnTo>
                    <a:pt x="493" y="31"/>
                  </a:lnTo>
                  <a:lnTo>
                    <a:pt x="516" y="41"/>
                  </a:lnTo>
                  <a:lnTo>
                    <a:pt x="527" y="46"/>
                  </a:lnTo>
                  <a:lnTo>
                    <a:pt x="537" y="51"/>
                  </a:lnTo>
                  <a:lnTo>
                    <a:pt x="558" y="63"/>
                  </a:lnTo>
                  <a:lnTo>
                    <a:pt x="580" y="75"/>
                  </a:lnTo>
                  <a:lnTo>
                    <a:pt x="599" y="88"/>
                  </a:lnTo>
                  <a:lnTo>
                    <a:pt x="618" y="101"/>
                  </a:lnTo>
                  <a:lnTo>
                    <a:pt x="636" y="115"/>
                  </a:lnTo>
                  <a:lnTo>
                    <a:pt x="652" y="131"/>
                  </a:lnTo>
                  <a:lnTo>
                    <a:pt x="668" y="145"/>
                  </a:lnTo>
                  <a:lnTo>
                    <a:pt x="682" y="160"/>
                  </a:lnTo>
                  <a:lnTo>
                    <a:pt x="695" y="176"/>
                  </a:lnTo>
                  <a:lnTo>
                    <a:pt x="701" y="183"/>
                  </a:lnTo>
                  <a:lnTo>
                    <a:pt x="707" y="191"/>
                  </a:lnTo>
                  <a:lnTo>
                    <a:pt x="718" y="206"/>
                  </a:lnTo>
                  <a:lnTo>
                    <a:pt x="727" y="221"/>
                  </a:lnTo>
                  <a:lnTo>
                    <a:pt x="742" y="251"/>
                  </a:lnTo>
                  <a:lnTo>
                    <a:pt x="750" y="266"/>
                  </a:lnTo>
                  <a:lnTo>
                    <a:pt x="757" y="281"/>
                  </a:lnTo>
                  <a:lnTo>
                    <a:pt x="763" y="297"/>
                  </a:lnTo>
                  <a:lnTo>
                    <a:pt x="769" y="314"/>
                  </a:lnTo>
                  <a:lnTo>
                    <a:pt x="776" y="330"/>
                  </a:lnTo>
                  <a:lnTo>
                    <a:pt x="781" y="346"/>
                  </a:lnTo>
                  <a:lnTo>
                    <a:pt x="786" y="363"/>
                  </a:lnTo>
                  <a:lnTo>
                    <a:pt x="788" y="371"/>
                  </a:lnTo>
                  <a:lnTo>
                    <a:pt x="790" y="379"/>
                  </a:lnTo>
                  <a:lnTo>
                    <a:pt x="793" y="396"/>
                  </a:lnTo>
                  <a:lnTo>
                    <a:pt x="795" y="413"/>
                  </a:lnTo>
                  <a:lnTo>
                    <a:pt x="797" y="430"/>
                  </a:lnTo>
                  <a:lnTo>
                    <a:pt x="797" y="448"/>
                  </a:lnTo>
                  <a:lnTo>
                    <a:pt x="797" y="465"/>
                  </a:lnTo>
                  <a:lnTo>
                    <a:pt x="796" y="483"/>
                  </a:lnTo>
                  <a:lnTo>
                    <a:pt x="794" y="501"/>
                  </a:lnTo>
                  <a:lnTo>
                    <a:pt x="790" y="519"/>
                  </a:lnTo>
                  <a:lnTo>
                    <a:pt x="786" y="536"/>
                  </a:lnTo>
                  <a:lnTo>
                    <a:pt x="783" y="545"/>
                  </a:lnTo>
                  <a:lnTo>
                    <a:pt x="780" y="554"/>
                  </a:lnTo>
                  <a:lnTo>
                    <a:pt x="777" y="563"/>
                  </a:lnTo>
                  <a:lnTo>
                    <a:pt x="772" y="572"/>
                  </a:lnTo>
                  <a:lnTo>
                    <a:pt x="764" y="589"/>
                  </a:lnTo>
                  <a:lnTo>
                    <a:pt x="755" y="607"/>
                  </a:lnTo>
                  <a:lnTo>
                    <a:pt x="744" y="625"/>
                  </a:lnTo>
                  <a:lnTo>
                    <a:pt x="738" y="633"/>
                  </a:lnTo>
                  <a:lnTo>
                    <a:pt x="731" y="642"/>
                  </a:lnTo>
                  <a:lnTo>
                    <a:pt x="724" y="652"/>
                  </a:lnTo>
                  <a:lnTo>
                    <a:pt x="717" y="661"/>
                  </a:lnTo>
                  <a:lnTo>
                    <a:pt x="710" y="669"/>
                  </a:lnTo>
                  <a:lnTo>
                    <a:pt x="702" y="678"/>
                  </a:lnTo>
                  <a:lnTo>
                    <a:pt x="685" y="696"/>
                  </a:lnTo>
                  <a:lnTo>
                    <a:pt x="666" y="713"/>
                  </a:lnTo>
                  <a:lnTo>
                    <a:pt x="645" y="730"/>
                  </a:lnTo>
                  <a:lnTo>
                    <a:pt x="634" y="739"/>
                  </a:lnTo>
                  <a:lnTo>
                    <a:pt x="623" y="747"/>
                  </a:lnTo>
                  <a:lnTo>
                    <a:pt x="599" y="764"/>
                  </a:lnTo>
                  <a:lnTo>
                    <a:pt x="585" y="773"/>
                  </a:lnTo>
                  <a:lnTo>
                    <a:pt x="571" y="780"/>
                  </a:lnTo>
                  <a:lnTo>
                    <a:pt x="555" y="786"/>
                  </a:lnTo>
                  <a:lnTo>
                    <a:pt x="541" y="791"/>
                  </a:lnTo>
                  <a:lnTo>
                    <a:pt x="525" y="796"/>
                  </a:lnTo>
                  <a:lnTo>
                    <a:pt x="510" y="799"/>
                  </a:lnTo>
                  <a:lnTo>
                    <a:pt x="495" y="801"/>
                  </a:lnTo>
                  <a:lnTo>
                    <a:pt x="479" y="803"/>
                  </a:lnTo>
                  <a:lnTo>
                    <a:pt x="463" y="803"/>
                  </a:lnTo>
                  <a:lnTo>
                    <a:pt x="447" y="803"/>
                  </a:lnTo>
                  <a:lnTo>
                    <a:pt x="432" y="802"/>
                  </a:lnTo>
                  <a:lnTo>
                    <a:pt x="416" y="801"/>
                  </a:lnTo>
                  <a:lnTo>
                    <a:pt x="408" y="800"/>
                  </a:lnTo>
                  <a:lnTo>
                    <a:pt x="400" y="799"/>
                  </a:lnTo>
                  <a:lnTo>
                    <a:pt x="385" y="796"/>
                  </a:lnTo>
                  <a:lnTo>
                    <a:pt x="370" y="793"/>
                  </a:lnTo>
                  <a:lnTo>
                    <a:pt x="354" y="789"/>
                  </a:lnTo>
                  <a:lnTo>
                    <a:pt x="339" y="785"/>
                  </a:lnTo>
                  <a:lnTo>
                    <a:pt x="325" y="780"/>
                  </a:lnTo>
                  <a:lnTo>
                    <a:pt x="311" y="775"/>
                  </a:lnTo>
                  <a:lnTo>
                    <a:pt x="297" y="769"/>
                  </a:lnTo>
                  <a:lnTo>
                    <a:pt x="285" y="764"/>
                  </a:lnTo>
                  <a:lnTo>
                    <a:pt x="272" y="758"/>
                  </a:lnTo>
                  <a:lnTo>
                    <a:pt x="260" y="752"/>
                  </a:lnTo>
                  <a:lnTo>
                    <a:pt x="249" y="746"/>
                  </a:lnTo>
                  <a:lnTo>
                    <a:pt x="229" y="733"/>
                  </a:lnTo>
                  <a:lnTo>
                    <a:pt x="220" y="727"/>
                  </a:lnTo>
                  <a:lnTo>
                    <a:pt x="212" y="720"/>
                  </a:lnTo>
                  <a:lnTo>
                    <a:pt x="205" y="714"/>
                  </a:lnTo>
                  <a:lnTo>
                    <a:pt x="198" y="708"/>
                  </a:lnTo>
                  <a:lnTo>
                    <a:pt x="193" y="702"/>
                  </a:lnTo>
                  <a:lnTo>
                    <a:pt x="189" y="696"/>
                  </a:lnTo>
                  <a:lnTo>
                    <a:pt x="182" y="684"/>
                  </a:lnTo>
                  <a:lnTo>
                    <a:pt x="179" y="678"/>
                  </a:lnTo>
                  <a:lnTo>
                    <a:pt x="176" y="672"/>
                  </a:lnTo>
                  <a:lnTo>
                    <a:pt x="171" y="658"/>
                  </a:lnTo>
                  <a:lnTo>
                    <a:pt x="166" y="645"/>
                  </a:lnTo>
                  <a:lnTo>
                    <a:pt x="163" y="630"/>
                  </a:lnTo>
                  <a:lnTo>
                    <a:pt x="160" y="616"/>
                  </a:lnTo>
                  <a:lnTo>
                    <a:pt x="156" y="602"/>
                  </a:lnTo>
                  <a:lnTo>
                    <a:pt x="155" y="589"/>
                  </a:lnTo>
                  <a:lnTo>
                    <a:pt x="153" y="564"/>
                  </a:lnTo>
                  <a:lnTo>
                    <a:pt x="152" y="545"/>
                  </a:lnTo>
                  <a:lnTo>
                    <a:pt x="152" y="527"/>
                  </a:lnTo>
                  <a:close/>
                </a:path>
              </a:pathLst>
            </a:custGeom>
            <a:solidFill>
              <a:srgbClr val="F06C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0" name="Freeform 252">
              <a:extLst>
                <a:ext uri="{FF2B5EF4-FFF2-40B4-BE49-F238E27FC236}">
                  <a16:creationId xmlns:a16="http://schemas.microsoft.com/office/drawing/2014/main" id="{7ED20709-2AFF-44E7-9CEA-8F4A9B477E6C}"/>
                </a:ext>
              </a:extLst>
            </p:cNvPr>
            <p:cNvSpPr>
              <a:spLocks/>
            </p:cNvSpPr>
            <p:nvPr/>
          </p:nvSpPr>
          <p:spPr bwMode="auto">
            <a:xfrm>
              <a:off x="3292" y="2266"/>
              <a:ext cx="140" cy="395"/>
            </a:xfrm>
            <a:custGeom>
              <a:avLst/>
              <a:gdLst>
                <a:gd name="T0" fmla="*/ 153 w 158"/>
                <a:gd name="T1" fmla="*/ 395 h 395"/>
                <a:gd name="T2" fmla="*/ 141 w 158"/>
                <a:gd name="T3" fmla="*/ 388 h 395"/>
                <a:gd name="T4" fmla="*/ 113 w 158"/>
                <a:gd name="T5" fmla="*/ 366 h 395"/>
                <a:gd name="T6" fmla="*/ 95 w 158"/>
                <a:gd name="T7" fmla="*/ 350 h 395"/>
                <a:gd name="T8" fmla="*/ 76 w 158"/>
                <a:gd name="T9" fmla="*/ 330 h 395"/>
                <a:gd name="T10" fmla="*/ 57 w 158"/>
                <a:gd name="T11" fmla="*/ 309 h 395"/>
                <a:gd name="T12" fmla="*/ 40 w 158"/>
                <a:gd name="T13" fmla="*/ 284 h 395"/>
                <a:gd name="T14" fmla="*/ 23 w 158"/>
                <a:gd name="T15" fmla="*/ 256 h 395"/>
                <a:gd name="T16" fmla="*/ 16 w 158"/>
                <a:gd name="T17" fmla="*/ 241 h 395"/>
                <a:gd name="T18" fmla="*/ 11 w 158"/>
                <a:gd name="T19" fmla="*/ 226 h 395"/>
                <a:gd name="T20" fmla="*/ 2 w 158"/>
                <a:gd name="T21" fmla="*/ 193 h 395"/>
                <a:gd name="T22" fmla="*/ 0 w 158"/>
                <a:gd name="T23" fmla="*/ 175 h 395"/>
                <a:gd name="T24" fmla="*/ 0 w 158"/>
                <a:gd name="T25" fmla="*/ 157 h 395"/>
                <a:gd name="T26" fmla="*/ 1 w 158"/>
                <a:gd name="T27" fmla="*/ 138 h 395"/>
                <a:gd name="T28" fmla="*/ 3 w 158"/>
                <a:gd name="T29" fmla="*/ 120 h 395"/>
                <a:gd name="T30" fmla="*/ 8 w 158"/>
                <a:gd name="T31" fmla="*/ 101 h 395"/>
                <a:gd name="T32" fmla="*/ 15 w 158"/>
                <a:gd name="T33" fmla="*/ 81 h 395"/>
                <a:gd name="T34" fmla="*/ 23 w 158"/>
                <a:gd name="T35" fmla="*/ 61 h 395"/>
                <a:gd name="T36" fmla="*/ 35 w 158"/>
                <a:gd name="T37" fmla="*/ 41 h 395"/>
                <a:gd name="T38" fmla="*/ 49 w 158"/>
                <a:gd name="T39" fmla="*/ 21 h 395"/>
                <a:gd name="T40" fmla="*/ 65 w 158"/>
                <a:gd name="T41" fmla="*/ 0 h 395"/>
                <a:gd name="T42" fmla="*/ 71 w 158"/>
                <a:gd name="T43" fmla="*/ 5 h 395"/>
                <a:gd name="T44" fmla="*/ 55 w 158"/>
                <a:gd name="T45" fmla="*/ 26 h 395"/>
                <a:gd name="T46" fmla="*/ 41 w 158"/>
                <a:gd name="T47" fmla="*/ 46 h 395"/>
                <a:gd name="T48" fmla="*/ 30 w 158"/>
                <a:gd name="T49" fmla="*/ 65 h 395"/>
                <a:gd name="T50" fmla="*/ 22 w 158"/>
                <a:gd name="T51" fmla="*/ 85 h 395"/>
                <a:gd name="T52" fmla="*/ 15 w 158"/>
                <a:gd name="T53" fmla="*/ 104 h 395"/>
                <a:gd name="T54" fmla="*/ 10 w 158"/>
                <a:gd name="T55" fmla="*/ 123 h 395"/>
                <a:gd name="T56" fmla="*/ 8 w 158"/>
                <a:gd name="T57" fmla="*/ 140 h 395"/>
                <a:gd name="T58" fmla="*/ 8 w 158"/>
                <a:gd name="T59" fmla="*/ 157 h 395"/>
                <a:gd name="T60" fmla="*/ 7 w 158"/>
                <a:gd name="T61" fmla="*/ 175 h 395"/>
                <a:gd name="T62" fmla="*/ 9 w 158"/>
                <a:gd name="T63" fmla="*/ 191 h 395"/>
                <a:gd name="T64" fmla="*/ 18 w 158"/>
                <a:gd name="T65" fmla="*/ 223 h 395"/>
                <a:gd name="T66" fmla="*/ 23 w 158"/>
                <a:gd name="T67" fmla="*/ 237 h 395"/>
                <a:gd name="T68" fmla="*/ 30 w 158"/>
                <a:gd name="T69" fmla="*/ 252 h 395"/>
                <a:gd name="T70" fmla="*/ 46 w 158"/>
                <a:gd name="T71" fmla="*/ 279 h 395"/>
                <a:gd name="T72" fmla="*/ 63 w 158"/>
                <a:gd name="T73" fmla="*/ 304 h 395"/>
                <a:gd name="T74" fmla="*/ 81 w 158"/>
                <a:gd name="T75" fmla="*/ 324 h 395"/>
                <a:gd name="T76" fmla="*/ 100 w 158"/>
                <a:gd name="T77" fmla="*/ 344 h 395"/>
                <a:gd name="T78" fmla="*/ 118 w 158"/>
                <a:gd name="T79" fmla="*/ 360 h 395"/>
                <a:gd name="T80" fmla="*/ 146 w 158"/>
                <a:gd name="T81" fmla="*/ 382 h 395"/>
                <a:gd name="T82" fmla="*/ 158 w 158"/>
                <a:gd name="T83" fmla="*/ 389 h 395"/>
                <a:gd name="T84" fmla="*/ 153 w 158"/>
                <a:gd name="T85" fmla="*/ 395 h 3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58" h="395">
                  <a:moveTo>
                    <a:pt x="153" y="395"/>
                  </a:moveTo>
                  <a:lnTo>
                    <a:pt x="141" y="388"/>
                  </a:lnTo>
                  <a:lnTo>
                    <a:pt x="113" y="366"/>
                  </a:lnTo>
                  <a:lnTo>
                    <a:pt x="95" y="350"/>
                  </a:lnTo>
                  <a:lnTo>
                    <a:pt x="76" y="330"/>
                  </a:lnTo>
                  <a:lnTo>
                    <a:pt x="57" y="309"/>
                  </a:lnTo>
                  <a:lnTo>
                    <a:pt x="40" y="284"/>
                  </a:lnTo>
                  <a:lnTo>
                    <a:pt x="23" y="256"/>
                  </a:lnTo>
                  <a:lnTo>
                    <a:pt x="16" y="241"/>
                  </a:lnTo>
                  <a:lnTo>
                    <a:pt x="11" y="226"/>
                  </a:lnTo>
                  <a:lnTo>
                    <a:pt x="2" y="193"/>
                  </a:lnTo>
                  <a:lnTo>
                    <a:pt x="0" y="175"/>
                  </a:lnTo>
                  <a:lnTo>
                    <a:pt x="0" y="157"/>
                  </a:lnTo>
                  <a:lnTo>
                    <a:pt x="1" y="138"/>
                  </a:lnTo>
                  <a:lnTo>
                    <a:pt x="3" y="120"/>
                  </a:lnTo>
                  <a:lnTo>
                    <a:pt x="8" y="101"/>
                  </a:lnTo>
                  <a:lnTo>
                    <a:pt x="15" y="81"/>
                  </a:lnTo>
                  <a:lnTo>
                    <a:pt x="23" y="61"/>
                  </a:lnTo>
                  <a:lnTo>
                    <a:pt x="35" y="41"/>
                  </a:lnTo>
                  <a:lnTo>
                    <a:pt x="49" y="21"/>
                  </a:lnTo>
                  <a:lnTo>
                    <a:pt x="65" y="0"/>
                  </a:lnTo>
                  <a:lnTo>
                    <a:pt x="71" y="5"/>
                  </a:lnTo>
                  <a:lnTo>
                    <a:pt x="55" y="26"/>
                  </a:lnTo>
                  <a:lnTo>
                    <a:pt x="41" y="46"/>
                  </a:lnTo>
                  <a:lnTo>
                    <a:pt x="30" y="65"/>
                  </a:lnTo>
                  <a:lnTo>
                    <a:pt x="22" y="85"/>
                  </a:lnTo>
                  <a:lnTo>
                    <a:pt x="15" y="104"/>
                  </a:lnTo>
                  <a:lnTo>
                    <a:pt x="10" y="123"/>
                  </a:lnTo>
                  <a:lnTo>
                    <a:pt x="8" y="140"/>
                  </a:lnTo>
                  <a:lnTo>
                    <a:pt x="8" y="157"/>
                  </a:lnTo>
                  <a:lnTo>
                    <a:pt x="7" y="175"/>
                  </a:lnTo>
                  <a:lnTo>
                    <a:pt x="9" y="191"/>
                  </a:lnTo>
                  <a:lnTo>
                    <a:pt x="18" y="223"/>
                  </a:lnTo>
                  <a:lnTo>
                    <a:pt x="23" y="237"/>
                  </a:lnTo>
                  <a:lnTo>
                    <a:pt x="30" y="252"/>
                  </a:lnTo>
                  <a:lnTo>
                    <a:pt x="46" y="279"/>
                  </a:lnTo>
                  <a:lnTo>
                    <a:pt x="63" y="304"/>
                  </a:lnTo>
                  <a:lnTo>
                    <a:pt x="81" y="324"/>
                  </a:lnTo>
                  <a:lnTo>
                    <a:pt x="100" y="344"/>
                  </a:lnTo>
                  <a:lnTo>
                    <a:pt x="118" y="360"/>
                  </a:lnTo>
                  <a:lnTo>
                    <a:pt x="146" y="382"/>
                  </a:lnTo>
                  <a:lnTo>
                    <a:pt x="158" y="389"/>
                  </a:lnTo>
                  <a:lnTo>
                    <a:pt x="153" y="39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1" name="Freeform 253">
              <a:extLst>
                <a:ext uri="{FF2B5EF4-FFF2-40B4-BE49-F238E27FC236}">
                  <a16:creationId xmlns:a16="http://schemas.microsoft.com/office/drawing/2014/main" id="{2725140D-DACD-4134-9A41-F796388C4091}"/>
                </a:ext>
              </a:extLst>
            </p:cNvPr>
            <p:cNvSpPr>
              <a:spLocks/>
            </p:cNvSpPr>
            <p:nvPr/>
          </p:nvSpPr>
          <p:spPr bwMode="auto">
            <a:xfrm>
              <a:off x="3350" y="2127"/>
              <a:ext cx="594" cy="227"/>
            </a:xfrm>
            <a:custGeom>
              <a:avLst/>
              <a:gdLst>
                <a:gd name="T0" fmla="*/ 0 w 669"/>
                <a:gd name="T1" fmla="*/ 139 h 227"/>
                <a:gd name="T2" fmla="*/ 21 w 669"/>
                <a:gd name="T3" fmla="*/ 113 h 227"/>
                <a:gd name="T4" fmla="*/ 43 w 669"/>
                <a:gd name="T5" fmla="*/ 91 h 227"/>
                <a:gd name="T6" fmla="*/ 66 w 669"/>
                <a:gd name="T7" fmla="*/ 72 h 227"/>
                <a:gd name="T8" fmla="*/ 90 w 669"/>
                <a:gd name="T9" fmla="*/ 56 h 227"/>
                <a:gd name="T10" fmla="*/ 114 w 669"/>
                <a:gd name="T11" fmla="*/ 41 h 227"/>
                <a:gd name="T12" fmla="*/ 138 w 669"/>
                <a:gd name="T13" fmla="*/ 30 h 227"/>
                <a:gd name="T14" fmla="*/ 164 w 669"/>
                <a:gd name="T15" fmla="*/ 19 h 227"/>
                <a:gd name="T16" fmla="*/ 189 w 669"/>
                <a:gd name="T17" fmla="*/ 11 h 227"/>
                <a:gd name="T18" fmla="*/ 238 w 669"/>
                <a:gd name="T19" fmla="*/ 2 h 227"/>
                <a:gd name="T20" fmla="*/ 263 w 669"/>
                <a:gd name="T21" fmla="*/ 0 h 227"/>
                <a:gd name="T22" fmla="*/ 288 w 669"/>
                <a:gd name="T23" fmla="*/ 0 h 227"/>
                <a:gd name="T24" fmla="*/ 313 w 669"/>
                <a:gd name="T25" fmla="*/ 2 h 227"/>
                <a:gd name="T26" fmla="*/ 338 w 669"/>
                <a:gd name="T27" fmla="*/ 5 h 227"/>
                <a:gd name="T28" fmla="*/ 363 w 669"/>
                <a:gd name="T29" fmla="*/ 10 h 227"/>
                <a:gd name="T30" fmla="*/ 387 w 669"/>
                <a:gd name="T31" fmla="*/ 16 h 227"/>
                <a:gd name="T32" fmla="*/ 410 w 669"/>
                <a:gd name="T33" fmla="*/ 23 h 227"/>
                <a:gd name="T34" fmla="*/ 434 w 669"/>
                <a:gd name="T35" fmla="*/ 32 h 227"/>
                <a:gd name="T36" fmla="*/ 478 w 669"/>
                <a:gd name="T37" fmla="*/ 52 h 227"/>
                <a:gd name="T38" fmla="*/ 499 w 669"/>
                <a:gd name="T39" fmla="*/ 63 h 227"/>
                <a:gd name="T40" fmla="*/ 521 w 669"/>
                <a:gd name="T41" fmla="*/ 76 h 227"/>
                <a:gd name="T42" fmla="*/ 559 w 669"/>
                <a:gd name="T43" fmla="*/ 102 h 227"/>
                <a:gd name="T44" fmla="*/ 593 w 669"/>
                <a:gd name="T45" fmla="*/ 131 h 227"/>
                <a:gd name="T46" fmla="*/ 624 w 669"/>
                <a:gd name="T47" fmla="*/ 162 h 227"/>
                <a:gd name="T48" fmla="*/ 649 w 669"/>
                <a:gd name="T49" fmla="*/ 193 h 227"/>
                <a:gd name="T50" fmla="*/ 660 w 669"/>
                <a:gd name="T51" fmla="*/ 208 h 227"/>
                <a:gd name="T52" fmla="*/ 669 w 669"/>
                <a:gd name="T53" fmla="*/ 223 h 227"/>
                <a:gd name="T54" fmla="*/ 662 w 669"/>
                <a:gd name="T55" fmla="*/ 227 h 227"/>
                <a:gd name="T56" fmla="*/ 653 w 669"/>
                <a:gd name="T57" fmla="*/ 212 h 227"/>
                <a:gd name="T58" fmla="*/ 643 w 669"/>
                <a:gd name="T59" fmla="*/ 198 h 227"/>
                <a:gd name="T60" fmla="*/ 618 w 669"/>
                <a:gd name="T61" fmla="*/ 167 h 227"/>
                <a:gd name="T62" fmla="*/ 588 w 669"/>
                <a:gd name="T63" fmla="*/ 137 h 227"/>
                <a:gd name="T64" fmla="*/ 554 w 669"/>
                <a:gd name="T65" fmla="*/ 108 h 227"/>
                <a:gd name="T66" fmla="*/ 517 w 669"/>
                <a:gd name="T67" fmla="*/ 83 h 227"/>
                <a:gd name="T68" fmla="*/ 495 w 669"/>
                <a:gd name="T69" fmla="*/ 70 h 227"/>
                <a:gd name="T70" fmla="*/ 474 w 669"/>
                <a:gd name="T71" fmla="*/ 59 h 227"/>
                <a:gd name="T72" fmla="*/ 430 w 669"/>
                <a:gd name="T73" fmla="*/ 39 h 227"/>
                <a:gd name="T74" fmla="*/ 408 w 669"/>
                <a:gd name="T75" fmla="*/ 31 h 227"/>
                <a:gd name="T76" fmla="*/ 385 w 669"/>
                <a:gd name="T77" fmla="*/ 24 h 227"/>
                <a:gd name="T78" fmla="*/ 361 w 669"/>
                <a:gd name="T79" fmla="*/ 18 h 227"/>
                <a:gd name="T80" fmla="*/ 337 w 669"/>
                <a:gd name="T81" fmla="*/ 13 h 227"/>
                <a:gd name="T82" fmla="*/ 312 w 669"/>
                <a:gd name="T83" fmla="*/ 10 h 227"/>
                <a:gd name="T84" fmla="*/ 288 w 669"/>
                <a:gd name="T85" fmla="*/ 8 h 227"/>
                <a:gd name="T86" fmla="*/ 263 w 669"/>
                <a:gd name="T87" fmla="*/ 8 h 227"/>
                <a:gd name="T88" fmla="*/ 239 w 669"/>
                <a:gd name="T89" fmla="*/ 10 h 227"/>
                <a:gd name="T90" fmla="*/ 190 w 669"/>
                <a:gd name="T91" fmla="*/ 19 h 227"/>
                <a:gd name="T92" fmla="*/ 166 w 669"/>
                <a:gd name="T93" fmla="*/ 27 h 227"/>
                <a:gd name="T94" fmla="*/ 142 w 669"/>
                <a:gd name="T95" fmla="*/ 37 h 227"/>
                <a:gd name="T96" fmla="*/ 118 w 669"/>
                <a:gd name="T97" fmla="*/ 48 h 227"/>
                <a:gd name="T98" fmla="*/ 94 w 669"/>
                <a:gd name="T99" fmla="*/ 63 h 227"/>
                <a:gd name="T100" fmla="*/ 71 w 669"/>
                <a:gd name="T101" fmla="*/ 78 h 227"/>
                <a:gd name="T102" fmla="*/ 48 w 669"/>
                <a:gd name="T103" fmla="*/ 97 h 227"/>
                <a:gd name="T104" fmla="*/ 26 w 669"/>
                <a:gd name="T105" fmla="*/ 119 h 227"/>
                <a:gd name="T106" fmla="*/ 6 w 669"/>
                <a:gd name="T107" fmla="*/ 144 h 227"/>
                <a:gd name="T108" fmla="*/ 0 w 669"/>
                <a:gd name="T109" fmla="*/ 139 h 2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669" h="227">
                  <a:moveTo>
                    <a:pt x="0" y="139"/>
                  </a:moveTo>
                  <a:lnTo>
                    <a:pt x="21" y="113"/>
                  </a:lnTo>
                  <a:lnTo>
                    <a:pt x="43" y="91"/>
                  </a:lnTo>
                  <a:lnTo>
                    <a:pt x="66" y="72"/>
                  </a:lnTo>
                  <a:lnTo>
                    <a:pt x="90" y="56"/>
                  </a:lnTo>
                  <a:lnTo>
                    <a:pt x="114" y="41"/>
                  </a:lnTo>
                  <a:lnTo>
                    <a:pt x="138" y="30"/>
                  </a:lnTo>
                  <a:lnTo>
                    <a:pt x="164" y="19"/>
                  </a:lnTo>
                  <a:lnTo>
                    <a:pt x="189" y="11"/>
                  </a:lnTo>
                  <a:lnTo>
                    <a:pt x="238" y="2"/>
                  </a:lnTo>
                  <a:lnTo>
                    <a:pt x="263" y="0"/>
                  </a:lnTo>
                  <a:lnTo>
                    <a:pt x="288" y="0"/>
                  </a:lnTo>
                  <a:lnTo>
                    <a:pt x="313" y="2"/>
                  </a:lnTo>
                  <a:lnTo>
                    <a:pt x="338" y="5"/>
                  </a:lnTo>
                  <a:lnTo>
                    <a:pt x="363" y="10"/>
                  </a:lnTo>
                  <a:lnTo>
                    <a:pt x="387" y="16"/>
                  </a:lnTo>
                  <a:lnTo>
                    <a:pt x="410" y="23"/>
                  </a:lnTo>
                  <a:lnTo>
                    <a:pt x="434" y="32"/>
                  </a:lnTo>
                  <a:lnTo>
                    <a:pt x="478" y="52"/>
                  </a:lnTo>
                  <a:lnTo>
                    <a:pt x="499" y="63"/>
                  </a:lnTo>
                  <a:lnTo>
                    <a:pt x="521" y="76"/>
                  </a:lnTo>
                  <a:lnTo>
                    <a:pt x="559" y="102"/>
                  </a:lnTo>
                  <a:lnTo>
                    <a:pt x="593" y="131"/>
                  </a:lnTo>
                  <a:lnTo>
                    <a:pt x="624" y="162"/>
                  </a:lnTo>
                  <a:lnTo>
                    <a:pt x="649" y="193"/>
                  </a:lnTo>
                  <a:lnTo>
                    <a:pt x="660" y="208"/>
                  </a:lnTo>
                  <a:lnTo>
                    <a:pt x="669" y="223"/>
                  </a:lnTo>
                  <a:lnTo>
                    <a:pt x="662" y="227"/>
                  </a:lnTo>
                  <a:lnTo>
                    <a:pt x="653" y="212"/>
                  </a:lnTo>
                  <a:lnTo>
                    <a:pt x="643" y="198"/>
                  </a:lnTo>
                  <a:lnTo>
                    <a:pt x="618" y="167"/>
                  </a:lnTo>
                  <a:lnTo>
                    <a:pt x="588" y="137"/>
                  </a:lnTo>
                  <a:lnTo>
                    <a:pt x="554" y="108"/>
                  </a:lnTo>
                  <a:lnTo>
                    <a:pt x="517" y="83"/>
                  </a:lnTo>
                  <a:lnTo>
                    <a:pt x="495" y="70"/>
                  </a:lnTo>
                  <a:lnTo>
                    <a:pt x="474" y="59"/>
                  </a:lnTo>
                  <a:lnTo>
                    <a:pt x="430" y="39"/>
                  </a:lnTo>
                  <a:lnTo>
                    <a:pt x="408" y="31"/>
                  </a:lnTo>
                  <a:lnTo>
                    <a:pt x="385" y="24"/>
                  </a:lnTo>
                  <a:lnTo>
                    <a:pt x="361" y="18"/>
                  </a:lnTo>
                  <a:lnTo>
                    <a:pt x="337" y="13"/>
                  </a:lnTo>
                  <a:lnTo>
                    <a:pt x="312" y="10"/>
                  </a:lnTo>
                  <a:lnTo>
                    <a:pt x="288" y="8"/>
                  </a:lnTo>
                  <a:lnTo>
                    <a:pt x="263" y="8"/>
                  </a:lnTo>
                  <a:lnTo>
                    <a:pt x="239" y="10"/>
                  </a:lnTo>
                  <a:lnTo>
                    <a:pt x="190" y="19"/>
                  </a:lnTo>
                  <a:lnTo>
                    <a:pt x="166" y="27"/>
                  </a:lnTo>
                  <a:lnTo>
                    <a:pt x="142" y="37"/>
                  </a:lnTo>
                  <a:lnTo>
                    <a:pt x="118" y="48"/>
                  </a:lnTo>
                  <a:lnTo>
                    <a:pt x="94" y="63"/>
                  </a:lnTo>
                  <a:lnTo>
                    <a:pt x="71" y="78"/>
                  </a:lnTo>
                  <a:lnTo>
                    <a:pt x="48" y="97"/>
                  </a:lnTo>
                  <a:lnTo>
                    <a:pt x="26" y="119"/>
                  </a:lnTo>
                  <a:lnTo>
                    <a:pt x="6" y="144"/>
                  </a:lnTo>
                  <a:lnTo>
                    <a:pt x="0" y="13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2" name="Freeform 254">
              <a:extLst>
                <a:ext uri="{FF2B5EF4-FFF2-40B4-BE49-F238E27FC236}">
                  <a16:creationId xmlns:a16="http://schemas.microsoft.com/office/drawing/2014/main" id="{FDB609FA-8924-4C17-8B3F-E32F7B3BD24E}"/>
                </a:ext>
              </a:extLst>
            </p:cNvPr>
            <p:cNvSpPr>
              <a:spLocks/>
            </p:cNvSpPr>
            <p:nvPr/>
          </p:nvSpPr>
          <p:spPr bwMode="auto">
            <a:xfrm>
              <a:off x="3350" y="2266"/>
              <a:ext cx="5" cy="5"/>
            </a:xfrm>
            <a:custGeom>
              <a:avLst/>
              <a:gdLst>
                <a:gd name="T0" fmla="*/ 0 w 6"/>
                <a:gd name="T1" fmla="*/ 0 h 5"/>
                <a:gd name="T2" fmla="*/ 6 w 6"/>
                <a:gd name="T3" fmla="*/ 5 h 5"/>
                <a:gd name="T4" fmla="*/ 0 w 6"/>
                <a:gd name="T5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0" y="0"/>
                  </a:moveTo>
                  <a:lnTo>
                    <a:pt x="6" y="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3" name="Freeform 255">
              <a:extLst>
                <a:ext uri="{FF2B5EF4-FFF2-40B4-BE49-F238E27FC236}">
                  <a16:creationId xmlns:a16="http://schemas.microsoft.com/office/drawing/2014/main" id="{30D40586-0392-4420-B7B8-453B616B722F}"/>
                </a:ext>
              </a:extLst>
            </p:cNvPr>
            <p:cNvSpPr>
              <a:spLocks/>
            </p:cNvSpPr>
            <p:nvPr/>
          </p:nvSpPr>
          <p:spPr bwMode="auto">
            <a:xfrm>
              <a:off x="3825" y="2350"/>
              <a:ext cx="182" cy="548"/>
            </a:xfrm>
            <a:custGeom>
              <a:avLst/>
              <a:gdLst>
                <a:gd name="T0" fmla="*/ 134 w 205"/>
                <a:gd name="T1" fmla="*/ 0 h 548"/>
                <a:gd name="T2" fmla="*/ 149 w 205"/>
                <a:gd name="T3" fmla="*/ 30 h 548"/>
                <a:gd name="T4" fmla="*/ 163 w 205"/>
                <a:gd name="T5" fmla="*/ 60 h 548"/>
                <a:gd name="T6" fmla="*/ 177 w 205"/>
                <a:gd name="T7" fmla="*/ 94 h 548"/>
                <a:gd name="T8" fmla="*/ 189 w 205"/>
                <a:gd name="T9" fmla="*/ 126 h 548"/>
                <a:gd name="T10" fmla="*/ 197 w 205"/>
                <a:gd name="T11" fmla="*/ 159 h 548"/>
                <a:gd name="T12" fmla="*/ 203 w 205"/>
                <a:gd name="T13" fmla="*/ 194 h 548"/>
                <a:gd name="T14" fmla="*/ 205 w 205"/>
                <a:gd name="T15" fmla="*/ 229 h 548"/>
                <a:gd name="T16" fmla="*/ 204 w 205"/>
                <a:gd name="T17" fmla="*/ 264 h 548"/>
                <a:gd name="T18" fmla="*/ 198 w 205"/>
                <a:gd name="T19" fmla="*/ 299 h 548"/>
                <a:gd name="T20" fmla="*/ 188 w 205"/>
                <a:gd name="T21" fmla="*/ 336 h 548"/>
                <a:gd name="T22" fmla="*/ 180 w 205"/>
                <a:gd name="T23" fmla="*/ 354 h 548"/>
                <a:gd name="T24" fmla="*/ 171 w 205"/>
                <a:gd name="T25" fmla="*/ 372 h 548"/>
                <a:gd name="T26" fmla="*/ 162 w 205"/>
                <a:gd name="T27" fmla="*/ 390 h 548"/>
                <a:gd name="T28" fmla="*/ 151 w 205"/>
                <a:gd name="T29" fmla="*/ 407 h 548"/>
                <a:gd name="T30" fmla="*/ 124 w 205"/>
                <a:gd name="T31" fmla="*/ 445 h 548"/>
                <a:gd name="T32" fmla="*/ 91 w 205"/>
                <a:gd name="T33" fmla="*/ 479 h 548"/>
                <a:gd name="T34" fmla="*/ 51 w 205"/>
                <a:gd name="T35" fmla="*/ 514 h 548"/>
                <a:gd name="T36" fmla="*/ 5 w 205"/>
                <a:gd name="T37" fmla="*/ 548 h 548"/>
                <a:gd name="T38" fmla="*/ 0 w 205"/>
                <a:gd name="T39" fmla="*/ 542 h 548"/>
                <a:gd name="T40" fmla="*/ 46 w 205"/>
                <a:gd name="T41" fmla="*/ 508 h 548"/>
                <a:gd name="T42" fmla="*/ 85 w 205"/>
                <a:gd name="T43" fmla="*/ 474 h 548"/>
                <a:gd name="T44" fmla="*/ 118 w 205"/>
                <a:gd name="T45" fmla="*/ 440 h 548"/>
                <a:gd name="T46" fmla="*/ 144 w 205"/>
                <a:gd name="T47" fmla="*/ 403 h 548"/>
                <a:gd name="T48" fmla="*/ 155 w 205"/>
                <a:gd name="T49" fmla="*/ 386 h 548"/>
                <a:gd name="T50" fmla="*/ 164 w 205"/>
                <a:gd name="T51" fmla="*/ 368 h 548"/>
                <a:gd name="T52" fmla="*/ 172 w 205"/>
                <a:gd name="T53" fmla="*/ 350 h 548"/>
                <a:gd name="T54" fmla="*/ 180 w 205"/>
                <a:gd name="T55" fmla="*/ 334 h 548"/>
                <a:gd name="T56" fmla="*/ 190 w 205"/>
                <a:gd name="T57" fmla="*/ 298 h 548"/>
                <a:gd name="T58" fmla="*/ 196 w 205"/>
                <a:gd name="T59" fmla="*/ 264 h 548"/>
                <a:gd name="T60" fmla="*/ 197 w 205"/>
                <a:gd name="T61" fmla="*/ 229 h 548"/>
                <a:gd name="T62" fmla="*/ 195 w 205"/>
                <a:gd name="T63" fmla="*/ 195 h 548"/>
                <a:gd name="T64" fmla="*/ 189 w 205"/>
                <a:gd name="T65" fmla="*/ 161 h 548"/>
                <a:gd name="T66" fmla="*/ 181 w 205"/>
                <a:gd name="T67" fmla="*/ 128 h 548"/>
                <a:gd name="T68" fmla="*/ 169 w 205"/>
                <a:gd name="T69" fmla="*/ 96 h 548"/>
                <a:gd name="T70" fmla="*/ 156 w 205"/>
                <a:gd name="T71" fmla="*/ 64 h 548"/>
                <a:gd name="T72" fmla="*/ 142 w 205"/>
                <a:gd name="T73" fmla="*/ 34 h 548"/>
                <a:gd name="T74" fmla="*/ 127 w 205"/>
                <a:gd name="T75" fmla="*/ 4 h 548"/>
                <a:gd name="T76" fmla="*/ 134 w 205"/>
                <a:gd name="T77" fmla="*/ 0 h 5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205" h="548">
                  <a:moveTo>
                    <a:pt x="134" y="0"/>
                  </a:moveTo>
                  <a:lnTo>
                    <a:pt x="149" y="30"/>
                  </a:lnTo>
                  <a:lnTo>
                    <a:pt x="163" y="60"/>
                  </a:lnTo>
                  <a:lnTo>
                    <a:pt x="177" y="94"/>
                  </a:lnTo>
                  <a:lnTo>
                    <a:pt x="189" y="126"/>
                  </a:lnTo>
                  <a:lnTo>
                    <a:pt x="197" y="159"/>
                  </a:lnTo>
                  <a:lnTo>
                    <a:pt x="203" y="194"/>
                  </a:lnTo>
                  <a:lnTo>
                    <a:pt x="205" y="229"/>
                  </a:lnTo>
                  <a:lnTo>
                    <a:pt x="204" y="264"/>
                  </a:lnTo>
                  <a:lnTo>
                    <a:pt x="198" y="299"/>
                  </a:lnTo>
                  <a:lnTo>
                    <a:pt x="188" y="336"/>
                  </a:lnTo>
                  <a:lnTo>
                    <a:pt x="180" y="354"/>
                  </a:lnTo>
                  <a:lnTo>
                    <a:pt x="171" y="372"/>
                  </a:lnTo>
                  <a:lnTo>
                    <a:pt x="162" y="390"/>
                  </a:lnTo>
                  <a:lnTo>
                    <a:pt x="151" y="407"/>
                  </a:lnTo>
                  <a:lnTo>
                    <a:pt x="124" y="445"/>
                  </a:lnTo>
                  <a:lnTo>
                    <a:pt x="91" y="479"/>
                  </a:lnTo>
                  <a:lnTo>
                    <a:pt x="51" y="514"/>
                  </a:lnTo>
                  <a:lnTo>
                    <a:pt x="5" y="548"/>
                  </a:lnTo>
                  <a:lnTo>
                    <a:pt x="0" y="542"/>
                  </a:lnTo>
                  <a:lnTo>
                    <a:pt x="46" y="508"/>
                  </a:lnTo>
                  <a:lnTo>
                    <a:pt x="85" y="474"/>
                  </a:lnTo>
                  <a:lnTo>
                    <a:pt x="118" y="440"/>
                  </a:lnTo>
                  <a:lnTo>
                    <a:pt x="144" y="403"/>
                  </a:lnTo>
                  <a:lnTo>
                    <a:pt x="155" y="386"/>
                  </a:lnTo>
                  <a:lnTo>
                    <a:pt x="164" y="368"/>
                  </a:lnTo>
                  <a:lnTo>
                    <a:pt x="172" y="350"/>
                  </a:lnTo>
                  <a:lnTo>
                    <a:pt x="180" y="334"/>
                  </a:lnTo>
                  <a:lnTo>
                    <a:pt x="190" y="298"/>
                  </a:lnTo>
                  <a:lnTo>
                    <a:pt x="196" y="264"/>
                  </a:lnTo>
                  <a:lnTo>
                    <a:pt x="197" y="229"/>
                  </a:lnTo>
                  <a:lnTo>
                    <a:pt x="195" y="195"/>
                  </a:lnTo>
                  <a:lnTo>
                    <a:pt x="189" y="161"/>
                  </a:lnTo>
                  <a:lnTo>
                    <a:pt x="181" y="128"/>
                  </a:lnTo>
                  <a:lnTo>
                    <a:pt x="169" y="96"/>
                  </a:lnTo>
                  <a:lnTo>
                    <a:pt x="156" y="64"/>
                  </a:lnTo>
                  <a:lnTo>
                    <a:pt x="142" y="34"/>
                  </a:lnTo>
                  <a:lnTo>
                    <a:pt x="127" y="4"/>
                  </a:lnTo>
                  <a:lnTo>
                    <a:pt x="13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4" name="Freeform 256">
              <a:extLst>
                <a:ext uri="{FF2B5EF4-FFF2-40B4-BE49-F238E27FC236}">
                  <a16:creationId xmlns:a16="http://schemas.microsoft.com/office/drawing/2014/main" id="{12E338C6-D8F5-4F2D-A35A-F2AEC36BC171}"/>
                </a:ext>
              </a:extLst>
            </p:cNvPr>
            <p:cNvSpPr>
              <a:spLocks/>
            </p:cNvSpPr>
            <p:nvPr/>
          </p:nvSpPr>
          <p:spPr bwMode="auto">
            <a:xfrm>
              <a:off x="3938" y="2350"/>
              <a:ext cx="6" cy="4"/>
            </a:xfrm>
            <a:custGeom>
              <a:avLst/>
              <a:gdLst>
                <a:gd name="T0" fmla="*/ 7 w 7"/>
                <a:gd name="T1" fmla="*/ 0 h 4"/>
                <a:gd name="T2" fmla="*/ 0 w 7"/>
                <a:gd name="T3" fmla="*/ 4 h 4"/>
                <a:gd name="T4" fmla="*/ 7 w 7"/>
                <a:gd name="T5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4">
                  <a:moveTo>
                    <a:pt x="7" y="0"/>
                  </a:moveTo>
                  <a:lnTo>
                    <a:pt x="0" y="4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5" name="Freeform 257">
              <a:extLst>
                <a:ext uri="{FF2B5EF4-FFF2-40B4-BE49-F238E27FC236}">
                  <a16:creationId xmlns:a16="http://schemas.microsoft.com/office/drawing/2014/main" id="{D8A44309-3999-4EFB-A6E7-11454D7D4DBA}"/>
                </a:ext>
              </a:extLst>
            </p:cNvPr>
            <p:cNvSpPr>
              <a:spLocks/>
            </p:cNvSpPr>
            <p:nvPr/>
          </p:nvSpPr>
          <p:spPr bwMode="auto">
            <a:xfrm>
              <a:off x="3461" y="2825"/>
              <a:ext cx="369" cy="113"/>
            </a:xfrm>
            <a:custGeom>
              <a:avLst/>
              <a:gdLst>
                <a:gd name="T0" fmla="*/ 415 w 415"/>
                <a:gd name="T1" fmla="*/ 73 h 113"/>
                <a:gd name="T2" fmla="*/ 387 w 415"/>
                <a:gd name="T3" fmla="*/ 90 h 113"/>
                <a:gd name="T4" fmla="*/ 356 w 415"/>
                <a:gd name="T5" fmla="*/ 101 h 113"/>
                <a:gd name="T6" fmla="*/ 340 w 415"/>
                <a:gd name="T7" fmla="*/ 105 h 113"/>
                <a:gd name="T8" fmla="*/ 325 w 415"/>
                <a:gd name="T9" fmla="*/ 109 h 113"/>
                <a:gd name="T10" fmla="*/ 294 w 415"/>
                <a:gd name="T11" fmla="*/ 113 h 113"/>
                <a:gd name="T12" fmla="*/ 261 w 415"/>
                <a:gd name="T13" fmla="*/ 113 h 113"/>
                <a:gd name="T14" fmla="*/ 230 w 415"/>
                <a:gd name="T15" fmla="*/ 111 h 113"/>
                <a:gd name="T16" fmla="*/ 198 w 415"/>
                <a:gd name="T17" fmla="*/ 106 h 113"/>
                <a:gd name="T18" fmla="*/ 166 w 415"/>
                <a:gd name="T19" fmla="*/ 99 h 113"/>
                <a:gd name="T20" fmla="*/ 137 w 415"/>
                <a:gd name="T21" fmla="*/ 90 h 113"/>
                <a:gd name="T22" fmla="*/ 109 w 415"/>
                <a:gd name="T23" fmla="*/ 79 h 113"/>
                <a:gd name="T24" fmla="*/ 84 w 415"/>
                <a:gd name="T25" fmla="*/ 68 h 113"/>
                <a:gd name="T26" fmla="*/ 60 w 415"/>
                <a:gd name="T27" fmla="*/ 55 h 113"/>
                <a:gd name="T28" fmla="*/ 40 w 415"/>
                <a:gd name="T29" fmla="*/ 42 h 113"/>
                <a:gd name="T30" fmla="*/ 23 w 415"/>
                <a:gd name="T31" fmla="*/ 29 h 113"/>
                <a:gd name="T32" fmla="*/ 9 w 415"/>
                <a:gd name="T33" fmla="*/ 17 h 113"/>
                <a:gd name="T34" fmla="*/ 0 w 415"/>
                <a:gd name="T35" fmla="*/ 5 h 113"/>
                <a:gd name="T36" fmla="*/ 6 w 415"/>
                <a:gd name="T37" fmla="*/ 0 h 113"/>
                <a:gd name="T38" fmla="*/ 14 w 415"/>
                <a:gd name="T39" fmla="*/ 11 h 113"/>
                <a:gd name="T40" fmla="*/ 28 w 415"/>
                <a:gd name="T41" fmla="*/ 23 h 113"/>
                <a:gd name="T42" fmla="*/ 45 w 415"/>
                <a:gd name="T43" fmla="*/ 36 h 113"/>
                <a:gd name="T44" fmla="*/ 65 w 415"/>
                <a:gd name="T45" fmla="*/ 49 h 113"/>
                <a:gd name="T46" fmla="*/ 88 w 415"/>
                <a:gd name="T47" fmla="*/ 61 h 113"/>
                <a:gd name="T48" fmla="*/ 113 w 415"/>
                <a:gd name="T49" fmla="*/ 72 h 113"/>
                <a:gd name="T50" fmla="*/ 140 w 415"/>
                <a:gd name="T51" fmla="*/ 83 h 113"/>
                <a:gd name="T52" fmla="*/ 169 w 415"/>
                <a:gd name="T53" fmla="*/ 92 h 113"/>
                <a:gd name="T54" fmla="*/ 200 w 415"/>
                <a:gd name="T55" fmla="*/ 99 h 113"/>
                <a:gd name="T56" fmla="*/ 230 w 415"/>
                <a:gd name="T57" fmla="*/ 104 h 113"/>
                <a:gd name="T58" fmla="*/ 261 w 415"/>
                <a:gd name="T59" fmla="*/ 106 h 113"/>
                <a:gd name="T60" fmla="*/ 292 w 415"/>
                <a:gd name="T61" fmla="*/ 106 h 113"/>
                <a:gd name="T62" fmla="*/ 323 w 415"/>
                <a:gd name="T63" fmla="*/ 102 h 113"/>
                <a:gd name="T64" fmla="*/ 337 w 415"/>
                <a:gd name="T65" fmla="*/ 98 h 113"/>
                <a:gd name="T66" fmla="*/ 352 w 415"/>
                <a:gd name="T67" fmla="*/ 94 h 113"/>
                <a:gd name="T68" fmla="*/ 383 w 415"/>
                <a:gd name="T69" fmla="*/ 83 h 113"/>
                <a:gd name="T70" fmla="*/ 410 w 415"/>
                <a:gd name="T71" fmla="*/ 67 h 113"/>
                <a:gd name="T72" fmla="*/ 415 w 415"/>
                <a:gd name="T73" fmla="*/ 73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415" h="113">
                  <a:moveTo>
                    <a:pt x="415" y="73"/>
                  </a:moveTo>
                  <a:lnTo>
                    <a:pt x="387" y="90"/>
                  </a:lnTo>
                  <a:lnTo>
                    <a:pt x="356" y="101"/>
                  </a:lnTo>
                  <a:lnTo>
                    <a:pt x="340" y="105"/>
                  </a:lnTo>
                  <a:lnTo>
                    <a:pt x="325" y="109"/>
                  </a:lnTo>
                  <a:lnTo>
                    <a:pt x="294" y="113"/>
                  </a:lnTo>
                  <a:lnTo>
                    <a:pt x="261" y="113"/>
                  </a:lnTo>
                  <a:lnTo>
                    <a:pt x="230" y="111"/>
                  </a:lnTo>
                  <a:lnTo>
                    <a:pt x="198" y="106"/>
                  </a:lnTo>
                  <a:lnTo>
                    <a:pt x="166" y="99"/>
                  </a:lnTo>
                  <a:lnTo>
                    <a:pt x="137" y="90"/>
                  </a:lnTo>
                  <a:lnTo>
                    <a:pt x="109" y="79"/>
                  </a:lnTo>
                  <a:lnTo>
                    <a:pt x="84" y="68"/>
                  </a:lnTo>
                  <a:lnTo>
                    <a:pt x="60" y="55"/>
                  </a:lnTo>
                  <a:lnTo>
                    <a:pt x="40" y="42"/>
                  </a:lnTo>
                  <a:lnTo>
                    <a:pt x="23" y="29"/>
                  </a:lnTo>
                  <a:lnTo>
                    <a:pt x="9" y="17"/>
                  </a:lnTo>
                  <a:lnTo>
                    <a:pt x="0" y="5"/>
                  </a:lnTo>
                  <a:lnTo>
                    <a:pt x="6" y="0"/>
                  </a:lnTo>
                  <a:lnTo>
                    <a:pt x="14" y="11"/>
                  </a:lnTo>
                  <a:lnTo>
                    <a:pt x="28" y="23"/>
                  </a:lnTo>
                  <a:lnTo>
                    <a:pt x="45" y="36"/>
                  </a:lnTo>
                  <a:lnTo>
                    <a:pt x="65" y="49"/>
                  </a:lnTo>
                  <a:lnTo>
                    <a:pt x="88" y="61"/>
                  </a:lnTo>
                  <a:lnTo>
                    <a:pt x="113" y="72"/>
                  </a:lnTo>
                  <a:lnTo>
                    <a:pt x="140" y="83"/>
                  </a:lnTo>
                  <a:lnTo>
                    <a:pt x="169" y="92"/>
                  </a:lnTo>
                  <a:lnTo>
                    <a:pt x="200" y="99"/>
                  </a:lnTo>
                  <a:lnTo>
                    <a:pt x="230" y="104"/>
                  </a:lnTo>
                  <a:lnTo>
                    <a:pt x="261" y="106"/>
                  </a:lnTo>
                  <a:lnTo>
                    <a:pt x="292" y="106"/>
                  </a:lnTo>
                  <a:lnTo>
                    <a:pt x="323" y="102"/>
                  </a:lnTo>
                  <a:lnTo>
                    <a:pt x="337" y="98"/>
                  </a:lnTo>
                  <a:lnTo>
                    <a:pt x="352" y="94"/>
                  </a:lnTo>
                  <a:lnTo>
                    <a:pt x="383" y="83"/>
                  </a:lnTo>
                  <a:lnTo>
                    <a:pt x="410" y="67"/>
                  </a:lnTo>
                  <a:lnTo>
                    <a:pt x="415" y="7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6" name="Freeform 258">
              <a:extLst>
                <a:ext uri="{FF2B5EF4-FFF2-40B4-BE49-F238E27FC236}">
                  <a16:creationId xmlns:a16="http://schemas.microsoft.com/office/drawing/2014/main" id="{1042B8C0-DFD5-4BEC-91FB-D96263001165}"/>
                </a:ext>
              </a:extLst>
            </p:cNvPr>
            <p:cNvSpPr>
              <a:spLocks/>
            </p:cNvSpPr>
            <p:nvPr/>
          </p:nvSpPr>
          <p:spPr bwMode="auto">
            <a:xfrm>
              <a:off x="3825" y="2892"/>
              <a:ext cx="5" cy="6"/>
            </a:xfrm>
            <a:custGeom>
              <a:avLst/>
              <a:gdLst>
                <a:gd name="T0" fmla="*/ 5 w 5"/>
                <a:gd name="T1" fmla="*/ 6 h 6"/>
                <a:gd name="T2" fmla="*/ 0 w 5"/>
                <a:gd name="T3" fmla="*/ 0 h 6"/>
                <a:gd name="T4" fmla="*/ 5 w 5"/>
                <a:gd name="T5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" h="6">
                  <a:moveTo>
                    <a:pt x="5" y="6"/>
                  </a:moveTo>
                  <a:lnTo>
                    <a:pt x="0" y="0"/>
                  </a:lnTo>
                  <a:lnTo>
                    <a:pt x="5" y="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7" name="Freeform 259">
              <a:extLst>
                <a:ext uri="{FF2B5EF4-FFF2-40B4-BE49-F238E27FC236}">
                  <a16:creationId xmlns:a16="http://schemas.microsoft.com/office/drawing/2014/main" id="{5F3A4EFE-5E98-4649-AA12-7AF8EB5D7F6A}"/>
                </a:ext>
              </a:extLst>
            </p:cNvPr>
            <p:cNvSpPr>
              <a:spLocks/>
            </p:cNvSpPr>
            <p:nvPr/>
          </p:nvSpPr>
          <p:spPr bwMode="auto">
            <a:xfrm>
              <a:off x="3427" y="2658"/>
              <a:ext cx="39" cy="171"/>
            </a:xfrm>
            <a:custGeom>
              <a:avLst/>
              <a:gdLst>
                <a:gd name="T0" fmla="*/ 37 w 44"/>
                <a:gd name="T1" fmla="*/ 171 h 171"/>
                <a:gd name="T2" fmla="*/ 24 w 44"/>
                <a:gd name="T3" fmla="*/ 147 h 171"/>
                <a:gd name="T4" fmla="*/ 14 w 44"/>
                <a:gd name="T5" fmla="*/ 119 h 171"/>
                <a:gd name="T6" fmla="*/ 7 w 44"/>
                <a:gd name="T7" fmla="*/ 89 h 171"/>
                <a:gd name="T8" fmla="*/ 3 w 44"/>
                <a:gd name="T9" fmla="*/ 62 h 171"/>
                <a:gd name="T10" fmla="*/ 0 w 44"/>
                <a:gd name="T11" fmla="*/ 18 h 171"/>
                <a:gd name="T12" fmla="*/ 0 w 44"/>
                <a:gd name="T13" fmla="*/ 0 h 171"/>
                <a:gd name="T14" fmla="*/ 8 w 44"/>
                <a:gd name="T15" fmla="*/ 0 h 171"/>
                <a:gd name="T16" fmla="*/ 7 w 44"/>
                <a:gd name="T17" fmla="*/ 18 h 171"/>
                <a:gd name="T18" fmla="*/ 11 w 44"/>
                <a:gd name="T19" fmla="*/ 62 h 171"/>
                <a:gd name="T20" fmla="*/ 15 w 44"/>
                <a:gd name="T21" fmla="*/ 87 h 171"/>
                <a:gd name="T22" fmla="*/ 21 w 44"/>
                <a:gd name="T23" fmla="*/ 115 h 171"/>
                <a:gd name="T24" fmla="*/ 31 w 44"/>
                <a:gd name="T25" fmla="*/ 143 h 171"/>
                <a:gd name="T26" fmla="*/ 44 w 44"/>
                <a:gd name="T27" fmla="*/ 167 h 171"/>
                <a:gd name="T28" fmla="*/ 37 w 44"/>
                <a:gd name="T29" fmla="*/ 171 h 1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44" h="171">
                  <a:moveTo>
                    <a:pt x="37" y="171"/>
                  </a:moveTo>
                  <a:lnTo>
                    <a:pt x="24" y="147"/>
                  </a:lnTo>
                  <a:lnTo>
                    <a:pt x="14" y="119"/>
                  </a:lnTo>
                  <a:lnTo>
                    <a:pt x="7" y="89"/>
                  </a:lnTo>
                  <a:lnTo>
                    <a:pt x="3" y="62"/>
                  </a:lnTo>
                  <a:lnTo>
                    <a:pt x="0" y="18"/>
                  </a:lnTo>
                  <a:lnTo>
                    <a:pt x="0" y="0"/>
                  </a:lnTo>
                  <a:lnTo>
                    <a:pt x="8" y="0"/>
                  </a:lnTo>
                  <a:lnTo>
                    <a:pt x="7" y="18"/>
                  </a:lnTo>
                  <a:lnTo>
                    <a:pt x="11" y="62"/>
                  </a:lnTo>
                  <a:lnTo>
                    <a:pt x="15" y="87"/>
                  </a:lnTo>
                  <a:lnTo>
                    <a:pt x="21" y="115"/>
                  </a:lnTo>
                  <a:lnTo>
                    <a:pt x="31" y="143"/>
                  </a:lnTo>
                  <a:lnTo>
                    <a:pt x="44" y="167"/>
                  </a:lnTo>
                  <a:lnTo>
                    <a:pt x="37" y="17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8" name="Freeform 260">
              <a:extLst>
                <a:ext uri="{FF2B5EF4-FFF2-40B4-BE49-F238E27FC236}">
                  <a16:creationId xmlns:a16="http://schemas.microsoft.com/office/drawing/2014/main" id="{E24D2480-E346-4431-A6D6-5E12F3E4E656}"/>
                </a:ext>
              </a:extLst>
            </p:cNvPr>
            <p:cNvSpPr>
              <a:spLocks/>
            </p:cNvSpPr>
            <p:nvPr/>
          </p:nvSpPr>
          <p:spPr bwMode="auto">
            <a:xfrm>
              <a:off x="3427" y="2655"/>
              <a:ext cx="7" cy="6"/>
            </a:xfrm>
            <a:custGeom>
              <a:avLst/>
              <a:gdLst>
                <a:gd name="T0" fmla="*/ 8 w 8"/>
                <a:gd name="T1" fmla="*/ 3 h 6"/>
                <a:gd name="T2" fmla="*/ 8 w 8"/>
                <a:gd name="T3" fmla="*/ 1 h 6"/>
                <a:gd name="T4" fmla="*/ 6 w 8"/>
                <a:gd name="T5" fmla="*/ 0 h 6"/>
                <a:gd name="T6" fmla="*/ 1 w 8"/>
                <a:gd name="T7" fmla="*/ 6 h 6"/>
                <a:gd name="T8" fmla="*/ 0 w 8"/>
                <a:gd name="T9" fmla="*/ 3 h 6"/>
                <a:gd name="T10" fmla="*/ 8 w 8"/>
                <a:gd name="T11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" h="6">
                  <a:moveTo>
                    <a:pt x="8" y="3"/>
                  </a:moveTo>
                  <a:lnTo>
                    <a:pt x="8" y="1"/>
                  </a:lnTo>
                  <a:lnTo>
                    <a:pt x="6" y="0"/>
                  </a:lnTo>
                  <a:lnTo>
                    <a:pt x="1" y="6"/>
                  </a:lnTo>
                  <a:lnTo>
                    <a:pt x="0" y="3"/>
                  </a:lnTo>
                  <a:lnTo>
                    <a:pt x="8" y="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9" name="Oval 261">
              <a:extLst>
                <a:ext uri="{FF2B5EF4-FFF2-40B4-BE49-F238E27FC236}">
                  <a16:creationId xmlns:a16="http://schemas.microsoft.com/office/drawing/2014/main" id="{B451524A-5825-4B4A-BDC1-858D4B1D10A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70" y="2388"/>
              <a:ext cx="171" cy="193"/>
            </a:xfrm>
            <a:prstGeom prst="ellipse">
              <a:avLst/>
            </a:prstGeom>
            <a:solidFill>
              <a:srgbClr val="C5101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0" name="Freeform 262">
              <a:extLst>
                <a:ext uri="{FF2B5EF4-FFF2-40B4-BE49-F238E27FC236}">
                  <a16:creationId xmlns:a16="http://schemas.microsoft.com/office/drawing/2014/main" id="{D51996B5-4DEB-4FEE-BF75-66BFD23E48AD}"/>
                </a:ext>
              </a:extLst>
            </p:cNvPr>
            <p:cNvSpPr>
              <a:spLocks/>
            </p:cNvSpPr>
            <p:nvPr/>
          </p:nvSpPr>
          <p:spPr bwMode="auto">
            <a:xfrm>
              <a:off x="1929" y="1376"/>
              <a:ext cx="2150" cy="1954"/>
            </a:xfrm>
            <a:custGeom>
              <a:avLst/>
              <a:gdLst>
                <a:gd name="T0" fmla="*/ 1499 w 2419"/>
                <a:gd name="T1" fmla="*/ 1611 h 1954"/>
                <a:gd name="T2" fmla="*/ 1436 w 2419"/>
                <a:gd name="T3" fmla="*/ 1449 h 1954"/>
                <a:gd name="T4" fmla="*/ 1373 w 2419"/>
                <a:gd name="T5" fmla="*/ 1189 h 1954"/>
                <a:gd name="T6" fmla="*/ 1319 w 2419"/>
                <a:gd name="T7" fmla="*/ 1038 h 1954"/>
                <a:gd name="T8" fmla="*/ 1243 w 2419"/>
                <a:gd name="T9" fmla="*/ 907 h 1954"/>
                <a:gd name="T10" fmla="*/ 1175 w 2419"/>
                <a:gd name="T11" fmla="*/ 837 h 1954"/>
                <a:gd name="T12" fmla="*/ 1052 w 2419"/>
                <a:gd name="T13" fmla="*/ 773 h 1954"/>
                <a:gd name="T14" fmla="*/ 921 w 2419"/>
                <a:gd name="T15" fmla="*/ 733 h 1954"/>
                <a:gd name="T16" fmla="*/ 791 w 2419"/>
                <a:gd name="T17" fmla="*/ 728 h 1954"/>
                <a:gd name="T18" fmla="*/ 490 w 2419"/>
                <a:gd name="T19" fmla="*/ 759 h 1954"/>
                <a:gd name="T20" fmla="*/ 294 w 2419"/>
                <a:gd name="T21" fmla="*/ 758 h 1954"/>
                <a:gd name="T22" fmla="*/ 185 w 2419"/>
                <a:gd name="T23" fmla="*/ 729 h 1954"/>
                <a:gd name="T24" fmla="*/ 107 w 2419"/>
                <a:gd name="T25" fmla="*/ 680 h 1954"/>
                <a:gd name="T26" fmla="*/ 49 w 2419"/>
                <a:gd name="T27" fmla="*/ 614 h 1954"/>
                <a:gd name="T28" fmla="*/ 13 w 2419"/>
                <a:gd name="T29" fmla="*/ 534 h 1954"/>
                <a:gd name="T30" fmla="*/ 0 w 2419"/>
                <a:gd name="T31" fmla="*/ 447 h 1954"/>
                <a:gd name="T32" fmla="*/ 12 w 2419"/>
                <a:gd name="T33" fmla="*/ 355 h 1954"/>
                <a:gd name="T34" fmla="*/ 51 w 2419"/>
                <a:gd name="T35" fmla="*/ 266 h 1954"/>
                <a:gd name="T36" fmla="*/ 117 w 2419"/>
                <a:gd name="T37" fmla="*/ 181 h 1954"/>
                <a:gd name="T38" fmla="*/ 212 w 2419"/>
                <a:gd name="T39" fmla="*/ 107 h 1954"/>
                <a:gd name="T40" fmla="*/ 339 w 2419"/>
                <a:gd name="T41" fmla="*/ 48 h 1954"/>
                <a:gd name="T42" fmla="*/ 526 w 2419"/>
                <a:gd name="T43" fmla="*/ 7 h 1954"/>
                <a:gd name="T44" fmla="*/ 752 w 2419"/>
                <a:gd name="T45" fmla="*/ 3 h 1954"/>
                <a:gd name="T46" fmla="*/ 965 w 2419"/>
                <a:gd name="T47" fmla="*/ 33 h 1954"/>
                <a:gd name="T48" fmla="*/ 1141 w 2419"/>
                <a:gd name="T49" fmla="*/ 78 h 1954"/>
                <a:gd name="T50" fmla="*/ 1340 w 2419"/>
                <a:gd name="T51" fmla="*/ 164 h 1954"/>
                <a:gd name="T52" fmla="*/ 1760 w 2419"/>
                <a:gd name="T53" fmla="*/ 391 h 1954"/>
                <a:gd name="T54" fmla="*/ 1939 w 2419"/>
                <a:gd name="T55" fmla="*/ 461 h 1954"/>
                <a:gd name="T56" fmla="*/ 2149 w 2419"/>
                <a:gd name="T57" fmla="*/ 501 h 1954"/>
                <a:gd name="T58" fmla="*/ 2339 w 2419"/>
                <a:gd name="T59" fmla="*/ 504 h 1954"/>
                <a:gd name="T60" fmla="*/ 2378 w 2419"/>
                <a:gd name="T61" fmla="*/ 514 h 1954"/>
                <a:gd name="T62" fmla="*/ 2274 w 2419"/>
                <a:gd name="T63" fmla="*/ 532 h 1954"/>
                <a:gd name="T64" fmla="*/ 2129 w 2419"/>
                <a:gd name="T65" fmla="*/ 526 h 1954"/>
                <a:gd name="T66" fmla="*/ 1951 w 2419"/>
                <a:gd name="T67" fmla="*/ 491 h 1954"/>
                <a:gd name="T68" fmla="*/ 1722 w 2419"/>
                <a:gd name="T69" fmla="*/ 412 h 1954"/>
                <a:gd name="T70" fmla="*/ 1458 w 2419"/>
                <a:gd name="T71" fmla="*/ 273 h 1954"/>
                <a:gd name="T72" fmla="*/ 1208 w 2419"/>
                <a:gd name="T73" fmla="*/ 147 h 1954"/>
                <a:gd name="T74" fmla="*/ 1004 w 2419"/>
                <a:gd name="T75" fmla="*/ 75 h 1954"/>
                <a:gd name="T76" fmla="*/ 844 w 2419"/>
                <a:gd name="T77" fmla="*/ 43 h 1954"/>
                <a:gd name="T78" fmla="*/ 670 w 2419"/>
                <a:gd name="T79" fmla="*/ 30 h 1954"/>
                <a:gd name="T80" fmla="*/ 457 w 2419"/>
                <a:gd name="T81" fmla="*/ 46 h 1954"/>
                <a:gd name="T82" fmla="*/ 307 w 2419"/>
                <a:gd name="T83" fmla="*/ 95 h 1954"/>
                <a:gd name="T84" fmla="*/ 185 w 2419"/>
                <a:gd name="T85" fmla="*/ 174 h 1954"/>
                <a:gd name="T86" fmla="*/ 98 w 2419"/>
                <a:gd name="T87" fmla="*/ 273 h 1954"/>
                <a:gd name="T88" fmla="*/ 49 w 2419"/>
                <a:gd name="T89" fmla="*/ 382 h 1954"/>
                <a:gd name="T90" fmla="*/ 39 w 2419"/>
                <a:gd name="T91" fmla="*/ 490 h 1954"/>
                <a:gd name="T92" fmla="*/ 77 w 2419"/>
                <a:gd name="T93" fmla="*/ 590 h 1954"/>
                <a:gd name="T94" fmla="*/ 164 w 2419"/>
                <a:gd name="T95" fmla="*/ 669 h 1954"/>
                <a:gd name="T96" fmla="*/ 304 w 2419"/>
                <a:gd name="T97" fmla="*/ 719 h 1954"/>
                <a:gd name="T98" fmla="*/ 504 w 2419"/>
                <a:gd name="T99" fmla="*/ 730 h 1954"/>
                <a:gd name="T100" fmla="*/ 681 w 2419"/>
                <a:gd name="T101" fmla="*/ 706 h 1954"/>
                <a:gd name="T102" fmla="*/ 883 w 2419"/>
                <a:gd name="T103" fmla="*/ 682 h 1954"/>
                <a:gd name="T104" fmla="*/ 991 w 2419"/>
                <a:gd name="T105" fmla="*/ 698 h 1954"/>
                <a:gd name="T106" fmla="*/ 1078 w 2419"/>
                <a:gd name="T107" fmla="*/ 726 h 1954"/>
                <a:gd name="T108" fmla="*/ 1192 w 2419"/>
                <a:gd name="T109" fmla="*/ 789 h 1954"/>
                <a:gd name="T110" fmla="*/ 1264 w 2419"/>
                <a:gd name="T111" fmla="*/ 851 h 1954"/>
                <a:gd name="T112" fmla="*/ 1336 w 2419"/>
                <a:gd name="T113" fmla="*/ 952 h 1954"/>
                <a:gd name="T114" fmla="*/ 1390 w 2419"/>
                <a:gd name="T115" fmla="*/ 1086 h 1954"/>
                <a:gd name="T116" fmla="*/ 1459 w 2419"/>
                <a:gd name="T117" fmla="*/ 1375 h 1954"/>
                <a:gd name="T118" fmla="*/ 1526 w 2419"/>
                <a:gd name="T119" fmla="*/ 1606 h 19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2419" h="1954">
                  <a:moveTo>
                    <a:pt x="1669" y="1954"/>
                  </a:moveTo>
                  <a:lnTo>
                    <a:pt x="1636" y="1892"/>
                  </a:lnTo>
                  <a:lnTo>
                    <a:pt x="1601" y="1825"/>
                  </a:lnTo>
                  <a:lnTo>
                    <a:pt x="1561" y="1743"/>
                  </a:lnTo>
                  <a:lnTo>
                    <a:pt x="1540" y="1700"/>
                  </a:lnTo>
                  <a:lnTo>
                    <a:pt x="1519" y="1656"/>
                  </a:lnTo>
                  <a:lnTo>
                    <a:pt x="1499" y="1611"/>
                  </a:lnTo>
                  <a:lnTo>
                    <a:pt x="1479" y="1566"/>
                  </a:lnTo>
                  <a:lnTo>
                    <a:pt x="1470" y="1545"/>
                  </a:lnTo>
                  <a:lnTo>
                    <a:pt x="1462" y="1524"/>
                  </a:lnTo>
                  <a:lnTo>
                    <a:pt x="1454" y="1504"/>
                  </a:lnTo>
                  <a:lnTo>
                    <a:pt x="1447" y="1485"/>
                  </a:lnTo>
                  <a:lnTo>
                    <a:pt x="1441" y="1467"/>
                  </a:lnTo>
                  <a:lnTo>
                    <a:pt x="1436" y="1449"/>
                  </a:lnTo>
                  <a:lnTo>
                    <a:pt x="1431" y="1433"/>
                  </a:lnTo>
                  <a:lnTo>
                    <a:pt x="1428" y="1418"/>
                  </a:lnTo>
                  <a:lnTo>
                    <a:pt x="1414" y="1351"/>
                  </a:lnTo>
                  <a:lnTo>
                    <a:pt x="1405" y="1314"/>
                  </a:lnTo>
                  <a:lnTo>
                    <a:pt x="1396" y="1274"/>
                  </a:lnTo>
                  <a:lnTo>
                    <a:pt x="1385" y="1233"/>
                  </a:lnTo>
                  <a:lnTo>
                    <a:pt x="1373" y="1189"/>
                  </a:lnTo>
                  <a:lnTo>
                    <a:pt x="1359" y="1146"/>
                  </a:lnTo>
                  <a:lnTo>
                    <a:pt x="1352" y="1124"/>
                  </a:lnTo>
                  <a:lnTo>
                    <a:pt x="1344" y="1102"/>
                  </a:lnTo>
                  <a:lnTo>
                    <a:pt x="1336" y="1081"/>
                  </a:lnTo>
                  <a:lnTo>
                    <a:pt x="1328" y="1060"/>
                  </a:lnTo>
                  <a:lnTo>
                    <a:pt x="1323" y="1048"/>
                  </a:lnTo>
                  <a:lnTo>
                    <a:pt x="1319" y="1038"/>
                  </a:lnTo>
                  <a:lnTo>
                    <a:pt x="1310" y="1017"/>
                  </a:lnTo>
                  <a:lnTo>
                    <a:pt x="1300" y="997"/>
                  </a:lnTo>
                  <a:lnTo>
                    <a:pt x="1290" y="978"/>
                  </a:lnTo>
                  <a:lnTo>
                    <a:pt x="1278" y="959"/>
                  </a:lnTo>
                  <a:lnTo>
                    <a:pt x="1267" y="941"/>
                  </a:lnTo>
                  <a:lnTo>
                    <a:pt x="1255" y="923"/>
                  </a:lnTo>
                  <a:lnTo>
                    <a:pt x="1243" y="907"/>
                  </a:lnTo>
                  <a:lnTo>
                    <a:pt x="1237" y="899"/>
                  </a:lnTo>
                  <a:lnTo>
                    <a:pt x="1231" y="891"/>
                  </a:lnTo>
                  <a:lnTo>
                    <a:pt x="1218" y="875"/>
                  </a:lnTo>
                  <a:lnTo>
                    <a:pt x="1204" y="861"/>
                  </a:lnTo>
                  <a:lnTo>
                    <a:pt x="1197" y="855"/>
                  </a:lnTo>
                  <a:lnTo>
                    <a:pt x="1190" y="849"/>
                  </a:lnTo>
                  <a:lnTo>
                    <a:pt x="1175" y="837"/>
                  </a:lnTo>
                  <a:lnTo>
                    <a:pt x="1160" y="827"/>
                  </a:lnTo>
                  <a:lnTo>
                    <a:pt x="1149" y="820"/>
                  </a:lnTo>
                  <a:lnTo>
                    <a:pt x="1136" y="813"/>
                  </a:lnTo>
                  <a:lnTo>
                    <a:pt x="1106" y="797"/>
                  </a:lnTo>
                  <a:lnTo>
                    <a:pt x="1089" y="789"/>
                  </a:lnTo>
                  <a:lnTo>
                    <a:pt x="1071" y="781"/>
                  </a:lnTo>
                  <a:lnTo>
                    <a:pt x="1052" y="773"/>
                  </a:lnTo>
                  <a:lnTo>
                    <a:pt x="1033" y="765"/>
                  </a:lnTo>
                  <a:lnTo>
                    <a:pt x="1014" y="758"/>
                  </a:lnTo>
                  <a:lnTo>
                    <a:pt x="994" y="751"/>
                  </a:lnTo>
                  <a:lnTo>
                    <a:pt x="973" y="745"/>
                  </a:lnTo>
                  <a:lnTo>
                    <a:pt x="952" y="739"/>
                  </a:lnTo>
                  <a:lnTo>
                    <a:pt x="932" y="734"/>
                  </a:lnTo>
                  <a:lnTo>
                    <a:pt x="921" y="733"/>
                  </a:lnTo>
                  <a:lnTo>
                    <a:pt x="911" y="731"/>
                  </a:lnTo>
                  <a:lnTo>
                    <a:pt x="890" y="728"/>
                  </a:lnTo>
                  <a:lnTo>
                    <a:pt x="880" y="728"/>
                  </a:lnTo>
                  <a:lnTo>
                    <a:pt x="869" y="727"/>
                  </a:lnTo>
                  <a:lnTo>
                    <a:pt x="850" y="727"/>
                  </a:lnTo>
                  <a:lnTo>
                    <a:pt x="830" y="727"/>
                  </a:lnTo>
                  <a:lnTo>
                    <a:pt x="791" y="728"/>
                  </a:lnTo>
                  <a:lnTo>
                    <a:pt x="772" y="730"/>
                  </a:lnTo>
                  <a:lnTo>
                    <a:pt x="752" y="731"/>
                  </a:lnTo>
                  <a:lnTo>
                    <a:pt x="712" y="735"/>
                  </a:lnTo>
                  <a:lnTo>
                    <a:pt x="631" y="744"/>
                  </a:lnTo>
                  <a:lnTo>
                    <a:pt x="550" y="753"/>
                  </a:lnTo>
                  <a:lnTo>
                    <a:pt x="510" y="757"/>
                  </a:lnTo>
                  <a:lnTo>
                    <a:pt x="490" y="759"/>
                  </a:lnTo>
                  <a:lnTo>
                    <a:pt x="470" y="761"/>
                  </a:lnTo>
                  <a:lnTo>
                    <a:pt x="430" y="763"/>
                  </a:lnTo>
                  <a:lnTo>
                    <a:pt x="390" y="764"/>
                  </a:lnTo>
                  <a:lnTo>
                    <a:pt x="352" y="763"/>
                  </a:lnTo>
                  <a:lnTo>
                    <a:pt x="332" y="762"/>
                  </a:lnTo>
                  <a:lnTo>
                    <a:pt x="313" y="760"/>
                  </a:lnTo>
                  <a:lnTo>
                    <a:pt x="294" y="758"/>
                  </a:lnTo>
                  <a:lnTo>
                    <a:pt x="276" y="755"/>
                  </a:lnTo>
                  <a:lnTo>
                    <a:pt x="257" y="751"/>
                  </a:lnTo>
                  <a:lnTo>
                    <a:pt x="238" y="747"/>
                  </a:lnTo>
                  <a:lnTo>
                    <a:pt x="224" y="743"/>
                  </a:lnTo>
                  <a:lnTo>
                    <a:pt x="210" y="739"/>
                  </a:lnTo>
                  <a:lnTo>
                    <a:pt x="197" y="734"/>
                  </a:lnTo>
                  <a:lnTo>
                    <a:pt x="185" y="729"/>
                  </a:lnTo>
                  <a:lnTo>
                    <a:pt x="172" y="724"/>
                  </a:lnTo>
                  <a:lnTo>
                    <a:pt x="160" y="717"/>
                  </a:lnTo>
                  <a:lnTo>
                    <a:pt x="149" y="711"/>
                  </a:lnTo>
                  <a:lnTo>
                    <a:pt x="138" y="703"/>
                  </a:lnTo>
                  <a:lnTo>
                    <a:pt x="127" y="696"/>
                  </a:lnTo>
                  <a:lnTo>
                    <a:pt x="117" y="688"/>
                  </a:lnTo>
                  <a:lnTo>
                    <a:pt x="107" y="680"/>
                  </a:lnTo>
                  <a:lnTo>
                    <a:pt x="97" y="671"/>
                  </a:lnTo>
                  <a:lnTo>
                    <a:pt x="88" y="663"/>
                  </a:lnTo>
                  <a:lnTo>
                    <a:pt x="80" y="654"/>
                  </a:lnTo>
                  <a:lnTo>
                    <a:pt x="71" y="644"/>
                  </a:lnTo>
                  <a:lnTo>
                    <a:pt x="64" y="634"/>
                  </a:lnTo>
                  <a:lnTo>
                    <a:pt x="56" y="624"/>
                  </a:lnTo>
                  <a:lnTo>
                    <a:pt x="49" y="614"/>
                  </a:lnTo>
                  <a:lnTo>
                    <a:pt x="42" y="603"/>
                  </a:lnTo>
                  <a:lnTo>
                    <a:pt x="36" y="593"/>
                  </a:lnTo>
                  <a:lnTo>
                    <a:pt x="30" y="582"/>
                  </a:lnTo>
                  <a:lnTo>
                    <a:pt x="25" y="570"/>
                  </a:lnTo>
                  <a:lnTo>
                    <a:pt x="20" y="559"/>
                  </a:lnTo>
                  <a:lnTo>
                    <a:pt x="16" y="547"/>
                  </a:lnTo>
                  <a:lnTo>
                    <a:pt x="13" y="534"/>
                  </a:lnTo>
                  <a:lnTo>
                    <a:pt x="9" y="522"/>
                  </a:lnTo>
                  <a:lnTo>
                    <a:pt x="7" y="510"/>
                  </a:lnTo>
                  <a:lnTo>
                    <a:pt x="4" y="498"/>
                  </a:lnTo>
                  <a:lnTo>
                    <a:pt x="2" y="485"/>
                  </a:lnTo>
                  <a:lnTo>
                    <a:pt x="1" y="473"/>
                  </a:lnTo>
                  <a:lnTo>
                    <a:pt x="0" y="460"/>
                  </a:lnTo>
                  <a:lnTo>
                    <a:pt x="0" y="447"/>
                  </a:lnTo>
                  <a:lnTo>
                    <a:pt x="0" y="434"/>
                  </a:lnTo>
                  <a:lnTo>
                    <a:pt x="1" y="421"/>
                  </a:lnTo>
                  <a:lnTo>
                    <a:pt x="2" y="408"/>
                  </a:lnTo>
                  <a:lnTo>
                    <a:pt x="4" y="395"/>
                  </a:lnTo>
                  <a:lnTo>
                    <a:pt x="6" y="382"/>
                  </a:lnTo>
                  <a:lnTo>
                    <a:pt x="9" y="369"/>
                  </a:lnTo>
                  <a:lnTo>
                    <a:pt x="12" y="355"/>
                  </a:lnTo>
                  <a:lnTo>
                    <a:pt x="16" y="342"/>
                  </a:lnTo>
                  <a:lnTo>
                    <a:pt x="20" y="329"/>
                  </a:lnTo>
                  <a:lnTo>
                    <a:pt x="25" y="317"/>
                  </a:lnTo>
                  <a:lnTo>
                    <a:pt x="31" y="304"/>
                  </a:lnTo>
                  <a:lnTo>
                    <a:pt x="37" y="291"/>
                  </a:lnTo>
                  <a:lnTo>
                    <a:pt x="43" y="278"/>
                  </a:lnTo>
                  <a:lnTo>
                    <a:pt x="51" y="266"/>
                  </a:lnTo>
                  <a:lnTo>
                    <a:pt x="59" y="253"/>
                  </a:lnTo>
                  <a:lnTo>
                    <a:pt x="67" y="241"/>
                  </a:lnTo>
                  <a:lnTo>
                    <a:pt x="76" y="229"/>
                  </a:lnTo>
                  <a:lnTo>
                    <a:pt x="86" y="217"/>
                  </a:lnTo>
                  <a:lnTo>
                    <a:pt x="96" y="205"/>
                  </a:lnTo>
                  <a:lnTo>
                    <a:pt x="106" y="193"/>
                  </a:lnTo>
                  <a:lnTo>
                    <a:pt x="117" y="181"/>
                  </a:lnTo>
                  <a:lnTo>
                    <a:pt x="129" y="169"/>
                  </a:lnTo>
                  <a:lnTo>
                    <a:pt x="142" y="158"/>
                  </a:lnTo>
                  <a:lnTo>
                    <a:pt x="154" y="147"/>
                  </a:lnTo>
                  <a:lnTo>
                    <a:pt x="168" y="137"/>
                  </a:lnTo>
                  <a:lnTo>
                    <a:pt x="182" y="127"/>
                  </a:lnTo>
                  <a:lnTo>
                    <a:pt x="197" y="117"/>
                  </a:lnTo>
                  <a:lnTo>
                    <a:pt x="212" y="107"/>
                  </a:lnTo>
                  <a:lnTo>
                    <a:pt x="228" y="97"/>
                  </a:lnTo>
                  <a:lnTo>
                    <a:pt x="245" y="88"/>
                  </a:lnTo>
                  <a:lnTo>
                    <a:pt x="263" y="80"/>
                  </a:lnTo>
                  <a:lnTo>
                    <a:pt x="281" y="71"/>
                  </a:lnTo>
                  <a:lnTo>
                    <a:pt x="310" y="59"/>
                  </a:lnTo>
                  <a:lnTo>
                    <a:pt x="324" y="54"/>
                  </a:lnTo>
                  <a:lnTo>
                    <a:pt x="339" y="48"/>
                  </a:lnTo>
                  <a:lnTo>
                    <a:pt x="354" y="43"/>
                  </a:lnTo>
                  <a:lnTo>
                    <a:pt x="369" y="39"/>
                  </a:lnTo>
                  <a:lnTo>
                    <a:pt x="399" y="30"/>
                  </a:lnTo>
                  <a:lnTo>
                    <a:pt x="430" y="23"/>
                  </a:lnTo>
                  <a:lnTo>
                    <a:pt x="462" y="16"/>
                  </a:lnTo>
                  <a:lnTo>
                    <a:pt x="494" y="11"/>
                  </a:lnTo>
                  <a:lnTo>
                    <a:pt x="526" y="7"/>
                  </a:lnTo>
                  <a:lnTo>
                    <a:pt x="558" y="4"/>
                  </a:lnTo>
                  <a:lnTo>
                    <a:pt x="590" y="2"/>
                  </a:lnTo>
                  <a:lnTo>
                    <a:pt x="623" y="0"/>
                  </a:lnTo>
                  <a:lnTo>
                    <a:pt x="655" y="0"/>
                  </a:lnTo>
                  <a:lnTo>
                    <a:pt x="688" y="0"/>
                  </a:lnTo>
                  <a:lnTo>
                    <a:pt x="720" y="1"/>
                  </a:lnTo>
                  <a:lnTo>
                    <a:pt x="752" y="3"/>
                  </a:lnTo>
                  <a:lnTo>
                    <a:pt x="784" y="5"/>
                  </a:lnTo>
                  <a:lnTo>
                    <a:pt x="815" y="9"/>
                  </a:lnTo>
                  <a:lnTo>
                    <a:pt x="846" y="12"/>
                  </a:lnTo>
                  <a:lnTo>
                    <a:pt x="877" y="16"/>
                  </a:lnTo>
                  <a:lnTo>
                    <a:pt x="907" y="22"/>
                  </a:lnTo>
                  <a:lnTo>
                    <a:pt x="936" y="27"/>
                  </a:lnTo>
                  <a:lnTo>
                    <a:pt x="965" y="33"/>
                  </a:lnTo>
                  <a:lnTo>
                    <a:pt x="993" y="38"/>
                  </a:lnTo>
                  <a:lnTo>
                    <a:pt x="1020" y="44"/>
                  </a:lnTo>
                  <a:lnTo>
                    <a:pt x="1046" y="51"/>
                  </a:lnTo>
                  <a:lnTo>
                    <a:pt x="1071" y="57"/>
                  </a:lnTo>
                  <a:lnTo>
                    <a:pt x="1096" y="64"/>
                  </a:lnTo>
                  <a:lnTo>
                    <a:pt x="1119" y="71"/>
                  </a:lnTo>
                  <a:lnTo>
                    <a:pt x="1141" y="78"/>
                  </a:lnTo>
                  <a:lnTo>
                    <a:pt x="1161" y="85"/>
                  </a:lnTo>
                  <a:lnTo>
                    <a:pt x="1181" y="92"/>
                  </a:lnTo>
                  <a:lnTo>
                    <a:pt x="1199" y="99"/>
                  </a:lnTo>
                  <a:lnTo>
                    <a:pt x="1222" y="109"/>
                  </a:lnTo>
                  <a:lnTo>
                    <a:pt x="1245" y="119"/>
                  </a:lnTo>
                  <a:lnTo>
                    <a:pt x="1293" y="141"/>
                  </a:lnTo>
                  <a:lnTo>
                    <a:pt x="1340" y="164"/>
                  </a:lnTo>
                  <a:lnTo>
                    <a:pt x="1387" y="188"/>
                  </a:lnTo>
                  <a:lnTo>
                    <a:pt x="1434" y="215"/>
                  </a:lnTo>
                  <a:lnTo>
                    <a:pt x="1481" y="241"/>
                  </a:lnTo>
                  <a:lnTo>
                    <a:pt x="1575" y="293"/>
                  </a:lnTo>
                  <a:lnTo>
                    <a:pt x="1668" y="344"/>
                  </a:lnTo>
                  <a:lnTo>
                    <a:pt x="1715" y="368"/>
                  </a:lnTo>
                  <a:lnTo>
                    <a:pt x="1760" y="391"/>
                  </a:lnTo>
                  <a:lnTo>
                    <a:pt x="1805" y="412"/>
                  </a:lnTo>
                  <a:lnTo>
                    <a:pt x="1828" y="422"/>
                  </a:lnTo>
                  <a:lnTo>
                    <a:pt x="1850" y="431"/>
                  </a:lnTo>
                  <a:lnTo>
                    <a:pt x="1872" y="439"/>
                  </a:lnTo>
                  <a:lnTo>
                    <a:pt x="1894" y="447"/>
                  </a:lnTo>
                  <a:lnTo>
                    <a:pt x="1917" y="455"/>
                  </a:lnTo>
                  <a:lnTo>
                    <a:pt x="1939" y="461"/>
                  </a:lnTo>
                  <a:lnTo>
                    <a:pt x="1964" y="468"/>
                  </a:lnTo>
                  <a:lnTo>
                    <a:pt x="1988" y="474"/>
                  </a:lnTo>
                  <a:lnTo>
                    <a:pt x="2013" y="480"/>
                  </a:lnTo>
                  <a:lnTo>
                    <a:pt x="2036" y="485"/>
                  </a:lnTo>
                  <a:lnTo>
                    <a:pt x="2083" y="493"/>
                  </a:lnTo>
                  <a:lnTo>
                    <a:pt x="2128" y="499"/>
                  </a:lnTo>
                  <a:lnTo>
                    <a:pt x="2149" y="501"/>
                  </a:lnTo>
                  <a:lnTo>
                    <a:pt x="2170" y="503"/>
                  </a:lnTo>
                  <a:lnTo>
                    <a:pt x="2190" y="504"/>
                  </a:lnTo>
                  <a:lnTo>
                    <a:pt x="2209" y="506"/>
                  </a:lnTo>
                  <a:lnTo>
                    <a:pt x="2246" y="507"/>
                  </a:lnTo>
                  <a:lnTo>
                    <a:pt x="2280" y="507"/>
                  </a:lnTo>
                  <a:lnTo>
                    <a:pt x="2312" y="506"/>
                  </a:lnTo>
                  <a:lnTo>
                    <a:pt x="2339" y="504"/>
                  </a:lnTo>
                  <a:lnTo>
                    <a:pt x="2362" y="502"/>
                  </a:lnTo>
                  <a:lnTo>
                    <a:pt x="2382" y="500"/>
                  </a:lnTo>
                  <a:lnTo>
                    <a:pt x="2398" y="498"/>
                  </a:lnTo>
                  <a:lnTo>
                    <a:pt x="2410" y="496"/>
                  </a:lnTo>
                  <a:lnTo>
                    <a:pt x="2419" y="494"/>
                  </a:lnTo>
                  <a:lnTo>
                    <a:pt x="2387" y="510"/>
                  </a:lnTo>
                  <a:lnTo>
                    <a:pt x="2378" y="514"/>
                  </a:lnTo>
                  <a:lnTo>
                    <a:pt x="2367" y="517"/>
                  </a:lnTo>
                  <a:lnTo>
                    <a:pt x="2351" y="521"/>
                  </a:lnTo>
                  <a:lnTo>
                    <a:pt x="2342" y="523"/>
                  </a:lnTo>
                  <a:lnTo>
                    <a:pt x="2331" y="525"/>
                  </a:lnTo>
                  <a:lnTo>
                    <a:pt x="2319" y="527"/>
                  </a:lnTo>
                  <a:lnTo>
                    <a:pt x="2305" y="529"/>
                  </a:lnTo>
                  <a:lnTo>
                    <a:pt x="2274" y="532"/>
                  </a:lnTo>
                  <a:lnTo>
                    <a:pt x="2257" y="533"/>
                  </a:lnTo>
                  <a:lnTo>
                    <a:pt x="2239" y="533"/>
                  </a:lnTo>
                  <a:lnTo>
                    <a:pt x="2220" y="533"/>
                  </a:lnTo>
                  <a:lnTo>
                    <a:pt x="2199" y="532"/>
                  </a:lnTo>
                  <a:lnTo>
                    <a:pt x="2177" y="531"/>
                  </a:lnTo>
                  <a:lnTo>
                    <a:pt x="2153" y="529"/>
                  </a:lnTo>
                  <a:lnTo>
                    <a:pt x="2129" y="526"/>
                  </a:lnTo>
                  <a:lnTo>
                    <a:pt x="2102" y="523"/>
                  </a:lnTo>
                  <a:lnTo>
                    <a:pt x="2074" y="519"/>
                  </a:lnTo>
                  <a:lnTo>
                    <a:pt x="2046" y="513"/>
                  </a:lnTo>
                  <a:lnTo>
                    <a:pt x="2016" y="507"/>
                  </a:lnTo>
                  <a:lnTo>
                    <a:pt x="1984" y="500"/>
                  </a:lnTo>
                  <a:lnTo>
                    <a:pt x="1968" y="496"/>
                  </a:lnTo>
                  <a:lnTo>
                    <a:pt x="1951" y="491"/>
                  </a:lnTo>
                  <a:lnTo>
                    <a:pt x="1917" y="482"/>
                  </a:lnTo>
                  <a:lnTo>
                    <a:pt x="1881" y="471"/>
                  </a:lnTo>
                  <a:lnTo>
                    <a:pt x="1844" y="459"/>
                  </a:lnTo>
                  <a:lnTo>
                    <a:pt x="1805" y="445"/>
                  </a:lnTo>
                  <a:lnTo>
                    <a:pt x="1766" y="430"/>
                  </a:lnTo>
                  <a:lnTo>
                    <a:pt x="1737" y="419"/>
                  </a:lnTo>
                  <a:lnTo>
                    <a:pt x="1722" y="412"/>
                  </a:lnTo>
                  <a:lnTo>
                    <a:pt x="1708" y="406"/>
                  </a:lnTo>
                  <a:lnTo>
                    <a:pt x="1677" y="392"/>
                  </a:lnTo>
                  <a:lnTo>
                    <a:pt x="1647" y="377"/>
                  </a:lnTo>
                  <a:lnTo>
                    <a:pt x="1617" y="360"/>
                  </a:lnTo>
                  <a:lnTo>
                    <a:pt x="1586" y="344"/>
                  </a:lnTo>
                  <a:lnTo>
                    <a:pt x="1524" y="309"/>
                  </a:lnTo>
                  <a:lnTo>
                    <a:pt x="1458" y="273"/>
                  </a:lnTo>
                  <a:lnTo>
                    <a:pt x="1391" y="236"/>
                  </a:lnTo>
                  <a:lnTo>
                    <a:pt x="1356" y="218"/>
                  </a:lnTo>
                  <a:lnTo>
                    <a:pt x="1320" y="200"/>
                  </a:lnTo>
                  <a:lnTo>
                    <a:pt x="1284" y="181"/>
                  </a:lnTo>
                  <a:lnTo>
                    <a:pt x="1265" y="172"/>
                  </a:lnTo>
                  <a:lnTo>
                    <a:pt x="1246" y="164"/>
                  </a:lnTo>
                  <a:lnTo>
                    <a:pt x="1208" y="147"/>
                  </a:lnTo>
                  <a:lnTo>
                    <a:pt x="1170" y="131"/>
                  </a:lnTo>
                  <a:lnTo>
                    <a:pt x="1130" y="116"/>
                  </a:lnTo>
                  <a:lnTo>
                    <a:pt x="1089" y="101"/>
                  </a:lnTo>
                  <a:lnTo>
                    <a:pt x="1067" y="94"/>
                  </a:lnTo>
                  <a:lnTo>
                    <a:pt x="1046" y="88"/>
                  </a:lnTo>
                  <a:lnTo>
                    <a:pt x="1025" y="81"/>
                  </a:lnTo>
                  <a:lnTo>
                    <a:pt x="1004" y="75"/>
                  </a:lnTo>
                  <a:lnTo>
                    <a:pt x="982" y="70"/>
                  </a:lnTo>
                  <a:lnTo>
                    <a:pt x="960" y="64"/>
                  </a:lnTo>
                  <a:lnTo>
                    <a:pt x="937" y="59"/>
                  </a:lnTo>
                  <a:lnTo>
                    <a:pt x="915" y="55"/>
                  </a:lnTo>
                  <a:lnTo>
                    <a:pt x="892" y="50"/>
                  </a:lnTo>
                  <a:lnTo>
                    <a:pt x="867" y="46"/>
                  </a:lnTo>
                  <a:lnTo>
                    <a:pt x="844" y="43"/>
                  </a:lnTo>
                  <a:lnTo>
                    <a:pt x="820" y="40"/>
                  </a:lnTo>
                  <a:lnTo>
                    <a:pt x="796" y="37"/>
                  </a:lnTo>
                  <a:lnTo>
                    <a:pt x="771" y="35"/>
                  </a:lnTo>
                  <a:lnTo>
                    <a:pt x="746" y="33"/>
                  </a:lnTo>
                  <a:lnTo>
                    <a:pt x="721" y="31"/>
                  </a:lnTo>
                  <a:lnTo>
                    <a:pt x="696" y="31"/>
                  </a:lnTo>
                  <a:lnTo>
                    <a:pt x="670" y="30"/>
                  </a:lnTo>
                  <a:lnTo>
                    <a:pt x="616" y="31"/>
                  </a:lnTo>
                  <a:lnTo>
                    <a:pt x="589" y="32"/>
                  </a:lnTo>
                  <a:lnTo>
                    <a:pt x="562" y="34"/>
                  </a:lnTo>
                  <a:lnTo>
                    <a:pt x="534" y="36"/>
                  </a:lnTo>
                  <a:lnTo>
                    <a:pt x="506" y="39"/>
                  </a:lnTo>
                  <a:lnTo>
                    <a:pt x="482" y="42"/>
                  </a:lnTo>
                  <a:lnTo>
                    <a:pt x="457" y="46"/>
                  </a:lnTo>
                  <a:lnTo>
                    <a:pt x="434" y="51"/>
                  </a:lnTo>
                  <a:lnTo>
                    <a:pt x="412" y="57"/>
                  </a:lnTo>
                  <a:lnTo>
                    <a:pt x="390" y="63"/>
                  </a:lnTo>
                  <a:lnTo>
                    <a:pt x="368" y="70"/>
                  </a:lnTo>
                  <a:lnTo>
                    <a:pt x="347" y="78"/>
                  </a:lnTo>
                  <a:lnTo>
                    <a:pt x="327" y="86"/>
                  </a:lnTo>
                  <a:lnTo>
                    <a:pt x="307" y="95"/>
                  </a:lnTo>
                  <a:lnTo>
                    <a:pt x="288" y="105"/>
                  </a:lnTo>
                  <a:lnTo>
                    <a:pt x="269" y="115"/>
                  </a:lnTo>
                  <a:lnTo>
                    <a:pt x="250" y="126"/>
                  </a:lnTo>
                  <a:lnTo>
                    <a:pt x="233" y="137"/>
                  </a:lnTo>
                  <a:lnTo>
                    <a:pt x="216" y="149"/>
                  </a:lnTo>
                  <a:lnTo>
                    <a:pt x="200" y="161"/>
                  </a:lnTo>
                  <a:lnTo>
                    <a:pt x="185" y="174"/>
                  </a:lnTo>
                  <a:lnTo>
                    <a:pt x="171" y="187"/>
                  </a:lnTo>
                  <a:lnTo>
                    <a:pt x="157" y="201"/>
                  </a:lnTo>
                  <a:lnTo>
                    <a:pt x="144" y="215"/>
                  </a:lnTo>
                  <a:lnTo>
                    <a:pt x="131" y="229"/>
                  </a:lnTo>
                  <a:lnTo>
                    <a:pt x="119" y="243"/>
                  </a:lnTo>
                  <a:lnTo>
                    <a:pt x="108" y="258"/>
                  </a:lnTo>
                  <a:lnTo>
                    <a:pt x="98" y="273"/>
                  </a:lnTo>
                  <a:lnTo>
                    <a:pt x="89" y="288"/>
                  </a:lnTo>
                  <a:lnTo>
                    <a:pt x="80" y="303"/>
                  </a:lnTo>
                  <a:lnTo>
                    <a:pt x="72" y="319"/>
                  </a:lnTo>
                  <a:lnTo>
                    <a:pt x="65" y="334"/>
                  </a:lnTo>
                  <a:lnTo>
                    <a:pt x="59" y="350"/>
                  </a:lnTo>
                  <a:lnTo>
                    <a:pt x="53" y="366"/>
                  </a:lnTo>
                  <a:lnTo>
                    <a:pt x="49" y="382"/>
                  </a:lnTo>
                  <a:lnTo>
                    <a:pt x="44" y="398"/>
                  </a:lnTo>
                  <a:lnTo>
                    <a:pt x="41" y="413"/>
                  </a:lnTo>
                  <a:lnTo>
                    <a:pt x="39" y="429"/>
                  </a:lnTo>
                  <a:lnTo>
                    <a:pt x="38" y="444"/>
                  </a:lnTo>
                  <a:lnTo>
                    <a:pt x="37" y="460"/>
                  </a:lnTo>
                  <a:lnTo>
                    <a:pt x="38" y="475"/>
                  </a:lnTo>
                  <a:lnTo>
                    <a:pt x="39" y="490"/>
                  </a:lnTo>
                  <a:lnTo>
                    <a:pt x="42" y="505"/>
                  </a:lnTo>
                  <a:lnTo>
                    <a:pt x="45" y="520"/>
                  </a:lnTo>
                  <a:lnTo>
                    <a:pt x="50" y="534"/>
                  </a:lnTo>
                  <a:lnTo>
                    <a:pt x="56" y="549"/>
                  </a:lnTo>
                  <a:lnTo>
                    <a:pt x="62" y="563"/>
                  </a:lnTo>
                  <a:lnTo>
                    <a:pt x="69" y="576"/>
                  </a:lnTo>
                  <a:lnTo>
                    <a:pt x="77" y="590"/>
                  </a:lnTo>
                  <a:lnTo>
                    <a:pt x="87" y="602"/>
                  </a:lnTo>
                  <a:lnTo>
                    <a:pt x="97" y="615"/>
                  </a:lnTo>
                  <a:lnTo>
                    <a:pt x="108" y="626"/>
                  </a:lnTo>
                  <a:lnTo>
                    <a:pt x="120" y="638"/>
                  </a:lnTo>
                  <a:lnTo>
                    <a:pt x="134" y="649"/>
                  </a:lnTo>
                  <a:lnTo>
                    <a:pt x="148" y="659"/>
                  </a:lnTo>
                  <a:lnTo>
                    <a:pt x="164" y="669"/>
                  </a:lnTo>
                  <a:lnTo>
                    <a:pt x="180" y="678"/>
                  </a:lnTo>
                  <a:lnTo>
                    <a:pt x="198" y="686"/>
                  </a:lnTo>
                  <a:lnTo>
                    <a:pt x="216" y="694"/>
                  </a:lnTo>
                  <a:lnTo>
                    <a:pt x="236" y="701"/>
                  </a:lnTo>
                  <a:lnTo>
                    <a:pt x="258" y="708"/>
                  </a:lnTo>
                  <a:lnTo>
                    <a:pt x="280" y="714"/>
                  </a:lnTo>
                  <a:lnTo>
                    <a:pt x="304" y="719"/>
                  </a:lnTo>
                  <a:lnTo>
                    <a:pt x="328" y="723"/>
                  </a:lnTo>
                  <a:lnTo>
                    <a:pt x="354" y="727"/>
                  </a:lnTo>
                  <a:lnTo>
                    <a:pt x="380" y="729"/>
                  </a:lnTo>
                  <a:lnTo>
                    <a:pt x="408" y="731"/>
                  </a:lnTo>
                  <a:lnTo>
                    <a:pt x="438" y="731"/>
                  </a:lnTo>
                  <a:lnTo>
                    <a:pt x="469" y="731"/>
                  </a:lnTo>
                  <a:lnTo>
                    <a:pt x="504" y="730"/>
                  </a:lnTo>
                  <a:lnTo>
                    <a:pt x="536" y="728"/>
                  </a:lnTo>
                  <a:lnTo>
                    <a:pt x="565" y="725"/>
                  </a:lnTo>
                  <a:lnTo>
                    <a:pt x="592" y="722"/>
                  </a:lnTo>
                  <a:lnTo>
                    <a:pt x="616" y="719"/>
                  </a:lnTo>
                  <a:lnTo>
                    <a:pt x="639" y="715"/>
                  </a:lnTo>
                  <a:lnTo>
                    <a:pt x="660" y="711"/>
                  </a:lnTo>
                  <a:lnTo>
                    <a:pt x="681" y="706"/>
                  </a:lnTo>
                  <a:lnTo>
                    <a:pt x="751" y="691"/>
                  </a:lnTo>
                  <a:lnTo>
                    <a:pt x="767" y="688"/>
                  </a:lnTo>
                  <a:lnTo>
                    <a:pt x="783" y="685"/>
                  </a:lnTo>
                  <a:lnTo>
                    <a:pt x="800" y="683"/>
                  </a:lnTo>
                  <a:lnTo>
                    <a:pt x="817" y="682"/>
                  </a:lnTo>
                  <a:lnTo>
                    <a:pt x="849" y="681"/>
                  </a:lnTo>
                  <a:lnTo>
                    <a:pt x="883" y="682"/>
                  </a:lnTo>
                  <a:lnTo>
                    <a:pt x="899" y="683"/>
                  </a:lnTo>
                  <a:lnTo>
                    <a:pt x="914" y="685"/>
                  </a:lnTo>
                  <a:lnTo>
                    <a:pt x="930" y="687"/>
                  </a:lnTo>
                  <a:lnTo>
                    <a:pt x="945" y="689"/>
                  </a:lnTo>
                  <a:lnTo>
                    <a:pt x="961" y="691"/>
                  </a:lnTo>
                  <a:lnTo>
                    <a:pt x="976" y="694"/>
                  </a:lnTo>
                  <a:lnTo>
                    <a:pt x="991" y="698"/>
                  </a:lnTo>
                  <a:lnTo>
                    <a:pt x="1006" y="702"/>
                  </a:lnTo>
                  <a:lnTo>
                    <a:pt x="1020" y="706"/>
                  </a:lnTo>
                  <a:lnTo>
                    <a:pt x="1035" y="711"/>
                  </a:lnTo>
                  <a:lnTo>
                    <a:pt x="1049" y="716"/>
                  </a:lnTo>
                  <a:lnTo>
                    <a:pt x="1056" y="718"/>
                  </a:lnTo>
                  <a:lnTo>
                    <a:pt x="1063" y="721"/>
                  </a:lnTo>
                  <a:lnTo>
                    <a:pt x="1078" y="726"/>
                  </a:lnTo>
                  <a:lnTo>
                    <a:pt x="1091" y="732"/>
                  </a:lnTo>
                  <a:lnTo>
                    <a:pt x="1118" y="745"/>
                  </a:lnTo>
                  <a:lnTo>
                    <a:pt x="1131" y="751"/>
                  </a:lnTo>
                  <a:lnTo>
                    <a:pt x="1144" y="758"/>
                  </a:lnTo>
                  <a:lnTo>
                    <a:pt x="1168" y="773"/>
                  </a:lnTo>
                  <a:lnTo>
                    <a:pt x="1180" y="781"/>
                  </a:lnTo>
                  <a:lnTo>
                    <a:pt x="1192" y="789"/>
                  </a:lnTo>
                  <a:lnTo>
                    <a:pt x="1203" y="798"/>
                  </a:lnTo>
                  <a:lnTo>
                    <a:pt x="1214" y="806"/>
                  </a:lnTo>
                  <a:lnTo>
                    <a:pt x="1225" y="815"/>
                  </a:lnTo>
                  <a:lnTo>
                    <a:pt x="1236" y="824"/>
                  </a:lnTo>
                  <a:lnTo>
                    <a:pt x="1246" y="834"/>
                  </a:lnTo>
                  <a:lnTo>
                    <a:pt x="1256" y="843"/>
                  </a:lnTo>
                  <a:lnTo>
                    <a:pt x="1264" y="851"/>
                  </a:lnTo>
                  <a:lnTo>
                    <a:pt x="1271" y="859"/>
                  </a:lnTo>
                  <a:lnTo>
                    <a:pt x="1278" y="867"/>
                  </a:lnTo>
                  <a:lnTo>
                    <a:pt x="1286" y="876"/>
                  </a:lnTo>
                  <a:lnTo>
                    <a:pt x="1300" y="895"/>
                  </a:lnTo>
                  <a:lnTo>
                    <a:pt x="1313" y="913"/>
                  </a:lnTo>
                  <a:lnTo>
                    <a:pt x="1325" y="932"/>
                  </a:lnTo>
                  <a:lnTo>
                    <a:pt x="1336" y="952"/>
                  </a:lnTo>
                  <a:lnTo>
                    <a:pt x="1346" y="973"/>
                  </a:lnTo>
                  <a:lnTo>
                    <a:pt x="1351" y="984"/>
                  </a:lnTo>
                  <a:lnTo>
                    <a:pt x="1356" y="994"/>
                  </a:lnTo>
                  <a:lnTo>
                    <a:pt x="1365" y="1016"/>
                  </a:lnTo>
                  <a:lnTo>
                    <a:pt x="1374" y="1039"/>
                  </a:lnTo>
                  <a:lnTo>
                    <a:pt x="1382" y="1062"/>
                  </a:lnTo>
                  <a:lnTo>
                    <a:pt x="1390" y="1086"/>
                  </a:lnTo>
                  <a:lnTo>
                    <a:pt x="1397" y="1109"/>
                  </a:lnTo>
                  <a:lnTo>
                    <a:pt x="1404" y="1133"/>
                  </a:lnTo>
                  <a:lnTo>
                    <a:pt x="1411" y="1157"/>
                  </a:lnTo>
                  <a:lnTo>
                    <a:pt x="1417" y="1181"/>
                  </a:lnTo>
                  <a:lnTo>
                    <a:pt x="1428" y="1231"/>
                  </a:lnTo>
                  <a:lnTo>
                    <a:pt x="1439" y="1279"/>
                  </a:lnTo>
                  <a:lnTo>
                    <a:pt x="1459" y="1375"/>
                  </a:lnTo>
                  <a:lnTo>
                    <a:pt x="1469" y="1422"/>
                  </a:lnTo>
                  <a:lnTo>
                    <a:pt x="1480" y="1466"/>
                  </a:lnTo>
                  <a:lnTo>
                    <a:pt x="1492" y="1508"/>
                  </a:lnTo>
                  <a:lnTo>
                    <a:pt x="1498" y="1528"/>
                  </a:lnTo>
                  <a:lnTo>
                    <a:pt x="1505" y="1547"/>
                  </a:lnTo>
                  <a:lnTo>
                    <a:pt x="1515" y="1576"/>
                  </a:lnTo>
                  <a:lnTo>
                    <a:pt x="1526" y="1606"/>
                  </a:lnTo>
                  <a:lnTo>
                    <a:pt x="1538" y="1638"/>
                  </a:lnTo>
                  <a:lnTo>
                    <a:pt x="1551" y="1671"/>
                  </a:lnTo>
                  <a:lnTo>
                    <a:pt x="1578" y="1739"/>
                  </a:lnTo>
                  <a:lnTo>
                    <a:pt x="1605" y="1805"/>
                  </a:lnTo>
                  <a:lnTo>
                    <a:pt x="1650" y="1910"/>
                  </a:lnTo>
                  <a:lnTo>
                    <a:pt x="1669" y="1954"/>
                  </a:lnTo>
                  <a:close/>
                </a:path>
              </a:pathLst>
            </a:custGeom>
            <a:solidFill>
              <a:srgbClr val="C5101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1" name="Freeform 263">
              <a:extLst>
                <a:ext uri="{FF2B5EF4-FFF2-40B4-BE49-F238E27FC236}">
                  <a16:creationId xmlns:a16="http://schemas.microsoft.com/office/drawing/2014/main" id="{0E5A694D-F371-4456-BA2A-6D13EA121F34}"/>
                </a:ext>
              </a:extLst>
            </p:cNvPr>
            <p:cNvSpPr>
              <a:spLocks/>
            </p:cNvSpPr>
            <p:nvPr/>
          </p:nvSpPr>
          <p:spPr bwMode="auto">
            <a:xfrm>
              <a:off x="2130" y="1125"/>
              <a:ext cx="44" cy="92"/>
            </a:xfrm>
            <a:custGeom>
              <a:avLst/>
              <a:gdLst>
                <a:gd name="T0" fmla="*/ 0 w 49"/>
                <a:gd name="T1" fmla="*/ 0 h 92"/>
                <a:gd name="T2" fmla="*/ 0 w 49"/>
                <a:gd name="T3" fmla="*/ 80 h 92"/>
                <a:gd name="T4" fmla="*/ 29 w 49"/>
                <a:gd name="T5" fmla="*/ 92 h 92"/>
                <a:gd name="T6" fmla="*/ 49 w 49"/>
                <a:gd name="T7" fmla="*/ 64 h 92"/>
                <a:gd name="T8" fmla="*/ 0 w 49"/>
                <a:gd name="T9" fmla="*/ 0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9" h="92">
                  <a:moveTo>
                    <a:pt x="0" y="0"/>
                  </a:moveTo>
                  <a:lnTo>
                    <a:pt x="0" y="80"/>
                  </a:lnTo>
                  <a:lnTo>
                    <a:pt x="29" y="92"/>
                  </a:lnTo>
                  <a:lnTo>
                    <a:pt x="49" y="6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5101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2" name="Freeform 264">
              <a:extLst>
                <a:ext uri="{FF2B5EF4-FFF2-40B4-BE49-F238E27FC236}">
                  <a16:creationId xmlns:a16="http://schemas.microsoft.com/office/drawing/2014/main" id="{B4A4F7F8-B556-476E-8FD4-789421539D01}"/>
                </a:ext>
              </a:extLst>
            </p:cNvPr>
            <p:cNvSpPr>
              <a:spLocks/>
            </p:cNvSpPr>
            <p:nvPr/>
          </p:nvSpPr>
          <p:spPr bwMode="auto">
            <a:xfrm>
              <a:off x="1659" y="1511"/>
              <a:ext cx="71" cy="63"/>
            </a:xfrm>
            <a:custGeom>
              <a:avLst/>
              <a:gdLst>
                <a:gd name="T0" fmla="*/ 0 w 80"/>
                <a:gd name="T1" fmla="*/ 0 h 63"/>
                <a:gd name="T2" fmla="*/ 51 w 80"/>
                <a:gd name="T3" fmla="*/ 63 h 63"/>
                <a:gd name="T4" fmla="*/ 80 w 80"/>
                <a:gd name="T5" fmla="*/ 53 h 63"/>
                <a:gd name="T6" fmla="*/ 77 w 80"/>
                <a:gd name="T7" fmla="*/ 19 h 63"/>
                <a:gd name="T8" fmla="*/ 0 w 80"/>
                <a:gd name="T9" fmla="*/ 0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0" h="63">
                  <a:moveTo>
                    <a:pt x="0" y="0"/>
                  </a:moveTo>
                  <a:lnTo>
                    <a:pt x="51" y="63"/>
                  </a:lnTo>
                  <a:lnTo>
                    <a:pt x="80" y="53"/>
                  </a:lnTo>
                  <a:lnTo>
                    <a:pt x="77" y="1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5101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3" name="Freeform 265">
              <a:extLst>
                <a:ext uri="{FF2B5EF4-FFF2-40B4-BE49-F238E27FC236}">
                  <a16:creationId xmlns:a16="http://schemas.microsoft.com/office/drawing/2014/main" id="{E146FB20-C0C2-4366-AE49-AE48999DDA88}"/>
                </a:ext>
              </a:extLst>
            </p:cNvPr>
            <p:cNvSpPr>
              <a:spLocks/>
            </p:cNvSpPr>
            <p:nvPr/>
          </p:nvSpPr>
          <p:spPr bwMode="auto">
            <a:xfrm>
              <a:off x="2946" y="1105"/>
              <a:ext cx="60" cy="75"/>
            </a:xfrm>
            <a:custGeom>
              <a:avLst/>
              <a:gdLst>
                <a:gd name="T0" fmla="*/ 67 w 67"/>
                <a:gd name="T1" fmla="*/ 0 h 75"/>
                <a:gd name="T2" fmla="*/ 0 w 67"/>
                <a:gd name="T3" fmla="*/ 44 h 75"/>
                <a:gd name="T4" fmla="*/ 5 w 67"/>
                <a:gd name="T5" fmla="*/ 74 h 75"/>
                <a:gd name="T6" fmla="*/ 40 w 67"/>
                <a:gd name="T7" fmla="*/ 75 h 75"/>
                <a:gd name="T8" fmla="*/ 67 w 67"/>
                <a:gd name="T9" fmla="*/ 0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75">
                  <a:moveTo>
                    <a:pt x="67" y="0"/>
                  </a:moveTo>
                  <a:lnTo>
                    <a:pt x="0" y="44"/>
                  </a:lnTo>
                  <a:lnTo>
                    <a:pt x="5" y="74"/>
                  </a:lnTo>
                  <a:lnTo>
                    <a:pt x="40" y="75"/>
                  </a:lnTo>
                  <a:lnTo>
                    <a:pt x="67" y="0"/>
                  </a:lnTo>
                  <a:close/>
                </a:path>
              </a:pathLst>
            </a:custGeom>
            <a:solidFill>
              <a:srgbClr val="C5101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4" name="Freeform 266">
              <a:extLst>
                <a:ext uri="{FF2B5EF4-FFF2-40B4-BE49-F238E27FC236}">
                  <a16:creationId xmlns:a16="http://schemas.microsoft.com/office/drawing/2014/main" id="{2FC73064-5BD7-4D6D-B613-D942FC102B2E}"/>
                </a:ext>
              </a:extLst>
            </p:cNvPr>
            <p:cNvSpPr>
              <a:spLocks/>
            </p:cNvSpPr>
            <p:nvPr/>
          </p:nvSpPr>
          <p:spPr bwMode="auto">
            <a:xfrm>
              <a:off x="3696" y="1495"/>
              <a:ext cx="74" cy="62"/>
            </a:xfrm>
            <a:custGeom>
              <a:avLst/>
              <a:gdLst>
                <a:gd name="T0" fmla="*/ 83 w 83"/>
                <a:gd name="T1" fmla="*/ 0 h 62"/>
                <a:gd name="T2" fmla="*/ 5 w 83"/>
                <a:gd name="T3" fmla="*/ 19 h 62"/>
                <a:gd name="T4" fmla="*/ 0 w 83"/>
                <a:gd name="T5" fmla="*/ 49 h 62"/>
                <a:gd name="T6" fmla="*/ 32 w 83"/>
                <a:gd name="T7" fmla="*/ 62 h 62"/>
                <a:gd name="T8" fmla="*/ 83 w 83"/>
                <a:gd name="T9" fmla="*/ 0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3" h="62">
                  <a:moveTo>
                    <a:pt x="83" y="0"/>
                  </a:moveTo>
                  <a:lnTo>
                    <a:pt x="5" y="19"/>
                  </a:lnTo>
                  <a:lnTo>
                    <a:pt x="0" y="49"/>
                  </a:lnTo>
                  <a:lnTo>
                    <a:pt x="32" y="62"/>
                  </a:lnTo>
                  <a:lnTo>
                    <a:pt x="83" y="0"/>
                  </a:lnTo>
                  <a:close/>
                </a:path>
              </a:pathLst>
            </a:custGeom>
            <a:solidFill>
              <a:srgbClr val="C5101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5" name="Freeform 267">
              <a:extLst>
                <a:ext uri="{FF2B5EF4-FFF2-40B4-BE49-F238E27FC236}">
                  <a16:creationId xmlns:a16="http://schemas.microsoft.com/office/drawing/2014/main" id="{A6EE8BD3-88E7-48FE-8EA7-775EBCFD8D56}"/>
                </a:ext>
              </a:extLst>
            </p:cNvPr>
            <p:cNvSpPr>
              <a:spLocks/>
            </p:cNvSpPr>
            <p:nvPr/>
          </p:nvSpPr>
          <p:spPr bwMode="auto">
            <a:xfrm>
              <a:off x="4035" y="1861"/>
              <a:ext cx="85" cy="52"/>
            </a:xfrm>
            <a:custGeom>
              <a:avLst/>
              <a:gdLst>
                <a:gd name="T0" fmla="*/ 96 w 96"/>
                <a:gd name="T1" fmla="*/ 16 h 52"/>
                <a:gd name="T2" fmla="*/ 17 w 96"/>
                <a:gd name="T3" fmla="*/ 0 h 52"/>
                <a:gd name="T4" fmla="*/ 0 w 96"/>
                <a:gd name="T5" fmla="*/ 26 h 52"/>
                <a:gd name="T6" fmla="*/ 23 w 96"/>
                <a:gd name="T7" fmla="*/ 52 h 52"/>
                <a:gd name="T8" fmla="*/ 96 w 96"/>
                <a:gd name="T9" fmla="*/ 16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6" h="52">
                  <a:moveTo>
                    <a:pt x="96" y="16"/>
                  </a:moveTo>
                  <a:lnTo>
                    <a:pt x="17" y="0"/>
                  </a:lnTo>
                  <a:lnTo>
                    <a:pt x="0" y="26"/>
                  </a:lnTo>
                  <a:lnTo>
                    <a:pt x="23" y="52"/>
                  </a:lnTo>
                  <a:lnTo>
                    <a:pt x="96" y="16"/>
                  </a:lnTo>
                  <a:close/>
                </a:path>
              </a:pathLst>
            </a:custGeom>
            <a:solidFill>
              <a:srgbClr val="C5101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6" name="Freeform 268">
              <a:extLst>
                <a:ext uri="{FF2B5EF4-FFF2-40B4-BE49-F238E27FC236}">
                  <a16:creationId xmlns:a16="http://schemas.microsoft.com/office/drawing/2014/main" id="{95A1FCD4-BCC2-4495-82CB-543E6275D25F}"/>
                </a:ext>
              </a:extLst>
            </p:cNvPr>
            <p:cNvSpPr>
              <a:spLocks/>
            </p:cNvSpPr>
            <p:nvPr/>
          </p:nvSpPr>
          <p:spPr bwMode="auto">
            <a:xfrm>
              <a:off x="3339" y="2121"/>
              <a:ext cx="65" cy="70"/>
            </a:xfrm>
            <a:custGeom>
              <a:avLst/>
              <a:gdLst>
                <a:gd name="T0" fmla="*/ 0 w 73"/>
                <a:gd name="T1" fmla="*/ 70 h 70"/>
                <a:gd name="T2" fmla="*/ 73 w 73"/>
                <a:gd name="T3" fmla="*/ 38 h 70"/>
                <a:gd name="T4" fmla="*/ 73 w 73"/>
                <a:gd name="T5" fmla="*/ 8 h 70"/>
                <a:gd name="T6" fmla="*/ 39 w 73"/>
                <a:gd name="T7" fmla="*/ 0 h 70"/>
                <a:gd name="T8" fmla="*/ 0 w 73"/>
                <a:gd name="T9" fmla="*/ 70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3" h="70">
                  <a:moveTo>
                    <a:pt x="0" y="70"/>
                  </a:moveTo>
                  <a:lnTo>
                    <a:pt x="73" y="38"/>
                  </a:lnTo>
                  <a:lnTo>
                    <a:pt x="73" y="8"/>
                  </a:lnTo>
                  <a:lnTo>
                    <a:pt x="39" y="0"/>
                  </a:lnTo>
                  <a:lnTo>
                    <a:pt x="0" y="70"/>
                  </a:lnTo>
                  <a:close/>
                </a:path>
              </a:pathLst>
            </a:custGeom>
            <a:solidFill>
              <a:srgbClr val="C5101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7" name="Freeform 269">
              <a:extLst>
                <a:ext uri="{FF2B5EF4-FFF2-40B4-BE49-F238E27FC236}">
                  <a16:creationId xmlns:a16="http://schemas.microsoft.com/office/drawing/2014/main" id="{7698B7BA-421B-4EDE-8B56-07824A8EDBFA}"/>
                </a:ext>
              </a:extLst>
            </p:cNvPr>
            <p:cNvSpPr>
              <a:spLocks/>
            </p:cNvSpPr>
            <p:nvPr/>
          </p:nvSpPr>
          <p:spPr bwMode="auto">
            <a:xfrm>
              <a:off x="3550" y="2231"/>
              <a:ext cx="45" cy="97"/>
            </a:xfrm>
            <a:custGeom>
              <a:avLst/>
              <a:gdLst>
                <a:gd name="T0" fmla="*/ 23 w 51"/>
                <a:gd name="T1" fmla="*/ 0 h 97"/>
                <a:gd name="T2" fmla="*/ 0 w 51"/>
                <a:gd name="T3" fmla="*/ 78 h 97"/>
                <a:gd name="T4" fmla="*/ 24 w 51"/>
                <a:gd name="T5" fmla="*/ 97 h 97"/>
                <a:gd name="T6" fmla="*/ 51 w 51"/>
                <a:gd name="T7" fmla="*/ 76 h 97"/>
                <a:gd name="T8" fmla="*/ 23 w 51"/>
                <a:gd name="T9" fmla="*/ 0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1" h="97">
                  <a:moveTo>
                    <a:pt x="23" y="0"/>
                  </a:moveTo>
                  <a:lnTo>
                    <a:pt x="0" y="78"/>
                  </a:lnTo>
                  <a:lnTo>
                    <a:pt x="24" y="97"/>
                  </a:lnTo>
                  <a:lnTo>
                    <a:pt x="51" y="76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rgbClr val="C5101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8" name="Freeform 270">
              <a:extLst>
                <a:ext uri="{FF2B5EF4-FFF2-40B4-BE49-F238E27FC236}">
                  <a16:creationId xmlns:a16="http://schemas.microsoft.com/office/drawing/2014/main" id="{9ABB96F4-2259-4FE9-A16B-5776A28FC253}"/>
                </a:ext>
              </a:extLst>
            </p:cNvPr>
            <p:cNvSpPr>
              <a:spLocks/>
            </p:cNvSpPr>
            <p:nvPr/>
          </p:nvSpPr>
          <p:spPr bwMode="auto">
            <a:xfrm>
              <a:off x="2791" y="1808"/>
              <a:ext cx="45" cy="94"/>
            </a:xfrm>
            <a:custGeom>
              <a:avLst/>
              <a:gdLst>
                <a:gd name="T0" fmla="*/ 10 w 50"/>
                <a:gd name="T1" fmla="*/ 0 h 94"/>
                <a:gd name="T2" fmla="*/ 0 w 50"/>
                <a:gd name="T3" fmla="*/ 79 h 94"/>
                <a:gd name="T4" fmla="*/ 27 w 50"/>
                <a:gd name="T5" fmla="*/ 94 h 94"/>
                <a:gd name="T6" fmla="*/ 50 w 50"/>
                <a:gd name="T7" fmla="*/ 69 h 94"/>
                <a:gd name="T8" fmla="*/ 10 w 50"/>
                <a:gd name="T9" fmla="*/ 0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0" h="94">
                  <a:moveTo>
                    <a:pt x="10" y="0"/>
                  </a:moveTo>
                  <a:lnTo>
                    <a:pt x="0" y="79"/>
                  </a:lnTo>
                  <a:lnTo>
                    <a:pt x="27" y="94"/>
                  </a:lnTo>
                  <a:lnTo>
                    <a:pt x="50" y="69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C5101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9" name="Freeform 271">
              <a:extLst>
                <a:ext uri="{FF2B5EF4-FFF2-40B4-BE49-F238E27FC236}">
                  <a16:creationId xmlns:a16="http://schemas.microsoft.com/office/drawing/2014/main" id="{91A3EE49-2BB6-4831-930F-CBE6F884C216}"/>
                </a:ext>
              </a:extLst>
            </p:cNvPr>
            <p:cNvSpPr>
              <a:spLocks/>
            </p:cNvSpPr>
            <p:nvPr/>
          </p:nvSpPr>
          <p:spPr bwMode="auto">
            <a:xfrm>
              <a:off x="3882" y="2457"/>
              <a:ext cx="85" cy="51"/>
            </a:xfrm>
            <a:custGeom>
              <a:avLst/>
              <a:gdLst>
                <a:gd name="T0" fmla="*/ 96 w 96"/>
                <a:gd name="T1" fmla="*/ 32 h 51"/>
                <a:gd name="T2" fmla="*/ 22 w 96"/>
                <a:gd name="T3" fmla="*/ 0 h 51"/>
                <a:gd name="T4" fmla="*/ 0 w 96"/>
                <a:gd name="T5" fmla="*/ 21 h 51"/>
                <a:gd name="T6" fmla="*/ 18 w 96"/>
                <a:gd name="T7" fmla="*/ 51 h 51"/>
                <a:gd name="T8" fmla="*/ 96 w 96"/>
                <a:gd name="T9" fmla="*/ 32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6" h="51">
                  <a:moveTo>
                    <a:pt x="96" y="32"/>
                  </a:moveTo>
                  <a:lnTo>
                    <a:pt x="22" y="0"/>
                  </a:lnTo>
                  <a:lnTo>
                    <a:pt x="0" y="21"/>
                  </a:lnTo>
                  <a:lnTo>
                    <a:pt x="18" y="51"/>
                  </a:lnTo>
                  <a:lnTo>
                    <a:pt x="96" y="32"/>
                  </a:lnTo>
                  <a:close/>
                </a:path>
              </a:pathLst>
            </a:custGeom>
            <a:solidFill>
              <a:srgbClr val="C5101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70" name="Freeform 272">
              <a:extLst>
                <a:ext uri="{FF2B5EF4-FFF2-40B4-BE49-F238E27FC236}">
                  <a16:creationId xmlns:a16="http://schemas.microsoft.com/office/drawing/2014/main" id="{7C853C24-E405-450B-B280-38381447C66F}"/>
                </a:ext>
              </a:extLst>
            </p:cNvPr>
            <p:cNvSpPr>
              <a:spLocks/>
            </p:cNvSpPr>
            <p:nvPr/>
          </p:nvSpPr>
          <p:spPr bwMode="auto">
            <a:xfrm>
              <a:off x="3802" y="2935"/>
              <a:ext cx="47" cy="90"/>
            </a:xfrm>
            <a:custGeom>
              <a:avLst/>
              <a:gdLst>
                <a:gd name="T0" fmla="*/ 53 w 53"/>
                <a:gd name="T1" fmla="*/ 90 h 90"/>
                <a:gd name="T2" fmla="*/ 47 w 53"/>
                <a:gd name="T3" fmla="*/ 10 h 90"/>
                <a:gd name="T4" fmla="*/ 18 w 53"/>
                <a:gd name="T5" fmla="*/ 0 h 90"/>
                <a:gd name="T6" fmla="*/ 0 w 53"/>
                <a:gd name="T7" fmla="*/ 30 h 90"/>
                <a:gd name="T8" fmla="*/ 53 w 53"/>
                <a:gd name="T9" fmla="*/ 9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" h="90">
                  <a:moveTo>
                    <a:pt x="53" y="90"/>
                  </a:moveTo>
                  <a:lnTo>
                    <a:pt x="47" y="10"/>
                  </a:lnTo>
                  <a:lnTo>
                    <a:pt x="18" y="0"/>
                  </a:lnTo>
                  <a:lnTo>
                    <a:pt x="0" y="30"/>
                  </a:lnTo>
                  <a:lnTo>
                    <a:pt x="53" y="90"/>
                  </a:lnTo>
                  <a:close/>
                </a:path>
              </a:pathLst>
            </a:custGeom>
            <a:solidFill>
              <a:srgbClr val="C5101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71" name="Freeform 273">
              <a:extLst>
                <a:ext uri="{FF2B5EF4-FFF2-40B4-BE49-F238E27FC236}">
                  <a16:creationId xmlns:a16="http://schemas.microsoft.com/office/drawing/2014/main" id="{F197B198-7E1E-42DB-8653-0FF5C0D9D0F6}"/>
                </a:ext>
              </a:extLst>
            </p:cNvPr>
            <p:cNvSpPr>
              <a:spLocks/>
            </p:cNvSpPr>
            <p:nvPr/>
          </p:nvSpPr>
          <p:spPr bwMode="auto">
            <a:xfrm>
              <a:off x="2287" y="2471"/>
              <a:ext cx="47" cy="90"/>
            </a:xfrm>
            <a:custGeom>
              <a:avLst/>
              <a:gdLst>
                <a:gd name="T0" fmla="*/ 53 w 53"/>
                <a:gd name="T1" fmla="*/ 90 h 90"/>
                <a:gd name="T2" fmla="*/ 47 w 53"/>
                <a:gd name="T3" fmla="*/ 10 h 90"/>
                <a:gd name="T4" fmla="*/ 18 w 53"/>
                <a:gd name="T5" fmla="*/ 0 h 90"/>
                <a:gd name="T6" fmla="*/ 0 w 53"/>
                <a:gd name="T7" fmla="*/ 30 h 90"/>
                <a:gd name="T8" fmla="*/ 53 w 53"/>
                <a:gd name="T9" fmla="*/ 9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" h="90">
                  <a:moveTo>
                    <a:pt x="53" y="90"/>
                  </a:moveTo>
                  <a:lnTo>
                    <a:pt x="47" y="10"/>
                  </a:lnTo>
                  <a:lnTo>
                    <a:pt x="18" y="0"/>
                  </a:lnTo>
                  <a:lnTo>
                    <a:pt x="0" y="30"/>
                  </a:lnTo>
                  <a:lnTo>
                    <a:pt x="53" y="90"/>
                  </a:lnTo>
                  <a:close/>
                </a:path>
              </a:pathLst>
            </a:custGeom>
            <a:solidFill>
              <a:srgbClr val="C5101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72" name="Freeform 274">
              <a:extLst>
                <a:ext uri="{FF2B5EF4-FFF2-40B4-BE49-F238E27FC236}">
                  <a16:creationId xmlns:a16="http://schemas.microsoft.com/office/drawing/2014/main" id="{5464CBB1-6EE1-48DD-8F7B-92EF717E486F}"/>
                </a:ext>
              </a:extLst>
            </p:cNvPr>
            <p:cNvSpPr>
              <a:spLocks/>
            </p:cNvSpPr>
            <p:nvPr/>
          </p:nvSpPr>
          <p:spPr bwMode="auto">
            <a:xfrm>
              <a:off x="1684" y="2174"/>
              <a:ext cx="70" cy="65"/>
            </a:xfrm>
            <a:custGeom>
              <a:avLst/>
              <a:gdLst>
                <a:gd name="T0" fmla="*/ 0 w 79"/>
                <a:gd name="T1" fmla="*/ 65 h 65"/>
                <a:gd name="T2" fmla="*/ 76 w 79"/>
                <a:gd name="T3" fmla="*/ 41 h 65"/>
                <a:gd name="T4" fmla="*/ 79 w 79"/>
                <a:gd name="T5" fmla="*/ 11 h 65"/>
                <a:gd name="T6" fmla="*/ 46 w 79"/>
                <a:gd name="T7" fmla="*/ 0 h 65"/>
                <a:gd name="T8" fmla="*/ 0 w 79"/>
                <a:gd name="T9" fmla="*/ 65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9" h="65">
                  <a:moveTo>
                    <a:pt x="0" y="65"/>
                  </a:moveTo>
                  <a:lnTo>
                    <a:pt x="76" y="41"/>
                  </a:lnTo>
                  <a:lnTo>
                    <a:pt x="79" y="11"/>
                  </a:lnTo>
                  <a:lnTo>
                    <a:pt x="46" y="0"/>
                  </a:lnTo>
                  <a:lnTo>
                    <a:pt x="0" y="65"/>
                  </a:lnTo>
                  <a:close/>
                </a:path>
              </a:pathLst>
            </a:custGeom>
            <a:solidFill>
              <a:srgbClr val="C5101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73" name="Freeform 275">
              <a:extLst>
                <a:ext uri="{FF2B5EF4-FFF2-40B4-BE49-F238E27FC236}">
                  <a16:creationId xmlns:a16="http://schemas.microsoft.com/office/drawing/2014/main" id="{13394042-D107-49F4-94C0-1DD95DD695B7}"/>
                </a:ext>
              </a:extLst>
            </p:cNvPr>
            <p:cNvSpPr>
              <a:spLocks/>
            </p:cNvSpPr>
            <p:nvPr/>
          </p:nvSpPr>
          <p:spPr bwMode="auto">
            <a:xfrm>
              <a:off x="3384" y="3303"/>
              <a:ext cx="47" cy="90"/>
            </a:xfrm>
            <a:custGeom>
              <a:avLst/>
              <a:gdLst>
                <a:gd name="T0" fmla="*/ 53 w 53"/>
                <a:gd name="T1" fmla="*/ 90 h 90"/>
                <a:gd name="T2" fmla="*/ 47 w 53"/>
                <a:gd name="T3" fmla="*/ 10 h 90"/>
                <a:gd name="T4" fmla="*/ 18 w 53"/>
                <a:gd name="T5" fmla="*/ 0 h 90"/>
                <a:gd name="T6" fmla="*/ 0 w 53"/>
                <a:gd name="T7" fmla="*/ 29 h 90"/>
                <a:gd name="T8" fmla="*/ 53 w 53"/>
                <a:gd name="T9" fmla="*/ 9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" h="90">
                  <a:moveTo>
                    <a:pt x="53" y="90"/>
                  </a:moveTo>
                  <a:lnTo>
                    <a:pt x="47" y="10"/>
                  </a:lnTo>
                  <a:lnTo>
                    <a:pt x="18" y="0"/>
                  </a:lnTo>
                  <a:lnTo>
                    <a:pt x="0" y="29"/>
                  </a:lnTo>
                  <a:lnTo>
                    <a:pt x="53" y="90"/>
                  </a:lnTo>
                  <a:close/>
                </a:path>
              </a:pathLst>
            </a:custGeom>
            <a:solidFill>
              <a:srgbClr val="C5101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74" name="Freeform 276">
              <a:extLst>
                <a:ext uri="{FF2B5EF4-FFF2-40B4-BE49-F238E27FC236}">
                  <a16:creationId xmlns:a16="http://schemas.microsoft.com/office/drawing/2014/main" id="{48DE988C-124A-4BD4-B145-C6B3B4C24E88}"/>
                </a:ext>
              </a:extLst>
            </p:cNvPr>
            <p:cNvSpPr>
              <a:spLocks/>
            </p:cNvSpPr>
            <p:nvPr/>
          </p:nvSpPr>
          <p:spPr bwMode="auto">
            <a:xfrm>
              <a:off x="2069" y="1349"/>
              <a:ext cx="97" cy="185"/>
            </a:xfrm>
            <a:custGeom>
              <a:avLst/>
              <a:gdLst>
                <a:gd name="T0" fmla="*/ 0 w 109"/>
                <a:gd name="T1" fmla="*/ 172 h 185"/>
                <a:gd name="T2" fmla="*/ 3 w 109"/>
                <a:gd name="T3" fmla="*/ 169 h 185"/>
                <a:gd name="T4" fmla="*/ 13 w 109"/>
                <a:gd name="T5" fmla="*/ 162 h 185"/>
                <a:gd name="T6" fmla="*/ 19 w 109"/>
                <a:gd name="T7" fmla="*/ 157 h 185"/>
                <a:gd name="T8" fmla="*/ 26 w 109"/>
                <a:gd name="T9" fmla="*/ 149 h 185"/>
                <a:gd name="T10" fmla="*/ 34 w 109"/>
                <a:gd name="T11" fmla="*/ 141 h 185"/>
                <a:gd name="T12" fmla="*/ 42 w 109"/>
                <a:gd name="T13" fmla="*/ 132 h 185"/>
                <a:gd name="T14" fmla="*/ 46 w 109"/>
                <a:gd name="T15" fmla="*/ 126 h 185"/>
                <a:gd name="T16" fmla="*/ 50 w 109"/>
                <a:gd name="T17" fmla="*/ 121 h 185"/>
                <a:gd name="T18" fmla="*/ 54 w 109"/>
                <a:gd name="T19" fmla="*/ 114 h 185"/>
                <a:gd name="T20" fmla="*/ 58 w 109"/>
                <a:gd name="T21" fmla="*/ 108 h 185"/>
                <a:gd name="T22" fmla="*/ 62 w 109"/>
                <a:gd name="T23" fmla="*/ 101 h 185"/>
                <a:gd name="T24" fmla="*/ 66 w 109"/>
                <a:gd name="T25" fmla="*/ 94 h 185"/>
                <a:gd name="T26" fmla="*/ 70 w 109"/>
                <a:gd name="T27" fmla="*/ 87 h 185"/>
                <a:gd name="T28" fmla="*/ 73 w 109"/>
                <a:gd name="T29" fmla="*/ 79 h 185"/>
                <a:gd name="T30" fmla="*/ 77 w 109"/>
                <a:gd name="T31" fmla="*/ 70 h 185"/>
                <a:gd name="T32" fmla="*/ 80 w 109"/>
                <a:gd name="T33" fmla="*/ 62 h 185"/>
                <a:gd name="T34" fmla="*/ 85 w 109"/>
                <a:gd name="T35" fmla="*/ 42 h 185"/>
                <a:gd name="T36" fmla="*/ 88 w 109"/>
                <a:gd name="T37" fmla="*/ 32 h 185"/>
                <a:gd name="T38" fmla="*/ 90 w 109"/>
                <a:gd name="T39" fmla="*/ 22 h 185"/>
                <a:gd name="T40" fmla="*/ 91 w 109"/>
                <a:gd name="T41" fmla="*/ 11 h 185"/>
                <a:gd name="T42" fmla="*/ 93 w 109"/>
                <a:gd name="T43" fmla="*/ 0 h 185"/>
                <a:gd name="T44" fmla="*/ 109 w 109"/>
                <a:gd name="T45" fmla="*/ 2 h 185"/>
                <a:gd name="T46" fmla="*/ 108 w 109"/>
                <a:gd name="T47" fmla="*/ 14 h 185"/>
                <a:gd name="T48" fmla="*/ 106 w 109"/>
                <a:gd name="T49" fmla="*/ 25 h 185"/>
                <a:gd name="T50" fmla="*/ 104 w 109"/>
                <a:gd name="T51" fmla="*/ 36 h 185"/>
                <a:gd name="T52" fmla="*/ 102 w 109"/>
                <a:gd name="T53" fmla="*/ 48 h 185"/>
                <a:gd name="T54" fmla="*/ 95 w 109"/>
                <a:gd name="T55" fmla="*/ 67 h 185"/>
                <a:gd name="T56" fmla="*/ 91 w 109"/>
                <a:gd name="T57" fmla="*/ 76 h 185"/>
                <a:gd name="T58" fmla="*/ 88 w 109"/>
                <a:gd name="T59" fmla="*/ 85 h 185"/>
                <a:gd name="T60" fmla="*/ 84 w 109"/>
                <a:gd name="T61" fmla="*/ 94 h 185"/>
                <a:gd name="T62" fmla="*/ 80 w 109"/>
                <a:gd name="T63" fmla="*/ 102 h 185"/>
                <a:gd name="T64" fmla="*/ 76 w 109"/>
                <a:gd name="T65" fmla="*/ 109 h 185"/>
                <a:gd name="T66" fmla="*/ 72 w 109"/>
                <a:gd name="T67" fmla="*/ 117 h 185"/>
                <a:gd name="T68" fmla="*/ 67 w 109"/>
                <a:gd name="T69" fmla="*/ 123 h 185"/>
                <a:gd name="T70" fmla="*/ 63 w 109"/>
                <a:gd name="T71" fmla="*/ 130 h 185"/>
                <a:gd name="T72" fmla="*/ 59 w 109"/>
                <a:gd name="T73" fmla="*/ 136 h 185"/>
                <a:gd name="T74" fmla="*/ 54 w 109"/>
                <a:gd name="T75" fmla="*/ 142 h 185"/>
                <a:gd name="T76" fmla="*/ 46 w 109"/>
                <a:gd name="T77" fmla="*/ 152 h 185"/>
                <a:gd name="T78" fmla="*/ 37 w 109"/>
                <a:gd name="T79" fmla="*/ 161 h 185"/>
                <a:gd name="T80" fmla="*/ 30 w 109"/>
                <a:gd name="T81" fmla="*/ 168 h 185"/>
                <a:gd name="T82" fmla="*/ 23 w 109"/>
                <a:gd name="T83" fmla="*/ 174 h 185"/>
                <a:gd name="T84" fmla="*/ 13 w 109"/>
                <a:gd name="T85" fmla="*/ 182 h 185"/>
                <a:gd name="T86" fmla="*/ 9 w 109"/>
                <a:gd name="T87" fmla="*/ 185 h 185"/>
                <a:gd name="T88" fmla="*/ 0 w 109"/>
                <a:gd name="T89" fmla="*/ 172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109" h="185">
                  <a:moveTo>
                    <a:pt x="0" y="172"/>
                  </a:moveTo>
                  <a:lnTo>
                    <a:pt x="3" y="169"/>
                  </a:lnTo>
                  <a:lnTo>
                    <a:pt x="13" y="162"/>
                  </a:lnTo>
                  <a:lnTo>
                    <a:pt x="19" y="157"/>
                  </a:lnTo>
                  <a:lnTo>
                    <a:pt x="26" y="149"/>
                  </a:lnTo>
                  <a:lnTo>
                    <a:pt x="34" y="141"/>
                  </a:lnTo>
                  <a:lnTo>
                    <a:pt x="42" y="132"/>
                  </a:lnTo>
                  <a:lnTo>
                    <a:pt x="46" y="126"/>
                  </a:lnTo>
                  <a:lnTo>
                    <a:pt x="50" y="121"/>
                  </a:lnTo>
                  <a:lnTo>
                    <a:pt x="54" y="114"/>
                  </a:lnTo>
                  <a:lnTo>
                    <a:pt x="58" y="108"/>
                  </a:lnTo>
                  <a:lnTo>
                    <a:pt x="62" y="101"/>
                  </a:lnTo>
                  <a:lnTo>
                    <a:pt x="66" y="94"/>
                  </a:lnTo>
                  <a:lnTo>
                    <a:pt x="70" y="87"/>
                  </a:lnTo>
                  <a:lnTo>
                    <a:pt x="73" y="79"/>
                  </a:lnTo>
                  <a:lnTo>
                    <a:pt x="77" y="70"/>
                  </a:lnTo>
                  <a:lnTo>
                    <a:pt x="80" y="62"/>
                  </a:lnTo>
                  <a:lnTo>
                    <a:pt x="85" y="42"/>
                  </a:lnTo>
                  <a:lnTo>
                    <a:pt x="88" y="32"/>
                  </a:lnTo>
                  <a:lnTo>
                    <a:pt x="90" y="22"/>
                  </a:lnTo>
                  <a:lnTo>
                    <a:pt x="91" y="11"/>
                  </a:lnTo>
                  <a:lnTo>
                    <a:pt x="93" y="0"/>
                  </a:lnTo>
                  <a:lnTo>
                    <a:pt x="109" y="2"/>
                  </a:lnTo>
                  <a:lnTo>
                    <a:pt x="108" y="14"/>
                  </a:lnTo>
                  <a:lnTo>
                    <a:pt x="106" y="25"/>
                  </a:lnTo>
                  <a:lnTo>
                    <a:pt x="104" y="36"/>
                  </a:lnTo>
                  <a:lnTo>
                    <a:pt x="102" y="48"/>
                  </a:lnTo>
                  <a:lnTo>
                    <a:pt x="95" y="67"/>
                  </a:lnTo>
                  <a:lnTo>
                    <a:pt x="91" y="76"/>
                  </a:lnTo>
                  <a:lnTo>
                    <a:pt x="88" y="85"/>
                  </a:lnTo>
                  <a:lnTo>
                    <a:pt x="84" y="94"/>
                  </a:lnTo>
                  <a:lnTo>
                    <a:pt x="80" y="102"/>
                  </a:lnTo>
                  <a:lnTo>
                    <a:pt x="76" y="109"/>
                  </a:lnTo>
                  <a:lnTo>
                    <a:pt x="72" y="117"/>
                  </a:lnTo>
                  <a:lnTo>
                    <a:pt x="67" y="123"/>
                  </a:lnTo>
                  <a:lnTo>
                    <a:pt x="63" y="130"/>
                  </a:lnTo>
                  <a:lnTo>
                    <a:pt x="59" y="136"/>
                  </a:lnTo>
                  <a:lnTo>
                    <a:pt x="54" y="142"/>
                  </a:lnTo>
                  <a:lnTo>
                    <a:pt x="46" y="152"/>
                  </a:lnTo>
                  <a:lnTo>
                    <a:pt x="37" y="161"/>
                  </a:lnTo>
                  <a:lnTo>
                    <a:pt x="30" y="168"/>
                  </a:lnTo>
                  <a:lnTo>
                    <a:pt x="23" y="174"/>
                  </a:lnTo>
                  <a:lnTo>
                    <a:pt x="13" y="182"/>
                  </a:lnTo>
                  <a:lnTo>
                    <a:pt x="9" y="185"/>
                  </a:lnTo>
                  <a:lnTo>
                    <a:pt x="0" y="172"/>
                  </a:lnTo>
                  <a:close/>
                </a:path>
              </a:pathLst>
            </a:custGeom>
            <a:solidFill>
              <a:srgbClr val="C5101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75" name="Freeform 277">
              <a:extLst>
                <a:ext uri="{FF2B5EF4-FFF2-40B4-BE49-F238E27FC236}">
                  <a16:creationId xmlns:a16="http://schemas.microsoft.com/office/drawing/2014/main" id="{9DE9C9CA-A5A1-4B57-86B6-B4C17DC52BA4}"/>
                </a:ext>
              </a:extLst>
            </p:cNvPr>
            <p:cNvSpPr>
              <a:spLocks/>
            </p:cNvSpPr>
            <p:nvPr/>
          </p:nvSpPr>
          <p:spPr bwMode="auto">
            <a:xfrm>
              <a:off x="2138" y="1181"/>
              <a:ext cx="31" cy="170"/>
            </a:xfrm>
            <a:custGeom>
              <a:avLst/>
              <a:gdLst>
                <a:gd name="T0" fmla="*/ 15 w 35"/>
                <a:gd name="T1" fmla="*/ 168 h 170"/>
                <a:gd name="T2" fmla="*/ 16 w 35"/>
                <a:gd name="T3" fmla="*/ 146 h 170"/>
                <a:gd name="T4" fmla="*/ 17 w 35"/>
                <a:gd name="T5" fmla="*/ 126 h 170"/>
                <a:gd name="T6" fmla="*/ 18 w 35"/>
                <a:gd name="T7" fmla="*/ 108 h 170"/>
                <a:gd name="T8" fmla="*/ 17 w 35"/>
                <a:gd name="T9" fmla="*/ 92 h 170"/>
                <a:gd name="T10" fmla="*/ 16 w 35"/>
                <a:gd name="T11" fmla="*/ 77 h 170"/>
                <a:gd name="T12" fmla="*/ 16 w 35"/>
                <a:gd name="T13" fmla="*/ 70 h 170"/>
                <a:gd name="T14" fmla="*/ 15 w 35"/>
                <a:gd name="T15" fmla="*/ 64 h 170"/>
                <a:gd name="T16" fmla="*/ 13 w 35"/>
                <a:gd name="T17" fmla="*/ 52 h 170"/>
                <a:gd name="T18" fmla="*/ 11 w 35"/>
                <a:gd name="T19" fmla="*/ 42 h 170"/>
                <a:gd name="T20" fmla="*/ 9 w 35"/>
                <a:gd name="T21" fmla="*/ 33 h 170"/>
                <a:gd name="T22" fmla="*/ 7 w 35"/>
                <a:gd name="T23" fmla="*/ 26 h 170"/>
                <a:gd name="T24" fmla="*/ 3 w 35"/>
                <a:gd name="T25" fmla="*/ 16 h 170"/>
                <a:gd name="T26" fmla="*/ 1 w 35"/>
                <a:gd name="T27" fmla="*/ 10 h 170"/>
                <a:gd name="T28" fmla="*/ 0 w 35"/>
                <a:gd name="T29" fmla="*/ 8 h 170"/>
                <a:gd name="T30" fmla="*/ 13 w 35"/>
                <a:gd name="T31" fmla="*/ 0 h 170"/>
                <a:gd name="T32" fmla="*/ 15 w 35"/>
                <a:gd name="T33" fmla="*/ 2 h 170"/>
                <a:gd name="T34" fmla="*/ 18 w 35"/>
                <a:gd name="T35" fmla="*/ 9 h 170"/>
                <a:gd name="T36" fmla="*/ 23 w 35"/>
                <a:gd name="T37" fmla="*/ 21 h 170"/>
                <a:gd name="T38" fmla="*/ 26 w 35"/>
                <a:gd name="T39" fmla="*/ 29 h 170"/>
                <a:gd name="T40" fmla="*/ 28 w 35"/>
                <a:gd name="T41" fmla="*/ 38 h 170"/>
                <a:gd name="T42" fmla="*/ 30 w 35"/>
                <a:gd name="T43" fmla="*/ 50 h 170"/>
                <a:gd name="T44" fmla="*/ 32 w 35"/>
                <a:gd name="T45" fmla="*/ 62 h 170"/>
                <a:gd name="T46" fmla="*/ 32 w 35"/>
                <a:gd name="T47" fmla="*/ 68 h 170"/>
                <a:gd name="T48" fmla="*/ 33 w 35"/>
                <a:gd name="T49" fmla="*/ 76 h 170"/>
                <a:gd name="T50" fmla="*/ 34 w 35"/>
                <a:gd name="T51" fmla="*/ 91 h 170"/>
                <a:gd name="T52" fmla="*/ 35 w 35"/>
                <a:gd name="T53" fmla="*/ 108 h 170"/>
                <a:gd name="T54" fmla="*/ 34 w 35"/>
                <a:gd name="T55" fmla="*/ 127 h 170"/>
                <a:gd name="T56" fmla="*/ 33 w 35"/>
                <a:gd name="T57" fmla="*/ 148 h 170"/>
                <a:gd name="T58" fmla="*/ 31 w 35"/>
                <a:gd name="T59" fmla="*/ 170 h 170"/>
                <a:gd name="T60" fmla="*/ 15 w 35"/>
                <a:gd name="T61" fmla="*/ 168 h 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35" h="170">
                  <a:moveTo>
                    <a:pt x="15" y="168"/>
                  </a:moveTo>
                  <a:lnTo>
                    <a:pt x="16" y="146"/>
                  </a:lnTo>
                  <a:lnTo>
                    <a:pt x="17" y="126"/>
                  </a:lnTo>
                  <a:lnTo>
                    <a:pt x="18" y="108"/>
                  </a:lnTo>
                  <a:lnTo>
                    <a:pt x="17" y="92"/>
                  </a:lnTo>
                  <a:lnTo>
                    <a:pt x="16" y="77"/>
                  </a:lnTo>
                  <a:lnTo>
                    <a:pt x="16" y="70"/>
                  </a:lnTo>
                  <a:lnTo>
                    <a:pt x="15" y="64"/>
                  </a:lnTo>
                  <a:lnTo>
                    <a:pt x="13" y="52"/>
                  </a:lnTo>
                  <a:lnTo>
                    <a:pt x="11" y="42"/>
                  </a:lnTo>
                  <a:lnTo>
                    <a:pt x="9" y="33"/>
                  </a:lnTo>
                  <a:lnTo>
                    <a:pt x="7" y="26"/>
                  </a:lnTo>
                  <a:lnTo>
                    <a:pt x="3" y="16"/>
                  </a:lnTo>
                  <a:lnTo>
                    <a:pt x="1" y="10"/>
                  </a:lnTo>
                  <a:lnTo>
                    <a:pt x="0" y="8"/>
                  </a:lnTo>
                  <a:lnTo>
                    <a:pt x="13" y="0"/>
                  </a:lnTo>
                  <a:lnTo>
                    <a:pt x="15" y="2"/>
                  </a:lnTo>
                  <a:lnTo>
                    <a:pt x="18" y="9"/>
                  </a:lnTo>
                  <a:lnTo>
                    <a:pt x="23" y="21"/>
                  </a:lnTo>
                  <a:lnTo>
                    <a:pt x="26" y="29"/>
                  </a:lnTo>
                  <a:lnTo>
                    <a:pt x="28" y="38"/>
                  </a:lnTo>
                  <a:lnTo>
                    <a:pt x="30" y="50"/>
                  </a:lnTo>
                  <a:lnTo>
                    <a:pt x="32" y="62"/>
                  </a:lnTo>
                  <a:lnTo>
                    <a:pt x="32" y="68"/>
                  </a:lnTo>
                  <a:lnTo>
                    <a:pt x="33" y="76"/>
                  </a:lnTo>
                  <a:lnTo>
                    <a:pt x="34" y="91"/>
                  </a:lnTo>
                  <a:lnTo>
                    <a:pt x="35" y="108"/>
                  </a:lnTo>
                  <a:lnTo>
                    <a:pt x="34" y="127"/>
                  </a:lnTo>
                  <a:lnTo>
                    <a:pt x="33" y="148"/>
                  </a:lnTo>
                  <a:lnTo>
                    <a:pt x="31" y="170"/>
                  </a:lnTo>
                  <a:lnTo>
                    <a:pt x="15" y="168"/>
                  </a:lnTo>
                  <a:close/>
                </a:path>
              </a:pathLst>
            </a:custGeom>
            <a:solidFill>
              <a:srgbClr val="C5101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76" name="Freeform 278">
              <a:extLst>
                <a:ext uri="{FF2B5EF4-FFF2-40B4-BE49-F238E27FC236}">
                  <a16:creationId xmlns:a16="http://schemas.microsoft.com/office/drawing/2014/main" id="{4FE16C07-C00A-4C5D-8148-B64E18D0749B}"/>
                </a:ext>
              </a:extLst>
            </p:cNvPr>
            <p:cNvSpPr>
              <a:spLocks/>
            </p:cNvSpPr>
            <p:nvPr/>
          </p:nvSpPr>
          <p:spPr bwMode="auto">
            <a:xfrm>
              <a:off x="2151" y="1349"/>
              <a:ext cx="15" cy="2"/>
            </a:xfrm>
            <a:custGeom>
              <a:avLst/>
              <a:gdLst>
                <a:gd name="T0" fmla="*/ 16 w 16"/>
                <a:gd name="T1" fmla="*/ 2 h 2"/>
                <a:gd name="T2" fmla="*/ 0 w 16"/>
                <a:gd name="T3" fmla="*/ 0 h 2"/>
                <a:gd name="T4" fmla="*/ 16 w 16"/>
                <a:gd name="T5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6" h="2">
                  <a:moveTo>
                    <a:pt x="16" y="2"/>
                  </a:moveTo>
                  <a:lnTo>
                    <a:pt x="0" y="0"/>
                  </a:lnTo>
                  <a:lnTo>
                    <a:pt x="16" y="2"/>
                  </a:lnTo>
                  <a:close/>
                </a:path>
              </a:pathLst>
            </a:custGeom>
            <a:solidFill>
              <a:srgbClr val="C5101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77" name="Freeform 279">
              <a:extLst>
                <a:ext uri="{FF2B5EF4-FFF2-40B4-BE49-F238E27FC236}">
                  <a16:creationId xmlns:a16="http://schemas.microsoft.com/office/drawing/2014/main" id="{694BD1AD-C08B-42BB-99F6-CD2B0C20C4AA}"/>
                </a:ext>
              </a:extLst>
            </p:cNvPr>
            <p:cNvSpPr>
              <a:spLocks/>
            </p:cNvSpPr>
            <p:nvPr/>
          </p:nvSpPr>
          <p:spPr bwMode="auto">
            <a:xfrm>
              <a:off x="1864" y="1678"/>
              <a:ext cx="90" cy="173"/>
            </a:xfrm>
            <a:custGeom>
              <a:avLst/>
              <a:gdLst>
                <a:gd name="T0" fmla="*/ 86 w 101"/>
                <a:gd name="T1" fmla="*/ 173 h 173"/>
                <a:gd name="T2" fmla="*/ 85 w 101"/>
                <a:gd name="T3" fmla="*/ 168 h 173"/>
                <a:gd name="T4" fmla="*/ 82 w 101"/>
                <a:gd name="T5" fmla="*/ 156 h 173"/>
                <a:gd name="T6" fmla="*/ 77 w 101"/>
                <a:gd name="T7" fmla="*/ 138 h 173"/>
                <a:gd name="T8" fmla="*/ 74 w 101"/>
                <a:gd name="T9" fmla="*/ 127 h 173"/>
                <a:gd name="T10" fmla="*/ 69 w 101"/>
                <a:gd name="T11" fmla="*/ 115 h 173"/>
                <a:gd name="T12" fmla="*/ 64 w 101"/>
                <a:gd name="T13" fmla="*/ 102 h 173"/>
                <a:gd name="T14" fmla="*/ 58 w 101"/>
                <a:gd name="T15" fmla="*/ 89 h 173"/>
                <a:gd name="T16" fmla="*/ 51 w 101"/>
                <a:gd name="T17" fmla="*/ 76 h 173"/>
                <a:gd name="T18" fmla="*/ 43 w 101"/>
                <a:gd name="T19" fmla="*/ 63 h 173"/>
                <a:gd name="T20" fmla="*/ 34 w 101"/>
                <a:gd name="T21" fmla="*/ 48 h 173"/>
                <a:gd name="T22" fmla="*/ 24 w 101"/>
                <a:gd name="T23" fmla="*/ 36 h 173"/>
                <a:gd name="T24" fmla="*/ 13 w 101"/>
                <a:gd name="T25" fmla="*/ 24 h 173"/>
                <a:gd name="T26" fmla="*/ 7 w 101"/>
                <a:gd name="T27" fmla="*/ 18 h 173"/>
                <a:gd name="T28" fmla="*/ 0 w 101"/>
                <a:gd name="T29" fmla="*/ 12 h 173"/>
                <a:gd name="T30" fmla="*/ 11 w 101"/>
                <a:gd name="T31" fmla="*/ 0 h 173"/>
                <a:gd name="T32" fmla="*/ 18 w 101"/>
                <a:gd name="T33" fmla="*/ 6 h 173"/>
                <a:gd name="T34" fmla="*/ 24 w 101"/>
                <a:gd name="T35" fmla="*/ 12 h 173"/>
                <a:gd name="T36" fmla="*/ 36 w 101"/>
                <a:gd name="T37" fmla="*/ 25 h 173"/>
                <a:gd name="T38" fmla="*/ 47 w 101"/>
                <a:gd name="T39" fmla="*/ 39 h 173"/>
                <a:gd name="T40" fmla="*/ 56 w 101"/>
                <a:gd name="T41" fmla="*/ 53 h 173"/>
                <a:gd name="T42" fmla="*/ 65 w 101"/>
                <a:gd name="T43" fmla="*/ 68 h 173"/>
                <a:gd name="T44" fmla="*/ 72 w 101"/>
                <a:gd name="T45" fmla="*/ 82 h 173"/>
                <a:gd name="T46" fmla="*/ 79 w 101"/>
                <a:gd name="T47" fmla="*/ 95 h 173"/>
                <a:gd name="T48" fmla="*/ 84 w 101"/>
                <a:gd name="T49" fmla="*/ 109 h 173"/>
                <a:gd name="T50" fmla="*/ 89 w 101"/>
                <a:gd name="T51" fmla="*/ 121 h 173"/>
                <a:gd name="T52" fmla="*/ 92 w 101"/>
                <a:gd name="T53" fmla="*/ 133 h 173"/>
                <a:gd name="T54" fmla="*/ 98 w 101"/>
                <a:gd name="T55" fmla="*/ 152 h 173"/>
                <a:gd name="T56" fmla="*/ 101 w 101"/>
                <a:gd name="T57" fmla="*/ 165 h 173"/>
                <a:gd name="T58" fmla="*/ 101 w 101"/>
                <a:gd name="T59" fmla="*/ 170 h 173"/>
                <a:gd name="T60" fmla="*/ 86 w 101"/>
                <a:gd name="T61" fmla="*/ 173 h 1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01" h="173">
                  <a:moveTo>
                    <a:pt x="86" y="173"/>
                  </a:moveTo>
                  <a:lnTo>
                    <a:pt x="85" y="168"/>
                  </a:lnTo>
                  <a:lnTo>
                    <a:pt x="82" y="156"/>
                  </a:lnTo>
                  <a:lnTo>
                    <a:pt x="77" y="138"/>
                  </a:lnTo>
                  <a:lnTo>
                    <a:pt x="74" y="127"/>
                  </a:lnTo>
                  <a:lnTo>
                    <a:pt x="69" y="115"/>
                  </a:lnTo>
                  <a:lnTo>
                    <a:pt x="64" y="102"/>
                  </a:lnTo>
                  <a:lnTo>
                    <a:pt x="58" y="89"/>
                  </a:lnTo>
                  <a:lnTo>
                    <a:pt x="51" y="76"/>
                  </a:lnTo>
                  <a:lnTo>
                    <a:pt x="43" y="63"/>
                  </a:lnTo>
                  <a:lnTo>
                    <a:pt x="34" y="48"/>
                  </a:lnTo>
                  <a:lnTo>
                    <a:pt x="24" y="36"/>
                  </a:lnTo>
                  <a:lnTo>
                    <a:pt x="13" y="24"/>
                  </a:lnTo>
                  <a:lnTo>
                    <a:pt x="7" y="18"/>
                  </a:lnTo>
                  <a:lnTo>
                    <a:pt x="0" y="12"/>
                  </a:lnTo>
                  <a:lnTo>
                    <a:pt x="11" y="0"/>
                  </a:lnTo>
                  <a:lnTo>
                    <a:pt x="18" y="6"/>
                  </a:lnTo>
                  <a:lnTo>
                    <a:pt x="24" y="12"/>
                  </a:lnTo>
                  <a:lnTo>
                    <a:pt x="36" y="25"/>
                  </a:lnTo>
                  <a:lnTo>
                    <a:pt x="47" y="39"/>
                  </a:lnTo>
                  <a:lnTo>
                    <a:pt x="56" y="53"/>
                  </a:lnTo>
                  <a:lnTo>
                    <a:pt x="65" y="68"/>
                  </a:lnTo>
                  <a:lnTo>
                    <a:pt x="72" y="82"/>
                  </a:lnTo>
                  <a:lnTo>
                    <a:pt x="79" y="95"/>
                  </a:lnTo>
                  <a:lnTo>
                    <a:pt x="84" y="109"/>
                  </a:lnTo>
                  <a:lnTo>
                    <a:pt x="89" y="121"/>
                  </a:lnTo>
                  <a:lnTo>
                    <a:pt x="92" y="133"/>
                  </a:lnTo>
                  <a:lnTo>
                    <a:pt x="98" y="152"/>
                  </a:lnTo>
                  <a:lnTo>
                    <a:pt x="101" y="165"/>
                  </a:lnTo>
                  <a:lnTo>
                    <a:pt x="101" y="170"/>
                  </a:lnTo>
                  <a:lnTo>
                    <a:pt x="86" y="173"/>
                  </a:lnTo>
                  <a:close/>
                </a:path>
              </a:pathLst>
            </a:custGeom>
            <a:solidFill>
              <a:srgbClr val="C5101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78" name="Freeform 280">
              <a:extLst>
                <a:ext uri="{FF2B5EF4-FFF2-40B4-BE49-F238E27FC236}">
                  <a16:creationId xmlns:a16="http://schemas.microsoft.com/office/drawing/2014/main" id="{AA1CCE1D-F929-45A5-9AAB-69EF69F9A860}"/>
                </a:ext>
              </a:extLst>
            </p:cNvPr>
            <p:cNvSpPr>
              <a:spLocks/>
            </p:cNvSpPr>
            <p:nvPr/>
          </p:nvSpPr>
          <p:spPr bwMode="auto">
            <a:xfrm>
              <a:off x="1697" y="1537"/>
              <a:ext cx="177" cy="153"/>
            </a:xfrm>
            <a:custGeom>
              <a:avLst/>
              <a:gdLst>
                <a:gd name="T0" fmla="*/ 188 w 199"/>
                <a:gd name="T1" fmla="*/ 153 h 153"/>
                <a:gd name="T2" fmla="*/ 160 w 199"/>
                <a:gd name="T3" fmla="*/ 130 h 153"/>
                <a:gd name="T4" fmla="*/ 129 w 199"/>
                <a:gd name="T5" fmla="*/ 106 h 153"/>
                <a:gd name="T6" fmla="*/ 97 w 199"/>
                <a:gd name="T7" fmla="*/ 83 h 153"/>
                <a:gd name="T8" fmla="*/ 67 w 199"/>
                <a:gd name="T9" fmla="*/ 61 h 153"/>
                <a:gd name="T10" fmla="*/ 19 w 199"/>
                <a:gd name="T11" fmla="*/ 26 h 153"/>
                <a:gd name="T12" fmla="*/ 0 w 199"/>
                <a:gd name="T13" fmla="*/ 13 h 153"/>
                <a:gd name="T14" fmla="*/ 9 w 199"/>
                <a:gd name="T15" fmla="*/ 0 h 153"/>
                <a:gd name="T16" fmla="*/ 28 w 199"/>
                <a:gd name="T17" fmla="*/ 13 h 153"/>
                <a:gd name="T18" fmla="*/ 76 w 199"/>
                <a:gd name="T19" fmla="*/ 48 h 153"/>
                <a:gd name="T20" fmla="*/ 107 w 199"/>
                <a:gd name="T21" fmla="*/ 70 h 153"/>
                <a:gd name="T22" fmla="*/ 139 w 199"/>
                <a:gd name="T23" fmla="*/ 94 h 153"/>
                <a:gd name="T24" fmla="*/ 170 w 199"/>
                <a:gd name="T25" fmla="*/ 118 h 153"/>
                <a:gd name="T26" fmla="*/ 199 w 199"/>
                <a:gd name="T27" fmla="*/ 141 h 153"/>
                <a:gd name="T28" fmla="*/ 188 w 199"/>
                <a:gd name="T29" fmla="*/ 153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99" h="153">
                  <a:moveTo>
                    <a:pt x="188" y="153"/>
                  </a:moveTo>
                  <a:lnTo>
                    <a:pt x="160" y="130"/>
                  </a:lnTo>
                  <a:lnTo>
                    <a:pt x="129" y="106"/>
                  </a:lnTo>
                  <a:lnTo>
                    <a:pt x="97" y="83"/>
                  </a:lnTo>
                  <a:lnTo>
                    <a:pt x="67" y="61"/>
                  </a:lnTo>
                  <a:lnTo>
                    <a:pt x="19" y="26"/>
                  </a:lnTo>
                  <a:lnTo>
                    <a:pt x="0" y="13"/>
                  </a:lnTo>
                  <a:lnTo>
                    <a:pt x="9" y="0"/>
                  </a:lnTo>
                  <a:lnTo>
                    <a:pt x="28" y="13"/>
                  </a:lnTo>
                  <a:lnTo>
                    <a:pt x="76" y="48"/>
                  </a:lnTo>
                  <a:lnTo>
                    <a:pt x="107" y="70"/>
                  </a:lnTo>
                  <a:lnTo>
                    <a:pt x="139" y="94"/>
                  </a:lnTo>
                  <a:lnTo>
                    <a:pt x="170" y="118"/>
                  </a:lnTo>
                  <a:lnTo>
                    <a:pt x="199" y="141"/>
                  </a:lnTo>
                  <a:lnTo>
                    <a:pt x="188" y="153"/>
                  </a:lnTo>
                  <a:close/>
                </a:path>
              </a:pathLst>
            </a:custGeom>
            <a:solidFill>
              <a:srgbClr val="C5101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79" name="Freeform 281">
              <a:extLst>
                <a:ext uri="{FF2B5EF4-FFF2-40B4-BE49-F238E27FC236}">
                  <a16:creationId xmlns:a16="http://schemas.microsoft.com/office/drawing/2014/main" id="{97477282-BFAF-49ED-8628-EA6CF21AE566}"/>
                </a:ext>
              </a:extLst>
            </p:cNvPr>
            <p:cNvSpPr>
              <a:spLocks/>
            </p:cNvSpPr>
            <p:nvPr/>
          </p:nvSpPr>
          <p:spPr bwMode="auto">
            <a:xfrm>
              <a:off x="1864" y="1678"/>
              <a:ext cx="10" cy="12"/>
            </a:xfrm>
            <a:custGeom>
              <a:avLst/>
              <a:gdLst>
                <a:gd name="T0" fmla="*/ 11 w 11"/>
                <a:gd name="T1" fmla="*/ 0 h 12"/>
                <a:gd name="T2" fmla="*/ 0 w 11"/>
                <a:gd name="T3" fmla="*/ 12 h 12"/>
                <a:gd name="T4" fmla="*/ 11 w 11"/>
                <a:gd name="T5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" h="12">
                  <a:moveTo>
                    <a:pt x="11" y="0"/>
                  </a:moveTo>
                  <a:lnTo>
                    <a:pt x="0" y="12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rgbClr val="C5101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80" name="Freeform 282">
              <a:extLst>
                <a:ext uri="{FF2B5EF4-FFF2-40B4-BE49-F238E27FC236}">
                  <a16:creationId xmlns:a16="http://schemas.microsoft.com/office/drawing/2014/main" id="{056101FB-DE3A-4472-A7A5-679A75004738}"/>
                </a:ext>
              </a:extLst>
            </p:cNvPr>
            <p:cNvSpPr>
              <a:spLocks/>
            </p:cNvSpPr>
            <p:nvPr/>
          </p:nvSpPr>
          <p:spPr bwMode="auto">
            <a:xfrm>
              <a:off x="1917" y="2072"/>
              <a:ext cx="222" cy="39"/>
            </a:xfrm>
            <a:custGeom>
              <a:avLst/>
              <a:gdLst>
                <a:gd name="T0" fmla="*/ 245 w 250"/>
                <a:gd name="T1" fmla="*/ 35 h 39"/>
                <a:gd name="T2" fmla="*/ 224 w 250"/>
                <a:gd name="T3" fmla="*/ 29 h 39"/>
                <a:gd name="T4" fmla="*/ 202 w 250"/>
                <a:gd name="T5" fmla="*/ 24 h 39"/>
                <a:gd name="T6" fmla="*/ 173 w 250"/>
                <a:gd name="T7" fmla="*/ 19 h 39"/>
                <a:gd name="T8" fmla="*/ 137 w 250"/>
                <a:gd name="T9" fmla="*/ 17 h 39"/>
                <a:gd name="T10" fmla="*/ 97 w 250"/>
                <a:gd name="T11" fmla="*/ 18 h 39"/>
                <a:gd name="T12" fmla="*/ 76 w 250"/>
                <a:gd name="T13" fmla="*/ 21 h 39"/>
                <a:gd name="T14" fmla="*/ 52 w 250"/>
                <a:gd name="T15" fmla="*/ 25 h 39"/>
                <a:gd name="T16" fmla="*/ 28 w 250"/>
                <a:gd name="T17" fmla="*/ 31 h 39"/>
                <a:gd name="T18" fmla="*/ 5 w 250"/>
                <a:gd name="T19" fmla="*/ 39 h 39"/>
                <a:gd name="T20" fmla="*/ 0 w 250"/>
                <a:gd name="T21" fmla="*/ 24 h 39"/>
                <a:gd name="T22" fmla="*/ 23 w 250"/>
                <a:gd name="T23" fmla="*/ 16 h 39"/>
                <a:gd name="T24" fmla="*/ 48 w 250"/>
                <a:gd name="T25" fmla="*/ 9 h 39"/>
                <a:gd name="T26" fmla="*/ 72 w 250"/>
                <a:gd name="T27" fmla="*/ 5 h 39"/>
                <a:gd name="T28" fmla="*/ 95 w 250"/>
                <a:gd name="T29" fmla="*/ 2 h 39"/>
                <a:gd name="T30" fmla="*/ 137 w 250"/>
                <a:gd name="T31" fmla="*/ 0 h 39"/>
                <a:gd name="T32" fmla="*/ 175 w 250"/>
                <a:gd name="T33" fmla="*/ 3 h 39"/>
                <a:gd name="T34" fmla="*/ 205 w 250"/>
                <a:gd name="T35" fmla="*/ 8 h 39"/>
                <a:gd name="T36" fmla="*/ 229 w 250"/>
                <a:gd name="T37" fmla="*/ 14 h 39"/>
                <a:gd name="T38" fmla="*/ 250 w 250"/>
                <a:gd name="T39" fmla="*/ 20 h 39"/>
                <a:gd name="T40" fmla="*/ 245 w 250"/>
                <a:gd name="T41" fmla="*/ 35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50" h="39">
                  <a:moveTo>
                    <a:pt x="245" y="35"/>
                  </a:moveTo>
                  <a:lnTo>
                    <a:pt x="224" y="29"/>
                  </a:lnTo>
                  <a:lnTo>
                    <a:pt x="202" y="24"/>
                  </a:lnTo>
                  <a:lnTo>
                    <a:pt x="173" y="19"/>
                  </a:lnTo>
                  <a:lnTo>
                    <a:pt x="137" y="17"/>
                  </a:lnTo>
                  <a:lnTo>
                    <a:pt x="97" y="18"/>
                  </a:lnTo>
                  <a:lnTo>
                    <a:pt x="76" y="21"/>
                  </a:lnTo>
                  <a:lnTo>
                    <a:pt x="52" y="25"/>
                  </a:lnTo>
                  <a:lnTo>
                    <a:pt x="28" y="31"/>
                  </a:lnTo>
                  <a:lnTo>
                    <a:pt x="5" y="39"/>
                  </a:lnTo>
                  <a:lnTo>
                    <a:pt x="0" y="24"/>
                  </a:lnTo>
                  <a:lnTo>
                    <a:pt x="23" y="16"/>
                  </a:lnTo>
                  <a:lnTo>
                    <a:pt x="48" y="9"/>
                  </a:lnTo>
                  <a:lnTo>
                    <a:pt x="72" y="5"/>
                  </a:lnTo>
                  <a:lnTo>
                    <a:pt x="95" y="2"/>
                  </a:lnTo>
                  <a:lnTo>
                    <a:pt x="137" y="0"/>
                  </a:lnTo>
                  <a:lnTo>
                    <a:pt x="175" y="3"/>
                  </a:lnTo>
                  <a:lnTo>
                    <a:pt x="205" y="8"/>
                  </a:lnTo>
                  <a:lnTo>
                    <a:pt x="229" y="14"/>
                  </a:lnTo>
                  <a:lnTo>
                    <a:pt x="250" y="20"/>
                  </a:lnTo>
                  <a:lnTo>
                    <a:pt x="245" y="35"/>
                  </a:lnTo>
                  <a:close/>
                </a:path>
              </a:pathLst>
            </a:custGeom>
            <a:solidFill>
              <a:srgbClr val="C5101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81" name="Freeform 283">
              <a:extLst>
                <a:ext uri="{FF2B5EF4-FFF2-40B4-BE49-F238E27FC236}">
                  <a16:creationId xmlns:a16="http://schemas.microsoft.com/office/drawing/2014/main" id="{3965B917-18C2-4991-875A-052845FD6818}"/>
                </a:ext>
              </a:extLst>
            </p:cNvPr>
            <p:cNvSpPr>
              <a:spLocks/>
            </p:cNvSpPr>
            <p:nvPr/>
          </p:nvSpPr>
          <p:spPr bwMode="auto">
            <a:xfrm>
              <a:off x="1723" y="2096"/>
              <a:ext cx="199" cy="114"/>
            </a:xfrm>
            <a:custGeom>
              <a:avLst/>
              <a:gdLst>
                <a:gd name="T0" fmla="*/ 224 w 224"/>
                <a:gd name="T1" fmla="*/ 14 h 114"/>
                <a:gd name="T2" fmla="*/ 178 w 224"/>
                <a:gd name="T3" fmla="*/ 32 h 114"/>
                <a:gd name="T4" fmla="*/ 137 w 224"/>
                <a:gd name="T5" fmla="*/ 50 h 114"/>
                <a:gd name="T6" fmla="*/ 68 w 224"/>
                <a:gd name="T7" fmla="*/ 82 h 114"/>
                <a:gd name="T8" fmla="*/ 8 w 224"/>
                <a:gd name="T9" fmla="*/ 114 h 114"/>
                <a:gd name="T10" fmla="*/ 0 w 224"/>
                <a:gd name="T11" fmla="*/ 100 h 114"/>
                <a:gd name="T12" fmla="*/ 60 w 224"/>
                <a:gd name="T13" fmla="*/ 68 h 114"/>
                <a:gd name="T14" fmla="*/ 129 w 224"/>
                <a:gd name="T15" fmla="*/ 36 h 114"/>
                <a:gd name="T16" fmla="*/ 171 w 224"/>
                <a:gd name="T17" fmla="*/ 18 h 114"/>
                <a:gd name="T18" fmla="*/ 217 w 224"/>
                <a:gd name="T19" fmla="*/ 0 h 114"/>
                <a:gd name="T20" fmla="*/ 224 w 224"/>
                <a:gd name="T21" fmla="*/ 14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24" h="114">
                  <a:moveTo>
                    <a:pt x="224" y="14"/>
                  </a:moveTo>
                  <a:lnTo>
                    <a:pt x="178" y="32"/>
                  </a:lnTo>
                  <a:lnTo>
                    <a:pt x="137" y="50"/>
                  </a:lnTo>
                  <a:lnTo>
                    <a:pt x="68" y="82"/>
                  </a:lnTo>
                  <a:lnTo>
                    <a:pt x="8" y="114"/>
                  </a:lnTo>
                  <a:lnTo>
                    <a:pt x="0" y="100"/>
                  </a:lnTo>
                  <a:lnTo>
                    <a:pt x="60" y="68"/>
                  </a:lnTo>
                  <a:lnTo>
                    <a:pt x="129" y="36"/>
                  </a:lnTo>
                  <a:lnTo>
                    <a:pt x="171" y="18"/>
                  </a:lnTo>
                  <a:lnTo>
                    <a:pt x="217" y="0"/>
                  </a:lnTo>
                  <a:lnTo>
                    <a:pt x="224" y="14"/>
                  </a:lnTo>
                  <a:close/>
                </a:path>
              </a:pathLst>
            </a:custGeom>
            <a:solidFill>
              <a:srgbClr val="C5101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82" name="Freeform 284">
              <a:extLst>
                <a:ext uri="{FF2B5EF4-FFF2-40B4-BE49-F238E27FC236}">
                  <a16:creationId xmlns:a16="http://schemas.microsoft.com/office/drawing/2014/main" id="{27E3AC34-40F7-46E4-9C44-3B2FA533A6C5}"/>
                </a:ext>
              </a:extLst>
            </p:cNvPr>
            <p:cNvSpPr>
              <a:spLocks/>
            </p:cNvSpPr>
            <p:nvPr/>
          </p:nvSpPr>
          <p:spPr bwMode="auto">
            <a:xfrm>
              <a:off x="1916" y="2096"/>
              <a:ext cx="6" cy="15"/>
            </a:xfrm>
            <a:custGeom>
              <a:avLst/>
              <a:gdLst>
                <a:gd name="T0" fmla="*/ 1 w 7"/>
                <a:gd name="T1" fmla="*/ 0 h 15"/>
                <a:gd name="T2" fmla="*/ 0 w 7"/>
                <a:gd name="T3" fmla="*/ 0 h 15"/>
                <a:gd name="T4" fmla="*/ 7 w 7"/>
                <a:gd name="T5" fmla="*/ 14 h 15"/>
                <a:gd name="T6" fmla="*/ 6 w 7"/>
                <a:gd name="T7" fmla="*/ 15 h 15"/>
                <a:gd name="T8" fmla="*/ 1 w 7"/>
                <a:gd name="T9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15">
                  <a:moveTo>
                    <a:pt x="1" y="0"/>
                  </a:moveTo>
                  <a:lnTo>
                    <a:pt x="0" y="0"/>
                  </a:lnTo>
                  <a:lnTo>
                    <a:pt x="7" y="14"/>
                  </a:lnTo>
                  <a:lnTo>
                    <a:pt x="6" y="15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5101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83" name="Freeform 285">
              <a:extLst>
                <a:ext uri="{FF2B5EF4-FFF2-40B4-BE49-F238E27FC236}">
                  <a16:creationId xmlns:a16="http://schemas.microsoft.com/office/drawing/2014/main" id="{3B5C139E-4E27-4ECB-BAB2-4A7654E01FB4}"/>
                </a:ext>
              </a:extLst>
            </p:cNvPr>
            <p:cNvSpPr>
              <a:spLocks/>
            </p:cNvSpPr>
            <p:nvPr/>
          </p:nvSpPr>
          <p:spPr bwMode="auto">
            <a:xfrm>
              <a:off x="2535" y="1323"/>
              <a:ext cx="240" cy="71"/>
            </a:xfrm>
            <a:custGeom>
              <a:avLst/>
              <a:gdLst>
                <a:gd name="T0" fmla="*/ 0 w 271"/>
                <a:gd name="T1" fmla="*/ 55 h 71"/>
                <a:gd name="T2" fmla="*/ 26 w 271"/>
                <a:gd name="T3" fmla="*/ 53 h 71"/>
                <a:gd name="T4" fmla="*/ 55 w 271"/>
                <a:gd name="T5" fmla="*/ 51 h 71"/>
                <a:gd name="T6" fmla="*/ 91 w 271"/>
                <a:gd name="T7" fmla="*/ 46 h 71"/>
                <a:gd name="T8" fmla="*/ 134 w 271"/>
                <a:gd name="T9" fmla="*/ 39 h 71"/>
                <a:gd name="T10" fmla="*/ 177 w 271"/>
                <a:gd name="T11" fmla="*/ 30 h 71"/>
                <a:gd name="T12" fmla="*/ 223 w 271"/>
                <a:gd name="T13" fmla="*/ 17 h 71"/>
                <a:gd name="T14" fmla="*/ 266 w 271"/>
                <a:gd name="T15" fmla="*/ 0 h 71"/>
                <a:gd name="T16" fmla="*/ 271 w 271"/>
                <a:gd name="T17" fmla="*/ 15 h 71"/>
                <a:gd name="T18" fmla="*/ 228 w 271"/>
                <a:gd name="T19" fmla="*/ 32 h 71"/>
                <a:gd name="T20" fmla="*/ 181 w 271"/>
                <a:gd name="T21" fmla="*/ 45 h 71"/>
                <a:gd name="T22" fmla="*/ 136 w 271"/>
                <a:gd name="T23" fmla="*/ 55 h 71"/>
                <a:gd name="T24" fmla="*/ 93 w 271"/>
                <a:gd name="T25" fmla="*/ 62 h 71"/>
                <a:gd name="T26" fmla="*/ 56 w 271"/>
                <a:gd name="T27" fmla="*/ 67 h 71"/>
                <a:gd name="T28" fmla="*/ 27 w 271"/>
                <a:gd name="T29" fmla="*/ 69 h 71"/>
                <a:gd name="T30" fmla="*/ 0 w 271"/>
                <a:gd name="T31" fmla="*/ 71 h 71"/>
                <a:gd name="T32" fmla="*/ 0 w 271"/>
                <a:gd name="T33" fmla="*/ 55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71" h="71">
                  <a:moveTo>
                    <a:pt x="0" y="55"/>
                  </a:moveTo>
                  <a:lnTo>
                    <a:pt x="26" y="53"/>
                  </a:lnTo>
                  <a:lnTo>
                    <a:pt x="55" y="51"/>
                  </a:lnTo>
                  <a:lnTo>
                    <a:pt x="91" y="46"/>
                  </a:lnTo>
                  <a:lnTo>
                    <a:pt x="134" y="39"/>
                  </a:lnTo>
                  <a:lnTo>
                    <a:pt x="177" y="30"/>
                  </a:lnTo>
                  <a:lnTo>
                    <a:pt x="223" y="17"/>
                  </a:lnTo>
                  <a:lnTo>
                    <a:pt x="266" y="0"/>
                  </a:lnTo>
                  <a:lnTo>
                    <a:pt x="271" y="15"/>
                  </a:lnTo>
                  <a:lnTo>
                    <a:pt x="228" y="32"/>
                  </a:lnTo>
                  <a:lnTo>
                    <a:pt x="181" y="45"/>
                  </a:lnTo>
                  <a:lnTo>
                    <a:pt x="136" y="55"/>
                  </a:lnTo>
                  <a:lnTo>
                    <a:pt x="93" y="62"/>
                  </a:lnTo>
                  <a:lnTo>
                    <a:pt x="56" y="67"/>
                  </a:lnTo>
                  <a:lnTo>
                    <a:pt x="27" y="69"/>
                  </a:lnTo>
                  <a:lnTo>
                    <a:pt x="0" y="71"/>
                  </a:lnTo>
                  <a:lnTo>
                    <a:pt x="0" y="55"/>
                  </a:lnTo>
                  <a:close/>
                </a:path>
              </a:pathLst>
            </a:custGeom>
            <a:solidFill>
              <a:srgbClr val="C5101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84" name="Freeform 286">
              <a:extLst>
                <a:ext uri="{FF2B5EF4-FFF2-40B4-BE49-F238E27FC236}">
                  <a16:creationId xmlns:a16="http://schemas.microsoft.com/office/drawing/2014/main" id="{1C7C7C2A-578F-48F9-A552-F6F4FEEA6F66}"/>
                </a:ext>
              </a:extLst>
            </p:cNvPr>
            <p:cNvSpPr>
              <a:spLocks/>
            </p:cNvSpPr>
            <p:nvPr/>
          </p:nvSpPr>
          <p:spPr bwMode="auto">
            <a:xfrm>
              <a:off x="2770" y="1148"/>
              <a:ext cx="202" cy="189"/>
            </a:xfrm>
            <a:custGeom>
              <a:avLst/>
              <a:gdLst>
                <a:gd name="T0" fmla="*/ 0 w 227"/>
                <a:gd name="T1" fmla="*/ 175 h 189"/>
                <a:gd name="T2" fmla="*/ 22 w 227"/>
                <a:gd name="T3" fmla="*/ 164 h 189"/>
                <a:gd name="T4" fmla="*/ 42 w 227"/>
                <a:gd name="T5" fmla="*/ 152 h 189"/>
                <a:gd name="T6" fmla="*/ 83 w 227"/>
                <a:gd name="T7" fmla="*/ 125 h 189"/>
                <a:gd name="T8" fmla="*/ 119 w 227"/>
                <a:gd name="T9" fmla="*/ 96 h 189"/>
                <a:gd name="T10" fmla="*/ 152 w 227"/>
                <a:gd name="T11" fmla="*/ 66 h 189"/>
                <a:gd name="T12" fmla="*/ 198 w 227"/>
                <a:gd name="T13" fmla="*/ 19 h 189"/>
                <a:gd name="T14" fmla="*/ 215 w 227"/>
                <a:gd name="T15" fmla="*/ 0 h 189"/>
                <a:gd name="T16" fmla="*/ 227 w 227"/>
                <a:gd name="T17" fmla="*/ 11 h 189"/>
                <a:gd name="T18" fmla="*/ 209 w 227"/>
                <a:gd name="T19" fmla="*/ 31 h 189"/>
                <a:gd name="T20" fmla="*/ 163 w 227"/>
                <a:gd name="T21" fmla="*/ 79 h 189"/>
                <a:gd name="T22" fmla="*/ 131 w 227"/>
                <a:gd name="T23" fmla="*/ 108 h 189"/>
                <a:gd name="T24" fmla="*/ 92 w 227"/>
                <a:gd name="T25" fmla="*/ 138 h 189"/>
                <a:gd name="T26" fmla="*/ 51 w 227"/>
                <a:gd name="T27" fmla="*/ 165 h 189"/>
                <a:gd name="T28" fmla="*/ 30 w 227"/>
                <a:gd name="T29" fmla="*/ 178 h 189"/>
                <a:gd name="T30" fmla="*/ 8 w 227"/>
                <a:gd name="T31" fmla="*/ 189 h 189"/>
                <a:gd name="T32" fmla="*/ 0 w 227"/>
                <a:gd name="T33" fmla="*/ 175 h 1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27" h="189">
                  <a:moveTo>
                    <a:pt x="0" y="175"/>
                  </a:moveTo>
                  <a:lnTo>
                    <a:pt x="22" y="164"/>
                  </a:lnTo>
                  <a:lnTo>
                    <a:pt x="42" y="152"/>
                  </a:lnTo>
                  <a:lnTo>
                    <a:pt x="83" y="125"/>
                  </a:lnTo>
                  <a:lnTo>
                    <a:pt x="119" y="96"/>
                  </a:lnTo>
                  <a:lnTo>
                    <a:pt x="152" y="66"/>
                  </a:lnTo>
                  <a:lnTo>
                    <a:pt x="198" y="19"/>
                  </a:lnTo>
                  <a:lnTo>
                    <a:pt x="215" y="0"/>
                  </a:lnTo>
                  <a:lnTo>
                    <a:pt x="227" y="11"/>
                  </a:lnTo>
                  <a:lnTo>
                    <a:pt x="209" y="31"/>
                  </a:lnTo>
                  <a:lnTo>
                    <a:pt x="163" y="79"/>
                  </a:lnTo>
                  <a:lnTo>
                    <a:pt x="131" y="108"/>
                  </a:lnTo>
                  <a:lnTo>
                    <a:pt x="92" y="138"/>
                  </a:lnTo>
                  <a:lnTo>
                    <a:pt x="51" y="165"/>
                  </a:lnTo>
                  <a:lnTo>
                    <a:pt x="30" y="178"/>
                  </a:lnTo>
                  <a:lnTo>
                    <a:pt x="8" y="189"/>
                  </a:lnTo>
                  <a:lnTo>
                    <a:pt x="0" y="175"/>
                  </a:lnTo>
                  <a:close/>
                </a:path>
              </a:pathLst>
            </a:custGeom>
            <a:solidFill>
              <a:srgbClr val="C5101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85" name="Freeform 287">
              <a:extLst>
                <a:ext uri="{FF2B5EF4-FFF2-40B4-BE49-F238E27FC236}">
                  <a16:creationId xmlns:a16="http://schemas.microsoft.com/office/drawing/2014/main" id="{F93CF86A-4F45-4C09-ACEE-456D33942AC8}"/>
                </a:ext>
              </a:extLst>
            </p:cNvPr>
            <p:cNvSpPr>
              <a:spLocks/>
            </p:cNvSpPr>
            <p:nvPr/>
          </p:nvSpPr>
          <p:spPr bwMode="auto">
            <a:xfrm>
              <a:off x="2770" y="1323"/>
              <a:ext cx="7" cy="15"/>
            </a:xfrm>
            <a:custGeom>
              <a:avLst/>
              <a:gdLst>
                <a:gd name="T0" fmla="*/ 6 w 8"/>
                <a:gd name="T1" fmla="*/ 15 h 15"/>
                <a:gd name="T2" fmla="*/ 8 w 8"/>
                <a:gd name="T3" fmla="*/ 14 h 15"/>
                <a:gd name="T4" fmla="*/ 0 w 8"/>
                <a:gd name="T5" fmla="*/ 0 h 15"/>
                <a:gd name="T6" fmla="*/ 1 w 8"/>
                <a:gd name="T7" fmla="*/ 0 h 15"/>
                <a:gd name="T8" fmla="*/ 6 w 8"/>
                <a:gd name="T9" fmla="*/ 15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15">
                  <a:moveTo>
                    <a:pt x="6" y="15"/>
                  </a:moveTo>
                  <a:lnTo>
                    <a:pt x="8" y="14"/>
                  </a:lnTo>
                  <a:lnTo>
                    <a:pt x="0" y="0"/>
                  </a:lnTo>
                  <a:lnTo>
                    <a:pt x="1" y="0"/>
                  </a:lnTo>
                  <a:lnTo>
                    <a:pt x="6" y="15"/>
                  </a:lnTo>
                  <a:close/>
                </a:path>
              </a:pathLst>
            </a:custGeom>
            <a:solidFill>
              <a:srgbClr val="C5101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86" name="Freeform 288">
              <a:extLst>
                <a:ext uri="{FF2B5EF4-FFF2-40B4-BE49-F238E27FC236}">
                  <a16:creationId xmlns:a16="http://schemas.microsoft.com/office/drawing/2014/main" id="{8D06E272-F28B-4C7D-89ED-B04619064D59}"/>
                </a:ext>
              </a:extLst>
            </p:cNvPr>
            <p:cNvSpPr>
              <a:spLocks/>
            </p:cNvSpPr>
            <p:nvPr/>
          </p:nvSpPr>
          <p:spPr bwMode="auto">
            <a:xfrm>
              <a:off x="3092" y="1536"/>
              <a:ext cx="285" cy="88"/>
            </a:xfrm>
            <a:custGeom>
              <a:avLst/>
              <a:gdLst>
                <a:gd name="T0" fmla="*/ 8 w 321"/>
                <a:gd name="T1" fmla="*/ 0 h 88"/>
                <a:gd name="T2" fmla="*/ 29 w 321"/>
                <a:gd name="T3" fmla="*/ 13 h 88"/>
                <a:gd name="T4" fmla="*/ 54 w 321"/>
                <a:gd name="T5" fmla="*/ 26 h 88"/>
                <a:gd name="T6" fmla="*/ 89 w 321"/>
                <a:gd name="T7" fmla="*/ 42 h 88"/>
                <a:gd name="T8" fmla="*/ 133 w 321"/>
                <a:gd name="T9" fmla="*/ 54 h 88"/>
                <a:gd name="T10" fmla="*/ 188 w 321"/>
                <a:gd name="T11" fmla="*/ 66 h 88"/>
                <a:gd name="T12" fmla="*/ 250 w 321"/>
                <a:gd name="T13" fmla="*/ 72 h 88"/>
                <a:gd name="T14" fmla="*/ 321 w 321"/>
                <a:gd name="T15" fmla="*/ 72 h 88"/>
                <a:gd name="T16" fmla="*/ 321 w 321"/>
                <a:gd name="T17" fmla="*/ 88 h 88"/>
                <a:gd name="T18" fmla="*/ 249 w 321"/>
                <a:gd name="T19" fmla="*/ 88 h 88"/>
                <a:gd name="T20" fmla="*/ 186 w 321"/>
                <a:gd name="T21" fmla="*/ 82 h 88"/>
                <a:gd name="T22" fmla="*/ 130 w 321"/>
                <a:gd name="T23" fmla="*/ 70 h 88"/>
                <a:gd name="T24" fmla="*/ 84 w 321"/>
                <a:gd name="T25" fmla="*/ 57 h 88"/>
                <a:gd name="T26" fmla="*/ 48 w 321"/>
                <a:gd name="T27" fmla="*/ 42 h 88"/>
                <a:gd name="T28" fmla="*/ 21 w 321"/>
                <a:gd name="T29" fmla="*/ 27 h 88"/>
                <a:gd name="T30" fmla="*/ 0 w 321"/>
                <a:gd name="T31" fmla="*/ 14 h 88"/>
                <a:gd name="T32" fmla="*/ 8 w 321"/>
                <a:gd name="T33" fmla="*/ 0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21" h="88">
                  <a:moveTo>
                    <a:pt x="8" y="0"/>
                  </a:moveTo>
                  <a:lnTo>
                    <a:pt x="29" y="13"/>
                  </a:lnTo>
                  <a:lnTo>
                    <a:pt x="54" y="26"/>
                  </a:lnTo>
                  <a:lnTo>
                    <a:pt x="89" y="42"/>
                  </a:lnTo>
                  <a:lnTo>
                    <a:pt x="133" y="54"/>
                  </a:lnTo>
                  <a:lnTo>
                    <a:pt x="188" y="66"/>
                  </a:lnTo>
                  <a:lnTo>
                    <a:pt x="250" y="72"/>
                  </a:lnTo>
                  <a:lnTo>
                    <a:pt x="321" y="72"/>
                  </a:lnTo>
                  <a:lnTo>
                    <a:pt x="321" y="88"/>
                  </a:lnTo>
                  <a:lnTo>
                    <a:pt x="249" y="88"/>
                  </a:lnTo>
                  <a:lnTo>
                    <a:pt x="186" y="82"/>
                  </a:lnTo>
                  <a:lnTo>
                    <a:pt x="130" y="70"/>
                  </a:lnTo>
                  <a:lnTo>
                    <a:pt x="84" y="57"/>
                  </a:lnTo>
                  <a:lnTo>
                    <a:pt x="48" y="42"/>
                  </a:lnTo>
                  <a:lnTo>
                    <a:pt x="21" y="27"/>
                  </a:lnTo>
                  <a:lnTo>
                    <a:pt x="0" y="14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C5101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87" name="Freeform 289">
              <a:extLst>
                <a:ext uri="{FF2B5EF4-FFF2-40B4-BE49-F238E27FC236}">
                  <a16:creationId xmlns:a16="http://schemas.microsoft.com/office/drawing/2014/main" id="{7CF33FAD-8553-4B1F-A13E-3C4BD27234A1}"/>
                </a:ext>
              </a:extLst>
            </p:cNvPr>
            <p:cNvSpPr>
              <a:spLocks/>
            </p:cNvSpPr>
            <p:nvPr/>
          </p:nvSpPr>
          <p:spPr bwMode="auto">
            <a:xfrm>
              <a:off x="3377" y="1528"/>
              <a:ext cx="349" cy="96"/>
            </a:xfrm>
            <a:custGeom>
              <a:avLst/>
              <a:gdLst>
                <a:gd name="T0" fmla="*/ 0 w 392"/>
                <a:gd name="T1" fmla="*/ 80 h 96"/>
                <a:gd name="T2" fmla="*/ 75 w 392"/>
                <a:gd name="T3" fmla="*/ 73 h 96"/>
                <a:gd name="T4" fmla="*/ 145 w 392"/>
                <a:gd name="T5" fmla="*/ 62 h 96"/>
                <a:gd name="T6" fmla="*/ 210 w 392"/>
                <a:gd name="T7" fmla="*/ 49 h 96"/>
                <a:gd name="T8" fmla="*/ 267 w 392"/>
                <a:gd name="T9" fmla="*/ 36 h 96"/>
                <a:gd name="T10" fmla="*/ 317 w 392"/>
                <a:gd name="T11" fmla="*/ 22 h 96"/>
                <a:gd name="T12" fmla="*/ 354 w 392"/>
                <a:gd name="T13" fmla="*/ 11 h 96"/>
                <a:gd name="T14" fmla="*/ 387 w 392"/>
                <a:gd name="T15" fmla="*/ 0 h 96"/>
                <a:gd name="T16" fmla="*/ 392 w 392"/>
                <a:gd name="T17" fmla="*/ 15 h 96"/>
                <a:gd name="T18" fmla="*/ 359 w 392"/>
                <a:gd name="T19" fmla="*/ 26 h 96"/>
                <a:gd name="T20" fmla="*/ 322 w 392"/>
                <a:gd name="T21" fmla="*/ 37 h 96"/>
                <a:gd name="T22" fmla="*/ 273 w 392"/>
                <a:gd name="T23" fmla="*/ 52 h 96"/>
                <a:gd name="T24" fmla="*/ 212 w 392"/>
                <a:gd name="T25" fmla="*/ 65 h 96"/>
                <a:gd name="T26" fmla="*/ 147 w 392"/>
                <a:gd name="T27" fmla="*/ 78 h 96"/>
                <a:gd name="T28" fmla="*/ 76 w 392"/>
                <a:gd name="T29" fmla="*/ 89 h 96"/>
                <a:gd name="T30" fmla="*/ 1 w 392"/>
                <a:gd name="T31" fmla="*/ 96 h 96"/>
                <a:gd name="T32" fmla="*/ 0 w 392"/>
                <a:gd name="T33" fmla="*/ 80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92" h="96">
                  <a:moveTo>
                    <a:pt x="0" y="80"/>
                  </a:moveTo>
                  <a:lnTo>
                    <a:pt x="75" y="73"/>
                  </a:lnTo>
                  <a:lnTo>
                    <a:pt x="145" y="62"/>
                  </a:lnTo>
                  <a:lnTo>
                    <a:pt x="210" y="49"/>
                  </a:lnTo>
                  <a:lnTo>
                    <a:pt x="267" y="36"/>
                  </a:lnTo>
                  <a:lnTo>
                    <a:pt x="317" y="22"/>
                  </a:lnTo>
                  <a:lnTo>
                    <a:pt x="354" y="11"/>
                  </a:lnTo>
                  <a:lnTo>
                    <a:pt x="387" y="0"/>
                  </a:lnTo>
                  <a:lnTo>
                    <a:pt x="392" y="15"/>
                  </a:lnTo>
                  <a:lnTo>
                    <a:pt x="359" y="26"/>
                  </a:lnTo>
                  <a:lnTo>
                    <a:pt x="322" y="37"/>
                  </a:lnTo>
                  <a:lnTo>
                    <a:pt x="273" y="52"/>
                  </a:lnTo>
                  <a:lnTo>
                    <a:pt x="212" y="65"/>
                  </a:lnTo>
                  <a:lnTo>
                    <a:pt x="147" y="78"/>
                  </a:lnTo>
                  <a:lnTo>
                    <a:pt x="76" y="89"/>
                  </a:lnTo>
                  <a:lnTo>
                    <a:pt x="1" y="96"/>
                  </a:lnTo>
                  <a:lnTo>
                    <a:pt x="0" y="80"/>
                  </a:lnTo>
                  <a:close/>
                </a:path>
              </a:pathLst>
            </a:custGeom>
            <a:solidFill>
              <a:srgbClr val="C5101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88" name="Freeform 290">
              <a:extLst>
                <a:ext uri="{FF2B5EF4-FFF2-40B4-BE49-F238E27FC236}">
                  <a16:creationId xmlns:a16="http://schemas.microsoft.com/office/drawing/2014/main" id="{B4B7E1D7-9243-43C0-ACB2-4B363EC0194A}"/>
                </a:ext>
              </a:extLst>
            </p:cNvPr>
            <p:cNvSpPr>
              <a:spLocks/>
            </p:cNvSpPr>
            <p:nvPr/>
          </p:nvSpPr>
          <p:spPr bwMode="auto">
            <a:xfrm>
              <a:off x="3377" y="1608"/>
              <a:ext cx="1" cy="16"/>
            </a:xfrm>
            <a:custGeom>
              <a:avLst/>
              <a:gdLst>
                <a:gd name="T0" fmla="*/ 0 w 1"/>
                <a:gd name="T1" fmla="*/ 16 h 16"/>
                <a:gd name="T2" fmla="*/ 1 w 1"/>
                <a:gd name="T3" fmla="*/ 16 h 16"/>
                <a:gd name="T4" fmla="*/ 0 w 1"/>
                <a:gd name="T5" fmla="*/ 0 h 16"/>
                <a:gd name="T6" fmla="*/ 0 w 1"/>
                <a:gd name="T7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" h="16">
                  <a:moveTo>
                    <a:pt x="0" y="16"/>
                  </a:moveTo>
                  <a:lnTo>
                    <a:pt x="1" y="16"/>
                  </a:lnTo>
                  <a:lnTo>
                    <a:pt x="0" y="0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C5101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89" name="Freeform 291">
              <a:extLst>
                <a:ext uri="{FF2B5EF4-FFF2-40B4-BE49-F238E27FC236}">
                  <a16:creationId xmlns:a16="http://schemas.microsoft.com/office/drawing/2014/main" id="{8A60E8FA-CB0A-4204-AB44-1784468A972D}"/>
                </a:ext>
              </a:extLst>
            </p:cNvPr>
            <p:cNvSpPr>
              <a:spLocks/>
            </p:cNvSpPr>
            <p:nvPr/>
          </p:nvSpPr>
          <p:spPr bwMode="auto">
            <a:xfrm>
              <a:off x="2299" y="2100"/>
              <a:ext cx="182" cy="151"/>
            </a:xfrm>
            <a:custGeom>
              <a:avLst/>
              <a:gdLst>
                <a:gd name="T0" fmla="*/ 205 w 205"/>
                <a:gd name="T1" fmla="*/ 15 h 151"/>
                <a:gd name="T2" fmla="*/ 183 w 205"/>
                <a:gd name="T3" fmla="*/ 17 h 151"/>
                <a:gd name="T4" fmla="*/ 159 w 205"/>
                <a:gd name="T5" fmla="*/ 22 h 151"/>
                <a:gd name="T6" fmla="*/ 131 w 205"/>
                <a:gd name="T7" fmla="*/ 32 h 151"/>
                <a:gd name="T8" fmla="*/ 116 w 205"/>
                <a:gd name="T9" fmla="*/ 39 h 151"/>
                <a:gd name="T10" fmla="*/ 100 w 205"/>
                <a:gd name="T11" fmla="*/ 48 h 151"/>
                <a:gd name="T12" fmla="*/ 85 w 205"/>
                <a:gd name="T13" fmla="*/ 58 h 151"/>
                <a:gd name="T14" fmla="*/ 69 w 205"/>
                <a:gd name="T15" fmla="*/ 72 h 151"/>
                <a:gd name="T16" fmla="*/ 54 w 205"/>
                <a:gd name="T17" fmla="*/ 88 h 151"/>
                <a:gd name="T18" fmla="*/ 38 w 205"/>
                <a:gd name="T19" fmla="*/ 106 h 151"/>
                <a:gd name="T20" fmla="*/ 26 w 205"/>
                <a:gd name="T21" fmla="*/ 126 h 151"/>
                <a:gd name="T22" fmla="*/ 14 w 205"/>
                <a:gd name="T23" fmla="*/ 151 h 151"/>
                <a:gd name="T24" fmla="*/ 0 w 205"/>
                <a:gd name="T25" fmla="*/ 143 h 151"/>
                <a:gd name="T26" fmla="*/ 12 w 205"/>
                <a:gd name="T27" fmla="*/ 118 h 151"/>
                <a:gd name="T28" fmla="*/ 25 w 205"/>
                <a:gd name="T29" fmla="*/ 97 h 151"/>
                <a:gd name="T30" fmla="*/ 41 w 205"/>
                <a:gd name="T31" fmla="*/ 77 h 151"/>
                <a:gd name="T32" fmla="*/ 58 w 205"/>
                <a:gd name="T33" fmla="*/ 60 h 151"/>
                <a:gd name="T34" fmla="*/ 74 w 205"/>
                <a:gd name="T35" fmla="*/ 46 h 151"/>
                <a:gd name="T36" fmla="*/ 91 w 205"/>
                <a:gd name="T37" fmla="*/ 35 h 151"/>
                <a:gd name="T38" fmla="*/ 108 w 205"/>
                <a:gd name="T39" fmla="*/ 25 h 151"/>
                <a:gd name="T40" fmla="*/ 124 w 205"/>
                <a:gd name="T41" fmla="*/ 18 h 151"/>
                <a:gd name="T42" fmla="*/ 154 w 205"/>
                <a:gd name="T43" fmla="*/ 7 h 151"/>
                <a:gd name="T44" fmla="*/ 179 w 205"/>
                <a:gd name="T45" fmla="*/ 2 h 151"/>
                <a:gd name="T46" fmla="*/ 202 w 205"/>
                <a:gd name="T47" fmla="*/ 0 h 151"/>
                <a:gd name="T48" fmla="*/ 205 w 205"/>
                <a:gd name="T49" fmla="*/ 15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05" h="151">
                  <a:moveTo>
                    <a:pt x="205" y="15"/>
                  </a:moveTo>
                  <a:lnTo>
                    <a:pt x="183" y="17"/>
                  </a:lnTo>
                  <a:lnTo>
                    <a:pt x="159" y="22"/>
                  </a:lnTo>
                  <a:lnTo>
                    <a:pt x="131" y="32"/>
                  </a:lnTo>
                  <a:lnTo>
                    <a:pt x="116" y="39"/>
                  </a:lnTo>
                  <a:lnTo>
                    <a:pt x="100" y="48"/>
                  </a:lnTo>
                  <a:lnTo>
                    <a:pt x="85" y="58"/>
                  </a:lnTo>
                  <a:lnTo>
                    <a:pt x="69" y="72"/>
                  </a:lnTo>
                  <a:lnTo>
                    <a:pt x="54" y="88"/>
                  </a:lnTo>
                  <a:lnTo>
                    <a:pt x="38" y="106"/>
                  </a:lnTo>
                  <a:lnTo>
                    <a:pt x="26" y="126"/>
                  </a:lnTo>
                  <a:lnTo>
                    <a:pt x="14" y="151"/>
                  </a:lnTo>
                  <a:lnTo>
                    <a:pt x="0" y="143"/>
                  </a:lnTo>
                  <a:lnTo>
                    <a:pt x="12" y="118"/>
                  </a:lnTo>
                  <a:lnTo>
                    <a:pt x="25" y="97"/>
                  </a:lnTo>
                  <a:lnTo>
                    <a:pt x="41" y="77"/>
                  </a:lnTo>
                  <a:lnTo>
                    <a:pt x="58" y="60"/>
                  </a:lnTo>
                  <a:lnTo>
                    <a:pt x="74" y="46"/>
                  </a:lnTo>
                  <a:lnTo>
                    <a:pt x="91" y="35"/>
                  </a:lnTo>
                  <a:lnTo>
                    <a:pt x="108" y="25"/>
                  </a:lnTo>
                  <a:lnTo>
                    <a:pt x="124" y="18"/>
                  </a:lnTo>
                  <a:lnTo>
                    <a:pt x="154" y="7"/>
                  </a:lnTo>
                  <a:lnTo>
                    <a:pt x="179" y="2"/>
                  </a:lnTo>
                  <a:lnTo>
                    <a:pt x="202" y="0"/>
                  </a:lnTo>
                  <a:lnTo>
                    <a:pt x="205" y="15"/>
                  </a:lnTo>
                  <a:close/>
                </a:path>
              </a:pathLst>
            </a:custGeom>
            <a:solidFill>
              <a:srgbClr val="C5101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0" name="Freeform 292">
              <a:extLst>
                <a:ext uri="{FF2B5EF4-FFF2-40B4-BE49-F238E27FC236}">
                  <a16:creationId xmlns:a16="http://schemas.microsoft.com/office/drawing/2014/main" id="{124C4524-D862-44E3-ABD2-79E19B9048F0}"/>
                </a:ext>
              </a:extLst>
            </p:cNvPr>
            <p:cNvSpPr>
              <a:spLocks/>
            </p:cNvSpPr>
            <p:nvPr/>
          </p:nvSpPr>
          <p:spPr bwMode="auto">
            <a:xfrm>
              <a:off x="2277" y="2245"/>
              <a:ext cx="45" cy="252"/>
            </a:xfrm>
            <a:custGeom>
              <a:avLst/>
              <a:gdLst>
                <a:gd name="T0" fmla="*/ 39 w 51"/>
                <a:gd name="T1" fmla="*/ 5 h 252"/>
                <a:gd name="T2" fmla="*/ 29 w 51"/>
                <a:gd name="T3" fmla="*/ 32 h 252"/>
                <a:gd name="T4" fmla="*/ 23 w 51"/>
                <a:gd name="T5" fmla="*/ 55 h 252"/>
                <a:gd name="T6" fmla="*/ 18 w 51"/>
                <a:gd name="T7" fmla="*/ 79 h 252"/>
                <a:gd name="T8" fmla="*/ 16 w 51"/>
                <a:gd name="T9" fmla="*/ 100 h 252"/>
                <a:gd name="T10" fmla="*/ 16 w 51"/>
                <a:gd name="T11" fmla="*/ 122 h 252"/>
                <a:gd name="T12" fmla="*/ 17 w 51"/>
                <a:gd name="T13" fmla="*/ 141 h 252"/>
                <a:gd name="T14" fmla="*/ 20 w 51"/>
                <a:gd name="T15" fmla="*/ 159 h 252"/>
                <a:gd name="T16" fmla="*/ 22 w 51"/>
                <a:gd name="T17" fmla="*/ 176 h 252"/>
                <a:gd name="T18" fmla="*/ 31 w 51"/>
                <a:gd name="T19" fmla="*/ 206 h 252"/>
                <a:gd name="T20" fmla="*/ 40 w 51"/>
                <a:gd name="T21" fmla="*/ 226 h 252"/>
                <a:gd name="T22" fmla="*/ 51 w 51"/>
                <a:gd name="T23" fmla="*/ 244 h 252"/>
                <a:gd name="T24" fmla="*/ 37 w 51"/>
                <a:gd name="T25" fmla="*/ 252 h 252"/>
                <a:gd name="T26" fmla="*/ 26 w 51"/>
                <a:gd name="T27" fmla="*/ 234 h 252"/>
                <a:gd name="T28" fmla="*/ 16 w 51"/>
                <a:gd name="T29" fmla="*/ 211 h 252"/>
                <a:gd name="T30" fmla="*/ 7 w 51"/>
                <a:gd name="T31" fmla="*/ 181 h 252"/>
                <a:gd name="T32" fmla="*/ 4 w 51"/>
                <a:gd name="T33" fmla="*/ 161 h 252"/>
                <a:gd name="T34" fmla="*/ 1 w 51"/>
                <a:gd name="T35" fmla="*/ 143 h 252"/>
                <a:gd name="T36" fmla="*/ 0 w 51"/>
                <a:gd name="T37" fmla="*/ 122 h 252"/>
                <a:gd name="T38" fmla="*/ 0 w 51"/>
                <a:gd name="T39" fmla="*/ 100 h 252"/>
                <a:gd name="T40" fmla="*/ 2 w 51"/>
                <a:gd name="T41" fmla="*/ 77 h 252"/>
                <a:gd name="T42" fmla="*/ 7 w 51"/>
                <a:gd name="T43" fmla="*/ 53 h 252"/>
                <a:gd name="T44" fmla="*/ 14 w 51"/>
                <a:gd name="T45" fmla="*/ 27 h 252"/>
                <a:gd name="T46" fmla="*/ 24 w 51"/>
                <a:gd name="T47" fmla="*/ 0 h 252"/>
                <a:gd name="T48" fmla="*/ 39 w 51"/>
                <a:gd name="T49" fmla="*/ 5 h 2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51" h="252">
                  <a:moveTo>
                    <a:pt x="39" y="5"/>
                  </a:moveTo>
                  <a:lnTo>
                    <a:pt x="29" y="32"/>
                  </a:lnTo>
                  <a:lnTo>
                    <a:pt x="23" y="55"/>
                  </a:lnTo>
                  <a:lnTo>
                    <a:pt x="18" y="79"/>
                  </a:lnTo>
                  <a:lnTo>
                    <a:pt x="16" y="100"/>
                  </a:lnTo>
                  <a:lnTo>
                    <a:pt x="16" y="122"/>
                  </a:lnTo>
                  <a:lnTo>
                    <a:pt x="17" y="141"/>
                  </a:lnTo>
                  <a:lnTo>
                    <a:pt x="20" y="159"/>
                  </a:lnTo>
                  <a:lnTo>
                    <a:pt x="22" y="176"/>
                  </a:lnTo>
                  <a:lnTo>
                    <a:pt x="31" y="206"/>
                  </a:lnTo>
                  <a:lnTo>
                    <a:pt x="40" y="226"/>
                  </a:lnTo>
                  <a:lnTo>
                    <a:pt x="51" y="244"/>
                  </a:lnTo>
                  <a:lnTo>
                    <a:pt x="37" y="252"/>
                  </a:lnTo>
                  <a:lnTo>
                    <a:pt x="26" y="234"/>
                  </a:lnTo>
                  <a:lnTo>
                    <a:pt x="16" y="211"/>
                  </a:lnTo>
                  <a:lnTo>
                    <a:pt x="7" y="181"/>
                  </a:lnTo>
                  <a:lnTo>
                    <a:pt x="4" y="161"/>
                  </a:lnTo>
                  <a:lnTo>
                    <a:pt x="1" y="143"/>
                  </a:lnTo>
                  <a:lnTo>
                    <a:pt x="0" y="122"/>
                  </a:lnTo>
                  <a:lnTo>
                    <a:pt x="0" y="100"/>
                  </a:lnTo>
                  <a:lnTo>
                    <a:pt x="2" y="77"/>
                  </a:lnTo>
                  <a:lnTo>
                    <a:pt x="7" y="53"/>
                  </a:lnTo>
                  <a:lnTo>
                    <a:pt x="14" y="27"/>
                  </a:lnTo>
                  <a:lnTo>
                    <a:pt x="24" y="0"/>
                  </a:lnTo>
                  <a:lnTo>
                    <a:pt x="39" y="5"/>
                  </a:lnTo>
                  <a:close/>
                </a:path>
              </a:pathLst>
            </a:custGeom>
            <a:solidFill>
              <a:srgbClr val="C5101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1" name="Freeform 293">
              <a:extLst>
                <a:ext uri="{FF2B5EF4-FFF2-40B4-BE49-F238E27FC236}">
                  <a16:creationId xmlns:a16="http://schemas.microsoft.com/office/drawing/2014/main" id="{CFD4BA27-3C86-45D2-A5E5-AE42FF4701A9}"/>
                </a:ext>
              </a:extLst>
            </p:cNvPr>
            <p:cNvSpPr>
              <a:spLocks/>
            </p:cNvSpPr>
            <p:nvPr/>
          </p:nvSpPr>
          <p:spPr bwMode="auto">
            <a:xfrm>
              <a:off x="2298" y="2243"/>
              <a:ext cx="13" cy="8"/>
            </a:xfrm>
            <a:custGeom>
              <a:avLst/>
              <a:gdLst>
                <a:gd name="T0" fmla="*/ 1 w 15"/>
                <a:gd name="T1" fmla="*/ 0 h 8"/>
                <a:gd name="T2" fmla="*/ 0 w 15"/>
                <a:gd name="T3" fmla="*/ 2 h 8"/>
                <a:gd name="T4" fmla="*/ 15 w 15"/>
                <a:gd name="T5" fmla="*/ 7 h 8"/>
                <a:gd name="T6" fmla="*/ 15 w 15"/>
                <a:gd name="T7" fmla="*/ 8 h 8"/>
                <a:gd name="T8" fmla="*/ 1 w 15"/>
                <a:gd name="T9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8">
                  <a:moveTo>
                    <a:pt x="1" y="0"/>
                  </a:moveTo>
                  <a:lnTo>
                    <a:pt x="0" y="2"/>
                  </a:lnTo>
                  <a:lnTo>
                    <a:pt x="15" y="7"/>
                  </a:lnTo>
                  <a:lnTo>
                    <a:pt x="15" y="8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5101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2" name="Freeform 294">
              <a:extLst>
                <a:ext uri="{FF2B5EF4-FFF2-40B4-BE49-F238E27FC236}">
                  <a16:creationId xmlns:a16="http://schemas.microsoft.com/office/drawing/2014/main" id="{B5CFEC02-C86E-40E6-9416-11B8DBEFAE7C}"/>
                </a:ext>
              </a:extLst>
            </p:cNvPr>
            <p:cNvSpPr>
              <a:spLocks/>
            </p:cNvSpPr>
            <p:nvPr/>
          </p:nvSpPr>
          <p:spPr bwMode="auto">
            <a:xfrm>
              <a:off x="2831" y="2000"/>
              <a:ext cx="133" cy="181"/>
            </a:xfrm>
            <a:custGeom>
              <a:avLst/>
              <a:gdLst>
                <a:gd name="T0" fmla="*/ 140 w 150"/>
                <a:gd name="T1" fmla="*/ 181 h 181"/>
                <a:gd name="T2" fmla="*/ 121 w 150"/>
                <a:gd name="T3" fmla="*/ 167 h 181"/>
                <a:gd name="T4" fmla="*/ 101 w 150"/>
                <a:gd name="T5" fmla="*/ 151 h 181"/>
                <a:gd name="T6" fmla="*/ 78 w 150"/>
                <a:gd name="T7" fmla="*/ 130 h 181"/>
                <a:gd name="T8" fmla="*/ 53 w 150"/>
                <a:gd name="T9" fmla="*/ 104 h 181"/>
                <a:gd name="T10" fmla="*/ 30 w 150"/>
                <a:gd name="T11" fmla="*/ 73 h 181"/>
                <a:gd name="T12" fmla="*/ 21 w 150"/>
                <a:gd name="T13" fmla="*/ 56 h 181"/>
                <a:gd name="T14" fmla="*/ 12 w 150"/>
                <a:gd name="T15" fmla="*/ 40 h 181"/>
                <a:gd name="T16" fmla="*/ 4 w 150"/>
                <a:gd name="T17" fmla="*/ 22 h 181"/>
                <a:gd name="T18" fmla="*/ 0 w 150"/>
                <a:gd name="T19" fmla="*/ 5 h 181"/>
                <a:gd name="T20" fmla="*/ 15 w 150"/>
                <a:gd name="T21" fmla="*/ 0 h 181"/>
                <a:gd name="T22" fmla="*/ 19 w 150"/>
                <a:gd name="T23" fmla="*/ 17 h 181"/>
                <a:gd name="T24" fmla="*/ 26 w 150"/>
                <a:gd name="T25" fmla="*/ 33 h 181"/>
                <a:gd name="T26" fmla="*/ 34 w 150"/>
                <a:gd name="T27" fmla="*/ 48 h 181"/>
                <a:gd name="T28" fmla="*/ 43 w 150"/>
                <a:gd name="T29" fmla="*/ 64 h 181"/>
                <a:gd name="T30" fmla="*/ 66 w 150"/>
                <a:gd name="T31" fmla="*/ 93 h 181"/>
                <a:gd name="T32" fmla="*/ 89 w 150"/>
                <a:gd name="T33" fmla="*/ 118 h 181"/>
                <a:gd name="T34" fmla="*/ 112 w 150"/>
                <a:gd name="T35" fmla="*/ 140 h 181"/>
                <a:gd name="T36" fmla="*/ 131 w 150"/>
                <a:gd name="T37" fmla="*/ 155 h 181"/>
                <a:gd name="T38" fmla="*/ 150 w 150"/>
                <a:gd name="T39" fmla="*/ 169 h 181"/>
                <a:gd name="T40" fmla="*/ 140 w 150"/>
                <a:gd name="T41" fmla="*/ 181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50" h="181">
                  <a:moveTo>
                    <a:pt x="140" y="181"/>
                  </a:moveTo>
                  <a:lnTo>
                    <a:pt x="121" y="167"/>
                  </a:lnTo>
                  <a:lnTo>
                    <a:pt x="101" y="151"/>
                  </a:lnTo>
                  <a:lnTo>
                    <a:pt x="78" y="130"/>
                  </a:lnTo>
                  <a:lnTo>
                    <a:pt x="53" y="104"/>
                  </a:lnTo>
                  <a:lnTo>
                    <a:pt x="30" y="73"/>
                  </a:lnTo>
                  <a:lnTo>
                    <a:pt x="21" y="56"/>
                  </a:lnTo>
                  <a:lnTo>
                    <a:pt x="12" y="40"/>
                  </a:lnTo>
                  <a:lnTo>
                    <a:pt x="4" y="22"/>
                  </a:lnTo>
                  <a:lnTo>
                    <a:pt x="0" y="5"/>
                  </a:lnTo>
                  <a:lnTo>
                    <a:pt x="15" y="0"/>
                  </a:lnTo>
                  <a:lnTo>
                    <a:pt x="19" y="17"/>
                  </a:lnTo>
                  <a:lnTo>
                    <a:pt x="26" y="33"/>
                  </a:lnTo>
                  <a:lnTo>
                    <a:pt x="34" y="48"/>
                  </a:lnTo>
                  <a:lnTo>
                    <a:pt x="43" y="64"/>
                  </a:lnTo>
                  <a:lnTo>
                    <a:pt x="66" y="93"/>
                  </a:lnTo>
                  <a:lnTo>
                    <a:pt x="89" y="118"/>
                  </a:lnTo>
                  <a:lnTo>
                    <a:pt x="112" y="140"/>
                  </a:lnTo>
                  <a:lnTo>
                    <a:pt x="131" y="155"/>
                  </a:lnTo>
                  <a:lnTo>
                    <a:pt x="150" y="169"/>
                  </a:lnTo>
                  <a:lnTo>
                    <a:pt x="140" y="181"/>
                  </a:lnTo>
                  <a:close/>
                </a:path>
              </a:pathLst>
            </a:custGeom>
            <a:solidFill>
              <a:srgbClr val="C5101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3" name="Freeform 295">
              <a:extLst>
                <a:ext uri="{FF2B5EF4-FFF2-40B4-BE49-F238E27FC236}">
                  <a16:creationId xmlns:a16="http://schemas.microsoft.com/office/drawing/2014/main" id="{6E9790A2-FDE3-4026-8AB7-40B54A84521B}"/>
                </a:ext>
              </a:extLst>
            </p:cNvPr>
            <p:cNvSpPr>
              <a:spLocks/>
            </p:cNvSpPr>
            <p:nvPr/>
          </p:nvSpPr>
          <p:spPr bwMode="auto">
            <a:xfrm>
              <a:off x="2799" y="1851"/>
              <a:ext cx="45" cy="153"/>
            </a:xfrm>
            <a:custGeom>
              <a:avLst/>
              <a:gdLst>
                <a:gd name="T0" fmla="*/ 36 w 51"/>
                <a:gd name="T1" fmla="*/ 153 h 153"/>
                <a:gd name="T2" fmla="*/ 10 w 51"/>
                <a:gd name="T3" fmla="*/ 44 h 153"/>
                <a:gd name="T4" fmla="*/ 0 w 51"/>
                <a:gd name="T5" fmla="*/ 4 h 153"/>
                <a:gd name="T6" fmla="*/ 15 w 51"/>
                <a:gd name="T7" fmla="*/ 0 h 153"/>
                <a:gd name="T8" fmla="*/ 25 w 51"/>
                <a:gd name="T9" fmla="*/ 40 h 153"/>
                <a:gd name="T10" fmla="*/ 51 w 51"/>
                <a:gd name="T11" fmla="*/ 149 h 153"/>
                <a:gd name="T12" fmla="*/ 36 w 51"/>
                <a:gd name="T13" fmla="*/ 153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1" h="153">
                  <a:moveTo>
                    <a:pt x="36" y="153"/>
                  </a:moveTo>
                  <a:lnTo>
                    <a:pt x="10" y="44"/>
                  </a:lnTo>
                  <a:lnTo>
                    <a:pt x="0" y="4"/>
                  </a:lnTo>
                  <a:lnTo>
                    <a:pt x="15" y="0"/>
                  </a:lnTo>
                  <a:lnTo>
                    <a:pt x="25" y="40"/>
                  </a:lnTo>
                  <a:lnTo>
                    <a:pt x="51" y="149"/>
                  </a:lnTo>
                  <a:lnTo>
                    <a:pt x="36" y="153"/>
                  </a:lnTo>
                  <a:close/>
                </a:path>
              </a:pathLst>
            </a:custGeom>
            <a:solidFill>
              <a:srgbClr val="C5101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4" name="Freeform 296">
              <a:extLst>
                <a:ext uri="{FF2B5EF4-FFF2-40B4-BE49-F238E27FC236}">
                  <a16:creationId xmlns:a16="http://schemas.microsoft.com/office/drawing/2014/main" id="{82463724-6804-4689-99EE-6A42A0ECF794}"/>
                </a:ext>
              </a:extLst>
            </p:cNvPr>
            <p:cNvSpPr>
              <a:spLocks/>
            </p:cNvSpPr>
            <p:nvPr/>
          </p:nvSpPr>
          <p:spPr bwMode="auto">
            <a:xfrm>
              <a:off x="2831" y="2000"/>
              <a:ext cx="13" cy="5"/>
            </a:xfrm>
            <a:custGeom>
              <a:avLst/>
              <a:gdLst>
                <a:gd name="T0" fmla="*/ 0 w 15"/>
                <a:gd name="T1" fmla="*/ 5 h 5"/>
                <a:gd name="T2" fmla="*/ 0 w 15"/>
                <a:gd name="T3" fmla="*/ 4 h 5"/>
                <a:gd name="T4" fmla="*/ 15 w 15"/>
                <a:gd name="T5" fmla="*/ 0 h 5"/>
                <a:gd name="T6" fmla="*/ 0 w 15"/>
                <a:gd name="T7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5" h="5">
                  <a:moveTo>
                    <a:pt x="0" y="5"/>
                  </a:moveTo>
                  <a:lnTo>
                    <a:pt x="0" y="4"/>
                  </a:lnTo>
                  <a:lnTo>
                    <a:pt x="15" y="0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C5101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5" name="Freeform 297">
              <a:extLst>
                <a:ext uri="{FF2B5EF4-FFF2-40B4-BE49-F238E27FC236}">
                  <a16:creationId xmlns:a16="http://schemas.microsoft.com/office/drawing/2014/main" id="{0E82A4AB-73C4-4E44-AF23-5D4EFA5C2706}"/>
                </a:ext>
              </a:extLst>
            </p:cNvPr>
            <p:cNvSpPr>
              <a:spLocks/>
            </p:cNvSpPr>
            <p:nvPr/>
          </p:nvSpPr>
          <p:spPr bwMode="auto">
            <a:xfrm>
              <a:off x="3194" y="2281"/>
              <a:ext cx="726" cy="679"/>
            </a:xfrm>
            <a:custGeom>
              <a:avLst/>
              <a:gdLst>
                <a:gd name="T0" fmla="*/ 55 w 817"/>
                <a:gd name="T1" fmla="*/ 235 h 679"/>
                <a:gd name="T2" fmla="*/ 97 w 817"/>
                <a:gd name="T3" fmla="*/ 246 h 679"/>
                <a:gd name="T4" fmla="*/ 131 w 817"/>
                <a:gd name="T5" fmla="*/ 249 h 679"/>
                <a:gd name="T6" fmla="*/ 192 w 817"/>
                <a:gd name="T7" fmla="*/ 244 h 679"/>
                <a:gd name="T8" fmla="*/ 236 w 817"/>
                <a:gd name="T9" fmla="*/ 231 h 679"/>
                <a:gd name="T10" fmla="*/ 290 w 817"/>
                <a:gd name="T11" fmla="*/ 203 h 679"/>
                <a:gd name="T12" fmla="*/ 339 w 817"/>
                <a:gd name="T13" fmla="*/ 168 h 679"/>
                <a:gd name="T14" fmla="*/ 373 w 817"/>
                <a:gd name="T15" fmla="*/ 134 h 679"/>
                <a:gd name="T16" fmla="*/ 395 w 817"/>
                <a:gd name="T17" fmla="*/ 102 h 679"/>
                <a:gd name="T18" fmla="*/ 414 w 817"/>
                <a:gd name="T19" fmla="*/ 51 h 679"/>
                <a:gd name="T20" fmla="*/ 415 w 817"/>
                <a:gd name="T21" fmla="*/ 24 h 679"/>
                <a:gd name="T22" fmla="*/ 431 w 817"/>
                <a:gd name="T23" fmla="*/ 48 h 679"/>
                <a:gd name="T24" fmla="*/ 416 w 817"/>
                <a:gd name="T25" fmla="*/ 99 h 679"/>
                <a:gd name="T26" fmla="*/ 399 w 817"/>
                <a:gd name="T27" fmla="*/ 131 h 679"/>
                <a:gd name="T28" fmla="*/ 345 w 817"/>
                <a:gd name="T29" fmla="*/ 199 h 679"/>
                <a:gd name="T30" fmla="*/ 393 w 817"/>
                <a:gd name="T31" fmla="*/ 189 h 679"/>
                <a:gd name="T32" fmla="*/ 521 w 817"/>
                <a:gd name="T33" fmla="*/ 176 h 679"/>
                <a:gd name="T34" fmla="*/ 620 w 817"/>
                <a:gd name="T35" fmla="*/ 174 h 679"/>
                <a:gd name="T36" fmla="*/ 744 w 817"/>
                <a:gd name="T37" fmla="*/ 183 h 679"/>
                <a:gd name="T38" fmla="*/ 774 w 817"/>
                <a:gd name="T39" fmla="*/ 204 h 679"/>
                <a:gd name="T40" fmla="*/ 663 w 817"/>
                <a:gd name="T41" fmla="*/ 193 h 679"/>
                <a:gd name="T42" fmla="*/ 585 w 817"/>
                <a:gd name="T43" fmla="*/ 192 h 679"/>
                <a:gd name="T44" fmla="*/ 506 w 817"/>
                <a:gd name="T45" fmla="*/ 199 h 679"/>
                <a:gd name="T46" fmla="*/ 369 w 817"/>
                <a:gd name="T47" fmla="*/ 231 h 679"/>
                <a:gd name="T48" fmla="*/ 261 w 817"/>
                <a:gd name="T49" fmla="*/ 248 h 679"/>
                <a:gd name="T50" fmla="*/ 282 w 817"/>
                <a:gd name="T51" fmla="*/ 255 h 679"/>
                <a:gd name="T52" fmla="*/ 335 w 817"/>
                <a:gd name="T53" fmla="*/ 270 h 679"/>
                <a:gd name="T54" fmla="*/ 427 w 817"/>
                <a:gd name="T55" fmla="*/ 309 h 679"/>
                <a:gd name="T56" fmla="*/ 490 w 817"/>
                <a:gd name="T57" fmla="*/ 350 h 679"/>
                <a:gd name="T58" fmla="*/ 538 w 817"/>
                <a:gd name="T59" fmla="*/ 391 h 679"/>
                <a:gd name="T60" fmla="*/ 608 w 817"/>
                <a:gd name="T61" fmla="*/ 473 h 679"/>
                <a:gd name="T62" fmla="*/ 665 w 817"/>
                <a:gd name="T63" fmla="*/ 560 h 679"/>
                <a:gd name="T64" fmla="*/ 706 w 817"/>
                <a:gd name="T65" fmla="*/ 635 h 679"/>
                <a:gd name="T66" fmla="*/ 697 w 817"/>
                <a:gd name="T67" fmla="*/ 659 h 679"/>
                <a:gd name="T68" fmla="*/ 660 w 817"/>
                <a:gd name="T69" fmla="*/ 587 h 679"/>
                <a:gd name="T70" fmla="*/ 612 w 817"/>
                <a:gd name="T71" fmla="*/ 510 h 679"/>
                <a:gd name="T72" fmla="*/ 566 w 817"/>
                <a:gd name="T73" fmla="*/ 450 h 679"/>
                <a:gd name="T74" fmla="*/ 511 w 817"/>
                <a:gd name="T75" fmla="*/ 401 h 679"/>
                <a:gd name="T76" fmla="*/ 451 w 817"/>
                <a:gd name="T77" fmla="*/ 360 h 679"/>
                <a:gd name="T78" fmla="*/ 367 w 817"/>
                <a:gd name="T79" fmla="*/ 317 h 679"/>
                <a:gd name="T80" fmla="*/ 287 w 817"/>
                <a:gd name="T81" fmla="*/ 291 h 679"/>
                <a:gd name="T82" fmla="*/ 224 w 817"/>
                <a:gd name="T83" fmla="*/ 282 h 679"/>
                <a:gd name="T84" fmla="*/ 158 w 817"/>
                <a:gd name="T85" fmla="*/ 284 h 679"/>
                <a:gd name="T86" fmla="*/ 85 w 817"/>
                <a:gd name="T87" fmla="*/ 286 h 679"/>
                <a:gd name="T88" fmla="*/ 45 w 817"/>
                <a:gd name="T89" fmla="*/ 279 h 679"/>
                <a:gd name="T90" fmla="*/ 22 w 817"/>
                <a:gd name="T91" fmla="*/ 266 h 679"/>
                <a:gd name="T92" fmla="*/ 5 w 817"/>
                <a:gd name="T93" fmla="*/ 248 h 679"/>
                <a:gd name="T94" fmla="*/ 0 w 817"/>
                <a:gd name="T95" fmla="*/ 234 h 679"/>
                <a:gd name="T96" fmla="*/ 2 w 817"/>
                <a:gd name="T97" fmla="*/ 223 h 6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817" h="679">
                  <a:moveTo>
                    <a:pt x="26" y="223"/>
                  </a:moveTo>
                  <a:lnTo>
                    <a:pt x="31" y="225"/>
                  </a:lnTo>
                  <a:lnTo>
                    <a:pt x="45" y="231"/>
                  </a:lnTo>
                  <a:lnTo>
                    <a:pt x="55" y="235"/>
                  </a:lnTo>
                  <a:lnTo>
                    <a:pt x="68" y="239"/>
                  </a:lnTo>
                  <a:lnTo>
                    <a:pt x="81" y="243"/>
                  </a:lnTo>
                  <a:lnTo>
                    <a:pt x="89" y="244"/>
                  </a:lnTo>
                  <a:lnTo>
                    <a:pt x="97" y="246"/>
                  </a:lnTo>
                  <a:lnTo>
                    <a:pt x="105" y="247"/>
                  </a:lnTo>
                  <a:lnTo>
                    <a:pt x="113" y="248"/>
                  </a:lnTo>
                  <a:lnTo>
                    <a:pt x="122" y="249"/>
                  </a:lnTo>
                  <a:lnTo>
                    <a:pt x="131" y="249"/>
                  </a:lnTo>
                  <a:lnTo>
                    <a:pt x="150" y="249"/>
                  </a:lnTo>
                  <a:lnTo>
                    <a:pt x="170" y="248"/>
                  </a:lnTo>
                  <a:lnTo>
                    <a:pt x="181" y="246"/>
                  </a:lnTo>
                  <a:lnTo>
                    <a:pt x="192" y="244"/>
                  </a:lnTo>
                  <a:lnTo>
                    <a:pt x="202" y="242"/>
                  </a:lnTo>
                  <a:lnTo>
                    <a:pt x="213" y="239"/>
                  </a:lnTo>
                  <a:lnTo>
                    <a:pt x="225" y="235"/>
                  </a:lnTo>
                  <a:lnTo>
                    <a:pt x="236" y="231"/>
                  </a:lnTo>
                  <a:lnTo>
                    <a:pt x="247" y="226"/>
                  </a:lnTo>
                  <a:lnTo>
                    <a:pt x="259" y="220"/>
                  </a:lnTo>
                  <a:lnTo>
                    <a:pt x="276" y="212"/>
                  </a:lnTo>
                  <a:lnTo>
                    <a:pt x="290" y="203"/>
                  </a:lnTo>
                  <a:lnTo>
                    <a:pt x="304" y="194"/>
                  </a:lnTo>
                  <a:lnTo>
                    <a:pt x="316" y="186"/>
                  </a:lnTo>
                  <a:lnTo>
                    <a:pt x="328" y="177"/>
                  </a:lnTo>
                  <a:lnTo>
                    <a:pt x="339" y="168"/>
                  </a:lnTo>
                  <a:lnTo>
                    <a:pt x="348" y="160"/>
                  </a:lnTo>
                  <a:lnTo>
                    <a:pt x="357" y="151"/>
                  </a:lnTo>
                  <a:lnTo>
                    <a:pt x="365" y="142"/>
                  </a:lnTo>
                  <a:lnTo>
                    <a:pt x="373" y="134"/>
                  </a:lnTo>
                  <a:lnTo>
                    <a:pt x="379" y="126"/>
                  </a:lnTo>
                  <a:lnTo>
                    <a:pt x="385" y="118"/>
                  </a:lnTo>
                  <a:lnTo>
                    <a:pt x="390" y="110"/>
                  </a:lnTo>
                  <a:lnTo>
                    <a:pt x="395" y="102"/>
                  </a:lnTo>
                  <a:lnTo>
                    <a:pt x="402" y="88"/>
                  </a:lnTo>
                  <a:lnTo>
                    <a:pt x="408" y="74"/>
                  </a:lnTo>
                  <a:lnTo>
                    <a:pt x="411" y="62"/>
                  </a:lnTo>
                  <a:lnTo>
                    <a:pt x="414" y="51"/>
                  </a:lnTo>
                  <a:lnTo>
                    <a:pt x="415" y="42"/>
                  </a:lnTo>
                  <a:lnTo>
                    <a:pt x="415" y="35"/>
                  </a:lnTo>
                  <a:lnTo>
                    <a:pt x="415" y="29"/>
                  </a:lnTo>
                  <a:lnTo>
                    <a:pt x="415" y="24"/>
                  </a:lnTo>
                  <a:lnTo>
                    <a:pt x="425" y="0"/>
                  </a:lnTo>
                  <a:lnTo>
                    <a:pt x="436" y="24"/>
                  </a:lnTo>
                  <a:lnTo>
                    <a:pt x="434" y="36"/>
                  </a:lnTo>
                  <a:lnTo>
                    <a:pt x="431" y="48"/>
                  </a:lnTo>
                  <a:lnTo>
                    <a:pt x="427" y="64"/>
                  </a:lnTo>
                  <a:lnTo>
                    <a:pt x="422" y="81"/>
                  </a:lnTo>
                  <a:lnTo>
                    <a:pt x="419" y="90"/>
                  </a:lnTo>
                  <a:lnTo>
                    <a:pt x="416" y="99"/>
                  </a:lnTo>
                  <a:lnTo>
                    <a:pt x="412" y="107"/>
                  </a:lnTo>
                  <a:lnTo>
                    <a:pt x="408" y="116"/>
                  </a:lnTo>
                  <a:lnTo>
                    <a:pt x="404" y="124"/>
                  </a:lnTo>
                  <a:lnTo>
                    <a:pt x="399" y="131"/>
                  </a:lnTo>
                  <a:lnTo>
                    <a:pt x="379" y="158"/>
                  </a:lnTo>
                  <a:lnTo>
                    <a:pt x="362" y="179"/>
                  </a:lnTo>
                  <a:lnTo>
                    <a:pt x="350" y="194"/>
                  </a:lnTo>
                  <a:lnTo>
                    <a:pt x="345" y="199"/>
                  </a:lnTo>
                  <a:lnTo>
                    <a:pt x="348" y="198"/>
                  </a:lnTo>
                  <a:lnTo>
                    <a:pt x="357" y="196"/>
                  </a:lnTo>
                  <a:lnTo>
                    <a:pt x="372" y="193"/>
                  </a:lnTo>
                  <a:lnTo>
                    <a:pt x="393" y="189"/>
                  </a:lnTo>
                  <a:lnTo>
                    <a:pt x="421" y="185"/>
                  </a:lnTo>
                  <a:lnTo>
                    <a:pt x="456" y="181"/>
                  </a:lnTo>
                  <a:lnTo>
                    <a:pt x="498" y="177"/>
                  </a:lnTo>
                  <a:lnTo>
                    <a:pt x="521" y="176"/>
                  </a:lnTo>
                  <a:lnTo>
                    <a:pt x="546" y="175"/>
                  </a:lnTo>
                  <a:lnTo>
                    <a:pt x="572" y="174"/>
                  </a:lnTo>
                  <a:lnTo>
                    <a:pt x="596" y="174"/>
                  </a:lnTo>
                  <a:lnTo>
                    <a:pt x="620" y="174"/>
                  </a:lnTo>
                  <a:lnTo>
                    <a:pt x="642" y="175"/>
                  </a:lnTo>
                  <a:lnTo>
                    <a:pt x="683" y="177"/>
                  </a:lnTo>
                  <a:lnTo>
                    <a:pt x="717" y="179"/>
                  </a:lnTo>
                  <a:lnTo>
                    <a:pt x="744" y="183"/>
                  </a:lnTo>
                  <a:lnTo>
                    <a:pt x="765" y="185"/>
                  </a:lnTo>
                  <a:lnTo>
                    <a:pt x="782" y="188"/>
                  </a:lnTo>
                  <a:lnTo>
                    <a:pt x="817" y="199"/>
                  </a:lnTo>
                  <a:lnTo>
                    <a:pt x="774" y="204"/>
                  </a:lnTo>
                  <a:lnTo>
                    <a:pt x="753" y="201"/>
                  </a:lnTo>
                  <a:lnTo>
                    <a:pt x="729" y="199"/>
                  </a:lnTo>
                  <a:lnTo>
                    <a:pt x="699" y="196"/>
                  </a:lnTo>
                  <a:lnTo>
                    <a:pt x="663" y="193"/>
                  </a:lnTo>
                  <a:lnTo>
                    <a:pt x="644" y="192"/>
                  </a:lnTo>
                  <a:lnTo>
                    <a:pt x="625" y="192"/>
                  </a:lnTo>
                  <a:lnTo>
                    <a:pt x="605" y="191"/>
                  </a:lnTo>
                  <a:lnTo>
                    <a:pt x="585" y="192"/>
                  </a:lnTo>
                  <a:lnTo>
                    <a:pt x="566" y="192"/>
                  </a:lnTo>
                  <a:lnTo>
                    <a:pt x="546" y="193"/>
                  </a:lnTo>
                  <a:lnTo>
                    <a:pt x="527" y="196"/>
                  </a:lnTo>
                  <a:lnTo>
                    <a:pt x="506" y="199"/>
                  </a:lnTo>
                  <a:lnTo>
                    <a:pt x="485" y="204"/>
                  </a:lnTo>
                  <a:lnTo>
                    <a:pt x="461" y="209"/>
                  </a:lnTo>
                  <a:lnTo>
                    <a:pt x="415" y="220"/>
                  </a:lnTo>
                  <a:lnTo>
                    <a:pt x="369" y="231"/>
                  </a:lnTo>
                  <a:lnTo>
                    <a:pt x="346" y="235"/>
                  </a:lnTo>
                  <a:lnTo>
                    <a:pt x="325" y="239"/>
                  </a:lnTo>
                  <a:lnTo>
                    <a:pt x="287" y="245"/>
                  </a:lnTo>
                  <a:lnTo>
                    <a:pt x="261" y="248"/>
                  </a:lnTo>
                  <a:lnTo>
                    <a:pt x="251" y="249"/>
                  </a:lnTo>
                  <a:lnTo>
                    <a:pt x="259" y="251"/>
                  </a:lnTo>
                  <a:lnTo>
                    <a:pt x="268" y="253"/>
                  </a:lnTo>
                  <a:lnTo>
                    <a:pt x="282" y="255"/>
                  </a:lnTo>
                  <a:lnTo>
                    <a:pt x="297" y="259"/>
                  </a:lnTo>
                  <a:lnTo>
                    <a:pt x="315" y="264"/>
                  </a:lnTo>
                  <a:lnTo>
                    <a:pt x="324" y="267"/>
                  </a:lnTo>
                  <a:lnTo>
                    <a:pt x="335" y="270"/>
                  </a:lnTo>
                  <a:lnTo>
                    <a:pt x="356" y="277"/>
                  </a:lnTo>
                  <a:lnTo>
                    <a:pt x="379" y="286"/>
                  </a:lnTo>
                  <a:lnTo>
                    <a:pt x="403" y="297"/>
                  </a:lnTo>
                  <a:lnTo>
                    <a:pt x="427" y="309"/>
                  </a:lnTo>
                  <a:lnTo>
                    <a:pt x="452" y="325"/>
                  </a:lnTo>
                  <a:lnTo>
                    <a:pt x="465" y="333"/>
                  </a:lnTo>
                  <a:lnTo>
                    <a:pt x="478" y="341"/>
                  </a:lnTo>
                  <a:lnTo>
                    <a:pt x="490" y="350"/>
                  </a:lnTo>
                  <a:lnTo>
                    <a:pt x="503" y="359"/>
                  </a:lnTo>
                  <a:lnTo>
                    <a:pt x="515" y="369"/>
                  </a:lnTo>
                  <a:lnTo>
                    <a:pt x="526" y="380"/>
                  </a:lnTo>
                  <a:lnTo>
                    <a:pt x="538" y="391"/>
                  </a:lnTo>
                  <a:lnTo>
                    <a:pt x="549" y="402"/>
                  </a:lnTo>
                  <a:lnTo>
                    <a:pt x="570" y="426"/>
                  </a:lnTo>
                  <a:lnTo>
                    <a:pt x="590" y="450"/>
                  </a:lnTo>
                  <a:lnTo>
                    <a:pt x="608" y="473"/>
                  </a:lnTo>
                  <a:lnTo>
                    <a:pt x="624" y="497"/>
                  </a:lnTo>
                  <a:lnTo>
                    <a:pt x="639" y="519"/>
                  </a:lnTo>
                  <a:lnTo>
                    <a:pt x="653" y="540"/>
                  </a:lnTo>
                  <a:lnTo>
                    <a:pt x="665" y="560"/>
                  </a:lnTo>
                  <a:lnTo>
                    <a:pt x="676" y="578"/>
                  </a:lnTo>
                  <a:lnTo>
                    <a:pt x="686" y="595"/>
                  </a:lnTo>
                  <a:lnTo>
                    <a:pt x="694" y="610"/>
                  </a:lnTo>
                  <a:lnTo>
                    <a:pt x="706" y="635"/>
                  </a:lnTo>
                  <a:lnTo>
                    <a:pt x="713" y="651"/>
                  </a:lnTo>
                  <a:lnTo>
                    <a:pt x="715" y="657"/>
                  </a:lnTo>
                  <a:lnTo>
                    <a:pt x="715" y="679"/>
                  </a:lnTo>
                  <a:lnTo>
                    <a:pt x="697" y="659"/>
                  </a:lnTo>
                  <a:lnTo>
                    <a:pt x="694" y="652"/>
                  </a:lnTo>
                  <a:lnTo>
                    <a:pt x="685" y="633"/>
                  </a:lnTo>
                  <a:lnTo>
                    <a:pt x="669" y="604"/>
                  </a:lnTo>
                  <a:lnTo>
                    <a:pt x="660" y="587"/>
                  </a:lnTo>
                  <a:lnTo>
                    <a:pt x="650" y="569"/>
                  </a:lnTo>
                  <a:lnTo>
                    <a:pt x="639" y="550"/>
                  </a:lnTo>
                  <a:lnTo>
                    <a:pt x="626" y="530"/>
                  </a:lnTo>
                  <a:lnTo>
                    <a:pt x="612" y="510"/>
                  </a:lnTo>
                  <a:lnTo>
                    <a:pt x="598" y="489"/>
                  </a:lnTo>
                  <a:lnTo>
                    <a:pt x="582" y="469"/>
                  </a:lnTo>
                  <a:lnTo>
                    <a:pt x="574" y="459"/>
                  </a:lnTo>
                  <a:lnTo>
                    <a:pt x="566" y="450"/>
                  </a:lnTo>
                  <a:lnTo>
                    <a:pt x="548" y="432"/>
                  </a:lnTo>
                  <a:lnTo>
                    <a:pt x="540" y="424"/>
                  </a:lnTo>
                  <a:lnTo>
                    <a:pt x="530" y="416"/>
                  </a:lnTo>
                  <a:lnTo>
                    <a:pt x="511" y="401"/>
                  </a:lnTo>
                  <a:lnTo>
                    <a:pt x="492" y="386"/>
                  </a:lnTo>
                  <a:lnTo>
                    <a:pt x="482" y="379"/>
                  </a:lnTo>
                  <a:lnTo>
                    <a:pt x="471" y="373"/>
                  </a:lnTo>
                  <a:lnTo>
                    <a:pt x="451" y="360"/>
                  </a:lnTo>
                  <a:lnTo>
                    <a:pt x="430" y="348"/>
                  </a:lnTo>
                  <a:lnTo>
                    <a:pt x="409" y="337"/>
                  </a:lnTo>
                  <a:lnTo>
                    <a:pt x="388" y="327"/>
                  </a:lnTo>
                  <a:lnTo>
                    <a:pt x="367" y="317"/>
                  </a:lnTo>
                  <a:lnTo>
                    <a:pt x="347" y="309"/>
                  </a:lnTo>
                  <a:lnTo>
                    <a:pt x="326" y="302"/>
                  </a:lnTo>
                  <a:lnTo>
                    <a:pt x="306" y="296"/>
                  </a:lnTo>
                  <a:lnTo>
                    <a:pt x="287" y="291"/>
                  </a:lnTo>
                  <a:lnTo>
                    <a:pt x="267" y="287"/>
                  </a:lnTo>
                  <a:lnTo>
                    <a:pt x="249" y="284"/>
                  </a:lnTo>
                  <a:lnTo>
                    <a:pt x="232" y="282"/>
                  </a:lnTo>
                  <a:lnTo>
                    <a:pt x="224" y="282"/>
                  </a:lnTo>
                  <a:lnTo>
                    <a:pt x="216" y="281"/>
                  </a:lnTo>
                  <a:lnTo>
                    <a:pt x="201" y="282"/>
                  </a:lnTo>
                  <a:lnTo>
                    <a:pt x="186" y="282"/>
                  </a:lnTo>
                  <a:lnTo>
                    <a:pt x="158" y="284"/>
                  </a:lnTo>
                  <a:lnTo>
                    <a:pt x="132" y="285"/>
                  </a:lnTo>
                  <a:lnTo>
                    <a:pt x="107" y="286"/>
                  </a:lnTo>
                  <a:lnTo>
                    <a:pt x="96" y="286"/>
                  </a:lnTo>
                  <a:lnTo>
                    <a:pt x="85" y="286"/>
                  </a:lnTo>
                  <a:lnTo>
                    <a:pt x="74" y="285"/>
                  </a:lnTo>
                  <a:lnTo>
                    <a:pt x="63" y="284"/>
                  </a:lnTo>
                  <a:lnTo>
                    <a:pt x="54" y="282"/>
                  </a:lnTo>
                  <a:lnTo>
                    <a:pt x="45" y="279"/>
                  </a:lnTo>
                  <a:lnTo>
                    <a:pt x="36" y="275"/>
                  </a:lnTo>
                  <a:lnTo>
                    <a:pt x="33" y="273"/>
                  </a:lnTo>
                  <a:lnTo>
                    <a:pt x="29" y="271"/>
                  </a:lnTo>
                  <a:lnTo>
                    <a:pt x="22" y="266"/>
                  </a:lnTo>
                  <a:lnTo>
                    <a:pt x="16" y="261"/>
                  </a:lnTo>
                  <a:lnTo>
                    <a:pt x="11" y="256"/>
                  </a:lnTo>
                  <a:lnTo>
                    <a:pt x="8" y="252"/>
                  </a:lnTo>
                  <a:lnTo>
                    <a:pt x="5" y="248"/>
                  </a:lnTo>
                  <a:lnTo>
                    <a:pt x="3" y="244"/>
                  </a:lnTo>
                  <a:lnTo>
                    <a:pt x="1" y="240"/>
                  </a:lnTo>
                  <a:lnTo>
                    <a:pt x="0" y="237"/>
                  </a:lnTo>
                  <a:lnTo>
                    <a:pt x="0" y="234"/>
                  </a:lnTo>
                  <a:lnTo>
                    <a:pt x="0" y="231"/>
                  </a:lnTo>
                  <a:lnTo>
                    <a:pt x="0" y="229"/>
                  </a:lnTo>
                  <a:lnTo>
                    <a:pt x="1" y="227"/>
                  </a:lnTo>
                  <a:lnTo>
                    <a:pt x="2" y="223"/>
                  </a:lnTo>
                  <a:lnTo>
                    <a:pt x="26" y="223"/>
                  </a:lnTo>
                  <a:close/>
                </a:path>
              </a:pathLst>
            </a:custGeom>
            <a:solidFill>
              <a:srgbClr val="C5101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6" name="Freeform 298">
              <a:extLst>
                <a:ext uri="{FF2B5EF4-FFF2-40B4-BE49-F238E27FC236}">
                  <a16:creationId xmlns:a16="http://schemas.microsoft.com/office/drawing/2014/main" id="{1B0C2165-FEF0-483B-AE5E-FA11BD0CBC6E}"/>
                </a:ext>
              </a:extLst>
            </p:cNvPr>
            <p:cNvSpPr>
              <a:spLocks/>
            </p:cNvSpPr>
            <p:nvPr/>
          </p:nvSpPr>
          <p:spPr bwMode="auto">
            <a:xfrm>
              <a:off x="3445" y="1765"/>
              <a:ext cx="67" cy="229"/>
            </a:xfrm>
            <a:custGeom>
              <a:avLst/>
              <a:gdLst>
                <a:gd name="T0" fmla="*/ 13 w 76"/>
                <a:gd name="T1" fmla="*/ 0 h 229"/>
                <a:gd name="T2" fmla="*/ 27 w 76"/>
                <a:gd name="T3" fmla="*/ 19 h 229"/>
                <a:gd name="T4" fmla="*/ 34 w 76"/>
                <a:gd name="T5" fmla="*/ 29 h 229"/>
                <a:gd name="T6" fmla="*/ 41 w 76"/>
                <a:gd name="T7" fmla="*/ 40 h 229"/>
                <a:gd name="T8" fmla="*/ 55 w 76"/>
                <a:gd name="T9" fmla="*/ 70 h 229"/>
                <a:gd name="T10" fmla="*/ 67 w 76"/>
                <a:gd name="T11" fmla="*/ 104 h 229"/>
                <a:gd name="T12" fmla="*/ 72 w 76"/>
                <a:gd name="T13" fmla="*/ 123 h 229"/>
                <a:gd name="T14" fmla="*/ 75 w 76"/>
                <a:gd name="T15" fmla="*/ 143 h 229"/>
                <a:gd name="T16" fmla="*/ 76 w 76"/>
                <a:gd name="T17" fmla="*/ 164 h 229"/>
                <a:gd name="T18" fmla="*/ 74 w 76"/>
                <a:gd name="T19" fmla="*/ 186 h 229"/>
                <a:gd name="T20" fmla="*/ 69 w 76"/>
                <a:gd name="T21" fmla="*/ 208 h 229"/>
                <a:gd name="T22" fmla="*/ 62 w 76"/>
                <a:gd name="T23" fmla="*/ 229 h 229"/>
                <a:gd name="T24" fmla="*/ 47 w 76"/>
                <a:gd name="T25" fmla="*/ 224 h 229"/>
                <a:gd name="T26" fmla="*/ 54 w 76"/>
                <a:gd name="T27" fmla="*/ 203 h 229"/>
                <a:gd name="T28" fmla="*/ 58 w 76"/>
                <a:gd name="T29" fmla="*/ 184 h 229"/>
                <a:gd name="T30" fmla="*/ 60 w 76"/>
                <a:gd name="T31" fmla="*/ 164 h 229"/>
                <a:gd name="T32" fmla="*/ 59 w 76"/>
                <a:gd name="T33" fmla="*/ 144 h 229"/>
                <a:gd name="T34" fmla="*/ 56 w 76"/>
                <a:gd name="T35" fmla="*/ 125 h 229"/>
                <a:gd name="T36" fmla="*/ 52 w 76"/>
                <a:gd name="T37" fmla="*/ 109 h 229"/>
                <a:gd name="T38" fmla="*/ 40 w 76"/>
                <a:gd name="T39" fmla="*/ 76 h 229"/>
                <a:gd name="T40" fmla="*/ 27 w 76"/>
                <a:gd name="T41" fmla="*/ 48 h 229"/>
                <a:gd name="T42" fmla="*/ 20 w 76"/>
                <a:gd name="T43" fmla="*/ 37 h 229"/>
                <a:gd name="T44" fmla="*/ 14 w 76"/>
                <a:gd name="T45" fmla="*/ 28 h 229"/>
                <a:gd name="T46" fmla="*/ 0 w 76"/>
                <a:gd name="T47" fmla="*/ 9 h 229"/>
                <a:gd name="T48" fmla="*/ 13 w 76"/>
                <a:gd name="T49" fmla="*/ 0 h 2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76" h="229">
                  <a:moveTo>
                    <a:pt x="13" y="0"/>
                  </a:moveTo>
                  <a:lnTo>
                    <a:pt x="27" y="19"/>
                  </a:lnTo>
                  <a:lnTo>
                    <a:pt x="34" y="29"/>
                  </a:lnTo>
                  <a:lnTo>
                    <a:pt x="41" y="40"/>
                  </a:lnTo>
                  <a:lnTo>
                    <a:pt x="55" y="70"/>
                  </a:lnTo>
                  <a:lnTo>
                    <a:pt x="67" y="104"/>
                  </a:lnTo>
                  <a:lnTo>
                    <a:pt x="72" y="123"/>
                  </a:lnTo>
                  <a:lnTo>
                    <a:pt x="75" y="143"/>
                  </a:lnTo>
                  <a:lnTo>
                    <a:pt x="76" y="164"/>
                  </a:lnTo>
                  <a:lnTo>
                    <a:pt x="74" y="186"/>
                  </a:lnTo>
                  <a:lnTo>
                    <a:pt x="69" y="208"/>
                  </a:lnTo>
                  <a:lnTo>
                    <a:pt x="62" y="229"/>
                  </a:lnTo>
                  <a:lnTo>
                    <a:pt x="47" y="224"/>
                  </a:lnTo>
                  <a:lnTo>
                    <a:pt x="54" y="203"/>
                  </a:lnTo>
                  <a:lnTo>
                    <a:pt x="58" y="184"/>
                  </a:lnTo>
                  <a:lnTo>
                    <a:pt x="60" y="164"/>
                  </a:lnTo>
                  <a:lnTo>
                    <a:pt x="59" y="144"/>
                  </a:lnTo>
                  <a:lnTo>
                    <a:pt x="56" y="125"/>
                  </a:lnTo>
                  <a:lnTo>
                    <a:pt x="52" y="109"/>
                  </a:lnTo>
                  <a:lnTo>
                    <a:pt x="40" y="76"/>
                  </a:lnTo>
                  <a:lnTo>
                    <a:pt x="27" y="48"/>
                  </a:lnTo>
                  <a:lnTo>
                    <a:pt x="20" y="37"/>
                  </a:lnTo>
                  <a:lnTo>
                    <a:pt x="14" y="28"/>
                  </a:lnTo>
                  <a:lnTo>
                    <a:pt x="0" y="9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C5101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7" name="Freeform 299">
              <a:extLst>
                <a:ext uri="{FF2B5EF4-FFF2-40B4-BE49-F238E27FC236}">
                  <a16:creationId xmlns:a16="http://schemas.microsoft.com/office/drawing/2014/main" id="{43A0824E-3DD9-4390-8A82-2E648D07B478}"/>
                </a:ext>
              </a:extLst>
            </p:cNvPr>
            <p:cNvSpPr>
              <a:spLocks/>
            </p:cNvSpPr>
            <p:nvPr/>
          </p:nvSpPr>
          <p:spPr bwMode="auto">
            <a:xfrm>
              <a:off x="3363" y="1988"/>
              <a:ext cx="137" cy="177"/>
            </a:xfrm>
            <a:custGeom>
              <a:avLst/>
              <a:gdLst>
                <a:gd name="T0" fmla="*/ 154 w 154"/>
                <a:gd name="T1" fmla="*/ 7 h 177"/>
                <a:gd name="T2" fmla="*/ 135 w 154"/>
                <a:gd name="T3" fmla="*/ 47 h 177"/>
                <a:gd name="T4" fmla="*/ 112 w 154"/>
                <a:gd name="T5" fmla="*/ 81 h 177"/>
                <a:gd name="T6" fmla="*/ 89 w 154"/>
                <a:gd name="T7" fmla="*/ 112 h 177"/>
                <a:gd name="T8" fmla="*/ 64 w 154"/>
                <a:gd name="T9" fmla="*/ 135 h 177"/>
                <a:gd name="T10" fmla="*/ 43 w 154"/>
                <a:gd name="T11" fmla="*/ 153 h 177"/>
                <a:gd name="T12" fmla="*/ 25 w 154"/>
                <a:gd name="T13" fmla="*/ 167 h 177"/>
                <a:gd name="T14" fmla="*/ 9 w 154"/>
                <a:gd name="T15" fmla="*/ 177 h 177"/>
                <a:gd name="T16" fmla="*/ 0 w 154"/>
                <a:gd name="T17" fmla="*/ 164 h 177"/>
                <a:gd name="T18" fmla="*/ 16 w 154"/>
                <a:gd name="T19" fmla="*/ 154 h 177"/>
                <a:gd name="T20" fmla="*/ 32 w 154"/>
                <a:gd name="T21" fmla="*/ 141 h 177"/>
                <a:gd name="T22" fmla="*/ 53 w 154"/>
                <a:gd name="T23" fmla="*/ 123 h 177"/>
                <a:gd name="T24" fmla="*/ 76 w 154"/>
                <a:gd name="T25" fmla="*/ 101 h 177"/>
                <a:gd name="T26" fmla="*/ 99 w 154"/>
                <a:gd name="T27" fmla="*/ 72 h 177"/>
                <a:gd name="T28" fmla="*/ 121 w 154"/>
                <a:gd name="T29" fmla="*/ 39 h 177"/>
                <a:gd name="T30" fmla="*/ 140 w 154"/>
                <a:gd name="T31" fmla="*/ 0 h 177"/>
                <a:gd name="T32" fmla="*/ 154 w 154"/>
                <a:gd name="T33" fmla="*/ 7 h 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54" h="177">
                  <a:moveTo>
                    <a:pt x="154" y="7"/>
                  </a:moveTo>
                  <a:lnTo>
                    <a:pt x="135" y="47"/>
                  </a:lnTo>
                  <a:lnTo>
                    <a:pt x="112" y="81"/>
                  </a:lnTo>
                  <a:lnTo>
                    <a:pt x="89" y="112"/>
                  </a:lnTo>
                  <a:lnTo>
                    <a:pt x="64" y="135"/>
                  </a:lnTo>
                  <a:lnTo>
                    <a:pt x="43" y="153"/>
                  </a:lnTo>
                  <a:lnTo>
                    <a:pt x="25" y="167"/>
                  </a:lnTo>
                  <a:lnTo>
                    <a:pt x="9" y="177"/>
                  </a:lnTo>
                  <a:lnTo>
                    <a:pt x="0" y="164"/>
                  </a:lnTo>
                  <a:lnTo>
                    <a:pt x="16" y="154"/>
                  </a:lnTo>
                  <a:lnTo>
                    <a:pt x="32" y="141"/>
                  </a:lnTo>
                  <a:lnTo>
                    <a:pt x="53" y="123"/>
                  </a:lnTo>
                  <a:lnTo>
                    <a:pt x="76" y="101"/>
                  </a:lnTo>
                  <a:lnTo>
                    <a:pt x="99" y="72"/>
                  </a:lnTo>
                  <a:lnTo>
                    <a:pt x="121" y="39"/>
                  </a:lnTo>
                  <a:lnTo>
                    <a:pt x="140" y="0"/>
                  </a:lnTo>
                  <a:lnTo>
                    <a:pt x="154" y="7"/>
                  </a:lnTo>
                  <a:close/>
                </a:path>
              </a:pathLst>
            </a:custGeom>
            <a:solidFill>
              <a:srgbClr val="C5101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8" name="Freeform 300">
              <a:extLst>
                <a:ext uri="{FF2B5EF4-FFF2-40B4-BE49-F238E27FC236}">
                  <a16:creationId xmlns:a16="http://schemas.microsoft.com/office/drawing/2014/main" id="{433C9BE8-C33C-40B3-B516-45B00BD70758}"/>
                </a:ext>
              </a:extLst>
            </p:cNvPr>
            <p:cNvSpPr>
              <a:spLocks/>
            </p:cNvSpPr>
            <p:nvPr/>
          </p:nvSpPr>
          <p:spPr bwMode="auto">
            <a:xfrm>
              <a:off x="3486" y="1988"/>
              <a:ext cx="14" cy="7"/>
            </a:xfrm>
            <a:custGeom>
              <a:avLst/>
              <a:gdLst>
                <a:gd name="T0" fmla="*/ 15 w 15"/>
                <a:gd name="T1" fmla="*/ 6 h 7"/>
                <a:gd name="T2" fmla="*/ 15 w 15"/>
                <a:gd name="T3" fmla="*/ 7 h 7"/>
                <a:gd name="T4" fmla="*/ 1 w 15"/>
                <a:gd name="T5" fmla="*/ 0 h 7"/>
                <a:gd name="T6" fmla="*/ 0 w 15"/>
                <a:gd name="T7" fmla="*/ 1 h 7"/>
                <a:gd name="T8" fmla="*/ 15 w 15"/>
                <a:gd name="T9" fmla="*/ 6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7">
                  <a:moveTo>
                    <a:pt x="15" y="6"/>
                  </a:moveTo>
                  <a:lnTo>
                    <a:pt x="15" y="7"/>
                  </a:lnTo>
                  <a:lnTo>
                    <a:pt x="1" y="0"/>
                  </a:lnTo>
                  <a:lnTo>
                    <a:pt x="0" y="1"/>
                  </a:lnTo>
                  <a:lnTo>
                    <a:pt x="15" y="6"/>
                  </a:lnTo>
                  <a:close/>
                </a:path>
              </a:pathLst>
            </a:custGeom>
            <a:solidFill>
              <a:srgbClr val="C5101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299" name="TextBox 298">
            <a:extLst>
              <a:ext uri="{FF2B5EF4-FFF2-40B4-BE49-F238E27FC236}">
                <a16:creationId xmlns:a16="http://schemas.microsoft.com/office/drawing/2014/main" id="{48A9853F-0D20-4D19-B769-05B120059E93}"/>
              </a:ext>
            </a:extLst>
          </p:cNvPr>
          <p:cNvSpPr txBox="1"/>
          <p:nvPr/>
        </p:nvSpPr>
        <p:spPr>
          <a:xfrm>
            <a:off x="1501931" y="325821"/>
            <a:ext cx="881478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>
                <a:solidFill>
                  <a:srgbClr val="002060"/>
                </a:solidFill>
              </a:rPr>
              <a:t>Вклад </a:t>
            </a:r>
            <a:r>
              <a:rPr lang="ru-RU" sz="3200" b="1" dirty="0" err="1">
                <a:solidFill>
                  <a:srgbClr val="002060"/>
                </a:solidFill>
              </a:rPr>
              <a:t>нейромедиаторной</a:t>
            </a:r>
            <a:r>
              <a:rPr lang="ru-RU" sz="3200" b="1" dirty="0">
                <a:solidFill>
                  <a:srgbClr val="002060"/>
                </a:solidFill>
              </a:rPr>
              <a:t> системы в развитие шизофрении</a:t>
            </a:r>
          </a:p>
        </p:txBody>
      </p:sp>
    </p:spTree>
    <p:extLst>
      <p:ext uri="{BB962C8B-B14F-4D97-AF65-F5344CB8AC3E}">
        <p14:creationId xmlns:p14="http://schemas.microsoft.com/office/powerpoint/2010/main" val="366771470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919536" y="66363"/>
            <a:ext cx="856895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2400" b="1" dirty="0">
                <a:solidFill>
                  <a:prstClr val="black"/>
                </a:solidFill>
                <a:latin typeface="Calibri" pitchFamily="34" charset="0"/>
                <a:ea typeface="Calibri" pitchFamily="34" charset="0"/>
                <a:cs typeface="Arial" pitchFamily="34" charset="0"/>
              </a:rPr>
              <a:t>В долгосрочной перспективе </a:t>
            </a:r>
            <a:r>
              <a:rPr lang="ru-RU" altLang="ru-RU" sz="2400" b="1" dirty="0" err="1">
                <a:solidFill>
                  <a:prstClr val="black"/>
                </a:solidFill>
                <a:latin typeface="Calibri" pitchFamily="34" charset="0"/>
                <a:ea typeface="Calibri" pitchFamily="34" charset="0"/>
                <a:cs typeface="Arial" pitchFamily="34" charset="0"/>
              </a:rPr>
              <a:t>гиперпролактинемия</a:t>
            </a:r>
            <a:r>
              <a:rPr lang="ru-RU" altLang="ru-RU" sz="2400" b="1" dirty="0">
                <a:solidFill>
                  <a:prstClr val="black"/>
                </a:solidFill>
                <a:latin typeface="Calibri" pitchFamily="34" charset="0"/>
                <a:ea typeface="Calibri" pitchFamily="34" charset="0"/>
                <a:cs typeface="Arial" pitchFamily="34" charset="0"/>
              </a:rPr>
              <a:t> может привести к:</a:t>
            </a:r>
            <a:endParaRPr lang="ru-RU" altLang="ru-RU" sz="10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831975" y="1520455"/>
            <a:ext cx="4572000" cy="2246769"/>
          </a:xfrm>
          <a:prstGeom prst="rect">
            <a:avLst/>
          </a:prstGeom>
        </p:spPr>
        <p:txBody>
          <a:bodyPr>
            <a:spAutoFit/>
          </a:bodyPr>
          <a:lstStyle/>
          <a:p>
            <a:pPr marL="800100" lvl="1" indent="-342900">
              <a:buFont typeface="+mj-lt"/>
              <a:buAutoNum type="arabicPeriod"/>
            </a:pPr>
            <a:r>
              <a:rPr lang="ru-RU" sz="2800" dirty="0">
                <a:solidFill>
                  <a:prstClr val="black"/>
                </a:solidFill>
                <a:latin typeface="Calibri" panose="020F0502020204030204"/>
              </a:rPr>
              <a:t>Остеопороз;</a:t>
            </a:r>
          </a:p>
          <a:p>
            <a:pPr marL="800100" lvl="1" indent="-342900">
              <a:buFont typeface="+mj-lt"/>
              <a:buAutoNum type="arabicPeriod"/>
            </a:pPr>
            <a:r>
              <a:rPr lang="ru-RU" sz="2800" dirty="0">
                <a:solidFill>
                  <a:prstClr val="black"/>
                </a:solidFill>
                <a:latin typeface="Calibri" panose="020F0502020204030204"/>
              </a:rPr>
              <a:t>ИБС;</a:t>
            </a:r>
          </a:p>
          <a:p>
            <a:pPr marL="800100" lvl="1" indent="-342900">
              <a:buFont typeface="+mj-lt"/>
              <a:buAutoNum type="arabicPeriod"/>
            </a:pPr>
            <a:r>
              <a:rPr lang="ru-RU" sz="2800" dirty="0">
                <a:solidFill>
                  <a:prstClr val="black"/>
                </a:solidFill>
                <a:latin typeface="Calibri" panose="020F0502020204030204"/>
              </a:rPr>
              <a:t>Бесплодие;</a:t>
            </a:r>
          </a:p>
          <a:p>
            <a:pPr marL="800100" lvl="1" indent="-342900">
              <a:buFont typeface="+mj-lt"/>
              <a:buAutoNum type="arabicPeriod"/>
            </a:pPr>
            <a:r>
              <a:rPr lang="ru-RU" sz="2800" dirty="0">
                <a:solidFill>
                  <a:prstClr val="black"/>
                </a:solidFill>
                <a:latin typeface="Calibri" panose="020F0502020204030204"/>
              </a:rPr>
              <a:t>Фиброзно-кистозная мастопатия.</a:t>
            </a:r>
          </a:p>
        </p:txBody>
      </p:sp>
      <p:sp>
        <p:nvSpPr>
          <p:cNvPr id="4" name="AutoShape 4" descr="http://zheleza.com/wp-content/uploads/fkm-1.jpg"/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solidFill>
                <a:prstClr val="black"/>
              </a:solidFill>
              <a:latin typeface="Calibri" panose="020F0502020204030204"/>
            </a:endParaRPr>
          </a:p>
        </p:txBody>
      </p:sp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7315" y="3573016"/>
            <a:ext cx="4643457" cy="28658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6081" y="980728"/>
            <a:ext cx="2577405" cy="16561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9120336" y="897360"/>
            <a:ext cx="432048" cy="29939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9120337" y="5949280"/>
            <a:ext cx="910435" cy="4896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275867814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63552" y="44625"/>
            <a:ext cx="828092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solidFill>
                  <a:prstClr val="black"/>
                </a:solidFill>
                <a:latin typeface="Calibri" panose="020F0502020204030204"/>
              </a:rPr>
              <a:t>Подходы к минимизации проявления синдрома нейролептической </a:t>
            </a:r>
            <a:r>
              <a:rPr lang="ru-RU" sz="2800" b="1" dirty="0" err="1">
                <a:solidFill>
                  <a:prstClr val="black"/>
                </a:solidFill>
                <a:latin typeface="Calibri" panose="020F0502020204030204"/>
              </a:rPr>
              <a:t>гиперпролактинемии</a:t>
            </a:r>
            <a:endParaRPr lang="ru-RU" sz="2800" b="1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829443" y="2348881"/>
            <a:ext cx="8496944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>
                <a:solidFill>
                  <a:prstClr val="black"/>
                </a:solidFill>
                <a:latin typeface="Calibri" panose="020F0502020204030204"/>
              </a:rPr>
              <a:t>1. Смена антипсихотика (</a:t>
            </a:r>
            <a:r>
              <a:rPr lang="ru-RU" sz="2800" dirty="0" err="1">
                <a:solidFill>
                  <a:prstClr val="black"/>
                </a:solidFill>
                <a:latin typeface="Calibri" panose="020F0502020204030204"/>
              </a:rPr>
              <a:t>Арипризол</a:t>
            </a:r>
            <a:r>
              <a:rPr lang="ru-RU" sz="2800" dirty="0">
                <a:solidFill>
                  <a:prstClr val="black"/>
                </a:solidFill>
                <a:latin typeface="Calibri" panose="020F0502020204030204"/>
              </a:rPr>
              <a:t> 10-30 мг/</a:t>
            </a:r>
            <a:r>
              <a:rPr lang="ru-RU" sz="2800" dirty="0" err="1">
                <a:solidFill>
                  <a:prstClr val="black"/>
                </a:solidFill>
                <a:latin typeface="Calibri" panose="020F0502020204030204"/>
              </a:rPr>
              <a:t>сут</a:t>
            </a:r>
            <a:r>
              <a:rPr lang="ru-RU" sz="2800" dirty="0">
                <a:solidFill>
                  <a:prstClr val="black"/>
                </a:solidFill>
                <a:latin typeface="Calibri" panose="020F0502020204030204"/>
              </a:rPr>
              <a:t>)</a:t>
            </a:r>
          </a:p>
          <a:p>
            <a:r>
              <a:rPr lang="ru-RU" sz="2800" dirty="0">
                <a:solidFill>
                  <a:prstClr val="black"/>
                </a:solidFill>
                <a:latin typeface="Calibri" panose="020F0502020204030204"/>
              </a:rPr>
              <a:t>2. </a:t>
            </a:r>
            <a:r>
              <a:rPr lang="ru-RU" sz="2800" b="1" dirty="0">
                <a:solidFill>
                  <a:prstClr val="black"/>
                </a:solidFill>
                <a:latin typeface="Calibri" panose="020F0502020204030204"/>
              </a:rPr>
              <a:t>Назначение корректирующей терапии:</a:t>
            </a:r>
          </a:p>
          <a:p>
            <a:pPr marL="800100" lvl="1" indent="-342900">
              <a:buFont typeface="+mj-lt"/>
              <a:buAutoNum type="alphaLcPeriod"/>
            </a:pPr>
            <a:r>
              <a:rPr lang="ru-RU" sz="2800" dirty="0">
                <a:solidFill>
                  <a:prstClr val="black"/>
                </a:solidFill>
                <a:latin typeface="Calibri" panose="020F0502020204030204"/>
              </a:rPr>
              <a:t>Добавление агонистов D рецепторов (1-ая линия);</a:t>
            </a:r>
          </a:p>
          <a:p>
            <a:pPr marL="800100" lvl="1" indent="-342900">
              <a:buFont typeface="+mj-lt"/>
              <a:buAutoNum type="alphaLcPeriod"/>
            </a:pPr>
            <a:r>
              <a:rPr lang="ru-RU" sz="2800" dirty="0">
                <a:solidFill>
                  <a:prstClr val="black"/>
                </a:solidFill>
                <a:latin typeface="Calibri" panose="020F0502020204030204"/>
              </a:rPr>
              <a:t>Добавление </a:t>
            </a:r>
            <a:r>
              <a:rPr lang="ru-RU" sz="2800" dirty="0" err="1">
                <a:solidFill>
                  <a:prstClr val="black"/>
                </a:solidFill>
                <a:latin typeface="Calibri" panose="020F0502020204030204"/>
              </a:rPr>
              <a:t>Арипризола</a:t>
            </a:r>
            <a:r>
              <a:rPr lang="ru-RU" sz="2800" dirty="0">
                <a:solidFill>
                  <a:prstClr val="black"/>
                </a:solidFill>
                <a:latin typeface="Calibri" panose="020F0502020204030204"/>
              </a:rPr>
              <a:t> (5-30 мг в сутки)</a:t>
            </a:r>
          </a:p>
        </p:txBody>
      </p:sp>
    </p:spTree>
    <p:extLst>
      <p:ext uri="{BB962C8B-B14F-4D97-AF65-F5344CB8AC3E}">
        <p14:creationId xmlns:p14="http://schemas.microsoft.com/office/powerpoint/2010/main" val="339450342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36D43482-409E-4EA0-B775-61C7DCD21D12}"/>
              </a:ext>
            </a:extLst>
          </p:cNvPr>
          <p:cNvSpPr txBox="1"/>
          <p:nvPr/>
        </p:nvSpPr>
        <p:spPr>
          <a:xfrm>
            <a:off x="823957" y="491706"/>
            <a:ext cx="113680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/>
              <a:t>Преимущества применения препарата </a:t>
            </a:r>
            <a:r>
              <a:rPr lang="ru-RU" sz="2400" b="1" dirty="0" err="1"/>
              <a:t>Арипризол</a:t>
            </a:r>
            <a:r>
              <a:rPr lang="ru-RU" sz="2400" b="1" dirty="0"/>
              <a:t>® для коррекции НГП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3B14EE4-705B-43E7-8153-87EAD103024C}"/>
              </a:ext>
            </a:extLst>
          </p:cNvPr>
          <p:cNvSpPr txBox="1"/>
          <p:nvPr/>
        </p:nvSpPr>
        <p:spPr>
          <a:xfrm>
            <a:off x="490491" y="1743740"/>
            <a:ext cx="9722790" cy="22467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ru-RU" sz="2800" dirty="0"/>
              <a:t>Эффективно снижает уровень пролактина и нивелирует СГП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2800" dirty="0"/>
              <a:t>Нет замены антипсихотика – нет риска обострения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2800" dirty="0"/>
              <a:t>Нет </a:t>
            </a:r>
            <a:r>
              <a:rPr lang="ru-RU" sz="2800" dirty="0" err="1"/>
              <a:t>гиперактивации</a:t>
            </a:r>
            <a:r>
              <a:rPr lang="ru-RU" sz="2800" dirty="0"/>
              <a:t> </a:t>
            </a:r>
            <a:r>
              <a:rPr lang="en-US" sz="2800" dirty="0"/>
              <a:t>D2</a:t>
            </a:r>
            <a:r>
              <a:rPr lang="ru-RU" sz="2800" dirty="0"/>
              <a:t> – нет риска обострения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2800" dirty="0"/>
              <a:t>Два АП обеспечивают более стабильную ремиссию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2800" dirty="0"/>
              <a:t>Улучшается качество жизни</a:t>
            </a:r>
          </a:p>
        </p:txBody>
      </p:sp>
    </p:spTree>
    <p:extLst>
      <p:ext uri="{BB962C8B-B14F-4D97-AF65-F5344CB8AC3E}">
        <p14:creationId xmlns:p14="http://schemas.microsoft.com/office/powerpoint/2010/main" val="149180893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A8D6A4C8-0935-4ACC-99FE-60394B75630B}"/>
              </a:ext>
            </a:extLst>
          </p:cNvPr>
          <p:cNvSpPr/>
          <p:nvPr/>
        </p:nvSpPr>
        <p:spPr>
          <a:xfrm>
            <a:off x="1863782" y="2337758"/>
            <a:ext cx="835852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err="1"/>
              <a:t>Рандомизированное</a:t>
            </a:r>
            <a:r>
              <a:rPr lang="ru-RU" sz="2400" dirty="0"/>
              <a:t>, открытое, </a:t>
            </a:r>
            <a:r>
              <a:rPr lang="ru-RU" sz="2400" dirty="0" err="1"/>
              <a:t>мультицентровое</a:t>
            </a:r>
            <a:r>
              <a:rPr lang="ru-RU" sz="2400" dirty="0"/>
              <a:t>, </a:t>
            </a:r>
            <a:r>
              <a:rPr lang="ru-RU" sz="2400" dirty="0" err="1"/>
              <a:t>проспективное</a:t>
            </a:r>
            <a:r>
              <a:rPr lang="ru-RU" sz="2400" dirty="0"/>
              <a:t>, сравнительное исследование эффективности и безопасности стратегий добавления </a:t>
            </a:r>
            <a:r>
              <a:rPr lang="ru-RU" sz="2400" dirty="0" err="1"/>
              <a:t>арипипразол</a:t>
            </a:r>
            <a:r>
              <a:rPr lang="ru-RU" sz="2400" dirty="0"/>
              <a:t> и переключения на </a:t>
            </a:r>
            <a:r>
              <a:rPr lang="ru-RU" sz="2400" dirty="0" err="1"/>
              <a:t>арипипразол</a:t>
            </a:r>
            <a:r>
              <a:rPr lang="ru-RU" sz="2400" dirty="0"/>
              <a:t> для решения проблемы антипсихотик-индуцированной </a:t>
            </a:r>
            <a:r>
              <a:rPr lang="ru-RU" sz="2400" dirty="0" err="1"/>
              <a:t>гиперпролактинемии</a:t>
            </a:r>
            <a:r>
              <a:rPr lang="ru-RU" sz="2400" dirty="0"/>
              <a:t>. </a:t>
            </a: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23A063B8-9824-4E0A-989D-9C7593F45FA4}"/>
              </a:ext>
            </a:extLst>
          </p:cNvPr>
          <p:cNvSpPr/>
          <p:nvPr/>
        </p:nvSpPr>
        <p:spPr>
          <a:xfrm>
            <a:off x="1997115" y="182961"/>
            <a:ext cx="7992888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/>
              <a:t>Сравнение эффективности 2-х стратегий использования </a:t>
            </a:r>
            <a:r>
              <a:rPr lang="ru-RU" sz="2800" b="1" dirty="0" err="1"/>
              <a:t>Арипризола</a:t>
            </a:r>
            <a:r>
              <a:rPr lang="ru-RU" sz="2800" b="1" dirty="0"/>
              <a:t> для коррекции нейролептической </a:t>
            </a:r>
            <a:r>
              <a:rPr lang="ru-RU" sz="2800" b="1" dirty="0" err="1"/>
              <a:t>гиперпролактинемии</a:t>
            </a:r>
            <a:endParaRPr lang="ru-RU" sz="2800" dirty="0"/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1586936B-4651-44F7-833F-545C9BD904E3}"/>
              </a:ext>
            </a:extLst>
          </p:cNvPr>
          <p:cNvSpPr/>
          <p:nvPr/>
        </p:nvSpPr>
        <p:spPr>
          <a:xfrm>
            <a:off x="1997115" y="5739049"/>
            <a:ext cx="8136904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i="1" dirty="0"/>
              <a:t>Comparing the Effectiveness and Safety of the Addition of and Switching to Aripiprazole for Resolving Antipsychotic-Induced Hyperprolactinemia: A Multicenter, Open-Label, Prospective Study // Clinical Neuropharmacology. </a:t>
            </a:r>
            <a:r>
              <a:rPr lang="ru-RU" sz="1400" i="1" dirty="0" err="1"/>
              <a:t>Volume</a:t>
            </a:r>
            <a:r>
              <a:rPr lang="ru-RU" sz="1400" i="1" dirty="0"/>
              <a:t> 39, N 6, 11-12 2016</a:t>
            </a: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211991445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Диаграмма 1">
            <a:extLst>
              <a:ext uri="{FF2B5EF4-FFF2-40B4-BE49-F238E27FC236}">
                <a16:creationId xmlns:a16="http://schemas.microsoft.com/office/drawing/2014/main" id="{614457BB-1C50-4B3A-987E-D397F4C82E00}"/>
              </a:ext>
            </a:extLst>
          </p:cNvPr>
          <p:cNvGraphicFramePr/>
          <p:nvPr/>
        </p:nvGraphicFramePr>
        <p:xfrm>
          <a:off x="2088842" y="2206272"/>
          <a:ext cx="6264696" cy="45365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AC8C7A40-7D7E-41F8-BA4F-5B592AFC81D4}"/>
              </a:ext>
            </a:extLst>
          </p:cNvPr>
          <p:cNvSpPr txBox="1"/>
          <p:nvPr/>
        </p:nvSpPr>
        <p:spPr>
          <a:xfrm>
            <a:off x="2747430" y="106000"/>
            <a:ext cx="6527577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N = </a:t>
            </a:r>
            <a:r>
              <a:rPr lang="ru-RU" dirty="0"/>
              <a:t>52, 18-45 лет, муж. и жен.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Шизофрения и др. психотические р-</a:t>
            </a:r>
            <a:r>
              <a:rPr lang="ru-RU" dirty="0" err="1"/>
              <a:t>ва</a:t>
            </a:r>
            <a:endParaRPr lang="ru-RU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Принимали до исследования: </a:t>
            </a:r>
            <a:r>
              <a:rPr lang="ru-RU" dirty="0" err="1"/>
              <a:t>палиперидон</a:t>
            </a:r>
            <a:r>
              <a:rPr lang="ru-RU" dirty="0"/>
              <a:t>, </a:t>
            </a:r>
            <a:r>
              <a:rPr lang="ru-RU" dirty="0" err="1"/>
              <a:t>рисперидон</a:t>
            </a:r>
            <a:r>
              <a:rPr lang="ru-RU" dirty="0"/>
              <a:t>, </a:t>
            </a:r>
            <a:r>
              <a:rPr lang="ru-RU" dirty="0" err="1"/>
              <a:t>кветиапин</a:t>
            </a:r>
            <a:r>
              <a:rPr lang="ru-RU" dirty="0"/>
              <a:t>, …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Симптомы </a:t>
            </a:r>
            <a:r>
              <a:rPr lang="ru-RU" dirty="0" err="1"/>
              <a:t>гиперпролактинемии</a:t>
            </a:r>
            <a:r>
              <a:rPr lang="ru-RU" dirty="0"/>
              <a:t> </a:t>
            </a:r>
            <a:r>
              <a:rPr lang="en-US" dirty="0"/>
              <a:t>&gt;</a:t>
            </a:r>
            <a:r>
              <a:rPr lang="ru-RU" dirty="0"/>
              <a:t>2 мес.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Применение </a:t>
            </a:r>
            <a:r>
              <a:rPr lang="ru-RU" dirty="0" err="1"/>
              <a:t>арипипразола</a:t>
            </a:r>
            <a:r>
              <a:rPr lang="ru-RU" dirty="0"/>
              <a:t> с 0 недели исследования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err="1"/>
              <a:t>Арипипразол</a:t>
            </a:r>
            <a:r>
              <a:rPr lang="ru-RU" dirty="0"/>
              <a:t> назначался в дозах 10-30 мг/сутки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9485CA8-D65D-4004-9524-AB05AEECC94A}"/>
              </a:ext>
            </a:extLst>
          </p:cNvPr>
          <p:cNvSpPr txBox="1"/>
          <p:nvPr/>
        </p:nvSpPr>
        <p:spPr>
          <a:xfrm>
            <a:off x="6307802" y="3034564"/>
            <a:ext cx="235226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3 группы (стартовый уровень пролактина):</a:t>
            </a: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6F2D0708-DD65-4BF9-A97E-566162E03009}"/>
              </a:ext>
            </a:extLst>
          </p:cNvPr>
          <p:cNvSpPr/>
          <p:nvPr/>
        </p:nvSpPr>
        <p:spPr>
          <a:xfrm>
            <a:off x="3592488" y="5927878"/>
            <a:ext cx="5682519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sz="1400" dirty="0"/>
              <a:t>Кол-во пациенток с дисменореей к 8 неделе уменьшилось на 84%. 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sz="1400" dirty="0"/>
              <a:t>Кол-во пациентов с сексуальной дисфункцией к 8 неделе снизилось на 43%</a:t>
            </a:r>
          </a:p>
        </p:txBody>
      </p:sp>
    </p:spTree>
    <p:extLst>
      <p:ext uri="{BB962C8B-B14F-4D97-AF65-F5344CB8AC3E}">
        <p14:creationId xmlns:p14="http://schemas.microsoft.com/office/powerpoint/2010/main" val="240440633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Диаграмма 1">
            <a:extLst>
              <a:ext uri="{FF2B5EF4-FFF2-40B4-BE49-F238E27FC236}">
                <a16:creationId xmlns:a16="http://schemas.microsoft.com/office/drawing/2014/main" id="{CC96124E-5715-4AC6-8AE3-EAAFA94B855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902446607"/>
              </p:ext>
            </p:extLst>
          </p:nvPr>
        </p:nvGraphicFramePr>
        <p:xfrm>
          <a:off x="2027209" y="0"/>
          <a:ext cx="6829626" cy="364897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3" name="Диаграмма 2">
            <a:extLst>
              <a:ext uri="{FF2B5EF4-FFF2-40B4-BE49-F238E27FC236}">
                <a16:creationId xmlns:a16="http://schemas.microsoft.com/office/drawing/2014/main" id="{B4D27A8F-892B-4388-B7F6-BB8B5CAB9B8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041971296"/>
              </p:ext>
            </p:extLst>
          </p:nvPr>
        </p:nvGraphicFramePr>
        <p:xfrm>
          <a:off x="2027209" y="3527326"/>
          <a:ext cx="6829626" cy="324441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70336133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89163" y="882841"/>
            <a:ext cx="7272808" cy="48114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3200" dirty="0" err="1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Арипризол</a:t>
            </a:r>
            <a:r>
              <a:rPr lang="ru-RU" sz="32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также является препаратом выбора при необходимости лечения АП больных  с  такими  состояниями,  как  карцинома  молочной  железы, предраковые  мастопатии,  синдром  поликистозных  яичников, при которых препараты, повышающие пролактин, противопоказаны или опасны (</a:t>
            </a:r>
            <a:r>
              <a:rPr lang="ru-RU" sz="3200" dirty="0" err="1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P.Haddad</a:t>
            </a:r>
            <a:r>
              <a:rPr lang="ru-RU" sz="32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sz="3200" dirty="0" err="1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S.Sharma</a:t>
            </a:r>
            <a:r>
              <a:rPr lang="ru-RU" sz="32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2007). </a:t>
            </a:r>
          </a:p>
        </p:txBody>
      </p:sp>
      <p:pic>
        <p:nvPicPr>
          <p:cNvPr id="2050" name="Picture 2" descr="The Complete Guide To Becoming An Oncology Doctor | BMJ Career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5413" y="1956112"/>
            <a:ext cx="4099848" cy="2664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7312826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877383"/>
            <a:ext cx="4674079" cy="4351338"/>
          </a:xfrm>
        </p:spPr>
        <p:txBody>
          <a:bodyPr>
            <a:normAutofit/>
          </a:bodyPr>
          <a:lstStyle/>
          <a:p>
            <a:r>
              <a:rPr lang="ru-RU" sz="2400" dirty="0" err="1"/>
              <a:t>Арипипразол</a:t>
            </a:r>
            <a:r>
              <a:rPr lang="ru-RU" sz="2400" dirty="0"/>
              <a:t> увеличивает чувствительность опухолей головы и шеи к ионизирующему излучению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12841" y="0"/>
            <a:ext cx="6379159" cy="65923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94732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825625"/>
            <a:ext cx="4170871" cy="4351338"/>
          </a:xfrm>
        </p:spPr>
        <p:txBody>
          <a:bodyPr/>
          <a:lstStyle/>
          <a:p>
            <a:r>
              <a:rPr lang="en-US" dirty="0"/>
              <a:t>2022</a:t>
            </a:r>
            <a:endParaRPr lang="ru-RU" dirty="0"/>
          </a:p>
          <a:p>
            <a:r>
              <a:rPr lang="ru-RU" dirty="0" err="1"/>
              <a:t>Арипипразол</a:t>
            </a:r>
            <a:r>
              <a:rPr lang="ru-RU" dirty="0"/>
              <a:t>, </a:t>
            </a:r>
            <a:r>
              <a:rPr lang="ru-RU" dirty="0" err="1"/>
              <a:t>луразидон</a:t>
            </a:r>
            <a:r>
              <a:rPr lang="ru-RU" dirty="0"/>
              <a:t> и </a:t>
            </a:r>
            <a:r>
              <a:rPr lang="ru-RU" dirty="0" err="1"/>
              <a:t>палиперидон</a:t>
            </a:r>
            <a:r>
              <a:rPr lang="ru-RU" dirty="0"/>
              <a:t> обладают наименьшим риском </a:t>
            </a:r>
            <a:r>
              <a:rPr lang="ru-RU" dirty="0" err="1"/>
              <a:t>гепатотоксичности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8676" y="486624"/>
            <a:ext cx="7155800" cy="120406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18734" y="2035163"/>
            <a:ext cx="7186283" cy="3932261"/>
          </a:xfrm>
          <a:prstGeom prst="rect">
            <a:avLst/>
          </a:prstGeom>
        </p:spPr>
      </p:pic>
      <p:cxnSp>
        <p:nvCxnSpPr>
          <p:cNvPr id="7" name="Прямая соединительная линия 6"/>
          <p:cNvCxnSpPr/>
          <p:nvPr/>
        </p:nvCxnSpPr>
        <p:spPr>
          <a:xfrm>
            <a:off x="8117457" y="3009576"/>
            <a:ext cx="2234242" cy="17252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>
            <a:off x="5009071" y="3240283"/>
            <a:ext cx="6809117" cy="11502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>
            <a:off x="5009071" y="3465240"/>
            <a:ext cx="6809117" cy="11502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>
            <a:off x="5009071" y="3674778"/>
            <a:ext cx="3220529" cy="11502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5090959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An external file that holds a picture, illustration, etc.&#10;Object name is fphar-13-927703-g0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8250" y="862012"/>
            <a:ext cx="7143750" cy="5314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Прямая соединительная линия 4"/>
          <p:cNvCxnSpPr/>
          <p:nvPr/>
        </p:nvCxnSpPr>
        <p:spPr>
          <a:xfrm>
            <a:off x="8281358" y="1825625"/>
            <a:ext cx="923027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7531" y="258208"/>
            <a:ext cx="6857120" cy="143248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47531" y="2325598"/>
            <a:ext cx="5684807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/>
              <a:t>Использование </a:t>
            </a:r>
            <a:r>
              <a:rPr lang="ru-RU" b="1" dirty="0" err="1"/>
              <a:t>арипипразола</a:t>
            </a:r>
            <a:r>
              <a:rPr lang="ru-RU" b="1" dirty="0"/>
              <a:t> при зависимости от алкоголя.</a:t>
            </a:r>
          </a:p>
          <a:p>
            <a:endParaRPr lang="en-US" dirty="0"/>
          </a:p>
          <a:p>
            <a:r>
              <a:rPr lang="ru-RU" dirty="0"/>
              <a:t>Некоторые позитивные данные о влиянии </a:t>
            </a:r>
            <a:r>
              <a:rPr lang="ru-RU" dirty="0" err="1"/>
              <a:t>арипипразола</a:t>
            </a:r>
            <a:r>
              <a:rPr lang="ru-RU" dirty="0"/>
              <a:t> (вторая линия терапии </a:t>
            </a:r>
            <a:r>
              <a:rPr lang="en-US" dirty="0"/>
              <a:t>off label)</a:t>
            </a:r>
            <a:r>
              <a:rPr lang="ru-RU" dirty="0"/>
              <a:t> на высокий уровень импульсивного поведения и низкий самоконтроль</a:t>
            </a:r>
          </a:p>
          <a:p>
            <a:r>
              <a:rPr lang="en-US" dirty="0"/>
              <a:t>Second-line therapy for high-impulsivity and low self-control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2278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>
            <a:extLst>
              <a:ext uri="{FF2B5EF4-FFF2-40B4-BE49-F238E27FC236}">
                <a16:creationId xmlns:a16="http://schemas.microsoft.com/office/drawing/2014/main" id="{C8C4B510-F785-4D47-83CE-AF6323F6675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00655" y="1997075"/>
            <a:ext cx="3151187" cy="1474763"/>
          </a:xfrm>
          <a:prstGeom prst="rect">
            <a:avLst/>
          </a:prstGeom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"/>
              <a:defRPr sz="3200">
                <a:solidFill>
                  <a:schemeClr val="tx2"/>
                </a:solidFill>
                <a:latin typeface="Franklin Gothic Book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"/>
              <a:defRPr sz="2800">
                <a:solidFill>
                  <a:schemeClr val="tx2"/>
                </a:solidFill>
                <a:latin typeface="Franklin Gothic Book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"/>
              <a:defRPr sz="2400">
                <a:solidFill>
                  <a:schemeClr val="tx2"/>
                </a:solidFill>
                <a:latin typeface="Franklin Gothic Book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"/>
              <a:defRPr sz="2000">
                <a:solidFill>
                  <a:schemeClr val="tx2"/>
                </a:solidFill>
                <a:latin typeface="Franklin Gothic Book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60000"/>
              <a:buFont typeface="Wingdings 2" pitchFamily="18" charset="2"/>
              <a:buChar char=""/>
              <a:defRPr sz="2000">
                <a:solidFill>
                  <a:schemeClr val="tx2"/>
                </a:solidFill>
                <a:latin typeface="Franklin Gothic Book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 sz="2000">
                <a:solidFill>
                  <a:schemeClr val="tx2"/>
                </a:solidFill>
                <a:latin typeface="Franklin Gothic Book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 sz="2000">
                <a:solidFill>
                  <a:schemeClr val="tx2"/>
                </a:solidFill>
                <a:latin typeface="Franklin Gothic Book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 sz="2000">
                <a:solidFill>
                  <a:schemeClr val="tx2"/>
                </a:solidFill>
                <a:latin typeface="Franklin Gothic Book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 sz="2000">
                <a:solidFill>
                  <a:schemeClr val="tx2"/>
                </a:solidFill>
                <a:latin typeface="Franklin Gothic Book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ru-RU" altLang="en-GB" sz="1800" b="1" dirty="0">
                <a:solidFill>
                  <a:srgbClr val="FF0000"/>
                </a:solidFill>
                <a:latin typeface="Calibri" pitchFamily="34" charset="0"/>
              </a:rPr>
              <a:t>Снижение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ru-RU" altLang="en-GB" sz="1800" b="1" dirty="0">
                <a:solidFill>
                  <a:srgbClr val="FF0000"/>
                </a:solidFill>
                <a:latin typeface="Calibri" pitchFamily="34" charset="0"/>
              </a:rPr>
              <a:t>активности:</a:t>
            </a:r>
            <a:br>
              <a:rPr lang="en-US" altLang="en-GB" sz="1800" b="1" dirty="0">
                <a:solidFill>
                  <a:srgbClr val="FF0000"/>
                </a:solidFill>
                <a:latin typeface="Calibri" pitchFamily="34" charset="0"/>
              </a:rPr>
            </a:br>
            <a:r>
              <a:rPr lang="ru-RU" altLang="en-GB" sz="1800" dirty="0">
                <a:solidFill>
                  <a:srgbClr val="FF0000"/>
                </a:solidFill>
                <a:latin typeface="Calibri" pitchFamily="34" charset="0"/>
              </a:rPr>
              <a:t>негативная  симптоматика</a:t>
            </a:r>
            <a:r>
              <a:rPr lang="en-US" altLang="en-GB" sz="1800" dirty="0">
                <a:solidFill>
                  <a:srgbClr val="FF0000"/>
                </a:solidFill>
                <a:latin typeface="Calibri" pitchFamily="34" charset="0"/>
              </a:rPr>
              <a:t>, </a:t>
            </a:r>
            <a:br>
              <a:rPr lang="en-US" altLang="en-GB" sz="1800" dirty="0">
                <a:solidFill>
                  <a:srgbClr val="FF0000"/>
                </a:solidFill>
                <a:latin typeface="Calibri" pitchFamily="34" charset="0"/>
              </a:rPr>
            </a:br>
            <a:r>
              <a:rPr lang="ru-RU" altLang="en-GB" sz="1800" dirty="0">
                <a:solidFill>
                  <a:srgbClr val="FF0000"/>
                </a:solidFill>
                <a:latin typeface="Calibri" pitchFamily="34" charset="0"/>
              </a:rPr>
              <a:t>когнитивные 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ru-RU" altLang="en-GB" sz="1800" dirty="0">
                <a:solidFill>
                  <a:srgbClr val="FF0000"/>
                </a:solidFill>
                <a:latin typeface="Calibri" pitchFamily="34" charset="0"/>
              </a:rPr>
              <a:t>нарушения</a:t>
            </a:r>
            <a:endParaRPr lang="en-US" altLang="en-GB" sz="1800" dirty="0">
              <a:solidFill>
                <a:srgbClr val="FF0000"/>
              </a:solidFill>
              <a:latin typeface="Calibri" pitchFamily="34" charset="0"/>
            </a:endParaRPr>
          </a:p>
        </p:txBody>
      </p:sp>
      <p:sp>
        <p:nvSpPr>
          <p:cNvPr id="7" name="Freeform 4">
            <a:extLst>
              <a:ext uri="{FF2B5EF4-FFF2-40B4-BE49-F238E27FC236}">
                <a16:creationId xmlns:a16="http://schemas.microsoft.com/office/drawing/2014/main" id="{006E6571-650C-41F3-8C7D-F86CD249BA1C}"/>
              </a:ext>
            </a:extLst>
          </p:cNvPr>
          <p:cNvSpPr>
            <a:spLocks/>
          </p:cNvSpPr>
          <p:nvPr/>
        </p:nvSpPr>
        <p:spPr bwMode="auto">
          <a:xfrm>
            <a:off x="5393130" y="3100388"/>
            <a:ext cx="711200" cy="914400"/>
          </a:xfrm>
          <a:custGeom>
            <a:avLst/>
            <a:gdLst>
              <a:gd name="T0" fmla="*/ 1792 w 224"/>
              <a:gd name="T1" fmla="*/ 2304 h 288"/>
              <a:gd name="T2" fmla="*/ 1552 w 224"/>
              <a:gd name="T3" fmla="*/ 1984 h 288"/>
              <a:gd name="T4" fmla="*/ 912 w 224"/>
              <a:gd name="T5" fmla="*/ 1992 h 288"/>
              <a:gd name="T6" fmla="*/ 56 w 224"/>
              <a:gd name="T7" fmla="*/ 1480 h 288"/>
              <a:gd name="T8" fmla="*/ 216 w 224"/>
              <a:gd name="T9" fmla="*/ 592 h 288"/>
              <a:gd name="T10" fmla="*/ 624 w 224"/>
              <a:gd name="T11" fmla="*/ 0 h 288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224"/>
              <a:gd name="T19" fmla="*/ 0 h 288"/>
              <a:gd name="T20" fmla="*/ 224 w 224"/>
              <a:gd name="T21" fmla="*/ 288 h 288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24" h="288">
                <a:moveTo>
                  <a:pt x="224" y="288"/>
                </a:moveTo>
                <a:cubicBezTo>
                  <a:pt x="224" y="288"/>
                  <a:pt x="224" y="250"/>
                  <a:pt x="194" y="248"/>
                </a:cubicBezTo>
                <a:cubicBezTo>
                  <a:pt x="164" y="245"/>
                  <a:pt x="152" y="255"/>
                  <a:pt x="114" y="249"/>
                </a:cubicBezTo>
                <a:cubicBezTo>
                  <a:pt x="76" y="243"/>
                  <a:pt x="15" y="225"/>
                  <a:pt x="7" y="185"/>
                </a:cubicBezTo>
                <a:cubicBezTo>
                  <a:pt x="0" y="144"/>
                  <a:pt x="4" y="105"/>
                  <a:pt x="27" y="74"/>
                </a:cubicBezTo>
                <a:cubicBezTo>
                  <a:pt x="49" y="42"/>
                  <a:pt x="78" y="0"/>
                  <a:pt x="78" y="0"/>
                </a:cubicBezTo>
              </a:path>
            </a:pathLst>
          </a:custGeom>
          <a:noFill/>
          <a:ln w="57150" cap="rnd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8" name="Freeform 5">
            <a:extLst>
              <a:ext uri="{FF2B5EF4-FFF2-40B4-BE49-F238E27FC236}">
                <a16:creationId xmlns:a16="http://schemas.microsoft.com/office/drawing/2014/main" id="{70DB9957-AA5B-48EB-914A-CE93CE14F121}"/>
              </a:ext>
            </a:extLst>
          </p:cNvPr>
          <p:cNvSpPr>
            <a:spLocks/>
          </p:cNvSpPr>
          <p:nvPr/>
        </p:nvSpPr>
        <p:spPr bwMode="auto">
          <a:xfrm>
            <a:off x="5751905" y="2697163"/>
            <a:ext cx="993775" cy="279400"/>
          </a:xfrm>
          <a:custGeom>
            <a:avLst/>
            <a:gdLst>
              <a:gd name="T0" fmla="*/ 0 w 313"/>
              <a:gd name="T1" fmla="*/ 704 h 88"/>
              <a:gd name="T2" fmla="*/ 440 w 313"/>
              <a:gd name="T3" fmla="*/ 400 h 88"/>
              <a:gd name="T4" fmla="*/ 800 w 313"/>
              <a:gd name="T5" fmla="*/ 104 h 88"/>
              <a:gd name="T6" fmla="*/ 1296 w 313"/>
              <a:gd name="T7" fmla="*/ 8 h 88"/>
              <a:gd name="T8" fmla="*/ 1952 w 313"/>
              <a:gd name="T9" fmla="*/ 128 h 88"/>
              <a:gd name="T10" fmla="*/ 2504 w 313"/>
              <a:gd name="T11" fmla="*/ 224 h 88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313"/>
              <a:gd name="T19" fmla="*/ 0 h 88"/>
              <a:gd name="T20" fmla="*/ 313 w 313"/>
              <a:gd name="T21" fmla="*/ 88 h 88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313" h="88">
                <a:moveTo>
                  <a:pt x="0" y="88"/>
                </a:moveTo>
                <a:cubicBezTo>
                  <a:pt x="0" y="88"/>
                  <a:pt x="41" y="62"/>
                  <a:pt x="55" y="50"/>
                </a:cubicBezTo>
                <a:cubicBezTo>
                  <a:pt x="69" y="38"/>
                  <a:pt x="75" y="20"/>
                  <a:pt x="100" y="13"/>
                </a:cubicBezTo>
                <a:cubicBezTo>
                  <a:pt x="126" y="5"/>
                  <a:pt x="143" y="0"/>
                  <a:pt x="162" y="1"/>
                </a:cubicBezTo>
                <a:cubicBezTo>
                  <a:pt x="182" y="2"/>
                  <a:pt x="218" y="11"/>
                  <a:pt x="244" y="16"/>
                </a:cubicBezTo>
                <a:cubicBezTo>
                  <a:pt x="269" y="20"/>
                  <a:pt x="313" y="28"/>
                  <a:pt x="313" y="28"/>
                </a:cubicBezTo>
              </a:path>
            </a:pathLst>
          </a:custGeom>
          <a:noFill/>
          <a:ln w="57150" cap="rnd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9" name="Freeform 6">
            <a:extLst>
              <a:ext uri="{FF2B5EF4-FFF2-40B4-BE49-F238E27FC236}">
                <a16:creationId xmlns:a16="http://schemas.microsoft.com/office/drawing/2014/main" id="{C43B5C9B-615A-4071-BAA3-6C00C5ADC17A}"/>
              </a:ext>
            </a:extLst>
          </p:cNvPr>
          <p:cNvSpPr>
            <a:spLocks/>
          </p:cNvSpPr>
          <p:nvPr/>
        </p:nvSpPr>
        <p:spPr bwMode="auto">
          <a:xfrm>
            <a:off x="6809180" y="2795588"/>
            <a:ext cx="704850" cy="161925"/>
          </a:xfrm>
          <a:custGeom>
            <a:avLst/>
            <a:gdLst>
              <a:gd name="T0" fmla="*/ 0 w 222"/>
              <a:gd name="T1" fmla="*/ 0 h 51"/>
              <a:gd name="T2" fmla="*/ 640 w 222"/>
              <a:gd name="T3" fmla="*/ 80 h 51"/>
              <a:gd name="T4" fmla="*/ 1304 w 222"/>
              <a:gd name="T5" fmla="*/ 240 h 51"/>
              <a:gd name="T6" fmla="*/ 1776 w 222"/>
              <a:gd name="T7" fmla="*/ 408 h 51"/>
              <a:gd name="T8" fmla="*/ 0 60000 65536"/>
              <a:gd name="T9" fmla="*/ 0 60000 65536"/>
              <a:gd name="T10" fmla="*/ 0 60000 65536"/>
              <a:gd name="T11" fmla="*/ 0 60000 65536"/>
              <a:gd name="T12" fmla="*/ 0 w 222"/>
              <a:gd name="T13" fmla="*/ 0 h 51"/>
              <a:gd name="T14" fmla="*/ 222 w 222"/>
              <a:gd name="T15" fmla="*/ 51 h 51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22" h="51">
                <a:moveTo>
                  <a:pt x="0" y="0"/>
                </a:moveTo>
                <a:cubicBezTo>
                  <a:pt x="0" y="0"/>
                  <a:pt x="43" y="3"/>
                  <a:pt x="80" y="10"/>
                </a:cubicBezTo>
                <a:cubicBezTo>
                  <a:pt x="118" y="18"/>
                  <a:pt x="137" y="24"/>
                  <a:pt x="163" y="30"/>
                </a:cubicBezTo>
                <a:cubicBezTo>
                  <a:pt x="188" y="36"/>
                  <a:pt x="222" y="51"/>
                  <a:pt x="222" y="51"/>
                </a:cubicBezTo>
              </a:path>
            </a:pathLst>
          </a:custGeom>
          <a:noFill/>
          <a:ln w="57150" cap="rnd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0" name="Freeform 7">
            <a:extLst>
              <a:ext uri="{FF2B5EF4-FFF2-40B4-BE49-F238E27FC236}">
                <a16:creationId xmlns:a16="http://schemas.microsoft.com/office/drawing/2014/main" id="{393FE7CC-8B86-4B5F-9967-D2F041D72B5E}"/>
              </a:ext>
            </a:extLst>
          </p:cNvPr>
          <p:cNvSpPr>
            <a:spLocks/>
          </p:cNvSpPr>
          <p:nvPr/>
        </p:nvSpPr>
        <p:spPr bwMode="auto">
          <a:xfrm>
            <a:off x="8676080" y="3519488"/>
            <a:ext cx="311150" cy="857250"/>
          </a:xfrm>
          <a:custGeom>
            <a:avLst/>
            <a:gdLst>
              <a:gd name="T0" fmla="*/ 0 w 98"/>
              <a:gd name="T1" fmla="*/ 1992 h 270"/>
              <a:gd name="T2" fmla="*/ 240 w 98"/>
              <a:gd name="T3" fmla="*/ 2144 h 270"/>
              <a:gd name="T4" fmla="*/ 640 w 98"/>
              <a:gd name="T5" fmla="*/ 1888 h 270"/>
              <a:gd name="T6" fmla="*/ 776 w 98"/>
              <a:gd name="T7" fmla="*/ 1504 h 270"/>
              <a:gd name="T8" fmla="*/ 728 w 98"/>
              <a:gd name="T9" fmla="*/ 912 h 270"/>
              <a:gd name="T10" fmla="*/ 664 w 98"/>
              <a:gd name="T11" fmla="*/ 424 h 270"/>
              <a:gd name="T12" fmla="*/ 480 w 98"/>
              <a:gd name="T13" fmla="*/ 0 h 270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98"/>
              <a:gd name="T22" fmla="*/ 0 h 270"/>
              <a:gd name="T23" fmla="*/ 98 w 98"/>
              <a:gd name="T24" fmla="*/ 270 h 270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98" h="270">
                <a:moveTo>
                  <a:pt x="0" y="249"/>
                </a:moveTo>
                <a:cubicBezTo>
                  <a:pt x="0" y="249"/>
                  <a:pt x="14" y="270"/>
                  <a:pt x="30" y="268"/>
                </a:cubicBezTo>
                <a:cubicBezTo>
                  <a:pt x="47" y="264"/>
                  <a:pt x="73" y="248"/>
                  <a:pt x="80" y="236"/>
                </a:cubicBezTo>
                <a:cubicBezTo>
                  <a:pt x="88" y="224"/>
                  <a:pt x="98" y="210"/>
                  <a:pt x="97" y="188"/>
                </a:cubicBezTo>
                <a:cubicBezTo>
                  <a:pt x="95" y="166"/>
                  <a:pt x="89" y="136"/>
                  <a:pt x="91" y="114"/>
                </a:cubicBezTo>
                <a:cubicBezTo>
                  <a:pt x="92" y="93"/>
                  <a:pt x="95" y="74"/>
                  <a:pt x="83" y="53"/>
                </a:cubicBezTo>
                <a:cubicBezTo>
                  <a:pt x="71" y="31"/>
                  <a:pt x="60" y="0"/>
                  <a:pt x="60" y="0"/>
                </a:cubicBezTo>
              </a:path>
            </a:pathLst>
          </a:custGeom>
          <a:noFill/>
          <a:ln w="57150" cap="rnd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1" name="Freeform 8">
            <a:extLst>
              <a:ext uri="{FF2B5EF4-FFF2-40B4-BE49-F238E27FC236}">
                <a16:creationId xmlns:a16="http://schemas.microsoft.com/office/drawing/2014/main" id="{3B33B086-577C-4170-B736-D044E0643712}"/>
              </a:ext>
            </a:extLst>
          </p:cNvPr>
          <p:cNvSpPr>
            <a:spLocks/>
          </p:cNvSpPr>
          <p:nvPr/>
        </p:nvSpPr>
        <p:spPr bwMode="auto">
          <a:xfrm>
            <a:off x="7822005" y="2525713"/>
            <a:ext cx="1060450" cy="1085850"/>
          </a:xfrm>
          <a:custGeom>
            <a:avLst/>
            <a:gdLst>
              <a:gd name="T0" fmla="*/ 2504 w 334"/>
              <a:gd name="T1" fmla="*/ 2736 h 342"/>
              <a:gd name="T2" fmla="*/ 2600 w 334"/>
              <a:gd name="T3" fmla="*/ 2288 h 342"/>
              <a:gd name="T4" fmla="*/ 2288 w 334"/>
              <a:gd name="T5" fmla="*/ 1816 h 342"/>
              <a:gd name="T6" fmla="*/ 1960 w 334"/>
              <a:gd name="T7" fmla="*/ 1544 h 342"/>
              <a:gd name="T8" fmla="*/ 1856 w 334"/>
              <a:gd name="T9" fmla="*/ 1304 h 342"/>
              <a:gd name="T10" fmla="*/ 1536 w 334"/>
              <a:gd name="T11" fmla="*/ 816 h 342"/>
              <a:gd name="T12" fmla="*/ 1048 w 334"/>
              <a:gd name="T13" fmla="*/ 640 h 342"/>
              <a:gd name="T14" fmla="*/ 832 w 334"/>
              <a:gd name="T15" fmla="*/ 600 h 342"/>
              <a:gd name="T16" fmla="*/ 752 w 334"/>
              <a:gd name="T17" fmla="*/ 416 h 342"/>
              <a:gd name="T18" fmla="*/ 360 w 334"/>
              <a:gd name="T19" fmla="*/ 136 h 342"/>
              <a:gd name="T20" fmla="*/ 0 w 334"/>
              <a:gd name="T21" fmla="*/ 0 h 342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334"/>
              <a:gd name="T34" fmla="*/ 0 h 342"/>
              <a:gd name="T35" fmla="*/ 334 w 334"/>
              <a:gd name="T36" fmla="*/ 342 h 342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334" h="342">
                <a:moveTo>
                  <a:pt x="313" y="342"/>
                </a:moveTo>
                <a:cubicBezTo>
                  <a:pt x="313" y="342"/>
                  <a:pt x="334" y="313"/>
                  <a:pt x="325" y="286"/>
                </a:cubicBezTo>
                <a:cubicBezTo>
                  <a:pt x="316" y="259"/>
                  <a:pt x="298" y="243"/>
                  <a:pt x="286" y="227"/>
                </a:cubicBezTo>
                <a:cubicBezTo>
                  <a:pt x="274" y="212"/>
                  <a:pt x="254" y="197"/>
                  <a:pt x="245" y="193"/>
                </a:cubicBezTo>
                <a:cubicBezTo>
                  <a:pt x="236" y="189"/>
                  <a:pt x="236" y="175"/>
                  <a:pt x="232" y="163"/>
                </a:cubicBezTo>
                <a:cubicBezTo>
                  <a:pt x="227" y="151"/>
                  <a:pt x="214" y="114"/>
                  <a:pt x="192" y="102"/>
                </a:cubicBezTo>
                <a:cubicBezTo>
                  <a:pt x="171" y="90"/>
                  <a:pt x="147" y="85"/>
                  <a:pt x="131" y="80"/>
                </a:cubicBezTo>
                <a:cubicBezTo>
                  <a:pt x="114" y="76"/>
                  <a:pt x="104" y="75"/>
                  <a:pt x="104" y="75"/>
                </a:cubicBezTo>
                <a:cubicBezTo>
                  <a:pt x="104" y="75"/>
                  <a:pt x="104" y="64"/>
                  <a:pt x="94" y="52"/>
                </a:cubicBezTo>
                <a:cubicBezTo>
                  <a:pt x="86" y="40"/>
                  <a:pt x="63" y="28"/>
                  <a:pt x="45" y="17"/>
                </a:cubicBezTo>
                <a:cubicBezTo>
                  <a:pt x="27" y="7"/>
                  <a:pt x="0" y="0"/>
                  <a:pt x="0" y="0"/>
                </a:cubicBezTo>
              </a:path>
            </a:pathLst>
          </a:custGeom>
          <a:noFill/>
          <a:ln w="57150" cap="rnd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2" name="Freeform 9">
            <a:extLst>
              <a:ext uri="{FF2B5EF4-FFF2-40B4-BE49-F238E27FC236}">
                <a16:creationId xmlns:a16="http://schemas.microsoft.com/office/drawing/2014/main" id="{B9FFC02F-5397-426D-A8A5-1AC8F355175E}"/>
              </a:ext>
            </a:extLst>
          </p:cNvPr>
          <p:cNvSpPr>
            <a:spLocks/>
          </p:cNvSpPr>
          <p:nvPr/>
        </p:nvSpPr>
        <p:spPr bwMode="auto">
          <a:xfrm>
            <a:off x="7155255" y="2281238"/>
            <a:ext cx="692150" cy="307975"/>
          </a:xfrm>
          <a:custGeom>
            <a:avLst/>
            <a:gdLst>
              <a:gd name="T0" fmla="*/ 1744 w 218"/>
              <a:gd name="T1" fmla="*/ 776 h 97"/>
              <a:gd name="T2" fmla="*/ 1552 w 218"/>
              <a:gd name="T3" fmla="*/ 480 h 97"/>
              <a:gd name="T4" fmla="*/ 1048 w 218"/>
              <a:gd name="T5" fmla="*/ 256 h 97"/>
              <a:gd name="T6" fmla="*/ 696 w 218"/>
              <a:gd name="T7" fmla="*/ 264 h 97"/>
              <a:gd name="T8" fmla="*/ 424 w 218"/>
              <a:gd name="T9" fmla="*/ 72 h 97"/>
              <a:gd name="T10" fmla="*/ 0 w 218"/>
              <a:gd name="T11" fmla="*/ 0 h 97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218"/>
              <a:gd name="T19" fmla="*/ 0 h 97"/>
              <a:gd name="T20" fmla="*/ 218 w 218"/>
              <a:gd name="T21" fmla="*/ 97 h 97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8" h="97">
                <a:moveTo>
                  <a:pt x="218" y="97"/>
                </a:moveTo>
                <a:cubicBezTo>
                  <a:pt x="218" y="97"/>
                  <a:pt x="215" y="75"/>
                  <a:pt x="194" y="60"/>
                </a:cubicBezTo>
                <a:cubicBezTo>
                  <a:pt x="173" y="45"/>
                  <a:pt x="152" y="32"/>
                  <a:pt x="131" y="32"/>
                </a:cubicBezTo>
                <a:cubicBezTo>
                  <a:pt x="110" y="32"/>
                  <a:pt x="87" y="33"/>
                  <a:pt x="87" y="33"/>
                </a:cubicBezTo>
                <a:cubicBezTo>
                  <a:pt x="87" y="33"/>
                  <a:pt x="72" y="18"/>
                  <a:pt x="53" y="9"/>
                </a:cubicBezTo>
                <a:cubicBezTo>
                  <a:pt x="33" y="0"/>
                  <a:pt x="0" y="0"/>
                  <a:pt x="0" y="0"/>
                </a:cubicBezTo>
              </a:path>
            </a:pathLst>
          </a:custGeom>
          <a:noFill/>
          <a:ln w="57150" cap="rnd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3" name="Freeform 10">
            <a:extLst>
              <a:ext uri="{FF2B5EF4-FFF2-40B4-BE49-F238E27FC236}">
                <a16:creationId xmlns:a16="http://schemas.microsoft.com/office/drawing/2014/main" id="{0E2E0BCA-2790-4BBB-9CE3-5FC52CCB80D5}"/>
              </a:ext>
            </a:extLst>
          </p:cNvPr>
          <p:cNvSpPr>
            <a:spLocks/>
          </p:cNvSpPr>
          <p:nvPr/>
        </p:nvSpPr>
        <p:spPr bwMode="auto">
          <a:xfrm>
            <a:off x="6891730" y="2195513"/>
            <a:ext cx="276225" cy="133350"/>
          </a:xfrm>
          <a:custGeom>
            <a:avLst/>
            <a:gdLst>
              <a:gd name="T0" fmla="*/ 696 w 87"/>
              <a:gd name="T1" fmla="*/ 336 h 42"/>
              <a:gd name="T2" fmla="*/ 528 w 87"/>
              <a:gd name="T3" fmla="*/ 104 h 42"/>
              <a:gd name="T4" fmla="*/ 0 w 87"/>
              <a:gd name="T5" fmla="*/ 8 h 42"/>
              <a:gd name="T6" fmla="*/ 0 60000 65536"/>
              <a:gd name="T7" fmla="*/ 0 60000 65536"/>
              <a:gd name="T8" fmla="*/ 0 60000 65536"/>
              <a:gd name="T9" fmla="*/ 0 w 87"/>
              <a:gd name="T10" fmla="*/ 0 h 42"/>
              <a:gd name="T11" fmla="*/ 87 w 87"/>
              <a:gd name="T12" fmla="*/ 42 h 4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87" h="42">
                <a:moveTo>
                  <a:pt x="87" y="42"/>
                </a:moveTo>
                <a:cubicBezTo>
                  <a:pt x="87" y="42"/>
                  <a:pt x="84" y="22"/>
                  <a:pt x="66" y="13"/>
                </a:cubicBezTo>
                <a:cubicBezTo>
                  <a:pt x="48" y="5"/>
                  <a:pt x="27" y="0"/>
                  <a:pt x="0" y="1"/>
                </a:cubicBezTo>
              </a:path>
            </a:pathLst>
          </a:custGeom>
          <a:noFill/>
          <a:ln w="57150" cap="rnd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4" name="Freeform 11">
            <a:extLst>
              <a:ext uri="{FF2B5EF4-FFF2-40B4-BE49-F238E27FC236}">
                <a16:creationId xmlns:a16="http://schemas.microsoft.com/office/drawing/2014/main" id="{3A575886-9B81-4FA5-A99D-B1D9CAA8B7D1}"/>
              </a:ext>
            </a:extLst>
          </p:cNvPr>
          <p:cNvSpPr>
            <a:spLocks/>
          </p:cNvSpPr>
          <p:nvPr/>
        </p:nvSpPr>
        <p:spPr bwMode="auto">
          <a:xfrm>
            <a:off x="6358330" y="2147888"/>
            <a:ext cx="555625" cy="114300"/>
          </a:xfrm>
          <a:custGeom>
            <a:avLst/>
            <a:gdLst>
              <a:gd name="T0" fmla="*/ 1400 w 175"/>
              <a:gd name="T1" fmla="*/ 288 h 36"/>
              <a:gd name="T2" fmla="*/ 1104 w 175"/>
              <a:gd name="T3" fmla="*/ 72 h 36"/>
              <a:gd name="T4" fmla="*/ 584 w 175"/>
              <a:gd name="T5" fmla="*/ 88 h 36"/>
              <a:gd name="T6" fmla="*/ 0 w 175"/>
              <a:gd name="T7" fmla="*/ 216 h 36"/>
              <a:gd name="T8" fmla="*/ 0 60000 65536"/>
              <a:gd name="T9" fmla="*/ 0 60000 65536"/>
              <a:gd name="T10" fmla="*/ 0 60000 65536"/>
              <a:gd name="T11" fmla="*/ 0 60000 65536"/>
              <a:gd name="T12" fmla="*/ 0 w 175"/>
              <a:gd name="T13" fmla="*/ 0 h 36"/>
              <a:gd name="T14" fmla="*/ 175 w 175"/>
              <a:gd name="T15" fmla="*/ 36 h 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75" h="36">
                <a:moveTo>
                  <a:pt x="175" y="36"/>
                </a:moveTo>
                <a:cubicBezTo>
                  <a:pt x="175" y="36"/>
                  <a:pt x="171" y="18"/>
                  <a:pt x="138" y="9"/>
                </a:cubicBezTo>
                <a:cubicBezTo>
                  <a:pt x="104" y="0"/>
                  <a:pt x="112" y="9"/>
                  <a:pt x="73" y="11"/>
                </a:cubicBezTo>
                <a:cubicBezTo>
                  <a:pt x="34" y="12"/>
                  <a:pt x="0" y="27"/>
                  <a:pt x="0" y="27"/>
                </a:cubicBezTo>
              </a:path>
            </a:pathLst>
          </a:custGeom>
          <a:noFill/>
          <a:ln w="57150" cap="rnd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5" name="Freeform 12">
            <a:extLst>
              <a:ext uri="{FF2B5EF4-FFF2-40B4-BE49-F238E27FC236}">
                <a16:creationId xmlns:a16="http://schemas.microsoft.com/office/drawing/2014/main" id="{BEDA9F99-1E69-4A2C-AB01-888CBA7630D6}"/>
              </a:ext>
            </a:extLst>
          </p:cNvPr>
          <p:cNvSpPr>
            <a:spLocks/>
          </p:cNvSpPr>
          <p:nvPr/>
        </p:nvSpPr>
        <p:spPr bwMode="auto">
          <a:xfrm>
            <a:off x="5723330" y="2182813"/>
            <a:ext cx="698500" cy="215900"/>
          </a:xfrm>
          <a:custGeom>
            <a:avLst/>
            <a:gdLst>
              <a:gd name="T0" fmla="*/ 1760 w 220"/>
              <a:gd name="T1" fmla="*/ 256 h 68"/>
              <a:gd name="T2" fmla="*/ 1312 w 220"/>
              <a:gd name="T3" fmla="*/ 32 h 68"/>
              <a:gd name="T4" fmla="*/ 616 w 220"/>
              <a:gd name="T5" fmla="*/ 224 h 68"/>
              <a:gd name="T6" fmla="*/ 0 w 220"/>
              <a:gd name="T7" fmla="*/ 544 h 68"/>
              <a:gd name="T8" fmla="*/ 0 60000 65536"/>
              <a:gd name="T9" fmla="*/ 0 60000 65536"/>
              <a:gd name="T10" fmla="*/ 0 60000 65536"/>
              <a:gd name="T11" fmla="*/ 0 60000 65536"/>
              <a:gd name="T12" fmla="*/ 0 w 220"/>
              <a:gd name="T13" fmla="*/ 0 h 68"/>
              <a:gd name="T14" fmla="*/ 220 w 220"/>
              <a:gd name="T15" fmla="*/ 68 h 6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20" h="68">
                <a:moveTo>
                  <a:pt x="220" y="32"/>
                </a:moveTo>
                <a:cubicBezTo>
                  <a:pt x="220" y="32"/>
                  <a:pt x="192" y="0"/>
                  <a:pt x="164" y="4"/>
                </a:cubicBezTo>
                <a:cubicBezTo>
                  <a:pt x="135" y="9"/>
                  <a:pt x="114" y="13"/>
                  <a:pt x="77" y="28"/>
                </a:cubicBezTo>
                <a:cubicBezTo>
                  <a:pt x="39" y="43"/>
                  <a:pt x="18" y="46"/>
                  <a:pt x="0" y="68"/>
                </a:cubicBezTo>
              </a:path>
            </a:pathLst>
          </a:custGeom>
          <a:noFill/>
          <a:ln w="57150" cap="rnd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6" name="Freeform 13">
            <a:extLst>
              <a:ext uri="{FF2B5EF4-FFF2-40B4-BE49-F238E27FC236}">
                <a16:creationId xmlns:a16="http://schemas.microsoft.com/office/drawing/2014/main" id="{093612E7-C7F8-4652-9232-54481A5E3989}"/>
              </a:ext>
            </a:extLst>
          </p:cNvPr>
          <p:cNvSpPr>
            <a:spLocks/>
          </p:cNvSpPr>
          <p:nvPr/>
        </p:nvSpPr>
        <p:spPr bwMode="auto">
          <a:xfrm>
            <a:off x="4827980" y="2395538"/>
            <a:ext cx="939800" cy="596900"/>
          </a:xfrm>
          <a:custGeom>
            <a:avLst/>
            <a:gdLst>
              <a:gd name="T0" fmla="*/ 2368 w 296"/>
              <a:gd name="T1" fmla="*/ 32 h 188"/>
              <a:gd name="T2" fmla="*/ 1832 w 296"/>
              <a:gd name="T3" fmla="*/ 96 h 188"/>
              <a:gd name="T4" fmla="*/ 1376 w 296"/>
              <a:gd name="T5" fmla="*/ 408 h 188"/>
              <a:gd name="T6" fmla="*/ 768 w 296"/>
              <a:gd name="T7" fmla="*/ 624 h 188"/>
              <a:gd name="T8" fmla="*/ 472 w 296"/>
              <a:gd name="T9" fmla="*/ 1024 h 188"/>
              <a:gd name="T10" fmla="*/ 136 w 296"/>
              <a:gd name="T11" fmla="*/ 1264 h 188"/>
              <a:gd name="T12" fmla="*/ 24 w 296"/>
              <a:gd name="T13" fmla="*/ 1504 h 188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96"/>
              <a:gd name="T22" fmla="*/ 0 h 188"/>
              <a:gd name="T23" fmla="*/ 296 w 296"/>
              <a:gd name="T24" fmla="*/ 188 h 188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96" h="188">
                <a:moveTo>
                  <a:pt x="296" y="4"/>
                </a:moveTo>
                <a:cubicBezTo>
                  <a:pt x="296" y="4"/>
                  <a:pt x="252" y="0"/>
                  <a:pt x="229" y="12"/>
                </a:cubicBezTo>
                <a:cubicBezTo>
                  <a:pt x="207" y="23"/>
                  <a:pt x="196" y="45"/>
                  <a:pt x="172" y="51"/>
                </a:cubicBezTo>
                <a:cubicBezTo>
                  <a:pt x="148" y="57"/>
                  <a:pt x="122" y="63"/>
                  <a:pt x="96" y="78"/>
                </a:cubicBezTo>
                <a:cubicBezTo>
                  <a:pt x="71" y="93"/>
                  <a:pt x="70" y="123"/>
                  <a:pt x="59" y="128"/>
                </a:cubicBezTo>
                <a:cubicBezTo>
                  <a:pt x="48" y="132"/>
                  <a:pt x="23" y="139"/>
                  <a:pt x="17" y="158"/>
                </a:cubicBezTo>
                <a:cubicBezTo>
                  <a:pt x="11" y="175"/>
                  <a:pt x="0" y="177"/>
                  <a:pt x="3" y="188"/>
                </a:cubicBezTo>
              </a:path>
            </a:pathLst>
          </a:custGeom>
          <a:noFill/>
          <a:ln w="57150" cap="rnd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7" name="Freeform 14">
            <a:extLst>
              <a:ext uri="{FF2B5EF4-FFF2-40B4-BE49-F238E27FC236}">
                <a16:creationId xmlns:a16="http://schemas.microsoft.com/office/drawing/2014/main" id="{3CA4E0B8-B684-4864-B3BE-DDE39084E4BE}"/>
              </a:ext>
            </a:extLst>
          </p:cNvPr>
          <p:cNvSpPr>
            <a:spLocks/>
          </p:cNvSpPr>
          <p:nvPr/>
        </p:nvSpPr>
        <p:spPr bwMode="auto">
          <a:xfrm>
            <a:off x="4827980" y="2973388"/>
            <a:ext cx="50800" cy="69850"/>
          </a:xfrm>
          <a:custGeom>
            <a:avLst/>
            <a:gdLst>
              <a:gd name="T0" fmla="*/ 96 w 16"/>
              <a:gd name="T1" fmla="*/ 0 h 22"/>
              <a:gd name="T2" fmla="*/ 0 w 16"/>
              <a:gd name="T3" fmla="*/ 176 h 22"/>
              <a:gd name="T4" fmla="*/ 0 60000 65536"/>
              <a:gd name="T5" fmla="*/ 0 60000 65536"/>
              <a:gd name="T6" fmla="*/ 0 w 16"/>
              <a:gd name="T7" fmla="*/ 0 h 22"/>
              <a:gd name="T8" fmla="*/ 16 w 16"/>
              <a:gd name="T9" fmla="*/ 22 h 22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6" h="22">
                <a:moveTo>
                  <a:pt x="12" y="0"/>
                </a:moveTo>
                <a:cubicBezTo>
                  <a:pt x="12" y="0"/>
                  <a:pt x="16" y="18"/>
                  <a:pt x="0" y="22"/>
                </a:cubicBezTo>
              </a:path>
            </a:pathLst>
          </a:custGeom>
          <a:noFill/>
          <a:ln w="57150" cap="rnd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8" name="Freeform 15">
            <a:extLst>
              <a:ext uri="{FF2B5EF4-FFF2-40B4-BE49-F238E27FC236}">
                <a16:creationId xmlns:a16="http://schemas.microsoft.com/office/drawing/2014/main" id="{C0C9E27C-9FD5-4414-A255-4770629C5A26}"/>
              </a:ext>
            </a:extLst>
          </p:cNvPr>
          <p:cNvSpPr>
            <a:spLocks/>
          </p:cNvSpPr>
          <p:nvPr/>
        </p:nvSpPr>
        <p:spPr bwMode="auto">
          <a:xfrm>
            <a:off x="4593030" y="3014663"/>
            <a:ext cx="1552575" cy="1311275"/>
          </a:xfrm>
          <a:custGeom>
            <a:avLst/>
            <a:gdLst>
              <a:gd name="T0" fmla="*/ 544 w 489"/>
              <a:gd name="T1" fmla="*/ 0 h 413"/>
              <a:gd name="T2" fmla="*/ 528 w 489"/>
              <a:gd name="T3" fmla="*/ 128 h 413"/>
              <a:gd name="T4" fmla="*/ 312 w 489"/>
              <a:gd name="T5" fmla="*/ 424 h 413"/>
              <a:gd name="T6" fmla="*/ 40 w 489"/>
              <a:gd name="T7" fmla="*/ 1184 h 413"/>
              <a:gd name="T8" fmla="*/ 80 w 489"/>
              <a:gd name="T9" fmla="*/ 1664 h 413"/>
              <a:gd name="T10" fmla="*/ 80 w 489"/>
              <a:gd name="T11" fmla="*/ 2104 h 413"/>
              <a:gd name="T12" fmla="*/ 184 w 489"/>
              <a:gd name="T13" fmla="*/ 2480 h 413"/>
              <a:gd name="T14" fmla="*/ 440 w 489"/>
              <a:gd name="T15" fmla="*/ 3016 h 413"/>
              <a:gd name="T16" fmla="*/ 1208 w 489"/>
              <a:gd name="T17" fmla="*/ 3200 h 413"/>
              <a:gd name="T18" fmla="*/ 1952 w 489"/>
              <a:gd name="T19" fmla="*/ 3280 h 413"/>
              <a:gd name="T20" fmla="*/ 3056 w 489"/>
              <a:gd name="T21" fmla="*/ 3208 h 413"/>
              <a:gd name="T22" fmla="*/ 3912 w 489"/>
              <a:gd name="T23" fmla="*/ 3104 h 413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489"/>
              <a:gd name="T37" fmla="*/ 0 h 413"/>
              <a:gd name="T38" fmla="*/ 489 w 489"/>
              <a:gd name="T39" fmla="*/ 413 h 413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489" h="413">
                <a:moveTo>
                  <a:pt x="68" y="0"/>
                </a:moveTo>
                <a:cubicBezTo>
                  <a:pt x="68" y="0"/>
                  <a:pt x="77" y="5"/>
                  <a:pt x="66" y="16"/>
                </a:cubicBezTo>
                <a:cubicBezTo>
                  <a:pt x="53" y="26"/>
                  <a:pt x="56" y="37"/>
                  <a:pt x="39" y="53"/>
                </a:cubicBezTo>
                <a:cubicBezTo>
                  <a:pt x="23" y="70"/>
                  <a:pt x="10" y="113"/>
                  <a:pt x="5" y="148"/>
                </a:cubicBezTo>
                <a:cubicBezTo>
                  <a:pt x="0" y="182"/>
                  <a:pt x="7" y="193"/>
                  <a:pt x="10" y="208"/>
                </a:cubicBezTo>
                <a:cubicBezTo>
                  <a:pt x="13" y="223"/>
                  <a:pt x="11" y="248"/>
                  <a:pt x="10" y="263"/>
                </a:cubicBezTo>
                <a:cubicBezTo>
                  <a:pt x="8" y="278"/>
                  <a:pt x="10" y="296"/>
                  <a:pt x="23" y="310"/>
                </a:cubicBezTo>
                <a:cubicBezTo>
                  <a:pt x="37" y="323"/>
                  <a:pt x="51" y="359"/>
                  <a:pt x="55" y="377"/>
                </a:cubicBezTo>
                <a:cubicBezTo>
                  <a:pt x="55" y="377"/>
                  <a:pt x="116" y="395"/>
                  <a:pt x="151" y="400"/>
                </a:cubicBezTo>
                <a:cubicBezTo>
                  <a:pt x="186" y="404"/>
                  <a:pt x="211" y="407"/>
                  <a:pt x="244" y="410"/>
                </a:cubicBezTo>
                <a:cubicBezTo>
                  <a:pt x="277" y="413"/>
                  <a:pt x="350" y="401"/>
                  <a:pt x="382" y="401"/>
                </a:cubicBezTo>
                <a:cubicBezTo>
                  <a:pt x="416" y="401"/>
                  <a:pt x="489" y="388"/>
                  <a:pt x="489" y="388"/>
                </a:cubicBezTo>
              </a:path>
            </a:pathLst>
          </a:custGeom>
          <a:noFill/>
          <a:ln w="57150" cap="rnd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9" name="Freeform 16">
            <a:extLst>
              <a:ext uri="{FF2B5EF4-FFF2-40B4-BE49-F238E27FC236}">
                <a16:creationId xmlns:a16="http://schemas.microsoft.com/office/drawing/2014/main" id="{5FE0E323-5694-4BF0-838D-1F8D615608DF}"/>
              </a:ext>
            </a:extLst>
          </p:cNvPr>
          <p:cNvSpPr>
            <a:spLocks/>
          </p:cNvSpPr>
          <p:nvPr/>
        </p:nvSpPr>
        <p:spPr bwMode="auto">
          <a:xfrm>
            <a:off x="5847155" y="4668838"/>
            <a:ext cx="1289050" cy="923925"/>
          </a:xfrm>
          <a:custGeom>
            <a:avLst/>
            <a:gdLst>
              <a:gd name="T0" fmla="*/ 3248 w 406"/>
              <a:gd name="T1" fmla="*/ 2328 h 291"/>
              <a:gd name="T2" fmla="*/ 3056 w 406"/>
              <a:gd name="T3" fmla="*/ 1928 h 291"/>
              <a:gd name="T4" fmla="*/ 2944 w 406"/>
              <a:gd name="T5" fmla="*/ 1496 h 291"/>
              <a:gd name="T6" fmla="*/ 2904 w 406"/>
              <a:gd name="T7" fmla="*/ 1184 h 291"/>
              <a:gd name="T8" fmla="*/ 2736 w 406"/>
              <a:gd name="T9" fmla="*/ 1000 h 291"/>
              <a:gd name="T10" fmla="*/ 2272 w 406"/>
              <a:gd name="T11" fmla="*/ 888 h 291"/>
              <a:gd name="T12" fmla="*/ 1792 w 406"/>
              <a:gd name="T13" fmla="*/ 816 h 291"/>
              <a:gd name="T14" fmla="*/ 1328 w 406"/>
              <a:gd name="T15" fmla="*/ 912 h 291"/>
              <a:gd name="T16" fmla="*/ 840 w 406"/>
              <a:gd name="T17" fmla="*/ 704 h 291"/>
              <a:gd name="T18" fmla="*/ 504 w 406"/>
              <a:gd name="T19" fmla="*/ 560 h 291"/>
              <a:gd name="T20" fmla="*/ 272 w 406"/>
              <a:gd name="T21" fmla="*/ 376 h 291"/>
              <a:gd name="T22" fmla="*/ 8 w 406"/>
              <a:gd name="T23" fmla="*/ 0 h 291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406"/>
              <a:gd name="T37" fmla="*/ 0 h 291"/>
              <a:gd name="T38" fmla="*/ 406 w 406"/>
              <a:gd name="T39" fmla="*/ 291 h 291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406" h="291">
                <a:moveTo>
                  <a:pt x="406" y="291"/>
                </a:moveTo>
                <a:cubicBezTo>
                  <a:pt x="406" y="291"/>
                  <a:pt x="386" y="265"/>
                  <a:pt x="382" y="241"/>
                </a:cubicBezTo>
                <a:cubicBezTo>
                  <a:pt x="377" y="218"/>
                  <a:pt x="374" y="206"/>
                  <a:pt x="368" y="187"/>
                </a:cubicBezTo>
                <a:cubicBezTo>
                  <a:pt x="362" y="170"/>
                  <a:pt x="359" y="161"/>
                  <a:pt x="363" y="148"/>
                </a:cubicBezTo>
                <a:cubicBezTo>
                  <a:pt x="368" y="137"/>
                  <a:pt x="363" y="129"/>
                  <a:pt x="342" y="125"/>
                </a:cubicBezTo>
                <a:cubicBezTo>
                  <a:pt x="322" y="120"/>
                  <a:pt x="302" y="122"/>
                  <a:pt x="284" y="111"/>
                </a:cubicBezTo>
                <a:cubicBezTo>
                  <a:pt x="266" y="101"/>
                  <a:pt x="248" y="99"/>
                  <a:pt x="224" y="102"/>
                </a:cubicBezTo>
                <a:cubicBezTo>
                  <a:pt x="200" y="105"/>
                  <a:pt x="187" y="116"/>
                  <a:pt x="166" y="114"/>
                </a:cubicBezTo>
                <a:cubicBezTo>
                  <a:pt x="146" y="113"/>
                  <a:pt x="117" y="103"/>
                  <a:pt x="105" y="88"/>
                </a:cubicBezTo>
                <a:cubicBezTo>
                  <a:pt x="93" y="73"/>
                  <a:pt x="79" y="72"/>
                  <a:pt x="63" y="70"/>
                </a:cubicBezTo>
                <a:cubicBezTo>
                  <a:pt x="46" y="69"/>
                  <a:pt x="43" y="58"/>
                  <a:pt x="34" y="47"/>
                </a:cubicBezTo>
                <a:cubicBezTo>
                  <a:pt x="25" y="34"/>
                  <a:pt x="0" y="15"/>
                  <a:pt x="1" y="0"/>
                </a:cubicBezTo>
              </a:path>
            </a:pathLst>
          </a:custGeom>
          <a:noFill/>
          <a:ln w="57150" cap="rnd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0" name="Freeform 17">
            <a:extLst>
              <a:ext uri="{FF2B5EF4-FFF2-40B4-BE49-F238E27FC236}">
                <a16:creationId xmlns:a16="http://schemas.microsoft.com/office/drawing/2014/main" id="{002418DC-96EA-4FA4-B6AB-90C27CD36E61}"/>
              </a:ext>
            </a:extLst>
          </p:cNvPr>
          <p:cNvSpPr>
            <a:spLocks/>
          </p:cNvSpPr>
          <p:nvPr/>
        </p:nvSpPr>
        <p:spPr bwMode="auto">
          <a:xfrm>
            <a:off x="5555055" y="4300538"/>
            <a:ext cx="295275" cy="393700"/>
          </a:xfrm>
          <a:custGeom>
            <a:avLst/>
            <a:gdLst>
              <a:gd name="T0" fmla="*/ 48 w 93"/>
              <a:gd name="T1" fmla="*/ 0 h 124"/>
              <a:gd name="T2" fmla="*/ 120 w 93"/>
              <a:gd name="T3" fmla="*/ 464 h 124"/>
              <a:gd name="T4" fmla="*/ 408 w 93"/>
              <a:gd name="T5" fmla="*/ 848 h 124"/>
              <a:gd name="T6" fmla="*/ 744 w 93"/>
              <a:gd name="T7" fmla="*/ 992 h 124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124"/>
              <a:gd name="T14" fmla="*/ 93 w 93"/>
              <a:gd name="T15" fmla="*/ 124 h 124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124">
                <a:moveTo>
                  <a:pt x="6" y="0"/>
                </a:moveTo>
                <a:cubicBezTo>
                  <a:pt x="6" y="0"/>
                  <a:pt x="0" y="39"/>
                  <a:pt x="15" y="58"/>
                </a:cubicBezTo>
                <a:cubicBezTo>
                  <a:pt x="30" y="76"/>
                  <a:pt x="36" y="98"/>
                  <a:pt x="51" y="106"/>
                </a:cubicBezTo>
                <a:cubicBezTo>
                  <a:pt x="66" y="113"/>
                  <a:pt x="93" y="124"/>
                  <a:pt x="93" y="124"/>
                </a:cubicBezTo>
              </a:path>
            </a:pathLst>
          </a:custGeom>
          <a:noFill/>
          <a:ln w="57150" cap="rnd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1" name="Freeform 18">
            <a:extLst>
              <a:ext uri="{FF2B5EF4-FFF2-40B4-BE49-F238E27FC236}">
                <a16:creationId xmlns:a16="http://schemas.microsoft.com/office/drawing/2014/main" id="{7EF69D88-85BB-4DC8-89D7-C92FB96AF2D6}"/>
              </a:ext>
            </a:extLst>
          </p:cNvPr>
          <p:cNvSpPr>
            <a:spLocks/>
          </p:cNvSpPr>
          <p:nvPr/>
        </p:nvSpPr>
        <p:spPr bwMode="auto">
          <a:xfrm>
            <a:off x="6361505" y="3954463"/>
            <a:ext cx="349250" cy="1047750"/>
          </a:xfrm>
          <a:custGeom>
            <a:avLst/>
            <a:gdLst>
              <a:gd name="T0" fmla="*/ 880 w 110"/>
              <a:gd name="T1" fmla="*/ 2640 h 330"/>
              <a:gd name="T2" fmla="*/ 672 w 110"/>
              <a:gd name="T3" fmla="*/ 2192 h 330"/>
              <a:gd name="T4" fmla="*/ 432 w 110"/>
              <a:gd name="T5" fmla="*/ 1664 h 330"/>
              <a:gd name="T6" fmla="*/ 352 w 110"/>
              <a:gd name="T7" fmla="*/ 1176 h 330"/>
              <a:gd name="T8" fmla="*/ 360 w 110"/>
              <a:gd name="T9" fmla="*/ 712 h 330"/>
              <a:gd name="T10" fmla="*/ 632 w 110"/>
              <a:gd name="T11" fmla="*/ 520 h 330"/>
              <a:gd name="T12" fmla="*/ 768 w 110"/>
              <a:gd name="T13" fmla="*/ 280 h 330"/>
              <a:gd name="T14" fmla="*/ 528 w 110"/>
              <a:gd name="T15" fmla="*/ 144 h 330"/>
              <a:gd name="T16" fmla="*/ 360 w 110"/>
              <a:gd name="T17" fmla="*/ 120 h 330"/>
              <a:gd name="T18" fmla="*/ 288 w 110"/>
              <a:gd name="T19" fmla="*/ 464 h 330"/>
              <a:gd name="T20" fmla="*/ 128 w 110"/>
              <a:gd name="T21" fmla="*/ 680 h 330"/>
              <a:gd name="T22" fmla="*/ 384 w 110"/>
              <a:gd name="T23" fmla="*/ 680 h 330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110"/>
              <a:gd name="T37" fmla="*/ 0 h 330"/>
              <a:gd name="T38" fmla="*/ 110 w 110"/>
              <a:gd name="T39" fmla="*/ 330 h 330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110" h="330">
                <a:moveTo>
                  <a:pt x="110" y="330"/>
                </a:moveTo>
                <a:cubicBezTo>
                  <a:pt x="110" y="330"/>
                  <a:pt x="99" y="301"/>
                  <a:pt x="84" y="274"/>
                </a:cubicBezTo>
                <a:cubicBezTo>
                  <a:pt x="69" y="247"/>
                  <a:pt x="55" y="232"/>
                  <a:pt x="54" y="208"/>
                </a:cubicBezTo>
                <a:cubicBezTo>
                  <a:pt x="53" y="184"/>
                  <a:pt x="50" y="167"/>
                  <a:pt x="44" y="147"/>
                </a:cubicBezTo>
                <a:cubicBezTo>
                  <a:pt x="38" y="126"/>
                  <a:pt x="32" y="101"/>
                  <a:pt x="45" y="89"/>
                </a:cubicBezTo>
                <a:cubicBezTo>
                  <a:pt x="59" y="79"/>
                  <a:pt x="65" y="76"/>
                  <a:pt x="79" y="65"/>
                </a:cubicBezTo>
                <a:cubicBezTo>
                  <a:pt x="94" y="55"/>
                  <a:pt x="105" y="48"/>
                  <a:pt x="96" y="35"/>
                </a:cubicBezTo>
                <a:cubicBezTo>
                  <a:pt x="87" y="24"/>
                  <a:pt x="75" y="22"/>
                  <a:pt x="66" y="18"/>
                </a:cubicBezTo>
                <a:cubicBezTo>
                  <a:pt x="57" y="13"/>
                  <a:pt x="47" y="0"/>
                  <a:pt x="45" y="15"/>
                </a:cubicBezTo>
                <a:cubicBezTo>
                  <a:pt x="44" y="30"/>
                  <a:pt x="47" y="52"/>
                  <a:pt x="36" y="58"/>
                </a:cubicBezTo>
                <a:cubicBezTo>
                  <a:pt x="26" y="64"/>
                  <a:pt x="0" y="87"/>
                  <a:pt x="16" y="85"/>
                </a:cubicBezTo>
                <a:cubicBezTo>
                  <a:pt x="33" y="84"/>
                  <a:pt x="48" y="85"/>
                  <a:pt x="48" y="85"/>
                </a:cubicBezTo>
              </a:path>
            </a:pathLst>
          </a:custGeom>
          <a:noFill/>
          <a:ln w="57150" cap="rnd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2" name="Freeform 19">
            <a:extLst>
              <a:ext uri="{FF2B5EF4-FFF2-40B4-BE49-F238E27FC236}">
                <a16:creationId xmlns:a16="http://schemas.microsoft.com/office/drawing/2014/main" id="{231F5582-1EE9-4B7B-91B4-F5103F6D941F}"/>
              </a:ext>
            </a:extLst>
          </p:cNvPr>
          <p:cNvSpPr>
            <a:spLocks/>
          </p:cNvSpPr>
          <p:nvPr/>
        </p:nvSpPr>
        <p:spPr bwMode="auto">
          <a:xfrm>
            <a:off x="5904305" y="4043363"/>
            <a:ext cx="533400" cy="523875"/>
          </a:xfrm>
          <a:custGeom>
            <a:avLst/>
            <a:gdLst>
              <a:gd name="T0" fmla="*/ 1344 w 168"/>
              <a:gd name="T1" fmla="*/ 504 h 165"/>
              <a:gd name="T2" fmla="*/ 1176 w 168"/>
              <a:gd name="T3" fmla="*/ 696 h 165"/>
              <a:gd name="T4" fmla="*/ 1128 w 168"/>
              <a:gd name="T5" fmla="*/ 992 h 165"/>
              <a:gd name="T6" fmla="*/ 1224 w 168"/>
              <a:gd name="T7" fmla="*/ 1208 h 165"/>
              <a:gd name="T8" fmla="*/ 840 w 168"/>
              <a:gd name="T9" fmla="*/ 1224 h 165"/>
              <a:gd name="T10" fmla="*/ 592 w 168"/>
              <a:gd name="T11" fmla="*/ 1232 h 165"/>
              <a:gd name="T12" fmla="*/ 456 w 168"/>
              <a:gd name="T13" fmla="*/ 992 h 165"/>
              <a:gd name="T14" fmla="*/ 800 w 168"/>
              <a:gd name="T15" fmla="*/ 864 h 165"/>
              <a:gd name="T16" fmla="*/ 968 w 168"/>
              <a:gd name="T17" fmla="*/ 784 h 165"/>
              <a:gd name="T18" fmla="*/ 1024 w 168"/>
              <a:gd name="T19" fmla="*/ 520 h 165"/>
              <a:gd name="T20" fmla="*/ 744 w 168"/>
              <a:gd name="T21" fmla="*/ 672 h 165"/>
              <a:gd name="T22" fmla="*/ 288 w 168"/>
              <a:gd name="T23" fmla="*/ 984 h 165"/>
              <a:gd name="T24" fmla="*/ 24 w 168"/>
              <a:gd name="T25" fmla="*/ 856 h 165"/>
              <a:gd name="T26" fmla="*/ 320 w 168"/>
              <a:gd name="T27" fmla="*/ 640 h 165"/>
              <a:gd name="T28" fmla="*/ 768 w 168"/>
              <a:gd name="T29" fmla="*/ 432 h 165"/>
              <a:gd name="T30" fmla="*/ 1032 w 168"/>
              <a:gd name="T31" fmla="*/ 216 h 165"/>
              <a:gd name="T32" fmla="*/ 1216 w 168"/>
              <a:gd name="T33" fmla="*/ 128 h 165"/>
              <a:gd name="T34" fmla="*/ 1264 w 168"/>
              <a:gd name="T35" fmla="*/ 432 h 165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w 168"/>
              <a:gd name="T55" fmla="*/ 0 h 165"/>
              <a:gd name="T56" fmla="*/ 168 w 168"/>
              <a:gd name="T57" fmla="*/ 165 h 165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T54" t="T55" r="T56" b="T57"/>
            <a:pathLst>
              <a:path w="168" h="165">
                <a:moveTo>
                  <a:pt x="168" y="63"/>
                </a:moveTo>
                <a:cubicBezTo>
                  <a:pt x="168" y="63"/>
                  <a:pt x="153" y="72"/>
                  <a:pt x="147" y="87"/>
                </a:cubicBezTo>
                <a:cubicBezTo>
                  <a:pt x="141" y="102"/>
                  <a:pt x="132" y="120"/>
                  <a:pt x="141" y="124"/>
                </a:cubicBezTo>
                <a:cubicBezTo>
                  <a:pt x="150" y="129"/>
                  <a:pt x="164" y="146"/>
                  <a:pt x="153" y="151"/>
                </a:cubicBezTo>
                <a:cubicBezTo>
                  <a:pt x="143" y="154"/>
                  <a:pt x="120" y="156"/>
                  <a:pt x="105" y="153"/>
                </a:cubicBezTo>
                <a:cubicBezTo>
                  <a:pt x="90" y="151"/>
                  <a:pt x="85" y="165"/>
                  <a:pt x="74" y="154"/>
                </a:cubicBezTo>
                <a:cubicBezTo>
                  <a:pt x="61" y="144"/>
                  <a:pt x="42" y="132"/>
                  <a:pt x="57" y="124"/>
                </a:cubicBezTo>
                <a:cubicBezTo>
                  <a:pt x="72" y="117"/>
                  <a:pt x="93" y="114"/>
                  <a:pt x="100" y="108"/>
                </a:cubicBezTo>
                <a:cubicBezTo>
                  <a:pt x="108" y="102"/>
                  <a:pt x="115" y="110"/>
                  <a:pt x="121" y="98"/>
                </a:cubicBezTo>
                <a:cubicBezTo>
                  <a:pt x="128" y="85"/>
                  <a:pt x="138" y="63"/>
                  <a:pt x="128" y="65"/>
                </a:cubicBezTo>
                <a:cubicBezTo>
                  <a:pt x="117" y="66"/>
                  <a:pt x="105" y="75"/>
                  <a:pt x="93" y="84"/>
                </a:cubicBezTo>
                <a:cubicBezTo>
                  <a:pt x="81" y="93"/>
                  <a:pt x="54" y="122"/>
                  <a:pt x="36" y="123"/>
                </a:cubicBezTo>
                <a:cubicBezTo>
                  <a:pt x="18" y="124"/>
                  <a:pt x="0" y="122"/>
                  <a:pt x="3" y="107"/>
                </a:cubicBezTo>
                <a:cubicBezTo>
                  <a:pt x="6" y="92"/>
                  <a:pt x="22" y="87"/>
                  <a:pt x="40" y="80"/>
                </a:cubicBezTo>
                <a:cubicBezTo>
                  <a:pt x="59" y="72"/>
                  <a:pt x="80" y="69"/>
                  <a:pt x="96" y="54"/>
                </a:cubicBezTo>
                <a:cubicBezTo>
                  <a:pt x="113" y="39"/>
                  <a:pt x="119" y="31"/>
                  <a:pt x="129" y="27"/>
                </a:cubicBezTo>
                <a:cubicBezTo>
                  <a:pt x="139" y="22"/>
                  <a:pt x="149" y="0"/>
                  <a:pt x="152" y="16"/>
                </a:cubicBezTo>
                <a:cubicBezTo>
                  <a:pt x="155" y="33"/>
                  <a:pt x="158" y="54"/>
                  <a:pt x="158" y="54"/>
                </a:cubicBezTo>
              </a:path>
            </a:pathLst>
          </a:custGeom>
          <a:noFill/>
          <a:ln w="57150" cap="rnd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3" name="Freeform 20">
            <a:extLst>
              <a:ext uri="{FF2B5EF4-FFF2-40B4-BE49-F238E27FC236}">
                <a16:creationId xmlns:a16="http://schemas.microsoft.com/office/drawing/2014/main" id="{EE32206F-59D6-4E25-9AB6-E2BCCF11F4FB}"/>
              </a:ext>
            </a:extLst>
          </p:cNvPr>
          <p:cNvSpPr>
            <a:spLocks/>
          </p:cNvSpPr>
          <p:nvPr/>
        </p:nvSpPr>
        <p:spPr bwMode="auto">
          <a:xfrm>
            <a:off x="6536130" y="3795713"/>
            <a:ext cx="1301750" cy="1412875"/>
          </a:xfrm>
          <a:custGeom>
            <a:avLst/>
            <a:gdLst>
              <a:gd name="T0" fmla="*/ 0 w 410"/>
              <a:gd name="T1" fmla="*/ 448 h 445"/>
              <a:gd name="T2" fmla="*/ 312 w 410"/>
              <a:gd name="T3" fmla="*/ 192 h 445"/>
              <a:gd name="T4" fmla="*/ 784 w 410"/>
              <a:gd name="T5" fmla="*/ 80 h 445"/>
              <a:gd name="T6" fmla="*/ 1320 w 410"/>
              <a:gd name="T7" fmla="*/ 584 h 445"/>
              <a:gd name="T8" fmla="*/ 1688 w 410"/>
              <a:gd name="T9" fmla="*/ 1408 h 445"/>
              <a:gd name="T10" fmla="*/ 2024 w 410"/>
              <a:gd name="T11" fmla="*/ 2000 h 445"/>
              <a:gd name="T12" fmla="*/ 2288 w 410"/>
              <a:gd name="T13" fmla="*/ 2632 h 445"/>
              <a:gd name="T14" fmla="*/ 2400 w 410"/>
              <a:gd name="T15" fmla="*/ 3112 h 445"/>
              <a:gd name="T16" fmla="*/ 2648 w 410"/>
              <a:gd name="T17" fmla="*/ 3560 h 445"/>
              <a:gd name="T18" fmla="*/ 2664 w 410"/>
              <a:gd name="T19" fmla="*/ 3184 h 445"/>
              <a:gd name="T20" fmla="*/ 2496 w 410"/>
              <a:gd name="T21" fmla="*/ 2712 h 445"/>
              <a:gd name="T22" fmla="*/ 2384 w 410"/>
              <a:gd name="T23" fmla="*/ 2248 h 445"/>
              <a:gd name="T24" fmla="*/ 2544 w 410"/>
              <a:gd name="T25" fmla="*/ 2320 h 445"/>
              <a:gd name="T26" fmla="*/ 2736 w 410"/>
              <a:gd name="T27" fmla="*/ 2968 h 445"/>
              <a:gd name="T28" fmla="*/ 2920 w 410"/>
              <a:gd name="T29" fmla="*/ 3160 h 445"/>
              <a:gd name="T30" fmla="*/ 3280 w 410"/>
              <a:gd name="T31" fmla="*/ 3264 h 445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410"/>
              <a:gd name="T49" fmla="*/ 0 h 445"/>
              <a:gd name="T50" fmla="*/ 410 w 410"/>
              <a:gd name="T51" fmla="*/ 445 h 445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410" h="445">
                <a:moveTo>
                  <a:pt x="0" y="56"/>
                </a:moveTo>
                <a:cubicBezTo>
                  <a:pt x="0" y="56"/>
                  <a:pt x="18" y="35"/>
                  <a:pt x="39" y="24"/>
                </a:cubicBezTo>
                <a:cubicBezTo>
                  <a:pt x="61" y="14"/>
                  <a:pt x="76" y="0"/>
                  <a:pt x="98" y="10"/>
                </a:cubicBezTo>
                <a:cubicBezTo>
                  <a:pt x="121" y="19"/>
                  <a:pt x="153" y="45"/>
                  <a:pt x="165" y="73"/>
                </a:cubicBezTo>
                <a:cubicBezTo>
                  <a:pt x="176" y="99"/>
                  <a:pt x="194" y="146"/>
                  <a:pt x="211" y="176"/>
                </a:cubicBezTo>
                <a:cubicBezTo>
                  <a:pt x="228" y="206"/>
                  <a:pt x="242" y="227"/>
                  <a:pt x="253" y="250"/>
                </a:cubicBezTo>
                <a:cubicBezTo>
                  <a:pt x="266" y="272"/>
                  <a:pt x="282" y="305"/>
                  <a:pt x="286" y="329"/>
                </a:cubicBezTo>
                <a:cubicBezTo>
                  <a:pt x="291" y="353"/>
                  <a:pt x="292" y="369"/>
                  <a:pt x="300" y="389"/>
                </a:cubicBezTo>
                <a:cubicBezTo>
                  <a:pt x="307" y="408"/>
                  <a:pt x="331" y="445"/>
                  <a:pt x="331" y="445"/>
                </a:cubicBezTo>
                <a:cubicBezTo>
                  <a:pt x="331" y="445"/>
                  <a:pt x="335" y="416"/>
                  <a:pt x="333" y="398"/>
                </a:cubicBezTo>
                <a:cubicBezTo>
                  <a:pt x="331" y="380"/>
                  <a:pt x="318" y="362"/>
                  <a:pt x="312" y="339"/>
                </a:cubicBezTo>
                <a:cubicBezTo>
                  <a:pt x="306" y="317"/>
                  <a:pt x="298" y="296"/>
                  <a:pt x="298" y="281"/>
                </a:cubicBezTo>
                <a:cubicBezTo>
                  <a:pt x="298" y="266"/>
                  <a:pt x="307" y="261"/>
                  <a:pt x="318" y="290"/>
                </a:cubicBezTo>
                <a:cubicBezTo>
                  <a:pt x="328" y="319"/>
                  <a:pt x="333" y="354"/>
                  <a:pt x="342" y="371"/>
                </a:cubicBezTo>
                <a:cubicBezTo>
                  <a:pt x="351" y="388"/>
                  <a:pt x="341" y="382"/>
                  <a:pt x="365" y="395"/>
                </a:cubicBezTo>
                <a:cubicBezTo>
                  <a:pt x="389" y="408"/>
                  <a:pt x="410" y="408"/>
                  <a:pt x="410" y="408"/>
                </a:cubicBezTo>
              </a:path>
            </a:pathLst>
          </a:custGeom>
          <a:noFill/>
          <a:ln w="57150" cap="rnd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4" name="Freeform 21">
            <a:extLst>
              <a:ext uri="{FF2B5EF4-FFF2-40B4-BE49-F238E27FC236}">
                <a16:creationId xmlns:a16="http://schemas.microsoft.com/office/drawing/2014/main" id="{D900FD66-D260-4FC6-A204-B3EC4668F4EB}"/>
              </a:ext>
            </a:extLst>
          </p:cNvPr>
          <p:cNvSpPr>
            <a:spLocks/>
          </p:cNvSpPr>
          <p:nvPr/>
        </p:nvSpPr>
        <p:spPr bwMode="auto">
          <a:xfrm>
            <a:off x="7647380" y="5037138"/>
            <a:ext cx="193675" cy="561975"/>
          </a:xfrm>
          <a:custGeom>
            <a:avLst/>
            <a:gdLst>
              <a:gd name="T0" fmla="*/ 472 w 61"/>
              <a:gd name="T1" fmla="*/ 1416 h 177"/>
              <a:gd name="T2" fmla="*/ 416 w 61"/>
              <a:gd name="T3" fmla="*/ 792 h 177"/>
              <a:gd name="T4" fmla="*/ 168 w 61"/>
              <a:gd name="T5" fmla="*/ 248 h 177"/>
              <a:gd name="T6" fmla="*/ 0 w 61"/>
              <a:gd name="T7" fmla="*/ 0 h 177"/>
              <a:gd name="T8" fmla="*/ 296 w 61"/>
              <a:gd name="T9" fmla="*/ 192 h 17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61"/>
              <a:gd name="T16" fmla="*/ 0 h 177"/>
              <a:gd name="T17" fmla="*/ 61 w 61"/>
              <a:gd name="T18" fmla="*/ 177 h 177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61" h="177">
                <a:moveTo>
                  <a:pt x="59" y="177"/>
                </a:moveTo>
                <a:cubicBezTo>
                  <a:pt x="59" y="177"/>
                  <a:pt x="61" y="123"/>
                  <a:pt x="52" y="99"/>
                </a:cubicBezTo>
                <a:cubicBezTo>
                  <a:pt x="43" y="75"/>
                  <a:pt x="31" y="52"/>
                  <a:pt x="21" y="31"/>
                </a:cubicBezTo>
                <a:cubicBezTo>
                  <a:pt x="10" y="10"/>
                  <a:pt x="0" y="0"/>
                  <a:pt x="0" y="0"/>
                </a:cubicBezTo>
                <a:cubicBezTo>
                  <a:pt x="0" y="0"/>
                  <a:pt x="17" y="19"/>
                  <a:pt x="37" y="24"/>
                </a:cubicBezTo>
              </a:path>
            </a:pathLst>
          </a:custGeom>
          <a:noFill/>
          <a:ln w="57150" cap="rnd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5" name="Freeform 22">
            <a:extLst>
              <a:ext uri="{FF2B5EF4-FFF2-40B4-BE49-F238E27FC236}">
                <a16:creationId xmlns:a16="http://schemas.microsoft.com/office/drawing/2014/main" id="{A6A82D31-22A9-4DAF-84E8-BAC5D23C3213}"/>
              </a:ext>
            </a:extLst>
          </p:cNvPr>
          <p:cNvSpPr>
            <a:spLocks/>
          </p:cNvSpPr>
          <p:nvPr/>
        </p:nvSpPr>
        <p:spPr bwMode="auto">
          <a:xfrm>
            <a:off x="7040955" y="3586163"/>
            <a:ext cx="387350" cy="812800"/>
          </a:xfrm>
          <a:custGeom>
            <a:avLst/>
            <a:gdLst>
              <a:gd name="T0" fmla="*/ 672 w 122"/>
              <a:gd name="T1" fmla="*/ 1440 h 256"/>
              <a:gd name="T2" fmla="*/ 584 w 122"/>
              <a:gd name="T3" fmla="*/ 1128 h 256"/>
              <a:gd name="T4" fmla="*/ 560 w 122"/>
              <a:gd name="T5" fmla="*/ 816 h 256"/>
              <a:gd name="T6" fmla="*/ 752 w 122"/>
              <a:gd name="T7" fmla="*/ 624 h 256"/>
              <a:gd name="T8" fmla="*/ 936 w 122"/>
              <a:gd name="T9" fmla="*/ 448 h 256"/>
              <a:gd name="T10" fmla="*/ 744 w 122"/>
              <a:gd name="T11" fmla="*/ 208 h 256"/>
              <a:gd name="T12" fmla="*/ 568 w 122"/>
              <a:gd name="T13" fmla="*/ 136 h 256"/>
              <a:gd name="T14" fmla="*/ 448 w 122"/>
              <a:gd name="T15" fmla="*/ 368 h 256"/>
              <a:gd name="T16" fmla="*/ 200 w 122"/>
              <a:gd name="T17" fmla="*/ 472 h 256"/>
              <a:gd name="T18" fmla="*/ 96 w 122"/>
              <a:gd name="T19" fmla="*/ 688 h 256"/>
              <a:gd name="T20" fmla="*/ 296 w 122"/>
              <a:gd name="T21" fmla="*/ 1128 h 256"/>
              <a:gd name="T22" fmla="*/ 416 w 122"/>
              <a:gd name="T23" fmla="*/ 1576 h 256"/>
              <a:gd name="T24" fmla="*/ 568 w 122"/>
              <a:gd name="T25" fmla="*/ 1888 h 256"/>
              <a:gd name="T26" fmla="*/ 776 w 122"/>
              <a:gd name="T27" fmla="*/ 2048 h 25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w 122"/>
              <a:gd name="T43" fmla="*/ 0 h 256"/>
              <a:gd name="T44" fmla="*/ 122 w 122"/>
              <a:gd name="T45" fmla="*/ 256 h 256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T42" t="T43" r="T44" b="T45"/>
            <a:pathLst>
              <a:path w="122" h="256">
                <a:moveTo>
                  <a:pt x="84" y="180"/>
                </a:moveTo>
                <a:cubicBezTo>
                  <a:pt x="84" y="180"/>
                  <a:pt x="73" y="164"/>
                  <a:pt x="73" y="141"/>
                </a:cubicBezTo>
                <a:cubicBezTo>
                  <a:pt x="73" y="119"/>
                  <a:pt x="64" y="119"/>
                  <a:pt x="70" y="102"/>
                </a:cubicBezTo>
                <a:cubicBezTo>
                  <a:pt x="76" y="86"/>
                  <a:pt x="79" y="81"/>
                  <a:pt x="94" y="78"/>
                </a:cubicBezTo>
                <a:cubicBezTo>
                  <a:pt x="109" y="76"/>
                  <a:pt x="122" y="68"/>
                  <a:pt x="117" y="56"/>
                </a:cubicBezTo>
                <a:cubicBezTo>
                  <a:pt x="112" y="44"/>
                  <a:pt x="100" y="39"/>
                  <a:pt x="93" y="26"/>
                </a:cubicBezTo>
                <a:cubicBezTo>
                  <a:pt x="85" y="12"/>
                  <a:pt x="71" y="0"/>
                  <a:pt x="71" y="17"/>
                </a:cubicBezTo>
                <a:cubicBezTo>
                  <a:pt x="71" y="33"/>
                  <a:pt x="73" y="47"/>
                  <a:pt x="56" y="46"/>
                </a:cubicBezTo>
                <a:cubicBezTo>
                  <a:pt x="40" y="44"/>
                  <a:pt x="32" y="53"/>
                  <a:pt x="25" y="59"/>
                </a:cubicBezTo>
                <a:cubicBezTo>
                  <a:pt x="17" y="65"/>
                  <a:pt x="0" y="72"/>
                  <a:pt x="12" y="86"/>
                </a:cubicBezTo>
                <a:cubicBezTo>
                  <a:pt x="24" y="100"/>
                  <a:pt x="31" y="120"/>
                  <a:pt x="37" y="141"/>
                </a:cubicBezTo>
                <a:cubicBezTo>
                  <a:pt x="43" y="162"/>
                  <a:pt x="41" y="180"/>
                  <a:pt x="52" y="197"/>
                </a:cubicBezTo>
                <a:cubicBezTo>
                  <a:pt x="63" y="213"/>
                  <a:pt x="61" y="224"/>
                  <a:pt x="71" y="236"/>
                </a:cubicBezTo>
                <a:cubicBezTo>
                  <a:pt x="83" y="248"/>
                  <a:pt x="97" y="256"/>
                  <a:pt x="97" y="256"/>
                </a:cubicBezTo>
              </a:path>
            </a:pathLst>
          </a:custGeom>
          <a:noFill/>
          <a:ln w="57150" cap="rnd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6" name="Freeform 23">
            <a:extLst>
              <a:ext uri="{FF2B5EF4-FFF2-40B4-BE49-F238E27FC236}">
                <a16:creationId xmlns:a16="http://schemas.microsoft.com/office/drawing/2014/main" id="{744F43DB-A962-4118-9309-530DF370789C}"/>
              </a:ext>
            </a:extLst>
          </p:cNvPr>
          <p:cNvSpPr>
            <a:spLocks/>
          </p:cNvSpPr>
          <p:nvPr/>
        </p:nvSpPr>
        <p:spPr bwMode="auto">
          <a:xfrm>
            <a:off x="7307655" y="3811588"/>
            <a:ext cx="1082675" cy="1114425"/>
          </a:xfrm>
          <a:custGeom>
            <a:avLst/>
            <a:gdLst>
              <a:gd name="T0" fmla="*/ 560 w 341"/>
              <a:gd name="T1" fmla="*/ 2160 h 351"/>
              <a:gd name="T2" fmla="*/ 552 w 341"/>
              <a:gd name="T3" fmla="*/ 1760 h 351"/>
              <a:gd name="T4" fmla="*/ 296 w 341"/>
              <a:gd name="T5" fmla="*/ 1720 h 351"/>
              <a:gd name="T6" fmla="*/ 72 w 341"/>
              <a:gd name="T7" fmla="*/ 1304 h 351"/>
              <a:gd name="T8" fmla="*/ 56 w 341"/>
              <a:gd name="T9" fmla="*/ 840 h 351"/>
              <a:gd name="T10" fmla="*/ 240 w 341"/>
              <a:gd name="T11" fmla="*/ 568 h 351"/>
              <a:gd name="T12" fmla="*/ 320 w 341"/>
              <a:gd name="T13" fmla="*/ 464 h 351"/>
              <a:gd name="T14" fmla="*/ 440 w 341"/>
              <a:gd name="T15" fmla="*/ 288 h 351"/>
              <a:gd name="T16" fmla="*/ 520 w 341"/>
              <a:gd name="T17" fmla="*/ 224 h 351"/>
              <a:gd name="T18" fmla="*/ 704 w 341"/>
              <a:gd name="T19" fmla="*/ 192 h 351"/>
              <a:gd name="T20" fmla="*/ 808 w 341"/>
              <a:gd name="T21" fmla="*/ 120 h 351"/>
              <a:gd name="T22" fmla="*/ 1128 w 341"/>
              <a:gd name="T23" fmla="*/ 72 h 351"/>
              <a:gd name="T24" fmla="*/ 1288 w 341"/>
              <a:gd name="T25" fmla="*/ 136 h 351"/>
              <a:gd name="T26" fmla="*/ 1616 w 341"/>
              <a:gd name="T27" fmla="*/ 240 h 351"/>
              <a:gd name="T28" fmla="*/ 1584 w 341"/>
              <a:gd name="T29" fmla="*/ 408 h 351"/>
              <a:gd name="T30" fmla="*/ 1752 w 341"/>
              <a:gd name="T31" fmla="*/ 240 h 351"/>
              <a:gd name="T32" fmla="*/ 1952 w 341"/>
              <a:gd name="T33" fmla="*/ 432 h 351"/>
              <a:gd name="T34" fmla="*/ 2248 w 341"/>
              <a:gd name="T35" fmla="*/ 432 h 351"/>
              <a:gd name="T36" fmla="*/ 2520 w 341"/>
              <a:gd name="T37" fmla="*/ 600 h 351"/>
              <a:gd name="T38" fmla="*/ 2512 w 341"/>
              <a:gd name="T39" fmla="*/ 776 h 351"/>
              <a:gd name="T40" fmla="*/ 2648 w 341"/>
              <a:gd name="T41" fmla="*/ 872 h 351"/>
              <a:gd name="T42" fmla="*/ 2712 w 341"/>
              <a:gd name="T43" fmla="*/ 1184 h 351"/>
              <a:gd name="T44" fmla="*/ 2680 w 341"/>
              <a:gd name="T45" fmla="*/ 1448 h 351"/>
              <a:gd name="T46" fmla="*/ 2592 w 341"/>
              <a:gd name="T47" fmla="*/ 1704 h 351"/>
              <a:gd name="T48" fmla="*/ 2472 w 341"/>
              <a:gd name="T49" fmla="*/ 1992 h 351"/>
              <a:gd name="T50" fmla="*/ 2024 w 341"/>
              <a:gd name="T51" fmla="*/ 2352 h 351"/>
              <a:gd name="T52" fmla="*/ 1816 w 341"/>
              <a:gd name="T53" fmla="*/ 2600 h 351"/>
              <a:gd name="T54" fmla="*/ 1512 w 341"/>
              <a:gd name="T55" fmla="*/ 2672 h 351"/>
              <a:gd name="T56" fmla="*/ 1256 w 341"/>
              <a:gd name="T57" fmla="*/ 2792 h 351"/>
              <a:gd name="T58" fmla="*/ 1032 w 341"/>
              <a:gd name="T59" fmla="*/ 2784 h 351"/>
              <a:gd name="T60" fmla="*/ 736 w 341"/>
              <a:gd name="T61" fmla="*/ 2744 h 351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w 341"/>
              <a:gd name="T94" fmla="*/ 0 h 351"/>
              <a:gd name="T95" fmla="*/ 341 w 341"/>
              <a:gd name="T96" fmla="*/ 351 h 351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T93" t="T94" r="T95" b="T96"/>
            <a:pathLst>
              <a:path w="341" h="351">
                <a:moveTo>
                  <a:pt x="70" y="270"/>
                </a:moveTo>
                <a:cubicBezTo>
                  <a:pt x="70" y="270"/>
                  <a:pt x="79" y="224"/>
                  <a:pt x="69" y="220"/>
                </a:cubicBezTo>
                <a:cubicBezTo>
                  <a:pt x="58" y="217"/>
                  <a:pt x="42" y="219"/>
                  <a:pt x="37" y="215"/>
                </a:cubicBezTo>
                <a:cubicBezTo>
                  <a:pt x="33" y="210"/>
                  <a:pt x="5" y="186"/>
                  <a:pt x="9" y="163"/>
                </a:cubicBezTo>
                <a:cubicBezTo>
                  <a:pt x="11" y="141"/>
                  <a:pt x="0" y="127"/>
                  <a:pt x="7" y="105"/>
                </a:cubicBezTo>
                <a:cubicBezTo>
                  <a:pt x="15" y="82"/>
                  <a:pt x="18" y="61"/>
                  <a:pt x="30" y="71"/>
                </a:cubicBezTo>
                <a:cubicBezTo>
                  <a:pt x="42" y="82"/>
                  <a:pt x="42" y="73"/>
                  <a:pt x="40" y="58"/>
                </a:cubicBezTo>
                <a:cubicBezTo>
                  <a:pt x="39" y="44"/>
                  <a:pt x="40" y="31"/>
                  <a:pt x="55" y="36"/>
                </a:cubicBezTo>
                <a:cubicBezTo>
                  <a:pt x="70" y="40"/>
                  <a:pt x="65" y="39"/>
                  <a:pt x="65" y="28"/>
                </a:cubicBezTo>
                <a:cubicBezTo>
                  <a:pt x="65" y="17"/>
                  <a:pt x="82" y="13"/>
                  <a:pt x="88" y="24"/>
                </a:cubicBezTo>
                <a:cubicBezTo>
                  <a:pt x="94" y="34"/>
                  <a:pt x="90" y="22"/>
                  <a:pt x="101" y="15"/>
                </a:cubicBezTo>
                <a:cubicBezTo>
                  <a:pt x="111" y="7"/>
                  <a:pt x="135" y="0"/>
                  <a:pt x="141" y="9"/>
                </a:cubicBezTo>
                <a:cubicBezTo>
                  <a:pt x="147" y="17"/>
                  <a:pt x="142" y="22"/>
                  <a:pt x="161" y="17"/>
                </a:cubicBezTo>
                <a:cubicBezTo>
                  <a:pt x="178" y="13"/>
                  <a:pt x="201" y="16"/>
                  <a:pt x="202" y="30"/>
                </a:cubicBezTo>
                <a:cubicBezTo>
                  <a:pt x="204" y="44"/>
                  <a:pt x="198" y="51"/>
                  <a:pt x="198" y="51"/>
                </a:cubicBezTo>
                <a:cubicBezTo>
                  <a:pt x="198" y="51"/>
                  <a:pt x="210" y="28"/>
                  <a:pt x="219" y="30"/>
                </a:cubicBezTo>
                <a:cubicBezTo>
                  <a:pt x="229" y="31"/>
                  <a:pt x="244" y="54"/>
                  <a:pt x="244" y="54"/>
                </a:cubicBezTo>
                <a:cubicBezTo>
                  <a:pt x="244" y="54"/>
                  <a:pt x="263" y="52"/>
                  <a:pt x="281" y="54"/>
                </a:cubicBezTo>
                <a:cubicBezTo>
                  <a:pt x="299" y="55"/>
                  <a:pt x="311" y="60"/>
                  <a:pt x="315" y="75"/>
                </a:cubicBezTo>
                <a:cubicBezTo>
                  <a:pt x="320" y="90"/>
                  <a:pt x="314" y="97"/>
                  <a:pt x="314" y="97"/>
                </a:cubicBezTo>
                <a:cubicBezTo>
                  <a:pt x="314" y="97"/>
                  <a:pt x="322" y="96"/>
                  <a:pt x="331" y="109"/>
                </a:cubicBezTo>
                <a:cubicBezTo>
                  <a:pt x="339" y="123"/>
                  <a:pt x="338" y="138"/>
                  <a:pt x="339" y="148"/>
                </a:cubicBezTo>
                <a:cubicBezTo>
                  <a:pt x="341" y="159"/>
                  <a:pt x="341" y="174"/>
                  <a:pt x="335" y="181"/>
                </a:cubicBezTo>
                <a:cubicBezTo>
                  <a:pt x="329" y="189"/>
                  <a:pt x="324" y="202"/>
                  <a:pt x="324" y="213"/>
                </a:cubicBezTo>
                <a:cubicBezTo>
                  <a:pt x="324" y="224"/>
                  <a:pt x="320" y="240"/>
                  <a:pt x="309" y="249"/>
                </a:cubicBezTo>
                <a:cubicBezTo>
                  <a:pt x="299" y="258"/>
                  <a:pt x="260" y="288"/>
                  <a:pt x="253" y="294"/>
                </a:cubicBezTo>
                <a:cubicBezTo>
                  <a:pt x="245" y="300"/>
                  <a:pt x="236" y="324"/>
                  <a:pt x="227" y="325"/>
                </a:cubicBezTo>
                <a:cubicBezTo>
                  <a:pt x="217" y="327"/>
                  <a:pt x="195" y="327"/>
                  <a:pt x="189" y="334"/>
                </a:cubicBezTo>
                <a:cubicBezTo>
                  <a:pt x="183" y="342"/>
                  <a:pt x="170" y="348"/>
                  <a:pt x="157" y="349"/>
                </a:cubicBezTo>
                <a:cubicBezTo>
                  <a:pt x="146" y="351"/>
                  <a:pt x="138" y="348"/>
                  <a:pt x="129" y="348"/>
                </a:cubicBezTo>
                <a:cubicBezTo>
                  <a:pt x="120" y="348"/>
                  <a:pt x="92" y="343"/>
                  <a:pt x="92" y="343"/>
                </a:cubicBezTo>
              </a:path>
            </a:pathLst>
          </a:custGeom>
          <a:noFill/>
          <a:ln w="57150" cap="rnd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7" name="Freeform 24">
            <a:extLst>
              <a:ext uri="{FF2B5EF4-FFF2-40B4-BE49-F238E27FC236}">
                <a16:creationId xmlns:a16="http://schemas.microsoft.com/office/drawing/2014/main" id="{AB54E22D-95B3-4B2B-B553-DB99F2DBDB8F}"/>
              </a:ext>
            </a:extLst>
          </p:cNvPr>
          <p:cNvSpPr>
            <a:spLocks/>
          </p:cNvSpPr>
          <p:nvPr/>
        </p:nvSpPr>
        <p:spPr bwMode="auto">
          <a:xfrm>
            <a:off x="8390330" y="4322763"/>
            <a:ext cx="339725" cy="41275"/>
          </a:xfrm>
          <a:custGeom>
            <a:avLst/>
            <a:gdLst>
              <a:gd name="T0" fmla="*/ 0 w 107"/>
              <a:gd name="T1" fmla="*/ 0 h 13"/>
              <a:gd name="T2" fmla="*/ 360 w 107"/>
              <a:gd name="T3" fmla="*/ 16 h 13"/>
              <a:gd name="T4" fmla="*/ 856 w 107"/>
              <a:gd name="T5" fmla="*/ 104 h 13"/>
              <a:gd name="T6" fmla="*/ 0 60000 65536"/>
              <a:gd name="T7" fmla="*/ 0 60000 65536"/>
              <a:gd name="T8" fmla="*/ 0 60000 65536"/>
              <a:gd name="T9" fmla="*/ 0 w 107"/>
              <a:gd name="T10" fmla="*/ 0 h 13"/>
              <a:gd name="T11" fmla="*/ 107 w 107"/>
              <a:gd name="T12" fmla="*/ 13 h 13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07" h="13">
                <a:moveTo>
                  <a:pt x="0" y="0"/>
                </a:moveTo>
                <a:cubicBezTo>
                  <a:pt x="0" y="0"/>
                  <a:pt x="23" y="0"/>
                  <a:pt x="45" y="2"/>
                </a:cubicBezTo>
                <a:cubicBezTo>
                  <a:pt x="68" y="6"/>
                  <a:pt x="107" y="13"/>
                  <a:pt x="107" y="13"/>
                </a:cubicBezTo>
              </a:path>
            </a:pathLst>
          </a:custGeom>
          <a:noFill/>
          <a:ln w="57150" cap="rnd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8" name="Freeform 25">
            <a:extLst>
              <a:ext uri="{FF2B5EF4-FFF2-40B4-BE49-F238E27FC236}">
                <a16:creationId xmlns:a16="http://schemas.microsoft.com/office/drawing/2014/main" id="{EEFF3AD0-0103-45D0-B949-CEBF4FDC0DFF}"/>
              </a:ext>
            </a:extLst>
          </p:cNvPr>
          <p:cNvSpPr>
            <a:spLocks/>
          </p:cNvSpPr>
          <p:nvPr/>
        </p:nvSpPr>
        <p:spPr bwMode="auto">
          <a:xfrm>
            <a:off x="7869630" y="4656138"/>
            <a:ext cx="76200" cy="212725"/>
          </a:xfrm>
          <a:custGeom>
            <a:avLst/>
            <a:gdLst>
              <a:gd name="T0" fmla="*/ 192 w 24"/>
              <a:gd name="T1" fmla="*/ 0 h 67"/>
              <a:gd name="T2" fmla="*/ 136 w 24"/>
              <a:gd name="T3" fmla="*/ 152 h 67"/>
              <a:gd name="T4" fmla="*/ 136 w 24"/>
              <a:gd name="T5" fmla="*/ 352 h 67"/>
              <a:gd name="T6" fmla="*/ 0 w 24"/>
              <a:gd name="T7" fmla="*/ 408 h 67"/>
              <a:gd name="T8" fmla="*/ 0 60000 65536"/>
              <a:gd name="T9" fmla="*/ 0 60000 65536"/>
              <a:gd name="T10" fmla="*/ 0 60000 65536"/>
              <a:gd name="T11" fmla="*/ 0 60000 65536"/>
              <a:gd name="T12" fmla="*/ 0 w 24"/>
              <a:gd name="T13" fmla="*/ 0 h 67"/>
              <a:gd name="T14" fmla="*/ 24 w 24"/>
              <a:gd name="T15" fmla="*/ 67 h 67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4" h="67">
                <a:moveTo>
                  <a:pt x="24" y="0"/>
                </a:moveTo>
                <a:cubicBezTo>
                  <a:pt x="24" y="0"/>
                  <a:pt x="13" y="10"/>
                  <a:pt x="17" y="19"/>
                </a:cubicBezTo>
                <a:cubicBezTo>
                  <a:pt x="21" y="28"/>
                  <a:pt x="23" y="37"/>
                  <a:pt x="17" y="44"/>
                </a:cubicBezTo>
                <a:cubicBezTo>
                  <a:pt x="11" y="52"/>
                  <a:pt x="15" y="67"/>
                  <a:pt x="0" y="51"/>
                </a:cubicBezTo>
              </a:path>
            </a:pathLst>
          </a:custGeom>
          <a:noFill/>
          <a:ln w="57150" cap="rnd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9" name="Freeform 26">
            <a:extLst>
              <a:ext uri="{FF2B5EF4-FFF2-40B4-BE49-F238E27FC236}">
                <a16:creationId xmlns:a16="http://schemas.microsoft.com/office/drawing/2014/main" id="{7819E64A-B9FA-414E-9AEF-588591C800B2}"/>
              </a:ext>
            </a:extLst>
          </p:cNvPr>
          <p:cNvSpPr>
            <a:spLocks/>
          </p:cNvSpPr>
          <p:nvPr/>
        </p:nvSpPr>
        <p:spPr bwMode="auto">
          <a:xfrm>
            <a:off x="7577530" y="4795838"/>
            <a:ext cx="161925" cy="73025"/>
          </a:xfrm>
          <a:custGeom>
            <a:avLst/>
            <a:gdLst>
              <a:gd name="T0" fmla="*/ 64 w 51"/>
              <a:gd name="T1" fmla="*/ 184 h 23"/>
              <a:gd name="T2" fmla="*/ 160 w 51"/>
              <a:gd name="T3" fmla="*/ 16 h 23"/>
              <a:gd name="T4" fmla="*/ 408 w 51"/>
              <a:gd name="T5" fmla="*/ 40 h 23"/>
              <a:gd name="T6" fmla="*/ 0 60000 65536"/>
              <a:gd name="T7" fmla="*/ 0 60000 65536"/>
              <a:gd name="T8" fmla="*/ 0 60000 65536"/>
              <a:gd name="T9" fmla="*/ 0 w 51"/>
              <a:gd name="T10" fmla="*/ 0 h 23"/>
              <a:gd name="T11" fmla="*/ 51 w 51"/>
              <a:gd name="T12" fmla="*/ 23 h 23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51" h="23">
                <a:moveTo>
                  <a:pt x="8" y="23"/>
                </a:moveTo>
                <a:cubicBezTo>
                  <a:pt x="8" y="23"/>
                  <a:pt x="0" y="4"/>
                  <a:pt x="20" y="2"/>
                </a:cubicBezTo>
                <a:cubicBezTo>
                  <a:pt x="39" y="0"/>
                  <a:pt x="51" y="5"/>
                  <a:pt x="51" y="5"/>
                </a:cubicBezTo>
              </a:path>
            </a:pathLst>
          </a:custGeom>
          <a:noFill/>
          <a:ln w="57150" cap="rnd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0" name="Freeform 27">
            <a:extLst>
              <a:ext uri="{FF2B5EF4-FFF2-40B4-BE49-F238E27FC236}">
                <a16:creationId xmlns:a16="http://schemas.microsoft.com/office/drawing/2014/main" id="{08043798-BCA0-4A6F-8E69-D9BB0EF01308}"/>
              </a:ext>
            </a:extLst>
          </p:cNvPr>
          <p:cNvSpPr>
            <a:spLocks/>
          </p:cNvSpPr>
          <p:nvPr/>
        </p:nvSpPr>
        <p:spPr bwMode="auto">
          <a:xfrm>
            <a:off x="7675955" y="4694238"/>
            <a:ext cx="142875" cy="107950"/>
          </a:xfrm>
          <a:custGeom>
            <a:avLst/>
            <a:gdLst>
              <a:gd name="T0" fmla="*/ 360 w 45"/>
              <a:gd name="T1" fmla="*/ 48 h 34"/>
              <a:gd name="T2" fmla="*/ 104 w 45"/>
              <a:gd name="T3" fmla="*/ 80 h 34"/>
              <a:gd name="T4" fmla="*/ 0 w 45"/>
              <a:gd name="T5" fmla="*/ 272 h 34"/>
              <a:gd name="T6" fmla="*/ 0 60000 65536"/>
              <a:gd name="T7" fmla="*/ 0 60000 65536"/>
              <a:gd name="T8" fmla="*/ 0 60000 65536"/>
              <a:gd name="T9" fmla="*/ 0 w 45"/>
              <a:gd name="T10" fmla="*/ 0 h 34"/>
              <a:gd name="T11" fmla="*/ 45 w 45"/>
              <a:gd name="T12" fmla="*/ 34 h 3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5" h="34">
                <a:moveTo>
                  <a:pt x="45" y="6"/>
                </a:moveTo>
                <a:cubicBezTo>
                  <a:pt x="45" y="6"/>
                  <a:pt x="18" y="0"/>
                  <a:pt x="13" y="10"/>
                </a:cubicBezTo>
                <a:cubicBezTo>
                  <a:pt x="8" y="21"/>
                  <a:pt x="0" y="34"/>
                  <a:pt x="0" y="34"/>
                </a:cubicBezTo>
              </a:path>
            </a:pathLst>
          </a:custGeom>
          <a:noFill/>
          <a:ln w="57150" cap="rnd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1" name="Freeform 28">
            <a:extLst>
              <a:ext uri="{FF2B5EF4-FFF2-40B4-BE49-F238E27FC236}">
                <a16:creationId xmlns:a16="http://schemas.microsoft.com/office/drawing/2014/main" id="{F90A8A6F-997E-4A88-8133-78D0C3FFC511}"/>
              </a:ext>
            </a:extLst>
          </p:cNvPr>
          <p:cNvSpPr>
            <a:spLocks/>
          </p:cNvSpPr>
          <p:nvPr/>
        </p:nvSpPr>
        <p:spPr bwMode="auto">
          <a:xfrm>
            <a:off x="7761680" y="4662488"/>
            <a:ext cx="41275" cy="44450"/>
          </a:xfrm>
          <a:custGeom>
            <a:avLst/>
            <a:gdLst>
              <a:gd name="T0" fmla="*/ 104 w 13"/>
              <a:gd name="T1" fmla="*/ 0 h 14"/>
              <a:gd name="T2" fmla="*/ 0 w 13"/>
              <a:gd name="T3" fmla="*/ 112 h 14"/>
              <a:gd name="T4" fmla="*/ 0 60000 65536"/>
              <a:gd name="T5" fmla="*/ 0 60000 65536"/>
              <a:gd name="T6" fmla="*/ 0 w 13"/>
              <a:gd name="T7" fmla="*/ 0 h 14"/>
              <a:gd name="T8" fmla="*/ 13 w 13"/>
              <a:gd name="T9" fmla="*/ 14 h 14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3" h="14">
                <a:moveTo>
                  <a:pt x="13" y="0"/>
                </a:moveTo>
                <a:cubicBezTo>
                  <a:pt x="13" y="0"/>
                  <a:pt x="1" y="8"/>
                  <a:pt x="0" y="14"/>
                </a:cubicBezTo>
              </a:path>
            </a:pathLst>
          </a:custGeom>
          <a:noFill/>
          <a:ln w="57150" cap="rnd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2" name="Freeform 29">
            <a:extLst>
              <a:ext uri="{FF2B5EF4-FFF2-40B4-BE49-F238E27FC236}">
                <a16:creationId xmlns:a16="http://schemas.microsoft.com/office/drawing/2014/main" id="{94AFBB18-A7BF-4A38-AAAB-EBAE8D353577}"/>
              </a:ext>
            </a:extLst>
          </p:cNvPr>
          <p:cNvSpPr>
            <a:spLocks/>
          </p:cNvSpPr>
          <p:nvPr/>
        </p:nvSpPr>
        <p:spPr bwMode="auto">
          <a:xfrm>
            <a:off x="7536255" y="4500563"/>
            <a:ext cx="225425" cy="44450"/>
          </a:xfrm>
          <a:custGeom>
            <a:avLst/>
            <a:gdLst>
              <a:gd name="T0" fmla="*/ 8 w 71"/>
              <a:gd name="T1" fmla="*/ 40 h 14"/>
              <a:gd name="T2" fmla="*/ 328 w 71"/>
              <a:gd name="T3" fmla="*/ 0 h 14"/>
              <a:gd name="T4" fmla="*/ 392 w 71"/>
              <a:gd name="T5" fmla="*/ 104 h 14"/>
              <a:gd name="T6" fmla="*/ 0 w 71"/>
              <a:gd name="T7" fmla="*/ 72 h 14"/>
              <a:gd name="T8" fmla="*/ 0 60000 65536"/>
              <a:gd name="T9" fmla="*/ 0 60000 65536"/>
              <a:gd name="T10" fmla="*/ 0 60000 65536"/>
              <a:gd name="T11" fmla="*/ 0 60000 65536"/>
              <a:gd name="T12" fmla="*/ 0 w 71"/>
              <a:gd name="T13" fmla="*/ 0 h 14"/>
              <a:gd name="T14" fmla="*/ 71 w 71"/>
              <a:gd name="T15" fmla="*/ 14 h 14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71" h="14">
                <a:moveTo>
                  <a:pt x="1" y="5"/>
                </a:moveTo>
                <a:cubicBezTo>
                  <a:pt x="1" y="5"/>
                  <a:pt x="26" y="0"/>
                  <a:pt x="41" y="0"/>
                </a:cubicBezTo>
                <a:cubicBezTo>
                  <a:pt x="56" y="0"/>
                  <a:pt x="71" y="11"/>
                  <a:pt x="49" y="13"/>
                </a:cubicBezTo>
                <a:cubicBezTo>
                  <a:pt x="26" y="14"/>
                  <a:pt x="0" y="9"/>
                  <a:pt x="0" y="9"/>
                </a:cubicBezTo>
              </a:path>
            </a:pathLst>
          </a:custGeom>
          <a:noFill/>
          <a:ln w="57150" cap="rnd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3" name="Freeform 30">
            <a:extLst>
              <a:ext uri="{FF2B5EF4-FFF2-40B4-BE49-F238E27FC236}">
                <a16:creationId xmlns:a16="http://schemas.microsoft.com/office/drawing/2014/main" id="{7141E5CE-B568-4D15-8C20-6255383C0564}"/>
              </a:ext>
            </a:extLst>
          </p:cNvPr>
          <p:cNvSpPr>
            <a:spLocks/>
          </p:cNvSpPr>
          <p:nvPr/>
        </p:nvSpPr>
        <p:spPr bwMode="auto">
          <a:xfrm>
            <a:off x="7583880" y="4573588"/>
            <a:ext cx="92075" cy="76200"/>
          </a:xfrm>
          <a:custGeom>
            <a:avLst/>
            <a:gdLst>
              <a:gd name="T0" fmla="*/ 176 w 29"/>
              <a:gd name="T1" fmla="*/ 0 h 24"/>
              <a:gd name="T2" fmla="*/ 136 w 29"/>
              <a:gd name="T3" fmla="*/ 120 h 24"/>
              <a:gd name="T4" fmla="*/ 0 w 29"/>
              <a:gd name="T5" fmla="*/ 192 h 24"/>
              <a:gd name="T6" fmla="*/ 0 60000 65536"/>
              <a:gd name="T7" fmla="*/ 0 60000 65536"/>
              <a:gd name="T8" fmla="*/ 0 60000 65536"/>
              <a:gd name="T9" fmla="*/ 0 w 29"/>
              <a:gd name="T10" fmla="*/ 0 h 24"/>
              <a:gd name="T11" fmla="*/ 29 w 29"/>
              <a:gd name="T12" fmla="*/ 24 h 2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9" h="24">
                <a:moveTo>
                  <a:pt x="22" y="0"/>
                </a:moveTo>
                <a:cubicBezTo>
                  <a:pt x="22" y="0"/>
                  <a:pt x="29" y="12"/>
                  <a:pt x="17" y="15"/>
                </a:cubicBezTo>
                <a:cubicBezTo>
                  <a:pt x="5" y="19"/>
                  <a:pt x="0" y="24"/>
                  <a:pt x="0" y="24"/>
                </a:cubicBezTo>
              </a:path>
            </a:pathLst>
          </a:custGeom>
          <a:noFill/>
          <a:ln w="57150" cap="rnd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4" name="Freeform 31">
            <a:extLst>
              <a:ext uri="{FF2B5EF4-FFF2-40B4-BE49-F238E27FC236}">
                <a16:creationId xmlns:a16="http://schemas.microsoft.com/office/drawing/2014/main" id="{CA9B00E8-51C4-4178-8A23-1E9C558F84D7}"/>
              </a:ext>
            </a:extLst>
          </p:cNvPr>
          <p:cNvSpPr>
            <a:spLocks/>
          </p:cNvSpPr>
          <p:nvPr/>
        </p:nvSpPr>
        <p:spPr bwMode="auto">
          <a:xfrm>
            <a:off x="7679130" y="4573588"/>
            <a:ext cx="44450" cy="73025"/>
          </a:xfrm>
          <a:custGeom>
            <a:avLst/>
            <a:gdLst>
              <a:gd name="T0" fmla="*/ 112 w 14"/>
              <a:gd name="T1" fmla="*/ 184 h 23"/>
              <a:gd name="T2" fmla="*/ 0 w 14"/>
              <a:gd name="T3" fmla="*/ 0 h 23"/>
              <a:gd name="T4" fmla="*/ 0 60000 65536"/>
              <a:gd name="T5" fmla="*/ 0 60000 65536"/>
              <a:gd name="T6" fmla="*/ 0 w 14"/>
              <a:gd name="T7" fmla="*/ 0 h 23"/>
              <a:gd name="T8" fmla="*/ 14 w 14"/>
              <a:gd name="T9" fmla="*/ 23 h 23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4" h="23">
                <a:moveTo>
                  <a:pt x="14" y="23"/>
                </a:moveTo>
                <a:cubicBezTo>
                  <a:pt x="14" y="23"/>
                  <a:pt x="6" y="7"/>
                  <a:pt x="0" y="0"/>
                </a:cubicBezTo>
              </a:path>
            </a:pathLst>
          </a:custGeom>
          <a:noFill/>
          <a:ln w="57150" cap="rnd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5" name="Freeform 32">
            <a:extLst>
              <a:ext uri="{FF2B5EF4-FFF2-40B4-BE49-F238E27FC236}">
                <a16:creationId xmlns:a16="http://schemas.microsoft.com/office/drawing/2014/main" id="{94BC4B3A-7855-4E9E-B2D8-692553D77393}"/>
              </a:ext>
            </a:extLst>
          </p:cNvPr>
          <p:cNvSpPr>
            <a:spLocks/>
          </p:cNvSpPr>
          <p:nvPr/>
        </p:nvSpPr>
        <p:spPr bwMode="auto">
          <a:xfrm>
            <a:off x="7631505" y="4602163"/>
            <a:ext cx="38100" cy="117475"/>
          </a:xfrm>
          <a:custGeom>
            <a:avLst/>
            <a:gdLst>
              <a:gd name="T0" fmla="*/ 0 w 12"/>
              <a:gd name="T1" fmla="*/ 296 h 37"/>
              <a:gd name="T2" fmla="*/ 96 w 12"/>
              <a:gd name="T3" fmla="*/ 0 h 37"/>
              <a:gd name="T4" fmla="*/ 0 60000 65536"/>
              <a:gd name="T5" fmla="*/ 0 60000 65536"/>
              <a:gd name="T6" fmla="*/ 0 w 12"/>
              <a:gd name="T7" fmla="*/ 0 h 37"/>
              <a:gd name="T8" fmla="*/ 12 w 12"/>
              <a:gd name="T9" fmla="*/ 37 h 37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2" h="37">
                <a:moveTo>
                  <a:pt x="0" y="37"/>
                </a:moveTo>
                <a:cubicBezTo>
                  <a:pt x="0" y="37"/>
                  <a:pt x="11" y="16"/>
                  <a:pt x="12" y="0"/>
                </a:cubicBezTo>
              </a:path>
            </a:pathLst>
          </a:custGeom>
          <a:noFill/>
          <a:ln w="57150" cap="rnd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6" name="Freeform 33">
            <a:extLst>
              <a:ext uri="{FF2B5EF4-FFF2-40B4-BE49-F238E27FC236}">
                <a16:creationId xmlns:a16="http://schemas.microsoft.com/office/drawing/2014/main" id="{1AC727A2-BDBF-451E-BF05-B6756D917EC0}"/>
              </a:ext>
            </a:extLst>
          </p:cNvPr>
          <p:cNvSpPr>
            <a:spLocks/>
          </p:cNvSpPr>
          <p:nvPr/>
        </p:nvSpPr>
        <p:spPr bwMode="auto">
          <a:xfrm>
            <a:off x="7196530" y="3817938"/>
            <a:ext cx="28575" cy="69850"/>
          </a:xfrm>
          <a:custGeom>
            <a:avLst/>
            <a:gdLst>
              <a:gd name="T0" fmla="*/ 0 w 9"/>
              <a:gd name="T1" fmla="*/ 0 h 22"/>
              <a:gd name="T2" fmla="*/ 24 w 9"/>
              <a:gd name="T3" fmla="*/ 176 h 22"/>
              <a:gd name="T4" fmla="*/ 0 60000 65536"/>
              <a:gd name="T5" fmla="*/ 0 60000 65536"/>
              <a:gd name="T6" fmla="*/ 0 w 9"/>
              <a:gd name="T7" fmla="*/ 0 h 22"/>
              <a:gd name="T8" fmla="*/ 9 w 9"/>
              <a:gd name="T9" fmla="*/ 22 h 22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9" h="22">
                <a:moveTo>
                  <a:pt x="0" y="0"/>
                </a:moveTo>
                <a:cubicBezTo>
                  <a:pt x="0" y="0"/>
                  <a:pt x="9" y="14"/>
                  <a:pt x="3" y="22"/>
                </a:cubicBezTo>
              </a:path>
            </a:pathLst>
          </a:custGeom>
          <a:noFill/>
          <a:ln w="57150" cap="rnd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7" name="Line 34">
            <a:extLst>
              <a:ext uri="{FF2B5EF4-FFF2-40B4-BE49-F238E27FC236}">
                <a16:creationId xmlns:a16="http://schemas.microsoft.com/office/drawing/2014/main" id="{11CD35B3-9276-4FF6-946A-50DDEFB169B5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415605" y="3735388"/>
            <a:ext cx="60325" cy="12700"/>
          </a:xfrm>
          <a:prstGeom prst="line">
            <a:avLst/>
          </a:prstGeom>
          <a:noFill/>
          <a:ln w="57150" cap="rnd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8" name="Line 35">
            <a:extLst>
              <a:ext uri="{FF2B5EF4-FFF2-40B4-BE49-F238E27FC236}">
                <a16:creationId xmlns:a16="http://schemas.microsoft.com/office/drawing/2014/main" id="{1E722F3B-34EE-41A9-BDAD-01FD4EF0108D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536255" y="3697288"/>
            <a:ext cx="41275" cy="25400"/>
          </a:xfrm>
          <a:prstGeom prst="line">
            <a:avLst/>
          </a:prstGeom>
          <a:noFill/>
          <a:ln w="57150" cap="rnd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9" name="Line 36">
            <a:extLst>
              <a:ext uri="{FF2B5EF4-FFF2-40B4-BE49-F238E27FC236}">
                <a16:creationId xmlns:a16="http://schemas.microsoft.com/office/drawing/2014/main" id="{94876039-AFA3-4485-BD5A-6061EA9432AF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606105" y="3614738"/>
            <a:ext cx="34925" cy="47625"/>
          </a:xfrm>
          <a:prstGeom prst="line">
            <a:avLst/>
          </a:prstGeom>
          <a:noFill/>
          <a:ln w="57150" cap="rnd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40" name="Freeform 38">
            <a:extLst>
              <a:ext uri="{FF2B5EF4-FFF2-40B4-BE49-F238E27FC236}">
                <a16:creationId xmlns:a16="http://schemas.microsoft.com/office/drawing/2014/main" id="{FED4CA1F-F418-413D-B9CB-F6F45286DC6C}"/>
              </a:ext>
            </a:extLst>
          </p:cNvPr>
          <p:cNvSpPr>
            <a:spLocks/>
          </p:cNvSpPr>
          <p:nvPr/>
        </p:nvSpPr>
        <p:spPr bwMode="auto">
          <a:xfrm>
            <a:off x="6134492" y="3567113"/>
            <a:ext cx="704850" cy="549275"/>
          </a:xfrm>
          <a:custGeom>
            <a:avLst/>
            <a:gdLst>
              <a:gd name="T0" fmla="*/ 1776 w 222"/>
              <a:gd name="T1" fmla="*/ 1384 h 173"/>
              <a:gd name="T2" fmla="*/ 256 w 222"/>
              <a:gd name="T3" fmla="*/ 0 h 173"/>
              <a:gd name="T4" fmla="*/ 0 60000 65536"/>
              <a:gd name="T5" fmla="*/ 0 60000 65536"/>
              <a:gd name="T6" fmla="*/ 0 w 222"/>
              <a:gd name="T7" fmla="*/ 0 h 173"/>
              <a:gd name="T8" fmla="*/ 222 w 222"/>
              <a:gd name="T9" fmla="*/ 173 h 173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222" h="173">
                <a:moveTo>
                  <a:pt x="222" y="173"/>
                </a:moveTo>
                <a:cubicBezTo>
                  <a:pt x="99" y="168"/>
                  <a:pt x="0" y="62"/>
                  <a:pt x="32" y="0"/>
                </a:cubicBezTo>
              </a:path>
            </a:pathLst>
          </a:custGeom>
          <a:noFill/>
          <a:ln w="50800" cap="rnd">
            <a:solidFill>
              <a:srgbClr val="0099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41" name="Freeform 39">
            <a:extLst>
              <a:ext uri="{FF2B5EF4-FFF2-40B4-BE49-F238E27FC236}">
                <a16:creationId xmlns:a16="http://schemas.microsoft.com/office/drawing/2014/main" id="{CD670E2B-BCB3-46B9-8DA3-C8E824DD400E}"/>
              </a:ext>
            </a:extLst>
          </p:cNvPr>
          <p:cNvSpPr>
            <a:spLocks/>
          </p:cNvSpPr>
          <p:nvPr/>
        </p:nvSpPr>
        <p:spPr bwMode="auto">
          <a:xfrm>
            <a:off x="6172592" y="3430588"/>
            <a:ext cx="133350" cy="168275"/>
          </a:xfrm>
          <a:custGeom>
            <a:avLst/>
            <a:gdLst>
              <a:gd name="T0" fmla="*/ 40 w 84"/>
              <a:gd name="T1" fmla="*/ 86 h 106"/>
              <a:gd name="T2" fmla="*/ 0 w 84"/>
              <a:gd name="T3" fmla="*/ 66 h 106"/>
              <a:gd name="T4" fmla="*/ 84 w 84"/>
              <a:gd name="T5" fmla="*/ 0 h 106"/>
              <a:gd name="T6" fmla="*/ 80 w 84"/>
              <a:gd name="T7" fmla="*/ 106 h 106"/>
              <a:gd name="T8" fmla="*/ 40 w 84"/>
              <a:gd name="T9" fmla="*/ 86 h 10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84"/>
              <a:gd name="T16" fmla="*/ 0 h 106"/>
              <a:gd name="T17" fmla="*/ 84 w 84"/>
              <a:gd name="T18" fmla="*/ 106 h 10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84" h="106">
                <a:moveTo>
                  <a:pt x="40" y="86"/>
                </a:moveTo>
                <a:lnTo>
                  <a:pt x="0" y="66"/>
                </a:lnTo>
                <a:lnTo>
                  <a:pt x="84" y="0"/>
                </a:lnTo>
                <a:lnTo>
                  <a:pt x="80" y="106"/>
                </a:lnTo>
                <a:lnTo>
                  <a:pt x="40" y="86"/>
                </a:lnTo>
                <a:close/>
              </a:path>
            </a:pathLst>
          </a:custGeom>
          <a:solidFill>
            <a:srgbClr val="0099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42" name="Rectangle 40">
            <a:extLst>
              <a:ext uri="{FF2B5EF4-FFF2-40B4-BE49-F238E27FC236}">
                <a16:creationId xmlns:a16="http://schemas.microsoft.com/office/drawing/2014/main" id="{8E4ED08D-F3BF-4977-83BF-678EFF169AD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18167" y="5905500"/>
            <a:ext cx="18970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"/>
              <a:defRPr sz="3200">
                <a:solidFill>
                  <a:schemeClr val="tx2"/>
                </a:solidFill>
                <a:latin typeface="Franklin Gothic Book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"/>
              <a:defRPr sz="2800">
                <a:solidFill>
                  <a:schemeClr val="tx2"/>
                </a:solidFill>
                <a:latin typeface="Franklin Gothic Book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"/>
              <a:defRPr sz="2400">
                <a:solidFill>
                  <a:schemeClr val="tx2"/>
                </a:solidFill>
                <a:latin typeface="Franklin Gothic Book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"/>
              <a:defRPr sz="2000">
                <a:solidFill>
                  <a:schemeClr val="tx2"/>
                </a:solidFill>
                <a:latin typeface="Franklin Gothic Book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60000"/>
              <a:buFont typeface="Wingdings 2" pitchFamily="18" charset="2"/>
              <a:buChar char=""/>
              <a:defRPr sz="2000">
                <a:solidFill>
                  <a:schemeClr val="tx2"/>
                </a:solidFill>
                <a:latin typeface="Franklin Gothic Book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 sz="2000">
                <a:solidFill>
                  <a:schemeClr val="tx2"/>
                </a:solidFill>
                <a:latin typeface="Franklin Gothic Book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 sz="2000">
                <a:solidFill>
                  <a:schemeClr val="tx2"/>
                </a:solidFill>
                <a:latin typeface="Franklin Gothic Book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 sz="2000">
                <a:solidFill>
                  <a:schemeClr val="tx2"/>
                </a:solidFill>
                <a:latin typeface="Franklin Gothic Book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 sz="2000">
                <a:solidFill>
                  <a:schemeClr val="tx2"/>
                </a:solidFill>
                <a:latin typeface="Franklin Gothic Book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altLang="ru-RU" sz="1800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43" name="Rectangle 41">
            <a:extLst>
              <a:ext uri="{FF2B5EF4-FFF2-40B4-BE49-F238E27FC236}">
                <a16:creationId xmlns:a16="http://schemas.microsoft.com/office/drawing/2014/main" id="{C4FBFDA0-3561-45BF-8D5E-97A6B17A323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56567" y="5905500"/>
            <a:ext cx="2844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"/>
              <a:defRPr sz="3200">
                <a:solidFill>
                  <a:schemeClr val="tx2"/>
                </a:solidFill>
                <a:latin typeface="Franklin Gothic Book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"/>
              <a:defRPr sz="2800">
                <a:solidFill>
                  <a:schemeClr val="tx2"/>
                </a:solidFill>
                <a:latin typeface="Franklin Gothic Book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"/>
              <a:defRPr sz="2400">
                <a:solidFill>
                  <a:schemeClr val="tx2"/>
                </a:solidFill>
                <a:latin typeface="Franklin Gothic Book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"/>
              <a:defRPr sz="2000">
                <a:solidFill>
                  <a:schemeClr val="tx2"/>
                </a:solidFill>
                <a:latin typeface="Franklin Gothic Book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60000"/>
              <a:buFont typeface="Wingdings 2" pitchFamily="18" charset="2"/>
              <a:buChar char=""/>
              <a:defRPr sz="2000">
                <a:solidFill>
                  <a:schemeClr val="tx2"/>
                </a:solidFill>
                <a:latin typeface="Franklin Gothic Book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 sz="2000">
                <a:solidFill>
                  <a:schemeClr val="tx2"/>
                </a:solidFill>
                <a:latin typeface="Franklin Gothic Book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 sz="2000">
                <a:solidFill>
                  <a:schemeClr val="tx2"/>
                </a:solidFill>
                <a:latin typeface="Franklin Gothic Book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 sz="2000">
                <a:solidFill>
                  <a:schemeClr val="tx2"/>
                </a:solidFill>
                <a:latin typeface="Franklin Gothic Book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 sz="2000">
                <a:solidFill>
                  <a:schemeClr val="tx2"/>
                </a:solidFill>
                <a:latin typeface="Franklin Gothic Book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altLang="ru-RU" sz="1800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44" name="Freeform 43">
            <a:extLst>
              <a:ext uri="{FF2B5EF4-FFF2-40B4-BE49-F238E27FC236}">
                <a16:creationId xmlns:a16="http://schemas.microsoft.com/office/drawing/2014/main" id="{D166950B-5007-4FEF-8B17-99799F69C42F}"/>
              </a:ext>
            </a:extLst>
          </p:cNvPr>
          <p:cNvSpPr>
            <a:spLocks/>
          </p:cNvSpPr>
          <p:nvPr/>
        </p:nvSpPr>
        <p:spPr bwMode="auto">
          <a:xfrm>
            <a:off x="5112142" y="3436938"/>
            <a:ext cx="1727200" cy="711200"/>
          </a:xfrm>
          <a:custGeom>
            <a:avLst/>
            <a:gdLst>
              <a:gd name="T0" fmla="*/ 4352 w 544"/>
              <a:gd name="T1" fmla="*/ 1712 h 224"/>
              <a:gd name="T2" fmla="*/ 1928 w 544"/>
              <a:gd name="T3" fmla="*/ 1216 h 224"/>
              <a:gd name="T4" fmla="*/ 0 w 544"/>
              <a:gd name="T5" fmla="*/ 0 h 224"/>
              <a:gd name="T6" fmla="*/ 0 60000 65536"/>
              <a:gd name="T7" fmla="*/ 0 60000 65536"/>
              <a:gd name="T8" fmla="*/ 0 60000 65536"/>
              <a:gd name="T9" fmla="*/ 0 w 544"/>
              <a:gd name="T10" fmla="*/ 0 h 224"/>
              <a:gd name="T11" fmla="*/ 544 w 544"/>
              <a:gd name="T12" fmla="*/ 224 h 22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544" h="224">
                <a:moveTo>
                  <a:pt x="544" y="214"/>
                </a:moveTo>
                <a:cubicBezTo>
                  <a:pt x="544" y="214"/>
                  <a:pt x="440" y="224"/>
                  <a:pt x="241" y="152"/>
                </a:cubicBezTo>
                <a:cubicBezTo>
                  <a:pt x="82" y="94"/>
                  <a:pt x="27" y="29"/>
                  <a:pt x="0" y="0"/>
                </a:cubicBezTo>
              </a:path>
            </a:pathLst>
          </a:custGeom>
          <a:noFill/>
          <a:ln w="50800" cap="rnd">
            <a:solidFill>
              <a:srgbClr val="0099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45" name="Freeform 44">
            <a:extLst>
              <a:ext uri="{FF2B5EF4-FFF2-40B4-BE49-F238E27FC236}">
                <a16:creationId xmlns:a16="http://schemas.microsoft.com/office/drawing/2014/main" id="{FA915F30-AEB5-4598-B127-DAAE84C6E3BB}"/>
              </a:ext>
            </a:extLst>
          </p:cNvPr>
          <p:cNvSpPr>
            <a:spLocks/>
          </p:cNvSpPr>
          <p:nvPr/>
        </p:nvSpPr>
        <p:spPr bwMode="auto">
          <a:xfrm>
            <a:off x="5020067" y="3316288"/>
            <a:ext cx="149225" cy="165100"/>
          </a:xfrm>
          <a:custGeom>
            <a:avLst/>
            <a:gdLst>
              <a:gd name="T0" fmla="*/ 58 w 94"/>
              <a:gd name="T1" fmla="*/ 76 h 104"/>
              <a:gd name="T2" fmla="*/ 22 w 94"/>
              <a:gd name="T3" fmla="*/ 104 h 104"/>
              <a:gd name="T4" fmla="*/ 0 w 94"/>
              <a:gd name="T5" fmla="*/ 0 h 104"/>
              <a:gd name="T6" fmla="*/ 94 w 94"/>
              <a:gd name="T7" fmla="*/ 50 h 104"/>
              <a:gd name="T8" fmla="*/ 58 w 94"/>
              <a:gd name="T9" fmla="*/ 76 h 10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94"/>
              <a:gd name="T16" fmla="*/ 0 h 104"/>
              <a:gd name="T17" fmla="*/ 94 w 94"/>
              <a:gd name="T18" fmla="*/ 104 h 10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94" h="104">
                <a:moveTo>
                  <a:pt x="58" y="76"/>
                </a:moveTo>
                <a:lnTo>
                  <a:pt x="22" y="104"/>
                </a:lnTo>
                <a:lnTo>
                  <a:pt x="0" y="0"/>
                </a:lnTo>
                <a:lnTo>
                  <a:pt x="94" y="50"/>
                </a:lnTo>
                <a:lnTo>
                  <a:pt x="58" y="76"/>
                </a:lnTo>
                <a:close/>
              </a:path>
            </a:pathLst>
          </a:custGeom>
          <a:solidFill>
            <a:srgbClr val="0099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46" name="Freeform 45">
            <a:extLst>
              <a:ext uri="{FF2B5EF4-FFF2-40B4-BE49-F238E27FC236}">
                <a16:creationId xmlns:a16="http://schemas.microsoft.com/office/drawing/2014/main" id="{FCBAAC5F-8912-4023-9F38-710340AA7A70}"/>
              </a:ext>
            </a:extLst>
          </p:cNvPr>
          <p:cNvSpPr>
            <a:spLocks/>
          </p:cNvSpPr>
          <p:nvPr/>
        </p:nvSpPr>
        <p:spPr bwMode="auto">
          <a:xfrm>
            <a:off x="5369317" y="3792538"/>
            <a:ext cx="1470025" cy="355600"/>
          </a:xfrm>
          <a:custGeom>
            <a:avLst/>
            <a:gdLst>
              <a:gd name="T0" fmla="*/ 3704 w 463"/>
              <a:gd name="T1" fmla="*/ 816 h 112"/>
              <a:gd name="T2" fmla="*/ 1280 w 463"/>
              <a:gd name="T3" fmla="*/ 320 h 112"/>
              <a:gd name="T4" fmla="*/ 0 w 463"/>
              <a:gd name="T5" fmla="*/ 656 h 112"/>
              <a:gd name="T6" fmla="*/ 0 60000 65536"/>
              <a:gd name="T7" fmla="*/ 0 60000 65536"/>
              <a:gd name="T8" fmla="*/ 0 60000 65536"/>
              <a:gd name="T9" fmla="*/ 0 w 463"/>
              <a:gd name="T10" fmla="*/ 0 h 112"/>
              <a:gd name="T11" fmla="*/ 463 w 463"/>
              <a:gd name="T12" fmla="*/ 112 h 11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63" h="112">
                <a:moveTo>
                  <a:pt x="463" y="102"/>
                </a:moveTo>
                <a:cubicBezTo>
                  <a:pt x="463" y="102"/>
                  <a:pt x="359" y="112"/>
                  <a:pt x="160" y="40"/>
                </a:cubicBezTo>
                <a:cubicBezTo>
                  <a:pt x="58" y="0"/>
                  <a:pt x="38" y="24"/>
                  <a:pt x="0" y="82"/>
                </a:cubicBezTo>
              </a:path>
            </a:pathLst>
          </a:custGeom>
          <a:noFill/>
          <a:ln w="50800" cap="rnd">
            <a:solidFill>
              <a:srgbClr val="0099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47" name="Freeform 46">
            <a:extLst>
              <a:ext uri="{FF2B5EF4-FFF2-40B4-BE49-F238E27FC236}">
                <a16:creationId xmlns:a16="http://schemas.microsoft.com/office/drawing/2014/main" id="{C3EA221A-0114-4305-A318-F19F5C7DDFBE}"/>
              </a:ext>
            </a:extLst>
          </p:cNvPr>
          <p:cNvSpPr>
            <a:spLocks/>
          </p:cNvSpPr>
          <p:nvPr/>
        </p:nvSpPr>
        <p:spPr bwMode="auto">
          <a:xfrm>
            <a:off x="5286767" y="4014788"/>
            <a:ext cx="142875" cy="165100"/>
          </a:xfrm>
          <a:custGeom>
            <a:avLst/>
            <a:gdLst>
              <a:gd name="T0" fmla="*/ 52 w 90"/>
              <a:gd name="T1" fmla="*/ 24 h 104"/>
              <a:gd name="T2" fmla="*/ 90 w 90"/>
              <a:gd name="T3" fmla="*/ 48 h 104"/>
              <a:gd name="T4" fmla="*/ 0 w 90"/>
              <a:gd name="T5" fmla="*/ 104 h 104"/>
              <a:gd name="T6" fmla="*/ 14 w 90"/>
              <a:gd name="T7" fmla="*/ 0 h 104"/>
              <a:gd name="T8" fmla="*/ 52 w 90"/>
              <a:gd name="T9" fmla="*/ 24 h 10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90"/>
              <a:gd name="T16" fmla="*/ 0 h 104"/>
              <a:gd name="T17" fmla="*/ 90 w 90"/>
              <a:gd name="T18" fmla="*/ 104 h 10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90" h="104">
                <a:moveTo>
                  <a:pt x="52" y="24"/>
                </a:moveTo>
                <a:lnTo>
                  <a:pt x="90" y="48"/>
                </a:lnTo>
                <a:lnTo>
                  <a:pt x="0" y="104"/>
                </a:lnTo>
                <a:lnTo>
                  <a:pt x="14" y="0"/>
                </a:lnTo>
                <a:lnTo>
                  <a:pt x="52" y="24"/>
                </a:lnTo>
                <a:close/>
              </a:path>
            </a:pathLst>
          </a:custGeom>
          <a:solidFill>
            <a:srgbClr val="0099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48" name="Freeform 47">
            <a:extLst>
              <a:ext uri="{FF2B5EF4-FFF2-40B4-BE49-F238E27FC236}">
                <a16:creationId xmlns:a16="http://schemas.microsoft.com/office/drawing/2014/main" id="{330B86F6-7434-413F-8ABC-5AB8121611A5}"/>
              </a:ext>
            </a:extLst>
          </p:cNvPr>
          <p:cNvSpPr>
            <a:spLocks/>
          </p:cNvSpPr>
          <p:nvPr/>
        </p:nvSpPr>
        <p:spPr bwMode="auto">
          <a:xfrm>
            <a:off x="5553467" y="2973388"/>
            <a:ext cx="1285875" cy="1174750"/>
          </a:xfrm>
          <a:custGeom>
            <a:avLst/>
            <a:gdLst>
              <a:gd name="T0" fmla="*/ 3240 w 405"/>
              <a:gd name="T1" fmla="*/ 2880 h 370"/>
              <a:gd name="T2" fmla="*/ 816 w 405"/>
              <a:gd name="T3" fmla="*/ 2384 h 370"/>
              <a:gd name="T4" fmla="*/ 120 w 405"/>
              <a:gd name="T5" fmla="*/ 0 h 370"/>
              <a:gd name="T6" fmla="*/ 0 60000 65536"/>
              <a:gd name="T7" fmla="*/ 0 60000 65536"/>
              <a:gd name="T8" fmla="*/ 0 60000 65536"/>
              <a:gd name="T9" fmla="*/ 0 w 405"/>
              <a:gd name="T10" fmla="*/ 0 h 370"/>
              <a:gd name="T11" fmla="*/ 405 w 405"/>
              <a:gd name="T12" fmla="*/ 370 h 37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05" h="370">
                <a:moveTo>
                  <a:pt x="405" y="360"/>
                </a:moveTo>
                <a:cubicBezTo>
                  <a:pt x="405" y="360"/>
                  <a:pt x="301" y="370"/>
                  <a:pt x="102" y="298"/>
                </a:cubicBezTo>
                <a:cubicBezTo>
                  <a:pt x="0" y="258"/>
                  <a:pt x="4" y="69"/>
                  <a:pt x="15" y="0"/>
                </a:cubicBezTo>
              </a:path>
            </a:pathLst>
          </a:custGeom>
          <a:noFill/>
          <a:ln w="50800" cap="rnd">
            <a:solidFill>
              <a:srgbClr val="0099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49" name="Freeform 48">
            <a:extLst>
              <a:ext uri="{FF2B5EF4-FFF2-40B4-BE49-F238E27FC236}">
                <a16:creationId xmlns:a16="http://schemas.microsoft.com/office/drawing/2014/main" id="{EE109EC2-F63F-4968-AA90-7AA859543952}"/>
              </a:ext>
            </a:extLst>
          </p:cNvPr>
          <p:cNvSpPr>
            <a:spLocks/>
          </p:cNvSpPr>
          <p:nvPr/>
        </p:nvSpPr>
        <p:spPr bwMode="auto">
          <a:xfrm>
            <a:off x="5528067" y="2824163"/>
            <a:ext cx="142875" cy="161925"/>
          </a:xfrm>
          <a:custGeom>
            <a:avLst/>
            <a:gdLst>
              <a:gd name="T0" fmla="*/ 46 w 90"/>
              <a:gd name="T1" fmla="*/ 94 h 102"/>
              <a:gd name="T2" fmla="*/ 0 w 90"/>
              <a:gd name="T3" fmla="*/ 88 h 102"/>
              <a:gd name="T4" fmla="*/ 60 w 90"/>
              <a:gd name="T5" fmla="*/ 0 h 102"/>
              <a:gd name="T6" fmla="*/ 90 w 90"/>
              <a:gd name="T7" fmla="*/ 102 h 102"/>
              <a:gd name="T8" fmla="*/ 46 w 90"/>
              <a:gd name="T9" fmla="*/ 94 h 10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90"/>
              <a:gd name="T16" fmla="*/ 0 h 102"/>
              <a:gd name="T17" fmla="*/ 90 w 90"/>
              <a:gd name="T18" fmla="*/ 102 h 10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90" h="102">
                <a:moveTo>
                  <a:pt x="46" y="94"/>
                </a:moveTo>
                <a:lnTo>
                  <a:pt x="0" y="88"/>
                </a:lnTo>
                <a:lnTo>
                  <a:pt x="60" y="0"/>
                </a:lnTo>
                <a:lnTo>
                  <a:pt x="90" y="102"/>
                </a:lnTo>
                <a:lnTo>
                  <a:pt x="46" y="94"/>
                </a:lnTo>
                <a:close/>
              </a:path>
            </a:pathLst>
          </a:custGeom>
          <a:solidFill>
            <a:srgbClr val="0099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50" name="Freeform 50">
            <a:extLst>
              <a:ext uri="{FF2B5EF4-FFF2-40B4-BE49-F238E27FC236}">
                <a16:creationId xmlns:a16="http://schemas.microsoft.com/office/drawing/2014/main" id="{228B114A-FFB5-4DA3-9D1E-EBDF79225B3B}"/>
              </a:ext>
            </a:extLst>
          </p:cNvPr>
          <p:cNvSpPr>
            <a:spLocks/>
          </p:cNvSpPr>
          <p:nvPr/>
        </p:nvSpPr>
        <p:spPr bwMode="auto">
          <a:xfrm>
            <a:off x="5102617" y="3436938"/>
            <a:ext cx="1727200" cy="711200"/>
          </a:xfrm>
          <a:custGeom>
            <a:avLst/>
            <a:gdLst>
              <a:gd name="T0" fmla="*/ 4352 w 544"/>
              <a:gd name="T1" fmla="*/ 1712 h 224"/>
              <a:gd name="T2" fmla="*/ 1928 w 544"/>
              <a:gd name="T3" fmla="*/ 1216 h 224"/>
              <a:gd name="T4" fmla="*/ 0 w 544"/>
              <a:gd name="T5" fmla="*/ 0 h 224"/>
              <a:gd name="T6" fmla="*/ 0 60000 65536"/>
              <a:gd name="T7" fmla="*/ 0 60000 65536"/>
              <a:gd name="T8" fmla="*/ 0 60000 65536"/>
              <a:gd name="T9" fmla="*/ 0 w 544"/>
              <a:gd name="T10" fmla="*/ 0 h 224"/>
              <a:gd name="T11" fmla="*/ 544 w 544"/>
              <a:gd name="T12" fmla="*/ 224 h 22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544" h="224">
                <a:moveTo>
                  <a:pt x="544" y="214"/>
                </a:moveTo>
                <a:cubicBezTo>
                  <a:pt x="544" y="214"/>
                  <a:pt x="440" y="224"/>
                  <a:pt x="241" y="152"/>
                </a:cubicBezTo>
                <a:cubicBezTo>
                  <a:pt x="82" y="94"/>
                  <a:pt x="27" y="29"/>
                  <a:pt x="0" y="0"/>
                </a:cubicBezTo>
              </a:path>
            </a:pathLst>
          </a:custGeom>
          <a:noFill/>
          <a:ln w="50800" cap="rnd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51" name="Freeform 51">
            <a:extLst>
              <a:ext uri="{FF2B5EF4-FFF2-40B4-BE49-F238E27FC236}">
                <a16:creationId xmlns:a16="http://schemas.microsoft.com/office/drawing/2014/main" id="{CF3E9FB4-0500-474C-8E78-A12BF3746595}"/>
              </a:ext>
            </a:extLst>
          </p:cNvPr>
          <p:cNvSpPr>
            <a:spLocks/>
          </p:cNvSpPr>
          <p:nvPr/>
        </p:nvSpPr>
        <p:spPr bwMode="auto">
          <a:xfrm>
            <a:off x="5010542" y="3316288"/>
            <a:ext cx="149225" cy="165100"/>
          </a:xfrm>
          <a:custGeom>
            <a:avLst/>
            <a:gdLst>
              <a:gd name="T0" fmla="*/ 58 w 94"/>
              <a:gd name="T1" fmla="*/ 76 h 104"/>
              <a:gd name="T2" fmla="*/ 22 w 94"/>
              <a:gd name="T3" fmla="*/ 104 h 104"/>
              <a:gd name="T4" fmla="*/ 0 w 94"/>
              <a:gd name="T5" fmla="*/ 0 h 104"/>
              <a:gd name="T6" fmla="*/ 94 w 94"/>
              <a:gd name="T7" fmla="*/ 50 h 104"/>
              <a:gd name="T8" fmla="*/ 58 w 94"/>
              <a:gd name="T9" fmla="*/ 76 h 10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94"/>
              <a:gd name="T16" fmla="*/ 0 h 104"/>
              <a:gd name="T17" fmla="*/ 94 w 94"/>
              <a:gd name="T18" fmla="*/ 104 h 10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94" h="104">
                <a:moveTo>
                  <a:pt x="58" y="76"/>
                </a:moveTo>
                <a:lnTo>
                  <a:pt x="22" y="104"/>
                </a:lnTo>
                <a:lnTo>
                  <a:pt x="0" y="0"/>
                </a:lnTo>
                <a:lnTo>
                  <a:pt x="94" y="50"/>
                </a:lnTo>
                <a:lnTo>
                  <a:pt x="58" y="76"/>
                </a:lnTo>
                <a:close/>
              </a:path>
            </a:pathLst>
          </a:custGeom>
          <a:solidFill>
            <a:srgbClr val="0000FF"/>
          </a:solidFill>
          <a:ln w="9525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52" name="Freeform 52">
            <a:extLst>
              <a:ext uri="{FF2B5EF4-FFF2-40B4-BE49-F238E27FC236}">
                <a16:creationId xmlns:a16="http://schemas.microsoft.com/office/drawing/2014/main" id="{0E461EF7-9934-46DE-9FEF-A213AF778992}"/>
              </a:ext>
            </a:extLst>
          </p:cNvPr>
          <p:cNvSpPr>
            <a:spLocks/>
          </p:cNvSpPr>
          <p:nvPr/>
        </p:nvSpPr>
        <p:spPr bwMode="auto">
          <a:xfrm>
            <a:off x="5359792" y="3792538"/>
            <a:ext cx="1470025" cy="355600"/>
          </a:xfrm>
          <a:custGeom>
            <a:avLst/>
            <a:gdLst>
              <a:gd name="T0" fmla="*/ 3704 w 463"/>
              <a:gd name="T1" fmla="*/ 816 h 112"/>
              <a:gd name="T2" fmla="*/ 1280 w 463"/>
              <a:gd name="T3" fmla="*/ 320 h 112"/>
              <a:gd name="T4" fmla="*/ 0 w 463"/>
              <a:gd name="T5" fmla="*/ 656 h 112"/>
              <a:gd name="T6" fmla="*/ 0 60000 65536"/>
              <a:gd name="T7" fmla="*/ 0 60000 65536"/>
              <a:gd name="T8" fmla="*/ 0 60000 65536"/>
              <a:gd name="T9" fmla="*/ 0 w 463"/>
              <a:gd name="T10" fmla="*/ 0 h 112"/>
              <a:gd name="T11" fmla="*/ 463 w 463"/>
              <a:gd name="T12" fmla="*/ 112 h 11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63" h="112">
                <a:moveTo>
                  <a:pt x="463" y="102"/>
                </a:moveTo>
                <a:cubicBezTo>
                  <a:pt x="463" y="102"/>
                  <a:pt x="359" y="112"/>
                  <a:pt x="160" y="40"/>
                </a:cubicBezTo>
                <a:cubicBezTo>
                  <a:pt x="58" y="0"/>
                  <a:pt x="38" y="24"/>
                  <a:pt x="0" y="82"/>
                </a:cubicBezTo>
              </a:path>
            </a:pathLst>
          </a:custGeom>
          <a:noFill/>
          <a:ln w="50800" cap="rnd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53" name="Freeform 53">
            <a:extLst>
              <a:ext uri="{FF2B5EF4-FFF2-40B4-BE49-F238E27FC236}">
                <a16:creationId xmlns:a16="http://schemas.microsoft.com/office/drawing/2014/main" id="{71FE0E4F-19B2-4C82-A0EE-6ED0A8DA9C12}"/>
              </a:ext>
            </a:extLst>
          </p:cNvPr>
          <p:cNvSpPr>
            <a:spLocks/>
          </p:cNvSpPr>
          <p:nvPr/>
        </p:nvSpPr>
        <p:spPr bwMode="auto">
          <a:xfrm>
            <a:off x="5277242" y="4014788"/>
            <a:ext cx="142875" cy="165100"/>
          </a:xfrm>
          <a:custGeom>
            <a:avLst/>
            <a:gdLst>
              <a:gd name="T0" fmla="*/ 52 w 90"/>
              <a:gd name="T1" fmla="*/ 24 h 104"/>
              <a:gd name="T2" fmla="*/ 90 w 90"/>
              <a:gd name="T3" fmla="*/ 48 h 104"/>
              <a:gd name="T4" fmla="*/ 0 w 90"/>
              <a:gd name="T5" fmla="*/ 104 h 104"/>
              <a:gd name="T6" fmla="*/ 14 w 90"/>
              <a:gd name="T7" fmla="*/ 0 h 104"/>
              <a:gd name="T8" fmla="*/ 52 w 90"/>
              <a:gd name="T9" fmla="*/ 24 h 10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90"/>
              <a:gd name="T16" fmla="*/ 0 h 104"/>
              <a:gd name="T17" fmla="*/ 90 w 90"/>
              <a:gd name="T18" fmla="*/ 104 h 10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90" h="104">
                <a:moveTo>
                  <a:pt x="52" y="24"/>
                </a:moveTo>
                <a:lnTo>
                  <a:pt x="90" y="48"/>
                </a:lnTo>
                <a:lnTo>
                  <a:pt x="0" y="104"/>
                </a:lnTo>
                <a:lnTo>
                  <a:pt x="14" y="0"/>
                </a:lnTo>
                <a:lnTo>
                  <a:pt x="52" y="24"/>
                </a:lnTo>
                <a:close/>
              </a:path>
            </a:pathLst>
          </a:custGeom>
          <a:solidFill>
            <a:srgbClr val="0000FF"/>
          </a:solidFill>
          <a:ln w="9525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54" name="Freeform 54">
            <a:extLst>
              <a:ext uri="{FF2B5EF4-FFF2-40B4-BE49-F238E27FC236}">
                <a16:creationId xmlns:a16="http://schemas.microsoft.com/office/drawing/2014/main" id="{E21560F7-917B-4E57-BC17-A1308487E8D4}"/>
              </a:ext>
            </a:extLst>
          </p:cNvPr>
          <p:cNvSpPr>
            <a:spLocks/>
          </p:cNvSpPr>
          <p:nvPr/>
        </p:nvSpPr>
        <p:spPr bwMode="auto">
          <a:xfrm>
            <a:off x="5543942" y="2973388"/>
            <a:ext cx="1285875" cy="1174750"/>
          </a:xfrm>
          <a:custGeom>
            <a:avLst/>
            <a:gdLst>
              <a:gd name="T0" fmla="*/ 3240 w 405"/>
              <a:gd name="T1" fmla="*/ 2880 h 370"/>
              <a:gd name="T2" fmla="*/ 816 w 405"/>
              <a:gd name="T3" fmla="*/ 2384 h 370"/>
              <a:gd name="T4" fmla="*/ 120 w 405"/>
              <a:gd name="T5" fmla="*/ 0 h 370"/>
              <a:gd name="T6" fmla="*/ 0 60000 65536"/>
              <a:gd name="T7" fmla="*/ 0 60000 65536"/>
              <a:gd name="T8" fmla="*/ 0 60000 65536"/>
              <a:gd name="T9" fmla="*/ 0 w 405"/>
              <a:gd name="T10" fmla="*/ 0 h 370"/>
              <a:gd name="T11" fmla="*/ 405 w 405"/>
              <a:gd name="T12" fmla="*/ 370 h 37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05" h="370">
                <a:moveTo>
                  <a:pt x="405" y="360"/>
                </a:moveTo>
                <a:cubicBezTo>
                  <a:pt x="405" y="360"/>
                  <a:pt x="301" y="370"/>
                  <a:pt x="102" y="298"/>
                </a:cubicBezTo>
                <a:cubicBezTo>
                  <a:pt x="0" y="258"/>
                  <a:pt x="4" y="69"/>
                  <a:pt x="15" y="0"/>
                </a:cubicBezTo>
              </a:path>
            </a:pathLst>
          </a:custGeom>
          <a:noFill/>
          <a:ln w="50800" cap="rnd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55" name="Freeform 55">
            <a:extLst>
              <a:ext uri="{FF2B5EF4-FFF2-40B4-BE49-F238E27FC236}">
                <a16:creationId xmlns:a16="http://schemas.microsoft.com/office/drawing/2014/main" id="{E0776740-885C-4612-957E-A898FED0C00D}"/>
              </a:ext>
            </a:extLst>
          </p:cNvPr>
          <p:cNvSpPr>
            <a:spLocks/>
          </p:cNvSpPr>
          <p:nvPr/>
        </p:nvSpPr>
        <p:spPr bwMode="auto">
          <a:xfrm>
            <a:off x="5518542" y="2824163"/>
            <a:ext cx="142875" cy="161925"/>
          </a:xfrm>
          <a:custGeom>
            <a:avLst/>
            <a:gdLst>
              <a:gd name="T0" fmla="*/ 46 w 90"/>
              <a:gd name="T1" fmla="*/ 94 h 102"/>
              <a:gd name="T2" fmla="*/ 0 w 90"/>
              <a:gd name="T3" fmla="*/ 88 h 102"/>
              <a:gd name="T4" fmla="*/ 60 w 90"/>
              <a:gd name="T5" fmla="*/ 0 h 102"/>
              <a:gd name="T6" fmla="*/ 90 w 90"/>
              <a:gd name="T7" fmla="*/ 102 h 102"/>
              <a:gd name="T8" fmla="*/ 46 w 90"/>
              <a:gd name="T9" fmla="*/ 94 h 10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90"/>
              <a:gd name="T16" fmla="*/ 0 h 102"/>
              <a:gd name="T17" fmla="*/ 90 w 90"/>
              <a:gd name="T18" fmla="*/ 102 h 10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90" h="102">
                <a:moveTo>
                  <a:pt x="46" y="94"/>
                </a:moveTo>
                <a:lnTo>
                  <a:pt x="0" y="88"/>
                </a:lnTo>
                <a:lnTo>
                  <a:pt x="60" y="0"/>
                </a:lnTo>
                <a:lnTo>
                  <a:pt x="90" y="102"/>
                </a:lnTo>
                <a:lnTo>
                  <a:pt x="46" y="94"/>
                </a:lnTo>
                <a:close/>
              </a:path>
            </a:pathLst>
          </a:custGeom>
          <a:solidFill>
            <a:srgbClr val="0000FF"/>
          </a:solidFill>
          <a:ln w="9525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56" name="Freeform 56">
            <a:extLst>
              <a:ext uri="{FF2B5EF4-FFF2-40B4-BE49-F238E27FC236}">
                <a16:creationId xmlns:a16="http://schemas.microsoft.com/office/drawing/2014/main" id="{08617D63-E6D6-4950-9C70-E1CDD7CB3793}"/>
              </a:ext>
            </a:extLst>
          </p:cNvPr>
          <p:cNvSpPr>
            <a:spLocks/>
          </p:cNvSpPr>
          <p:nvPr/>
        </p:nvSpPr>
        <p:spPr bwMode="auto">
          <a:xfrm>
            <a:off x="5102617" y="3436938"/>
            <a:ext cx="1727200" cy="711200"/>
          </a:xfrm>
          <a:custGeom>
            <a:avLst/>
            <a:gdLst>
              <a:gd name="T0" fmla="*/ 4352 w 544"/>
              <a:gd name="T1" fmla="*/ 1712 h 224"/>
              <a:gd name="T2" fmla="*/ 1928 w 544"/>
              <a:gd name="T3" fmla="*/ 1216 h 224"/>
              <a:gd name="T4" fmla="*/ 0 w 544"/>
              <a:gd name="T5" fmla="*/ 0 h 224"/>
              <a:gd name="T6" fmla="*/ 0 60000 65536"/>
              <a:gd name="T7" fmla="*/ 0 60000 65536"/>
              <a:gd name="T8" fmla="*/ 0 60000 65536"/>
              <a:gd name="T9" fmla="*/ 0 w 544"/>
              <a:gd name="T10" fmla="*/ 0 h 224"/>
              <a:gd name="T11" fmla="*/ 544 w 544"/>
              <a:gd name="T12" fmla="*/ 224 h 22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544" h="224">
                <a:moveTo>
                  <a:pt x="544" y="214"/>
                </a:moveTo>
                <a:cubicBezTo>
                  <a:pt x="544" y="214"/>
                  <a:pt x="440" y="224"/>
                  <a:pt x="241" y="152"/>
                </a:cubicBezTo>
                <a:cubicBezTo>
                  <a:pt x="82" y="94"/>
                  <a:pt x="27" y="29"/>
                  <a:pt x="0" y="0"/>
                </a:cubicBezTo>
              </a:path>
            </a:pathLst>
          </a:custGeom>
          <a:noFill/>
          <a:ln w="38100">
            <a:solidFill>
              <a:srgbClr val="0000FF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57" name="Freeform 57">
            <a:extLst>
              <a:ext uri="{FF2B5EF4-FFF2-40B4-BE49-F238E27FC236}">
                <a16:creationId xmlns:a16="http://schemas.microsoft.com/office/drawing/2014/main" id="{23428BEA-33D7-42F1-804E-AA284850C350}"/>
              </a:ext>
            </a:extLst>
          </p:cNvPr>
          <p:cNvSpPr>
            <a:spLocks/>
          </p:cNvSpPr>
          <p:nvPr/>
        </p:nvSpPr>
        <p:spPr bwMode="auto">
          <a:xfrm>
            <a:off x="5039117" y="3351213"/>
            <a:ext cx="104775" cy="117475"/>
          </a:xfrm>
          <a:custGeom>
            <a:avLst/>
            <a:gdLst>
              <a:gd name="T0" fmla="*/ 40 w 66"/>
              <a:gd name="T1" fmla="*/ 54 h 74"/>
              <a:gd name="T2" fmla="*/ 14 w 66"/>
              <a:gd name="T3" fmla="*/ 74 h 74"/>
              <a:gd name="T4" fmla="*/ 0 w 66"/>
              <a:gd name="T5" fmla="*/ 0 h 74"/>
              <a:gd name="T6" fmla="*/ 66 w 66"/>
              <a:gd name="T7" fmla="*/ 36 h 74"/>
              <a:gd name="T8" fmla="*/ 40 w 66"/>
              <a:gd name="T9" fmla="*/ 54 h 7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66"/>
              <a:gd name="T16" fmla="*/ 0 h 74"/>
              <a:gd name="T17" fmla="*/ 66 w 66"/>
              <a:gd name="T18" fmla="*/ 74 h 7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66" h="74">
                <a:moveTo>
                  <a:pt x="40" y="54"/>
                </a:moveTo>
                <a:lnTo>
                  <a:pt x="14" y="74"/>
                </a:lnTo>
                <a:lnTo>
                  <a:pt x="0" y="0"/>
                </a:lnTo>
                <a:lnTo>
                  <a:pt x="66" y="36"/>
                </a:lnTo>
                <a:lnTo>
                  <a:pt x="40" y="54"/>
                </a:lnTo>
                <a:close/>
              </a:path>
            </a:pathLst>
          </a:custGeom>
          <a:solidFill>
            <a:srgbClr val="0000FF"/>
          </a:solidFill>
          <a:ln w="9525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58" name="Freeform 58">
            <a:extLst>
              <a:ext uri="{FF2B5EF4-FFF2-40B4-BE49-F238E27FC236}">
                <a16:creationId xmlns:a16="http://schemas.microsoft.com/office/drawing/2014/main" id="{4C11B48B-7A10-46D3-851D-51E7E0D0A666}"/>
              </a:ext>
            </a:extLst>
          </p:cNvPr>
          <p:cNvSpPr>
            <a:spLocks/>
          </p:cNvSpPr>
          <p:nvPr/>
        </p:nvSpPr>
        <p:spPr bwMode="auto">
          <a:xfrm>
            <a:off x="5359792" y="3792538"/>
            <a:ext cx="1470025" cy="355600"/>
          </a:xfrm>
          <a:custGeom>
            <a:avLst/>
            <a:gdLst>
              <a:gd name="T0" fmla="*/ 3704 w 463"/>
              <a:gd name="T1" fmla="*/ 816 h 112"/>
              <a:gd name="T2" fmla="*/ 1280 w 463"/>
              <a:gd name="T3" fmla="*/ 320 h 112"/>
              <a:gd name="T4" fmla="*/ 0 w 463"/>
              <a:gd name="T5" fmla="*/ 656 h 112"/>
              <a:gd name="T6" fmla="*/ 0 60000 65536"/>
              <a:gd name="T7" fmla="*/ 0 60000 65536"/>
              <a:gd name="T8" fmla="*/ 0 60000 65536"/>
              <a:gd name="T9" fmla="*/ 0 w 463"/>
              <a:gd name="T10" fmla="*/ 0 h 112"/>
              <a:gd name="T11" fmla="*/ 463 w 463"/>
              <a:gd name="T12" fmla="*/ 112 h 11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63" h="112">
                <a:moveTo>
                  <a:pt x="463" y="102"/>
                </a:moveTo>
                <a:cubicBezTo>
                  <a:pt x="463" y="102"/>
                  <a:pt x="359" y="112"/>
                  <a:pt x="160" y="40"/>
                </a:cubicBezTo>
                <a:cubicBezTo>
                  <a:pt x="58" y="0"/>
                  <a:pt x="38" y="24"/>
                  <a:pt x="0" y="82"/>
                </a:cubicBezTo>
              </a:path>
            </a:pathLst>
          </a:custGeom>
          <a:noFill/>
          <a:ln w="38100">
            <a:solidFill>
              <a:srgbClr val="0000FF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59" name="Freeform 59">
            <a:extLst>
              <a:ext uri="{FF2B5EF4-FFF2-40B4-BE49-F238E27FC236}">
                <a16:creationId xmlns:a16="http://schemas.microsoft.com/office/drawing/2014/main" id="{9E9A00EC-2A69-4191-B35B-FC95F35E1997}"/>
              </a:ext>
            </a:extLst>
          </p:cNvPr>
          <p:cNvSpPr>
            <a:spLocks/>
          </p:cNvSpPr>
          <p:nvPr/>
        </p:nvSpPr>
        <p:spPr bwMode="auto">
          <a:xfrm>
            <a:off x="5302642" y="4024313"/>
            <a:ext cx="117475" cy="117475"/>
          </a:xfrm>
          <a:custGeom>
            <a:avLst/>
            <a:gdLst>
              <a:gd name="T0" fmla="*/ 36 w 74"/>
              <a:gd name="T1" fmla="*/ 18 h 74"/>
              <a:gd name="T2" fmla="*/ 74 w 74"/>
              <a:gd name="T3" fmla="*/ 42 h 74"/>
              <a:gd name="T4" fmla="*/ 0 w 74"/>
              <a:gd name="T5" fmla="*/ 74 h 74"/>
              <a:gd name="T6" fmla="*/ 10 w 74"/>
              <a:gd name="T7" fmla="*/ 0 h 74"/>
              <a:gd name="T8" fmla="*/ 36 w 74"/>
              <a:gd name="T9" fmla="*/ 18 h 7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74"/>
              <a:gd name="T16" fmla="*/ 0 h 74"/>
              <a:gd name="T17" fmla="*/ 74 w 74"/>
              <a:gd name="T18" fmla="*/ 74 h 7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74" h="74">
                <a:moveTo>
                  <a:pt x="36" y="18"/>
                </a:moveTo>
                <a:lnTo>
                  <a:pt x="74" y="42"/>
                </a:lnTo>
                <a:lnTo>
                  <a:pt x="0" y="74"/>
                </a:lnTo>
                <a:lnTo>
                  <a:pt x="10" y="0"/>
                </a:lnTo>
                <a:lnTo>
                  <a:pt x="36" y="18"/>
                </a:lnTo>
                <a:close/>
              </a:path>
            </a:pathLst>
          </a:custGeom>
          <a:solidFill>
            <a:srgbClr val="0000FF"/>
          </a:solidFill>
          <a:ln w="9525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60" name="Freeform 60">
            <a:extLst>
              <a:ext uri="{FF2B5EF4-FFF2-40B4-BE49-F238E27FC236}">
                <a16:creationId xmlns:a16="http://schemas.microsoft.com/office/drawing/2014/main" id="{25262E4B-F0CC-4178-A87E-25A70E06A3E7}"/>
              </a:ext>
            </a:extLst>
          </p:cNvPr>
          <p:cNvSpPr>
            <a:spLocks/>
          </p:cNvSpPr>
          <p:nvPr/>
        </p:nvSpPr>
        <p:spPr bwMode="auto">
          <a:xfrm>
            <a:off x="5543942" y="2973388"/>
            <a:ext cx="1285875" cy="1174750"/>
          </a:xfrm>
          <a:custGeom>
            <a:avLst/>
            <a:gdLst>
              <a:gd name="T0" fmla="*/ 3240 w 405"/>
              <a:gd name="T1" fmla="*/ 2880 h 370"/>
              <a:gd name="T2" fmla="*/ 816 w 405"/>
              <a:gd name="T3" fmla="*/ 2384 h 370"/>
              <a:gd name="T4" fmla="*/ 120 w 405"/>
              <a:gd name="T5" fmla="*/ 0 h 370"/>
              <a:gd name="T6" fmla="*/ 0 60000 65536"/>
              <a:gd name="T7" fmla="*/ 0 60000 65536"/>
              <a:gd name="T8" fmla="*/ 0 60000 65536"/>
              <a:gd name="T9" fmla="*/ 0 w 405"/>
              <a:gd name="T10" fmla="*/ 0 h 370"/>
              <a:gd name="T11" fmla="*/ 405 w 405"/>
              <a:gd name="T12" fmla="*/ 370 h 37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05" h="370">
                <a:moveTo>
                  <a:pt x="405" y="360"/>
                </a:moveTo>
                <a:cubicBezTo>
                  <a:pt x="405" y="360"/>
                  <a:pt x="301" y="370"/>
                  <a:pt x="102" y="298"/>
                </a:cubicBezTo>
                <a:cubicBezTo>
                  <a:pt x="0" y="258"/>
                  <a:pt x="4" y="69"/>
                  <a:pt x="15" y="0"/>
                </a:cubicBezTo>
              </a:path>
            </a:pathLst>
          </a:custGeom>
          <a:noFill/>
          <a:ln w="38100">
            <a:solidFill>
              <a:srgbClr val="0000FF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61" name="Freeform 61">
            <a:extLst>
              <a:ext uri="{FF2B5EF4-FFF2-40B4-BE49-F238E27FC236}">
                <a16:creationId xmlns:a16="http://schemas.microsoft.com/office/drawing/2014/main" id="{D911A426-475C-425A-9D8B-B6A2C97E98E7}"/>
              </a:ext>
            </a:extLst>
          </p:cNvPr>
          <p:cNvSpPr>
            <a:spLocks/>
          </p:cNvSpPr>
          <p:nvPr/>
        </p:nvSpPr>
        <p:spPr bwMode="auto">
          <a:xfrm>
            <a:off x="5531242" y="2868613"/>
            <a:ext cx="98425" cy="114300"/>
          </a:xfrm>
          <a:custGeom>
            <a:avLst/>
            <a:gdLst>
              <a:gd name="T0" fmla="*/ 32 w 62"/>
              <a:gd name="T1" fmla="*/ 66 h 72"/>
              <a:gd name="T2" fmla="*/ 0 w 62"/>
              <a:gd name="T3" fmla="*/ 62 h 72"/>
              <a:gd name="T4" fmla="*/ 42 w 62"/>
              <a:gd name="T5" fmla="*/ 0 h 72"/>
              <a:gd name="T6" fmla="*/ 62 w 62"/>
              <a:gd name="T7" fmla="*/ 72 h 72"/>
              <a:gd name="T8" fmla="*/ 32 w 62"/>
              <a:gd name="T9" fmla="*/ 66 h 7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62"/>
              <a:gd name="T16" fmla="*/ 0 h 72"/>
              <a:gd name="T17" fmla="*/ 62 w 62"/>
              <a:gd name="T18" fmla="*/ 72 h 7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62" h="72">
                <a:moveTo>
                  <a:pt x="32" y="66"/>
                </a:moveTo>
                <a:lnTo>
                  <a:pt x="0" y="62"/>
                </a:lnTo>
                <a:lnTo>
                  <a:pt x="42" y="0"/>
                </a:lnTo>
                <a:lnTo>
                  <a:pt x="62" y="72"/>
                </a:lnTo>
                <a:lnTo>
                  <a:pt x="32" y="66"/>
                </a:lnTo>
                <a:close/>
              </a:path>
            </a:pathLst>
          </a:custGeom>
          <a:solidFill>
            <a:srgbClr val="0000FF"/>
          </a:solidFill>
          <a:ln w="9525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62" name="Freeform 63">
            <a:extLst>
              <a:ext uri="{FF2B5EF4-FFF2-40B4-BE49-F238E27FC236}">
                <a16:creationId xmlns:a16="http://schemas.microsoft.com/office/drawing/2014/main" id="{115A06B2-BCAA-45E9-9140-83DB0C8AB718}"/>
              </a:ext>
            </a:extLst>
          </p:cNvPr>
          <p:cNvSpPr>
            <a:spLocks/>
          </p:cNvSpPr>
          <p:nvPr/>
        </p:nvSpPr>
        <p:spPr bwMode="auto">
          <a:xfrm>
            <a:off x="6640905" y="3124200"/>
            <a:ext cx="365125" cy="917575"/>
          </a:xfrm>
          <a:custGeom>
            <a:avLst/>
            <a:gdLst>
              <a:gd name="T0" fmla="*/ 576 w 115"/>
              <a:gd name="T1" fmla="*/ 2312 h 289"/>
              <a:gd name="T2" fmla="*/ 920 w 115"/>
              <a:gd name="T3" fmla="*/ 0 h 289"/>
              <a:gd name="T4" fmla="*/ 0 60000 65536"/>
              <a:gd name="T5" fmla="*/ 0 60000 65536"/>
              <a:gd name="T6" fmla="*/ 0 w 115"/>
              <a:gd name="T7" fmla="*/ 0 h 289"/>
              <a:gd name="T8" fmla="*/ 115 w 115"/>
              <a:gd name="T9" fmla="*/ 289 h 289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15" h="289">
                <a:moveTo>
                  <a:pt x="72" y="289"/>
                </a:moveTo>
                <a:cubicBezTo>
                  <a:pt x="0" y="173"/>
                  <a:pt x="83" y="62"/>
                  <a:pt x="115" y="0"/>
                </a:cubicBezTo>
              </a:path>
            </a:pathLst>
          </a:custGeom>
          <a:noFill/>
          <a:ln w="50800" cap="rnd">
            <a:solidFill>
              <a:srgbClr val="008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63" name="Freeform 64">
            <a:extLst>
              <a:ext uri="{FF2B5EF4-FFF2-40B4-BE49-F238E27FC236}">
                <a16:creationId xmlns:a16="http://schemas.microsoft.com/office/drawing/2014/main" id="{D36F7AB5-A355-442F-A102-AED905C19E8D}"/>
              </a:ext>
            </a:extLst>
          </p:cNvPr>
          <p:cNvSpPr>
            <a:spLocks/>
          </p:cNvSpPr>
          <p:nvPr/>
        </p:nvSpPr>
        <p:spPr bwMode="auto">
          <a:xfrm>
            <a:off x="6931417" y="2998788"/>
            <a:ext cx="133350" cy="168275"/>
          </a:xfrm>
          <a:custGeom>
            <a:avLst/>
            <a:gdLst>
              <a:gd name="T0" fmla="*/ 40 w 84"/>
              <a:gd name="T1" fmla="*/ 86 h 106"/>
              <a:gd name="T2" fmla="*/ 0 w 84"/>
              <a:gd name="T3" fmla="*/ 66 h 106"/>
              <a:gd name="T4" fmla="*/ 84 w 84"/>
              <a:gd name="T5" fmla="*/ 0 h 106"/>
              <a:gd name="T6" fmla="*/ 80 w 84"/>
              <a:gd name="T7" fmla="*/ 106 h 106"/>
              <a:gd name="T8" fmla="*/ 40 w 84"/>
              <a:gd name="T9" fmla="*/ 86 h 10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84"/>
              <a:gd name="T16" fmla="*/ 0 h 106"/>
              <a:gd name="T17" fmla="*/ 84 w 84"/>
              <a:gd name="T18" fmla="*/ 106 h 10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84" h="106">
                <a:moveTo>
                  <a:pt x="40" y="86"/>
                </a:moveTo>
                <a:lnTo>
                  <a:pt x="0" y="66"/>
                </a:lnTo>
                <a:lnTo>
                  <a:pt x="84" y="0"/>
                </a:lnTo>
                <a:lnTo>
                  <a:pt x="80" y="106"/>
                </a:lnTo>
                <a:lnTo>
                  <a:pt x="40" y="86"/>
                </a:lnTo>
                <a:close/>
              </a:path>
            </a:pathLst>
          </a:custGeom>
          <a:solidFill>
            <a:srgbClr val="008000"/>
          </a:solidFill>
          <a:ln w="9525">
            <a:solidFill>
              <a:srgbClr val="008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64" name="Freeform 66">
            <a:extLst>
              <a:ext uri="{FF2B5EF4-FFF2-40B4-BE49-F238E27FC236}">
                <a16:creationId xmlns:a16="http://schemas.microsoft.com/office/drawing/2014/main" id="{8CA83300-0F59-467E-9B8C-77DC5C7760CD}"/>
              </a:ext>
            </a:extLst>
          </p:cNvPr>
          <p:cNvSpPr>
            <a:spLocks/>
          </p:cNvSpPr>
          <p:nvPr/>
        </p:nvSpPr>
        <p:spPr bwMode="auto">
          <a:xfrm>
            <a:off x="6315467" y="4068763"/>
            <a:ext cx="171450" cy="371475"/>
          </a:xfrm>
          <a:custGeom>
            <a:avLst/>
            <a:gdLst>
              <a:gd name="T0" fmla="*/ 312 w 54"/>
              <a:gd name="T1" fmla="*/ 0 h 117"/>
              <a:gd name="T2" fmla="*/ 0 w 54"/>
              <a:gd name="T3" fmla="*/ 936 h 117"/>
              <a:gd name="T4" fmla="*/ 0 60000 65536"/>
              <a:gd name="T5" fmla="*/ 0 60000 65536"/>
              <a:gd name="T6" fmla="*/ 0 w 54"/>
              <a:gd name="T7" fmla="*/ 0 h 117"/>
              <a:gd name="T8" fmla="*/ 54 w 54"/>
              <a:gd name="T9" fmla="*/ 117 h 117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54" h="117">
                <a:moveTo>
                  <a:pt x="39" y="0"/>
                </a:moveTo>
                <a:cubicBezTo>
                  <a:pt x="34" y="43"/>
                  <a:pt x="54" y="73"/>
                  <a:pt x="0" y="117"/>
                </a:cubicBezTo>
              </a:path>
            </a:pathLst>
          </a:custGeom>
          <a:noFill/>
          <a:ln w="50800" cap="rnd">
            <a:solidFill>
              <a:srgbClr val="008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65" name="Freeform 67">
            <a:extLst>
              <a:ext uri="{FF2B5EF4-FFF2-40B4-BE49-F238E27FC236}">
                <a16:creationId xmlns:a16="http://schemas.microsoft.com/office/drawing/2014/main" id="{837CF86A-38B7-469E-A525-23150A400B9E}"/>
              </a:ext>
            </a:extLst>
          </p:cNvPr>
          <p:cNvSpPr>
            <a:spLocks/>
          </p:cNvSpPr>
          <p:nvPr/>
        </p:nvSpPr>
        <p:spPr bwMode="auto">
          <a:xfrm>
            <a:off x="6197992" y="4386263"/>
            <a:ext cx="161925" cy="149225"/>
          </a:xfrm>
          <a:custGeom>
            <a:avLst/>
            <a:gdLst>
              <a:gd name="T0" fmla="*/ 74 w 102"/>
              <a:gd name="T1" fmla="*/ 34 h 94"/>
              <a:gd name="T2" fmla="*/ 102 w 102"/>
              <a:gd name="T3" fmla="*/ 68 h 94"/>
              <a:gd name="T4" fmla="*/ 0 w 102"/>
              <a:gd name="T5" fmla="*/ 94 h 94"/>
              <a:gd name="T6" fmla="*/ 46 w 102"/>
              <a:gd name="T7" fmla="*/ 0 h 94"/>
              <a:gd name="T8" fmla="*/ 74 w 102"/>
              <a:gd name="T9" fmla="*/ 34 h 9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02"/>
              <a:gd name="T16" fmla="*/ 0 h 94"/>
              <a:gd name="T17" fmla="*/ 102 w 102"/>
              <a:gd name="T18" fmla="*/ 94 h 9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02" h="94">
                <a:moveTo>
                  <a:pt x="74" y="34"/>
                </a:moveTo>
                <a:lnTo>
                  <a:pt x="102" y="68"/>
                </a:lnTo>
                <a:lnTo>
                  <a:pt x="0" y="94"/>
                </a:lnTo>
                <a:lnTo>
                  <a:pt x="46" y="0"/>
                </a:lnTo>
                <a:lnTo>
                  <a:pt x="74" y="34"/>
                </a:lnTo>
                <a:close/>
              </a:path>
            </a:pathLst>
          </a:custGeom>
          <a:solidFill>
            <a:srgbClr val="008000"/>
          </a:solidFill>
          <a:ln w="9525">
            <a:solidFill>
              <a:srgbClr val="008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66" name="Rectangle 68">
            <a:extLst>
              <a:ext uri="{FF2B5EF4-FFF2-40B4-BE49-F238E27FC236}">
                <a16:creationId xmlns:a16="http://schemas.microsoft.com/office/drawing/2014/main" id="{5F89AEC2-92B7-42DE-B463-2064829939F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61692" y="5165725"/>
            <a:ext cx="3203575" cy="6437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"/>
              <a:defRPr sz="3200">
                <a:solidFill>
                  <a:schemeClr val="tx2"/>
                </a:solidFill>
                <a:latin typeface="Franklin Gothic Book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"/>
              <a:defRPr sz="2800">
                <a:solidFill>
                  <a:schemeClr val="tx2"/>
                </a:solidFill>
                <a:latin typeface="Franklin Gothic Book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"/>
              <a:defRPr sz="2400">
                <a:solidFill>
                  <a:schemeClr val="tx2"/>
                </a:solidFill>
                <a:latin typeface="Franklin Gothic Book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"/>
              <a:defRPr sz="2000">
                <a:solidFill>
                  <a:schemeClr val="tx2"/>
                </a:solidFill>
                <a:latin typeface="Franklin Gothic Book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60000"/>
              <a:buFont typeface="Wingdings 2" pitchFamily="18" charset="2"/>
              <a:buChar char=""/>
              <a:defRPr sz="2000">
                <a:solidFill>
                  <a:schemeClr val="tx2"/>
                </a:solidFill>
                <a:latin typeface="Franklin Gothic Book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 sz="2000">
                <a:solidFill>
                  <a:schemeClr val="tx2"/>
                </a:solidFill>
                <a:latin typeface="Franklin Gothic Book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 sz="2000">
                <a:solidFill>
                  <a:schemeClr val="tx2"/>
                </a:solidFill>
                <a:latin typeface="Franklin Gothic Book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 sz="2000">
                <a:solidFill>
                  <a:schemeClr val="tx2"/>
                </a:solidFill>
                <a:latin typeface="Franklin Gothic Book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 sz="2000">
                <a:solidFill>
                  <a:schemeClr val="tx2"/>
                </a:solidFill>
                <a:latin typeface="Franklin Gothic Book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ru-RU" altLang="en-GB" sz="1800" b="1" dirty="0" err="1">
                <a:solidFill>
                  <a:srgbClr val="0070C0"/>
                </a:solidFill>
                <a:latin typeface="Calibri" pitchFamily="34" charset="0"/>
              </a:rPr>
              <a:t>Нигростриарный</a:t>
            </a:r>
            <a:r>
              <a:rPr lang="ru-RU" altLang="en-GB" sz="1800" b="1" dirty="0">
                <a:solidFill>
                  <a:srgbClr val="0070C0"/>
                </a:solidFill>
                <a:latin typeface="Calibri" pitchFamily="34" charset="0"/>
              </a:rPr>
              <a:t> путь</a:t>
            </a:r>
            <a:r>
              <a:rPr lang="ru-RU" altLang="en-GB" sz="1800" dirty="0">
                <a:solidFill>
                  <a:srgbClr val="0070C0"/>
                </a:solidFill>
                <a:latin typeface="Calibri" pitchFamily="34" charset="0"/>
              </a:rPr>
              <a:t> -</a:t>
            </a:r>
            <a:endParaRPr lang="en-US" altLang="en-GB" sz="1800" dirty="0">
              <a:solidFill>
                <a:srgbClr val="0070C0"/>
              </a:solidFill>
              <a:latin typeface="Calibri" pitchFamily="34" charset="0"/>
            </a:endParaRP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GB" altLang="en-GB" sz="1800" dirty="0">
                <a:solidFill>
                  <a:srgbClr val="0070C0"/>
                </a:solidFill>
                <a:latin typeface="Calibri" pitchFamily="34" charset="0"/>
              </a:rPr>
              <a:t>д</a:t>
            </a:r>
            <a:r>
              <a:rPr lang="ru-RU" altLang="en-GB" sz="1800" dirty="0" err="1">
                <a:solidFill>
                  <a:srgbClr val="0070C0"/>
                </a:solidFill>
                <a:latin typeface="Calibri" pitchFamily="34" charset="0"/>
              </a:rPr>
              <a:t>вигательная</a:t>
            </a:r>
            <a:r>
              <a:rPr lang="ru-RU" altLang="en-GB" sz="1800" dirty="0">
                <a:solidFill>
                  <a:srgbClr val="0070C0"/>
                </a:solidFill>
                <a:latin typeface="Calibri" pitchFamily="34" charset="0"/>
              </a:rPr>
              <a:t> регуляция</a:t>
            </a:r>
            <a:endParaRPr lang="en-US" altLang="en-GB" sz="1800" dirty="0">
              <a:solidFill>
                <a:srgbClr val="0070C0"/>
              </a:solidFill>
              <a:latin typeface="Calibri" pitchFamily="34" charset="0"/>
            </a:endParaRPr>
          </a:p>
        </p:txBody>
      </p:sp>
      <p:sp>
        <p:nvSpPr>
          <p:cNvPr id="67" name="Line 69">
            <a:extLst>
              <a:ext uri="{FF2B5EF4-FFF2-40B4-BE49-F238E27FC236}">
                <a16:creationId xmlns:a16="http://schemas.microsoft.com/office/drawing/2014/main" id="{DC12DDD5-B931-4AF8-8C2A-12C0D57B86C3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6425005" y="2044700"/>
            <a:ext cx="2197100" cy="128746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68" name="Rectangle 71">
            <a:extLst>
              <a:ext uri="{FF2B5EF4-FFF2-40B4-BE49-F238E27FC236}">
                <a16:creationId xmlns:a16="http://schemas.microsoft.com/office/drawing/2014/main" id="{8312E09B-4602-4377-B867-C74C062AEBD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72092" y="5237163"/>
            <a:ext cx="3471785" cy="7360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"/>
              <a:defRPr sz="3200">
                <a:solidFill>
                  <a:schemeClr val="tx2"/>
                </a:solidFill>
                <a:latin typeface="Franklin Gothic Book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"/>
              <a:defRPr sz="2800">
                <a:solidFill>
                  <a:schemeClr val="tx2"/>
                </a:solidFill>
                <a:latin typeface="Franklin Gothic Book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"/>
              <a:defRPr sz="2400">
                <a:solidFill>
                  <a:schemeClr val="tx2"/>
                </a:solidFill>
                <a:latin typeface="Franklin Gothic Book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"/>
              <a:defRPr sz="2000">
                <a:solidFill>
                  <a:schemeClr val="tx2"/>
                </a:solidFill>
                <a:latin typeface="Franklin Gothic Book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60000"/>
              <a:buFont typeface="Wingdings 2" pitchFamily="18" charset="2"/>
              <a:buChar char=""/>
              <a:defRPr sz="2000">
                <a:solidFill>
                  <a:schemeClr val="tx2"/>
                </a:solidFill>
                <a:latin typeface="Franklin Gothic Book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 sz="2000">
                <a:solidFill>
                  <a:schemeClr val="tx2"/>
                </a:solidFill>
                <a:latin typeface="Franklin Gothic Book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 sz="2000">
                <a:solidFill>
                  <a:schemeClr val="tx2"/>
                </a:solidFill>
                <a:latin typeface="Franklin Gothic Book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 sz="2000">
                <a:solidFill>
                  <a:schemeClr val="tx2"/>
                </a:solidFill>
                <a:latin typeface="Franklin Gothic Book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 sz="2000">
                <a:solidFill>
                  <a:schemeClr val="tx2"/>
                </a:solidFill>
                <a:latin typeface="Franklin Gothic Book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ru-RU" altLang="en-GB" sz="1800" b="1">
                <a:solidFill>
                  <a:srgbClr val="0070C0"/>
                </a:solidFill>
                <a:latin typeface="Calibri" pitchFamily="34" charset="0"/>
              </a:rPr>
              <a:t>Тубероинфундибулярный путь -</a:t>
            </a:r>
            <a:r>
              <a:rPr lang="en-US" altLang="en-GB" sz="2400">
                <a:solidFill>
                  <a:srgbClr val="0070C0"/>
                </a:solidFill>
                <a:latin typeface="Calibri" pitchFamily="34" charset="0"/>
              </a:rPr>
              <a:t> 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GB" altLang="en-GB" sz="1800">
                <a:solidFill>
                  <a:srgbClr val="0070C0"/>
                </a:solidFill>
                <a:latin typeface="Calibri" pitchFamily="34" charset="0"/>
              </a:rPr>
              <a:t>р</a:t>
            </a:r>
            <a:r>
              <a:rPr lang="ru-RU" altLang="en-GB" sz="1800">
                <a:solidFill>
                  <a:srgbClr val="0070C0"/>
                </a:solidFill>
                <a:latin typeface="Calibri" pitchFamily="34" charset="0"/>
              </a:rPr>
              <a:t>егуляция пролактина</a:t>
            </a:r>
            <a:endParaRPr lang="en-US" altLang="en-GB" sz="2400">
              <a:solidFill>
                <a:srgbClr val="0070C0"/>
              </a:solidFill>
              <a:latin typeface="Calibri" pitchFamily="34" charset="0"/>
            </a:endParaRPr>
          </a:p>
        </p:txBody>
      </p:sp>
      <p:sp>
        <p:nvSpPr>
          <p:cNvPr id="69" name="Line 72">
            <a:extLst>
              <a:ext uri="{FF2B5EF4-FFF2-40B4-BE49-F238E27FC236}">
                <a16:creationId xmlns:a16="http://schemas.microsoft.com/office/drawing/2014/main" id="{711A6EA9-EA30-4781-9A5B-036678E29FC6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615962" y="4441825"/>
            <a:ext cx="1728165" cy="74771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70" name="Line 74">
            <a:extLst>
              <a:ext uri="{FF2B5EF4-FFF2-40B4-BE49-F238E27FC236}">
                <a16:creationId xmlns:a16="http://schemas.microsoft.com/office/drawing/2014/main" id="{82F93F2E-0DCF-4A3A-970A-80367B8740A6}"/>
              </a:ext>
            </a:extLst>
          </p:cNvPr>
          <p:cNvSpPr>
            <a:spLocks noChangeShapeType="1"/>
          </p:cNvSpPr>
          <p:nvPr/>
        </p:nvSpPr>
        <p:spPr bwMode="auto">
          <a:xfrm>
            <a:off x="3927867" y="2100263"/>
            <a:ext cx="1633537" cy="10255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71" name="Rectangle 75">
            <a:extLst>
              <a:ext uri="{FF2B5EF4-FFF2-40B4-BE49-F238E27FC236}">
                <a16:creationId xmlns:a16="http://schemas.microsoft.com/office/drawing/2014/main" id="{269DCB5A-E1A7-476C-9B78-FC528F3BD4F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16555" y="1349375"/>
            <a:ext cx="3979862" cy="6437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"/>
              <a:defRPr sz="3200">
                <a:solidFill>
                  <a:schemeClr val="tx2"/>
                </a:solidFill>
                <a:latin typeface="Franklin Gothic Book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"/>
              <a:defRPr sz="2800">
                <a:solidFill>
                  <a:schemeClr val="tx2"/>
                </a:solidFill>
                <a:latin typeface="Franklin Gothic Book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"/>
              <a:defRPr sz="2400">
                <a:solidFill>
                  <a:schemeClr val="tx2"/>
                </a:solidFill>
                <a:latin typeface="Franklin Gothic Book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"/>
              <a:defRPr sz="2000">
                <a:solidFill>
                  <a:schemeClr val="tx2"/>
                </a:solidFill>
                <a:latin typeface="Franklin Gothic Book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60000"/>
              <a:buFont typeface="Wingdings 2" pitchFamily="18" charset="2"/>
              <a:buChar char=""/>
              <a:defRPr sz="2000">
                <a:solidFill>
                  <a:schemeClr val="tx2"/>
                </a:solidFill>
                <a:latin typeface="Franklin Gothic Book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 sz="2000">
                <a:solidFill>
                  <a:schemeClr val="tx2"/>
                </a:solidFill>
                <a:latin typeface="Franklin Gothic Book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 sz="2000">
                <a:solidFill>
                  <a:schemeClr val="tx2"/>
                </a:solidFill>
                <a:latin typeface="Franklin Gothic Book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 sz="2000">
                <a:solidFill>
                  <a:schemeClr val="tx2"/>
                </a:solidFill>
                <a:latin typeface="Franklin Gothic Book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 sz="2000">
                <a:solidFill>
                  <a:schemeClr val="tx2"/>
                </a:solidFill>
                <a:latin typeface="Franklin Gothic Book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ru-RU" altLang="en-GB" sz="1800" b="1" dirty="0" err="1">
                <a:solidFill>
                  <a:srgbClr val="0070C0"/>
                </a:solidFill>
                <a:latin typeface="Calibri" pitchFamily="34" charset="0"/>
              </a:rPr>
              <a:t>Мезокортикальный</a:t>
            </a:r>
            <a:r>
              <a:rPr lang="ru-RU" altLang="en-GB" sz="1800" b="1" dirty="0">
                <a:solidFill>
                  <a:srgbClr val="0070C0"/>
                </a:solidFill>
                <a:latin typeface="Calibri" pitchFamily="34" charset="0"/>
              </a:rPr>
              <a:t> путь -</a:t>
            </a:r>
            <a:r>
              <a:rPr lang="en-US" altLang="en-GB" sz="1800" b="1" dirty="0">
                <a:solidFill>
                  <a:srgbClr val="0070C0"/>
                </a:solidFill>
                <a:latin typeface="Calibri" pitchFamily="34" charset="0"/>
              </a:rPr>
              <a:t> 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GB" altLang="en-GB" sz="1800" dirty="0">
                <a:solidFill>
                  <a:srgbClr val="0070C0"/>
                </a:solidFill>
                <a:latin typeface="Calibri" pitchFamily="34" charset="0"/>
              </a:rPr>
              <a:t>о</a:t>
            </a:r>
            <a:r>
              <a:rPr lang="ru-RU" altLang="en-GB" sz="1800" dirty="0">
                <a:solidFill>
                  <a:srgbClr val="0070C0"/>
                </a:solidFill>
                <a:latin typeface="Calibri" pitchFamily="34" charset="0"/>
              </a:rPr>
              <a:t>бучение и память</a:t>
            </a:r>
            <a:endParaRPr lang="en-US" altLang="en-GB" sz="1800" dirty="0">
              <a:solidFill>
                <a:srgbClr val="0070C0"/>
              </a:solidFill>
              <a:latin typeface="Calibri" pitchFamily="34" charset="0"/>
            </a:endParaRPr>
          </a:p>
        </p:txBody>
      </p:sp>
      <p:sp>
        <p:nvSpPr>
          <p:cNvPr id="72" name="Rectangle 76">
            <a:extLst>
              <a:ext uri="{FF2B5EF4-FFF2-40B4-BE49-F238E27FC236}">
                <a16:creationId xmlns:a16="http://schemas.microsoft.com/office/drawing/2014/main" id="{0251ACA8-5640-48B1-8A70-627B9B51D993}"/>
              </a:ext>
            </a:extLst>
          </p:cNvPr>
          <p:cNvSpPr>
            <a:spLocks noChangeArrowheads="1"/>
          </p:cNvSpPr>
          <p:nvPr/>
        </p:nvSpPr>
        <p:spPr bwMode="auto">
          <a:xfrm>
            <a:off x="8860230" y="2092325"/>
            <a:ext cx="1868487" cy="1308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"/>
              <a:defRPr sz="3200">
                <a:solidFill>
                  <a:schemeClr val="tx2"/>
                </a:solidFill>
                <a:latin typeface="Franklin Gothic Book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"/>
              <a:defRPr sz="2800">
                <a:solidFill>
                  <a:schemeClr val="tx2"/>
                </a:solidFill>
                <a:latin typeface="Franklin Gothic Book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"/>
              <a:defRPr sz="2400">
                <a:solidFill>
                  <a:schemeClr val="tx2"/>
                </a:solidFill>
                <a:latin typeface="Franklin Gothic Book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"/>
              <a:defRPr sz="2000">
                <a:solidFill>
                  <a:schemeClr val="tx2"/>
                </a:solidFill>
                <a:latin typeface="Franklin Gothic Book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60000"/>
              <a:buFont typeface="Wingdings 2" pitchFamily="18" charset="2"/>
              <a:buChar char=""/>
              <a:defRPr sz="2000">
                <a:solidFill>
                  <a:schemeClr val="tx2"/>
                </a:solidFill>
                <a:latin typeface="Franklin Gothic Book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 sz="2000">
                <a:solidFill>
                  <a:schemeClr val="tx2"/>
                </a:solidFill>
                <a:latin typeface="Franklin Gothic Book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 sz="2000">
                <a:solidFill>
                  <a:schemeClr val="tx2"/>
                </a:solidFill>
                <a:latin typeface="Franklin Gothic Book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 sz="2000">
                <a:solidFill>
                  <a:schemeClr val="tx2"/>
                </a:solidFill>
                <a:latin typeface="Franklin Gothic Book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 sz="2000">
                <a:solidFill>
                  <a:schemeClr val="tx2"/>
                </a:solidFill>
                <a:latin typeface="Franklin Gothic Book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ru-RU" altLang="en-GB" sz="1800" b="1">
                <a:solidFill>
                  <a:srgbClr val="FF0000"/>
                </a:solidFill>
                <a:latin typeface="Calibri" pitchFamily="34" charset="0"/>
              </a:rPr>
              <a:t>Повышение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GB" altLang="en-GB" sz="1800" b="1">
                <a:solidFill>
                  <a:srgbClr val="FF0000"/>
                </a:solidFill>
                <a:latin typeface="Calibri" pitchFamily="34" charset="0"/>
              </a:rPr>
              <a:t>а</a:t>
            </a:r>
            <a:r>
              <a:rPr lang="ru-RU" altLang="en-GB" sz="1800" b="1">
                <a:solidFill>
                  <a:srgbClr val="FF0000"/>
                </a:solidFill>
                <a:latin typeface="Calibri" pitchFamily="34" charset="0"/>
              </a:rPr>
              <a:t>ктивности</a:t>
            </a:r>
            <a:r>
              <a:rPr lang="en-US" altLang="en-GB" sz="1800" b="1">
                <a:solidFill>
                  <a:srgbClr val="FF0000"/>
                </a:solidFill>
                <a:latin typeface="Calibri" pitchFamily="34" charset="0"/>
              </a:rPr>
              <a:t>:</a:t>
            </a:r>
            <a:br>
              <a:rPr lang="en-US" altLang="en-GB" sz="1800" b="1">
                <a:solidFill>
                  <a:srgbClr val="FF0000"/>
                </a:solidFill>
                <a:latin typeface="Calibri" pitchFamily="34" charset="0"/>
              </a:rPr>
            </a:br>
            <a:r>
              <a:rPr lang="ru-RU" altLang="en-GB" sz="1800">
                <a:solidFill>
                  <a:srgbClr val="FF0000"/>
                </a:solidFill>
                <a:latin typeface="Calibri" pitchFamily="34" charset="0"/>
              </a:rPr>
              <a:t>продуктивная 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ru-RU" altLang="en-GB" sz="1800">
                <a:solidFill>
                  <a:srgbClr val="FF0000"/>
                </a:solidFill>
                <a:latin typeface="Calibri" pitchFamily="34" charset="0"/>
              </a:rPr>
              <a:t>симптоматика</a:t>
            </a:r>
            <a:endParaRPr lang="en-US" altLang="en-GB" sz="1800">
              <a:solidFill>
                <a:srgbClr val="FF0000"/>
              </a:solidFill>
              <a:latin typeface="Calibri" pitchFamily="34" charset="0"/>
            </a:endParaRPr>
          </a:p>
        </p:txBody>
      </p:sp>
      <p:sp>
        <p:nvSpPr>
          <p:cNvPr id="73" name="Line 77">
            <a:extLst>
              <a:ext uri="{FF2B5EF4-FFF2-40B4-BE49-F238E27FC236}">
                <a16:creationId xmlns:a16="http://schemas.microsoft.com/office/drawing/2014/main" id="{85F64CBF-CA0F-4454-BB4D-BBCCA5EBC1FA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6961580" y="3594100"/>
            <a:ext cx="2268537" cy="14351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74" name="Rectangle 78">
            <a:extLst>
              <a:ext uri="{FF2B5EF4-FFF2-40B4-BE49-F238E27FC236}">
                <a16:creationId xmlns:a16="http://schemas.microsoft.com/office/drawing/2014/main" id="{1BA72A4D-CB23-4B29-B270-4B650C1E735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31505" y="1427163"/>
            <a:ext cx="3333750" cy="6437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"/>
              <a:defRPr sz="3200">
                <a:solidFill>
                  <a:schemeClr val="tx2"/>
                </a:solidFill>
                <a:latin typeface="Franklin Gothic Book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"/>
              <a:defRPr sz="2800">
                <a:solidFill>
                  <a:schemeClr val="tx2"/>
                </a:solidFill>
                <a:latin typeface="Franklin Gothic Book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"/>
              <a:defRPr sz="2400">
                <a:solidFill>
                  <a:schemeClr val="tx2"/>
                </a:solidFill>
                <a:latin typeface="Franklin Gothic Book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"/>
              <a:defRPr sz="2000">
                <a:solidFill>
                  <a:schemeClr val="tx2"/>
                </a:solidFill>
                <a:latin typeface="Franklin Gothic Book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60000"/>
              <a:buFont typeface="Wingdings 2" pitchFamily="18" charset="2"/>
              <a:buChar char=""/>
              <a:defRPr sz="2000">
                <a:solidFill>
                  <a:schemeClr val="tx2"/>
                </a:solidFill>
                <a:latin typeface="Franklin Gothic Book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 sz="2000">
                <a:solidFill>
                  <a:schemeClr val="tx2"/>
                </a:solidFill>
                <a:latin typeface="Franklin Gothic Book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 sz="2000">
                <a:solidFill>
                  <a:schemeClr val="tx2"/>
                </a:solidFill>
                <a:latin typeface="Franklin Gothic Book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 sz="2000">
                <a:solidFill>
                  <a:schemeClr val="tx2"/>
                </a:solidFill>
                <a:latin typeface="Franklin Gothic Book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 sz="2000">
                <a:solidFill>
                  <a:schemeClr val="tx2"/>
                </a:solidFill>
                <a:latin typeface="Franklin Gothic Book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ru-RU" altLang="en-GB" sz="1800" b="1" dirty="0" err="1">
                <a:solidFill>
                  <a:srgbClr val="0070C0"/>
                </a:solidFill>
                <a:latin typeface="Calibri" pitchFamily="34" charset="0"/>
              </a:rPr>
              <a:t>Мезолимбический</a:t>
            </a:r>
            <a:r>
              <a:rPr lang="ru-RU" altLang="en-GB" sz="1800" b="1" dirty="0">
                <a:solidFill>
                  <a:srgbClr val="0070C0"/>
                </a:solidFill>
                <a:latin typeface="Calibri" pitchFamily="34" charset="0"/>
              </a:rPr>
              <a:t> путь - </a:t>
            </a:r>
            <a:r>
              <a:rPr lang="en-US" altLang="en-GB" sz="1800" dirty="0">
                <a:solidFill>
                  <a:srgbClr val="0070C0"/>
                </a:solidFill>
                <a:latin typeface="Calibri" pitchFamily="34" charset="0"/>
              </a:rPr>
              <a:t> </a:t>
            </a:r>
            <a:r>
              <a:rPr lang="ru-RU" altLang="en-GB" sz="1800" dirty="0">
                <a:solidFill>
                  <a:srgbClr val="0070C0"/>
                </a:solidFill>
                <a:latin typeface="Calibri" pitchFamily="34" charset="0"/>
              </a:rPr>
              <a:t>эмоции</a:t>
            </a:r>
            <a:endParaRPr lang="en-US" altLang="en-GB" sz="1800" dirty="0">
              <a:solidFill>
                <a:srgbClr val="0070C0"/>
              </a:solidFill>
              <a:latin typeface="Calibri" pitchFamily="34" charset="0"/>
            </a:endParaRPr>
          </a:p>
        </p:txBody>
      </p:sp>
      <p:sp>
        <p:nvSpPr>
          <p:cNvPr id="75" name="Freeform 80">
            <a:extLst>
              <a:ext uri="{FF2B5EF4-FFF2-40B4-BE49-F238E27FC236}">
                <a16:creationId xmlns:a16="http://schemas.microsoft.com/office/drawing/2014/main" id="{BFFD98CB-86FA-4A0C-8E0C-78804CC37124}"/>
              </a:ext>
            </a:extLst>
          </p:cNvPr>
          <p:cNvSpPr>
            <a:spLocks/>
          </p:cNvSpPr>
          <p:nvPr/>
        </p:nvSpPr>
        <p:spPr bwMode="auto">
          <a:xfrm>
            <a:off x="6134492" y="3567113"/>
            <a:ext cx="704850" cy="549275"/>
          </a:xfrm>
          <a:custGeom>
            <a:avLst/>
            <a:gdLst>
              <a:gd name="T0" fmla="*/ 1776 w 222"/>
              <a:gd name="T1" fmla="*/ 1384 h 173"/>
              <a:gd name="T2" fmla="*/ 256 w 222"/>
              <a:gd name="T3" fmla="*/ 0 h 173"/>
              <a:gd name="T4" fmla="*/ 0 60000 65536"/>
              <a:gd name="T5" fmla="*/ 0 60000 65536"/>
              <a:gd name="T6" fmla="*/ 0 w 222"/>
              <a:gd name="T7" fmla="*/ 0 h 173"/>
              <a:gd name="T8" fmla="*/ 222 w 222"/>
              <a:gd name="T9" fmla="*/ 173 h 173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222" h="173">
                <a:moveTo>
                  <a:pt x="222" y="173"/>
                </a:moveTo>
                <a:cubicBezTo>
                  <a:pt x="99" y="168"/>
                  <a:pt x="0" y="62"/>
                  <a:pt x="32" y="0"/>
                </a:cubicBezTo>
              </a:path>
            </a:pathLst>
          </a:custGeom>
          <a:noFill/>
          <a:ln w="76200" cap="rnd">
            <a:solidFill>
              <a:srgbClr val="FF271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76" name="Freeform 81">
            <a:extLst>
              <a:ext uri="{FF2B5EF4-FFF2-40B4-BE49-F238E27FC236}">
                <a16:creationId xmlns:a16="http://schemas.microsoft.com/office/drawing/2014/main" id="{F4295E2D-C197-4BBB-B484-A4FF2035FC2F}"/>
              </a:ext>
            </a:extLst>
          </p:cNvPr>
          <p:cNvSpPr>
            <a:spLocks/>
          </p:cNvSpPr>
          <p:nvPr/>
        </p:nvSpPr>
        <p:spPr bwMode="auto">
          <a:xfrm>
            <a:off x="6144017" y="3373438"/>
            <a:ext cx="190500" cy="241300"/>
          </a:xfrm>
          <a:custGeom>
            <a:avLst/>
            <a:gdLst>
              <a:gd name="T0" fmla="*/ 58 w 120"/>
              <a:gd name="T1" fmla="*/ 122 h 152"/>
              <a:gd name="T2" fmla="*/ 0 w 120"/>
              <a:gd name="T3" fmla="*/ 92 h 152"/>
              <a:gd name="T4" fmla="*/ 120 w 120"/>
              <a:gd name="T5" fmla="*/ 0 h 152"/>
              <a:gd name="T6" fmla="*/ 116 w 120"/>
              <a:gd name="T7" fmla="*/ 152 h 152"/>
              <a:gd name="T8" fmla="*/ 58 w 120"/>
              <a:gd name="T9" fmla="*/ 122 h 15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20"/>
              <a:gd name="T16" fmla="*/ 0 h 152"/>
              <a:gd name="T17" fmla="*/ 120 w 120"/>
              <a:gd name="T18" fmla="*/ 152 h 15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20" h="152">
                <a:moveTo>
                  <a:pt x="58" y="122"/>
                </a:moveTo>
                <a:lnTo>
                  <a:pt x="0" y="92"/>
                </a:lnTo>
                <a:lnTo>
                  <a:pt x="120" y="0"/>
                </a:lnTo>
                <a:lnTo>
                  <a:pt x="116" y="152"/>
                </a:lnTo>
                <a:lnTo>
                  <a:pt x="58" y="122"/>
                </a:lnTo>
                <a:close/>
              </a:path>
            </a:pathLst>
          </a:custGeom>
          <a:solidFill>
            <a:srgbClr val="FF271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77" name="Rectangle 82">
            <a:extLst>
              <a:ext uri="{FF2B5EF4-FFF2-40B4-BE49-F238E27FC236}">
                <a16:creationId xmlns:a16="http://schemas.microsoft.com/office/drawing/2014/main" id="{963F3D8E-B146-4734-ABE4-0C968108112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78430" y="1395413"/>
            <a:ext cx="18415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"/>
              <a:defRPr sz="3200">
                <a:solidFill>
                  <a:schemeClr val="tx2"/>
                </a:solidFill>
                <a:latin typeface="Franklin Gothic Book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"/>
              <a:defRPr sz="2800">
                <a:solidFill>
                  <a:schemeClr val="tx2"/>
                </a:solidFill>
                <a:latin typeface="Franklin Gothic Book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"/>
              <a:defRPr sz="2400">
                <a:solidFill>
                  <a:schemeClr val="tx2"/>
                </a:solidFill>
                <a:latin typeface="Franklin Gothic Book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"/>
              <a:defRPr sz="2000">
                <a:solidFill>
                  <a:schemeClr val="tx2"/>
                </a:solidFill>
                <a:latin typeface="Franklin Gothic Book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60000"/>
              <a:buFont typeface="Wingdings 2" pitchFamily="18" charset="2"/>
              <a:buChar char=""/>
              <a:defRPr sz="2000">
                <a:solidFill>
                  <a:schemeClr val="tx2"/>
                </a:solidFill>
                <a:latin typeface="Franklin Gothic Book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 sz="2000">
                <a:solidFill>
                  <a:schemeClr val="tx2"/>
                </a:solidFill>
                <a:latin typeface="Franklin Gothic Book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 sz="2000">
                <a:solidFill>
                  <a:schemeClr val="tx2"/>
                </a:solidFill>
                <a:latin typeface="Franklin Gothic Book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 sz="2000">
                <a:solidFill>
                  <a:schemeClr val="tx2"/>
                </a:solidFill>
                <a:latin typeface="Franklin Gothic Book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 sz="2000">
                <a:solidFill>
                  <a:schemeClr val="tx2"/>
                </a:solidFill>
                <a:latin typeface="Franklin Gothic Book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GB" altLang="ru-RU" sz="1400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78" name="Rectangle 83">
            <a:extLst>
              <a:ext uri="{FF2B5EF4-FFF2-40B4-BE49-F238E27FC236}">
                <a16:creationId xmlns:a16="http://schemas.microsoft.com/office/drawing/2014/main" id="{227EA0C9-6272-4C2D-B6A4-6504BDE681D1}"/>
              </a:ext>
            </a:extLst>
          </p:cNvPr>
          <p:cNvSpPr txBox="1">
            <a:spLocks noChangeArrowheads="1"/>
          </p:cNvSpPr>
          <p:nvPr/>
        </p:nvSpPr>
        <p:spPr>
          <a:xfrm>
            <a:off x="2629292" y="205491"/>
            <a:ext cx="7543800" cy="7620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altLang="en-GB" sz="3200" b="1" dirty="0" err="1">
                <a:solidFill>
                  <a:srgbClr val="002060"/>
                </a:solidFill>
                <a:ea typeface="+mj-ea"/>
                <a:cs typeface="+mj-cs"/>
              </a:rPr>
              <a:t>Дофаминовая</a:t>
            </a:r>
            <a:r>
              <a:rPr lang="ru-RU" altLang="en-GB" sz="3200" b="1" dirty="0">
                <a:solidFill>
                  <a:srgbClr val="002060"/>
                </a:solidFill>
                <a:ea typeface="+mj-ea"/>
                <a:cs typeface="+mj-cs"/>
              </a:rPr>
              <a:t> теория шизофрении</a:t>
            </a:r>
            <a:endParaRPr lang="en-US" altLang="en-GB" sz="3200" b="1" dirty="0">
              <a:solidFill>
                <a:srgbClr val="002060"/>
              </a:solidFill>
              <a:ea typeface="+mj-ea"/>
              <a:cs typeface="+mj-cs"/>
            </a:endParaRPr>
          </a:p>
        </p:txBody>
      </p:sp>
      <p:sp>
        <p:nvSpPr>
          <p:cNvPr id="79" name="Text Box 84">
            <a:extLst>
              <a:ext uri="{FF2B5EF4-FFF2-40B4-BE49-F238E27FC236}">
                <a16:creationId xmlns:a16="http://schemas.microsoft.com/office/drawing/2014/main" id="{33EF2587-555C-4913-AA6F-AD4B70586AA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05430" y="6400800"/>
            <a:ext cx="619283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"/>
              <a:defRPr sz="3200">
                <a:solidFill>
                  <a:schemeClr val="tx2"/>
                </a:solidFill>
                <a:latin typeface="Franklin Gothic Book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"/>
              <a:defRPr sz="2800">
                <a:solidFill>
                  <a:schemeClr val="tx2"/>
                </a:solidFill>
                <a:latin typeface="Franklin Gothic Book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"/>
              <a:defRPr sz="2400">
                <a:solidFill>
                  <a:schemeClr val="tx2"/>
                </a:solidFill>
                <a:latin typeface="Franklin Gothic Book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"/>
              <a:defRPr sz="2000">
                <a:solidFill>
                  <a:schemeClr val="tx2"/>
                </a:solidFill>
                <a:latin typeface="Franklin Gothic Book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60000"/>
              <a:buFont typeface="Wingdings 2" pitchFamily="18" charset="2"/>
              <a:buChar char=""/>
              <a:defRPr sz="2000">
                <a:solidFill>
                  <a:schemeClr val="tx2"/>
                </a:solidFill>
                <a:latin typeface="Franklin Gothic Book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 sz="2000">
                <a:solidFill>
                  <a:schemeClr val="tx2"/>
                </a:solidFill>
                <a:latin typeface="Franklin Gothic Book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 sz="2000">
                <a:solidFill>
                  <a:schemeClr val="tx2"/>
                </a:solidFill>
                <a:latin typeface="Franklin Gothic Book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 sz="2000">
                <a:solidFill>
                  <a:schemeClr val="tx2"/>
                </a:solidFill>
                <a:latin typeface="Franklin Gothic Book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 sz="2000">
                <a:solidFill>
                  <a:schemeClr val="tx2"/>
                </a:solidFill>
                <a:latin typeface="Franklin Gothic Book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GB" altLang="ru-RU" sz="1200">
                <a:solidFill>
                  <a:schemeClr val="bg1"/>
                </a:solidFill>
                <a:latin typeface="Calibri" pitchFamily="34" charset="0"/>
              </a:rPr>
              <a:t>Stahl SM. Essential Psychopharmacology of antipsychotics and mood stabilizers; 1st ed. Cambridge: Cambridge University Press; 2002</a:t>
            </a:r>
            <a:endParaRPr lang="en-US" altLang="ru-RU" sz="1200">
              <a:solidFill>
                <a:schemeClr val="bg1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0983157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19818" y="365125"/>
            <a:ext cx="5264951" cy="63793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5226637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D40A34B-F193-4A56-A331-514AA05DD2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0AB5436-B187-41BB-A40A-6CE1AEEC11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498080" y="1825625"/>
            <a:ext cx="3855720" cy="4351338"/>
          </a:xfrm>
        </p:spPr>
        <p:txBody>
          <a:bodyPr/>
          <a:lstStyle/>
          <a:p>
            <a:r>
              <a:rPr lang="ru-RU" dirty="0"/>
              <a:t>Синдром </a:t>
            </a:r>
            <a:r>
              <a:rPr lang="ru-RU" dirty="0" err="1"/>
              <a:t>Туретта</a:t>
            </a:r>
            <a:endParaRPr lang="ru-RU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4981F27C-2C9E-459C-A71F-85C61E17FA2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8813" y="-1"/>
            <a:ext cx="6528010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6596028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82E8EBF-EE15-4E73-9AA0-9BF6C3E9EE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7572" y="0"/>
            <a:ext cx="10515600" cy="1325563"/>
          </a:xfrm>
        </p:spPr>
        <p:txBody>
          <a:bodyPr/>
          <a:lstStyle/>
          <a:p>
            <a:r>
              <a:rPr lang="ru-RU" dirty="0"/>
              <a:t>Гериатрия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A22CDB8-B7E2-4E03-BDFC-62A90DC5811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862DF9EC-AE07-45FE-AF1B-112C5070EAB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9200" y="1082246"/>
            <a:ext cx="6138542" cy="5675605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C7358B12-D948-46B5-8C15-F128FC10284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97704" y="1584960"/>
            <a:ext cx="6036838" cy="38750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2794080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EC4C38C-73DF-4FC4-9D11-E2650DF201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759026D-0197-4316-97BA-E9BE6F5819A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35060670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612621" y="2875360"/>
            <a:ext cx="6781023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defTabSz="6858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5400" dirty="0">
                <a:ln w="0"/>
                <a:solidFill>
                  <a:srgbClr val="ED7D31">
                    <a:lumMod val="75000"/>
                  </a:srgbClr>
                </a:solidFill>
                <a:latin typeface="Calibri" panose="020F0502020204030204" pitchFamily="34" charset="0"/>
              </a:rPr>
              <a:t>Спасибо за внимание!</a:t>
            </a:r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 flipV="1">
            <a:off x="2321720" y="3775473"/>
            <a:ext cx="7537847" cy="6191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248594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DC056AAC-9DFA-404F-8646-801574BDF33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2549" y="223442"/>
            <a:ext cx="1206789" cy="516679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5CFA2D7F-908D-4596-8747-D8CB41E5C7B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5570" y="1032394"/>
            <a:ext cx="1206789" cy="516679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8880E3C2-227E-41C9-95F1-9B929CD82C0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5570" y="1856451"/>
            <a:ext cx="1206789" cy="516679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D914D1A9-8512-4C70-9516-3C78149E0CD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5571" y="2716100"/>
            <a:ext cx="1206789" cy="516679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46DC1483-43D7-473A-9AF6-12EF80BB35B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1367" y="3521982"/>
            <a:ext cx="1206789" cy="516679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D18921EA-0781-4139-B0A0-16523BB1C0C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2549" y="4345548"/>
            <a:ext cx="1206789" cy="516679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E600F161-0B44-4287-B916-2BE7A301268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2550" y="5154500"/>
            <a:ext cx="1206789" cy="516679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0BCAD914-E6D2-4956-81BD-0563751D221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2551" y="5975979"/>
            <a:ext cx="1206789" cy="516679"/>
          </a:xfrm>
          <a:prstGeom prst="rect">
            <a:avLst/>
          </a:prstGeom>
        </p:spPr>
      </p:pic>
      <p:cxnSp>
        <p:nvCxnSpPr>
          <p:cNvPr id="12" name="Соединительная линия уступом 83">
            <a:extLst>
              <a:ext uri="{FF2B5EF4-FFF2-40B4-BE49-F238E27FC236}">
                <a16:creationId xmlns:a16="http://schemas.microsoft.com/office/drawing/2014/main" id="{BDEF8FC1-43F2-4D59-8E88-C4875177F606}"/>
              </a:ext>
            </a:extLst>
          </p:cNvPr>
          <p:cNvCxnSpPr/>
          <p:nvPr/>
        </p:nvCxnSpPr>
        <p:spPr>
          <a:xfrm>
            <a:off x="1515649" y="481781"/>
            <a:ext cx="5160724" cy="2750998"/>
          </a:xfrm>
          <a:prstGeom prst="bentConnector3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Соединительная линия уступом 84">
            <a:extLst>
              <a:ext uri="{FF2B5EF4-FFF2-40B4-BE49-F238E27FC236}">
                <a16:creationId xmlns:a16="http://schemas.microsoft.com/office/drawing/2014/main" id="{4A30A293-FEB3-415B-BEEA-4196A00A22C3}"/>
              </a:ext>
            </a:extLst>
          </p:cNvPr>
          <p:cNvCxnSpPr/>
          <p:nvPr/>
        </p:nvCxnSpPr>
        <p:spPr>
          <a:xfrm>
            <a:off x="1515649" y="1280417"/>
            <a:ext cx="4647156" cy="1952362"/>
          </a:xfrm>
          <a:prstGeom prst="bentConnector3">
            <a:avLst>
              <a:gd name="adj1" fmla="val 50000"/>
            </a:avLst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Соединительная линия уступом 87">
            <a:extLst>
              <a:ext uri="{FF2B5EF4-FFF2-40B4-BE49-F238E27FC236}">
                <a16:creationId xmlns:a16="http://schemas.microsoft.com/office/drawing/2014/main" id="{15AC71EB-8331-4D67-B8B6-5B2F62B3CCF4}"/>
              </a:ext>
            </a:extLst>
          </p:cNvPr>
          <p:cNvCxnSpPr/>
          <p:nvPr/>
        </p:nvCxnSpPr>
        <p:spPr>
          <a:xfrm>
            <a:off x="1515649" y="2111229"/>
            <a:ext cx="4058433" cy="1121550"/>
          </a:xfrm>
          <a:prstGeom prst="bentConnector3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Соединительная линия уступом 89">
            <a:extLst>
              <a:ext uri="{FF2B5EF4-FFF2-40B4-BE49-F238E27FC236}">
                <a16:creationId xmlns:a16="http://schemas.microsoft.com/office/drawing/2014/main" id="{C6AD7504-B345-4A68-8127-45ACECD499FE}"/>
              </a:ext>
            </a:extLst>
          </p:cNvPr>
          <p:cNvCxnSpPr/>
          <p:nvPr/>
        </p:nvCxnSpPr>
        <p:spPr>
          <a:xfrm>
            <a:off x="1478671" y="2956202"/>
            <a:ext cx="3713367" cy="276577"/>
          </a:xfrm>
          <a:prstGeom prst="bentConnector3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Соединительная линия уступом 91">
            <a:extLst>
              <a:ext uri="{FF2B5EF4-FFF2-40B4-BE49-F238E27FC236}">
                <a16:creationId xmlns:a16="http://schemas.microsoft.com/office/drawing/2014/main" id="{EAC7E910-05CB-4367-B5CF-4F74D1846BEC}"/>
              </a:ext>
            </a:extLst>
          </p:cNvPr>
          <p:cNvCxnSpPr/>
          <p:nvPr/>
        </p:nvCxnSpPr>
        <p:spPr>
          <a:xfrm flipV="1">
            <a:off x="1478671" y="3232779"/>
            <a:ext cx="3268693" cy="508881"/>
          </a:xfrm>
          <a:prstGeom prst="bentConnector3">
            <a:avLst>
              <a:gd name="adj1" fmla="val 14361"/>
            </a:avLst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Соединительная линия уступом 94">
            <a:extLst>
              <a:ext uri="{FF2B5EF4-FFF2-40B4-BE49-F238E27FC236}">
                <a16:creationId xmlns:a16="http://schemas.microsoft.com/office/drawing/2014/main" id="{261B8CB4-55F1-4730-953A-E0891E44BD9D}"/>
              </a:ext>
            </a:extLst>
          </p:cNvPr>
          <p:cNvCxnSpPr/>
          <p:nvPr/>
        </p:nvCxnSpPr>
        <p:spPr>
          <a:xfrm flipV="1">
            <a:off x="1515649" y="3232779"/>
            <a:ext cx="1352811" cy="1314764"/>
          </a:xfrm>
          <a:prstGeom prst="bentConnector3">
            <a:avLst>
              <a:gd name="adj1" fmla="val 50000"/>
            </a:avLst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Соединительная линия уступом 99">
            <a:extLst>
              <a:ext uri="{FF2B5EF4-FFF2-40B4-BE49-F238E27FC236}">
                <a16:creationId xmlns:a16="http://schemas.microsoft.com/office/drawing/2014/main" id="{DFB3C69F-8C85-4914-A5B5-CBDE1FECFCDF}"/>
              </a:ext>
            </a:extLst>
          </p:cNvPr>
          <p:cNvCxnSpPr/>
          <p:nvPr/>
        </p:nvCxnSpPr>
        <p:spPr>
          <a:xfrm flipV="1">
            <a:off x="1515649" y="3232779"/>
            <a:ext cx="2110636" cy="2100223"/>
          </a:xfrm>
          <a:prstGeom prst="bentConnector3">
            <a:avLst>
              <a:gd name="adj1" fmla="val 50000"/>
            </a:avLst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Соединительная линия уступом 101">
            <a:extLst>
              <a:ext uri="{FF2B5EF4-FFF2-40B4-BE49-F238E27FC236}">
                <a16:creationId xmlns:a16="http://schemas.microsoft.com/office/drawing/2014/main" id="{EE0A2710-6BC3-4499-A12F-6F21C3F60A3E}"/>
              </a:ext>
            </a:extLst>
          </p:cNvPr>
          <p:cNvCxnSpPr/>
          <p:nvPr/>
        </p:nvCxnSpPr>
        <p:spPr>
          <a:xfrm flipV="1">
            <a:off x="1478670" y="3232779"/>
            <a:ext cx="3713368" cy="2959081"/>
          </a:xfrm>
          <a:prstGeom prst="bentConnector3">
            <a:avLst>
              <a:gd name="adj1" fmla="val 40555"/>
            </a:avLst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" name="Picture 4" descr="Lightning-red clip art - vector clip art online, royalty fre…">
            <a:extLst>
              <a:ext uri="{FF2B5EF4-FFF2-40B4-BE49-F238E27FC236}">
                <a16:creationId xmlns:a16="http://schemas.microsoft.com/office/drawing/2014/main" id="{0AB59278-A920-47C8-8D17-9A508AF5F6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049579">
            <a:off x="2043417" y="81161"/>
            <a:ext cx="297272" cy="339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4" descr="Lightning-red clip art - vector clip art online, royalty fre…">
            <a:extLst>
              <a:ext uri="{FF2B5EF4-FFF2-40B4-BE49-F238E27FC236}">
                <a16:creationId xmlns:a16="http://schemas.microsoft.com/office/drawing/2014/main" id="{62BC0643-1A6A-453D-9AB6-44A2A19FAA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049579">
            <a:off x="2043417" y="1686532"/>
            <a:ext cx="297272" cy="339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4" descr="Lightning-red clip art - vector clip art online, royalty fre…">
            <a:extLst>
              <a:ext uri="{FF2B5EF4-FFF2-40B4-BE49-F238E27FC236}">
                <a16:creationId xmlns:a16="http://schemas.microsoft.com/office/drawing/2014/main" id="{A63EEE92-21DF-4DB3-88E0-E9E5B0FE60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049579">
            <a:off x="2300200" y="1686533"/>
            <a:ext cx="297272" cy="339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4" descr="Lightning-red clip art - vector clip art online, royalty fre…">
            <a:extLst>
              <a:ext uri="{FF2B5EF4-FFF2-40B4-BE49-F238E27FC236}">
                <a16:creationId xmlns:a16="http://schemas.microsoft.com/office/drawing/2014/main" id="{2C394F9A-D9AB-43FE-B293-23ADF6AC8B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049579">
            <a:off x="2533866" y="1686533"/>
            <a:ext cx="297272" cy="339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Знак запрета 110">
            <a:extLst>
              <a:ext uri="{FF2B5EF4-FFF2-40B4-BE49-F238E27FC236}">
                <a16:creationId xmlns:a16="http://schemas.microsoft.com/office/drawing/2014/main" id="{137D92B5-BB64-4516-98A9-1315DFA1E558}"/>
              </a:ext>
            </a:extLst>
          </p:cNvPr>
          <p:cNvSpPr/>
          <p:nvPr/>
        </p:nvSpPr>
        <p:spPr>
          <a:xfrm>
            <a:off x="2064208" y="788558"/>
            <a:ext cx="384628" cy="428524"/>
          </a:xfrm>
          <a:prstGeom prst="noSmoking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25" name="Picture 4" descr="Lightning-red clip art - vector clip art online, royalty fre…">
            <a:extLst>
              <a:ext uri="{FF2B5EF4-FFF2-40B4-BE49-F238E27FC236}">
                <a16:creationId xmlns:a16="http://schemas.microsoft.com/office/drawing/2014/main" id="{F3F897FC-496B-40BA-90B9-74EDDA45A9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049579">
            <a:off x="2186217" y="2523499"/>
            <a:ext cx="297272" cy="339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Знак запрета 112">
            <a:extLst>
              <a:ext uri="{FF2B5EF4-FFF2-40B4-BE49-F238E27FC236}">
                <a16:creationId xmlns:a16="http://schemas.microsoft.com/office/drawing/2014/main" id="{94EA8204-77A4-4BE7-A4A8-6D57D93B045E}"/>
              </a:ext>
            </a:extLst>
          </p:cNvPr>
          <p:cNvSpPr/>
          <p:nvPr/>
        </p:nvSpPr>
        <p:spPr>
          <a:xfrm>
            <a:off x="1679580" y="5707200"/>
            <a:ext cx="384628" cy="428524"/>
          </a:xfrm>
          <a:prstGeom prst="noSmoking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27" name="Picture 4" descr="Lightning-red clip art - vector clip art online, royalty fre…">
            <a:extLst>
              <a:ext uri="{FF2B5EF4-FFF2-40B4-BE49-F238E27FC236}">
                <a16:creationId xmlns:a16="http://schemas.microsoft.com/office/drawing/2014/main" id="{6ADCB53E-60C2-4420-95D4-31C69EB025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049579">
            <a:off x="1934062" y="4941679"/>
            <a:ext cx="297272" cy="339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4" descr="Lightning-red clip art - vector clip art online, royalty fre…">
            <a:extLst>
              <a:ext uri="{FF2B5EF4-FFF2-40B4-BE49-F238E27FC236}">
                <a16:creationId xmlns:a16="http://schemas.microsoft.com/office/drawing/2014/main" id="{4144FA96-AC91-428C-8187-0CA8928949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049579">
            <a:off x="1718681" y="4927950"/>
            <a:ext cx="297272" cy="339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4" descr="Lightning-red clip art - vector clip art online, royalty fre…">
            <a:extLst>
              <a:ext uri="{FF2B5EF4-FFF2-40B4-BE49-F238E27FC236}">
                <a16:creationId xmlns:a16="http://schemas.microsoft.com/office/drawing/2014/main" id="{5EFD17CD-F5A2-45D4-B700-3D75298C0C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049579">
            <a:off x="1736086" y="4135796"/>
            <a:ext cx="297272" cy="339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4" descr="Lightning-red clip art - vector clip art online, royalty fre…">
            <a:extLst>
              <a:ext uri="{FF2B5EF4-FFF2-40B4-BE49-F238E27FC236}">
                <a16:creationId xmlns:a16="http://schemas.microsoft.com/office/drawing/2014/main" id="{B72CF88C-D3E7-49B2-8E2D-60805DD506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049579">
            <a:off x="1551305" y="3352063"/>
            <a:ext cx="297272" cy="339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4" descr="Lightning-red clip art - vector clip art online, royalty fre…">
            <a:extLst>
              <a:ext uri="{FF2B5EF4-FFF2-40B4-BE49-F238E27FC236}">
                <a16:creationId xmlns:a16="http://schemas.microsoft.com/office/drawing/2014/main" id="{D19893F7-C2F4-4529-BB36-CD0807221C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049579">
            <a:off x="5335808" y="1829522"/>
            <a:ext cx="941860" cy="10767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" name="Стрелка вправо 118">
            <a:extLst>
              <a:ext uri="{FF2B5EF4-FFF2-40B4-BE49-F238E27FC236}">
                <a16:creationId xmlns:a16="http://schemas.microsoft.com/office/drawing/2014/main" id="{D21A292A-6F2C-4268-9F79-123945228917}"/>
              </a:ext>
            </a:extLst>
          </p:cNvPr>
          <p:cNvSpPr/>
          <p:nvPr/>
        </p:nvSpPr>
        <p:spPr>
          <a:xfrm>
            <a:off x="4139852" y="3094490"/>
            <a:ext cx="2724411" cy="236049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2F40F683-6076-4829-A402-33368307FFA8}"/>
              </a:ext>
            </a:extLst>
          </p:cNvPr>
          <p:cNvSpPr txBox="1"/>
          <p:nvPr/>
        </p:nvSpPr>
        <p:spPr>
          <a:xfrm>
            <a:off x="7231852" y="2956202"/>
            <a:ext cx="364215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/>
              <a:t>Суммарная активность </a:t>
            </a:r>
            <a:r>
              <a:rPr lang="en-US" sz="2400" b="1" dirty="0"/>
              <a:t>D</a:t>
            </a:r>
            <a:r>
              <a:rPr lang="en-US" sz="2400" b="1" baseline="-25000" dirty="0"/>
              <a:t>2</a:t>
            </a:r>
            <a:endParaRPr lang="ru-RU" sz="2400" b="1" baseline="-25000" dirty="0"/>
          </a:p>
        </p:txBody>
      </p:sp>
    </p:spTree>
    <p:extLst>
      <p:ext uri="{BB962C8B-B14F-4D97-AF65-F5344CB8AC3E}">
        <p14:creationId xmlns:p14="http://schemas.microsoft.com/office/powerpoint/2010/main" val="30960428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/>
          <p:cNvGrpSpPr/>
          <p:nvPr/>
        </p:nvGrpSpPr>
        <p:grpSpPr>
          <a:xfrm>
            <a:off x="357493" y="1382295"/>
            <a:ext cx="7946754" cy="4545761"/>
            <a:chOff x="831859" y="1195057"/>
            <a:chExt cx="4799554" cy="3782608"/>
          </a:xfrm>
        </p:grpSpPr>
        <p:sp>
          <p:nvSpPr>
            <p:cNvPr id="3" name="Прямоугольник 2"/>
            <p:cNvSpPr/>
            <p:nvPr/>
          </p:nvSpPr>
          <p:spPr>
            <a:xfrm>
              <a:off x="1187624" y="3054968"/>
              <a:ext cx="3816424" cy="849857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400"/>
            </a:p>
          </p:txBody>
        </p:sp>
        <p:sp>
          <p:nvSpPr>
            <p:cNvPr id="4" name="TextBox 3"/>
            <p:cNvSpPr txBox="1"/>
            <p:nvPr/>
          </p:nvSpPr>
          <p:spPr>
            <a:xfrm rot="16200000">
              <a:off x="-654593" y="3286740"/>
              <a:ext cx="3177377" cy="2044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600" b="1" dirty="0"/>
                <a:t>Активность </a:t>
              </a:r>
              <a:r>
                <a:rPr lang="ru-RU" sz="1600" b="1" dirty="0" err="1"/>
                <a:t>дофаминовых</a:t>
              </a:r>
              <a:r>
                <a:rPr lang="ru-RU" sz="1600" b="1" dirty="0"/>
                <a:t> рецепторов</a:t>
              </a: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4983341" y="3326504"/>
              <a:ext cx="648072" cy="28171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600" b="1" dirty="0"/>
                <a:t>Время</a:t>
              </a:r>
            </a:p>
          </p:txBody>
        </p:sp>
        <p:cxnSp>
          <p:nvCxnSpPr>
            <p:cNvPr id="7" name="Прямая со стрелкой 6"/>
            <p:cNvCxnSpPr/>
            <p:nvPr/>
          </p:nvCxnSpPr>
          <p:spPr>
            <a:xfrm>
              <a:off x="1187624" y="1861844"/>
              <a:ext cx="0" cy="3115820"/>
            </a:xfrm>
            <a:prstGeom prst="straightConnector1">
              <a:avLst/>
            </a:prstGeom>
            <a:ln w="25400">
              <a:solidFill>
                <a:schemeClr val="tx1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Прямая соединительная линия 7"/>
            <p:cNvCxnSpPr/>
            <p:nvPr/>
          </p:nvCxnSpPr>
          <p:spPr>
            <a:xfrm flipV="1">
              <a:off x="1943708" y="2420889"/>
              <a:ext cx="108012" cy="552021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Прямая соединительная линия 8"/>
            <p:cNvCxnSpPr/>
            <p:nvPr/>
          </p:nvCxnSpPr>
          <p:spPr>
            <a:xfrm flipH="1" flipV="1">
              <a:off x="2618906" y="2419695"/>
              <a:ext cx="368918" cy="1945409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Прямая соединительная линия 10"/>
            <p:cNvCxnSpPr/>
            <p:nvPr/>
          </p:nvCxnSpPr>
          <p:spPr>
            <a:xfrm>
              <a:off x="2051720" y="2420888"/>
              <a:ext cx="198765" cy="144016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Прямая соединительная линия 11"/>
            <p:cNvCxnSpPr/>
            <p:nvPr/>
          </p:nvCxnSpPr>
          <p:spPr>
            <a:xfrm flipV="1">
              <a:off x="2250485" y="2348880"/>
              <a:ext cx="99382" cy="211984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Прямая соединительная линия 12"/>
            <p:cNvCxnSpPr/>
            <p:nvPr/>
          </p:nvCxnSpPr>
          <p:spPr>
            <a:xfrm flipH="1" flipV="1">
              <a:off x="2340989" y="2357305"/>
              <a:ext cx="139874" cy="423623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Прямая соединительная линия 13"/>
            <p:cNvCxnSpPr/>
            <p:nvPr/>
          </p:nvCxnSpPr>
          <p:spPr>
            <a:xfrm flipV="1">
              <a:off x="2480863" y="2420888"/>
              <a:ext cx="146921" cy="349507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Прямая со стрелкой 14"/>
            <p:cNvCxnSpPr/>
            <p:nvPr/>
          </p:nvCxnSpPr>
          <p:spPr>
            <a:xfrm>
              <a:off x="1187624" y="3465004"/>
              <a:ext cx="3816424" cy="0"/>
            </a:xfrm>
            <a:prstGeom prst="straightConnector1">
              <a:avLst/>
            </a:prstGeom>
            <a:ln w="25400">
              <a:solidFill>
                <a:schemeClr val="tx1"/>
              </a:solidFill>
              <a:prstDash val="sys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TextBox 15"/>
            <p:cNvSpPr txBox="1"/>
            <p:nvPr/>
          </p:nvSpPr>
          <p:spPr>
            <a:xfrm>
              <a:off x="3837502" y="3074476"/>
              <a:ext cx="472654" cy="28171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600" b="1" dirty="0">
                  <a:solidFill>
                    <a:schemeClr val="bg1"/>
                  </a:solidFill>
                </a:rPr>
                <a:t>Норма</a:t>
              </a:r>
            </a:p>
          </p:txBody>
        </p:sp>
        <p:cxnSp>
          <p:nvCxnSpPr>
            <p:cNvPr id="21" name="Прямая соединительная линия 20"/>
            <p:cNvCxnSpPr/>
            <p:nvPr/>
          </p:nvCxnSpPr>
          <p:spPr>
            <a:xfrm flipH="1" flipV="1">
              <a:off x="1835696" y="2413341"/>
              <a:ext cx="108012" cy="559569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Прямая соединительная линия 21"/>
            <p:cNvCxnSpPr/>
            <p:nvPr/>
          </p:nvCxnSpPr>
          <p:spPr>
            <a:xfrm flipV="1">
              <a:off x="1208329" y="2420888"/>
              <a:ext cx="627367" cy="1044115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Правая фигурная скобка 22"/>
            <p:cNvSpPr/>
            <p:nvPr/>
          </p:nvSpPr>
          <p:spPr>
            <a:xfrm rot="16200000">
              <a:off x="1807283" y="1262894"/>
              <a:ext cx="397134" cy="1595035"/>
            </a:xfrm>
            <a:prstGeom prst="rightBrace">
              <a:avLst>
                <a:gd name="adj1" fmla="val 77631"/>
                <a:gd name="adj2" fmla="val 50000"/>
              </a:avLst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 sz="2400"/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1071862" y="1195057"/>
              <a:ext cx="3615095" cy="6230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133" dirty="0"/>
                <a:t>Активность </a:t>
              </a:r>
              <a:r>
                <a:rPr lang="ru-RU" sz="2133" dirty="0" err="1"/>
                <a:t>дофаминовых</a:t>
              </a:r>
              <a:r>
                <a:rPr lang="ru-RU" sz="2133" dirty="0"/>
                <a:t> рецепторов повышена.</a:t>
              </a:r>
            </a:p>
            <a:p>
              <a:r>
                <a:rPr lang="ru-RU" sz="2133" dirty="0"/>
                <a:t>Фаза продуктивных симптомов (психоз).</a:t>
              </a:r>
            </a:p>
          </p:txBody>
        </p:sp>
      </p:grpSp>
      <p:sp>
        <p:nvSpPr>
          <p:cNvPr id="29" name="TextBox 28"/>
          <p:cNvSpPr txBox="1"/>
          <p:nvPr/>
        </p:nvSpPr>
        <p:spPr>
          <a:xfrm>
            <a:off x="239350" y="2278"/>
            <a:ext cx="117133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/>
              <a:t>АП </a:t>
            </a:r>
            <a:r>
              <a:rPr lang="ru-RU" sz="3600" b="1" u="sng" dirty="0"/>
              <a:t>блокируют</a:t>
            </a:r>
            <a:r>
              <a:rPr lang="ru-RU" sz="3600" b="1" dirty="0"/>
              <a:t> </a:t>
            </a:r>
            <a:r>
              <a:rPr lang="en-US" sz="3600" b="1" dirty="0"/>
              <a:t>D</a:t>
            </a:r>
            <a:r>
              <a:rPr lang="en-US" sz="3600" b="1" baseline="-25000" dirty="0"/>
              <a:t>2</a:t>
            </a:r>
            <a:r>
              <a:rPr lang="en-US" sz="3600" b="1" dirty="0"/>
              <a:t> </a:t>
            </a:r>
            <a:r>
              <a:rPr lang="ru-RU" sz="3600" b="1" dirty="0"/>
              <a:t>рецепторы</a:t>
            </a:r>
          </a:p>
        </p:txBody>
      </p:sp>
      <p:sp>
        <p:nvSpPr>
          <p:cNvPr id="30" name="Умножение 29"/>
          <p:cNvSpPr/>
          <p:nvPr/>
        </p:nvSpPr>
        <p:spPr>
          <a:xfrm>
            <a:off x="10125221" y="2103525"/>
            <a:ext cx="240027" cy="763907"/>
          </a:xfrm>
          <a:prstGeom prst="mathMultiply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920002" y="1205623"/>
            <a:ext cx="4242269" cy="25597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 descr="C:\Users\verokhin\Product_manager\Картинки_для_презентаций\zelenaja-galochka.pn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06022" y="2309834"/>
            <a:ext cx="1013748" cy="7020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" name="Знак запрета 30"/>
          <p:cNvSpPr/>
          <p:nvPr/>
        </p:nvSpPr>
        <p:spPr>
          <a:xfrm>
            <a:off x="4306312" y="5054777"/>
            <a:ext cx="1041601" cy="808027"/>
          </a:xfrm>
          <a:prstGeom prst="noSmoking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152859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>
            <a:extLst>
              <a:ext uri="{FF2B5EF4-FFF2-40B4-BE49-F238E27FC236}">
                <a16:creationId xmlns:a16="http://schemas.microsoft.com/office/drawing/2014/main" id="{34055A40-31AA-4EC8-A55D-0373CA6BC2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9843" y="1737915"/>
            <a:ext cx="10038397" cy="46412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5B3A426A-418D-4863-8974-6C9D7AD3D2D2}"/>
              </a:ext>
            </a:extLst>
          </p:cNvPr>
          <p:cNvSpPr txBox="1"/>
          <p:nvPr/>
        </p:nvSpPr>
        <p:spPr>
          <a:xfrm>
            <a:off x="977076" y="288300"/>
            <a:ext cx="1034116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err="1"/>
              <a:t>Арипризол</a:t>
            </a:r>
            <a:r>
              <a:rPr lang="ru-RU" sz="2800" b="1" dirty="0"/>
              <a:t> стабилизирует активность </a:t>
            </a:r>
            <a:r>
              <a:rPr lang="ru-RU" sz="2800" b="1" dirty="0" err="1"/>
              <a:t>дофаминовых</a:t>
            </a:r>
            <a:r>
              <a:rPr lang="ru-RU" sz="2800" b="1" dirty="0"/>
              <a:t> рецепторов</a:t>
            </a:r>
          </a:p>
        </p:txBody>
      </p:sp>
    </p:spTree>
    <p:extLst>
      <p:ext uri="{BB962C8B-B14F-4D97-AF65-F5344CB8AC3E}">
        <p14:creationId xmlns:p14="http://schemas.microsoft.com/office/powerpoint/2010/main" val="32518473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5734A1A-0CA8-4C57-A750-4F996F8D0923}"/>
              </a:ext>
            </a:extLst>
          </p:cNvPr>
          <p:cNvSpPr txBox="1">
            <a:spLocks/>
          </p:cNvSpPr>
          <p:nvPr/>
        </p:nvSpPr>
        <p:spPr>
          <a:xfrm>
            <a:off x="382772" y="111857"/>
            <a:ext cx="11114568" cy="76001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600" b="1">
                <a:solidFill>
                  <a:srgbClr val="002060"/>
                </a:solidFill>
              </a:rPr>
              <a:t>Длительная терапия</a:t>
            </a:r>
            <a:endParaRPr lang="ru-RU" sz="3600" b="1" dirty="0">
              <a:solidFill>
                <a:srgbClr val="002060"/>
              </a:solidFill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F1AE228-674A-4684-B4E3-5D2EF7E6B65E}"/>
              </a:ext>
            </a:extLst>
          </p:cNvPr>
          <p:cNvSpPr txBox="1">
            <a:spLocks/>
          </p:cNvSpPr>
          <p:nvPr/>
        </p:nvSpPr>
        <p:spPr>
          <a:xfrm>
            <a:off x="807521" y="1401287"/>
            <a:ext cx="11384479" cy="35398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l">
              <a:lnSpc>
                <a:spcPct val="120000"/>
              </a:lnSpc>
              <a:buClr>
                <a:schemeClr val="accent5"/>
              </a:buClr>
              <a:buFont typeface="Arial" panose="020B0604020202020204" pitchFamily="34" charset="0"/>
              <a:buChar char="•"/>
            </a:pPr>
            <a:r>
              <a:rPr lang="ru-RU" dirty="0">
                <a:solidFill>
                  <a:srgbClr val="002060"/>
                </a:solidFill>
              </a:rPr>
              <a:t>Формирование и поддержание ремиссии</a:t>
            </a:r>
          </a:p>
          <a:p>
            <a:pPr marL="342900" indent="-342900" algn="l">
              <a:lnSpc>
                <a:spcPct val="120000"/>
              </a:lnSpc>
              <a:buClr>
                <a:schemeClr val="accent5"/>
              </a:buClr>
              <a:buFont typeface="Arial" panose="020B0604020202020204" pitchFamily="34" charset="0"/>
              <a:buChar char="•"/>
            </a:pPr>
            <a:r>
              <a:rPr lang="ru-RU" altLang="ru-RU" dirty="0">
                <a:solidFill>
                  <a:srgbClr val="002060"/>
                </a:solidFill>
                <a:cs typeface="Arial" panose="020B0604020202020204" pitchFamily="34" charset="0"/>
              </a:rPr>
              <a:t>Поддержание социального функционирования</a:t>
            </a:r>
          </a:p>
          <a:p>
            <a:pPr marL="342900" indent="-342900" algn="l">
              <a:lnSpc>
                <a:spcPct val="120000"/>
              </a:lnSpc>
              <a:buClr>
                <a:schemeClr val="accent5"/>
              </a:buClr>
              <a:buFont typeface="Arial" panose="020B0604020202020204" pitchFamily="34" charset="0"/>
              <a:buChar char="•"/>
            </a:pPr>
            <a:r>
              <a:rPr lang="ru-RU" altLang="ru-RU" dirty="0">
                <a:solidFill>
                  <a:srgbClr val="002060"/>
                </a:solidFill>
                <a:cs typeface="Arial" panose="020B0604020202020204" pitchFamily="34" charset="0"/>
              </a:rPr>
              <a:t>Влияние на когнитивные нарушения и негативные симптомы</a:t>
            </a:r>
            <a:endParaRPr lang="en-US" altLang="ru-RU" dirty="0">
              <a:solidFill>
                <a:srgbClr val="002060"/>
              </a:solidFill>
              <a:cs typeface="Arial" panose="020B0604020202020204" pitchFamily="34" charset="0"/>
            </a:endParaRPr>
          </a:p>
          <a:p>
            <a:pPr marL="342900" indent="-342900" algn="l">
              <a:lnSpc>
                <a:spcPct val="120000"/>
              </a:lnSpc>
              <a:buClr>
                <a:schemeClr val="accent5"/>
              </a:buClr>
              <a:buFont typeface="Arial" panose="020B0604020202020204" pitchFamily="34" charset="0"/>
              <a:buChar char="•"/>
            </a:pPr>
            <a:r>
              <a:rPr lang="ru-RU" altLang="ru-RU" dirty="0">
                <a:solidFill>
                  <a:srgbClr val="002060"/>
                </a:solidFill>
                <a:cs typeface="Arial" panose="020B0604020202020204" pitchFamily="34" charset="0"/>
              </a:rPr>
              <a:t>Контроль развития побочных эффектов</a:t>
            </a:r>
          </a:p>
        </p:txBody>
      </p:sp>
      <p:pic>
        <p:nvPicPr>
          <p:cNvPr id="4" name="Picture 2" descr="http://mar2012designs.com/ssimages/rel37.jpg">
            <a:extLst>
              <a:ext uri="{FF2B5EF4-FFF2-40B4-BE49-F238E27FC236}">
                <a16:creationId xmlns:a16="http://schemas.microsoft.com/office/drawing/2014/main" id="{F5B81D1C-A22A-4EFD-90F2-64B1DE76E7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108862"/>
            <a:ext cx="12192000" cy="2749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9447239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35361" y="1124681"/>
            <a:ext cx="11647143" cy="3709349"/>
          </a:xfrm>
          <a:prstGeom prst="rect">
            <a:avLst/>
          </a:prstGeom>
          <a:ln w="25400">
            <a:noFill/>
          </a:ln>
        </p:spPr>
        <p:txBody>
          <a:bodyPr wrap="square">
            <a:spAutoFit/>
          </a:bodyPr>
          <a:lstStyle/>
          <a:p>
            <a:pPr marL="1066773" lvl="1" indent="-457189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3200" dirty="0"/>
              <a:t>Не влияет на вес</a:t>
            </a:r>
          </a:p>
          <a:p>
            <a:pPr marL="1066773" lvl="1" indent="-457189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3200" dirty="0"/>
              <a:t>Нет нарушения менструального цикла</a:t>
            </a:r>
          </a:p>
          <a:p>
            <a:pPr marL="1066773" lvl="1" indent="-457189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3200" dirty="0"/>
              <a:t>Нет </a:t>
            </a:r>
            <a:r>
              <a:rPr lang="ru-RU" sz="3200" dirty="0" err="1"/>
              <a:t>галактореи</a:t>
            </a:r>
            <a:endParaRPr lang="ru-RU" sz="3200" dirty="0"/>
          </a:p>
          <a:p>
            <a:pPr marL="1066773" lvl="1" indent="-457189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3200" dirty="0"/>
              <a:t>Нет гинекомастии</a:t>
            </a:r>
          </a:p>
          <a:p>
            <a:pPr marL="1066773" lvl="1" indent="-457189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3200" dirty="0"/>
              <a:t>Нет нарушения сексуальной ф-</a:t>
            </a:r>
            <a:r>
              <a:rPr lang="ru-RU" sz="3200" dirty="0" err="1"/>
              <a:t>ции</a:t>
            </a:r>
            <a:endParaRPr lang="ru-RU" sz="5867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5951184" y="6447631"/>
            <a:ext cx="6240816" cy="379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867" i="1" dirty="0"/>
              <a:t>El-</a:t>
            </a:r>
            <a:r>
              <a:rPr lang="en-US" sz="1867" i="1" dirty="0" err="1"/>
              <a:t>Sayeh</a:t>
            </a:r>
            <a:r>
              <a:rPr lang="en-US" sz="1867" i="1" dirty="0"/>
              <a:t> HG, </a:t>
            </a:r>
            <a:r>
              <a:rPr lang="en-US" sz="1867" i="1" dirty="0" err="1"/>
              <a:t>Morganti</a:t>
            </a:r>
            <a:r>
              <a:rPr lang="en-US" sz="1867" i="1" dirty="0"/>
              <a:t> C, 2006</a:t>
            </a:r>
            <a:r>
              <a:rPr lang="ru-RU" sz="1867" i="1" dirty="0"/>
              <a:t>; </a:t>
            </a:r>
            <a:r>
              <a:rPr lang="en-US" sz="1867" i="1" dirty="0"/>
              <a:t>Buckley PF, Sebastian S, 2007</a:t>
            </a:r>
            <a:endParaRPr lang="ru-RU" sz="1867" i="1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D753799-A9CC-4801-A3BB-28EF00A95A66}"/>
              </a:ext>
            </a:extLst>
          </p:cNvPr>
          <p:cNvSpPr txBox="1"/>
          <p:nvPr/>
        </p:nvSpPr>
        <p:spPr>
          <a:xfrm>
            <a:off x="977076" y="288300"/>
            <a:ext cx="1056455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err="1"/>
              <a:t>Арипризол</a:t>
            </a:r>
            <a:r>
              <a:rPr lang="ru-RU" sz="2800" b="1" dirty="0"/>
              <a:t> не вызывает нейролептическую </a:t>
            </a:r>
            <a:r>
              <a:rPr lang="ru-RU" sz="2800" b="1" dirty="0" err="1"/>
              <a:t>гиперпролактинемию</a:t>
            </a:r>
            <a:endParaRPr lang="ru-RU" sz="2800" b="1" dirty="0"/>
          </a:p>
        </p:txBody>
      </p:sp>
    </p:spTree>
    <p:extLst>
      <p:ext uri="{BB962C8B-B14F-4D97-AF65-F5344CB8AC3E}">
        <p14:creationId xmlns:p14="http://schemas.microsoft.com/office/powerpoint/2010/main" val="2758351980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10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3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313</TotalTime>
  <Words>4108</Words>
  <Application>Microsoft Macintosh PowerPoint</Application>
  <PresentationFormat>Широкоэкранный</PresentationFormat>
  <Paragraphs>491</Paragraphs>
  <Slides>44</Slides>
  <Notes>21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5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44</vt:i4>
      </vt:variant>
    </vt:vector>
  </HeadingPairs>
  <TitlesOfParts>
    <vt:vector size="55" baseType="lpstr">
      <vt:lpstr>Arial</vt:lpstr>
      <vt:lpstr>Bahnschrift Light SemiCondensed</vt:lpstr>
      <vt:lpstr>Calibri</vt:lpstr>
      <vt:lpstr>Calibri Light</vt:lpstr>
      <vt:lpstr>Wingdings</vt:lpstr>
      <vt:lpstr>Тема Office</vt:lpstr>
      <vt:lpstr>1_Тема Office</vt:lpstr>
      <vt:lpstr>2_Тема Office</vt:lpstr>
      <vt:lpstr>10_Тема Office</vt:lpstr>
      <vt:lpstr>3_Тема Office</vt:lpstr>
      <vt:lpstr>Chart</vt:lpstr>
      <vt:lpstr>Актуальные вопросы антипсихотической терапии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Индивидуальные случаи!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Гериатрия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Современные подходы к терапии псхических расстройств</dc:title>
  <dc:creator>Иван Демьянов</dc:creator>
  <cp:lastModifiedBy>Emilia Kolomiets</cp:lastModifiedBy>
  <cp:revision>26</cp:revision>
  <dcterms:created xsi:type="dcterms:W3CDTF">2022-10-31T07:29:43Z</dcterms:created>
  <dcterms:modified xsi:type="dcterms:W3CDTF">2023-11-23T07:48:53Z</dcterms:modified>
</cp:coreProperties>
</file>