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5" r:id="rId3"/>
  </p:sldMasterIdLst>
  <p:notesMasterIdLst>
    <p:notesMasterId r:id="rId46"/>
  </p:notesMasterIdLst>
  <p:sldIdLst>
    <p:sldId id="591" r:id="rId4"/>
    <p:sldId id="594" r:id="rId5"/>
    <p:sldId id="595" r:id="rId6"/>
    <p:sldId id="596" r:id="rId7"/>
    <p:sldId id="597" r:id="rId8"/>
    <p:sldId id="598" r:id="rId9"/>
    <p:sldId id="599" r:id="rId10"/>
    <p:sldId id="600" r:id="rId11"/>
    <p:sldId id="601" r:id="rId12"/>
    <p:sldId id="602" r:id="rId13"/>
    <p:sldId id="603" r:id="rId14"/>
    <p:sldId id="620" r:id="rId15"/>
    <p:sldId id="604" r:id="rId16"/>
    <p:sldId id="607" r:id="rId17"/>
    <p:sldId id="606" r:id="rId18"/>
    <p:sldId id="619" r:id="rId19"/>
    <p:sldId id="3351" r:id="rId20"/>
    <p:sldId id="618" r:id="rId21"/>
    <p:sldId id="588" r:id="rId22"/>
    <p:sldId id="584" r:id="rId23"/>
    <p:sldId id="585" r:id="rId24"/>
    <p:sldId id="271" r:id="rId25"/>
    <p:sldId id="545" r:id="rId26"/>
    <p:sldId id="3348" r:id="rId27"/>
    <p:sldId id="294" r:id="rId28"/>
    <p:sldId id="576" r:id="rId29"/>
    <p:sldId id="272" r:id="rId30"/>
    <p:sldId id="577" r:id="rId31"/>
    <p:sldId id="264" r:id="rId32"/>
    <p:sldId id="266" r:id="rId33"/>
    <p:sldId id="270" r:id="rId34"/>
    <p:sldId id="353" r:id="rId35"/>
    <p:sldId id="274" r:id="rId36"/>
    <p:sldId id="287" r:id="rId37"/>
    <p:sldId id="291" r:id="rId38"/>
    <p:sldId id="256" r:id="rId39"/>
    <p:sldId id="3345" r:id="rId40"/>
    <p:sldId id="281" r:id="rId41"/>
    <p:sldId id="3347" r:id="rId42"/>
    <p:sldId id="3343" r:id="rId43"/>
    <p:sldId id="258" r:id="rId44"/>
    <p:sldId id="593"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ECF"/>
    <a:srgbClr val="C0807B"/>
    <a:srgbClr val="FF7C80"/>
    <a:srgbClr val="ED7D31"/>
    <a:srgbClr val="D6ADAA"/>
    <a:srgbClr val="F4B183"/>
    <a:srgbClr val="8497B0"/>
    <a:srgbClr val="CB9591"/>
    <a:srgbClr val="D8AFAC"/>
    <a:srgbClr val="DCB9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3605" autoAdjust="0"/>
  </p:normalViewPr>
  <p:slideViewPr>
    <p:cSldViewPr snapToGrid="0">
      <p:cViewPr varScale="1">
        <p:scale>
          <a:sx n="115" d="100"/>
          <a:sy n="115" d="100"/>
        </p:scale>
        <p:origin x="10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Ривастигмин</c:v>
                </c:pt>
              </c:strCache>
            </c:strRef>
          </c:tx>
          <c:spPr>
            <a:solidFill>
              <a:schemeClr val="accent5">
                <a:lumMod val="50000"/>
              </a:schemeClr>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1-6524-48D4-A79B-DD79C533006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Тошнота</c:v>
                </c:pt>
                <c:pt idx="1">
                  <c:v>Рвота</c:v>
                </c:pt>
                <c:pt idx="2">
                  <c:v>Головокружение</c:v>
                </c:pt>
              </c:strCache>
            </c:strRef>
          </c:cat>
          <c:val>
            <c:numRef>
              <c:f>Sheet1!$B$2:$B$4</c:f>
              <c:numCache>
                <c:formatCode>0%</c:formatCode>
                <c:ptCount val="3"/>
                <c:pt idx="0">
                  <c:v>0.44</c:v>
                </c:pt>
                <c:pt idx="1">
                  <c:v>0.3</c:v>
                </c:pt>
                <c:pt idx="2">
                  <c:v>0.22</c:v>
                </c:pt>
              </c:numCache>
            </c:numRef>
          </c:val>
          <c:extLst>
            <c:ext xmlns:c16="http://schemas.microsoft.com/office/drawing/2014/chart" uri="{C3380CC4-5D6E-409C-BE32-E72D297353CC}">
              <c16:uniqueId val="{00000002-6524-48D4-A79B-DD79C533006B}"/>
            </c:ext>
          </c:extLst>
        </c:ser>
        <c:ser>
          <c:idx val="1"/>
          <c:order val="1"/>
          <c:tx>
            <c:strRef>
              <c:f>Sheet1!$C$1</c:f>
              <c:strCache>
                <c:ptCount val="1"/>
                <c:pt idx="0">
                  <c:v>Галантамин</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Тошнота</c:v>
                </c:pt>
                <c:pt idx="1">
                  <c:v>Рвота</c:v>
                </c:pt>
                <c:pt idx="2">
                  <c:v>Головокружение</c:v>
                </c:pt>
              </c:strCache>
            </c:strRef>
          </c:cat>
          <c:val>
            <c:numRef>
              <c:f>Sheet1!$C$2:$C$4</c:f>
              <c:numCache>
                <c:formatCode>0%</c:formatCode>
                <c:ptCount val="3"/>
                <c:pt idx="0">
                  <c:v>0.24</c:v>
                </c:pt>
                <c:pt idx="1">
                  <c:v>0.14000000000000001</c:v>
                </c:pt>
                <c:pt idx="2">
                  <c:v>0.1</c:v>
                </c:pt>
              </c:numCache>
            </c:numRef>
          </c:val>
          <c:extLst>
            <c:ext xmlns:c16="http://schemas.microsoft.com/office/drawing/2014/chart" uri="{C3380CC4-5D6E-409C-BE32-E72D297353CC}">
              <c16:uniqueId val="{00000003-6524-48D4-A79B-DD79C533006B}"/>
            </c:ext>
          </c:extLst>
        </c:ser>
        <c:ser>
          <c:idx val="2"/>
          <c:order val="2"/>
          <c:tx>
            <c:strRef>
              <c:f>Sheet1!$D$1</c:f>
              <c:strCache>
                <c:ptCount val="1"/>
                <c:pt idx="0">
                  <c:v>Донепезил</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Тошнота</c:v>
                </c:pt>
                <c:pt idx="1">
                  <c:v>Рвота</c:v>
                </c:pt>
                <c:pt idx="2">
                  <c:v>Головокружение</c:v>
                </c:pt>
              </c:strCache>
            </c:strRef>
          </c:cat>
          <c:val>
            <c:numRef>
              <c:f>Sheet1!$D$2:$D$4</c:f>
              <c:numCache>
                <c:formatCode>0%</c:formatCode>
                <c:ptCount val="3"/>
                <c:pt idx="0">
                  <c:v>0.11</c:v>
                </c:pt>
                <c:pt idx="1">
                  <c:v>7.0000000000000007E-2</c:v>
                </c:pt>
                <c:pt idx="2">
                  <c:v>0.08</c:v>
                </c:pt>
              </c:numCache>
            </c:numRef>
          </c:val>
          <c:extLst>
            <c:ext xmlns:c16="http://schemas.microsoft.com/office/drawing/2014/chart" uri="{C3380CC4-5D6E-409C-BE32-E72D297353CC}">
              <c16:uniqueId val="{00000004-6524-48D4-A79B-DD79C533006B}"/>
            </c:ext>
          </c:extLst>
        </c:ser>
        <c:dLbls>
          <c:dLblPos val="outEnd"/>
          <c:showLegendKey val="0"/>
          <c:showVal val="1"/>
          <c:showCatName val="0"/>
          <c:showSerName val="0"/>
          <c:showPercent val="0"/>
          <c:showBubbleSize val="0"/>
        </c:dLbls>
        <c:gapWidth val="219"/>
        <c:overlap val="-27"/>
        <c:axId val="448767952"/>
        <c:axId val="448771792"/>
      </c:barChart>
      <c:catAx>
        <c:axId val="44876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48771792"/>
        <c:crosses val="autoZero"/>
        <c:auto val="1"/>
        <c:lblAlgn val="ctr"/>
        <c:lblOffset val="100"/>
        <c:noMultiLvlLbl val="0"/>
      </c:catAx>
      <c:valAx>
        <c:axId val="44877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4876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B18E2-8FF5-4CC1-92EE-E2853A9D610F}" type="datetimeFigureOut">
              <a:rPr lang="ru-RU" smtClean="0"/>
              <a:t>23.11.2023</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487BC-8DBF-4099-8058-A9B242D16E5C}" type="slidenum">
              <a:rPr lang="ru-RU" smtClean="0"/>
              <a:t>‹#›</a:t>
            </a:fld>
            <a:endParaRPr lang="ru-RU" dirty="0"/>
          </a:p>
        </p:txBody>
      </p:sp>
    </p:spTree>
    <p:extLst>
      <p:ext uri="{BB962C8B-B14F-4D97-AF65-F5344CB8AC3E}">
        <p14:creationId xmlns:p14="http://schemas.microsoft.com/office/powerpoint/2010/main" val="3664489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4A9786B-5253-4F5B-8521-5D1678E5EF47}" type="slidenum">
              <a:rPr lang="ru-RU" smtClean="0"/>
              <a:t>17</a:t>
            </a:fld>
            <a:endParaRPr lang="ru-RU" dirty="0"/>
          </a:p>
        </p:txBody>
      </p:sp>
    </p:spTree>
    <p:extLst>
      <p:ext uri="{BB962C8B-B14F-4D97-AF65-F5344CB8AC3E}">
        <p14:creationId xmlns:p14="http://schemas.microsoft.com/office/powerpoint/2010/main" val="20127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487BC-8DBF-4099-8058-A9B242D16E5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21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A9786B-5253-4F5B-8521-5D1678E5EF4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01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93487BC-8DBF-4099-8058-A9B242D16E5C}" type="slidenum">
              <a:rPr lang="ru-RU" smtClean="0"/>
              <a:t>21</a:t>
            </a:fld>
            <a:endParaRPr lang="ru-RU" dirty="0"/>
          </a:p>
        </p:txBody>
      </p:sp>
    </p:spTree>
    <p:extLst>
      <p:ext uri="{BB962C8B-B14F-4D97-AF65-F5344CB8AC3E}">
        <p14:creationId xmlns:p14="http://schemas.microsoft.com/office/powerpoint/2010/main" val="422556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CA77F86-7068-461A-9D39-71B08DFE204E}" type="slidenum">
              <a:rPr lang="ru-RU" smtClean="0"/>
              <a:t>22</a:t>
            </a:fld>
            <a:endParaRPr lang="ru-RU" dirty="0"/>
          </a:p>
        </p:txBody>
      </p:sp>
    </p:spTree>
    <p:extLst>
      <p:ext uri="{BB962C8B-B14F-4D97-AF65-F5344CB8AC3E}">
        <p14:creationId xmlns:p14="http://schemas.microsoft.com/office/powerpoint/2010/main" val="385966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CA201C-80CD-4211-85C1-4D072CC1FA28}" type="slidenum">
              <a:rPr kumimoji="0" lang="ru-RU" altLang="ru-RU"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altLang="ru-RU"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ru-RU" altLang="ru-RU" dirty="0">
              <a:latin typeface="Arial" pitchFamily="34" charset="0"/>
            </a:endParaRPr>
          </a:p>
        </p:txBody>
      </p:sp>
    </p:spTree>
    <p:extLst>
      <p:ext uri="{BB962C8B-B14F-4D97-AF65-F5344CB8AC3E}">
        <p14:creationId xmlns:p14="http://schemas.microsoft.com/office/powerpoint/2010/main" val="2328936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93487BC-8DBF-4099-8058-A9B242D16E5C}" type="slidenum">
              <a:rPr lang="ru-RU" smtClean="0"/>
              <a:t>24</a:t>
            </a:fld>
            <a:endParaRPr lang="ru-RU" dirty="0"/>
          </a:p>
        </p:txBody>
      </p:sp>
    </p:spTree>
    <p:extLst>
      <p:ext uri="{BB962C8B-B14F-4D97-AF65-F5344CB8AC3E}">
        <p14:creationId xmlns:p14="http://schemas.microsoft.com/office/powerpoint/2010/main" val="279753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FontTx/>
              <a:buNone/>
              <a:defRPr/>
            </a:pPr>
            <a:r>
              <a:rPr lang="ru-RU" sz="1200" b="1" dirty="0">
                <a:solidFill>
                  <a:srgbClr val="002060"/>
                </a:solidFill>
              </a:rPr>
              <a:t>Цель:</a:t>
            </a:r>
            <a:r>
              <a:rPr lang="ru-RU" sz="1200" dirty="0">
                <a:solidFill>
                  <a:srgbClr val="002060"/>
                </a:solidFill>
              </a:rPr>
              <a:t> Оценить скорость наступления клинического эффекта  Велаксина у больных с тяжёлой депрессией</a:t>
            </a:r>
          </a:p>
          <a:p>
            <a:pPr>
              <a:defRPr/>
            </a:pPr>
            <a:endParaRPr lang="ru-RU" sz="1200" dirty="0">
              <a:solidFill>
                <a:srgbClr val="002060"/>
              </a:solidFill>
            </a:endParaRPr>
          </a:p>
          <a:p>
            <a:pPr marL="0" indent="0">
              <a:buFontTx/>
              <a:buNone/>
              <a:defRPr/>
            </a:pPr>
            <a:r>
              <a:rPr lang="ru-RU" sz="1200" b="1" dirty="0">
                <a:solidFill>
                  <a:srgbClr val="002060"/>
                </a:solidFill>
              </a:rPr>
              <a:t>Материалы и методы:</a:t>
            </a:r>
          </a:p>
          <a:p>
            <a:pPr marL="0" indent="0">
              <a:buFontTx/>
              <a:buNone/>
              <a:defRPr/>
            </a:pPr>
            <a:r>
              <a:rPr lang="ru-RU" sz="1200" dirty="0">
                <a:solidFill>
                  <a:srgbClr val="002060"/>
                </a:solidFill>
              </a:rPr>
              <a:t>Мета-анализ оригинальных данных 4 клинических исследований. </a:t>
            </a:r>
          </a:p>
          <a:p>
            <a:pPr marL="0" indent="0">
              <a:buFontTx/>
              <a:buNone/>
              <a:defRPr/>
            </a:pPr>
            <a:r>
              <a:rPr lang="ru-RU" sz="1200" dirty="0">
                <a:solidFill>
                  <a:srgbClr val="002060"/>
                </a:solidFill>
              </a:rPr>
              <a:t>93 амбулаторных больных с глубокой депрессией (HAM-D≥18 баллов). </a:t>
            </a:r>
          </a:p>
          <a:p>
            <a:pPr marL="0" indent="0">
              <a:buFontTx/>
              <a:buNone/>
              <a:defRPr/>
            </a:pPr>
            <a:r>
              <a:rPr lang="ru-RU" sz="1200" dirty="0">
                <a:solidFill>
                  <a:srgbClr val="002060"/>
                </a:solidFill>
              </a:rPr>
              <a:t>Возраст от 18 до 80 лет</a:t>
            </a:r>
          </a:p>
          <a:p>
            <a:pPr marL="0" indent="0">
              <a:buFontTx/>
              <a:buNone/>
              <a:defRPr/>
            </a:pPr>
            <a:r>
              <a:rPr lang="ru-RU" sz="1200" dirty="0">
                <a:solidFill>
                  <a:srgbClr val="002060"/>
                </a:solidFill>
              </a:rPr>
              <a:t>Курс 4 недели</a:t>
            </a:r>
          </a:p>
          <a:p>
            <a:pPr marL="0" indent="0">
              <a:buFontTx/>
              <a:buNone/>
              <a:defRPr/>
            </a:pPr>
            <a:endParaRPr lang="ru-RU" sz="1200" dirty="0">
              <a:solidFill>
                <a:srgbClr val="002060"/>
              </a:solidFill>
            </a:endParaRPr>
          </a:p>
          <a:p>
            <a:pPr marL="0" indent="0">
              <a:buFontTx/>
              <a:buNone/>
              <a:defRPr/>
            </a:pPr>
            <a:r>
              <a:rPr lang="ru-RU" sz="1200" dirty="0">
                <a:solidFill>
                  <a:srgbClr val="002060"/>
                </a:solidFill>
              </a:rPr>
              <a:t>2 группы, получающие</a:t>
            </a:r>
          </a:p>
          <a:p>
            <a:pPr marL="0" indent="0">
              <a:buFontTx/>
              <a:buNone/>
              <a:defRPr/>
            </a:pPr>
            <a:r>
              <a:rPr lang="ru-RU" sz="1200" dirty="0">
                <a:solidFill>
                  <a:srgbClr val="002060"/>
                </a:solidFill>
              </a:rPr>
              <a:t>Велаксин (46 пациентов) – начальная доза 200 мг, при необходимости, с постепенным титрованием дозы в течение 2 недель до 300 мг.</a:t>
            </a:r>
          </a:p>
          <a:p>
            <a:pPr marL="0" indent="0">
              <a:buFontTx/>
              <a:buNone/>
              <a:defRPr/>
            </a:pPr>
            <a:r>
              <a:rPr lang="ru-RU" sz="1200" dirty="0">
                <a:solidFill>
                  <a:srgbClr val="002060"/>
                </a:solidFill>
              </a:rPr>
              <a:t>Плацебо (47 пациентов)</a:t>
            </a:r>
          </a:p>
          <a:p>
            <a:pPr marL="0" indent="0">
              <a:buFontTx/>
              <a:buNone/>
              <a:defRPr/>
            </a:pPr>
            <a:r>
              <a:rPr lang="ru-RU" sz="1200" dirty="0">
                <a:solidFill>
                  <a:srgbClr val="002060"/>
                </a:solidFill>
              </a:rPr>
              <a:t>Оценка эффективности - пациенты, отвечающие на антидепрессивную терапию –  статистически достоверное снижение  баллов  по шкалам Гамильтона (HAM-D) и Монтгомери-</a:t>
            </a:r>
            <a:r>
              <a:rPr lang="ru-RU" sz="1200" dirty="0" err="1">
                <a:solidFill>
                  <a:srgbClr val="002060"/>
                </a:solidFill>
              </a:rPr>
              <a:t>Асберга</a:t>
            </a:r>
            <a:r>
              <a:rPr lang="ru-RU" sz="1200" dirty="0">
                <a:solidFill>
                  <a:srgbClr val="002060"/>
                </a:solidFill>
              </a:rPr>
              <a:t> (MADRS).</a:t>
            </a:r>
          </a:p>
          <a:p>
            <a:endParaRPr lang="ru-RU" dirty="0"/>
          </a:p>
        </p:txBody>
      </p:sp>
      <p:sp>
        <p:nvSpPr>
          <p:cNvPr id="4" name="Номер слайда 3"/>
          <p:cNvSpPr>
            <a:spLocks noGrp="1"/>
          </p:cNvSpPr>
          <p:nvPr>
            <p:ph type="sldNum" sz="quarter" idx="5"/>
          </p:nvPr>
        </p:nvSpPr>
        <p:spPr/>
        <p:txBody>
          <a:bodyPr/>
          <a:lstStyle/>
          <a:p>
            <a:fld id="{693487BC-8DBF-4099-8058-A9B242D16E5C}" type="slidenum">
              <a:rPr lang="ru-RU" smtClean="0"/>
              <a:t>25</a:t>
            </a:fld>
            <a:endParaRPr lang="ru-RU"/>
          </a:p>
        </p:txBody>
      </p:sp>
    </p:spTree>
    <p:extLst>
      <p:ext uri="{BB962C8B-B14F-4D97-AF65-F5344CB8AC3E}">
        <p14:creationId xmlns:p14="http://schemas.microsoft.com/office/powerpoint/2010/main" val="69897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487BC-8DBF-4099-8058-A9B242D16E5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9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Выраженный </a:t>
            </a:r>
            <a:r>
              <a:rPr lang="ru-RU" dirty="0" err="1"/>
              <a:t>противотревожный</a:t>
            </a:r>
            <a:r>
              <a:rPr lang="ru-RU" dirty="0"/>
              <a:t> эффект в первые дни терапии позволяет избежать дополнительного назначения транквилизаторов</a:t>
            </a:r>
          </a:p>
        </p:txBody>
      </p:sp>
      <p:sp>
        <p:nvSpPr>
          <p:cNvPr id="4" name="Номер слайда 3"/>
          <p:cNvSpPr>
            <a:spLocks noGrp="1"/>
          </p:cNvSpPr>
          <p:nvPr>
            <p:ph type="sldNum" sz="quarter" idx="10"/>
          </p:nvPr>
        </p:nvSpPr>
        <p:spPr/>
        <p:txBody>
          <a:bodyPr/>
          <a:lstStyle/>
          <a:p>
            <a:fld id="{ECA77F86-7068-461A-9D39-71B08DFE204E}" type="slidenum">
              <a:rPr lang="ru-RU" smtClean="0"/>
              <a:t>27</a:t>
            </a:fld>
            <a:endParaRPr lang="ru-RU"/>
          </a:p>
        </p:txBody>
      </p:sp>
    </p:spTree>
    <p:extLst>
      <p:ext uri="{BB962C8B-B14F-4D97-AF65-F5344CB8AC3E}">
        <p14:creationId xmlns:p14="http://schemas.microsoft.com/office/powerpoint/2010/main" val="404262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1DEC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CAA0-9DD0-4F7F-8CFA-5412F55FD69B}"/>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C1C3A15D-7FBD-4DD7-BCF7-C85E02052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12974BD-372D-4D93-B9BF-1140D80CAFE6}"/>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5" name="Footer Placeholder 4">
            <a:extLst>
              <a:ext uri="{FF2B5EF4-FFF2-40B4-BE49-F238E27FC236}">
                <a16:creationId xmlns:a16="http://schemas.microsoft.com/office/drawing/2014/main" id="{16AC17F6-37B6-463C-BB3E-7271F13C6EF9}"/>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E4CAAE03-74B4-4DFB-AC99-F2D3178F721D}"/>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155347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B814C1-27B0-42BF-9DB0-B97A52E7EA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058CDC41-D56A-48B3-BCA6-A518E168C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A06C1CEF-24D9-40CF-BC47-75920C9B9BCB}"/>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5" name="Footer Placeholder 4">
            <a:extLst>
              <a:ext uri="{FF2B5EF4-FFF2-40B4-BE49-F238E27FC236}">
                <a16:creationId xmlns:a16="http://schemas.microsoft.com/office/drawing/2014/main" id="{8E768D5B-D291-4FCE-81D6-28BB9A419990}"/>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822578DC-7BBF-4DEC-9993-353E40AC164C}"/>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35634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4691633-30A9-A943-AA36-7885E873241D}" type="datetimeFigureOut">
              <a:rPr lang="ru-RU" smtClean="0"/>
              <a:t>23.11.2023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6D0D6C8-1DE5-D14F-A199-9421CA38FC7F}" type="slidenum">
              <a:rPr lang="ru-RU" smtClean="0"/>
              <a:t>‹#›</a:t>
            </a:fld>
            <a:endParaRPr lang="ru-RU" dirty="0"/>
          </a:p>
        </p:txBody>
      </p:sp>
    </p:spTree>
    <p:extLst>
      <p:ext uri="{BB962C8B-B14F-4D97-AF65-F5344CB8AC3E}">
        <p14:creationId xmlns:p14="http://schemas.microsoft.com/office/powerpoint/2010/main" val="48083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1DEC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55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E64E-E611-404B-B3DB-6E258FA0347D}"/>
              </a:ext>
            </a:extLst>
          </p:cNvPr>
          <p:cNvSpPr>
            <a:spLocks noGrp="1"/>
          </p:cNvSpPr>
          <p:nvPr>
            <p:ph type="title"/>
          </p:nvPr>
        </p:nvSpPr>
        <p:spPr/>
        <p:txBody>
          <a:bodyPr/>
          <a:lstStyle>
            <a:lvl1pPr>
              <a:defRPr>
                <a:latin typeface="Arial Black" panose="020B0A04020102020204" pitchFamily="34" charset="0"/>
                <a:cs typeface="Arial" panose="020B0604020202020204" pitchFamily="34" charset="0"/>
              </a:defRPr>
            </a:lvl1pPr>
          </a:lstStyle>
          <a:p>
            <a:r>
              <a:rPr lang="en-US" dirty="0"/>
              <a:t>Click to edit Master title style</a:t>
            </a:r>
            <a:endParaRPr lang="ru-RU" dirty="0"/>
          </a:p>
        </p:txBody>
      </p:sp>
      <p:sp>
        <p:nvSpPr>
          <p:cNvPr id="3" name="Content Placeholder 2">
            <a:extLst>
              <a:ext uri="{FF2B5EF4-FFF2-40B4-BE49-F238E27FC236}">
                <a16:creationId xmlns:a16="http://schemas.microsoft.com/office/drawing/2014/main" id="{F9CD242F-A52B-41A0-BA82-1BB770328737}"/>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30A2FE5-54F7-49E5-AE95-13A15245758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87D7620-3914-4016-825F-3D82076E5B72}" type="datetimeFigureOut">
              <a:rPr lang="ru-RU" smtClean="0"/>
              <a:pPr/>
              <a:t>23.11.2023</a:t>
            </a:fld>
            <a:endParaRPr lang="ru-RU" dirty="0"/>
          </a:p>
        </p:txBody>
      </p:sp>
      <p:sp>
        <p:nvSpPr>
          <p:cNvPr id="5" name="Footer Placeholder 4">
            <a:extLst>
              <a:ext uri="{FF2B5EF4-FFF2-40B4-BE49-F238E27FC236}">
                <a16:creationId xmlns:a16="http://schemas.microsoft.com/office/drawing/2014/main" id="{9B9E4127-992E-4ED3-B53E-BF8358ABC92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ru-RU" dirty="0"/>
          </a:p>
        </p:txBody>
      </p:sp>
      <p:sp>
        <p:nvSpPr>
          <p:cNvPr id="6" name="Slide Number Placeholder 5">
            <a:extLst>
              <a:ext uri="{FF2B5EF4-FFF2-40B4-BE49-F238E27FC236}">
                <a16:creationId xmlns:a16="http://schemas.microsoft.com/office/drawing/2014/main" id="{7130A4C8-4C60-4CE9-9624-FD0D4AFC8E9E}"/>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44ED2C7-3352-42CE-B2BF-08020F0B8110}" type="slidenum">
              <a:rPr lang="ru-RU" smtClean="0"/>
              <a:pPr/>
              <a:t>‹#›</a:t>
            </a:fld>
            <a:endParaRPr lang="ru-RU" dirty="0"/>
          </a:p>
        </p:txBody>
      </p:sp>
    </p:spTree>
    <p:extLst>
      <p:ext uri="{BB962C8B-B14F-4D97-AF65-F5344CB8AC3E}">
        <p14:creationId xmlns:p14="http://schemas.microsoft.com/office/powerpoint/2010/main" val="13682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D59E-93A7-4F3E-83FB-623D3E1CE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6589DB69-D245-4F95-A739-31C19322B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565A29-CB5E-494E-A69A-EAD67B275A0F}"/>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5" name="Footer Placeholder 4">
            <a:extLst>
              <a:ext uri="{FF2B5EF4-FFF2-40B4-BE49-F238E27FC236}">
                <a16:creationId xmlns:a16="http://schemas.microsoft.com/office/drawing/2014/main" id="{B7738F08-DE4D-4772-858B-39CE3ABE577C}"/>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12FD14FD-AF96-4ABB-B5AF-D0C851C500BF}"/>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277162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6C54-532C-4D7A-AFBA-CD509D37BFB6}"/>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C4A3D0C-6DA2-46A5-A33C-9063A95B7C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AD803E98-222B-47D7-B880-148BDF060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0668AD90-22D8-4B0C-84EB-276EF0D38D9F}"/>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6" name="Footer Placeholder 5">
            <a:extLst>
              <a:ext uri="{FF2B5EF4-FFF2-40B4-BE49-F238E27FC236}">
                <a16:creationId xmlns:a16="http://schemas.microsoft.com/office/drawing/2014/main" id="{F7491D02-7D92-48AF-9830-877AA33A5B5C}"/>
              </a:ext>
            </a:extLst>
          </p:cNvPr>
          <p:cNvSpPr>
            <a:spLocks noGrp="1"/>
          </p:cNvSpPr>
          <p:nvPr>
            <p:ph type="ftr" sz="quarter" idx="11"/>
          </p:nvPr>
        </p:nvSpPr>
        <p:spPr/>
        <p:txBody>
          <a:bodyPr/>
          <a:lstStyle/>
          <a:p>
            <a:endParaRPr lang="ru-RU" dirty="0"/>
          </a:p>
        </p:txBody>
      </p:sp>
      <p:sp>
        <p:nvSpPr>
          <p:cNvPr id="7" name="Slide Number Placeholder 6">
            <a:extLst>
              <a:ext uri="{FF2B5EF4-FFF2-40B4-BE49-F238E27FC236}">
                <a16:creationId xmlns:a16="http://schemas.microsoft.com/office/drawing/2014/main" id="{4A191FE8-5994-4FE1-9633-EAE04BDE9C7F}"/>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126141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CA66-1FFA-4787-8180-0E81BF0B2D54}"/>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9B0DF312-07E2-4916-9DAC-54B4C8B4A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73A47F-1E74-40DC-9305-70FB43E788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DCA9C1F2-31CF-4D8C-B0D9-FEAB24D25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18071-72B0-45B7-8891-B2FE663302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D01B2E70-0EAD-4203-9B95-8508AF1EF36F}"/>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8" name="Footer Placeholder 7">
            <a:extLst>
              <a:ext uri="{FF2B5EF4-FFF2-40B4-BE49-F238E27FC236}">
                <a16:creationId xmlns:a16="http://schemas.microsoft.com/office/drawing/2014/main" id="{ADDB73B6-AFC1-4980-A441-DDB6865476A6}"/>
              </a:ext>
            </a:extLst>
          </p:cNvPr>
          <p:cNvSpPr>
            <a:spLocks noGrp="1"/>
          </p:cNvSpPr>
          <p:nvPr>
            <p:ph type="ftr" sz="quarter" idx="11"/>
          </p:nvPr>
        </p:nvSpPr>
        <p:spPr/>
        <p:txBody>
          <a:bodyPr/>
          <a:lstStyle/>
          <a:p>
            <a:endParaRPr lang="ru-RU" dirty="0"/>
          </a:p>
        </p:txBody>
      </p:sp>
      <p:sp>
        <p:nvSpPr>
          <p:cNvPr id="9" name="Slide Number Placeholder 8">
            <a:extLst>
              <a:ext uri="{FF2B5EF4-FFF2-40B4-BE49-F238E27FC236}">
                <a16:creationId xmlns:a16="http://schemas.microsoft.com/office/drawing/2014/main" id="{E048FF25-78A6-4CD0-A6BC-98B83820A1EE}"/>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42499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B3BD-2497-4754-9BFF-E94767DDD37D}"/>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A5D7EC54-FE74-4B17-8C3E-A0E70EC8F7DC}"/>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4" name="Footer Placeholder 3">
            <a:extLst>
              <a:ext uri="{FF2B5EF4-FFF2-40B4-BE49-F238E27FC236}">
                <a16:creationId xmlns:a16="http://schemas.microsoft.com/office/drawing/2014/main" id="{0A7B7BFD-7F8C-4DF7-A7AE-6AC024DCB97C}"/>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0A3B9739-6DF4-4221-A565-EA51AA80035E}"/>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407139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49E3A-1205-4DD8-B1B9-253B409EB14B}"/>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3" name="Footer Placeholder 2">
            <a:extLst>
              <a:ext uri="{FF2B5EF4-FFF2-40B4-BE49-F238E27FC236}">
                <a16:creationId xmlns:a16="http://schemas.microsoft.com/office/drawing/2014/main" id="{6FA0D4F4-3769-462F-9EC2-B8CA871C5F67}"/>
              </a:ext>
            </a:extLst>
          </p:cNvPr>
          <p:cNvSpPr>
            <a:spLocks noGrp="1"/>
          </p:cNvSpPr>
          <p:nvPr>
            <p:ph type="ftr" sz="quarter" idx="11"/>
          </p:nvPr>
        </p:nvSpPr>
        <p:spPr/>
        <p:txBody>
          <a:bodyPr/>
          <a:lstStyle/>
          <a:p>
            <a:endParaRPr lang="ru-RU" dirty="0"/>
          </a:p>
        </p:txBody>
      </p:sp>
      <p:sp>
        <p:nvSpPr>
          <p:cNvPr id="4" name="Slide Number Placeholder 3">
            <a:extLst>
              <a:ext uri="{FF2B5EF4-FFF2-40B4-BE49-F238E27FC236}">
                <a16:creationId xmlns:a16="http://schemas.microsoft.com/office/drawing/2014/main" id="{FA17CEBB-9EE9-4F61-8C83-67641718D5CA}"/>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5717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1E64E-E611-404B-B3DB-6E258FA0347D}"/>
              </a:ext>
            </a:extLst>
          </p:cNvPr>
          <p:cNvSpPr>
            <a:spLocks noGrp="1"/>
          </p:cNvSpPr>
          <p:nvPr>
            <p:ph type="title"/>
          </p:nvPr>
        </p:nvSpPr>
        <p:spPr/>
        <p:txBody>
          <a:bodyPr/>
          <a:lstStyle>
            <a:lvl1pPr>
              <a:defRPr>
                <a:latin typeface="Arial Black" panose="020B0A04020102020204" pitchFamily="34" charset="0"/>
                <a:cs typeface="Arial" panose="020B0604020202020204" pitchFamily="34" charset="0"/>
              </a:defRPr>
            </a:lvl1pPr>
          </a:lstStyle>
          <a:p>
            <a:r>
              <a:rPr lang="en-US" dirty="0"/>
              <a:t>Click to edit Master title style</a:t>
            </a:r>
            <a:endParaRPr lang="ru-RU" dirty="0"/>
          </a:p>
        </p:txBody>
      </p:sp>
      <p:sp>
        <p:nvSpPr>
          <p:cNvPr id="3" name="Content Placeholder 2">
            <a:extLst>
              <a:ext uri="{FF2B5EF4-FFF2-40B4-BE49-F238E27FC236}">
                <a16:creationId xmlns:a16="http://schemas.microsoft.com/office/drawing/2014/main" id="{F9CD242F-A52B-41A0-BA82-1BB770328737}"/>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30A2FE5-54F7-49E5-AE95-13A15245758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87D7620-3914-4016-825F-3D82076E5B72}" type="datetimeFigureOut">
              <a:rPr lang="ru-RU" smtClean="0"/>
              <a:pPr/>
              <a:t>23.11.2023</a:t>
            </a:fld>
            <a:endParaRPr lang="ru-RU" dirty="0"/>
          </a:p>
        </p:txBody>
      </p:sp>
      <p:sp>
        <p:nvSpPr>
          <p:cNvPr id="5" name="Footer Placeholder 4">
            <a:extLst>
              <a:ext uri="{FF2B5EF4-FFF2-40B4-BE49-F238E27FC236}">
                <a16:creationId xmlns:a16="http://schemas.microsoft.com/office/drawing/2014/main" id="{9B9E4127-992E-4ED3-B53E-BF8358ABC92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ru-RU" dirty="0"/>
          </a:p>
        </p:txBody>
      </p:sp>
      <p:sp>
        <p:nvSpPr>
          <p:cNvPr id="6" name="Slide Number Placeholder 5">
            <a:extLst>
              <a:ext uri="{FF2B5EF4-FFF2-40B4-BE49-F238E27FC236}">
                <a16:creationId xmlns:a16="http://schemas.microsoft.com/office/drawing/2014/main" id="{7130A4C8-4C60-4CE9-9624-FD0D4AFC8E9E}"/>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44ED2C7-3352-42CE-B2BF-08020F0B8110}" type="slidenum">
              <a:rPr lang="ru-RU" smtClean="0"/>
              <a:pPr/>
              <a:t>‹#›</a:t>
            </a:fld>
            <a:endParaRPr lang="ru-RU" dirty="0"/>
          </a:p>
        </p:txBody>
      </p:sp>
    </p:spTree>
    <p:extLst>
      <p:ext uri="{BB962C8B-B14F-4D97-AF65-F5344CB8AC3E}">
        <p14:creationId xmlns:p14="http://schemas.microsoft.com/office/powerpoint/2010/main" val="72127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8A72-1291-42AB-B90E-9B1C0A678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6F611799-2AA6-4196-9CB0-A85711D09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CBEF26CD-21C5-49EA-A85B-F809434BE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1BF24-A63F-406C-A653-9FED266E9969}"/>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6" name="Footer Placeholder 5">
            <a:extLst>
              <a:ext uri="{FF2B5EF4-FFF2-40B4-BE49-F238E27FC236}">
                <a16:creationId xmlns:a16="http://schemas.microsoft.com/office/drawing/2014/main" id="{E0DD6F25-32FC-41DD-AF32-BECED1849B0E}"/>
              </a:ext>
            </a:extLst>
          </p:cNvPr>
          <p:cNvSpPr>
            <a:spLocks noGrp="1"/>
          </p:cNvSpPr>
          <p:nvPr>
            <p:ph type="ftr" sz="quarter" idx="11"/>
          </p:nvPr>
        </p:nvSpPr>
        <p:spPr/>
        <p:txBody>
          <a:bodyPr/>
          <a:lstStyle/>
          <a:p>
            <a:endParaRPr lang="ru-RU" dirty="0"/>
          </a:p>
        </p:txBody>
      </p:sp>
      <p:sp>
        <p:nvSpPr>
          <p:cNvPr id="7" name="Slide Number Placeholder 6">
            <a:extLst>
              <a:ext uri="{FF2B5EF4-FFF2-40B4-BE49-F238E27FC236}">
                <a16:creationId xmlns:a16="http://schemas.microsoft.com/office/drawing/2014/main" id="{533B0791-6E67-4189-AA1B-483FECD32519}"/>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37100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7D18-0830-41F0-8711-7CB09A052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B18F2EC4-EE32-4A4F-88A9-7BE04A9F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Text Placeholder 3">
            <a:extLst>
              <a:ext uri="{FF2B5EF4-FFF2-40B4-BE49-F238E27FC236}">
                <a16:creationId xmlns:a16="http://schemas.microsoft.com/office/drawing/2014/main" id="{D64C78F6-6CB0-4426-9C68-C89B9DA27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B82E0-A951-4AAA-BD04-07835F622EA7}"/>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6" name="Footer Placeholder 5">
            <a:extLst>
              <a:ext uri="{FF2B5EF4-FFF2-40B4-BE49-F238E27FC236}">
                <a16:creationId xmlns:a16="http://schemas.microsoft.com/office/drawing/2014/main" id="{9F71A330-CEB1-4299-A0A0-72622FE3ED03}"/>
              </a:ext>
            </a:extLst>
          </p:cNvPr>
          <p:cNvSpPr>
            <a:spLocks noGrp="1"/>
          </p:cNvSpPr>
          <p:nvPr>
            <p:ph type="ftr" sz="quarter" idx="11"/>
          </p:nvPr>
        </p:nvSpPr>
        <p:spPr/>
        <p:txBody>
          <a:bodyPr/>
          <a:lstStyle/>
          <a:p>
            <a:endParaRPr lang="ru-RU" dirty="0"/>
          </a:p>
        </p:txBody>
      </p:sp>
      <p:sp>
        <p:nvSpPr>
          <p:cNvPr id="7" name="Slide Number Placeholder 6">
            <a:extLst>
              <a:ext uri="{FF2B5EF4-FFF2-40B4-BE49-F238E27FC236}">
                <a16:creationId xmlns:a16="http://schemas.microsoft.com/office/drawing/2014/main" id="{82E96424-A85F-4F99-9BAF-D4CDCF59F684}"/>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115008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CAA0-9DD0-4F7F-8CFA-5412F55FD69B}"/>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C1C3A15D-7FBD-4DD7-BCF7-C85E02052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12974BD-372D-4D93-B9BF-1140D80CAFE6}"/>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5" name="Footer Placeholder 4">
            <a:extLst>
              <a:ext uri="{FF2B5EF4-FFF2-40B4-BE49-F238E27FC236}">
                <a16:creationId xmlns:a16="http://schemas.microsoft.com/office/drawing/2014/main" id="{16AC17F6-37B6-463C-BB3E-7271F13C6EF9}"/>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E4CAAE03-74B4-4DFB-AC99-F2D3178F721D}"/>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119159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B814C1-27B0-42BF-9DB0-B97A52E7EA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058CDC41-D56A-48B3-BCA6-A518E168C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A06C1CEF-24D9-40CF-BC47-75920C9B9BCB}"/>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5" name="Footer Placeholder 4">
            <a:extLst>
              <a:ext uri="{FF2B5EF4-FFF2-40B4-BE49-F238E27FC236}">
                <a16:creationId xmlns:a16="http://schemas.microsoft.com/office/drawing/2014/main" id="{8E768D5B-D291-4FCE-81D6-28BB9A419990}"/>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822578DC-7BBF-4DEC-9993-353E40AC164C}"/>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388189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4691633-30A9-A943-AA36-7885E873241D}" type="datetimeFigureOut">
              <a:rPr lang="ru-RU" smtClean="0"/>
              <a:t>23.11.2023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6D0D6C8-1DE5-D14F-A199-9421CA38FC7F}" type="slidenum">
              <a:rPr lang="ru-RU" smtClean="0"/>
              <a:t>‹#›</a:t>
            </a:fld>
            <a:endParaRPr lang="ru-RU" dirty="0"/>
          </a:p>
        </p:txBody>
      </p:sp>
    </p:spTree>
    <p:extLst>
      <p:ext uri="{BB962C8B-B14F-4D97-AF65-F5344CB8AC3E}">
        <p14:creationId xmlns:p14="http://schemas.microsoft.com/office/powerpoint/2010/main" val="10533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3591800" y="484367"/>
            <a:ext cx="5008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1" name="Google Shape;351;p22"/>
          <p:cNvSpPr txBox="1">
            <a:spLocks noGrp="1"/>
          </p:cNvSpPr>
          <p:nvPr>
            <p:ph type="subTitle" idx="1"/>
          </p:nvPr>
        </p:nvSpPr>
        <p:spPr>
          <a:xfrm>
            <a:off x="6207803" y="1886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2" name="Google Shape;352;p22"/>
          <p:cNvSpPr txBox="1">
            <a:spLocks noGrp="1"/>
          </p:cNvSpPr>
          <p:nvPr>
            <p:ph type="subTitle" idx="2"/>
          </p:nvPr>
        </p:nvSpPr>
        <p:spPr>
          <a:xfrm>
            <a:off x="6611301" y="2312033"/>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3" name="Google Shape;353;p22"/>
          <p:cNvSpPr txBox="1">
            <a:spLocks noGrp="1"/>
          </p:cNvSpPr>
          <p:nvPr>
            <p:ph type="subTitle" idx="3"/>
          </p:nvPr>
        </p:nvSpPr>
        <p:spPr>
          <a:xfrm>
            <a:off x="1923784" y="1886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4" name="Google Shape;354;p22"/>
          <p:cNvSpPr txBox="1">
            <a:spLocks noGrp="1"/>
          </p:cNvSpPr>
          <p:nvPr>
            <p:ph type="subTitle" idx="4"/>
          </p:nvPr>
        </p:nvSpPr>
        <p:spPr>
          <a:xfrm>
            <a:off x="2327584" y="2312033"/>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5" name="Google Shape;355;p22"/>
          <p:cNvSpPr txBox="1">
            <a:spLocks noGrp="1"/>
          </p:cNvSpPr>
          <p:nvPr>
            <p:ph type="subTitle" idx="5"/>
          </p:nvPr>
        </p:nvSpPr>
        <p:spPr>
          <a:xfrm>
            <a:off x="6207749" y="4213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6" name="Google Shape;356;p22"/>
          <p:cNvSpPr txBox="1">
            <a:spLocks noGrp="1"/>
          </p:cNvSpPr>
          <p:nvPr>
            <p:ph type="subTitle" idx="6"/>
          </p:nvPr>
        </p:nvSpPr>
        <p:spPr>
          <a:xfrm>
            <a:off x="6611301" y="4639032"/>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7" name="Google Shape;357;p22"/>
          <p:cNvSpPr txBox="1">
            <a:spLocks noGrp="1"/>
          </p:cNvSpPr>
          <p:nvPr>
            <p:ph type="subTitle" idx="7"/>
          </p:nvPr>
        </p:nvSpPr>
        <p:spPr>
          <a:xfrm>
            <a:off x="1923784" y="4213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8" name="Google Shape;358;p22"/>
          <p:cNvSpPr txBox="1">
            <a:spLocks noGrp="1"/>
          </p:cNvSpPr>
          <p:nvPr>
            <p:ph type="subTitle" idx="8"/>
          </p:nvPr>
        </p:nvSpPr>
        <p:spPr>
          <a:xfrm>
            <a:off x="2327584" y="4639032"/>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9" name="Google Shape;359;p22"/>
          <p:cNvSpPr/>
          <p:nvPr/>
        </p:nvSpPr>
        <p:spPr>
          <a:xfrm rot="-5532439" flipH="1">
            <a:off x="-2726736" y="309623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2"/>
          <p:cNvSpPr/>
          <p:nvPr/>
        </p:nvSpPr>
        <p:spPr>
          <a:xfrm rot="-5400000" flipH="1">
            <a:off x="-1110025" y="3768575"/>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2"/>
          <p:cNvSpPr/>
          <p:nvPr/>
        </p:nvSpPr>
        <p:spPr>
          <a:xfrm rot="5400000" flipH="1">
            <a:off x="-734683" y="4850699"/>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2"/>
          <p:cNvSpPr/>
          <p:nvPr/>
        </p:nvSpPr>
        <p:spPr>
          <a:xfrm rot="5400000" flipH="1">
            <a:off x="882601" y="487644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2"/>
          <p:cNvSpPr/>
          <p:nvPr/>
        </p:nvSpPr>
        <p:spPr>
          <a:xfrm rot="5400000" flipH="1">
            <a:off x="420135" y="260084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2"/>
          <p:cNvSpPr/>
          <p:nvPr/>
        </p:nvSpPr>
        <p:spPr>
          <a:xfrm rot="5400000" flipH="1">
            <a:off x="611001" y="3309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2"/>
          <p:cNvSpPr/>
          <p:nvPr/>
        </p:nvSpPr>
        <p:spPr>
          <a:xfrm rot="5267561" flipH="1">
            <a:off x="8923131" y="2575728"/>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2"/>
          <p:cNvSpPr/>
          <p:nvPr/>
        </p:nvSpPr>
        <p:spPr>
          <a:xfrm rot="5400000" flipH="1">
            <a:off x="10539872" y="1656056"/>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p:nvPr/>
        </p:nvSpPr>
        <p:spPr>
          <a:xfrm rot="-5400000" flipH="1">
            <a:off x="10560169" y="543683"/>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2"/>
          <p:cNvSpPr/>
          <p:nvPr/>
        </p:nvSpPr>
        <p:spPr>
          <a:xfrm rot="-5400000" flipH="1">
            <a:off x="11607549" y="170520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2"/>
          <p:cNvSpPr/>
          <p:nvPr/>
        </p:nvSpPr>
        <p:spPr>
          <a:xfrm rot="-5400000" flipH="1">
            <a:off x="12070016" y="3980801"/>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2"/>
          <p:cNvSpPr/>
          <p:nvPr/>
        </p:nvSpPr>
        <p:spPr>
          <a:xfrm rot="-5400000" flipH="1">
            <a:off x="11792349" y="616430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74308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140"/>
        <p:cNvGrpSpPr/>
        <p:nvPr/>
      </p:nvGrpSpPr>
      <p:grpSpPr>
        <a:xfrm>
          <a:off x="0" y="0"/>
          <a:ext cx="0" cy="0"/>
          <a:chOff x="0" y="0"/>
          <a:chExt cx="0" cy="0"/>
        </a:xfrm>
      </p:grpSpPr>
      <p:sp>
        <p:nvSpPr>
          <p:cNvPr id="142" name="Google Shape;142;p10"/>
          <p:cNvSpPr/>
          <p:nvPr/>
        </p:nvSpPr>
        <p:spPr>
          <a:xfrm flipH="1">
            <a:off x="5207042" y="4210803"/>
            <a:ext cx="7982492" cy="2836256"/>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0"/>
          <p:cNvSpPr/>
          <p:nvPr/>
        </p:nvSpPr>
        <p:spPr>
          <a:xfrm rot="10800000" flipH="1">
            <a:off x="8288883" y="4644173"/>
            <a:ext cx="4900647" cy="2525083"/>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0"/>
          <p:cNvSpPr/>
          <p:nvPr/>
        </p:nvSpPr>
        <p:spPr>
          <a:xfrm rot="315040">
            <a:off x="10379715" y="6081783"/>
            <a:ext cx="2819261" cy="13294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0"/>
          <p:cNvSpPr/>
          <p:nvPr/>
        </p:nvSpPr>
        <p:spPr>
          <a:xfrm flipH="1">
            <a:off x="8238032" y="651461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0"/>
          <p:cNvSpPr/>
          <p:nvPr/>
        </p:nvSpPr>
        <p:spPr>
          <a:xfrm flipH="1">
            <a:off x="11363648" y="539303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0"/>
          <p:cNvSpPr/>
          <p:nvPr/>
        </p:nvSpPr>
        <p:spPr>
          <a:xfrm flipH="1">
            <a:off x="11940599" y="4705017"/>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0"/>
          <p:cNvSpPr/>
          <p:nvPr/>
        </p:nvSpPr>
        <p:spPr>
          <a:xfrm flipH="1">
            <a:off x="10561665" y="4878184"/>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7690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80"/>
        <p:cNvGrpSpPr/>
        <p:nvPr/>
      </p:nvGrpSpPr>
      <p:grpSpPr>
        <a:xfrm>
          <a:off x="0" y="0"/>
          <a:ext cx="0" cy="0"/>
          <a:chOff x="0" y="0"/>
          <a:chExt cx="0" cy="0"/>
        </a:xfrm>
      </p:grpSpPr>
      <p:sp>
        <p:nvSpPr>
          <p:cNvPr id="82" name="Google Shape;82;p6"/>
          <p:cNvSpPr/>
          <p:nvPr/>
        </p:nvSpPr>
        <p:spPr>
          <a:xfrm>
            <a:off x="8109436" y="-157720"/>
            <a:ext cx="4272457" cy="2201519"/>
          </a:xfrm>
          <a:custGeom>
            <a:avLst/>
            <a:gdLst/>
            <a:ahLst/>
            <a:cxnLst/>
            <a:rect l="l" t="t" r="r" b="b"/>
            <a:pathLst>
              <a:path w="64695" h="36451" extrusionOk="0">
                <a:moveTo>
                  <a:pt x="5503" y="0"/>
                </a:moveTo>
                <a:cubicBezTo>
                  <a:pt x="2589" y="0"/>
                  <a:pt x="1" y="186"/>
                  <a:pt x="237" y="874"/>
                </a:cubicBezTo>
                <a:cubicBezTo>
                  <a:pt x="460" y="1499"/>
                  <a:pt x="4411" y="2169"/>
                  <a:pt x="5259" y="2593"/>
                </a:cubicBezTo>
                <a:cubicBezTo>
                  <a:pt x="7178" y="3552"/>
                  <a:pt x="8897" y="4869"/>
                  <a:pt x="10325" y="6454"/>
                </a:cubicBezTo>
                <a:cubicBezTo>
                  <a:pt x="13673" y="10092"/>
                  <a:pt x="16619" y="21050"/>
                  <a:pt x="24989" y="22345"/>
                </a:cubicBezTo>
                <a:cubicBezTo>
                  <a:pt x="25398" y="22407"/>
                  <a:pt x="25804" y="22437"/>
                  <a:pt x="26206" y="22437"/>
                </a:cubicBezTo>
                <a:cubicBezTo>
                  <a:pt x="31849" y="22437"/>
                  <a:pt x="36809" y="16669"/>
                  <a:pt x="38871" y="15314"/>
                </a:cubicBezTo>
                <a:cubicBezTo>
                  <a:pt x="39863" y="14681"/>
                  <a:pt x="40996" y="14362"/>
                  <a:pt x="42135" y="14362"/>
                </a:cubicBezTo>
                <a:cubicBezTo>
                  <a:pt x="43201" y="14362"/>
                  <a:pt x="44272" y="14642"/>
                  <a:pt x="45232" y="15203"/>
                </a:cubicBezTo>
                <a:cubicBezTo>
                  <a:pt x="49027" y="17502"/>
                  <a:pt x="49071" y="22858"/>
                  <a:pt x="50634" y="27010"/>
                </a:cubicBezTo>
                <a:cubicBezTo>
                  <a:pt x="52642" y="32143"/>
                  <a:pt x="57307" y="35759"/>
                  <a:pt x="62775" y="36450"/>
                </a:cubicBezTo>
                <a:cubicBezTo>
                  <a:pt x="62396" y="25269"/>
                  <a:pt x="63043" y="14065"/>
                  <a:pt x="64694" y="2994"/>
                </a:cubicBezTo>
                <a:cubicBezTo>
                  <a:pt x="57530" y="1745"/>
                  <a:pt x="50232" y="1499"/>
                  <a:pt x="42978" y="1254"/>
                </a:cubicBezTo>
                <a:cubicBezTo>
                  <a:pt x="32957" y="896"/>
                  <a:pt x="22936" y="562"/>
                  <a:pt x="12914" y="249"/>
                </a:cubicBezTo>
                <a:cubicBezTo>
                  <a:pt x="12140" y="215"/>
                  <a:pt x="8634" y="0"/>
                  <a:pt x="55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6"/>
          <p:cNvSpPr/>
          <p:nvPr/>
        </p:nvSpPr>
        <p:spPr>
          <a:xfrm rot="10800000">
            <a:off x="9287568" y="-96892"/>
            <a:ext cx="3227363" cy="1378957"/>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6"/>
          <p:cNvSpPr/>
          <p:nvPr/>
        </p:nvSpPr>
        <p:spPr>
          <a:xfrm rot="10484947" flipH="1">
            <a:off x="10665847" y="-549076"/>
            <a:ext cx="2457908" cy="1159047"/>
          </a:xfrm>
          <a:custGeom>
            <a:avLst/>
            <a:gdLst/>
            <a:ahLst/>
            <a:cxnLst/>
            <a:rect l="l" t="t" r="r" b="b"/>
            <a:pathLst>
              <a:path w="49839" h="23502" extrusionOk="0">
                <a:moveTo>
                  <a:pt x="12527" y="1"/>
                </a:moveTo>
                <a:cubicBezTo>
                  <a:pt x="11413" y="1"/>
                  <a:pt x="10247" y="125"/>
                  <a:pt x="9017" y="410"/>
                </a:cubicBezTo>
                <a:cubicBezTo>
                  <a:pt x="4486" y="1459"/>
                  <a:pt x="402" y="6325"/>
                  <a:pt x="157" y="11280"/>
                </a:cubicBezTo>
                <a:cubicBezTo>
                  <a:pt x="0" y="14650"/>
                  <a:pt x="1518" y="19694"/>
                  <a:pt x="5468" y="22238"/>
                </a:cubicBezTo>
                <a:cubicBezTo>
                  <a:pt x="6967" y="23186"/>
                  <a:pt x="8215" y="23502"/>
                  <a:pt x="9471" y="23502"/>
                </a:cubicBezTo>
                <a:cubicBezTo>
                  <a:pt x="10404" y="23502"/>
                  <a:pt x="11341" y="23327"/>
                  <a:pt x="12387" y="23109"/>
                </a:cubicBezTo>
                <a:cubicBezTo>
                  <a:pt x="23723" y="20797"/>
                  <a:pt x="35152" y="18016"/>
                  <a:pt x="46692" y="18016"/>
                </a:cubicBezTo>
                <a:cubicBezTo>
                  <a:pt x="47740" y="18016"/>
                  <a:pt x="48789" y="18039"/>
                  <a:pt x="49839" y="18087"/>
                </a:cubicBezTo>
                <a:cubicBezTo>
                  <a:pt x="49214" y="15520"/>
                  <a:pt x="49147" y="12820"/>
                  <a:pt x="48500" y="10253"/>
                </a:cubicBezTo>
                <a:cubicBezTo>
                  <a:pt x="47830" y="7664"/>
                  <a:pt x="46245" y="3624"/>
                  <a:pt x="43723" y="2486"/>
                </a:cubicBezTo>
                <a:cubicBezTo>
                  <a:pt x="43091" y="2196"/>
                  <a:pt x="42479" y="2074"/>
                  <a:pt x="41873" y="2074"/>
                </a:cubicBezTo>
                <a:cubicBezTo>
                  <a:pt x="38847" y="2074"/>
                  <a:pt x="35967" y="5108"/>
                  <a:pt x="31336" y="5276"/>
                </a:cubicBezTo>
                <a:cubicBezTo>
                  <a:pt x="31216" y="5280"/>
                  <a:pt x="31096" y="5282"/>
                  <a:pt x="30977" y="5282"/>
                </a:cubicBezTo>
                <a:cubicBezTo>
                  <a:pt x="24835" y="5282"/>
                  <a:pt x="19797" y="1"/>
                  <a:pt x="125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6"/>
          <p:cNvSpPr/>
          <p:nvPr/>
        </p:nvSpPr>
        <p:spPr>
          <a:xfrm rot="10800000">
            <a:off x="9629517" y="61099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6"/>
          <p:cNvSpPr/>
          <p:nvPr/>
        </p:nvSpPr>
        <p:spPr>
          <a:xfrm rot="10800000">
            <a:off x="10902867" y="929545"/>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6"/>
          <p:cNvSpPr/>
          <p:nvPr/>
        </p:nvSpPr>
        <p:spPr>
          <a:xfrm rot="10800000">
            <a:off x="11930567" y="2109245"/>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6065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88"/>
        <p:cNvGrpSpPr/>
        <p:nvPr/>
      </p:nvGrpSpPr>
      <p:grpSpPr>
        <a:xfrm>
          <a:off x="0" y="0"/>
          <a:ext cx="0" cy="0"/>
          <a:chOff x="0" y="0"/>
          <a:chExt cx="0" cy="0"/>
        </a:xfrm>
      </p:grpSpPr>
      <p:grpSp>
        <p:nvGrpSpPr>
          <p:cNvPr id="2" name="Group 1">
            <a:extLst>
              <a:ext uri="{FF2B5EF4-FFF2-40B4-BE49-F238E27FC236}">
                <a16:creationId xmlns:a16="http://schemas.microsoft.com/office/drawing/2014/main" id="{E6C14E2A-44E8-1C4E-65C9-FDEAC80AB724}"/>
              </a:ext>
            </a:extLst>
          </p:cNvPr>
          <p:cNvGrpSpPr/>
          <p:nvPr userDrawn="1"/>
        </p:nvGrpSpPr>
        <p:grpSpPr>
          <a:xfrm flipH="1">
            <a:off x="4615616" y="-172825"/>
            <a:ext cx="7576384" cy="7203649"/>
            <a:chOff x="-272112" y="-132676"/>
            <a:chExt cx="5682288" cy="5402737"/>
          </a:xfrm>
        </p:grpSpPr>
        <p:sp>
          <p:nvSpPr>
            <p:cNvPr id="91" name="Google Shape;91;p7"/>
            <p:cNvSpPr/>
            <p:nvPr/>
          </p:nvSpPr>
          <p:spPr>
            <a:xfrm rot="-10667561">
              <a:off x="305871" y="4396335"/>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7"/>
            <p:cNvSpPr/>
            <p:nvPr/>
          </p:nvSpPr>
          <p:spPr>
            <a:xfrm rot="10800000">
              <a:off x="402459" y="4303597"/>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7"/>
            <p:cNvSpPr/>
            <p:nvPr/>
          </p:nvSpPr>
          <p:spPr>
            <a:xfrm>
              <a:off x="-272112" y="4159112"/>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7"/>
            <p:cNvSpPr/>
            <p:nvPr/>
          </p:nvSpPr>
          <p:spPr>
            <a:xfrm>
              <a:off x="5246676" y="4820774"/>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7"/>
            <p:cNvSpPr/>
            <p:nvPr/>
          </p:nvSpPr>
          <p:spPr>
            <a:xfrm>
              <a:off x="1153051" y="4390624"/>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2859751" y="4737474"/>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7"/>
            <p:cNvSpPr/>
            <p:nvPr/>
          </p:nvSpPr>
          <p:spPr>
            <a:xfrm rot="-132439" flipH="1">
              <a:off x="305871" y="-39916"/>
              <a:ext cx="4818716" cy="780968"/>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7"/>
            <p:cNvSpPr/>
            <p:nvPr/>
          </p:nvSpPr>
          <p:spPr>
            <a:xfrm flipH="1">
              <a:off x="402459" y="-132676"/>
              <a:ext cx="2393629" cy="966464"/>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7"/>
            <p:cNvSpPr/>
            <p:nvPr/>
          </p:nvSpPr>
          <p:spPr>
            <a:xfrm rot="10800000" flipH="1">
              <a:off x="-272112" y="-10878"/>
              <a:ext cx="2096898" cy="989152"/>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7"/>
            <p:cNvSpPr/>
            <p:nvPr/>
          </p:nvSpPr>
          <p:spPr>
            <a:xfrm rot="10800000" flipH="1">
              <a:off x="402451" y="1086487"/>
              <a:ext cx="98400" cy="98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7"/>
            <p:cNvSpPr/>
            <p:nvPr/>
          </p:nvSpPr>
          <p:spPr>
            <a:xfrm rot="10800000" flipH="1">
              <a:off x="1153051" y="648062"/>
              <a:ext cx="98400" cy="9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7"/>
            <p:cNvSpPr/>
            <p:nvPr/>
          </p:nvSpPr>
          <p:spPr>
            <a:xfrm rot="10800000" flipH="1">
              <a:off x="2859751" y="301212"/>
              <a:ext cx="98400" cy="9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7"/>
            <p:cNvSpPr/>
            <p:nvPr/>
          </p:nvSpPr>
          <p:spPr>
            <a:xfrm rot="10800000" flipH="1">
              <a:off x="5246676" y="153112"/>
              <a:ext cx="163500" cy="163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9732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332"/>
        <p:cNvGrpSpPr/>
        <p:nvPr/>
      </p:nvGrpSpPr>
      <p:grpSpPr>
        <a:xfrm>
          <a:off x="0" y="0"/>
          <a:ext cx="0" cy="0"/>
          <a:chOff x="0" y="0"/>
          <a:chExt cx="0" cy="0"/>
        </a:xfrm>
      </p:grpSpPr>
      <p:sp>
        <p:nvSpPr>
          <p:cNvPr id="335" name="Google Shape;335;p21"/>
          <p:cNvSpPr/>
          <p:nvPr/>
        </p:nvSpPr>
        <p:spPr>
          <a:xfrm rot="-132439" flipH="1">
            <a:off x="407828" y="-5322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1"/>
          <p:cNvSpPr/>
          <p:nvPr/>
        </p:nvSpPr>
        <p:spPr>
          <a:xfrm flipH="1">
            <a:off x="536613" y="-176902"/>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1"/>
          <p:cNvSpPr/>
          <p:nvPr/>
        </p:nvSpPr>
        <p:spPr>
          <a:xfrm rot="10800000" flipH="1">
            <a:off x="-362816" y="-14504"/>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1"/>
          <p:cNvSpPr/>
          <p:nvPr/>
        </p:nvSpPr>
        <p:spPr>
          <a:xfrm rot="10800000" flipH="1">
            <a:off x="536601" y="1448649"/>
            <a:ext cx="131200" cy="131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1"/>
          <p:cNvSpPr/>
          <p:nvPr/>
        </p:nvSpPr>
        <p:spPr>
          <a:xfrm rot="10800000" flipH="1">
            <a:off x="1537401" y="864083"/>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1"/>
          <p:cNvSpPr/>
          <p:nvPr/>
        </p:nvSpPr>
        <p:spPr>
          <a:xfrm rot="10800000" flipH="1">
            <a:off x="3813001" y="401616"/>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1"/>
          <p:cNvSpPr/>
          <p:nvPr/>
        </p:nvSpPr>
        <p:spPr>
          <a:xfrm rot="-10667561">
            <a:off x="407828" y="5858447"/>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1"/>
          <p:cNvSpPr/>
          <p:nvPr/>
        </p:nvSpPr>
        <p:spPr>
          <a:xfrm rot="10800000">
            <a:off x="536613" y="5734796"/>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1"/>
          <p:cNvSpPr/>
          <p:nvPr/>
        </p:nvSpPr>
        <p:spPr>
          <a:xfrm>
            <a:off x="-362816" y="5542150"/>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1"/>
          <p:cNvSpPr/>
          <p:nvPr/>
        </p:nvSpPr>
        <p:spPr>
          <a:xfrm>
            <a:off x="1537401" y="5850832"/>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1"/>
          <p:cNvSpPr/>
          <p:nvPr/>
        </p:nvSpPr>
        <p:spPr>
          <a:xfrm>
            <a:off x="3813001" y="631329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1"/>
          <p:cNvSpPr/>
          <p:nvPr/>
        </p:nvSpPr>
        <p:spPr>
          <a:xfrm>
            <a:off x="6995568" y="6424365"/>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1"/>
          <p:cNvSpPr/>
          <p:nvPr/>
        </p:nvSpPr>
        <p:spPr>
          <a:xfrm rot="10800000" flipH="1">
            <a:off x="6995568" y="2041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001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D59E-93A7-4F3E-83FB-623D3E1CE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6589DB69-D245-4F95-A739-31C19322B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565A29-CB5E-494E-A69A-EAD67B275A0F}"/>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5" name="Footer Placeholder 4">
            <a:extLst>
              <a:ext uri="{FF2B5EF4-FFF2-40B4-BE49-F238E27FC236}">
                <a16:creationId xmlns:a16="http://schemas.microsoft.com/office/drawing/2014/main" id="{B7738F08-DE4D-4772-858B-39CE3ABE577C}"/>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12FD14FD-AF96-4ABB-B5AF-D0C851C500BF}"/>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40545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endParaRPr lang="ru-RU" sz="1800" b="0" strike="noStrike" spc="-1">
              <a:solidFill>
                <a:srgbClr val="000000"/>
              </a:solidFill>
              <a:latin typeface="Calibri"/>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ru-RU" sz="3200" b="0" strike="noStrike" spc="-1">
              <a:latin typeface="Arial"/>
            </a:endParaRPr>
          </a:p>
        </p:txBody>
      </p:sp>
    </p:spTree>
    <p:extLst>
      <p:ext uri="{BB962C8B-B14F-4D97-AF65-F5344CB8AC3E}">
        <p14:creationId xmlns:p14="http://schemas.microsoft.com/office/powerpoint/2010/main" val="526043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6"/>
          <p:cNvSpPr>
            <a:spLocks noGrp="1"/>
          </p:cNvSpPr>
          <p:nvPr>
            <p:ph type="body" sz="quarter" idx="10"/>
          </p:nvPr>
        </p:nvSpPr>
        <p:spPr>
          <a:xfrm>
            <a:off x="95250" y="6116027"/>
            <a:ext cx="4792151" cy="230832"/>
          </a:xfrm>
        </p:spPr>
        <p:txBody>
          <a:bodyPr anchor="b">
            <a:spAutoFit/>
          </a:bodyPr>
          <a:lstStyle>
            <a:lvl1pPr marL="0" indent="0" algn="l">
              <a:buNone/>
              <a:defRPr sz="1000">
                <a:solidFill>
                  <a:schemeClr val="tx1"/>
                </a:solidFill>
              </a:defRPr>
            </a:lvl1pPr>
            <a:lvl2pPr marL="457200" indent="0" algn="l">
              <a:buNone/>
              <a:defRPr sz="1000">
                <a:solidFill>
                  <a:schemeClr val="tx1"/>
                </a:solidFill>
              </a:defRPr>
            </a:lvl2pPr>
            <a:lvl3pPr marL="914400" indent="0" algn="l">
              <a:buNone/>
              <a:defRPr sz="1000">
                <a:solidFill>
                  <a:schemeClr val="tx1"/>
                </a:solidFill>
              </a:defRPr>
            </a:lvl3pPr>
            <a:lvl4pPr marL="1371600" indent="0" algn="l">
              <a:buNone/>
              <a:defRPr sz="1000">
                <a:solidFill>
                  <a:schemeClr val="tx1"/>
                </a:solidFill>
              </a:defRPr>
            </a:lvl4pPr>
            <a:lvl5pPr marL="1828800" indent="0" algn="l">
              <a:buNone/>
              <a:defRPr sz="1000">
                <a:solidFill>
                  <a:schemeClr val="tx1"/>
                </a:solidFill>
              </a:defRPr>
            </a:lvl5pPr>
          </a:lstStyle>
          <a:p>
            <a:pPr lvl="0"/>
            <a:r>
              <a:rPr lang="en-US" dirty="0"/>
              <a:t>Click to edit Master text styles</a:t>
            </a:r>
          </a:p>
        </p:txBody>
      </p:sp>
      <p:sp>
        <p:nvSpPr>
          <p:cNvPr id="4" name="Text Placeholder 8"/>
          <p:cNvSpPr>
            <a:spLocks noGrp="1"/>
          </p:cNvSpPr>
          <p:nvPr>
            <p:ph type="body" sz="quarter" idx="11"/>
          </p:nvPr>
        </p:nvSpPr>
        <p:spPr>
          <a:xfrm>
            <a:off x="6096000" y="6117560"/>
            <a:ext cx="5990149" cy="230832"/>
          </a:xfrm>
        </p:spPr>
        <p:txBody>
          <a:bodyPr anchor="b">
            <a:spAutoFit/>
          </a:bodyPr>
          <a:lstStyle>
            <a:lvl1pPr marL="0" indent="0" algn="r">
              <a:buNone/>
              <a:defRPr sz="1000"/>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dirty="0"/>
              <a:t>Click to edit Master text styles</a:t>
            </a:r>
          </a:p>
        </p:txBody>
      </p:sp>
    </p:spTree>
    <p:extLst>
      <p:ext uri="{BB962C8B-B14F-4D97-AF65-F5344CB8AC3E}">
        <p14:creationId xmlns:p14="http://schemas.microsoft.com/office/powerpoint/2010/main" val="163352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9F07AD-3FC8-45FD-A577-5EAA01D451E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C6FE5A3-0F9C-4D9F-A780-5A878A86F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461CD52-5D17-41F6-A2F0-FA4CAE33B73A}"/>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5" name="Нижний колонтитул 4">
            <a:extLst>
              <a:ext uri="{FF2B5EF4-FFF2-40B4-BE49-F238E27FC236}">
                <a16:creationId xmlns:a16="http://schemas.microsoft.com/office/drawing/2014/main" id="{45DC8928-18CA-469C-B52B-5759BE82D37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2AFF7B5-D349-4D31-B8F5-29F43CED3996}"/>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257309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76A33E-645B-4F44-A2A3-9CD3A5972BC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C97679D-6C01-421B-9067-1DF6FD7592B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EF682B9-31E8-4B7F-A297-B72CEEA5EF27}"/>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5" name="Нижний колонтитул 4">
            <a:extLst>
              <a:ext uri="{FF2B5EF4-FFF2-40B4-BE49-F238E27FC236}">
                <a16:creationId xmlns:a16="http://schemas.microsoft.com/office/drawing/2014/main" id="{1169A411-4DDF-4067-A075-21330714597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0B03B4F-166F-4927-88BD-DC843E42B347}"/>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2583846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B7ED0F-3B55-4345-9EFC-21D8EF1D997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7DB94DC-1EF3-4CAD-9209-E82E31B62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758E2C0-400A-4CD1-8D8C-80D1ECA75B78}"/>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5" name="Нижний колонтитул 4">
            <a:extLst>
              <a:ext uri="{FF2B5EF4-FFF2-40B4-BE49-F238E27FC236}">
                <a16:creationId xmlns:a16="http://schemas.microsoft.com/office/drawing/2014/main" id="{1B396402-A268-43CF-A1C0-15D0DB1F63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EDFE011-204C-47ED-9F81-AE4E19802EA4}"/>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3401161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38120-026E-461E-82DB-8226B5A9A4D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7329AE2-1333-4932-89DD-1CB64F7B13E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5B99ABF-5C9E-4FD0-9E64-A81F12112D6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B0F9439-9BA6-4D12-A9B5-99C6E1EBE88E}"/>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6" name="Нижний колонтитул 5">
            <a:extLst>
              <a:ext uri="{FF2B5EF4-FFF2-40B4-BE49-F238E27FC236}">
                <a16:creationId xmlns:a16="http://schemas.microsoft.com/office/drawing/2014/main" id="{E8B5FD71-3806-4BC9-BCBB-26D05D7E82E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37187EB-7575-4CCA-A1F1-6480283C95FF}"/>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2716174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025D3C-7332-46E7-9573-52B1E14C21C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7B5BABA-433A-41BD-9AD8-1BF1AD30B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A6E32D6-D8AC-40EC-A9A2-A6DD4C7AD16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BE08024-DD9C-4C3C-9014-1FFDCEA0C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99B2A61-0579-488F-86D8-8A46C7B4CC8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1E49B1A-DFB7-4C1D-962D-45B2CAA97A16}"/>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8" name="Нижний колонтитул 7">
            <a:extLst>
              <a:ext uri="{FF2B5EF4-FFF2-40B4-BE49-F238E27FC236}">
                <a16:creationId xmlns:a16="http://schemas.microsoft.com/office/drawing/2014/main" id="{CA44270C-0A88-4E35-B193-C4F3209B1AC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E27DD98-DA93-439C-B78D-03C7650DF313}"/>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3033136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4B5926-328F-4D70-941D-336958415FE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B3AFF02-0807-4110-AE19-65BF7E7A7D2E}"/>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4" name="Нижний колонтитул 3">
            <a:extLst>
              <a:ext uri="{FF2B5EF4-FFF2-40B4-BE49-F238E27FC236}">
                <a16:creationId xmlns:a16="http://schemas.microsoft.com/office/drawing/2014/main" id="{24D5584A-9CB5-495D-9779-E7868C64478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5D9059D-90F0-4656-8423-9DE887D06671}"/>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2599126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0DCD1CF-5C23-43D5-902E-F3B1FC3D20B8}"/>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3" name="Нижний колонтитул 2">
            <a:extLst>
              <a:ext uri="{FF2B5EF4-FFF2-40B4-BE49-F238E27FC236}">
                <a16:creationId xmlns:a16="http://schemas.microsoft.com/office/drawing/2014/main" id="{4659AE27-4D57-4D25-A39F-766A517E14A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29DAB69-996C-4548-95B5-0EACE93E17CF}"/>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1614510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69DB56-CB66-47FE-94C7-DC76F5C6D64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556BCDE-FC42-4B83-AB6E-E4E58802B8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193E442-35D3-40AC-A32A-68B153452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6D1F582-B99E-4D5A-BE99-FF8AB40094D0}"/>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6" name="Нижний колонтитул 5">
            <a:extLst>
              <a:ext uri="{FF2B5EF4-FFF2-40B4-BE49-F238E27FC236}">
                <a16:creationId xmlns:a16="http://schemas.microsoft.com/office/drawing/2014/main" id="{1AF049D9-4A68-45D3-93BB-A366E71B06F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F0D979D-05EB-45AB-A45A-504E4693224F}"/>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289243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6C54-532C-4D7A-AFBA-CD509D37BFB6}"/>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C4A3D0C-6DA2-46A5-A33C-9063A95B7C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AD803E98-222B-47D7-B880-148BDF060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0668AD90-22D8-4B0C-84EB-276EF0D38D9F}"/>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6" name="Footer Placeholder 5">
            <a:extLst>
              <a:ext uri="{FF2B5EF4-FFF2-40B4-BE49-F238E27FC236}">
                <a16:creationId xmlns:a16="http://schemas.microsoft.com/office/drawing/2014/main" id="{F7491D02-7D92-48AF-9830-877AA33A5B5C}"/>
              </a:ext>
            </a:extLst>
          </p:cNvPr>
          <p:cNvSpPr>
            <a:spLocks noGrp="1"/>
          </p:cNvSpPr>
          <p:nvPr>
            <p:ph type="ftr" sz="quarter" idx="11"/>
          </p:nvPr>
        </p:nvSpPr>
        <p:spPr/>
        <p:txBody>
          <a:bodyPr/>
          <a:lstStyle/>
          <a:p>
            <a:endParaRPr lang="ru-RU" dirty="0"/>
          </a:p>
        </p:txBody>
      </p:sp>
      <p:sp>
        <p:nvSpPr>
          <p:cNvPr id="7" name="Slide Number Placeholder 6">
            <a:extLst>
              <a:ext uri="{FF2B5EF4-FFF2-40B4-BE49-F238E27FC236}">
                <a16:creationId xmlns:a16="http://schemas.microsoft.com/office/drawing/2014/main" id="{4A191FE8-5994-4FE1-9633-EAE04BDE9C7F}"/>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245369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AE76E3-1CE0-4712-A0F6-97108E07478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280F0B3-14D6-4DEF-AF19-1578F55CAE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21E9B8D-4DD9-4EE6-8AA2-CB41859C7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F1E68AD-93FD-4058-83E1-BE3AF4EEE190}"/>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6" name="Нижний колонтитул 5">
            <a:extLst>
              <a:ext uri="{FF2B5EF4-FFF2-40B4-BE49-F238E27FC236}">
                <a16:creationId xmlns:a16="http://schemas.microsoft.com/office/drawing/2014/main" id="{2086208A-79AC-4C6F-AD09-43A2D61221C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70077E9-D0C5-4A86-BF6D-1CB63202D673}"/>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115025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2C2678-6CC2-4839-97BF-71ECBD2247C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B6BA51A-DC10-42AC-8582-4F79CBC688E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DBECD2-2C69-4B97-9D14-F66BE9B2F69A}"/>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5" name="Нижний колонтитул 4">
            <a:extLst>
              <a:ext uri="{FF2B5EF4-FFF2-40B4-BE49-F238E27FC236}">
                <a16:creationId xmlns:a16="http://schemas.microsoft.com/office/drawing/2014/main" id="{10798A30-475B-4FA2-B8EF-113A699D2D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22D303-EB49-4B04-9C55-AA109BA3BE21}"/>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688955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9CF0DCD-84FE-4DD8-93D8-B6EEC702C78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47919D2-7D4C-4E98-8E40-0234CB32010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2402F5-980F-4820-A12B-7114162D8A64}"/>
              </a:ext>
            </a:extLst>
          </p:cNvPr>
          <p:cNvSpPr>
            <a:spLocks noGrp="1"/>
          </p:cNvSpPr>
          <p:nvPr>
            <p:ph type="dt" sz="half" idx="10"/>
          </p:nvPr>
        </p:nvSpPr>
        <p:spPr/>
        <p:txBody>
          <a:bodyPr/>
          <a:lstStyle/>
          <a:p>
            <a:fld id="{72498481-5747-47DA-A9F1-58D9EB547E27}" type="datetimeFigureOut">
              <a:rPr lang="ru-RU" smtClean="0"/>
              <a:t>23.11.2023</a:t>
            </a:fld>
            <a:endParaRPr lang="ru-RU"/>
          </a:p>
        </p:txBody>
      </p:sp>
      <p:sp>
        <p:nvSpPr>
          <p:cNvPr id="5" name="Нижний колонтитул 4">
            <a:extLst>
              <a:ext uri="{FF2B5EF4-FFF2-40B4-BE49-F238E27FC236}">
                <a16:creationId xmlns:a16="http://schemas.microsoft.com/office/drawing/2014/main" id="{96962C47-0580-432E-85ED-6901D1E2A9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5970A63-E503-4442-925A-BEA5DCDE0DC1}"/>
              </a:ext>
            </a:extLst>
          </p:cNvPr>
          <p:cNvSpPr>
            <a:spLocks noGrp="1"/>
          </p:cNvSpPr>
          <p:nvPr>
            <p:ph type="sldNum" sz="quarter" idx="12"/>
          </p:nvPr>
        </p:nvSpPr>
        <p:spPr/>
        <p:txBody>
          <a:bodyPr/>
          <a:lstStyle/>
          <a:p>
            <a:fld id="{49140920-0C47-44DA-93F5-595039D28829}" type="slidenum">
              <a:rPr lang="ru-RU" smtClean="0"/>
              <a:t>‹#›</a:t>
            </a:fld>
            <a:endParaRPr lang="ru-RU"/>
          </a:p>
        </p:txBody>
      </p:sp>
    </p:spTree>
    <p:extLst>
      <p:ext uri="{BB962C8B-B14F-4D97-AF65-F5344CB8AC3E}">
        <p14:creationId xmlns:p14="http://schemas.microsoft.com/office/powerpoint/2010/main" val="3781904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mp; Subtit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8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3591800" y="484367"/>
            <a:ext cx="5008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1" name="Google Shape;351;p22"/>
          <p:cNvSpPr txBox="1">
            <a:spLocks noGrp="1"/>
          </p:cNvSpPr>
          <p:nvPr>
            <p:ph type="subTitle" idx="1"/>
          </p:nvPr>
        </p:nvSpPr>
        <p:spPr>
          <a:xfrm>
            <a:off x="6207803" y="1886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2" name="Google Shape;352;p22"/>
          <p:cNvSpPr txBox="1">
            <a:spLocks noGrp="1"/>
          </p:cNvSpPr>
          <p:nvPr>
            <p:ph type="subTitle" idx="2"/>
          </p:nvPr>
        </p:nvSpPr>
        <p:spPr>
          <a:xfrm>
            <a:off x="6611301" y="2312033"/>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3" name="Google Shape;353;p22"/>
          <p:cNvSpPr txBox="1">
            <a:spLocks noGrp="1"/>
          </p:cNvSpPr>
          <p:nvPr>
            <p:ph type="subTitle" idx="3"/>
          </p:nvPr>
        </p:nvSpPr>
        <p:spPr>
          <a:xfrm>
            <a:off x="1923784" y="1886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4" name="Google Shape;354;p22"/>
          <p:cNvSpPr txBox="1">
            <a:spLocks noGrp="1"/>
          </p:cNvSpPr>
          <p:nvPr>
            <p:ph type="subTitle" idx="4"/>
          </p:nvPr>
        </p:nvSpPr>
        <p:spPr>
          <a:xfrm>
            <a:off x="2327584" y="2312033"/>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5" name="Google Shape;355;p22"/>
          <p:cNvSpPr txBox="1">
            <a:spLocks noGrp="1"/>
          </p:cNvSpPr>
          <p:nvPr>
            <p:ph type="subTitle" idx="5"/>
          </p:nvPr>
        </p:nvSpPr>
        <p:spPr>
          <a:xfrm>
            <a:off x="6207749" y="4213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6" name="Google Shape;356;p22"/>
          <p:cNvSpPr txBox="1">
            <a:spLocks noGrp="1"/>
          </p:cNvSpPr>
          <p:nvPr>
            <p:ph type="subTitle" idx="6"/>
          </p:nvPr>
        </p:nvSpPr>
        <p:spPr>
          <a:xfrm>
            <a:off x="6611301" y="4639032"/>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7" name="Google Shape;357;p22"/>
          <p:cNvSpPr txBox="1">
            <a:spLocks noGrp="1"/>
          </p:cNvSpPr>
          <p:nvPr>
            <p:ph type="subTitle" idx="7"/>
          </p:nvPr>
        </p:nvSpPr>
        <p:spPr>
          <a:xfrm>
            <a:off x="1923784" y="4213533"/>
            <a:ext cx="406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Josefin Sans"/>
              <a:buNone/>
              <a:defRPr sz="3600" b="1">
                <a:solidFill>
                  <a:schemeClr val="dk1"/>
                </a:solidFill>
                <a:latin typeface="Josefin Sans"/>
                <a:ea typeface="Josefin Sans"/>
                <a:cs typeface="Josefin Sans"/>
                <a:sym typeface="Josefin Sans"/>
              </a:defRPr>
            </a:lvl1pPr>
            <a:lvl2pPr lvl="1" algn="ctr" rtl="0">
              <a:spcBef>
                <a:spcPts val="0"/>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2pPr>
            <a:lvl3pPr lvl="2"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3pPr>
            <a:lvl4pPr lvl="3"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4pPr>
            <a:lvl5pPr lvl="4"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5pPr>
            <a:lvl6pPr lvl="5"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6pPr>
            <a:lvl7pPr lvl="6"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7pPr>
            <a:lvl8pPr lvl="7" algn="ctr" rtl="0">
              <a:spcBef>
                <a:spcPts val="2133"/>
              </a:spcBef>
              <a:spcAft>
                <a:spcPts val="0"/>
              </a:spcAft>
              <a:buClr>
                <a:schemeClr val="dk1"/>
              </a:buClr>
              <a:buSzPts val="2100"/>
              <a:buFont typeface="Josefin Sans"/>
              <a:buNone/>
              <a:defRPr sz="2800" b="1">
                <a:solidFill>
                  <a:schemeClr val="dk1"/>
                </a:solidFill>
                <a:latin typeface="Josefin Sans"/>
                <a:ea typeface="Josefin Sans"/>
                <a:cs typeface="Josefin Sans"/>
                <a:sym typeface="Josefin Sans"/>
              </a:defRPr>
            </a:lvl8pPr>
            <a:lvl9pPr lvl="8" algn="ctr" rtl="0">
              <a:spcBef>
                <a:spcPts val="2133"/>
              </a:spcBef>
              <a:spcAft>
                <a:spcPts val="2133"/>
              </a:spcAft>
              <a:buClr>
                <a:schemeClr val="dk1"/>
              </a:buClr>
              <a:buSzPts val="2100"/>
              <a:buFont typeface="Josefin Sans"/>
              <a:buNone/>
              <a:defRPr sz="2800" b="1">
                <a:solidFill>
                  <a:schemeClr val="dk1"/>
                </a:solidFill>
                <a:latin typeface="Josefin Sans"/>
                <a:ea typeface="Josefin Sans"/>
                <a:cs typeface="Josefin Sans"/>
                <a:sym typeface="Josefin Sans"/>
              </a:defRPr>
            </a:lvl9pPr>
          </a:lstStyle>
          <a:p>
            <a:endParaRPr/>
          </a:p>
        </p:txBody>
      </p:sp>
      <p:sp>
        <p:nvSpPr>
          <p:cNvPr id="358" name="Google Shape;358;p22"/>
          <p:cNvSpPr txBox="1">
            <a:spLocks noGrp="1"/>
          </p:cNvSpPr>
          <p:nvPr>
            <p:ph type="subTitle" idx="8"/>
          </p:nvPr>
        </p:nvSpPr>
        <p:spPr>
          <a:xfrm>
            <a:off x="2327584" y="4639032"/>
            <a:ext cx="3253200" cy="13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359" name="Google Shape;359;p22"/>
          <p:cNvSpPr/>
          <p:nvPr/>
        </p:nvSpPr>
        <p:spPr>
          <a:xfrm rot="-5532439" flipH="1">
            <a:off x="-2726736" y="3096232"/>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2"/>
          <p:cNvSpPr/>
          <p:nvPr/>
        </p:nvSpPr>
        <p:spPr>
          <a:xfrm rot="-5400000" flipH="1">
            <a:off x="-1110025" y="3768575"/>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2"/>
          <p:cNvSpPr/>
          <p:nvPr/>
        </p:nvSpPr>
        <p:spPr>
          <a:xfrm rot="5400000" flipH="1">
            <a:off x="-734683" y="4850699"/>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2"/>
          <p:cNvSpPr/>
          <p:nvPr/>
        </p:nvSpPr>
        <p:spPr>
          <a:xfrm rot="5400000" flipH="1">
            <a:off x="882601" y="4876449"/>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2"/>
          <p:cNvSpPr/>
          <p:nvPr/>
        </p:nvSpPr>
        <p:spPr>
          <a:xfrm rot="5400000" flipH="1">
            <a:off x="420135" y="2600849"/>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2"/>
          <p:cNvSpPr/>
          <p:nvPr/>
        </p:nvSpPr>
        <p:spPr>
          <a:xfrm rot="5400000" flipH="1">
            <a:off x="611001" y="330949"/>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2"/>
          <p:cNvSpPr/>
          <p:nvPr/>
        </p:nvSpPr>
        <p:spPr>
          <a:xfrm rot="5267561" flipH="1">
            <a:off x="8923131" y="2575728"/>
            <a:ext cx="6424955" cy="1041291"/>
          </a:xfrm>
          <a:custGeom>
            <a:avLst/>
            <a:gdLst/>
            <a:ahLst/>
            <a:cxnLst/>
            <a:rect l="l" t="t" r="r" b="b"/>
            <a:pathLst>
              <a:path w="79484" h="14785" extrusionOk="0">
                <a:moveTo>
                  <a:pt x="64823" y="0"/>
                </a:moveTo>
                <a:cubicBezTo>
                  <a:pt x="56730" y="0"/>
                  <a:pt x="48629" y="357"/>
                  <a:pt x="40537" y="566"/>
                </a:cubicBezTo>
                <a:cubicBezTo>
                  <a:pt x="32882" y="767"/>
                  <a:pt x="25204" y="856"/>
                  <a:pt x="17548" y="856"/>
                </a:cubicBezTo>
                <a:lnTo>
                  <a:pt x="6188" y="856"/>
                </a:lnTo>
                <a:cubicBezTo>
                  <a:pt x="5806" y="856"/>
                  <a:pt x="5327" y="841"/>
                  <a:pt x="4808" y="841"/>
                </a:cubicBezTo>
                <a:cubicBezTo>
                  <a:pt x="2720" y="841"/>
                  <a:pt x="0" y="1085"/>
                  <a:pt x="519" y="3534"/>
                </a:cubicBezTo>
                <a:cubicBezTo>
                  <a:pt x="1166" y="6614"/>
                  <a:pt x="4269" y="9560"/>
                  <a:pt x="6746" y="11190"/>
                </a:cubicBezTo>
                <a:cubicBezTo>
                  <a:pt x="10540" y="13712"/>
                  <a:pt x="15160" y="14738"/>
                  <a:pt x="19713" y="14783"/>
                </a:cubicBezTo>
                <a:cubicBezTo>
                  <a:pt x="19807" y="14784"/>
                  <a:pt x="19901" y="14784"/>
                  <a:pt x="19995" y="14784"/>
                </a:cubicBezTo>
                <a:cubicBezTo>
                  <a:pt x="22334" y="14784"/>
                  <a:pt x="24671" y="14518"/>
                  <a:pt x="26967" y="14024"/>
                </a:cubicBezTo>
                <a:cubicBezTo>
                  <a:pt x="29891" y="13377"/>
                  <a:pt x="32703" y="12350"/>
                  <a:pt x="35515" y="11324"/>
                </a:cubicBezTo>
                <a:cubicBezTo>
                  <a:pt x="42724" y="8712"/>
                  <a:pt x="50045" y="6235"/>
                  <a:pt x="57633" y="5141"/>
                </a:cubicBezTo>
                <a:cubicBezTo>
                  <a:pt x="61727" y="4546"/>
                  <a:pt x="65864" y="4360"/>
                  <a:pt x="70011" y="4360"/>
                </a:cubicBezTo>
                <a:cubicBezTo>
                  <a:pt x="73167" y="4360"/>
                  <a:pt x="76330" y="4468"/>
                  <a:pt x="79484" y="4583"/>
                </a:cubicBezTo>
                <a:cubicBezTo>
                  <a:pt x="79461" y="3222"/>
                  <a:pt x="79439" y="1860"/>
                  <a:pt x="79439" y="499"/>
                </a:cubicBezTo>
                <a:cubicBezTo>
                  <a:pt x="74572" y="130"/>
                  <a:pt x="69699" y="0"/>
                  <a:pt x="648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2"/>
          <p:cNvSpPr/>
          <p:nvPr/>
        </p:nvSpPr>
        <p:spPr>
          <a:xfrm rot="5400000" flipH="1">
            <a:off x="10539872" y="1656056"/>
            <a:ext cx="3191505" cy="1288619"/>
          </a:xfrm>
          <a:custGeom>
            <a:avLst/>
            <a:gdLst/>
            <a:ahLst/>
            <a:cxnLst/>
            <a:rect l="l" t="t" r="r" b="b"/>
            <a:pathLst>
              <a:path w="72716" h="43165" extrusionOk="0">
                <a:moveTo>
                  <a:pt x="36506" y="1"/>
                </a:moveTo>
                <a:cubicBezTo>
                  <a:pt x="24983" y="1"/>
                  <a:pt x="13559" y="1174"/>
                  <a:pt x="0" y="3973"/>
                </a:cubicBezTo>
                <a:cubicBezTo>
                  <a:pt x="982" y="6629"/>
                  <a:pt x="1205" y="12052"/>
                  <a:pt x="1853" y="14262"/>
                </a:cubicBezTo>
                <a:cubicBezTo>
                  <a:pt x="3259" y="19194"/>
                  <a:pt x="12610" y="30220"/>
                  <a:pt x="23859" y="33077"/>
                </a:cubicBezTo>
                <a:cubicBezTo>
                  <a:pt x="25907" y="33596"/>
                  <a:pt x="27823" y="33808"/>
                  <a:pt x="29631" y="33808"/>
                </a:cubicBezTo>
                <a:cubicBezTo>
                  <a:pt x="37728" y="33808"/>
                  <a:pt x="43662" y="29551"/>
                  <a:pt x="49622" y="29551"/>
                </a:cubicBezTo>
                <a:cubicBezTo>
                  <a:pt x="50569" y="29551"/>
                  <a:pt x="51516" y="29659"/>
                  <a:pt x="52472" y="29907"/>
                </a:cubicBezTo>
                <a:cubicBezTo>
                  <a:pt x="60284" y="31938"/>
                  <a:pt x="55507" y="42049"/>
                  <a:pt x="72715" y="43165"/>
                </a:cubicBezTo>
                <a:cubicBezTo>
                  <a:pt x="70483" y="29863"/>
                  <a:pt x="71086" y="16270"/>
                  <a:pt x="71689" y="2812"/>
                </a:cubicBezTo>
                <a:cubicBezTo>
                  <a:pt x="58580" y="1069"/>
                  <a:pt x="47498" y="1"/>
                  <a:pt x="365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p:nvPr/>
        </p:nvSpPr>
        <p:spPr>
          <a:xfrm rot="-5400000" flipH="1">
            <a:off x="10560169" y="543683"/>
            <a:ext cx="2795864" cy="1318869"/>
          </a:xfrm>
          <a:custGeom>
            <a:avLst/>
            <a:gdLst/>
            <a:ahLst/>
            <a:cxnLst/>
            <a:rect l="l" t="t" r="r" b="b"/>
            <a:pathLst>
              <a:path w="143993" h="61524" extrusionOk="0">
                <a:moveTo>
                  <a:pt x="25900" y="1"/>
                </a:moveTo>
                <a:cubicBezTo>
                  <a:pt x="11671" y="1"/>
                  <a:pt x="1" y="8596"/>
                  <a:pt x="1" y="8596"/>
                </a:cubicBezTo>
                <a:lnTo>
                  <a:pt x="186" y="61523"/>
                </a:lnTo>
                <a:lnTo>
                  <a:pt x="143993" y="61523"/>
                </a:lnTo>
                <a:cubicBezTo>
                  <a:pt x="138074" y="43327"/>
                  <a:pt x="128448" y="39288"/>
                  <a:pt x="117124" y="39288"/>
                </a:cubicBezTo>
                <a:cubicBezTo>
                  <a:pt x="108085" y="39288"/>
                  <a:pt x="97965" y="41861"/>
                  <a:pt x="87783" y="41861"/>
                </a:cubicBezTo>
                <a:cubicBezTo>
                  <a:pt x="83897" y="41861"/>
                  <a:pt x="80003" y="41486"/>
                  <a:pt x="76156" y="40451"/>
                </a:cubicBezTo>
                <a:cubicBezTo>
                  <a:pt x="58842" y="35830"/>
                  <a:pt x="64326" y="18763"/>
                  <a:pt x="43685" y="5269"/>
                </a:cubicBezTo>
                <a:cubicBezTo>
                  <a:pt x="37737" y="1386"/>
                  <a:pt x="31612" y="1"/>
                  <a:pt x="25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2"/>
          <p:cNvSpPr/>
          <p:nvPr/>
        </p:nvSpPr>
        <p:spPr>
          <a:xfrm rot="-5400000" flipH="1">
            <a:off x="11607549" y="1705201"/>
            <a:ext cx="131200" cy="131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2"/>
          <p:cNvSpPr/>
          <p:nvPr/>
        </p:nvSpPr>
        <p:spPr>
          <a:xfrm rot="-5400000" flipH="1">
            <a:off x="12070016" y="3980801"/>
            <a:ext cx="131200" cy="13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2"/>
          <p:cNvSpPr/>
          <p:nvPr/>
        </p:nvSpPr>
        <p:spPr>
          <a:xfrm rot="-5400000" flipH="1">
            <a:off x="11792349" y="6164301"/>
            <a:ext cx="218000" cy="21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196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CA66-1FFA-4787-8180-0E81BF0B2D54}"/>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9B0DF312-07E2-4916-9DAC-54B4C8B4A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73A47F-1E74-40DC-9305-70FB43E788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DCA9C1F2-31CF-4D8C-B0D9-FEAB24D25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18071-72B0-45B7-8891-B2FE663302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D01B2E70-0EAD-4203-9B95-8508AF1EF36F}"/>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8" name="Footer Placeholder 7">
            <a:extLst>
              <a:ext uri="{FF2B5EF4-FFF2-40B4-BE49-F238E27FC236}">
                <a16:creationId xmlns:a16="http://schemas.microsoft.com/office/drawing/2014/main" id="{ADDB73B6-AFC1-4980-A441-DDB6865476A6}"/>
              </a:ext>
            </a:extLst>
          </p:cNvPr>
          <p:cNvSpPr>
            <a:spLocks noGrp="1"/>
          </p:cNvSpPr>
          <p:nvPr>
            <p:ph type="ftr" sz="quarter" idx="11"/>
          </p:nvPr>
        </p:nvSpPr>
        <p:spPr/>
        <p:txBody>
          <a:bodyPr/>
          <a:lstStyle/>
          <a:p>
            <a:endParaRPr lang="ru-RU" dirty="0"/>
          </a:p>
        </p:txBody>
      </p:sp>
      <p:sp>
        <p:nvSpPr>
          <p:cNvPr id="9" name="Slide Number Placeholder 8">
            <a:extLst>
              <a:ext uri="{FF2B5EF4-FFF2-40B4-BE49-F238E27FC236}">
                <a16:creationId xmlns:a16="http://schemas.microsoft.com/office/drawing/2014/main" id="{E048FF25-78A6-4CD0-A6BC-98B83820A1EE}"/>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31516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B3BD-2497-4754-9BFF-E94767DDD37D}"/>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A5D7EC54-FE74-4B17-8C3E-A0E70EC8F7DC}"/>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4" name="Footer Placeholder 3">
            <a:extLst>
              <a:ext uri="{FF2B5EF4-FFF2-40B4-BE49-F238E27FC236}">
                <a16:creationId xmlns:a16="http://schemas.microsoft.com/office/drawing/2014/main" id="{0A7B7BFD-7F8C-4DF7-A7AE-6AC024DCB97C}"/>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0A3B9739-6DF4-4221-A565-EA51AA80035E}"/>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234690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49E3A-1205-4DD8-B1B9-253B409EB14B}"/>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3" name="Footer Placeholder 2">
            <a:extLst>
              <a:ext uri="{FF2B5EF4-FFF2-40B4-BE49-F238E27FC236}">
                <a16:creationId xmlns:a16="http://schemas.microsoft.com/office/drawing/2014/main" id="{6FA0D4F4-3769-462F-9EC2-B8CA871C5F67}"/>
              </a:ext>
            </a:extLst>
          </p:cNvPr>
          <p:cNvSpPr>
            <a:spLocks noGrp="1"/>
          </p:cNvSpPr>
          <p:nvPr>
            <p:ph type="ftr" sz="quarter" idx="11"/>
          </p:nvPr>
        </p:nvSpPr>
        <p:spPr/>
        <p:txBody>
          <a:bodyPr/>
          <a:lstStyle/>
          <a:p>
            <a:endParaRPr lang="ru-RU" dirty="0"/>
          </a:p>
        </p:txBody>
      </p:sp>
      <p:sp>
        <p:nvSpPr>
          <p:cNvPr id="4" name="Slide Number Placeholder 3">
            <a:extLst>
              <a:ext uri="{FF2B5EF4-FFF2-40B4-BE49-F238E27FC236}">
                <a16:creationId xmlns:a16="http://schemas.microsoft.com/office/drawing/2014/main" id="{FA17CEBB-9EE9-4F61-8C83-67641718D5CA}"/>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38711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8A72-1291-42AB-B90E-9B1C0A678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6F611799-2AA6-4196-9CB0-A85711D09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CBEF26CD-21C5-49EA-A85B-F809434BE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1BF24-A63F-406C-A653-9FED266E9969}"/>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6" name="Footer Placeholder 5">
            <a:extLst>
              <a:ext uri="{FF2B5EF4-FFF2-40B4-BE49-F238E27FC236}">
                <a16:creationId xmlns:a16="http://schemas.microsoft.com/office/drawing/2014/main" id="{E0DD6F25-32FC-41DD-AF32-BECED1849B0E}"/>
              </a:ext>
            </a:extLst>
          </p:cNvPr>
          <p:cNvSpPr>
            <a:spLocks noGrp="1"/>
          </p:cNvSpPr>
          <p:nvPr>
            <p:ph type="ftr" sz="quarter" idx="11"/>
          </p:nvPr>
        </p:nvSpPr>
        <p:spPr/>
        <p:txBody>
          <a:bodyPr/>
          <a:lstStyle/>
          <a:p>
            <a:endParaRPr lang="ru-RU" dirty="0"/>
          </a:p>
        </p:txBody>
      </p:sp>
      <p:sp>
        <p:nvSpPr>
          <p:cNvPr id="7" name="Slide Number Placeholder 6">
            <a:extLst>
              <a:ext uri="{FF2B5EF4-FFF2-40B4-BE49-F238E27FC236}">
                <a16:creationId xmlns:a16="http://schemas.microsoft.com/office/drawing/2014/main" id="{533B0791-6E67-4189-AA1B-483FECD32519}"/>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8327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7D18-0830-41F0-8711-7CB09A0525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B18F2EC4-EE32-4A4F-88A9-7BE04A9F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Text Placeholder 3">
            <a:extLst>
              <a:ext uri="{FF2B5EF4-FFF2-40B4-BE49-F238E27FC236}">
                <a16:creationId xmlns:a16="http://schemas.microsoft.com/office/drawing/2014/main" id="{D64C78F6-6CB0-4426-9C68-C89B9DA27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B82E0-A951-4AAA-BD04-07835F622EA7}"/>
              </a:ext>
            </a:extLst>
          </p:cNvPr>
          <p:cNvSpPr>
            <a:spLocks noGrp="1"/>
          </p:cNvSpPr>
          <p:nvPr>
            <p:ph type="dt" sz="half" idx="10"/>
          </p:nvPr>
        </p:nvSpPr>
        <p:spPr/>
        <p:txBody>
          <a:bodyPr/>
          <a:lstStyle/>
          <a:p>
            <a:fld id="{487D7620-3914-4016-825F-3D82076E5B72}" type="datetimeFigureOut">
              <a:rPr lang="ru-RU" smtClean="0"/>
              <a:t>23.11.2023</a:t>
            </a:fld>
            <a:endParaRPr lang="ru-RU" dirty="0"/>
          </a:p>
        </p:txBody>
      </p:sp>
      <p:sp>
        <p:nvSpPr>
          <p:cNvPr id="6" name="Footer Placeholder 5">
            <a:extLst>
              <a:ext uri="{FF2B5EF4-FFF2-40B4-BE49-F238E27FC236}">
                <a16:creationId xmlns:a16="http://schemas.microsoft.com/office/drawing/2014/main" id="{9F71A330-CEB1-4299-A0A0-72622FE3ED03}"/>
              </a:ext>
            </a:extLst>
          </p:cNvPr>
          <p:cNvSpPr>
            <a:spLocks noGrp="1"/>
          </p:cNvSpPr>
          <p:nvPr>
            <p:ph type="ftr" sz="quarter" idx="11"/>
          </p:nvPr>
        </p:nvSpPr>
        <p:spPr/>
        <p:txBody>
          <a:bodyPr/>
          <a:lstStyle/>
          <a:p>
            <a:endParaRPr lang="ru-RU" dirty="0"/>
          </a:p>
        </p:txBody>
      </p:sp>
      <p:sp>
        <p:nvSpPr>
          <p:cNvPr id="7" name="Slide Number Placeholder 6">
            <a:extLst>
              <a:ext uri="{FF2B5EF4-FFF2-40B4-BE49-F238E27FC236}">
                <a16:creationId xmlns:a16="http://schemas.microsoft.com/office/drawing/2014/main" id="{82E96424-A85F-4F99-9BAF-D4CDCF59F684}"/>
              </a:ext>
            </a:extLst>
          </p:cNvPr>
          <p:cNvSpPr>
            <a:spLocks noGrp="1"/>
          </p:cNvSpPr>
          <p:nvPr>
            <p:ph type="sldNum" sz="quarter" idx="12"/>
          </p:nvPr>
        </p:nvSpPr>
        <p:spPr/>
        <p:txBody>
          <a:bodyPr/>
          <a:lstStyle/>
          <a:p>
            <a:fld id="{444ED2C7-3352-42CE-B2BF-08020F0B8110}" type="slidenum">
              <a:rPr lang="ru-RU" smtClean="0"/>
              <a:t>‹#›</a:t>
            </a:fld>
            <a:endParaRPr lang="ru-RU" dirty="0"/>
          </a:p>
        </p:txBody>
      </p:sp>
    </p:spTree>
    <p:extLst>
      <p:ext uri="{BB962C8B-B14F-4D97-AF65-F5344CB8AC3E}">
        <p14:creationId xmlns:p14="http://schemas.microsoft.com/office/powerpoint/2010/main" val="1853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oleObject" Target="../embeddings/oleObject1.bin"/><Relationship Id="rId2" Type="http://schemas.openxmlformats.org/officeDocument/2006/relationships/slideLayout" Target="../slideLayouts/slideLayout33.xml"/><Relationship Id="rId16" Type="http://schemas.openxmlformats.org/officeDocument/2006/relationships/tags" Target="../tags/tag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ags" Target="../tags/tag1.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224ECD-4DE1-446A-93F9-35DAF8D84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ru-RU" dirty="0"/>
          </a:p>
        </p:txBody>
      </p:sp>
      <p:sp>
        <p:nvSpPr>
          <p:cNvPr id="3" name="Text Placeholder 2">
            <a:extLst>
              <a:ext uri="{FF2B5EF4-FFF2-40B4-BE49-F238E27FC236}">
                <a16:creationId xmlns:a16="http://schemas.microsoft.com/office/drawing/2014/main" id="{E85DB816-0B2A-43B8-8C50-DC7F0BC6F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36AC69F7-3BA5-48E3-9476-E5055AB34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87D7620-3914-4016-825F-3D82076E5B72}" type="datetimeFigureOut">
              <a:rPr lang="ru-RU" smtClean="0"/>
              <a:pPr/>
              <a:t>23.11.2023</a:t>
            </a:fld>
            <a:endParaRPr lang="ru-RU" dirty="0"/>
          </a:p>
        </p:txBody>
      </p:sp>
      <p:sp>
        <p:nvSpPr>
          <p:cNvPr id="5" name="Footer Placeholder 4">
            <a:extLst>
              <a:ext uri="{FF2B5EF4-FFF2-40B4-BE49-F238E27FC236}">
                <a16:creationId xmlns:a16="http://schemas.microsoft.com/office/drawing/2014/main" id="{BBA03262-8472-420C-B8B8-66190C1E47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ru-RU" dirty="0"/>
          </a:p>
        </p:txBody>
      </p:sp>
      <p:sp>
        <p:nvSpPr>
          <p:cNvPr id="6" name="Slide Number Placeholder 5">
            <a:extLst>
              <a:ext uri="{FF2B5EF4-FFF2-40B4-BE49-F238E27FC236}">
                <a16:creationId xmlns:a16="http://schemas.microsoft.com/office/drawing/2014/main" id="{AC6EBD24-6607-4E2D-8A60-415A70638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44ED2C7-3352-42CE-B2BF-08020F0B8110}" type="slidenum">
              <a:rPr lang="ru-RU" smtClean="0"/>
              <a:pPr/>
              <a:t>‹#›</a:t>
            </a:fld>
            <a:endParaRPr lang="ru-RU" dirty="0"/>
          </a:p>
        </p:txBody>
      </p:sp>
      <p:pic>
        <p:nvPicPr>
          <p:cNvPr id="7" name="Picture 6" descr="A close up of a sign&#10;&#10;Description automatically generated">
            <a:extLst>
              <a:ext uri="{FF2B5EF4-FFF2-40B4-BE49-F238E27FC236}">
                <a16:creationId xmlns:a16="http://schemas.microsoft.com/office/drawing/2014/main" id="{DC044482-6597-45F9-B79B-6AF50501E8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94389" y="365125"/>
            <a:ext cx="1118822" cy="551061"/>
          </a:xfrm>
          <a:prstGeom prst="rect">
            <a:avLst/>
          </a:prstGeom>
        </p:spPr>
      </p:pic>
    </p:spTree>
    <p:extLst>
      <p:ext uri="{BB962C8B-B14F-4D97-AF65-F5344CB8AC3E}">
        <p14:creationId xmlns:p14="http://schemas.microsoft.com/office/powerpoint/2010/main" val="2113688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224ECD-4DE1-446A-93F9-35DAF8D84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ru-RU" dirty="0"/>
          </a:p>
        </p:txBody>
      </p:sp>
      <p:sp>
        <p:nvSpPr>
          <p:cNvPr id="3" name="Text Placeholder 2">
            <a:extLst>
              <a:ext uri="{FF2B5EF4-FFF2-40B4-BE49-F238E27FC236}">
                <a16:creationId xmlns:a16="http://schemas.microsoft.com/office/drawing/2014/main" id="{E85DB816-0B2A-43B8-8C50-DC7F0BC6F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36AC69F7-3BA5-48E3-9476-E5055AB34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87D7620-3914-4016-825F-3D82076E5B72}" type="datetimeFigureOut">
              <a:rPr lang="ru-RU" smtClean="0"/>
              <a:pPr/>
              <a:t>23.11.2023</a:t>
            </a:fld>
            <a:endParaRPr lang="ru-RU" dirty="0"/>
          </a:p>
        </p:txBody>
      </p:sp>
      <p:sp>
        <p:nvSpPr>
          <p:cNvPr id="5" name="Footer Placeholder 4">
            <a:extLst>
              <a:ext uri="{FF2B5EF4-FFF2-40B4-BE49-F238E27FC236}">
                <a16:creationId xmlns:a16="http://schemas.microsoft.com/office/drawing/2014/main" id="{BBA03262-8472-420C-B8B8-66190C1E47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ru-RU" dirty="0"/>
          </a:p>
        </p:txBody>
      </p:sp>
      <p:sp>
        <p:nvSpPr>
          <p:cNvPr id="6" name="Slide Number Placeholder 5">
            <a:extLst>
              <a:ext uri="{FF2B5EF4-FFF2-40B4-BE49-F238E27FC236}">
                <a16:creationId xmlns:a16="http://schemas.microsoft.com/office/drawing/2014/main" id="{AC6EBD24-6607-4E2D-8A60-415A706382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44ED2C7-3352-42CE-B2BF-08020F0B8110}" type="slidenum">
              <a:rPr lang="ru-RU" smtClean="0"/>
              <a:pPr/>
              <a:t>‹#›</a:t>
            </a:fld>
            <a:endParaRPr lang="ru-RU" dirty="0"/>
          </a:p>
        </p:txBody>
      </p:sp>
      <p:pic>
        <p:nvPicPr>
          <p:cNvPr id="7" name="Picture 6" descr="A close up of a sign&#10;&#10;Description automatically generated">
            <a:extLst>
              <a:ext uri="{FF2B5EF4-FFF2-40B4-BE49-F238E27FC236}">
                <a16:creationId xmlns:a16="http://schemas.microsoft.com/office/drawing/2014/main" id="{DC044482-6597-45F9-B79B-6AF50501E8F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794389" y="365125"/>
            <a:ext cx="1118822" cy="551061"/>
          </a:xfrm>
          <a:prstGeom prst="rect">
            <a:avLst/>
          </a:prstGeom>
        </p:spPr>
      </p:pic>
    </p:spTree>
    <p:extLst>
      <p:ext uri="{BB962C8B-B14F-4D97-AF65-F5344CB8AC3E}">
        <p14:creationId xmlns:p14="http://schemas.microsoft.com/office/powerpoint/2010/main" val="359409177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Объект 7" hidden="1">
            <a:extLst>
              <a:ext uri="{FF2B5EF4-FFF2-40B4-BE49-F238E27FC236}">
                <a16:creationId xmlns:a16="http://schemas.microsoft.com/office/drawing/2014/main" id="{52DB8AE0-EE1A-4068-8699-D04C83A06601}"/>
              </a:ext>
            </a:extLst>
          </p:cNvPr>
          <p:cNvGraphicFramePr>
            <a:graphicFrameLocks noChangeAspect="1"/>
          </p:cNvGraphicFramePr>
          <p:nvPr userDrawn="1">
            <p:custDataLst>
              <p:tags r:id="rId15"/>
            </p:custDataLst>
            <p:extLst>
              <p:ext uri="{D42A27DB-BD31-4B8C-83A1-F6EECF244321}">
                <p14:modId xmlns:p14="http://schemas.microsoft.com/office/powerpoint/2010/main" val="1667551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17" imgW="420" imgH="420" progId="TCLayout.ActiveDocument.1">
                  <p:embed/>
                </p:oleObj>
              </mc:Choice>
              <mc:Fallback>
                <p:oleObj name="Слайд think-cell" r:id="rId17" imgW="420" imgH="420" progId="TCLayout.ActiveDocument.1">
                  <p:embed/>
                  <p:pic>
                    <p:nvPicPr>
                      <p:cNvPr id="8" name="Объект 7" hidden="1">
                        <a:extLst>
                          <a:ext uri="{FF2B5EF4-FFF2-40B4-BE49-F238E27FC236}">
                            <a16:creationId xmlns:a16="http://schemas.microsoft.com/office/drawing/2014/main" id="{52DB8AE0-EE1A-4068-8699-D04C83A06601}"/>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Прямоугольник 6" hidden="1">
            <a:extLst>
              <a:ext uri="{FF2B5EF4-FFF2-40B4-BE49-F238E27FC236}">
                <a16:creationId xmlns:a16="http://schemas.microsoft.com/office/drawing/2014/main" id="{F93FD289-02A3-4F77-BECD-04EFE29D71F2}"/>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ru-RU" sz="4400" b="0" i="0" baseline="0" dirty="0">
              <a:latin typeface="Calibri Light" panose="020F0302020204030204" pitchFamily="34" charset="0"/>
              <a:ea typeface="+mj-ea"/>
              <a:cs typeface="+mj-cs"/>
              <a:sym typeface="Calibri Light" panose="020F0302020204030204" pitchFamily="34" charset="0"/>
            </a:endParaRPr>
          </a:p>
        </p:txBody>
      </p:sp>
      <p:sp>
        <p:nvSpPr>
          <p:cNvPr id="2" name="Заголовок 1">
            <a:extLst>
              <a:ext uri="{FF2B5EF4-FFF2-40B4-BE49-F238E27FC236}">
                <a16:creationId xmlns:a16="http://schemas.microsoft.com/office/drawing/2014/main" id="{1ED10EB5-8A4A-4AD1-BC2A-4F2BE7692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5972405-7B91-4ECC-849C-44A28F8B56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342108B-1637-4BD4-8B76-B2EB7D7FD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98481-5747-47DA-A9F1-58D9EB547E27}" type="datetimeFigureOut">
              <a:rPr lang="ru-RU" smtClean="0"/>
              <a:t>23.11.2023</a:t>
            </a:fld>
            <a:endParaRPr lang="ru-RU"/>
          </a:p>
        </p:txBody>
      </p:sp>
      <p:sp>
        <p:nvSpPr>
          <p:cNvPr id="5" name="Нижний колонтитул 4">
            <a:extLst>
              <a:ext uri="{FF2B5EF4-FFF2-40B4-BE49-F238E27FC236}">
                <a16:creationId xmlns:a16="http://schemas.microsoft.com/office/drawing/2014/main" id="{9EE1DF2D-FAAD-4643-B97B-C9B82F15F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9EC529C-2850-42CD-A536-A7141F6C2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40920-0C47-44DA-93F5-595039D28829}" type="slidenum">
              <a:rPr lang="ru-RU" smtClean="0"/>
              <a:t>‹#›</a:t>
            </a:fld>
            <a:endParaRPr lang="ru-RU"/>
          </a:p>
        </p:txBody>
      </p:sp>
    </p:spTree>
    <p:extLst>
      <p:ext uri="{BB962C8B-B14F-4D97-AF65-F5344CB8AC3E}">
        <p14:creationId xmlns:p14="http://schemas.microsoft.com/office/powerpoint/2010/main" val="42572665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cr.minzdrav.gov.ru/" TargetMode="External"/><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2.xml"/><Relationship Id="rId7" Type="http://schemas.openxmlformats.org/officeDocument/2006/relationships/image" Target="../media/image30.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emf"/><Relationship Id="rId10" Type="http://schemas.openxmlformats.org/officeDocument/2006/relationships/image" Target="../media/image33.jpg"/><Relationship Id="rId4" Type="http://schemas.openxmlformats.org/officeDocument/2006/relationships/oleObject" Target="../embeddings/oleObject2.bin"/><Relationship Id="rId9" Type="http://schemas.openxmlformats.org/officeDocument/2006/relationships/image" Target="../media/image32.sv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2.xml"/><Relationship Id="rId7" Type="http://schemas.openxmlformats.org/officeDocument/2006/relationships/image" Target="../media/image30.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emf"/><Relationship Id="rId10" Type="http://schemas.openxmlformats.org/officeDocument/2006/relationships/image" Target="../media/image38.jpg"/><Relationship Id="rId4" Type="http://schemas.openxmlformats.org/officeDocument/2006/relationships/oleObject" Target="../embeddings/oleObject3.bin"/><Relationship Id="rId9" Type="http://schemas.openxmlformats.org/officeDocument/2006/relationships/image" Target="../media/image32.svg"/></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jpg"/><Relationship Id="rId3" Type="http://schemas.openxmlformats.org/officeDocument/2006/relationships/slideLayout" Target="../slideLayouts/slideLayout33.xml"/><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9.png"/><Relationship Id="rId11" Type="http://schemas.openxmlformats.org/officeDocument/2006/relationships/image" Target="../media/image40.png"/><Relationship Id="rId5" Type="http://schemas.openxmlformats.org/officeDocument/2006/relationships/image" Target="../media/image2.emf"/><Relationship Id="rId10" Type="http://schemas.openxmlformats.org/officeDocument/2006/relationships/image" Target="../media/image39.png"/><Relationship Id="rId4" Type="http://schemas.openxmlformats.org/officeDocument/2006/relationships/oleObject" Target="../embeddings/oleObject4.bin"/><Relationship Id="rId9" Type="http://schemas.openxmlformats.org/officeDocument/2006/relationships/image" Target="../media/image32.svg"/><Relationship Id="rId1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9874" y="1123210"/>
            <a:ext cx="7772400" cy="1470025"/>
          </a:xfrm>
        </p:spPr>
        <p:txBody>
          <a:bodyPr>
            <a:noAutofit/>
          </a:bodyPr>
          <a:lstStyle/>
          <a:p>
            <a:r>
              <a:rPr lang="ru-RU" sz="3600" dirty="0"/>
              <a:t>Современная терапия расстройств тревожно-аффективного спектра</a:t>
            </a:r>
            <a:br>
              <a:rPr lang="ru-RU" sz="3600" dirty="0"/>
            </a:br>
            <a:endParaRPr lang="ru-RU" sz="3600" dirty="0">
              <a:latin typeface="Bahnschrift Light SemiCondensed" panose="020B0502040204020203"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310" y="285787"/>
            <a:ext cx="1639891" cy="1365339"/>
          </a:xfrm>
          <a:prstGeom prst="rect">
            <a:avLst/>
          </a:prstGeom>
        </p:spPr>
      </p:pic>
      <p:sp>
        <p:nvSpPr>
          <p:cNvPr id="6" name="Подзаголовок 2"/>
          <p:cNvSpPr txBox="1">
            <a:spLocks/>
          </p:cNvSpPr>
          <p:nvPr/>
        </p:nvSpPr>
        <p:spPr>
          <a:xfrm>
            <a:off x="519874" y="3454879"/>
            <a:ext cx="6144683" cy="17526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base">
              <a:spcBef>
                <a:spcPct val="0"/>
              </a:spcBef>
              <a:spcAft>
                <a:spcPct val="0"/>
              </a:spcAft>
              <a:defRPr/>
            </a:pPr>
            <a:r>
              <a:rPr lang="ru-RU" altLang="ru-RU" b="1" dirty="0">
                <a:solidFill>
                  <a:srgbClr val="C0504D">
                    <a:lumMod val="50000"/>
                  </a:srgbClr>
                </a:solidFill>
                <a:latin typeface="Arial" panose="020B0604020202020204" pitchFamily="34" charset="0"/>
                <a:cs typeface="Arial" panose="020B0604020202020204" pitchFamily="34" charset="0"/>
              </a:rPr>
              <a:t>Демьянов И.А.</a:t>
            </a:r>
          </a:p>
          <a:p>
            <a:pPr algn="l" fontAlgn="base">
              <a:spcBef>
                <a:spcPct val="0"/>
              </a:spcBef>
              <a:spcAft>
                <a:spcPct val="0"/>
              </a:spcAft>
              <a:defRPr/>
            </a:pPr>
            <a:r>
              <a:rPr lang="ru-RU" altLang="ru-RU" dirty="0">
                <a:solidFill>
                  <a:srgbClr val="C0504D">
                    <a:lumMod val="50000"/>
                  </a:srgbClr>
                </a:solidFill>
                <a:latin typeface="Arial" panose="020B0604020202020204" pitchFamily="34" charset="0"/>
                <a:cs typeface="Arial" panose="020B0604020202020204" pitchFamily="34" charset="0"/>
              </a:rPr>
              <a:t>Врач-психиатр, психотерапевт</a:t>
            </a:r>
          </a:p>
          <a:p>
            <a:pPr algn="l" fontAlgn="base">
              <a:spcBef>
                <a:spcPct val="0"/>
              </a:spcBef>
              <a:spcAft>
                <a:spcPct val="0"/>
              </a:spcAft>
              <a:defRPr/>
            </a:pPr>
            <a:r>
              <a:rPr lang="ru-RU" altLang="ru-RU" dirty="0">
                <a:solidFill>
                  <a:srgbClr val="C0504D">
                    <a:lumMod val="50000"/>
                  </a:srgbClr>
                </a:solidFill>
                <a:latin typeface="Arial" panose="020B0604020202020204" pitchFamily="34" charset="0"/>
                <a:cs typeface="Arial" panose="020B0604020202020204" pitchFamily="34" charset="0"/>
              </a:rPr>
              <a:t>Главный врач</a:t>
            </a:r>
          </a:p>
          <a:p>
            <a:pPr algn="l" fontAlgn="base">
              <a:spcBef>
                <a:spcPct val="0"/>
              </a:spcBef>
              <a:spcAft>
                <a:spcPct val="0"/>
              </a:spcAft>
              <a:defRPr/>
            </a:pPr>
            <a:r>
              <a:rPr lang="ru-RU" altLang="ru-RU" dirty="0">
                <a:solidFill>
                  <a:srgbClr val="C0504D">
                    <a:lumMod val="50000"/>
                  </a:srgbClr>
                </a:solidFill>
                <a:latin typeface="Arial" panose="020B0604020202020204" pitchFamily="34" charset="0"/>
                <a:cs typeface="Arial" panose="020B0604020202020204" pitchFamily="34" charset="0"/>
              </a:rPr>
              <a:t>Клиники Глазуновой</a:t>
            </a:r>
          </a:p>
          <a:p>
            <a:endParaRPr lang="ru-RU" dirty="0">
              <a:solidFill>
                <a:prstClr val="black">
                  <a:tint val="75000"/>
                </a:prstClr>
              </a:solidFill>
              <a:latin typeface="Calibri"/>
            </a:endParaRPr>
          </a:p>
        </p:txBody>
      </p:sp>
      <p:sp>
        <p:nvSpPr>
          <p:cNvPr id="3" name="TextBox 2"/>
          <p:cNvSpPr txBox="1"/>
          <p:nvPr/>
        </p:nvSpPr>
        <p:spPr>
          <a:xfrm>
            <a:off x="5408762" y="6245524"/>
            <a:ext cx="1818126" cy="369332"/>
          </a:xfrm>
          <a:prstGeom prst="rect">
            <a:avLst/>
          </a:prstGeom>
          <a:noFill/>
        </p:spPr>
        <p:txBody>
          <a:bodyPr wrap="none" rtlCol="0">
            <a:spAutoFit/>
          </a:bodyPr>
          <a:lstStyle/>
          <a:p>
            <a:r>
              <a:rPr lang="ru-RU"/>
              <a:t>Краснодар, </a:t>
            </a:r>
            <a:r>
              <a:rPr lang="en-US"/>
              <a:t>202</a:t>
            </a:r>
            <a:r>
              <a:rPr lang="ru-RU" dirty="0"/>
              <a:t>3</a:t>
            </a:r>
          </a:p>
        </p:txBody>
      </p:sp>
      <p:pic>
        <p:nvPicPr>
          <p:cNvPr id="1026" name="Picture 2" descr="10 картин великих художников которые заставят вас ужаснутьс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969058"/>
            <a:ext cx="4267200" cy="3588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1D4A5B-9B8E-5CD6-3297-90783FC2D332}"/>
              </a:ext>
            </a:extLst>
          </p:cNvPr>
          <p:cNvSpPr txBox="1"/>
          <p:nvPr/>
        </p:nvSpPr>
        <p:spPr>
          <a:xfrm>
            <a:off x="0" y="6614856"/>
            <a:ext cx="2375647" cy="215444"/>
          </a:xfrm>
          <a:prstGeom prst="rect">
            <a:avLst/>
          </a:prstGeom>
          <a:noFill/>
        </p:spPr>
        <p:txBody>
          <a:bodyPr wrap="square" rtlCol="0">
            <a:spAutoFit/>
          </a:bodyPr>
          <a:lstStyle/>
          <a:p>
            <a:r>
              <a:rPr lang="en-US" sz="800" dirty="0">
                <a:solidFill>
                  <a:schemeClr val="bg1">
                    <a:lumMod val="85000"/>
                  </a:schemeClr>
                </a:solidFill>
              </a:rPr>
              <a:t>VEL_SPI_ALZ_18-09-2023</a:t>
            </a:r>
            <a:endParaRPr lang="ru-RU" sz="800" dirty="0">
              <a:solidFill>
                <a:schemeClr val="bg1">
                  <a:lumMod val="85000"/>
                </a:schemeClr>
              </a:solidFill>
            </a:endParaRPr>
          </a:p>
        </p:txBody>
      </p:sp>
    </p:spTree>
    <p:extLst>
      <p:ext uri="{BB962C8B-B14F-4D97-AF65-F5344CB8AC3E}">
        <p14:creationId xmlns:p14="http://schemas.microsoft.com/office/powerpoint/2010/main" val="404858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690E1-83B8-4B44-BA02-741A2221DF3E}"/>
              </a:ext>
            </a:extLst>
          </p:cNvPr>
          <p:cNvSpPr txBox="1"/>
          <p:nvPr/>
        </p:nvSpPr>
        <p:spPr>
          <a:xfrm>
            <a:off x="569167" y="1045351"/>
            <a:ext cx="11187403" cy="5011949"/>
          </a:xfrm>
          <a:prstGeom prst="rect">
            <a:avLst/>
          </a:prstGeom>
          <a:noFill/>
        </p:spPr>
        <p:txBody>
          <a:bodyPr wrap="square">
            <a:spAutoFit/>
          </a:bodyPr>
          <a:lstStyle/>
          <a:p>
            <a:pPr indent="180340" algn="just">
              <a:lnSpc>
                <a:spcPct val="150000"/>
              </a:lnSpc>
            </a:pPr>
            <a:r>
              <a:rPr lang="ru-RU" sz="2400" dirty="0">
                <a:effectLst/>
                <a:latin typeface="Times New Roman" panose="02020603050405020304" pitchFamily="18" charset="0"/>
                <a:ea typeface="Times New Roman" panose="02020603050405020304" pitchFamily="18" charset="0"/>
              </a:rPr>
              <a:t>Ушла в отпуск, так как практически перестала вставать из постели и не могла работать. Обратилась к неврологу с жалобами на апатию, нарушения настроения, сна и аппетита и полиморфные боли в теле. Отмечала запоры и периодический подъем температуры до субфебрильных цифр. После 2 недель терапии </a:t>
            </a:r>
            <a:r>
              <a:rPr lang="ru-RU" sz="2400" dirty="0" err="1">
                <a:effectLst/>
                <a:latin typeface="Times New Roman" panose="02020603050405020304" pitchFamily="18" charset="0"/>
                <a:ea typeface="Times New Roman" panose="02020603050405020304" pitchFamily="18" charset="0"/>
              </a:rPr>
              <a:t>эглонилом</a:t>
            </a:r>
            <a:r>
              <a:rPr lang="ru-RU" sz="2400" dirty="0">
                <a:effectLst/>
                <a:latin typeface="Times New Roman" panose="02020603050405020304" pitchFamily="18" charset="0"/>
                <a:ea typeface="Times New Roman" panose="02020603050405020304" pitchFamily="18" charset="0"/>
              </a:rPr>
              <a:t> и </a:t>
            </a:r>
            <a:r>
              <a:rPr lang="ru-RU" sz="2400" dirty="0" err="1">
                <a:effectLst/>
                <a:latin typeface="Times New Roman" panose="02020603050405020304" pitchFamily="18" charset="0"/>
                <a:ea typeface="Times New Roman" panose="02020603050405020304" pitchFamily="18" charset="0"/>
              </a:rPr>
              <a:t>персеном</a:t>
            </a:r>
            <a:r>
              <a:rPr lang="ru-RU" sz="2400" dirty="0">
                <a:effectLst/>
                <a:latin typeface="Times New Roman" panose="02020603050405020304" pitchFamily="18" charset="0"/>
                <a:ea typeface="Times New Roman" panose="02020603050405020304" pitchFamily="18" charset="0"/>
              </a:rPr>
              <a:t> состояние несколько улучшилось и посчитав себя здоровой бросила лечение, затем обращалась к другому специалисту, получала </a:t>
            </a:r>
            <a:r>
              <a:rPr lang="ru-RU" sz="2400" dirty="0" err="1">
                <a:effectLst/>
                <a:latin typeface="Times New Roman" panose="02020603050405020304" pitchFamily="18" charset="0"/>
                <a:ea typeface="Times New Roman" panose="02020603050405020304" pitchFamily="18" charset="0"/>
              </a:rPr>
              <a:t>кветиапин</a:t>
            </a:r>
            <a:r>
              <a:rPr lang="ru-RU" sz="2400" dirty="0">
                <a:effectLst/>
                <a:latin typeface="Times New Roman" panose="02020603050405020304" pitchFamily="18" charset="0"/>
                <a:ea typeface="Times New Roman" panose="02020603050405020304" pitchFamily="18" charset="0"/>
              </a:rPr>
              <a:t> до 100 мг\</a:t>
            </a:r>
            <a:r>
              <a:rPr lang="ru-RU" sz="2400" dirty="0" err="1">
                <a:effectLst/>
                <a:latin typeface="Times New Roman" panose="02020603050405020304" pitchFamily="18" charset="0"/>
                <a:ea typeface="Times New Roman" panose="02020603050405020304" pitchFamily="18" charset="0"/>
              </a:rPr>
              <a:t>сут</a:t>
            </a:r>
            <a:r>
              <a:rPr lang="ru-RU" sz="2400" dirty="0">
                <a:effectLst/>
                <a:latin typeface="Times New Roman" panose="02020603050405020304" pitchFamily="18" charset="0"/>
                <a:ea typeface="Times New Roman" panose="02020603050405020304" pitchFamily="18" charset="0"/>
              </a:rPr>
              <a:t> + амитриптилин до 75 мг\</a:t>
            </a:r>
            <a:r>
              <a:rPr lang="ru-RU" sz="2400" dirty="0" err="1">
                <a:effectLst/>
                <a:latin typeface="Times New Roman" panose="02020603050405020304" pitchFamily="18" charset="0"/>
                <a:ea typeface="Times New Roman" panose="02020603050405020304" pitchFamily="18" charset="0"/>
              </a:rPr>
              <a:t>сут</a:t>
            </a:r>
            <a:r>
              <a:rPr lang="ru-RU" sz="2400" dirty="0">
                <a:effectLst/>
                <a:latin typeface="Times New Roman" panose="02020603050405020304" pitchFamily="18" charset="0"/>
                <a:ea typeface="Times New Roman" panose="02020603050405020304" pitchFamily="18" charset="0"/>
              </a:rPr>
              <a:t>. От лечения отказалась так как спала по 15-16 часов в сутки. </a:t>
            </a:r>
            <a:endParaRPr lang="ru-RU" sz="2800" dirty="0">
              <a:effectLst/>
              <a:latin typeface="Times New Roman" panose="02020603050405020304" pitchFamily="18" charset="0"/>
              <a:ea typeface="Times New Roman" panose="02020603050405020304" pitchFamily="18" charset="0"/>
            </a:endParaRPr>
          </a:p>
          <a:p>
            <a:pPr indent="180340" algn="just">
              <a:lnSpc>
                <a:spcPct val="150000"/>
              </a:lnSpc>
            </a:pPr>
            <a:r>
              <a:rPr lang="ru-RU" sz="2400" dirty="0">
                <a:effectLst/>
                <a:latin typeface="Times New Roman" panose="02020603050405020304" pitchFamily="18" charset="0"/>
                <a:ea typeface="Times New Roman" panose="02020603050405020304" pitchFamily="18" charset="0"/>
              </a:rPr>
              <a:t>Обратилась за консультацией по </a:t>
            </a:r>
            <a:r>
              <a:rPr lang="ru-RU" sz="2400" dirty="0" err="1">
                <a:effectLst/>
                <a:latin typeface="Times New Roman" panose="02020603050405020304" pitchFamily="18" charset="0"/>
                <a:ea typeface="Times New Roman" panose="02020603050405020304" pitchFamily="18" charset="0"/>
              </a:rPr>
              <a:t>рекомендаици</a:t>
            </a:r>
            <a:r>
              <a:rPr lang="ru-RU" sz="2400" dirty="0">
                <a:effectLst/>
                <a:latin typeface="Times New Roman" panose="02020603050405020304" pitchFamily="18" charset="0"/>
                <a:ea typeface="Times New Roman" panose="02020603050405020304" pitchFamily="18" charset="0"/>
              </a:rPr>
              <a:t> знакомых,</a:t>
            </a:r>
            <a:endParaRPr lang="ru-RU" sz="2800" dirty="0">
              <a:effectLst/>
              <a:latin typeface="Times New Roman" panose="02020603050405020304" pitchFamily="18" charset="0"/>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C9C6D4C1-36CD-1D06-0E80-E70172AD5E77}"/>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0171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A8985-4195-4C3E-92D4-F7A92CD73B50}"/>
              </a:ext>
            </a:extLst>
          </p:cNvPr>
          <p:cNvSpPr txBox="1"/>
          <p:nvPr/>
        </p:nvSpPr>
        <p:spPr>
          <a:xfrm>
            <a:off x="465813" y="511251"/>
            <a:ext cx="11473543" cy="6212278"/>
          </a:xfrm>
          <a:prstGeom prst="rect">
            <a:avLst/>
          </a:prstGeom>
          <a:noFill/>
        </p:spPr>
        <p:txBody>
          <a:bodyPr wrap="square">
            <a:spAutoFit/>
          </a:bodyPr>
          <a:lstStyle/>
          <a:p>
            <a:pPr indent="180340" algn="just">
              <a:lnSpc>
                <a:spcPct val="150000"/>
              </a:lnSpc>
            </a:pPr>
            <a:r>
              <a:rPr lang="ru-RU" sz="2800" b="1" dirty="0">
                <a:effectLst/>
                <a:latin typeface="Times New Roman" panose="02020603050405020304" pitchFamily="18" charset="0"/>
                <a:ea typeface="Times New Roman" panose="02020603050405020304" pitchFamily="18" charset="0"/>
              </a:rPr>
              <a:t>Психическое состояние: </a:t>
            </a:r>
            <a:r>
              <a:rPr lang="ru-RU" sz="2400" dirty="0">
                <a:effectLst/>
                <a:latin typeface="Times New Roman" panose="02020603050405020304" pitchFamily="18" charset="0"/>
                <a:ea typeface="Times New Roman" panose="02020603050405020304" pitchFamily="18" charset="0"/>
              </a:rPr>
              <a:t>Выглядит соответственно своему возрасту. Одета в майку и бриджи.   Волосы забраны в хвост.  Пользуется косметикой. Выражение лица печальное. Во время разговора держит руки между коленей. Голос тихий, </a:t>
            </a:r>
            <a:r>
              <a:rPr lang="ru-RU" sz="2400" dirty="0" err="1">
                <a:effectLst/>
                <a:latin typeface="Times New Roman" panose="02020603050405020304" pitchFamily="18" charset="0"/>
                <a:ea typeface="Times New Roman" panose="02020603050405020304" pitchFamily="18" charset="0"/>
              </a:rPr>
              <a:t>маломодулированный</a:t>
            </a:r>
            <a:r>
              <a:rPr lang="ru-RU" sz="2400" dirty="0">
                <a:effectLst/>
                <a:latin typeface="Times New Roman" panose="02020603050405020304" pitchFamily="18" charset="0"/>
                <a:ea typeface="Times New Roman" panose="02020603050405020304" pitchFamily="18" charset="0"/>
              </a:rPr>
              <a:t>, темп речи замедлен. Заторможена. Фиксирована на состоянии собственного здоровья. Суждения  соответствуют полученному образованию и культурному уровню.  Жалуется на снижение настроения, тревогу. Периодически </a:t>
            </a:r>
            <a:r>
              <a:rPr lang="ru-RU" sz="2400" dirty="0" err="1">
                <a:effectLst/>
                <a:latin typeface="Times New Roman" panose="02020603050405020304" pitchFamily="18" charset="0"/>
                <a:ea typeface="Times New Roman" panose="02020603050405020304" pitchFamily="18" charset="0"/>
              </a:rPr>
              <a:t>сипытывает</a:t>
            </a:r>
            <a:r>
              <a:rPr lang="ru-RU" sz="2400" dirty="0">
                <a:effectLst/>
                <a:latin typeface="Times New Roman" panose="02020603050405020304" pitchFamily="18" charset="0"/>
                <a:ea typeface="Times New Roman" panose="02020603050405020304" pitchFamily="18" charset="0"/>
              </a:rPr>
              <a:t> приступы паники, сопровождающиеся страхом смерти. Жалуется на боли в спине при движении, головные боли давящего характера в области лба, </a:t>
            </a:r>
            <a:r>
              <a:rPr lang="ru-RU" sz="2400" dirty="0" err="1">
                <a:effectLst/>
                <a:latin typeface="Times New Roman" panose="02020603050405020304" pitchFamily="18" charset="0"/>
                <a:ea typeface="Times New Roman" panose="02020603050405020304" pitchFamily="18" charset="0"/>
              </a:rPr>
              <a:t>мигрируюшие</a:t>
            </a:r>
            <a:r>
              <a:rPr lang="ru-RU" sz="2400" dirty="0">
                <a:effectLst/>
                <a:latin typeface="Times New Roman" panose="02020603050405020304" pitchFamily="18" charset="0"/>
                <a:ea typeface="Times New Roman" panose="02020603050405020304" pitchFamily="18" charset="0"/>
              </a:rPr>
              <a:t> тупые боли в области живота, ломящие боли в кистях и стопах в утреннее время. Говорит о наличии чувства тошноты, которое описывает как дискомфорт в области грудины</a:t>
            </a:r>
            <a:endParaRPr lang="ru-RU" sz="2800" dirty="0">
              <a:effectLst/>
              <a:latin typeface="Times New Roman" panose="02020603050405020304" pitchFamily="18" charset="0"/>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9E415196-9A2B-0334-31AB-7E108277F200}"/>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6669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888FB8-EAC9-4764-9863-7F3C158F773E}"/>
              </a:ext>
            </a:extLst>
          </p:cNvPr>
          <p:cNvSpPr txBox="1"/>
          <p:nvPr/>
        </p:nvSpPr>
        <p:spPr>
          <a:xfrm>
            <a:off x="1175657" y="1443841"/>
            <a:ext cx="10543592" cy="3970318"/>
          </a:xfrm>
          <a:prstGeom prst="rect">
            <a:avLst/>
          </a:prstGeom>
          <a:noFill/>
        </p:spPr>
        <p:txBody>
          <a:bodyPr wrap="square">
            <a:spAutoFit/>
          </a:bodyPr>
          <a:lstStyle/>
          <a:p>
            <a:r>
              <a:rPr lang="ru-RU" sz="2800" dirty="0">
                <a:effectLst/>
                <a:latin typeface="Times New Roman" panose="02020603050405020304" pitchFamily="18" charset="0"/>
                <a:ea typeface="Times New Roman" panose="02020603050405020304" pitchFamily="18" charset="0"/>
              </a:rPr>
              <a:t>Отмечает навязчивую тревогу о состоянии здоровья, несмотря на пройденные обследования, считает, что врачи не смогли выявить патологию. Периодически испытывает головокружения внутри головы. Говорит, что не может ничем заниматься, так как не в состоянии сконцентрироваться на задаче.  Стала апатична, не получает удовольствия от ранее приятных вещах. Жалуется на нарушение сна с ранними пробуждениями. Аппетит снижен. Суточный ритм с улучшением к вечеру. Отмечает выраженные трудности в сосредоточении и концентрации внимания. </a:t>
            </a:r>
            <a:endParaRPr lang="ru-RU" sz="2800" dirty="0"/>
          </a:p>
        </p:txBody>
      </p:sp>
      <p:sp>
        <p:nvSpPr>
          <p:cNvPr id="2" name="Прямоугольник 1">
            <a:extLst>
              <a:ext uri="{FF2B5EF4-FFF2-40B4-BE49-F238E27FC236}">
                <a16:creationId xmlns:a16="http://schemas.microsoft.com/office/drawing/2014/main" id="{43489FF3-1A16-158E-9269-1126915D65EA}"/>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0048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AF799-CE24-459C-A4CF-EA45B4A23502}"/>
              </a:ext>
            </a:extLst>
          </p:cNvPr>
          <p:cNvSpPr txBox="1"/>
          <p:nvPr/>
        </p:nvSpPr>
        <p:spPr>
          <a:xfrm>
            <a:off x="1698170" y="2420961"/>
            <a:ext cx="8601269" cy="2384755"/>
          </a:xfrm>
          <a:prstGeom prst="rect">
            <a:avLst/>
          </a:prstGeom>
          <a:noFill/>
        </p:spPr>
        <p:txBody>
          <a:bodyPr wrap="square">
            <a:spAutoFit/>
          </a:bodyPr>
          <a:lstStyle/>
          <a:p>
            <a:pPr algn="just"/>
            <a:r>
              <a:rPr lang="ru-RU" sz="2800" b="1" dirty="0">
                <a:effectLst/>
                <a:latin typeface="Times New Roman" panose="02020603050405020304" pitchFamily="18" charset="0"/>
                <a:ea typeface="Times New Roman" panose="02020603050405020304" pitchFamily="18" charset="0"/>
              </a:rPr>
              <a:t>Заключение невролога: </a:t>
            </a:r>
            <a:r>
              <a:rPr lang="ru-RU" sz="2800" dirty="0">
                <a:effectLst/>
                <a:latin typeface="Times New Roman" panose="02020603050405020304" pitchFamily="18" charset="0"/>
                <a:ea typeface="Times New Roman" panose="02020603050405020304" pitchFamily="18" charset="0"/>
              </a:rPr>
              <a:t>Остеохондроз позвоночника. Рецидивирующая </a:t>
            </a:r>
            <a:r>
              <a:rPr lang="ru-RU" sz="2800" dirty="0" err="1">
                <a:effectLst/>
                <a:latin typeface="Times New Roman" panose="02020603050405020304" pitchFamily="18" charset="0"/>
                <a:ea typeface="Times New Roman" panose="02020603050405020304" pitchFamily="18" charset="0"/>
              </a:rPr>
              <a:t>цервикалгия</a:t>
            </a:r>
            <a:r>
              <a:rPr lang="ru-RU" sz="2800" dirty="0">
                <a:effectLst/>
                <a:latin typeface="Times New Roman" panose="02020603050405020304" pitchFamily="18" charset="0"/>
                <a:ea typeface="Times New Roman" panose="02020603050405020304" pitchFamily="18" charset="0"/>
              </a:rPr>
              <a:t> в стадии нестойкой ремиссии. Знаков очагового поражения головного мозга нет.</a:t>
            </a:r>
            <a:endParaRPr lang="ru-RU" sz="2000" dirty="0">
              <a:effectLst/>
              <a:latin typeface="Times New Roman" panose="02020603050405020304" pitchFamily="18" charset="0"/>
              <a:ea typeface="Times New Roman" panose="02020603050405020304" pitchFamily="18" charset="0"/>
            </a:endParaRPr>
          </a:p>
          <a:p>
            <a:pPr indent="180340" algn="just">
              <a:lnSpc>
                <a:spcPct val="150000"/>
              </a:lnSpc>
            </a:pPr>
            <a:r>
              <a:rPr lang="ru-RU" sz="2800" b="1" dirty="0">
                <a:effectLst/>
                <a:latin typeface="Times New Roman" panose="02020603050405020304" pitchFamily="18" charset="0"/>
                <a:ea typeface="Times New Roman" panose="02020603050405020304" pitchFamily="18" charset="0"/>
              </a:rPr>
              <a:t>Заключение терапевта: </a:t>
            </a:r>
            <a:r>
              <a:rPr lang="ru-RU" sz="2800" dirty="0">
                <a:effectLst/>
                <a:latin typeface="Times New Roman" panose="02020603050405020304" pitchFamily="18" charset="0"/>
                <a:ea typeface="Times New Roman" panose="02020603050405020304" pitchFamily="18" charset="0"/>
              </a:rPr>
              <a:t>АИТ, </a:t>
            </a:r>
            <a:r>
              <a:rPr lang="ru-RU" sz="2800" dirty="0" err="1">
                <a:effectLst/>
                <a:latin typeface="Times New Roman" panose="02020603050405020304" pitchFamily="18" charset="0"/>
                <a:ea typeface="Times New Roman" panose="02020603050405020304" pitchFamily="18" charset="0"/>
              </a:rPr>
              <a:t>эутиреоз</a:t>
            </a:r>
            <a:r>
              <a:rPr lang="ru-RU" sz="2800" dirty="0">
                <a:effectLst/>
                <a:latin typeface="Times New Roman" panose="02020603050405020304" pitchFamily="18" charset="0"/>
                <a:ea typeface="Times New Roman" panose="02020603050405020304" pitchFamily="18" charset="0"/>
              </a:rPr>
              <a:t>. </a:t>
            </a:r>
            <a:endParaRPr lang="ru-RU" sz="3200" dirty="0">
              <a:effectLst/>
              <a:latin typeface="Times New Roman" panose="02020603050405020304" pitchFamily="18" charset="0"/>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BF648576-6F45-921C-44E5-C0DB1B01879E}"/>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344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Прямоугольник: скругленные углы 41">
            <a:extLst>
              <a:ext uri="{FF2B5EF4-FFF2-40B4-BE49-F238E27FC236}">
                <a16:creationId xmlns:a16="http://schemas.microsoft.com/office/drawing/2014/main" id="{6F11DBE4-AFF3-444C-A2E9-DC6B176D27F1}"/>
              </a:ext>
            </a:extLst>
          </p:cNvPr>
          <p:cNvSpPr/>
          <p:nvPr/>
        </p:nvSpPr>
        <p:spPr>
          <a:xfrm rot="5400000">
            <a:off x="8194412" y="2908567"/>
            <a:ext cx="5417419" cy="1946310"/>
          </a:xfrm>
          <a:prstGeom prst="roundRect">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7CE8087D-64E6-4E5B-BA9C-4F2DD6FBCB5C}"/>
              </a:ext>
            </a:extLst>
          </p:cNvPr>
          <p:cNvSpPr/>
          <p:nvPr/>
        </p:nvSpPr>
        <p:spPr>
          <a:xfrm>
            <a:off x="10377621" y="4691202"/>
            <a:ext cx="1051564" cy="1051564"/>
          </a:xfrm>
          <a:prstGeom prst="ellipse">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CBB59FF6-130A-4CB0-9A4F-72E8F4273C99}"/>
              </a:ext>
            </a:extLst>
          </p:cNvPr>
          <p:cNvSpPr txBox="1"/>
          <p:nvPr/>
        </p:nvSpPr>
        <p:spPr>
          <a:xfrm>
            <a:off x="43960" y="6552938"/>
            <a:ext cx="8915402" cy="276999"/>
          </a:xfrm>
          <a:prstGeom prst="rect">
            <a:avLst/>
          </a:prstGeom>
          <a:noFill/>
        </p:spPr>
        <p:txBody>
          <a:bodyPr wrap="square" rtlCol="0">
            <a:spAutoFit/>
          </a:bodyPr>
          <a:lstStyle/>
          <a:p>
            <a:r>
              <a:rPr lang="ru-RU" sz="600" dirty="0">
                <a:latin typeface="Arial" panose="020B0604020202020204" pitchFamily="34" charset="0"/>
                <a:cs typeface="Arial" panose="020B0604020202020204" pitchFamily="34" charset="0"/>
              </a:rPr>
              <a:t>Инструкция по медицинскому применению лекарственного препарата Велаксин® РУ: ЛС-000318; ЛСР-000030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Мосолов С.Н. Клиническая эффективность и переносимость препарата венлафаксин (Велаксин) при лечении умеренной депрессии. Современная терапия психических расстройств 2007; (3): 12-18</a:t>
            </a:r>
          </a:p>
        </p:txBody>
      </p:sp>
      <p:sp>
        <p:nvSpPr>
          <p:cNvPr id="9" name="Text Box 4">
            <a:extLst>
              <a:ext uri="{FF2B5EF4-FFF2-40B4-BE49-F238E27FC236}">
                <a16:creationId xmlns:a16="http://schemas.microsoft.com/office/drawing/2014/main" id="{D457E991-C431-40C8-ACC6-2F04E3041AAB}"/>
              </a:ext>
            </a:extLst>
          </p:cNvPr>
          <p:cNvSpPr txBox="1">
            <a:spLocks noChangeArrowheads="1"/>
          </p:cNvSpPr>
          <p:nvPr/>
        </p:nvSpPr>
        <p:spPr bwMode="auto">
          <a:xfrm>
            <a:off x="2510593" y="1053173"/>
            <a:ext cx="487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Рекомендуемые начальные дозы</a:t>
            </a:r>
            <a:endParaRPr kumimoji="0" lang="ru-RU"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Box 4">
            <a:extLst>
              <a:ext uri="{FF2B5EF4-FFF2-40B4-BE49-F238E27FC236}">
                <a16:creationId xmlns:a16="http://schemas.microsoft.com/office/drawing/2014/main" id="{5B765022-4240-48BC-A521-1E70CADB3ECB}"/>
              </a:ext>
            </a:extLst>
          </p:cNvPr>
          <p:cNvSpPr txBox="1">
            <a:spLocks noChangeArrowheads="1"/>
          </p:cNvSpPr>
          <p:nvPr/>
        </p:nvSpPr>
        <p:spPr bwMode="auto">
          <a:xfrm>
            <a:off x="831205" y="4839591"/>
            <a:ext cx="84484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Дальнейший подбор дозы возможен благодаря тройному дозозависимому действию</a:t>
            </a:r>
            <a:endParaRPr kumimoji="0" lang="ru-RU" sz="1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Box 4">
            <a:extLst>
              <a:ext uri="{FF2B5EF4-FFF2-40B4-BE49-F238E27FC236}">
                <a16:creationId xmlns:a16="http://schemas.microsoft.com/office/drawing/2014/main" id="{A21761D1-1FC9-4D1A-AB0D-BAC7B7E4AE99}"/>
              </a:ext>
            </a:extLst>
          </p:cNvPr>
          <p:cNvSpPr txBox="1">
            <a:spLocks noChangeArrowheads="1"/>
          </p:cNvSpPr>
          <p:nvPr/>
        </p:nvSpPr>
        <p:spPr bwMode="auto">
          <a:xfrm>
            <a:off x="10119592" y="3902660"/>
            <a:ext cx="1599261"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Максимальная суточная доза</a:t>
            </a:r>
            <a:r>
              <a:rPr kumimoji="0" lang="ru-RU"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Text Box 4">
            <a:extLst>
              <a:ext uri="{FF2B5EF4-FFF2-40B4-BE49-F238E27FC236}">
                <a16:creationId xmlns:a16="http://schemas.microsoft.com/office/drawing/2014/main" id="{BDCF6E36-A5AF-4C1F-A481-4387FA5CC8F4}"/>
              </a:ext>
            </a:extLst>
          </p:cNvPr>
          <p:cNvSpPr txBox="1">
            <a:spLocks noChangeArrowheads="1"/>
          </p:cNvSpPr>
          <p:nvPr/>
        </p:nvSpPr>
        <p:spPr bwMode="auto">
          <a:xfrm>
            <a:off x="884947" y="1559230"/>
            <a:ext cx="24642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Велаксин для терапии легкой и умеренной депрессии</a:t>
            </a:r>
            <a:endParaRPr kumimoji="0" lang="ru-RU" sz="1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 Box 4">
            <a:extLst>
              <a:ext uri="{FF2B5EF4-FFF2-40B4-BE49-F238E27FC236}">
                <a16:creationId xmlns:a16="http://schemas.microsoft.com/office/drawing/2014/main" id="{9B12FA95-E08F-42F0-AF0D-DE55746599A0}"/>
              </a:ext>
            </a:extLst>
          </p:cNvPr>
          <p:cNvSpPr txBox="1">
            <a:spLocks noChangeArrowheads="1"/>
          </p:cNvSpPr>
          <p:nvPr/>
        </p:nvSpPr>
        <p:spPr bwMode="auto">
          <a:xfrm>
            <a:off x="6707579" y="1608888"/>
            <a:ext cx="28044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Велаксин для терапии тяжелых форм депрессии</a:t>
            </a:r>
            <a:endParaRPr kumimoji="0" lang="ru-RU" sz="1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4" name="Table 13">
            <a:extLst>
              <a:ext uri="{FF2B5EF4-FFF2-40B4-BE49-F238E27FC236}">
                <a16:creationId xmlns:a16="http://schemas.microsoft.com/office/drawing/2014/main" id="{126E9B81-A42D-427E-A1B0-6F0C063D99B2}"/>
              </a:ext>
            </a:extLst>
          </p:cNvPr>
          <p:cNvGraphicFramePr>
            <a:graphicFrameLocks noGrp="1"/>
          </p:cNvGraphicFramePr>
          <p:nvPr/>
        </p:nvGraphicFramePr>
        <p:xfrm>
          <a:off x="540128" y="5177620"/>
          <a:ext cx="9030592" cy="1283464"/>
        </p:xfrm>
        <a:graphic>
          <a:graphicData uri="http://schemas.openxmlformats.org/drawingml/2006/table">
            <a:tbl>
              <a:tblPr firstRow="1" bandRow="1">
                <a:tableStyleId>{5C22544A-7EE6-4342-B048-85BDC9FD1C3A}</a:tableStyleId>
              </a:tblPr>
              <a:tblGrid>
                <a:gridCol w="1248032">
                  <a:extLst>
                    <a:ext uri="{9D8B030D-6E8A-4147-A177-3AD203B41FA5}">
                      <a16:colId xmlns:a16="http://schemas.microsoft.com/office/drawing/2014/main" val="2861782321"/>
                    </a:ext>
                  </a:extLst>
                </a:gridCol>
                <a:gridCol w="3677920">
                  <a:extLst>
                    <a:ext uri="{9D8B030D-6E8A-4147-A177-3AD203B41FA5}">
                      <a16:colId xmlns:a16="http://schemas.microsoft.com/office/drawing/2014/main" val="2278541618"/>
                    </a:ext>
                  </a:extLst>
                </a:gridCol>
                <a:gridCol w="4104640">
                  <a:extLst>
                    <a:ext uri="{9D8B030D-6E8A-4147-A177-3AD203B41FA5}">
                      <a16:colId xmlns:a16="http://schemas.microsoft.com/office/drawing/2014/main" val="648603672"/>
                    </a:ext>
                  </a:extLst>
                </a:gridCol>
              </a:tblGrid>
              <a:tr h="349739">
                <a:tc>
                  <a:txBody>
                    <a:bodyPr/>
                    <a:lstStyle/>
                    <a:p>
                      <a:pPr algn="ctr"/>
                      <a:r>
                        <a:rPr lang="ru-RU" sz="1100" dirty="0">
                          <a:solidFill>
                            <a:schemeClr val="bg1"/>
                          </a:solidFill>
                          <a:latin typeface="Arial" panose="020B0604020202020204" pitchFamily="34" charset="0"/>
                          <a:cs typeface="Arial" panose="020B0604020202020204" pitchFamily="34" charset="0"/>
                        </a:rPr>
                        <a:t>Суточная доза</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807B"/>
                    </a:solidFill>
                  </a:tcPr>
                </a:tc>
                <a:tc>
                  <a:txBody>
                    <a:bodyPr/>
                    <a:lstStyle/>
                    <a:p>
                      <a:pPr algn="ctr"/>
                      <a:r>
                        <a:rPr lang="ru-RU" sz="1100" dirty="0">
                          <a:solidFill>
                            <a:schemeClr val="bg1"/>
                          </a:solidFill>
                          <a:latin typeface="Arial" panose="020B0604020202020204" pitchFamily="34" charset="0"/>
                          <a:cs typeface="Arial" panose="020B0604020202020204" pitchFamily="34" charset="0"/>
                        </a:rPr>
                        <a:t>Воздействие на рецепторы</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807B"/>
                    </a:solidFill>
                  </a:tcPr>
                </a:tc>
                <a:tc>
                  <a:txBody>
                    <a:bodyPr/>
                    <a:lstStyle/>
                    <a:p>
                      <a:pPr algn="ctr"/>
                      <a:r>
                        <a:rPr lang="ru-RU" sz="1100" dirty="0">
                          <a:solidFill>
                            <a:schemeClr val="bg1"/>
                          </a:solidFill>
                          <a:latin typeface="Arial" panose="020B0604020202020204" pitchFamily="34" charset="0"/>
                          <a:cs typeface="Arial" panose="020B0604020202020204" pitchFamily="34" charset="0"/>
                        </a:rPr>
                        <a:t>Пример состояния</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807B"/>
                    </a:solidFill>
                  </a:tcPr>
                </a:tc>
                <a:extLst>
                  <a:ext uri="{0D108BD9-81ED-4DB2-BD59-A6C34878D82A}">
                    <a16:rowId xmlns:a16="http://schemas.microsoft.com/office/drawing/2014/main" val="3989284210"/>
                  </a:ext>
                </a:extLst>
              </a:tr>
              <a:tr h="328829">
                <a:tc>
                  <a:txBody>
                    <a:bodyPr/>
                    <a:lstStyle/>
                    <a:p>
                      <a:pPr algn="ctr"/>
                      <a:r>
                        <a:rPr lang="ru-RU" sz="1100" dirty="0">
                          <a:latin typeface="Arial" panose="020B0604020202020204" pitchFamily="34" charset="0"/>
                          <a:cs typeface="Arial" panose="020B0604020202020204" pitchFamily="34" charset="0"/>
                        </a:rPr>
                        <a:t>75 мг</a:t>
                      </a:r>
                    </a:p>
                  </a:txBody>
                  <a:tcPr anchor="ctr">
                    <a:lnL w="12700" cmpd="sng">
                      <a:noFill/>
                    </a:lnL>
                    <a:lnR w="12700" cmpd="sng">
                      <a:noFill/>
                    </a:lnR>
                    <a:lnT w="38100" cmpd="sng">
                      <a:noFill/>
                    </a:lnT>
                    <a:lnB w="12700" cap="flat" cmpd="sng" algn="ctr">
                      <a:solidFill>
                        <a:srgbClr val="CB959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latin typeface="Arial" panose="020B0604020202020204" pitchFamily="34" charset="0"/>
                          <a:cs typeface="Arial" panose="020B0604020202020204" pitchFamily="34" charset="0"/>
                        </a:rPr>
                        <a:t>Серотониновые</a:t>
                      </a:r>
                    </a:p>
                  </a:txBody>
                  <a:tcPr anchor="ctr">
                    <a:lnL w="12700" cmpd="sng">
                      <a:noFill/>
                    </a:lnL>
                    <a:lnR w="12700" cmpd="sng">
                      <a:noFill/>
                    </a:lnR>
                    <a:lnT w="38100" cmpd="sng">
                      <a:noFill/>
                    </a:lnT>
                    <a:lnB w="12700" cap="flat" cmpd="sng" algn="ctr">
                      <a:solidFill>
                        <a:srgbClr val="CB959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100" dirty="0">
                          <a:latin typeface="Arial" panose="020B0604020202020204" pitchFamily="34" charset="0"/>
                          <a:cs typeface="Arial" panose="020B0604020202020204" pitchFamily="34" charset="0"/>
                        </a:rPr>
                        <a:t>Легкая и умеренная депрессия с преобладанием тревоги</a:t>
                      </a:r>
                    </a:p>
                  </a:txBody>
                  <a:tcPr anchor="ctr">
                    <a:lnL w="12700" cmpd="sng">
                      <a:noFill/>
                    </a:lnL>
                    <a:lnR w="12700" cmpd="sng">
                      <a:noFill/>
                    </a:lnR>
                    <a:lnT w="38100" cmpd="sng">
                      <a:noFill/>
                    </a:lnT>
                    <a:lnB w="12700" cap="flat" cmpd="sng" algn="ctr">
                      <a:solidFill>
                        <a:srgbClr val="CB959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617099"/>
                  </a:ext>
                </a:extLst>
              </a:tr>
              <a:tr h="302448">
                <a:tc>
                  <a:txBody>
                    <a:bodyPr/>
                    <a:lstStyle/>
                    <a:p>
                      <a:pPr algn="ctr"/>
                      <a:r>
                        <a:rPr lang="ru-RU" sz="1100" dirty="0">
                          <a:latin typeface="Arial" panose="020B0604020202020204" pitchFamily="34" charset="0"/>
                          <a:cs typeface="Arial" panose="020B0604020202020204" pitchFamily="34" charset="0"/>
                        </a:rPr>
                        <a:t>150 мг</a:t>
                      </a:r>
                    </a:p>
                  </a:txBody>
                  <a:tcPr anchor="ctr">
                    <a:lnL w="12700" cmpd="sng">
                      <a:noFill/>
                    </a:lnL>
                    <a:lnR w="12700" cmpd="sng">
                      <a:noFill/>
                    </a:lnR>
                    <a:lnT w="12700" cap="flat" cmpd="sng" algn="ctr">
                      <a:solidFill>
                        <a:srgbClr val="CB9591"/>
                      </a:solidFill>
                      <a:prstDash val="solid"/>
                      <a:round/>
                      <a:headEnd type="none" w="med" len="med"/>
                      <a:tailEnd type="none" w="med" len="med"/>
                    </a:lnT>
                    <a:lnB w="12700" cap="flat" cmpd="sng" algn="ctr">
                      <a:solidFill>
                        <a:srgbClr val="CB959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dirty="0">
                          <a:latin typeface="Arial" panose="020B0604020202020204" pitchFamily="34" charset="0"/>
                          <a:cs typeface="Arial" panose="020B0604020202020204" pitchFamily="34" charset="0"/>
                        </a:rPr>
                        <a:t>Серотониновые+Норадреналиновые</a:t>
                      </a:r>
                    </a:p>
                  </a:txBody>
                  <a:tcPr anchor="ctr">
                    <a:lnL w="12700" cmpd="sng">
                      <a:noFill/>
                    </a:lnL>
                    <a:lnR w="12700" cmpd="sng">
                      <a:noFill/>
                    </a:lnR>
                    <a:lnT w="12700" cap="flat" cmpd="sng" algn="ctr">
                      <a:solidFill>
                        <a:srgbClr val="CB9591"/>
                      </a:solidFill>
                      <a:prstDash val="solid"/>
                      <a:round/>
                      <a:headEnd type="none" w="med" len="med"/>
                      <a:tailEnd type="none" w="med" len="med"/>
                    </a:lnT>
                    <a:lnB w="12700" cap="flat" cmpd="sng" algn="ctr">
                      <a:solidFill>
                        <a:srgbClr val="CB959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100" dirty="0">
                          <a:latin typeface="Arial" panose="020B0604020202020204" pitchFamily="34" charset="0"/>
                          <a:cs typeface="Arial" panose="020B0604020202020204" pitchFamily="34" charset="0"/>
                        </a:rPr>
                        <a:t>Депрессия с преобладанием апатии</a:t>
                      </a:r>
                    </a:p>
                  </a:txBody>
                  <a:tcPr anchor="ctr">
                    <a:lnL w="12700" cmpd="sng">
                      <a:noFill/>
                    </a:lnL>
                    <a:lnR w="12700" cmpd="sng">
                      <a:noFill/>
                    </a:lnR>
                    <a:lnT w="12700" cap="flat" cmpd="sng" algn="ctr">
                      <a:solidFill>
                        <a:srgbClr val="CB9591"/>
                      </a:solidFill>
                      <a:prstDash val="solid"/>
                      <a:round/>
                      <a:headEnd type="none" w="med" len="med"/>
                      <a:tailEnd type="none" w="med" len="med"/>
                    </a:lnT>
                    <a:lnB w="12700" cap="flat" cmpd="sng" algn="ctr">
                      <a:solidFill>
                        <a:srgbClr val="CB959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402236"/>
                  </a:ext>
                </a:extLst>
              </a:tr>
              <a:tr h="302448">
                <a:tc>
                  <a:txBody>
                    <a:bodyPr/>
                    <a:lstStyle/>
                    <a:p>
                      <a:pPr algn="ctr"/>
                      <a:r>
                        <a:rPr lang="en-US" sz="1100" dirty="0">
                          <a:latin typeface="Arial" panose="020B0604020202020204" pitchFamily="34" charset="0"/>
                          <a:cs typeface="Arial" panose="020B0604020202020204" pitchFamily="34" charset="0"/>
                        </a:rPr>
                        <a:t>&gt;225</a:t>
                      </a:r>
                      <a:r>
                        <a:rPr lang="ru-RU" sz="1100" dirty="0">
                          <a:latin typeface="Arial" panose="020B0604020202020204" pitchFamily="34" charset="0"/>
                          <a:cs typeface="Arial" panose="020B0604020202020204" pitchFamily="34" charset="0"/>
                        </a:rPr>
                        <a:t> мг</a:t>
                      </a:r>
                    </a:p>
                  </a:txBody>
                  <a:tcPr anchor="ctr">
                    <a:lnL w="12700" cmpd="sng">
                      <a:noFill/>
                    </a:lnL>
                    <a:lnR w="12700" cmpd="sng">
                      <a:noFill/>
                    </a:lnR>
                    <a:lnT w="12700" cap="flat" cmpd="sng" algn="ctr">
                      <a:solidFill>
                        <a:srgbClr val="CB959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ru-RU" sz="1100" dirty="0">
                          <a:latin typeface="Arial" panose="020B0604020202020204" pitchFamily="34" charset="0"/>
                          <a:cs typeface="Arial" panose="020B0604020202020204" pitchFamily="34" charset="0"/>
                        </a:rPr>
                        <a:t>Серотониновые+Норадреналиновые+Дофаминовые</a:t>
                      </a:r>
                    </a:p>
                  </a:txBody>
                  <a:tcPr anchor="ctr">
                    <a:lnL w="12700" cmpd="sng">
                      <a:noFill/>
                    </a:lnL>
                    <a:lnR w="12700" cmpd="sng">
                      <a:noFill/>
                    </a:lnR>
                    <a:lnT w="12700" cap="flat" cmpd="sng" algn="ctr">
                      <a:solidFill>
                        <a:srgbClr val="CB959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ru-RU" sz="1100" dirty="0">
                          <a:latin typeface="Arial" panose="020B0604020202020204" pitchFamily="34" charset="0"/>
                          <a:cs typeface="Arial" panose="020B0604020202020204" pitchFamily="34" charset="0"/>
                        </a:rPr>
                        <a:t>Тяжелая депрессия</a:t>
                      </a:r>
                    </a:p>
                  </a:txBody>
                  <a:tcPr anchor="ctr">
                    <a:lnL w="12700" cmpd="sng">
                      <a:noFill/>
                    </a:lnL>
                    <a:lnR w="12700" cmpd="sng">
                      <a:noFill/>
                    </a:lnR>
                    <a:lnT w="12700" cap="flat" cmpd="sng" algn="ctr">
                      <a:solidFill>
                        <a:srgbClr val="CB959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147166"/>
                  </a:ext>
                </a:extLst>
              </a:tr>
            </a:tbl>
          </a:graphicData>
        </a:graphic>
      </p:graphicFrame>
      <p:sp>
        <p:nvSpPr>
          <p:cNvPr id="14" name="Rectangle 13">
            <a:extLst>
              <a:ext uri="{FF2B5EF4-FFF2-40B4-BE49-F238E27FC236}">
                <a16:creationId xmlns:a16="http://schemas.microsoft.com/office/drawing/2014/main" id="{0F228B6D-6815-472D-B528-1FA79C9EEC2A}"/>
              </a:ext>
            </a:extLst>
          </p:cNvPr>
          <p:cNvSpPr/>
          <p:nvPr/>
        </p:nvSpPr>
        <p:spPr>
          <a:xfrm>
            <a:off x="10197295" y="2618581"/>
            <a:ext cx="1443857" cy="307777"/>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Во время еды</a:t>
            </a:r>
            <a:endPar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DE9281CD-2409-41A5-A9DE-691D6DDE50AA}"/>
              </a:ext>
            </a:extLst>
          </p:cNvPr>
          <p:cNvSpPr/>
          <p:nvPr/>
        </p:nvSpPr>
        <p:spPr>
          <a:xfrm>
            <a:off x="595336" y="3660853"/>
            <a:ext cx="62228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 мг</a:t>
            </a:r>
          </a:p>
        </p:txBody>
      </p:sp>
      <p:sp>
        <p:nvSpPr>
          <p:cNvPr id="41" name="Rectangle 40">
            <a:extLst>
              <a:ext uri="{FF2B5EF4-FFF2-40B4-BE49-F238E27FC236}">
                <a16:creationId xmlns:a16="http://schemas.microsoft.com/office/drawing/2014/main" id="{015454D2-7DA6-4292-AE25-4FA7FAC77FE7}"/>
              </a:ext>
            </a:extLst>
          </p:cNvPr>
          <p:cNvSpPr/>
          <p:nvPr/>
        </p:nvSpPr>
        <p:spPr>
          <a:xfrm>
            <a:off x="6610628" y="3611403"/>
            <a:ext cx="72167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150 мг</a:t>
            </a:r>
          </a:p>
        </p:txBody>
      </p:sp>
      <p:pic>
        <p:nvPicPr>
          <p:cNvPr id="43" name="Picture 42" descr="A picture containing computer&#10;&#10;Description automatically generated">
            <a:extLst>
              <a:ext uri="{FF2B5EF4-FFF2-40B4-BE49-F238E27FC236}">
                <a16:creationId xmlns:a16="http://schemas.microsoft.com/office/drawing/2014/main" id="{37AFE41A-A8D0-4F93-9DCD-DBA31F0056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34856" y="3429000"/>
            <a:ext cx="1549915" cy="1136605"/>
          </a:xfrm>
          <a:prstGeom prst="rect">
            <a:avLst/>
          </a:prstGeom>
        </p:spPr>
      </p:pic>
      <p:pic>
        <p:nvPicPr>
          <p:cNvPr id="44" name="Picture 43" descr="A picture containing computer&#10;&#10;Description automatically generated">
            <a:extLst>
              <a:ext uri="{FF2B5EF4-FFF2-40B4-BE49-F238E27FC236}">
                <a16:creationId xmlns:a16="http://schemas.microsoft.com/office/drawing/2014/main" id="{1A805858-B61F-49DF-A55E-15076419E4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47252" y="3396119"/>
            <a:ext cx="1545384" cy="1133282"/>
          </a:xfrm>
          <a:prstGeom prst="rect">
            <a:avLst/>
          </a:prstGeom>
        </p:spPr>
      </p:pic>
      <p:sp>
        <p:nvSpPr>
          <p:cNvPr id="45" name="Rectangle 44">
            <a:extLst>
              <a:ext uri="{FF2B5EF4-FFF2-40B4-BE49-F238E27FC236}">
                <a16:creationId xmlns:a16="http://schemas.microsoft.com/office/drawing/2014/main" id="{407DF43F-F02F-45FC-AE4D-6DE694A1EF74}"/>
              </a:ext>
            </a:extLst>
          </p:cNvPr>
          <p:cNvSpPr/>
          <p:nvPr/>
        </p:nvSpPr>
        <p:spPr>
          <a:xfrm>
            <a:off x="446257" y="2425725"/>
            <a:ext cx="771365"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37,5</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мг</a:t>
            </a:r>
          </a:p>
        </p:txBody>
      </p:sp>
      <p:sp>
        <p:nvSpPr>
          <p:cNvPr id="53" name="Rectangle 52">
            <a:extLst>
              <a:ext uri="{FF2B5EF4-FFF2-40B4-BE49-F238E27FC236}">
                <a16:creationId xmlns:a16="http://schemas.microsoft.com/office/drawing/2014/main" id="{344820DF-1D55-42C7-B726-DB05B9C9A207}"/>
              </a:ext>
            </a:extLst>
          </p:cNvPr>
          <p:cNvSpPr/>
          <p:nvPr/>
        </p:nvSpPr>
        <p:spPr>
          <a:xfrm>
            <a:off x="6736541" y="2427514"/>
            <a:ext cx="62228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 мг</a:t>
            </a:r>
          </a:p>
        </p:txBody>
      </p:sp>
      <p:pic>
        <p:nvPicPr>
          <p:cNvPr id="60" name="Picture 59" descr="A picture containing food&#10;&#10;Description automatically generated">
            <a:extLst>
              <a:ext uri="{FF2B5EF4-FFF2-40B4-BE49-F238E27FC236}">
                <a16:creationId xmlns:a16="http://schemas.microsoft.com/office/drawing/2014/main" id="{635F1264-6F9C-45FA-84AB-46BD79099D9C}"/>
              </a:ext>
            </a:extLst>
          </p:cNvPr>
          <p:cNvPicPr>
            <a:picLocks noChangeAspect="1"/>
          </p:cNvPicPr>
          <p:nvPr/>
        </p:nvPicPr>
        <p:blipFill rotWithShape="1">
          <a:blip r:embed="rId4">
            <a:extLst>
              <a:ext uri="{28A0092B-C50C-407E-A947-70E740481C1C}">
                <a14:useLocalDpi xmlns:a14="http://schemas.microsoft.com/office/drawing/2010/main" val="0"/>
              </a:ext>
            </a:extLst>
          </a:blip>
          <a:srcRect l="47563"/>
          <a:stretch/>
        </p:blipFill>
        <p:spPr>
          <a:xfrm rot="1763961">
            <a:off x="10839256" y="5039524"/>
            <a:ext cx="467797" cy="345337"/>
          </a:xfrm>
          <a:prstGeom prst="rect">
            <a:avLst/>
          </a:prstGeom>
          <a:effectLst>
            <a:outerShdw blurRad="50800" dist="25400" dir="2700000" sx="99000" sy="99000" algn="tl" rotWithShape="0">
              <a:prstClr val="black">
                <a:alpha val="29000"/>
              </a:prstClr>
            </a:outerShdw>
          </a:effectLst>
        </p:spPr>
      </p:pic>
      <p:pic>
        <p:nvPicPr>
          <p:cNvPr id="61" name="Picture 60" descr="A picture containing food&#10;&#10;Description automatically generated">
            <a:extLst>
              <a:ext uri="{FF2B5EF4-FFF2-40B4-BE49-F238E27FC236}">
                <a16:creationId xmlns:a16="http://schemas.microsoft.com/office/drawing/2014/main" id="{553274E9-F6EF-4879-8FD8-6183EF8B841F}"/>
              </a:ext>
            </a:extLst>
          </p:cNvPr>
          <p:cNvPicPr>
            <a:picLocks noChangeAspect="1"/>
          </p:cNvPicPr>
          <p:nvPr/>
        </p:nvPicPr>
        <p:blipFill rotWithShape="1">
          <a:blip r:embed="rId4">
            <a:extLst>
              <a:ext uri="{28A0092B-C50C-407E-A947-70E740481C1C}">
                <a14:useLocalDpi xmlns:a14="http://schemas.microsoft.com/office/drawing/2010/main" val="0"/>
              </a:ext>
            </a:extLst>
          </a:blip>
          <a:srcRect r="53645"/>
          <a:stretch/>
        </p:blipFill>
        <p:spPr>
          <a:xfrm rot="19265246">
            <a:off x="10499015" y="5094748"/>
            <a:ext cx="413541" cy="345337"/>
          </a:xfrm>
          <a:prstGeom prst="rect">
            <a:avLst/>
          </a:prstGeom>
          <a:effectLst>
            <a:outerShdw blurRad="50800" dist="25400" dir="2700000" sx="99000" sy="99000" algn="tl" rotWithShape="0">
              <a:prstClr val="black">
                <a:alpha val="29000"/>
              </a:prstClr>
            </a:outerShdw>
          </a:effectLst>
        </p:spPr>
      </p:pic>
      <p:cxnSp>
        <p:nvCxnSpPr>
          <p:cNvPr id="63" name="Straight Connector 62">
            <a:extLst>
              <a:ext uri="{FF2B5EF4-FFF2-40B4-BE49-F238E27FC236}">
                <a16:creationId xmlns:a16="http://schemas.microsoft.com/office/drawing/2014/main" id="{9073BDCE-9CBB-4DD6-A212-C3716B96CF7D}"/>
              </a:ext>
            </a:extLst>
          </p:cNvPr>
          <p:cNvCxnSpPr>
            <a:cxnSpLocks/>
          </p:cNvCxnSpPr>
          <p:nvPr/>
        </p:nvCxnSpPr>
        <p:spPr>
          <a:xfrm flipH="1">
            <a:off x="10549322" y="4877417"/>
            <a:ext cx="743568" cy="7435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Box 4">
            <a:extLst>
              <a:ext uri="{FF2B5EF4-FFF2-40B4-BE49-F238E27FC236}">
                <a16:creationId xmlns:a16="http://schemas.microsoft.com/office/drawing/2014/main" id="{B035B31E-1C90-46C1-93C5-7ED37E1C1E06}"/>
              </a:ext>
            </a:extLst>
          </p:cNvPr>
          <p:cNvSpPr txBox="1">
            <a:spLocks noChangeArrowheads="1"/>
          </p:cNvSpPr>
          <p:nvPr/>
        </p:nvSpPr>
        <p:spPr bwMode="auto">
          <a:xfrm>
            <a:off x="10075924" y="5742766"/>
            <a:ext cx="1599261"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Не делить капсулу</a:t>
            </a:r>
            <a:endParaRPr kumimoji="0" lang="ru-RU"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4" name="Picture 63" descr="A close up of a device&#10;&#10;Description automatically generated">
            <a:extLst>
              <a:ext uri="{FF2B5EF4-FFF2-40B4-BE49-F238E27FC236}">
                <a16:creationId xmlns:a16="http://schemas.microsoft.com/office/drawing/2014/main" id="{AF431CF9-7C5D-4341-8316-F220A58311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4856" y="2163260"/>
            <a:ext cx="1687303" cy="1000057"/>
          </a:xfrm>
          <a:prstGeom prst="rect">
            <a:avLst/>
          </a:prstGeom>
        </p:spPr>
      </p:pic>
      <p:pic>
        <p:nvPicPr>
          <p:cNvPr id="66" name="Picture 65" descr="A close up of a piece of paper&#10;&#10;Description automatically generated">
            <a:extLst>
              <a:ext uri="{FF2B5EF4-FFF2-40B4-BE49-F238E27FC236}">
                <a16:creationId xmlns:a16="http://schemas.microsoft.com/office/drawing/2014/main" id="{0FE1E590-32B7-4A41-8512-FD3B0BADB0F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1919" y="2169337"/>
            <a:ext cx="1826037" cy="1000056"/>
          </a:xfrm>
          <a:prstGeom prst="rect">
            <a:avLst/>
          </a:prstGeom>
        </p:spPr>
      </p:pic>
      <p:grpSp>
        <p:nvGrpSpPr>
          <p:cNvPr id="21" name="Группа 20">
            <a:extLst>
              <a:ext uri="{FF2B5EF4-FFF2-40B4-BE49-F238E27FC236}">
                <a16:creationId xmlns:a16="http://schemas.microsoft.com/office/drawing/2014/main" id="{3C9145E0-FC63-4865-BBFA-D169AA57597A}"/>
              </a:ext>
            </a:extLst>
          </p:cNvPr>
          <p:cNvGrpSpPr/>
          <p:nvPr/>
        </p:nvGrpSpPr>
        <p:grpSpPr>
          <a:xfrm>
            <a:off x="3652712" y="1881103"/>
            <a:ext cx="3081462" cy="1178972"/>
            <a:chOff x="3187861" y="2182983"/>
            <a:chExt cx="3081462" cy="1178972"/>
          </a:xfrm>
        </p:grpSpPr>
        <p:sp>
          <p:nvSpPr>
            <p:cNvPr id="19" name="Rectangle 18">
              <a:extLst>
                <a:ext uri="{FF2B5EF4-FFF2-40B4-BE49-F238E27FC236}">
                  <a16:creationId xmlns:a16="http://schemas.microsoft.com/office/drawing/2014/main" id="{5C3C49A3-F15B-4CD9-BEFB-77ACE13F9474}"/>
                </a:ext>
              </a:extLst>
            </p:cNvPr>
            <p:cNvSpPr/>
            <p:nvPr/>
          </p:nvSpPr>
          <p:spPr>
            <a:xfrm>
              <a:off x="5258380" y="2471496"/>
              <a:ext cx="101094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таб. вечером </a:t>
              </a:r>
            </a:p>
          </p:txBody>
        </p:sp>
        <p:grpSp>
          <p:nvGrpSpPr>
            <p:cNvPr id="16" name="Группа 15">
              <a:extLst>
                <a:ext uri="{FF2B5EF4-FFF2-40B4-BE49-F238E27FC236}">
                  <a16:creationId xmlns:a16="http://schemas.microsoft.com/office/drawing/2014/main" id="{D54B8886-1139-48A5-8457-98A9335FCEA6}"/>
                </a:ext>
              </a:extLst>
            </p:cNvPr>
            <p:cNvGrpSpPr/>
            <p:nvPr/>
          </p:nvGrpSpPr>
          <p:grpSpPr>
            <a:xfrm>
              <a:off x="4079078" y="2182983"/>
              <a:ext cx="1178972" cy="1178972"/>
              <a:chOff x="2979656" y="2102136"/>
              <a:chExt cx="1178972" cy="1178972"/>
            </a:xfrm>
          </p:grpSpPr>
          <p:sp>
            <p:nvSpPr>
              <p:cNvPr id="7" name="Часть круга 6">
                <a:extLst>
                  <a:ext uri="{FF2B5EF4-FFF2-40B4-BE49-F238E27FC236}">
                    <a16:creationId xmlns:a16="http://schemas.microsoft.com/office/drawing/2014/main" id="{15402FA3-AFA8-498E-9AE0-DD6A0DF71918}"/>
                  </a:ext>
                </a:extLst>
              </p:cNvPr>
              <p:cNvSpPr/>
              <p:nvPr/>
            </p:nvSpPr>
            <p:spPr>
              <a:xfrm rot="12627306">
                <a:off x="2979656" y="2102136"/>
                <a:ext cx="1178972" cy="1178972"/>
              </a:xfrm>
              <a:prstGeom prst="pie">
                <a:avLst>
                  <a:gd name="adj1" fmla="val 5340471"/>
                  <a:gd name="adj2" fmla="val 16200000"/>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Часть круга 66">
                <a:extLst>
                  <a:ext uri="{FF2B5EF4-FFF2-40B4-BE49-F238E27FC236}">
                    <a16:creationId xmlns:a16="http://schemas.microsoft.com/office/drawing/2014/main" id="{EF73D1C2-3064-4A9A-9D1C-586F5A981521}"/>
                  </a:ext>
                </a:extLst>
              </p:cNvPr>
              <p:cNvSpPr/>
              <p:nvPr/>
            </p:nvSpPr>
            <p:spPr>
              <a:xfrm rot="1839576">
                <a:off x="2994385" y="2133633"/>
                <a:ext cx="1155860" cy="1119488"/>
              </a:xfrm>
              <a:prstGeom prst="pie">
                <a:avLst>
                  <a:gd name="adj1" fmla="val 5340471"/>
                  <a:gd name="adj2" fmla="val 16200000"/>
                </a:avLst>
              </a:prstGeom>
              <a:noFill/>
              <a:ln w="5715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9" name="Рисунок 58">
                <a:extLst>
                  <a:ext uri="{FF2B5EF4-FFF2-40B4-BE49-F238E27FC236}">
                    <a16:creationId xmlns:a16="http://schemas.microsoft.com/office/drawing/2014/main" id="{816A6BA6-1BD0-4BBE-8EB6-3B3C0DEE2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9556" y="2277516"/>
                <a:ext cx="690695" cy="628175"/>
              </a:xfrm>
              <a:prstGeom prst="rect">
                <a:avLst/>
              </a:prstGeom>
              <a:effectLst>
                <a:softEdge rad="12700"/>
              </a:effectLst>
            </p:spPr>
          </p:pic>
          <p:pic>
            <p:nvPicPr>
              <p:cNvPr id="62" name="Рисунок 61">
                <a:extLst>
                  <a:ext uri="{FF2B5EF4-FFF2-40B4-BE49-F238E27FC236}">
                    <a16:creationId xmlns:a16="http://schemas.microsoft.com/office/drawing/2014/main" id="{2557A46B-6017-43C2-8A75-A2BE9340D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155">
                <a:off x="3404350" y="2450229"/>
                <a:ext cx="690695" cy="628175"/>
              </a:xfrm>
              <a:prstGeom prst="rect">
                <a:avLst/>
              </a:prstGeom>
              <a:effectLst>
                <a:softEdge rad="12700"/>
              </a:effectLst>
            </p:spPr>
          </p:pic>
        </p:grpSp>
        <p:sp>
          <p:nvSpPr>
            <p:cNvPr id="68" name="TextBox 67">
              <a:extLst>
                <a:ext uri="{FF2B5EF4-FFF2-40B4-BE49-F238E27FC236}">
                  <a16:creationId xmlns:a16="http://schemas.microsoft.com/office/drawing/2014/main" id="{23BE77C1-DA85-408A-A2D4-82947CAF7CF0}"/>
                </a:ext>
              </a:extLst>
            </p:cNvPr>
            <p:cNvSpPr txBox="1"/>
            <p:nvPr/>
          </p:nvSpPr>
          <p:spPr>
            <a:xfrm>
              <a:off x="3187861" y="2471496"/>
              <a:ext cx="89401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таб. утром </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3" name="Группа 22">
            <a:extLst>
              <a:ext uri="{FF2B5EF4-FFF2-40B4-BE49-F238E27FC236}">
                <a16:creationId xmlns:a16="http://schemas.microsoft.com/office/drawing/2014/main" id="{B6D7A569-BECC-4667-AC74-430A6783F95D}"/>
              </a:ext>
            </a:extLst>
          </p:cNvPr>
          <p:cNvGrpSpPr/>
          <p:nvPr/>
        </p:nvGrpSpPr>
        <p:grpSpPr>
          <a:xfrm>
            <a:off x="3573757" y="3432626"/>
            <a:ext cx="2522243" cy="1178972"/>
            <a:chOff x="3109759" y="3460017"/>
            <a:chExt cx="2522243" cy="1178972"/>
          </a:xfrm>
        </p:grpSpPr>
        <p:sp>
          <p:nvSpPr>
            <p:cNvPr id="20" name="Rectangle 19">
              <a:extLst>
                <a:ext uri="{FF2B5EF4-FFF2-40B4-BE49-F238E27FC236}">
                  <a16:creationId xmlns:a16="http://schemas.microsoft.com/office/drawing/2014/main" id="{7A2A3D07-1E4A-4F51-A3A5-EA17B6366CD8}"/>
                </a:ext>
              </a:extLst>
            </p:cNvPr>
            <p:cNvSpPr/>
            <p:nvPr/>
          </p:nvSpPr>
          <p:spPr>
            <a:xfrm>
              <a:off x="4344331" y="3708396"/>
              <a:ext cx="128767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раз в день</a:t>
              </a:r>
              <a:b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утром или вечером </a:t>
              </a:r>
            </a:p>
          </p:txBody>
        </p:sp>
        <p:grpSp>
          <p:nvGrpSpPr>
            <p:cNvPr id="22" name="Группа 21">
              <a:extLst>
                <a:ext uri="{FF2B5EF4-FFF2-40B4-BE49-F238E27FC236}">
                  <a16:creationId xmlns:a16="http://schemas.microsoft.com/office/drawing/2014/main" id="{A35D7B84-FE3D-4159-A833-334145FE02A5}"/>
                </a:ext>
              </a:extLst>
            </p:cNvPr>
            <p:cNvGrpSpPr/>
            <p:nvPr/>
          </p:nvGrpSpPr>
          <p:grpSpPr>
            <a:xfrm>
              <a:off x="3109759" y="3460017"/>
              <a:ext cx="1178972" cy="1178972"/>
              <a:chOff x="8690156" y="3397263"/>
              <a:chExt cx="1178972" cy="1178972"/>
            </a:xfrm>
          </p:grpSpPr>
          <p:grpSp>
            <p:nvGrpSpPr>
              <p:cNvPr id="69" name="Группа 68">
                <a:extLst>
                  <a:ext uri="{FF2B5EF4-FFF2-40B4-BE49-F238E27FC236}">
                    <a16:creationId xmlns:a16="http://schemas.microsoft.com/office/drawing/2014/main" id="{DD5F645C-F00C-4412-9396-A090F6A0D63C}"/>
                  </a:ext>
                </a:extLst>
              </p:cNvPr>
              <p:cNvGrpSpPr/>
              <p:nvPr/>
            </p:nvGrpSpPr>
            <p:grpSpPr>
              <a:xfrm>
                <a:off x="8690156" y="3397263"/>
                <a:ext cx="1178972" cy="1178972"/>
                <a:chOff x="2979656" y="2102136"/>
                <a:chExt cx="1178972" cy="1178972"/>
              </a:xfrm>
            </p:grpSpPr>
            <p:sp>
              <p:nvSpPr>
                <p:cNvPr id="70" name="Часть круга 69">
                  <a:extLst>
                    <a:ext uri="{FF2B5EF4-FFF2-40B4-BE49-F238E27FC236}">
                      <a16:creationId xmlns:a16="http://schemas.microsoft.com/office/drawing/2014/main" id="{F1FA6D76-7E56-4769-80AD-90AA16ABF1A3}"/>
                    </a:ext>
                  </a:extLst>
                </p:cNvPr>
                <p:cNvSpPr/>
                <p:nvPr/>
              </p:nvSpPr>
              <p:spPr>
                <a:xfrm rot="12627306">
                  <a:off x="2979656" y="2102136"/>
                  <a:ext cx="1178972" cy="1178972"/>
                </a:xfrm>
                <a:prstGeom prst="pie">
                  <a:avLst>
                    <a:gd name="adj1" fmla="val 5340471"/>
                    <a:gd name="adj2" fmla="val 16200000"/>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Часть круга 70">
                  <a:extLst>
                    <a:ext uri="{FF2B5EF4-FFF2-40B4-BE49-F238E27FC236}">
                      <a16:creationId xmlns:a16="http://schemas.microsoft.com/office/drawing/2014/main" id="{5CE66FC7-611E-4B1C-AD94-75C6CC3351AD}"/>
                    </a:ext>
                  </a:extLst>
                </p:cNvPr>
                <p:cNvSpPr/>
                <p:nvPr/>
              </p:nvSpPr>
              <p:spPr>
                <a:xfrm rot="1839576">
                  <a:off x="2994385" y="2133633"/>
                  <a:ext cx="1155860" cy="1119488"/>
                </a:xfrm>
                <a:prstGeom prst="pie">
                  <a:avLst>
                    <a:gd name="adj1" fmla="val 5340471"/>
                    <a:gd name="adj2" fmla="val 16200000"/>
                  </a:avLst>
                </a:prstGeom>
                <a:noFill/>
                <a:ln w="5715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0" name="Picture 39" descr="A picture containing food&#10;&#10;Description automatically generated">
                <a:extLst>
                  <a:ext uri="{FF2B5EF4-FFF2-40B4-BE49-F238E27FC236}">
                    <a16:creationId xmlns:a16="http://schemas.microsoft.com/office/drawing/2014/main" id="{C71E0F28-AECD-43CF-ACAE-5A9C7C137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61009">
                <a:off x="8773174" y="3824583"/>
                <a:ext cx="1004674" cy="388906"/>
              </a:xfrm>
              <a:prstGeom prst="rect">
                <a:avLst/>
              </a:prstGeom>
              <a:effectLst>
                <a:outerShdw blurRad="50800" dist="25400" dir="2700000" sx="99000" sy="99000" algn="tl" rotWithShape="0">
                  <a:prstClr val="black">
                    <a:alpha val="29000"/>
                  </a:prstClr>
                </a:outerShdw>
              </a:effectLst>
            </p:spPr>
          </p:pic>
        </p:grpSp>
      </p:grpSp>
      <p:pic>
        <p:nvPicPr>
          <p:cNvPr id="6" name="Рисунок 5">
            <a:extLst>
              <a:ext uri="{FF2B5EF4-FFF2-40B4-BE49-F238E27FC236}">
                <a16:creationId xmlns:a16="http://schemas.microsoft.com/office/drawing/2014/main" id="{0A21BAA8-2DB7-4864-8807-4836CF22A8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2070" y="1378711"/>
            <a:ext cx="1242102" cy="1198365"/>
          </a:xfrm>
          <a:prstGeom prst="rect">
            <a:avLst/>
          </a:prstGeom>
        </p:spPr>
      </p:pic>
      <p:sp>
        <p:nvSpPr>
          <p:cNvPr id="46" name="TextBox 45">
            <a:extLst>
              <a:ext uri="{FF2B5EF4-FFF2-40B4-BE49-F238E27FC236}">
                <a16:creationId xmlns:a16="http://schemas.microsoft.com/office/drawing/2014/main" id="{BC82A787-C8A8-4213-ABC5-0A5FFA0EB481}"/>
              </a:ext>
            </a:extLst>
          </p:cNvPr>
          <p:cNvSpPr txBox="1"/>
          <p:nvPr/>
        </p:nvSpPr>
        <p:spPr>
          <a:xfrm>
            <a:off x="10165090" y="3375728"/>
            <a:ext cx="14760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r>
              <a:rPr kumimoji="0" lang="ru-RU"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мг</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302532E-1BD1-97BF-C48F-386080CDBFF7}"/>
              </a:ext>
            </a:extLst>
          </p:cNvPr>
          <p:cNvSpPr txBox="1"/>
          <p:nvPr/>
        </p:nvSpPr>
        <p:spPr>
          <a:xfrm>
            <a:off x="288669" y="304890"/>
            <a:ext cx="9948447" cy="400110"/>
          </a:xfrm>
          <a:prstGeom prst="rect">
            <a:avLst/>
          </a:prstGeom>
          <a:noFill/>
        </p:spPr>
        <p:txBody>
          <a:bodyPr wrap="square">
            <a:spAutoFit/>
          </a:bodyPr>
          <a:lstStyle/>
          <a:p>
            <a:pPr marL="0" marR="0" lvl="0" indent="0" defTabSz="914400" rtl="0" eaLnBrk="0" fontAlgn="base" latinLnBrk="0" hangingPunct="0">
              <a:lnSpc>
                <a:spcPct val="100000"/>
              </a:lnSpc>
              <a:spcBef>
                <a:spcPct val="20000"/>
              </a:spcBef>
              <a:spcAft>
                <a:spcPct val="0"/>
              </a:spcAft>
              <a:buClrTx/>
              <a:buSzTx/>
              <a:buFontTx/>
              <a:buNone/>
              <a:tabLst/>
              <a:defRPr/>
            </a:pPr>
            <a:r>
              <a:rPr lang="ru-RU" sz="2000" b="1" dirty="0">
                <a:latin typeface="Arial" panose="020B0604020202020204" pitchFamily="34" charset="0"/>
                <a:cs typeface="Arial" panose="020B0604020202020204" pitchFamily="34" charset="0"/>
              </a:rPr>
              <a:t>СПОСОБ ПРИМЕНЕНИЯ И ДОЗЫ</a:t>
            </a:r>
            <a:endPar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Овал 2">
            <a:extLst>
              <a:ext uri="{FF2B5EF4-FFF2-40B4-BE49-F238E27FC236}">
                <a16:creationId xmlns:a16="http://schemas.microsoft.com/office/drawing/2014/main" id="{87E6CC9F-A1AA-4FE8-AFA5-896559A76513}"/>
              </a:ext>
            </a:extLst>
          </p:cNvPr>
          <p:cNvSpPr/>
          <p:nvPr/>
        </p:nvSpPr>
        <p:spPr>
          <a:xfrm>
            <a:off x="3349151" y="3247660"/>
            <a:ext cx="3015477" cy="1613884"/>
          </a:xfrm>
          <a:prstGeom prst="ellipse">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Tree>
    <p:extLst>
      <p:ext uri="{BB962C8B-B14F-4D97-AF65-F5344CB8AC3E}">
        <p14:creationId xmlns:p14="http://schemas.microsoft.com/office/powerpoint/2010/main" val="1447010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8D889D-F3DD-4A79-9514-8CAEA7009092}"/>
              </a:ext>
            </a:extLst>
          </p:cNvPr>
          <p:cNvSpPr txBox="1"/>
          <p:nvPr/>
        </p:nvSpPr>
        <p:spPr>
          <a:xfrm>
            <a:off x="1511559" y="2459504"/>
            <a:ext cx="9965094" cy="1938992"/>
          </a:xfrm>
          <a:prstGeom prst="rect">
            <a:avLst/>
          </a:prstGeom>
          <a:noFill/>
        </p:spPr>
        <p:txBody>
          <a:bodyPr wrap="square">
            <a:spAutoFit/>
          </a:bodyPr>
          <a:lstStyle/>
          <a:p>
            <a:r>
              <a:rPr lang="ru-RU" sz="4000" dirty="0">
                <a:effectLst/>
                <a:latin typeface="Times New Roman" panose="02020603050405020304" pitchFamily="18" charset="0"/>
                <a:ea typeface="Times New Roman" panose="02020603050405020304" pitchFamily="18" charset="0"/>
              </a:rPr>
              <a:t>1. </a:t>
            </a:r>
            <a:r>
              <a:rPr lang="ru-RU" sz="4000" b="1" dirty="0">
                <a:latin typeface="Times New Roman" panose="02020603050405020304" pitchFamily="18" charset="0"/>
                <a:ea typeface="Times New Roman" panose="02020603050405020304" pitchFamily="18" charset="0"/>
              </a:rPr>
              <a:t>В</a:t>
            </a:r>
            <a:r>
              <a:rPr lang="ru-RU" sz="4000" b="1" dirty="0">
                <a:effectLst/>
                <a:latin typeface="Times New Roman" panose="02020603050405020304" pitchFamily="18" charset="0"/>
                <a:ea typeface="Times New Roman" panose="02020603050405020304" pitchFamily="18" charset="0"/>
              </a:rPr>
              <a:t>енлафаксин</a:t>
            </a:r>
            <a:r>
              <a:rPr lang="ru-RU" sz="4000" dirty="0">
                <a:effectLst/>
                <a:latin typeface="Times New Roman" panose="02020603050405020304" pitchFamily="18" charset="0"/>
                <a:ea typeface="Times New Roman" panose="02020603050405020304" pitchFamily="18" charset="0"/>
              </a:rPr>
              <a:t> с постепенным наращиванием дозы до 225 мг\сут </a:t>
            </a:r>
          </a:p>
          <a:p>
            <a:r>
              <a:rPr lang="ru-RU" sz="4000" dirty="0">
                <a:effectLst/>
                <a:latin typeface="Times New Roman" panose="02020603050405020304" pitchFamily="18" charset="0"/>
                <a:ea typeface="Times New Roman" panose="02020603050405020304" pitchFamily="18" charset="0"/>
              </a:rPr>
              <a:t>2. </a:t>
            </a:r>
            <a:r>
              <a:rPr lang="ru-RU" sz="4000" b="1" dirty="0">
                <a:latin typeface="Times New Roman" panose="02020603050405020304" pitchFamily="18" charset="0"/>
                <a:ea typeface="Times New Roman" panose="02020603050405020304" pitchFamily="18" charset="0"/>
              </a:rPr>
              <a:t>О</a:t>
            </a:r>
            <a:r>
              <a:rPr lang="ru-RU" sz="4000" b="1" dirty="0">
                <a:effectLst/>
                <a:latin typeface="Times New Roman" panose="02020603050405020304" pitchFamily="18" charset="0"/>
                <a:ea typeface="Times New Roman" panose="02020603050405020304" pitchFamily="18" charset="0"/>
              </a:rPr>
              <a:t>ланзапин</a:t>
            </a:r>
            <a:r>
              <a:rPr lang="ru-RU" sz="4000" dirty="0">
                <a:effectLst/>
                <a:latin typeface="Times New Roman" panose="02020603050405020304" pitchFamily="18" charset="0"/>
                <a:ea typeface="Times New Roman" panose="02020603050405020304" pitchFamily="18" charset="0"/>
              </a:rPr>
              <a:t> 5 мг на ночь</a:t>
            </a:r>
            <a:endParaRPr lang="ru-RU" sz="4000" dirty="0"/>
          </a:p>
        </p:txBody>
      </p:sp>
    </p:spTree>
    <p:extLst>
      <p:ext uri="{BB962C8B-B14F-4D97-AF65-F5344CB8AC3E}">
        <p14:creationId xmlns:p14="http://schemas.microsoft.com/office/powerpoint/2010/main" val="280164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inisjgufi отлично Sticker - Ninisjgufi Отлично Класс - Discover &amp; Share  GIFs">
            <a:extLst>
              <a:ext uri="{FF2B5EF4-FFF2-40B4-BE49-F238E27FC236}">
                <a16:creationId xmlns:a16="http://schemas.microsoft.com/office/drawing/2014/main" id="{272DB789-5425-4406-B707-67360D3BE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1752809"/>
            <a:ext cx="4743450"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600550-148B-42BD-8982-5580659F3383}"/>
              </a:ext>
            </a:extLst>
          </p:cNvPr>
          <p:cNvSpPr txBox="1"/>
          <p:nvPr/>
        </p:nvSpPr>
        <p:spPr>
          <a:xfrm>
            <a:off x="3533356" y="441562"/>
            <a:ext cx="6097554" cy="830997"/>
          </a:xfrm>
          <a:prstGeom prst="rect">
            <a:avLst/>
          </a:prstGeom>
          <a:noFill/>
        </p:spPr>
        <p:txBody>
          <a:bodyPr wrap="square">
            <a:spAutoFit/>
          </a:bodyPr>
          <a:lstStyle/>
          <a:p>
            <a:r>
              <a:rPr lang="ru-RU" sz="4800" dirty="0">
                <a:effectLst/>
                <a:latin typeface="Times New Roman" panose="02020603050405020304" pitchFamily="18" charset="0"/>
                <a:ea typeface="Times New Roman" panose="02020603050405020304" pitchFamily="18" charset="0"/>
              </a:rPr>
              <a:t>Результат лечения</a:t>
            </a:r>
            <a:endParaRPr lang="ru-RU" sz="4800" dirty="0"/>
          </a:p>
        </p:txBody>
      </p:sp>
      <p:sp>
        <p:nvSpPr>
          <p:cNvPr id="2" name="Прямоугольник 1">
            <a:extLst>
              <a:ext uri="{FF2B5EF4-FFF2-40B4-BE49-F238E27FC236}">
                <a16:creationId xmlns:a16="http://schemas.microsoft.com/office/drawing/2014/main" id="{2B021BA5-5FF5-4928-861C-EC49C8DAB7F3}"/>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762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AAD9B8E-3CC9-B643-3DE9-BC9514DBEB38}"/>
              </a:ext>
            </a:extLst>
          </p:cNvPr>
          <p:cNvSpPr txBox="1"/>
          <p:nvPr/>
        </p:nvSpPr>
        <p:spPr>
          <a:xfrm>
            <a:off x="1431616" y="2141660"/>
            <a:ext cx="10180715" cy="2574679"/>
          </a:xfrm>
          <a:prstGeom prst="rect">
            <a:avLst/>
          </a:prstGeom>
          <a:noFill/>
        </p:spPr>
        <p:txBody>
          <a:bodyPr wrap="square">
            <a:spAutoFit/>
          </a:bodyPr>
          <a:lstStyle/>
          <a:p>
            <a:pPr marL="380990" indent="-380990">
              <a:spcAft>
                <a:spcPts val="800"/>
              </a:spcAft>
              <a:buClr>
                <a:schemeClr val="accent6"/>
              </a:buClr>
              <a:buFont typeface="Arial" panose="020B0604020202020204" pitchFamily="34" charset="0"/>
              <a:buChar char="●"/>
            </a:pPr>
            <a:r>
              <a:rPr lang="ru-RU" sz="2133" b="1" dirty="0"/>
              <a:t>«Генерализованное тревожное расстройство»</a:t>
            </a:r>
          </a:p>
          <a:p>
            <a:pPr marL="380990" indent="-380990">
              <a:spcAft>
                <a:spcPts val="800"/>
              </a:spcAft>
              <a:buClr>
                <a:schemeClr val="accent6"/>
              </a:buClr>
              <a:buFont typeface="Arial" panose="020B0604020202020204" pitchFamily="34" charset="0"/>
              <a:buChar char="●"/>
            </a:pPr>
            <a:r>
              <a:rPr lang="ru-RU" sz="2133" b="1" dirty="0"/>
              <a:t>«Тревожно-фобические расстройства у взрослых»</a:t>
            </a:r>
          </a:p>
          <a:p>
            <a:pPr marL="380990" indent="-380990">
              <a:spcAft>
                <a:spcPts val="800"/>
              </a:spcAft>
              <a:buClr>
                <a:schemeClr val="accent6"/>
              </a:buClr>
              <a:buFont typeface="Arial" panose="020B0604020202020204" pitchFamily="34" charset="0"/>
              <a:buChar char="●"/>
            </a:pPr>
            <a:r>
              <a:rPr lang="ru-RU" sz="2133" b="1" dirty="0"/>
              <a:t>«Посттравматическое стрессовое расстройство»</a:t>
            </a:r>
            <a:endParaRPr lang="ru-RU" sz="2133" dirty="0"/>
          </a:p>
          <a:p>
            <a:pPr marL="380990" indent="-380990">
              <a:spcAft>
                <a:spcPts val="800"/>
              </a:spcAft>
              <a:buClr>
                <a:schemeClr val="accent6"/>
              </a:buClr>
              <a:buFont typeface="Arial" panose="020B0604020202020204" pitchFamily="34" charset="0"/>
              <a:buChar char="●"/>
            </a:pPr>
            <a:r>
              <a:rPr lang="ru-RU" sz="2133" b="1" dirty="0"/>
              <a:t>«Специфические расстройства личности»</a:t>
            </a:r>
            <a:endParaRPr lang="ru-RU" sz="2133" dirty="0"/>
          </a:p>
          <a:p>
            <a:pPr marL="380990" indent="-380990">
              <a:spcAft>
                <a:spcPts val="800"/>
              </a:spcAft>
              <a:buClr>
                <a:schemeClr val="accent6"/>
              </a:buClr>
              <a:buFont typeface="Arial" panose="020B0604020202020204" pitchFamily="34" charset="0"/>
              <a:buChar char="●"/>
            </a:pPr>
            <a:r>
              <a:rPr lang="ru-RU" sz="2133" b="1" dirty="0"/>
              <a:t>«Депрессивный эпизод, Рекуррентное депрессивное расстройство»</a:t>
            </a:r>
          </a:p>
          <a:p>
            <a:pPr marL="380990" indent="-380990">
              <a:spcAft>
                <a:spcPts val="800"/>
              </a:spcAft>
              <a:buClr>
                <a:schemeClr val="accent6"/>
              </a:buClr>
              <a:buFont typeface="Arial" panose="020B0604020202020204" pitchFamily="34" charset="0"/>
              <a:buChar char="●"/>
            </a:pPr>
            <a:r>
              <a:rPr lang="ru-RU" sz="2133" b="1" dirty="0"/>
              <a:t>«Ишемический инсульт и транзиторная ишемическая атака у взрослых»</a:t>
            </a:r>
            <a:endParaRPr lang="ru-RU" sz="2133" dirty="0"/>
          </a:p>
        </p:txBody>
      </p:sp>
      <p:sp>
        <p:nvSpPr>
          <p:cNvPr id="2" name="TextBox 1">
            <a:extLst>
              <a:ext uri="{FF2B5EF4-FFF2-40B4-BE49-F238E27FC236}">
                <a16:creationId xmlns:a16="http://schemas.microsoft.com/office/drawing/2014/main" id="{8287B4EB-E299-0ACC-EE7A-FAA3A72C32DE}"/>
              </a:ext>
            </a:extLst>
          </p:cNvPr>
          <p:cNvSpPr txBox="1"/>
          <p:nvPr/>
        </p:nvSpPr>
        <p:spPr>
          <a:xfrm>
            <a:off x="1623935" y="6429161"/>
            <a:ext cx="91960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800" dirty="0">
                <a:solidFill>
                  <a:schemeClr val="bg1">
                    <a:lumMod val="50000"/>
                  </a:schemeClr>
                </a:solidFill>
                <a:latin typeface="Calibri" charset="0"/>
                <a:ea typeface="Microsoft YaHei" charset="-122"/>
              </a:rPr>
              <a:t>Рубрикатор клинических рекомендаций Минздрава </a:t>
            </a:r>
            <a:r>
              <a:rPr lang="en-US" sz="800" dirty="0">
                <a:solidFill>
                  <a:schemeClr val="bg1">
                    <a:lumMod val="50000"/>
                  </a:schemeClr>
                </a:solidFill>
                <a:latin typeface="Calibri" charset="0"/>
                <a:ea typeface="Microsoft YaHei" charset="-122"/>
              </a:rPr>
              <a:t>[</a:t>
            </a:r>
            <a:r>
              <a:rPr lang="ru-RU" sz="800" dirty="0">
                <a:solidFill>
                  <a:schemeClr val="bg1">
                    <a:lumMod val="50000"/>
                  </a:schemeClr>
                </a:solidFill>
                <a:latin typeface="Calibri" charset="0"/>
                <a:ea typeface="Microsoft YaHei" charset="-122"/>
              </a:rPr>
              <a:t>электронный ресурс</a:t>
            </a:r>
            <a:r>
              <a:rPr lang="en-US" sz="800" dirty="0">
                <a:solidFill>
                  <a:schemeClr val="bg1">
                    <a:lumMod val="50000"/>
                  </a:schemeClr>
                </a:solidFill>
                <a:latin typeface="Calibri" charset="0"/>
                <a:ea typeface="Microsoft YaHei" charset="-122"/>
              </a:rPr>
              <a:t>] </a:t>
            </a:r>
            <a:r>
              <a:rPr lang="ru-RU" sz="800" dirty="0">
                <a:solidFill>
                  <a:schemeClr val="bg1">
                    <a:lumMod val="50000"/>
                  </a:schemeClr>
                </a:solidFill>
                <a:latin typeface="Calibri" charset="0"/>
                <a:ea typeface="Microsoft YaHei" charset="-122"/>
              </a:rPr>
              <a:t> </a:t>
            </a:r>
            <a:r>
              <a:rPr lang="en-US" sz="800" dirty="0">
                <a:solidFill>
                  <a:schemeClr val="bg1">
                    <a:lumMod val="50000"/>
                  </a:schemeClr>
                </a:solidFill>
                <a:latin typeface="Calibri" charset="0"/>
                <a:ea typeface="Microsoft YaHei" charset="-122"/>
                <a:hlinkClick r:id="rId3">
                  <a:extLst>
                    <a:ext uri="{A12FA001-AC4F-418D-AE19-62706E023703}">
                      <ahyp:hlinkClr xmlns:ahyp="http://schemas.microsoft.com/office/drawing/2018/hyperlinkcolor" val="tx"/>
                    </a:ext>
                  </a:extLst>
                </a:hlinkClick>
              </a:rPr>
              <a:t>https://cr.minzdrav.gov.ru/</a:t>
            </a:r>
            <a:r>
              <a:rPr lang="ru-RU" sz="800" dirty="0">
                <a:solidFill>
                  <a:schemeClr val="bg1">
                    <a:lumMod val="50000"/>
                  </a:schemeClr>
                </a:solidFill>
                <a:latin typeface="Calibri" charset="0"/>
                <a:ea typeface="Microsoft YaHei" charset="-122"/>
              </a:rPr>
              <a:t> (дата обращения: 03.04.2023)</a:t>
            </a:r>
            <a:r>
              <a:rPr lang="ru-RU" altLang="ru-RU" sz="800" dirty="0">
                <a:solidFill>
                  <a:schemeClr val="bg1">
                    <a:lumMod val="50000"/>
                  </a:schemeClr>
                </a:solidFill>
                <a:latin typeface="Calibri" panose="020F0502020204030204" pitchFamily="34" charset="0"/>
                <a:cs typeface="Times New Roman" panose="02020603050405020304" pitchFamily="18" charset="0"/>
              </a:rPr>
              <a:t> </a:t>
            </a:r>
            <a:endParaRPr lang="ru-RU" sz="800" dirty="0">
              <a:solidFill>
                <a:schemeClr val="bg1">
                  <a:lumMod val="50000"/>
                </a:schemeClr>
              </a:solidFill>
            </a:endParaRPr>
          </a:p>
        </p:txBody>
      </p:sp>
      <p:sp>
        <p:nvSpPr>
          <p:cNvPr id="4" name="TextBox 3">
            <a:extLst>
              <a:ext uri="{FF2B5EF4-FFF2-40B4-BE49-F238E27FC236}">
                <a16:creationId xmlns:a16="http://schemas.microsoft.com/office/drawing/2014/main" id="{A15E3856-BD2F-478C-C548-255CFFFC2B2D}"/>
              </a:ext>
            </a:extLst>
          </p:cNvPr>
          <p:cNvSpPr txBox="1"/>
          <p:nvPr/>
        </p:nvSpPr>
        <p:spPr>
          <a:xfrm>
            <a:off x="864809" y="461565"/>
            <a:ext cx="9955164" cy="830997"/>
          </a:xfrm>
          <a:prstGeom prst="rect">
            <a:avLst/>
          </a:prstGeom>
          <a:noFill/>
        </p:spPr>
        <p:txBody>
          <a:bodyPr wrap="square" rtlCol="0">
            <a:spAutoFit/>
          </a:bodyPr>
          <a:lstStyle/>
          <a:p>
            <a:pPr algn="ctr"/>
            <a:r>
              <a:rPr lang="ru-RU" sz="2400" b="1" dirty="0">
                <a:solidFill>
                  <a:srgbClr val="212121"/>
                </a:solidFill>
                <a:latin typeface="Arial Black" panose="020B0A04020102020204" pitchFamily="34" charset="0"/>
              </a:rPr>
              <a:t>ФЕДЕРАЛЬНЫЕ КЛИННИЧЕСКИЕ РЕКОМЕНДАЦИИ, ВКЛЮЧАЮЩИЕ БУСПИРОН (2023):</a:t>
            </a:r>
          </a:p>
        </p:txBody>
      </p:sp>
      <p:pic>
        <p:nvPicPr>
          <p:cNvPr id="3" name="Picture 4" descr="A close-up of a card&#10;&#10;Description automatically generated with low confidence">
            <a:extLst>
              <a:ext uri="{FF2B5EF4-FFF2-40B4-BE49-F238E27FC236}">
                <a16:creationId xmlns:a16="http://schemas.microsoft.com/office/drawing/2014/main" id="{0666112E-F26C-DCEB-7531-803FF834F25B}"/>
              </a:ext>
            </a:extLst>
          </p:cNvPr>
          <p:cNvPicPr>
            <a:picLocks noChangeAspect="1"/>
          </p:cNvPicPr>
          <p:nvPr/>
        </p:nvPicPr>
        <p:blipFill>
          <a:blip r:embed="rId4"/>
          <a:stretch>
            <a:fillRect/>
          </a:stretch>
        </p:blipFill>
        <p:spPr>
          <a:xfrm>
            <a:off x="7403925" y="4842550"/>
            <a:ext cx="3322832" cy="1802055"/>
          </a:xfrm>
          <a:prstGeom prst="rect">
            <a:avLst/>
          </a:prstGeom>
        </p:spPr>
      </p:pic>
    </p:spTree>
    <p:extLst>
      <p:ext uri="{BB962C8B-B14F-4D97-AF65-F5344CB8AC3E}">
        <p14:creationId xmlns:p14="http://schemas.microsoft.com/office/powerpoint/2010/main" val="351115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61088" y="6304003"/>
            <a:ext cx="5030913" cy="3794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212121"/>
                </a:solidFill>
                <a:effectLst/>
                <a:uLnTx/>
                <a:uFillTx/>
                <a:latin typeface="Calibri" panose="020F0502020204030204"/>
                <a:ea typeface="+mn-ea"/>
                <a:cs typeface="+mn-cs"/>
              </a:rPr>
              <a:t>Landen. M. Effect of Buspirone on Sexual Dysfunction in Depressed Patients Treated With Selective Serotonin Reuptake Inhibitors.</a:t>
            </a:r>
            <a:r>
              <a:rPr kumimoji="0" lang="ru-RU" sz="933" b="0" i="0" u="none" strike="noStrike" kern="1200" cap="none" spc="0" normalizeH="0" baseline="0" noProof="0" dirty="0">
                <a:ln>
                  <a:noFill/>
                </a:ln>
                <a:solidFill>
                  <a:srgbClr val="212121"/>
                </a:solidFill>
                <a:effectLst/>
                <a:uLnTx/>
                <a:uFillTx/>
                <a:latin typeface="Calibri" panose="020F0502020204030204"/>
                <a:ea typeface="+mn-ea"/>
                <a:cs typeface="+mn-cs"/>
              </a:rPr>
              <a:t>. </a:t>
            </a:r>
            <a:r>
              <a:rPr kumimoji="0" lang="en-US" sz="933" b="0" i="0" u="none" strike="noStrike" kern="1200" cap="none" spc="0" normalizeH="0" baseline="0" noProof="0" dirty="0">
                <a:ln>
                  <a:noFill/>
                </a:ln>
                <a:solidFill>
                  <a:srgbClr val="212121"/>
                </a:solidFill>
                <a:effectLst/>
                <a:uLnTx/>
                <a:uFillTx/>
                <a:latin typeface="Calibri" panose="020F0502020204030204"/>
                <a:ea typeface="+mn-ea"/>
                <a:cs typeface="+mn-cs"/>
              </a:rPr>
              <a:t>Journal of Clinical Psychopharmacology</a:t>
            </a:r>
            <a:r>
              <a:rPr kumimoji="0" lang="ru-RU" sz="933" b="0" i="0" u="none" strike="noStrike" kern="1200" cap="none" spc="0" normalizeH="0" baseline="0" noProof="0" dirty="0">
                <a:ln>
                  <a:noFill/>
                </a:ln>
                <a:solidFill>
                  <a:srgbClr val="212121"/>
                </a:solidFill>
                <a:effectLst/>
                <a:uLnTx/>
                <a:uFillTx/>
                <a:latin typeface="Calibri" panose="020F0502020204030204"/>
                <a:ea typeface="+mn-ea"/>
                <a:cs typeface="+mn-cs"/>
              </a:rPr>
              <a:t> </a:t>
            </a:r>
            <a:r>
              <a:rPr kumimoji="0" lang="en-US" sz="933" b="0" i="0" u="none" strike="noStrike" kern="1200" cap="none" spc="0" normalizeH="0" baseline="0" noProof="0" dirty="0">
                <a:ln>
                  <a:noFill/>
                </a:ln>
                <a:solidFill>
                  <a:srgbClr val="212121"/>
                </a:solidFill>
                <a:effectLst/>
                <a:uLnTx/>
                <a:uFillTx/>
                <a:latin typeface="Calibri" panose="020F0502020204030204"/>
                <a:ea typeface="+mn-ea"/>
                <a:cs typeface="+mn-cs"/>
              </a:rPr>
              <a:t>1999 </a:t>
            </a:r>
            <a:r>
              <a:rPr kumimoji="0" lang="ru-RU" sz="933" b="0" i="0" u="none" strike="noStrike" kern="1200" cap="none" spc="0" normalizeH="0" baseline="0" noProof="0" dirty="0">
                <a:ln>
                  <a:noFill/>
                </a:ln>
                <a:solidFill>
                  <a:srgbClr val="212121"/>
                </a:solidFill>
                <a:effectLst/>
                <a:uLnTx/>
                <a:uFillTx/>
                <a:latin typeface="Calibri" panose="020F0502020204030204"/>
                <a:ea typeface="+mn-ea"/>
                <a:cs typeface="+mn-cs"/>
              </a:rPr>
              <a:t> (19): </a:t>
            </a:r>
            <a:r>
              <a:rPr kumimoji="0" lang="en-US" sz="933" b="0" i="0" u="none" strike="noStrike" kern="1200" cap="none" spc="0" normalizeH="0" baseline="0" noProof="0" dirty="0">
                <a:ln>
                  <a:noFill/>
                </a:ln>
                <a:solidFill>
                  <a:srgbClr val="212121"/>
                </a:solidFill>
                <a:effectLst/>
                <a:uLnTx/>
                <a:uFillTx/>
                <a:latin typeface="Calibri" panose="020F0502020204030204"/>
                <a:ea typeface="+mn-ea"/>
                <a:cs typeface="+mn-cs"/>
              </a:rPr>
              <a:t>268-271</a:t>
            </a:r>
            <a:endParaRPr kumimoji="0" lang="ru-RU" sz="933"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2" name="Овал 1">
            <a:extLst>
              <a:ext uri="{FF2B5EF4-FFF2-40B4-BE49-F238E27FC236}">
                <a16:creationId xmlns:a16="http://schemas.microsoft.com/office/drawing/2014/main" id="{FD5F6919-7102-1027-A30C-2947360072D9}"/>
              </a:ext>
            </a:extLst>
          </p:cNvPr>
          <p:cNvSpPr/>
          <p:nvPr/>
        </p:nvSpPr>
        <p:spPr>
          <a:xfrm>
            <a:off x="908343" y="3015292"/>
            <a:ext cx="555624" cy="55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D5F2A7-35FD-D43C-A545-00145E5C3551}"/>
              </a:ext>
            </a:extLst>
          </p:cNvPr>
          <p:cNvSpPr txBox="1"/>
          <p:nvPr/>
        </p:nvSpPr>
        <p:spPr>
          <a:xfrm>
            <a:off x="1706113" y="2712561"/>
            <a:ext cx="9997440" cy="135633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5B9BD5">
                    <a:lumMod val="25000"/>
                  </a:srgbClr>
                </a:solidFill>
                <a:effectLst/>
                <a:uLnTx/>
                <a:uFillTx/>
                <a:latin typeface="Calibri" panose="020F0502020204030204"/>
                <a:ea typeface="+mn-ea"/>
                <a:cs typeface="+mn-cs"/>
              </a:rPr>
              <a:t>Буспирон</a:t>
            </a:r>
            <a:r>
              <a:rPr kumimoji="0" lang="ru-RU" sz="2400" b="0" i="0" u="none" strike="noStrike" kern="1200" cap="none" spc="0" normalizeH="0" baseline="0" noProof="0" dirty="0">
                <a:ln>
                  <a:noFill/>
                </a:ln>
                <a:solidFill>
                  <a:srgbClr val="212121"/>
                </a:solidFill>
                <a:effectLst/>
                <a:uLnTx/>
                <a:uFillTx/>
                <a:latin typeface="Calibri" panose="020F0502020204030204"/>
                <a:ea typeface="+mn-ea"/>
                <a:cs typeface="+mn-cs"/>
              </a:rPr>
              <a:t> улучшал </a:t>
            </a:r>
            <a:r>
              <a:rPr kumimoji="0" lang="ru-RU" sz="2400" b="1" i="0" u="none" strike="noStrike" kern="1200" cap="none" spc="0" normalizeH="0" baseline="0" noProof="0" dirty="0">
                <a:ln>
                  <a:noFill/>
                </a:ln>
                <a:solidFill>
                  <a:srgbClr val="5B9BD5">
                    <a:lumMod val="25000"/>
                  </a:srgbClr>
                </a:solidFill>
                <a:effectLst/>
                <a:uLnTx/>
                <a:uFillTx/>
                <a:latin typeface="Calibri" panose="020F0502020204030204"/>
                <a:ea typeface="+mn-ea"/>
                <a:cs typeface="+mn-cs"/>
              </a:rPr>
              <a:t>сексуальные функции</a:t>
            </a:r>
            <a:r>
              <a:rPr kumimoji="0" lang="en-US" sz="2400" b="1" i="0" u="none" strike="noStrike" kern="1200" cap="none" spc="0" normalizeH="0" baseline="0" noProof="0" dirty="0">
                <a:ln>
                  <a:noFill/>
                </a:ln>
                <a:solidFill>
                  <a:srgbClr val="5B9BD5">
                    <a:lumMod val="25000"/>
                  </a:srgbClr>
                </a:solidFill>
                <a:effectLst/>
                <a:uLnTx/>
                <a:uFillTx/>
                <a:latin typeface="Calibri" panose="020F0502020204030204"/>
                <a:ea typeface="+mn-ea"/>
                <a:cs typeface="+mn-cs"/>
              </a:rPr>
              <a:t> </a:t>
            </a:r>
            <a:r>
              <a:rPr kumimoji="0" lang="ru-RU" sz="2400" b="0" i="0" u="none" strike="noStrike" kern="1200" cap="none" spc="0" normalizeH="0" baseline="0" noProof="0" dirty="0">
                <a:ln>
                  <a:noFill/>
                </a:ln>
                <a:solidFill>
                  <a:srgbClr val="212121"/>
                </a:solidFill>
                <a:effectLst/>
                <a:uLnTx/>
                <a:uFillTx/>
                <a:latin typeface="Calibri" panose="020F0502020204030204"/>
                <a:ea typeface="+mn-ea"/>
                <a:cs typeface="+mn-cs"/>
              </a:rPr>
              <a:t>у </a:t>
            </a:r>
            <a:r>
              <a:rPr kumimoji="0" lang="ru-RU" sz="2667" b="1" i="0" u="none" strike="noStrike" kern="1200" cap="none" spc="0" normalizeH="0" baseline="0" noProof="0" dirty="0">
                <a:ln>
                  <a:noFill/>
                </a:ln>
                <a:solidFill>
                  <a:srgbClr val="5B9BD5">
                    <a:lumMod val="25000"/>
                  </a:srgbClr>
                </a:solidFill>
                <a:effectLst/>
                <a:uLnTx/>
                <a:uFillTx/>
                <a:latin typeface="Calibri" panose="020F0502020204030204"/>
                <a:ea typeface="+mn-ea"/>
                <a:cs typeface="+mn-cs"/>
              </a:rPr>
              <a:t>6 из 10 </a:t>
            </a:r>
            <a:r>
              <a:rPr kumimoji="0" lang="ru-RU" sz="2400" b="0" i="0" u="none" strike="noStrike" kern="1200" cap="none" spc="0" normalizeH="0" baseline="0" noProof="0" dirty="0">
                <a:ln>
                  <a:noFill/>
                </a:ln>
                <a:solidFill>
                  <a:srgbClr val="212121"/>
                </a:solidFill>
                <a:effectLst/>
                <a:uLnTx/>
                <a:uFillTx/>
                <a:latin typeface="Calibri" panose="020F0502020204030204"/>
                <a:ea typeface="+mn-ea"/>
                <a:cs typeface="+mn-cs"/>
              </a:rPr>
              <a:t>пациентов обоего пола с </a:t>
            </a:r>
            <a:r>
              <a:rPr kumimoji="0" lang="ru-RU" sz="2400" b="1" i="0" u="none" strike="noStrike" kern="1200" cap="none" spc="0" normalizeH="0" baseline="0" noProof="0" dirty="0">
                <a:ln>
                  <a:noFill/>
                </a:ln>
                <a:solidFill>
                  <a:srgbClr val="5B9BD5">
                    <a:lumMod val="25000"/>
                  </a:srgbClr>
                </a:solidFill>
                <a:effectLst/>
                <a:uLnTx/>
                <a:uFillTx/>
                <a:latin typeface="Calibri" panose="020F0502020204030204"/>
                <a:ea typeface="+mn-ea"/>
                <a:cs typeface="+mn-cs"/>
              </a:rPr>
              <a:t>сексуальными расстройствами, возникшими на фоне </a:t>
            </a:r>
            <a:r>
              <a:rPr kumimoji="0" lang="ru-RU" sz="2400" b="0" i="0" u="none" strike="noStrike" kern="1200" cap="none" spc="0" normalizeH="0" baseline="0" noProof="0" dirty="0">
                <a:ln>
                  <a:noFill/>
                </a:ln>
                <a:solidFill>
                  <a:srgbClr val="212121"/>
                </a:solidFill>
                <a:effectLst/>
                <a:uLnTx/>
                <a:uFillTx/>
                <a:latin typeface="Calibri" panose="020F0502020204030204"/>
                <a:ea typeface="+mn-ea"/>
                <a:cs typeface="+mn-cs"/>
              </a:rPr>
              <a:t>приёма </a:t>
            </a:r>
            <a:r>
              <a:rPr kumimoji="0" lang="ru-RU" sz="2400" b="1" i="0" u="none" strike="noStrike" kern="1200" cap="none" spc="0" normalizeH="0" baseline="0" noProof="0" dirty="0">
                <a:ln>
                  <a:noFill/>
                </a:ln>
                <a:solidFill>
                  <a:srgbClr val="5B9BD5">
                    <a:lumMod val="25000"/>
                  </a:srgbClr>
                </a:solidFill>
                <a:effectLst/>
                <a:uLnTx/>
                <a:uFillTx/>
                <a:latin typeface="Calibri" panose="020F0502020204030204"/>
                <a:ea typeface="+mn-ea"/>
                <a:cs typeface="+mn-cs"/>
              </a:rPr>
              <a:t>СИОЗС</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E569CF1-B6FC-0B64-731D-0C13D5C14099}"/>
              </a:ext>
            </a:extLst>
          </p:cNvPr>
          <p:cNvSpPr>
            <a:spLocks noChangeArrowheads="1"/>
          </p:cNvSpPr>
          <p:nvPr/>
        </p:nvSpPr>
        <p:spPr bwMode="auto">
          <a:xfrm>
            <a:off x="1372369" y="1476355"/>
            <a:ext cx="12520803" cy="555624"/>
          </a:xfrm>
          <a:prstGeom prst="rect">
            <a:avLst/>
          </a:prstGeom>
          <a:noFill/>
          <a:ln>
            <a:noFill/>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1" i="0" u="none" strike="noStrike" kern="1200" cap="none" spc="0" normalizeH="0" baseline="0" noProof="0" dirty="0">
                <a:ln>
                  <a:noFill/>
                </a:ln>
                <a:solidFill>
                  <a:srgbClr val="212121"/>
                </a:solidFill>
                <a:effectLst/>
                <a:uLnTx/>
                <a:uFillTx/>
                <a:latin typeface="Arial Black" panose="020B0A04020102020204" pitchFamily="34" charset="0"/>
                <a:ea typeface="+mn-ea"/>
                <a:cs typeface="+mn-cs"/>
              </a:rPr>
              <a:t>ИССЛЕДОВАНИЕ ЛАНДЕНА М.:</a:t>
            </a:r>
            <a:r>
              <a:rPr kumimoji="0" lang="en-US" altLang="ru-RU" sz="2400" b="1" i="0" u="none" strike="noStrike" kern="1200" cap="none" spc="0" normalizeH="0" baseline="0" noProof="0" dirty="0">
                <a:ln>
                  <a:noFill/>
                </a:ln>
                <a:solidFill>
                  <a:srgbClr val="212121"/>
                </a:solidFill>
                <a:effectLst/>
                <a:uLnTx/>
                <a:uFillTx/>
                <a:latin typeface="Arial Black" panose="020B0A04020102020204" pitchFamily="34" charset="0"/>
                <a:ea typeface="+mn-ea"/>
                <a:cs typeface="+mn-cs"/>
              </a:rPr>
              <a:t> </a:t>
            </a:r>
            <a:r>
              <a:rPr kumimoji="0" lang="ru-RU" altLang="ru-RU" sz="2400" b="1" i="0" u="none" strike="noStrike" kern="1200" cap="none" spc="0" normalizeH="0" baseline="0" noProof="0" dirty="0">
                <a:ln>
                  <a:noFill/>
                </a:ln>
                <a:solidFill>
                  <a:srgbClr val="212121"/>
                </a:solidFill>
                <a:effectLst/>
                <a:uLnTx/>
                <a:uFillTx/>
                <a:latin typeface="Arial Black" panose="020B0A04020102020204" pitchFamily="34" charset="0"/>
                <a:ea typeface="+mn-ea"/>
                <a:cs typeface="+mn-cs"/>
              </a:rPr>
              <a:t>ВЫВОД</a:t>
            </a:r>
            <a:endParaRPr kumimoji="0" lang="ru-RU" sz="2400" b="1" i="0" u="none" strike="noStrike" kern="1200" cap="none" spc="0" normalizeH="0" baseline="0" noProof="0" dirty="0">
              <a:ln>
                <a:noFill/>
              </a:ln>
              <a:solidFill>
                <a:srgbClr val="212121"/>
              </a:solidFill>
              <a:effectLst/>
              <a:uLnTx/>
              <a:uFillTx/>
              <a:latin typeface="Arial Black" panose="020B0A04020102020204" pitchFamily="34" charset="0"/>
              <a:ea typeface="+mn-ea"/>
              <a:cs typeface="+mn-cs"/>
            </a:endParaRPr>
          </a:p>
        </p:txBody>
      </p:sp>
      <p:sp>
        <p:nvSpPr>
          <p:cNvPr id="5" name="Прямоугольник 4">
            <a:extLst>
              <a:ext uri="{FF2B5EF4-FFF2-40B4-BE49-F238E27FC236}">
                <a16:creationId xmlns:a16="http://schemas.microsoft.com/office/drawing/2014/main" id="{4700FE64-6331-4726-9192-49FEAEAC63AD}"/>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ustDataLst>
      <p:tags r:id="rId1"/>
    </p:custDataLst>
    <p:extLst>
      <p:ext uri="{BB962C8B-B14F-4D97-AF65-F5344CB8AC3E}">
        <p14:creationId xmlns:p14="http://schemas.microsoft.com/office/powerpoint/2010/main" val="2107773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46036" y="2110937"/>
            <a:ext cx="7499927"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Пациентам ГТР с выраженной тревогой и вегетативными нарушениями на первом этапе терапии рекомендуется краткосрочное применение препаратов из группы производных </a:t>
            </a:r>
            <a:r>
              <a:rPr kumimoji="0" lang="ru-RU" sz="2800" b="0" i="0" u="none" strike="noStrike" kern="1200" cap="none" spc="0" normalizeH="0" baseline="0" noProof="0" dirty="0" err="1">
                <a:ln>
                  <a:noFill/>
                </a:ln>
                <a:solidFill>
                  <a:prstClr val="black"/>
                </a:solidFill>
                <a:effectLst/>
                <a:uLnTx/>
                <a:uFillTx/>
                <a:latin typeface="Calibri" panose="020F0502020204030204"/>
                <a:ea typeface="+mn-ea"/>
                <a:cs typeface="+mn-cs"/>
              </a:rPr>
              <a:t>бензодиазепина</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с целью купирования тревоги и вегетативных симптомов </a:t>
            </a:r>
          </a:p>
        </p:txBody>
      </p:sp>
      <p:sp>
        <p:nvSpPr>
          <p:cNvPr id="2" name="Прямоугольник 1">
            <a:extLst>
              <a:ext uri="{FF2B5EF4-FFF2-40B4-BE49-F238E27FC236}">
                <a16:creationId xmlns:a16="http://schemas.microsoft.com/office/drawing/2014/main" id="{77940015-C9C9-EAFB-6995-7EA94FD7C359}"/>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235BC8E3-C792-04BC-3821-C6027C1AD9EC}"/>
              </a:ext>
            </a:extLst>
          </p:cNvPr>
          <p:cNvSpPr txBox="1"/>
          <p:nvPr/>
        </p:nvSpPr>
        <p:spPr>
          <a:xfrm>
            <a:off x="2198255" y="840509"/>
            <a:ext cx="7479933" cy="523220"/>
          </a:xfrm>
          <a:prstGeom prst="rect">
            <a:avLst/>
          </a:prstGeom>
          <a:noFill/>
        </p:spPr>
        <p:txBody>
          <a:bodyPr wrap="none" rtlCol="0">
            <a:spAutoFit/>
          </a:bodyPr>
          <a:lstStyle/>
          <a:p>
            <a:r>
              <a:rPr lang="ru-RU" sz="2800" b="1" dirty="0">
                <a:latin typeface="Arial Black" panose="020B0A04020102020204" pitchFamily="34" charset="0"/>
                <a:ea typeface="+mj-ea"/>
                <a:cs typeface="Arial" panose="020B0604020202020204" pitchFamily="34" charset="0"/>
              </a:rPr>
              <a:t>Клинические рекомендации по ГТР</a:t>
            </a:r>
          </a:p>
        </p:txBody>
      </p:sp>
    </p:spTree>
    <p:extLst>
      <p:ext uri="{BB962C8B-B14F-4D97-AF65-F5344CB8AC3E}">
        <p14:creationId xmlns:p14="http://schemas.microsoft.com/office/powerpoint/2010/main" val="120166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1B9A7C-7DF5-46DD-91E2-9B67C6F77522}"/>
              </a:ext>
            </a:extLst>
          </p:cNvPr>
          <p:cNvSpPr>
            <a:spLocks noGrp="1"/>
          </p:cNvSpPr>
          <p:nvPr>
            <p:ph type="ctrTitle"/>
          </p:nvPr>
        </p:nvSpPr>
        <p:spPr/>
        <p:txBody>
          <a:bodyPr/>
          <a:lstStyle/>
          <a:p>
            <a:pPr algn="ctr"/>
            <a:r>
              <a:rPr lang="ru-RU" dirty="0"/>
              <a:t>Клинический случай</a:t>
            </a:r>
          </a:p>
        </p:txBody>
      </p:sp>
      <p:sp>
        <p:nvSpPr>
          <p:cNvPr id="3" name="Подзаголовок 2">
            <a:extLst>
              <a:ext uri="{FF2B5EF4-FFF2-40B4-BE49-F238E27FC236}">
                <a16:creationId xmlns:a16="http://schemas.microsoft.com/office/drawing/2014/main" id="{3C5D4722-9FD1-4DB9-B55F-8ECA444FE2E9}"/>
              </a:ext>
            </a:extLst>
          </p:cNvPr>
          <p:cNvSpPr>
            <a:spLocks noGrp="1"/>
          </p:cNvSpPr>
          <p:nvPr>
            <p:ph type="subTitle" idx="1"/>
          </p:nvPr>
        </p:nvSpPr>
        <p:spPr/>
        <p:txBody>
          <a:bodyPr/>
          <a:lstStyle/>
          <a:p>
            <a:r>
              <a:rPr lang="ru-RU" dirty="0">
                <a:solidFill>
                  <a:schemeClr val="tx1"/>
                </a:solidFill>
              </a:rPr>
              <a:t>Н., 30 лет. Пол: женский</a:t>
            </a:r>
          </a:p>
        </p:txBody>
      </p:sp>
      <p:sp>
        <p:nvSpPr>
          <p:cNvPr id="4" name="Прямоугольник 3">
            <a:extLst>
              <a:ext uri="{FF2B5EF4-FFF2-40B4-BE49-F238E27FC236}">
                <a16:creationId xmlns:a16="http://schemas.microsoft.com/office/drawing/2014/main" id="{5E48BB5B-6D6E-1303-7E70-1D77762B9DEB}"/>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5138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8255" y="2394727"/>
            <a:ext cx="7721600" cy="2554545"/>
          </a:xfrm>
          <a:prstGeom prst="rect">
            <a:avLst/>
          </a:prstGeom>
        </p:spPr>
        <p:txBody>
          <a:bodyPr wrap="square">
            <a:spAutoFit/>
          </a:bodyPr>
          <a:lstStyle/>
          <a:p>
            <a:r>
              <a:rPr lang="ru-RU" sz="3200" dirty="0"/>
              <a:t>Пациентам с ГТР в качестве основной терапевтической стратегии с целью повышения эффективности лечения рекомендована комбинация </a:t>
            </a:r>
            <a:r>
              <a:rPr lang="ru-RU" sz="3200" dirty="0" err="1"/>
              <a:t>психофармакотерапии</a:t>
            </a:r>
            <a:r>
              <a:rPr lang="ru-RU" sz="3200" dirty="0"/>
              <a:t> и психотерапии </a:t>
            </a:r>
          </a:p>
        </p:txBody>
      </p:sp>
      <p:sp>
        <p:nvSpPr>
          <p:cNvPr id="3" name="TextBox 2"/>
          <p:cNvSpPr txBox="1"/>
          <p:nvPr/>
        </p:nvSpPr>
        <p:spPr>
          <a:xfrm>
            <a:off x="2198255" y="840509"/>
            <a:ext cx="7479933" cy="523220"/>
          </a:xfrm>
          <a:prstGeom prst="rect">
            <a:avLst/>
          </a:prstGeom>
          <a:noFill/>
        </p:spPr>
        <p:txBody>
          <a:bodyPr wrap="none" rtlCol="0">
            <a:spAutoFit/>
          </a:bodyPr>
          <a:lstStyle/>
          <a:p>
            <a:r>
              <a:rPr lang="ru-RU" sz="2800" b="1" dirty="0">
                <a:latin typeface="Arial Black" panose="020B0A04020102020204" pitchFamily="34" charset="0"/>
                <a:ea typeface="+mj-ea"/>
                <a:cs typeface="Arial" panose="020B0604020202020204" pitchFamily="34" charset="0"/>
              </a:rPr>
              <a:t>Клинические рекомендации по ГТР</a:t>
            </a:r>
          </a:p>
        </p:txBody>
      </p:sp>
      <p:sp>
        <p:nvSpPr>
          <p:cNvPr id="4" name="Прямоугольник 3">
            <a:extLst>
              <a:ext uri="{FF2B5EF4-FFF2-40B4-BE49-F238E27FC236}">
                <a16:creationId xmlns:a16="http://schemas.microsoft.com/office/drawing/2014/main" id="{0BF56E0D-9547-D787-1B56-4F7248D4CDDF}"/>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0892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0750" y="1933774"/>
            <a:ext cx="9290499" cy="3785652"/>
          </a:xfrm>
          <a:prstGeom prst="rect">
            <a:avLst/>
          </a:prstGeom>
        </p:spPr>
        <p:txBody>
          <a:bodyPr wrap="square">
            <a:spAutoFit/>
          </a:bodyPr>
          <a:lstStyle/>
          <a:p>
            <a:r>
              <a:rPr lang="ru-RU" sz="2400" dirty="0"/>
              <a:t>3.2. </a:t>
            </a:r>
            <a:r>
              <a:rPr lang="ru-RU" sz="2400" dirty="0" err="1"/>
              <a:t>Психофармакотерапия</a:t>
            </a:r>
            <a:r>
              <a:rPr lang="ru-RU" sz="2400" dirty="0"/>
              <a:t> </a:t>
            </a:r>
          </a:p>
          <a:p>
            <a:r>
              <a:rPr lang="ru-RU" sz="2400" dirty="0"/>
              <a:t>Терапия первой линии</a:t>
            </a:r>
          </a:p>
          <a:p>
            <a:r>
              <a:rPr lang="ru-RU" sz="2400" dirty="0"/>
              <a:t>Пациентам с ГТР в качестве препаратов первой линии преимущественно рекомендуется начинать терапию с назначения СИОЗС (</a:t>
            </a:r>
            <a:r>
              <a:rPr lang="ru-RU" sz="2400" dirty="0" err="1"/>
              <a:t>пароксетин</a:t>
            </a:r>
            <a:r>
              <a:rPr lang="ru-RU" sz="2400" dirty="0"/>
              <a:t>**20-40 мг/</a:t>
            </a:r>
            <a:r>
              <a:rPr lang="ru-RU" sz="2400" dirty="0" err="1"/>
              <a:t>сут</a:t>
            </a:r>
            <a:r>
              <a:rPr lang="ru-RU" sz="2400" dirty="0"/>
              <a:t>, </a:t>
            </a:r>
            <a:r>
              <a:rPr lang="ru-RU" sz="2400" dirty="0" err="1"/>
              <a:t>эсциталопрам</a:t>
            </a:r>
            <a:r>
              <a:rPr lang="ru-RU" sz="2400" dirty="0"/>
              <a:t> 10-20 мг/</a:t>
            </a:r>
            <a:r>
              <a:rPr lang="ru-RU" sz="2400" dirty="0" err="1"/>
              <a:t>сут</a:t>
            </a:r>
            <a:r>
              <a:rPr lang="ru-RU" sz="2400" dirty="0"/>
              <a:t>, #</a:t>
            </a:r>
            <a:r>
              <a:rPr lang="ru-RU" sz="2400" dirty="0" err="1"/>
              <a:t>циталопрам</a:t>
            </a:r>
            <a:r>
              <a:rPr lang="ru-RU" sz="2400" dirty="0"/>
              <a:t> 20-40 мг/</a:t>
            </a:r>
            <a:r>
              <a:rPr lang="ru-RU" sz="2400" dirty="0" err="1"/>
              <a:t>сут</a:t>
            </a:r>
            <a:r>
              <a:rPr lang="ru-RU" sz="2400" dirty="0"/>
              <a:t>, #</a:t>
            </a:r>
            <a:r>
              <a:rPr lang="ru-RU" sz="2400" dirty="0" err="1"/>
              <a:t>сертралин</a:t>
            </a:r>
            <a:r>
              <a:rPr lang="ru-RU" sz="2400" dirty="0"/>
              <a:t>**50-200 мг/</a:t>
            </a:r>
            <a:r>
              <a:rPr lang="ru-RU" sz="2400" dirty="0" err="1"/>
              <a:t>сут</a:t>
            </a:r>
            <a:r>
              <a:rPr lang="ru-RU" sz="2400" dirty="0"/>
              <a:t>), </a:t>
            </a:r>
            <a:r>
              <a:rPr lang="ru-RU" sz="2400" b="1" dirty="0"/>
              <a:t>либо СИОЗСН (</a:t>
            </a:r>
            <a:r>
              <a:rPr lang="ru-RU" sz="2400" b="1" dirty="0" err="1"/>
              <a:t>венлафаксин</a:t>
            </a:r>
            <a:r>
              <a:rPr lang="ru-RU" sz="2400" b="1" dirty="0"/>
              <a:t> 75-225 мг/</a:t>
            </a:r>
            <a:r>
              <a:rPr lang="ru-RU" sz="2400" b="1" dirty="0" err="1"/>
              <a:t>сут</a:t>
            </a:r>
            <a:r>
              <a:rPr lang="ru-RU" sz="2400" dirty="0"/>
              <a:t>, </a:t>
            </a:r>
            <a:r>
              <a:rPr lang="ru-RU" sz="2400" dirty="0" err="1"/>
              <a:t>дулоксетин</a:t>
            </a:r>
            <a:r>
              <a:rPr lang="ru-RU" sz="2400" dirty="0"/>
              <a:t> 60-120 мг/</a:t>
            </a:r>
            <a:r>
              <a:rPr lang="ru-RU" sz="2400" dirty="0" err="1"/>
              <a:t>сут</a:t>
            </a:r>
            <a:r>
              <a:rPr lang="ru-RU" sz="2400" dirty="0"/>
              <a:t>), либо </a:t>
            </a:r>
            <a:r>
              <a:rPr lang="ru-RU" sz="2400" dirty="0" err="1"/>
              <a:t>прегабалин</a:t>
            </a:r>
            <a:r>
              <a:rPr lang="ru-RU" sz="2400" dirty="0"/>
              <a:t>** (150-600 мг/</a:t>
            </a:r>
            <a:r>
              <a:rPr lang="ru-RU" sz="2400" dirty="0" err="1"/>
              <a:t>сут</a:t>
            </a:r>
            <a:r>
              <a:rPr lang="ru-RU" sz="2400" dirty="0"/>
              <a:t>) с целью снижения интенсивности тревоги и стабилизации настроения. Рекомендованная длительность терапии составляет </a:t>
            </a:r>
            <a:r>
              <a:rPr lang="ru-RU" sz="2400" u="sng" dirty="0"/>
              <a:t>6-12 месяцев</a:t>
            </a:r>
            <a:r>
              <a:rPr lang="en-US" sz="2400" u="sng" dirty="0"/>
              <a:t>.</a:t>
            </a:r>
            <a:r>
              <a:rPr lang="ru-RU" sz="2400" dirty="0"/>
              <a:t> </a:t>
            </a:r>
          </a:p>
        </p:txBody>
      </p:sp>
      <p:sp>
        <p:nvSpPr>
          <p:cNvPr id="3" name="TextBox 2"/>
          <p:cNvSpPr txBox="1"/>
          <p:nvPr/>
        </p:nvSpPr>
        <p:spPr>
          <a:xfrm>
            <a:off x="2198255" y="840509"/>
            <a:ext cx="7479933" cy="523220"/>
          </a:xfrm>
          <a:prstGeom prst="rect">
            <a:avLst/>
          </a:prstGeom>
          <a:noFill/>
        </p:spPr>
        <p:txBody>
          <a:bodyPr wrap="none" rtlCol="0">
            <a:spAutoFit/>
          </a:bodyPr>
          <a:lstStyle/>
          <a:p>
            <a:r>
              <a:rPr lang="ru-RU" sz="2800" b="1" dirty="0">
                <a:latin typeface="Arial Black" panose="020B0A04020102020204" pitchFamily="34" charset="0"/>
                <a:ea typeface="+mj-ea"/>
                <a:cs typeface="Arial" panose="020B0604020202020204" pitchFamily="34" charset="0"/>
              </a:rPr>
              <a:t>Клинические рекомендации по ГТР</a:t>
            </a:r>
          </a:p>
        </p:txBody>
      </p:sp>
      <p:pic>
        <p:nvPicPr>
          <p:cNvPr id="4098" name="Picture 2" descr="таблетка PNG рисунок, картинки и пнг прозрачный для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709" y="4226319"/>
            <a:ext cx="2512291" cy="251229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4A06E2EC-A753-1C05-CD56-623278188026}"/>
              </a:ext>
            </a:extLst>
          </p:cNvPr>
          <p:cNvSpPr/>
          <p:nvPr/>
        </p:nvSpPr>
        <p:spPr>
          <a:xfrm>
            <a:off x="10569388" y="134471"/>
            <a:ext cx="1461247" cy="833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6627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00" y="6304002"/>
            <a:ext cx="5405918" cy="553998"/>
          </a:xfrm>
          <a:prstGeom prst="rect">
            <a:avLst/>
          </a:prstGeom>
          <a:noFill/>
        </p:spPr>
        <p:txBody>
          <a:bodyPr wrap="square" rtlCol="0">
            <a:spAutoFit/>
          </a:bodyPr>
          <a:lstStyle/>
          <a:p>
            <a:r>
              <a:rPr lang="en-US" sz="600" dirty="0" err="1">
                <a:latin typeface="Arial" panose="020B0604020202020204" pitchFamily="34" charset="0"/>
                <a:cs typeface="Arial" panose="020B0604020202020204" pitchFamily="34" charset="0"/>
              </a:rPr>
              <a:t>Sadak</a:t>
            </a:r>
            <a:r>
              <a:rPr lang="ru-RU" sz="600" dirty="0">
                <a:latin typeface="Arial" panose="020B0604020202020204" pitchFamily="34" charset="0"/>
                <a:cs typeface="Arial" panose="020B0604020202020204" pitchFamily="34" charset="0"/>
              </a:rPr>
              <a:t> </a:t>
            </a:r>
            <a:r>
              <a:rPr lang="en-US" sz="600" dirty="0">
                <a:latin typeface="Arial" panose="020B0604020202020204" pitchFamily="34" charset="0"/>
                <a:cs typeface="Arial" panose="020B0604020202020204" pitchFamily="34" charset="0"/>
              </a:rPr>
              <a:t>N, </a:t>
            </a:r>
            <a:r>
              <a:rPr lang="en-US" sz="600" dirty="0" err="1">
                <a:latin typeface="Arial" panose="020B0604020202020204" pitchFamily="34" charset="0"/>
                <a:cs typeface="Arial" panose="020B0604020202020204" pitchFamily="34" charset="0"/>
              </a:rPr>
              <a:t>Nomoratt</a:t>
            </a:r>
            <a:r>
              <a:rPr lang="en-US" sz="600" dirty="0">
                <a:latin typeface="Arial" panose="020B0604020202020204" pitchFamily="34" charset="0"/>
                <a:cs typeface="Arial" panose="020B0604020202020204" pitchFamily="34" charset="0"/>
              </a:rPr>
              <a:t> CB. On the Neurology of Depression, August 24, 2000</a:t>
            </a:r>
            <a:endParaRPr lang="ru-RU" sz="600" dirty="0">
              <a:latin typeface="Arial" panose="020B0604020202020204" pitchFamily="34" charset="0"/>
              <a:cs typeface="Arial" panose="020B0604020202020204" pitchFamily="34" charset="0"/>
            </a:endParaRPr>
          </a:p>
          <a:p>
            <a:r>
              <a:rPr lang="ru-RU" sz="600" dirty="0">
                <a:latin typeface="Arial" panose="020B0604020202020204" pitchFamily="34" charset="0"/>
                <a:cs typeface="Arial" panose="020B0604020202020204" pitchFamily="34" charset="0"/>
              </a:rPr>
              <a:t>Мосолов С.Н. Клиническая эффективность и переносимость препарата венлафаксин (Велаксин) при лечении умеренной и тяжелой депрессии. Современная терапия расстройств. ТПР №3-2007</a:t>
            </a:r>
          </a:p>
          <a:p>
            <a:pPr algn="l"/>
            <a:r>
              <a:rPr lang="ru-RU" sz="600" dirty="0">
                <a:latin typeface="Arial" panose="020B0604020202020204" pitchFamily="34" charset="0"/>
                <a:cs typeface="Arial" panose="020B0604020202020204" pitchFamily="34" charset="0"/>
              </a:rPr>
              <a:t>Беккер Р.А., Быков Ю.В. Велаксин® в капсулах: представление новой пролонгированной формы и обзор новейших данных об эффективности и безопасности. Психиатрия и психофармакотерапия. 2017; 19 (6): 33–41</a:t>
            </a:r>
          </a:p>
        </p:txBody>
      </p:sp>
      <p:sp>
        <p:nvSpPr>
          <p:cNvPr id="3" name="Rectangle 2">
            <a:extLst>
              <a:ext uri="{FF2B5EF4-FFF2-40B4-BE49-F238E27FC236}">
                <a16:creationId xmlns:a16="http://schemas.microsoft.com/office/drawing/2014/main" id="{00155F6A-B2CB-446A-86C4-07583DD3C0D0}"/>
              </a:ext>
            </a:extLst>
          </p:cNvPr>
          <p:cNvSpPr/>
          <p:nvPr/>
        </p:nvSpPr>
        <p:spPr>
          <a:xfrm>
            <a:off x="9184799" y="1157782"/>
            <a:ext cx="2491863" cy="523220"/>
          </a:xfrm>
          <a:prstGeom prst="rect">
            <a:avLst/>
          </a:prstGeom>
        </p:spPr>
        <p:txBody>
          <a:bodyPr wrap="square">
            <a:spAutoFit/>
          </a:bodyPr>
          <a:lstStyle/>
          <a:p>
            <a:pPr algn="ctr"/>
            <a:r>
              <a:rPr lang="ru-RU" sz="1400" b="1" dirty="0">
                <a:latin typeface="Arial" panose="020B0604020202020204" pitchFamily="34" charset="0"/>
                <a:cs typeface="Arial" panose="020B0604020202020204" pitchFamily="34" charset="0"/>
              </a:rPr>
              <a:t>ПСИХОТИЧЕСКАЯ ДЕПРЕССИЯ</a:t>
            </a:r>
          </a:p>
        </p:txBody>
      </p:sp>
      <p:sp>
        <p:nvSpPr>
          <p:cNvPr id="21" name="Rectangle 20">
            <a:extLst>
              <a:ext uri="{FF2B5EF4-FFF2-40B4-BE49-F238E27FC236}">
                <a16:creationId xmlns:a16="http://schemas.microsoft.com/office/drawing/2014/main" id="{6BFD5A9D-C6AC-41AE-87C6-4A2DD56BC975}"/>
              </a:ext>
            </a:extLst>
          </p:cNvPr>
          <p:cNvSpPr/>
          <p:nvPr/>
        </p:nvSpPr>
        <p:spPr>
          <a:xfrm>
            <a:off x="6683353" y="1161647"/>
            <a:ext cx="2502876" cy="523220"/>
          </a:xfrm>
          <a:prstGeom prst="rect">
            <a:avLst/>
          </a:prstGeom>
        </p:spPr>
        <p:txBody>
          <a:bodyPr wrap="square">
            <a:spAutoFit/>
          </a:bodyPr>
          <a:lstStyle/>
          <a:p>
            <a:pPr algn="ctr"/>
            <a:r>
              <a:rPr lang="ru-RU" sz="1400" b="1" dirty="0">
                <a:latin typeface="Arial" panose="020B0604020202020204" pitchFamily="34" charset="0"/>
                <a:cs typeface="Arial" panose="020B0604020202020204" pitchFamily="34" charset="0"/>
              </a:rPr>
              <a:t>МЕЛАНХОЛИЧЕСКАЯ ДЕПРЕССИЯ</a:t>
            </a:r>
          </a:p>
        </p:txBody>
      </p:sp>
      <p:sp>
        <p:nvSpPr>
          <p:cNvPr id="22" name="Rectangle 21">
            <a:extLst>
              <a:ext uri="{FF2B5EF4-FFF2-40B4-BE49-F238E27FC236}">
                <a16:creationId xmlns:a16="http://schemas.microsoft.com/office/drawing/2014/main" id="{379A5E24-94C5-4897-B12E-52F373B1C6A9}"/>
              </a:ext>
            </a:extLst>
          </p:cNvPr>
          <p:cNvSpPr/>
          <p:nvPr/>
        </p:nvSpPr>
        <p:spPr>
          <a:xfrm>
            <a:off x="4168754" y="1152818"/>
            <a:ext cx="2491152" cy="523220"/>
          </a:xfrm>
          <a:prstGeom prst="rect">
            <a:avLst/>
          </a:prstGeom>
        </p:spPr>
        <p:txBody>
          <a:bodyPr wrap="square">
            <a:spAutoFit/>
          </a:bodyPr>
          <a:lstStyle/>
          <a:p>
            <a:pPr algn="ctr"/>
            <a:r>
              <a:rPr lang="ru-RU" sz="1400" b="1" dirty="0">
                <a:latin typeface="Arial" panose="020B0604020202020204" pitchFamily="34" charset="0"/>
                <a:cs typeface="Arial" panose="020B0604020202020204" pitchFamily="34" charset="0"/>
              </a:rPr>
              <a:t>ЛЕГКАЯ И УМЕРЕННАЯ ДЕПРЕССИЯ</a:t>
            </a:r>
          </a:p>
        </p:txBody>
      </p:sp>
      <p:sp>
        <p:nvSpPr>
          <p:cNvPr id="26" name="Rectangle 25">
            <a:extLst>
              <a:ext uri="{FF2B5EF4-FFF2-40B4-BE49-F238E27FC236}">
                <a16:creationId xmlns:a16="http://schemas.microsoft.com/office/drawing/2014/main" id="{2CD9745B-5178-45B7-9922-0D6E0C8C5754}"/>
              </a:ext>
            </a:extLst>
          </p:cNvPr>
          <p:cNvSpPr/>
          <p:nvPr/>
        </p:nvSpPr>
        <p:spPr>
          <a:xfrm>
            <a:off x="4713482" y="3945325"/>
            <a:ext cx="1361335" cy="578882"/>
          </a:xfrm>
          <a:prstGeom prst="roundRect">
            <a:avLst/>
          </a:prstGeom>
          <a:solidFill>
            <a:srgbClr val="CC8A8A"/>
          </a:solidFill>
          <a:ln w="38100">
            <a:noFill/>
          </a:ln>
        </p:spPr>
        <p:txBody>
          <a:bodyPr wrap="square">
            <a:spAutoFit/>
          </a:bodyPr>
          <a:lstStyle/>
          <a:p>
            <a:pPr algn="ctr"/>
            <a:r>
              <a:rPr lang="en-US" sz="1400" b="1" dirty="0">
                <a:solidFill>
                  <a:schemeClr val="bg1"/>
                </a:solidFill>
                <a:latin typeface="Arial" panose="020B0604020202020204" pitchFamily="34" charset="0"/>
                <a:cs typeface="Arial" panose="020B0604020202020204" pitchFamily="34" charset="0"/>
              </a:rPr>
              <a:t>75-125 </a:t>
            </a:r>
            <a:r>
              <a:rPr lang="ru-RU" sz="1400" b="1" dirty="0">
                <a:solidFill>
                  <a:schemeClr val="bg1"/>
                </a:solidFill>
                <a:latin typeface="Arial" panose="020B0604020202020204" pitchFamily="34" charset="0"/>
                <a:cs typeface="Arial" panose="020B0604020202020204" pitchFamily="34" charset="0"/>
              </a:rPr>
              <a:t>мг</a:t>
            </a: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(5HT)</a:t>
            </a:r>
            <a:endParaRPr lang="ru-RU" sz="1400" b="1"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389F978-689D-436B-ACA0-089D7C297C57}"/>
              </a:ext>
            </a:extLst>
          </p:cNvPr>
          <p:cNvSpPr/>
          <p:nvPr/>
        </p:nvSpPr>
        <p:spPr>
          <a:xfrm>
            <a:off x="7246997" y="3945325"/>
            <a:ext cx="1361335" cy="578882"/>
          </a:xfrm>
          <a:prstGeom prst="roundRect">
            <a:avLst/>
          </a:prstGeom>
          <a:solidFill>
            <a:srgbClr val="CC8A8A"/>
          </a:solidFill>
          <a:ln w="38100">
            <a:noFill/>
          </a:ln>
        </p:spPr>
        <p:txBody>
          <a:bodyPr wrap="square">
            <a:spAutoFit/>
          </a:bodyPr>
          <a:lstStyle/>
          <a:p>
            <a:pPr algn="ctr"/>
            <a:r>
              <a:rPr lang="en-US" sz="1400" b="1" dirty="0">
                <a:solidFill>
                  <a:schemeClr val="bg1"/>
                </a:solidFill>
                <a:latin typeface="Arial" panose="020B0604020202020204" pitchFamily="34" charset="0"/>
                <a:cs typeface="Arial" panose="020B0604020202020204" pitchFamily="34" charset="0"/>
              </a:rPr>
              <a:t>125-225 </a:t>
            </a:r>
            <a:r>
              <a:rPr lang="ru-RU" sz="1400" b="1" dirty="0">
                <a:solidFill>
                  <a:schemeClr val="bg1"/>
                </a:solidFill>
                <a:latin typeface="Arial" panose="020B0604020202020204" pitchFamily="34" charset="0"/>
                <a:cs typeface="Arial" panose="020B0604020202020204" pitchFamily="34" charset="0"/>
              </a:rPr>
              <a:t>мг</a:t>
            </a: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(5HT NE)</a:t>
            </a:r>
            <a:endParaRPr lang="ru-RU" sz="1400" b="1"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410815F-4534-483F-A483-667AC7D7660C}"/>
              </a:ext>
            </a:extLst>
          </p:cNvPr>
          <p:cNvSpPr/>
          <p:nvPr/>
        </p:nvSpPr>
        <p:spPr>
          <a:xfrm>
            <a:off x="9772600" y="3941898"/>
            <a:ext cx="1361335" cy="578882"/>
          </a:xfrm>
          <a:prstGeom prst="roundRect">
            <a:avLst/>
          </a:prstGeom>
          <a:solidFill>
            <a:srgbClr val="CC8A8A"/>
          </a:solidFill>
          <a:ln w="38100">
            <a:noFill/>
          </a:ln>
        </p:spPr>
        <p:txBody>
          <a:bodyPr wrap="square">
            <a:spAutoFit/>
          </a:bodyPr>
          <a:lstStyle/>
          <a:p>
            <a:pPr algn="ctr"/>
            <a:r>
              <a:rPr lang="en-US" sz="1400" b="1" dirty="0">
                <a:solidFill>
                  <a:schemeClr val="bg1"/>
                </a:solidFill>
                <a:latin typeface="Arial" panose="020B0604020202020204" pitchFamily="34" charset="0"/>
                <a:cs typeface="Arial" panose="020B0604020202020204" pitchFamily="34" charset="0"/>
              </a:rPr>
              <a:t>225-375 </a:t>
            </a:r>
            <a:r>
              <a:rPr lang="ru-RU" sz="1400" b="1" dirty="0">
                <a:solidFill>
                  <a:schemeClr val="bg1"/>
                </a:solidFill>
                <a:latin typeface="Arial" panose="020B0604020202020204" pitchFamily="34" charset="0"/>
                <a:cs typeface="Arial" panose="020B0604020202020204" pitchFamily="34" charset="0"/>
              </a:rPr>
              <a:t>мг</a:t>
            </a:r>
            <a:endParaRPr lang="en-US" sz="1400" b="1"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(5HT NE DA)</a:t>
            </a:r>
            <a:endParaRPr lang="ru-RU" sz="1400" b="1"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B644F59-669F-49E8-9A53-02F84916C4EA}"/>
              </a:ext>
            </a:extLst>
          </p:cNvPr>
          <p:cNvSpPr/>
          <p:nvPr/>
        </p:nvSpPr>
        <p:spPr>
          <a:xfrm>
            <a:off x="177489" y="2497710"/>
            <a:ext cx="3513042" cy="307777"/>
          </a:xfrm>
          <a:prstGeom prst="rect">
            <a:avLst/>
          </a:prstGeom>
        </p:spPr>
        <p:txBody>
          <a:bodyPr wrap="square">
            <a:spAutoFit/>
          </a:bodyPr>
          <a:lstStyle/>
          <a:p>
            <a:pPr algn="ctr"/>
            <a:r>
              <a:rPr lang="ru-RU" sz="1400" b="1" dirty="0">
                <a:latin typeface="Arial" panose="020B0604020202020204" pitchFamily="34" charset="0"/>
                <a:cs typeface="Arial" panose="020B0604020202020204" pitchFamily="34" charset="0"/>
              </a:rPr>
              <a:t>ДЕФИЦИТ МЕДИАТОРНЫХ СИСТЕМ</a:t>
            </a:r>
          </a:p>
        </p:txBody>
      </p:sp>
      <p:grpSp>
        <p:nvGrpSpPr>
          <p:cNvPr id="49" name="Группа 48">
            <a:extLst>
              <a:ext uri="{FF2B5EF4-FFF2-40B4-BE49-F238E27FC236}">
                <a16:creationId xmlns:a16="http://schemas.microsoft.com/office/drawing/2014/main" id="{9E389FE2-923C-4628-896C-A5C984BA0F3D}"/>
              </a:ext>
            </a:extLst>
          </p:cNvPr>
          <p:cNvGrpSpPr/>
          <p:nvPr/>
        </p:nvGrpSpPr>
        <p:grpSpPr>
          <a:xfrm>
            <a:off x="4984309" y="2242461"/>
            <a:ext cx="826477" cy="826477"/>
            <a:chOff x="3267227" y="3522753"/>
            <a:chExt cx="826477" cy="826477"/>
          </a:xfrm>
        </p:grpSpPr>
        <p:sp>
          <p:nvSpPr>
            <p:cNvPr id="7" name="Oval 6">
              <a:extLst>
                <a:ext uri="{FF2B5EF4-FFF2-40B4-BE49-F238E27FC236}">
                  <a16:creationId xmlns:a16="http://schemas.microsoft.com/office/drawing/2014/main" id="{8CD72AB1-37FE-43EF-A20E-5A05EDCF6577}"/>
                </a:ext>
              </a:extLst>
            </p:cNvPr>
            <p:cNvSpPr/>
            <p:nvPr/>
          </p:nvSpPr>
          <p:spPr>
            <a:xfrm rot="5400000">
              <a:off x="3267227" y="3522753"/>
              <a:ext cx="826477" cy="826477"/>
            </a:xfrm>
            <a:prstGeom prst="ellipse">
              <a:avLst/>
            </a:prstGeom>
            <a:solidFill>
              <a:srgbClr val="F59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7C44D85-951A-41F2-8D69-B22380BC0823}"/>
                </a:ext>
              </a:extLst>
            </p:cNvPr>
            <p:cNvSpPr txBox="1"/>
            <p:nvPr/>
          </p:nvSpPr>
          <p:spPr>
            <a:xfrm>
              <a:off x="3370125" y="3751325"/>
              <a:ext cx="620683"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5HT</a:t>
              </a:r>
              <a:endParaRPr lang="ru-RU" b="1" dirty="0">
                <a:latin typeface="Arial" panose="020B0604020202020204" pitchFamily="34" charset="0"/>
                <a:cs typeface="Arial" panose="020B0604020202020204" pitchFamily="34" charset="0"/>
              </a:endParaRPr>
            </a:p>
          </p:txBody>
        </p:sp>
      </p:grpSp>
      <p:grpSp>
        <p:nvGrpSpPr>
          <p:cNvPr id="55" name="Группа 54">
            <a:extLst>
              <a:ext uri="{FF2B5EF4-FFF2-40B4-BE49-F238E27FC236}">
                <a16:creationId xmlns:a16="http://schemas.microsoft.com/office/drawing/2014/main" id="{9E53FF9C-BCCF-4884-9A3F-F5CF44D836DA}"/>
              </a:ext>
            </a:extLst>
          </p:cNvPr>
          <p:cNvGrpSpPr/>
          <p:nvPr/>
        </p:nvGrpSpPr>
        <p:grpSpPr>
          <a:xfrm>
            <a:off x="7075459" y="2242461"/>
            <a:ext cx="1775232" cy="826477"/>
            <a:chOff x="5532460" y="3788748"/>
            <a:chExt cx="1775232" cy="826477"/>
          </a:xfrm>
        </p:grpSpPr>
        <p:grpSp>
          <p:nvGrpSpPr>
            <p:cNvPr id="50" name="Группа 49">
              <a:extLst>
                <a:ext uri="{FF2B5EF4-FFF2-40B4-BE49-F238E27FC236}">
                  <a16:creationId xmlns:a16="http://schemas.microsoft.com/office/drawing/2014/main" id="{295E0ADD-698B-4C9F-B13F-4AC1AA6484BE}"/>
                </a:ext>
              </a:extLst>
            </p:cNvPr>
            <p:cNvGrpSpPr/>
            <p:nvPr/>
          </p:nvGrpSpPr>
          <p:grpSpPr>
            <a:xfrm>
              <a:off x="5532460" y="3788748"/>
              <a:ext cx="826477" cy="826477"/>
              <a:chOff x="6047264" y="3514400"/>
              <a:chExt cx="826477" cy="826477"/>
            </a:xfrm>
          </p:grpSpPr>
          <p:sp>
            <p:nvSpPr>
              <p:cNvPr id="9" name="Oval 8">
                <a:extLst>
                  <a:ext uri="{FF2B5EF4-FFF2-40B4-BE49-F238E27FC236}">
                    <a16:creationId xmlns:a16="http://schemas.microsoft.com/office/drawing/2014/main" id="{A660539B-EA2B-4FF4-A9EA-64DDCD67C983}"/>
                  </a:ext>
                </a:extLst>
              </p:cNvPr>
              <p:cNvSpPr/>
              <p:nvPr/>
            </p:nvSpPr>
            <p:spPr>
              <a:xfrm rot="5400000">
                <a:off x="6047264" y="3514400"/>
                <a:ext cx="826477" cy="826477"/>
              </a:xfrm>
              <a:prstGeom prst="ellipse">
                <a:avLst/>
              </a:prstGeom>
              <a:solidFill>
                <a:srgbClr val="F59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4E4AACB-6D8A-46A3-B8FE-706D2D5B8BD1}"/>
                  </a:ext>
                </a:extLst>
              </p:cNvPr>
              <p:cNvSpPr txBox="1"/>
              <p:nvPr/>
            </p:nvSpPr>
            <p:spPr>
              <a:xfrm>
                <a:off x="6150161" y="3742972"/>
                <a:ext cx="620683"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5HT</a:t>
                </a:r>
                <a:endParaRPr lang="ru-RU" b="1" dirty="0">
                  <a:latin typeface="Arial" panose="020B0604020202020204" pitchFamily="34" charset="0"/>
                  <a:cs typeface="Arial" panose="020B0604020202020204" pitchFamily="34" charset="0"/>
                </a:endParaRPr>
              </a:p>
            </p:txBody>
          </p:sp>
        </p:grpSp>
        <p:grpSp>
          <p:nvGrpSpPr>
            <p:cNvPr id="52" name="Группа 51">
              <a:extLst>
                <a:ext uri="{FF2B5EF4-FFF2-40B4-BE49-F238E27FC236}">
                  <a16:creationId xmlns:a16="http://schemas.microsoft.com/office/drawing/2014/main" id="{95AA6EBA-31AA-402F-AF35-254EF945BDA9}"/>
                </a:ext>
              </a:extLst>
            </p:cNvPr>
            <p:cNvGrpSpPr/>
            <p:nvPr/>
          </p:nvGrpSpPr>
          <p:grpSpPr>
            <a:xfrm>
              <a:off x="6481215" y="3788748"/>
              <a:ext cx="826477" cy="826477"/>
              <a:chOff x="6064848" y="4563202"/>
              <a:chExt cx="826477" cy="826477"/>
            </a:xfrm>
          </p:grpSpPr>
          <p:sp>
            <p:nvSpPr>
              <p:cNvPr id="10" name="Oval 9">
                <a:extLst>
                  <a:ext uri="{FF2B5EF4-FFF2-40B4-BE49-F238E27FC236}">
                    <a16:creationId xmlns:a16="http://schemas.microsoft.com/office/drawing/2014/main" id="{340BA0EB-5CDB-4081-B601-18F9AF42EB90}"/>
                  </a:ext>
                </a:extLst>
              </p:cNvPr>
              <p:cNvSpPr/>
              <p:nvPr/>
            </p:nvSpPr>
            <p:spPr>
              <a:xfrm rot="5400000">
                <a:off x="6064848" y="4563202"/>
                <a:ext cx="826477" cy="826477"/>
              </a:xfrm>
              <a:prstGeom prst="ellipse">
                <a:avLst/>
              </a:prstGeom>
              <a:solidFill>
                <a:srgbClr val="F9C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49F9E9A-0FDA-4A1D-A4D4-D0FF306F0894}"/>
                  </a:ext>
                </a:extLst>
              </p:cNvPr>
              <p:cNvSpPr txBox="1"/>
              <p:nvPr/>
            </p:nvSpPr>
            <p:spPr>
              <a:xfrm>
                <a:off x="6225453" y="4791774"/>
                <a:ext cx="505267"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NE</a:t>
                </a:r>
                <a:endParaRPr lang="ru-RU" b="1" dirty="0">
                  <a:latin typeface="Arial" panose="020B0604020202020204" pitchFamily="34" charset="0"/>
                  <a:cs typeface="Arial" panose="020B0604020202020204" pitchFamily="34" charset="0"/>
                </a:endParaRPr>
              </a:p>
            </p:txBody>
          </p:sp>
        </p:grpSp>
      </p:grpSp>
      <p:grpSp>
        <p:nvGrpSpPr>
          <p:cNvPr id="11" name="Группа 10">
            <a:extLst>
              <a:ext uri="{FF2B5EF4-FFF2-40B4-BE49-F238E27FC236}">
                <a16:creationId xmlns:a16="http://schemas.microsoft.com/office/drawing/2014/main" id="{C3CA33F4-57BF-4B04-AC69-37EABC525904}"/>
              </a:ext>
            </a:extLst>
          </p:cNvPr>
          <p:cNvGrpSpPr/>
          <p:nvPr/>
        </p:nvGrpSpPr>
        <p:grpSpPr>
          <a:xfrm>
            <a:off x="9571885" y="1946514"/>
            <a:ext cx="1718409" cy="1593051"/>
            <a:chOff x="8684043" y="3058246"/>
            <a:chExt cx="1718409" cy="1593051"/>
          </a:xfrm>
        </p:grpSpPr>
        <p:grpSp>
          <p:nvGrpSpPr>
            <p:cNvPr id="54" name="Группа 53">
              <a:extLst>
                <a:ext uri="{FF2B5EF4-FFF2-40B4-BE49-F238E27FC236}">
                  <a16:creationId xmlns:a16="http://schemas.microsoft.com/office/drawing/2014/main" id="{72541E05-8D57-4E04-8B1D-9824313AF05A}"/>
                </a:ext>
              </a:extLst>
            </p:cNvPr>
            <p:cNvGrpSpPr/>
            <p:nvPr/>
          </p:nvGrpSpPr>
          <p:grpSpPr>
            <a:xfrm>
              <a:off x="9159625" y="3824820"/>
              <a:ext cx="826477" cy="826477"/>
              <a:chOff x="8665102" y="5591481"/>
              <a:chExt cx="826477" cy="826477"/>
            </a:xfrm>
          </p:grpSpPr>
          <p:sp>
            <p:nvSpPr>
              <p:cNvPr id="14" name="Oval 13">
                <a:extLst>
                  <a:ext uri="{FF2B5EF4-FFF2-40B4-BE49-F238E27FC236}">
                    <a16:creationId xmlns:a16="http://schemas.microsoft.com/office/drawing/2014/main" id="{56DEA111-D005-45D7-9F3E-2673956F9F2F}"/>
                  </a:ext>
                </a:extLst>
              </p:cNvPr>
              <p:cNvSpPr/>
              <p:nvPr/>
            </p:nvSpPr>
            <p:spPr>
              <a:xfrm rot="5400000">
                <a:off x="8665102" y="5591481"/>
                <a:ext cx="826477" cy="826477"/>
              </a:xfrm>
              <a:prstGeom prst="ellipse">
                <a:avLst/>
              </a:prstGeom>
              <a:solidFill>
                <a:srgbClr val="D6A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D7E65F2-3F8A-4333-9860-2F72A0817707}"/>
                  </a:ext>
                </a:extLst>
              </p:cNvPr>
              <p:cNvSpPr txBox="1"/>
              <p:nvPr/>
            </p:nvSpPr>
            <p:spPr>
              <a:xfrm>
                <a:off x="8819295" y="5820053"/>
                <a:ext cx="518091"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DA</a:t>
                </a:r>
                <a:endParaRPr lang="ru-RU" b="1" dirty="0">
                  <a:latin typeface="Arial" panose="020B0604020202020204" pitchFamily="34" charset="0"/>
                  <a:cs typeface="Arial" panose="020B0604020202020204" pitchFamily="34" charset="0"/>
                </a:endParaRPr>
              </a:p>
            </p:txBody>
          </p:sp>
        </p:grpSp>
        <p:grpSp>
          <p:nvGrpSpPr>
            <p:cNvPr id="56" name="Группа 55">
              <a:extLst>
                <a:ext uri="{FF2B5EF4-FFF2-40B4-BE49-F238E27FC236}">
                  <a16:creationId xmlns:a16="http://schemas.microsoft.com/office/drawing/2014/main" id="{F5E979B3-A58E-46AD-8682-BE6706136C19}"/>
                </a:ext>
              </a:extLst>
            </p:cNvPr>
            <p:cNvGrpSpPr/>
            <p:nvPr/>
          </p:nvGrpSpPr>
          <p:grpSpPr>
            <a:xfrm>
              <a:off x="8684043" y="3058246"/>
              <a:ext cx="1718409" cy="826477"/>
              <a:chOff x="5531256" y="3826015"/>
              <a:chExt cx="1718409" cy="826477"/>
            </a:xfrm>
          </p:grpSpPr>
          <p:grpSp>
            <p:nvGrpSpPr>
              <p:cNvPr id="57" name="Группа 56">
                <a:extLst>
                  <a:ext uri="{FF2B5EF4-FFF2-40B4-BE49-F238E27FC236}">
                    <a16:creationId xmlns:a16="http://schemas.microsoft.com/office/drawing/2014/main" id="{6F626CA3-7737-4A27-AA5B-78D551EFDBBD}"/>
                  </a:ext>
                </a:extLst>
              </p:cNvPr>
              <p:cNvGrpSpPr/>
              <p:nvPr/>
            </p:nvGrpSpPr>
            <p:grpSpPr>
              <a:xfrm>
                <a:off x="5531256" y="3826015"/>
                <a:ext cx="826477" cy="826477"/>
                <a:chOff x="6046060" y="3551667"/>
                <a:chExt cx="826477" cy="826477"/>
              </a:xfrm>
            </p:grpSpPr>
            <p:sp>
              <p:nvSpPr>
                <p:cNvPr id="61" name="Oval 8">
                  <a:extLst>
                    <a:ext uri="{FF2B5EF4-FFF2-40B4-BE49-F238E27FC236}">
                      <a16:creationId xmlns:a16="http://schemas.microsoft.com/office/drawing/2014/main" id="{E937CE11-5E0A-4B29-8C95-C4AD76E3AA2C}"/>
                    </a:ext>
                  </a:extLst>
                </p:cNvPr>
                <p:cNvSpPr/>
                <p:nvPr/>
              </p:nvSpPr>
              <p:spPr>
                <a:xfrm rot="5400000">
                  <a:off x="6046060" y="3551667"/>
                  <a:ext cx="826477" cy="826477"/>
                </a:xfrm>
                <a:prstGeom prst="ellipse">
                  <a:avLst/>
                </a:prstGeom>
                <a:solidFill>
                  <a:srgbClr val="F59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1A7F9A55-29CE-44DD-B1B2-42E59F599C54}"/>
                    </a:ext>
                  </a:extLst>
                </p:cNvPr>
                <p:cNvSpPr txBox="1"/>
                <p:nvPr/>
              </p:nvSpPr>
              <p:spPr>
                <a:xfrm>
                  <a:off x="6148957" y="3780239"/>
                  <a:ext cx="620683"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5HT</a:t>
                  </a:r>
                  <a:endParaRPr lang="ru-RU" b="1" dirty="0">
                    <a:latin typeface="Arial" panose="020B0604020202020204" pitchFamily="34" charset="0"/>
                    <a:cs typeface="Arial" panose="020B0604020202020204" pitchFamily="34" charset="0"/>
                  </a:endParaRPr>
                </a:p>
              </p:txBody>
            </p:sp>
          </p:grpSp>
          <p:grpSp>
            <p:nvGrpSpPr>
              <p:cNvPr id="58" name="Группа 57">
                <a:extLst>
                  <a:ext uri="{FF2B5EF4-FFF2-40B4-BE49-F238E27FC236}">
                    <a16:creationId xmlns:a16="http://schemas.microsoft.com/office/drawing/2014/main" id="{EC933F3F-2A70-4D15-8E39-12A020DA5016}"/>
                  </a:ext>
                </a:extLst>
              </p:cNvPr>
              <p:cNvGrpSpPr/>
              <p:nvPr/>
            </p:nvGrpSpPr>
            <p:grpSpPr>
              <a:xfrm>
                <a:off x="6423188" y="3826015"/>
                <a:ext cx="826477" cy="826477"/>
                <a:chOff x="6006821" y="4600469"/>
                <a:chExt cx="826477" cy="826477"/>
              </a:xfrm>
            </p:grpSpPr>
            <p:sp>
              <p:nvSpPr>
                <p:cNvPr id="59" name="Oval 9">
                  <a:extLst>
                    <a:ext uri="{FF2B5EF4-FFF2-40B4-BE49-F238E27FC236}">
                      <a16:creationId xmlns:a16="http://schemas.microsoft.com/office/drawing/2014/main" id="{11B1225C-6411-416E-8E31-B418340F34C1}"/>
                    </a:ext>
                  </a:extLst>
                </p:cNvPr>
                <p:cNvSpPr/>
                <p:nvPr/>
              </p:nvSpPr>
              <p:spPr>
                <a:xfrm rot="5400000">
                  <a:off x="6006821" y="4600469"/>
                  <a:ext cx="826477" cy="826477"/>
                </a:xfrm>
                <a:prstGeom prst="ellipse">
                  <a:avLst/>
                </a:prstGeom>
                <a:solidFill>
                  <a:srgbClr val="F9C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2FC89487-32DF-46BF-A79A-5AC68B42D023}"/>
                    </a:ext>
                  </a:extLst>
                </p:cNvPr>
                <p:cNvSpPr txBox="1"/>
                <p:nvPr/>
              </p:nvSpPr>
              <p:spPr>
                <a:xfrm>
                  <a:off x="6167426" y="4829041"/>
                  <a:ext cx="505267"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NE</a:t>
                  </a:r>
                  <a:endParaRPr lang="ru-RU" b="1" dirty="0">
                    <a:latin typeface="Arial" panose="020B0604020202020204" pitchFamily="34" charset="0"/>
                    <a:cs typeface="Arial" panose="020B0604020202020204" pitchFamily="34" charset="0"/>
                  </a:endParaRPr>
                </a:p>
              </p:txBody>
            </p:sp>
          </p:grpSp>
        </p:grpSp>
      </p:grpSp>
      <p:cxnSp>
        <p:nvCxnSpPr>
          <p:cNvPr id="64" name="Прямая соединительная линия 63">
            <a:extLst>
              <a:ext uri="{FF2B5EF4-FFF2-40B4-BE49-F238E27FC236}">
                <a16:creationId xmlns:a16="http://schemas.microsoft.com/office/drawing/2014/main" id="{9284378A-AB8B-426E-B39F-60C043BD6616}"/>
              </a:ext>
            </a:extLst>
          </p:cNvPr>
          <p:cNvCxnSpPr>
            <a:cxnSpLocks/>
          </p:cNvCxnSpPr>
          <p:nvPr/>
        </p:nvCxnSpPr>
        <p:spPr>
          <a:xfrm>
            <a:off x="6659906" y="1031131"/>
            <a:ext cx="0" cy="5339744"/>
          </a:xfrm>
          <a:prstGeom prst="line">
            <a:avLst/>
          </a:prstGeom>
          <a:ln w="19050">
            <a:solidFill>
              <a:srgbClr val="CC8A8A"/>
            </a:solidFill>
            <a:prstDash val="dash"/>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a:extLst>
              <a:ext uri="{FF2B5EF4-FFF2-40B4-BE49-F238E27FC236}">
                <a16:creationId xmlns:a16="http://schemas.microsoft.com/office/drawing/2014/main" id="{94B238AC-8250-4CB1-8104-938D702402FD}"/>
              </a:ext>
            </a:extLst>
          </p:cNvPr>
          <p:cNvCxnSpPr>
            <a:cxnSpLocks/>
          </p:cNvCxnSpPr>
          <p:nvPr/>
        </p:nvCxnSpPr>
        <p:spPr>
          <a:xfrm>
            <a:off x="9185512" y="982527"/>
            <a:ext cx="0" cy="5388348"/>
          </a:xfrm>
          <a:prstGeom prst="line">
            <a:avLst/>
          </a:prstGeom>
          <a:ln w="19050">
            <a:solidFill>
              <a:srgbClr val="CC8A8A"/>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0B49E0-8B1C-A2BA-CD32-A2647F1CFCE3}"/>
              </a:ext>
            </a:extLst>
          </p:cNvPr>
          <p:cNvSpPr txBox="1"/>
          <p:nvPr/>
        </p:nvSpPr>
        <p:spPr>
          <a:xfrm>
            <a:off x="288669" y="304890"/>
            <a:ext cx="9948447" cy="707886"/>
          </a:xfrm>
          <a:prstGeom prst="rect">
            <a:avLst/>
          </a:prstGeom>
          <a:noFill/>
        </p:spPr>
        <p:txBody>
          <a:bodyPr wrap="square">
            <a:spAutoFit/>
          </a:bodyPr>
          <a:lstStyle/>
          <a:p>
            <a:pPr marL="0" marR="0" lvl="0" indent="0" defTabSz="914400" rtl="0" eaLnBrk="0" fontAlgn="base" latinLnBrk="0" hangingPunct="0">
              <a:lnSpc>
                <a:spcPct val="100000"/>
              </a:lnSpc>
              <a:spcBef>
                <a:spcPct val="20000"/>
              </a:spcBef>
              <a:spcAft>
                <a:spcPct val="0"/>
              </a:spcAft>
              <a:buClrTx/>
              <a:buSzTx/>
              <a:buFontTx/>
              <a:buNone/>
              <a:tabLst/>
              <a:defRPr/>
            </a:pPr>
            <a:r>
              <a:rPr lang="ru-RU" sz="2000" b="1" dirty="0">
                <a:latin typeface="Arial" panose="020B0604020202020204" pitchFamily="34" charset="0"/>
                <a:cs typeface="Arial" panose="020B0604020202020204" pitchFamily="34" charset="0"/>
              </a:rPr>
              <a:t>ТРОЙНОЕ ДОЗОЗАВИСИМОЕ ДЕЙСТВИЕ ВЕЛАКСИНА ОБЕСПЕЧИВАЕТ ЕГО ЭФФЕКТИВНОСТЬ В ТЕРАПИИ ДЕПРЕССИИ ЛЮБОЙ СТЕПЕНИ ТЯЖЕСТИ</a:t>
            </a:r>
            <a:endParaRPr kumimoji="0" lang="ru-RU" altLang="ru-RU"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Группа 11">
            <a:extLst>
              <a:ext uri="{FF2B5EF4-FFF2-40B4-BE49-F238E27FC236}">
                <a16:creationId xmlns:a16="http://schemas.microsoft.com/office/drawing/2014/main" id="{E0EBC71C-A184-A01F-BA71-AF2EF251C295}"/>
              </a:ext>
            </a:extLst>
          </p:cNvPr>
          <p:cNvGrpSpPr/>
          <p:nvPr/>
        </p:nvGrpSpPr>
        <p:grpSpPr>
          <a:xfrm>
            <a:off x="275728" y="3259261"/>
            <a:ext cx="3414801" cy="1365273"/>
            <a:chOff x="236889" y="2246233"/>
            <a:chExt cx="3414801" cy="1365273"/>
          </a:xfrm>
        </p:grpSpPr>
        <p:grpSp>
          <p:nvGrpSpPr>
            <p:cNvPr id="13" name="Группа 12">
              <a:extLst>
                <a:ext uri="{FF2B5EF4-FFF2-40B4-BE49-F238E27FC236}">
                  <a16:creationId xmlns:a16="http://schemas.microsoft.com/office/drawing/2014/main" id="{AC116D4F-9FD8-58EE-C5DE-4E8828C036F2}"/>
                </a:ext>
              </a:extLst>
            </p:cNvPr>
            <p:cNvGrpSpPr/>
            <p:nvPr/>
          </p:nvGrpSpPr>
          <p:grpSpPr>
            <a:xfrm>
              <a:off x="236889" y="2255360"/>
              <a:ext cx="3414801" cy="1356146"/>
              <a:chOff x="236889" y="2407268"/>
              <a:chExt cx="3414801" cy="1356146"/>
            </a:xfrm>
          </p:grpSpPr>
          <p:sp>
            <p:nvSpPr>
              <p:cNvPr id="17" name="Стрелка: пятиугольник 16">
                <a:extLst>
                  <a:ext uri="{FF2B5EF4-FFF2-40B4-BE49-F238E27FC236}">
                    <a16:creationId xmlns:a16="http://schemas.microsoft.com/office/drawing/2014/main" id="{FCA2F680-80D4-97DA-D2DF-D4408333089E}"/>
                  </a:ext>
                </a:extLst>
              </p:cNvPr>
              <p:cNvSpPr/>
              <p:nvPr/>
            </p:nvSpPr>
            <p:spPr>
              <a:xfrm>
                <a:off x="282958" y="2996613"/>
                <a:ext cx="3368732" cy="76680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8" name="Рисунок 17">
                <a:extLst>
                  <a:ext uri="{FF2B5EF4-FFF2-40B4-BE49-F238E27FC236}">
                    <a16:creationId xmlns:a16="http://schemas.microsoft.com/office/drawing/2014/main" id="{649B456F-FB22-0CD1-D668-F6BD85C863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9018" y="2407268"/>
                <a:ext cx="1093615" cy="801983"/>
              </a:xfrm>
              <a:prstGeom prst="rect">
                <a:avLst/>
              </a:prstGeom>
            </p:spPr>
          </p:pic>
          <p:sp>
            <p:nvSpPr>
              <p:cNvPr id="24" name="Rectangle 24">
                <a:extLst>
                  <a:ext uri="{FF2B5EF4-FFF2-40B4-BE49-F238E27FC236}">
                    <a16:creationId xmlns:a16="http://schemas.microsoft.com/office/drawing/2014/main" id="{A74AACBE-5D99-440A-5E63-0528C191EB36}"/>
                  </a:ext>
                </a:extLst>
              </p:cNvPr>
              <p:cNvSpPr/>
              <p:nvPr/>
            </p:nvSpPr>
            <p:spPr>
              <a:xfrm>
                <a:off x="236889" y="3139805"/>
                <a:ext cx="3297117" cy="523220"/>
              </a:xfrm>
              <a:prstGeom prst="rect">
                <a:avLst/>
              </a:prstGeom>
            </p:spPr>
            <p:txBody>
              <a:bodyPr wrap="square">
                <a:spAutoFit/>
              </a:bodyPr>
              <a:lstStyle/>
              <a:p>
                <a:pPr algn="ctr"/>
                <a:r>
                  <a:rPr lang="ru-RU" sz="1400" b="1" dirty="0">
                    <a:solidFill>
                      <a:schemeClr val="bg1"/>
                    </a:solidFill>
                    <a:latin typeface="Arial" panose="020B0604020202020204" pitchFamily="34" charset="0"/>
                    <a:cs typeface="Arial" panose="020B0604020202020204" pitchFamily="34" charset="0"/>
                  </a:rPr>
                  <a:t>ДОЗОЗАВИСИМОЕ ДЕЙСТВИЕ ВЕЛАКСИНА</a:t>
                </a:r>
              </a:p>
            </p:txBody>
          </p:sp>
        </p:grpSp>
        <p:pic>
          <p:nvPicPr>
            <p:cNvPr id="15" name="Рисунок 14" descr="Изображение выглядит как текст&#10;&#10;Автоматически созданное описание">
              <a:extLst>
                <a:ext uri="{FF2B5EF4-FFF2-40B4-BE49-F238E27FC236}">
                  <a16:creationId xmlns:a16="http://schemas.microsoft.com/office/drawing/2014/main" id="{9B95B30A-A11F-EFC0-6C4A-EE0AD3A6E1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34165" y="2246233"/>
              <a:ext cx="1093615" cy="801985"/>
            </a:xfrm>
            <a:prstGeom prst="rect">
              <a:avLst/>
            </a:prstGeom>
          </p:spPr>
        </p:pic>
      </p:grpSp>
      <p:cxnSp>
        <p:nvCxnSpPr>
          <p:cNvPr id="29" name="Прямая соединительная линия 28">
            <a:extLst>
              <a:ext uri="{FF2B5EF4-FFF2-40B4-BE49-F238E27FC236}">
                <a16:creationId xmlns:a16="http://schemas.microsoft.com/office/drawing/2014/main" id="{E4563DA2-0F89-9B1A-E871-C4BE53306AD3}"/>
              </a:ext>
            </a:extLst>
          </p:cNvPr>
          <p:cNvCxnSpPr>
            <a:cxnSpLocks/>
          </p:cNvCxnSpPr>
          <p:nvPr/>
        </p:nvCxnSpPr>
        <p:spPr>
          <a:xfrm>
            <a:off x="4157030" y="994250"/>
            <a:ext cx="0" cy="5376625"/>
          </a:xfrm>
          <a:prstGeom prst="line">
            <a:avLst/>
          </a:prstGeom>
          <a:ln w="19050">
            <a:solidFill>
              <a:srgbClr val="CC8A8A"/>
            </a:solidFill>
            <a:prstDash val="dash"/>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9023F5C2-AFF0-9A73-E015-DAC4D7B7E670}"/>
              </a:ext>
            </a:extLst>
          </p:cNvPr>
          <p:cNvCxnSpPr>
            <a:cxnSpLocks/>
          </p:cNvCxnSpPr>
          <p:nvPr/>
        </p:nvCxnSpPr>
        <p:spPr>
          <a:xfrm>
            <a:off x="11676666" y="981261"/>
            <a:ext cx="0" cy="5389614"/>
          </a:xfrm>
          <a:prstGeom prst="line">
            <a:avLst/>
          </a:prstGeom>
          <a:ln w="19050">
            <a:solidFill>
              <a:srgbClr val="CC8A8A"/>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EF3975A-E1C5-17DC-D054-1DC93572F0D0}"/>
              </a:ext>
            </a:extLst>
          </p:cNvPr>
          <p:cNvSpPr txBox="1"/>
          <p:nvPr/>
        </p:nvSpPr>
        <p:spPr>
          <a:xfrm>
            <a:off x="4157030" y="4932157"/>
            <a:ext cx="2459045" cy="1384995"/>
          </a:xfrm>
          <a:prstGeom prst="rect">
            <a:avLst/>
          </a:prstGeom>
          <a:noFill/>
        </p:spPr>
        <p:txBody>
          <a:bodyPr wrap="square">
            <a:spAutoFit/>
          </a:bodyPr>
          <a:lstStyle/>
          <a:p>
            <a:pPr algn="ctr"/>
            <a:r>
              <a:rPr lang="ru-RU" sz="1400" dirty="0">
                <a:latin typeface="Arial" panose="020B0604020202020204" pitchFamily="34" charset="0"/>
                <a:cs typeface="Arial" panose="020B0604020202020204" pitchFamily="34" charset="0"/>
              </a:rPr>
              <a:t>Позволяет корректировать лёгкие депрессивные расстройства, сопровождающиеся гипотимией и тревогой, обсессиями и компульсией</a:t>
            </a:r>
          </a:p>
        </p:txBody>
      </p:sp>
      <p:sp>
        <p:nvSpPr>
          <p:cNvPr id="34" name="TextBox 33">
            <a:extLst>
              <a:ext uri="{FF2B5EF4-FFF2-40B4-BE49-F238E27FC236}">
                <a16:creationId xmlns:a16="http://schemas.microsoft.com/office/drawing/2014/main" id="{502FAEEE-287B-5B38-FEBC-4A352B4A2545}"/>
              </a:ext>
            </a:extLst>
          </p:cNvPr>
          <p:cNvSpPr txBox="1"/>
          <p:nvPr/>
        </p:nvSpPr>
        <p:spPr>
          <a:xfrm>
            <a:off x="6696798" y="4934652"/>
            <a:ext cx="2488714" cy="1169551"/>
          </a:xfrm>
          <a:prstGeom prst="rect">
            <a:avLst/>
          </a:prstGeom>
          <a:noFill/>
        </p:spPr>
        <p:txBody>
          <a:bodyPr wrap="square">
            <a:spAutoFit/>
          </a:bodyPr>
          <a:lstStyle>
            <a:defPPr>
              <a:defRPr lang="ru-RU"/>
            </a:defPPr>
            <a:lvl1pPr algn="ctr">
              <a:defRPr sz="1400">
                <a:latin typeface="Arial" panose="020B0604020202020204" pitchFamily="34" charset="0"/>
                <a:cs typeface="Arial" panose="020B0604020202020204" pitchFamily="34" charset="0"/>
              </a:defRPr>
            </a:lvl1pPr>
          </a:lstStyle>
          <a:p>
            <a:r>
              <a:rPr lang="ru-RU" dirty="0"/>
              <a:t>Способствует купированию депрессивных состояний с психомоторной заторможенностью, рассеянностью</a:t>
            </a:r>
          </a:p>
        </p:txBody>
      </p:sp>
      <p:sp>
        <p:nvSpPr>
          <p:cNvPr id="36" name="TextBox 35">
            <a:extLst>
              <a:ext uri="{FF2B5EF4-FFF2-40B4-BE49-F238E27FC236}">
                <a16:creationId xmlns:a16="http://schemas.microsoft.com/office/drawing/2014/main" id="{F870AC62-F77B-382E-3637-52CEE703A54B}"/>
              </a:ext>
            </a:extLst>
          </p:cNvPr>
          <p:cNvSpPr txBox="1"/>
          <p:nvPr/>
        </p:nvSpPr>
        <p:spPr>
          <a:xfrm>
            <a:off x="9178571" y="4930787"/>
            <a:ext cx="2504318" cy="1169551"/>
          </a:xfrm>
          <a:prstGeom prst="rect">
            <a:avLst/>
          </a:prstGeom>
          <a:noFill/>
        </p:spPr>
        <p:txBody>
          <a:bodyPr wrap="square">
            <a:spAutoFit/>
          </a:bodyPr>
          <a:lstStyle>
            <a:defPPr>
              <a:defRPr lang="ru-RU"/>
            </a:defPPr>
            <a:lvl1pPr algn="ctr">
              <a:defRPr sz="1400">
                <a:latin typeface="Arial" panose="020B0604020202020204" pitchFamily="34" charset="0"/>
                <a:cs typeface="Arial" panose="020B0604020202020204" pitchFamily="34" charset="0"/>
              </a:defRPr>
            </a:lvl1pPr>
          </a:lstStyle>
          <a:p>
            <a:r>
              <a:rPr lang="ru-RU" dirty="0"/>
              <a:t>Подходит для устранения психотических проявлений (дезорганизации, дезориентации, бреда и т.п.)</a:t>
            </a:r>
          </a:p>
        </p:txBody>
      </p:sp>
    </p:spTree>
    <p:custDataLst>
      <p:tags r:id="rId1"/>
    </p:custDataLst>
    <p:extLst>
      <p:ext uri="{BB962C8B-B14F-4D97-AF65-F5344CB8AC3E}">
        <p14:creationId xmlns:p14="http://schemas.microsoft.com/office/powerpoint/2010/main" val="287935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a:extLst>
              <a:ext uri="{FF2B5EF4-FFF2-40B4-BE49-F238E27FC236}">
                <a16:creationId xmlns:a16="http://schemas.microsoft.com/office/drawing/2014/main" id="{A4054B7D-D60A-AAD5-8AC8-A91D89953D3D}"/>
              </a:ext>
            </a:extLst>
          </p:cNvPr>
          <p:cNvGrpSpPr/>
          <p:nvPr/>
        </p:nvGrpSpPr>
        <p:grpSpPr>
          <a:xfrm>
            <a:off x="372534" y="3270902"/>
            <a:ext cx="11437440" cy="2638831"/>
            <a:chOff x="372533" y="3237036"/>
            <a:chExt cx="14372803" cy="3316074"/>
          </a:xfrm>
        </p:grpSpPr>
        <p:sp>
          <p:nvSpPr>
            <p:cNvPr id="24" name="Прямоугольник: скругленные углы 23">
              <a:extLst>
                <a:ext uri="{FF2B5EF4-FFF2-40B4-BE49-F238E27FC236}">
                  <a16:creationId xmlns:a16="http://schemas.microsoft.com/office/drawing/2014/main" id="{5CAFCE7E-7A24-A003-7608-C98EAEB803B5}"/>
                </a:ext>
              </a:extLst>
            </p:cNvPr>
            <p:cNvSpPr/>
            <p:nvPr/>
          </p:nvSpPr>
          <p:spPr>
            <a:xfrm>
              <a:off x="372533" y="3261082"/>
              <a:ext cx="3310705" cy="3292028"/>
            </a:xfrm>
            <a:prstGeom prst="roundRect">
              <a:avLst>
                <a:gd name="adj" fmla="val 74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скругленные углы 24">
              <a:extLst>
                <a:ext uri="{FF2B5EF4-FFF2-40B4-BE49-F238E27FC236}">
                  <a16:creationId xmlns:a16="http://schemas.microsoft.com/office/drawing/2014/main" id="{64185D3A-74E9-85AE-76B5-FD51F2122119}"/>
                </a:ext>
              </a:extLst>
            </p:cNvPr>
            <p:cNvSpPr/>
            <p:nvPr/>
          </p:nvSpPr>
          <p:spPr>
            <a:xfrm>
              <a:off x="4059899" y="3261082"/>
              <a:ext cx="3310705" cy="3292028"/>
            </a:xfrm>
            <a:prstGeom prst="roundRect">
              <a:avLst>
                <a:gd name="adj" fmla="val 74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Прямоугольник: скругленные углы 25">
              <a:extLst>
                <a:ext uri="{FF2B5EF4-FFF2-40B4-BE49-F238E27FC236}">
                  <a16:creationId xmlns:a16="http://schemas.microsoft.com/office/drawing/2014/main" id="{6DC79382-3C49-8132-9045-3D860D80BC25}"/>
                </a:ext>
              </a:extLst>
            </p:cNvPr>
            <p:cNvSpPr/>
            <p:nvPr/>
          </p:nvSpPr>
          <p:spPr>
            <a:xfrm>
              <a:off x="7747265" y="3237036"/>
              <a:ext cx="3310705" cy="3292028"/>
            </a:xfrm>
            <a:prstGeom prst="roundRect">
              <a:avLst>
                <a:gd name="adj" fmla="val 74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Прямоугольник: скругленные углы 26">
              <a:extLst>
                <a:ext uri="{FF2B5EF4-FFF2-40B4-BE49-F238E27FC236}">
                  <a16:creationId xmlns:a16="http://schemas.microsoft.com/office/drawing/2014/main" id="{6EBA611D-142D-E4AF-D815-2BD4AC4C2504}"/>
                </a:ext>
              </a:extLst>
            </p:cNvPr>
            <p:cNvSpPr/>
            <p:nvPr/>
          </p:nvSpPr>
          <p:spPr>
            <a:xfrm>
              <a:off x="11434631" y="3237036"/>
              <a:ext cx="3310705" cy="3292028"/>
            </a:xfrm>
            <a:prstGeom prst="roundRect">
              <a:avLst>
                <a:gd name="adj" fmla="val 74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3" name="Прямоугольник: скругленные углы 22">
            <a:extLst>
              <a:ext uri="{FF2B5EF4-FFF2-40B4-BE49-F238E27FC236}">
                <a16:creationId xmlns:a16="http://schemas.microsoft.com/office/drawing/2014/main" id="{F2839BFB-AAC2-E0D1-B1CE-DC8B784CA2F1}"/>
              </a:ext>
            </a:extLst>
          </p:cNvPr>
          <p:cNvSpPr/>
          <p:nvPr/>
        </p:nvSpPr>
        <p:spPr>
          <a:xfrm>
            <a:off x="372533" y="1159559"/>
            <a:ext cx="11446934" cy="1844986"/>
          </a:xfrm>
          <a:prstGeom prst="roundRect">
            <a:avLst>
              <a:gd name="adj" fmla="val 74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Стрелка: пятиугольник 3">
            <a:extLst>
              <a:ext uri="{FF2B5EF4-FFF2-40B4-BE49-F238E27FC236}">
                <a16:creationId xmlns:a16="http://schemas.microsoft.com/office/drawing/2014/main" id="{DC44D349-73E3-472B-BF03-A55AD4D9B7C6}"/>
              </a:ext>
            </a:extLst>
          </p:cNvPr>
          <p:cNvSpPr/>
          <p:nvPr/>
        </p:nvSpPr>
        <p:spPr>
          <a:xfrm>
            <a:off x="2101267" y="1391841"/>
            <a:ext cx="2061299" cy="1305426"/>
          </a:xfrm>
          <a:prstGeom prst="homePlate">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Группа 4">
            <a:extLst>
              <a:ext uri="{FF2B5EF4-FFF2-40B4-BE49-F238E27FC236}">
                <a16:creationId xmlns:a16="http://schemas.microsoft.com/office/drawing/2014/main" id="{DB7CD9BF-169C-48DA-ACC0-C3B06FB21EC1}"/>
              </a:ext>
            </a:extLst>
          </p:cNvPr>
          <p:cNvGrpSpPr/>
          <p:nvPr/>
        </p:nvGrpSpPr>
        <p:grpSpPr>
          <a:xfrm>
            <a:off x="2326244" y="1449156"/>
            <a:ext cx="1259815" cy="1190795"/>
            <a:chOff x="3079151" y="2754759"/>
            <a:chExt cx="1259815" cy="1190795"/>
          </a:xfrm>
        </p:grpSpPr>
        <p:pic>
          <p:nvPicPr>
            <p:cNvPr id="73" name="Picture 7" descr="A picture containing fruit, food&#10;&#10;Description automatically generated">
              <a:extLst>
                <a:ext uri="{FF2B5EF4-FFF2-40B4-BE49-F238E27FC236}">
                  <a16:creationId xmlns:a16="http://schemas.microsoft.com/office/drawing/2014/main" id="{6D3002BE-0C65-4E4E-8353-E2BAB18B9C7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63889" b="72846"/>
            <a:stretch/>
          </p:blipFill>
          <p:spPr>
            <a:xfrm rot="3154565">
              <a:off x="3457135" y="3236349"/>
              <a:ext cx="489854" cy="402382"/>
            </a:xfrm>
            <a:prstGeom prst="rect">
              <a:avLst/>
            </a:prstGeom>
          </p:spPr>
        </p:pic>
        <p:pic>
          <p:nvPicPr>
            <p:cNvPr id="74" name="Picture 7" descr="A picture containing fruit, food&#10;&#10;Description automatically generated">
              <a:extLst>
                <a:ext uri="{FF2B5EF4-FFF2-40B4-BE49-F238E27FC236}">
                  <a16:creationId xmlns:a16="http://schemas.microsoft.com/office/drawing/2014/main" id="{028F90F7-C1BF-4AC1-BD07-CBA3D6A8E8D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63889" b="72846"/>
            <a:stretch/>
          </p:blipFill>
          <p:spPr>
            <a:xfrm rot="3154565">
              <a:off x="3935424" y="3012115"/>
              <a:ext cx="443104" cy="363980"/>
            </a:xfrm>
            <a:prstGeom prst="rect">
              <a:avLst/>
            </a:prstGeom>
          </p:spPr>
        </p:pic>
        <p:pic>
          <p:nvPicPr>
            <p:cNvPr id="75" name="Picture 7" descr="A picture containing fruit, food&#10;&#10;Description automatically generated">
              <a:extLst>
                <a:ext uri="{FF2B5EF4-FFF2-40B4-BE49-F238E27FC236}">
                  <a16:creationId xmlns:a16="http://schemas.microsoft.com/office/drawing/2014/main" id="{30E00F9F-349D-4E9F-B2B6-02F31430F88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63889" b="72846"/>
            <a:stretch/>
          </p:blipFill>
          <p:spPr>
            <a:xfrm rot="3154565">
              <a:off x="3753558" y="3558108"/>
              <a:ext cx="425430" cy="349462"/>
            </a:xfrm>
            <a:prstGeom prst="rect">
              <a:avLst/>
            </a:prstGeom>
          </p:spPr>
        </p:pic>
        <p:pic>
          <p:nvPicPr>
            <p:cNvPr id="76" name="Picture 7" descr="A picture containing fruit, food&#10;&#10;Description automatically generated">
              <a:extLst>
                <a:ext uri="{FF2B5EF4-FFF2-40B4-BE49-F238E27FC236}">
                  <a16:creationId xmlns:a16="http://schemas.microsoft.com/office/drawing/2014/main" id="{FCD1C4C3-6998-412B-8545-4642C036F36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63889" b="72846"/>
            <a:stretch/>
          </p:blipFill>
          <p:spPr>
            <a:xfrm rot="3154565">
              <a:off x="3157208" y="2806918"/>
              <a:ext cx="584198" cy="479879"/>
            </a:xfrm>
            <a:prstGeom prst="rect">
              <a:avLst/>
            </a:prstGeom>
          </p:spPr>
        </p:pic>
        <p:pic>
          <p:nvPicPr>
            <p:cNvPr id="77" name="Picture 7" descr="A picture containing fruit, food&#10;&#10;Description automatically generated">
              <a:extLst>
                <a:ext uri="{FF2B5EF4-FFF2-40B4-BE49-F238E27FC236}">
                  <a16:creationId xmlns:a16="http://schemas.microsoft.com/office/drawing/2014/main" id="{7A832799-B913-452D-B566-A6AC6EAFEE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63889" b="72846"/>
            <a:stretch/>
          </p:blipFill>
          <p:spPr>
            <a:xfrm rot="3154565">
              <a:off x="3051828" y="3430087"/>
              <a:ext cx="306021" cy="251376"/>
            </a:xfrm>
            <a:prstGeom prst="rect">
              <a:avLst/>
            </a:prstGeom>
          </p:spPr>
        </p:pic>
      </p:grpSp>
      <p:sp>
        <p:nvSpPr>
          <p:cNvPr id="9" name="TextBox 8">
            <a:extLst>
              <a:ext uri="{FF2B5EF4-FFF2-40B4-BE49-F238E27FC236}">
                <a16:creationId xmlns:a16="http://schemas.microsoft.com/office/drawing/2014/main" id="{B04C25F8-F354-1064-939E-B37BA0F6FCDC}"/>
              </a:ext>
            </a:extLst>
          </p:cNvPr>
          <p:cNvSpPr txBox="1"/>
          <p:nvPr/>
        </p:nvSpPr>
        <p:spPr>
          <a:xfrm>
            <a:off x="4463165" y="1416096"/>
            <a:ext cx="7349096" cy="1323439"/>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Велаксин® капсулы пролонгированного действия </a:t>
            </a:r>
            <a:r>
              <a:rPr lang="ru-RU" sz="2000" dirty="0">
                <a:latin typeface="Arial" panose="020B0604020202020204" pitchFamily="34" charset="0"/>
                <a:cs typeface="Arial" panose="020B0604020202020204" pitchFamily="34" charset="0"/>
              </a:rPr>
              <a:t>содержат пеллеты сферической формы из которых в пищеварительный тракт медленно высвобождается активное вещество </a:t>
            </a:r>
          </a:p>
        </p:txBody>
      </p:sp>
      <p:sp>
        <p:nvSpPr>
          <p:cNvPr id="12" name="TextBox 11">
            <a:extLst>
              <a:ext uri="{FF2B5EF4-FFF2-40B4-BE49-F238E27FC236}">
                <a16:creationId xmlns:a16="http://schemas.microsoft.com/office/drawing/2014/main" id="{B92A6658-9F45-22AC-9517-95F5A33FA470}"/>
              </a:ext>
            </a:extLst>
          </p:cNvPr>
          <p:cNvSpPr txBox="1"/>
          <p:nvPr/>
        </p:nvSpPr>
        <p:spPr>
          <a:xfrm>
            <a:off x="288669" y="304890"/>
            <a:ext cx="9948447" cy="707886"/>
          </a:xfrm>
          <a:prstGeom prst="rect">
            <a:avLst/>
          </a:prstGeom>
          <a:noFill/>
        </p:spPr>
        <p:txBody>
          <a:bodyPr wrap="square">
            <a:spAutoFit/>
          </a:bodyPr>
          <a:lstStyle/>
          <a:p>
            <a:pPr marL="0" marR="0" lvl="0" indent="0" defTabSz="914400" rtl="0" eaLnBrk="0" fontAlgn="base" latinLnBrk="0" hangingPunct="0">
              <a:lnSpc>
                <a:spcPct val="100000"/>
              </a:lnSpc>
              <a:spcBef>
                <a:spcPct val="20000"/>
              </a:spcBef>
              <a:spcAft>
                <a:spcPct val="0"/>
              </a:spcAft>
              <a:buClrTx/>
              <a:buSzTx/>
              <a:buFontTx/>
              <a:buNone/>
              <a:tabLst/>
              <a:defRPr/>
            </a:pPr>
            <a:r>
              <a:rPr lang="ru-RU" sz="2000" b="1" dirty="0">
                <a:latin typeface="Arial" panose="020B0604020202020204" pitchFamily="34" charset="0"/>
                <a:cs typeface="Arial" panose="020B0604020202020204" pitchFamily="34" charset="0"/>
              </a:rPr>
              <a:t>ВЕЛАКСИН КАПСУЛЫ ПРОЛОНГИРОВАННОГО ДЕЙСТВИЯ – УНИКАЛЬНАЯ ИННОВАЦИОННАЯ ФОРМА ВЫПУСКА</a:t>
            </a:r>
          </a:p>
        </p:txBody>
      </p:sp>
      <p:grpSp>
        <p:nvGrpSpPr>
          <p:cNvPr id="13" name="Группа 12">
            <a:extLst>
              <a:ext uri="{FF2B5EF4-FFF2-40B4-BE49-F238E27FC236}">
                <a16:creationId xmlns:a16="http://schemas.microsoft.com/office/drawing/2014/main" id="{65C18E62-B9C7-9E45-0D7E-5E7AC61A73DC}"/>
              </a:ext>
            </a:extLst>
          </p:cNvPr>
          <p:cNvGrpSpPr/>
          <p:nvPr/>
        </p:nvGrpSpPr>
        <p:grpSpPr>
          <a:xfrm>
            <a:off x="621490" y="1386578"/>
            <a:ext cx="1310689" cy="1310689"/>
            <a:chOff x="8690156" y="3397263"/>
            <a:chExt cx="1178972" cy="1178972"/>
          </a:xfrm>
        </p:grpSpPr>
        <p:grpSp>
          <p:nvGrpSpPr>
            <p:cNvPr id="17" name="Группа 16">
              <a:extLst>
                <a:ext uri="{FF2B5EF4-FFF2-40B4-BE49-F238E27FC236}">
                  <a16:creationId xmlns:a16="http://schemas.microsoft.com/office/drawing/2014/main" id="{9C7331D0-82A5-4DCD-4456-D68A28AC035F}"/>
                </a:ext>
              </a:extLst>
            </p:cNvPr>
            <p:cNvGrpSpPr/>
            <p:nvPr/>
          </p:nvGrpSpPr>
          <p:grpSpPr>
            <a:xfrm>
              <a:off x="8690156" y="3397263"/>
              <a:ext cx="1178972" cy="1178972"/>
              <a:chOff x="2979656" y="2102136"/>
              <a:chExt cx="1178972" cy="1178972"/>
            </a:xfrm>
          </p:grpSpPr>
          <p:sp>
            <p:nvSpPr>
              <p:cNvPr id="19" name="Часть круга 18">
                <a:extLst>
                  <a:ext uri="{FF2B5EF4-FFF2-40B4-BE49-F238E27FC236}">
                    <a16:creationId xmlns:a16="http://schemas.microsoft.com/office/drawing/2014/main" id="{836E2ED4-4C91-7497-681F-F788929376E8}"/>
                  </a:ext>
                </a:extLst>
              </p:cNvPr>
              <p:cNvSpPr/>
              <p:nvPr/>
            </p:nvSpPr>
            <p:spPr>
              <a:xfrm rot="12627306">
                <a:off x="2979656" y="2102136"/>
                <a:ext cx="1178972" cy="1178972"/>
              </a:xfrm>
              <a:prstGeom prst="pie">
                <a:avLst>
                  <a:gd name="adj1" fmla="val 5340471"/>
                  <a:gd name="adj2" fmla="val 16200000"/>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0" name="Часть круга 19">
                <a:extLst>
                  <a:ext uri="{FF2B5EF4-FFF2-40B4-BE49-F238E27FC236}">
                    <a16:creationId xmlns:a16="http://schemas.microsoft.com/office/drawing/2014/main" id="{BE6977FC-FF7A-7194-9F5D-D1270507E39F}"/>
                  </a:ext>
                </a:extLst>
              </p:cNvPr>
              <p:cNvSpPr/>
              <p:nvPr/>
            </p:nvSpPr>
            <p:spPr>
              <a:xfrm rot="1839576">
                <a:off x="2994385" y="2133633"/>
                <a:ext cx="1155860" cy="1119488"/>
              </a:xfrm>
              <a:prstGeom prst="pie">
                <a:avLst>
                  <a:gd name="adj1" fmla="val 5340471"/>
                  <a:gd name="adj2" fmla="val 16200000"/>
                </a:avLst>
              </a:prstGeom>
              <a:noFill/>
              <a:ln w="5715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grpSp>
        <p:pic>
          <p:nvPicPr>
            <p:cNvPr id="18" name="Picture 39" descr="A picture containing food&#10;&#10;Description automatically generated">
              <a:extLst>
                <a:ext uri="{FF2B5EF4-FFF2-40B4-BE49-F238E27FC236}">
                  <a16:creationId xmlns:a16="http://schemas.microsoft.com/office/drawing/2014/main" id="{EA571DC1-3853-84B9-3947-28AA9B31E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61009">
              <a:off x="8773174" y="3824583"/>
              <a:ext cx="1004674" cy="388906"/>
            </a:xfrm>
            <a:prstGeom prst="rect">
              <a:avLst/>
            </a:prstGeom>
            <a:effectLst>
              <a:outerShdw blurRad="50800" dist="25400" dir="2700000" sx="99000" sy="99000" algn="tl" rotWithShape="0">
                <a:prstClr val="black">
                  <a:alpha val="29000"/>
                </a:prstClr>
              </a:outerShdw>
            </a:effectLst>
          </p:spPr>
        </p:pic>
      </p:grpSp>
      <p:sp>
        <p:nvSpPr>
          <p:cNvPr id="22" name="TextBox 21">
            <a:extLst>
              <a:ext uri="{FF2B5EF4-FFF2-40B4-BE49-F238E27FC236}">
                <a16:creationId xmlns:a16="http://schemas.microsoft.com/office/drawing/2014/main" id="{37E451F3-58A1-5BE9-5A83-3BC311881D85}"/>
              </a:ext>
            </a:extLst>
          </p:cNvPr>
          <p:cNvSpPr txBox="1"/>
          <p:nvPr/>
        </p:nvSpPr>
        <p:spPr>
          <a:xfrm>
            <a:off x="505425" y="4868614"/>
            <a:ext cx="2589263" cy="923330"/>
          </a:xfrm>
          <a:prstGeom prst="rect">
            <a:avLst/>
          </a:prstGeom>
          <a:noFill/>
        </p:spPr>
        <p:txBody>
          <a:bodyPr wrap="square">
            <a:spAutoFit/>
          </a:bodyPr>
          <a:lstStyle/>
          <a:p>
            <a:r>
              <a:rPr lang="ru-RU" dirty="0">
                <a:latin typeface="Arial" panose="020B0604020202020204" pitchFamily="34" charset="0"/>
                <a:cs typeface="Arial" panose="020B0604020202020204" pitchFamily="34" charset="0"/>
              </a:rPr>
              <a:t>Обеспечивает пролонгированное действие 24 часа</a:t>
            </a:r>
          </a:p>
        </p:txBody>
      </p:sp>
      <p:sp>
        <p:nvSpPr>
          <p:cNvPr id="30" name="TextBox 29">
            <a:extLst>
              <a:ext uri="{FF2B5EF4-FFF2-40B4-BE49-F238E27FC236}">
                <a16:creationId xmlns:a16="http://schemas.microsoft.com/office/drawing/2014/main" id="{AA71E65F-E7EE-8FC0-A195-385CACE87600}"/>
              </a:ext>
            </a:extLst>
          </p:cNvPr>
          <p:cNvSpPr txBox="1"/>
          <p:nvPr/>
        </p:nvSpPr>
        <p:spPr>
          <a:xfrm>
            <a:off x="3394424" y="4847136"/>
            <a:ext cx="2413709" cy="923330"/>
          </a:xfrm>
          <a:prstGeom prst="rect">
            <a:avLst/>
          </a:prstGeom>
          <a:noFill/>
        </p:spPr>
        <p:txBody>
          <a:bodyPr wrap="square">
            <a:spAutoFit/>
          </a:bodyPr>
          <a:lstStyle/>
          <a:p>
            <a:r>
              <a:rPr lang="ru-RU" dirty="0">
                <a:latin typeface="Arial" panose="020B0604020202020204" pitchFamily="34" charset="0"/>
                <a:cs typeface="Arial" panose="020B0604020202020204" pitchFamily="34" charset="0"/>
              </a:rPr>
              <a:t>Удобный однократный прием 1 капсула в сутки</a:t>
            </a:r>
          </a:p>
        </p:txBody>
      </p:sp>
      <p:sp>
        <p:nvSpPr>
          <p:cNvPr id="32" name="TextBox 31">
            <a:extLst>
              <a:ext uri="{FF2B5EF4-FFF2-40B4-BE49-F238E27FC236}">
                <a16:creationId xmlns:a16="http://schemas.microsoft.com/office/drawing/2014/main" id="{7901FD7A-5792-19A0-46B0-3853FC249F78}"/>
              </a:ext>
            </a:extLst>
          </p:cNvPr>
          <p:cNvSpPr txBox="1"/>
          <p:nvPr/>
        </p:nvSpPr>
        <p:spPr>
          <a:xfrm>
            <a:off x="6390990" y="4806438"/>
            <a:ext cx="2634558" cy="923330"/>
          </a:xfrm>
          <a:prstGeom prst="rect">
            <a:avLst/>
          </a:prstGeom>
          <a:noFill/>
        </p:spPr>
        <p:txBody>
          <a:bodyPr wrap="square">
            <a:spAutoFit/>
          </a:bodyPr>
          <a:lstStyle/>
          <a:p>
            <a:r>
              <a:rPr lang="ru-RU" dirty="0">
                <a:latin typeface="Arial" panose="020B0604020202020204" pitchFamily="34" charset="0"/>
                <a:cs typeface="Arial" panose="020B0604020202020204" pitchFamily="34" charset="0"/>
              </a:rPr>
              <a:t>Меньшая* частота нежелательных явлений</a:t>
            </a:r>
          </a:p>
        </p:txBody>
      </p:sp>
      <p:sp>
        <p:nvSpPr>
          <p:cNvPr id="34" name="TextBox 33">
            <a:extLst>
              <a:ext uri="{FF2B5EF4-FFF2-40B4-BE49-F238E27FC236}">
                <a16:creationId xmlns:a16="http://schemas.microsoft.com/office/drawing/2014/main" id="{F98F46F6-75F3-AD8C-8400-64F6E108B56C}"/>
              </a:ext>
            </a:extLst>
          </p:cNvPr>
          <p:cNvSpPr txBox="1"/>
          <p:nvPr/>
        </p:nvSpPr>
        <p:spPr>
          <a:xfrm>
            <a:off x="264694" y="6325665"/>
            <a:ext cx="10897309" cy="461665"/>
          </a:xfrm>
          <a:prstGeom prst="rect">
            <a:avLst/>
          </a:prstGeom>
          <a:noFill/>
        </p:spPr>
        <p:txBody>
          <a:bodyPr wrap="square">
            <a:spAutoFit/>
          </a:bodyPr>
          <a:lstStyle/>
          <a:p>
            <a:r>
              <a:rPr lang="en-US" sz="600" dirty="0">
                <a:latin typeface="Arial" panose="020B0604020202020204" pitchFamily="34" charset="0"/>
                <a:cs typeface="Arial" panose="020B0604020202020204" pitchFamily="34" charset="0"/>
              </a:rPr>
              <a:t>*</a:t>
            </a:r>
            <a:r>
              <a:rPr lang="ru-RU" sz="600" dirty="0">
                <a:latin typeface="Arial" panose="020B0604020202020204" pitchFamily="34" charset="0"/>
                <a:cs typeface="Arial" panose="020B0604020202020204" pitchFamily="34" charset="0"/>
              </a:rPr>
              <a:t>По сравнению с не пролонгированными формами</a:t>
            </a:r>
          </a:p>
          <a:p>
            <a:r>
              <a:rPr lang="ru-RU" sz="600" dirty="0">
                <a:latin typeface="Arial" panose="020B0604020202020204" pitchFamily="34" charset="0"/>
                <a:cs typeface="Arial" panose="020B0604020202020204" pitchFamily="34" charset="0"/>
              </a:rPr>
              <a:t>Инструкция по медицинскому применению лекарственного препарата Велаксин® РУ: ЛСР-000030 </a:t>
            </a:r>
            <a:endParaRPr lang="en-US" sz="600" dirty="0">
              <a:latin typeface="Arial" panose="020B0604020202020204" pitchFamily="34" charset="0"/>
              <a:cs typeface="Arial" panose="020B0604020202020204" pitchFamily="34" charset="0"/>
            </a:endParaRPr>
          </a:p>
          <a:p>
            <a:r>
              <a:rPr lang="ru-RU" sz="600" dirty="0">
                <a:latin typeface="Arial" panose="020B0604020202020204" pitchFamily="34" charset="0"/>
                <a:cs typeface="Arial" panose="020B0604020202020204" pitchFamily="34" charset="0"/>
              </a:rPr>
              <a:t>Мосолов С.Н. Клиническая эффективность и переносимость препарата венлафаксин (Велаксин) при лечении умеренной и тяжелой депрессии. Современная терапия расстройств. ТПР №3-2007</a:t>
            </a:r>
          </a:p>
          <a:p>
            <a:r>
              <a:rPr lang="ru-RU" sz="600" dirty="0">
                <a:latin typeface="Arial" panose="020B0604020202020204" pitchFamily="34" charset="0"/>
                <a:cs typeface="Arial" panose="020B0604020202020204" pitchFamily="34" charset="0"/>
              </a:rPr>
              <a:t>Беккер Р.А., Быков Ю.В. Велаксин® в капсулах: представление новой пролонгированной формы и обзор новейших данных об эффективности и безопасности. Психиатрия и психофармакотерапия. 2017; 19 (6): 33–41</a:t>
            </a:r>
          </a:p>
        </p:txBody>
      </p:sp>
      <p:sp>
        <p:nvSpPr>
          <p:cNvPr id="35" name="TextBox 34">
            <a:extLst>
              <a:ext uri="{FF2B5EF4-FFF2-40B4-BE49-F238E27FC236}">
                <a16:creationId xmlns:a16="http://schemas.microsoft.com/office/drawing/2014/main" id="{655B409F-4A12-BD76-58D2-3E333E1B3E5C}"/>
              </a:ext>
            </a:extLst>
          </p:cNvPr>
          <p:cNvSpPr txBox="1"/>
          <p:nvPr/>
        </p:nvSpPr>
        <p:spPr>
          <a:xfrm>
            <a:off x="9263012" y="4847136"/>
            <a:ext cx="2634558" cy="923330"/>
          </a:xfrm>
          <a:prstGeom prst="rect">
            <a:avLst/>
          </a:prstGeom>
          <a:noFill/>
        </p:spPr>
        <p:txBody>
          <a:bodyPr wrap="square">
            <a:spAutoFit/>
          </a:bodyPr>
          <a:lstStyle/>
          <a:p>
            <a:r>
              <a:rPr lang="ru-RU" dirty="0">
                <a:latin typeface="Arial" panose="020B0604020202020204" pitchFamily="34" charset="0"/>
                <a:cs typeface="Arial" panose="020B0604020202020204" pitchFamily="34" charset="0"/>
              </a:rPr>
              <a:t>Более* высокая комплаентность терапии</a:t>
            </a:r>
          </a:p>
        </p:txBody>
      </p:sp>
      <p:grpSp>
        <p:nvGrpSpPr>
          <p:cNvPr id="69" name="Группа 68">
            <a:extLst>
              <a:ext uri="{FF2B5EF4-FFF2-40B4-BE49-F238E27FC236}">
                <a16:creationId xmlns:a16="http://schemas.microsoft.com/office/drawing/2014/main" id="{52808E9E-CA65-2BAA-B482-D70AAE6A33F6}"/>
              </a:ext>
            </a:extLst>
          </p:cNvPr>
          <p:cNvGrpSpPr/>
          <p:nvPr/>
        </p:nvGrpSpPr>
        <p:grpSpPr>
          <a:xfrm>
            <a:off x="600572" y="3534705"/>
            <a:ext cx="1089241" cy="1089241"/>
            <a:chOff x="600572" y="3534705"/>
            <a:chExt cx="1089241" cy="1089241"/>
          </a:xfrm>
        </p:grpSpPr>
        <p:cxnSp>
          <p:nvCxnSpPr>
            <p:cNvPr id="40" name="Straight Connector 51">
              <a:extLst>
                <a:ext uri="{FF2B5EF4-FFF2-40B4-BE49-F238E27FC236}">
                  <a16:creationId xmlns:a16="http://schemas.microsoft.com/office/drawing/2014/main" id="{E4438593-9891-2272-AF63-49DA959EDCD3}"/>
                </a:ext>
              </a:extLst>
            </p:cNvPr>
            <p:cNvCxnSpPr>
              <a:cxnSpLocks/>
            </p:cNvCxnSpPr>
            <p:nvPr/>
          </p:nvCxnSpPr>
          <p:spPr>
            <a:xfrm flipV="1">
              <a:off x="1130866" y="3653238"/>
              <a:ext cx="0" cy="139829"/>
            </a:xfrm>
            <a:prstGeom prst="line">
              <a:avLst/>
            </a:prstGeom>
            <a:ln w="76200" cap="rnd">
              <a:solidFill>
                <a:srgbClr val="C0807B"/>
              </a:solidFill>
            </a:ln>
          </p:spPr>
          <p:style>
            <a:lnRef idx="1">
              <a:schemeClr val="accent1"/>
            </a:lnRef>
            <a:fillRef idx="0">
              <a:schemeClr val="accent1"/>
            </a:fillRef>
            <a:effectRef idx="0">
              <a:schemeClr val="accent1"/>
            </a:effectRef>
            <a:fontRef idx="minor">
              <a:schemeClr val="tx1"/>
            </a:fontRef>
          </p:style>
        </p:cxnSp>
        <p:grpSp>
          <p:nvGrpSpPr>
            <p:cNvPr id="53" name="Группа 52">
              <a:extLst>
                <a:ext uri="{FF2B5EF4-FFF2-40B4-BE49-F238E27FC236}">
                  <a16:creationId xmlns:a16="http://schemas.microsoft.com/office/drawing/2014/main" id="{5C9A0F3A-BB4B-06BC-A527-B766490A3425}"/>
                </a:ext>
              </a:extLst>
            </p:cNvPr>
            <p:cNvGrpSpPr/>
            <p:nvPr/>
          </p:nvGrpSpPr>
          <p:grpSpPr>
            <a:xfrm>
              <a:off x="600572" y="3534705"/>
              <a:ext cx="1089241" cy="1089241"/>
              <a:chOff x="600572" y="3534705"/>
              <a:chExt cx="1089241" cy="1089241"/>
            </a:xfrm>
          </p:grpSpPr>
          <p:sp>
            <p:nvSpPr>
              <p:cNvPr id="36" name="Дуга 35">
                <a:extLst>
                  <a:ext uri="{FF2B5EF4-FFF2-40B4-BE49-F238E27FC236}">
                    <a16:creationId xmlns:a16="http://schemas.microsoft.com/office/drawing/2014/main" id="{25B5B72E-ABA4-CCD8-A69E-F32C188F7D6D}"/>
                  </a:ext>
                </a:extLst>
              </p:cNvPr>
              <p:cNvSpPr/>
              <p:nvPr/>
            </p:nvSpPr>
            <p:spPr>
              <a:xfrm>
                <a:off x="600572" y="3534705"/>
                <a:ext cx="1089241" cy="1089241"/>
              </a:xfrm>
              <a:prstGeom prst="arc">
                <a:avLst>
                  <a:gd name="adj1" fmla="val 16200000"/>
                  <a:gd name="adj2" fmla="val 14827015"/>
                </a:avLst>
              </a:prstGeom>
              <a:ln w="38100">
                <a:solidFill>
                  <a:srgbClr val="C0807B"/>
                </a:solidFill>
                <a:tailEnd type="triangle" w="lg" len="lg"/>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ru-RU" dirty="0"/>
              </a:p>
            </p:txBody>
          </p:sp>
          <p:cxnSp>
            <p:nvCxnSpPr>
              <p:cNvPr id="45" name="Straight Connector 51">
                <a:extLst>
                  <a:ext uri="{FF2B5EF4-FFF2-40B4-BE49-F238E27FC236}">
                    <a16:creationId xmlns:a16="http://schemas.microsoft.com/office/drawing/2014/main" id="{F3C60225-87A3-17C3-5361-6181FD56D665}"/>
                  </a:ext>
                </a:extLst>
              </p:cNvPr>
              <p:cNvCxnSpPr>
                <a:cxnSpLocks/>
              </p:cNvCxnSpPr>
              <p:nvPr/>
            </p:nvCxnSpPr>
            <p:spPr>
              <a:xfrm flipV="1">
                <a:off x="1130866" y="4347499"/>
                <a:ext cx="0" cy="139829"/>
              </a:xfrm>
              <a:prstGeom prst="line">
                <a:avLst/>
              </a:prstGeom>
              <a:ln w="76200" cap="rnd">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46" name="Straight Connector 51">
                <a:extLst>
                  <a:ext uri="{FF2B5EF4-FFF2-40B4-BE49-F238E27FC236}">
                    <a16:creationId xmlns:a16="http://schemas.microsoft.com/office/drawing/2014/main" id="{A70BC686-D1B6-A64D-4B46-B7370DF074A8}"/>
                  </a:ext>
                </a:extLst>
              </p:cNvPr>
              <p:cNvCxnSpPr>
                <a:cxnSpLocks/>
              </p:cNvCxnSpPr>
              <p:nvPr/>
            </p:nvCxnSpPr>
            <p:spPr>
              <a:xfrm flipH="1">
                <a:off x="691793" y="4076572"/>
                <a:ext cx="139134" cy="0"/>
              </a:xfrm>
              <a:prstGeom prst="line">
                <a:avLst/>
              </a:prstGeom>
              <a:ln w="76200" cap="rnd">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DB5BEA0C-9BA8-7F08-0CD8-38081168881B}"/>
                  </a:ext>
                </a:extLst>
              </p:cNvPr>
              <p:cNvCxnSpPr>
                <a:cxnSpLocks/>
              </p:cNvCxnSpPr>
              <p:nvPr/>
            </p:nvCxnSpPr>
            <p:spPr>
              <a:xfrm flipH="1">
                <a:off x="1436860" y="4076575"/>
                <a:ext cx="139134" cy="0"/>
              </a:xfrm>
              <a:prstGeom prst="line">
                <a:avLst/>
              </a:prstGeom>
              <a:ln w="76200" cap="rnd">
                <a:solidFill>
                  <a:srgbClr val="C0807B"/>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5734FD7-D67C-30FD-9518-18DE5AAE18CE}"/>
                  </a:ext>
                </a:extLst>
              </p:cNvPr>
              <p:cNvSpPr txBox="1"/>
              <p:nvPr/>
            </p:nvSpPr>
            <p:spPr>
              <a:xfrm>
                <a:off x="848272" y="3723152"/>
                <a:ext cx="590226" cy="646331"/>
              </a:xfrm>
              <a:prstGeom prst="rect">
                <a:avLst/>
              </a:prstGeom>
              <a:noFill/>
            </p:spPr>
            <p:txBody>
              <a:bodyPr wrap="none" rtlCol="0">
                <a:spAutoFit/>
              </a:bodyPr>
              <a:lstStyle/>
              <a:p>
                <a:r>
                  <a:rPr lang="en-US" sz="3600" b="1" dirty="0">
                    <a:solidFill>
                      <a:srgbClr val="C0807B"/>
                    </a:solidFill>
                    <a:latin typeface="Akrobat ExtraBold" panose="00000900000000000000" pitchFamily="50" charset="-52"/>
                    <a:cs typeface="Arial" panose="020B0604020202020204" pitchFamily="34" charset="0"/>
                  </a:rPr>
                  <a:t>24</a:t>
                </a:r>
                <a:endParaRPr lang="ru-RU" sz="3600" b="1" dirty="0">
                  <a:solidFill>
                    <a:srgbClr val="C0807B"/>
                  </a:solidFill>
                  <a:latin typeface="Akrobat ExtraBold" panose="00000900000000000000" pitchFamily="50" charset="-52"/>
                  <a:cs typeface="Arial" panose="020B0604020202020204" pitchFamily="34" charset="0"/>
                </a:endParaRPr>
              </a:p>
            </p:txBody>
          </p:sp>
        </p:grpSp>
      </p:grpSp>
      <p:grpSp>
        <p:nvGrpSpPr>
          <p:cNvPr id="81" name="Группа 80">
            <a:extLst>
              <a:ext uri="{FF2B5EF4-FFF2-40B4-BE49-F238E27FC236}">
                <a16:creationId xmlns:a16="http://schemas.microsoft.com/office/drawing/2014/main" id="{2BA3A54E-05D2-E0AA-18A8-CDFEB5DBA239}"/>
              </a:ext>
            </a:extLst>
          </p:cNvPr>
          <p:cNvGrpSpPr/>
          <p:nvPr/>
        </p:nvGrpSpPr>
        <p:grpSpPr>
          <a:xfrm>
            <a:off x="3404069" y="3391772"/>
            <a:ext cx="1404694" cy="904863"/>
            <a:chOff x="3404069" y="3393903"/>
            <a:chExt cx="1524073" cy="981763"/>
          </a:xfrm>
        </p:grpSpPr>
        <p:grpSp>
          <p:nvGrpSpPr>
            <p:cNvPr id="79" name="Группа 78">
              <a:extLst>
                <a:ext uri="{FF2B5EF4-FFF2-40B4-BE49-F238E27FC236}">
                  <a16:creationId xmlns:a16="http://schemas.microsoft.com/office/drawing/2014/main" id="{F08D1CBE-6906-0F9D-F894-B65E43F1EF5B}"/>
                </a:ext>
              </a:extLst>
            </p:cNvPr>
            <p:cNvGrpSpPr/>
            <p:nvPr/>
          </p:nvGrpSpPr>
          <p:grpSpPr>
            <a:xfrm>
              <a:off x="3404069" y="3760544"/>
              <a:ext cx="1473200" cy="615122"/>
              <a:chOff x="3751060" y="4048649"/>
              <a:chExt cx="1473200" cy="615122"/>
            </a:xfrm>
          </p:grpSpPr>
          <p:sp>
            <p:nvSpPr>
              <p:cNvPr id="70" name="Rectangle 28">
                <a:extLst>
                  <a:ext uri="{FF2B5EF4-FFF2-40B4-BE49-F238E27FC236}">
                    <a16:creationId xmlns:a16="http://schemas.microsoft.com/office/drawing/2014/main" id="{A6B45632-425D-267A-17F9-71952B35A7D2}"/>
                  </a:ext>
                </a:extLst>
              </p:cNvPr>
              <p:cNvSpPr/>
              <p:nvPr/>
            </p:nvSpPr>
            <p:spPr>
              <a:xfrm rot="2577834">
                <a:off x="3751060" y="4173297"/>
                <a:ext cx="1473200" cy="490474"/>
              </a:xfrm>
              <a:prstGeom prst="roundRect">
                <a:avLst>
                  <a:gd name="adj" fmla="val 50000"/>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5</a:t>
                </a:r>
                <a:r>
                  <a:rPr lang="en-US" sz="2000" b="1" dirty="0">
                    <a:latin typeface="Arial" panose="020B0604020202020204" pitchFamily="34" charset="0"/>
                    <a:cs typeface="Arial" panose="020B0604020202020204" pitchFamily="34" charset="0"/>
                  </a:rPr>
                  <a:t>-HT</a:t>
                </a:r>
                <a:endParaRPr lang="ru-RU" sz="2000" b="1" dirty="0">
                  <a:latin typeface="Arial" panose="020B0604020202020204" pitchFamily="34" charset="0"/>
                  <a:cs typeface="Arial" panose="020B0604020202020204" pitchFamily="34" charset="0"/>
                </a:endParaRPr>
              </a:p>
            </p:txBody>
          </p:sp>
          <p:sp>
            <p:nvSpPr>
              <p:cNvPr id="71" name="Дуга 70">
                <a:extLst>
                  <a:ext uri="{FF2B5EF4-FFF2-40B4-BE49-F238E27FC236}">
                    <a16:creationId xmlns:a16="http://schemas.microsoft.com/office/drawing/2014/main" id="{DABE29E2-81AD-41B8-217E-DBDB146F2273}"/>
                  </a:ext>
                </a:extLst>
              </p:cNvPr>
              <p:cNvSpPr/>
              <p:nvPr/>
            </p:nvSpPr>
            <p:spPr>
              <a:xfrm rot="4121969">
                <a:off x="4095135" y="4039887"/>
                <a:ext cx="534632" cy="552156"/>
              </a:xfrm>
              <a:prstGeom prst="arc">
                <a:avLst>
                  <a:gd name="adj1" fmla="val 16200000"/>
                  <a:gd name="adj2" fmla="val 2108449"/>
                </a:avLst>
              </a:prstGeom>
              <a:ln w="38100">
                <a:solidFill>
                  <a:srgbClr val="C0807B"/>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ru-RU" dirty="0"/>
              </a:p>
            </p:txBody>
          </p:sp>
        </p:grpSp>
        <p:sp>
          <p:nvSpPr>
            <p:cNvPr id="80" name="TextBox 79">
              <a:extLst>
                <a:ext uri="{FF2B5EF4-FFF2-40B4-BE49-F238E27FC236}">
                  <a16:creationId xmlns:a16="http://schemas.microsoft.com/office/drawing/2014/main" id="{662F8BA4-B641-D8D0-E5DD-0CE9FDDEAB6D}"/>
                </a:ext>
              </a:extLst>
            </p:cNvPr>
            <p:cNvSpPr txBox="1"/>
            <p:nvPr/>
          </p:nvSpPr>
          <p:spPr>
            <a:xfrm>
              <a:off x="4433851" y="3393903"/>
              <a:ext cx="494291" cy="701260"/>
            </a:xfrm>
            <a:prstGeom prst="rect">
              <a:avLst/>
            </a:prstGeom>
            <a:noFill/>
          </p:spPr>
          <p:txBody>
            <a:bodyPr wrap="none" rtlCol="0">
              <a:spAutoFit/>
            </a:bodyPr>
            <a:lstStyle/>
            <a:p>
              <a:r>
                <a:rPr lang="en-US" sz="2400" b="1" dirty="0">
                  <a:solidFill>
                    <a:srgbClr val="C0807B"/>
                  </a:solidFill>
                  <a:latin typeface="Akrobat ExtraBold" panose="00000900000000000000" pitchFamily="50" charset="-52"/>
                  <a:cs typeface="Arial" panose="020B0604020202020204" pitchFamily="34" charset="0"/>
                </a:rPr>
                <a:t>x</a:t>
              </a:r>
              <a:r>
                <a:rPr lang="ru-RU" sz="3600" b="1" dirty="0">
                  <a:solidFill>
                    <a:srgbClr val="C0807B"/>
                  </a:solidFill>
                  <a:latin typeface="Akrobat ExtraBold" panose="00000900000000000000" pitchFamily="50" charset="-52"/>
                  <a:cs typeface="Arial" panose="020B0604020202020204" pitchFamily="34" charset="0"/>
                </a:rPr>
                <a:t>1</a:t>
              </a:r>
            </a:p>
          </p:txBody>
        </p:sp>
      </p:grpSp>
      <p:grpSp>
        <p:nvGrpSpPr>
          <p:cNvPr id="118" name="Группа 117">
            <a:extLst>
              <a:ext uri="{FF2B5EF4-FFF2-40B4-BE49-F238E27FC236}">
                <a16:creationId xmlns:a16="http://schemas.microsoft.com/office/drawing/2014/main" id="{4D0C27A1-1758-84C1-E46D-DB3999937BBC}"/>
              </a:ext>
            </a:extLst>
          </p:cNvPr>
          <p:cNvGrpSpPr/>
          <p:nvPr/>
        </p:nvGrpSpPr>
        <p:grpSpPr>
          <a:xfrm>
            <a:off x="6524090" y="3600442"/>
            <a:ext cx="842889" cy="1045992"/>
            <a:chOff x="6541023" y="3600442"/>
            <a:chExt cx="842889" cy="1045992"/>
          </a:xfrm>
        </p:grpSpPr>
        <p:sp>
          <p:nvSpPr>
            <p:cNvPr id="82" name="Прямоугольник 81">
              <a:extLst>
                <a:ext uri="{FF2B5EF4-FFF2-40B4-BE49-F238E27FC236}">
                  <a16:creationId xmlns:a16="http://schemas.microsoft.com/office/drawing/2014/main" id="{1BF4D7D9-C8A8-20A6-1FDB-36A74C7D251D}"/>
                </a:ext>
              </a:extLst>
            </p:cNvPr>
            <p:cNvSpPr/>
            <p:nvPr/>
          </p:nvSpPr>
          <p:spPr>
            <a:xfrm>
              <a:off x="6541023" y="3600442"/>
              <a:ext cx="384043" cy="1045468"/>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3" name="Прямоугольник 82">
              <a:extLst>
                <a:ext uri="{FF2B5EF4-FFF2-40B4-BE49-F238E27FC236}">
                  <a16:creationId xmlns:a16="http://schemas.microsoft.com/office/drawing/2014/main" id="{F263D4B0-30DA-D5EC-0A15-BA8B97A94171}"/>
                </a:ext>
              </a:extLst>
            </p:cNvPr>
            <p:cNvSpPr/>
            <p:nvPr/>
          </p:nvSpPr>
          <p:spPr>
            <a:xfrm>
              <a:off x="7002401" y="4058665"/>
              <a:ext cx="381511" cy="587769"/>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8206" name="Группа 8205">
            <a:extLst>
              <a:ext uri="{FF2B5EF4-FFF2-40B4-BE49-F238E27FC236}">
                <a16:creationId xmlns:a16="http://schemas.microsoft.com/office/drawing/2014/main" id="{F07BE275-353F-9337-A156-F2BD44181B6F}"/>
              </a:ext>
            </a:extLst>
          </p:cNvPr>
          <p:cNvGrpSpPr/>
          <p:nvPr/>
        </p:nvGrpSpPr>
        <p:grpSpPr>
          <a:xfrm>
            <a:off x="9381902" y="3487633"/>
            <a:ext cx="955102" cy="1141970"/>
            <a:chOff x="9360340" y="3485888"/>
            <a:chExt cx="1104460" cy="1320550"/>
          </a:xfrm>
        </p:grpSpPr>
        <p:sp>
          <p:nvSpPr>
            <p:cNvPr id="84" name="Прямоугольник 83">
              <a:extLst>
                <a:ext uri="{FF2B5EF4-FFF2-40B4-BE49-F238E27FC236}">
                  <a16:creationId xmlns:a16="http://schemas.microsoft.com/office/drawing/2014/main" id="{E0DB7468-71D0-F8BC-A6B8-DA4CEAE39340}"/>
                </a:ext>
              </a:extLst>
            </p:cNvPr>
            <p:cNvSpPr/>
            <p:nvPr/>
          </p:nvSpPr>
          <p:spPr>
            <a:xfrm>
              <a:off x="9360340" y="3599451"/>
              <a:ext cx="1104460" cy="1206987"/>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6" name="Овал 85">
              <a:extLst>
                <a:ext uri="{FF2B5EF4-FFF2-40B4-BE49-F238E27FC236}">
                  <a16:creationId xmlns:a16="http://schemas.microsoft.com/office/drawing/2014/main" id="{00D81FF8-1AEA-3A9F-A2CA-3310E2BCF19B}"/>
                </a:ext>
              </a:extLst>
            </p:cNvPr>
            <p:cNvSpPr/>
            <p:nvPr/>
          </p:nvSpPr>
          <p:spPr>
            <a:xfrm>
              <a:off x="9530067" y="3656626"/>
              <a:ext cx="188448" cy="188448"/>
            </a:xfrm>
            <a:prstGeom prst="ellipse">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7" name="Овал 86">
              <a:extLst>
                <a:ext uri="{FF2B5EF4-FFF2-40B4-BE49-F238E27FC236}">
                  <a16:creationId xmlns:a16="http://schemas.microsoft.com/office/drawing/2014/main" id="{CDB8B35F-74D0-3884-E9C3-3BF6DC0CA65A}"/>
                </a:ext>
              </a:extLst>
            </p:cNvPr>
            <p:cNvSpPr/>
            <p:nvPr/>
          </p:nvSpPr>
          <p:spPr>
            <a:xfrm>
              <a:off x="10083946" y="3656626"/>
              <a:ext cx="188448" cy="188448"/>
            </a:xfrm>
            <a:prstGeom prst="ellipse">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92" name="Straight Connector 51">
              <a:extLst>
                <a:ext uri="{FF2B5EF4-FFF2-40B4-BE49-F238E27FC236}">
                  <a16:creationId xmlns:a16="http://schemas.microsoft.com/office/drawing/2014/main" id="{CDFF82FF-99F7-39DB-D55A-5226FAC1033B}"/>
                </a:ext>
              </a:extLst>
            </p:cNvPr>
            <p:cNvCxnSpPr>
              <a:cxnSpLocks/>
            </p:cNvCxnSpPr>
            <p:nvPr/>
          </p:nvCxnSpPr>
          <p:spPr>
            <a:xfrm>
              <a:off x="10169565" y="3485888"/>
              <a:ext cx="0" cy="239441"/>
            </a:xfrm>
            <a:prstGeom prst="line">
              <a:avLst/>
            </a:prstGeom>
            <a:ln w="76200" cap="rnd">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96" name="Straight Connector 51">
              <a:extLst>
                <a:ext uri="{FF2B5EF4-FFF2-40B4-BE49-F238E27FC236}">
                  <a16:creationId xmlns:a16="http://schemas.microsoft.com/office/drawing/2014/main" id="{B915A845-A62F-1AC1-4E42-14DE6657F902}"/>
                </a:ext>
              </a:extLst>
            </p:cNvPr>
            <p:cNvCxnSpPr>
              <a:cxnSpLocks/>
            </p:cNvCxnSpPr>
            <p:nvPr/>
          </p:nvCxnSpPr>
          <p:spPr>
            <a:xfrm flipV="1">
              <a:off x="9617871" y="3495612"/>
              <a:ext cx="0" cy="246656"/>
            </a:xfrm>
            <a:prstGeom prst="line">
              <a:avLst/>
            </a:prstGeom>
            <a:ln w="76200" cap="rnd">
              <a:solidFill>
                <a:srgbClr val="C0807B"/>
              </a:solidFill>
            </a:ln>
          </p:spPr>
          <p:style>
            <a:lnRef idx="1">
              <a:schemeClr val="accent1"/>
            </a:lnRef>
            <a:fillRef idx="0">
              <a:schemeClr val="accent1"/>
            </a:fillRef>
            <a:effectRef idx="0">
              <a:schemeClr val="accent1"/>
            </a:effectRef>
            <a:fontRef idx="minor">
              <a:schemeClr val="tx1"/>
            </a:fontRef>
          </p:style>
        </p:cxnSp>
        <p:sp>
          <p:nvSpPr>
            <p:cNvPr id="98" name="Прямоугольник 97">
              <a:extLst>
                <a:ext uri="{FF2B5EF4-FFF2-40B4-BE49-F238E27FC236}">
                  <a16:creationId xmlns:a16="http://schemas.microsoft.com/office/drawing/2014/main" id="{FB8CB6CF-2CE6-0017-7E52-19A2E4F4B76C}"/>
                </a:ext>
              </a:extLst>
            </p:cNvPr>
            <p:cNvSpPr/>
            <p:nvPr/>
          </p:nvSpPr>
          <p:spPr>
            <a:xfrm>
              <a:off x="9530067" y="3941088"/>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9" name="Прямоугольник 98">
              <a:extLst>
                <a:ext uri="{FF2B5EF4-FFF2-40B4-BE49-F238E27FC236}">
                  <a16:creationId xmlns:a16="http://schemas.microsoft.com/office/drawing/2014/main" id="{B579F60D-DD0A-D747-74D9-22F1E1DA5DC7}"/>
                </a:ext>
              </a:extLst>
            </p:cNvPr>
            <p:cNvSpPr/>
            <p:nvPr/>
          </p:nvSpPr>
          <p:spPr>
            <a:xfrm>
              <a:off x="10083946" y="3941088"/>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Прямоугольник 99">
              <a:extLst>
                <a:ext uri="{FF2B5EF4-FFF2-40B4-BE49-F238E27FC236}">
                  <a16:creationId xmlns:a16="http://schemas.microsoft.com/office/drawing/2014/main" id="{BDDACDE4-0713-B823-D180-043E5F11EEB8}"/>
                </a:ext>
              </a:extLst>
            </p:cNvPr>
            <p:cNvSpPr/>
            <p:nvPr/>
          </p:nvSpPr>
          <p:spPr>
            <a:xfrm>
              <a:off x="9812557" y="3941088"/>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9" name="Прямоугольник 108">
              <a:extLst>
                <a:ext uri="{FF2B5EF4-FFF2-40B4-BE49-F238E27FC236}">
                  <a16:creationId xmlns:a16="http://schemas.microsoft.com/office/drawing/2014/main" id="{43155C9D-1CBD-553E-4B1A-AA3EB4919E6F}"/>
                </a:ext>
              </a:extLst>
            </p:cNvPr>
            <p:cNvSpPr/>
            <p:nvPr/>
          </p:nvSpPr>
          <p:spPr>
            <a:xfrm>
              <a:off x="9530067" y="4213373"/>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0" name="Прямоугольник 109">
              <a:extLst>
                <a:ext uri="{FF2B5EF4-FFF2-40B4-BE49-F238E27FC236}">
                  <a16:creationId xmlns:a16="http://schemas.microsoft.com/office/drawing/2014/main" id="{405FFF02-8D22-692E-7452-8557DA5CB2D0}"/>
                </a:ext>
              </a:extLst>
            </p:cNvPr>
            <p:cNvSpPr/>
            <p:nvPr/>
          </p:nvSpPr>
          <p:spPr>
            <a:xfrm>
              <a:off x="10083946" y="4213373"/>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1" name="Прямоугольник 110">
              <a:extLst>
                <a:ext uri="{FF2B5EF4-FFF2-40B4-BE49-F238E27FC236}">
                  <a16:creationId xmlns:a16="http://schemas.microsoft.com/office/drawing/2014/main" id="{B328E939-7095-D1A2-EA62-5A6109C13A1A}"/>
                </a:ext>
              </a:extLst>
            </p:cNvPr>
            <p:cNvSpPr/>
            <p:nvPr/>
          </p:nvSpPr>
          <p:spPr>
            <a:xfrm>
              <a:off x="9812557" y="4213373"/>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Прямоугольник 114">
              <a:extLst>
                <a:ext uri="{FF2B5EF4-FFF2-40B4-BE49-F238E27FC236}">
                  <a16:creationId xmlns:a16="http://schemas.microsoft.com/office/drawing/2014/main" id="{F4600D0B-35EF-F1A2-0FBB-A65DC3B8CF1F}"/>
                </a:ext>
              </a:extLst>
            </p:cNvPr>
            <p:cNvSpPr/>
            <p:nvPr/>
          </p:nvSpPr>
          <p:spPr>
            <a:xfrm>
              <a:off x="9530067" y="4480028"/>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6" name="Прямоугольник 115">
              <a:extLst>
                <a:ext uri="{FF2B5EF4-FFF2-40B4-BE49-F238E27FC236}">
                  <a16:creationId xmlns:a16="http://schemas.microsoft.com/office/drawing/2014/main" id="{60E9CBEF-5BCD-CE0D-F78D-5D8DB4CF7D04}"/>
                </a:ext>
              </a:extLst>
            </p:cNvPr>
            <p:cNvSpPr/>
            <p:nvPr/>
          </p:nvSpPr>
          <p:spPr>
            <a:xfrm>
              <a:off x="10083946" y="4480028"/>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7" name="Прямоугольник 116">
              <a:extLst>
                <a:ext uri="{FF2B5EF4-FFF2-40B4-BE49-F238E27FC236}">
                  <a16:creationId xmlns:a16="http://schemas.microsoft.com/office/drawing/2014/main" id="{4A4C86F8-A6C6-3E73-B161-AAB0251B1FF9}"/>
                </a:ext>
              </a:extLst>
            </p:cNvPr>
            <p:cNvSpPr/>
            <p:nvPr/>
          </p:nvSpPr>
          <p:spPr>
            <a:xfrm>
              <a:off x="9812557" y="4480028"/>
              <a:ext cx="188449" cy="197551"/>
            </a:xfrm>
            <a:prstGeom prst="rect">
              <a:avLst/>
            </a:prstGeom>
            <a:noFill/>
            <a:ln w="38100">
              <a:solidFill>
                <a:srgbClr val="C08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8193" name="Группа 8192">
              <a:extLst>
                <a:ext uri="{FF2B5EF4-FFF2-40B4-BE49-F238E27FC236}">
                  <a16:creationId xmlns:a16="http://schemas.microsoft.com/office/drawing/2014/main" id="{35A4E234-D40A-F0D1-4FE9-67EF2C64A2C5}"/>
                </a:ext>
              </a:extLst>
            </p:cNvPr>
            <p:cNvGrpSpPr/>
            <p:nvPr/>
          </p:nvGrpSpPr>
          <p:grpSpPr>
            <a:xfrm>
              <a:off x="9588808" y="3914178"/>
              <a:ext cx="173618" cy="152921"/>
              <a:chOff x="9134898" y="3830795"/>
              <a:chExt cx="173618" cy="152921"/>
            </a:xfrm>
          </p:grpSpPr>
          <p:cxnSp>
            <p:nvCxnSpPr>
              <p:cNvPr id="120" name="Straight Connector 51">
                <a:extLst>
                  <a:ext uri="{FF2B5EF4-FFF2-40B4-BE49-F238E27FC236}">
                    <a16:creationId xmlns:a16="http://schemas.microsoft.com/office/drawing/2014/main" id="{DCFD1EBB-84AA-0BF2-F162-A5CD0867E765}"/>
                  </a:ext>
                </a:extLst>
              </p:cNvPr>
              <p:cNvCxnSpPr>
                <a:cxnSpLocks/>
              </p:cNvCxnSpPr>
              <p:nvPr/>
            </p:nvCxnSpPr>
            <p:spPr>
              <a:xfrm flipH="1">
                <a:off x="9158648" y="3830795"/>
                <a:ext cx="149868" cy="152921"/>
              </a:xfrm>
              <a:prstGeom prst="line">
                <a:avLst/>
              </a:prstGeom>
              <a:ln w="38100" cap="rnd">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123" name="Straight Connector 51">
                <a:extLst>
                  <a:ext uri="{FF2B5EF4-FFF2-40B4-BE49-F238E27FC236}">
                    <a16:creationId xmlns:a16="http://schemas.microsoft.com/office/drawing/2014/main" id="{D3C913D7-66A6-2D45-2178-127A8572124F}"/>
                  </a:ext>
                </a:extLst>
              </p:cNvPr>
              <p:cNvCxnSpPr>
                <a:cxnSpLocks/>
              </p:cNvCxnSpPr>
              <p:nvPr/>
            </p:nvCxnSpPr>
            <p:spPr>
              <a:xfrm flipH="1" flipV="1">
                <a:off x="9134898" y="3907255"/>
                <a:ext cx="23750" cy="73613"/>
              </a:xfrm>
              <a:prstGeom prst="line">
                <a:avLst/>
              </a:prstGeom>
              <a:ln w="38100" cap="rnd">
                <a:solidFill>
                  <a:srgbClr val="C0807B"/>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3519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DCB2EB69-796E-478C-BA0A-2C4BBE842B5A}"/>
              </a:ext>
            </a:extLst>
          </p:cNvPr>
          <p:cNvGrpSpPr/>
          <p:nvPr/>
        </p:nvGrpSpPr>
        <p:grpSpPr>
          <a:xfrm>
            <a:off x="1373804" y="2326229"/>
            <a:ext cx="3691286" cy="1234867"/>
            <a:chOff x="865165" y="2077499"/>
            <a:chExt cx="3691286" cy="1234867"/>
          </a:xfrm>
        </p:grpSpPr>
        <p:sp>
          <p:nvSpPr>
            <p:cNvPr id="10" name="Rectangle 11">
              <a:extLst>
                <a:ext uri="{FF2B5EF4-FFF2-40B4-BE49-F238E27FC236}">
                  <a16:creationId xmlns:a16="http://schemas.microsoft.com/office/drawing/2014/main" id="{B22F22B6-035C-4B86-80D9-1541A4808CF6}"/>
                </a:ext>
              </a:extLst>
            </p:cNvPr>
            <p:cNvSpPr/>
            <p:nvPr/>
          </p:nvSpPr>
          <p:spPr>
            <a:xfrm>
              <a:off x="865165" y="2077499"/>
              <a:ext cx="3691286" cy="1234867"/>
            </a:xfrm>
            <a:prstGeom prst="roundRect">
              <a:avLst/>
            </a:prstGeom>
            <a:solidFill>
              <a:srgbClr val="C080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1026879" y="2275986"/>
              <a:ext cx="3529572" cy="7691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altLang="ru-RU" sz="1800" b="1" dirty="0">
                  <a:solidFill>
                    <a:schemeClr val="bg1"/>
                  </a:solidFill>
                  <a:latin typeface="Arial" panose="020B0604020202020204" pitchFamily="34" charset="0"/>
                  <a:cs typeface="Arial" panose="020B0604020202020204" pitchFamily="34" charset="0"/>
                </a:rPr>
                <a:t>Велаксин обладает ранним началом антидепрессивного действия (с первой недели)</a:t>
              </a:r>
              <a:r>
                <a:rPr lang="ru-RU" altLang="ru-RU" sz="1800" b="1" baseline="30000" dirty="0">
                  <a:solidFill>
                    <a:schemeClr val="bg1"/>
                  </a:solidFill>
                  <a:latin typeface="Arial" panose="020B0604020202020204" pitchFamily="34" charset="0"/>
                  <a:cs typeface="Arial" panose="020B0604020202020204" pitchFamily="34" charset="0"/>
                </a:rPr>
                <a:t>1</a:t>
              </a:r>
            </a:p>
          </p:txBody>
        </p:sp>
      </p:grpSp>
      <p:sp>
        <p:nvSpPr>
          <p:cNvPr id="4" name="Rectangle 2">
            <a:extLst>
              <a:ext uri="{FF2B5EF4-FFF2-40B4-BE49-F238E27FC236}">
                <a16:creationId xmlns:a16="http://schemas.microsoft.com/office/drawing/2014/main" id="{38DA7C65-79BA-43F2-86E0-D371155FCE70}"/>
              </a:ext>
            </a:extLst>
          </p:cNvPr>
          <p:cNvSpPr>
            <a:spLocks noGrp="1" noChangeArrowheads="1"/>
          </p:cNvSpPr>
          <p:nvPr>
            <p:ph type="title" idx="4294967295"/>
          </p:nvPr>
        </p:nvSpPr>
        <p:spPr>
          <a:xfrm>
            <a:off x="459006" y="399371"/>
            <a:ext cx="8677469" cy="580343"/>
          </a:xfrm>
        </p:spPr>
        <p:txBody>
          <a:bodyPr anchor="t">
            <a:noAutofit/>
          </a:bodyPr>
          <a:lstStyle/>
          <a:p>
            <a:pPr>
              <a:defRPr/>
            </a:pPr>
            <a:r>
              <a:rPr lang="ru-RU" sz="3200" dirty="0">
                <a:solidFill>
                  <a:schemeClr val="tx1">
                    <a:lumMod val="85000"/>
                    <a:lumOff val="15000"/>
                  </a:schemeClr>
                </a:solidFill>
              </a:rPr>
              <a:t>Клиническая ценность Велаксина</a:t>
            </a:r>
            <a:endParaRPr lang="ru-RU" sz="3200" baseline="30000" dirty="0">
              <a:solidFill>
                <a:schemeClr val="tx1">
                  <a:lumMod val="85000"/>
                  <a:lumOff val="15000"/>
                </a:schemeClr>
              </a:solidFill>
            </a:endParaRPr>
          </a:p>
        </p:txBody>
      </p:sp>
      <p:sp>
        <p:nvSpPr>
          <p:cNvPr id="9" name="TextBox 8">
            <a:extLst>
              <a:ext uri="{FF2B5EF4-FFF2-40B4-BE49-F238E27FC236}">
                <a16:creationId xmlns:a16="http://schemas.microsoft.com/office/drawing/2014/main" id="{C9BF0851-BCE6-44B4-9A82-292335A332C8}"/>
              </a:ext>
            </a:extLst>
          </p:cNvPr>
          <p:cNvSpPr txBox="1"/>
          <p:nvPr/>
        </p:nvSpPr>
        <p:spPr>
          <a:xfrm>
            <a:off x="90444" y="6028910"/>
            <a:ext cx="10980968" cy="830997"/>
          </a:xfrm>
          <a:prstGeom prst="rect">
            <a:avLst/>
          </a:prstGeom>
          <a:noFill/>
        </p:spPr>
        <p:txBody>
          <a:bodyPr wrap="square" rtlCol="0">
            <a:spAutoFit/>
          </a:bodyPr>
          <a:lstStyle/>
          <a:p>
            <a:pPr marL="228600" indent="-228600">
              <a:buAutoNum type="arabicPeriod"/>
            </a:pPr>
            <a:r>
              <a:rPr lang="en-US" sz="800" dirty="0">
                <a:latin typeface="Arial" panose="020B0604020202020204" pitchFamily="34" charset="0"/>
                <a:cs typeface="Arial" panose="020B0604020202020204" pitchFamily="34" charset="0"/>
              </a:rPr>
              <a:t>Montgomery SA “Rapid onset of action of venlafaxine”, Int. Clinical psychopharmacology, 1995, 10 (2)</a:t>
            </a:r>
            <a:endParaRPr lang="ru-RU" sz="800" dirty="0">
              <a:latin typeface="Arial" panose="020B0604020202020204" pitchFamily="34" charset="0"/>
              <a:cs typeface="Arial" panose="020B0604020202020204" pitchFamily="34" charset="0"/>
            </a:endParaRPr>
          </a:p>
          <a:p>
            <a:pPr marL="228600" indent="-228600">
              <a:buFontTx/>
              <a:buAutoNum type="arabicPeriod"/>
            </a:pPr>
            <a:r>
              <a:rPr lang="ru-RU" sz="800" dirty="0" err="1">
                <a:latin typeface="Arial" panose="020B0604020202020204" pitchFamily="34" charset="0"/>
                <a:cs typeface="Arial" panose="020B0604020202020204" pitchFamily="34" charset="0"/>
              </a:rPr>
              <a:t>Аведисова</a:t>
            </a:r>
            <a:r>
              <a:rPr lang="ru-RU" sz="800" dirty="0">
                <a:latin typeface="Arial" panose="020B0604020202020204" pitchFamily="34" charset="0"/>
                <a:cs typeface="Arial" panose="020B0604020202020204" pitchFamily="34" charset="0"/>
              </a:rPr>
              <a:t> А.С. Ремиссия при терапии антидепрессантами: признак стабилизации состояния или снижения активности процесса. Психиатрия и </a:t>
            </a:r>
            <a:r>
              <a:rPr lang="ru-RU" sz="800" dirty="0" err="1">
                <a:latin typeface="Arial" panose="020B0604020202020204" pitchFamily="34" charset="0"/>
                <a:cs typeface="Arial" panose="020B0604020202020204" pitchFamily="34" charset="0"/>
              </a:rPr>
              <a:t>психофармакотерапия</a:t>
            </a:r>
            <a:r>
              <a:rPr lang="ru-RU" sz="800" dirty="0">
                <a:latin typeface="Arial" panose="020B0604020202020204" pitchFamily="34" charset="0"/>
                <a:cs typeface="Arial" panose="020B0604020202020204" pitchFamily="34" charset="0"/>
              </a:rPr>
              <a:t> 2008; 10(2):33-37</a:t>
            </a:r>
          </a:p>
          <a:p>
            <a:pPr marL="228600" indent="-228600">
              <a:buFontTx/>
              <a:buAutoNum type="arabicPeriod"/>
            </a:pPr>
            <a:r>
              <a:rPr lang="ru-RU" sz="800" dirty="0">
                <a:latin typeface="Arial" panose="020B0604020202020204" pitchFamily="34" charset="0"/>
                <a:cs typeface="Arial" panose="020B0604020202020204" pitchFamily="34" charset="0"/>
              </a:rPr>
              <a:t>Мосолов С.Н. Клиническая эффективность и переносимость препарата венлафаксин (Велаксин) при лечении умеренной и тяжелой депрессии. Современная терапия расстройств. ТПР №3-2007</a:t>
            </a:r>
          </a:p>
          <a:p>
            <a:pPr marL="228600" indent="-228600">
              <a:buFontTx/>
              <a:buAutoNum type="arabicPeriod"/>
            </a:pPr>
            <a:r>
              <a:rPr lang="en-US" sz="800" dirty="0">
                <a:latin typeface="Arial" panose="020B0604020202020204" pitchFamily="34" charset="0"/>
                <a:cs typeface="Arial" panose="020B0604020202020204" pitchFamily="34" charset="0"/>
              </a:rPr>
              <a:t>Plesničar</a:t>
            </a:r>
            <a:r>
              <a:rPr lang="ru-RU"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B.K. . Efficacy and tolerability of venlafaxine extended release in patients with major depressive disorder </a:t>
            </a:r>
            <a:r>
              <a:rPr lang="en-US" sz="800" dirty="0" err="1">
                <a:latin typeface="Arial" panose="020B0604020202020204" pitchFamily="34" charset="0"/>
                <a:cs typeface="Arial" panose="020B0604020202020204" pitchFamily="34" charset="0"/>
              </a:rPr>
              <a:t>Psychiatria</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Danubina</a:t>
            </a:r>
            <a:r>
              <a:rPr lang="en-US" sz="800" dirty="0">
                <a:latin typeface="Arial" panose="020B0604020202020204" pitchFamily="34" charset="0"/>
                <a:cs typeface="Arial" panose="020B0604020202020204" pitchFamily="34" charset="0"/>
              </a:rPr>
              <a:t> 2010; 22(3): 413-417</a:t>
            </a:r>
            <a:endParaRPr lang="ru-RU" sz="800" dirty="0">
              <a:latin typeface="Arial" panose="020B0604020202020204" pitchFamily="34" charset="0"/>
              <a:cs typeface="Arial" panose="020B0604020202020204" pitchFamily="34" charset="0"/>
            </a:endParaRPr>
          </a:p>
          <a:p>
            <a:pPr marL="228600" indent="-228600">
              <a:buFontTx/>
              <a:buAutoNum type="arabicPeriod"/>
            </a:pPr>
            <a:r>
              <a:rPr lang="ru-RU" sz="800" dirty="0" err="1">
                <a:latin typeface="Arial" panose="020B0604020202020204" pitchFamily="34" charset="0"/>
                <a:cs typeface="Arial" panose="020B0604020202020204" pitchFamily="34" charset="0"/>
              </a:rPr>
              <a:t>Аведисова</a:t>
            </a:r>
            <a:r>
              <a:rPr lang="ru-RU" sz="800" dirty="0">
                <a:latin typeface="Arial" panose="020B0604020202020204" pitchFamily="34" charset="0"/>
                <a:cs typeface="Arial" panose="020B0604020202020204" pitchFamily="34" charset="0"/>
              </a:rPr>
              <a:t> А.С. Ремиссия при терапии антидепрессантами: признак стабилизации состояния или снижения активности процесса. Психиатрия и психофармакотерапия 2008; 10(2):33-37</a:t>
            </a:r>
          </a:p>
          <a:p>
            <a:pPr marL="228600" indent="-228600">
              <a:buFontTx/>
              <a:buAutoNum type="arabicPeriod"/>
            </a:pPr>
            <a:r>
              <a:rPr lang="ru-RU" sz="800" dirty="0">
                <a:latin typeface="Arial" panose="020B0604020202020204" pitchFamily="34" charset="0"/>
                <a:cs typeface="Arial" panose="020B0604020202020204" pitchFamily="34" charset="0"/>
              </a:rPr>
              <a:t>Беккер Р.А., Быков Ю.В. Велаксин® в капсулах: представление новой пролонгированной формы и обзор новейших данных об эффективности и безопасности. Психиатрия и психофармакотерапия. 2017; 19 (6): 33–41</a:t>
            </a:r>
          </a:p>
        </p:txBody>
      </p:sp>
      <p:grpSp>
        <p:nvGrpSpPr>
          <p:cNvPr id="15" name="Группа 14">
            <a:extLst>
              <a:ext uri="{FF2B5EF4-FFF2-40B4-BE49-F238E27FC236}">
                <a16:creationId xmlns:a16="http://schemas.microsoft.com/office/drawing/2014/main" id="{E78225EF-252E-4B32-AD39-49C7FCA932D0}"/>
              </a:ext>
            </a:extLst>
          </p:cNvPr>
          <p:cNvGrpSpPr/>
          <p:nvPr/>
        </p:nvGrpSpPr>
        <p:grpSpPr>
          <a:xfrm>
            <a:off x="5573729" y="2325511"/>
            <a:ext cx="5176547" cy="1234866"/>
            <a:chOff x="5988574" y="2077499"/>
            <a:chExt cx="5176547" cy="1234866"/>
          </a:xfrm>
        </p:grpSpPr>
        <p:sp>
          <p:nvSpPr>
            <p:cNvPr id="11" name="Rectangle 11">
              <a:extLst>
                <a:ext uri="{FF2B5EF4-FFF2-40B4-BE49-F238E27FC236}">
                  <a16:creationId xmlns:a16="http://schemas.microsoft.com/office/drawing/2014/main" id="{D3709B6C-E5B8-4168-A3D7-F44CC6ACC245}"/>
                </a:ext>
              </a:extLst>
            </p:cNvPr>
            <p:cNvSpPr/>
            <p:nvPr/>
          </p:nvSpPr>
          <p:spPr>
            <a:xfrm>
              <a:off x="5988574" y="2077499"/>
              <a:ext cx="5176547" cy="1234866"/>
            </a:xfrm>
            <a:prstGeom prst="roundRect">
              <a:avLst/>
            </a:prstGeom>
            <a:solidFill>
              <a:srgbClr val="C080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B4070D9-D027-4AAC-ADA0-F76B3092F2A9}"/>
                </a:ext>
              </a:extLst>
            </p:cNvPr>
            <p:cNvSpPr txBox="1">
              <a:spLocks noChangeArrowheads="1"/>
            </p:cNvSpPr>
            <p:nvPr/>
          </p:nvSpPr>
          <p:spPr>
            <a:xfrm>
              <a:off x="6096000" y="2219077"/>
              <a:ext cx="5019403" cy="9352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yriad Pro Cond" panose="020B0506030403020204" pitchFamily="34" charset="0"/>
                  <a:ea typeface="+mj-ea"/>
                  <a:cs typeface="+mj-cs"/>
                </a:defRPr>
              </a:lvl1pPr>
            </a:lstStyle>
            <a:p>
              <a:pPr>
                <a:lnSpc>
                  <a:spcPct val="100000"/>
                </a:lnSpc>
                <a:defRPr/>
              </a:pPr>
              <a:r>
                <a:rPr lang="ru-RU" sz="1800" dirty="0">
                  <a:solidFill>
                    <a:schemeClr val="bg1"/>
                  </a:solidFill>
                  <a:latin typeface="Arial" panose="020B0604020202020204" pitchFamily="34" charset="0"/>
                  <a:cs typeface="Arial" panose="020B0604020202020204" pitchFamily="34" charset="0"/>
                </a:rPr>
                <a:t>Максимальный процент благоприятной ремиссии у больных с депрессией любой степени тяжести, особенно с тревогой</a:t>
              </a:r>
              <a:r>
                <a:rPr lang="ru-RU" sz="1800" baseline="30000" dirty="0">
                  <a:solidFill>
                    <a:schemeClr val="bg1"/>
                  </a:solidFill>
                  <a:latin typeface="Arial" panose="020B0604020202020204" pitchFamily="34" charset="0"/>
                  <a:cs typeface="Arial" panose="020B0604020202020204" pitchFamily="34" charset="0"/>
                </a:rPr>
                <a:t>2</a:t>
              </a:r>
            </a:p>
          </p:txBody>
        </p:sp>
      </p:grpSp>
      <p:grpSp>
        <p:nvGrpSpPr>
          <p:cNvPr id="3" name="Группа 2">
            <a:extLst>
              <a:ext uri="{FF2B5EF4-FFF2-40B4-BE49-F238E27FC236}">
                <a16:creationId xmlns:a16="http://schemas.microsoft.com/office/drawing/2014/main" id="{770D3323-F4CC-4122-BCBB-108199B722F3}"/>
              </a:ext>
            </a:extLst>
          </p:cNvPr>
          <p:cNvGrpSpPr/>
          <p:nvPr/>
        </p:nvGrpSpPr>
        <p:grpSpPr>
          <a:xfrm>
            <a:off x="1373804" y="3899250"/>
            <a:ext cx="4649227" cy="877168"/>
            <a:chOff x="865165" y="3650520"/>
            <a:chExt cx="4649227" cy="877168"/>
          </a:xfrm>
        </p:grpSpPr>
        <p:sp>
          <p:nvSpPr>
            <p:cNvPr id="12" name="Rectangle 11">
              <a:extLst>
                <a:ext uri="{FF2B5EF4-FFF2-40B4-BE49-F238E27FC236}">
                  <a16:creationId xmlns:a16="http://schemas.microsoft.com/office/drawing/2014/main" id="{072AEBCD-0447-43E4-9E38-C804B3691BFB}"/>
                </a:ext>
              </a:extLst>
            </p:cNvPr>
            <p:cNvSpPr/>
            <p:nvPr/>
          </p:nvSpPr>
          <p:spPr>
            <a:xfrm>
              <a:off x="865165" y="3650520"/>
              <a:ext cx="4649227" cy="877168"/>
            </a:xfrm>
            <a:prstGeom prst="roundRect">
              <a:avLst/>
            </a:prstGeom>
            <a:solidFill>
              <a:srgbClr val="C080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76228AE-42A6-4A00-9EBB-FFC0210C96C7}"/>
                </a:ext>
              </a:extLst>
            </p:cNvPr>
            <p:cNvSpPr txBox="1">
              <a:spLocks noChangeArrowheads="1"/>
            </p:cNvSpPr>
            <p:nvPr/>
          </p:nvSpPr>
          <p:spPr>
            <a:xfrm>
              <a:off x="1026879" y="3741318"/>
              <a:ext cx="4398354" cy="6955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yriad Pro Cond" panose="020B0506030403020204" pitchFamily="34" charset="0"/>
                  <a:ea typeface="+mj-ea"/>
                  <a:cs typeface="+mj-cs"/>
                </a:defRPr>
              </a:lvl1pPr>
            </a:lstStyle>
            <a:p>
              <a:pPr algn="ctr">
                <a:lnSpc>
                  <a:spcPct val="100000"/>
                </a:lnSpc>
                <a:defRPr/>
              </a:pPr>
              <a:r>
                <a:rPr lang="ru-RU" sz="1800" dirty="0">
                  <a:solidFill>
                    <a:schemeClr val="bg1"/>
                  </a:solidFill>
                  <a:latin typeface="Arial" panose="020B0604020202020204" pitchFamily="34" charset="0"/>
                  <a:cs typeface="Arial" panose="020B0604020202020204" pitchFamily="34" charset="0"/>
                </a:rPr>
                <a:t>Велаксин – дозозависимое лечение депрессии любой степени тяжести</a:t>
              </a:r>
              <a:r>
                <a:rPr lang="ru-RU" sz="1800" baseline="30000" dirty="0">
                  <a:solidFill>
                    <a:schemeClr val="bg1"/>
                  </a:solidFill>
                  <a:latin typeface="Arial" panose="020B0604020202020204" pitchFamily="34" charset="0"/>
                  <a:cs typeface="Arial" panose="020B0604020202020204" pitchFamily="34" charset="0"/>
                </a:rPr>
                <a:t>3,6</a:t>
              </a:r>
            </a:p>
          </p:txBody>
        </p:sp>
      </p:grpSp>
      <p:grpSp>
        <p:nvGrpSpPr>
          <p:cNvPr id="14" name="Группа 13">
            <a:extLst>
              <a:ext uri="{FF2B5EF4-FFF2-40B4-BE49-F238E27FC236}">
                <a16:creationId xmlns:a16="http://schemas.microsoft.com/office/drawing/2014/main" id="{AABCC3F8-3DC2-4578-9A4F-36B568D09625}"/>
              </a:ext>
            </a:extLst>
          </p:cNvPr>
          <p:cNvGrpSpPr/>
          <p:nvPr/>
        </p:nvGrpSpPr>
        <p:grpSpPr>
          <a:xfrm>
            <a:off x="6497212" y="3899250"/>
            <a:ext cx="4732301" cy="877168"/>
            <a:chOff x="5988574" y="3650520"/>
            <a:chExt cx="3359348" cy="877168"/>
          </a:xfrm>
        </p:grpSpPr>
        <p:sp>
          <p:nvSpPr>
            <p:cNvPr id="13" name="Rectangle 11">
              <a:extLst>
                <a:ext uri="{FF2B5EF4-FFF2-40B4-BE49-F238E27FC236}">
                  <a16:creationId xmlns:a16="http://schemas.microsoft.com/office/drawing/2014/main" id="{1B942F09-5C31-4E5B-81A7-2B7EA39F708B}"/>
                </a:ext>
              </a:extLst>
            </p:cNvPr>
            <p:cNvSpPr/>
            <p:nvPr/>
          </p:nvSpPr>
          <p:spPr>
            <a:xfrm>
              <a:off x="5988574" y="3650520"/>
              <a:ext cx="2974423" cy="877168"/>
            </a:xfrm>
            <a:prstGeom prst="roundRect">
              <a:avLst/>
            </a:prstGeom>
            <a:solidFill>
              <a:srgbClr val="C080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3FAD5A4C-67E7-4F0B-8599-74B63B99D385}"/>
                </a:ext>
              </a:extLst>
            </p:cNvPr>
            <p:cNvSpPr txBox="1">
              <a:spLocks noChangeArrowheads="1"/>
            </p:cNvSpPr>
            <p:nvPr/>
          </p:nvSpPr>
          <p:spPr>
            <a:xfrm>
              <a:off x="6096000" y="3741318"/>
              <a:ext cx="3251922" cy="6955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yriad Pro Cond" panose="020B0506030403020204" pitchFamily="34" charset="0"/>
                  <a:ea typeface="+mj-ea"/>
                  <a:cs typeface="+mj-cs"/>
                </a:defRPr>
              </a:lvl1pPr>
            </a:lstStyle>
            <a:p>
              <a:pPr>
                <a:lnSpc>
                  <a:spcPct val="100000"/>
                </a:lnSpc>
                <a:defRPr/>
              </a:pPr>
              <a:r>
                <a:rPr lang="ru-RU" sz="1800" dirty="0">
                  <a:solidFill>
                    <a:schemeClr val="bg1"/>
                  </a:solidFill>
                  <a:latin typeface="Arial" panose="020B0604020202020204" pitchFamily="34" charset="0"/>
                  <a:cs typeface="Arial" panose="020B0604020202020204" pitchFamily="34" charset="0"/>
                </a:rPr>
                <a:t>Высокий уровень безопасности</a:t>
              </a:r>
            </a:p>
            <a:p>
              <a:pPr>
                <a:lnSpc>
                  <a:spcPct val="100000"/>
                </a:lnSpc>
                <a:defRPr/>
              </a:pPr>
              <a:r>
                <a:rPr lang="ru-RU" sz="1800" dirty="0">
                  <a:solidFill>
                    <a:schemeClr val="bg1"/>
                  </a:solidFill>
                  <a:latin typeface="Arial" panose="020B0604020202020204" pitchFamily="34" charset="0"/>
                  <a:cs typeface="Arial" panose="020B0604020202020204" pitchFamily="34" charset="0"/>
                </a:rPr>
                <a:t>и переносимости</a:t>
              </a:r>
              <a:r>
                <a:rPr lang="ru-RU" sz="1800" baseline="30000" dirty="0">
                  <a:solidFill>
                    <a:schemeClr val="bg1"/>
                  </a:solidFill>
                  <a:latin typeface="Arial" panose="020B0604020202020204" pitchFamily="34" charset="0"/>
                  <a:cs typeface="Arial" panose="020B0604020202020204" pitchFamily="34" charset="0"/>
                </a:rPr>
                <a:t>4,5</a:t>
              </a:r>
            </a:p>
          </p:txBody>
        </p:sp>
      </p:grpSp>
      <p:sp>
        <p:nvSpPr>
          <p:cNvPr id="16" name="TextBox 15">
            <a:extLst>
              <a:ext uri="{FF2B5EF4-FFF2-40B4-BE49-F238E27FC236}">
                <a16:creationId xmlns:a16="http://schemas.microsoft.com/office/drawing/2014/main" id="{2277249F-FE9E-465E-9B75-C534C6AAF4FF}"/>
              </a:ext>
            </a:extLst>
          </p:cNvPr>
          <p:cNvSpPr txBox="1"/>
          <p:nvPr/>
        </p:nvSpPr>
        <p:spPr>
          <a:xfrm>
            <a:off x="603753" y="1698171"/>
            <a:ext cx="399410" cy="1015663"/>
          </a:xfrm>
          <a:prstGeom prst="rect">
            <a:avLst/>
          </a:prstGeom>
          <a:noFill/>
        </p:spPr>
        <p:txBody>
          <a:bodyPr wrap="square" rtlCol="0">
            <a:spAutoFit/>
          </a:bodyPr>
          <a:lstStyle/>
          <a:p>
            <a:r>
              <a:rPr lang="en-US" sz="6000" dirty="0">
                <a:solidFill>
                  <a:srgbClr val="C0807B"/>
                </a:solidFill>
                <a:latin typeface="Arial Black" panose="020B0A04020102020204" pitchFamily="34" charset="0"/>
              </a:rPr>
              <a:t>“</a:t>
            </a:r>
            <a:endParaRPr lang="ru-RU" sz="6000" dirty="0">
              <a:solidFill>
                <a:srgbClr val="C0807B"/>
              </a:solidFill>
              <a:latin typeface="Arial Black" panose="020B0A04020102020204" pitchFamily="34" charset="0"/>
            </a:endParaRPr>
          </a:p>
        </p:txBody>
      </p:sp>
      <p:sp>
        <p:nvSpPr>
          <p:cNvPr id="18" name="TextBox 17">
            <a:extLst>
              <a:ext uri="{FF2B5EF4-FFF2-40B4-BE49-F238E27FC236}">
                <a16:creationId xmlns:a16="http://schemas.microsoft.com/office/drawing/2014/main" id="{5CAC8C0B-C11D-44DC-A23B-1BCC771AE013}"/>
              </a:ext>
            </a:extLst>
          </p:cNvPr>
          <p:cNvSpPr txBox="1"/>
          <p:nvPr/>
        </p:nvSpPr>
        <p:spPr>
          <a:xfrm>
            <a:off x="10900609" y="4776418"/>
            <a:ext cx="328904" cy="1015663"/>
          </a:xfrm>
          <a:prstGeom prst="rect">
            <a:avLst/>
          </a:prstGeom>
          <a:noFill/>
        </p:spPr>
        <p:txBody>
          <a:bodyPr wrap="square">
            <a:spAutoFit/>
          </a:bodyPr>
          <a:lstStyle/>
          <a:p>
            <a:r>
              <a:rPr lang="en-US" sz="6000" dirty="0">
                <a:solidFill>
                  <a:srgbClr val="C0807B"/>
                </a:solidFill>
                <a:latin typeface="Arial Black" panose="020B0A04020102020204" pitchFamily="34" charset="0"/>
              </a:rPr>
              <a:t>”</a:t>
            </a:r>
            <a:endParaRPr lang="ru-RU" sz="6000" dirty="0">
              <a:solidFill>
                <a:srgbClr val="C0807B"/>
              </a:solidFill>
              <a:latin typeface="Arial Black" panose="020B0A04020102020204" pitchFamily="34" charset="0"/>
            </a:endParaRPr>
          </a:p>
        </p:txBody>
      </p:sp>
    </p:spTree>
    <p:extLst>
      <p:ext uri="{BB962C8B-B14F-4D97-AF65-F5344CB8AC3E}">
        <p14:creationId xmlns:p14="http://schemas.microsoft.com/office/powerpoint/2010/main" val="12124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4760959E-C5F5-475D-9D2C-2414BD160879}"/>
              </a:ext>
            </a:extLst>
          </p:cNvPr>
          <p:cNvSpPr/>
          <p:nvPr/>
        </p:nvSpPr>
        <p:spPr>
          <a:xfrm>
            <a:off x="1215432" y="5357392"/>
            <a:ext cx="2972945" cy="101567"/>
          </a:xfrm>
          <a:prstGeom prst="rect">
            <a:avLst/>
          </a:prstGeom>
          <a:gradFill flip="none" rotWithShape="1">
            <a:gsLst>
              <a:gs pos="0">
                <a:srgbClr val="FF3300"/>
              </a:gs>
              <a:gs pos="32000">
                <a:srgbClr val="D1884C"/>
              </a:gs>
              <a:gs pos="63000">
                <a:srgbClr val="A9D18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dirty="0">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06CC3BA5-17A0-491E-9FF0-E2083082BB34}"/>
              </a:ext>
            </a:extLst>
          </p:cNvPr>
          <p:cNvSpPr>
            <a:spLocks noGrp="1" noChangeArrowheads="1"/>
          </p:cNvSpPr>
          <p:nvPr>
            <p:ph type="title" idx="4294967295"/>
          </p:nvPr>
        </p:nvSpPr>
        <p:spPr>
          <a:xfrm>
            <a:off x="279901" y="251002"/>
            <a:ext cx="10428020" cy="855662"/>
          </a:xfrm>
        </p:spPr>
        <p:txBody>
          <a:bodyPr>
            <a:noAutofit/>
          </a:bodyPr>
          <a:lstStyle/>
          <a:p>
            <a:pPr eaLnBrk="1" hangingPunct="1">
              <a:defRPr/>
            </a:pPr>
            <a:r>
              <a:rPr lang="ru-RU" sz="2000" dirty="0"/>
              <a:t>Антидепрессивное действие Велаксина у пациентов с тяжёлой депрессией регистрировалось уже на 4-ый день лечения</a:t>
            </a:r>
          </a:p>
        </p:txBody>
      </p:sp>
      <p:sp>
        <p:nvSpPr>
          <p:cNvPr id="9" name="TextBox 8">
            <a:extLst>
              <a:ext uri="{FF2B5EF4-FFF2-40B4-BE49-F238E27FC236}">
                <a16:creationId xmlns:a16="http://schemas.microsoft.com/office/drawing/2014/main" id="{A8D18426-3FE5-4192-90C4-23DF650ADA08}"/>
              </a:ext>
            </a:extLst>
          </p:cNvPr>
          <p:cNvSpPr txBox="1"/>
          <p:nvPr/>
        </p:nvSpPr>
        <p:spPr>
          <a:xfrm>
            <a:off x="289158" y="6613213"/>
            <a:ext cx="701039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Montgomery SA “Rapid onset of action of venlafaxine”, Int. Clinical psychopharmacology, 1995, 10 (2)</a:t>
            </a:r>
            <a:endParaRPr lang="ru-RU" sz="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A261876-5D7C-45CB-A331-9F2249BC95CD}"/>
              </a:ext>
            </a:extLst>
          </p:cNvPr>
          <p:cNvSpPr/>
          <p:nvPr/>
        </p:nvSpPr>
        <p:spPr>
          <a:xfrm>
            <a:off x="1497318" y="1799243"/>
            <a:ext cx="3434743" cy="523220"/>
          </a:xfrm>
          <a:prstGeom prst="rect">
            <a:avLst/>
          </a:prstGeom>
        </p:spPr>
        <p:txBody>
          <a:bodyPr wrap="square">
            <a:spAutoFit/>
          </a:bodyPr>
          <a:lstStyle/>
          <a:p>
            <a:pPr algn="ctr"/>
            <a:r>
              <a:rPr lang="ru-RU" sz="1400" b="1" dirty="0">
                <a:solidFill>
                  <a:schemeClr val="tx1">
                    <a:lumMod val="85000"/>
                    <a:lumOff val="15000"/>
                  </a:schemeClr>
                </a:solidFill>
                <a:latin typeface="Arial" panose="020B0604020202020204" pitchFamily="34" charset="0"/>
                <a:cs typeface="Arial" panose="020B0604020202020204" pitchFamily="34" charset="0"/>
              </a:rPr>
              <a:t>Снижение баллов по шкале депрессии Монтгомери-</a:t>
            </a:r>
            <a:r>
              <a:rPr lang="ru-RU" sz="1400" b="1" dirty="0" err="1">
                <a:solidFill>
                  <a:schemeClr val="tx1">
                    <a:lumMod val="85000"/>
                    <a:lumOff val="15000"/>
                  </a:schemeClr>
                </a:solidFill>
                <a:latin typeface="Arial" panose="020B0604020202020204" pitchFamily="34" charset="0"/>
                <a:cs typeface="Arial" panose="020B0604020202020204" pitchFamily="34" charset="0"/>
              </a:rPr>
              <a:t>Асберг</a:t>
            </a:r>
            <a:endParaRPr lang="ru-RU" sz="1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31B51C5-FB33-4A5D-99AD-AA7BE5EADE1C}"/>
              </a:ext>
            </a:extLst>
          </p:cNvPr>
          <p:cNvSpPr/>
          <p:nvPr/>
        </p:nvSpPr>
        <p:spPr>
          <a:xfrm>
            <a:off x="7427096" y="1799243"/>
            <a:ext cx="3434743" cy="523220"/>
          </a:xfrm>
          <a:prstGeom prst="rect">
            <a:avLst/>
          </a:prstGeom>
        </p:spPr>
        <p:txBody>
          <a:bodyPr wrap="square">
            <a:spAutoFit/>
          </a:bodyPr>
          <a:lstStyle/>
          <a:p>
            <a:pPr algn="ctr"/>
            <a:r>
              <a:rPr lang="ru-RU" sz="1400" b="1" dirty="0">
                <a:solidFill>
                  <a:schemeClr val="tx1">
                    <a:lumMod val="85000"/>
                    <a:lumOff val="15000"/>
                  </a:schemeClr>
                </a:solidFill>
                <a:latin typeface="Arial" panose="020B0604020202020204" pitchFamily="34" charset="0"/>
                <a:cs typeface="Arial" panose="020B0604020202020204" pitchFamily="34" charset="0"/>
              </a:rPr>
              <a:t>Снижение баллов по шкале депрессии Гамильтона</a:t>
            </a:r>
          </a:p>
        </p:txBody>
      </p:sp>
      <p:grpSp>
        <p:nvGrpSpPr>
          <p:cNvPr id="49182" name="Group 49181">
            <a:extLst>
              <a:ext uri="{FF2B5EF4-FFF2-40B4-BE49-F238E27FC236}">
                <a16:creationId xmlns:a16="http://schemas.microsoft.com/office/drawing/2014/main" id="{AB8E070F-B341-43B0-BAEA-5127C51CD6BA}"/>
              </a:ext>
            </a:extLst>
          </p:cNvPr>
          <p:cNvGrpSpPr/>
          <p:nvPr/>
        </p:nvGrpSpPr>
        <p:grpSpPr>
          <a:xfrm>
            <a:off x="313547" y="2440008"/>
            <a:ext cx="5596150" cy="3146080"/>
            <a:chOff x="313547" y="2440008"/>
            <a:chExt cx="5596150" cy="2667633"/>
          </a:xfrm>
        </p:grpSpPr>
        <p:grpSp>
          <p:nvGrpSpPr>
            <p:cNvPr id="16" name="Group 15">
              <a:extLst>
                <a:ext uri="{FF2B5EF4-FFF2-40B4-BE49-F238E27FC236}">
                  <a16:creationId xmlns:a16="http://schemas.microsoft.com/office/drawing/2014/main" id="{76A03293-6CEE-42C8-8F7D-025A7FF56801}"/>
                </a:ext>
              </a:extLst>
            </p:cNvPr>
            <p:cNvGrpSpPr/>
            <p:nvPr/>
          </p:nvGrpSpPr>
          <p:grpSpPr>
            <a:xfrm>
              <a:off x="888023" y="2584938"/>
              <a:ext cx="4976446" cy="2074985"/>
              <a:chOff x="888023" y="2584938"/>
              <a:chExt cx="4976446" cy="2074985"/>
            </a:xfrm>
          </p:grpSpPr>
          <p:cxnSp>
            <p:nvCxnSpPr>
              <p:cNvPr id="10" name="Straight Connector 9">
                <a:extLst>
                  <a:ext uri="{FF2B5EF4-FFF2-40B4-BE49-F238E27FC236}">
                    <a16:creationId xmlns:a16="http://schemas.microsoft.com/office/drawing/2014/main" id="{0AEA64C9-10DA-4B70-BD0B-88F3A0C23C42}"/>
                  </a:ext>
                </a:extLst>
              </p:cNvPr>
              <p:cNvCxnSpPr/>
              <p:nvPr/>
            </p:nvCxnSpPr>
            <p:spPr>
              <a:xfrm>
                <a:off x="888023" y="2584938"/>
                <a:ext cx="0" cy="207498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C7135C-8B7B-480E-B5F8-81F789A4A345}"/>
                  </a:ext>
                </a:extLst>
              </p:cNvPr>
              <p:cNvCxnSpPr>
                <a:cxnSpLocks/>
              </p:cNvCxnSpPr>
              <p:nvPr/>
            </p:nvCxnSpPr>
            <p:spPr>
              <a:xfrm flipH="1">
                <a:off x="888023" y="4659923"/>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0C75EA2-9C0E-4204-ACAF-1CD703FC908C}"/>
                  </a:ext>
                </a:extLst>
              </p:cNvPr>
              <p:cNvCxnSpPr>
                <a:cxnSpLocks/>
              </p:cNvCxnSpPr>
              <p:nvPr/>
            </p:nvCxnSpPr>
            <p:spPr>
              <a:xfrm flipH="1">
                <a:off x="888023" y="4469423"/>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777E35-886C-4B75-ABCC-9A2A04A5B0A9}"/>
                  </a:ext>
                </a:extLst>
              </p:cNvPr>
              <p:cNvCxnSpPr>
                <a:cxnSpLocks/>
              </p:cNvCxnSpPr>
              <p:nvPr/>
            </p:nvCxnSpPr>
            <p:spPr>
              <a:xfrm flipH="1">
                <a:off x="888023" y="4275992"/>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B09AEA-5E6B-4875-821E-27FBE38DD803}"/>
                  </a:ext>
                </a:extLst>
              </p:cNvPr>
              <p:cNvCxnSpPr>
                <a:cxnSpLocks/>
              </p:cNvCxnSpPr>
              <p:nvPr/>
            </p:nvCxnSpPr>
            <p:spPr>
              <a:xfrm flipH="1">
                <a:off x="888023" y="4085492"/>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CF7110-593D-44D6-BA88-80911830B161}"/>
                  </a:ext>
                </a:extLst>
              </p:cNvPr>
              <p:cNvCxnSpPr>
                <a:cxnSpLocks/>
              </p:cNvCxnSpPr>
              <p:nvPr/>
            </p:nvCxnSpPr>
            <p:spPr>
              <a:xfrm flipH="1">
                <a:off x="888023" y="3906716"/>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C08213-7273-45DC-AF58-A4D915A0F9BE}"/>
                  </a:ext>
                </a:extLst>
              </p:cNvPr>
              <p:cNvCxnSpPr>
                <a:cxnSpLocks/>
              </p:cNvCxnSpPr>
              <p:nvPr/>
            </p:nvCxnSpPr>
            <p:spPr>
              <a:xfrm flipH="1">
                <a:off x="888023" y="3716216"/>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8C798B-324A-4686-98C5-AAE25A8A161A}"/>
                  </a:ext>
                </a:extLst>
              </p:cNvPr>
              <p:cNvCxnSpPr>
                <a:cxnSpLocks/>
              </p:cNvCxnSpPr>
              <p:nvPr/>
            </p:nvCxnSpPr>
            <p:spPr>
              <a:xfrm flipH="1">
                <a:off x="888023" y="3522785"/>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C74CEA-579E-4779-983B-00D18310F807}"/>
                  </a:ext>
                </a:extLst>
              </p:cNvPr>
              <p:cNvCxnSpPr>
                <a:cxnSpLocks/>
              </p:cNvCxnSpPr>
              <p:nvPr/>
            </p:nvCxnSpPr>
            <p:spPr>
              <a:xfrm flipH="1">
                <a:off x="888023" y="3332285"/>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9974534-110A-48ED-9FBD-CFE154D18B0E}"/>
                  </a:ext>
                </a:extLst>
              </p:cNvPr>
              <p:cNvCxnSpPr>
                <a:cxnSpLocks/>
              </p:cNvCxnSpPr>
              <p:nvPr/>
            </p:nvCxnSpPr>
            <p:spPr>
              <a:xfrm flipH="1">
                <a:off x="888023" y="3159369"/>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DDDF0D-1DEC-46D3-A969-8B24347C0C00}"/>
                  </a:ext>
                </a:extLst>
              </p:cNvPr>
              <p:cNvCxnSpPr>
                <a:cxnSpLocks/>
              </p:cNvCxnSpPr>
              <p:nvPr/>
            </p:nvCxnSpPr>
            <p:spPr>
              <a:xfrm flipH="1">
                <a:off x="888023" y="2968869"/>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D484238-7F49-495D-BE98-E54CC27D5A09}"/>
                  </a:ext>
                </a:extLst>
              </p:cNvPr>
              <p:cNvCxnSpPr>
                <a:cxnSpLocks/>
              </p:cNvCxnSpPr>
              <p:nvPr/>
            </p:nvCxnSpPr>
            <p:spPr>
              <a:xfrm flipH="1">
                <a:off x="888023" y="2775438"/>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AA48CCC-7435-459D-8B9C-345A6D740BA5}"/>
                  </a:ext>
                </a:extLst>
              </p:cNvPr>
              <p:cNvCxnSpPr>
                <a:cxnSpLocks/>
              </p:cNvCxnSpPr>
              <p:nvPr/>
            </p:nvCxnSpPr>
            <p:spPr>
              <a:xfrm flipH="1">
                <a:off x="888023" y="2584938"/>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72F7C5D6-6288-4F4A-B93F-064853C609CD}"/>
                </a:ext>
              </a:extLst>
            </p:cNvPr>
            <p:cNvCxnSpPr/>
            <p:nvPr/>
          </p:nvCxnSpPr>
          <p:spPr>
            <a:xfrm>
              <a:off x="888023" y="2620106"/>
              <a:ext cx="1705708" cy="307731"/>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BC2E1BC-4868-4A73-AD77-EAD2BB79F1EE}"/>
                </a:ext>
              </a:extLst>
            </p:cNvPr>
            <p:cNvCxnSpPr/>
            <p:nvPr/>
          </p:nvCxnSpPr>
          <p:spPr>
            <a:xfrm>
              <a:off x="2593730" y="2927836"/>
              <a:ext cx="1617785" cy="401519"/>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49153" name="Straight Connector 49152">
              <a:extLst>
                <a:ext uri="{FF2B5EF4-FFF2-40B4-BE49-F238E27FC236}">
                  <a16:creationId xmlns:a16="http://schemas.microsoft.com/office/drawing/2014/main" id="{9F896218-1790-48CE-B3BC-5B7C62D58048}"/>
                </a:ext>
              </a:extLst>
            </p:cNvPr>
            <p:cNvCxnSpPr/>
            <p:nvPr/>
          </p:nvCxnSpPr>
          <p:spPr>
            <a:xfrm>
              <a:off x="4211514" y="3329354"/>
              <a:ext cx="536332" cy="614929"/>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49155" name="Straight Connector 49154">
              <a:extLst>
                <a:ext uri="{FF2B5EF4-FFF2-40B4-BE49-F238E27FC236}">
                  <a16:creationId xmlns:a16="http://schemas.microsoft.com/office/drawing/2014/main" id="{13BA2346-001C-4B4E-9FD4-79E71165B45F}"/>
                </a:ext>
              </a:extLst>
            </p:cNvPr>
            <p:cNvCxnSpPr/>
            <p:nvPr/>
          </p:nvCxnSpPr>
          <p:spPr>
            <a:xfrm>
              <a:off x="4747845" y="3944282"/>
              <a:ext cx="474786" cy="201895"/>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49159" name="Straight Connector 49158">
              <a:extLst>
                <a:ext uri="{FF2B5EF4-FFF2-40B4-BE49-F238E27FC236}">
                  <a16:creationId xmlns:a16="http://schemas.microsoft.com/office/drawing/2014/main" id="{920798F4-E83C-434E-B6DF-8B3535FC3D55}"/>
                </a:ext>
              </a:extLst>
            </p:cNvPr>
            <p:cNvCxnSpPr/>
            <p:nvPr/>
          </p:nvCxnSpPr>
          <p:spPr>
            <a:xfrm>
              <a:off x="5222630" y="4146176"/>
              <a:ext cx="527539" cy="320316"/>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49161" name="Straight Connector 49160">
              <a:extLst>
                <a:ext uri="{FF2B5EF4-FFF2-40B4-BE49-F238E27FC236}">
                  <a16:creationId xmlns:a16="http://schemas.microsoft.com/office/drawing/2014/main" id="{ACC1281E-58FA-4330-B7A1-32065B8B3273}"/>
                </a:ext>
              </a:extLst>
            </p:cNvPr>
            <p:cNvCxnSpPr>
              <a:cxnSpLocks/>
            </p:cNvCxnSpPr>
            <p:nvPr/>
          </p:nvCxnSpPr>
          <p:spPr>
            <a:xfrm>
              <a:off x="888023" y="2620107"/>
              <a:ext cx="3323491" cy="14675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163" name="Straight Connector 49162">
              <a:extLst>
                <a:ext uri="{FF2B5EF4-FFF2-40B4-BE49-F238E27FC236}">
                  <a16:creationId xmlns:a16="http://schemas.microsoft.com/office/drawing/2014/main" id="{F8404D62-2DF2-4738-8C76-51D873B3AA43}"/>
                </a:ext>
              </a:extLst>
            </p:cNvPr>
            <p:cNvCxnSpPr>
              <a:cxnSpLocks/>
            </p:cNvCxnSpPr>
            <p:nvPr/>
          </p:nvCxnSpPr>
          <p:spPr>
            <a:xfrm>
              <a:off x="4211514" y="2773240"/>
              <a:ext cx="536331" cy="333372"/>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165" name="Straight Connector 49164">
              <a:extLst>
                <a:ext uri="{FF2B5EF4-FFF2-40B4-BE49-F238E27FC236}">
                  <a16:creationId xmlns:a16="http://schemas.microsoft.com/office/drawing/2014/main" id="{40773C79-F79F-40B2-B9C2-5C897145AFB4}"/>
                </a:ext>
              </a:extLst>
            </p:cNvPr>
            <p:cNvCxnSpPr/>
            <p:nvPr/>
          </p:nvCxnSpPr>
          <p:spPr>
            <a:xfrm>
              <a:off x="4747845" y="3106611"/>
              <a:ext cx="474785" cy="11410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167" name="Straight Connector 49166">
              <a:extLst>
                <a:ext uri="{FF2B5EF4-FFF2-40B4-BE49-F238E27FC236}">
                  <a16:creationId xmlns:a16="http://schemas.microsoft.com/office/drawing/2014/main" id="{C9934E98-D177-44B7-B7AA-C12B69BE408A}"/>
                </a:ext>
              </a:extLst>
            </p:cNvPr>
            <p:cNvCxnSpPr/>
            <p:nvPr/>
          </p:nvCxnSpPr>
          <p:spPr>
            <a:xfrm flipV="1">
              <a:off x="5222630" y="3106612"/>
              <a:ext cx="527539" cy="1141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9169" name="Straight Connector 49168">
              <a:extLst>
                <a:ext uri="{FF2B5EF4-FFF2-40B4-BE49-F238E27FC236}">
                  <a16:creationId xmlns:a16="http://schemas.microsoft.com/office/drawing/2014/main" id="{268EE02C-4352-4D32-BC8F-8248E9DEB93B}"/>
                </a:ext>
              </a:extLst>
            </p:cNvPr>
            <p:cNvCxnSpPr/>
            <p:nvPr/>
          </p:nvCxnSpPr>
          <p:spPr>
            <a:xfrm>
              <a:off x="1221971" y="4611138"/>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09470FB-37ED-4F99-9B5E-705679B26592}"/>
                </a:ext>
              </a:extLst>
            </p:cNvPr>
            <p:cNvCxnSpPr/>
            <p:nvPr/>
          </p:nvCxnSpPr>
          <p:spPr>
            <a:xfrm>
              <a:off x="1694411" y="4611137"/>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C4678A-C986-43F2-8921-093E0917F258}"/>
                </a:ext>
              </a:extLst>
            </p:cNvPr>
            <p:cNvCxnSpPr/>
            <p:nvPr/>
          </p:nvCxnSpPr>
          <p:spPr>
            <a:xfrm>
              <a:off x="2172393" y="4611137"/>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DC88FC-4A0A-4CA7-9608-31FCDD983CF9}"/>
                </a:ext>
              </a:extLst>
            </p:cNvPr>
            <p:cNvCxnSpPr/>
            <p:nvPr/>
          </p:nvCxnSpPr>
          <p:spPr>
            <a:xfrm>
              <a:off x="2646059" y="4610859"/>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5779D1C-0BC7-41BC-B74A-04618B817213}"/>
                </a:ext>
              </a:extLst>
            </p:cNvPr>
            <p:cNvCxnSpPr/>
            <p:nvPr/>
          </p:nvCxnSpPr>
          <p:spPr>
            <a:xfrm>
              <a:off x="3144982" y="4611136"/>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78E1E72-136B-4A29-A4F0-FF8ECB7CEBD8}"/>
                </a:ext>
              </a:extLst>
            </p:cNvPr>
            <p:cNvCxnSpPr/>
            <p:nvPr/>
          </p:nvCxnSpPr>
          <p:spPr>
            <a:xfrm>
              <a:off x="3654830" y="4611134"/>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7530B1D-DAEA-4E8F-8D6D-6DE36FC7BA0E}"/>
                </a:ext>
              </a:extLst>
            </p:cNvPr>
            <p:cNvCxnSpPr/>
            <p:nvPr/>
          </p:nvCxnSpPr>
          <p:spPr>
            <a:xfrm>
              <a:off x="4211514" y="4610930"/>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732CDD1-15B1-4E3F-BA3E-DE5212FA43E2}"/>
                </a:ext>
              </a:extLst>
            </p:cNvPr>
            <p:cNvCxnSpPr/>
            <p:nvPr/>
          </p:nvCxnSpPr>
          <p:spPr>
            <a:xfrm>
              <a:off x="4747845" y="4608705"/>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CC2297F-2F7E-404E-BD07-366D93C0ABA9}"/>
                </a:ext>
              </a:extLst>
            </p:cNvPr>
            <p:cNvCxnSpPr/>
            <p:nvPr/>
          </p:nvCxnSpPr>
          <p:spPr>
            <a:xfrm>
              <a:off x="5236166" y="4610860"/>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09DF25-F84F-49AB-AF51-9717142AFF3B}"/>
                </a:ext>
              </a:extLst>
            </p:cNvPr>
            <p:cNvCxnSpPr/>
            <p:nvPr/>
          </p:nvCxnSpPr>
          <p:spPr>
            <a:xfrm>
              <a:off x="5737701" y="4604272"/>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181" name="Rectangle 49180">
              <a:extLst>
                <a:ext uri="{FF2B5EF4-FFF2-40B4-BE49-F238E27FC236}">
                  <a16:creationId xmlns:a16="http://schemas.microsoft.com/office/drawing/2014/main" id="{A06DA089-8116-40FE-A164-0C1A3CF0325B}"/>
                </a:ext>
              </a:extLst>
            </p:cNvPr>
            <p:cNvSpPr/>
            <p:nvPr/>
          </p:nvSpPr>
          <p:spPr>
            <a:xfrm rot="16200000">
              <a:off x="168524" y="3447381"/>
              <a:ext cx="543961" cy="253916"/>
            </a:xfrm>
            <a:prstGeom prst="rect">
              <a:avLst/>
            </a:prstGeom>
          </p:spPr>
          <p:txBody>
            <a:bodyPr wrap="none">
              <a:spAutoFit/>
            </a:bodyPr>
            <a:lstStyle/>
            <a:p>
              <a:r>
                <a:rPr lang="ru-RU" sz="1050" b="1" dirty="0">
                  <a:solidFill>
                    <a:schemeClr val="tx1">
                      <a:lumMod val="85000"/>
                      <a:lumOff val="15000"/>
                    </a:schemeClr>
                  </a:solidFill>
                  <a:latin typeface="Arial" panose="020B0604020202020204" pitchFamily="34" charset="0"/>
                  <a:cs typeface="Arial" panose="020B0604020202020204" pitchFamily="34" charset="0"/>
                </a:rPr>
                <a:t>Баллы</a:t>
              </a:r>
              <a:endParaRPr lang="ru-RU" sz="1050" b="1" dirty="0">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DDD5B10E-745D-4A1F-A8D4-B52643AF763C}"/>
                </a:ext>
              </a:extLst>
            </p:cNvPr>
            <p:cNvSpPr/>
            <p:nvPr/>
          </p:nvSpPr>
          <p:spPr>
            <a:xfrm>
              <a:off x="445026" y="4755331"/>
              <a:ext cx="815606" cy="352310"/>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Начало лечения</a:t>
              </a:r>
              <a:endParaRPr lang="ru-RU" sz="1050" b="1" dirty="0">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2A00BD6F-8A79-412C-84D4-01AD48C606BB}"/>
                </a:ext>
              </a:extLst>
            </p:cNvPr>
            <p:cNvSpPr/>
            <p:nvPr/>
          </p:nvSpPr>
          <p:spPr>
            <a:xfrm>
              <a:off x="1032245" y="4659923"/>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a:t>
              </a:r>
              <a:endParaRPr lang="ru-RU" sz="1050" dirty="0">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29E4525A-4416-490A-8246-55E844998BBC}"/>
                </a:ext>
              </a:extLst>
            </p:cNvPr>
            <p:cNvSpPr/>
            <p:nvPr/>
          </p:nvSpPr>
          <p:spPr>
            <a:xfrm>
              <a:off x="1504073" y="4665051"/>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2</a:t>
              </a:r>
              <a:endParaRPr lang="ru-RU" sz="1050" dirty="0">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89C57A7B-DBF5-4A68-89A1-B95F14C4000E}"/>
                </a:ext>
              </a:extLst>
            </p:cNvPr>
            <p:cNvSpPr/>
            <p:nvPr/>
          </p:nvSpPr>
          <p:spPr>
            <a:xfrm>
              <a:off x="1969663" y="4657726"/>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3</a:t>
              </a:r>
              <a:endParaRPr lang="ru-RU" sz="1050" dirty="0">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1F172521-A4D1-43D0-93C8-AA49EE3F8D08}"/>
                </a:ext>
              </a:extLst>
            </p:cNvPr>
            <p:cNvSpPr/>
            <p:nvPr/>
          </p:nvSpPr>
          <p:spPr>
            <a:xfrm>
              <a:off x="2459396" y="4662854"/>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4</a:t>
              </a:r>
              <a:endParaRPr lang="ru-RU" sz="1050" dirty="0">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7082EAB4-00D2-4BB7-8497-430D6E855B7D}"/>
                </a:ext>
              </a:extLst>
            </p:cNvPr>
            <p:cNvSpPr/>
            <p:nvPr/>
          </p:nvSpPr>
          <p:spPr>
            <a:xfrm>
              <a:off x="2960930" y="4654796"/>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5</a:t>
              </a:r>
              <a:endParaRPr lang="ru-RU" sz="1050" dirty="0">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E1AEA67D-567F-4C50-A4C5-C1A0F63F4F2C}"/>
                </a:ext>
              </a:extLst>
            </p:cNvPr>
            <p:cNvSpPr/>
            <p:nvPr/>
          </p:nvSpPr>
          <p:spPr>
            <a:xfrm>
              <a:off x="3474411" y="4654795"/>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6</a:t>
              </a:r>
              <a:endParaRPr lang="ru-RU" sz="1050" dirty="0">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096AC6CC-0D7E-4673-8E7D-0E0D1CD37820}"/>
                </a:ext>
              </a:extLst>
            </p:cNvPr>
            <p:cNvSpPr/>
            <p:nvPr/>
          </p:nvSpPr>
          <p:spPr>
            <a:xfrm>
              <a:off x="4029190" y="4662651"/>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7</a:t>
              </a:r>
              <a:endParaRPr lang="ru-RU" sz="1050" dirty="0">
                <a:latin typeface="Arial" panose="020B0604020202020204" pitchFamily="34" charset="0"/>
                <a:cs typeface="Arial" panose="020B0604020202020204" pitchFamily="34" charset="0"/>
              </a:endParaRPr>
            </a:p>
          </p:txBody>
        </p:sp>
        <p:sp>
          <p:nvSpPr>
            <p:cNvPr id="111" name="Rectangle 110">
              <a:extLst>
                <a:ext uri="{FF2B5EF4-FFF2-40B4-BE49-F238E27FC236}">
                  <a16:creationId xmlns:a16="http://schemas.microsoft.com/office/drawing/2014/main" id="{CD80D1DA-3DF0-4EF8-98E2-BD36B32E04B2}"/>
                </a:ext>
              </a:extLst>
            </p:cNvPr>
            <p:cNvSpPr/>
            <p:nvPr/>
          </p:nvSpPr>
          <p:spPr>
            <a:xfrm>
              <a:off x="4569943" y="4657725"/>
              <a:ext cx="368104" cy="221825"/>
            </a:xfrm>
            <a:prstGeom prst="rect">
              <a:avLst/>
            </a:prstGeom>
          </p:spPr>
          <p:txBody>
            <a:bodyPr wrap="square">
              <a:spAutoFit/>
            </a:bodyPr>
            <a:lstStyle/>
            <a:p>
              <a:pPr algn="ctr"/>
              <a:r>
                <a:rPr lang="en-US" sz="1050" dirty="0">
                  <a:solidFill>
                    <a:schemeClr val="tx1">
                      <a:lumMod val="85000"/>
                      <a:lumOff val="15000"/>
                    </a:schemeClr>
                  </a:solidFill>
                  <a:latin typeface="Arial" panose="020B0604020202020204" pitchFamily="34" charset="0"/>
                  <a:cs typeface="Arial" panose="020B0604020202020204" pitchFamily="34" charset="0"/>
                </a:rPr>
                <a:t>2</a:t>
              </a:r>
              <a:endParaRPr lang="ru-RU" sz="1050" dirty="0">
                <a:latin typeface="Arial" panose="020B0604020202020204" pitchFamily="34" charset="0"/>
                <a:cs typeface="Arial" panose="020B0604020202020204" pitchFamily="34" charset="0"/>
              </a:endParaRPr>
            </a:p>
          </p:txBody>
        </p:sp>
        <p:sp>
          <p:nvSpPr>
            <p:cNvPr id="112" name="Rectangle 111">
              <a:extLst>
                <a:ext uri="{FF2B5EF4-FFF2-40B4-BE49-F238E27FC236}">
                  <a16:creationId xmlns:a16="http://schemas.microsoft.com/office/drawing/2014/main" id="{4BFE0BBC-7246-4BF4-AFD1-B1E035BF07FE}"/>
                </a:ext>
              </a:extLst>
            </p:cNvPr>
            <p:cNvSpPr/>
            <p:nvPr/>
          </p:nvSpPr>
          <p:spPr>
            <a:xfrm>
              <a:off x="5054629" y="4660365"/>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3</a:t>
              </a:r>
              <a:endParaRPr lang="ru-RU" sz="1050" dirty="0">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CA5F6A3F-D8DF-4520-9AD5-6E262B95831D}"/>
                </a:ext>
              </a:extLst>
            </p:cNvPr>
            <p:cNvSpPr/>
            <p:nvPr/>
          </p:nvSpPr>
          <p:spPr>
            <a:xfrm>
              <a:off x="5541593" y="4654794"/>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4</a:t>
              </a:r>
              <a:endParaRPr lang="ru-RU" sz="1050" dirty="0">
                <a:latin typeface="Arial" panose="020B0604020202020204" pitchFamily="34" charset="0"/>
                <a:cs typeface="Arial" panose="020B0604020202020204" pitchFamily="34" charset="0"/>
              </a:endParaRPr>
            </a:p>
          </p:txBody>
        </p:sp>
        <p:sp>
          <p:nvSpPr>
            <p:cNvPr id="120" name="Rectangle 119">
              <a:extLst>
                <a:ext uri="{FF2B5EF4-FFF2-40B4-BE49-F238E27FC236}">
                  <a16:creationId xmlns:a16="http://schemas.microsoft.com/office/drawing/2014/main" id="{3B6264A5-F769-4CC7-AD3F-FDC1560E5127}"/>
                </a:ext>
              </a:extLst>
            </p:cNvPr>
            <p:cNvSpPr/>
            <p:nvPr/>
          </p:nvSpPr>
          <p:spPr>
            <a:xfrm>
              <a:off x="582953" y="2440008"/>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0</a:t>
              </a:r>
              <a:endParaRPr lang="ru-RU" sz="1050" dirty="0">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4AE852A6-DB5D-4082-B832-07F14B523D68}"/>
                </a:ext>
              </a:extLst>
            </p:cNvPr>
            <p:cNvSpPr/>
            <p:nvPr/>
          </p:nvSpPr>
          <p:spPr>
            <a:xfrm>
              <a:off x="550181" y="2643364"/>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-2</a:t>
              </a:r>
              <a:endParaRPr lang="ru-RU" sz="1050" dirty="0">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06D63036-F305-4DA3-8E88-DE31FFC5A775}"/>
                </a:ext>
              </a:extLst>
            </p:cNvPr>
            <p:cNvSpPr/>
            <p:nvPr/>
          </p:nvSpPr>
          <p:spPr>
            <a:xfrm>
              <a:off x="539878" y="2819619"/>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-4</a:t>
              </a:r>
              <a:endParaRPr lang="ru-RU" sz="1050" dirty="0">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ED13FB2A-6758-4D1C-A88E-584849A44A32}"/>
                </a:ext>
              </a:extLst>
            </p:cNvPr>
            <p:cNvSpPr/>
            <p:nvPr/>
          </p:nvSpPr>
          <p:spPr>
            <a:xfrm>
              <a:off x="539878" y="3007227"/>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-6</a:t>
              </a:r>
              <a:endParaRPr lang="ru-RU" sz="1050" dirty="0">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BFFC4C0D-085D-4B99-87B6-557CA0F5EF3E}"/>
                </a:ext>
              </a:extLst>
            </p:cNvPr>
            <p:cNvSpPr/>
            <p:nvPr/>
          </p:nvSpPr>
          <p:spPr>
            <a:xfrm>
              <a:off x="539878" y="3181326"/>
              <a:ext cx="368104"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-8</a:t>
              </a:r>
              <a:endParaRPr lang="ru-RU" sz="1050" dirty="0">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99E0182E-276E-4F62-9B5C-5DB788B96811}"/>
                </a:ext>
              </a:extLst>
            </p:cNvPr>
            <p:cNvSpPr/>
            <p:nvPr/>
          </p:nvSpPr>
          <p:spPr>
            <a:xfrm>
              <a:off x="513512" y="3383797"/>
              <a:ext cx="380916" cy="215301"/>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-10</a:t>
              </a:r>
              <a:endParaRPr lang="ru-RU" sz="1050" dirty="0">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8A23C346-DD05-4F3A-9E82-649696D296E7}"/>
                </a:ext>
              </a:extLst>
            </p:cNvPr>
            <p:cNvSpPr/>
            <p:nvPr/>
          </p:nvSpPr>
          <p:spPr>
            <a:xfrm>
              <a:off x="513512" y="3564683"/>
              <a:ext cx="384542"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-12</a:t>
              </a:r>
              <a:endParaRPr lang="ru-RU" sz="1050" dirty="0">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81BFA3C5-102A-449F-B0E3-B72CE4409CD7}"/>
                </a:ext>
              </a:extLst>
            </p:cNvPr>
            <p:cNvSpPr/>
            <p:nvPr/>
          </p:nvSpPr>
          <p:spPr>
            <a:xfrm>
              <a:off x="503482" y="3749419"/>
              <a:ext cx="384540"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-14</a:t>
              </a:r>
              <a:endParaRPr lang="ru-RU" sz="1050" dirty="0">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FF283446-557D-4572-BB8B-E8CBA432A63A}"/>
                </a:ext>
              </a:extLst>
            </p:cNvPr>
            <p:cNvSpPr/>
            <p:nvPr/>
          </p:nvSpPr>
          <p:spPr>
            <a:xfrm>
              <a:off x="500793" y="3933520"/>
              <a:ext cx="414801"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-16</a:t>
              </a:r>
              <a:endParaRPr lang="ru-RU" sz="1050" dirty="0">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4FF8E8A0-0D7A-42B3-8205-42B125DC4726}"/>
                </a:ext>
              </a:extLst>
            </p:cNvPr>
            <p:cNvSpPr/>
            <p:nvPr/>
          </p:nvSpPr>
          <p:spPr>
            <a:xfrm>
              <a:off x="503482" y="4130059"/>
              <a:ext cx="395926"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-18</a:t>
              </a:r>
              <a:endParaRPr lang="ru-RU" sz="1050" dirty="0">
                <a:latin typeface="Arial" panose="020B0604020202020204" pitchFamily="34" charset="0"/>
                <a:cs typeface="Arial" panose="020B0604020202020204" pitchFamily="34" charset="0"/>
              </a:endParaRPr>
            </a:p>
          </p:txBody>
        </p:sp>
        <p:sp>
          <p:nvSpPr>
            <p:cNvPr id="130" name="Rectangle 129">
              <a:extLst>
                <a:ext uri="{FF2B5EF4-FFF2-40B4-BE49-F238E27FC236}">
                  <a16:creationId xmlns:a16="http://schemas.microsoft.com/office/drawing/2014/main" id="{D5030F11-BCC0-442D-9C32-2FAD1F843733}"/>
                </a:ext>
              </a:extLst>
            </p:cNvPr>
            <p:cNvSpPr/>
            <p:nvPr/>
          </p:nvSpPr>
          <p:spPr>
            <a:xfrm>
              <a:off x="492096" y="4310052"/>
              <a:ext cx="414801"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-20</a:t>
              </a:r>
              <a:endParaRPr lang="ru-RU" sz="1050" dirty="0">
                <a:latin typeface="Arial" panose="020B0604020202020204" pitchFamily="34" charset="0"/>
                <a:cs typeface="Arial" panose="020B0604020202020204" pitchFamily="34" charset="0"/>
              </a:endParaRPr>
            </a:p>
          </p:txBody>
        </p:sp>
        <p:sp>
          <p:nvSpPr>
            <p:cNvPr id="131" name="Rectangle 130">
              <a:extLst>
                <a:ext uri="{FF2B5EF4-FFF2-40B4-BE49-F238E27FC236}">
                  <a16:creationId xmlns:a16="http://schemas.microsoft.com/office/drawing/2014/main" id="{0349074F-DC14-4588-9DA6-0B127D150C4D}"/>
                </a:ext>
              </a:extLst>
            </p:cNvPr>
            <p:cNvSpPr/>
            <p:nvPr/>
          </p:nvSpPr>
          <p:spPr>
            <a:xfrm>
              <a:off x="494650" y="4501011"/>
              <a:ext cx="414801" cy="22182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-22</a:t>
              </a:r>
              <a:endParaRPr lang="ru-RU" sz="1050" dirty="0">
                <a:latin typeface="Arial" panose="020B0604020202020204" pitchFamily="34" charset="0"/>
                <a:cs typeface="Arial" panose="020B0604020202020204" pitchFamily="34" charset="0"/>
              </a:endParaRPr>
            </a:p>
          </p:txBody>
        </p:sp>
      </p:grpSp>
      <p:grpSp>
        <p:nvGrpSpPr>
          <p:cNvPr id="49183" name="Group 49182">
            <a:extLst>
              <a:ext uri="{FF2B5EF4-FFF2-40B4-BE49-F238E27FC236}">
                <a16:creationId xmlns:a16="http://schemas.microsoft.com/office/drawing/2014/main" id="{B8AACCAD-EF6D-489C-93DD-A826BA47643F}"/>
              </a:ext>
            </a:extLst>
          </p:cNvPr>
          <p:cNvGrpSpPr/>
          <p:nvPr/>
        </p:nvGrpSpPr>
        <p:grpSpPr>
          <a:xfrm>
            <a:off x="6200575" y="2434663"/>
            <a:ext cx="5499329" cy="3131001"/>
            <a:chOff x="6200575" y="2434663"/>
            <a:chExt cx="5499329" cy="2975376"/>
          </a:xfrm>
        </p:grpSpPr>
        <p:cxnSp>
          <p:nvCxnSpPr>
            <p:cNvPr id="59" name="Straight Connector 58">
              <a:extLst>
                <a:ext uri="{FF2B5EF4-FFF2-40B4-BE49-F238E27FC236}">
                  <a16:creationId xmlns:a16="http://schemas.microsoft.com/office/drawing/2014/main" id="{7C0E3017-0D12-411E-95F4-BCAB9987FD9B}"/>
                </a:ext>
              </a:extLst>
            </p:cNvPr>
            <p:cNvCxnSpPr/>
            <p:nvPr/>
          </p:nvCxnSpPr>
          <p:spPr>
            <a:xfrm>
              <a:off x="7629698" y="4871604"/>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DCE50AA-7CA0-4647-98CD-EA2FD666AC86}"/>
                </a:ext>
              </a:extLst>
            </p:cNvPr>
            <p:cNvCxnSpPr/>
            <p:nvPr/>
          </p:nvCxnSpPr>
          <p:spPr>
            <a:xfrm>
              <a:off x="8546872" y="4871603"/>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B82B731-AB07-4C11-9365-2A684D32AA0D}"/>
                </a:ext>
              </a:extLst>
            </p:cNvPr>
            <p:cNvCxnSpPr/>
            <p:nvPr/>
          </p:nvCxnSpPr>
          <p:spPr>
            <a:xfrm>
              <a:off x="9444645" y="4864737"/>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D5DC67C-E017-4080-AE96-89870B3101D9}"/>
                </a:ext>
              </a:extLst>
            </p:cNvPr>
            <p:cNvCxnSpPr/>
            <p:nvPr/>
          </p:nvCxnSpPr>
          <p:spPr>
            <a:xfrm>
              <a:off x="10349346" y="4868426"/>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5FCC5D-935E-44DD-9CD1-D917E232464E}"/>
                </a:ext>
              </a:extLst>
            </p:cNvPr>
            <p:cNvCxnSpPr/>
            <p:nvPr/>
          </p:nvCxnSpPr>
          <p:spPr>
            <a:xfrm>
              <a:off x="11259481" y="4871599"/>
              <a:ext cx="0" cy="7805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47ACD80-D911-46EB-9DD6-B8E4C4E194D5}"/>
                </a:ext>
              </a:extLst>
            </p:cNvPr>
            <p:cNvCxnSpPr/>
            <p:nvPr/>
          </p:nvCxnSpPr>
          <p:spPr>
            <a:xfrm>
              <a:off x="6723458" y="2584939"/>
              <a:ext cx="0" cy="232619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4B4408A-8B94-4168-8AE2-AE0BC0EC06CF}"/>
                </a:ext>
              </a:extLst>
            </p:cNvPr>
            <p:cNvCxnSpPr>
              <a:cxnSpLocks/>
            </p:cNvCxnSpPr>
            <p:nvPr/>
          </p:nvCxnSpPr>
          <p:spPr>
            <a:xfrm flipH="1">
              <a:off x="6723458" y="4911137"/>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F82F3BF-C8C9-452F-9730-D40A12038918}"/>
                </a:ext>
              </a:extLst>
            </p:cNvPr>
            <p:cNvCxnSpPr>
              <a:cxnSpLocks/>
            </p:cNvCxnSpPr>
            <p:nvPr/>
          </p:nvCxnSpPr>
          <p:spPr>
            <a:xfrm flipH="1">
              <a:off x="6723458" y="4610859"/>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F8FD524-3DF2-4FD3-ACDE-4E146BE9D9F5}"/>
                </a:ext>
              </a:extLst>
            </p:cNvPr>
            <p:cNvCxnSpPr>
              <a:cxnSpLocks/>
            </p:cNvCxnSpPr>
            <p:nvPr/>
          </p:nvCxnSpPr>
          <p:spPr>
            <a:xfrm flipH="1">
              <a:off x="6723458" y="4335944"/>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6190D4B-6009-4693-B130-B1A086B9FA6A}"/>
                </a:ext>
              </a:extLst>
            </p:cNvPr>
            <p:cNvCxnSpPr>
              <a:cxnSpLocks/>
            </p:cNvCxnSpPr>
            <p:nvPr/>
          </p:nvCxnSpPr>
          <p:spPr>
            <a:xfrm flipH="1">
              <a:off x="6723458" y="4043881"/>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B55D3FA-1601-4677-A460-75AAE7BF9793}"/>
                </a:ext>
              </a:extLst>
            </p:cNvPr>
            <p:cNvCxnSpPr>
              <a:cxnSpLocks/>
            </p:cNvCxnSpPr>
            <p:nvPr/>
          </p:nvCxnSpPr>
          <p:spPr>
            <a:xfrm flipH="1">
              <a:off x="6723458" y="3754118"/>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A70D5CD-D531-4A33-83DD-76269EB58FC5}"/>
                </a:ext>
              </a:extLst>
            </p:cNvPr>
            <p:cNvCxnSpPr>
              <a:cxnSpLocks/>
            </p:cNvCxnSpPr>
            <p:nvPr/>
          </p:nvCxnSpPr>
          <p:spPr>
            <a:xfrm flipH="1">
              <a:off x="6723458" y="3445625"/>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4341DA8-2BBA-45E3-BA05-1D72BCDE3C95}"/>
                </a:ext>
              </a:extLst>
            </p:cNvPr>
            <p:cNvCxnSpPr>
              <a:cxnSpLocks/>
            </p:cNvCxnSpPr>
            <p:nvPr/>
          </p:nvCxnSpPr>
          <p:spPr>
            <a:xfrm flipH="1">
              <a:off x="6723458" y="3167955"/>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12D8784-7B94-46FA-9AF9-99B906540C9B}"/>
                </a:ext>
              </a:extLst>
            </p:cNvPr>
            <p:cNvCxnSpPr>
              <a:cxnSpLocks/>
            </p:cNvCxnSpPr>
            <p:nvPr/>
          </p:nvCxnSpPr>
          <p:spPr>
            <a:xfrm flipH="1">
              <a:off x="6723458" y="2870572"/>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60DCC3B-FDC2-4E68-9892-CC5BBA8A7D1D}"/>
                </a:ext>
              </a:extLst>
            </p:cNvPr>
            <p:cNvCxnSpPr>
              <a:cxnSpLocks/>
            </p:cNvCxnSpPr>
            <p:nvPr/>
          </p:nvCxnSpPr>
          <p:spPr>
            <a:xfrm flipH="1">
              <a:off x="6723458" y="2584939"/>
              <a:ext cx="497644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E8161ED-807E-4827-B033-54A66F4D9C6B}"/>
                </a:ext>
              </a:extLst>
            </p:cNvPr>
            <p:cNvCxnSpPr>
              <a:cxnSpLocks/>
            </p:cNvCxnSpPr>
            <p:nvPr/>
          </p:nvCxnSpPr>
          <p:spPr>
            <a:xfrm>
              <a:off x="6729594" y="2609374"/>
              <a:ext cx="1817278" cy="836250"/>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7B34BFD-00F6-459B-A33D-7538D02081AC}"/>
                </a:ext>
              </a:extLst>
            </p:cNvPr>
            <p:cNvCxnSpPr>
              <a:cxnSpLocks/>
            </p:cNvCxnSpPr>
            <p:nvPr/>
          </p:nvCxnSpPr>
          <p:spPr>
            <a:xfrm>
              <a:off x="8534305" y="3437258"/>
              <a:ext cx="908639" cy="605338"/>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ACC3309-543D-409C-8513-200822546F83}"/>
                </a:ext>
              </a:extLst>
            </p:cNvPr>
            <p:cNvCxnSpPr>
              <a:cxnSpLocks/>
            </p:cNvCxnSpPr>
            <p:nvPr/>
          </p:nvCxnSpPr>
          <p:spPr>
            <a:xfrm>
              <a:off x="9429776" y="4042596"/>
              <a:ext cx="919570" cy="380359"/>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E99B1EB-157A-4E62-9217-1AC688D5EAD1}"/>
                </a:ext>
              </a:extLst>
            </p:cNvPr>
            <p:cNvCxnSpPr>
              <a:cxnSpLocks/>
            </p:cNvCxnSpPr>
            <p:nvPr/>
          </p:nvCxnSpPr>
          <p:spPr>
            <a:xfrm>
              <a:off x="10349346" y="4420230"/>
              <a:ext cx="902309" cy="351896"/>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B3429DA-2EA5-4438-8FFD-5BCBB5194384}"/>
                </a:ext>
              </a:extLst>
            </p:cNvPr>
            <p:cNvCxnSpPr>
              <a:cxnSpLocks/>
            </p:cNvCxnSpPr>
            <p:nvPr/>
          </p:nvCxnSpPr>
          <p:spPr>
            <a:xfrm>
              <a:off x="6733097" y="2589877"/>
              <a:ext cx="2719485" cy="65947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8EACFDF-CD84-40CC-9F38-6740EEAE0295}"/>
                </a:ext>
              </a:extLst>
            </p:cNvPr>
            <p:cNvCxnSpPr>
              <a:cxnSpLocks/>
            </p:cNvCxnSpPr>
            <p:nvPr/>
          </p:nvCxnSpPr>
          <p:spPr>
            <a:xfrm>
              <a:off x="9442944" y="3243858"/>
              <a:ext cx="972589" cy="8842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C1EA179-0DA7-4F40-963A-C7484859697D}"/>
                </a:ext>
              </a:extLst>
            </p:cNvPr>
            <p:cNvCxnSpPr>
              <a:cxnSpLocks/>
            </p:cNvCxnSpPr>
            <p:nvPr/>
          </p:nvCxnSpPr>
          <p:spPr>
            <a:xfrm>
              <a:off x="10406369" y="3329354"/>
              <a:ext cx="845286"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29F926F8-C51F-4200-8284-48C7F859ED75}"/>
                </a:ext>
              </a:extLst>
            </p:cNvPr>
            <p:cNvSpPr/>
            <p:nvPr/>
          </p:nvSpPr>
          <p:spPr>
            <a:xfrm rot="16200000">
              <a:off x="6022715" y="3580532"/>
              <a:ext cx="609635" cy="253916"/>
            </a:xfrm>
            <a:prstGeom prst="rect">
              <a:avLst/>
            </a:prstGeom>
          </p:spPr>
          <p:txBody>
            <a:bodyPr wrap="none">
              <a:spAutoFit/>
            </a:bodyPr>
            <a:lstStyle/>
            <a:p>
              <a:r>
                <a:rPr lang="ru-RU" sz="1050" b="1" dirty="0">
                  <a:solidFill>
                    <a:schemeClr val="tx1">
                      <a:lumMod val="85000"/>
                      <a:lumOff val="15000"/>
                    </a:schemeClr>
                  </a:solidFill>
                  <a:latin typeface="Arial" panose="020B0604020202020204" pitchFamily="34" charset="0"/>
                  <a:cs typeface="Arial" panose="020B0604020202020204" pitchFamily="34" charset="0"/>
                </a:rPr>
                <a:t>Баллы</a:t>
              </a:r>
              <a:endParaRPr lang="ru-RU" sz="1050" b="1" dirty="0">
                <a:latin typeface="Arial" panose="020B0604020202020204" pitchFamily="34" charset="0"/>
                <a:cs typeface="Arial" panose="020B0604020202020204" pitchFamily="34" charset="0"/>
              </a:endParaRPr>
            </a:p>
          </p:txBody>
        </p:sp>
        <p:sp>
          <p:nvSpPr>
            <p:cNvPr id="114" name="Rectangle 113">
              <a:extLst>
                <a:ext uri="{FF2B5EF4-FFF2-40B4-BE49-F238E27FC236}">
                  <a16:creationId xmlns:a16="http://schemas.microsoft.com/office/drawing/2014/main" id="{12846FEF-C020-4AE8-8989-C4190523EFF4}"/>
                </a:ext>
              </a:extLst>
            </p:cNvPr>
            <p:cNvSpPr/>
            <p:nvPr/>
          </p:nvSpPr>
          <p:spPr>
            <a:xfrm>
              <a:off x="6401843" y="5015193"/>
              <a:ext cx="759394" cy="394846"/>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Начало лечения</a:t>
              </a:r>
              <a:endParaRPr lang="ru-RU" sz="1050" b="1" dirty="0">
                <a:latin typeface="Arial" panose="020B0604020202020204" pitchFamily="34" charset="0"/>
                <a:cs typeface="Arial" panose="020B0604020202020204" pitchFamily="34" charset="0"/>
              </a:endParaRPr>
            </a:p>
          </p:txBody>
        </p:sp>
        <p:sp>
          <p:nvSpPr>
            <p:cNvPr id="115" name="Rectangle 114">
              <a:extLst>
                <a:ext uri="{FF2B5EF4-FFF2-40B4-BE49-F238E27FC236}">
                  <a16:creationId xmlns:a16="http://schemas.microsoft.com/office/drawing/2014/main" id="{BBFCD527-D25D-47CC-BD7B-D0BDCF3264B7}"/>
                </a:ext>
              </a:extLst>
            </p:cNvPr>
            <p:cNvSpPr/>
            <p:nvPr/>
          </p:nvSpPr>
          <p:spPr>
            <a:xfrm>
              <a:off x="7299557" y="4969026"/>
              <a:ext cx="677351" cy="248607"/>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4 день</a:t>
              </a:r>
              <a:endParaRPr lang="ru-RU" sz="1050" b="1" dirty="0">
                <a:latin typeface="Arial" panose="020B0604020202020204" pitchFamily="34" charset="0"/>
                <a:cs typeface="Arial" panose="020B0604020202020204" pitchFamily="34" charset="0"/>
              </a:endParaRPr>
            </a:p>
          </p:txBody>
        </p:sp>
        <p:sp>
          <p:nvSpPr>
            <p:cNvPr id="116" name="Rectangle 115">
              <a:extLst>
                <a:ext uri="{FF2B5EF4-FFF2-40B4-BE49-F238E27FC236}">
                  <a16:creationId xmlns:a16="http://schemas.microsoft.com/office/drawing/2014/main" id="{E9C67D3C-DA9A-4058-A57F-031F0828C678}"/>
                </a:ext>
              </a:extLst>
            </p:cNvPr>
            <p:cNvSpPr/>
            <p:nvPr/>
          </p:nvSpPr>
          <p:spPr>
            <a:xfrm>
              <a:off x="8125653" y="4972828"/>
              <a:ext cx="820586" cy="248607"/>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1 неделя</a:t>
              </a:r>
              <a:endParaRPr lang="ru-RU" sz="1050" b="1" dirty="0">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36477F7D-1887-4D28-A0B9-199CC879E61B}"/>
                </a:ext>
              </a:extLst>
            </p:cNvPr>
            <p:cNvSpPr/>
            <p:nvPr/>
          </p:nvSpPr>
          <p:spPr>
            <a:xfrm>
              <a:off x="9034241" y="4968384"/>
              <a:ext cx="820586" cy="248607"/>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2 неделя</a:t>
              </a:r>
              <a:endParaRPr lang="ru-RU" sz="1050" b="1" dirty="0">
                <a:latin typeface="Arial" panose="020B0604020202020204" pitchFamily="34" charset="0"/>
                <a:cs typeface="Arial" panose="020B0604020202020204" pitchFamily="34" charset="0"/>
              </a:endParaRPr>
            </a:p>
          </p:txBody>
        </p:sp>
        <p:sp>
          <p:nvSpPr>
            <p:cNvPr id="118" name="Rectangle 117">
              <a:extLst>
                <a:ext uri="{FF2B5EF4-FFF2-40B4-BE49-F238E27FC236}">
                  <a16:creationId xmlns:a16="http://schemas.microsoft.com/office/drawing/2014/main" id="{0452085E-AF30-4DE4-968E-C249D1634694}"/>
                </a:ext>
              </a:extLst>
            </p:cNvPr>
            <p:cNvSpPr/>
            <p:nvPr/>
          </p:nvSpPr>
          <p:spPr>
            <a:xfrm>
              <a:off x="9942829" y="4972828"/>
              <a:ext cx="820586" cy="248607"/>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3 неделя</a:t>
              </a:r>
              <a:endParaRPr lang="ru-RU" sz="1050" b="1" dirty="0">
                <a:latin typeface="Arial" panose="020B0604020202020204" pitchFamily="34" charset="0"/>
                <a:cs typeface="Arial" panose="020B0604020202020204" pitchFamily="34" charset="0"/>
              </a:endParaRPr>
            </a:p>
          </p:txBody>
        </p:sp>
        <p:sp>
          <p:nvSpPr>
            <p:cNvPr id="119" name="Rectangle 118">
              <a:extLst>
                <a:ext uri="{FF2B5EF4-FFF2-40B4-BE49-F238E27FC236}">
                  <a16:creationId xmlns:a16="http://schemas.microsoft.com/office/drawing/2014/main" id="{7F188809-2F54-4A12-894E-C4D1C14FBB76}"/>
                </a:ext>
              </a:extLst>
            </p:cNvPr>
            <p:cNvSpPr/>
            <p:nvPr/>
          </p:nvSpPr>
          <p:spPr>
            <a:xfrm>
              <a:off x="10849188" y="4972828"/>
              <a:ext cx="820586" cy="248607"/>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4 неделя</a:t>
              </a:r>
              <a:endParaRPr lang="ru-RU" sz="1050" b="1" dirty="0">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6A25665F-CA1F-4FD0-876D-A508B46D58A3}"/>
                </a:ext>
              </a:extLst>
            </p:cNvPr>
            <p:cNvSpPr/>
            <p:nvPr/>
          </p:nvSpPr>
          <p:spPr>
            <a:xfrm>
              <a:off x="6395552" y="2434663"/>
              <a:ext cx="368104"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0</a:t>
              </a:r>
              <a:endParaRPr lang="ru-RU" sz="1050" dirty="0">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5A4D9A68-12D8-489D-BC8B-70E4DC38D265}"/>
                </a:ext>
              </a:extLst>
            </p:cNvPr>
            <p:cNvSpPr/>
            <p:nvPr/>
          </p:nvSpPr>
          <p:spPr>
            <a:xfrm>
              <a:off x="6380106" y="2734518"/>
              <a:ext cx="368104"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-2</a:t>
              </a:r>
              <a:endParaRPr lang="ru-RU" sz="1050" dirty="0">
                <a:latin typeface="Arial" panose="020B0604020202020204" pitchFamily="34" charset="0"/>
                <a:cs typeface="Arial" panose="020B0604020202020204" pitchFamily="34" charset="0"/>
              </a:endParaRPr>
            </a:p>
          </p:txBody>
        </p:sp>
        <p:sp>
          <p:nvSpPr>
            <p:cNvPr id="134" name="Rectangle 133">
              <a:extLst>
                <a:ext uri="{FF2B5EF4-FFF2-40B4-BE49-F238E27FC236}">
                  <a16:creationId xmlns:a16="http://schemas.microsoft.com/office/drawing/2014/main" id="{FD56AC45-69AB-4989-AEFB-13DF4079EFF0}"/>
                </a:ext>
              </a:extLst>
            </p:cNvPr>
            <p:cNvSpPr/>
            <p:nvPr/>
          </p:nvSpPr>
          <p:spPr>
            <a:xfrm>
              <a:off x="6370468" y="3029227"/>
              <a:ext cx="368104"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-4</a:t>
              </a:r>
              <a:endParaRPr lang="ru-RU" sz="1050" dirty="0">
                <a:latin typeface="Arial" panose="020B0604020202020204" pitchFamily="34" charset="0"/>
                <a:cs typeface="Arial" panose="020B0604020202020204" pitchFamily="34" charset="0"/>
              </a:endParaRPr>
            </a:p>
          </p:txBody>
        </p:sp>
        <p:sp>
          <p:nvSpPr>
            <p:cNvPr id="135" name="Rectangle 134">
              <a:extLst>
                <a:ext uri="{FF2B5EF4-FFF2-40B4-BE49-F238E27FC236}">
                  <a16:creationId xmlns:a16="http://schemas.microsoft.com/office/drawing/2014/main" id="{53DD3E5E-CE59-4D83-9497-D9565C606A22}"/>
                </a:ext>
              </a:extLst>
            </p:cNvPr>
            <p:cNvSpPr/>
            <p:nvPr/>
          </p:nvSpPr>
          <p:spPr>
            <a:xfrm>
              <a:off x="6372415" y="3316697"/>
              <a:ext cx="368104"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-6</a:t>
              </a:r>
              <a:endParaRPr lang="ru-RU" sz="1050" dirty="0">
                <a:latin typeface="Arial" panose="020B0604020202020204" pitchFamily="34" charset="0"/>
                <a:cs typeface="Arial" panose="020B0604020202020204" pitchFamily="34" charset="0"/>
              </a:endParaRPr>
            </a:p>
          </p:txBody>
        </p:sp>
        <p:sp>
          <p:nvSpPr>
            <p:cNvPr id="136" name="Rectangle 135">
              <a:extLst>
                <a:ext uri="{FF2B5EF4-FFF2-40B4-BE49-F238E27FC236}">
                  <a16:creationId xmlns:a16="http://schemas.microsoft.com/office/drawing/2014/main" id="{B6E49E89-D828-4B23-89C6-3A32C273C9A5}"/>
                </a:ext>
              </a:extLst>
            </p:cNvPr>
            <p:cNvSpPr/>
            <p:nvPr/>
          </p:nvSpPr>
          <p:spPr>
            <a:xfrm>
              <a:off x="6366432" y="3605887"/>
              <a:ext cx="368104"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-8</a:t>
              </a:r>
              <a:endParaRPr lang="ru-RU" sz="1050" dirty="0">
                <a:latin typeface="Arial" panose="020B0604020202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155C08F5-7185-454D-9693-CA3B71270991}"/>
                </a:ext>
              </a:extLst>
            </p:cNvPr>
            <p:cNvSpPr/>
            <p:nvPr/>
          </p:nvSpPr>
          <p:spPr>
            <a:xfrm>
              <a:off x="6338189" y="3880963"/>
              <a:ext cx="380916" cy="241295"/>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-10</a:t>
              </a:r>
              <a:endParaRPr lang="ru-RU" sz="1050" dirty="0">
                <a:latin typeface="Arial" panose="020B0604020202020204" pitchFamily="34" charset="0"/>
                <a:cs typeface="Arial" panose="020B0604020202020204" pitchFamily="34" charset="0"/>
              </a:endParaRPr>
            </a:p>
          </p:txBody>
        </p:sp>
        <p:sp>
          <p:nvSpPr>
            <p:cNvPr id="138" name="Rectangle 137">
              <a:extLst>
                <a:ext uri="{FF2B5EF4-FFF2-40B4-BE49-F238E27FC236}">
                  <a16:creationId xmlns:a16="http://schemas.microsoft.com/office/drawing/2014/main" id="{08D1EBD5-74CE-46B6-B897-CCA2C685EF4F}"/>
                </a:ext>
              </a:extLst>
            </p:cNvPr>
            <p:cNvSpPr/>
            <p:nvPr/>
          </p:nvSpPr>
          <p:spPr>
            <a:xfrm>
              <a:off x="6337478" y="4176238"/>
              <a:ext cx="384542"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-12</a:t>
              </a:r>
              <a:endParaRPr lang="ru-RU" sz="1050" dirty="0">
                <a:latin typeface="Arial" panose="020B0604020202020204" pitchFamily="34" charset="0"/>
                <a:cs typeface="Arial" panose="020B0604020202020204" pitchFamily="34" charset="0"/>
              </a:endParaRPr>
            </a:p>
          </p:txBody>
        </p:sp>
        <p:sp>
          <p:nvSpPr>
            <p:cNvPr id="139" name="Rectangle 138">
              <a:extLst>
                <a:ext uri="{FF2B5EF4-FFF2-40B4-BE49-F238E27FC236}">
                  <a16:creationId xmlns:a16="http://schemas.microsoft.com/office/drawing/2014/main" id="{694DD625-F2E9-485F-B023-2730F65070BC}"/>
                </a:ext>
              </a:extLst>
            </p:cNvPr>
            <p:cNvSpPr/>
            <p:nvPr/>
          </p:nvSpPr>
          <p:spPr>
            <a:xfrm>
              <a:off x="6344104" y="4463029"/>
              <a:ext cx="384540"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-14</a:t>
              </a:r>
              <a:endParaRPr lang="ru-RU" sz="1050" dirty="0">
                <a:latin typeface="Arial" panose="020B0604020202020204" pitchFamily="34" charset="0"/>
                <a:cs typeface="Arial" panose="020B0604020202020204" pitchFamily="34" charset="0"/>
              </a:endParaRPr>
            </a:p>
          </p:txBody>
        </p:sp>
        <p:sp>
          <p:nvSpPr>
            <p:cNvPr id="140" name="Rectangle 139">
              <a:extLst>
                <a:ext uri="{FF2B5EF4-FFF2-40B4-BE49-F238E27FC236}">
                  <a16:creationId xmlns:a16="http://schemas.microsoft.com/office/drawing/2014/main" id="{344FB4B4-1FB6-4D80-B373-CD8E7AAAB6D8}"/>
                </a:ext>
              </a:extLst>
            </p:cNvPr>
            <p:cNvSpPr/>
            <p:nvPr/>
          </p:nvSpPr>
          <p:spPr>
            <a:xfrm>
              <a:off x="6313842" y="4758797"/>
              <a:ext cx="414801" cy="248607"/>
            </a:xfrm>
            <a:prstGeom prst="rect">
              <a:avLst/>
            </a:prstGeom>
          </p:spPr>
          <p:txBody>
            <a:bodyPr wrap="square">
              <a:spAutoFit/>
            </a:bodyPr>
            <a:lstStyle/>
            <a:p>
              <a:pPr algn="ctr"/>
              <a:r>
                <a:rPr lang="ru-RU" sz="1050" dirty="0">
                  <a:solidFill>
                    <a:schemeClr val="tx1">
                      <a:lumMod val="85000"/>
                      <a:lumOff val="15000"/>
                    </a:schemeClr>
                  </a:solidFill>
                  <a:latin typeface="Arial" panose="020B0604020202020204" pitchFamily="34" charset="0"/>
                  <a:cs typeface="Arial" panose="020B0604020202020204" pitchFamily="34" charset="0"/>
                </a:rPr>
                <a:t>-16</a:t>
              </a:r>
              <a:endParaRPr lang="ru-RU" sz="1050" dirty="0">
                <a:latin typeface="Arial" panose="020B0604020202020204" pitchFamily="34" charset="0"/>
                <a:cs typeface="Arial" panose="020B0604020202020204" pitchFamily="34" charset="0"/>
              </a:endParaRPr>
            </a:p>
          </p:txBody>
        </p:sp>
      </p:grpSp>
      <p:sp>
        <p:nvSpPr>
          <p:cNvPr id="141" name="Rectangle 140">
            <a:extLst>
              <a:ext uri="{FF2B5EF4-FFF2-40B4-BE49-F238E27FC236}">
                <a16:creationId xmlns:a16="http://schemas.microsoft.com/office/drawing/2014/main" id="{0D87D58D-80E3-4AB9-87B1-0B627A90A24C}"/>
              </a:ext>
            </a:extLst>
          </p:cNvPr>
          <p:cNvSpPr/>
          <p:nvPr/>
        </p:nvSpPr>
        <p:spPr>
          <a:xfrm>
            <a:off x="1413626" y="3720579"/>
            <a:ext cx="1119217" cy="261610"/>
          </a:xfrm>
          <a:prstGeom prst="rect">
            <a:avLst/>
          </a:prstGeom>
        </p:spPr>
        <p:txBody>
          <a:bodyPr wrap="none">
            <a:spAutoFit/>
          </a:bodyPr>
          <a:lstStyle/>
          <a:p>
            <a:r>
              <a:rPr lang="ru-RU" sz="1050" dirty="0">
                <a:solidFill>
                  <a:schemeClr val="tx1">
                    <a:lumMod val="85000"/>
                    <a:lumOff val="15000"/>
                  </a:schemeClr>
                </a:solidFill>
                <a:latin typeface="Arial" panose="020B0604020202020204" pitchFamily="34" charset="0"/>
                <a:cs typeface="Arial" panose="020B0604020202020204" pitchFamily="34" charset="0"/>
              </a:rPr>
              <a:t>Плацебо </a:t>
            </a:r>
            <a:r>
              <a:rPr lang="en-US" sz="1050" dirty="0">
                <a:solidFill>
                  <a:schemeClr val="tx1">
                    <a:lumMod val="85000"/>
                    <a:lumOff val="15000"/>
                  </a:schemeClr>
                </a:solidFill>
                <a:latin typeface="Arial" panose="020B0604020202020204" pitchFamily="34" charset="0"/>
                <a:cs typeface="Arial" panose="020B0604020202020204" pitchFamily="34" charset="0"/>
              </a:rPr>
              <a:t>n=47</a:t>
            </a:r>
            <a:endParaRPr lang="ru-RU" sz="1050" dirty="0">
              <a:latin typeface="Arial" panose="020B0604020202020204" pitchFamily="34" charset="0"/>
              <a:cs typeface="Arial" panose="020B0604020202020204" pitchFamily="34" charset="0"/>
            </a:endParaRPr>
          </a:p>
        </p:txBody>
      </p:sp>
      <p:sp>
        <p:nvSpPr>
          <p:cNvPr id="142" name="Rectangle 141">
            <a:extLst>
              <a:ext uri="{FF2B5EF4-FFF2-40B4-BE49-F238E27FC236}">
                <a16:creationId xmlns:a16="http://schemas.microsoft.com/office/drawing/2014/main" id="{17B48A60-1309-472A-8255-A98D8DF44968}"/>
              </a:ext>
            </a:extLst>
          </p:cNvPr>
          <p:cNvSpPr/>
          <p:nvPr/>
        </p:nvSpPr>
        <p:spPr>
          <a:xfrm>
            <a:off x="1413626" y="3951590"/>
            <a:ext cx="1164101" cy="261610"/>
          </a:xfrm>
          <a:prstGeom prst="rect">
            <a:avLst/>
          </a:prstGeom>
        </p:spPr>
        <p:txBody>
          <a:bodyPr wrap="none">
            <a:spAutoFit/>
          </a:bodyPr>
          <a:lstStyle/>
          <a:p>
            <a:r>
              <a:rPr lang="ru-RU" sz="1050" dirty="0">
                <a:solidFill>
                  <a:schemeClr val="tx1">
                    <a:lumMod val="85000"/>
                    <a:lumOff val="15000"/>
                  </a:schemeClr>
                </a:solidFill>
                <a:latin typeface="Arial" panose="020B0604020202020204" pitchFamily="34" charset="0"/>
                <a:cs typeface="Arial" panose="020B0604020202020204" pitchFamily="34" charset="0"/>
              </a:rPr>
              <a:t>Велаксин </a:t>
            </a:r>
            <a:r>
              <a:rPr lang="en-US" sz="1050" dirty="0">
                <a:solidFill>
                  <a:schemeClr val="tx1">
                    <a:lumMod val="85000"/>
                    <a:lumOff val="15000"/>
                  </a:schemeClr>
                </a:solidFill>
                <a:latin typeface="Arial" panose="020B0604020202020204" pitchFamily="34" charset="0"/>
                <a:cs typeface="Arial" panose="020B0604020202020204" pitchFamily="34" charset="0"/>
              </a:rPr>
              <a:t>n=4</a:t>
            </a:r>
            <a:r>
              <a:rPr lang="ru-RU" sz="1050" dirty="0">
                <a:solidFill>
                  <a:schemeClr val="tx1">
                    <a:lumMod val="85000"/>
                    <a:lumOff val="15000"/>
                  </a:schemeClr>
                </a:solidFill>
                <a:latin typeface="Arial" panose="020B0604020202020204" pitchFamily="34" charset="0"/>
                <a:cs typeface="Arial" panose="020B0604020202020204" pitchFamily="34" charset="0"/>
              </a:rPr>
              <a:t>6</a:t>
            </a:r>
            <a:endParaRPr lang="ru-RU" sz="1050" dirty="0">
              <a:latin typeface="Arial" panose="020B0604020202020204" pitchFamily="34" charset="0"/>
              <a:cs typeface="Arial" panose="020B0604020202020204" pitchFamily="34" charset="0"/>
            </a:endParaRPr>
          </a:p>
        </p:txBody>
      </p:sp>
      <p:sp>
        <p:nvSpPr>
          <p:cNvPr id="143" name="Rectangle 142">
            <a:extLst>
              <a:ext uri="{FF2B5EF4-FFF2-40B4-BE49-F238E27FC236}">
                <a16:creationId xmlns:a16="http://schemas.microsoft.com/office/drawing/2014/main" id="{70F80FAC-8ABA-4790-BB77-68467EDBD06C}"/>
              </a:ext>
            </a:extLst>
          </p:cNvPr>
          <p:cNvSpPr/>
          <p:nvPr/>
        </p:nvSpPr>
        <p:spPr>
          <a:xfrm>
            <a:off x="10889828" y="5606076"/>
            <a:ext cx="739305" cy="507831"/>
          </a:xfrm>
          <a:prstGeom prst="rect">
            <a:avLst/>
          </a:prstGeom>
        </p:spPr>
        <p:txBody>
          <a:bodyPr wrap="none">
            <a:spAutoFit/>
          </a:bodyPr>
          <a:lstStyle/>
          <a:p>
            <a:pPr algn="r"/>
            <a:r>
              <a:rPr lang="ru-RU" sz="900" dirty="0">
                <a:solidFill>
                  <a:schemeClr val="tx1">
                    <a:lumMod val="85000"/>
                    <a:lumOff val="15000"/>
                  </a:schemeClr>
                </a:solidFill>
                <a:latin typeface="Arial" panose="020B0604020202020204" pitchFamily="34" charset="0"/>
                <a:cs typeface="Arial" panose="020B0604020202020204" pitchFamily="34" charset="0"/>
              </a:rPr>
              <a:t>* </a:t>
            </a:r>
            <a:r>
              <a:rPr lang="en-US" sz="900" dirty="0">
                <a:solidFill>
                  <a:schemeClr val="tx1">
                    <a:lumMod val="85000"/>
                    <a:lumOff val="15000"/>
                  </a:schemeClr>
                </a:solidFill>
                <a:latin typeface="Arial" panose="020B0604020202020204" pitchFamily="34" charset="0"/>
                <a:cs typeface="Arial" panose="020B0604020202020204" pitchFamily="34" charset="0"/>
              </a:rPr>
              <a:t>p&lt;0,05</a:t>
            </a:r>
          </a:p>
          <a:p>
            <a:pPr algn="r"/>
            <a:r>
              <a:rPr lang="en-US" sz="900" dirty="0">
                <a:solidFill>
                  <a:schemeClr val="tx1">
                    <a:lumMod val="85000"/>
                    <a:lumOff val="15000"/>
                  </a:schemeClr>
                </a:solidFill>
                <a:latin typeface="Arial" panose="020B0604020202020204" pitchFamily="34" charset="0"/>
                <a:cs typeface="Arial" panose="020B0604020202020204" pitchFamily="34" charset="0"/>
              </a:rPr>
              <a:t>*</a:t>
            </a:r>
            <a:r>
              <a:rPr lang="ru-RU" sz="900" dirty="0">
                <a:solidFill>
                  <a:schemeClr val="tx1">
                    <a:lumMod val="85000"/>
                    <a:lumOff val="15000"/>
                  </a:schemeClr>
                </a:solidFill>
                <a:latin typeface="Arial" panose="020B0604020202020204" pitchFamily="34" charset="0"/>
                <a:cs typeface="Arial" panose="020B0604020202020204" pitchFamily="34" charset="0"/>
              </a:rPr>
              <a:t>*</a:t>
            </a:r>
            <a:r>
              <a:rPr lang="en-US" sz="900" dirty="0">
                <a:solidFill>
                  <a:schemeClr val="tx1">
                    <a:lumMod val="85000"/>
                    <a:lumOff val="15000"/>
                  </a:schemeClr>
                </a:solidFill>
                <a:latin typeface="Arial" panose="020B0604020202020204" pitchFamily="34" charset="0"/>
                <a:cs typeface="Arial" panose="020B0604020202020204" pitchFamily="34" charset="0"/>
              </a:rPr>
              <a:t>p&lt;0,01</a:t>
            </a:r>
            <a:endParaRPr lang="ru-RU" sz="900" dirty="0">
              <a:latin typeface="Arial" panose="020B0604020202020204" pitchFamily="34" charset="0"/>
              <a:cs typeface="Arial" panose="020B0604020202020204" pitchFamily="34" charset="0"/>
            </a:endParaRPr>
          </a:p>
          <a:p>
            <a:pPr algn="r"/>
            <a:r>
              <a:rPr lang="en-US" sz="900" dirty="0">
                <a:solidFill>
                  <a:schemeClr val="tx1">
                    <a:lumMod val="85000"/>
                    <a:lumOff val="15000"/>
                  </a:schemeClr>
                </a:solidFill>
                <a:latin typeface="Arial" panose="020B0604020202020204" pitchFamily="34" charset="0"/>
                <a:cs typeface="Arial" panose="020B0604020202020204" pitchFamily="34" charset="0"/>
              </a:rPr>
              <a:t>**</a:t>
            </a:r>
            <a:r>
              <a:rPr lang="ru-RU" sz="900" dirty="0">
                <a:solidFill>
                  <a:schemeClr val="tx1">
                    <a:lumMod val="85000"/>
                    <a:lumOff val="15000"/>
                  </a:schemeClr>
                </a:solidFill>
                <a:latin typeface="Arial" panose="020B0604020202020204" pitchFamily="34" charset="0"/>
                <a:cs typeface="Arial" panose="020B0604020202020204" pitchFamily="34" charset="0"/>
              </a:rPr>
              <a:t>*</a:t>
            </a:r>
            <a:r>
              <a:rPr lang="en-US" sz="900" dirty="0">
                <a:solidFill>
                  <a:schemeClr val="tx1">
                    <a:lumMod val="85000"/>
                    <a:lumOff val="15000"/>
                  </a:schemeClr>
                </a:solidFill>
                <a:latin typeface="Arial" panose="020B0604020202020204" pitchFamily="34" charset="0"/>
                <a:cs typeface="Arial" panose="020B0604020202020204" pitchFamily="34" charset="0"/>
              </a:rPr>
              <a:t>p&lt;0,001</a:t>
            </a:r>
            <a:endParaRPr lang="ru-RU" sz="900" dirty="0">
              <a:latin typeface="Arial" panose="020B0604020202020204" pitchFamily="34" charset="0"/>
              <a:cs typeface="Arial" panose="020B0604020202020204" pitchFamily="34" charset="0"/>
            </a:endParaRPr>
          </a:p>
        </p:txBody>
      </p:sp>
      <p:cxnSp>
        <p:nvCxnSpPr>
          <p:cNvPr id="150" name="Straight Connector 149">
            <a:extLst>
              <a:ext uri="{FF2B5EF4-FFF2-40B4-BE49-F238E27FC236}">
                <a16:creationId xmlns:a16="http://schemas.microsoft.com/office/drawing/2014/main" id="{446A0F13-31C2-405F-AB0E-7250E6FE8471}"/>
              </a:ext>
            </a:extLst>
          </p:cNvPr>
          <p:cNvCxnSpPr>
            <a:cxnSpLocks/>
          </p:cNvCxnSpPr>
          <p:nvPr/>
        </p:nvCxnSpPr>
        <p:spPr>
          <a:xfrm flipV="1">
            <a:off x="1238701" y="4102223"/>
            <a:ext cx="200103" cy="3255"/>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230D5E3-B920-46DC-A950-1F670AF84A25}"/>
              </a:ext>
            </a:extLst>
          </p:cNvPr>
          <p:cNvCxnSpPr>
            <a:cxnSpLocks/>
          </p:cNvCxnSpPr>
          <p:nvPr/>
        </p:nvCxnSpPr>
        <p:spPr>
          <a:xfrm flipV="1">
            <a:off x="1235025" y="3890036"/>
            <a:ext cx="200103" cy="325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C675E50-6F04-43C1-9E6A-540EC46E7BCC}"/>
              </a:ext>
            </a:extLst>
          </p:cNvPr>
          <p:cNvGrpSpPr/>
          <p:nvPr/>
        </p:nvGrpSpPr>
        <p:grpSpPr>
          <a:xfrm>
            <a:off x="1215432" y="5348600"/>
            <a:ext cx="2984381" cy="121728"/>
            <a:chOff x="1215432" y="5348600"/>
            <a:chExt cx="2984381" cy="121728"/>
          </a:xfrm>
        </p:grpSpPr>
        <p:cxnSp>
          <p:nvCxnSpPr>
            <p:cNvPr id="38" name="Straight Connector 37">
              <a:extLst>
                <a:ext uri="{FF2B5EF4-FFF2-40B4-BE49-F238E27FC236}">
                  <a16:creationId xmlns:a16="http://schemas.microsoft.com/office/drawing/2014/main" id="{77498A8E-19D7-437C-9A30-30CE1F0A8532}"/>
                </a:ext>
              </a:extLst>
            </p:cNvPr>
            <p:cNvCxnSpPr>
              <a:cxnSpLocks/>
            </p:cNvCxnSpPr>
            <p:nvPr/>
          </p:nvCxnSpPr>
          <p:spPr>
            <a:xfrm>
              <a:off x="1216297" y="5354462"/>
              <a:ext cx="932" cy="1158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146D94B-F7A4-4B1F-B333-28D4CD51A943}"/>
                </a:ext>
              </a:extLst>
            </p:cNvPr>
            <p:cNvCxnSpPr/>
            <p:nvPr/>
          </p:nvCxnSpPr>
          <p:spPr>
            <a:xfrm>
              <a:off x="4191021" y="5348600"/>
              <a:ext cx="932" cy="1158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B53F15-E296-43EB-A41B-CB91A114C833}"/>
                </a:ext>
              </a:extLst>
            </p:cNvPr>
            <p:cNvCxnSpPr>
              <a:cxnSpLocks/>
            </p:cNvCxnSpPr>
            <p:nvPr/>
          </p:nvCxnSpPr>
          <p:spPr>
            <a:xfrm>
              <a:off x="1215432" y="5464643"/>
              <a:ext cx="2984381"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CB347A51-054F-4E6C-B29F-26CA7EAE02F2}"/>
              </a:ext>
            </a:extLst>
          </p:cNvPr>
          <p:cNvGrpSpPr/>
          <p:nvPr/>
        </p:nvGrpSpPr>
        <p:grpSpPr>
          <a:xfrm>
            <a:off x="4743340" y="5356434"/>
            <a:ext cx="1004033" cy="115866"/>
            <a:chOff x="1215432" y="5348600"/>
            <a:chExt cx="2984381" cy="130520"/>
          </a:xfrm>
        </p:grpSpPr>
        <p:cxnSp>
          <p:nvCxnSpPr>
            <p:cNvPr id="162" name="Straight Connector 161">
              <a:extLst>
                <a:ext uri="{FF2B5EF4-FFF2-40B4-BE49-F238E27FC236}">
                  <a16:creationId xmlns:a16="http://schemas.microsoft.com/office/drawing/2014/main" id="{F522FE13-23BD-48AF-892F-C9EA39D2FCFC}"/>
                </a:ext>
              </a:extLst>
            </p:cNvPr>
            <p:cNvCxnSpPr/>
            <p:nvPr/>
          </p:nvCxnSpPr>
          <p:spPr>
            <a:xfrm>
              <a:off x="1216297" y="5363254"/>
              <a:ext cx="932" cy="1158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BCC9DC7-0F4F-4093-A346-806D6877EEF4}"/>
                </a:ext>
              </a:extLst>
            </p:cNvPr>
            <p:cNvCxnSpPr/>
            <p:nvPr/>
          </p:nvCxnSpPr>
          <p:spPr>
            <a:xfrm>
              <a:off x="4191021" y="5348600"/>
              <a:ext cx="932" cy="11586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9B3240A-576D-488D-A9A0-A526F1706618}"/>
                </a:ext>
              </a:extLst>
            </p:cNvPr>
            <p:cNvCxnSpPr>
              <a:cxnSpLocks/>
            </p:cNvCxnSpPr>
            <p:nvPr/>
          </p:nvCxnSpPr>
          <p:spPr>
            <a:xfrm>
              <a:off x="1215432" y="5464643"/>
              <a:ext cx="2984381"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BA6CA992-1E8B-4734-9B74-BBD18CDAFD6D}"/>
              </a:ext>
            </a:extLst>
          </p:cNvPr>
          <p:cNvSpPr/>
          <p:nvPr/>
        </p:nvSpPr>
        <p:spPr>
          <a:xfrm>
            <a:off x="2365449" y="5481246"/>
            <a:ext cx="677351" cy="261610"/>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Дни</a:t>
            </a:r>
            <a:endParaRPr lang="ru-RU" sz="1050" b="1" dirty="0">
              <a:latin typeface="Arial" panose="020B0604020202020204" pitchFamily="34" charset="0"/>
              <a:cs typeface="Arial" panose="020B0604020202020204" pitchFamily="34" charset="0"/>
            </a:endParaRPr>
          </a:p>
        </p:txBody>
      </p:sp>
      <p:sp>
        <p:nvSpPr>
          <p:cNvPr id="166" name="Rectangle 165">
            <a:extLst>
              <a:ext uri="{FF2B5EF4-FFF2-40B4-BE49-F238E27FC236}">
                <a16:creationId xmlns:a16="http://schemas.microsoft.com/office/drawing/2014/main" id="{1BB0949C-B14A-4ABC-B573-941E4057AD7A}"/>
              </a:ext>
            </a:extLst>
          </p:cNvPr>
          <p:cNvSpPr/>
          <p:nvPr/>
        </p:nvSpPr>
        <p:spPr>
          <a:xfrm>
            <a:off x="4843318" y="5475603"/>
            <a:ext cx="773276" cy="253916"/>
          </a:xfrm>
          <a:prstGeom prst="rect">
            <a:avLst/>
          </a:prstGeom>
        </p:spPr>
        <p:txBody>
          <a:bodyPr wrap="square">
            <a:spAutoFit/>
          </a:bodyPr>
          <a:lstStyle/>
          <a:p>
            <a:pPr algn="ctr"/>
            <a:r>
              <a:rPr lang="ru-RU" sz="1050" b="1" dirty="0">
                <a:solidFill>
                  <a:schemeClr val="tx1">
                    <a:lumMod val="85000"/>
                    <a:lumOff val="15000"/>
                  </a:schemeClr>
                </a:solidFill>
                <a:latin typeface="Arial" panose="020B0604020202020204" pitchFamily="34" charset="0"/>
                <a:cs typeface="Arial" panose="020B0604020202020204" pitchFamily="34" charset="0"/>
              </a:rPr>
              <a:t>Недели</a:t>
            </a:r>
            <a:endParaRPr lang="ru-RU" sz="1050" b="1" dirty="0">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4BFC564A-89F1-4865-BE6D-E5DF80B36C91}"/>
              </a:ext>
            </a:extLst>
          </p:cNvPr>
          <p:cNvSpPr/>
          <p:nvPr/>
        </p:nvSpPr>
        <p:spPr>
          <a:xfrm>
            <a:off x="2280686" y="3231716"/>
            <a:ext cx="628798" cy="329681"/>
          </a:xfrm>
          <a:prstGeom prst="roundRect">
            <a:avLst>
              <a:gd name="adj" fmla="val 21687"/>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latin typeface="Arial" panose="020B0604020202020204" pitchFamily="34" charset="0"/>
              <a:cs typeface="Arial" panose="020B0604020202020204" pitchFamily="34" charset="0"/>
            </a:endParaRPr>
          </a:p>
        </p:txBody>
      </p:sp>
      <p:sp>
        <p:nvSpPr>
          <p:cNvPr id="168" name="Rectangle 167">
            <a:extLst>
              <a:ext uri="{FF2B5EF4-FFF2-40B4-BE49-F238E27FC236}">
                <a16:creationId xmlns:a16="http://schemas.microsoft.com/office/drawing/2014/main" id="{3E5D7424-B529-4569-8750-4543E21B5C10}"/>
              </a:ext>
            </a:extLst>
          </p:cNvPr>
          <p:cNvSpPr/>
          <p:nvPr/>
        </p:nvSpPr>
        <p:spPr>
          <a:xfrm>
            <a:off x="2290222" y="3274039"/>
            <a:ext cx="629567" cy="237757"/>
          </a:xfrm>
          <a:prstGeom prst="rect">
            <a:avLst/>
          </a:prstGeom>
        </p:spPr>
        <p:txBody>
          <a:bodyPr wrap="square">
            <a:spAutoFit/>
          </a:bodyPr>
          <a:lstStyle/>
          <a:p>
            <a:pPr algn="ctr">
              <a:lnSpc>
                <a:spcPct val="90000"/>
              </a:lnSpc>
            </a:pPr>
            <a:r>
              <a:rPr lang="ru-RU" sz="1050" b="1" dirty="0">
                <a:solidFill>
                  <a:schemeClr val="bg1"/>
                </a:solidFill>
                <a:latin typeface="Arial" panose="020B0604020202020204" pitchFamily="34" charset="0"/>
                <a:cs typeface="Arial" panose="020B0604020202020204" pitchFamily="34" charset="0"/>
              </a:rPr>
              <a:t>4 день</a:t>
            </a:r>
          </a:p>
        </p:txBody>
      </p:sp>
      <p:cxnSp>
        <p:nvCxnSpPr>
          <p:cNvPr id="46" name="Straight Connector 45">
            <a:extLst>
              <a:ext uri="{FF2B5EF4-FFF2-40B4-BE49-F238E27FC236}">
                <a16:creationId xmlns:a16="http://schemas.microsoft.com/office/drawing/2014/main" id="{F5D1EB86-9962-4105-9408-EFE43D68232A}"/>
              </a:ext>
            </a:extLst>
          </p:cNvPr>
          <p:cNvCxnSpPr>
            <a:cxnSpLocks/>
          </p:cNvCxnSpPr>
          <p:nvPr/>
        </p:nvCxnSpPr>
        <p:spPr>
          <a:xfrm flipV="1">
            <a:off x="2625296" y="3015329"/>
            <a:ext cx="0" cy="217677"/>
          </a:xfrm>
          <a:prstGeom prst="line">
            <a:avLst/>
          </a:prstGeom>
          <a:ln w="28575">
            <a:solidFill>
              <a:srgbClr val="C0807B"/>
            </a:solidFill>
            <a:prstDash val="sysDot"/>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922F6182-6D90-4292-A9D1-2A180533A127}"/>
              </a:ext>
            </a:extLst>
          </p:cNvPr>
          <p:cNvSpPr/>
          <p:nvPr/>
        </p:nvSpPr>
        <p:spPr>
          <a:xfrm>
            <a:off x="2489399" y="2770174"/>
            <a:ext cx="287258"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363536A6-7186-425B-8CAC-BD62806696D8}"/>
              </a:ext>
            </a:extLst>
          </p:cNvPr>
          <p:cNvSpPr/>
          <p:nvPr/>
        </p:nvSpPr>
        <p:spPr>
          <a:xfrm>
            <a:off x="4178458" y="3285690"/>
            <a:ext cx="34657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FAC752A8-7524-4B50-80F1-3802E7F528AD}"/>
              </a:ext>
            </a:extLst>
          </p:cNvPr>
          <p:cNvSpPr/>
          <p:nvPr/>
        </p:nvSpPr>
        <p:spPr>
          <a:xfrm>
            <a:off x="4676231" y="3982189"/>
            <a:ext cx="34657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77" name="Rectangle 176">
            <a:extLst>
              <a:ext uri="{FF2B5EF4-FFF2-40B4-BE49-F238E27FC236}">
                <a16:creationId xmlns:a16="http://schemas.microsoft.com/office/drawing/2014/main" id="{45B47864-46E2-4DB2-97C9-85D5AC1E38EC}"/>
              </a:ext>
            </a:extLst>
          </p:cNvPr>
          <p:cNvSpPr/>
          <p:nvPr/>
        </p:nvSpPr>
        <p:spPr>
          <a:xfrm>
            <a:off x="5171323" y="4222793"/>
            <a:ext cx="40588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78" name="Rectangle 177">
            <a:extLst>
              <a:ext uri="{FF2B5EF4-FFF2-40B4-BE49-F238E27FC236}">
                <a16:creationId xmlns:a16="http://schemas.microsoft.com/office/drawing/2014/main" id="{04A1B91D-3A01-434F-931C-BD66BD2FCA06}"/>
              </a:ext>
            </a:extLst>
          </p:cNvPr>
          <p:cNvSpPr/>
          <p:nvPr/>
        </p:nvSpPr>
        <p:spPr>
          <a:xfrm>
            <a:off x="5666579" y="4593315"/>
            <a:ext cx="40588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79" name="Rectangle 178">
            <a:extLst>
              <a:ext uri="{FF2B5EF4-FFF2-40B4-BE49-F238E27FC236}">
                <a16:creationId xmlns:a16="http://schemas.microsoft.com/office/drawing/2014/main" id="{952943D1-E2E0-4B13-B0BC-937FD9DB19A6}"/>
              </a:ext>
            </a:extLst>
          </p:cNvPr>
          <p:cNvSpPr/>
          <p:nvPr/>
        </p:nvSpPr>
        <p:spPr>
          <a:xfrm>
            <a:off x="8452773" y="3231892"/>
            <a:ext cx="287258"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80" name="Rectangle 179">
            <a:extLst>
              <a:ext uri="{FF2B5EF4-FFF2-40B4-BE49-F238E27FC236}">
                <a16:creationId xmlns:a16="http://schemas.microsoft.com/office/drawing/2014/main" id="{7B7A0C61-B995-43A5-A6CB-726BAB6D24F1}"/>
              </a:ext>
            </a:extLst>
          </p:cNvPr>
          <p:cNvSpPr/>
          <p:nvPr/>
        </p:nvSpPr>
        <p:spPr>
          <a:xfrm>
            <a:off x="9387023" y="3832533"/>
            <a:ext cx="34657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81" name="Rectangle 180">
            <a:extLst>
              <a:ext uri="{FF2B5EF4-FFF2-40B4-BE49-F238E27FC236}">
                <a16:creationId xmlns:a16="http://schemas.microsoft.com/office/drawing/2014/main" id="{E1970D11-79F7-4A05-8C1B-624C472493CD}"/>
              </a:ext>
            </a:extLst>
          </p:cNvPr>
          <p:cNvSpPr/>
          <p:nvPr/>
        </p:nvSpPr>
        <p:spPr>
          <a:xfrm>
            <a:off x="10264842" y="4248523"/>
            <a:ext cx="40588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82" name="Rectangle 181">
            <a:extLst>
              <a:ext uri="{FF2B5EF4-FFF2-40B4-BE49-F238E27FC236}">
                <a16:creationId xmlns:a16="http://schemas.microsoft.com/office/drawing/2014/main" id="{915A3CC8-7002-42FB-9790-B8BE8174E46A}"/>
              </a:ext>
            </a:extLst>
          </p:cNvPr>
          <p:cNvSpPr/>
          <p:nvPr/>
        </p:nvSpPr>
        <p:spPr>
          <a:xfrm>
            <a:off x="11123774" y="4610974"/>
            <a:ext cx="405880" cy="276999"/>
          </a:xfrm>
          <a:prstGeom prst="rect">
            <a:avLst/>
          </a:prstGeom>
        </p:spPr>
        <p:txBody>
          <a:bodyPr wrap="none">
            <a:spAutoFit/>
          </a:bodyPr>
          <a:lstStyle/>
          <a:p>
            <a:r>
              <a:rPr lang="ru-RU" sz="1200" dirty="0">
                <a:solidFill>
                  <a:schemeClr val="tx1">
                    <a:lumMod val="85000"/>
                    <a:lumOff val="15000"/>
                  </a:schemeClr>
                </a:solidFill>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A7BF597-7C3C-3A56-5310-34BF551B7726}"/>
              </a:ext>
            </a:extLst>
          </p:cNvPr>
          <p:cNvSpPr txBox="1"/>
          <p:nvPr/>
        </p:nvSpPr>
        <p:spPr>
          <a:xfrm>
            <a:off x="524203" y="5678782"/>
            <a:ext cx="6040626" cy="646331"/>
          </a:xfrm>
          <a:prstGeom prst="rect">
            <a:avLst/>
          </a:prstGeom>
          <a:noFill/>
        </p:spPr>
        <p:txBody>
          <a:bodyPr wrap="square">
            <a:spAutoFit/>
          </a:bodyPr>
          <a:lstStyle/>
          <a:p>
            <a:pPr marL="0" indent="0">
              <a:buFontTx/>
              <a:buNone/>
              <a:defRPr/>
            </a:pPr>
            <a:r>
              <a:rPr lang="ru-RU" sz="1200" b="1" dirty="0">
                <a:solidFill>
                  <a:srgbClr val="002060"/>
                </a:solidFill>
              </a:rPr>
              <a:t>Материалы и методы исследования </a:t>
            </a:r>
            <a:r>
              <a:rPr lang="en-US" sz="1200" b="1" dirty="0" err="1">
                <a:solidFill>
                  <a:srgbClr val="002060"/>
                </a:solidFill>
              </a:rPr>
              <a:t>Guelfy</a:t>
            </a:r>
            <a:r>
              <a:rPr lang="en-US" sz="1200" b="1" dirty="0">
                <a:solidFill>
                  <a:srgbClr val="002060"/>
                </a:solidFill>
              </a:rPr>
              <a:t>, 1995</a:t>
            </a:r>
            <a:r>
              <a:rPr lang="ru-RU" sz="1200" b="1" dirty="0">
                <a:solidFill>
                  <a:srgbClr val="002060"/>
                </a:solidFill>
              </a:rPr>
              <a:t>:</a:t>
            </a:r>
          </a:p>
          <a:p>
            <a:pPr marL="0" indent="0">
              <a:buFontTx/>
              <a:buNone/>
              <a:defRPr/>
            </a:pPr>
            <a:r>
              <a:rPr lang="en-US" sz="1200" dirty="0">
                <a:solidFill>
                  <a:srgbClr val="002060"/>
                </a:solidFill>
              </a:rPr>
              <a:t>1 </a:t>
            </a:r>
            <a:r>
              <a:rPr lang="ru-RU" sz="1200" dirty="0">
                <a:solidFill>
                  <a:srgbClr val="002060"/>
                </a:solidFill>
              </a:rPr>
              <a:t>группа (46 пациентов): венлафаксин </a:t>
            </a:r>
            <a:r>
              <a:rPr lang="ru-RU" sz="1200" b="1" dirty="0">
                <a:solidFill>
                  <a:srgbClr val="002060"/>
                </a:solidFill>
              </a:rPr>
              <a:t>титрация до 375 мг</a:t>
            </a:r>
            <a:r>
              <a:rPr lang="en-US" sz="1200" b="1" dirty="0">
                <a:solidFill>
                  <a:srgbClr val="002060"/>
                </a:solidFill>
              </a:rPr>
              <a:t>/</a:t>
            </a:r>
            <a:r>
              <a:rPr lang="ru-RU" sz="1200" b="1" dirty="0">
                <a:solidFill>
                  <a:srgbClr val="002060"/>
                </a:solidFill>
              </a:rPr>
              <a:t>сут в течение 1 недели </a:t>
            </a:r>
            <a:r>
              <a:rPr lang="ru-RU" sz="1200" dirty="0">
                <a:solidFill>
                  <a:srgbClr val="002060"/>
                </a:solidFill>
              </a:rPr>
              <a:t>(средняя доза 350 мг</a:t>
            </a:r>
            <a:r>
              <a:rPr lang="en-US" sz="1200" dirty="0">
                <a:solidFill>
                  <a:srgbClr val="002060"/>
                </a:solidFill>
              </a:rPr>
              <a:t>/</a:t>
            </a:r>
            <a:r>
              <a:rPr lang="ru-RU" sz="1200" dirty="0">
                <a:solidFill>
                  <a:srgbClr val="002060"/>
                </a:solidFill>
              </a:rPr>
              <a:t>сут); </a:t>
            </a:r>
            <a:r>
              <a:rPr lang="en-US" sz="1200" dirty="0">
                <a:solidFill>
                  <a:srgbClr val="002060"/>
                </a:solidFill>
              </a:rPr>
              <a:t>2 </a:t>
            </a:r>
            <a:r>
              <a:rPr lang="ru-RU" sz="1200" dirty="0">
                <a:solidFill>
                  <a:srgbClr val="002060"/>
                </a:solidFill>
              </a:rPr>
              <a:t>группа (47 плацебо); Курс 4 недели</a:t>
            </a:r>
          </a:p>
        </p:txBody>
      </p:sp>
      <p:sp>
        <p:nvSpPr>
          <p:cNvPr id="2" name="Rectangle 140">
            <a:extLst>
              <a:ext uri="{FF2B5EF4-FFF2-40B4-BE49-F238E27FC236}">
                <a16:creationId xmlns:a16="http://schemas.microsoft.com/office/drawing/2014/main" id="{50053446-69FD-4273-F282-9E8FA1369BDA}"/>
              </a:ext>
            </a:extLst>
          </p:cNvPr>
          <p:cNvSpPr/>
          <p:nvPr/>
        </p:nvSpPr>
        <p:spPr>
          <a:xfrm>
            <a:off x="7093712" y="3840613"/>
            <a:ext cx="1119217" cy="261610"/>
          </a:xfrm>
          <a:prstGeom prst="rect">
            <a:avLst/>
          </a:prstGeom>
        </p:spPr>
        <p:txBody>
          <a:bodyPr wrap="none">
            <a:spAutoFit/>
          </a:bodyPr>
          <a:lstStyle/>
          <a:p>
            <a:r>
              <a:rPr lang="ru-RU" sz="1050" dirty="0">
                <a:solidFill>
                  <a:schemeClr val="tx1">
                    <a:lumMod val="85000"/>
                    <a:lumOff val="15000"/>
                  </a:schemeClr>
                </a:solidFill>
                <a:latin typeface="Arial" panose="020B0604020202020204" pitchFamily="34" charset="0"/>
                <a:cs typeface="Arial" panose="020B0604020202020204" pitchFamily="34" charset="0"/>
              </a:rPr>
              <a:t>Плацебо </a:t>
            </a:r>
            <a:r>
              <a:rPr lang="en-US" sz="1050" dirty="0">
                <a:solidFill>
                  <a:schemeClr val="tx1">
                    <a:lumMod val="85000"/>
                    <a:lumOff val="15000"/>
                  </a:schemeClr>
                </a:solidFill>
                <a:latin typeface="Arial" panose="020B0604020202020204" pitchFamily="34" charset="0"/>
                <a:cs typeface="Arial" panose="020B0604020202020204" pitchFamily="34" charset="0"/>
              </a:rPr>
              <a:t>n=47</a:t>
            </a:r>
            <a:endParaRPr lang="ru-RU" sz="1050" dirty="0">
              <a:latin typeface="Arial" panose="020B0604020202020204" pitchFamily="34" charset="0"/>
              <a:cs typeface="Arial" panose="020B0604020202020204" pitchFamily="34" charset="0"/>
            </a:endParaRPr>
          </a:p>
        </p:txBody>
      </p:sp>
      <p:sp>
        <p:nvSpPr>
          <p:cNvPr id="4" name="Rectangle 141">
            <a:extLst>
              <a:ext uri="{FF2B5EF4-FFF2-40B4-BE49-F238E27FC236}">
                <a16:creationId xmlns:a16="http://schemas.microsoft.com/office/drawing/2014/main" id="{D6D22C5A-48B0-DF25-31B1-0953E620264F}"/>
              </a:ext>
            </a:extLst>
          </p:cNvPr>
          <p:cNvSpPr/>
          <p:nvPr/>
        </p:nvSpPr>
        <p:spPr>
          <a:xfrm>
            <a:off x="7093712" y="4071624"/>
            <a:ext cx="1164101" cy="261610"/>
          </a:xfrm>
          <a:prstGeom prst="rect">
            <a:avLst/>
          </a:prstGeom>
        </p:spPr>
        <p:txBody>
          <a:bodyPr wrap="none">
            <a:spAutoFit/>
          </a:bodyPr>
          <a:lstStyle/>
          <a:p>
            <a:r>
              <a:rPr lang="ru-RU" sz="1050" dirty="0">
                <a:solidFill>
                  <a:schemeClr val="tx1">
                    <a:lumMod val="85000"/>
                    <a:lumOff val="15000"/>
                  </a:schemeClr>
                </a:solidFill>
                <a:latin typeface="Arial" panose="020B0604020202020204" pitchFamily="34" charset="0"/>
                <a:cs typeface="Arial" panose="020B0604020202020204" pitchFamily="34" charset="0"/>
              </a:rPr>
              <a:t>Велаксин </a:t>
            </a:r>
            <a:r>
              <a:rPr lang="en-US" sz="1050" dirty="0">
                <a:solidFill>
                  <a:schemeClr val="tx1">
                    <a:lumMod val="85000"/>
                    <a:lumOff val="15000"/>
                  </a:schemeClr>
                </a:solidFill>
                <a:latin typeface="Arial" panose="020B0604020202020204" pitchFamily="34" charset="0"/>
                <a:cs typeface="Arial" panose="020B0604020202020204" pitchFamily="34" charset="0"/>
              </a:rPr>
              <a:t>n=4</a:t>
            </a:r>
            <a:r>
              <a:rPr lang="ru-RU" sz="1050" dirty="0">
                <a:solidFill>
                  <a:schemeClr val="tx1">
                    <a:lumMod val="85000"/>
                    <a:lumOff val="15000"/>
                  </a:schemeClr>
                </a:solidFill>
                <a:latin typeface="Arial" panose="020B0604020202020204" pitchFamily="34" charset="0"/>
                <a:cs typeface="Arial" panose="020B0604020202020204" pitchFamily="34" charset="0"/>
              </a:rPr>
              <a:t>6</a:t>
            </a:r>
            <a:endParaRPr lang="ru-RU" sz="1050" dirty="0">
              <a:latin typeface="Arial" panose="020B0604020202020204" pitchFamily="34" charset="0"/>
              <a:cs typeface="Arial" panose="020B0604020202020204" pitchFamily="34" charset="0"/>
            </a:endParaRPr>
          </a:p>
        </p:txBody>
      </p:sp>
      <p:cxnSp>
        <p:nvCxnSpPr>
          <p:cNvPr id="5" name="Straight Connector 149">
            <a:extLst>
              <a:ext uri="{FF2B5EF4-FFF2-40B4-BE49-F238E27FC236}">
                <a16:creationId xmlns:a16="http://schemas.microsoft.com/office/drawing/2014/main" id="{E4F76AED-4901-BB52-F23A-4A370C9BD5D2}"/>
              </a:ext>
            </a:extLst>
          </p:cNvPr>
          <p:cNvCxnSpPr>
            <a:cxnSpLocks/>
          </p:cNvCxnSpPr>
          <p:nvPr/>
        </p:nvCxnSpPr>
        <p:spPr>
          <a:xfrm flipV="1">
            <a:off x="6918787" y="4222257"/>
            <a:ext cx="200103" cy="3255"/>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6" name="Straight Connector 151">
            <a:extLst>
              <a:ext uri="{FF2B5EF4-FFF2-40B4-BE49-F238E27FC236}">
                <a16:creationId xmlns:a16="http://schemas.microsoft.com/office/drawing/2014/main" id="{B3BCF441-A780-9FF9-C719-90557ECB8D90}"/>
              </a:ext>
            </a:extLst>
          </p:cNvPr>
          <p:cNvCxnSpPr>
            <a:cxnSpLocks/>
          </p:cNvCxnSpPr>
          <p:nvPr/>
        </p:nvCxnSpPr>
        <p:spPr>
          <a:xfrm flipV="1">
            <a:off x="6915111" y="4010070"/>
            <a:ext cx="200103" cy="325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419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2457185-7A28-3C66-E475-74CC4ADA2EDB}"/>
              </a:ext>
            </a:extLst>
          </p:cNvPr>
          <p:cNvSpPr>
            <a:spLocks noChangeArrowheads="1"/>
          </p:cNvSpPr>
          <p:nvPr/>
        </p:nvSpPr>
        <p:spPr bwMode="auto">
          <a:xfrm>
            <a:off x="518615" y="126535"/>
            <a:ext cx="10249469" cy="1345375"/>
          </a:xfrm>
          <a:prstGeom prst="rect">
            <a:avLst/>
          </a:prstGeom>
          <a:no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400"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ИССЛЕДОВАНИЕ КРАСНОВА В.Н. ВЫВОД </a:t>
            </a:r>
            <a:br>
              <a:rPr kumimoji="0" lang="ru-RU"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Прямоугольник: скругленные углы 1">
            <a:extLst>
              <a:ext uri="{FF2B5EF4-FFF2-40B4-BE49-F238E27FC236}">
                <a16:creationId xmlns:a16="http://schemas.microsoft.com/office/drawing/2014/main" id="{FA2EE799-D006-7BB1-9D48-33A7195F944D}"/>
              </a:ext>
            </a:extLst>
          </p:cNvPr>
          <p:cNvSpPr/>
          <p:nvPr/>
        </p:nvSpPr>
        <p:spPr>
          <a:xfrm>
            <a:off x="606773" y="2497667"/>
            <a:ext cx="10686007" cy="1862666"/>
          </a:xfrm>
          <a:prstGeom prst="roundRect">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2">
            <a:extLst>
              <a:ext uri="{FF2B5EF4-FFF2-40B4-BE49-F238E27FC236}">
                <a16:creationId xmlns:a16="http://schemas.microsoft.com/office/drawing/2014/main" id="{DE76B194-4E80-6550-04AF-6E21A50FAD20}"/>
              </a:ext>
            </a:extLst>
          </p:cNvPr>
          <p:cNvSpPr/>
          <p:nvPr/>
        </p:nvSpPr>
        <p:spPr>
          <a:xfrm>
            <a:off x="899220" y="2982724"/>
            <a:ext cx="100735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Применение Велаксина в адекватных дозах в </a:t>
            </a:r>
            <a:r>
              <a:rPr kumimoji="0" lang="ru-RU" altLang="ru-RU"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 раза </a:t>
            </a:r>
            <a: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снижало выраженность депрессии уже в первые 4 недели терапии</a:t>
            </a:r>
            <a:endParaRPr kumimoji="0" lang="ru-RU"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D5FAA12-FB97-C590-1FA1-3822EC983A3C}"/>
              </a:ext>
            </a:extLst>
          </p:cNvPr>
          <p:cNvSpPr txBox="1"/>
          <p:nvPr/>
        </p:nvSpPr>
        <p:spPr>
          <a:xfrm>
            <a:off x="359587" y="6516021"/>
            <a:ext cx="10743842" cy="215444"/>
          </a:xfrm>
          <a:prstGeom prst="rect">
            <a:avLst/>
          </a:prstGeom>
          <a:noFill/>
        </p:spPr>
        <p:txBody>
          <a:bodyPr wrap="square" rtlCol="0">
            <a:spAutoFit/>
          </a:bodyPr>
          <a:lstStyle/>
          <a:p>
            <a:r>
              <a:rPr lang="ru-RU" sz="800" dirty="0"/>
              <a:t>Краснов В.Н. и др. Велаксин (венлафаксин) в современной терапии депрессий: результаты первого российского многоцентрового исследования эффективности и безопасности. Психиатрия и </a:t>
            </a:r>
            <a:r>
              <a:rPr lang="ru-RU" sz="800" dirty="0" err="1"/>
              <a:t>психофармакотерапия</a:t>
            </a:r>
            <a:r>
              <a:rPr lang="ru-RU" sz="800" dirty="0"/>
              <a:t> №4. Том 9. 2007,С. 29-32</a:t>
            </a:r>
          </a:p>
        </p:txBody>
      </p:sp>
    </p:spTree>
    <p:custDataLst>
      <p:tags r:id="rId1"/>
    </p:custDataLst>
    <p:extLst>
      <p:ext uri="{BB962C8B-B14F-4D97-AF65-F5344CB8AC3E}">
        <p14:creationId xmlns:p14="http://schemas.microsoft.com/office/powerpoint/2010/main" val="373998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FE805922-20F8-4B14-B9B2-8BB8571C29FF}"/>
              </a:ext>
            </a:extLst>
          </p:cNvPr>
          <p:cNvSpPr/>
          <p:nvPr/>
        </p:nvSpPr>
        <p:spPr>
          <a:xfrm>
            <a:off x="0" y="0"/>
            <a:ext cx="5988603" cy="6858000"/>
          </a:xfrm>
          <a:prstGeom prst="rect">
            <a:avLst/>
          </a:prstGeom>
          <a:solidFill>
            <a:srgbClr val="F1D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2"/>
          <p:cNvSpPr>
            <a:spLocks noGrp="1" noChangeArrowheads="1"/>
          </p:cNvSpPr>
          <p:nvPr>
            <p:ph type="title" idx="4294967295"/>
          </p:nvPr>
        </p:nvSpPr>
        <p:spPr>
          <a:xfrm>
            <a:off x="637973" y="4407654"/>
            <a:ext cx="4549873" cy="1393263"/>
          </a:xfrm>
        </p:spPr>
        <p:txBody>
          <a:bodyPr>
            <a:noAutofit/>
          </a:bodyPr>
          <a:lstStyle/>
          <a:p>
            <a:pPr>
              <a:lnSpc>
                <a:spcPct val="100000"/>
              </a:lnSpc>
              <a:defRPr/>
            </a:pPr>
            <a:r>
              <a:rPr lang="ru-RU" sz="2000" dirty="0"/>
              <a:t>Велаксин имеет</a:t>
            </a:r>
            <a:r>
              <a:rPr lang="en-US" sz="2000" dirty="0"/>
              <a:t> </a:t>
            </a:r>
            <a:r>
              <a:rPr lang="ru-RU" sz="2000" dirty="0"/>
              <a:t>выраженный</a:t>
            </a:r>
            <a:r>
              <a:rPr lang="en-US" sz="2000" dirty="0"/>
              <a:t> </a:t>
            </a:r>
            <a:r>
              <a:rPr lang="ru-RU" sz="2000" dirty="0" err="1"/>
              <a:t>противотревожный</a:t>
            </a:r>
            <a:r>
              <a:rPr lang="ru-RU" sz="2000" dirty="0"/>
              <a:t> эффект,</a:t>
            </a:r>
            <a:r>
              <a:rPr lang="en-US" sz="2000" dirty="0"/>
              <a:t> </a:t>
            </a:r>
            <a:br>
              <a:rPr lang="en-US" sz="2000" dirty="0"/>
            </a:br>
            <a:r>
              <a:rPr lang="ru-RU" sz="2000" dirty="0"/>
              <a:t>особенно в начале</a:t>
            </a:r>
            <a:r>
              <a:rPr lang="en-US" sz="2000" dirty="0"/>
              <a:t> </a:t>
            </a:r>
            <a:r>
              <a:rPr lang="ru-RU" sz="2000" dirty="0"/>
              <a:t>терапии депрессии </a:t>
            </a:r>
            <a:endParaRPr lang="ru-RU" sz="2000" dirty="0">
              <a:effectLst>
                <a:outerShdw blurRad="38100" dist="38100" dir="2700000" algn="tl">
                  <a:srgbClr val="C0C0C0"/>
                </a:outerShdw>
              </a:effectLst>
            </a:endParaRPr>
          </a:p>
        </p:txBody>
      </p:sp>
      <p:sp>
        <p:nvSpPr>
          <p:cNvPr id="2" name="TextBox 1"/>
          <p:cNvSpPr txBox="1"/>
          <p:nvPr/>
        </p:nvSpPr>
        <p:spPr>
          <a:xfrm>
            <a:off x="0" y="6436475"/>
            <a:ext cx="5437445" cy="338554"/>
          </a:xfrm>
          <a:prstGeom prst="rect">
            <a:avLst/>
          </a:prstGeom>
          <a:noFill/>
        </p:spPr>
        <p:txBody>
          <a:bodyPr wrap="square" rtlCol="0">
            <a:spAutoFit/>
          </a:bodyPr>
          <a:lstStyle/>
          <a:p>
            <a:r>
              <a:rPr lang="ru-RU" sz="800" dirty="0"/>
              <a:t>С.Н. Мосолов, Е.Г. Костюкова с </a:t>
            </a:r>
            <a:r>
              <a:rPr lang="ru-RU" sz="800" dirty="0" err="1"/>
              <a:t>соавт</a:t>
            </a:r>
            <a:r>
              <a:rPr lang="ru-RU" sz="800" dirty="0"/>
              <a:t>. «Клиническая эффективность и переносимость препарата венлафаксин (Велаксин) при лечении умеренной и тяжелой депрессии». Современная Терапия Психических расстройств, №3, 2007</a:t>
            </a:r>
          </a:p>
        </p:txBody>
      </p:sp>
      <p:grpSp>
        <p:nvGrpSpPr>
          <p:cNvPr id="10251" name="Group 10250">
            <a:extLst>
              <a:ext uri="{FF2B5EF4-FFF2-40B4-BE49-F238E27FC236}">
                <a16:creationId xmlns:a16="http://schemas.microsoft.com/office/drawing/2014/main" id="{4012B2B9-ADF2-48FF-BBD8-BD0F66A48F1D}"/>
              </a:ext>
            </a:extLst>
          </p:cNvPr>
          <p:cNvGrpSpPr/>
          <p:nvPr/>
        </p:nvGrpSpPr>
        <p:grpSpPr>
          <a:xfrm>
            <a:off x="6491443" y="1767588"/>
            <a:ext cx="4994539" cy="3903950"/>
            <a:chOff x="3345734" y="2494792"/>
            <a:chExt cx="6035658" cy="3903950"/>
          </a:xfrm>
        </p:grpSpPr>
        <p:sp>
          <p:nvSpPr>
            <p:cNvPr id="8" name="Rectangle 7">
              <a:extLst>
                <a:ext uri="{FF2B5EF4-FFF2-40B4-BE49-F238E27FC236}">
                  <a16:creationId xmlns:a16="http://schemas.microsoft.com/office/drawing/2014/main" id="{FB82E0F7-5F86-4C35-8B5C-074C16B8AAC0}"/>
                </a:ext>
              </a:extLst>
            </p:cNvPr>
            <p:cNvSpPr/>
            <p:nvPr/>
          </p:nvSpPr>
          <p:spPr>
            <a:xfrm>
              <a:off x="6222205" y="6055348"/>
              <a:ext cx="2671949" cy="276999"/>
            </a:xfrm>
            <a:prstGeom prst="rect">
              <a:avLst/>
            </a:prstGeom>
          </p:spPr>
          <p:txBody>
            <a:bodyPr wrap="square">
              <a:spAutoFit/>
            </a:bodyPr>
            <a:lstStyle/>
            <a:p>
              <a:pPr algn="ctr"/>
              <a:r>
                <a:rPr lang="ru-RU" sz="1200" b="1" dirty="0">
                  <a:solidFill>
                    <a:schemeClr val="tx1">
                      <a:lumMod val="85000"/>
                      <a:lumOff val="15000"/>
                    </a:schemeClr>
                  </a:solidFill>
                  <a:latin typeface="Arial" panose="020B0604020202020204" pitchFamily="34" charset="0"/>
                  <a:cs typeface="Arial" panose="020B0604020202020204" pitchFamily="34" charset="0"/>
                </a:rPr>
                <a:t>Дни терапии </a:t>
              </a:r>
              <a:r>
                <a:rPr lang="ru-RU" sz="1200" b="1" dirty="0" err="1">
                  <a:solidFill>
                    <a:schemeClr val="tx1">
                      <a:lumMod val="85000"/>
                      <a:lumOff val="15000"/>
                    </a:schemeClr>
                  </a:solidFill>
                  <a:latin typeface="Arial" panose="020B0604020202020204" pitchFamily="34" charset="0"/>
                  <a:cs typeface="Arial" panose="020B0604020202020204" pitchFamily="34" charset="0"/>
                </a:rPr>
                <a:t>Велаксином</a:t>
              </a:r>
              <a:endParaRPr lang="ru-RU" sz="1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BB160BC-768D-4AED-AB9B-E3A3CBCBC58F}"/>
                </a:ext>
              </a:extLst>
            </p:cNvPr>
            <p:cNvSpPr/>
            <p:nvPr/>
          </p:nvSpPr>
          <p:spPr>
            <a:xfrm rot="16200000">
              <a:off x="2448238" y="3862834"/>
              <a:ext cx="2256658" cy="461665"/>
            </a:xfrm>
            <a:prstGeom prst="rect">
              <a:avLst/>
            </a:prstGeom>
          </p:spPr>
          <p:txBody>
            <a:bodyPr wrap="square">
              <a:spAutoFit/>
            </a:bodyPr>
            <a:lstStyle/>
            <a:p>
              <a:pPr algn="ctr"/>
              <a:r>
                <a:rPr lang="ru-RU" sz="1200" b="1" dirty="0">
                  <a:solidFill>
                    <a:schemeClr val="tx1">
                      <a:lumMod val="85000"/>
                      <a:lumOff val="15000"/>
                    </a:schemeClr>
                  </a:solidFill>
                  <a:latin typeface="Arial" panose="020B0604020202020204" pitchFamily="34" charset="0"/>
                  <a:cs typeface="Arial" panose="020B0604020202020204" pitchFamily="34" charset="0"/>
                </a:rPr>
                <a:t>Коэффициент тревога/заторможенность</a:t>
              </a:r>
            </a:p>
          </p:txBody>
        </p:sp>
        <p:sp>
          <p:nvSpPr>
            <p:cNvPr id="3" name="Rectangle 2">
              <a:extLst>
                <a:ext uri="{FF2B5EF4-FFF2-40B4-BE49-F238E27FC236}">
                  <a16:creationId xmlns:a16="http://schemas.microsoft.com/office/drawing/2014/main" id="{998F86FD-3BFF-4D83-A129-9F97A97C7621}"/>
                </a:ext>
              </a:extLst>
            </p:cNvPr>
            <p:cNvSpPr/>
            <p:nvPr/>
          </p:nvSpPr>
          <p:spPr>
            <a:xfrm>
              <a:off x="8777108" y="2865508"/>
              <a:ext cx="502061" cy="261610"/>
            </a:xfrm>
            <a:prstGeom prst="rect">
              <a:avLst/>
            </a:prstGeom>
          </p:spPr>
          <p:txBody>
            <a:bodyPr wrap="none">
              <a:spAutoFit/>
            </a:bodyPr>
            <a:lstStyle/>
            <a:p>
              <a:r>
                <a:rPr lang="en-US" sz="1100" dirty="0">
                  <a:solidFill>
                    <a:schemeClr val="tx1">
                      <a:lumMod val="85000"/>
                      <a:lumOff val="15000"/>
                    </a:schemeClr>
                  </a:solidFill>
                  <a:latin typeface="Arial" panose="020B0604020202020204" pitchFamily="34" charset="0"/>
                  <a:cs typeface="Arial" panose="020B0604020202020204" pitchFamily="34" charset="0"/>
                </a:rPr>
                <a:t>n=</a:t>
              </a:r>
              <a:r>
                <a:rPr lang="ru-RU" sz="1100" dirty="0">
                  <a:solidFill>
                    <a:schemeClr val="tx1">
                      <a:lumMod val="85000"/>
                      <a:lumOff val="15000"/>
                    </a:schemeClr>
                  </a:solidFill>
                  <a:latin typeface="Arial" panose="020B0604020202020204" pitchFamily="34" charset="0"/>
                  <a:cs typeface="Arial" panose="020B0604020202020204" pitchFamily="34" charset="0"/>
                </a:rPr>
                <a:t>30</a:t>
              </a:r>
              <a:endParaRPr lang="ru-RU" sz="110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A4D23225-B543-43D7-A37A-E3E7ACE93610}"/>
                </a:ext>
              </a:extLst>
            </p:cNvPr>
            <p:cNvCxnSpPr>
              <a:cxnSpLocks/>
            </p:cNvCxnSpPr>
            <p:nvPr/>
          </p:nvCxnSpPr>
          <p:spPr>
            <a:xfrm>
              <a:off x="4510454" y="2576146"/>
              <a:ext cx="0" cy="288387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D9C06B-DC08-4434-8E6F-88418117F0B1}"/>
                </a:ext>
              </a:extLst>
            </p:cNvPr>
            <p:cNvCxnSpPr>
              <a:cxnSpLocks/>
            </p:cNvCxnSpPr>
            <p:nvPr/>
          </p:nvCxnSpPr>
          <p:spPr>
            <a:xfrm flipH="1">
              <a:off x="4510454" y="5460023"/>
              <a:ext cx="48709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80C9051-4D33-48E4-8624-660A4C177814}"/>
                </a:ext>
              </a:extLst>
            </p:cNvPr>
            <p:cNvSpPr/>
            <p:nvPr/>
          </p:nvSpPr>
          <p:spPr>
            <a:xfrm>
              <a:off x="3980576" y="5290746"/>
              <a:ext cx="414801"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0</a:t>
              </a:r>
              <a:endParaRPr lang="ru-RU" sz="12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68E4708-FD40-41B7-9638-AFB236C6F12B}"/>
                </a:ext>
              </a:extLst>
            </p:cNvPr>
            <p:cNvSpPr/>
            <p:nvPr/>
          </p:nvSpPr>
          <p:spPr>
            <a:xfrm>
              <a:off x="3980576" y="4581511"/>
              <a:ext cx="414801"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1</a:t>
              </a:r>
              <a:endParaRPr lang="ru-RU" sz="12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08D1FBB1-B086-4136-99BB-34B7218E33F7}"/>
                </a:ext>
              </a:extLst>
            </p:cNvPr>
            <p:cNvSpPr/>
            <p:nvPr/>
          </p:nvSpPr>
          <p:spPr>
            <a:xfrm>
              <a:off x="3980576" y="3897483"/>
              <a:ext cx="414801"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2</a:t>
              </a:r>
              <a:endParaRPr lang="ru-RU" sz="12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A798BB5C-7286-418C-B7E2-3A17C52750CF}"/>
                </a:ext>
              </a:extLst>
            </p:cNvPr>
            <p:cNvSpPr/>
            <p:nvPr/>
          </p:nvSpPr>
          <p:spPr>
            <a:xfrm>
              <a:off x="3980576" y="3188248"/>
              <a:ext cx="414801"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3</a:t>
              </a:r>
              <a:endParaRPr lang="ru-RU" sz="12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2591E60-397D-46FB-9CB5-43C0F2AEADC1}"/>
                </a:ext>
              </a:extLst>
            </p:cNvPr>
            <p:cNvSpPr/>
            <p:nvPr/>
          </p:nvSpPr>
          <p:spPr>
            <a:xfrm>
              <a:off x="3980576" y="2494792"/>
              <a:ext cx="414801"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4</a:t>
              </a:r>
              <a:endParaRPr lang="ru-RU" sz="1200"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F86A2C5E-A26B-48DA-AFDF-615A423A6F02}"/>
                </a:ext>
              </a:extLst>
            </p:cNvPr>
            <p:cNvCxnSpPr>
              <a:cxnSpLocks/>
            </p:cNvCxnSpPr>
            <p:nvPr/>
          </p:nvCxnSpPr>
          <p:spPr>
            <a:xfrm>
              <a:off x="4870938" y="3127026"/>
              <a:ext cx="720970" cy="1517480"/>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241CCB-AB00-456E-881D-3722D43E27D4}"/>
                </a:ext>
              </a:extLst>
            </p:cNvPr>
            <p:cNvCxnSpPr/>
            <p:nvPr/>
          </p:nvCxnSpPr>
          <p:spPr>
            <a:xfrm flipV="1">
              <a:off x="5574323" y="4563227"/>
              <a:ext cx="677008" cy="101892"/>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4EE7FF-8BEF-4A20-A59F-1D5B01A7E5FD}"/>
                </a:ext>
              </a:extLst>
            </p:cNvPr>
            <p:cNvCxnSpPr/>
            <p:nvPr/>
          </p:nvCxnSpPr>
          <p:spPr>
            <a:xfrm flipV="1">
              <a:off x="6242538" y="4501662"/>
              <a:ext cx="703385" cy="61565"/>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E258C67-D4A0-4D10-A8B6-B7285AA62C11}"/>
                </a:ext>
              </a:extLst>
            </p:cNvPr>
            <p:cNvCxnSpPr>
              <a:cxnSpLocks/>
            </p:cNvCxnSpPr>
            <p:nvPr/>
          </p:nvCxnSpPr>
          <p:spPr>
            <a:xfrm>
              <a:off x="6945923" y="4501662"/>
              <a:ext cx="672611" cy="249126"/>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10244" name="Straight Connector 10243">
              <a:extLst>
                <a:ext uri="{FF2B5EF4-FFF2-40B4-BE49-F238E27FC236}">
                  <a16:creationId xmlns:a16="http://schemas.microsoft.com/office/drawing/2014/main" id="{B51B9806-24EA-43F9-8257-731AA6E44C42}"/>
                </a:ext>
              </a:extLst>
            </p:cNvPr>
            <p:cNvCxnSpPr/>
            <p:nvPr/>
          </p:nvCxnSpPr>
          <p:spPr>
            <a:xfrm>
              <a:off x="7596553" y="4750788"/>
              <a:ext cx="718771" cy="136274"/>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10246" name="Straight Connector 10245">
              <a:extLst>
                <a:ext uri="{FF2B5EF4-FFF2-40B4-BE49-F238E27FC236}">
                  <a16:creationId xmlns:a16="http://schemas.microsoft.com/office/drawing/2014/main" id="{FFF52D2C-F704-4AF3-B6E5-8C677A8501AF}"/>
                </a:ext>
              </a:extLst>
            </p:cNvPr>
            <p:cNvCxnSpPr/>
            <p:nvPr/>
          </p:nvCxnSpPr>
          <p:spPr>
            <a:xfrm flipV="1">
              <a:off x="8313126" y="4770925"/>
              <a:ext cx="655028" cy="105064"/>
            </a:xfrm>
            <a:prstGeom prst="line">
              <a:avLst/>
            </a:prstGeom>
            <a:ln w="38100">
              <a:solidFill>
                <a:srgbClr val="C0807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A4DDB0-EA3A-4AC8-98D4-03609491338C}"/>
                </a:ext>
              </a:extLst>
            </p:cNvPr>
            <p:cNvCxnSpPr>
              <a:cxnSpLocks/>
            </p:cNvCxnSpPr>
            <p:nvPr/>
          </p:nvCxnSpPr>
          <p:spPr>
            <a:xfrm flipH="1">
              <a:off x="4510454" y="4750788"/>
              <a:ext cx="48709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505CE7-57C3-47B7-B1BE-45933D1FC86D}"/>
                </a:ext>
              </a:extLst>
            </p:cNvPr>
            <p:cNvCxnSpPr>
              <a:cxnSpLocks/>
            </p:cNvCxnSpPr>
            <p:nvPr/>
          </p:nvCxnSpPr>
          <p:spPr>
            <a:xfrm flipH="1">
              <a:off x="4510454" y="4062046"/>
              <a:ext cx="48709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7B5E83C-C012-431D-A446-85D3C14DD0CE}"/>
                </a:ext>
              </a:extLst>
            </p:cNvPr>
            <p:cNvCxnSpPr>
              <a:cxnSpLocks/>
            </p:cNvCxnSpPr>
            <p:nvPr/>
          </p:nvCxnSpPr>
          <p:spPr>
            <a:xfrm flipH="1">
              <a:off x="4510454" y="3357525"/>
              <a:ext cx="48709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F82B52-7ABE-4275-A09C-23FDEF034A4A}"/>
                </a:ext>
              </a:extLst>
            </p:cNvPr>
            <p:cNvCxnSpPr>
              <a:cxnSpLocks/>
            </p:cNvCxnSpPr>
            <p:nvPr/>
          </p:nvCxnSpPr>
          <p:spPr>
            <a:xfrm flipH="1">
              <a:off x="4510454" y="2675792"/>
              <a:ext cx="48709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49" name="Straight Connector 10248">
              <a:extLst>
                <a:ext uri="{FF2B5EF4-FFF2-40B4-BE49-F238E27FC236}">
                  <a16:creationId xmlns:a16="http://schemas.microsoft.com/office/drawing/2014/main" id="{177FDEEE-F9FF-402E-A6F0-D7D8C47308BA}"/>
                </a:ext>
              </a:extLst>
            </p:cNvPr>
            <p:cNvCxnSpPr/>
            <p:nvPr/>
          </p:nvCxnSpPr>
          <p:spPr>
            <a:xfrm flipV="1">
              <a:off x="4888522" y="5460023"/>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983B2C9-A4C4-47C9-8FD6-13F4D6A6A570}"/>
                </a:ext>
              </a:extLst>
            </p:cNvPr>
            <p:cNvCxnSpPr/>
            <p:nvPr/>
          </p:nvCxnSpPr>
          <p:spPr>
            <a:xfrm flipV="1">
              <a:off x="5594836" y="5471747"/>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23ADE1-D5B5-49CC-895B-B98D4F0C3C06}"/>
                </a:ext>
              </a:extLst>
            </p:cNvPr>
            <p:cNvCxnSpPr/>
            <p:nvPr/>
          </p:nvCxnSpPr>
          <p:spPr>
            <a:xfrm flipV="1">
              <a:off x="6239607" y="5465888"/>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489A2D-FB14-4ADF-9B0B-FED2DC7948D9}"/>
                </a:ext>
              </a:extLst>
            </p:cNvPr>
            <p:cNvCxnSpPr/>
            <p:nvPr/>
          </p:nvCxnSpPr>
          <p:spPr>
            <a:xfrm flipV="1">
              <a:off x="6866790" y="5477614"/>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C706D7-1357-48E2-ABC1-7BB82AE18B9B}"/>
                </a:ext>
              </a:extLst>
            </p:cNvPr>
            <p:cNvCxnSpPr/>
            <p:nvPr/>
          </p:nvCxnSpPr>
          <p:spPr>
            <a:xfrm flipV="1">
              <a:off x="7590689" y="5471755"/>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F86FF9D-59AE-40D8-AC92-74B8FF644305}"/>
                </a:ext>
              </a:extLst>
            </p:cNvPr>
            <p:cNvCxnSpPr/>
            <p:nvPr/>
          </p:nvCxnSpPr>
          <p:spPr>
            <a:xfrm flipV="1">
              <a:off x="8244246" y="5465894"/>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51DD868-2858-4600-B5FB-470F30F586EC}"/>
                </a:ext>
              </a:extLst>
            </p:cNvPr>
            <p:cNvCxnSpPr/>
            <p:nvPr/>
          </p:nvCxnSpPr>
          <p:spPr>
            <a:xfrm flipV="1">
              <a:off x="8968149" y="5460033"/>
              <a:ext cx="0" cy="7913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C0A9505-DAD5-4E6D-87D6-BC5828B9F549}"/>
                </a:ext>
              </a:extLst>
            </p:cNvPr>
            <p:cNvSpPr/>
            <p:nvPr/>
          </p:nvSpPr>
          <p:spPr>
            <a:xfrm>
              <a:off x="4681121" y="5558487"/>
              <a:ext cx="414801"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4</a:t>
              </a:r>
              <a:endParaRPr lang="ru-RU" sz="12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A4F4A410-CC1E-48F7-B35B-152B6BDF5F43}"/>
                </a:ext>
              </a:extLst>
            </p:cNvPr>
            <p:cNvSpPr/>
            <p:nvPr/>
          </p:nvSpPr>
          <p:spPr>
            <a:xfrm>
              <a:off x="4952670" y="5567745"/>
              <a:ext cx="1344517" cy="830997"/>
            </a:xfrm>
            <a:prstGeom prst="rect">
              <a:avLst/>
            </a:prstGeom>
          </p:spPr>
          <p:txBody>
            <a:bodyPr wrap="square">
              <a:spAutoFit/>
            </a:bodyPr>
            <a:lstStyle/>
            <a:p>
              <a:pPr algn="ctr"/>
              <a:r>
                <a:rPr lang="ru-RU" sz="2400" b="1" dirty="0">
                  <a:solidFill>
                    <a:srgbClr val="C0807B"/>
                  </a:solidFill>
                  <a:latin typeface="Arial" panose="020B0604020202020204" pitchFamily="34" charset="0"/>
                  <a:cs typeface="Arial" panose="020B0604020202020204" pitchFamily="34" charset="0"/>
                </a:rPr>
                <a:t>7 день</a:t>
              </a:r>
            </a:p>
          </p:txBody>
        </p:sp>
        <p:sp>
          <p:nvSpPr>
            <p:cNvPr id="54" name="Rectangle 53">
              <a:extLst>
                <a:ext uri="{FF2B5EF4-FFF2-40B4-BE49-F238E27FC236}">
                  <a16:creationId xmlns:a16="http://schemas.microsoft.com/office/drawing/2014/main" id="{F4DADEE1-0306-4E01-B67A-9E81E2BE2BA0}"/>
                </a:ext>
              </a:extLst>
            </p:cNvPr>
            <p:cNvSpPr/>
            <p:nvPr/>
          </p:nvSpPr>
          <p:spPr>
            <a:xfrm>
              <a:off x="6032205" y="5564493"/>
              <a:ext cx="434698"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14</a:t>
              </a:r>
              <a:endParaRPr lang="ru-RU" sz="1200" dirty="0">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4915188-FC18-4461-B8F3-C0CE82507052}"/>
                </a:ext>
              </a:extLst>
            </p:cNvPr>
            <p:cNvSpPr/>
            <p:nvPr/>
          </p:nvSpPr>
          <p:spPr>
            <a:xfrm>
              <a:off x="6659388" y="5558487"/>
              <a:ext cx="434698"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21</a:t>
              </a:r>
              <a:endParaRPr lang="ru-RU" sz="1200" dirty="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A0FB6367-13B5-4792-8B6C-0286D68F8EF1}"/>
                </a:ext>
              </a:extLst>
            </p:cNvPr>
            <p:cNvSpPr/>
            <p:nvPr/>
          </p:nvSpPr>
          <p:spPr>
            <a:xfrm>
              <a:off x="7383287" y="5563174"/>
              <a:ext cx="434698"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28</a:t>
              </a:r>
              <a:endParaRPr lang="ru-RU" sz="1200"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EE0B4335-D968-4414-8D67-539B9C741C54}"/>
                </a:ext>
              </a:extLst>
            </p:cNvPr>
            <p:cNvSpPr/>
            <p:nvPr/>
          </p:nvSpPr>
          <p:spPr>
            <a:xfrm>
              <a:off x="8047596" y="5561321"/>
              <a:ext cx="434698"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35</a:t>
              </a:r>
              <a:endParaRPr lang="ru-RU" sz="1200" dirty="0">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7893578B-1DF9-4921-9A29-01501F98A16C}"/>
                </a:ext>
              </a:extLst>
            </p:cNvPr>
            <p:cNvSpPr/>
            <p:nvPr/>
          </p:nvSpPr>
          <p:spPr>
            <a:xfrm>
              <a:off x="8777107" y="5554491"/>
              <a:ext cx="434698" cy="276999"/>
            </a:xfrm>
            <a:prstGeom prst="rect">
              <a:avLst/>
            </a:prstGeom>
          </p:spPr>
          <p:txBody>
            <a:bodyPr wrap="square">
              <a:spAutoFit/>
            </a:bodyPr>
            <a:lstStyle/>
            <a:p>
              <a:pPr algn="ctr"/>
              <a:r>
                <a:rPr lang="ru-RU" sz="1200" dirty="0">
                  <a:solidFill>
                    <a:schemeClr val="tx1">
                      <a:lumMod val="85000"/>
                      <a:lumOff val="15000"/>
                    </a:schemeClr>
                  </a:solidFill>
                  <a:latin typeface="Arial" panose="020B0604020202020204" pitchFamily="34" charset="0"/>
                  <a:cs typeface="Arial" panose="020B0604020202020204" pitchFamily="34" charset="0"/>
                </a:rPr>
                <a:t>42</a:t>
              </a:r>
              <a:endParaRPr lang="ru-RU" sz="1200" dirty="0">
                <a:latin typeface="Arial" panose="020B0604020202020204" pitchFamily="34" charset="0"/>
                <a:cs typeface="Arial" panose="020B0604020202020204" pitchFamily="34" charset="0"/>
              </a:endParaRPr>
            </a:p>
          </p:txBody>
        </p:sp>
      </p:grpSp>
      <p:pic>
        <p:nvPicPr>
          <p:cNvPr id="12" name="Рисунок 11" descr="Изображение выглядит как векторная графика&#10;&#10;Автоматически созданное описание">
            <a:extLst>
              <a:ext uri="{FF2B5EF4-FFF2-40B4-BE49-F238E27FC236}">
                <a16:creationId xmlns:a16="http://schemas.microsoft.com/office/drawing/2014/main" id="{047C87C2-00E8-4D45-82F2-2F4D5CB05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719" y="911977"/>
            <a:ext cx="2892380" cy="3216637"/>
          </a:xfrm>
          <a:prstGeom prst="rect">
            <a:avLst/>
          </a:prstGeom>
        </p:spPr>
      </p:pic>
    </p:spTree>
    <p:custDataLst>
      <p:tags r:id="rId1"/>
    </p:custDataLst>
    <p:extLst>
      <p:ext uri="{BB962C8B-B14F-4D97-AF65-F5344CB8AC3E}">
        <p14:creationId xmlns:p14="http://schemas.microsoft.com/office/powerpoint/2010/main" val="357083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2457185-7A28-3C66-E475-74CC4ADA2EDB}"/>
              </a:ext>
            </a:extLst>
          </p:cNvPr>
          <p:cNvSpPr>
            <a:spLocks noChangeArrowheads="1"/>
          </p:cNvSpPr>
          <p:nvPr/>
        </p:nvSpPr>
        <p:spPr bwMode="auto">
          <a:xfrm>
            <a:off x="518615" y="126535"/>
            <a:ext cx="10249469" cy="1345375"/>
          </a:xfrm>
          <a:prstGeom prst="rect">
            <a:avLst/>
          </a:prstGeom>
          <a:no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400"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ИССЛЕДОВАНИЕ МОСОЛОВА С.Н. ВЫВОД </a:t>
            </a:r>
            <a:br>
              <a:rPr kumimoji="0" lang="ru-RU"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Прямоугольник: скругленные углы 1">
            <a:extLst>
              <a:ext uri="{FF2B5EF4-FFF2-40B4-BE49-F238E27FC236}">
                <a16:creationId xmlns:a16="http://schemas.microsoft.com/office/drawing/2014/main" id="{FA2EE799-D006-7BB1-9D48-33A7195F944D}"/>
              </a:ext>
            </a:extLst>
          </p:cNvPr>
          <p:cNvSpPr/>
          <p:nvPr/>
        </p:nvSpPr>
        <p:spPr>
          <a:xfrm>
            <a:off x="699484" y="2497667"/>
            <a:ext cx="9630221" cy="1862666"/>
          </a:xfrm>
          <a:prstGeom prst="roundRect">
            <a:avLst/>
          </a:prstGeom>
          <a:solidFill>
            <a:srgbClr val="C08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2">
            <a:extLst>
              <a:ext uri="{FF2B5EF4-FFF2-40B4-BE49-F238E27FC236}">
                <a16:creationId xmlns:a16="http://schemas.microsoft.com/office/drawing/2014/main" id="{DE76B194-4E80-6550-04AF-6E21A50FAD20}"/>
              </a:ext>
            </a:extLst>
          </p:cNvPr>
          <p:cNvSpPr/>
          <p:nvPr/>
        </p:nvSpPr>
        <p:spPr>
          <a:xfrm>
            <a:off x="1092414" y="2828835"/>
            <a:ext cx="1120006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Велаксин имеет выраженный противотревожный эффект, </a:t>
            </a:r>
            <a:b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особенно в начале терапии депрессии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(уже </a:t>
            </a:r>
            <a:r>
              <a:rPr lang="ru-RU" altLang="ru-RU" sz="2400" b="1" dirty="0">
                <a:solidFill>
                  <a:prstClr val="white"/>
                </a:solidFill>
                <a:latin typeface="Arial" panose="020B0604020202020204" pitchFamily="34" charset="0"/>
                <a:cs typeface="Arial" panose="020B0604020202020204" pitchFamily="34" charset="0"/>
              </a:rPr>
              <a:t>в течение </a:t>
            </a:r>
            <a:r>
              <a:rPr kumimoji="0" lang="ru-RU" altLang="ru-RU"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первой недели)</a:t>
            </a:r>
            <a:endParaRPr kumimoji="0" lang="ru-RU"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40FE087-97BF-9985-81CA-9E80A1D924B3}"/>
              </a:ext>
            </a:extLst>
          </p:cNvPr>
          <p:cNvSpPr txBox="1"/>
          <p:nvPr/>
        </p:nvSpPr>
        <p:spPr>
          <a:xfrm>
            <a:off x="518615" y="6392911"/>
            <a:ext cx="5437445" cy="338554"/>
          </a:xfrm>
          <a:prstGeom prst="rect">
            <a:avLst/>
          </a:prstGeom>
          <a:noFill/>
        </p:spPr>
        <p:txBody>
          <a:bodyPr wrap="square" rtlCol="0">
            <a:spAutoFit/>
          </a:bodyPr>
          <a:lstStyle/>
          <a:p>
            <a:r>
              <a:rPr lang="ru-RU" sz="800" dirty="0"/>
              <a:t>С.Н. Мосолов, Е.Г. Костюкова с </a:t>
            </a:r>
            <a:r>
              <a:rPr lang="ru-RU" sz="800" dirty="0" err="1"/>
              <a:t>соавт</a:t>
            </a:r>
            <a:r>
              <a:rPr lang="ru-RU" sz="800" dirty="0"/>
              <a:t>. «Клиническая эффективность и переносимость препарата венлафаксин (Велаксин) при лечении умеренной и тяжелой депрессии». Современная Терапия Психических расстройств, №3, 2007</a:t>
            </a:r>
          </a:p>
        </p:txBody>
      </p:sp>
    </p:spTree>
    <p:custDataLst>
      <p:tags r:id="rId1"/>
    </p:custDataLst>
    <p:extLst>
      <p:ext uri="{BB962C8B-B14F-4D97-AF65-F5344CB8AC3E}">
        <p14:creationId xmlns:p14="http://schemas.microsoft.com/office/powerpoint/2010/main" val="396712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скругленные углы 15">
            <a:extLst>
              <a:ext uri="{FF2B5EF4-FFF2-40B4-BE49-F238E27FC236}">
                <a16:creationId xmlns:a16="http://schemas.microsoft.com/office/drawing/2014/main" id="{674A9829-A88E-BF3F-20C2-EE7EAAD1988E}"/>
              </a:ext>
            </a:extLst>
          </p:cNvPr>
          <p:cNvSpPr/>
          <p:nvPr/>
        </p:nvSpPr>
        <p:spPr>
          <a:xfrm flipH="1" flipV="1">
            <a:off x="1942266" y="2372300"/>
            <a:ext cx="11474795" cy="1852651"/>
          </a:xfrm>
          <a:prstGeom prst="roundRect">
            <a:avLst>
              <a:gd name="adj" fmla="val 918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8" name="Группа 27">
            <a:extLst>
              <a:ext uri="{FF2B5EF4-FFF2-40B4-BE49-F238E27FC236}">
                <a16:creationId xmlns:a16="http://schemas.microsoft.com/office/drawing/2014/main" id="{F5E8A79F-624A-82A6-3A70-CD8EFA9258A5}"/>
              </a:ext>
            </a:extLst>
          </p:cNvPr>
          <p:cNvGrpSpPr/>
          <p:nvPr/>
        </p:nvGrpSpPr>
        <p:grpSpPr>
          <a:xfrm>
            <a:off x="7434229" y="2649821"/>
            <a:ext cx="4324833" cy="1558358"/>
            <a:chOff x="393501" y="1397691"/>
            <a:chExt cx="5588988" cy="2013868"/>
          </a:xfrm>
        </p:grpSpPr>
        <p:pic>
          <p:nvPicPr>
            <p:cNvPr id="26" name="Рисунок 25">
              <a:extLst>
                <a:ext uri="{FF2B5EF4-FFF2-40B4-BE49-F238E27FC236}">
                  <a16:creationId xmlns:a16="http://schemas.microsoft.com/office/drawing/2014/main" id="{07754A3E-235D-3003-346E-6280798E7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01" y="1423516"/>
              <a:ext cx="2710261" cy="1988043"/>
            </a:xfrm>
            <a:prstGeom prst="rect">
              <a:avLst/>
            </a:prstGeom>
          </p:spPr>
        </p:pic>
        <p:pic>
          <p:nvPicPr>
            <p:cNvPr id="27" name="Рисунок 26">
              <a:extLst>
                <a:ext uri="{FF2B5EF4-FFF2-40B4-BE49-F238E27FC236}">
                  <a16:creationId xmlns:a16="http://schemas.microsoft.com/office/drawing/2014/main" id="{40451FDA-36E9-ACA3-B256-190472ECC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273" y="1397691"/>
              <a:ext cx="3099216" cy="1988469"/>
            </a:xfrm>
            <a:prstGeom prst="rect">
              <a:avLst/>
            </a:prstGeom>
          </p:spPr>
        </p:pic>
      </p:grpSp>
      <p:sp>
        <p:nvSpPr>
          <p:cNvPr id="3" name="Rectangle 3">
            <a:extLst>
              <a:ext uri="{FF2B5EF4-FFF2-40B4-BE49-F238E27FC236}">
                <a16:creationId xmlns:a16="http://schemas.microsoft.com/office/drawing/2014/main" id="{F7E1E175-38FE-A418-AE30-34C7AF99CA72}"/>
              </a:ext>
            </a:extLst>
          </p:cNvPr>
          <p:cNvSpPr>
            <a:spLocks noChangeArrowheads="1"/>
          </p:cNvSpPr>
          <p:nvPr/>
        </p:nvSpPr>
        <p:spPr bwMode="auto">
          <a:xfrm>
            <a:off x="570667" y="1456360"/>
            <a:ext cx="7584504" cy="941086"/>
          </a:xfrm>
          <a:prstGeom prst="rect">
            <a:avLst/>
          </a:prstGeom>
          <a:noFill/>
          <a:ln>
            <a:noFill/>
          </a:ln>
          <a:effectLst/>
        </p:spPr>
        <p:txBody>
          <a:bodyPr anchor="ctr"/>
          <a:lstStyle/>
          <a:p>
            <a:pPr fontAlgn="base">
              <a:spcBef>
                <a:spcPct val="0"/>
              </a:spcBef>
              <a:spcAft>
                <a:spcPct val="0"/>
              </a:spcAft>
              <a:defRPr/>
            </a:pPr>
            <a:r>
              <a:rPr lang="ru-RU" sz="2000" b="1" dirty="0">
                <a:solidFill>
                  <a:prstClr val="black"/>
                </a:solidFill>
                <a:latin typeface="Arial" panose="020B0604020202020204" pitchFamily="34" charset="0"/>
                <a:cs typeface="Arial" panose="020B0604020202020204" pitchFamily="34" charset="0"/>
              </a:rPr>
              <a:t>Фармакотерапевтическая группа: </a:t>
            </a:r>
            <a:r>
              <a:rPr lang="ru-RU" sz="2000" dirty="0">
                <a:solidFill>
                  <a:prstClr val="black"/>
                </a:solidFill>
                <a:latin typeface="Arial" panose="020B0604020202020204" pitchFamily="34" charset="0"/>
                <a:cs typeface="Arial" panose="020B0604020202020204" pitchFamily="34" charset="0"/>
              </a:rPr>
              <a:t>холинэстеразы ингибитор </a:t>
            </a:r>
            <a:r>
              <a:rPr lang="ru-RU" sz="2000" b="1" dirty="0">
                <a:solidFill>
                  <a:prstClr val="black"/>
                </a:solidFill>
                <a:latin typeface="Arial" panose="020B0604020202020204" pitchFamily="34" charset="0"/>
                <a:cs typeface="Arial" panose="020B0604020202020204" pitchFamily="34" charset="0"/>
              </a:rPr>
              <a:t>Код АТХ: </a:t>
            </a:r>
            <a:r>
              <a:rPr lang="ru-RU" sz="2000" dirty="0">
                <a:solidFill>
                  <a:prstClr val="black"/>
                </a:solidFill>
                <a:latin typeface="Arial" panose="020B0604020202020204" pitchFamily="34" charset="0"/>
                <a:cs typeface="Arial" panose="020B0604020202020204" pitchFamily="34" charset="0"/>
              </a:rPr>
              <a:t>N06DA02</a:t>
            </a:r>
          </a:p>
        </p:txBody>
      </p:sp>
      <p:sp>
        <p:nvSpPr>
          <p:cNvPr id="5" name="TextBox 4">
            <a:extLst>
              <a:ext uri="{FF2B5EF4-FFF2-40B4-BE49-F238E27FC236}">
                <a16:creationId xmlns:a16="http://schemas.microsoft.com/office/drawing/2014/main" id="{DB8AE380-72A9-5D4D-0157-AA6935668E91}"/>
              </a:ext>
            </a:extLst>
          </p:cNvPr>
          <p:cNvSpPr txBox="1"/>
          <p:nvPr/>
        </p:nvSpPr>
        <p:spPr>
          <a:xfrm>
            <a:off x="570667" y="1190727"/>
            <a:ext cx="6155266" cy="400110"/>
          </a:xfrm>
          <a:prstGeom prst="rect">
            <a:avLst/>
          </a:prstGeom>
          <a:noFill/>
        </p:spPr>
        <p:txBody>
          <a:bodyPr wrap="square">
            <a:spAutoFit/>
          </a:bodyPr>
          <a:lstStyle/>
          <a:p>
            <a:pPr eaLnBrk="0" fontAlgn="base" hangingPunct="0">
              <a:spcBef>
                <a:spcPct val="20000"/>
              </a:spcBef>
              <a:spcAft>
                <a:spcPct val="0"/>
              </a:spcAft>
              <a:defRPr/>
            </a:pPr>
            <a:r>
              <a:rPr lang="ru-RU" altLang="ru-RU" sz="2000" dirty="0">
                <a:solidFill>
                  <a:prstClr val="black"/>
                </a:solidFill>
                <a:latin typeface="Arial" panose="020B0604020202020204" pitchFamily="34" charset="0"/>
                <a:cs typeface="Arial" panose="020B0604020202020204" pitchFamily="34" charset="0"/>
              </a:rPr>
              <a:t>МНН: ДОНЕПЕЗИЛ</a:t>
            </a:r>
          </a:p>
        </p:txBody>
      </p:sp>
      <p:sp>
        <p:nvSpPr>
          <p:cNvPr id="6" name="TextBox 5">
            <a:extLst>
              <a:ext uri="{FF2B5EF4-FFF2-40B4-BE49-F238E27FC236}">
                <a16:creationId xmlns:a16="http://schemas.microsoft.com/office/drawing/2014/main" id="{8DD42BFB-6F29-8A46-7234-2EF6D69F62CB}"/>
              </a:ext>
            </a:extLst>
          </p:cNvPr>
          <p:cNvSpPr txBox="1"/>
          <p:nvPr/>
        </p:nvSpPr>
        <p:spPr>
          <a:xfrm>
            <a:off x="570667" y="4224953"/>
            <a:ext cx="10742814" cy="1420325"/>
          </a:xfrm>
          <a:prstGeom prst="rect">
            <a:avLst/>
          </a:prstGeom>
          <a:noFill/>
        </p:spPr>
        <p:txBody>
          <a:bodyPr wrap="square">
            <a:spAutoFit/>
          </a:bodyPr>
          <a:lstStyle/>
          <a:p>
            <a:pPr>
              <a:lnSpc>
                <a:spcPct val="150000"/>
              </a:lnSpc>
            </a:pPr>
            <a:r>
              <a:rPr lang="ru-RU" sz="2000" dirty="0">
                <a:solidFill>
                  <a:prstClr val="black"/>
                </a:solidFill>
                <a:latin typeface="Arial" panose="020B0604020202020204" pitchFamily="34" charset="0"/>
                <a:cs typeface="Arial" panose="020B0604020202020204" pitchFamily="34" charset="0"/>
              </a:rPr>
              <a:t>Максимальная суточная доза: </a:t>
            </a:r>
            <a:r>
              <a:rPr lang="ru-RU" sz="2000" b="1" dirty="0">
                <a:solidFill>
                  <a:prstClr val="black"/>
                </a:solidFill>
                <a:latin typeface="Arial" panose="020B0604020202020204" pitchFamily="34" charset="0"/>
                <a:cs typeface="Arial" panose="020B0604020202020204" pitchFamily="34" charset="0"/>
              </a:rPr>
              <a:t>10 мг</a:t>
            </a:r>
          </a:p>
          <a:p>
            <a:pPr>
              <a:lnSpc>
                <a:spcPct val="150000"/>
              </a:lnSpc>
            </a:pPr>
            <a:r>
              <a:rPr lang="ru-RU" sz="2000" dirty="0">
                <a:solidFill>
                  <a:prstClr val="black"/>
                </a:solidFill>
                <a:latin typeface="Arial" panose="020B0604020202020204" pitchFamily="34" charset="0"/>
                <a:cs typeface="Arial" panose="020B0604020202020204" pitchFamily="34" charset="0"/>
              </a:rPr>
              <a:t>Срок годности: </a:t>
            </a:r>
            <a:r>
              <a:rPr lang="ru-RU" sz="2000" b="1" dirty="0">
                <a:solidFill>
                  <a:prstClr val="black"/>
                </a:solidFill>
                <a:latin typeface="Arial" panose="020B0604020202020204" pitchFamily="34" charset="0"/>
                <a:cs typeface="Arial" panose="020B0604020202020204" pitchFamily="34" charset="0"/>
              </a:rPr>
              <a:t>5 лет</a:t>
            </a:r>
          </a:p>
          <a:p>
            <a:pPr>
              <a:lnSpc>
                <a:spcPct val="150000"/>
              </a:lnSpc>
              <a:tabLst>
                <a:tab pos="3862388" algn="l"/>
              </a:tabLst>
            </a:pPr>
            <a:r>
              <a:rPr lang="ru-RU" sz="2000" dirty="0">
                <a:solidFill>
                  <a:prstClr val="black"/>
                </a:solidFill>
                <a:latin typeface="Arial" panose="020B0604020202020204" pitchFamily="34" charset="0"/>
                <a:cs typeface="Arial" panose="020B0604020202020204" pitchFamily="34" charset="0"/>
              </a:rPr>
              <a:t>Условия отпуска из аптек: </a:t>
            </a:r>
            <a:r>
              <a:rPr lang="ru-RU" sz="2000" b="1" dirty="0">
                <a:solidFill>
                  <a:prstClr val="black"/>
                </a:solidFill>
                <a:latin typeface="Arial" panose="020B0604020202020204" pitchFamily="34" charset="0"/>
                <a:cs typeface="Arial" panose="020B0604020202020204" pitchFamily="34" charset="0"/>
              </a:rPr>
              <a:t>По рецепту (Форма № 107-1/у) </a:t>
            </a:r>
          </a:p>
        </p:txBody>
      </p:sp>
      <p:sp>
        <p:nvSpPr>
          <p:cNvPr id="9" name="TextBox 8">
            <a:extLst>
              <a:ext uri="{FF2B5EF4-FFF2-40B4-BE49-F238E27FC236}">
                <a16:creationId xmlns:a16="http://schemas.microsoft.com/office/drawing/2014/main" id="{14438E21-E3CB-A4D4-420F-9C8E4C882586}"/>
              </a:ext>
            </a:extLst>
          </p:cNvPr>
          <p:cNvSpPr txBox="1"/>
          <p:nvPr/>
        </p:nvSpPr>
        <p:spPr>
          <a:xfrm>
            <a:off x="2061799" y="2504958"/>
            <a:ext cx="6093372" cy="400110"/>
          </a:xfrm>
          <a:prstGeom prst="rect">
            <a:avLst/>
          </a:prstGeom>
          <a:noFill/>
        </p:spPr>
        <p:txBody>
          <a:bodyPr wrap="square">
            <a:spAutoFit/>
          </a:bodyPr>
          <a:lstStyle/>
          <a:p>
            <a:pPr eaLnBrk="0" fontAlgn="base" hangingPunct="0">
              <a:spcBef>
                <a:spcPct val="20000"/>
              </a:spcBef>
              <a:spcAft>
                <a:spcPct val="0"/>
              </a:spcAft>
              <a:defRPr/>
            </a:pPr>
            <a:r>
              <a:rPr lang="ru-RU" altLang="ru-RU" sz="2000" b="1" dirty="0">
                <a:solidFill>
                  <a:prstClr val="black"/>
                </a:solidFill>
                <a:latin typeface="Arial" panose="020B0604020202020204" pitchFamily="34" charset="0"/>
                <a:cs typeface="Arial" panose="020B0604020202020204" pitchFamily="34" charset="0"/>
              </a:rPr>
              <a:t>Лекарственные формы:</a:t>
            </a:r>
          </a:p>
        </p:txBody>
      </p:sp>
      <p:sp>
        <p:nvSpPr>
          <p:cNvPr id="15" name="TextBox 14">
            <a:extLst>
              <a:ext uri="{FF2B5EF4-FFF2-40B4-BE49-F238E27FC236}">
                <a16:creationId xmlns:a16="http://schemas.microsoft.com/office/drawing/2014/main" id="{361D70A9-14C4-8555-D920-EB98AB933663}"/>
              </a:ext>
            </a:extLst>
          </p:cNvPr>
          <p:cNvSpPr txBox="1"/>
          <p:nvPr/>
        </p:nvSpPr>
        <p:spPr>
          <a:xfrm>
            <a:off x="2061799" y="3013854"/>
            <a:ext cx="9311054" cy="1015663"/>
          </a:xfrm>
          <a:prstGeom prst="rect">
            <a:avLst/>
          </a:prstGeom>
          <a:noFill/>
        </p:spPr>
        <p:txBody>
          <a:bodyPr wrap="square">
            <a:spAutoFit/>
          </a:bodyPr>
          <a:lstStyle/>
          <a:p>
            <a:r>
              <a:rPr lang="ru-RU" sz="2000" dirty="0">
                <a:solidFill>
                  <a:srgbClr val="333333"/>
                </a:solidFill>
                <a:latin typeface="Arial" panose="020B0604020202020204" pitchFamily="34" charset="0"/>
                <a:cs typeface="Arial" panose="020B0604020202020204" pitchFamily="34" charset="0"/>
              </a:rPr>
              <a:t>Т</a:t>
            </a:r>
            <a:r>
              <a:rPr lang="ru-RU" sz="2000" b="0" i="0" dirty="0">
                <a:solidFill>
                  <a:srgbClr val="333333"/>
                </a:solidFill>
                <a:effectLst/>
                <a:latin typeface="Arial" panose="020B0604020202020204" pitchFamily="34" charset="0"/>
                <a:cs typeface="Arial" panose="020B0604020202020204" pitchFamily="34" charset="0"/>
              </a:rPr>
              <a:t>аблетки покрытые пленочной оболочкой</a:t>
            </a:r>
          </a:p>
          <a:p>
            <a:pPr marL="285750" indent="-285750">
              <a:buFont typeface="Wingdings" panose="05000000000000000000" pitchFamily="2" charset="2"/>
              <a:buChar char="§"/>
            </a:pPr>
            <a:r>
              <a:rPr lang="ru-RU" sz="2000" b="0" i="0" dirty="0">
                <a:solidFill>
                  <a:srgbClr val="333333"/>
                </a:solidFill>
                <a:effectLst/>
                <a:latin typeface="Arial" panose="020B0604020202020204" pitchFamily="34" charset="0"/>
                <a:cs typeface="Arial" panose="020B0604020202020204" pitchFamily="34" charset="0"/>
              </a:rPr>
              <a:t>5 мг</a:t>
            </a:r>
          </a:p>
          <a:p>
            <a:pPr marL="285750" indent="-285750">
              <a:buFont typeface="Wingdings" panose="05000000000000000000" pitchFamily="2" charset="2"/>
              <a:buChar char="§"/>
            </a:pPr>
            <a:r>
              <a:rPr lang="ru-RU" sz="2000" b="0" i="0" dirty="0">
                <a:solidFill>
                  <a:srgbClr val="333333"/>
                </a:solidFill>
                <a:effectLst/>
                <a:latin typeface="Arial" panose="020B0604020202020204" pitchFamily="34" charset="0"/>
                <a:cs typeface="Arial" panose="020B0604020202020204" pitchFamily="34" charset="0"/>
              </a:rPr>
              <a:t>10 мг</a:t>
            </a:r>
            <a:endParaRPr lang="ru-RU" sz="2000" dirty="0">
              <a:latin typeface="Arial" panose="020B0604020202020204" pitchFamily="34" charset="0"/>
              <a:cs typeface="Arial" panose="020B0604020202020204" pitchFamily="34" charset="0"/>
            </a:endParaRPr>
          </a:p>
        </p:txBody>
      </p:sp>
      <p:grpSp>
        <p:nvGrpSpPr>
          <p:cNvPr id="21" name="Группа 20">
            <a:extLst>
              <a:ext uri="{FF2B5EF4-FFF2-40B4-BE49-F238E27FC236}">
                <a16:creationId xmlns:a16="http://schemas.microsoft.com/office/drawing/2014/main" id="{C5601519-6347-7A43-2A61-032064EDE5E1}"/>
              </a:ext>
            </a:extLst>
          </p:cNvPr>
          <p:cNvGrpSpPr/>
          <p:nvPr/>
        </p:nvGrpSpPr>
        <p:grpSpPr>
          <a:xfrm>
            <a:off x="585256" y="213162"/>
            <a:ext cx="6096000" cy="887328"/>
            <a:chOff x="466725" y="213162"/>
            <a:chExt cx="6096000" cy="887328"/>
          </a:xfrm>
        </p:grpSpPr>
        <p:sp>
          <p:nvSpPr>
            <p:cNvPr id="22" name="TextBox 21">
              <a:extLst>
                <a:ext uri="{FF2B5EF4-FFF2-40B4-BE49-F238E27FC236}">
                  <a16:creationId xmlns:a16="http://schemas.microsoft.com/office/drawing/2014/main" id="{F48380A5-D161-54CD-E3F0-D2340F18480B}"/>
                </a:ext>
              </a:extLst>
            </p:cNvPr>
            <p:cNvSpPr txBox="1"/>
            <p:nvPr/>
          </p:nvSpPr>
          <p:spPr>
            <a:xfrm>
              <a:off x="484310" y="831186"/>
              <a:ext cx="2880917" cy="269304"/>
            </a:xfrm>
            <a:prstGeom prst="rect">
              <a:avLst/>
            </a:prstGeom>
            <a:noFill/>
          </p:spPr>
          <p:txBody>
            <a:bodyPr wrap="none" rtlCol="0">
              <a:spAutoFit/>
            </a:bodyPr>
            <a:lstStyle/>
            <a:p>
              <a:r>
                <a:rPr lang="ru-RU" sz="1150" dirty="0">
                  <a:latin typeface="Montserrat" panose="00000500000000000000" pitchFamily="2" charset="-52"/>
                  <a:cs typeface="Arial" panose="020B0604020202020204" pitchFamily="34" charset="0"/>
                </a:rPr>
                <a:t>Первая линия лечения деменции</a:t>
              </a:r>
            </a:p>
          </p:txBody>
        </p:sp>
        <p:sp>
          <p:nvSpPr>
            <p:cNvPr id="23" name="TextBox 22">
              <a:extLst>
                <a:ext uri="{FF2B5EF4-FFF2-40B4-BE49-F238E27FC236}">
                  <a16:creationId xmlns:a16="http://schemas.microsoft.com/office/drawing/2014/main" id="{6A3589C6-00C0-4BC2-F0E8-8C986205CCE5}"/>
                </a:ext>
              </a:extLst>
            </p:cNvPr>
            <p:cNvSpPr txBox="1"/>
            <p:nvPr/>
          </p:nvSpPr>
          <p:spPr>
            <a:xfrm>
              <a:off x="466725" y="213162"/>
              <a:ext cx="6096000" cy="769441"/>
            </a:xfrm>
            <a:prstGeom prst="rect">
              <a:avLst/>
            </a:prstGeom>
            <a:noFill/>
          </p:spPr>
          <p:txBody>
            <a:bodyPr wrap="square">
              <a:spAutoFit/>
            </a:bodyPr>
            <a:lstStyle/>
            <a:p>
              <a:pPr algn="l"/>
              <a:r>
                <a:rPr lang="ru-RU" sz="4400" b="1" i="0" dirty="0">
                  <a:effectLst/>
                  <a:latin typeface="Montserrat" panose="00000500000000000000" pitchFamily="2" charset="-52"/>
                </a:rPr>
                <a:t>Алзепил</a:t>
              </a:r>
              <a:r>
                <a:rPr lang="ru-RU" sz="4400" b="1" i="0" baseline="30000" dirty="0">
                  <a:effectLst/>
                  <a:latin typeface="Montserrat" panose="00000500000000000000" pitchFamily="2" charset="-52"/>
                </a:rPr>
                <a:t>®</a:t>
              </a:r>
              <a:endParaRPr lang="ru-RU" sz="4400" b="1" i="0" dirty="0">
                <a:effectLst/>
                <a:latin typeface="Montserrat" panose="00000500000000000000" pitchFamily="2" charset="-52"/>
              </a:endParaRPr>
            </a:p>
          </p:txBody>
        </p:sp>
      </p:grpSp>
      <p:pic>
        <p:nvPicPr>
          <p:cNvPr id="1026" name="Picture 2">
            <a:extLst>
              <a:ext uri="{FF2B5EF4-FFF2-40B4-BE49-F238E27FC236}">
                <a16:creationId xmlns:a16="http://schemas.microsoft.com/office/drawing/2014/main" id="{98A1B201-AA6B-7E49-3EC0-33C069EC5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9955" y="159624"/>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0437AF9-06AF-2C67-458E-CF66C6F91BF0}"/>
              </a:ext>
            </a:extLst>
          </p:cNvPr>
          <p:cNvSpPr txBox="1"/>
          <p:nvPr/>
        </p:nvSpPr>
        <p:spPr>
          <a:xfrm>
            <a:off x="610404" y="6549407"/>
            <a:ext cx="11614296" cy="184666"/>
          </a:xfrm>
          <a:prstGeom prst="rect">
            <a:avLst/>
          </a:prstGeom>
          <a:noFill/>
        </p:spPr>
        <p:txBody>
          <a:bodyPr wrap="square">
            <a:spAutoFit/>
          </a:bodyPr>
          <a:lstStyle/>
          <a:p>
            <a:r>
              <a:rPr lang="ru-RU" sz="600" dirty="0">
                <a:latin typeface="Arial" panose="020B0604020202020204" pitchFamily="34" charset="0"/>
                <a:cs typeface="Arial" panose="020B0604020202020204" pitchFamily="34" charset="0"/>
              </a:rPr>
              <a:t>Инструкция по медицинскому применению лекарственного препарата Алзепил® РУ: ЛП-№(000397)-(РГ-</a:t>
            </a:r>
            <a:r>
              <a:rPr lang="en-US" sz="600" dirty="0">
                <a:latin typeface="Arial" panose="020B0604020202020204" pitchFamily="34" charset="0"/>
                <a:cs typeface="Arial" panose="020B0604020202020204" pitchFamily="34" charset="0"/>
              </a:rPr>
              <a:t>RU)</a:t>
            </a:r>
            <a:endParaRPr lang="ru-RU"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05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C84E4B-DD54-44B2-BBEF-30CC8D4AD38C}"/>
              </a:ext>
            </a:extLst>
          </p:cNvPr>
          <p:cNvSpPr txBox="1"/>
          <p:nvPr/>
        </p:nvSpPr>
        <p:spPr>
          <a:xfrm>
            <a:off x="640896" y="951141"/>
            <a:ext cx="10910207" cy="5207644"/>
          </a:xfrm>
          <a:prstGeom prst="rect">
            <a:avLst/>
          </a:prstGeom>
          <a:noFill/>
        </p:spPr>
        <p:txBody>
          <a:bodyPr wrap="square">
            <a:spAutoFit/>
          </a:bodyPr>
          <a:lstStyle/>
          <a:p>
            <a:pPr indent="180340" algn="just">
              <a:lnSpc>
                <a:spcPct val="150000"/>
              </a:lnSpc>
            </a:pPr>
            <a:r>
              <a:rPr lang="ru-RU" sz="2400" b="1" dirty="0">
                <a:effectLst/>
                <a:latin typeface="Times New Roman" panose="02020603050405020304" pitchFamily="18" charset="0"/>
                <a:ea typeface="Times New Roman" panose="02020603050405020304" pitchFamily="18" charset="0"/>
              </a:rPr>
              <a:t>Анамнез</a:t>
            </a:r>
            <a:r>
              <a:rPr lang="ru-RU" sz="2400" dirty="0">
                <a:effectLst/>
                <a:latin typeface="Times New Roman" panose="02020603050405020304" pitchFamily="18" charset="0"/>
                <a:ea typeface="Times New Roman" panose="02020603050405020304" pitchFamily="18" charset="0"/>
              </a:rPr>
              <a:t>: </a:t>
            </a:r>
            <a:r>
              <a:rPr lang="ru-RU" sz="2000" dirty="0">
                <a:effectLst/>
                <a:latin typeface="Times New Roman" panose="02020603050405020304" pitchFamily="18" charset="0"/>
                <a:ea typeface="Times New Roman" panose="02020603050405020304" pitchFamily="18" charset="0"/>
              </a:rPr>
              <a:t>родилась от второй, нормально протекавшей беременности, в физиологических, срочных родах. Раннее развитие без особенностей. Росла тихим, спокойным ребенком. </a:t>
            </a:r>
            <a:endParaRPr lang="ru-RU" sz="2400" dirty="0">
              <a:effectLst/>
              <a:latin typeface="Times New Roman" panose="02020603050405020304" pitchFamily="18" charset="0"/>
              <a:ea typeface="Times New Roman" panose="02020603050405020304" pitchFamily="18" charset="0"/>
            </a:endParaRPr>
          </a:p>
          <a:p>
            <a:pPr indent="180340" algn="just">
              <a:lnSpc>
                <a:spcPct val="150000"/>
              </a:lnSpc>
            </a:pPr>
            <a:r>
              <a:rPr lang="ru-RU" sz="2000" dirty="0">
                <a:effectLst/>
                <a:latin typeface="Times New Roman" panose="02020603050405020304" pitchFamily="18" charset="0"/>
                <a:ea typeface="Times New Roman" panose="02020603050405020304" pitchFamily="18" charset="0"/>
              </a:rPr>
              <a:t>В ДДУ пошла с трех лет. В детских коллективах адаптировалась без проблем, сразу начинала общаться с детьми. </a:t>
            </a:r>
            <a:endParaRPr lang="ru-RU" sz="2400" dirty="0">
              <a:effectLst/>
              <a:latin typeface="Times New Roman" panose="02020603050405020304" pitchFamily="18" charset="0"/>
              <a:ea typeface="Times New Roman" panose="02020603050405020304" pitchFamily="18" charset="0"/>
            </a:endParaRPr>
          </a:p>
          <a:p>
            <a:pPr indent="180340" algn="just">
              <a:lnSpc>
                <a:spcPct val="150000"/>
              </a:lnSpc>
            </a:pPr>
            <a:r>
              <a:rPr lang="ru-RU" sz="2000" dirty="0">
                <a:effectLst/>
                <a:latin typeface="Times New Roman" panose="02020603050405020304" pitchFamily="18" charset="0"/>
                <a:ea typeface="Times New Roman" panose="02020603050405020304" pitchFamily="18" charset="0"/>
              </a:rPr>
              <a:t>В 7 лет пошла в школу. Училась с интересом, преимущественно на 4 и 5.  Ответственно подходила ко всем занятиям, всегда приходила в школу подготовленной. При ответах у доски испытывала волнение, внутреннюю дрожь. Несмотря на общительность, имела только одну близкую подругу, которой доверяла свои тайны, с остальными поддерживала приятельские отношения. Посещала  разнообразные кружки и танцы, которые выбирала сама, не позволяя родителям навязать свое мнение. В старших классах о будущей специальности не задумывалась, откладывала выбор ВУЗа на потом.</a:t>
            </a:r>
            <a:endParaRPr lang="ru-RU" sz="2400" dirty="0">
              <a:effectLst/>
              <a:latin typeface="Times New Roman" panose="02020603050405020304" pitchFamily="18" charset="0"/>
              <a:ea typeface="Times New Roman" panose="02020603050405020304" pitchFamily="18" charset="0"/>
            </a:endParaRPr>
          </a:p>
        </p:txBody>
      </p:sp>
      <p:sp>
        <p:nvSpPr>
          <p:cNvPr id="2" name="Прямоугольник 1">
            <a:extLst>
              <a:ext uri="{FF2B5EF4-FFF2-40B4-BE49-F238E27FC236}">
                <a16:creationId xmlns:a16="http://schemas.microsoft.com/office/drawing/2014/main" id="{CA02B8D1-8003-0DDA-CF09-923D878DC423}"/>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534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7E1E175-38FE-A418-AE30-34C7AF99CA72}"/>
              </a:ext>
            </a:extLst>
          </p:cNvPr>
          <p:cNvSpPr>
            <a:spLocks noChangeArrowheads="1"/>
          </p:cNvSpPr>
          <p:nvPr/>
        </p:nvSpPr>
        <p:spPr bwMode="auto">
          <a:xfrm>
            <a:off x="3828123" y="113868"/>
            <a:ext cx="4535754" cy="570300"/>
          </a:xfrm>
          <a:prstGeom prst="rect">
            <a:avLst/>
          </a:prstGeom>
          <a:noFill/>
          <a:ln>
            <a:noFill/>
          </a:ln>
          <a:effectLst/>
        </p:spPr>
        <p:txBody>
          <a:bodyPr anchor="ctr"/>
          <a:lstStyle/>
          <a:p>
            <a:pPr algn="ctr" fontAlgn="base">
              <a:spcBef>
                <a:spcPct val="0"/>
              </a:spcBef>
              <a:spcAft>
                <a:spcPct val="0"/>
              </a:spcAft>
              <a:defRPr/>
            </a:pPr>
            <a:r>
              <a:rPr lang="ru-RU" sz="2000" b="1" dirty="0">
                <a:solidFill>
                  <a:prstClr val="black"/>
                </a:solidFill>
                <a:latin typeface="Arial" panose="020B0604020202020204" pitchFamily="34" charset="0"/>
                <a:cs typeface="Arial" panose="020B0604020202020204" pitchFamily="34" charset="0"/>
              </a:rPr>
              <a:t>МЕХАНИЗМ ДЕЙСТВИЯ</a:t>
            </a:r>
            <a:endParaRPr lang="ru-RU" sz="2000" dirty="0">
              <a:solidFill>
                <a:prstClr val="black"/>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6469692E-A6F5-3259-B589-18A03D3FBEFC}"/>
              </a:ext>
            </a:extLst>
          </p:cNvPr>
          <p:cNvSpPr/>
          <p:nvPr/>
        </p:nvSpPr>
        <p:spPr>
          <a:xfrm>
            <a:off x="1923211" y="2990965"/>
            <a:ext cx="8373703" cy="341632"/>
          </a:xfrm>
          <a:prstGeom prst="rect">
            <a:avLst/>
          </a:prstGeom>
        </p:spPr>
        <p:txBody>
          <a:bodyPr wrap="square">
            <a:spAutoFit/>
          </a:bodyPr>
          <a:lstStyle/>
          <a:p>
            <a:pPr algn="ctr" defTabSz="870763">
              <a:lnSpc>
                <a:spcPct val="90000"/>
              </a:lnSpc>
              <a:defRPr/>
            </a:pPr>
            <a:r>
              <a:rPr lang="ru-RU" b="1" dirty="0">
                <a:latin typeface="Arial" panose="020B0604020202020204" pitchFamily="34" charset="0"/>
                <a:ea typeface="Tahoma" pitchFamily="34" charset="0"/>
                <a:cs typeface="Arial" panose="020B0604020202020204" pitchFamily="34" charset="0"/>
              </a:rPr>
              <a:t>СХЕМА ИНГИБИРОВАНИЯ ДЕЙСТВИЯ ХОЛИНЭСТЕРАЗЫ В СИНАПСЕ</a:t>
            </a:r>
          </a:p>
        </p:txBody>
      </p:sp>
      <p:grpSp>
        <p:nvGrpSpPr>
          <p:cNvPr id="4" name="Группа 3">
            <a:extLst>
              <a:ext uri="{FF2B5EF4-FFF2-40B4-BE49-F238E27FC236}">
                <a16:creationId xmlns:a16="http://schemas.microsoft.com/office/drawing/2014/main" id="{C3170D4C-FF28-4AA3-D7B5-19D65D98A49D}"/>
              </a:ext>
            </a:extLst>
          </p:cNvPr>
          <p:cNvGrpSpPr/>
          <p:nvPr/>
        </p:nvGrpSpPr>
        <p:grpSpPr>
          <a:xfrm>
            <a:off x="1287590" y="4199354"/>
            <a:ext cx="2733677" cy="975587"/>
            <a:chOff x="-4190509" y="2266127"/>
            <a:chExt cx="4685247" cy="1672060"/>
          </a:xfrm>
        </p:grpSpPr>
        <p:grpSp>
          <p:nvGrpSpPr>
            <p:cNvPr id="5" name="Группа 4">
              <a:extLst>
                <a:ext uri="{FF2B5EF4-FFF2-40B4-BE49-F238E27FC236}">
                  <a16:creationId xmlns:a16="http://schemas.microsoft.com/office/drawing/2014/main" id="{1DF0FC78-13A3-232A-7D46-7B9781D8703C}"/>
                </a:ext>
              </a:extLst>
            </p:cNvPr>
            <p:cNvGrpSpPr/>
            <p:nvPr/>
          </p:nvGrpSpPr>
          <p:grpSpPr>
            <a:xfrm>
              <a:off x="-4190509" y="2500738"/>
              <a:ext cx="1143204" cy="1245097"/>
              <a:chOff x="-4190509" y="2500738"/>
              <a:chExt cx="1143204" cy="1245097"/>
            </a:xfrm>
            <a:solidFill>
              <a:srgbClr val="FCECA8"/>
            </a:solidFill>
          </p:grpSpPr>
          <p:sp>
            <p:nvSpPr>
              <p:cNvPr id="25" name="Полилиния 24">
                <a:extLst>
                  <a:ext uri="{FF2B5EF4-FFF2-40B4-BE49-F238E27FC236}">
                    <a16:creationId xmlns:a16="http://schemas.microsoft.com/office/drawing/2014/main" id="{4DDDD73D-C878-164E-9AD1-2C5705238E14}"/>
                  </a:ext>
                </a:extLst>
              </p:cNvPr>
              <p:cNvSpPr/>
              <p:nvPr/>
            </p:nvSpPr>
            <p:spPr>
              <a:xfrm>
                <a:off x="-4190307" y="2500738"/>
                <a:ext cx="1143002" cy="624198"/>
              </a:xfrm>
              <a:custGeom>
                <a:avLst/>
                <a:gdLst>
                  <a:gd name="connsiteX0" fmla="*/ 0 w 1581344"/>
                  <a:gd name="connsiteY0" fmla="*/ 371277 h 613755"/>
                  <a:gd name="connsiteX1" fmla="*/ 438150 w 1581344"/>
                  <a:gd name="connsiteY1" fmla="*/ 368895 h 613755"/>
                  <a:gd name="connsiteX2" fmla="*/ 764381 w 1581344"/>
                  <a:gd name="connsiteY2" fmla="*/ 295077 h 613755"/>
                  <a:gd name="connsiteX3" fmla="*/ 1169193 w 1581344"/>
                  <a:gd name="connsiteY3" fmla="*/ 25995 h 613755"/>
                  <a:gd name="connsiteX4" fmla="*/ 1433512 w 1581344"/>
                  <a:gd name="connsiteY4" fmla="*/ 30758 h 613755"/>
                  <a:gd name="connsiteX5" fmla="*/ 1581150 w 1581344"/>
                  <a:gd name="connsiteY5" fmla="*/ 204589 h 613755"/>
                  <a:gd name="connsiteX6" fmla="*/ 1404937 w 1581344"/>
                  <a:gd name="connsiteY6" fmla="*/ 273645 h 613755"/>
                  <a:gd name="connsiteX7" fmla="*/ 1545431 w 1581344"/>
                  <a:gd name="connsiteY7" fmla="*/ 395089 h 613755"/>
                  <a:gd name="connsiteX8" fmla="*/ 1559718 w 1581344"/>
                  <a:gd name="connsiteY8" fmla="*/ 564158 h 613755"/>
                  <a:gd name="connsiteX9" fmla="*/ 1488281 w 1581344"/>
                  <a:gd name="connsiteY9" fmla="*/ 609402 h 613755"/>
                  <a:gd name="connsiteX10" fmla="*/ 1476375 w 1581344"/>
                  <a:gd name="connsiteY10" fmla="*/ 609402 h 613755"/>
                  <a:gd name="connsiteX0" fmla="*/ 0 w 1581344"/>
                  <a:gd name="connsiteY0" fmla="*/ 373635 h 616113"/>
                  <a:gd name="connsiteX1" fmla="*/ 438150 w 1581344"/>
                  <a:gd name="connsiteY1" fmla="*/ 371253 h 616113"/>
                  <a:gd name="connsiteX2" fmla="*/ 711993 w 1581344"/>
                  <a:gd name="connsiteY2" fmla="*/ 330773 h 616113"/>
                  <a:gd name="connsiteX3" fmla="*/ 1169193 w 1581344"/>
                  <a:gd name="connsiteY3" fmla="*/ 28353 h 616113"/>
                  <a:gd name="connsiteX4" fmla="*/ 1433512 w 1581344"/>
                  <a:gd name="connsiteY4" fmla="*/ 33116 h 616113"/>
                  <a:gd name="connsiteX5" fmla="*/ 1581150 w 1581344"/>
                  <a:gd name="connsiteY5" fmla="*/ 206947 h 616113"/>
                  <a:gd name="connsiteX6" fmla="*/ 1404937 w 1581344"/>
                  <a:gd name="connsiteY6" fmla="*/ 276003 h 616113"/>
                  <a:gd name="connsiteX7" fmla="*/ 1545431 w 1581344"/>
                  <a:gd name="connsiteY7" fmla="*/ 397447 h 616113"/>
                  <a:gd name="connsiteX8" fmla="*/ 1559718 w 1581344"/>
                  <a:gd name="connsiteY8" fmla="*/ 566516 h 616113"/>
                  <a:gd name="connsiteX9" fmla="*/ 1488281 w 1581344"/>
                  <a:gd name="connsiteY9" fmla="*/ 611760 h 616113"/>
                  <a:gd name="connsiteX10" fmla="*/ 1476375 w 1581344"/>
                  <a:gd name="connsiteY10" fmla="*/ 611760 h 616113"/>
                  <a:gd name="connsiteX0" fmla="*/ 0 w 1581345"/>
                  <a:gd name="connsiteY0" fmla="*/ 364642 h 607120"/>
                  <a:gd name="connsiteX1" fmla="*/ 438150 w 1581345"/>
                  <a:gd name="connsiteY1" fmla="*/ 362260 h 607120"/>
                  <a:gd name="connsiteX2" fmla="*/ 711993 w 1581345"/>
                  <a:gd name="connsiteY2" fmla="*/ 321780 h 607120"/>
                  <a:gd name="connsiteX3" fmla="*/ 1166811 w 1581345"/>
                  <a:gd name="connsiteY3" fmla="*/ 33648 h 607120"/>
                  <a:gd name="connsiteX4" fmla="*/ 1433512 w 1581345"/>
                  <a:gd name="connsiteY4" fmla="*/ 24123 h 607120"/>
                  <a:gd name="connsiteX5" fmla="*/ 1581150 w 1581345"/>
                  <a:gd name="connsiteY5" fmla="*/ 197954 h 607120"/>
                  <a:gd name="connsiteX6" fmla="*/ 1404937 w 1581345"/>
                  <a:gd name="connsiteY6" fmla="*/ 267010 h 607120"/>
                  <a:gd name="connsiteX7" fmla="*/ 1545431 w 1581345"/>
                  <a:gd name="connsiteY7" fmla="*/ 388454 h 607120"/>
                  <a:gd name="connsiteX8" fmla="*/ 1559718 w 1581345"/>
                  <a:gd name="connsiteY8" fmla="*/ 557523 h 607120"/>
                  <a:gd name="connsiteX9" fmla="*/ 1488281 w 1581345"/>
                  <a:gd name="connsiteY9" fmla="*/ 602767 h 607120"/>
                  <a:gd name="connsiteX10" fmla="*/ 1476375 w 1581345"/>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24198"/>
                  <a:gd name="connsiteX1" fmla="*/ 438150 w 1581150"/>
                  <a:gd name="connsiteY1" fmla="*/ 362260 h 624198"/>
                  <a:gd name="connsiteX2" fmla="*/ 711993 w 1581150"/>
                  <a:gd name="connsiteY2" fmla="*/ 321780 h 624198"/>
                  <a:gd name="connsiteX3" fmla="*/ 1166811 w 1581150"/>
                  <a:gd name="connsiteY3" fmla="*/ 33648 h 624198"/>
                  <a:gd name="connsiteX4" fmla="*/ 1433512 w 1581150"/>
                  <a:gd name="connsiteY4" fmla="*/ 24123 h 624198"/>
                  <a:gd name="connsiteX5" fmla="*/ 1581150 w 1581150"/>
                  <a:gd name="connsiteY5" fmla="*/ 197954 h 624198"/>
                  <a:gd name="connsiteX6" fmla="*/ 1397793 w 1581150"/>
                  <a:gd name="connsiteY6" fmla="*/ 281298 h 624198"/>
                  <a:gd name="connsiteX7" fmla="*/ 1545431 w 1581150"/>
                  <a:gd name="connsiteY7" fmla="*/ 388454 h 624198"/>
                  <a:gd name="connsiteX8" fmla="*/ 1559718 w 1581150"/>
                  <a:gd name="connsiteY8" fmla="*/ 557523 h 624198"/>
                  <a:gd name="connsiteX9" fmla="*/ 1483519 w 1581150"/>
                  <a:gd name="connsiteY9" fmla="*/ 624198 h 624198"/>
                  <a:gd name="connsiteX0" fmla="*/ 0 w 1808673"/>
                  <a:gd name="connsiteY0" fmla="*/ 358410 h 624198"/>
                  <a:gd name="connsiteX1" fmla="*/ 665673 w 1808673"/>
                  <a:gd name="connsiteY1" fmla="*/ 362260 h 624198"/>
                  <a:gd name="connsiteX2" fmla="*/ 939516 w 1808673"/>
                  <a:gd name="connsiteY2" fmla="*/ 321780 h 624198"/>
                  <a:gd name="connsiteX3" fmla="*/ 1394334 w 1808673"/>
                  <a:gd name="connsiteY3" fmla="*/ 33648 h 624198"/>
                  <a:gd name="connsiteX4" fmla="*/ 1661035 w 1808673"/>
                  <a:gd name="connsiteY4" fmla="*/ 24123 h 624198"/>
                  <a:gd name="connsiteX5" fmla="*/ 1808673 w 1808673"/>
                  <a:gd name="connsiteY5" fmla="*/ 197954 h 624198"/>
                  <a:gd name="connsiteX6" fmla="*/ 1625316 w 1808673"/>
                  <a:gd name="connsiteY6" fmla="*/ 281298 h 624198"/>
                  <a:gd name="connsiteX7" fmla="*/ 1772954 w 1808673"/>
                  <a:gd name="connsiteY7" fmla="*/ 388454 h 624198"/>
                  <a:gd name="connsiteX8" fmla="*/ 1787241 w 1808673"/>
                  <a:gd name="connsiteY8" fmla="*/ 557523 h 624198"/>
                  <a:gd name="connsiteX9" fmla="*/ 1711042 w 1808673"/>
                  <a:gd name="connsiteY9" fmla="*/ 624198 h 624198"/>
                  <a:gd name="connsiteX0" fmla="*/ 0 w 1143000"/>
                  <a:gd name="connsiteY0" fmla="*/ 362260 h 624198"/>
                  <a:gd name="connsiteX1" fmla="*/ 273843 w 1143000"/>
                  <a:gd name="connsiteY1" fmla="*/ 321780 h 624198"/>
                  <a:gd name="connsiteX2" fmla="*/ 728661 w 1143000"/>
                  <a:gd name="connsiteY2" fmla="*/ 33648 h 624198"/>
                  <a:gd name="connsiteX3" fmla="*/ 995362 w 1143000"/>
                  <a:gd name="connsiteY3" fmla="*/ 24123 h 624198"/>
                  <a:gd name="connsiteX4" fmla="*/ 1143000 w 1143000"/>
                  <a:gd name="connsiteY4" fmla="*/ 197954 h 624198"/>
                  <a:gd name="connsiteX5" fmla="*/ 959643 w 1143000"/>
                  <a:gd name="connsiteY5" fmla="*/ 281298 h 624198"/>
                  <a:gd name="connsiteX6" fmla="*/ 1107281 w 1143000"/>
                  <a:gd name="connsiteY6" fmla="*/ 388454 h 624198"/>
                  <a:gd name="connsiteX7" fmla="*/ 1121568 w 1143000"/>
                  <a:gd name="connsiteY7" fmla="*/ 557523 h 624198"/>
                  <a:gd name="connsiteX8" fmla="*/ 1045369 w 1143000"/>
                  <a:gd name="connsiteY8" fmla="*/ 624198 h 6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624198">
                    <a:moveTo>
                      <a:pt x="0" y="362260"/>
                    </a:moveTo>
                    <a:cubicBezTo>
                      <a:pt x="156586" y="356155"/>
                      <a:pt x="152400" y="376549"/>
                      <a:pt x="273843" y="321780"/>
                    </a:cubicBezTo>
                    <a:cubicBezTo>
                      <a:pt x="395286" y="267011"/>
                      <a:pt x="608408" y="83257"/>
                      <a:pt x="728661" y="33648"/>
                    </a:cubicBezTo>
                    <a:cubicBezTo>
                      <a:pt x="848914" y="-15961"/>
                      <a:pt x="926306" y="-3261"/>
                      <a:pt x="995362" y="24123"/>
                    </a:cubicBezTo>
                    <a:cubicBezTo>
                      <a:pt x="1064418" y="51507"/>
                      <a:pt x="1123950" y="114610"/>
                      <a:pt x="1143000" y="197954"/>
                    </a:cubicBezTo>
                    <a:cubicBezTo>
                      <a:pt x="1012032" y="152710"/>
                      <a:pt x="972740" y="199543"/>
                      <a:pt x="959643" y="281298"/>
                    </a:cubicBezTo>
                    <a:cubicBezTo>
                      <a:pt x="946546" y="363053"/>
                      <a:pt x="1024334" y="431712"/>
                      <a:pt x="1107281" y="388454"/>
                    </a:cubicBezTo>
                    <a:cubicBezTo>
                      <a:pt x="1133078" y="430920"/>
                      <a:pt x="1131093" y="521804"/>
                      <a:pt x="1121568" y="557523"/>
                    </a:cubicBezTo>
                    <a:cubicBezTo>
                      <a:pt x="1081484" y="543236"/>
                      <a:pt x="1050826" y="536191"/>
                      <a:pt x="1045369" y="624198"/>
                    </a:cubicBezTo>
                  </a:path>
                </a:pathLst>
              </a:custGeom>
              <a:grp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Полилиния 27">
                <a:extLst>
                  <a:ext uri="{FF2B5EF4-FFF2-40B4-BE49-F238E27FC236}">
                    <a16:creationId xmlns:a16="http://schemas.microsoft.com/office/drawing/2014/main" id="{848CB85D-49BD-26C6-EA69-75D62E7E2E13}"/>
                  </a:ext>
                </a:extLst>
              </p:cNvPr>
              <p:cNvSpPr/>
              <p:nvPr/>
            </p:nvSpPr>
            <p:spPr>
              <a:xfrm flipV="1">
                <a:off x="-4190509" y="3121637"/>
                <a:ext cx="1143004" cy="624198"/>
              </a:xfrm>
              <a:custGeom>
                <a:avLst/>
                <a:gdLst>
                  <a:gd name="connsiteX0" fmla="*/ 0 w 1581344"/>
                  <a:gd name="connsiteY0" fmla="*/ 371277 h 613755"/>
                  <a:gd name="connsiteX1" fmla="*/ 438150 w 1581344"/>
                  <a:gd name="connsiteY1" fmla="*/ 368895 h 613755"/>
                  <a:gd name="connsiteX2" fmla="*/ 764381 w 1581344"/>
                  <a:gd name="connsiteY2" fmla="*/ 295077 h 613755"/>
                  <a:gd name="connsiteX3" fmla="*/ 1169193 w 1581344"/>
                  <a:gd name="connsiteY3" fmla="*/ 25995 h 613755"/>
                  <a:gd name="connsiteX4" fmla="*/ 1433512 w 1581344"/>
                  <a:gd name="connsiteY4" fmla="*/ 30758 h 613755"/>
                  <a:gd name="connsiteX5" fmla="*/ 1581150 w 1581344"/>
                  <a:gd name="connsiteY5" fmla="*/ 204589 h 613755"/>
                  <a:gd name="connsiteX6" fmla="*/ 1404937 w 1581344"/>
                  <a:gd name="connsiteY6" fmla="*/ 273645 h 613755"/>
                  <a:gd name="connsiteX7" fmla="*/ 1545431 w 1581344"/>
                  <a:gd name="connsiteY7" fmla="*/ 395089 h 613755"/>
                  <a:gd name="connsiteX8" fmla="*/ 1559718 w 1581344"/>
                  <a:gd name="connsiteY8" fmla="*/ 564158 h 613755"/>
                  <a:gd name="connsiteX9" fmla="*/ 1488281 w 1581344"/>
                  <a:gd name="connsiteY9" fmla="*/ 609402 h 613755"/>
                  <a:gd name="connsiteX10" fmla="*/ 1476375 w 1581344"/>
                  <a:gd name="connsiteY10" fmla="*/ 609402 h 613755"/>
                  <a:gd name="connsiteX0" fmla="*/ 0 w 1581344"/>
                  <a:gd name="connsiteY0" fmla="*/ 373635 h 616113"/>
                  <a:gd name="connsiteX1" fmla="*/ 438150 w 1581344"/>
                  <a:gd name="connsiteY1" fmla="*/ 371253 h 616113"/>
                  <a:gd name="connsiteX2" fmla="*/ 711993 w 1581344"/>
                  <a:gd name="connsiteY2" fmla="*/ 330773 h 616113"/>
                  <a:gd name="connsiteX3" fmla="*/ 1169193 w 1581344"/>
                  <a:gd name="connsiteY3" fmla="*/ 28353 h 616113"/>
                  <a:gd name="connsiteX4" fmla="*/ 1433512 w 1581344"/>
                  <a:gd name="connsiteY4" fmla="*/ 33116 h 616113"/>
                  <a:gd name="connsiteX5" fmla="*/ 1581150 w 1581344"/>
                  <a:gd name="connsiteY5" fmla="*/ 206947 h 616113"/>
                  <a:gd name="connsiteX6" fmla="*/ 1404937 w 1581344"/>
                  <a:gd name="connsiteY6" fmla="*/ 276003 h 616113"/>
                  <a:gd name="connsiteX7" fmla="*/ 1545431 w 1581344"/>
                  <a:gd name="connsiteY7" fmla="*/ 397447 h 616113"/>
                  <a:gd name="connsiteX8" fmla="*/ 1559718 w 1581344"/>
                  <a:gd name="connsiteY8" fmla="*/ 566516 h 616113"/>
                  <a:gd name="connsiteX9" fmla="*/ 1488281 w 1581344"/>
                  <a:gd name="connsiteY9" fmla="*/ 611760 h 616113"/>
                  <a:gd name="connsiteX10" fmla="*/ 1476375 w 1581344"/>
                  <a:gd name="connsiteY10" fmla="*/ 611760 h 616113"/>
                  <a:gd name="connsiteX0" fmla="*/ 0 w 1581345"/>
                  <a:gd name="connsiteY0" fmla="*/ 364642 h 607120"/>
                  <a:gd name="connsiteX1" fmla="*/ 438150 w 1581345"/>
                  <a:gd name="connsiteY1" fmla="*/ 362260 h 607120"/>
                  <a:gd name="connsiteX2" fmla="*/ 711993 w 1581345"/>
                  <a:gd name="connsiteY2" fmla="*/ 321780 h 607120"/>
                  <a:gd name="connsiteX3" fmla="*/ 1166811 w 1581345"/>
                  <a:gd name="connsiteY3" fmla="*/ 33648 h 607120"/>
                  <a:gd name="connsiteX4" fmla="*/ 1433512 w 1581345"/>
                  <a:gd name="connsiteY4" fmla="*/ 24123 h 607120"/>
                  <a:gd name="connsiteX5" fmla="*/ 1581150 w 1581345"/>
                  <a:gd name="connsiteY5" fmla="*/ 197954 h 607120"/>
                  <a:gd name="connsiteX6" fmla="*/ 1404937 w 1581345"/>
                  <a:gd name="connsiteY6" fmla="*/ 267010 h 607120"/>
                  <a:gd name="connsiteX7" fmla="*/ 1545431 w 1581345"/>
                  <a:gd name="connsiteY7" fmla="*/ 388454 h 607120"/>
                  <a:gd name="connsiteX8" fmla="*/ 1559718 w 1581345"/>
                  <a:gd name="connsiteY8" fmla="*/ 557523 h 607120"/>
                  <a:gd name="connsiteX9" fmla="*/ 1488281 w 1581345"/>
                  <a:gd name="connsiteY9" fmla="*/ 602767 h 607120"/>
                  <a:gd name="connsiteX10" fmla="*/ 1476375 w 1581345"/>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24198"/>
                  <a:gd name="connsiteX1" fmla="*/ 438150 w 1581150"/>
                  <a:gd name="connsiteY1" fmla="*/ 362260 h 624198"/>
                  <a:gd name="connsiteX2" fmla="*/ 711993 w 1581150"/>
                  <a:gd name="connsiteY2" fmla="*/ 321780 h 624198"/>
                  <a:gd name="connsiteX3" fmla="*/ 1166811 w 1581150"/>
                  <a:gd name="connsiteY3" fmla="*/ 33648 h 624198"/>
                  <a:gd name="connsiteX4" fmla="*/ 1433512 w 1581150"/>
                  <a:gd name="connsiteY4" fmla="*/ 24123 h 624198"/>
                  <a:gd name="connsiteX5" fmla="*/ 1581150 w 1581150"/>
                  <a:gd name="connsiteY5" fmla="*/ 197954 h 624198"/>
                  <a:gd name="connsiteX6" fmla="*/ 1397793 w 1581150"/>
                  <a:gd name="connsiteY6" fmla="*/ 281298 h 624198"/>
                  <a:gd name="connsiteX7" fmla="*/ 1545431 w 1581150"/>
                  <a:gd name="connsiteY7" fmla="*/ 388454 h 624198"/>
                  <a:gd name="connsiteX8" fmla="*/ 1559718 w 1581150"/>
                  <a:gd name="connsiteY8" fmla="*/ 557523 h 624198"/>
                  <a:gd name="connsiteX9" fmla="*/ 1483519 w 1581150"/>
                  <a:gd name="connsiteY9" fmla="*/ 624198 h 624198"/>
                  <a:gd name="connsiteX0" fmla="*/ 0 w 1789973"/>
                  <a:gd name="connsiteY0" fmla="*/ 358410 h 624198"/>
                  <a:gd name="connsiteX1" fmla="*/ 646973 w 1789973"/>
                  <a:gd name="connsiteY1" fmla="*/ 362260 h 624198"/>
                  <a:gd name="connsiteX2" fmla="*/ 920816 w 1789973"/>
                  <a:gd name="connsiteY2" fmla="*/ 321780 h 624198"/>
                  <a:gd name="connsiteX3" fmla="*/ 1375634 w 1789973"/>
                  <a:gd name="connsiteY3" fmla="*/ 33648 h 624198"/>
                  <a:gd name="connsiteX4" fmla="*/ 1642335 w 1789973"/>
                  <a:gd name="connsiteY4" fmla="*/ 24123 h 624198"/>
                  <a:gd name="connsiteX5" fmla="*/ 1789973 w 1789973"/>
                  <a:gd name="connsiteY5" fmla="*/ 197954 h 624198"/>
                  <a:gd name="connsiteX6" fmla="*/ 1606616 w 1789973"/>
                  <a:gd name="connsiteY6" fmla="*/ 281298 h 624198"/>
                  <a:gd name="connsiteX7" fmla="*/ 1754254 w 1789973"/>
                  <a:gd name="connsiteY7" fmla="*/ 388454 h 624198"/>
                  <a:gd name="connsiteX8" fmla="*/ 1768541 w 1789973"/>
                  <a:gd name="connsiteY8" fmla="*/ 557523 h 624198"/>
                  <a:gd name="connsiteX9" fmla="*/ 1692342 w 1789973"/>
                  <a:gd name="connsiteY9" fmla="*/ 624198 h 624198"/>
                  <a:gd name="connsiteX0" fmla="*/ 0 w 1143000"/>
                  <a:gd name="connsiteY0" fmla="*/ 362260 h 624198"/>
                  <a:gd name="connsiteX1" fmla="*/ 273843 w 1143000"/>
                  <a:gd name="connsiteY1" fmla="*/ 321780 h 624198"/>
                  <a:gd name="connsiteX2" fmla="*/ 728661 w 1143000"/>
                  <a:gd name="connsiteY2" fmla="*/ 33648 h 624198"/>
                  <a:gd name="connsiteX3" fmla="*/ 995362 w 1143000"/>
                  <a:gd name="connsiteY3" fmla="*/ 24123 h 624198"/>
                  <a:gd name="connsiteX4" fmla="*/ 1143000 w 1143000"/>
                  <a:gd name="connsiteY4" fmla="*/ 197954 h 624198"/>
                  <a:gd name="connsiteX5" fmla="*/ 959643 w 1143000"/>
                  <a:gd name="connsiteY5" fmla="*/ 281298 h 624198"/>
                  <a:gd name="connsiteX6" fmla="*/ 1107281 w 1143000"/>
                  <a:gd name="connsiteY6" fmla="*/ 388454 h 624198"/>
                  <a:gd name="connsiteX7" fmla="*/ 1121568 w 1143000"/>
                  <a:gd name="connsiteY7" fmla="*/ 557523 h 624198"/>
                  <a:gd name="connsiteX8" fmla="*/ 1045369 w 1143000"/>
                  <a:gd name="connsiteY8" fmla="*/ 624198 h 6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624198">
                    <a:moveTo>
                      <a:pt x="0" y="362260"/>
                    </a:moveTo>
                    <a:cubicBezTo>
                      <a:pt x="153469" y="356155"/>
                      <a:pt x="152400" y="376549"/>
                      <a:pt x="273843" y="321780"/>
                    </a:cubicBezTo>
                    <a:cubicBezTo>
                      <a:pt x="395286" y="267011"/>
                      <a:pt x="608408" y="83257"/>
                      <a:pt x="728661" y="33648"/>
                    </a:cubicBezTo>
                    <a:cubicBezTo>
                      <a:pt x="848914" y="-15961"/>
                      <a:pt x="926306" y="-3261"/>
                      <a:pt x="995362" y="24123"/>
                    </a:cubicBezTo>
                    <a:cubicBezTo>
                      <a:pt x="1064418" y="51507"/>
                      <a:pt x="1123950" y="114610"/>
                      <a:pt x="1143000" y="197954"/>
                    </a:cubicBezTo>
                    <a:cubicBezTo>
                      <a:pt x="1012032" y="152710"/>
                      <a:pt x="972740" y="199543"/>
                      <a:pt x="959643" y="281298"/>
                    </a:cubicBezTo>
                    <a:cubicBezTo>
                      <a:pt x="946546" y="363053"/>
                      <a:pt x="1024334" y="431712"/>
                      <a:pt x="1107281" y="388454"/>
                    </a:cubicBezTo>
                    <a:cubicBezTo>
                      <a:pt x="1133078" y="430920"/>
                      <a:pt x="1131093" y="521804"/>
                      <a:pt x="1121568" y="557523"/>
                    </a:cubicBezTo>
                    <a:cubicBezTo>
                      <a:pt x="1081484" y="543236"/>
                      <a:pt x="1050826" y="536191"/>
                      <a:pt x="1045369" y="624198"/>
                    </a:cubicBezTo>
                  </a:path>
                </a:pathLst>
              </a:custGeom>
              <a:grp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 name="Полилиния 28">
              <a:extLst>
                <a:ext uri="{FF2B5EF4-FFF2-40B4-BE49-F238E27FC236}">
                  <a16:creationId xmlns:a16="http://schemas.microsoft.com/office/drawing/2014/main" id="{0EC8EFFE-8733-37AF-98FB-70FB4667168A}"/>
                </a:ext>
              </a:extLst>
            </p:cNvPr>
            <p:cNvSpPr/>
            <p:nvPr/>
          </p:nvSpPr>
          <p:spPr>
            <a:xfrm>
              <a:off x="-4186286" y="2875186"/>
              <a:ext cx="1023456" cy="498205"/>
            </a:xfrm>
            <a:custGeom>
              <a:avLst/>
              <a:gdLst>
                <a:gd name="connsiteX0" fmla="*/ 2381 w 1485900"/>
                <a:gd name="connsiteY0" fmla="*/ 0 h 488156"/>
                <a:gd name="connsiteX1" fmla="*/ 1435894 w 1485900"/>
                <a:gd name="connsiteY1" fmla="*/ 202406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57849"/>
                <a:gd name="connsiteY0" fmla="*/ 0 h 488156"/>
                <a:gd name="connsiteX1" fmla="*/ 1435894 w 1457849"/>
                <a:gd name="connsiteY1" fmla="*/ 202406 h 488156"/>
                <a:gd name="connsiteX2" fmla="*/ 1457849 w 1457849"/>
                <a:gd name="connsiteY2" fmla="*/ 254794 h 488156"/>
                <a:gd name="connsiteX3" fmla="*/ 1393031 w 1457849"/>
                <a:gd name="connsiteY3" fmla="*/ 369094 h 488156"/>
                <a:gd name="connsiteX4" fmla="*/ 397669 w 1457849"/>
                <a:gd name="connsiteY4" fmla="*/ 478631 h 488156"/>
                <a:gd name="connsiteX5" fmla="*/ 0 w 1457849"/>
                <a:gd name="connsiteY5" fmla="*/ 488156 h 488156"/>
                <a:gd name="connsiteX6" fmla="*/ 2381 w 1457849"/>
                <a:gd name="connsiteY6" fmla="*/ 0 h 488156"/>
                <a:gd name="connsiteX0" fmla="*/ 2381 w 1457849"/>
                <a:gd name="connsiteY0" fmla="*/ 0 h 470116"/>
                <a:gd name="connsiteX1" fmla="*/ 1435894 w 1457849"/>
                <a:gd name="connsiteY1" fmla="*/ 184366 h 470116"/>
                <a:gd name="connsiteX2" fmla="*/ 1457849 w 1457849"/>
                <a:gd name="connsiteY2" fmla="*/ 236754 h 470116"/>
                <a:gd name="connsiteX3" fmla="*/ 1393031 w 1457849"/>
                <a:gd name="connsiteY3" fmla="*/ 351054 h 470116"/>
                <a:gd name="connsiteX4" fmla="*/ 397669 w 1457849"/>
                <a:gd name="connsiteY4" fmla="*/ 460591 h 470116"/>
                <a:gd name="connsiteX5" fmla="*/ 0 w 1457849"/>
                <a:gd name="connsiteY5" fmla="*/ 470116 h 470116"/>
                <a:gd name="connsiteX6" fmla="*/ 2381 w 1457849"/>
                <a:gd name="connsiteY6" fmla="*/ 0 h 470116"/>
                <a:gd name="connsiteX0" fmla="*/ 2381 w 1457849"/>
                <a:gd name="connsiteY0" fmla="*/ 0 h 470116"/>
                <a:gd name="connsiteX1" fmla="*/ 621887 w 1457849"/>
                <a:gd name="connsiteY1" fmla="*/ 78537 h 470116"/>
                <a:gd name="connsiteX2" fmla="*/ 1435894 w 1457849"/>
                <a:gd name="connsiteY2" fmla="*/ 184366 h 470116"/>
                <a:gd name="connsiteX3" fmla="*/ 1457849 w 1457849"/>
                <a:gd name="connsiteY3" fmla="*/ 236754 h 470116"/>
                <a:gd name="connsiteX4" fmla="*/ 1393031 w 1457849"/>
                <a:gd name="connsiteY4" fmla="*/ 351054 h 470116"/>
                <a:gd name="connsiteX5" fmla="*/ 397669 w 1457849"/>
                <a:gd name="connsiteY5" fmla="*/ 460591 h 470116"/>
                <a:gd name="connsiteX6" fmla="*/ 0 w 1457849"/>
                <a:gd name="connsiteY6" fmla="*/ 470116 h 470116"/>
                <a:gd name="connsiteX7" fmla="*/ 2381 w 1457849"/>
                <a:gd name="connsiteY7" fmla="*/ 0 h 470116"/>
                <a:gd name="connsiteX0" fmla="*/ 2381 w 1457849"/>
                <a:gd name="connsiteY0" fmla="*/ 2647 h 472763"/>
                <a:gd name="connsiteX1" fmla="*/ 668639 w 1457849"/>
                <a:gd name="connsiteY1" fmla="*/ 0 h 472763"/>
                <a:gd name="connsiteX2" fmla="*/ 1435894 w 1457849"/>
                <a:gd name="connsiteY2" fmla="*/ 187013 h 472763"/>
                <a:gd name="connsiteX3" fmla="*/ 1457849 w 1457849"/>
                <a:gd name="connsiteY3" fmla="*/ 239401 h 472763"/>
                <a:gd name="connsiteX4" fmla="*/ 1393031 w 1457849"/>
                <a:gd name="connsiteY4" fmla="*/ 353701 h 472763"/>
                <a:gd name="connsiteX5" fmla="*/ 397669 w 1457849"/>
                <a:gd name="connsiteY5" fmla="*/ 463238 h 472763"/>
                <a:gd name="connsiteX6" fmla="*/ 0 w 1457849"/>
                <a:gd name="connsiteY6" fmla="*/ 472763 h 472763"/>
                <a:gd name="connsiteX7" fmla="*/ 2381 w 1457849"/>
                <a:gd name="connsiteY7" fmla="*/ 2647 h 472763"/>
                <a:gd name="connsiteX0" fmla="*/ 2381 w 1457849"/>
                <a:gd name="connsiteY0" fmla="*/ 2647 h 472763"/>
                <a:gd name="connsiteX1" fmla="*/ 668639 w 1457849"/>
                <a:gd name="connsiteY1" fmla="*/ 0 h 472763"/>
                <a:gd name="connsiteX2" fmla="*/ 1435894 w 1457849"/>
                <a:gd name="connsiteY2" fmla="*/ 187013 h 472763"/>
                <a:gd name="connsiteX3" fmla="*/ 1457849 w 1457849"/>
                <a:gd name="connsiteY3" fmla="*/ 239401 h 472763"/>
                <a:gd name="connsiteX4" fmla="*/ 1393031 w 1457849"/>
                <a:gd name="connsiteY4" fmla="*/ 353701 h 472763"/>
                <a:gd name="connsiteX5" fmla="*/ 606492 w 1457849"/>
                <a:gd name="connsiteY5" fmla="*/ 463239 h 472763"/>
                <a:gd name="connsiteX6" fmla="*/ 0 w 1457849"/>
                <a:gd name="connsiteY6" fmla="*/ 472763 h 472763"/>
                <a:gd name="connsiteX7" fmla="*/ 2381 w 1457849"/>
                <a:gd name="connsiteY7" fmla="*/ 2647 h 472763"/>
                <a:gd name="connsiteX0" fmla="*/ 2 w 1682993"/>
                <a:gd name="connsiteY0" fmla="*/ 0 h 479137"/>
                <a:gd name="connsiteX1" fmla="*/ 893783 w 1682993"/>
                <a:gd name="connsiteY1" fmla="*/ 6374 h 479137"/>
                <a:gd name="connsiteX2" fmla="*/ 1661038 w 1682993"/>
                <a:gd name="connsiteY2" fmla="*/ 193387 h 479137"/>
                <a:gd name="connsiteX3" fmla="*/ 1682993 w 1682993"/>
                <a:gd name="connsiteY3" fmla="*/ 245775 h 479137"/>
                <a:gd name="connsiteX4" fmla="*/ 1618175 w 1682993"/>
                <a:gd name="connsiteY4" fmla="*/ 360075 h 479137"/>
                <a:gd name="connsiteX5" fmla="*/ 831636 w 1682993"/>
                <a:gd name="connsiteY5" fmla="*/ 469613 h 479137"/>
                <a:gd name="connsiteX6" fmla="*/ 225144 w 1682993"/>
                <a:gd name="connsiteY6" fmla="*/ 479137 h 479137"/>
                <a:gd name="connsiteX7" fmla="*/ 2 w 1682993"/>
                <a:gd name="connsiteY7" fmla="*/ 0 h 479137"/>
                <a:gd name="connsiteX0" fmla="*/ 22 w 1683013"/>
                <a:gd name="connsiteY0" fmla="*/ 0 h 473123"/>
                <a:gd name="connsiteX1" fmla="*/ 893803 w 1683013"/>
                <a:gd name="connsiteY1" fmla="*/ 6374 h 473123"/>
                <a:gd name="connsiteX2" fmla="*/ 1661058 w 1683013"/>
                <a:gd name="connsiteY2" fmla="*/ 193387 h 473123"/>
                <a:gd name="connsiteX3" fmla="*/ 1683013 w 1683013"/>
                <a:gd name="connsiteY3" fmla="*/ 245775 h 473123"/>
                <a:gd name="connsiteX4" fmla="*/ 1618195 w 1683013"/>
                <a:gd name="connsiteY4" fmla="*/ 360075 h 473123"/>
                <a:gd name="connsiteX5" fmla="*/ 831656 w 1683013"/>
                <a:gd name="connsiteY5" fmla="*/ 469613 h 473123"/>
                <a:gd name="connsiteX6" fmla="*/ 19457 w 1683013"/>
                <a:gd name="connsiteY6" fmla="*/ 473123 h 473123"/>
                <a:gd name="connsiteX7" fmla="*/ 22 w 1683013"/>
                <a:gd name="connsiteY7" fmla="*/ 0 h 473123"/>
                <a:gd name="connsiteX0" fmla="*/ 6226 w 1689217"/>
                <a:gd name="connsiteY0" fmla="*/ 0 h 480623"/>
                <a:gd name="connsiteX1" fmla="*/ 900007 w 1689217"/>
                <a:gd name="connsiteY1" fmla="*/ 6374 h 480623"/>
                <a:gd name="connsiteX2" fmla="*/ 1667262 w 1689217"/>
                <a:gd name="connsiteY2" fmla="*/ 193387 h 480623"/>
                <a:gd name="connsiteX3" fmla="*/ 1689217 w 1689217"/>
                <a:gd name="connsiteY3" fmla="*/ 245775 h 480623"/>
                <a:gd name="connsiteX4" fmla="*/ 1624399 w 1689217"/>
                <a:gd name="connsiteY4" fmla="*/ 360075 h 480623"/>
                <a:gd name="connsiteX5" fmla="*/ 837860 w 1689217"/>
                <a:gd name="connsiteY5" fmla="*/ 469613 h 480623"/>
                <a:gd name="connsiteX6" fmla="*/ 0 w 1689217"/>
                <a:gd name="connsiteY6" fmla="*/ 480623 h 480623"/>
                <a:gd name="connsiteX7" fmla="*/ 6226 w 1689217"/>
                <a:gd name="connsiteY7" fmla="*/ 0 h 4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217" h="480623">
                  <a:moveTo>
                    <a:pt x="6226" y="0"/>
                  </a:moveTo>
                  <a:lnTo>
                    <a:pt x="900007" y="6374"/>
                  </a:lnTo>
                  <a:lnTo>
                    <a:pt x="1667262" y="193387"/>
                  </a:lnTo>
                  <a:lnTo>
                    <a:pt x="1689217" y="245775"/>
                  </a:lnTo>
                  <a:lnTo>
                    <a:pt x="1624399" y="360075"/>
                  </a:lnTo>
                  <a:lnTo>
                    <a:pt x="837860" y="469613"/>
                  </a:lnTo>
                  <a:lnTo>
                    <a:pt x="0" y="480623"/>
                  </a:lnTo>
                  <a:cubicBezTo>
                    <a:pt x="794" y="317904"/>
                    <a:pt x="5432" y="162719"/>
                    <a:pt x="6226" y="0"/>
                  </a:cubicBezTo>
                  <a:close/>
                </a:path>
              </a:pathLst>
            </a:custGeom>
            <a:solidFill>
              <a:srgbClr val="FCECA8"/>
            </a:solidFill>
            <a:ln w="28575" cap="flat" cmpd="sng" algn="ctr">
              <a:no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Полилиния 33">
              <a:extLst>
                <a:ext uri="{FF2B5EF4-FFF2-40B4-BE49-F238E27FC236}">
                  <a16:creationId xmlns:a16="http://schemas.microsoft.com/office/drawing/2014/main" id="{AB834625-42AC-20F0-684D-F937F48A1063}"/>
                </a:ext>
              </a:extLst>
            </p:cNvPr>
            <p:cNvSpPr/>
            <p:nvPr/>
          </p:nvSpPr>
          <p:spPr>
            <a:xfrm flipH="1">
              <a:off x="-808633" y="2860809"/>
              <a:ext cx="1295596" cy="494351"/>
            </a:xfrm>
            <a:custGeom>
              <a:avLst/>
              <a:gdLst>
                <a:gd name="connsiteX0" fmla="*/ 2381 w 1485900"/>
                <a:gd name="connsiteY0" fmla="*/ 0 h 488156"/>
                <a:gd name="connsiteX1" fmla="*/ 1435894 w 1485900"/>
                <a:gd name="connsiteY1" fmla="*/ 202406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85900"/>
                <a:gd name="connsiteY0" fmla="*/ 0 h 488156"/>
                <a:gd name="connsiteX1" fmla="*/ 1416844 w 1485900"/>
                <a:gd name="connsiteY1" fmla="*/ 64573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85900"/>
                <a:gd name="connsiteY0" fmla="*/ 0 h 488156"/>
                <a:gd name="connsiteX1" fmla="*/ 1416844 w 1485900"/>
                <a:gd name="connsiteY1" fmla="*/ 64573 h 488156"/>
                <a:gd name="connsiteX2" fmla="*/ 1485900 w 1485900"/>
                <a:gd name="connsiteY2" fmla="*/ 254794 h 488156"/>
                <a:gd name="connsiteX3" fmla="*/ 1422587 w 1485900"/>
                <a:gd name="connsiteY3" fmla="*/ 265346 h 488156"/>
                <a:gd name="connsiteX4" fmla="*/ 1393031 w 1485900"/>
                <a:gd name="connsiteY4" fmla="*/ 369094 h 488156"/>
                <a:gd name="connsiteX5" fmla="*/ 397669 w 1485900"/>
                <a:gd name="connsiteY5" fmla="*/ 478631 h 488156"/>
                <a:gd name="connsiteX6" fmla="*/ 0 w 1485900"/>
                <a:gd name="connsiteY6" fmla="*/ 488156 h 488156"/>
                <a:gd name="connsiteX7" fmla="*/ 2381 w 1485900"/>
                <a:gd name="connsiteY7" fmla="*/ 0 h 488156"/>
                <a:gd name="connsiteX0" fmla="*/ 2381 w 1443037"/>
                <a:gd name="connsiteY0" fmla="*/ 0 h 488156"/>
                <a:gd name="connsiteX1" fmla="*/ 1416844 w 1443037"/>
                <a:gd name="connsiteY1" fmla="*/ 64573 h 488156"/>
                <a:gd name="connsiteX2" fmla="*/ 1443037 w 1443037"/>
                <a:gd name="connsiteY2" fmla="*/ 185878 h 488156"/>
                <a:gd name="connsiteX3" fmla="*/ 1422587 w 1443037"/>
                <a:gd name="connsiteY3" fmla="*/ 265346 h 488156"/>
                <a:gd name="connsiteX4" fmla="*/ 1393031 w 1443037"/>
                <a:gd name="connsiteY4" fmla="*/ 369094 h 488156"/>
                <a:gd name="connsiteX5" fmla="*/ 397669 w 1443037"/>
                <a:gd name="connsiteY5" fmla="*/ 478631 h 488156"/>
                <a:gd name="connsiteX6" fmla="*/ 0 w 1443037"/>
                <a:gd name="connsiteY6" fmla="*/ 488156 h 488156"/>
                <a:gd name="connsiteX7" fmla="*/ 2381 w 1443037"/>
                <a:gd name="connsiteY7" fmla="*/ 0 h 488156"/>
                <a:gd name="connsiteX0" fmla="*/ 0 w 1930403"/>
                <a:gd name="connsiteY0" fmla="*/ 0 h 476906"/>
                <a:gd name="connsiteX1" fmla="*/ 1904210 w 1930403"/>
                <a:gd name="connsiteY1" fmla="*/ 53323 h 476906"/>
                <a:gd name="connsiteX2" fmla="*/ 1930403 w 1930403"/>
                <a:gd name="connsiteY2" fmla="*/ 174628 h 476906"/>
                <a:gd name="connsiteX3" fmla="*/ 1909953 w 1930403"/>
                <a:gd name="connsiteY3" fmla="*/ 254096 h 476906"/>
                <a:gd name="connsiteX4" fmla="*/ 1880397 w 1930403"/>
                <a:gd name="connsiteY4" fmla="*/ 357844 h 476906"/>
                <a:gd name="connsiteX5" fmla="*/ 885035 w 1930403"/>
                <a:gd name="connsiteY5" fmla="*/ 467381 h 476906"/>
                <a:gd name="connsiteX6" fmla="*/ 487366 w 1930403"/>
                <a:gd name="connsiteY6" fmla="*/ 476906 h 476906"/>
                <a:gd name="connsiteX7" fmla="*/ 0 w 1930403"/>
                <a:gd name="connsiteY7" fmla="*/ 0 h 476906"/>
                <a:gd name="connsiteX0" fmla="*/ 16 w 1930419"/>
                <a:gd name="connsiteY0" fmla="*/ 0 h 476906"/>
                <a:gd name="connsiteX1" fmla="*/ 1904226 w 1930419"/>
                <a:gd name="connsiteY1" fmla="*/ 53323 h 476906"/>
                <a:gd name="connsiteX2" fmla="*/ 1930419 w 1930419"/>
                <a:gd name="connsiteY2" fmla="*/ 174628 h 476906"/>
                <a:gd name="connsiteX3" fmla="*/ 1909969 w 1930419"/>
                <a:gd name="connsiteY3" fmla="*/ 254096 h 476906"/>
                <a:gd name="connsiteX4" fmla="*/ 1880413 w 1930419"/>
                <a:gd name="connsiteY4" fmla="*/ 357844 h 476906"/>
                <a:gd name="connsiteX5" fmla="*/ 885051 w 1930419"/>
                <a:gd name="connsiteY5" fmla="*/ 467381 h 476906"/>
                <a:gd name="connsiteX6" fmla="*/ 24843 w 1930419"/>
                <a:gd name="connsiteY6" fmla="*/ 476906 h 476906"/>
                <a:gd name="connsiteX7" fmla="*/ 16 w 1930419"/>
                <a:gd name="connsiteY7" fmla="*/ 0 h 476906"/>
                <a:gd name="connsiteX0" fmla="*/ 40 w 1930443"/>
                <a:gd name="connsiteY0" fmla="*/ 0 h 476906"/>
                <a:gd name="connsiteX1" fmla="*/ 1904250 w 1930443"/>
                <a:gd name="connsiteY1" fmla="*/ 53323 h 476906"/>
                <a:gd name="connsiteX2" fmla="*/ 1930443 w 1930443"/>
                <a:gd name="connsiteY2" fmla="*/ 174628 h 476906"/>
                <a:gd name="connsiteX3" fmla="*/ 1909993 w 1930443"/>
                <a:gd name="connsiteY3" fmla="*/ 254096 h 476906"/>
                <a:gd name="connsiteX4" fmla="*/ 1880437 w 1930443"/>
                <a:gd name="connsiteY4" fmla="*/ 357844 h 476906"/>
                <a:gd name="connsiteX5" fmla="*/ 885075 w 1930443"/>
                <a:gd name="connsiteY5" fmla="*/ 467381 h 476906"/>
                <a:gd name="connsiteX6" fmla="*/ 9320 w 1930443"/>
                <a:gd name="connsiteY6" fmla="*/ 476906 h 476906"/>
                <a:gd name="connsiteX7" fmla="*/ 40 w 1930443"/>
                <a:gd name="connsiteY7" fmla="*/ 0 h 47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443" h="476906">
                  <a:moveTo>
                    <a:pt x="40" y="0"/>
                  </a:moveTo>
                  <a:lnTo>
                    <a:pt x="1904250" y="53323"/>
                  </a:lnTo>
                  <a:lnTo>
                    <a:pt x="1930443" y="174628"/>
                  </a:lnTo>
                  <a:cubicBezTo>
                    <a:pt x="1925214" y="175083"/>
                    <a:pt x="1915222" y="253641"/>
                    <a:pt x="1909993" y="254096"/>
                  </a:cubicBezTo>
                  <a:lnTo>
                    <a:pt x="1880437" y="357844"/>
                  </a:lnTo>
                  <a:lnTo>
                    <a:pt x="885075" y="467381"/>
                  </a:lnTo>
                  <a:lnTo>
                    <a:pt x="9320" y="476906"/>
                  </a:lnTo>
                  <a:cubicBezTo>
                    <a:pt x="10114" y="314187"/>
                    <a:pt x="-754" y="162719"/>
                    <a:pt x="40" y="0"/>
                  </a:cubicBezTo>
                  <a:close/>
                </a:path>
              </a:pathLst>
            </a:custGeom>
            <a:solidFill>
              <a:srgbClr val="FCECA8"/>
            </a:solidFill>
            <a:ln w="28575" cap="flat" cmpd="sng" algn="ctr">
              <a:no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Полилиния 29">
              <a:extLst>
                <a:ext uri="{FF2B5EF4-FFF2-40B4-BE49-F238E27FC236}">
                  <a16:creationId xmlns:a16="http://schemas.microsoft.com/office/drawing/2014/main" id="{9384E63D-F6FF-459E-F3B3-5F0415A7349E}"/>
                </a:ext>
              </a:extLst>
            </p:cNvPr>
            <p:cNvSpPr/>
            <p:nvPr/>
          </p:nvSpPr>
          <p:spPr>
            <a:xfrm>
              <a:off x="-971031" y="2266127"/>
              <a:ext cx="1465769" cy="741227"/>
            </a:xfrm>
            <a:custGeom>
              <a:avLst/>
              <a:gdLst>
                <a:gd name="connsiteX0" fmla="*/ 1613208 w 1613208"/>
                <a:gd name="connsiteY0" fmla="*/ 591983 h 1304742"/>
                <a:gd name="connsiteX1" fmla="*/ 1324707 w 1613208"/>
                <a:gd name="connsiteY1" fmla="*/ 596873 h 1304742"/>
                <a:gd name="connsiteX2" fmla="*/ 1200016 w 1613208"/>
                <a:gd name="connsiteY2" fmla="*/ 584648 h 1304742"/>
                <a:gd name="connsiteX3" fmla="*/ 945745 w 1613208"/>
                <a:gd name="connsiteY3" fmla="*/ 457513 h 1304742"/>
                <a:gd name="connsiteX4" fmla="*/ 642575 w 1613208"/>
                <a:gd name="connsiteY4" fmla="*/ 222800 h 1304742"/>
                <a:gd name="connsiteX5" fmla="*/ 339405 w 1613208"/>
                <a:gd name="connsiteY5" fmla="*/ 56546 h 1304742"/>
                <a:gd name="connsiteX6" fmla="*/ 65574 w 1613208"/>
                <a:gd name="connsiteY6" fmla="*/ 313 h 1304742"/>
                <a:gd name="connsiteX7" fmla="*/ 6895 w 1613208"/>
                <a:gd name="connsiteY7" fmla="*/ 76105 h 1304742"/>
                <a:gd name="connsiteX8" fmla="*/ 182930 w 1613208"/>
                <a:gd name="connsiteY8" fmla="*/ 364606 h 1304742"/>
                <a:gd name="connsiteX9" fmla="*/ 180485 w 1613208"/>
                <a:gd name="connsiteY9" fmla="*/ 516191 h 1304742"/>
                <a:gd name="connsiteX10" fmla="*/ 170705 w 1613208"/>
                <a:gd name="connsiteY10" fmla="*/ 1293675 h 1304742"/>
                <a:gd name="connsiteX11" fmla="*/ 505659 w 1613208"/>
                <a:gd name="connsiteY11" fmla="*/ 902488 h 1304742"/>
                <a:gd name="connsiteX0" fmla="*/ 1613208 w 1613208"/>
                <a:gd name="connsiteY0" fmla="*/ 591983 h 1293675"/>
                <a:gd name="connsiteX1" fmla="*/ 1324707 w 1613208"/>
                <a:gd name="connsiteY1" fmla="*/ 596873 h 1293675"/>
                <a:gd name="connsiteX2" fmla="*/ 1200016 w 1613208"/>
                <a:gd name="connsiteY2" fmla="*/ 584648 h 1293675"/>
                <a:gd name="connsiteX3" fmla="*/ 945745 w 1613208"/>
                <a:gd name="connsiteY3" fmla="*/ 457513 h 1293675"/>
                <a:gd name="connsiteX4" fmla="*/ 642575 w 1613208"/>
                <a:gd name="connsiteY4" fmla="*/ 222800 h 1293675"/>
                <a:gd name="connsiteX5" fmla="*/ 339405 w 1613208"/>
                <a:gd name="connsiteY5" fmla="*/ 56546 h 1293675"/>
                <a:gd name="connsiteX6" fmla="*/ 65574 w 1613208"/>
                <a:gd name="connsiteY6" fmla="*/ 313 h 1293675"/>
                <a:gd name="connsiteX7" fmla="*/ 6895 w 1613208"/>
                <a:gd name="connsiteY7" fmla="*/ 76105 h 1293675"/>
                <a:gd name="connsiteX8" fmla="*/ 182930 w 1613208"/>
                <a:gd name="connsiteY8" fmla="*/ 364606 h 1293675"/>
                <a:gd name="connsiteX9" fmla="*/ 180485 w 1613208"/>
                <a:gd name="connsiteY9" fmla="*/ 516191 h 1293675"/>
                <a:gd name="connsiteX10" fmla="*/ 170705 w 1613208"/>
                <a:gd name="connsiteY10" fmla="*/ 1293675 h 1293675"/>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4375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741226"/>
                <a:gd name="connsiteX1" fmla="*/ 1200016 w 1613208"/>
                <a:gd name="connsiteY1" fmla="*/ 584648 h 741226"/>
                <a:gd name="connsiteX2" fmla="*/ 945745 w 1613208"/>
                <a:gd name="connsiteY2" fmla="*/ 457513 h 741226"/>
                <a:gd name="connsiteX3" fmla="*/ 642575 w 1613208"/>
                <a:gd name="connsiteY3" fmla="*/ 222800 h 741226"/>
                <a:gd name="connsiteX4" fmla="*/ 339405 w 1613208"/>
                <a:gd name="connsiteY4" fmla="*/ 56546 h 741226"/>
                <a:gd name="connsiteX5" fmla="*/ 65574 w 1613208"/>
                <a:gd name="connsiteY5" fmla="*/ 313 h 741226"/>
                <a:gd name="connsiteX6" fmla="*/ 6895 w 1613208"/>
                <a:gd name="connsiteY6" fmla="*/ 76105 h 741226"/>
                <a:gd name="connsiteX7" fmla="*/ 182930 w 1613208"/>
                <a:gd name="connsiteY7" fmla="*/ 364606 h 741226"/>
                <a:gd name="connsiteX8" fmla="*/ 180485 w 1613208"/>
                <a:gd name="connsiteY8" fmla="*/ 516191 h 741226"/>
                <a:gd name="connsiteX9" fmla="*/ 170706 w 1613208"/>
                <a:gd name="connsiteY9" fmla="*/ 741226 h 741226"/>
                <a:gd name="connsiteX0" fmla="*/ 2106842 w 2106842"/>
                <a:gd name="connsiteY0" fmla="*/ 588096 h 741226"/>
                <a:gd name="connsiteX1" fmla="*/ 1200016 w 2106842"/>
                <a:gd name="connsiteY1" fmla="*/ 584648 h 741226"/>
                <a:gd name="connsiteX2" fmla="*/ 945745 w 2106842"/>
                <a:gd name="connsiteY2" fmla="*/ 457513 h 741226"/>
                <a:gd name="connsiteX3" fmla="*/ 642575 w 2106842"/>
                <a:gd name="connsiteY3" fmla="*/ 222800 h 741226"/>
                <a:gd name="connsiteX4" fmla="*/ 339405 w 2106842"/>
                <a:gd name="connsiteY4" fmla="*/ 56546 h 741226"/>
                <a:gd name="connsiteX5" fmla="*/ 65574 w 2106842"/>
                <a:gd name="connsiteY5" fmla="*/ 313 h 741226"/>
                <a:gd name="connsiteX6" fmla="*/ 6895 w 2106842"/>
                <a:gd name="connsiteY6" fmla="*/ 76105 h 741226"/>
                <a:gd name="connsiteX7" fmla="*/ 182930 w 2106842"/>
                <a:gd name="connsiteY7" fmla="*/ 364606 h 741226"/>
                <a:gd name="connsiteX8" fmla="*/ 180485 w 2106842"/>
                <a:gd name="connsiteY8" fmla="*/ 516191 h 741226"/>
                <a:gd name="connsiteX9" fmla="*/ 170706 w 2106842"/>
                <a:gd name="connsiteY9" fmla="*/ 741226 h 741226"/>
                <a:gd name="connsiteX0" fmla="*/ 2106842 w 2106842"/>
                <a:gd name="connsiteY0" fmla="*/ 588096 h 741226"/>
                <a:gd name="connsiteX1" fmla="*/ 1465768 w 2106842"/>
                <a:gd name="connsiteY1" fmla="*/ 597231 h 741226"/>
                <a:gd name="connsiteX2" fmla="*/ 1200016 w 2106842"/>
                <a:gd name="connsiteY2" fmla="*/ 584648 h 741226"/>
                <a:gd name="connsiteX3" fmla="*/ 945745 w 2106842"/>
                <a:gd name="connsiteY3" fmla="*/ 457513 h 741226"/>
                <a:gd name="connsiteX4" fmla="*/ 642575 w 2106842"/>
                <a:gd name="connsiteY4" fmla="*/ 222800 h 741226"/>
                <a:gd name="connsiteX5" fmla="*/ 339405 w 2106842"/>
                <a:gd name="connsiteY5" fmla="*/ 56546 h 741226"/>
                <a:gd name="connsiteX6" fmla="*/ 65574 w 2106842"/>
                <a:gd name="connsiteY6" fmla="*/ 313 h 741226"/>
                <a:gd name="connsiteX7" fmla="*/ 6895 w 2106842"/>
                <a:gd name="connsiteY7" fmla="*/ 76105 h 741226"/>
                <a:gd name="connsiteX8" fmla="*/ 182930 w 2106842"/>
                <a:gd name="connsiteY8" fmla="*/ 364606 h 741226"/>
                <a:gd name="connsiteX9" fmla="*/ 180485 w 2106842"/>
                <a:gd name="connsiteY9" fmla="*/ 516191 h 741226"/>
                <a:gd name="connsiteX10" fmla="*/ 170706 w 2106842"/>
                <a:gd name="connsiteY10" fmla="*/ 741226 h 741226"/>
                <a:gd name="connsiteX0" fmla="*/ 2106842 w 2106842"/>
                <a:gd name="connsiteY0" fmla="*/ 588096 h 741226"/>
                <a:gd name="connsiteX1" fmla="*/ 1465768 w 2106842"/>
                <a:gd name="connsiteY1" fmla="*/ 597231 h 741226"/>
                <a:gd name="connsiteX2" fmla="*/ 1200016 w 2106842"/>
                <a:gd name="connsiteY2" fmla="*/ 584648 h 741226"/>
                <a:gd name="connsiteX3" fmla="*/ 945745 w 2106842"/>
                <a:gd name="connsiteY3" fmla="*/ 457513 h 741226"/>
                <a:gd name="connsiteX4" fmla="*/ 642575 w 2106842"/>
                <a:gd name="connsiteY4" fmla="*/ 222800 h 741226"/>
                <a:gd name="connsiteX5" fmla="*/ 339405 w 2106842"/>
                <a:gd name="connsiteY5" fmla="*/ 56546 h 741226"/>
                <a:gd name="connsiteX6" fmla="*/ 65574 w 2106842"/>
                <a:gd name="connsiteY6" fmla="*/ 313 h 741226"/>
                <a:gd name="connsiteX7" fmla="*/ 6895 w 2106842"/>
                <a:gd name="connsiteY7" fmla="*/ 76105 h 741226"/>
                <a:gd name="connsiteX8" fmla="*/ 182930 w 2106842"/>
                <a:gd name="connsiteY8" fmla="*/ 364606 h 741226"/>
                <a:gd name="connsiteX9" fmla="*/ 180485 w 2106842"/>
                <a:gd name="connsiteY9" fmla="*/ 516191 h 741226"/>
                <a:gd name="connsiteX10" fmla="*/ 170706 w 2106842"/>
                <a:gd name="connsiteY10" fmla="*/ 741226 h 741226"/>
                <a:gd name="connsiteX0" fmla="*/ 1465768 w 1465768"/>
                <a:gd name="connsiteY0" fmla="*/ 597231 h 741226"/>
                <a:gd name="connsiteX1" fmla="*/ 1200016 w 1465768"/>
                <a:gd name="connsiteY1" fmla="*/ 584648 h 741226"/>
                <a:gd name="connsiteX2" fmla="*/ 945745 w 1465768"/>
                <a:gd name="connsiteY2" fmla="*/ 457513 h 741226"/>
                <a:gd name="connsiteX3" fmla="*/ 642575 w 1465768"/>
                <a:gd name="connsiteY3" fmla="*/ 222800 h 741226"/>
                <a:gd name="connsiteX4" fmla="*/ 339405 w 1465768"/>
                <a:gd name="connsiteY4" fmla="*/ 56546 h 741226"/>
                <a:gd name="connsiteX5" fmla="*/ 65574 w 1465768"/>
                <a:gd name="connsiteY5" fmla="*/ 313 h 741226"/>
                <a:gd name="connsiteX6" fmla="*/ 6895 w 1465768"/>
                <a:gd name="connsiteY6" fmla="*/ 76105 h 741226"/>
                <a:gd name="connsiteX7" fmla="*/ 182930 w 1465768"/>
                <a:gd name="connsiteY7" fmla="*/ 364606 h 741226"/>
                <a:gd name="connsiteX8" fmla="*/ 180485 w 1465768"/>
                <a:gd name="connsiteY8" fmla="*/ 516191 h 741226"/>
                <a:gd name="connsiteX9" fmla="*/ 170706 w 1465768"/>
                <a:gd name="connsiteY9" fmla="*/ 741226 h 74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5768" h="741226">
                  <a:moveTo>
                    <a:pt x="1465768" y="597231"/>
                  </a:moveTo>
                  <a:cubicBezTo>
                    <a:pt x="1314630" y="596656"/>
                    <a:pt x="1325554" y="592386"/>
                    <a:pt x="1200016" y="584648"/>
                  </a:cubicBezTo>
                  <a:cubicBezTo>
                    <a:pt x="1074478" y="576910"/>
                    <a:pt x="1038652" y="517821"/>
                    <a:pt x="945745" y="457513"/>
                  </a:cubicBezTo>
                  <a:cubicBezTo>
                    <a:pt x="852838" y="397205"/>
                    <a:pt x="743632" y="289628"/>
                    <a:pt x="642575" y="222800"/>
                  </a:cubicBezTo>
                  <a:cubicBezTo>
                    <a:pt x="541518" y="155972"/>
                    <a:pt x="435572" y="93627"/>
                    <a:pt x="339405" y="56546"/>
                  </a:cubicBezTo>
                  <a:cubicBezTo>
                    <a:pt x="243238" y="19465"/>
                    <a:pt x="120992" y="-2947"/>
                    <a:pt x="65574" y="313"/>
                  </a:cubicBezTo>
                  <a:cubicBezTo>
                    <a:pt x="10156" y="3573"/>
                    <a:pt x="-12664" y="15390"/>
                    <a:pt x="6895" y="76105"/>
                  </a:cubicBezTo>
                  <a:cubicBezTo>
                    <a:pt x="26454" y="136820"/>
                    <a:pt x="153998" y="291258"/>
                    <a:pt x="182930" y="364606"/>
                  </a:cubicBezTo>
                  <a:cubicBezTo>
                    <a:pt x="211862" y="437954"/>
                    <a:pt x="182522" y="453421"/>
                    <a:pt x="180485" y="516191"/>
                  </a:cubicBezTo>
                  <a:cubicBezTo>
                    <a:pt x="178448" y="578961"/>
                    <a:pt x="178422" y="481580"/>
                    <a:pt x="170706" y="741226"/>
                  </a:cubicBezTo>
                </a:path>
              </a:pathLst>
            </a:custGeom>
            <a:solidFill>
              <a:srgbClr val="FCECA8"/>
            </a:solid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Полилиния 32">
              <a:extLst>
                <a:ext uri="{FF2B5EF4-FFF2-40B4-BE49-F238E27FC236}">
                  <a16:creationId xmlns:a16="http://schemas.microsoft.com/office/drawing/2014/main" id="{7443BE80-01FE-50C6-C2B3-9C0333A711F3}"/>
                </a:ext>
              </a:extLst>
            </p:cNvPr>
            <p:cNvSpPr/>
            <p:nvPr/>
          </p:nvSpPr>
          <p:spPr>
            <a:xfrm flipV="1">
              <a:off x="-986052" y="3006461"/>
              <a:ext cx="1465241" cy="931726"/>
            </a:xfrm>
            <a:custGeom>
              <a:avLst/>
              <a:gdLst>
                <a:gd name="connsiteX0" fmla="*/ 1613208 w 1613208"/>
                <a:gd name="connsiteY0" fmla="*/ 591983 h 1304742"/>
                <a:gd name="connsiteX1" fmla="*/ 1324707 w 1613208"/>
                <a:gd name="connsiteY1" fmla="*/ 596873 h 1304742"/>
                <a:gd name="connsiteX2" fmla="*/ 1200016 w 1613208"/>
                <a:gd name="connsiteY2" fmla="*/ 584648 h 1304742"/>
                <a:gd name="connsiteX3" fmla="*/ 945745 w 1613208"/>
                <a:gd name="connsiteY3" fmla="*/ 457513 h 1304742"/>
                <a:gd name="connsiteX4" fmla="*/ 642575 w 1613208"/>
                <a:gd name="connsiteY4" fmla="*/ 222800 h 1304742"/>
                <a:gd name="connsiteX5" fmla="*/ 339405 w 1613208"/>
                <a:gd name="connsiteY5" fmla="*/ 56546 h 1304742"/>
                <a:gd name="connsiteX6" fmla="*/ 65574 w 1613208"/>
                <a:gd name="connsiteY6" fmla="*/ 313 h 1304742"/>
                <a:gd name="connsiteX7" fmla="*/ 6895 w 1613208"/>
                <a:gd name="connsiteY7" fmla="*/ 76105 h 1304742"/>
                <a:gd name="connsiteX8" fmla="*/ 182930 w 1613208"/>
                <a:gd name="connsiteY8" fmla="*/ 364606 h 1304742"/>
                <a:gd name="connsiteX9" fmla="*/ 180485 w 1613208"/>
                <a:gd name="connsiteY9" fmla="*/ 516191 h 1304742"/>
                <a:gd name="connsiteX10" fmla="*/ 170705 w 1613208"/>
                <a:gd name="connsiteY10" fmla="*/ 1293675 h 1304742"/>
                <a:gd name="connsiteX11" fmla="*/ 505659 w 1613208"/>
                <a:gd name="connsiteY11" fmla="*/ 902488 h 1304742"/>
                <a:gd name="connsiteX0" fmla="*/ 1613208 w 1613208"/>
                <a:gd name="connsiteY0" fmla="*/ 591983 h 1293675"/>
                <a:gd name="connsiteX1" fmla="*/ 1324707 w 1613208"/>
                <a:gd name="connsiteY1" fmla="*/ 596873 h 1293675"/>
                <a:gd name="connsiteX2" fmla="*/ 1200016 w 1613208"/>
                <a:gd name="connsiteY2" fmla="*/ 584648 h 1293675"/>
                <a:gd name="connsiteX3" fmla="*/ 945745 w 1613208"/>
                <a:gd name="connsiteY3" fmla="*/ 457513 h 1293675"/>
                <a:gd name="connsiteX4" fmla="*/ 642575 w 1613208"/>
                <a:gd name="connsiteY4" fmla="*/ 222800 h 1293675"/>
                <a:gd name="connsiteX5" fmla="*/ 339405 w 1613208"/>
                <a:gd name="connsiteY5" fmla="*/ 56546 h 1293675"/>
                <a:gd name="connsiteX6" fmla="*/ 65574 w 1613208"/>
                <a:gd name="connsiteY6" fmla="*/ 313 h 1293675"/>
                <a:gd name="connsiteX7" fmla="*/ 6895 w 1613208"/>
                <a:gd name="connsiteY7" fmla="*/ 76105 h 1293675"/>
                <a:gd name="connsiteX8" fmla="*/ 182930 w 1613208"/>
                <a:gd name="connsiteY8" fmla="*/ 364606 h 1293675"/>
                <a:gd name="connsiteX9" fmla="*/ 180485 w 1613208"/>
                <a:gd name="connsiteY9" fmla="*/ 516191 h 1293675"/>
                <a:gd name="connsiteX10" fmla="*/ 170705 w 1613208"/>
                <a:gd name="connsiteY10" fmla="*/ 1293675 h 1293675"/>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4375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803138"/>
                <a:gd name="connsiteX1" fmla="*/ 1200016 w 1613208"/>
                <a:gd name="connsiteY1" fmla="*/ 584648 h 803138"/>
                <a:gd name="connsiteX2" fmla="*/ 945745 w 1613208"/>
                <a:gd name="connsiteY2" fmla="*/ 457513 h 803138"/>
                <a:gd name="connsiteX3" fmla="*/ 642575 w 1613208"/>
                <a:gd name="connsiteY3" fmla="*/ 222800 h 803138"/>
                <a:gd name="connsiteX4" fmla="*/ 339405 w 1613208"/>
                <a:gd name="connsiteY4" fmla="*/ 56546 h 803138"/>
                <a:gd name="connsiteX5" fmla="*/ 65574 w 1613208"/>
                <a:gd name="connsiteY5" fmla="*/ 313 h 803138"/>
                <a:gd name="connsiteX6" fmla="*/ 6895 w 1613208"/>
                <a:gd name="connsiteY6" fmla="*/ 76105 h 803138"/>
                <a:gd name="connsiteX7" fmla="*/ 182930 w 1613208"/>
                <a:gd name="connsiteY7" fmla="*/ 364606 h 803138"/>
                <a:gd name="connsiteX8" fmla="*/ 180485 w 1613208"/>
                <a:gd name="connsiteY8" fmla="*/ 516191 h 803138"/>
                <a:gd name="connsiteX9" fmla="*/ 180230 w 1613208"/>
                <a:gd name="connsiteY9" fmla="*/ 803138 h 803138"/>
                <a:gd name="connsiteX0" fmla="*/ 1613208 w 1613208"/>
                <a:gd name="connsiteY0" fmla="*/ 591983 h 931726"/>
                <a:gd name="connsiteX1" fmla="*/ 1200016 w 1613208"/>
                <a:gd name="connsiteY1" fmla="*/ 584648 h 931726"/>
                <a:gd name="connsiteX2" fmla="*/ 945745 w 1613208"/>
                <a:gd name="connsiteY2" fmla="*/ 457513 h 931726"/>
                <a:gd name="connsiteX3" fmla="*/ 642575 w 1613208"/>
                <a:gd name="connsiteY3" fmla="*/ 222800 h 931726"/>
                <a:gd name="connsiteX4" fmla="*/ 339405 w 1613208"/>
                <a:gd name="connsiteY4" fmla="*/ 56546 h 931726"/>
                <a:gd name="connsiteX5" fmla="*/ 65574 w 1613208"/>
                <a:gd name="connsiteY5" fmla="*/ 313 h 931726"/>
                <a:gd name="connsiteX6" fmla="*/ 6895 w 1613208"/>
                <a:gd name="connsiteY6" fmla="*/ 76105 h 931726"/>
                <a:gd name="connsiteX7" fmla="*/ 182930 w 1613208"/>
                <a:gd name="connsiteY7" fmla="*/ 364606 h 931726"/>
                <a:gd name="connsiteX8" fmla="*/ 180485 w 1613208"/>
                <a:gd name="connsiteY8" fmla="*/ 516191 h 931726"/>
                <a:gd name="connsiteX9" fmla="*/ 184993 w 1613208"/>
                <a:gd name="connsiteY9" fmla="*/ 931726 h 931726"/>
                <a:gd name="connsiteX0" fmla="*/ 2102956 w 2102956"/>
                <a:gd name="connsiteY0" fmla="*/ 584209 h 931726"/>
                <a:gd name="connsiteX1" fmla="*/ 1200016 w 2102956"/>
                <a:gd name="connsiteY1" fmla="*/ 584648 h 931726"/>
                <a:gd name="connsiteX2" fmla="*/ 945745 w 2102956"/>
                <a:gd name="connsiteY2" fmla="*/ 457513 h 931726"/>
                <a:gd name="connsiteX3" fmla="*/ 642575 w 2102956"/>
                <a:gd name="connsiteY3" fmla="*/ 222800 h 931726"/>
                <a:gd name="connsiteX4" fmla="*/ 339405 w 2102956"/>
                <a:gd name="connsiteY4" fmla="*/ 56546 h 931726"/>
                <a:gd name="connsiteX5" fmla="*/ 65574 w 2102956"/>
                <a:gd name="connsiteY5" fmla="*/ 313 h 931726"/>
                <a:gd name="connsiteX6" fmla="*/ 6895 w 2102956"/>
                <a:gd name="connsiteY6" fmla="*/ 76105 h 931726"/>
                <a:gd name="connsiteX7" fmla="*/ 182930 w 2102956"/>
                <a:gd name="connsiteY7" fmla="*/ 364606 h 931726"/>
                <a:gd name="connsiteX8" fmla="*/ 180485 w 2102956"/>
                <a:gd name="connsiteY8" fmla="*/ 516191 h 931726"/>
                <a:gd name="connsiteX9" fmla="*/ 184993 w 2102956"/>
                <a:gd name="connsiteY9" fmla="*/ 931726 h 931726"/>
                <a:gd name="connsiteX0" fmla="*/ 2102956 w 2102956"/>
                <a:gd name="connsiteY0" fmla="*/ 584209 h 931726"/>
                <a:gd name="connsiteX1" fmla="*/ 1465240 w 2102956"/>
                <a:gd name="connsiteY1" fmla="*/ 592855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2102956 w 2102956"/>
                <a:gd name="connsiteY0" fmla="*/ 584209 h 931726"/>
                <a:gd name="connsiteX1" fmla="*/ 1465240 w 2102956"/>
                <a:gd name="connsiteY1" fmla="*/ 592855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1465240 w 1465240"/>
                <a:gd name="connsiteY0" fmla="*/ 592855 h 931726"/>
                <a:gd name="connsiteX1" fmla="*/ 1200016 w 1465240"/>
                <a:gd name="connsiteY1" fmla="*/ 584648 h 931726"/>
                <a:gd name="connsiteX2" fmla="*/ 945745 w 1465240"/>
                <a:gd name="connsiteY2" fmla="*/ 457513 h 931726"/>
                <a:gd name="connsiteX3" fmla="*/ 642575 w 1465240"/>
                <a:gd name="connsiteY3" fmla="*/ 222800 h 931726"/>
                <a:gd name="connsiteX4" fmla="*/ 339405 w 1465240"/>
                <a:gd name="connsiteY4" fmla="*/ 56546 h 931726"/>
                <a:gd name="connsiteX5" fmla="*/ 65574 w 1465240"/>
                <a:gd name="connsiteY5" fmla="*/ 313 h 931726"/>
                <a:gd name="connsiteX6" fmla="*/ 6895 w 1465240"/>
                <a:gd name="connsiteY6" fmla="*/ 76105 h 931726"/>
                <a:gd name="connsiteX7" fmla="*/ 182930 w 1465240"/>
                <a:gd name="connsiteY7" fmla="*/ 364606 h 931726"/>
                <a:gd name="connsiteX8" fmla="*/ 180485 w 1465240"/>
                <a:gd name="connsiteY8" fmla="*/ 516191 h 931726"/>
                <a:gd name="connsiteX9" fmla="*/ 184993 w 1465240"/>
                <a:gd name="connsiteY9" fmla="*/ 931726 h 93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5240" h="931726">
                  <a:moveTo>
                    <a:pt x="1465240" y="592855"/>
                  </a:moveTo>
                  <a:cubicBezTo>
                    <a:pt x="1314750" y="592928"/>
                    <a:pt x="1317693" y="583884"/>
                    <a:pt x="1200016" y="584648"/>
                  </a:cubicBezTo>
                  <a:cubicBezTo>
                    <a:pt x="1082339" y="585412"/>
                    <a:pt x="1038652" y="517821"/>
                    <a:pt x="945745" y="457513"/>
                  </a:cubicBezTo>
                  <a:cubicBezTo>
                    <a:pt x="852838" y="397205"/>
                    <a:pt x="743632" y="289628"/>
                    <a:pt x="642575" y="222800"/>
                  </a:cubicBezTo>
                  <a:cubicBezTo>
                    <a:pt x="541518" y="155972"/>
                    <a:pt x="435572" y="93627"/>
                    <a:pt x="339405" y="56546"/>
                  </a:cubicBezTo>
                  <a:cubicBezTo>
                    <a:pt x="243238" y="19465"/>
                    <a:pt x="120992" y="-2947"/>
                    <a:pt x="65574" y="313"/>
                  </a:cubicBezTo>
                  <a:cubicBezTo>
                    <a:pt x="10156" y="3573"/>
                    <a:pt x="-12664" y="15390"/>
                    <a:pt x="6895" y="76105"/>
                  </a:cubicBezTo>
                  <a:cubicBezTo>
                    <a:pt x="26454" y="136820"/>
                    <a:pt x="153998" y="291258"/>
                    <a:pt x="182930" y="364606"/>
                  </a:cubicBezTo>
                  <a:cubicBezTo>
                    <a:pt x="211862" y="437954"/>
                    <a:pt x="180141" y="421671"/>
                    <a:pt x="180485" y="516191"/>
                  </a:cubicBezTo>
                  <a:cubicBezTo>
                    <a:pt x="180829" y="610711"/>
                    <a:pt x="192709" y="672080"/>
                    <a:pt x="184993" y="931726"/>
                  </a:cubicBezTo>
                </a:path>
              </a:pathLst>
            </a:custGeom>
            <a:solidFill>
              <a:srgbClr val="FCECA8"/>
            </a:solid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Овал 16">
              <a:extLst>
                <a:ext uri="{FF2B5EF4-FFF2-40B4-BE49-F238E27FC236}">
                  <a16:creationId xmlns:a16="http://schemas.microsoft.com/office/drawing/2014/main" id="{15E7D032-6967-A427-68D6-9D0271F03009}"/>
                </a:ext>
              </a:extLst>
            </p:cNvPr>
            <p:cNvSpPr/>
            <p:nvPr/>
          </p:nvSpPr>
          <p:spPr>
            <a:xfrm>
              <a:off x="-876287" y="2572445"/>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Овал 17">
              <a:extLst>
                <a:ext uri="{FF2B5EF4-FFF2-40B4-BE49-F238E27FC236}">
                  <a16:creationId xmlns:a16="http://schemas.microsoft.com/office/drawing/2014/main" id="{D9E29D23-91A3-7648-C9F0-76DB2974E84C}"/>
                </a:ext>
              </a:extLst>
            </p:cNvPr>
            <p:cNvSpPr/>
            <p:nvPr/>
          </p:nvSpPr>
          <p:spPr>
            <a:xfrm>
              <a:off x="-876287" y="2788547"/>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Овал 18">
              <a:extLst>
                <a:ext uri="{FF2B5EF4-FFF2-40B4-BE49-F238E27FC236}">
                  <a16:creationId xmlns:a16="http://schemas.microsoft.com/office/drawing/2014/main" id="{5A1E6D41-0BD0-549F-A64C-232B8493C722}"/>
                </a:ext>
              </a:extLst>
            </p:cNvPr>
            <p:cNvSpPr/>
            <p:nvPr/>
          </p:nvSpPr>
          <p:spPr>
            <a:xfrm>
              <a:off x="-876287" y="3004651"/>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Овал 19">
              <a:extLst>
                <a:ext uri="{FF2B5EF4-FFF2-40B4-BE49-F238E27FC236}">
                  <a16:creationId xmlns:a16="http://schemas.microsoft.com/office/drawing/2014/main" id="{164BEB6C-AF8E-C3F5-3D78-F7087361116D}"/>
                </a:ext>
              </a:extLst>
            </p:cNvPr>
            <p:cNvSpPr/>
            <p:nvPr/>
          </p:nvSpPr>
          <p:spPr>
            <a:xfrm>
              <a:off x="-876287" y="3220752"/>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Овал 23">
              <a:extLst>
                <a:ext uri="{FF2B5EF4-FFF2-40B4-BE49-F238E27FC236}">
                  <a16:creationId xmlns:a16="http://schemas.microsoft.com/office/drawing/2014/main" id="{A8D7F46C-8B54-52EB-B2F6-B3B17D99B59B}"/>
                </a:ext>
              </a:extLst>
            </p:cNvPr>
            <p:cNvSpPr/>
            <p:nvPr/>
          </p:nvSpPr>
          <p:spPr>
            <a:xfrm>
              <a:off x="-876287" y="3436854"/>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7" name="Oval 94">
            <a:extLst>
              <a:ext uri="{FF2B5EF4-FFF2-40B4-BE49-F238E27FC236}">
                <a16:creationId xmlns:a16="http://schemas.microsoft.com/office/drawing/2014/main" id="{A8A55BFD-A857-62E0-06B8-E050D1BC5050}"/>
              </a:ext>
            </a:extLst>
          </p:cNvPr>
          <p:cNvSpPr>
            <a:spLocks noChangeAspect="1" noChangeArrowheads="1"/>
          </p:cNvSpPr>
          <p:nvPr/>
        </p:nvSpPr>
        <p:spPr bwMode="auto">
          <a:xfrm flipV="1">
            <a:off x="1968219" y="4450423"/>
            <a:ext cx="48770" cy="51337"/>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28" name="Oval 95">
            <a:extLst>
              <a:ext uri="{FF2B5EF4-FFF2-40B4-BE49-F238E27FC236}">
                <a16:creationId xmlns:a16="http://schemas.microsoft.com/office/drawing/2014/main" id="{5285E31C-BAAC-1975-EBC5-0BA8F87581CD}"/>
              </a:ext>
            </a:extLst>
          </p:cNvPr>
          <p:cNvSpPr>
            <a:spLocks noChangeAspect="1" noChangeArrowheads="1"/>
          </p:cNvSpPr>
          <p:nvPr/>
        </p:nvSpPr>
        <p:spPr bwMode="auto">
          <a:xfrm flipV="1">
            <a:off x="1968219" y="4810062"/>
            <a:ext cx="48771" cy="5138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29" name="Oval 96">
            <a:extLst>
              <a:ext uri="{FF2B5EF4-FFF2-40B4-BE49-F238E27FC236}">
                <a16:creationId xmlns:a16="http://schemas.microsoft.com/office/drawing/2014/main" id="{1C5FB38B-8E9D-59B0-9826-86254F2A11A3}"/>
              </a:ext>
            </a:extLst>
          </p:cNvPr>
          <p:cNvSpPr>
            <a:spLocks noChangeAspect="1" noChangeArrowheads="1"/>
          </p:cNvSpPr>
          <p:nvPr/>
        </p:nvSpPr>
        <p:spPr bwMode="auto">
          <a:xfrm flipV="1">
            <a:off x="1968219" y="4630220"/>
            <a:ext cx="48771" cy="5138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0" name="Oval 98">
            <a:extLst>
              <a:ext uri="{FF2B5EF4-FFF2-40B4-BE49-F238E27FC236}">
                <a16:creationId xmlns:a16="http://schemas.microsoft.com/office/drawing/2014/main" id="{81E3DF19-4207-1B43-785B-D99B7D698BF6}"/>
              </a:ext>
            </a:extLst>
          </p:cNvPr>
          <p:cNvSpPr>
            <a:spLocks noChangeAspect="1" noChangeArrowheads="1"/>
          </p:cNvSpPr>
          <p:nvPr/>
        </p:nvSpPr>
        <p:spPr bwMode="auto">
          <a:xfrm flipV="1">
            <a:off x="1968219" y="4720579"/>
            <a:ext cx="48770" cy="50510"/>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1" name="Oval 99">
            <a:extLst>
              <a:ext uri="{FF2B5EF4-FFF2-40B4-BE49-F238E27FC236}">
                <a16:creationId xmlns:a16="http://schemas.microsoft.com/office/drawing/2014/main" id="{4ECCA876-F5A0-A49A-32AB-32F48C0C3BF1}"/>
              </a:ext>
            </a:extLst>
          </p:cNvPr>
          <p:cNvSpPr>
            <a:spLocks noChangeAspect="1" noChangeArrowheads="1"/>
          </p:cNvSpPr>
          <p:nvPr/>
        </p:nvSpPr>
        <p:spPr bwMode="auto">
          <a:xfrm flipV="1">
            <a:off x="1968219" y="4540737"/>
            <a:ext cx="48770" cy="50510"/>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2" name="Oval 100">
            <a:extLst>
              <a:ext uri="{FF2B5EF4-FFF2-40B4-BE49-F238E27FC236}">
                <a16:creationId xmlns:a16="http://schemas.microsoft.com/office/drawing/2014/main" id="{AD046E47-0DE6-0B0E-CCD0-B7FEB32009BC}"/>
              </a:ext>
            </a:extLst>
          </p:cNvPr>
          <p:cNvSpPr>
            <a:spLocks noChangeAspect="1" noChangeArrowheads="1"/>
          </p:cNvSpPr>
          <p:nvPr/>
        </p:nvSpPr>
        <p:spPr bwMode="auto">
          <a:xfrm flipV="1">
            <a:off x="1968219" y="4900466"/>
            <a:ext cx="48770" cy="4962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3" name="Oval 107">
            <a:extLst>
              <a:ext uri="{FF2B5EF4-FFF2-40B4-BE49-F238E27FC236}">
                <a16:creationId xmlns:a16="http://schemas.microsoft.com/office/drawing/2014/main" id="{7E037863-3E57-F307-A3D5-A65382FCFEBB}"/>
              </a:ext>
            </a:extLst>
          </p:cNvPr>
          <p:cNvSpPr>
            <a:spLocks noChangeAspect="1" noChangeArrowheads="1"/>
          </p:cNvSpPr>
          <p:nvPr/>
        </p:nvSpPr>
        <p:spPr bwMode="auto">
          <a:xfrm flipV="1">
            <a:off x="3157279" y="4458762"/>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4" name="Oval 107">
            <a:extLst>
              <a:ext uri="{FF2B5EF4-FFF2-40B4-BE49-F238E27FC236}">
                <a16:creationId xmlns:a16="http://schemas.microsoft.com/office/drawing/2014/main" id="{40032C36-4C5F-B6DE-83D3-FAD84FF9FEA1}"/>
              </a:ext>
            </a:extLst>
          </p:cNvPr>
          <p:cNvSpPr>
            <a:spLocks noChangeAspect="1" noChangeArrowheads="1"/>
          </p:cNvSpPr>
          <p:nvPr/>
        </p:nvSpPr>
        <p:spPr bwMode="auto">
          <a:xfrm flipV="1">
            <a:off x="3157279" y="4634169"/>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5" name="Oval 107">
            <a:extLst>
              <a:ext uri="{FF2B5EF4-FFF2-40B4-BE49-F238E27FC236}">
                <a16:creationId xmlns:a16="http://schemas.microsoft.com/office/drawing/2014/main" id="{D4A238A0-2641-53BA-A8D7-80BC97F626B9}"/>
              </a:ext>
            </a:extLst>
          </p:cNvPr>
          <p:cNvSpPr>
            <a:spLocks noChangeAspect="1" noChangeArrowheads="1"/>
          </p:cNvSpPr>
          <p:nvPr/>
        </p:nvSpPr>
        <p:spPr bwMode="auto">
          <a:xfrm flipV="1">
            <a:off x="3157279" y="4546465"/>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6" name="Oval 107">
            <a:extLst>
              <a:ext uri="{FF2B5EF4-FFF2-40B4-BE49-F238E27FC236}">
                <a16:creationId xmlns:a16="http://schemas.microsoft.com/office/drawing/2014/main" id="{D62A8CF7-C425-F910-116E-A57AFAD53831}"/>
              </a:ext>
            </a:extLst>
          </p:cNvPr>
          <p:cNvSpPr>
            <a:spLocks noChangeAspect="1" noChangeArrowheads="1"/>
          </p:cNvSpPr>
          <p:nvPr/>
        </p:nvSpPr>
        <p:spPr bwMode="auto">
          <a:xfrm flipV="1">
            <a:off x="3157279" y="4721873"/>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7" name="Oval 107">
            <a:extLst>
              <a:ext uri="{FF2B5EF4-FFF2-40B4-BE49-F238E27FC236}">
                <a16:creationId xmlns:a16="http://schemas.microsoft.com/office/drawing/2014/main" id="{43E79EE1-4397-DF57-FAAD-1A2D22BBDD5B}"/>
              </a:ext>
            </a:extLst>
          </p:cNvPr>
          <p:cNvSpPr>
            <a:spLocks noChangeAspect="1" noChangeArrowheads="1"/>
          </p:cNvSpPr>
          <p:nvPr/>
        </p:nvSpPr>
        <p:spPr bwMode="auto">
          <a:xfrm flipV="1">
            <a:off x="3157279" y="4809577"/>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8" name="Oval 107">
            <a:extLst>
              <a:ext uri="{FF2B5EF4-FFF2-40B4-BE49-F238E27FC236}">
                <a16:creationId xmlns:a16="http://schemas.microsoft.com/office/drawing/2014/main" id="{14CED496-4932-D099-4819-76F03FCEAF12}"/>
              </a:ext>
            </a:extLst>
          </p:cNvPr>
          <p:cNvSpPr>
            <a:spLocks noChangeAspect="1" noChangeArrowheads="1"/>
          </p:cNvSpPr>
          <p:nvPr/>
        </p:nvSpPr>
        <p:spPr bwMode="auto">
          <a:xfrm flipV="1">
            <a:off x="3157279" y="4897282"/>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39" name="Rectangle 2">
            <a:extLst>
              <a:ext uri="{FF2B5EF4-FFF2-40B4-BE49-F238E27FC236}">
                <a16:creationId xmlns:a16="http://schemas.microsoft.com/office/drawing/2014/main" id="{9CD508BD-1E97-DBA6-80CD-7FAD5967C340}"/>
              </a:ext>
            </a:extLst>
          </p:cNvPr>
          <p:cNvSpPr/>
          <p:nvPr/>
        </p:nvSpPr>
        <p:spPr>
          <a:xfrm>
            <a:off x="2302632" y="5285826"/>
            <a:ext cx="506870" cy="276999"/>
          </a:xfrm>
          <a:prstGeom prst="rect">
            <a:avLst/>
          </a:prstGeom>
        </p:spPr>
        <p:txBody>
          <a:bodyPr wrap="none">
            <a:spAutoFit/>
          </a:bodyPr>
          <a:lstStyle/>
          <a:p>
            <a:pPr marL="0" marR="0" lvl="0" indent="0" defTabSz="954094" eaLnBrk="1" fontAlgn="auto" latinLnBrk="0" hangingPunct="1">
              <a:lnSpc>
                <a:spcPct val="100000"/>
              </a:lnSpc>
              <a:spcBef>
                <a:spcPts val="0"/>
              </a:spcBef>
              <a:spcAft>
                <a:spcPts val="0"/>
              </a:spcAft>
              <a:buClrTx/>
              <a:buSzTx/>
              <a:buFontTx/>
              <a:buNone/>
              <a:tabLst/>
              <a:defRPr/>
            </a:pPr>
            <a:r>
              <a:rPr lang="ru-RU" sz="1200" b="1" kern="0" dirty="0">
                <a:ln w="13500">
                  <a:noFill/>
                  <a:prstDash val="solid"/>
                </a:ln>
                <a:effectLst>
                  <a:innerShdw blurRad="25400" dist="25400" dir="13500000">
                    <a:srgbClr val="000000">
                      <a:alpha val="60000"/>
                    </a:srgbClr>
                  </a:innerShdw>
                </a:effectLst>
                <a:latin typeface="Arial" panose="020B0604020202020204" pitchFamily="34" charset="0"/>
                <a:ea typeface="Tahoma" pitchFamily="34" charset="0"/>
                <a:cs typeface="Arial" pitchFamily="34" charset="0"/>
              </a:rPr>
              <a:t>АХЭ</a:t>
            </a:r>
            <a:endParaRPr kumimoji="0" lang="ru-RU" sz="1200" b="1" i="0" u="none" strike="noStrike" kern="0" cap="none" spc="0"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endParaRPr>
          </a:p>
        </p:txBody>
      </p:sp>
      <p:grpSp>
        <p:nvGrpSpPr>
          <p:cNvPr id="40" name="Группа 31">
            <a:extLst>
              <a:ext uri="{FF2B5EF4-FFF2-40B4-BE49-F238E27FC236}">
                <a16:creationId xmlns:a16="http://schemas.microsoft.com/office/drawing/2014/main" id="{02B4337E-5BD1-5814-54FD-08B8F707C7DF}"/>
              </a:ext>
            </a:extLst>
          </p:cNvPr>
          <p:cNvGrpSpPr/>
          <p:nvPr/>
        </p:nvGrpSpPr>
        <p:grpSpPr>
          <a:xfrm>
            <a:off x="4806100" y="4202988"/>
            <a:ext cx="2699226" cy="975587"/>
            <a:chOff x="-4159129" y="2266127"/>
            <a:chExt cx="4626202" cy="1672060"/>
          </a:xfrm>
        </p:grpSpPr>
        <p:grpSp>
          <p:nvGrpSpPr>
            <p:cNvPr id="41" name="Группа 25">
              <a:extLst>
                <a:ext uri="{FF2B5EF4-FFF2-40B4-BE49-F238E27FC236}">
                  <a16:creationId xmlns:a16="http://schemas.microsoft.com/office/drawing/2014/main" id="{66DAD937-FBDB-A423-24D9-F26E5E598EAE}"/>
                </a:ext>
              </a:extLst>
            </p:cNvPr>
            <p:cNvGrpSpPr/>
            <p:nvPr/>
          </p:nvGrpSpPr>
          <p:grpSpPr>
            <a:xfrm>
              <a:off x="-4159129" y="2500738"/>
              <a:ext cx="1143204" cy="1245098"/>
              <a:chOff x="-4159129" y="2500738"/>
              <a:chExt cx="1143204" cy="1245098"/>
            </a:xfrm>
            <a:solidFill>
              <a:srgbClr val="FCECA8"/>
            </a:solidFill>
          </p:grpSpPr>
          <p:sp>
            <p:nvSpPr>
              <p:cNvPr id="51" name="Полилиния 24">
                <a:extLst>
                  <a:ext uri="{FF2B5EF4-FFF2-40B4-BE49-F238E27FC236}">
                    <a16:creationId xmlns:a16="http://schemas.microsoft.com/office/drawing/2014/main" id="{1EDC491A-5BD0-10E1-FEA8-D045B370648F}"/>
                  </a:ext>
                </a:extLst>
              </p:cNvPr>
              <p:cNvSpPr/>
              <p:nvPr/>
            </p:nvSpPr>
            <p:spPr>
              <a:xfrm>
                <a:off x="-4158927" y="2500738"/>
                <a:ext cx="1143002" cy="624198"/>
              </a:xfrm>
              <a:custGeom>
                <a:avLst/>
                <a:gdLst>
                  <a:gd name="connsiteX0" fmla="*/ 0 w 1581344"/>
                  <a:gd name="connsiteY0" fmla="*/ 371277 h 613755"/>
                  <a:gd name="connsiteX1" fmla="*/ 438150 w 1581344"/>
                  <a:gd name="connsiteY1" fmla="*/ 368895 h 613755"/>
                  <a:gd name="connsiteX2" fmla="*/ 764381 w 1581344"/>
                  <a:gd name="connsiteY2" fmla="*/ 295077 h 613755"/>
                  <a:gd name="connsiteX3" fmla="*/ 1169193 w 1581344"/>
                  <a:gd name="connsiteY3" fmla="*/ 25995 h 613755"/>
                  <a:gd name="connsiteX4" fmla="*/ 1433512 w 1581344"/>
                  <a:gd name="connsiteY4" fmla="*/ 30758 h 613755"/>
                  <a:gd name="connsiteX5" fmla="*/ 1581150 w 1581344"/>
                  <a:gd name="connsiteY5" fmla="*/ 204589 h 613755"/>
                  <a:gd name="connsiteX6" fmla="*/ 1404937 w 1581344"/>
                  <a:gd name="connsiteY6" fmla="*/ 273645 h 613755"/>
                  <a:gd name="connsiteX7" fmla="*/ 1545431 w 1581344"/>
                  <a:gd name="connsiteY7" fmla="*/ 395089 h 613755"/>
                  <a:gd name="connsiteX8" fmla="*/ 1559718 w 1581344"/>
                  <a:gd name="connsiteY8" fmla="*/ 564158 h 613755"/>
                  <a:gd name="connsiteX9" fmla="*/ 1488281 w 1581344"/>
                  <a:gd name="connsiteY9" fmla="*/ 609402 h 613755"/>
                  <a:gd name="connsiteX10" fmla="*/ 1476375 w 1581344"/>
                  <a:gd name="connsiteY10" fmla="*/ 609402 h 613755"/>
                  <a:gd name="connsiteX0" fmla="*/ 0 w 1581344"/>
                  <a:gd name="connsiteY0" fmla="*/ 373635 h 616113"/>
                  <a:gd name="connsiteX1" fmla="*/ 438150 w 1581344"/>
                  <a:gd name="connsiteY1" fmla="*/ 371253 h 616113"/>
                  <a:gd name="connsiteX2" fmla="*/ 711993 w 1581344"/>
                  <a:gd name="connsiteY2" fmla="*/ 330773 h 616113"/>
                  <a:gd name="connsiteX3" fmla="*/ 1169193 w 1581344"/>
                  <a:gd name="connsiteY3" fmla="*/ 28353 h 616113"/>
                  <a:gd name="connsiteX4" fmla="*/ 1433512 w 1581344"/>
                  <a:gd name="connsiteY4" fmla="*/ 33116 h 616113"/>
                  <a:gd name="connsiteX5" fmla="*/ 1581150 w 1581344"/>
                  <a:gd name="connsiteY5" fmla="*/ 206947 h 616113"/>
                  <a:gd name="connsiteX6" fmla="*/ 1404937 w 1581344"/>
                  <a:gd name="connsiteY6" fmla="*/ 276003 h 616113"/>
                  <a:gd name="connsiteX7" fmla="*/ 1545431 w 1581344"/>
                  <a:gd name="connsiteY7" fmla="*/ 397447 h 616113"/>
                  <a:gd name="connsiteX8" fmla="*/ 1559718 w 1581344"/>
                  <a:gd name="connsiteY8" fmla="*/ 566516 h 616113"/>
                  <a:gd name="connsiteX9" fmla="*/ 1488281 w 1581344"/>
                  <a:gd name="connsiteY9" fmla="*/ 611760 h 616113"/>
                  <a:gd name="connsiteX10" fmla="*/ 1476375 w 1581344"/>
                  <a:gd name="connsiteY10" fmla="*/ 611760 h 616113"/>
                  <a:gd name="connsiteX0" fmla="*/ 0 w 1581345"/>
                  <a:gd name="connsiteY0" fmla="*/ 364642 h 607120"/>
                  <a:gd name="connsiteX1" fmla="*/ 438150 w 1581345"/>
                  <a:gd name="connsiteY1" fmla="*/ 362260 h 607120"/>
                  <a:gd name="connsiteX2" fmla="*/ 711993 w 1581345"/>
                  <a:gd name="connsiteY2" fmla="*/ 321780 h 607120"/>
                  <a:gd name="connsiteX3" fmla="*/ 1166811 w 1581345"/>
                  <a:gd name="connsiteY3" fmla="*/ 33648 h 607120"/>
                  <a:gd name="connsiteX4" fmla="*/ 1433512 w 1581345"/>
                  <a:gd name="connsiteY4" fmla="*/ 24123 h 607120"/>
                  <a:gd name="connsiteX5" fmla="*/ 1581150 w 1581345"/>
                  <a:gd name="connsiteY5" fmla="*/ 197954 h 607120"/>
                  <a:gd name="connsiteX6" fmla="*/ 1404937 w 1581345"/>
                  <a:gd name="connsiteY6" fmla="*/ 267010 h 607120"/>
                  <a:gd name="connsiteX7" fmla="*/ 1545431 w 1581345"/>
                  <a:gd name="connsiteY7" fmla="*/ 388454 h 607120"/>
                  <a:gd name="connsiteX8" fmla="*/ 1559718 w 1581345"/>
                  <a:gd name="connsiteY8" fmla="*/ 557523 h 607120"/>
                  <a:gd name="connsiteX9" fmla="*/ 1488281 w 1581345"/>
                  <a:gd name="connsiteY9" fmla="*/ 602767 h 607120"/>
                  <a:gd name="connsiteX10" fmla="*/ 1476375 w 1581345"/>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24198"/>
                  <a:gd name="connsiteX1" fmla="*/ 438150 w 1581150"/>
                  <a:gd name="connsiteY1" fmla="*/ 362260 h 624198"/>
                  <a:gd name="connsiteX2" fmla="*/ 711993 w 1581150"/>
                  <a:gd name="connsiteY2" fmla="*/ 321780 h 624198"/>
                  <a:gd name="connsiteX3" fmla="*/ 1166811 w 1581150"/>
                  <a:gd name="connsiteY3" fmla="*/ 33648 h 624198"/>
                  <a:gd name="connsiteX4" fmla="*/ 1433512 w 1581150"/>
                  <a:gd name="connsiteY4" fmla="*/ 24123 h 624198"/>
                  <a:gd name="connsiteX5" fmla="*/ 1581150 w 1581150"/>
                  <a:gd name="connsiteY5" fmla="*/ 197954 h 624198"/>
                  <a:gd name="connsiteX6" fmla="*/ 1397793 w 1581150"/>
                  <a:gd name="connsiteY6" fmla="*/ 281298 h 624198"/>
                  <a:gd name="connsiteX7" fmla="*/ 1545431 w 1581150"/>
                  <a:gd name="connsiteY7" fmla="*/ 388454 h 624198"/>
                  <a:gd name="connsiteX8" fmla="*/ 1559718 w 1581150"/>
                  <a:gd name="connsiteY8" fmla="*/ 557523 h 624198"/>
                  <a:gd name="connsiteX9" fmla="*/ 1483519 w 1581150"/>
                  <a:gd name="connsiteY9" fmla="*/ 624198 h 624198"/>
                  <a:gd name="connsiteX0" fmla="*/ 0 w 1808673"/>
                  <a:gd name="connsiteY0" fmla="*/ 358410 h 624198"/>
                  <a:gd name="connsiteX1" fmla="*/ 665673 w 1808673"/>
                  <a:gd name="connsiteY1" fmla="*/ 362260 h 624198"/>
                  <a:gd name="connsiteX2" fmla="*/ 939516 w 1808673"/>
                  <a:gd name="connsiteY2" fmla="*/ 321780 h 624198"/>
                  <a:gd name="connsiteX3" fmla="*/ 1394334 w 1808673"/>
                  <a:gd name="connsiteY3" fmla="*/ 33648 h 624198"/>
                  <a:gd name="connsiteX4" fmla="*/ 1661035 w 1808673"/>
                  <a:gd name="connsiteY4" fmla="*/ 24123 h 624198"/>
                  <a:gd name="connsiteX5" fmla="*/ 1808673 w 1808673"/>
                  <a:gd name="connsiteY5" fmla="*/ 197954 h 624198"/>
                  <a:gd name="connsiteX6" fmla="*/ 1625316 w 1808673"/>
                  <a:gd name="connsiteY6" fmla="*/ 281298 h 624198"/>
                  <a:gd name="connsiteX7" fmla="*/ 1772954 w 1808673"/>
                  <a:gd name="connsiteY7" fmla="*/ 388454 h 624198"/>
                  <a:gd name="connsiteX8" fmla="*/ 1787241 w 1808673"/>
                  <a:gd name="connsiteY8" fmla="*/ 557523 h 624198"/>
                  <a:gd name="connsiteX9" fmla="*/ 1711042 w 1808673"/>
                  <a:gd name="connsiteY9" fmla="*/ 624198 h 624198"/>
                  <a:gd name="connsiteX0" fmla="*/ 0 w 1143000"/>
                  <a:gd name="connsiteY0" fmla="*/ 362260 h 624198"/>
                  <a:gd name="connsiteX1" fmla="*/ 273843 w 1143000"/>
                  <a:gd name="connsiteY1" fmla="*/ 321780 h 624198"/>
                  <a:gd name="connsiteX2" fmla="*/ 728661 w 1143000"/>
                  <a:gd name="connsiteY2" fmla="*/ 33648 h 624198"/>
                  <a:gd name="connsiteX3" fmla="*/ 995362 w 1143000"/>
                  <a:gd name="connsiteY3" fmla="*/ 24123 h 624198"/>
                  <a:gd name="connsiteX4" fmla="*/ 1143000 w 1143000"/>
                  <a:gd name="connsiteY4" fmla="*/ 197954 h 624198"/>
                  <a:gd name="connsiteX5" fmla="*/ 959643 w 1143000"/>
                  <a:gd name="connsiteY5" fmla="*/ 281298 h 624198"/>
                  <a:gd name="connsiteX6" fmla="*/ 1107281 w 1143000"/>
                  <a:gd name="connsiteY6" fmla="*/ 388454 h 624198"/>
                  <a:gd name="connsiteX7" fmla="*/ 1121568 w 1143000"/>
                  <a:gd name="connsiteY7" fmla="*/ 557523 h 624198"/>
                  <a:gd name="connsiteX8" fmla="*/ 1045369 w 1143000"/>
                  <a:gd name="connsiteY8" fmla="*/ 624198 h 6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624198">
                    <a:moveTo>
                      <a:pt x="0" y="362260"/>
                    </a:moveTo>
                    <a:cubicBezTo>
                      <a:pt x="156586" y="356155"/>
                      <a:pt x="152400" y="376549"/>
                      <a:pt x="273843" y="321780"/>
                    </a:cubicBezTo>
                    <a:cubicBezTo>
                      <a:pt x="395286" y="267011"/>
                      <a:pt x="608408" y="83257"/>
                      <a:pt x="728661" y="33648"/>
                    </a:cubicBezTo>
                    <a:cubicBezTo>
                      <a:pt x="848914" y="-15961"/>
                      <a:pt x="926306" y="-3261"/>
                      <a:pt x="995362" y="24123"/>
                    </a:cubicBezTo>
                    <a:cubicBezTo>
                      <a:pt x="1064418" y="51507"/>
                      <a:pt x="1123950" y="114610"/>
                      <a:pt x="1143000" y="197954"/>
                    </a:cubicBezTo>
                    <a:cubicBezTo>
                      <a:pt x="1012032" y="152710"/>
                      <a:pt x="972740" y="199543"/>
                      <a:pt x="959643" y="281298"/>
                    </a:cubicBezTo>
                    <a:cubicBezTo>
                      <a:pt x="946546" y="363053"/>
                      <a:pt x="1024334" y="431712"/>
                      <a:pt x="1107281" y="388454"/>
                    </a:cubicBezTo>
                    <a:cubicBezTo>
                      <a:pt x="1133078" y="430920"/>
                      <a:pt x="1131093" y="521804"/>
                      <a:pt x="1121568" y="557523"/>
                    </a:cubicBezTo>
                    <a:cubicBezTo>
                      <a:pt x="1081484" y="543236"/>
                      <a:pt x="1050826" y="536191"/>
                      <a:pt x="1045369" y="624198"/>
                    </a:cubicBezTo>
                  </a:path>
                </a:pathLst>
              </a:custGeom>
              <a:grp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Полилиния 27">
                <a:extLst>
                  <a:ext uri="{FF2B5EF4-FFF2-40B4-BE49-F238E27FC236}">
                    <a16:creationId xmlns:a16="http://schemas.microsoft.com/office/drawing/2014/main" id="{08FCF10F-41F7-682F-3747-E01BFD0D2CB4}"/>
                  </a:ext>
                </a:extLst>
              </p:cNvPr>
              <p:cNvSpPr/>
              <p:nvPr/>
            </p:nvSpPr>
            <p:spPr>
              <a:xfrm flipV="1">
                <a:off x="-4159129" y="3121638"/>
                <a:ext cx="1143000" cy="624198"/>
              </a:xfrm>
              <a:custGeom>
                <a:avLst/>
                <a:gdLst>
                  <a:gd name="connsiteX0" fmla="*/ 0 w 1581344"/>
                  <a:gd name="connsiteY0" fmla="*/ 371277 h 613755"/>
                  <a:gd name="connsiteX1" fmla="*/ 438150 w 1581344"/>
                  <a:gd name="connsiteY1" fmla="*/ 368895 h 613755"/>
                  <a:gd name="connsiteX2" fmla="*/ 764381 w 1581344"/>
                  <a:gd name="connsiteY2" fmla="*/ 295077 h 613755"/>
                  <a:gd name="connsiteX3" fmla="*/ 1169193 w 1581344"/>
                  <a:gd name="connsiteY3" fmla="*/ 25995 h 613755"/>
                  <a:gd name="connsiteX4" fmla="*/ 1433512 w 1581344"/>
                  <a:gd name="connsiteY4" fmla="*/ 30758 h 613755"/>
                  <a:gd name="connsiteX5" fmla="*/ 1581150 w 1581344"/>
                  <a:gd name="connsiteY5" fmla="*/ 204589 h 613755"/>
                  <a:gd name="connsiteX6" fmla="*/ 1404937 w 1581344"/>
                  <a:gd name="connsiteY6" fmla="*/ 273645 h 613755"/>
                  <a:gd name="connsiteX7" fmla="*/ 1545431 w 1581344"/>
                  <a:gd name="connsiteY7" fmla="*/ 395089 h 613755"/>
                  <a:gd name="connsiteX8" fmla="*/ 1559718 w 1581344"/>
                  <a:gd name="connsiteY8" fmla="*/ 564158 h 613755"/>
                  <a:gd name="connsiteX9" fmla="*/ 1488281 w 1581344"/>
                  <a:gd name="connsiteY9" fmla="*/ 609402 h 613755"/>
                  <a:gd name="connsiteX10" fmla="*/ 1476375 w 1581344"/>
                  <a:gd name="connsiteY10" fmla="*/ 609402 h 613755"/>
                  <a:gd name="connsiteX0" fmla="*/ 0 w 1581344"/>
                  <a:gd name="connsiteY0" fmla="*/ 373635 h 616113"/>
                  <a:gd name="connsiteX1" fmla="*/ 438150 w 1581344"/>
                  <a:gd name="connsiteY1" fmla="*/ 371253 h 616113"/>
                  <a:gd name="connsiteX2" fmla="*/ 711993 w 1581344"/>
                  <a:gd name="connsiteY2" fmla="*/ 330773 h 616113"/>
                  <a:gd name="connsiteX3" fmla="*/ 1169193 w 1581344"/>
                  <a:gd name="connsiteY3" fmla="*/ 28353 h 616113"/>
                  <a:gd name="connsiteX4" fmla="*/ 1433512 w 1581344"/>
                  <a:gd name="connsiteY4" fmla="*/ 33116 h 616113"/>
                  <a:gd name="connsiteX5" fmla="*/ 1581150 w 1581344"/>
                  <a:gd name="connsiteY5" fmla="*/ 206947 h 616113"/>
                  <a:gd name="connsiteX6" fmla="*/ 1404937 w 1581344"/>
                  <a:gd name="connsiteY6" fmla="*/ 276003 h 616113"/>
                  <a:gd name="connsiteX7" fmla="*/ 1545431 w 1581344"/>
                  <a:gd name="connsiteY7" fmla="*/ 397447 h 616113"/>
                  <a:gd name="connsiteX8" fmla="*/ 1559718 w 1581344"/>
                  <a:gd name="connsiteY8" fmla="*/ 566516 h 616113"/>
                  <a:gd name="connsiteX9" fmla="*/ 1488281 w 1581344"/>
                  <a:gd name="connsiteY9" fmla="*/ 611760 h 616113"/>
                  <a:gd name="connsiteX10" fmla="*/ 1476375 w 1581344"/>
                  <a:gd name="connsiteY10" fmla="*/ 611760 h 616113"/>
                  <a:gd name="connsiteX0" fmla="*/ 0 w 1581345"/>
                  <a:gd name="connsiteY0" fmla="*/ 364642 h 607120"/>
                  <a:gd name="connsiteX1" fmla="*/ 438150 w 1581345"/>
                  <a:gd name="connsiteY1" fmla="*/ 362260 h 607120"/>
                  <a:gd name="connsiteX2" fmla="*/ 711993 w 1581345"/>
                  <a:gd name="connsiteY2" fmla="*/ 321780 h 607120"/>
                  <a:gd name="connsiteX3" fmla="*/ 1166811 w 1581345"/>
                  <a:gd name="connsiteY3" fmla="*/ 33648 h 607120"/>
                  <a:gd name="connsiteX4" fmla="*/ 1433512 w 1581345"/>
                  <a:gd name="connsiteY4" fmla="*/ 24123 h 607120"/>
                  <a:gd name="connsiteX5" fmla="*/ 1581150 w 1581345"/>
                  <a:gd name="connsiteY5" fmla="*/ 197954 h 607120"/>
                  <a:gd name="connsiteX6" fmla="*/ 1404937 w 1581345"/>
                  <a:gd name="connsiteY6" fmla="*/ 267010 h 607120"/>
                  <a:gd name="connsiteX7" fmla="*/ 1545431 w 1581345"/>
                  <a:gd name="connsiteY7" fmla="*/ 388454 h 607120"/>
                  <a:gd name="connsiteX8" fmla="*/ 1559718 w 1581345"/>
                  <a:gd name="connsiteY8" fmla="*/ 557523 h 607120"/>
                  <a:gd name="connsiteX9" fmla="*/ 1488281 w 1581345"/>
                  <a:gd name="connsiteY9" fmla="*/ 602767 h 607120"/>
                  <a:gd name="connsiteX10" fmla="*/ 1476375 w 1581345"/>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24198"/>
                  <a:gd name="connsiteX1" fmla="*/ 438150 w 1581150"/>
                  <a:gd name="connsiteY1" fmla="*/ 362260 h 624198"/>
                  <a:gd name="connsiteX2" fmla="*/ 711993 w 1581150"/>
                  <a:gd name="connsiteY2" fmla="*/ 321780 h 624198"/>
                  <a:gd name="connsiteX3" fmla="*/ 1166811 w 1581150"/>
                  <a:gd name="connsiteY3" fmla="*/ 33648 h 624198"/>
                  <a:gd name="connsiteX4" fmla="*/ 1433512 w 1581150"/>
                  <a:gd name="connsiteY4" fmla="*/ 24123 h 624198"/>
                  <a:gd name="connsiteX5" fmla="*/ 1581150 w 1581150"/>
                  <a:gd name="connsiteY5" fmla="*/ 197954 h 624198"/>
                  <a:gd name="connsiteX6" fmla="*/ 1397793 w 1581150"/>
                  <a:gd name="connsiteY6" fmla="*/ 281298 h 624198"/>
                  <a:gd name="connsiteX7" fmla="*/ 1545431 w 1581150"/>
                  <a:gd name="connsiteY7" fmla="*/ 388454 h 624198"/>
                  <a:gd name="connsiteX8" fmla="*/ 1559718 w 1581150"/>
                  <a:gd name="connsiteY8" fmla="*/ 557523 h 624198"/>
                  <a:gd name="connsiteX9" fmla="*/ 1483519 w 1581150"/>
                  <a:gd name="connsiteY9" fmla="*/ 624198 h 624198"/>
                  <a:gd name="connsiteX0" fmla="*/ 0 w 1789973"/>
                  <a:gd name="connsiteY0" fmla="*/ 358410 h 624198"/>
                  <a:gd name="connsiteX1" fmla="*/ 646973 w 1789973"/>
                  <a:gd name="connsiteY1" fmla="*/ 362260 h 624198"/>
                  <a:gd name="connsiteX2" fmla="*/ 920816 w 1789973"/>
                  <a:gd name="connsiteY2" fmla="*/ 321780 h 624198"/>
                  <a:gd name="connsiteX3" fmla="*/ 1375634 w 1789973"/>
                  <a:gd name="connsiteY3" fmla="*/ 33648 h 624198"/>
                  <a:gd name="connsiteX4" fmla="*/ 1642335 w 1789973"/>
                  <a:gd name="connsiteY4" fmla="*/ 24123 h 624198"/>
                  <a:gd name="connsiteX5" fmla="*/ 1789973 w 1789973"/>
                  <a:gd name="connsiteY5" fmla="*/ 197954 h 624198"/>
                  <a:gd name="connsiteX6" fmla="*/ 1606616 w 1789973"/>
                  <a:gd name="connsiteY6" fmla="*/ 281298 h 624198"/>
                  <a:gd name="connsiteX7" fmla="*/ 1754254 w 1789973"/>
                  <a:gd name="connsiteY7" fmla="*/ 388454 h 624198"/>
                  <a:gd name="connsiteX8" fmla="*/ 1768541 w 1789973"/>
                  <a:gd name="connsiteY8" fmla="*/ 557523 h 624198"/>
                  <a:gd name="connsiteX9" fmla="*/ 1692342 w 1789973"/>
                  <a:gd name="connsiteY9" fmla="*/ 624198 h 624198"/>
                  <a:gd name="connsiteX0" fmla="*/ 0 w 1143000"/>
                  <a:gd name="connsiteY0" fmla="*/ 362260 h 624198"/>
                  <a:gd name="connsiteX1" fmla="*/ 273843 w 1143000"/>
                  <a:gd name="connsiteY1" fmla="*/ 321780 h 624198"/>
                  <a:gd name="connsiteX2" fmla="*/ 728661 w 1143000"/>
                  <a:gd name="connsiteY2" fmla="*/ 33648 h 624198"/>
                  <a:gd name="connsiteX3" fmla="*/ 995362 w 1143000"/>
                  <a:gd name="connsiteY3" fmla="*/ 24123 h 624198"/>
                  <a:gd name="connsiteX4" fmla="*/ 1143000 w 1143000"/>
                  <a:gd name="connsiteY4" fmla="*/ 197954 h 624198"/>
                  <a:gd name="connsiteX5" fmla="*/ 959643 w 1143000"/>
                  <a:gd name="connsiteY5" fmla="*/ 281298 h 624198"/>
                  <a:gd name="connsiteX6" fmla="*/ 1107281 w 1143000"/>
                  <a:gd name="connsiteY6" fmla="*/ 388454 h 624198"/>
                  <a:gd name="connsiteX7" fmla="*/ 1121568 w 1143000"/>
                  <a:gd name="connsiteY7" fmla="*/ 557523 h 624198"/>
                  <a:gd name="connsiteX8" fmla="*/ 1045369 w 1143000"/>
                  <a:gd name="connsiteY8" fmla="*/ 624198 h 6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624198">
                    <a:moveTo>
                      <a:pt x="0" y="362260"/>
                    </a:moveTo>
                    <a:cubicBezTo>
                      <a:pt x="153469" y="356155"/>
                      <a:pt x="152400" y="376549"/>
                      <a:pt x="273843" y="321780"/>
                    </a:cubicBezTo>
                    <a:cubicBezTo>
                      <a:pt x="395286" y="267011"/>
                      <a:pt x="608408" y="83257"/>
                      <a:pt x="728661" y="33648"/>
                    </a:cubicBezTo>
                    <a:cubicBezTo>
                      <a:pt x="848914" y="-15961"/>
                      <a:pt x="926306" y="-3261"/>
                      <a:pt x="995362" y="24123"/>
                    </a:cubicBezTo>
                    <a:cubicBezTo>
                      <a:pt x="1064418" y="51507"/>
                      <a:pt x="1123950" y="114610"/>
                      <a:pt x="1143000" y="197954"/>
                    </a:cubicBezTo>
                    <a:cubicBezTo>
                      <a:pt x="1012032" y="152710"/>
                      <a:pt x="972740" y="199543"/>
                      <a:pt x="959643" y="281298"/>
                    </a:cubicBezTo>
                    <a:cubicBezTo>
                      <a:pt x="946546" y="363053"/>
                      <a:pt x="1024334" y="431712"/>
                      <a:pt x="1107281" y="388454"/>
                    </a:cubicBezTo>
                    <a:cubicBezTo>
                      <a:pt x="1133078" y="430920"/>
                      <a:pt x="1131093" y="521804"/>
                      <a:pt x="1121568" y="557523"/>
                    </a:cubicBezTo>
                    <a:cubicBezTo>
                      <a:pt x="1081484" y="543236"/>
                      <a:pt x="1050826" y="536191"/>
                      <a:pt x="1045369" y="624198"/>
                    </a:cubicBezTo>
                  </a:path>
                </a:pathLst>
              </a:custGeom>
              <a:grp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2" name="Полилиния 28">
              <a:extLst>
                <a:ext uri="{FF2B5EF4-FFF2-40B4-BE49-F238E27FC236}">
                  <a16:creationId xmlns:a16="http://schemas.microsoft.com/office/drawing/2014/main" id="{969CF6F8-4FD4-0172-80FC-73AC131D7B6F}"/>
                </a:ext>
              </a:extLst>
            </p:cNvPr>
            <p:cNvSpPr/>
            <p:nvPr/>
          </p:nvSpPr>
          <p:spPr>
            <a:xfrm>
              <a:off x="-4154913" y="2875186"/>
              <a:ext cx="1023456" cy="490431"/>
            </a:xfrm>
            <a:custGeom>
              <a:avLst/>
              <a:gdLst>
                <a:gd name="connsiteX0" fmla="*/ 2381 w 1485900"/>
                <a:gd name="connsiteY0" fmla="*/ 0 h 488156"/>
                <a:gd name="connsiteX1" fmla="*/ 1435894 w 1485900"/>
                <a:gd name="connsiteY1" fmla="*/ 202406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57849"/>
                <a:gd name="connsiteY0" fmla="*/ 0 h 488156"/>
                <a:gd name="connsiteX1" fmla="*/ 1435894 w 1457849"/>
                <a:gd name="connsiteY1" fmla="*/ 202406 h 488156"/>
                <a:gd name="connsiteX2" fmla="*/ 1457849 w 1457849"/>
                <a:gd name="connsiteY2" fmla="*/ 254794 h 488156"/>
                <a:gd name="connsiteX3" fmla="*/ 1393031 w 1457849"/>
                <a:gd name="connsiteY3" fmla="*/ 369094 h 488156"/>
                <a:gd name="connsiteX4" fmla="*/ 397669 w 1457849"/>
                <a:gd name="connsiteY4" fmla="*/ 478631 h 488156"/>
                <a:gd name="connsiteX5" fmla="*/ 0 w 1457849"/>
                <a:gd name="connsiteY5" fmla="*/ 488156 h 488156"/>
                <a:gd name="connsiteX6" fmla="*/ 2381 w 1457849"/>
                <a:gd name="connsiteY6" fmla="*/ 0 h 488156"/>
                <a:gd name="connsiteX0" fmla="*/ 2381 w 1457849"/>
                <a:gd name="connsiteY0" fmla="*/ 0 h 470116"/>
                <a:gd name="connsiteX1" fmla="*/ 1435894 w 1457849"/>
                <a:gd name="connsiteY1" fmla="*/ 184366 h 470116"/>
                <a:gd name="connsiteX2" fmla="*/ 1457849 w 1457849"/>
                <a:gd name="connsiteY2" fmla="*/ 236754 h 470116"/>
                <a:gd name="connsiteX3" fmla="*/ 1393031 w 1457849"/>
                <a:gd name="connsiteY3" fmla="*/ 351054 h 470116"/>
                <a:gd name="connsiteX4" fmla="*/ 397669 w 1457849"/>
                <a:gd name="connsiteY4" fmla="*/ 460591 h 470116"/>
                <a:gd name="connsiteX5" fmla="*/ 0 w 1457849"/>
                <a:gd name="connsiteY5" fmla="*/ 470116 h 470116"/>
                <a:gd name="connsiteX6" fmla="*/ 2381 w 1457849"/>
                <a:gd name="connsiteY6" fmla="*/ 0 h 470116"/>
                <a:gd name="connsiteX0" fmla="*/ 2381 w 1457849"/>
                <a:gd name="connsiteY0" fmla="*/ 0 h 470116"/>
                <a:gd name="connsiteX1" fmla="*/ 621887 w 1457849"/>
                <a:gd name="connsiteY1" fmla="*/ 78537 h 470116"/>
                <a:gd name="connsiteX2" fmla="*/ 1435894 w 1457849"/>
                <a:gd name="connsiteY2" fmla="*/ 184366 h 470116"/>
                <a:gd name="connsiteX3" fmla="*/ 1457849 w 1457849"/>
                <a:gd name="connsiteY3" fmla="*/ 236754 h 470116"/>
                <a:gd name="connsiteX4" fmla="*/ 1393031 w 1457849"/>
                <a:gd name="connsiteY4" fmla="*/ 351054 h 470116"/>
                <a:gd name="connsiteX5" fmla="*/ 397669 w 1457849"/>
                <a:gd name="connsiteY5" fmla="*/ 460591 h 470116"/>
                <a:gd name="connsiteX6" fmla="*/ 0 w 1457849"/>
                <a:gd name="connsiteY6" fmla="*/ 470116 h 470116"/>
                <a:gd name="connsiteX7" fmla="*/ 2381 w 1457849"/>
                <a:gd name="connsiteY7" fmla="*/ 0 h 470116"/>
                <a:gd name="connsiteX0" fmla="*/ 2381 w 1457849"/>
                <a:gd name="connsiteY0" fmla="*/ 2647 h 472763"/>
                <a:gd name="connsiteX1" fmla="*/ 668639 w 1457849"/>
                <a:gd name="connsiteY1" fmla="*/ 0 h 472763"/>
                <a:gd name="connsiteX2" fmla="*/ 1435894 w 1457849"/>
                <a:gd name="connsiteY2" fmla="*/ 187013 h 472763"/>
                <a:gd name="connsiteX3" fmla="*/ 1457849 w 1457849"/>
                <a:gd name="connsiteY3" fmla="*/ 239401 h 472763"/>
                <a:gd name="connsiteX4" fmla="*/ 1393031 w 1457849"/>
                <a:gd name="connsiteY4" fmla="*/ 353701 h 472763"/>
                <a:gd name="connsiteX5" fmla="*/ 397669 w 1457849"/>
                <a:gd name="connsiteY5" fmla="*/ 463238 h 472763"/>
                <a:gd name="connsiteX6" fmla="*/ 0 w 1457849"/>
                <a:gd name="connsiteY6" fmla="*/ 472763 h 472763"/>
                <a:gd name="connsiteX7" fmla="*/ 2381 w 1457849"/>
                <a:gd name="connsiteY7" fmla="*/ 2647 h 472763"/>
                <a:gd name="connsiteX0" fmla="*/ 2381 w 1457849"/>
                <a:gd name="connsiteY0" fmla="*/ 2647 h 472763"/>
                <a:gd name="connsiteX1" fmla="*/ 668639 w 1457849"/>
                <a:gd name="connsiteY1" fmla="*/ 0 h 472763"/>
                <a:gd name="connsiteX2" fmla="*/ 1435894 w 1457849"/>
                <a:gd name="connsiteY2" fmla="*/ 187013 h 472763"/>
                <a:gd name="connsiteX3" fmla="*/ 1457849 w 1457849"/>
                <a:gd name="connsiteY3" fmla="*/ 239401 h 472763"/>
                <a:gd name="connsiteX4" fmla="*/ 1393031 w 1457849"/>
                <a:gd name="connsiteY4" fmla="*/ 353701 h 472763"/>
                <a:gd name="connsiteX5" fmla="*/ 606492 w 1457849"/>
                <a:gd name="connsiteY5" fmla="*/ 463239 h 472763"/>
                <a:gd name="connsiteX6" fmla="*/ 0 w 1457849"/>
                <a:gd name="connsiteY6" fmla="*/ 472763 h 472763"/>
                <a:gd name="connsiteX7" fmla="*/ 2381 w 1457849"/>
                <a:gd name="connsiteY7" fmla="*/ 2647 h 472763"/>
                <a:gd name="connsiteX0" fmla="*/ 2 w 1682993"/>
                <a:gd name="connsiteY0" fmla="*/ 0 h 479137"/>
                <a:gd name="connsiteX1" fmla="*/ 893783 w 1682993"/>
                <a:gd name="connsiteY1" fmla="*/ 6374 h 479137"/>
                <a:gd name="connsiteX2" fmla="*/ 1661038 w 1682993"/>
                <a:gd name="connsiteY2" fmla="*/ 193387 h 479137"/>
                <a:gd name="connsiteX3" fmla="*/ 1682993 w 1682993"/>
                <a:gd name="connsiteY3" fmla="*/ 245775 h 479137"/>
                <a:gd name="connsiteX4" fmla="*/ 1618175 w 1682993"/>
                <a:gd name="connsiteY4" fmla="*/ 360075 h 479137"/>
                <a:gd name="connsiteX5" fmla="*/ 831636 w 1682993"/>
                <a:gd name="connsiteY5" fmla="*/ 469613 h 479137"/>
                <a:gd name="connsiteX6" fmla="*/ 225144 w 1682993"/>
                <a:gd name="connsiteY6" fmla="*/ 479137 h 479137"/>
                <a:gd name="connsiteX7" fmla="*/ 2 w 1682993"/>
                <a:gd name="connsiteY7" fmla="*/ 0 h 479137"/>
                <a:gd name="connsiteX0" fmla="*/ 22 w 1683013"/>
                <a:gd name="connsiteY0" fmla="*/ 0 h 473123"/>
                <a:gd name="connsiteX1" fmla="*/ 893803 w 1683013"/>
                <a:gd name="connsiteY1" fmla="*/ 6374 h 473123"/>
                <a:gd name="connsiteX2" fmla="*/ 1661058 w 1683013"/>
                <a:gd name="connsiteY2" fmla="*/ 193387 h 473123"/>
                <a:gd name="connsiteX3" fmla="*/ 1683013 w 1683013"/>
                <a:gd name="connsiteY3" fmla="*/ 245775 h 473123"/>
                <a:gd name="connsiteX4" fmla="*/ 1618195 w 1683013"/>
                <a:gd name="connsiteY4" fmla="*/ 360075 h 473123"/>
                <a:gd name="connsiteX5" fmla="*/ 831656 w 1683013"/>
                <a:gd name="connsiteY5" fmla="*/ 469613 h 473123"/>
                <a:gd name="connsiteX6" fmla="*/ 19457 w 1683013"/>
                <a:gd name="connsiteY6" fmla="*/ 473123 h 473123"/>
                <a:gd name="connsiteX7" fmla="*/ 22 w 1683013"/>
                <a:gd name="connsiteY7" fmla="*/ 0 h 473123"/>
                <a:gd name="connsiteX0" fmla="*/ 6226 w 1689217"/>
                <a:gd name="connsiteY0" fmla="*/ 0 h 473123"/>
                <a:gd name="connsiteX1" fmla="*/ 900007 w 1689217"/>
                <a:gd name="connsiteY1" fmla="*/ 6374 h 473123"/>
                <a:gd name="connsiteX2" fmla="*/ 1667262 w 1689217"/>
                <a:gd name="connsiteY2" fmla="*/ 193387 h 473123"/>
                <a:gd name="connsiteX3" fmla="*/ 1689217 w 1689217"/>
                <a:gd name="connsiteY3" fmla="*/ 245775 h 473123"/>
                <a:gd name="connsiteX4" fmla="*/ 1624399 w 1689217"/>
                <a:gd name="connsiteY4" fmla="*/ 360075 h 473123"/>
                <a:gd name="connsiteX5" fmla="*/ 837860 w 1689217"/>
                <a:gd name="connsiteY5" fmla="*/ 469613 h 473123"/>
                <a:gd name="connsiteX6" fmla="*/ 0 w 1689217"/>
                <a:gd name="connsiteY6" fmla="*/ 473123 h 473123"/>
                <a:gd name="connsiteX7" fmla="*/ 6226 w 1689217"/>
                <a:gd name="connsiteY7" fmla="*/ 0 h 47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217" h="473123">
                  <a:moveTo>
                    <a:pt x="6226" y="0"/>
                  </a:moveTo>
                  <a:lnTo>
                    <a:pt x="900007" y="6374"/>
                  </a:lnTo>
                  <a:lnTo>
                    <a:pt x="1667262" y="193387"/>
                  </a:lnTo>
                  <a:lnTo>
                    <a:pt x="1689217" y="245775"/>
                  </a:lnTo>
                  <a:lnTo>
                    <a:pt x="1624399" y="360075"/>
                  </a:lnTo>
                  <a:lnTo>
                    <a:pt x="837860" y="469613"/>
                  </a:lnTo>
                  <a:lnTo>
                    <a:pt x="0" y="473123"/>
                  </a:lnTo>
                  <a:cubicBezTo>
                    <a:pt x="794" y="310404"/>
                    <a:pt x="5432" y="162719"/>
                    <a:pt x="6226" y="0"/>
                  </a:cubicBezTo>
                  <a:close/>
                </a:path>
              </a:pathLst>
            </a:custGeom>
            <a:solidFill>
              <a:srgbClr val="FCECA8"/>
            </a:solidFill>
            <a:ln w="28575" cap="flat" cmpd="sng" algn="ctr">
              <a:no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Полилиния 33">
              <a:extLst>
                <a:ext uri="{FF2B5EF4-FFF2-40B4-BE49-F238E27FC236}">
                  <a16:creationId xmlns:a16="http://schemas.microsoft.com/office/drawing/2014/main" id="{41AB1686-8076-607D-5ADF-2C03F0DE87EF}"/>
                </a:ext>
              </a:extLst>
            </p:cNvPr>
            <p:cNvSpPr/>
            <p:nvPr/>
          </p:nvSpPr>
          <p:spPr>
            <a:xfrm flipH="1">
              <a:off x="-777258" y="2860809"/>
              <a:ext cx="1244330" cy="494351"/>
            </a:xfrm>
            <a:custGeom>
              <a:avLst/>
              <a:gdLst>
                <a:gd name="connsiteX0" fmla="*/ 2381 w 1485900"/>
                <a:gd name="connsiteY0" fmla="*/ 0 h 488156"/>
                <a:gd name="connsiteX1" fmla="*/ 1435894 w 1485900"/>
                <a:gd name="connsiteY1" fmla="*/ 202406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85900"/>
                <a:gd name="connsiteY0" fmla="*/ 0 h 488156"/>
                <a:gd name="connsiteX1" fmla="*/ 1416844 w 1485900"/>
                <a:gd name="connsiteY1" fmla="*/ 64573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85900"/>
                <a:gd name="connsiteY0" fmla="*/ 0 h 488156"/>
                <a:gd name="connsiteX1" fmla="*/ 1416844 w 1485900"/>
                <a:gd name="connsiteY1" fmla="*/ 64573 h 488156"/>
                <a:gd name="connsiteX2" fmla="*/ 1485900 w 1485900"/>
                <a:gd name="connsiteY2" fmla="*/ 254794 h 488156"/>
                <a:gd name="connsiteX3" fmla="*/ 1422587 w 1485900"/>
                <a:gd name="connsiteY3" fmla="*/ 265346 h 488156"/>
                <a:gd name="connsiteX4" fmla="*/ 1393031 w 1485900"/>
                <a:gd name="connsiteY4" fmla="*/ 369094 h 488156"/>
                <a:gd name="connsiteX5" fmla="*/ 397669 w 1485900"/>
                <a:gd name="connsiteY5" fmla="*/ 478631 h 488156"/>
                <a:gd name="connsiteX6" fmla="*/ 0 w 1485900"/>
                <a:gd name="connsiteY6" fmla="*/ 488156 h 488156"/>
                <a:gd name="connsiteX7" fmla="*/ 2381 w 1485900"/>
                <a:gd name="connsiteY7" fmla="*/ 0 h 488156"/>
                <a:gd name="connsiteX0" fmla="*/ 2381 w 1443037"/>
                <a:gd name="connsiteY0" fmla="*/ 0 h 488156"/>
                <a:gd name="connsiteX1" fmla="*/ 1416844 w 1443037"/>
                <a:gd name="connsiteY1" fmla="*/ 64573 h 488156"/>
                <a:gd name="connsiteX2" fmla="*/ 1443037 w 1443037"/>
                <a:gd name="connsiteY2" fmla="*/ 185878 h 488156"/>
                <a:gd name="connsiteX3" fmla="*/ 1422587 w 1443037"/>
                <a:gd name="connsiteY3" fmla="*/ 265346 h 488156"/>
                <a:gd name="connsiteX4" fmla="*/ 1393031 w 1443037"/>
                <a:gd name="connsiteY4" fmla="*/ 369094 h 488156"/>
                <a:gd name="connsiteX5" fmla="*/ 397669 w 1443037"/>
                <a:gd name="connsiteY5" fmla="*/ 478631 h 488156"/>
                <a:gd name="connsiteX6" fmla="*/ 0 w 1443037"/>
                <a:gd name="connsiteY6" fmla="*/ 488156 h 488156"/>
                <a:gd name="connsiteX7" fmla="*/ 2381 w 1443037"/>
                <a:gd name="connsiteY7" fmla="*/ 0 h 488156"/>
                <a:gd name="connsiteX0" fmla="*/ 0 w 1930403"/>
                <a:gd name="connsiteY0" fmla="*/ 0 h 476906"/>
                <a:gd name="connsiteX1" fmla="*/ 1904210 w 1930403"/>
                <a:gd name="connsiteY1" fmla="*/ 53323 h 476906"/>
                <a:gd name="connsiteX2" fmla="*/ 1930403 w 1930403"/>
                <a:gd name="connsiteY2" fmla="*/ 174628 h 476906"/>
                <a:gd name="connsiteX3" fmla="*/ 1909953 w 1930403"/>
                <a:gd name="connsiteY3" fmla="*/ 254096 h 476906"/>
                <a:gd name="connsiteX4" fmla="*/ 1880397 w 1930403"/>
                <a:gd name="connsiteY4" fmla="*/ 357844 h 476906"/>
                <a:gd name="connsiteX5" fmla="*/ 885035 w 1930403"/>
                <a:gd name="connsiteY5" fmla="*/ 467381 h 476906"/>
                <a:gd name="connsiteX6" fmla="*/ 487366 w 1930403"/>
                <a:gd name="connsiteY6" fmla="*/ 476906 h 476906"/>
                <a:gd name="connsiteX7" fmla="*/ 0 w 1930403"/>
                <a:gd name="connsiteY7" fmla="*/ 0 h 476906"/>
                <a:gd name="connsiteX0" fmla="*/ 16 w 1930419"/>
                <a:gd name="connsiteY0" fmla="*/ 0 h 476906"/>
                <a:gd name="connsiteX1" fmla="*/ 1904226 w 1930419"/>
                <a:gd name="connsiteY1" fmla="*/ 53323 h 476906"/>
                <a:gd name="connsiteX2" fmla="*/ 1930419 w 1930419"/>
                <a:gd name="connsiteY2" fmla="*/ 174628 h 476906"/>
                <a:gd name="connsiteX3" fmla="*/ 1909969 w 1930419"/>
                <a:gd name="connsiteY3" fmla="*/ 254096 h 476906"/>
                <a:gd name="connsiteX4" fmla="*/ 1880413 w 1930419"/>
                <a:gd name="connsiteY4" fmla="*/ 357844 h 476906"/>
                <a:gd name="connsiteX5" fmla="*/ 885051 w 1930419"/>
                <a:gd name="connsiteY5" fmla="*/ 467381 h 476906"/>
                <a:gd name="connsiteX6" fmla="*/ 24843 w 1930419"/>
                <a:gd name="connsiteY6" fmla="*/ 476906 h 476906"/>
                <a:gd name="connsiteX7" fmla="*/ 16 w 1930419"/>
                <a:gd name="connsiteY7" fmla="*/ 0 h 476906"/>
                <a:gd name="connsiteX0" fmla="*/ 40 w 1930443"/>
                <a:gd name="connsiteY0" fmla="*/ 0 h 476906"/>
                <a:gd name="connsiteX1" fmla="*/ 1904250 w 1930443"/>
                <a:gd name="connsiteY1" fmla="*/ 53323 h 476906"/>
                <a:gd name="connsiteX2" fmla="*/ 1930443 w 1930443"/>
                <a:gd name="connsiteY2" fmla="*/ 174628 h 476906"/>
                <a:gd name="connsiteX3" fmla="*/ 1909993 w 1930443"/>
                <a:gd name="connsiteY3" fmla="*/ 254096 h 476906"/>
                <a:gd name="connsiteX4" fmla="*/ 1880437 w 1930443"/>
                <a:gd name="connsiteY4" fmla="*/ 357844 h 476906"/>
                <a:gd name="connsiteX5" fmla="*/ 885075 w 1930443"/>
                <a:gd name="connsiteY5" fmla="*/ 467381 h 476906"/>
                <a:gd name="connsiteX6" fmla="*/ 9320 w 1930443"/>
                <a:gd name="connsiteY6" fmla="*/ 476906 h 476906"/>
                <a:gd name="connsiteX7" fmla="*/ 40 w 1930443"/>
                <a:gd name="connsiteY7" fmla="*/ 0 h 47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443" h="476906">
                  <a:moveTo>
                    <a:pt x="40" y="0"/>
                  </a:moveTo>
                  <a:lnTo>
                    <a:pt x="1904250" y="53323"/>
                  </a:lnTo>
                  <a:lnTo>
                    <a:pt x="1930443" y="174628"/>
                  </a:lnTo>
                  <a:cubicBezTo>
                    <a:pt x="1925214" y="175083"/>
                    <a:pt x="1915222" y="253641"/>
                    <a:pt x="1909993" y="254096"/>
                  </a:cubicBezTo>
                  <a:lnTo>
                    <a:pt x="1880437" y="357844"/>
                  </a:lnTo>
                  <a:lnTo>
                    <a:pt x="885075" y="467381"/>
                  </a:lnTo>
                  <a:lnTo>
                    <a:pt x="9320" y="476906"/>
                  </a:lnTo>
                  <a:cubicBezTo>
                    <a:pt x="10114" y="314187"/>
                    <a:pt x="-754" y="162719"/>
                    <a:pt x="40" y="0"/>
                  </a:cubicBezTo>
                  <a:close/>
                </a:path>
              </a:pathLst>
            </a:custGeom>
            <a:solidFill>
              <a:srgbClr val="FCECA8"/>
            </a:solidFill>
            <a:ln w="28575" cap="flat" cmpd="sng" algn="ctr">
              <a:no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4" name="Полилиния 29">
              <a:extLst>
                <a:ext uri="{FF2B5EF4-FFF2-40B4-BE49-F238E27FC236}">
                  <a16:creationId xmlns:a16="http://schemas.microsoft.com/office/drawing/2014/main" id="{76626497-2253-9C34-091C-ADD888B253F8}"/>
                </a:ext>
              </a:extLst>
            </p:cNvPr>
            <p:cNvSpPr/>
            <p:nvPr/>
          </p:nvSpPr>
          <p:spPr>
            <a:xfrm>
              <a:off x="-947432" y="2266127"/>
              <a:ext cx="1414505" cy="741227"/>
            </a:xfrm>
            <a:custGeom>
              <a:avLst/>
              <a:gdLst>
                <a:gd name="connsiteX0" fmla="*/ 1613208 w 1613208"/>
                <a:gd name="connsiteY0" fmla="*/ 591983 h 1304742"/>
                <a:gd name="connsiteX1" fmla="*/ 1324707 w 1613208"/>
                <a:gd name="connsiteY1" fmla="*/ 596873 h 1304742"/>
                <a:gd name="connsiteX2" fmla="*/ 1200016 w 1613208"/>
                <a:gd name="connsiteY2" fmla="*/ 584648 h 1304742"/>
                <a:gd name="connsiteX3" fmla="*/ 945745 w 1613208"/>
                <a:gd name="connsiteY3" fmla="*/ 457513 h 1304742"/>
                <a:gd name="connsiteX4" fmla="*/ 642575 w 1613208"/>
                <a:gd name="connsiteY4" fmla="*/ 222800 h 1304742"/>
                <a:gd name="connsiteX5" fmla="*/ 339405 w 1613208"/>
                <a:gd name="connsiteY5" fmla="*/ 56546 h 1304742"/>
                <a:gd name="connsiteX6" fmla="*/ 65574 w 1613208"/>
                <a:gd name="connsiteY6" fmla="*/ 313 h 1304742"/>
                <a:gd name="connsiteX7" fmla="*/ 6895 w 1613208"/>
                <a:gd name="connsiteY7" fmla="*/ 76105 h 1304742"/>
                <a:gd name="connsiteX8" fmla="*/ 182930 w 1613208"/>
                <a:gd name="connsiteY8" fmla="*/ 364606 h 1304742"/>
                <a:gd name="connsiteX9" fmla="*/ 180485 w 1613208"/>
                <a:gd name="connsiteY9" fmla="*/ 516191 h 1304742"/>
                <a:gd name="connsiteX10" fmla="*/ 170705 w 1613208"/>
                <a:gd name="connsiteY10" fmla="*/ 1293675 h 1304742"/>
                <a:gd name="connsiteX11" fmla="*/ 505659 w 1613208"/>
                <a:gd name="connsiteY11" fmla="*/ 902488 h 1304742"/>
                <a:gd name="connsiteX0" fmla="*/ 1613208 w 1613208"/>
                <a:gd name="connsiteY0" fmla="*/ 591983 h 1293675"/>
                <a:gd name="connsiteX1" fmla="*/ 1324707 w 1613208"/>
                <a:gd name="connsiteY1" fmla="*/ 596873 h 1293675"/>
                <a:gd name="connsiteX2" fmla="*/ 1200016 w 1613208"/>
                <a:gd name="connsiteY2" fmla="*/ 584648 h 1293675"/>
                <a:gd name="connsiteX3" fmla="*/ 945745 w 1613208"/>
                <a:gd name="connsiteY3" fmla="*/ 457513 h 1293675"/>
                <a:gd name="connsiteX4" fmla="*/ 642575 w 1613208"/>
                <a:gd name="connsiteY4" fmla="*/ 222800 h 1293675"/>
                <a:gd name="connsiteX5" fmla="*/ 339405 w 1613208"/>
                <a:gd name="connsiteY5" fmla="*/ 56546 h 1293675"/>
                <a:gd name="connsiteX6" fmla="*/ 65574 w 1613208"/>
                <a:gd name="connsiteY6" fmla="*/ 313 h 1293675"/>
                <a:gd name="connsiteX7" fmla="*/ 6895 w 1613208"/>
                <a:gd name="connsiteY7" fmla="*/ 76105 h 1293675"/>
                <a:gd name="connsiteX8" fmla="*/ 182930 w 1613208"/>
                <a:gd name="connsiteY8" fmla="*/ 364606 h 1293675"/>
                <a:gd name="connsiteX9" fmla="*/ 180485 w 1613208"/>
                <a:gd name="connsiteY9" fmla="*/ 516191 h 1293675"/>
                <a:gd name="connsiteX10" fmla="*/ 170705 w 1613208"/>
                <a:gd name="connsiteY10" fmla="*/ 1293675 h 1293675"/>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4375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741226"/>
                <a:gd name="connsiteX1" fmla="*/ 1200016 w 1613208"/>
                <a:gd name="connsiteY1" fmla="*/ 584648 h 741226"/>
                <a:gd name="connsiteX2" fmla="*/ 945745 w 1613208"/>
                <a:gd name="connsiteY2" fmla="*/ 457513 h 741226"/>
                <a:gd name="connsiteX3" fmla="*/ 642575 w 1613208"/>
                <a:gd name="connsiteY3" fmla="*/ 222800 h 741226"/>
                <a:gd name="connsiteX4" fmla="*/ 339405 w 1613208"/>
                <a:gd name="connsiteY4" fmla="*/ 56546 h 741226"/>
                <a:gd name="connsiteX5" fmla="*/ 65574 w 1613208"/>
                <a:gd name="connsiteY5" fmla="*/ 313 h 741226"/>
                <a:gd name="connsiteX6" fmla="*/ 6895 w 1613208"/>
                <a:gd name="connsiteY6" fmla="*/ 76105 h 741226"/>
                <a:gd name="connsiteX7" fmla="*/ 182930 w 1613208"/>
                <a:gd name="connsiteY7" fmla="*/ 364606 h 741226"/>
                <a:gd name="connsiteX8" fmla="*/ 180485 w 1613208"/>
                <a:gd name="connsiteY8" fmla="*/ 516191 h 741226"/>
                <a:gd name="connsiteX9" fmla="*/ 170706 w 1613208"/>
                <a:gd name="connsiteY9" fmla="*/ 741226 h 741226"/>
                <a:gd name="connsiteX0" fmla="*/ 2106842 w 2106842"/>
                <a:gd name="connsiteY0" fmla="*/ 588096 h 741226"/>
                <a:gd name="connsiteX1" fmla="*/ 1200016 w 2106842"/>
                <a:gd name="connsiteY1" fmla="*/ 584648 h 741226"/>
                <a:gd name="connsiteX2" fmla="*/ 945745 w 2106842"/>
                <a:gd name="connsiteY2" fmla="*/ 457513 h 741226"/>
                <a:gd name="connsiteX3" fmla="*/ 642575 w 2106842"/>
                <a:gd name="connsiteY3" fmla="*/ 222800 h 741226"/>
                <a:gd name="connsiteX4" fmla="*/ 339405 w 2106842"/>
                <a:gd name="connsiteY4" fmla="*/ 56546 h 741226"/>
                <a:gd name="connsiteX5" fmla="*/ 65574 w 2106842"/>
                <a:gd name="connsiteY5" fmla="*/ 313 h 741226"/>
                <a:gd name="connsiteX6" fmla="*/ 6895 w 2106842"/>
                <a:gd name="connsiteY6" fmla="*/ 76105 h 741226"/>
                <a:gd name="connsiteX7" fmla="*/ 182930 w 2106842"/>
                <a:gd name="connsiteY7" fmla="*/ 364606 h 741226"/>
                <a:gd name="connsiteX8" fmla="*/ 180485 w 2106842"/>
                <a:gd name="connsiteY8" fmla="*/ 516191 h 741226"/>
                <a:gd name="connsiteX9" fmla="*/ 170706 w 2106842"/>
                <a:gd name="connsiteY9" fmla="*/ 741226 h 741226"/>
                <a:gd name="connsiteX0" fmla="*/ 2106842 w 2106842"/>
                <a:gd name="connsiteY0" fmla="*/ 588096 h 741226"/>
                <a:gd name="connsiteX1" fmla="*/ 1437825 w 2106842"/>
                <a:gd name="connsiteY1" fmla="*/ 589456 h 741226"/>
                <a:gd name="connsiteX2" fmla="*/ 1200016 w 2106842"/>
                <a:gd name="connsiteY2" fmla="*/ 584648 h 741226"/>
                <a:gd name="connsiteX3" fmla="*/ 945745 w 2106842"/>
                <a:gd name="connsiteY3" fmla="*/ 457513 h 741226"/>
                <a:gd name="connsiteX4" fmla="*/ 642575 w 2106842"/>
                <a:gd name="connsiteY4" fmla="*/ 222800 h 741226"/>
                <a:gd name="connsiteX5" fmla="*/ 339405 w 2106842"/>
                <a:gd name="connsiteY5" fmla="*/ 56546 h 741226"/>
                <a:gd name="connsiteX6" fmla="*/ 65574 w 2106842"/>
                <a:gd name="connsiteY6" fmla="*/ 313 h 741226"/>
                <a:gd name="connsiteX7" fmla="*/ 6895 w 2106842"/>
                <a:gd name="connsiteY7" fmla="*/ 76105 h 741226"/>
                <a:gd name="connsiteX8" fmla="*/ 182930 w 2106842"/>
                <a:gd name="connsiteY8" fmla="*/ 364606 h 741226"/>
                <a:gd name="connsiteX9" fmla="*/ 180485 w 2106842"/>
                <a:gd name="connsiteY9" fmla="*/ 516191 h 741226"/>
                <a:gd name="connsiteX10" fmla="*/ 170706 w 2106842"/>
                <a:gd name="connsiteY10" fmla="*/ 741226 h 741226"/>
                <a:gd name="connsiteX0" fmla="*/ 2106842 w 2106842"/>
                <a:gd name="connsiteY0" fmla="*/ 588096 h 741226"/>
                <a:gd name="connsiteX1" fmla="*/ 1437825 w 2106842"/>
                <a:gd name="connsiteY1" fmla="*/ 589456 h 741226"/>
                <a:gd name="connsiteX2" fmla="*/ 1200016 w 2106842"/>
                <a:gd name="connsiteY2" fmla="*/ 584648 h 741226"/>
                <a:gd name="connsiteX3" fmla="*/ 945745 w 2106842"/>
                <a:gd name="connsiteY3" fmla="*/ 457513 h 741226"/>
                <a:gd name="connsiteX4" fmla="*/ 642575 w 2106842"/>
                <a:gd name="connsiteY4" fmla="*/ 222800 h 741226"/>
                <a:gd name="connsiteX5" fmla="*/ 339405 w 2106842"/>
                <a:gd name="connsiteY5" fmla="*/ 56546 h 741226"/>
                <a:gd name="connsiteX6" fmla="*/ 65574 w 2106842"/>
                <a:gd name="connsiteY6" fmla="*/ 313 h 741226"/>
                <a:gd name="connsiteX7" fmla="*/ 6895 w 2106842"/>
                <a:gd name="connsiteY7" fmla="*/ 76105 h 741226"/>
                <a:gd name="connsiteX8" fmla="*/ 182930 w 2106842"/>
                <a:gd name="connsiteY8" fmla="*/ 364606 h 741226"/>
                <a:gd name="connsiteX9" fmla="*/ 180485 w 2106842"/>
                <a:gd name="connsiteY9" fmla="*/ 516191 h 741226"/>
                <a:gd name="connsiteX10" fmla="*/ 170706 w 2106842"/>
                <a:gd name="connsiteY10" fmla="*/ 741226 h 741226"/>
                <a:gd name="connsiteX0" fmla="*/ 1437825 w 1437825"/>
                <a:gd name="connsiteY0" fmla="*/ 589456 h 741226"/>
                <a:gd name="connsiteX1" fmla="*/ 1200016 w 1437825"/>
                <a:gd name="connsiteY1" fmla="*/ 584648 h 741226"/>
                <a:gd name="connsiteX2" fmla="*/ 945745 w 1437825"/>
                <a:gd name="connsiteY2" fmla="*/ 457513 h 741226"/>
                <a:gd name="connsiteX3" fmla="*/ 642575 w 1437825"/>
                <a:gd name="connsiteY3" fmla="*/ 222800 h 741226"/>
                <a:gd name="connsiteX4" fmla="*/ 339405 w 1437825"/>
                <a:gd name="connsiteY4" fmla="*/ 56546 h 741226"/>
                <a:gd name="connsiteX5" fmla="*/ 65574 w 1437825"/>
                <a:gd name="connsiteY5" fmla="*/ 313 h 741226"/>
                <a:gd name="connsiteX6" fmla="*/ 6895 w 1437825"/>
                <a:gd name="connsiteY6" fmla="*/ 76105 h 741226"/>
                <a:gd name="connsiteX7" fmla="*/ 182930 w 1437825"/>
                <a:gd name="connsiteY7" fmla="*/ 364606 h 741226"/>
                <a:gd name="connsiteX8" fmla="*/ 180485 w 1437825"/>
                <a:gd name="connsiteY8" fmla="*/ 516191 h 741226"/>
                <a:gd name="connsiteX9" fmla="*/ 170706 w 1437825"/>
                <a:gd name="connsiteY9" fmla="*/ 741226 h 741226"/>
                <a:gd name="connsiteX0" fmla="*/ 1414505 w 1414505"/>
                <a:gd name="connsiteY0" fmla="*/ 589456 h 741226"/>
                <a:gd name="connsiteX1" fmla="*/ 1200016 w 1414505"/>
                <a:gd name="connsiteY1" fmla="*/ 584648 h 741226"/>
                <a:gd name="connsiteX2" fmla="*/ 945745 w 1414505"/>
                <a:gd name="connsiteY2" fmla="*/ 457513 h 741226"/>
                <a:gd name="connsiteX3" fmla="*/ 642575 w 1414505"/>
                <a:gd name="connsiteY3" fmla="*/ 222800 h 741226"/>
                <a:gd name="connsiteX4" fmla="*/ 339405 w 1414505"/>
                <a:gd name="connsiteY4" fmla="*/ 56546 h 741226"/>
                <a:gd name="connsiteX5" fmla="*/ 65574 w 1414505"/>
                <a:gd name="connsiteY5" fmla="*/ 313 h 741226"/>
                <a:gd name="connsiteX6" fmla="*/ 6895 w 1414505"/>
                <a:gd name="connsiteY6" fmla="*/ 76105 h 741226"/>
                <a:gd name="connsiteX7" fmla="*/ 182930 w 1414505"/>
                <a:gd name="connsiteY7" fmla="*/ 364606 h 741226"/>
                <a:gd name="connsiteX8" fmla="*/ 180485 w 1414505"/>
                <a:gd name="connsiteY8" fmla="*/ 516191 h 741226"/>
                <a:gd name="connsiteX9" fmla="*/ 170706 w 1414505"/>
                <a:gd name="connsiteY9" fmla="*/ 741226 h 741226"/>
                <a:gd name="connsiteX0" fmla="*/ 1422278 w 1422278"/>
                <a:gd name="connsiteY0" fmla="*/ 589456 h 741226"/>
                <a:gd name="connsiteX1" fmla="*/ 1200016 w 1422278"/>
                <a:gd name="connsiteY1" fmla="*/ 584648 h 741226"/>
                <a:gd name="connsiteX2" fmla="*/ 945745 w 1422278"/>
                <a:gd name="connsiteY2" fmla="*/ 457513 h 741226"/>
                <a:gd name="connsiteX3" fmla="*/ 642575 w 1422278"/>
                <a:gd name="connsiteY3" fmla="*/ 222800 h 741226"/>
                <a:gd name="connsiteX4" fmla="*/ 339405 w 1422278"/>
                <a:gd name="connsiteY4" fmla="*/ 56546 h 741226"/>
                <a:gd name="connsiteX5" fmla="*/ 65574 w 1422278"/>
                <a:gd name="connsiteY5" fmla="*/ 313 h 741226"/>
                <a:gd name="connsiteX6" fmla="*/ 6895 w 1422278"/>
                <a:gd name="connsiteY6" fmla="*/ 76105 h 741226"/>
                <a:gd name="connsiteX7" fmla="*/ 182930 w 1422278"/>
                <a:gd name="connsiteY7" fmla="*/ 364606 h 741226"/>
                <a:gd name="connsiteX8" fmla="*/ 180485 w 1422278"/>
                <a:gd name="connsiteY8" fmla="*/ 516191 h 741226"/>
                <a:gd name="connsiteX9" fmla="*/ 170706 w 1422278"/>
                <a:gd name="connsiteY9" fmla="*/ 741226 h 741226"/>
                <a:gd name="connsiteX0" fmla="*/ 1398958 w 1398958"/>
                <a:gd name="connsiteY0" fmla="*/ 612778 h 741226"/>
                <a:gd name="connsiteX1" fmla="*/ 1200016 w 1398958"/>
                <a:gd name="connsiteY1" fmla="*/ 584648 h 741226"/>
                <a:gd name="connsiteX2" fmla="*/ 945745 w 1398958"/>
                <a:gd name="connsiteY2" fmla="*/ 457513 h 741226"/>
                <a:gd name="connsiteX3" fmla="*/ 642575 w 1398958"/>
                <a:gd name="connsiteY3" fmla="*/ 222800 h 741226"/>
                <a:gd name="connsiteX4" fmla="*/ 339405 w 1398958"/>
                <a:gd name="connsiteY4" fmla="*/ 56546 h 741226"/>
                <a:gd name="connsiteX5" fmla="*/ 65574 w 1398958"/>
                <a:gd name="connsiteY5" fmla="*/ 313 h 741226"/>
                <a:gd name="connsiteX6" fmla="*/ 6895 w 1398958"/>
                <a:gd name="connsiteY6" fmla="*/ 76105 h 741226"/>
                <a:gd name="connsiteX7" fmla="*/ 182930 w 1398958"/>
                <a:gd name="connsiteY7" fmla="*/ 364606 h 741226"/>
                <a:gd name="connsiteX8" fmla="*/ 180485 w 1398958"/>
                <a:gd name="connsiteY8" fmla="*/ 516191 h 741226"/>
                <a:gd name="connsiteX9" fmla="*/ 170706 w 1398958"/>
                <a:gd name="connsiteY9" fmla="*/ 741226 h 741226"/>
                <a:gd name="connsiteX0" fmla="*/ 1398958 w 1398958"/>
                <a:gd name="connsiteY0" fmla="*/ 605004 h 741226"/>
                <a:gd name="connsiteX1" fmla="*/ 1200016 w 1398958"/>
                <a:gd name="connsiteY1" fmla="*/ 584648 h 741226"/>
                <a:gd name="connsiteX2" fmla="*/ 945745 w 1398958"/>
                <a:gd name="connsiteY2" fmla="*/ 457513 h 741226"/>
                <a:gd name="connsiteX3" fmla="*/ 642575 w 1398958"/>
                <a:gd name="connsiteY3" fmla="*/ 222800 h 741226"/>
                <a:gd name="connsiteX4" fmla="*/ 339405 w 1398958"/>
                <a:gd name="connsiteY4" fmla="*/ 56546 h 741226"/>
                <a:gd name="connsiteX5" fmla="*/ 65574 w 1398958"/>
                <a:gd name="connsiteY5" fmla="*/ 313 h 741226"/>
                <a:gd name="connsiteX6" fmla="*/ 6895 w 1398958"/>
                <a:gd name="connsiteY6" fmla="*/ 76105 h 741226"/>
                <a:gd name="connsiteX7" fmla="*/ 182930 w 1398958"/>
                <a:gd name="connsiteY7" fmla="*/ 364606 h 741226"/>
                <a:gd name="connsiteX8" fmla="*/ 180485 w 1398958"/>
                <a:gd name="connsiteY8" fmla="*/ 516191 h 741226"/>
                <a:gd name="connsiteX9" fmla="*/ 170706 w 1398958"/>
                <a:gd name="connsiteY9" fmla="*/ 741226 h 741226"/>
                <a:gd name="connsiteX0" fmla="*/ 1398958 w 1398958"/>
                <a:gd name="connsiteY0" fmla="*/ 605004 h 741226"/>
                <a:gd name="connsiteX1" fmla="*/ 1200016 w 1398958"/>
                <a:gd name="connsiteY1" fmla="*/ 584648 h 741226"/>
                <a:gd name="connsiteX2" fmla="*/ 945745 w 1398958"/>
                <a:gd name="connsiteY2" fmla="*/ 457513 h 741226"/>
                <a:gd name="connsiteX3" fmla="*/ 642575 w 1398958"/>
                <a:gd name="connsiteY3" fmla="*/ 222800 h 741226"/>
                <a:gd name="connsiteX4" fmla="*/ 339405 w 1398958"/>
                <a:gd name="connsiteY4" fmla="*/ 56546 h 741226"/>
                <a:gd name="connsiteX5" fmla="*/ 65574 w 1398958"/>
                <a:gd name="connsiteY5" fmla="*/ 313 h 741226"/>
                <a:gd name="connsiteX6" fmla="*/ 6895 w 1398958"/>
                <a:gd name="connsiteY6" fmla="*/ 76105 h 741226"/>
                <a:gd name="connsiteX7" fmla="*/ 182930 w 1398958"/>
                <a:gd name="connsiteY7" fmla="*/ 364606 h 741226"/>
                <a:gd name="connsiteX8" fmla="*/ 180485 w 1398958"/>
                <a:gd name="connsiteY8" fmla="*/ 516191 h 741226"/>
                <a:gd name="connsiteX9" fmla="*/ 170706 w 1398958"/>
                <a:gd name="connsiteY9" fmla="*/ 741226 h 741226"/>
                <a:gd name="connsiteX0" fmla="*/ 1398958 w 1398958"/>
                <a:gd name="connsiteY0" fmla="*/ 605004 h 741226"/>
                <a:gd name="connsiteX1" fmla="*/ 1200016 w 1398958"/>
                <a:gd name="connsiteY1" fmla="*/ 584648 h 741226"/>
                <a:gd name="connsiteX2" fmla="*/ 945745 w 1398958"/>
                <a:gd name="connsiteY2" fmla="*/ 457513 h 741226"/>
                <a:gd name="connsiteX3" fmla="*/ 642575 w 1398958"/>
                <a:gd name="connsiteY3" fmla="*/ 222800 h 741226"/>
                <a:gd name="connsiteX4" fmla="*/ 339405 w 1398958"/>
                <a:gd name="connsiteY4" fmla="*/ 56546 h 741226"/>
                <a:gd name="connsiteX5" fmla="*/ 65574 w 1398958"/>
                <a:gd name="connsiteY5" fmla="*/ 313 h 741226"/>
                <a:gd name="connsiteX6" fmla="*/ 6895 w 1398958"/>
                <a:gd name="connsiteY6" fmla="*/ 76105 h 741226"/>
                <a:gd name="connsiteX7" fmla="*/ 182930 w 1398958"/>
                <a:gd name="connsiteY7" fmla="*/ 364606 h 741226"/>
                <a:gd name="connsiteX8" fmla="*/ 180485 w 1398958"/>
                <a:gd name="connsiteY8" fmla="*/ 516191 h 741226"/>
                <a:gd name="connsiteX9" fmla="*/ 170706 w 1398958"/>
                <a:gd name="connsiteY9" fmla="*/ 741226 h 741226"/>
                <a:gd name="connsiteX0" fmla="*/ 1398958 w 1398958"/>
                <a:gd name="connsiteY0" fmla="*/ 605004 h 741226"/>
                <a:gd name="connsiteX1" fmla="*/ 1200016 w 1398958"/>
                <a:gd name="connsiteY1" fmla="*/ 584648 h 741226"/>
                <a:gd name="connsiteX2" fmla="*/ 945745 w 1398958"/>
                <a:gd name="connsiteY2" fmla="*/ 457513 h 741226"/>
                <a:gd name="connsiteX3" fmla="*/ 642575 w 1398958"/>
                <a:gd name="connsiteY3" fmla="*/ 222800 h 741226"/>
                <a:gd name="connsiteX4" fmla="*/ 339405 w 1398958"/>
                <a:gd name="connsiteY4" fmla="*/ 56546 h 741226"/>
                <a:gd name="connsiteX5" fmla="*/ 65574 w 1398958"/>
                <a:gd name="connsiteY5" fmla="*/ 313 h 741226"/>
                <a:gd name="connsiteX6" fmla="*/ 6895 w 1398958"/>
                <a:gd name="connsiteY6" fmla="*/ 76105 h 741226"/>
                <a:gd name="connsiteX7" fmla="*/ 182930 w 1398958"/>
                <a:gd name="connsiteY7" fmla="*/ 364606 h 741226"/>
                <a:gd name="connsiteX8" fmla="*/ 180485 w 1398958"/>
                <a:gd name="connsiteY8" fmla="*/ 516191 h 741226"/>
                <a:gd name="connsiteX9" fmla="*/ 170706 w 1398958"/>
                <a:gd name="connsiteY9" fmla="*/ 741226 h 741226"/>
                <a:gd name="connsiteX0" fmla="*/ 1414505 w 1414505"/>
                <a:gd name="connsiteY0" fmla="*/ 605004 h 741226"/>
                <a:gd name="connsiteX1" fmla="*/ 1200016 w 1414505"/>
                <a:gd name="connsiteY1" fmla="*/ 584648 h 741226"/>
                <a:gd name="connsiteX2" fmla="*/ 945745 w 1414505"/>
                <a:gd name="connsiteY2" fmla="*/ 457513 h 741226"/>
                <a:gd name="connsiteX3" fmla="*/ 642575 w 1414505"/>
                <a:gd name="connsiteY3" fmla="*/ 222800 h 741226"/>
                <a:gd name="connsiteX4" fmla="*/ 339405 w 1414505"/>
                <a:gd name="connsiteY4" fmla="*/ 56546 h 741226"/>
                <a:gd name="connsiteX5" fmla="*/ 65574 w 1414505"/>
                <a:gd name="connsiteY5" fmla="*/ 313 h 741226"/>
                <a:gd name="connsiteX6" fmla="*/ 6895 w 1414505"/>
                <a:gd name="connsiteY6" fmla="*/ 76105 h 741226"/>
                <a:gd name="connsiteX7" fmla="*/ 182930 w 1414505"/>
                <a:gd name="connsiteY7" fmla="*/ 364606 h 741226"/>
                <a:gd name="connsiteX8" fmla="*/ 180485 w 1414505"/>
                <a:gd name="connsiteY8" fmla="*/ 516191 h 741226"/>
                <a:gd name="connsiteX9" fmla="*/ 170706 w 1414505"/>
                <a:gd name="connsiteY9" fmla="*/ 741226 h 74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505" h="741226">
                  <a:moveTo>
                    <a:pt x="1414505" y="605004"/>
                  </a:moveTo>
                  <a:cubicBezTo>
                    <a:pt x="1263367" y="604429"/>
                    <a:pt x="1329966" y="593684"/>
                    <a:pt x="1200016" y="584648"/>
                  </a:cubicBezTo>
                  <a:cubicBezTo>
                    <a:pt x="1093386" y="552292"/>
                    <a:pt x="1038652" y="517821"/>
                    <a:pt x="945745" y="457513"/>
                  </a:cubicBezTo>
                  <a:cubicBezTo>
                    <a:pt x="852838" y="397205"/>
                    <a:pt x="743632" y="289628"/>
                    <a:pt x="642575" y="222800"/>
                  </a:cubicBezTo>
                  <a:cubicBezTo>
                    <a:pt x="541518" y="155972"/>
                    <a:pt x="435572" y="93627"/>
                    <a:pt x="339405" y="56546"/>
                  </a:cubicBezTo>
                  <a:cubicBezTo>
                    <a:pt x="243238" y="19465"/>
                    <a:pt x="120992" y="-2947"/>
                    <a:pt x="65574" y="313"/>
                  </a:cubicBezTo>
                  <a:cubicBezTo>
                    <a:pt x="10156" y="3573"/>
                    <a:pt x="-12664" y="15390"/>
                    <a:pt x="6895" y="76105"/>
                  </a:cubicBezTo>
                  <a:cubicBezTo>
                    <a:pt x="26454" y="136820"/>
                    <a:pt x="153998" y="291258"/>
                    <a:pt x="182930" y="364606"/>
                  </a:cubicBezTo>
                  <a:cubicBezTo>
                    <a:pt x="211862" y="437954"/>
                    <a:pt x="182522" y="453421"/>
                    <a:pt x="180485" y="516191"/>
                  </a:cubicBezTo>
                  <a:cubicBezTo>
                    <a:pt x="178448" y="578961"/>
                    <a:pt x="178422" y="481580"/>
                    <a:pt x="170706" y="741226"/>
                  </a:cubicBezTo>
                </a:path>
              </a:pathLst>
            </a:custGeom>
            <a:solidFill>
              <a:srgbClr val="FCECA8"/>
            </a:solid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5" name="Полилиния 32">
              <a:extLst>
                <a:ext uri="{FF2B5EF4-FFF2-40B4-BE49-F238E27FC236}">
                  <a16:creationId xmlns:a16="http://schemas.microsoft.com/office/drawing/2014/main" id="{B91EC94B-9EAF-571A-E81C-02B45BEA640A}"/>
                </a:ext>
              </a:extLst>
            </p:cNvPr>
            <p:cNvSpPr/>
            <p:nvPr/>
          </p:nvSpPr>
          <p:spPr>
            <a:xfrm flipV="1">
              <a:off x="-954676" y="3006461"/>
              <a:ext cx="1421749" cy="931726"/>
            </a:xfrm>
            <a:custGeom>
              <a:avLst/>
              <a:gdLst>
                <a:gd name="connsiteX0" fmla="*/ 1613208 w 1613208"/>
                <a:gd name="connsiteY0" fmla="*/ 591983 h 1304742"/>
                <a:gd name="connsiteX1" fmla="*/ 1324707 w 1613208"/>
                <a:gd name="connsiteY1" fmla="*/ 596873 h 1304742"/>
                <a:gd name="connsiteX2" fmla="*/ 1200016 w 1613208"/>
                <a:gd name="connsiteY2" fmla="*/ 584648 h 1304742"/>
                <a:gd name="connsiteX3" fmla="*/ 945745 w 1613208"/>
                <a:gd name="connsiteY3" fmla="*/ 457513 h 1304742"/>
                <a:gd name="connsiteX4" fmla="*/ 642575 w 1613208"/>
                <a:gd name="connsiteY4" fmla="*/ 222800 h 1304742"/>
                <a:gd name="connsiteX5" fmla="*/ 339405 w 1613208"/>
                <a:gd name="connsiteY5" fmla="*/ 56546 h 1304742"/>
                <a:gd name="connsiteX6" fmla="*/ 65574 w 1613208"/>
                <a:gd name="connsiteY6" fmla="*/ 313 h 1304742"/>
                <a:gd name="connsiteX7" fmla="*/ 6895 w 1613208"/>
                <a:gd name="connsiteY7" fmla="*/ 76105 h 1304742"/>
                <a:gd name="connsiteX8" fmla="*/ 182930 w 1613208"/>
                <a:gd name="connsiteY8" fmla="*/ 364606 h 1304742"/>
                <a:gd name="connsiteX9" fmla="*/ 180485 w 1613208"/>
                <a:gd name="connsiteY9" fmla="*/ 516191 h 1304742"/>
                <a:gd name="connsiteX10" fmla="*/ 170705 w 1613208"/>
                <a:gd name="connsiteY10" fmla="*/ 1293675 h 1304742"/>
                <a:gd name="connsiteX11" fmla="*/ 505659 w 1613208"/>
                <a:gd name="connsiteY11" fmla="*/ 902488 h 1304742"/>
                <a:gd name="connsiteX0" fmla="*/ 1613208 w 1613208"/>
                <a:gd name="connsiteY0" fmla="*/ 591983 h 1293675"/>
                <a:gd name="connsiteX1" fmla="*/ 1324707 w 1613208"/>
                <a:gd name="connsiteY1" fmla="*/ 596873 h 1293675"/>
                <a:gd name="connsiteX2" fmla="*/ 1200016 w 1613208"/>
                <a:gd name="connsiteY2" fmla="*/ 584648 h 1293675"/>
                <a:gd name="connsiteX3" fmla="*/ 945745 w 1613208"/>
                <a:gd name="connsiteY3" fmla="*/ 457513 h 1293675"/>
                <a:gd name="connsiteX4" fmla="*/ 642575 w 1613208"/>
                <a:gd name="connsiteY4" fmla="*/ 222800 h 1293675"/>
                <a:gd name="connsiteX5" fmla="*/ 339405 w 1613208"/>
                <a:gd name="connsiteY5" fmla="*/ 56546 h 1293675"/>
                <a:gd name="connsiteX6" fmla="*/ 65574 w 1613208"/>
                <a:gd name="connsiteY6" fmla="*/ 313 h 1293675"/>
                <a:gd name="connsiteX7" fmla="*/ 6895 w 1613208"/>
                <a:gd name="connsiteY7" fmla="*/ 76105 h 1293675"/>
                <a:gd name="connsiteX8" fmla="*/ 182930 w 1613208"/>
                <a:gd name="connsiteY8" fmla="*/ 364606 h 1293675"/>
                <a:gd name="connsiteX9" fmla="*/ 180485 w 1613208"/>
                <a:gd name="connsiteY9" fmla="*/ 516191 h 1293675"/>
                <a:gd name="connsiteX10" fmla="*/ 170705 w 1613208"/>
                <a:gd name="connsiteY10" fmla="*/ 1293675 h 1293675"/>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4375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803138"/>
                <a:gd name="connsiteX1" fmla="*/ 1200016 w 1613208"/>
                <a:gd name="connsiteY1" fmla="*/ 584648 h 803138"/>
                <a:gd name="connsiteX2" fmla="*/ 945745 w 1613208"/>
                <a:gd name="connsiteY2" fmla="*/ 457513 h 803138"/>
                <a:gd name="connsiteX3" fmla="*/ 642575 w 1613208"/>
                <a:gd name="connsiteY3" fmla="*/ 222800 h 803138"/>
                <a:gd name="connsiteX4" fmla="*/ 339405 w 1613208"/>
                <a:gd name="connsiteY4" fmla="*/ 56546 h 803138"/>
                <a:gd name="connsiteX5" fmla="*/ 65574 w 1613208"/>
                <a:gd name="connsiteY5" fmla="*/ 313 h 803138"/>
                <a:gd name="connsiteX6" fmla="*/ 6895 w 1613208"/>
                <a:gd name="connsiteY6" fmla="*/ 76105 h 803138"/>
                <a:gd name="connsiteX7" fmla="*/ 182930 w 1613208"/>
                <a:gd name="connsiteY7" fmla="*/ 364606 h 803138"/>
                <a:gd name="connsiteX8" fmla="*/ 180485 w 1613208"/>
                <a:gd name="connsiteY8" fmla="*/ 516191 h 803138"/>
                <a:gd name="connsiteX9" fmla="*/ 180230 w 1613208"/>
                <a:gd name="connsiteY9" fmla="*/ 803138 h 803138"/>
                <a:gd name="connsiteX0" fmla="*/ 1613208 w 1613208"/>
                <a:gd name="connsiteY0" fmla="*/ 591983 h 931726"/>
                <a:gd name="connsiteX1" fmla="*/ 1200016 w 1613208"/>
                <a:gd name="connsiteY1" fmla="*/ 584648 h 931726"/>
                <a:gd name="connsiteX2" fmla="*/ 945745 w 1613208"/>
                <a:gd name="connsiteY2" fmla="*/ 457513 h 931726"/>
                <a:gd name="connsiteX3" fmla="*/ 642575 w 1613208"/>
                <a:gd name="connsiteY3" fmla="*/ 222800 h 931726"/>
                <a:gd name="connsiteX4" fmla="*/ 339405 w 1613208"/>
                <a:gd name="connsiteY4" fmla="*/ 56546 h 931726"/>
                <a:gd name="connsiteX5" fmla="*/ 65574 w 1613208"/>
                <a:gd name="connsiteY5" fmla="*/ 313 h 931726"/>
                <a:gd name="connsiteX6" fmla="*/ 6895 w 1613208"/>
                <a:gd name="connsiteY6" fmla="*/ 76105 h 931726"/>
                <a:gd name="connsiteX7" fmla="*/ 182930 w 1613208"/>
                <a:gd name="connsiteY7" fmla="*/ 364606 h 931726"/>
                <a:gd name="connsiteX8" fmla="*/ 180485 w 1613208"/>
                <a:gd name="connsiteY8" fmla="*/ 516191 h 931726"/>
                <a:gd name="connsiteX9" fmla="*/ 184993 w 1613208"/>
                <a:gd name="connsiteY9" fmla="*/ 931726 h 931726"/>
                <a:gd name="connsiteX0" fmla="*/ 2102956 w 2102956"/>
                <a:gd name="connsiteY0" fmla="*/ 584209 h 931726"/>
                <a:gd name="connsiteX1" fmla="*/ 1200016 w 2102956"/>
                <a:gd name="connsiteY1" fmla="*/ 584648 h 931726"/>
                <a:gd name="connsiteX2" fmla="*/ 945745 w 2102956"/>
                <a:gd name="connsiteY2" fmla="*/ 457513 h 931726"/>
                <a:gd name="connsiteX3" fmla="*/ 642575 w 2102956"/>
                <a:gd name="connsiteY3" fmla="*/ 222800 h 931726"/>
                <a:gd name="connsiteX4" fmla="*/ 339405 w 2102956"/>
                <a:gd name="connsiteY4" fmla="*/ 56546 h 931726"/>
                <a:gd name="connsiteX5" fmla="*/ 65574 w 2102956"/>
                <a:gd name="connsiteY5" fmla="*/ 313 h 931726"/>
                <a:gd name="connsiteX6" fmla="*/ 6895 w 2102956"/>
                <a:gd name="connsiteY6" fmla="*/ 76105 h 931726"/>
                <a:gd name="connsiteX7" fmla="*/ 182930 w 2102956"/>
                <a:gd name="connsiteY7" fmla="*/ 364606 h 931726"/>
                <a:gd name="connsiteX8" fmla="*/ 180485 w 2102956"/>
                <a:gd name="connsiteY8" fmla="*/ 516191 h 931726"/>
                <a:gd name="connsiteX9" fmla="*/ 184993 w 2102956"/>
                <a:gd name="connsiteY9" fmla="*/ 931726 h 931726"/>
                <a:gd name="connsiteX0" fmla="*/ 2102956 w 2102956"/>
                <a:gd name="connsiteY0" fmla="*/ 584209 h 931726"/>
                <a:gd name="connsiteX1" fmla="*/ 1421749 w 2102956"/>
                <a:gd name="connsiteY1" fmla="*/ 585082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2102956 w 2102956"/>
                <a:gd name="connsiteY0" fmla="*/ 584209 h 931726"/>
                <a:gd name="connsiteX1" fmla="*/ 1421749 w 2102956"/>
                <a:gd name="connsiteY1" fmla="*/ 585082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2102956 w 2102956"/>
                <a:gd name="connsiteY0" fmla="*/ 584209 h 931726"/>
                <a:gd name="connsiteX1" fmla="*/ 1421749 w 2102956"/>
                <a:gd name="connsiteY1" fmla="*/ 585082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1421749 w 1421749"/>
                <a:gd name="connsiteY0" fmla="*/ 585082 h 931726"/>
                <a:gd name="connsiteX1" fmla="*/ 1200016 w 1421749"/>
                <a:gd name="connsiteY1" fmla="*/ 584648 h 931726"/>
                <a:gd name="connsiteX2" fmla="*/ 945745 w 1421749"/>
                <a:gd name="connsiteY2" fmla="*/ 457513 h 931726"/>
                <a:gd name="connsiteX3" fmla="*/ 642575 w 1421749"/>
                <a:gd name="connsiteY3" fmla="*/ 222800 h 931726"/>
                <a:gd name="connsiteX4" fmla="*/ 339405 w 1421749"/>
                <a:gd name="connsiteY4" fmla="*/ 56546 h 931726"/>
                <a:gd name="connsiteX5" fmla="*/ 65574 w 1421749"/>
                <a:gd name="connsiteY5" fmla="*/ 313 h 931726"/>
                <a:gd name="connsiteX6" fmla="*/ 6895 w 1421749"/>
                <a:gd name="connsiteY6" fmla="*/ 76105 h 931726"/>
                <a:gd name="connsiteX7" fmla="*/ 182930 w 1421749"/>
                <a:gd name="connsiteY7" fmla="*/ 364606 h 931726"/>
                <a:gd name="connsiteX8" fmla="*/ 180485 w 1421749"/>
                <a:gd name="connsiteY8" fmla="*/ 516191 h 931726"/>
                <a:gd name="connsiteX9" fmla="*/ 184993 w 1421749"/>
                <a:gd name="connsiteY9" fmla="*/ 931726 h 93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749" h="931726">
                  <a:moveTo>
                    <a:pt x="1421749" y="585082"/>
                  </a:moveTo>
                  <a:cubicBezTo>
                    <a:pt x="1271259" y="585155"/>
                    <a:pt x="1302671" y="590361"/>
                    <a:pt x="1200016" y="584648"/>
                  </a:cubicBezTo>
                  <a:cubicBezTo>
                    <a:pt x="1097361" y="578935"/>
                    <a:pt x="1038652" y="517821"/>
                    <a:pt x="945745" y="457513"/>
                  </a:cubicBezTo>
                  <a:cubicBezTo>
                    <a:pt x="852838" y="397205"/>
                    <a:pt x="743632" y="289628"/>
                    <a:pt x="642575" y="222800"/>
                  </a:cubicBezTo>
                  <a:cubicBezTo>
                    <a:pt x="541518" y="155972"/>
                    <a:pt x="435572" y="93627"/>
                    <a:pt x="339405" y="56546"/>
                  </a:cubicBezTo>
                  <a:cubicBezTo>
                    <a:pt x="243238" y="19465"/>
                    <a:pt x="120992" y="-2947"/>
                    <a:pt x="65574" y="313"/>
                  </a:cubicBezTo>
                  <a:cubicBezTo>
                    <a:pt x="10156" y="3573"/>
                    <a:pt x="-12664" y="15390"/>
                    <a:pt x="6895" y="76105"/>
                  </a:cubicBezTo>
                  <a:cubicBezTo>
                    <a:pt x="26454" y="136820"/>
                    <a:pt x="153998" y="291258"/>
                    <a:pt x="182930" y="364606"/>
                  </a:cubicBezTo>
                  <a:cubicBezTo>
                    <a:pt x="211862" y="437954"/>
                    <a:pt x="180141" y="421671"/>
                    <a:pt x="180485" y="516191"/>
                  </a:cubicBezTo>
                  <a:cubicBezTo>
                    <a:pt x="180829" y="610711"/>
                    <a:pt x="192709" y="672080"/>
                    <a:pt x="184993" y="931726"/>
                  </a:cubicBezTo>
                </a:path>
              </a:pathLst>
            </a:custGeom>
            <a:solidFill>
              <a:srgbClr val="FCECA8"/>
            </a:solid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6" name="Овал 30">
              <a:extLst>
                <a:ext uri="{FF2B5EF4-FFF2-40B4-BE49-F238E27FC236}">
                  <a16:creationId xmlns:a16="http://schemas.microsoft.com/office/drawing/2014/main" id="{844ECC8D-5492-2337-D1CF-4FC7AF80ADDA}"/>
                </a:ext>
              </a:extLst>
            </p:cNvPr>
            <p:cNvSpPr/>
            <p:nvPr/>
          </p:nvSpPr>
          <p:spPr>
            <a:xfrm>
              <a:off x="-852680" y="2572445"/>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 name="Овал 35">
              <a:extLst>
                <a:ext uri="{FF2B5EF4-FFF2-40B4-BE49-F238E27FC236}">
                  <a16:creationId xmlns:a16="http://schemas.microsoft.com/office/drawing/2014/main" id="{EF0F0E12-389D-90FD-5628-502AF5D7F97E}"/>
                </a:ext>
              </a:extLst>
            </p:cNvPr>
            <p:cNvSpPr/>
            <p:nvPr/>
          </p:nvSpPr>
          <p:spPr>
            <a:xfrm>
              <a:off x="-852683" y="2788547"/>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Овал 36">
              <a:extLst>
                <a:ext uri="{FF2B5EF4-FFF2-40B4-BE49-F238E27FC236}">
                  <a16:creationId xmlns:a16="http://schemas.microsoft.com/office/drawing/2014/main" id="{B5841DC4-B9D7-8973-4851-193DECD57D94}"/>
                </a:ext>
              </a:extLst>
            </p:cNvPr>
            <p:cNvSpPr/>
            <p:nvPr/>
          </p:nvSpPr>
          <p:spPr>
            <a:xfrm>
              <a:off x="-852683" y="3004651"/>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Овал 37">
              <a:extLst>
                <a:ext uri="{FF2B5EF4-FFF2-40B4-BE49-F238E27FC236}">
                  <a16:creationId xmlns:a16="http://schemas.microsoft.com/office/drawing/2014/main" id="{8F9F5C50-0CB8-B202-A14A-F695EFB06127}"/>
                </a:ext>
              </a:extLst>
            </p:cNvPr>
            <p:cNvSpPr/>
            <p:nvPr/>
          </p:nvSpPr>
          <p:spPr>
            <a:xfrm>
              <a:off x="-852683" y="3220752"/>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Овал 38">
              <a:extLst>
                <a:ext uri="{FF2B5EF4-FFF2-40B4-BE49-F238E27FC236}">
                  <a16:creationId xmlns:a16="http://schemas.microsoft.com/office/drawing/2014/main" id="{79E6F5AB-7533-BB02-2D25-8DAC0EE63C1C}"/>
                </a:ext>
              </a:extLst>
            </p:cNvPr>
            <p:cNvSpPr/>
            <p:nvPr/>
          </p:nvSpPr>
          <p:spPr>
            <a:xfrm>
              <a:off x="-852683" y="3436854"/>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3" name="Oval 94">
            <a:extLst>
              <a:ext uri="{FF2B5EF4-FFF2-40B4-BE49-F238E27FC236}">
                <a16:creationId xmlns:a16="http://schemas.microsoft.com/office/drawing/2014/main" id="{200E9C8B-D400-CF41-5C8E-96AC7CF48568}"/>
              </a:ext>
            </a:extLst>
          </p:cNvPr>
          <p:cNvSpPr>
            <a:spLocks noChangeAspect="1" noChangeArrowheads="1"/>
          </p:cNvSpPr>
          <p:nvPr/>
        </p:nvSpPr>
        <p:spPr bwMode="auto">
          <a:xfrm flipV="1">
            <a:off x="5497258" y="4454057"/>
            <a:ext cx="48770" cy="51337"/>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54" name="Oval 95">
            <a:extLst>
              <a:ext uri="{FF2B5EF4-FFF2-40B4-BE49-F238E27FC236}">
                <a16:creationId xmlns:a16="http://schemas.microsoft.com/office/drawing/2014/main" id="{687E7239-32DC-8417-3C46-7336C7B55854}"/>
              </a:ext>
            </a:extLst>
          </p:cNvPr>
          <p:cNvSpPr>
            <a:spLocks noChangeAspect="1" noChangeArrowheads="1"/>
          </p:cNvSpPr>
          <p:nvPr/>
        </p:nvSpPr>
        <p:spPr bwMode="auto">
          <a:xfrm flipV="1">
            <a:off x="5497257" y="4813696"/>
            <a:ext cx="48771" cy="5138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55" name="Oval 96">
            <a:extLst>
              <a:ext uri="{FF2B5EF4-FFF2-40B4-BE49-F238E27FC236}">
                <a16:creationId xmlns:a16="http://schemas.microsoft.com/office/drawing/2014/main" id="{971FFE6C-3503-977F-8BAB-692B00D60A8C}"/>
              </a:ext>
            </a:extLst>
          </p:cNvPr>
          <p:cNvSpPr>
            <a:spLocks noChangeAspect="1" noChangeArrowheads="1"/>
          </p:cNvSpPr>
          <p:nvPr/>
        </p:nvSpPr>
        <p:spPr bwMode="auto">
          <a:xfrm flipV="1">
            <a:off x="5497257" y="4633854"/>
            <a:ext cx="48771" cy="5138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56" name="Oval 107">
            <a:extLst>
              <a:ext uri="{FF2B5EF4-FFF2-40B4-BE49-F238E27FC236}">
                <a16:creationId xmlns:a16="http://schemas.microsoft.com/office/drawing/2014/main" id="{5B98F7CD-E614-D5C9-8119-BA8F70E070AF}"/>
              </a:ext>
            </a:extLst>
          </p:cNvPr>
          <p:cNvSpPr>
            <a:spLocks noChangeAspect="1" noChangeArrowheads="1"/>
          </p:cNvSpPr>
          <p:nvPr/>
        </p:nvSpPr>
        <p:spPr bwMode="auto">
          <a:xfrm flipV="1">
            <a:off x="6657481" y="4462396"/>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57" name="Oval 107">
            <a:extLst>
              <a:ext uri="{FF2B5EF4-FFF2-40B4-BE49-F238E27FC236}">
                <a16:creationId xmlns:a16="http://schemas.microsoft.com/office/drawing/2014/main" id="{A20E4AF9-B965-8BE8-A7DA-E598A3E558C1}"/>
              </a:ext>
            </a:extLst>
          </p:cNvPr>
          <p:cNvSpPr>
            <a:spLocks noChangeAspect="1" noChangeArrowheads="1"/>
          </p:cNvSpPr>
          <p:nvPr/>
        </p:nvSpPr>
        <p:spPr bwMode="auto">
          <a:xfrm flipV="1">
            <a:off x="6657481" y="4637803"/>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58" name="Oval 107">
            <a:extLst>
              <a:ext uri="{FF2B5EF4-FFF2-40B4-BE49-F238E27FC236}">
                <a16:creationId xmlns:a16="http://schemas.microsoft.com/office/drawing/2014/main" id="{C2DDF22E-4E3B-9ECA-DF93-B6C9175A27EB}"/>
              </a:ext>
            </a:extLst>
          </p:cNvPr>
          <p:cNvSpPr>
            <a:spLocks noChangeAspect="1" noChangeArrowheads="1"/>
          </p:cNvSpPr>
          <p:nvPr/>
        </p:nvSpPr>
        <p:spPr bwMode="auto">
          <a:xfrm flipV="1">
            <a:off x="6657481" y="4550099"/>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59" name="Oval 107">
            <a:extLst>
              <a:ext uri="{FF2B5EF4-FFF2-40B4-BE49-F238E27FC236}">
                <a16:creationId xmlns:a16="http://schemas.microsoft.com/office/drawing/2014/main" id="{B7EA06E0-72F2-5619-4664-90E0AA8F9A83}"/>
              </a:ext>
            </a:extLst>
          </p:cNvPr>
          <p:cNvSpPr>
            <a:spLocks noChangeAspect="1" noChangeArrowheads="1"/>
          </p:cNvSpPr>
          <p:nvPr/>
        </p:nvSpPr>
        <p:spPr bwMode="auto">
          <a:xfrm flipV="1">
            <a:off x="6657481" y="4725507"/>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60" name="Oval 107">
            <a:extLst>
              <a:ext uri="{FF2B5EF4-FFF2-40B4-BE49-F238E27FC236}">
                <a16:creationId xmlns:a16="http://schemas.microsoft.com/office/drawing/2014/main" id="{52C60861-1B80-B3F1-F0DF-9F578B7EFB84}"/>
              </a:ext>
            </a:extLst>
          </p:cNvPr>
          <p:cNvSpPr>
            <a:spLocks noChangeAspect="1" noChangeArrowheads="1"/>
          </p:cNvSpPr>
          <p:nvPr/>
        </p:nvSpPr>
        <p:spPr bwMode="auto">
          <a:xfrm flipV="1">
            <a:off x="6657481" y="4813211"/>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61" name="Oval 107">
            <a:extLst>
              <a:ext uri="{FF2B5EF4-FFF2-40B4-BE49-F238E27FC236}">
                <a16:creationId xmlns:a16="http://schemas.microsoft.com/office/drawing/2014/main" id="{16E646DE-B30B-A65F-033C-D9FF8CF527A4}"/>
              </a:ext>
            </a:extLst>
          </p:cNvPr>
          <p:cNvSpPr>
            <a:spLocks noChangeAspect="1" noChangeArrowheads="1"/>
          </p:cNvSpPr>
          <p:nvPr/>
        </p:nvSpPr>
        <p:spPr bwMode="auto">
          <a:xfrm flipV="1">
            <a:off x="6657481" y="4900916"/>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grpSp>
        <p:nvGrpSpPr>
          <p:cNvPr id="62" name="Группа 31">
            <a:extLst>
              <a:ext uri="{FF2B5EF4-FFF2-40B4-BE49-F238E27FC236}">
                <a16:creationId xmlns:a16="http://schemas.microsoft.com/office/drawing/2014/main" id="{AEA2A77B-D534-6FF1-2E1E-1495D6355769}"/>
              </a:ext>
            </a:extLst>
          </p:cNvPr>
          <p:cNvGrpSpPr/>
          <p:nvPr/>
        </p:nvGrpSpPr>
        <p:grpSpPr>
          <a:xfrm>
            <a:off x="8226619" y="4226610"/>
            <a:ext cx="2682854" cy="975587"/>
            <a:chOff x="-4135976" y="2266127"/>
            <a:chExt cx="4598144" cy="1672060"/>
          </a:xfrm>
        </p:grpSpPr>
        <p:grpSp>
          <p:nvGrpSpPr>
            <p:cNvPr id="63" name="Группа 25">
              <a:extLst>
                <a:ext uri="{FF2B5EF4-FFF2-40B4-BE49-F238E27FC236}">
                  <a16:creationId xmlns:a16="http://schemas.microsoft.com/office/drawing/2014/main" id="{29383EB7-8657-56A5-C5F5-AD6F3B67B1E6}"/>
                </a:ext>
              </a:extLst>
            </p:cNvPr>
            <p:cNvGrpSpPr/>
            <p:nvPr/>
          </p:nvGrpSpPr>
          <p:grpSpPr>
            <a:xfrm>
              <a:off x="-4132411" y="2500738"/>
              <a:ext cx="1143203" cy="1245098"/>
              <a:chOff x="-4132411" y="2500738"/>
              <a:chExt cx="1143203" cy="1245098"/>
            </a:xfrm>
            <a:solidFill>
              <a:srgbClr val="FCECA8"/>
            </a:solidFill>
          </p:grpSpPr>
          <p:sp>
            <p:nvSpPr>
              <p:cNvPr id="73" name="Полилиния 24">
                <a:extLst>
                  <a:ext uri="{FF2B5EF4-FFF2-40B4-BE49-F238E27FC236}">
                    <a16:creationId xmlns:a16="http://schemas.microsoft.com/office/drawing/2014/main" id="{67DA18FA-2EB6-7ACC-003F-606A4F3BC15D}"/>
                  </a:ext>
                </a:extLst>
              </p:cNvPr>
              <p:cNvSpPr/>
              <p:nvPr/>
            </p:nvSpPr>
            <p:spPr>
              <a:xfrm>
                <a:off x="-4132209" y="2500738"/>
                <a:ext cx="1143001" cy="624198"/>
              </a:xfrm>
              <a:custGeom>
                <a:avLst/>
                <a:gdLst>
                  <a:gd name="connsiteX0" fmla="*/ 0 w 1581344"/>
                  <a:gd name="connsiteY0" fmla="*/ 371277 h 613755"/>
                  <a:gd name="connsiteX1" fmla="*/ 438150 w 1581344"/>
                  <a:gd name="connsiteY1" fmla="*/ 368895 h 613755"/>
                  <a:gd name="connsiteX2" fmla="*/ 764381 w 1581344"/>
                  <a:gd name="connsiteY2" fmla="*/ 295077 h 613755"/>
                  <a:gd name="connsiteX3" fmla="*/ 1169193 w 1581344"/>
                  <a:gd name="connsiteY3" fmla="*/ 25995 h 613755"/>
                  <a:gd name="connsiteX4" fmla="*/ 1433512 w 1581344"/>
                  <a:gd name="connsiteY4" fmla="*/ 30758 h 613755"/>
                  <a:gd name="connsiteX5" fmla="*/ 1581150 w 1581344"/>
                  <a:gd name="connsiteY5" fmla="*/ 204589 h 613755"/>
                  <a:gd name="connsiteX6" fmla="*/ 1404937 w 1581344"/>
                  <a:gd name="connsiteY6" fmla="*/ 273645 h 613755"/>
                  <a:gd name="connsiteX7" fmla="*/ 1545431 w 1581344"/>
                  <a:gd name="connsiteY7" fmla="*/ 395089 h 613755"/>
                  <a:gd name="connsiteX8" fmla="*/ 1559718 w 1581344"/>
                  <a:gd name="connsiteY8" fmla="*/ 564158 h 613755"/>
                  <a:gd name="connsiteX9" fmla="*/ 1488281 w 1581344"/>
                  <a:gd name="connsiteY9" fmla="*/ 609402 h 613755"/>
                  <a:gd name="connsiteX10" fmla="*/ 1476375 w 1581344"/>
                  <a:gd name="connsiteY10" fmla="*/ 609402 h 613755"/>
                  <a:gd name="connsiteX0" fmla="*/ 0 w 1581344"/>
                  <a:gd name="connsiteY0" fmla="*/ 373635 h 616113"/>
                  <a:gd name="connsiteX1" fmla="*/ 438150 w 1581344"/>
                  <a:gd name="connsiteY1" fmla="*/ 371253 h 616113"/>
                  <a:gd name="connsiteX2" fmla="*/ 711993 w 1581344"/>
                  <a:gd name="connsiteY2" fmla="*/ 330773 h 616113"/>
                  <a:gd name="connsiteX3" fmla="*/ 1169193 w 1581344"/>
                  <a:gd name="connsiteY3" fmla="*/ 28353 h 616113"/>
                  <a:gd name="connsiteX4" fmla="*/ 1433512 w 1581344"/>
                  <a:gd name="connsiteY4" fmla="*/ 33116 h 616113"/>
                  <a:gd name="connsiteX5" fmla="*/ 1581150 w 1581344"/>
                  <a:gd name="connsiteY5" fmla="*/ 206947 h 616113"/>
                  <a:gd name="connsiteX6" fmla="*/ 1404937 w 1581344"/>
                  <a:gd name="connsiteY6" fmla="*/ 276003 h 616113"/>
                  <a:gd name="connsiteX7" fmla="*/ 1545431 w 1581344"/>
                  <a:gd name="connsiteY7" fmla="*/ 397447 h 616113"/>
                  <a:gd name="connsiteX8" fmla="*/ 1559718 w 1581344"/>
                  <a:gd name="connsiteY8" fmla="*/ 566516 h 616113"/>
                  <a:gd name="connsiteX9" fmla="*/ 1488281 w 1581344"/>
                  <a:gd name="connsiteY9" fmla="*/ 611760 h 616113"/>
                  <a:gd name="connsiteX10" fmla="*/ 1476375 w 1581344"/>
                  <a:gd name="connsiteY10" fmla="*/ 611760 h 616113"/>
                  <a:gd name="connsiteX0" fmla="*/ 0 w 1581345"/>
                  <a:gd name="connsiteY0" fmla="*/ 364642 h 607120"/>
                  <a:gd name="connsiteX1" fmla="*/ 438150 w 1581345"/>
                  <a:gd name="connsiteY1" fmla="*/ 362260 h 607120"/>
                  <a:gd name="connsiteX2" fmla="*/ 711993 w 1581345"/>
                  <a:gd name="connsiteY2" fmla="*/ 321780 h 607120"/>
                  <a:gd name="connsiteX3" fmla="*/ 1166811 w 1581345"/>
                  <a:gd name="connsiteY3" fmla="*/ 33648 h 607120"/>
                  <a:gd name="connsiteX4" fmla="*/ 1433512 w 1581345"/>
                  <a:gd name="connsiteY4" fmla="*/ 24123 h 607120"/>
                  <a:gd name="connsiteX5" fmla="*/ 1581150 w 1581345"/>
                  <a:gd name="connsiteY5" fmla="*/ 197954 h 607120"/>
                  <a:gd name="connsiteX6" fmla="*/ 1404937 w 1581345"/>
                  <a:gd name="connsiteY6" fmla="*/ 267010 h 607120"/>
                  <a:gd name="connsiteX7" fmla="*/ 1545431 w 1581345"/>
                  <a:gd name="connsiteY7" fmla="*/ 388454 h 607120"/>
                  <a:gd name="connsiteX8" fmla="*/ 1559718 w 1581345"/>
                  <a:gd name="connsiteY8" fmla="*/ 557523 h 607120"/>
                  <a:gd name="connsiteX9" fmla="*/ 1488281 w 1581345"/>
                  <a:gd name="connsiteY9" fmla="*/ 602767 h 607120"/>
                  <a:gd name="connsiteX10" fmla="*/ 1476375 w 1581345"/>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24198"/>
                  <a:gd name="connsiteX1" fmla="*/ 438150 w 1581150"/>
                  <a:gd name="connsiteY1" fmla="*/ 362260 h 624198"/>
                  <a:gd name="connsiteX2" fmla="*/ 711993 w 1581150"/>
                  <a:gd name="connsiteY2" fmla="*/ 321780 h 624198"/>
                  <a:gd name="connsiteX3" fmla="*/ 1166811 w 1581150"/>
                  <a:gd name="connsiteY3" fmla="*/ 33648 h 624198"/>
                  <a:gd name="connsiteX4" fmla="*/ 1433512 w 1581150"/>
                  <a:gd name="connsiteY4" fmla="*/ 24123 h 624198"/>
                  <a:gd name="connsiteX5" fmla="*/ 1581150 w 1581150"/>
                  <a:gd name="connsiteY5" fmla="*/ 197954 h 624198"/>
                  <a:gd name="connsiteX6" fmla="*/ 1397793 w 1581150"/>
                  <a:gd name="connsiteY6" fmla="*/ 281298 h 624198"/>
                  <a:gd name="connsiteX7" fmla="*/ 1545431 w 1581150"/>
                  <a:gd name="connsiteY7" fmla="*/ 388454 h 624198"/>
                  <a:gd name="connsiteX8" fmla="*/ 1559718 w 1581150"/>
                  <a:gd name="connsiteY8" fmla="*/ 557523 h 624198"/>
                  <a:gd name="connsiteX9" fmla="*/ 1483519 w 1581150"/>
                  <a:gd name="connsiteY9" fmla="*/ 624198 h 624198"/>
                  <a:gd name="connsiteX0" fmla="*/ 0 w 1808673"/>
                  <a:gd name="connsiteY0" fmla="*/ 358410 h 624198"/>
                  <a:gd name="connsiteX1" fmla="*/ 665673 w 1808673"/>
                  <a:gd name="connsiteY1" fmla="*/ 362260 h 624198"/>
                  <a:gd name="connsiteX2" fmla="*/ 939516 w 1808673"/>
                  <a:gd name="connsiteY2" fmla="*/ 321780 h 624198"/>
                  <a:gd name="connsiteX3" fmla="*/ 1394334 w 1808673"/>
                  <a:gd name="connsiteY3" fmla="*/ 33648 h 624198"/>
                  <a:gd name="connsiteX4" fmla="*/ 1661035 w 1808673"/>
                  <a:gd name="connsiteY4" fmla="*/ 24123 h 624198"/>
                  <a:gd name="connsiteX5" fmla="*/ 1808673 w 1808673"/>
                  <a:gd name="connsiteY5" fmla="*/ 197954 h 624198"/>
                  <a:gd name="connsiteX6" fmla="*/ 1625316 w 1808673"/>
                  <a:gd name="connsiteY6" fmla="*/ 281298 h 624198"/>
                  <a:gd name="connsiteX7" fmla="*/ 1772954 w 1808673"/>
                  <a:gd name="connsiteY7" fmla="*/ 388454 h 624198"/>
                  <a:gd name="connsiteX8" fmla="*/ 1787241 w 1808673"/>
                  <a:gd name="connsiteY8" fmla="*/ 557523 h 624198"/>
                  <a:gd name="connsiteX9" fmla="*/ 1711042 w 1808673"/>
                  <a:gd name="connsiteY9" fmla="*/ 624198 h 624198"/>
                  <a:gd name="connsiteX0" fmla="*/ 0 w 1143000"/>
                  <a:gd name="connsiteY0" fmla="*/ 362260 h 624198"/>
                  <a:gd name="connsiteX1" fmla="*/ 273843 w 1143000"/>
                  <a:gd name="connsiteY1" fmla="*/ 321780 h 624198"/>
                  <a:gd name="connsiteX2" fmla="*/ 728661 w 1143000"/>
                  <a:gd name="connsiteY2" fmla="*/ 33648 h 624198"/>
                  <a:gd name="connsiteX3" fmla="*/ 995362 w 1143000"/>
                  <a:gd name="connsiteY3" fmla="*/ 24123 h 624198"/>
                  <a:gd name="connsiteX4" fmla="*/ 1143000 w 1143000"/>
                  <a:gd name="connsiteY4" fmla="*/ 197954 h 624198"/>
                  <a:gd name="connsiteX5" fmla="*/ 959643 w 1143000"/>
                  <a:gd name="connsiteY5" fmla="*/ 281298 h 624198"/>
                  <a:gd name="connsiteX6" fmla="*/ 1107281 w 1143000"/>
                  <a:gd name="connsiteY6" fmla="*/ 388454 h 624198"/>
                  <a:gd name="connsiteX7" fmla="*/ 1121568 w 1143000"/>
                  <a:gd name="connsiteY7" fmla="*/ 557523 h 624198"/>
                  <a:gd name="connsiteX8" fmla="*/ 1045369 w 1143000"/>
                  <a:gd name="connsiteY8" fmla="*/ 624198 h 6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624198">
                    <a:moveTo>
                      <a:pt x="0" y="362260"/>
                    </a:moveTo>
                    <a:cubicBezTo>
                      <a:pt x="156586" y="356155"/>
                      <a:pt x="152400" y="376549"/>
                      <a:pt x="273843" y="321780"/>
                    </a:cubicBezTo>
                    <a:cubicBezTo>
                      <a:pt x="395286" y="267011"/>
                      <a:pt x="608408" y="83257"/>
                      <a:pt x="728661" y="33648"/>
                    </a:cubicBezTo>
                    <a:cubicBezTo>
                      <a:pt x="848914" y="-15961"/>
                      <a:pt x="926306" y="-3261"/>
                      <a:pt x="995362" y="24123"/>
                    </a:cubicBezTo>
                    <a:cubicBezTo>
                      <a:pt x="1064418" y="51507"/>
                      <a:pt x="1123950" y="114610"/>
                      <a:pt x="1143000" y="197954"/>
                    </a:cubicBezTo>
                    <a:cubicBezTo>
                      <a:pt x="1012032" y="152710"/>
                      <a:pt x="972740" y="199543"/>
                      <a:pt x="959643" y="281298"/>
                    </a:cubicBezTo>
                    <a:cubicBezTo>
                      <a:pt x="946546" y="363053"/>
                      <a:pt x="1024334" y="431712"/>
                      <a:pt x="1107281" y="388454"/>
                    </a:cubicBezTo>
                    <a:cubicBezTo>
                      <a:pt x="1133078" y="430920"/>
                      <a:pt x="1131093" y="521804"/>
                      <a:pt x="1121568" y="557523"/>
                    </a:cubicBezTo>
                    <a:cubicBezTo>
                      <a:pt x="1081484" y="543236"/>
                      <a:pt x="1050826" y="536191"/>
                      <a:pt x="1045369" y="624198"/>
                    </a:cubicBezTo>
                  </a:path>
                </a:pathLst>
              </a:custGeom>
              <a:grp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 name="Полилиния 27">
                <a:extLst>
                  <a:ext uri="{FF2B5EF4-FFF2-40B4-BE49-F238E27FC236}">
                    <a16:creationId xmlns:a16="http://schemas.microsoft.com/office/drawing/2014/main" id="{DA93CD80-3FE1-380D-1F6F-379C06A4C837}"/>
                  </a:ext>
                </a:extLst>
              </p:cNvPr>
              <p:cNvSpPr/>
              <p:nvPr/>
            </p:nvSpPr>
            <p:spPr>
              <a:xfrm flipV="1">
                <a:off x="-4132411" y="3121638"/>
                <a:ext cx="1143000" cy="624198"/>
              </a:xfrm>
              <a:custGeom>
                <a:avLst/>
                <a:gdLst>
                  <a:gd name="connsiteX0" fmla="*/ 0 w 1581344"/>
                  <a:gd name="connsiteY0" fmla="*/ 371277 h 613755"/>
                  <a:gd name="connsiteX1" fmla="*/ 438150 w 1581344"/>
                  <a:gd name="connsiteY1" fmla="*/ 368895 h 613755"/>
                  <a:gd name="connsiteX2" fmla="*/ 764381 w 1581344"/>
                  <a:gd name="connsiteY2" fmla="*/ 295077 h 613755"/>
                  <a:gd name="connsiteX3" fmla="*/ 1169193 w 1581344"/>
                  <a:gd name="connsiteY3" fmla="*/ 25995 h 613755"/>
                  <a:gd name="connsiteX4" fmla="*/ 1433512 w 1581344"/>
                  <a:gd name="connsiteY4" fmla="*/ 30758 h 613755"/>
                  <a:gd name="connsiteX5" fmla="*/ 1581150 w 1581344"/>
                  <a:gd name="connsiteY5" fmla="*/ 204589 h 613755"/>
                  <a:gd name="connsiteX6" fmla="*/ 1404937 w 1581344"/>
                  <a:gd name="connsiteY6" fmla="*/ 273645 h 613755"/>
                  <a:gd name="connsiteX7" fmla="*/ 1545431 w 1581344"/>
                  <a:gd name="connsiteY7" fmla="*/ 395089 h 613755"/>
                  <a:gd name="connsiteX8" fmla="*/ 1559718 w 1581344"/>
                  <a:gd name="connsiteY8" fmla="*/ 564158 h 613755"/>
                  <a:gd name="connsiteX9" fmla="*/ 1488281 w 1581344"/>
                  <a:gd name="connsiteY9" fmla="*/ 609402 h 613755"/>
                  <a:gd name="connsiteX10" fmla="*/ 1476375 w 1581344"/>
                  <a:gd name="connsiteY10" fmla="*/ 609402 h 613755"/>
                  <a:gd name="connsiteX0" fmla="*/ 0 w 1581344"/>
                  <a:gd name="connsiteY0" fmla="*/ 373635 h 616113"/>
                  <a:gd name="connsiteX1" fmla="*/ 438150 w 1581344"/>
                  <a:gd name="connsiteY1" fmla="*/ 371253 h 616113"/>
                  <a:gd name="connsiteX2" fmla="*/ 711993 w 1581344"/>
                  <a:gd name="connsiteY2" fmla="*/ 330773 h 616113"/>
                  <a:gd name="connsiteX3" fmla="*/ 1169193 w 1581344"/>
                  <a:gd name="connsiteY3" fmla="*/ 28353 h 616113"/>
                  <a:gd name="connsiteX4" fmla="*/ 1433512 w 1581344"/>
                  <a:gd name="connsiteY4" fmla="*/ 33116 h 616113"/>
                  <a:gd name="connsiteX5" fmla="*/ 1581150 w 1581344"/>
                  <a:gd name="connsiteY5" fmla="*/ 206947 h 616113"/>
                  <a:gd name="connsiteX6" fmla="*/ 1404937 w 1581344"/>
                  <a:gd name="connsiteY6" fmla="*/ 276003 h 616113"/>
                  <a:gd name="connsiteX7" fmla="*/ 1545431 w 1581344"/>
                  <a:gd name="connsiteY7" fmla="*/ 397447 h 616113"/>
                  <a:gd name="connsiteX8" fmla="*/ 1559718 w 1581344"/>
                  <a:gd name="connsiteY8" fmla="*/ 566516 h 616113"/>
                  <a:gd name="connsiteX9" fmla="*/ 1488281 w 1581344"/>
                  <a:gd name="connsiteY9" fmla="*/ 611760 h 616113"/>
                  <a:gd name="connsiteX10" fmla="*/ 1476375 w 1581344"/>
                  <a:gd name="connsiteY10" fmla="*/ 611760 h 616113"/>
                  <a:gd name="connsiteX0" fmla="*/ 0 w 1581345"/>
                  <a:gd name="connsiteY0" fmla="*/ 364642 h 607120"/>
                  <a:gd name="connsiteX1" fmla="*/ 438150 w 1581345"/>
                  <a:gd name="connsiteY1" fmla="*/ 362260 h 607120"/>
                  <a:gd name="connsiteX2" fmla="*/ 711993 w 1581345"/>
                  <a:gd name="connsiteY2" fmla="*/ 321780 h 607120"/>
                  <a:gd name="connsiteX3" fmla="*/ 1166811 w 1581345"/>
                  <a:gd name="connsiteY3" fmla="*/ 33648 h 607120"/>
                  <a:gd name="connsiteX4" fmla="*/ 1433512 w 1581345"/>
                  <a:gd name="connsiteY4" fmla="*/ 24123 h 607120"/>
                  <a:gd name="connsiteX5" fmla="*/ 1581150 w 1581345"/>
                  <a:gd name="connsiteY5" fmla="*/ 197954 h 607120"/>
                  <a:gd name="connsiteX6" fmla="*/ 1404937 w 1581345"/>
                  <a:gd name="connsiteY6" fmla="*/ 267010 h 607120"/>
                  <a:gd name="connsiteX7" fmla="*/ 1545431 w 1581345"/>
                  <a:gd name="connsiteY7" fmla="*/ 388454 h 607120"/>
                  <a:gd name="connsiteX8" fmla="*/ 1559718 w 1581345"/>
                  <a:gd name="connsiteY8" fmla="*/ 557523 h 607120"/>
                  <a:gd name="connsiteX9" fmla="*/ 1488281 w 1581345"/>
                  <a:gd name="connsiteY9" fmla="*/ 602767 h 607120"/>
                  <a:gd name="connsiteX10" fmla="*/ 1476375 w 1581345"/>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607176"/>
                  <a:gd name="connsiteY0" fmla="*/ 364642 h 607120"/>
                  <a:gd name="connsiteX1" fmla="*/ 438150 w 1607176"/>
                  <a:gd name="connsiteY1" fmla="*/ 362260 h 607120"/>
                  <a:gd name="connsiteX2" fmla="*/ 711993 w 1607176"/>
                  <a:gd name="connsiteY2" fmla="*/ 321780 h 607120"/>
                  <a:gd name="connsiteX3" fmla="*/ 1166811 w 1607176"/>
                  <a:gd name="connsiteY3" fmla="*/ 33648 h 607120"/>
                  <a:gd name="connsiteX4" fmla="*/ 1433512 w 1607176"/>
                  <a:gd name="connsiteY4" fmla="*/ 24123 h 607120"/>
                  <a:gd name="connsiteX5" fmla="*/ 1581150 w 1607176"/>
                  <a:gd name="connsiteY5" fmla="*/ 197954 h 607120"/>
                  <a:gd name="connsiteX6" fmla="*/ 1404937 w 1607176"/>
                  <a:gd name="connsiteY6" fmla="*/ 267010 h 607120"/>
                  <a:gd name="connsiteX7" fmla="*/ 1545431 w 1607176"/>
                  <a:gd name="connsiteY7" fmla="*/ 388454 h 607120"/>
                  <a:gd name="connsiteX8" fmla="*/ 1559718 w 1607176"/>
                  <a:gd name="connsiteY8" fmla="*/ 557523 h 607120"/>
                  <a:gd name="connsiteX9" fmla="*/ 1488281 w 1607176"/>
                  <a:gd name="connsiteY9" fmla="*/ 602767 h 607120"/>
                  <a:gd name="connsiteX10" fmla="*/ 1476375 w 1607176"/>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267010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04937 w 1581150"/>
                  <a:gd name="connsiteY6" fmla="*/ 30272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419225 w 1581150"/>
                  <a:gd name="connsiteY6" fmla="*/ 283679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7120"/>
                  <a:gd name="connsiteX1" fmla="*/ 438150 w 1581150"/>
                  <a:gd name="connsiteY1" fmla="*/ 362260 h 607120"/>
                  <a:gd name="connsiteX2" fmla="*/ 711993 w 1581150"/>
                  <a:gd name="connsiteY2" fmla="*/ 321780 h 607120"/>
                  <a:gd name="connsiteX3" fmla="*/ 1166811 w 1581150"/>
                  <a:gd name="connsiteY3" fmla="*/ 33648 h 607120"/>
                  <a:gd name="connsiteX4" fmla="*/ 1433512 w 1581150"/>
                  <a:gd name="connsiteY4" fmla="*/ 24123 h 607120"/>
                  <a:gd name="connsiteX5" fmla="*/ 1581150 w 1581150"/>
                  <a:gd name="connsiteY5" fmla="*/ 197954 h 607120"/>
                  <a:gd name="connsiteX6" fmla="*/ 1397793 w 1581150"/>
                  <a:gd name="connsiteY6" fmla="*/ 281298 h 607120"/>
                  <a:gd name="connsiteX7" fmla="*/ 1545431 w 1581150"/>
                  <a:gd name="connsiteY7" fmla="*/ 388454 h 607120"/>
                  <a:gd name="connsiteX8" fmla="*/ 1559718 w 1581150"/>
                  <a:gd name="connsiteY8" fmla="*/ 557523 h 607120"/>
                  <a:gd name="connsiteX9" fmla="*/ 1488281 w 1581150"/>
                  <a:gd name="connsiteY9" fmla="*/ 602767 h 607120"/>
                  <a:gd name="connsiteX10" fmla="*/ 1476375 w 1581150"/>
                  <a:gd name="connsiteY10" fmla="*/ 602767 h 607120"/>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02767"/>
                  <a:gd name="connsiteX1" fmla="*/ 438150 w 1581150"/>
                  <a:gd name="connsiteY1" fmla="*/ 362260 h 602767"/>
                  <a:gd name="connsiteX2" fmla="*/ 711993 w 1581150"/>
                  <a:gd name="connsiteY2" fmla="*/ 321780 h 602767"/>
                  <a:gd name="connsiteX3" fmla="*/ 1166811 w 1581150"/>
                  <a:gd name="connsiteY3" fmla="*/ 33648 h 602767"/>
                  <a:gd name="connsiteX4" fmla="*/ 1433512 w 1581150"/>
                  <a:gd name="connsiteY4" fmla="*/ 24123 h 602767"/>
                  <a:gd name="connsiteX5" fmla="*/ 1581150 w 1581150"/>
                  <a:gd name="connsiteY5" fmla="*/ 197954 h 602767"/>
                  <a:gd name="connsiteX6" fmla="*/ 1397793 w 1581150"/>
                  <a:gd name="connsiteY6" fmla="*/ 281298 h 602767"/>
                  <a:gd name="connsiteX7" fmla="*/ 1545431 w 1581150"/>
                  <a:gd name="connsiteY7" fmla="*/ 388454 h 602767"/>
                  <a:gd name="connsiteX8" fmla="*/ 1559718 w 1581150"/>
                  <a:gd name="connsiteY8" fmla="*/ 557523 h 602767"/>
                  <a:gd name="connsiteX9" fmla="*/ 1476375 w 1581150"/>
                  <a:gd name="connsiteY9" fmla="*/ 602767 h 602767"/>
                  <a:gd name="connsiteX0" fmla="*/ 0 w 1581150"/>
                  <a:gd name="connsiteY0" fmla="*/ 364642 h 624198"/>
                  <a:gd name="connsiteX1" fmla="*/ 438150 w 1581150"/>
                  <a:gd name="connsiteY1" fmla="*/ 362260 h 624198"/>
                  <a:gd name="connsiteX2" fmla="*/ 711993 w 1581150"/>
                  <a:gd name="connsiteY2" fmla="*/ 321780 h 624198"/>
                  <a:gd name="connsiteX3" fmla="*/ 1166811 w 1581150"/>
                  <a:gd name="connsiteY3" fmla="*/ 33648 h 624198"/>
                  <a:gd name="connsiteX4" fmla="*/ 1433512 w 1581150"/>
                  <a:gd name="connsiteY4" fmla="*/ 24123 h 624198"/>
                  <a:gd name="connsiteX5" fmla="*/ 1581150 w 1581150"/>
                  <a:gd name="connsiteY5" fmla="*/ 197954 h 624198"/>
                  <a:gd name="connsiteX6" fmla="*/ 1397793 w 1581150"/>
                  <a:gd name="connsiteY6" fmla="*/ 281298 h 624198"/>
                  <a:gd name="connsiteX7" fmla="*/ 1545431 w 1581150"/>
                  <a:gd name="connsiteY7" fmla="*/ 388454 h 624198"/>
                  <a:gd name="connsiteX8" fmla="*/ 1559718 w 1581150"/>
                  <a:gd name="connsiteY8" fmla="*/ 557523 h 624198"/>
                  <a:gd name="connsiteX9" fmla="*/ 1483519 w 1581150"/>
                  <a:gd name="connsiteY9" fmla="*/ 624198 h 624198"/>
                  <a:gd name="connsiteX0" fmla="*/ 0 w 1789973"/>
                  <a:gd name="connsiteY0" fmla="*/ 358410 h 624198"/>
                  <a:gd name="connsiteX1" fmla="*/ 646973 w 1789973"/>
                  <a:gd name="connsiteY1" fmla="*/ 362260 h 624198"/>
                  <a:gd name="connsiteX2" fmla="*/ 920816 w 1789973"/>
                  <a:gd name="connsiteY2" fmla="*/ 321780 h 624198"/>
                  <a:gd name="connsiteX3" fmla="*/ 1375634 w 1789973"/>
                  <a:gd name="connsiteY3" fmla="*/ 33648 h 624198"/>
                  <a:gd name="connsiteX4" fmla="*/ 1642335 w 1789973"/>
                  <a:gd name="connsiteY4" fmla="*/ 24123 h 624198"/>
                  <a:gd name="connsiteX5" fmla="*/ 1789973 w 1789973"/>
                  <a:gd name="connsiteY5" fmla="*/ 197954 h 624198"/>
                  <a:gd name="connsiteX6" fmla="*/ 1606616 w 1789973"/>
                  <a:gd name="connsiteY6" fmla="*/ 281298 h 624198"/>
                  <a:gd name="connsiteX7" fmla="*/ 1754254 w 1789973"/>
                  <a:gd name="connsiteY7" fmla="*/ 388454 h 624198"/>
                  <a:gd name="connsiteX8" fmla="*/ 1768541 w 1789973"/>
                  <a:gd name="connsiteY8" fmla="*/ 557523 h 624198"/>
                  <a:gd name="connsiteX9" fmla="*/ 1692342 w 1789973"/>
                  <a:gd name="connsiteY9" fmla="*/ 624198 h 624198"/>
                  <a:gd name="connsiteX0" fmla="*/ 0 w 1143000"/>
                  <a:gd name="connsiteY0" fmla="*/ 362260 h 624198"/>
                  <a:gd name="connsiteX1" fmla="*/ 273843 w 1143000"/>
                  <a:gd name="connsiteY1" fmla="*/ 321780 h 624198"/>
                  <a:gd name="connsiteX2" fmla="*/ 728661 w 1143000"/>
                  <a:gd name="connsiteY2" fmla="*/ 33648 h 624198"/>
                  <a:gd name="connsiteX3" fmla="*/ 995362 w 1143000"/>
                  <a:gd name="connsiteY3" fmla="*/ 24123 h 624198"/>
                  <a:gd name="connsiteX4" fmla="*/ 1143000 w 1143000"/>
                  <a:gd name="connsiteY4" fmla="*/ 197954 h 624198"/>
                  <a:gd name="connsiteX5" fmla="*/ 959643 w 1143000"/>
                  <a:gd name="connsiteY5" fmla="*/ 281298 h 624198"/>
                  <a:gd name="connsiteX6" fmla="*/ 1107281 w 1143000"/>
                  <a:gd name="connsiteY6" fmla="*/ 388454 h 624198"/>
                  <a:gd name="connsiteX7" fmla="*/ 1121568 w 1143000"/>
                  <a:gd name="connsiteY7" fmla="*/ 557523 h 624198"/>
                  <a:gd name="connsiteX8" fmla="*/ 1045369 w 1143000"/>
                  <a:gd name="connsiteY8" fmla="*/ 624198 h 62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624198">
                    <a:moveTo>
                      <a:pt x="0" y="362260"/>
                    </a:moveTo>
                    <a:cubicBezTo>
                      <a:pt x="153469" y="356155"/>
                      <a:pt x="152400" y="376549"/>
                      <a:pt x="273843" y="321780"/>
                    </a:cubicBezTo>
                    <a:cubicBezTo>
                      <a:pt x="395286" y="267011"/>
                      <a:pt x="608408" y="83257"/>
                      <a:pt x="728661" y="33648"/>
                    </a:cubicBezTo>
                    <a:cubicBezTo>
                      <a:pt x="848914" y="-15961"/>
                      <a:pt x="926306" y="-3261"/>
                      <a:pt x="995362" y="24123"/>
                    </a:cubicBezTo>
                    <a:cubicBezTo>
                      <a:pt x="1064418" y="51507"/>
                      <a:pt x="1123950" y="114610"/>
                      <a:pt x="1143000" y="197954"/>
                    </a:cubicBezTo>
                    <a:cubicBezTo>
                      <a:pt x="1012032" y="152710"/>
                      <a:pt x="972740" y="199543"/>
                      <a:pt x="959643" y="281298"/>
                    </a:cubicBezTo>
                    <a:cubicBezTo>
                      <a:pt x="946546" y="363053"/>
                      <a:pt x="1024334" y="431712"/>
                      <a:pt x="1107281" y="388454"/>
                    </a:cubicBezTo>
                    <a:cubicBezTo>
                      <a:pt x="1133078" y="430920"/>
                      <a:pt x="1131093" y="521804"/>
                      <a:pt x="1121568" y="557523"/>
                    </a:cubicBezTo>
                    <a:cubicBezTo>
                      <a:pt x="1081484" y="543236"/>
                      <a:pt x="1050826" y="536191"/>
                      <a:pt x="1045369" y="624198"/>
                    </a:cubicBezTo>
                  </a:path>
                </a:pathLst>
              </a:custGeom>
              <a:grp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4" name="Полилиния 28">
              <a:extLst>
                <a:ext uri="{FF2B5EF4-FFF2-40B4-BE49-F238E27FC236}">
                  <a16:creationId xmlns:a16="http://schemas.microsoft.com/office/drawing/2014/main" id="{1222A8FE-42DA-8EB7-3692-57F3094B2D72}"/>
                </a:ext>
              </a:extLst>
            </p:cNvPr>
            <p:cNvSpPr/>
            <p:nvPr/>
          </p:nvSpPr>
          <p:spPr>
            <a:xfrm>
              <a:off x="-4135976" y="2875186"/>
              <a:ext cx="1023459" cy="490431"/>
            </a:xfrm>
            <a:custGeom>
              <a:avLst/>
              <a:gdLst>
                <a:gd name="connsiteX0" fmla="*/ 2381 w 1485900"/>
                <a:gd name="connsiteY0" fmla="*/ 0 h 488156"/>
                <a:gd name="connsiteX1" fmla="*/ 1435894 w 1485900"/>
                <a:gd name="connsiteY1" fmla="*/ 202406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57849"/>
                <a:gd name="connsiteY0" fmla="*/ 0 h 488156"/>
                <a:gd name="connsiteX1" fmla="*/ 1435894 w 1457849"/>
                <a:gd name="connsiteY1" fmla="*/ 202406 h 488156"/>
                <a:gd name="connsiteX2" fmla="*/ 1457849 w 1457849"/>
                <a:gd name="connsiteY2" fmla="*/ 254794 h 488156"/>
                <a:gd name="connsiteX3" fmla="*/ 1393031 w 1457849"/>
                <a:gd name="connsiteY3" fmla="*/ 369094 h 488156"/>
                <a:gd name="connsiteX4" fmla="*/ 397669 w 1457849"/>
                <a:gd name="connsiteY4" fmla="*/ 478631 h 488156"/>
                <a:gd name="connsiteX5" fmla="*/ 0 w 1457849"/>
                <a:gd name="connsiteY5" fmla="*/ 488156 h 488156"/>
                <a:gd name="connsiteX6" fmla="*/ 2381 w 1457849"/>
                <a:gd name="connsiteY6" fmla="*/ 0 h 488156"/>
                <a:gd name="connsiteX0" fmla="*/ 2381 w 1457849"/>
                <a:gd name="connsiteY0" fmla="*/ 0 h 470116"/>
                <a:gd name="connsiteX1" fmla="*/ 1435894 w 1457849"/>
                <a:gd name="connsiteY1" fmla="*/ 184366 h 470116"/>
                <a:gd name="connsiteX2" fmla="*/ 1457849 w 1457849"/>
                <a:gd name="connsiteY2" fmla="*/ 236754 h 470116"/>
                <a:gd name="connsiteX3" fmla="*/ 1393031 w 1457849"/>
                <a:gd name="connsiteY3" fmla="*/ 351054 h 470116"/>
                <a:gd name="connsiteX4" fmla="*/ 397669 w 1457849"/>
                <a:gd name="connsiteY4" fmla="*/ 460591 h 470116"/>
                <a:gd name="connsiteX5" fmla="*/ 0 w 1457849"/>
                <a:gd name="connsiteY5" fmla="*/ 470116 h 470116"/>
                <a:gd name="connsiteX6" fmla="*/ 2381 w 1457849"/>
                <a:gd name="connsiteY6" fmla="*/ 0 h 470116"/>
                <a:gd name="connsiteX0" fmla="*/ 2381 w 1457849"/>
                <a:gd name="connsiteY0" fmla="*/ 0 h 470116"/>
                <a:gd name="connsiteX1" fmla="*/ 621887 w 1457849"/>
                <a:gd name="connsiteY1" fmla="*/ 78537 h 470116"/>
                <a:gd name="connsiteX2" fmla="*/ 1435894 w 1457849"/>
                <a:gd name="connsiteY2" fmla="*/ 184366 h 470116"/>
                <a:gd name="connsiteX3" fmla="*/ 1457849 w 1457849"/>
                <a:gd name="connsiteY3" fmla="*/ 236754 h 470116"/>
                <a:gd name="connsiteX4" fmla="*/ 1393031 w 1457849"/>
                <a:gd name="connsiteY4" fmla="*/ 351054 h 470116"/>
                <a:gd name="connsiteX5" fmla="*/ 397669 w 1457849"/>
                <a:gd name="connsiteY5" fmla="*/ 460591 h 470116"/>
                <a:gd name="connsiteX6" fmla="*/ 0 w 1457849"/>
                <a:gd name="connsiteY6" fmla="*/ 470116 h 470116"/>
                <a:gd name="connsiteX7" fmla="*/ 2381 w 1457849"/>
                <a:gd name="connsiteY7" fmla="*/ 0 h 470116"/>
                <a:gd name="connsiteX0" fmla="*/ 2381 w 1457849"/>
                <a:gd name="connsiteY0" fmla="*/ 2647 h 472763"/>
                <a:gd name="connsiteX1" fmla="*/ 668639 w 1457849"/>
                <a:gd name="connsiteY1" fmla="*/ 0 h 472763"/>
                <a:gd name="connsiteX2" fmla="*/ 1435894 w 1457849"/>
                <a:gd name="connsiteY2" fmla="*/ 187013 h 472763"/>
                <a:gd name="connsiteX3" fmla="*/ 1457849 w 1457849"/>
                <a:gd name="connsiteY3" fmla="*/ 239401 h 472763"/>
                <a:gd name="connsiteX4" fmla="*/ 1393031 w 1457849"/>
                <a:gd name="connsiteY4" fmla="*/ 353701 h 472763"/>
                <a:gd name="connsiteX5" fmla="*/ 397669 w 1457849"/>
                <a:gd name="connsiteY5" fmla="*/ 463238 h 472763"/>
                <a:gd name="connsiteX6" fmla="*/ 0 w 1457849"/>
                <a:gd name="connsiteY6" fmla="*/ 472763 h 472763"/>
                <a:gd name="connsiteX7" fmla="*/ 2381 w 1457849"/>
                <a:gd name="connsiteY7" fmla="*/ 2647 h 472763"/>
                <a:gd name="connsiteX0" fmla="*/ 2381 w 1457849"/>
                <a:gd name="connsiteY0" fmla="*/ 2647 h 472763"/>
                <a:gd name="connsiteX1" fmla="*/ 668639 w 1457849"/>
                <a:gd name="connsiteY1" fmla="*/ 0 h 472763"/>
                <a:gd name="connsiteX2" fmla="*/ 1435894 w 1457849"/>
                <a:gd name="connsiteY2" fmla="*/ 187013 h 472763"/>
                <a:gd name="connsiteX3" fmla="*/ 1457849 w 1457849"/>
                <a:gd name="connsiteY3" fmla="*/ 239401 h 472763"/>
                <a:gd name="connsiteX4" fmla="*/ 1393031 w 1457849"/>
                <a:gd name="connsiteY4" fmla="*/ 353701 h 472763"/>
                <a:gd name="connsiteX5" fmla="*/ 606492 w 1457849"/>
                <a:gd name="connsiteY5" fmla="*/ 463239 h 472763"/>
                <a:gd name="connsiteX6" fmla="*/ 0 w 1457849"/>
                <a:gd name="connsiteY6" fmla="*/ 472763 h 472763"/>
                <a:gd name="connsiteX7" fmla="*/ 2381 w 1457849"/>
                <a:gd name="connsiteY7" fmla="*/ 2647 h 472763"/>
                <a:gd name="connsiteX0" fmla="*/ 2 w 1682993"/>
                <a:gd name="connsiteY0" fmla="*/ 0 h 479137"/>
                <a:gd name="connsiteX1" fmla="*/ 893783 w 1682993"/>
                <a:gd name="connsiteY1" fmla="*/ 6374 h 479137"/>
                <a:gd name="connsiteX2" fmla="*/ 1661038 w 1682993"/>
                <a:gd name="connsiteY2" fmla="*/ 193387 h 479137"/>
                <a:gd name="connsiteX3" fmla="*/ 1682993 w 1682993"/>
                <a:gd name="connsiteY3" fmla="*/ 245775 h 479137"/>
                <a:gd name="connsiteX4" fmla="*/ 1618175 w 1682993"/>
                <a:gd name="connsiteY4" fmla="*/ 360075 h 479137"/>
                <a:gd name="connsiteX5" fmla="*/ 831636 w 1682993"/>
                <a:gd name="connsiteY5" fmla="*/ 469613 h 479137"/>
                <a:gd name="connsiteX6" fmla="*/ 225144 w 1682993"/>
                <a:gd name="connsiteY6" fmla="*/ 479137 h 479137"/>
                <a:gd name="connsiteX7" fmla="*/ 2 w 1682993"/>
                <a:gd name="connsiteY7" fmla="*/ 0 h 479137"/>
                <a:gd name="connsiteX0" fmla="*/ 22 w 1683013"/>
                <a:gd name="connsiteY0" fmla="*/ 0 h 473123"/>
                <a:gd name="connsiteX1" fmla="*/ 893803 w 1683013"/>
                <a:gd name="connsiteY1" fmla="*/ 6374 h 473123"/>
                <a:gd name="connsiteX2" fmla="*/ 1661058 w 1683013"/>
                <a:gd name="connsiteY2" fmla="*/ 193387 h 473123"/>
                <a:gd name="connsiteX3" fmla="*/ 1683013 w 1683013"/>
                <a:gd name="connsiteY3" fmla="*/ 245775 h 473123"/>
                <a:gd name="connsiteX4" fmla="*/ 1618195 w 1683013"/>
                <a:gd name="connsiteY4" fmla="*/ 360075 h 473123"/>
                <a:gd name="connsiteX5" fmla="*/ 831656 w 1683013"/>
                <a:gd name="connsiteY5" fmla="*/ 469613 h 473123"/>
                <a:gd name="connsiteX6" fmla="*/ 19457 w 1683013"/>
                <a:gd name="connsiteY6" fmla="*/ 473123 h 473123"/>
                <a:gd name="connsiteX7" fmla="*/ 22 w 1683013"/>
                <a:gd name="connsiteY7" fmla="*/ 0 h 473123"/>
                <a:gd name="connsiteX0" fmla="*/ 6226 w 1689217"/>
                <a:gd name="connsiteY0" fmla="*/ 0 h 473123"/>
                <a:gd name="connsiteX1" fmla="*/ 900007 w 1689217"/>
                <a:gd name="connsiteY1" fmla="*/ 6374 h 473123"/>
                <a:gd name="connsiteX2" fmla="*/ 1667262 w 1689217"/>
                <a:gd name="connsiteY2" fmla="*/ 193387 h 473123"/>
                <a:gd name="connsiteX3" fmla="*/ 1689217 w 1689217"/>
                <a:gd name="connsiteY3" fmla="*/ 245775 h 473123"/>
                <a:gd name="connsiteX4" fmla="*/ 1624399 w 1689217"/>
                <a:gd name="connsiteY4" fmla="*/ 360075 h 473123"/>
                <a:gd name="connsiteX5" fmla="*/ 837860 w 1689217"/>
                <a:gd name="connsiteY5" fmla="*/ 469613 h 473123"/>
                <a:gd name="connsiteX6" fmla="*/ 0 w 1689217"/>
                <a:gd name="connsiteY6" fmla="*/ 473123 h 473123"/>
                <a:gd name="connsiteX7" fmla="*/ 6226 w 1689217"/>
                <a:gd name="connsiteY7" fmla="*/ 0 h 47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217" h="473123">
                  <a:moveTo>
                    <a:pt x="6226" y="0"/>
                  </a:moveTo>
                  <a:lnTo>
                    <a:pt x="900007" y="6374"/>
                  </a:lnTo>
                  <a:lnTo>
                    <a:pt x="1667262" y="193387"/>
                  </a:lnTo>
                  <a:lnTo>
                    <a:pt x="1689217" y="245775"/>
                  </a:lnTo>
                  <a:lnTo>
                    <a:pt x="1624399" y="360075"/>
                  </a:lnTo>
                  <a:lnTo>
                    <a:pt x="837860" y="469613"/>
                  </a:lnTo>
                  <a:lnTo>
                    <a:pt x="0" y="473123"/>
                  </a:lnTo>
                  <a:cubicBezTo>
                    <a:pt x="794" y="310404"/>
                    <a:pt x="5432" y="162719"/>
                    <a:pt x="6226" y="0"/>
                  </a:cubicBezTo>
                  <a:close/>
                </a:path>
              </a:pathLst>
            </a:custGeom>
            <a:solidFill>
              <a:srgbClr val="FCECA8"/>
            </a:solidFill>
            <a:ln w="28575" cap="flat" cmpd="sng" algn="ctr">
              <a:no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 name="Полилиния 33">
              <a:extLst>
                <a:ext uri="{FF2B5EF4-FFF2-40B4-BE49-F238E27FC236}">
                  <a16:creationId xmlns:a16="http://schemas.microsoft.com/office/drawing/2014/main" id="{EA599DD7-6A87-076B-47D1-C38531ED35B9}"/>
                </a:ext>
              </a:extLst>
            </p:cNvPr>
            <p:cNvSpPr/>
            <p:nvPr/>
          </p:nvSpPr>
          <p:spPr>
            <a:xfrm flipH="1">
              <a:off x="-738391" y="2860809"/>
              <a:ext cx="1200559" cy="494351"/>
            </a:xfrm>
            <a:custGeom>
              <a:avLst/>
              <a:gdLst>
                <a:gd name="connsiteX0" fmla="*/ 2381 w 1485900"/>
                <a:gd name="connsiteY0" fmla="*/ 0 h 488156"/>
                <a:gd name="connsiteX1" fmla="*/ 1435894 w 1485900"/>
                <a:gd name="connsiteY1" fmla="*/ 202406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85900"/>
                <a:gd name="connsiteY0" fmla="*/ 0 h 488156"/>
                <a:gd name="connsiteX1" fmla="*/ 1416844 w 1485900"/>
                <a:gd name="connsiteY1" fmla="*/ 64573 h 488156"/>
                <a:gd name="connsiteX2" fmla="*/ 1485900 w 1485900"/>
                <a:gd name="connsiteY2" fmla="*/ 254794 h 488156"/>
                <a:gd name="connsiteX3" fmla="*/ 1393031 w 1485900"/>
                <a:gd name="connsiteY3" fmla="*/ 369094 h 488156"/>
                <a:gd name="connsiteX4" fmla="*/ 397669 w 1485900"/>
                <a:gd name="connsiteY4" fmla="*/ 478631 h 488156"/>
                <a:gd name="connsiteX5" fmla="*/ 0 w 1485900"/>
                <a:gd name="connsiteY5" fmla="*/ 488156 h 488156"/>
                <a:gd name="connsiteX6" fmla="*/ 2381 w 1485900"/>
                <a:gd name="connsiteY6" fmla="*/ 0 h 488156"/>
                <a:gd name="connsiteX0" fmla="*/ 2381 w 1485900"/>
                <a:gd name="connsiteY0" fmla="*/ 0 h 488156"/>
                <a:gd name="connsiteX1" fmla="*/ 1416844 w 1485900"/>
                <a:gd name="connsiteY1" fmla="*/ 64573 h 488156"/>
                <a:gd name="connsiteX2" fmla="*/ 1485900 w 1485900"/>
                <a:gd name="connsiteY2" fmla="*/ 254794 h 488156"/>
                <a:gd name="connsiteX3" fmla="*/ 1422587 w 1485900"/>
                <a:gd name="connsiteY3" fmla="*/ 265346 h 488156"/>
                <a:gd name="connsiteX4" fmla="*/ 1393031 w 1485900"/>
                <a:gd name="connsiteY4" fmla="*/ 369094 h 488156"/>
                <a:gd name="connsiteX5" fmla="*/ 397669 w 1485900"/>
                <a:gd name="connsiteY5" fmla="*/ 478631 h 488156"/>
                <a:gd name="connsiteX6" fmla="*/ 0 w 1485900"/>
                <a:gd name="connsiteY6" fmla="*/ 488156 h 488156"/>
                <a:gd name="connsiteX7" fmla="*/ 2381 w 1485900"/>
                <a:gd name="connsiteY7" fmla="*/ 0 h 488156"/>
                <a:gd name="connsiteX0" fmla="*/ 2381 w 1443037"/>
                <a:gd name="connsiteY0" fmla="*/ 0 h 488156"/>
                <a:gd name="connsiteX1" fmla="*/ 1416844 w 1443037"/>
                <a:gd name="connsiteY1" fmla="*/ 64573 h 488156"/>
                <a:gd name="connsiteX2" fmla="*/ 1443037 w 1443037"/>
                <a:gd name="connsiteY2" fmla="*/ 185878 h 488156"/>
                <a:gd name="connsiteX3" fmla="*/ 1422587 w 1443037"/>
                <a:gd name="connsiteY3" fmla="*/ 265346 h 488156"/>
                <a:gd name="connsiteX4" fmla="*/ 1393031 w 1443037"/>
                <a:gd name="connsiteY4" fmla="*/ 369094 h 488156"/>
                <a:gd name="connsiteX5" fmla="*/ 397669 w 1443037"/>
                <a:gd name="connsiteY5" fmla="*/ 478631 h 488156"/>
                <a:gd name="connsiteX6" fmla="*/ 0 w 1443037"/>
                <a:gd name="connsiteY6" fmla="*/ 488156 h 488156"/>
                <a:gd name="connsiteX7" fmla="*/ 2381 w 1443037"/>
                <a:gd name="connsiteY7" fmla="*/ 0 h 488156"/>
                <a:gd name="connsiteX0" fmla="*/ 0 w 1930403"/>
                <a:gd name="connsiteY0" fmla="*/ 0 h 476906"/>
                <a:gd name="connsiteX1" fmla="*/ 1904210 w 1930403"/>
                <a:gd name="connsiteY1" fmla="*/ 53323 h 476906"/>
                <a:gd name="connsiteX2" fmla="*/ 1930403 w 1930403"/>
                <a:gd name="connsiteY2" fmla="*/ 174628 h 476906"/>
                <a:gd name="connsiteX3" fmla="*/ 1909953 w 1930403"/>
                <a:gd name="connsiteY3" fmla="*/ 254096 h 476906"/>
                <a:gd name="connsiteX4" fmla="*/ 1880397 w 1930403"/>
                <a:gd name="connsiteY4" fmla="*/ 357844 h 476906"/>
                <a:gd name="connsiteX5" fmla="*/ 885035 w 1930403"/>
                <a:gd name="connsiteY5" fmla="*/ 467381 h 476906"/>
                <a:gd name="connsiteX6" fmla="*/ 487366 w 1930403"/>
                <a:gd name="connsiteY6" fmla="*/ 476906 h 476906"/>
                <a:gd name="connsiteX7" fmla="*/ 0 w 1930403"/>
                <a:gd name="connsiteY7" fmla="*/ 0 h 476906"/>
                <a:gd name="connsiteX0" fmla="*/ 16 w 1930419"/>
                <a:gd name="connsiteY0" fmla="*/ 0 h 476906"/>
                <a:gd name="connsiteX1" fmla="*/ 1904226 w 1930419"/>
                <a:gd name="connsiteY1" fmla="*/ 53323 h 476906"/>
                <a:gd name="connsiteX2" fmla="*/ 1930419 w 1930419"/>
                <a:gd name="connsiteY2" fmla="*/ 174628 h 476906"/>
                <a:gd name="connsiteX3" fmla="*/ 1909969 w 1930419"/>
                <a:gd name="connsiteY3" fmla="*/ 254096 h 476906"/>
                <a:gd name="connsiteX4" fmla="*/ 1880413 w 1930419"/>
                <a:gd name="connsiteY4" fmla="*/ 357844 h 476906"/>
                <a:gd name="connsiteX5" fmla="*/ 885051 w 1930419"/>
                <a:gd name="connsiteY5" fmla="*/ 467381 h 476906"/>
                <a:gd name="connsiteX6" fmla="*/ 24843 w 1930419"/>
                <a:gd name="connsiteY6" fmla="*/ 476906 h 476906"/>
                <a:gd name="connsiteX7" fmla="*/ 16 w 1930419"/>
                <a:gd name="connsiteY7" fmla="*/ 0 h 476906"/>
                <a:gd name="connsiteX0" fmla="*/ 40 w 1930443"/>
                <a:gd name="connsiteY0" fmla="*/ 0 h 476906"/>
                <a:gd name="connsiteX1" fmla="*/ 1904250 w 1930443"/>
                <a:gd name="connsiteY1" fmla="*/ 53323 h 476906"/>
                <a:gd name="connsiteX2" fmla="*/ 1930443 w 1930443"/>
                <a:gd name="connsiteY2" fmla="*/ 174628 h 476906"/>
                <a:gd name="connsiteX3" fmla="*/ 1909993 w 1930443"/>
                <a:gd name="connsiteY3" fmla="*/ 254096 h 476906"/>
                <a:gd name="connsiteX4" fmla="*/ 1880437 w 1930443"/>
                <a:gd name="connsiteY4" fmla="*/ 357844 h 476906"/>
                <a:gd name="connsiteX5" fmla="*/ 885075 w 1930443"/>
                <a:gd name="connsiteY5" fmla="*/ 467381 h 476906"/>
                <a:gd name="connsiteX6" fmla="*/ 9320 w 1930443"/>
                <a:gd name="connsiteY6" fmla="*/ 476906 h 476906"/>
                <a:gd name="connsiteX7" fmla="*/ 40 w 1930443"/>
                <a:gd name="connsiteY7" fmla="*/ 0 h 47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443" h="476906">
                  <a:moveTo>
                    <a:pt x="40" y="0"/>
                  </a:moveTo>
                  <a:lnTo>
                    <a:pt x="1904250" y="53323"/>
                  </a:lnTo>
                  <a:lnTo>
                    <a:pt x="1930443" y="174628"/>
                  </a:lnTo>
                  <a:cubicBezTo>
                    <a:pt x="1925214" y="175083"/>
                    <a:pt x="1915222" y="253641"/>
                    <a:pt x="1909993" y="254096"/>
                  </a:cubicBezTo>
                  <a:lnTo>
                    <a:pt x="1880437" y="357844"/>
                  </a:lnTo>
                  <a:lnTo>
                    <a:pt x="885075" y="467381"/>
                  </a:lnTo>
                  <a:lnTo>
                    <a:pt x="9320" y="476906"/>
                  </a:lnTo>
                  <a:cubicBezTo>
                    <a:pt x="10114" y="314187"/>
                    <a:pt x="-754" y="162719"/>
                    <a:pt x="40" y="0"/>
                  </a:cubicBezTo>
                  <a:close/>
                </a:path>
              </a:pathLst>
            </a:custGeom>
            <a:solidFill>
              <a:srgbClr val="FCECA8"/>
            </a:solidFill>
            <a:ln w="28575" cap="flat" cmpd="sng" algn="ctr">
              <a:no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6" name="Полилиния 29">
              <a:extLst>
                <a:ext uri="{FF2B5EF4-FFF2-40B4-BE49-F238E27FC236}">
                  <a16:creationId xmlns:a16="http://schemas.microsoft.com/office/drawing/2014/main" id="{A239DAB7-D1E8-04F0-C95C-75109F87D945}"/>
                </a:ext>
              </a:extLst>
            </p:cNvPr>
            <p:cNvSpPr/>
            <p:nvPr/>
          </p:nvSpPr>
          <p:spPr>
            <a:xfrm>
              <a:off x="-908570" y="2266127"/>
              <a:ext cx="1370733" cy="741227"/>
            </a:xfrm>
            <a:custGeom>
              <a:avLst/>
              <a:gdLst>
                <a:gd name="connsiteX0" fmla="*/ 1613208 w 1613208"/>
                <a:gd name="connsiteY0" fmla="*/ 591983 h 1304742"/>
                <a:gd name="connsiteX1" fmla="*/ 1324707 w 1613208"/>
                <a:gd name="connsiteY1" fmla="*/ 596873 h 1304742"/>
                <a:gd name="connsiteX2" fmla="*/ 1200016 w 1613208"/>
                <a:gd name="connsiteY2" fmla="*/ 584648 h 1304742"/>
                <a:gd name="connsiteX3" fmla="*/ 945745 w 1613208"/>
                <a:gd name="connsiteY3" fmla="*/ 457513 h 1304742"/>
                <a:gd name="connsiteX4" fmla="*/ 642575 w 1613208"/>
                <a:gd name="connsiteY4" fmla="*/ 222800 h 1304742"/>
                <a:gd name="connsiteX5" fmla="*/ 339405 w 1613208"/>
                <a:gd name="connsiteY5" fmla="*/ 56546 h 1304742"/>
                <a:gd name="connsiteX6" fmla="*/ 65574 w 1613208"/>
                <a:gd name="connsiteY6" fmla="*/ 313 h 1304742"/>
                <a:gd name="connsiteX7" fmla="*/ 6895 w 1613208"/>
                <a:gd name="connsiteY7" fmla="*/ 76105 h 1304742"/>
                <a:gd name="connsiteX8" fmla="*/ 182930 w 1613208"/>
                <a:gd name="connsiteY8" fmla="*/ 364606 h 1304742"/>
                <a:gd name="connsiteX9" fmla="*/ 180485 w 1613208"/>
                <a:gd name="connsiteY9" fmla="*/ 516191 h 1304742"/>
                <a:gd name="connsiteX10" fmla="*/ 170705 w 1613208"/>
                <a:gd name="connsiteY10" fmla="*/ 1293675 h 1304742"/>
                <a:gd name="connsiteX11" fmla="*/ 505659 w 1613208"/>
                <a:gd name="connsiteY11" fmla="*/ 902488 h 1304742"/>
                <a:gd name="connsiteX0" fmla="*/ 1613208 w 1613208"/>
                <a:gd name="connsiteY0" fmla="*/ 591983 h 1293675"/>
                <a:gd name="connsiteX1" fmla="*/ 1324707 w 1613208"/>
                <a:gd name="connsiteY1" fmla="*/ 596873 h 1293675"/>
                <a:gd name="connsiteX2" fmla="*/ 1200016 w 1613208"/>
                <a:gd name="connsiteY2" fmla="*/ 584648 h 1293675"/>
                <a:gd name="connsiteX3" fmla="*/ 945745 w 1613208"/>
                <a:gd name="connsiteY3" fmla="*/ 457513 h 1293675"/>
                <a:gd name="connsiteX4" fmla="*/ 642575 w 1613208"/>
                <a:gd name="connsiteY4" fmla="*/ 222800 h 1293675"/>
                <a:gd name="connsiteX5" fmla="*/ 339405 w 1613208"/>
                <a:gd name="connsiteY5" fmla="*/ 56546 h 1293675"/>
                <a:gd name="connsiteX6" fmla="*/ 65574 w 1613208"/>
                <a:gd name="connsiteY6" fmla="*/ 313 h 1293675"/>
                <a:gd name="connsiteX7" fmla="*/ 6895 w 1613208"/>
                <a:gd name="connsiteY7" fmla="*/ 76105 h 1293675"/>
                <a:gd name="connsiteX8" fmla="*/ 182930 w 1613208"/>
                <a:gd name="connsiteY8" fmla="*/ 364606 h 1293675"/>
                <a:gd name="connsiteX9" fmla="*/ 180485 w 1613208"/>
                <a:gd name="connsiteY9" fmla="*/ 516191 h 1293675"/>
                <a:gd name="connsiteX10" fmla="*/ 170705 w 1613208"/>
                <a:gd name="connsiteY10" fmla="*/ 1293675 h 1293675"/>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4375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741226"/>
                <a:gd name="connsiteX1" fmla="*/ 1200016 w 1613208"/>
                <a:gd name="connsiteY1" fmla="*/ 584648 h 741226"/>
                <a:gd name="connsiteX2" fmla="*/ 945745 w 1613208"/>
                <a:gd name="connsiteY2" fmla="*/ 457513 h 741226"/>
                <a:gd name="connsiteX3" fmla="*/ 642575 w 1613208"/>
                <a:gd name="connsiteY3" fmla="*/ 222800 h 741226"/>
                <a:gd name="connsiteX4" fmla="*/ 339405 w 1613208"/>
                <a:gd name="connsiteY4" fmla="*/ 56546 h 741226"/>
                <a:gd name="connsiteX5" fmla="*/ 65574 w 1613208"/>
                <a:gd name="connsiteY5" fmla="*/ 313 h 741226"/>
                <a:gd name="connsiteX6" fmla="*/ 6895 w 1613208"/>
                <a:gd name="connsiteY6" fmla="*/ 76105 h 741226"/>
                <a:gd name="connsiteX7" fmla="*/ 182930 w 1613208"/>
                <a:gd name="connsiteY7" fmla="*/ 364606 h 741226"/>
                <a:gd name="connsiteX8" fmla="*/ 180485 w 1613208"/>
                <a:gd name="connsiteY8" fmla="*/ 516191 h 741226"/>
                <a:gd name="connsiteX9" fmla="*/ 170706 w 1613208"/>
                <a:gd name="connsiteY9" fmla="*/ 741226 h 741226"/>
                <a:gd name="connsiteX0" fmla="*/ 2106842 w 2106842"/>
                <a:gd name="connsiteY0" fmla="*/ 588096 h 741226"/>
                <a:gd name="connsiteX1" fmla="*/ 1200016 w 2106842"/>
                <a:gd name="connsiteY1" fmla="*/ 584648 h 741226"/>
                <a:gd name="connsiteX2" fmla="*/ 945745 w 2106842"/>
                <a:gd name="connsiteY2" fmla="*/ 457513 h 741226"/>
                <a:gd name="connsiteX3" fmla="*/ 642575 w 2106842"/>
                <a:gd name="connsiteY3" fmla="*/ 222800 h 741226"/>
                <a:gd name="connsiteX4" fmla="*/ 339405 w 2106842"/>
                <a:gd name="connsiteY4" fmla="*/ 56546 h 741226"/>
                <a:gd name="connsiteX5" fmla="*/ 65574 w 2106842"/>
                <a:gd name="connsiteY5" fmla="*/ 313 h 741226"/>
                <a:gd name="connsiteX6" fmla="*/ 6895 w 2106842"/>
                <a:gd name="connsiteY6" fmla="*/ 76105 h 741226"/>
                <a:gd name="connsiteX7" fmla="*/ 182930 w 2106842"/>
                <a:gd name="connsiteY7" fmla="*/ 364606 h 741226"/>
                <a:gd name="connsiteX8" fmla="*/ 180485 w 2106842"/>
                <a:gd name="connsiteY8" fmla="*/ 516191 h 741226"/>
                <a:gd name="connsiteX9" fmla="*/ 170706 w 2106842"/>
                <a:gd name="connsiteY9" fmla="*/ 741226 h 741226"/>
                <a:gd name="connsiteX0" fmla="*/ 2106842 w 2106842"/>
                <a:gd name="connsiteY0" fmla="*/ 588096 h 741226"/>
                <a:gd name="connsiteX1" fmla="*/ 1362960 w 2106842"/>
                <a:gd name="connsiteY1" fmla="*/ 589456 h 741226"/>
                <a:gd name="connsiteX2" fmla="*/ 1200016 w 2106842"/>
                <a:gd name="connsiteY2" fmla="*/ 584648 h 741226"/>
                <a:gd name="connsiteX3" fmla="*/ 945745 w 2106842"/>
                <a:gd name="connsiteY3" fmla="*/ 457513 h 741226"/>
                <a:gd name="connsiteX4" fmla="*/ 642575 w 2106842"/>
                <a:gd name="connsiteY4" fmla="*/ 222800 h 741226"/>
                <a:gd name="connsiteX5" fmla="*/ 339405 w 2106842"/>
                <a:gd name="connsiteY5" fmla="*/ 56546 h 741226"/>
                <a:gd name="connsiteX6" fmla="*/ 65574 w 2106842"/>
                <a:gd name="connsiteY6" fmla="*/ 313 h 741226"/>
                <a:gd name="connsiteX7" fmla="*/ 6895 w 2106842"/>
                <a:gd name="connsiteY7" fmla="*/ 76105 h 741226"/>
                <a:gd name="connsiteX8" fmla="*/ 182930 w 2106842"/>
                <a:gd name="connsiteY8" fmla="*/ 364606 h 741226"/>
                <a:gd name="connsiteX9" fmla="*/ 180485 w 2106842"/>
                <a:gd name="connsiteY9" fmla="*/ 516191 h 741226"/>
                <a:gd name="connsiteX10" fmla="*/ 170706 w 2106842"/>
                <a:gd name="connsiteY10" fmla="*/ 741226 h 741226"/>
                <a:gd name="connsiteX0" fmla="*/ 2106842 w 2106842"/>
                <a:gd name="connsiteY0" fmla="*/ 588096 h 741226"/>
                <a:gd name="connsiteX1" fmla="*/ 1362960 w 2106842"/>
                <a:gd name="connsiteY1" fmla="*/ 589456 h 741226"/>
                <a:gd name="connsiteX2" fmla="*/ 1200016 w 2106842"/>
                <a:gd name="connsiteY2" fmla="*/ 584648 h 741226"/>
                <a:gd name="connsiteX3" fmla="*/ 1059784 w 2106842"/>
                <a:gd name="connsiteY3" fmla="*/ 550588 h 741226"/>
                <a:gd name="connsiteX4" fmla="*/ 945745 w 2106842"/>
                <a:gd name="connsiteY4" fmla="*/ 457513 h 741226"/>
                <a:gd name="connsiteX5" fmla="*/ 642575 w 2106842"/>
                <a:gd name="connsiteY5" fmla="*/ 222800 h 741226"/>
                <a:gd name="connsiteX6" fmla="*/ 339405 w 2106842"/>
                <a:gd name="connsiteY6" fmla="*/ 56546 h 741226"/>
                <a:gd name="connsiteX7" fmla="*/ 65574 w 2106842"/>
                <a:gd name="connsiteY7" fmla="*/ 313 h 741226"/>
                <a:gd name="connsiteX8" fmla="*/ 6895 w 2106842"/>
                <a:gd name="connsiteY8" fmla="*/ 76105 h 741226"/>
                <a:gd name="connsiteX9" fmla="*/ 182930 w 2106842"/>
                <a:gd name="connsiteY9" fmla="*/ 364606 h 741226"/>
                <a:gd name="connsiteX10" fmla="*/ 180485 w 2106842"/>
                <a:gd name="connsiteY10" fmla="*/ 516191 h 741226"/>
                <a:gd name="connsiteX11" fmla="*/ 170706 w 2106842"/>
                <a:gd name="connsiteY11" fmla="*/ 741226 h 741226"/>
                <a:gd name="connsiteX0" fmla="*/ 1362960 w 1362960"/>
                <a:gd name="connsiteY0" fmla="*/ 589456 h 741226"/>
                <a:gd name="connsiteX1" fmla="*/ 1200016 w 1362960"/>
                <a:gd name="connsiteY1" fmla="*/ 584648 h 741226"/>
                <a:gd name="connsiteX2" fmla="*/ 1059784 w 1362960"/>
                <a:gd name="connsiteY2" fmla="*/ 550588 h 741226"/>
                <a:gd name="connsiteX3" fmla="*/ 945745 w 1362960"/>
                <a:gd name="connsiteY3" fmla="*/ 457513 h 741226"/>
                <a:gd name="connsiteX4" fmla="*/ 642575 w 1362960"/>
                <a:gd name="connsiteY4" fmla="*/ 222800 h 741226"/>
                <a:gd name="connsiteX5" fmla="*/ 339405 w 1362960"/>
                <a:gd name="connsiteY5" fmla="*/ 56546 h 741226"/>
                <a:gd name="connsiteX6" fmla="*/ 65574 w 1362960"/>
                <a:gd name="connsiteY6" fmla="*/ 313 h 741226"/>
                <a:gd name="connsiteX7" fmla="*/ 6895 w 1362960"/>
                <a:gd name="connsiteY7" fmla="*/ 76105 h 741226"/>
                <a:gd name="connsiteX8" fmla="*/ 182930 w 1362960"/>
                <a:gd name="connsiteY8" fmla="*/ 364606 h 741226"/>
                <a:gd name="connsiteX9" fmla="*/ 180485 w 1362960"/>
                <a:gd name="connsiteY9" fmla="*/ 516191 h 741226"/>
                <a:gd name="connsiteX10" fmla="*/ 170706 w 1362960"/>
                <a:gd name="connsiteY10" fmla="*/ 741226 h 741226"/>
                <a:gd name="connsiteX0" fmla="*/ 1362960 w 1362960"/>
                <a:gd name="connsiteY0" fmla="*/ 589456 h 741226"/>
                <a:gd name="connsiteX1" fmla="*/ 1200015 w 1362960"/>
                <a:gd name="connsiteY1" fmla="*/ 607968 h 741226"/>
                <a:gd name="connsiteX2" fmla="*/ 1059784 w 1362960"/>
                <a:gd name="connsiteY2" fmla="*/ 550588 h 741226"/>
                <a:gd name="connsiteX3" fmla="*/ 945745 w 1362960"/>
                <a:gd name="connsiteY3" fmla="*/ 457513 h 741226"/>
                <a:gd name="connsiteX4" fmla="*/ 642575 w 1362960"/>
                <a:gd name="connsiteY4" fmla="*/ 222800 h 741226"/>
                <a:gd name="connsiteX5" fmla="*/ 339405 w 1362960"/>
                <a:gd name="connsiteY5" fmla="*/ 56546 h 741226"/>
                <a:gd name="connsiteX6" fmla="*/ 65574 w 1362960"/>
                <a:gd name="connsiteY6" fmla="*/ 313 h 741226"/>
                <a:gd name="connsiteX7" fmla="*/ 6895 w 1362960"/>
                <a:gd name="connsiteY7" fmla="*/ 76105 h 741226"/>
                <a:gd name="connsiteX8" fmla="*/ 182930 w 1362960"/>
                <a:gd name="connsiteY8" fmla="*/ 364606 h 741226"/>
                <a:gd name="connsiteX9" fmla="*/ 180485 w 1362960"/>
                <a:gd name="connsiteY9" fmla="*/ 516191 h 741226"/>
                <a:gd name="connsiteX10" fmla="*/ 170706 w 1362960"/>
                <a:gd name="connsiteY10" fmla="*/ 741226 h 741226"/>
                <a:gd name="connsiteX0" fmla="*/ 1370733 w 1370733"/>
                <a:gd name="connsiteY0" fmla="*/ 612778 h 741226"/>
                <a:gd name="connsiteX1" fmla="*/ 1200015 w 1370733"/>
                <a:gd name="connsiteY1" fmla="*/ 607968 h 741226"/>
                <a:gd name="connsiteX2" fmla="*/ 1059784 w 1370733"/>
                <a:gd name="connsiteY2" fmla="*/ 550588 h 741226"/>
                <a:gd name="connsiteX3" fmla="*/ 945745 w 1370733"/>
                <a:gd name="connsiteY3" fmla="*/ 457513 h 741226"/>
                <a:gd name="connsiteX4" fmla="*/ 642575 w 1370733"/>
                <a:gd name="connsiteY4" fmla="*/ 222800 h 741226"/>
                <a:gd name="connsiteX5" fmla="*/ 339405 w 1370733"/>
                <a:gd name="connsiteY5" fmla="*/ 56546 h 741226"/>
                <a:gd name="connsiteX6" fmla="*/ 65574 w 1370733"/>
                <a:gd name="connsiteY6" fmla="*/ 313 h 741226"/>
                <a:gd name="connsiteX7" fmla="*/ 6895 w 1370733"/>
                <a:gd name="connsiteY7" fmla="*/ 76105 h 741226"/>
                <a:gd name="connsiteX8" fmla="*/ 182930 w 1370733"/>
                <a:gd name="connsiteY8" fmla="*/ 364606 h 741226"/>
                <a:gd name="connsiteX9" fmla="*/ 180485 w 1370733"/>
                <a:gd name="connsiteY9" fmla="*/ 516191 h 741226"/>
                <a:gd name="connsiteX10" fmla="*/ 170706 w 1370733"/>
                <a:gd name="connsiteY10" fmla="*/ 741226 h 74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733" h="741226">
                  <a:moveTo>
                    <a:pt x="1370733" y="612778"/>
                  </a:moveTo>
                  <a:cubicBezTo>
                    <a:pt x="1219595" y="612203"/>
                    <a:pt x="1251840" y="618333"/>
                    <a:pt x="1200015" y="607968"/>
                  </a:cubicBezTo>
                  <a:cubicBezTo>
                    <a:pt x="1148190" y="597603"/>
                    <a:pt x="1102162" y="571777"/>
                    <a:pt x="1059784" y="550588"/>
                  </a:cubicBezTo>
                  <a:cubicBezTo>
                    <a:pt x="1017406" y="529399"/>
                    <a:pt x="1015280" y="512144"/>
                    <a:pt x="945745" y="457513"/>
                  </a:cubicBezTo>
                  <a:cubicBezTo>
                    <a:pt x="876210" y="402882"/>
                    <a:pt x="743632" y="289628"/>
                    <a:pt x="642575" y="222800"/>
                  </a:cubicBezTo>
                  <a:cubicBezTo>
                    <a:pt x="541518" y="155972"/>
                    <a:pt x="435572" y="93627"/>
                    <a:pt x="339405" y="56546"/>
                  </a:cubicBezTo>
                  <a:cubicBezTo>
                    <a:pt x="243238" y="19465"/>
                    <a:pt x="120992" y="-2947"/>
                    <a:pt x="65574" y="313"/>
                  </a:cubicBezTo>
                  <a:cubicBezTo>
                    <a:pt x="10156" y="3573"/>
                    <a:pt x="-12664" y="15390"/>
                    <a:pt x="6895" y="76105"/>
                  </a:cubicBezTo>
                  <a:cubicBezTo>
                    <a:pt x="26454" y="136820"/>
                    <a:pt x="153998" y="291258"/>
                    <a:pt x="182930" y="364606"/>
                  </a:cubicBezTo>
                  <a:cubicBezTo>
                    <a:pt x="211862" y="437954"/>
                    <a:pt x="182522" y="453421"/>
                    <a:pt x="180485" y="516191"/>
                  </a:cubicBezTo>
                  <a:cubicBezTo>
                    <a:pt x="178448" y="578961"/>
                    <a:pt x="178422" y="481580"/>
                    <a:pt x="170706" y="741226"/>
                  </a:cubicBezTo>
                </a:path>
              </a:pathLst>
            </a:custGeom>
            <a:solidFill>
              <a:srgbClr val="FCECA8"/>
            </a:solid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7" name="Полилиния 32">
              <a:extLst>
                <a:ext uri="{FF2B5EF4-FFF2-40B4-BE49-F238E27FC236}">
                  <a16:creationId xmlns:a16="http://schemas.microsoft.com/office/drawing/2014/main" id="{CB6BCD8F-4AA2-2D84-7104-873444AAB6B7}"/>
                </a:ext>
              </a:extLst>
            </p:cNvPr>
            <p:cNvSpPr/>
            <p:nvPr/>
          </p:nvSpPr>
          <p:spPr>
            <a:xfrm flipV="1">
              <a:off x="-915813" y="3006461"/>
              <a:ext cx="1377977" cy="931726"/>
            </a:xfrm>
            <a:custGeom>
              <a:avLst/>
              <a:gdLst>
                <a:gd name="connsiteX0" fmla="*/ 1613208 w 1613208"/>
                <a:gd name="connsiteY0" fmla="*/ 591983 h 1304742"/>
                <a:gd name="connsiteX1" fmla="*/ 1324707 w 1613208"/>
                <a:gd name="connsiteY1" fmla="*/ 596873 h 1304742"/>
                <a:gd name="connsiteX2" fmla="*/ 1200016 w 1613208"/>
                <a:gd name="connsiteY2" fmla="*/ 584648 h 1304742"/>
                <a:gd name="connsiteX3" fmla="*/ 945745 w 1613208"/>
                <a:gd name="connsiteY3" fmla="*/ 457513 h 1304742"/>
                <a:gd name="connsiteX4" fmla="*/ 642575 w 1613208"/>
                <a:gd name="connsiteY4" fmla="*/ 222800 h 1304742"/>
                <a:gd name="connsiteX5" fmla="*/ 339405 w 1613208"/>
                <a:gd name="connsiteY5" fmla="*/ 56546 h 1304742"/>
                <a:gd name="connsiteX6" fmla="*/ 65574 w 1613208"/>
                <a:gd name="connsiteY6" fmla="*/ 313 h 1304742"/>
                <a:gd name="connsiteX7" fmla="*/ 6895 w 1613208"/>
                <a:gd name="connsiteY7" fmla="*/ 76105 h 1304742"/>
                <a:gd name="connsiteX8" fmla="*/ 182930 w 1613208"/>
                <a:gd name="connsiteY8" fmla="*/ 364606 h 1304742"/>
                <a:gd name="connsiteX9" fmla="*/ 180485 w 1613208"/>
                <a:gd name="connsiteY9" fmla="*/ 516191 h 1304742"/>
                <a:gd name="connsiteX10" fmla="*/ 170705 w 1613208"/>
                <a:gd name="connsiteY10" fmla="*/ 1293675 h 1304742"/>
                <a:gd name="connsiteX11" fmla="*/ 505659 w 1613208"/>
                <a:gd name="connsiteY11" fmla="*/ 902488 h 1304742"/>
                <a:gd name="connsiteX0" fmla="*/ 1613208 w 1613208"/>
                <a:gd name="connsiteY0" fmla="*/ 591983 h 1293675"/>
                <a:gd name="connsiteX1" fmla="*/ 1324707 w 1613208"/>
                <a:gd name="connsiteY1" fmla="*/ 596873 h 1293675"/>
                <a:gd name="connsiteX2" fmla="*/ 1200016 w 1613208"/>
                <a:gd name="connsiteY2" fmla="*/ 584648 h 1293675"/>
                <a:gd name="connsiteX3" fmla="*/ 945745 w 1613208"/>
                <a:gd name="connsiteY3" fmla="*/ 457513 h 1293675"/>
                <a:gd name="connsiteX4" fmla="*/ 642575 w 1613208"/>
                <a:gd name="connsiteY4" fmla="*/ 222800 h 1293675"/>
                <a:gd name="connsiteX5" fmla="*/ 339405 w 1613208"/>
                <a:gd name="connsiteY5" fmla="*/ 56546 h 1293675"/>
                <a:gd name="connsiteX6" fmla="*/ 65574 w 1613208"/>
                <a:gd name="connsiteY6" fmla="*/ 313 h 1293675"/>
                <a:gd name="connsiteX7" fmla="*/ 6895 w 1613208"/>
                <a:gd name="connsiteY7" fmla="*/ 76105 h 1293675"/>
                <a:gd name="connsiteX8" fmla="*/ 182930 w 1613208"/>
                <a:gd name="connsiteY8" fmla="*/ 364606 h 1293675"/>
                <a:gd name="connsiteX9" fmla="*/ 180485 w 1613208"/>
                <a:gd name="connsiteY9" fmla="*/ 516191 h 1293675"/>
                <a:gd name="connsiteX10" fmla="*/ 170705 w 1613208"/>
                <a:gd name="connsiteY10" fmla="*/ 1293675 h 1293675"/>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2470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343757 w 1613208"/>
                <a:gd name="connsiteY1" fmla="*/ 596873 h 917438"/>
                <a:gd name="connsiteX2" fmla="*/ 1200016 w 1613208"/>
                <a:gd name="connsiteY2" fmla="*/ 584648 h 917438"/>
                <a:gd name="connsiteX3" fmla="*/ 945745 w 1613208"/>
                <a:gd name="connsiteY3" fmla="*/ 457513 h 917438"/>
                <a:gd name="connsiteX4" fmla="*/ 642575 w 1613208"/>
                <a:gd name="connsiteY4" fmla="*/ 222800 h 917438"/>
                <a:gd name="connsiteX5" fmla="*/ 339405 w 1613208"/>
                <a:gd name="connsiteY5" fmla="*/ 56546 h 917438"/>
                <a:gd name="connsiteX6" fmla="*/ 65574 w 1613208"/>
                <a:gd name="connsiteY6" fmla="*/ 313 h 917438"/>
                <a:gd name="connsiteX7" fmla="*/ 6895 w 1613208"/>
                <a:gd name="connsiteY7" fmla="*/ 76105 h 917438"/>
                <a:gd name="connsiteX8" fmla="*/ 182930 w 1613208"/>
                <a:gd name="connsiteY8" fmla="*/ 364606 h 917438"/>
                <a:gd name="connsiteX9" fmla="*/ 180485 w 1613208"/>
                <a:gd name="connsiteY9" fmla="*/ 516191 h 917438"/>
                <a:gd name="connsiteX10" fmla="*/ 175468 w 1613208"/>
                <a:gd name="connsiteY10"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917438"/>
                <a:gd name="connsiteX1" fmla="*/ 1200016 w 1613208"/>
                <a:gd name="connsiteY1" fmla="*/ 584648 h 917438"/>
                <a:gd name="connsiteX2" fmla="*/ 945745 w 1613208"/>
                <a:gd name="connsiteY2" fmla="*/ 457513 h 917438"/>
                <a:gd name="connsiteX3" fmla="*/ 642575 w 1613208"/>
                <a:gd name="connsiteY3" fmla="*/ 222800 h 917438"/>
                <a:gd name="connsiteX4" fmla="*/ 339405 w 1613208"/>
                <a:gd name="connsiteY4" fmla="*/ 56546 h 917438"/>
                <a:gd name="connsiteX5" fmla="*/ 65574 w 1613208"/>
                <a:gd name="connsiteY5" fmla="*/ 313 h 917438"/>
                <a:gd name="connsiteX6" fmla="*/ 6895 w 1613208"/>
                <a:gd name="connsiteY6" fmla="*/ 76105 h 917438"/>
                <a:gd name="connsiteX7" fmla="*/ 182930 w 1613208"/>
                <a:gd name="connsiteY7" fmla="*/ 364606 h 917438"/>
                <a:gd name="connsiteX8" fmla="*/ 180485 w 1613208"/>
                <a:gd name="connsiteY8" fmla="*/ 516191 h 917438"/>
                <a:gd name="connsiteX9" fmla="*/ 175468 w 1613208"/>
                <a:gd name="connsiteY9" fmla="*/ 917438 h 917438"/>
                <a:gd name="connsiteX0" fmla="*/ 1613208 w 1613208"/>
                <a:gd name="connsiteY0" fmla="*/ 591983 h 803138"/>
                <a:gd name="connsiteX1" fmla="*/ 1200016 w 1613208"/>
                <a:gd name="connsiteY1" fmla="*/ 584648 h 803138"/>
                <a:gd name="connsiteX2" fmla="*/ 945745 w 1613208"/>
                <a:gd name="connsiteY2" fmla="*/ 457513 h 803138"/>
                <a:gd name="connsiteX3" fmla="*/ 642575 w 1613208"/>
                <a:gd name="connsiteY3" fmla="*/ 222800 h 803138"/>
                <a:gd name="connsiteX4" fmla="*/ 339405 w 1613208"/>
                <a:gd name="connsiteY4" fmla="*/ 56546 h 803138"/>
                <a:gd name="connsiteX5" fmla="*/ 65574 w 1613208"/>
                <a:gd name="connsiteY5" fmla="*/ 313 h 803138"/>
                <a:gd name="connsiteX6" fmla="*/ 6895 w 1613208"/>
                <a:gd name="connsiteY6" fmla="*/ 76105 h 803138"/>
                <a:gd name="connsiteX7" fmla="*/ 182930 w 1613208"/>
                <a:gd name="connsiteY7" fmla="*/ 364606 h 803138"/>
                <a:gd name="connsiteX8" fmla="*/ 180485 w 1613208"/>
                <a:gd name="connsiteY8" fmla="*/ 516191 h 803138"/>
                <a:gd name="connsiteX9" fmla="*/ 180230 w 1613208"/>
                <a:gd name="connsiteY9" fmla="*/ 803138 h 803138"/>
                <a:gd name="connsiteX0" fmla="*/ 1613208 w 1613208"/>
                <a:gd name="connsiteY0" fmla="*/ 591983 h 931726"/>
                <a:gd name="connsiteX1" fmla="*/ 1200016 w 1613208"/>
                <a:gd name="connsiteY1" fmla="*/ 584648 h 931726"/>
                <a:gd name="connsiteX2" fmla="*/ 945745 w 1613208"/>
                <a:gd name="connsiteY2" fmla="*/ 457513 h 931726"/>
                <a:gd name="connsiteX3" fmla="*/ 642575 w 1613208"/>
                <a:gd name="connsiteY3" fmla="*/ 222800 h 931726"/>
                <a:gd name="connsiteX4" fmla="*/ 339405 w 1613208"/>
                <a:gd name="connsiteY4" fmla="*/ 56546 h 931726"/>
                <a:gd name="connsiteX5" fmla="*/ 65574 w 1613208"/>
                <a:gd name="connsiteY5" fmla="*/ 313 h 931726"/>
                <a:gd name="connsiteX6" fmla="*/ 6895 w 1613208"/>
                <a:gd name="connsiteY6" fmla="*/ 76105 h 931726"/>
                <a:gd name="connsiteX7" fmla="*/ 182930 w 1613208"/>
                <a:gd name="connsiteY7" fmla="*/ 364606 h 931726"/>
                <a:gd name="connsiteX8" fmla="*/ 180485 w 1613208"/>
                <a:gd name="connsiteY8" fmla="*/ 516191 h 931726"/>
                <a:gd name="connsiteX9" fmla="*/ 184993 w 1613208"/>
                <a:gd name="connsiteY9" fmla="*/ 931726 h 931726"/>
                <a:gd name="connsiteX0" fmla="*/ 2102956 w 2102956"/>
                <a:gd name="connsiteY0" fmla="*/ 584209 h 931726"/>
                <a:gd name="connsiteX1" fmla="*/ 1200016 w 2102956"/>
                <a:gd name="connsiteY1" fmla="*/ 584648 h 931726"/>
                <a:gd name="connsiteX2" fmla="*/ 945745 w 2102956"/>
                <a:gd name="connsiteY2" fmla="*/ 457513 h 931726"/>
                <a:gd name="connsiteX3" fmla="*/ 642575 w 2102956"/>
                <a:gd name="connsiteY3" fmla="*/ 222800 h 931726"/>
                <a:gd name="connsiteX4" fmla="*/ 339405 w 2102956"/>
                <a:gd name="connsiteY4" fmla="*/ 56546 h 931726"/>
                <a:gd name="connsiteX5" fmla="*/ 65574 w 2102956"/>
                <a:gd name="connsiteY5" fmla="*/ 313 h 931726"/>
                <a:gd name="connsiteX6" fmla="*/ 6895 w 2102956"/>
                <a:gd name="connsiteY6" fmla="*/ 76105 h 931726"/>
                <a:gd name="connsiteX7" fmla="*/ 182930 w 2102956"/>
                <a:gd name="connsiteY7" fmla="*/ 364606 h 931726"/>
                <a:gd name="connsiteX8" fmla="*/ 180485 w 2102956"/>
                <a:gd name="connsiteY8" fmla="*/ 516191 h 931726"/>
                <a:gd name="connsiteX9" fmla="*/ 184993 w 2102956"/>
                <a:gd name="connsiteY9" fmla="*/ 931726 h 931726"/>
                <a:gd name="connsiteX0" fmla="*/ 2102956 w 2102956"/>
                <a:gd name="connsiteY0" fmla="*/ 584209 h 931726"/>
                <a:gd name="connsiteX1" fmla="*/ 1346885 w 2102956"/>
                <a:gd name="connsiteY1" fmla="*/ 585082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2102956 w 2102956"/>
                <a:gd name="connsiteY0" fmla="*/ 584209 h 931726"/>
                <a:gd name="connsiteX1" fmla="*/ 1346885 w 2102956"/>
                <a:gd name="connsiteY1" fmla="*/ 585082 h 931726"/>
                <a:gd name="connsiteX2" fmla="*/ 1200016 w 2102956"/>
                <a:gd name="connsiteY2" fmla="*/ 584648 h 931726"/>
                <a:gd name="connsiteX3" fmla="*/ 945745 w 2102956"/>
                <a:gd name="connsiteY3" fmla="*/ 457513 h 931726"/>
                <a:gd name="connsiteX4" fmla="*/ 642575 w 2102956"/>
                <a:gd name="connsiteY4" fmla="*/ 222800 h 931726"/>
                <a:gd name="connsiteX5" fmla="*/ 339405 w 2102956"/>
                <a:gd name="connsiteY5" fmla="*/ 56546 h 931726"/>
                <a:gd name="connsiteX6" fmla="*/ 65574 w 2102956"/>
                <a:gd name="connsiteY6" fmla="*/ 313 h 931726"/>
                <a:gd name="connsiteX7" fmla="*/ 6895 w 2102956"/>
                <a:gd name="connsiteY7" fmla="*/ 76105 h 931726"/>
                <a:gd name="connsiteX8" fmla="*/ 182930 w 2102956"/>
                <a:gd name="connsiteY8" fmla="*/ 364606 h 931726"/>
                <a:gd name="connsiteX9" fmla="*/ 180485 w 2102956"/>
                <a:gd name="connsiteY9" fmla="*/ 516191 h 931726"/>
                <a:gd name="connsiteX10" fmla="*/ 184993 w 2102956"/>
                <a:gd name="connsiteY10" fmla="*/ 931726 h 931726"/>
                <a:gd name="connsiteX0" fmla="*/ 1346885 w 1346885"/>
                <a:gd name="connsiteY0" fmla="*/ 585082 h 931726"/>
                <a:gd name="connsiteX1" fmla="*/ 1200016 w 1346885"/>
                <a:gd name="connsiteY1" fmla="*/ 584648 h 931726"/>
                <a:gd name="connsiteX2" fmla="*/ 945745 w 1346885"/>
                <a:gd name="connsiteY2" fmla="*/ 457513 h 931726"/>
                <a:gd name="connsiteX3" fmla="*/ 642575 w 1346885"/>
                <a:gd name="connsiteY3" fmla="*/ 222800 h 931726"/>
                <a:gd name="connsiteX4" fmla="*/ 339405 w 1346885"/>
                <a:gd name="connsiteY4" fmla="*/ 56546 h 931726"/>
                <a:gd name="connsiteX5" fmla="*/ 65574 w 1346885"/>
                <a:gd name="connsiteY5" fmla="*/ 313 h 931726"/>
                <a:gd name="connsiteX6" fmla="*/ 6895 w 1346885"/>
                <a:gd name="connsiteY6" fmla="*/ 76105 h 931726"/>
                <a:gd name="connsiteX7" fmla="*/ 182930 w 1346885"/>
                <a:gd name="connsiteY7" fmla="*/ 364606 h 931726"/>
                <a:gd name="connsiteX8" fmla="*/ 180485 w 1346885"/>
                <a:gd name="connsiteY8" fmla="*/ 516191 h 931726"/>
                <a:gd name="connsiteX9" fmla="*/ 184993 w 1346885"/>
                <a:gd name="connsiteY9" fmla="*/ 931726 h 931726"/>
                <a:gd name="connsiteX0" fmla="*/ 1346885 w 1346885"/>
                <a:gd name="connsiteY0" fmla="*/ 585082 h 931726"/>
                <a:gd name="connsiteX1" fmla="*/ 1200016 w 1346885"/>
                <a:gd name="connsiteY1" fmla="*/ 584648 h 931726"/>
                <a:gd name="connsiteX2" fmla="*/ 945745 w 1346885"/>
                <a:gd name="connsiteY2" fmla="*/ 457513 h 931726"/>
                <a:gd name="connsiteX3" fmla="*/ 642575 w 1346885"/>
                <a:gd name="connsiteY3" fmla="*/ 222800 h 931726"/>
                <a:gd name="connsiteX4" fmla="*/ 339405 w 1346885"/>
                <a:gd name="connsiteY4" fmla="*/ 56546 h 931726"/>
                <a:gd name="connsiteX5" fmla="*/ 65574 w 1346885"/>
                <a:gd name="connsiteY5" fmla="*/ 313 h 931726"/>
                <a:gd name="connsiteX6" fmla="*/ 6895 w 1346885"/>
                <a:gd name="connsiteY6" fmla="*/ 76105 h 931726"/>
                <a:gd name="connsiteX7" fmla="*/ 182930 w 1346885"/>
                <a:gd name="connsiteY7" fmla="*/ 364606 h 931726"/>
                <a:gd name="connsiteX8" fmla="*/ 180485 w 1346885"/>
                <a:gd name="connsiteY8" fmla="*/ 516191 h 931726"/>
                <a:gd name="connsiteX9" fmla="*/ 184993 w 1346885"/>
                <a:gd name="connsiteY9" fmla="*/ 931726 h 93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885" h="931726">
                  <a:moveTo>
                    <a:pt x="1346885" y="585082"/>
                  </a:moveTo>
                  <a:cubicBezTo>
                    <a:pt x="1196395" y="585155"/>
                    <a:pt x="1352384" y="590359"/>
                    <a:pt x="1200016" y="584648"/>
                  </a:cubicBezTo>
                  <a:cubicBezTo>
                    <a:pt x="1047648" y="578937"/>
                    <a:pt x="1038652" y="517821"/>
                    <a:pt x="945745" y="457513"/>
                  </a:cubicBezTo>
                  <a:cubicBezTo>
                    <a:pt x="852838" y="397205"/>
                    <a:pt x="743632" y="289628"/>
                    <a:pt x="642575" y="222800"/>
                  </a:cubicBezTo>
                  <a:cubicBezTo>
                    <a:pt x="541518" y="155972"/>
                    <a:pt x="435572" y="93627"/>
                    <a:pt x="339405" y="56546"/>
                  </a:cubicBezTo>
                  <a:cubicBezTo>
                    <a:pt x="243238" y="19465"/>
                    <a:pt x="120992" y="-2947"/>
                    <a:pt x="65574" y="313"/>
                  </a:cubicBezTo>
                  <a:cubicBezTo>
                    <a:pt x="10156" y="3573"/>
                    <a:pt x="-12664" y="15390"/>
                    <a:pt x="6895" y="76105"/>
                  </a:cubicBezTo>
                  <a:cubicBezTo>
                    <a:pt x="26454" y="136820"/>
                    <a:pt x="153998" y="291258"/>
                    <a:pt x="182930" y="364606"/>
                  </a:cubicBezTo>
                  <a:cubicBezTo>
                    <a:pt x="211862" y="437954"/>
                    <a:pt x="180141" y="421671"/>
                    <a:pt x="180485" y="516191"/>
                  </a:cubicBezTo>
                  <a:cubicBezTo>
                    <a:pt x="180829" y="610711"/>
                    <a:pt x="192709" y="672080"/>
                    <a:pt x="184993" y="931726"/>
                  </a:cubicBezTo>
                </a:path>
              </a:pathLst>
            </a:custGeom>
            <a:solidFill>
              <a:srgbClr val="FCECA8"/>
            </a:solidFill>
            <a:ln w="28575" cap="flat" cmpd="sng" algn="ctr">
              <a:solidFill>
                <a:srgbClr val="333333"/>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8" name="Овал 30">
              <a:extLst>
                <a:ext uri="{FF2B5EF4-FFF2-40B4-BE49-F238E27FC236}">
                  <a16:creationId xmlns:a16="http://schemas.microsoft.com/office/drawing/2014/main" id="{86704E48-34C5-176C-82E7-A107E5FE92C4}"/>
                </a:ext>
              </a:extLst>
            </p:cNvPr>
            <p:cNvSpPr/>
            <p:nvPr/>
          </p:nvSpPr>
          <p:spPr>
            <a:xfrm>
              <a:off x="-804793" y="2572445"/>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9" name="Овал 35">
              <a:extLst>
                <a:ext uri="{FF2B5EF4-FFF2-40B4-BE49-F238E27FC236}">
                  <a16:creationId xmlns:a16="http://schemas.microsoft.com/office/drawing/2014/main" id="{2FEEB2C7-4E71-CDAF-8865-01C4D7556689}"/>
                </a:ext>
              </a:extLst>
            </p:cNvPr>
            <p:cNvSpPr/>
            <p:nvPr/>
          </p:nvSpPr>
          <p:spPr>
            <a:xfrm>
              <a:off x="-804793" y="2788547"/>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0" name="Овал 36">
              <a:extLst>
                <a:ext uri="{FF2B5EF4-FFF2-40B4-BE49-F238E27FC236}">
                  <a16:creationId xmlns:a16="http://schemas.microsoft.com/office/drawing/2014/main" id="{1C9C7B04-651D-3347-B06E-77622DE4DA2B}"/>
                </a:ext>
              </a:extLst>
            </p:cNvPr>
            <p:cNvSpPr/>
            <p:nvPr/>
          </p:nvSpPr>
          <p:spPr>
            <a:xfrm>
              <a:off x="-804793" y="3004651"/>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1" name="Овал 37">
              <a:extLst>
                <a:ext uri="{FF2B5EF4-FFF2-40B4-BE49-F238E27FC236}">
                  <a16:creationId xmlns:a16="http://schemas.microsoft.com/office/drawing/2014/main" id="{A4596D1F-D479-0AA1-F2E4-2111E6ABB5E6}"/>
                </a:ext>
              </a:extLst>
            </p:cNvPr>
            <p:cNvSpPr/>
            <p:nvPr/>
          </p:nvSpPr>
          <p:spPr>
            <a:xfrm>
              <a:off x="-804793" y="3220752"/>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 name="Овал 38">
              <a:extLst>
                <a:ext uri="{FF2B5EF4-FFF2-40B4-BE49-F238E27FC236}">
                  <a16:creationId xmlns:a16="http://schemas.microsoft.com/office/drawing/2014/main" id="{DEA2D49D-C069-4B12-A62A-2C8E31C7AD32}"/>
                </a:ext>
              </a:extLst>
            </p:cNvPr>
            <p:cNvSpPr/>
            <p:nvPr/>
          </p:nvSpPr>
          <p:spPr>
            <a:xfrm>
              <a:off x="-804793" y="3436854"/>
              <a:ext cx="165992" cy="165992"/>
            </a:xfrm>
            <a:prstGeom prst="ellipse">
              <a:avLst/>
            </a:prstGeom>
            <a:gradFill flip="none" rotWithShape="1">
              <a:gsLst>
                <a:gs pos="0">
                  <a:srgbClr val="FFEFD1"/>
                </a:gs>
                <a:gs pos="18000">
                  <a:srgbClr val="F0EBD5"/>
                </a:gs>
                <a:gs pos="35000">
                  <a:srgbClr val="D1C39F"/>
                </a:gs>
              </a:gsLst>
              <a:path path="circle">
                <a:fillToRect l="50000" t="50000" r="50000" b="50000"/>
              </a:path>
              <a:tileRect/>
            </a:gradFill>
            <a:ln w="15875" cap="flat" cmpd="sng" algn="ctr">
              <a:solidFill>
                <a:srgbClr val="FE1800">
                  <a:shade val="50000"/>
                </a:srgbClr>
              </a:solidFill>
              <a:prstDash val="solid"/>
            </a:ln>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75" name="АХ1">
            <a:extLst>
              <a:ext uri="{FF2B5EF4-FFF2-40B4-BE49-F238E27FC236}">
                <a16:creationId xmlns:a16="http://schemas.microsoft.com/office/drawing/2014/main" id="{88104E05-4BA0-0A7A-14CE-817F188EB3FE}"/>
              </a:ext>
            </a:extLst>
          </p:cNvPr>
          <p:cNvSpPr>
            <a:spLocks noChangeAspect="1" noChangeArrowheads="1"/>
          </p:cNvSpPr>
          <p:nvPr/>
        </p:nvSpPr>
        <p:spPr bwMode="auto">
          <a:xfrm flipV="1">
            <a:off x="8930554" y="4477679"/>
            <a:ext cx="48770" cy="51337"/>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76" name="АХ3">
            <a:extLst>
              <a:ext uri="{FF2B5EF4-FFF2-40B4-BE49-F238E27FC236}">
                <a16:creationId xmlns:a16="http://schemas.microsoft.com/office/drawing/2014/main" id="{F6DAB5B7-2B09-93BD-01D4-4581211EFDB9}"/>
              </a:ext>
            </a:extLst>
          </p:cNvPr>
          <p:cNvSpPr>
            <a:spLocks noChangeAspect="1" noChangeArrowheads="1"/>
          </p:cNvSpPr>
          <p:nvPr/>
        </p:nvSpPr>
        <p:spPr bwMode="auto">
          <a:xfrm flipV="1">
            <a:off x="8930554" y="4837318"/>
            <a:ext cx="48771" cy="5138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77" name="АХ2">
            <a:extLst>
              <a:ext uri="{FF2B5EF4-FFF2-40B4-BE49-F238E27FC236}">
                <a16:creationId xmlns:a16="http://schemas.microsoft.com/office/drawing/2014/main" id="{790F04FD-7557-570A-CDC1-0C3F9F39E8E4}"/>
              </a:ext>
            </a:extLst>
          </p:cNvPr>
          <p:cNvSpPr>
            <a:spLocks noChangeAspect="1" noChangeArrowheads="1"/>
          </p:cNvSpPr>
          <p:nvPr/>
        </p:nvSpPr>
        <p:spPr bwMode="auto">
          <a:xfrm flipV="1">
            <a:off x="8930554" y="4657476"/>
            <a:ext cx="48771" cy="51385"/>
          </a:xfrm>
          <a:prstGeom prst="ellipse">
            <a:avLst/>
          </a:prstGeom>
          <a:solidFill>
            <a:srgbClr val="53FF00"/>
          </a:solidFill>
          <a:ln w="0">
            <a:no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78" name="хэ1">
            <a:extLst>
              <a:ext uri="{FF2B5EF4-FFF2-40B4-BE49-F238E27FC236}">
                <a16:creationId xmlns:a16="http://schemas.microsoft.com/office/drawing/2014/main" id="{5AC236CB-4B17-495E-DBEB-B3503CD0542D}"/>
              </a:ext>
            </a:extLst>
          </p:cNvPr>
          <p:cNvSpPr>
            <a:spLocks noChangeAspect="1" noChangeArrowheads="1"/>
          </p:cNvSpPr>
          <p:nvPr/>
        </p:nvSpPr>
        <p:spPr bwMode="auto">
          <a:xfrm flipV="1">
            <a:off x="9987368" y="4486018"/>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79" name="хэ3">
            <a:extLst>
              <a:ext uri="{FF2B5EF4-FFF2-40B4-BE49-F238E27FC236}">
                <a16:creationId xmlns:a16="http://schemas.microsoft.com/office/drawing/2014/main" id="{6AD1DB0C-75AC-807F-5A84-6D821E5BCE77}"/>
              </a:ext>
            </a:extLst>
          </p:cNvPr>
          <p:cNvSpPr>
            <a:spLocks noChangeAspect="1" noChangeArrowheads="1"/>
          </p:cNvSpPr>
          <p:nvPr/>
        </p:nvSpPr>
        <p:spPr bwMode="auto">
          <a:xfrm flipV="1">
            <a:off x="9987368" y="4661425"/>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0" name="хэ2">
            <a:extLst>
              <a:ext uri="{FF2B5EF4-FFF2-40B4-BE49-F238E27FC236}">
                <a16:creationId xmlns:a16="http://schemas.microsoft.com/office/drawing/2014/main" id="{6A02E60A-581B-C84E-C7C7-A062D56E76D2}"/>
              </a:ext>
            </a:extLst>
          </p:cNvPr>
          <p:cNvSpPr>
            <a:spLocks noChangeAspect="1" noChangeArrowheads="1"/>
          </p:cNvSpPr>
          <p:nvPr/>
        </p:nvSpPr>
        <p:spPr bwMode="auto">
          <a:xfrm flipV="1">
            <a:off x="9987368" y="4573721"/>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1" name="хэ4">
            <a:extLst>
              <a:ext uri="{FF2B5EF4-FFF2-40B4-BE49-F238E27FC236}">
                <a16:creationId xmlns:a16="http://schemas.microsoft.com/office/drawing/2014/main" id="{9DE2A7E1-6EB8-E753-7729-7DB1A98E5503}"/>
              </a:ext>
            </a:extLst>
          </p:cNvPr>
          <p:cNvSpPr>
            <a:spLocks noChangeAspect="1" noChangeArrowheads="1"/>
          </p:cNvSpPr>
          <p:nvPr/>
        </p:nvSpPr>
        <p:spPr bwMode="auto">
          <a:xfrm flipV="1">
            <a:off x="9987368" y="4749129"/>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2" name="хэ5">
            <a:extLst>
              <a:ext uri="{FF2B5EF4-FFF2-40B4-BE49-F238E27FC236}">
                <a16:creationId xmlns:a16="http://schemas.microsoft.com/office/drawing/2014/main" id="{A73E1A7F-7B29-DA1C-77E4-89E8E7D07B79}"/>
              </a:ext>
            </a:extLst>
          </p:cNvPr>
          <p:cNvSpPr>
            <a:spLocks noChangeAspect="1" noChangeArrowheads="1"/>
          </p:cNvSpPr>
          <p:nvPr/>
        </p:nvSpPr>
        <p:spPr bwMode="auto">
          <a:xfrm flipV="1">
            <a:off x="9987368" y="4836833"/>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3" name="хэ6">
            <a:extLst>
              <a:ext uri="{FF2B5EF4-FFF2-40B4-BE49-F238E27FC236}">
                <a16:creationId xmlns:a16="http://schemas.microsoft.com/office/drawing/2014/main" id="{30E0EB55-1088-4EF5-6D08-6CD8A44420C8}"/>
              </a:ext>
            </a:extLst>
          </p:cNvPr>
          <p:cNvSpPr>
            <a:spLocks noChangeAspect="1" noChangeArrowheads="1"/>
          </p:cNvSpPr>
          <p:nvPr/>
        </p:nvSpPr>
        <p:spPr bwMode="auto">
          <a:xfrm flipV="1">
            <a:off x="9987368" y="4924538"/>
            <a:ext cx="43543" cy="45876"/>
          </a:xfrm>
          <a:prstGeom prst="ellipse">
            <a:avLst/>
          </a:prstGeom>
          <a:solidFill>
            <a:srgbClr val="FE1800"/>
          </a:solidFill>
          <a:ln w="0">
            <a:solidFill>
              <a:srgbClr val="A50021"/>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013BCB"/>
              </a:solidFill>
              <a:effectLst/>
              <a:uLnTx/>
              <a:uFillTx/>
              <a:latin typeface="Arial" panose="020B0604020202020204" pitchFamily="34" charset="0"/>
              <a:cs typeface="Arial" panose="020B0604020202020204" pitchFamily="34" charset="0"/>
            </a:endParaRPr>
          </a:p>
        </p:txBody>
      </p:sp>
      <p:sp>
        <p:nvSpPr>
          <p:cNvPr id="84" name="ИХЭ1">
            <a:extLst>
              <a:ext uri="{FF2B5EF4-FFF2-40B4-BE49-F238E27FC236}">
                <a16:creationId xmlns:a16="http://schemas.microsoft.com/office/drawing/2014/main" id="{128DE0EA-2183-F916-1759-319774E235FB}"/>
              </a:ext>
            </a:extLst>
          </p:cNvPr>
          <p:cNvSpPr>
            <a:spLocks noChangeAspect="1" noChangeArrowheads="1"/>
          </p:cNvSpPr>
          <p:nvPr/>
        </p:nvSpPr>
        <p:spPr bwMode="auto">
          <a:xfrm flipV="1">
            <a:off x="10094592" y="4508120"/>
            <a:ext cx="43543" cy="45876"/>
          </a:xfrm>
          <a:prstGeom prst="ellipse">
            <a:avLst/>
          </a:prstGeom>
          <a:solidFill>
            <a:srgbClr val="FFFFFF"/>
          </a:solidFill>
          <a:ln w="3175">
            <a:solidFill>
              <a:srgbClr val="FFFFFF">
                <a:lumMod val="50000"/>
              </a:srgbClr>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5" name="ИХЭ2">
            <a:extLst>
              <a:ext uri="{FF2B5EF4-FFF2-40B4-BE49-F238E27FC236}">
                <a16:creationId xmlns:a16="http://schemas.microsoft.com/office/drawing/2014/main" id="{11180D3A-0FB7-97E9-16F1-6F660CDDEF93}"/>
              </a:ext>
            </a:extLst>
          </p:cNvPr>
          <p:cNvSpPr>
            <a:spLocks noChangeAspect="1" noChangeArrowheads="1"/>
          </p:cNvSpPr>
          <p:nvPr/>
        </p:nvSpPr>
        <p:spPr bwMode="auto">
          <a:xfrm flipV="1">
            <a:off x="10094592" y="4683528"/>
            <a:ext cx="43543" cy="45876"/>
          </a:xfrm>
          <a:prstGeom prst="ellipse">
            <a:avLst/>
          </a:prstGeom>
          <a:solidFill>
            <a:srgbClr val="FFFFFF"/>
          </a:solidFill>
          <a:ln w="3175">
            <a:solidFill>
              <a:srgbClr val="FFFFFF">
                <a:lumMod val="50000"/>
              </a:srgbClr>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6" name="ИХЭ3">
            <a:extLst>
              <a:ext uri="{FF2B5EF4-FFF2-40B4-BE49-F238E27FC236}">
                <a16:creationId xmlns:a16="http://schemas.microsoft.com/office/drawing/2014/main" id="{1477F4AA-F8BB-F9C3-AE5C-D824C6F2F213}"/>
              </a:ext>
            </a:extLst>
          </p:cNvPr>
          <p:cNvSpPr>
            <a:spLocks noChangeAspect="1" noChangeArrowheads="1"/>
          </p:cNvSpPr>
          <p:nvPr/>
        </p:nvSpPr>
        <p:spPr bwMode="auto">
          <a:xfrm flipV="1">
            <a:off x="10094592" y="4858937"/>
            <a:ext cx="43543" cy="45876"/>
          </a:xfrm>
          <a:prstGeom prst="ellipse">
            <a:avLst/>
          </a:prstGeom>
          <a:solidFill>
            <a:srgbClr val="FFFFFF"/>
          </a:solidFill>
          <a:ln w="3175">
            <a:solidFill>
              <a:srgbClr val="FFFFFF">
                <a:lumMod val="50000"/>
              </a:srgbClr>
            </a:solidFill>
            <a:round/>
            <a:headEnd/>
            <a:tailEnd/>
          </a:ln>
          <a:scene3d>
            <a:camera prst="orthographicFront"/>
            <a:lightRig rig="threePt" dir="t"/>
          </a:scene3d>
          <a:sp3d>
            <a:bevelT/>
          </a:sp3d>
        </p:spPr>
        <p:txBody>
          <a:bodyPr/>
          <a:lstStyle/>
          <a:p>
            <a:pPr marL="0" marR="0" lvl="0" indent="0"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7" name="Полилиния 13">
            <a:extLst>
              <a:ext uri="{FF2B5EF4-FFF2-40B4-BE49-F238E27FC236}">
                <a16:creationId xmlns:a16="http://schemas.microsoft.com/office/drawing/2014/main" id="{3897ABE6-56B0-B28A-CFBE-C5A03B42FF80}"/>
              </a:ext>
            </a:extLst>
          </p:cNvPr>
          <p:cNvSpPr/>
          <p:nvPr/>
        </p:nvSpPr>
        <p:spPr>
          <a:xfrm>
            <a:off x="1771554" y="4357023"/>
            <a:ext cx="1645897" cy="573831"/>
          </a:xfrm>
          <a:custGeom>
            <a:avLst/>
            <a:gdLst>
              <a:gd name="connsiteX0" fmla="*/ 0 w 2324100"/>
              <a:gd name="connsiteY0" fmla="*/ 463402 h 896999"/>
              <a:gd name="connsiteX1" fmla="*/ 123825 w 2324100"/>
              <a:gd name="connsiteY1" fmla="*/ 815827 h 896999"/>
              <a:gd name="connsiteX2" fmla="*/ 204787 w 2324100"/>
              <a:gd name="connsiteY2" fmla="*/ 892027 h 896999"/>
              <a:gd name="connsiteX3" fmla="*/ 295275 w 2324100"/>
              <a:gd name="connsiteY3" fmla="*/ 834877 h 896999"/>
              <a:gd name="connsiteX4" fmla="*/ 395287 w 2324100"/>
              <a:gd name="connsiteY4" fmla="*/ 558652 h 896999"/>
              <a:gd name="connsiteX5" fmla="*/ 485775 w 2324100"/>
              <a:gd name="connsiteY5" fmla="*/ 230039 h 896999"/>
              <a:gd name="connsiteX6" fmla="*/ 571500 w 2324100"/>
              <a:gd name="connsiteY6" fmla="*/ 58589 h 896999"/>
              <a:gd name="connsiteX7" fmla="*/ 633412 w 2324100"/>
              <a:gd name="connsiteY7" fmla="*/ 1439 h 896999"/>
              <a:gd name="connsiteX8" fmla="*/ 690562 w 2324100"/>
              <a:gd name="connsiteY8" fmla="*/ 30014 h 896999"/>
              <a:gd name="connsiteX9" fmla="*/ 747712 w 2324100"/>
              <a:gd name="connsiteY9" fmla="*/ 134789 h 896999"/>
              <a:gd name="connsiteX10" fmla="*/ 809625 w 2324100"/>
              <a:gd name="connsiteY10" fmla="*/ 339577 h 896999"/>
              <a:gd name="connsiteX11" fmla="*/ 885825 w 2324100"/>
              <a:gd name="connsiteY11" fmla="*/ 582464 h 896999"/>
              <a:gd name="connsiteX12" fmla="*/ 966787 w 2324100"/>
              <a:gd name="connsiteY12" fmla="*/ 787252 h 896999"/>
              <a:gd name="connsiteX13" fmla="*/ 1038225 w 2324100"/>
              <a:gd name="connsiteY13" fmla="*/ 882502 h 896999"/>
              <a:gd name="connsiteX14" fmla="*/ 1114425 w 2324100"/>
              <a:gd name="connsiteY14" fmla="*/ 849164 h 896999"/>
              <a:gd name="connsiteX15" fmla="*/ 1181100 w 2324100"/>
              <a:gd name="connsiteY15" fmla="*/ 725339 h 896999"/>
              <a:gd name="connsiteX16" fmla="*/ 1262062 w 2324100"/>
              <a:gd name="connsiteY16" fmla="*/ 458639 h 896999"/>
              <a:gd name="connsiteX17" fmla="*/ 1347787 w 2324100"/>
              <a:gd name="connsiteY17" fmla="*/ 196702 h 896999"/>
              <a:gd name="connsiteX18" fmla="*/ 1409700 w 2324100"/>
              <a:gd name="connsiteY18" fmla="*/ 63352 h 896999"/>
              <a:gd name="connsiteX19" fmla="*/ 1471612 w 2324100"/>
              <a:gd name="connsiteY19" fmla="*/ 1439 h 896999"/>
              <a:gd name="connsiteX20" fmla="*/ 1519237 w 2324100"/>
              <a:gd name="connsiteY20" fmla="*/ 25252 h 896999"/>
              <a:gd name="connsiteX21" fmla="*/ 1557337 w 2324100"/>
              <a:gd name="connsiteY21" fmla="*/ 87164 h 896999"/>
              <a:gd name="connsiteX22" fmla="*/ 1595437 w 2324100"/>
              <a:gd name="connsiteY22" fmla="*/ 187177 h 896999"/>
              <a:gd name="connsiteX23" fmla="*/ 1709737 w 2324100"/>
              <a:gd name="connsiteY23" fmla="*/ 520552 h 896999"/>
              <a:gd name="connsiteX24" fmla="*/ 1800225 w 2324100"/>
              <a:gd name="connsiteY24" fmla="*/ 792014 h 896999"/>
              <a:gd name="connsiteX25" fmla="*/ 1857375 w 2324100"/>
              <a:gd name="connsiteY25" fmla="*/ 877739 h 896999"/>
              <a:gd name="connsiteX26" fmla="*/ 1900237 w 2324100"/>
              <a:gd name="connsiteY26" fmla="*/ 896789 h 896999"/>
              <a:gd name="connsiteX27" fmla="*/ 1938337 w 2324100"/>
              <a:gd name="connsiteY27" fmla="*/ 882502 h 896999"/>
              <a:gd name="connsiteX28" fmla="*/ 1990725 w 2324100"/>
              <a:gd name="connsiteY28" fmla="*/ 811064 h 896999"/>
              <a:gd name="connsiteX29" fmla="*/ 2033587 w 2324100"/>
              <a:gd name="connsiteY29" fmla="*/ 706289 h 896999"/>
              <a:gd name="connsiteX30" fmla="*/ 2133600 w 2324100"/>
              <a:gd name="connsiteY30" fmla="*/ 396727 h 896999"/>
              <a:gd name="connsiteX31" fmla="*/ 2200275 w 2324100"/>
              <a:gd name="connsiteY31" fmla="*/ 168127 h 896999"/>
              <a:gd name="connsiteX32" fmla="*/ 2262187 w 2324100"/>
              <a:gd name="connsiteY32" fmla="*/ 39539 h 896999"/>
              <a:gd name="connsiteX33" fmla="*/ 2324100 w 2324100"/>
              <a:gd name="connsiteY33" fmla="*/ 10964 h 89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24100" h="896999">
                <a:moveTo>
                  <a:pt x="0" y="463402"/>
                </a:moveTo>
                <a:cubicBezTo>
                  <a:pt x="44847" y="603896"/>
                  <a:pt x="89694" y="744390"/>
                  <a:pt x="123825" y="815827"/>
                </a:cubicBezTo>
                <a:cubicBezTo>
                  <a:pt x="157956" y="887264"/>
                  <a:pt x="176212" y="888852"/>
                  <a:pt x="204787" y="892027"/>
                </a:cubicBezTo>
                <a:cubicBezTo>
                  <a:pt x="233362" y="895202"/>
                  <a:pt x="263525" y="890439"/>
                  <a:pt x="295275" y="834877"/>
                </a:cubicBezTo>
                <a:cubicBezTo>
                  <a:pt x="327025" y="779315"/>
                  <a:pt x="363537" y="659458"/>
                  <a:pt x="395287" y="558652"/>
                </a:cubicBezTo>
                <a:cubicBezTo>
                  <a:pt x="427037" y="457846"/>
                  <a:pt x="456406" y="313383"/>
                  <a:pt x="485775" y="230039"/>
                </a:cubicBezTo>
                <a:cubicBezTo>
                  <a:pt x="515144" y="146695"/>
                  <a:pt x="546894" y="96689"/>
                  <a:pt x="571500" y="58589"/>
                </a:cubicBezTo>
                <a:cubicBezTo>
                  <a:pt x="596106" y="20489"/>
                  <a:pt x="613568" y="6201"/>
                  <a:pt x="633412" y="1439"/>
                </a:cubicBezTo>
                <a:cubicBezTo>
                  <a:pt x="653256" y="-3323"/>
                  <a:pt x="671512" y="7789"/>
                  <a:pt x="690562" y="30014"/>
                </a:cubicBezTo>
                <a:cubicBezTo>
                  <a:pt x="709612" y="52239"/>
                  <a:pt x="727868" y="83195"/>
                  <a:pt x="747712" y="134789"/>
                </a:cubicBezTo>
                <a:cubicBezTo>
                  <a:pt x="767556" y="186383"/>
                  <a:pt x="786606" y="264964"/>
                  <a:pt x="809625" y="339577"/>
                </a:cubicBezTo>
                <a:cubicBezTo>
                  <a:pt x="832644" y="414190"/>
                  <a:pt x="859631" y="507852"/>
                  <a:pt x="885825" y="582464"/>
                </a:cubicBezTo>
                <a:cubicBezTo>
                  <a:pt x="912019" y="657076"/>
                  <a:pt x="941387" y="737246"/>
                  <a:pt x="966787" y="787252"/>
                </a:cubicBezTo>
                <a:cubicBezTo>
                  <a:pt x="992187" y="837258"/>
                  <a:pt x="1013619" y="872183"/>
                  <a:pt x="1038225" y="882502"/>
                </a:cubicBezTo>
                <a:cubicBezTo>
                  <a:pt x="1062831" y="892821"/>
                  <a:pt x="1090613" y="875358"/>
                  <a:pt x="1114425" y="849164"/>
                </a:cubicBezTo>
                <a:cubicBezTo>
                  <a:pt x="1138237" y="822970"/>
                  <a:pt x="1156494" y="790426"/>
                  <a:pt x="1181100" y="725339"/>
                </a:cubicBezTo>
                <a:cubicBezTo>
                  <a:pt x="1205706" y="660252"/>
                  <a:pt x="1234281" y="546745"/>
                  <a:pt x="1262062" y="458639"/>
                </a:cubicBezTo>
                <a:cubicBezTo>
                  <a:pt x="1289843" y="370533"/>
                  <a:pt x="1323181" y="262583"/>
                  <a:pt x="1347787" y="196702"/>
                </a:cubicBezTo>
                <a:cubicBezTo>
                  <a:pt x="1372393" y="130821"/>
                  <a:pt x="1389063" y="95896"/>
                  <a:pt x="1409700" y="63352"/>
                </a:cubicBezTo>
                <a:cubicBezTo>
                  <a:pt x="1430337" y="30808"/>
                  <a:pt x="1453356" y="7789"/>
                  <a:pt x="1471612" y="1439"/>
                </a:cubicBezTo>
                <a:cubicBezTo>
                  <a:pt x="1489868" y="-4911"/>
                  <a:pt x="1504950" y="10965"/>
                  <a:pt x="1519237" y="25252"/>
                </a:cubicBezTo>
                <a:cubicBezTo>
                  <a:pt x="1533524" y="39539"/>
                  <a:pt x="1544637" y="60177"/>
                  <a:pt x="1557337" y="87164"/>
                </a:cubicBezTo>
                <a:cubicBezTo>
                  <a:pt x="1570037" y="114151"/>
                  <a:pt x="1570037" y="114946"/>
                  <a:pt x="1595437" y="187177"/>
                </a:cubicBezTo>
                <a:cubicBezTo>
                  <a:pt x="1620837" y="259408"/>
                  <a:pt x="1675606" y="419746"/>
                  <a:pt x="1709737" y="520552"/>
                </a:cubicBezTo>
                <a:cubicBezTo>
                  <a:pt x="1743868" y="621358"/>
                  <a:pt x="1775619" y="732483"/>
                  <a:pt x="1800225" y="792014"/>
                </a:cubicBezTo>
                <a:cubicBezTo>
                  <a:pt x="1824831" y="851545"/>
                  <a:pt x="1840706" y="860277"/>
                  <a:pt x="1857375" y="877739"/>
                </a:cubicBezTo>
                <a:cubicBezTo>
                  <a:pt x="1874044" y="895201"/>
                  <a:pt x="1886743" y="895995"/>
                  <a:pt x="1900237" y="896789"/>
                </a:cubicBezTo>
                <a:cubicBezTo>
                  <a:pt x="1913731" y="897583"/>
                  <a:pt x="1923256" y="896790"/>
                  <a:pt x="1938337" y="882502"/>
                </a:cubicBezTo>
                <a:cubicBezTo>
                  <a:pt x="1953418" y="868215"/>
                  <a:pt x="1974850" y="840433"/>
                  <a:pt x="1990725" y="811064"/>
                </a:cubicBezTo>
                <a:cubicBezTo>
                  <a:pt x="2006600" y="781695"/>
                  <a:pt x="2009775" y="775345"/>
                  <a:pt x="2033587" y="706289"/>
                </a:cubicBezTo>
                <a:cubicBezTo>
                  <a:pt x="2057399" y="637233"/>
                  <a:pt x="2105819" y="486421"/>
                  <a:pt x="2133600" y="396727"/>
                </a:cubicBezTo>
                <a:cubicBezTo>
                  <a:pt x="2161381" y="307033"/>
                  <a:pt x="2178844" y="227658"/>
                  <a:pt x="2200275" y="168127"/>
                </a:cubicBezTo>
                <a:cubicBezTo>
                  <a:pt x="2221706" y="108596"/>
                  <a:pt x="2241550" y="65733"/>
                  <a:pt x="2262187" y="39539"/>
                </a:cubicBezTo>
                <a:cubicBezTo>
                  <a:pt x="2282825" y="13345"/>
                  <a:pt x="2303462" y="12154"/>
                  <a:pt x="2324100" y="10964"/>
                </a:cubicBezTo>
              </a:path>
            </a:pathLst>
          </a:custGeom>
          <a:noFill/>
          <a:ln w="41275" cap="rnd" cmpd="sng" algn="ctr">
            <a:solidFill>
              <a:srgbClr val="53FF00"/>
            </a:solidFill>
            <a:prstDash val="solid"/>
          </a:ln>
          <a:effectLst>
            <a:outerShdw blurRad="39999" dist="23000" algn="bl" rotWithShape="0">
              <a:srgbClr val="000000">
                <a:alpha val="40000"/>
              </a:srgbClr>
            </a:outerShdw>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dirty="0">
              <a:ln>
                <a:noFill/>
              </a:ln>
              <a:solidFill>
                <a:srgbClr val="013BCB"/>
              </a:solidFill>
              <a:effectLst/>
              <a:uLnTx/>
              <a:uFillTx/>
              <a:latin typeface="Arial" panose="020B0604020202020204" pitchFamily="34" charset="0"/>
              <a:cs typeface="Arial" panose="020B0604020202020204" pitchFamily="34" charset="0"/>
            </a:endParaRPr>
          </a:p>
        </p:txBody>
      </p:sp>
      <p:sp>
        <p:nvSpPr>
          <p:cNvPr id="88" name="Полилиния 162">
            <a:extLst>
              <a:ext uri="{FF2B5EF4-FFF2-40B4-BE49-F238E27FC236}">
                <a16:creationId xmlns:a16="http://schemas.microsoft.com/office/drawing/2014/main" id="{63BCCB07-4C96-0B6C-5778-B6F91923E7BD}"/>
              </a:ext>
            </a:extLst>
          </p:cNvPr>
          <p:cNvSpPr/>
          <p:nvPr/>
        </p:nvSpPr>
        <p:spPr>
          <a:xfrm>
            <a:off x="5321199" y="4380037"/>
            <a:ext cx="893778" cy="570907"/>
          </a:xfrm>
          <a:custGeom>
            <a:avLst/>
            <a:gdLst>
              <a:gd name="connsiteX0" fmla="*/ 0 w 2324100"/>
              <a:gd name="connsiteY0" fmla="*/ 463402 h 896999"/>
              <a:gd name="connsiteX1" fmla="*/ 123825 w 2324100"/>
              <a:gd name="connsiteY1" fmla="*/ 815827 h 896999"/>
              <a:gd name="connsiteX2" fmla="*/ 204787 w 2324100"/>
              <a:gd name="connsiteY2" fmla="*/ 892027 h 896999"/>
              <a:gd name="connsiteX3" fmla="*/ 295275 w 2324100"/>
              <a:gd name="connsiteY3" fmla="*/ 834877 h 896999"/>
              <a:gd name="connsiteX4" fmla="*/ 395287 w 2324100"/>
              <a:gd name="connsiteY4" fmla="*/ 558652 h 896999"/>
              <a:gd name="connsiteX5" fmla="*/ 485775 w 2324100"/>
              <a:gd name="connsiteY5" fmla="*/ 230039 h 896999"/>
              <a:gd name="connsiteX6" fmla="*/ 571500 w 2324100"/>
              <a:gd name="connsiteY6" fmla="*/ 58589 h 896999"/>
              <a:gd name="connsiteX7" fmla="*/ 633412 w 2324100"/>
              <a:gd name="connsiteY7" fmla="*/ 1439 h 896999"/>
              <a:gd name="connsiteX8" fmla="*/ 690562 w 2324100"/>
              <a:gd name="connsiteY8" fmla="*/ 30014 h 896999"/>
              <a:gd name="connsiteX9" fmla="*/ 747712 w 2324100"/>
              <a:gd name="connsiteY9" fmla="*/ 134789 h 896999"/>
              <a:gd name="connsiteX10" fmla="*/ 809625 w 2324100"/>
              <a:gd name="connsiteY10" fmla="*/ 339577 h 896999"/>
              <a:gd name="connsiteX11" fmla="*/ 885825 w 2324100"/>
              <a:gd name="connsiteY11" fmla="*/ 582464 h 896999"/>
              <a:gd name="connsiteX12" fmla="*/ 966787 w 2324100"/>
              <a:gd name="connsiteY12" fmla="*/ 787252 h 896999"/>
              <a:gd name="connsiteX13" fmla="*/ 1038225 w 2324100"/>
              <a:gd name="connsiteY13" fmla="*/ 882502 h 896999"/>
              <a:gd name="connsiteX14" fmla="*/ 1114425 w 2324100"/>
              <a:gd name="connsiteY14" fmla="*/ 849164 h 896999"/>
              <a:gd name="connsiteX15" fmla="*/ 1181100 w 2324100"/>
              <a:gd name="connsiteY15" fmla="*/ 725339 h 896999"/>
              <a:gd name="connsiteX16" fmla="*/ 1262062 w 2324100"/>
              <a:gd name="connsiteY16" fmla="*/ 458639 h 896999"/>
              <a:gd name="connsiteX17" fmla="*/ 1347787 w 2324100"/>
              <a:gd name="connsiteY17" fmla="*/ 196702 h 896999"/>
              <a:gd name="connsiteX18" fmla="*/ 1409700 w 2324100"/>
              <a:gd name="connsiteY18" fmla="*/ 63352 h 896999"/>
              <a:gd name="connsiteX19" fmla="*/ 1471612 w 2324100"/>
              <a:gd name="connsiteY19" fmla="*/ 1439 h 896999"/>
              <a:gd name="connsiteX20" fmla="*/ 1519237 w 2324100"/>
              <a:gd name="connsiteY20" fmla="*/ 25252 h 896999"/>
              <a:gd name="connsiteX21" fmla="*/ 1557337 w 2324100"/>
              <a:gd name="connsiteY21" fmla="*/ 87164 h 896999"/>
              <a:gd name="connsiteX22" fmla="*/ 1595437 w 2324100"/>
              <a:gd name="connsiteY22" fmla="*/ 187177 h 896999"/>
              <a:gd name="connsiteX23" fmla="*/ 1709737 w 2324100"/>
              <a:gd name="connsiteY23" fmla="*/ 520552 h 896999"/>
              <a:gd name="connsiteX24" fmla="*/ 1800225 w 2324100"/>
              <a:gd name="connsiteY24" fmla="*/ 792014 h 896999"/>
              <a:gd name="connsiteX25" fmla="*/ 1857375 w 2324100"/>
              <a:gd name="connsiteY25" fmla="*/ 877739 h 896999"/>
              <a:gd name="connsiteX26" fmla="*/ 1900237 w 2324100"/>
              <a:gd name="connsiteY26" fmla="*/ 896789 h 896999"/>
              <a:gd name="connsiteX27" fmla="*/ 1938337 w 2324100"/>
              <a:gd name="connsiteY27" fmla="*/ 882502 h 896999"/>
              <a:gd name="connsiteX28" fmla="*/ 1990725 w 2324100"/>
              <a:gd name="connsiteY28" fmla="*/ 811064 h 896999"/>
              <a:gd name="connsiteX29" fmla="*/ 2033587 w 2324100"/>
              <a:gd name="connsiteY29" fmla="*/ 706289 h 896999"/>
              <a:gd name="connsiteX30" fmla="*/ 2133600 w 2324100"/>
              <a:gd name="connsiteY30" fmla="*/ 396727 h 896999"/>
              <a:gd name="connsiteX31" fmla="*/ 2200275 w 2324100"/>
              <a:gd name="connsiteY31" fmla="*/ 168127 h 896999"/>
              <a:gd name="connsiteX32" fmla="*/ 2262187 w 2324100"/>
              <a:gd name="connsiteY32" fmla="*/ 39539 h 896999"/>
              <a:gd name="connsiteX33" fmla="*/ 2324100 w 2324100"/>
              <a:gd name="connsiteY33" fmla="*/ 10964 h 896999"/>
              <a:gd name="connsiteX0" fmla="*/ 0 w 2262187"/>
              <a:gd name="connsiteY0" fmla="*/ 463402 h 896999"/>
              <a:gd name="connsiteX1" fmla="*/ 123825 w 2262187"/>
              <a:gd name="connsiteY1" fmla="*/ 815827 h 896999"/>
              <a:gd name="connsiteX2" fmla="*/ 204787 w 2262187"/>
              <a:gd name="connsiteY2" fmla="*/ 892027 h 896999"/>
              <a:gd name="connsiteX3" fmla="*/ 295275 w 2262187"/>
              <a:gd name="connsiteY3" fmla="*/ 834877 h 896999"/>
              <a:gd name="connsiteX4" fmla="*/ 395287 w 2262187"/>
              <a:gd name="connsiteY4" fmla="*/ 558652 h 896999"/>
              <a:gd name="connsiteX5" fmla="*/ 485775 w 2262187"/>
              <a:gd name="connsiteY5" fmla="*/ 230039 h 896999"/>
              <a:gd name="connsiteX6" fmla="*/ 571500 w 2262187"/>
              <a:gd name="connsiteY6" fmla="*/ 58589 h 896999"/>
              <a:gd name="connsiteX7" fmla="*/ 633412 w 2262187"/>
              <a:gd name="connsiteY7" fmla="*/ 1439 h 896999"/>
              <a:gd name="connsiteX8" fmla="*/ 690562 w 2262187"/>
              <a:gd name="connsiteY8" fmla="*/ 30014 h 896999"/>
              <a:gd name="connsiteX9" fmla="*/ 747712 w 2262187"/>
              <a:gd name="connsiteY9" fmla="*/ 134789 h 896999"/>
              <a:gd name="connsiteX10" fmla="*/ 809625 w 2262187"/>
              <a:gd name="connsiteY10" fmla="*/ 339577 h 896999"/>
              <a:gd name="connsiteX11" fmla="*/ 885825 w 2262187"/>
              <a:gd name="connsiteY11" fmla="*/ 582464 h 896999"/>
              <a:gd name="connsiteX12" fmla="*/ 966787 w 2262187"/>
              <a:gd name="connsiteY12" fmla="*/ 787252 h 896999"/>
              <a:gd name="connsiteX13" fmla="*/ 1038225 w 2262187"/>
              <a:gd name="connsiteY13" fmla="*/ 882502 h 896999"/>
              <a:gd name="connsiteX14" fmla="*/ 1114425 w 2262187"/>
              <a:gd name="connsiteY14" fmla="*/ 849164 h 896999"/>
              <a:gd name="connsiteX15" fmla="*/ 1181100 w 2262187"/>
              <a:gd name="connsiteY15" fmla="*/ 725339 h 896999"/>
              <a:gd name="connsiteX16" fmla="*/ 1262062 w 2262187"/>
              <a:gd name="connsiteY16" fmla="*/ 458639 h 896999"/>
              <a:gd name="connsiteX17" fmla="*/ 1347787 w 2262187"/>
              <a:gd name="connsiteY17" fmla="*/ 196702 h 896999"/>
              <a:gd name="connsiteX18" fmla="*/ 1409700 w 2262187"/>
              <a:gd name="connsiteY18" fmla="*/ 63352 h 896999"/>
              <a:gd name="connsiteX19" fmla="*/ 1471612 w 2262187"/>
              <a:gd name="connsiteY19" fmla="*/ 1439 h 896999"/>
              <a:gd name="connsiteX20" fmla="*/ 1519237 w 2262187"/>
              <a:gd name="connsiteY20" fmla="*/ 25252 h 896999"/>
              <a:gd name="connsiteX21" fmla="*/ 1557337 w 2262187"/>
              <a:gd name="connsiteY21" fmla="*/ 87164 h 896999"/>
              <a:gd name="connsiteX22" fmla="*/ 1595437 w 2262187"/>
              <a:gd name="connsiteY22" fmla="*/ 187177 h 896999"/>
              <a:gd name="connsiteX23" fmla="*/ 1709737 w 2262187"/>
              <a:gd name="connsiteY23" fmla="*/ 520552 h 896999"/>
              <a:gd name="connsiteX24" fmla="*/ 1800225 w 2262187"/>
              <a:gd name="connsiteY24" fmla="*/ 792014 h 896999"/>
              <a:gd name="connsiteX25" fmla="*/ 1857375 w 2262187"/>
              <a:gd name="connsiteY25" fmla="*/ 877739 h 896999"/>
              <a:gd name="connsiteX26" fmla="*/ 1900237 w 2262187"/>
              <a:gd name="connsiteY26" fmla="*/ 896789 h 896999"/>
              <a:gd name="connsiteX27" fmla="*/ 1938337 w 2262187"/>
              <a:gd name="connsiteY27" fmla="*/ 882502 h 896999"/>
              <a:gd name="connsiteX28" fmla="*/ 1990725 w 2262187"/>
              <a:gd name="connsiteY28" fmla="*/ 811064 h 896999"/>
              <a:gd name="connsiteX29" fmla="*/ 2033587 w 2262187"/>
              <a:gd name="connsiteY29" fmla="*/ 706289 h 896999"/>
              <a:gd name="connsiteX30" fmla="*/ 2133600 w 2262187"/>
              <a:gd name="connsiteY30" fmla="*/ 396727 h 896999"/>
              <a:gd name="connsiteX31" fmla="*/ 2200275 w 2262187"/>
              <a:gd name="connsiteY31" fmla="*/ 168127 h 896999"/>
              <a:gd name="connsiteX32" fmla="*/ 2262187 w 2262187"/>
              <a:gd name="connsiteY32" fmla="*/ 39539 h 896999"/>
              <a:gd name="connsiteX0" fmla="*/ 0 w 2200274"/>
              <a:gd name="connsiteY0" fmla="*/ 463402 h 896999"/>
              <a:gd name="connsiteX1" fmla="*/ 123825 w 2200274"/>
              <a:gd name="connsiteY1" fmla="*/ 815827 h 896999"/>
              <a:gd name="connsiteX2" fmla="*/ 204787 w 2200274"/>
              <a:gd name="connsiteY2" fmla="*/ 892027 h 896999"/>
              <a:gd name="connsiteX3" fmla="*/ 295275 w 2200274"/>
              <a:gd name="connsiteY3" fmla="*/ 834877 h 896999"/>
              <a:gd name="connsiteX4" fmla="*/ 395287 w 2200274"/>
              <a:gd name="connsiteY4" fmla="*/ 558652 h 896999"/>
              <a:gd name="connsiteX5" fmla="*/ 485775 w 2200274"/>
              <a:gd name="connsiteY5" fmla="*/ 230039 h 896999"/>
              <a:gd name="connsiteX6" fmla="*/ 571500 w 2200274"/>
              <a:gd name="connsiteY6" fmla="*/ 58589 h 896999"/>
              <a:gd name="connsiteX7" fmla="*/ 633412 w 2200274"/>
              <a:gd name="connsiteY7" fmla="*/ 1439 h 896999"/>
              <a:gd name="connsiteX8" fmla="*/ 690562 w 2200274"/>
              <a:gd name="connsiteY8" fmla="*/ 30014 h 896999"/>
              <a:gd name="connsiteX9" fmla="*/ 747712 w 2200274"/>
              <a:gd name="connsiteY9" fmla="*/ 134789 h 896999"/>
              <a:gd name="connsiteX10" fmla="*/ 809625 w 2200274"/>
              <a:gd name="connsiteY10" fmla="*/ 339577 h 896999"/>
              <a:gd name="connsiteX11" fmla="*/ 885825 w 2200274"/>
              <a:gd name="connsiteY11" fmla="*/ 582464 h 896999"/>
              <a:gd name="connsiteX12" fmla="*/ 966787 w 2200274"/>
              <a:gd name="connsiteY12" fmla="*/ 787252 h 896999"/>
              <a:gd name="connsiteX13" fmla="*/ 1038225 w 2200274"/>
              <a:gd name="connsiteY13" fmla="*/ 882502 h 896999"/>
              <a:gd name="connsiteX14" fmla="*/ 1114425 w 2200274"/>
              <a:gd name="connsiteY14" fmla="*/ 849164 h 896999"/>
              <a:gd name="connsiteX15" fmla="*/ 1181100 w 2200274"/>
              <a:gd name="connsiteY15" fmla="*/ 725339 h 896999"/>
              <a:gd name="connsiteX16" fmla="*/ 1262062 w 2200274"/>
              <a:gd name="connsiteY16" fmla="*/ 458639 h 896999"/>
              <a:gd name="connsiteX17" fmla="*/ 1347787 w 2200274"/>
              <a:gd name="connsiteY17" fmla="*/ 196702 h 896999"/>
              <a:gd name="connsiteX18" fmla="*/ 1409700 w 2200274"/>
              <a:gd name="connsiteY18" fmla="*/ 63352 h 896999"/>
              <a:gd name="connsiteX19" fmla="*/ 1471612 w 2200274"/>
              <a:gd name="connsiteY19" fmla="*/ 1439 h 896999"/>
              <a:gd name="connsiteX20" fmla="*/ 1519237 w 2200274"/>
              <a:gd name="connsiteY20" fmla="*/ 25252 h 896999"/>
              <a:gd name="connsiteX21" fmla="*/ 1557337 w 2200274"/>
              <a:gd name="connsiteY21" fmla="*/ 87164 h 896999"/>
              <a:gd name="connsiteX22" fmla="*/ 1595437 w 2200274"/>
              <a:gd name="connsiteY22" fmla="*/ 187177 h 896999"/>
              <a:gd name="connsiteX23" fmla="*/ 1709737 w 2200274"/>
              <a:gd name="connsiteY23" fmla="*/ 520552 h 896999"/>
              <a:gd name="connsiteX24" fmla="*/ 1800225 w 2200274"/>
              <a:gd name="connsiteY24" fmla="*/ 792014 h 896999"/>
              <a:gd name="connsiteX25" fmla="*/ 1857375 w 2200274"/>
              <a:gd name="connsiteY25" fmla="*/ 877739 h 896999"/>
              <a:gd name="connsiteX26" fmla="*/ 1900237 w 2200274"/>
              <a:gd name="connsiteY26" fmla="*/ 896789 h 896999"/>
              <a:gd name="connsiteX27" fmla="*/ 1938337 w 2200274"/>
              <a:gd name="connsiteY27" fmla="*/ 882502 h 896999"/>
              <a:gd name="connsiteX28" fmla="*/ 1990725 w 2200274"/>
              <a:gd name="connsiteY28" fmla="*/ 811064 h 896999"/>
              <a:gd name="connsiteX29" fmla="*/ 2033587 w 2200274"/>
              <a:gd name="connsiteY29" fmla="*/ 706289 h 896999"/>
              <a:gd name="connsiteX30" fmla="*/ 2133600 w 2200274"/>
              <a:gd name="connsiteY30" fmla="*/ 396727 h 896999"/>
              <a:gd name="connsiteX31" fmla="*/ 2200275 w 2200274"/>
              <a:gd name="connsiteY31" fmla="*/ 168127 h 896999"/>
              <a:gd name="connsiteX0" fmla="*/ 0 w 2133599"/>
              <a:gd name="connsiteY0" fmla="*/ 463402 h 896999"/>
              <a:gd name="connsiteX1" fmla="*/ 123825 w 2133599"/>
              <a:gd name="connsiteY1" fmla="*/ 815827 h 896999"/>
              <a:gd name="connsiteX2" fmla="*/ 204787 w 2133599"/>
              <a:gd name="connsiteY2" fmla="*/ 892027 h 896999"/>
              <a:gd name="connsiteX3" fmla="*/ 295275 w 2133599"/>
              <a:gd name="connsiteY3" fmla="*/ 834877 h 896999"/>
              <a:gd name="connsiteX4" fmla="*/ 395287 w 2133599"/>
              <a:gd name="connsiteY4" fmla="*/ 558652 h 896999"/>
              <a:gd name="connsiteX5" fmla="*/ 485775 w 2133599"/>
              <a:gd name="connsiteY5" fmla="*/ 230039 h 896999"/>
              <a:gd name="connsiteX6" fmla="*/ 571500 w 2133599"/>
              <a:gd name="connsiteY6" fmla="*/ 58589 h 896999"/>
              <a:gd name="connsiteX7" fmla="*/ 633412 w 2133599"/>
              <a:gd name="connsiteY7" fmla="*/ 1439 h 896999"/>
              <a:gd name="connsiteX8" fmla="*/ 690562 w 2133599"/>
              <a:gd name="connsiteY8" fmla="*/ 30014 h 896999"/>
              <a:gd name="connsiteX9" fmla="*/ 747712 w 2133599"/>
              <a:gd name="connsiteY9" fmla="*/ 134789 h 896999"/>
              <a:gd name="connsiteX10" fmla="*/ 809625 w 2133599"/>
              <a:gd name="connsiteY10" fmla="*/ 339577 h 896999"/>
              <a:gd name="connsiteX11" fmla="*/ 885825 w 2133599"/>
              <a:gd name="connsiteY11" fmla="*/ 582464 h 896999"/>
              <a:gd name="connsiteX12" fmla="*/ 966787 w 2133599"/>
              <a:gd name="connsiteY12" fmla="*/ 787252 h 896999"/>
              <a:gd name="connsiteX13" fmla="*/ 1038225 w 2133599"/>
              <a:gd name="connsiteY13" fmla="*/ 882502 h 896999"/>
              <a:gd name="connsiteX14" fmla="*/ 1114425 w 2133599"/>
              <a:gd name="connsiteY14" fmla="*/ 849164 h 896999"/>
              <a:gd name="connsiteX15" fmla="*/ 1181100 w 2133599"/>
              <a:gd name="connsiteY15" fmla="*/ 725339 h 896999"/>
              <a:gd name="connsiteX16" fmla="*/ 1262062 w 2133599"/>
              <a:gd name="connsiteY16" fmla="*/ 458639 h 896999"/>
              <a:gd name="connsiteX17" fmla="*/ 1347787 w 2133599"/>
              <a:gd name="connsiteY17" fmla="*/ 196702 h 896999"/>
              <a:gd name="connsiteX18" fmla="*/ 1409700 w 2133599"/>
              <a:gd name="connsiteY18" fmla="*/ 63352 h 896999"/>
              <a:gd name="connsiteX19" fmla="*/ 1471612 w 2133599"/>
              <a:gd name="connsiteY19" fmla="*/ 1439 h 896999"/>
              <a:gd name="connsiteX20" fmla="*/ 1519237 w 2133599"/>
              <a:gd name="connsiteY20" fmla="*/ 25252 h 896999"/>
              <a:gd name="connsiteX21" fmla="*/ 1557337 w 2133599"/>
              <a:gd name="connsiteY21" fmla="*/ 87164 h 896999"/>
              <a:gd name="connsiteX22" fmla="*/ 1595437 w 2133599"/>
              <a:gd name="connsiteY22" fmla="*/ 187177 h 896999"/>
              <a:gd name="connsiteX23" fmla="*/ 1709737 w 2133599"/>
              <a:gd name="connsiteY23" fmla="*/ 520552 h 896999"/>
              <a:gd name="connsiteX24" fmla="*/ 1800225 w 2133599"/>
              <a:gd name="connsiteY24" fmla="*/ 792014 h 896999"/>
              <a:gd name="connsiteX25" fmla="*/ 1857375 w 2133599"/>
              <a:gd name="connsiteY25" fmla="*/ 877739 h 896999"/>
              <a:gd name="connsiteX26" fmla="*/ 1900237 w 2133599"/>
              <a:gd name="connsiteY26" fmla="*/ 896789 h 896999"/>
              <a:gd name="connsiteX27" fmla="*/ 1938337 w 2133599"/>
              <a:gd name="connsiteY27" fmla="*/ 882502 h 896999"/>
              <a:gd name="connsiteX28" fmla="*/ 1990725 w 2133599"/>
              <a:gd name="connsiteY28" fmla="*/ 811064 h 896999"/>
              <a:gd name="connsiteX29" fmla="*/ 2033587 w 2133599"/>
              <a:gd name="connsiteY29" fmla="*/ 706289 h 896999"/>
              <a:gd name="connsiteX30" fmla="*/ 2133600 w 2133599"/>
              <a:gd name="connsiteY30" fmla="*/ 396727 h 896999"/>
              <a:gd name="connsiteX0" fmla="*/ 0 w 2033586"/>
              <a:gd name="connsiteY0" fmla="*/ 463402 h 896999"/>
              <a:gd name="connsiteX1" fmla="*/ 123825 w 2033586"/>
              <a:gd name="connsiteY1" fmla="*/ 815827 h 896999"/>
              <a:gd name="connsiteX2" fmla="*/ 204787 w 2033586"/>
              <a:gd name="connsiteY2" fmla="*/ 892027 h 896999"/>
              <a:gd name="connsiteX3" fmla="*/ 295275 w 2033586"/>
              <a:gd name="connsiteY3" fmla="*/ 834877 h 896999"/>
              <a:gd name="connsiteX4" fmla="*/ 395287 w 2033586"/>
              <a:gd name="connsiteY4" fmla="*/ 558652 h 896999"/>
              <a:gd name="connsiteX5" fmla="*/ 485775 w 2033586"/>
              <a:gd name="connsiteY5" fmla="*/ 230039 h 896999"/>
              <a:gd name="connsiteX6" fmla="*/ 571500 w 2033586"/>
              <a:gd name="connsiteY6" fmla="*/ 58589 h 896999"/>
              <a:gd name="connsiteX7" fmla="*/ 633412 w 2033586"/>
              <a:gd name="connsiteY7" fmla="*/ 1439 h 896999"/>
              <a:gd name="connsiteX8" fmla="*/ 690562 w 2033586"/>
              <a:gd name="connsiteY8" fmla="*/ 30014 h 896999"/>
              <a:gd name="connsiteX9" fmla="*/ 747712 w 2033586"/>
              <a:gd name="connsiteY9" fmla="*/ 134789 h 896999"/>
              <a:gd name="connsiteX10" fmla="*/ 809625 w 2033586"/>
              <a:gd name="connsiteY10" fmla="*/ 339577 h 896999"/>
              <a:gd name="connsiteX11" fmla="*/ 885825 w 2033586"/>
              <a:gd name="connsiteY11" fmla="*/ 582464 h 896999"/>
              <a:gd name="connsiteX12" fmla="*/ 966787 w 2033586"/>
              <a:gd name="connsiteY12" fmla="*/ 787252 h 896999"/>
              <a:gd name="connsiteX13" fmla="*/ 1038225 w 2033586"/>
              <a:gd name="connsiteY13" fmla="*/ 882502 h 896999"/>
              <a:gd name="connsiteX14" fmla="*/ 1114425 w 2033586"/>
              <a:gd name="connsiteY14" fmla="*/ 849164 h 896999"/>
              <a:gd name="connsiteX15" fmla="*/ 1181100 w 2033586"/>
              <a:gd name="connsiteY15" fmla="*/ 725339 h 896999"/>
              <a:gd name="connsiteX16" fmla="*/ 1262062 w 2033586"/>
              <a:gd name="connsiteY16" fmla="*/ 458639 h 896999"/>
              <a:gd name="connsiteX17" fmla="*/ 1347787 w 2033586"/>
              <a:gd name="connsiteY17" fmla="*/ 196702 h 896999"/>
              <a:gd name="connsiteX18" fmla="*/ 1409700 w 2033586"/>
              <a:gd name="connsiteY18" fmla="*/ 63352 h 896999"/>
              <a:gd name="connsiteX19" fmla="*/ 1471612 w 2033586"/>
              <a:gd name="connsiteY19" fmla="*/ 1439 h 896999"/>
              <a:gd name="connsiteX20" fmla="*/ 1519237 w 2033586"/>
              <a:gd name="connsiteY20" fmla="*/ 25252 h 896999"/>
              <a:gd name="connsiteX21" fmla="*/ 1557337 w 2033586"/>
              <a:gd name="connsiteY21" fmla="*/ 87164 h 896999"/>
              <a:gd name="connsiteX22" fmla="*/ 1595437 w 2033586"/>
              <a:gd name="connsiteY22" fmla="*/ 187177 h 896999"/>
              <a:gd name="connsiteX23" fmla="*/ 1709737 w 2033586"/>
              <a:gd name="connsiteY23" fmla="*/ 520552 h 896999"/>
              <a:gd name="connsiteX24" fmla="*/ 1800225 w 2033586"/>
              <a:gd name="connsiteY24" fmla="*/ 792014 h 896999"/>
              <a:gd name="connsiteX25" fmla="*/ 1857375 w 2033586"/>
              <a:gd name="connsiteY25" fmla="*/ 877739 h 896999"/>
              <a:gd name="connsiteX26" fmla="*/ 1900237 w 2033586"/>
              <a:gd name="connsiteY26" fmla="*/ 896789 h 896999"/>
              <a:gd name="connsiteX27" fmla="*/ 1938337 w 2033586"/>
              <a:gd name="connsiteY27" fmla="*/ 882502 h 896999"/>
              <a:gd name="connsiteX28" fmla="*/ 1990725 w 2033586"/>
              <a:gd name="connsiteY28" fmla="*/ 811064 h 896999"/>
              <a:gd name="connsiteX29" fmla="*/ 2033587 w 2033586"/>
              <a:gd name="connsiteY29" fmla="*/ 706289 h 896999"/>
              <a:gd name="connsiteX0" fmla="*/ 0 w 1990725"/>
              <a:gd name="connsiteY0" fmla="*/ 463402 h 896999"/>
              <a:gd name="connsiteX1" fmla="*/ 123825 w 1990725"/>
              <a:gd name="connsiteY1" fmla="*/ 815827 h 896999"/>
              <a:gd name="connsiteX2" fmla="*/ 204787 w 1990725"/>
              <a:gd name="connsiteY2" fmla="*/ 892027 h 896999"/>
              <a:gd name="connsiteX3" fmla="*/ 295275 w 1990725"/>
              <a:gd name="connsiteY3" fmla="*/ 834877 h 896999"/>
              <a:gd name="connsiteX4" fmla="*/ 395287 w 1990725"/>
              <a:gd name="connsiteY4" fmla="*/ 558652 h 896999"/>
              <a:gd name="connsiteX5" fmla="*/ 485775 w 1990725"/>
              <a:gd name="connsiteY5" fmla="*/ 230039 h 896999"/>
              <a:gd name="connsiteX6" fmla="*/ 571500 w 1990725"/>
              <a:gd name="connsiteY6" fmla="*/ 58589 h 896999"/>
              <a:gd name="connsiteX7" fmla="*/ 633412 w 1990725"/>
              <a:gd name="connsiteY7" fmla="*/ 1439 h 896999"/>
              <a:gd name="connsiteX8" fmla="*/ 690562 w 1990725"/>
              <a:gd name="connsiteY8" fmla="*/ 30014 h 896999"/>
              <a:gd name="connsiteX9" fmla="*/ 747712 w 1990725"/>
              <a:gd name="connsiteY9" fmla="*/ 134789 h 896999"/>
              <a:gd name="connsiteX10" fmla="*/ 809625 w 1990725"/>
              <a:gd name="connsiteY10" fmla="*/ 339577 h 896999"/>
              <a:gd name="connsiteX11" fmla="*/ 885825 w 1990725"/>
              <a:gd name="connsiteY11" fmla="*/ 582464 h 896999"/>
              <a:gd name="connsiteX12" fmla="*/ 966787 w 1990725"/>
              <a:gd name="connsiteY12" fmla="*/ 787252 h 896999"/>
              <a:gd name="connsiteX13" fmla="*/ 1038225 w 1990725"/>
              <a:gd name="connsiteY13" fmla="*/ 882502 h 896999"/>
              <a:gd name="connsiteX14" fmla="*/ 1114425 w 1990725"/>
              <a:gd name="connsiteY14" fmla="*/ 849164 h 896999"/>
              <a:gd name="connsiteX15" fmla="*/ 1181100 w 1990725"/>
              <a:gd name="connsiteY15" fmla="*/ 725339 h 896999"/>
              <a:gd name="connsiteX16" fmla="*/ 1262062 w 1990725"/>
              <a:gd name="connsiteY16" fmla="*/ 458639 h 896999"/>
              <a:gd name="connsiteX17" fmla="*/ 1347787 w 1990725"/>
              <a:gd name="connsiteY17" fmla="*/ 196702 h 896999"/>
              <a:gd name="connsiteX18" fmla="*/ 1409700 w 1990725"/>
              <a:gd name="connsiteY18" fmla="*/ 63352 h 896999"/>
              <a:gd name="connsiteX19" fmla="*/ 1471612 w 1990725"/>
              <a:gd name="connsiteY19" fmla="*/ 1439 h 896999"/>
              <a:gd name="connsiteX20" fmla="*/ 1519237 w 1990725"/>
              <a:gd name="connsiteY20" fmla="*/ 25252 h 896999"/>
              <a:gd name="connsiteX21" fmla="*/ 1557337 w 1990725"/>
              <a:gd name="connsiteY21" fmla="*/ 87164 h 896999"/>
              <a:gd name="connsiteX22" fmla="*/ 1595437 w 1990725"/>
              <a:gd name="connsiteY22" fmla="*/ 187177 h 896999"/>
              <a:gd name="connsiteX23" fmla="*/ 1709737 w 1990725"/>
              <a:gd name="connsiteY23" fmla="*/ 520552 h 896999"/>
              <a:gd name="connsiteX24" fmla="*/ 1800225 w 1990725"/>
              <a:gd name="connsiteY24" fmla="*/ 792014 h 896999"/>
              <a:gd name="connsiteX25" fmla="*/ 1857375 w 1990725"/>
              <a:gd name="connsiteY25" fmla="*/ 877739 h 896999"/>
              <a:gd name="connsiteX26" fmla="*/ 1900237 w 1990725"/>
              <a:gd name="connsiteY26" fmla="*/ 896789 h 896999"/>
              <a:gd name="connsiteX27" fmla="*/ 1938337 w 1990725"/>
              <a:gd name="connsiteY27" fmla="*/ 882502 h 896999"/>
              <a:gd name="connsiteX28" fmla="*/ 1990725 w 1990725"/>
              <a:gd name="connsiteY28" fmla="*/ 811064 h 896999"/>
              <a:gd name="connsiteX0" fmla="*/ 0 w 1938336"/>
              <a:gd name="connsiteY0" fmla="*/ 463402 h 896999"/>
              <a:gd name="connsiteX1" fmla="*/ 123825 w 1938336"/>
              <a:gd name="connsiteY1" fmla="*/ 815827 h 896999"/>
              <a:gd name="connsiteX2" fmla="*/ 204787 w 1938336"/>
              <a:gd name="connsiteY2" fmla="*/ 892027 h 896999"/>
              <a:gd name="connsiteX3" fmla="*/ 295275 w 1938336"/>
              <a:gd name="connsiteY3" fmla="*/ 834877 h 896999"/>
              <a:gd name="connsiteX4" fmla="*/ 395287 w 1938336"/>
              <a:gd name="connsiteY4" fmla="*/ 558652 h 896999"/>
              <a:gd name="connsiteX5" fmla="*/ 485775 w 1938336"/>
              <a:gd name="connsiteY5" fmla="*/ 230039 h 896999"/>
              <a:gd name="connsiteX6" fmla="*/ 571500 w 1938336"/>
              <a:gd name="connsiteY6" fmla="*/ 58589 h 896999"/>
              <a:gd name="connsiteX7" fmla="*/ 633412 w 1938336"/>
              <a:gd name="connsiteY7" fmla="*/ 1439 h 896999"/>
              <a:gd name="connsiteX8" fmla="*/ 690562 w 1938336"/>
              <a:gd name="connsiteY8" fmla="*/ 30014 h 896999"/>
              <a:gd name="connsiteX9" fmla="*/ 747712 w 1938336"/>
              <a:gd name="connsiteY9" fmla="*/ 134789 h 896999"/>
              <a:gd name="connsiteX10" fmla="*/ 809625 w 1938336"/>
              <a:gd name="connsiteY10" fmla="*/ 339577 h 896999"/>
              <a:gd name="connsiteX11" fmla="*/ 885825 w 1938336"/>
              <a:gd name="connsiteY11" fmla="*/ 582464 h 896999"/>
              <a:gd name="connsiteX12" fmla="*/ 966787 w 1938336"/>
              <a:gd name="connsiteY12" fmla="*/ 787252 h 896999"/>
              <a:gd name="connsiteX13" fmla="*/ 1038225 w 1938336"/>
              <a:gd name="connsiteY13" fmla="*/ 882502 h 896999"/>
              <a:gd name="connsiteX14" fmla="*/ 1114425 w 1938336"/>
              <a:gd name="connsiteY14" fmla="*/ 849164 h 896999"/>
              <a:gd name="connsiteX15" fmla="*/ 1181100 w 1938336"/>
              <a:gd name="connsiteY15" fmla="*/ 725339 h 896999"/>
              <a:gd name="connsiteX16" fmla="*/ 1262062 w 1938336"/>
              <a:gd name="connsiteY16" fmla="*/ 458639 h 896999"/>
              <a:gd name="connsiteX17" fmla="*/ 1347787 w 1938336"/>
              <a:gd name="connsiteY17" fmla="*/ 196702 h 896999"/>
              <a:gd name="connsiteX18" fmla="*/ 1409700 w 1938336"/>
              <a:gd name="connsiteY18" fmla="*/ 63352 h 896999"/>
              <a:gd name="connsiteX19" fmla="*/ 1471612 w 1938336"/>
              <a:gd name="connsiteY19" fmla="*/ 1439 h 896999"/>
              <a:gd name="connsiteX20" fmla="*/ 1519237 w 1938336"/>
              <a:gd name="connsiteY20" fmla="*/ 25252 h 896999"/>
              <a:gd name="connsiteX21" fmla="*/ 1557337 w 1938336"/>
              <a:gd name="connsiteY21" fmla="*/ 87164 h 896999"/>
              <a:gd name="connsiteX22" fmla="*/ 1595437 w 1938336"/>
              <a:gd name="connsiteY22" fmla="*/ 187177 h 896999"/>
              <a:gd name="connsiteX23" fmla="*/ 1709737 w 1938336"/>
              <a:gd name="connsiteY23" fmla="*/ 520552 h 896999"/>
              <a:gd name="connsiteX24" fmla="*/ 1800225 w 1938336"/>
              <a:gd name="connsiteY24" fmla="*/ 792014 h 896999"/>
              <a:gd name="connsiteX25" fmla="*/ 1857375 w 1938336"/>
              <a:gd name="connsiteY25" fmla="*/ 877739 h 896999"/>
              <a:gd name="connsiteX26" fmla="*/ 1900237 w 1938336"/>
              <a:gd name="connsiteY26" fmla="*/ 896789 h 896999"/>
              <a:gd name="connsiteX27" fmla="*/ 1938337 w 1938336"/>
              <a:gd name="connsiteY27" fmla="*/ 882502 h 896999"/>
              <a:gd name="connsiteX0" fmla="*/ 0 w 1900237"/>
              <a:gd name="connsiteY0" fmla="*/ 463402 h 896789"/>
              <a:gd name="connsiteX1" fmla="*/ 123825 w 1900237"/>
              <a:gd name="connsiteY1" fmla="*/ 815827 h 896789"/>
              <a:gd name="connsiteX2" fmla="*/ 204787 w 1900237"/>
              <a:gd name="connsiteY2" fmla="*/ 892027 h 896789"/>
              <a:gd name="connsiteX3" fmla="*/ 295275 w 1900237"/>
              <a:gd name="connsiteY3" fmla="*/ 834877 h 896789"/>
              <a:gd name="connsiteX4" fmla="*/ 395287 w 1900237"/>
              <a:gd name="connsiteY4" fmla="*/ 558652 h 896789"/>
              <a:gd name="connsiteX5" fmla="*/ 485775 w 1900237"/>
              <a:gd name="connsiteY5" fmla="*/ 230039 h 896789"/>
              <a:gd name="connsiteX6" fmla="*/ 571500 w 1900237"/>
              <a:gd name="connsiteY6" fmla="*/ 58589 h 896789"/>
              <a:gd name="connsiteX7" fmla="*/ 633412 w 1900237"/>
              <a:gd name="connsiteY7" fmla="*/ 1439 h 896789"/>
              <a:gd name="connsiteX8" fmla="*/ 690562 w 1900237"/>
              <a:gd name="connsiteY8" fmla="*/ 30014 h 896789"/>
              <a:gd name="connsiteX9" fmla="*/ 747712 w 1900237"/>
              <a:gd name="connsiteY9" fmla="*/ 134789 h 896789"/>
              <a:gd name="connsiteX10" fmla="*/ 809625 w 1900237"/>
              <a:gd name="connsiteY10" fmla="*/ 339577 h 896789"/>
              <a:gd name="connsiteX11" fmla="*/ 885825 w 1900237"/>
              <a:gd name="connsiteY11" fmla="*/ 582464 h 896789"/>
              <a:gd name="connsiteX12" fmla="*/ 966787 w 1900237"/>
              <a:gd name="connsiteY12" fmla="*/ 787252 h 896789"/>
              <a:gd name="connsiteX13" fmla="*/ 1038225 w 1900237"/>
              <a:gd name="connsiteY13" fmla="*/ 882502 h 896789"/>
              <a:gd name="connsiteX14" fmla="*/ 1114425 w 1900237"/>
              <a:gd name="connsiteY14" fmla="*/ 849164 h 896789"/>
              <a:gd name="connsiteX15" fmla="*/ 1181100 w 1900237"/>
              <a:gd name="connsiteY15" fmla="*/ 725339 h 896789"/>
              <a:gd name="connsiteX16" fmla="*/ 1262062 w 1900237"/>
              <a:gd name="connsiteY16" fmla="*/ 458639 h 896789"/>
              <a:gd name="connsiteX17" fmla="*/ 1347787 w 1900237"/>
              <a:gd name="connsiteY17" fmla="*/ 196702 h 896789"/>
              <a:gd name="connsiteX18" fmla="*/ 1409700 w 1900237"/>
              <a:gd name="connsiteY18" fmla="*/ 63352 h 896789"/>
              <a:gd name="connsiteX19" fmla="*/ 1471612 w 1900237"/>
              <a:gd name="connsiteY19" fmla="*/ 1439 h 896789"/>
              <a:gd name="connsiteX20" fmla="*/ 1519237 w 1900237"/>
              <a:gd name="connsiteY20" fmla="*/ 25252 h 896789"/>
              <a:gd name="connsiteX21" fmla="*/ 1557337 w 1900237"/>
              <a:gd name="connsiteY21" fmla="*/ 87164 h 896789"/>
              <a:gd name="connsiteX22" fmla="*/ 1595437 w 1900237"/>
              <a:gd name="connsiteY22" fmla="*/ 187177 h 896789"/>
              <a:gd name="connsiteX23" fmla="*/ 1709737 w 1900237"/>
              <a:gd name="connsiteY23" fmla="*/ 520552 h 896789"/>
              <a:gd name="connsiteX24" fmla="*/ 1800225 w 1900237"/>
              <a:gd name="connsiteY24" fmla="*/ 792014 h 896789"/>
              <a:gd name="connsiteX25" fmla="*/ 1857375 w 1900237"/>
              <a:gd name="connsiteY25" fmla="*/ 877739 h 896789"/>
              <a:gd name="connsiteX26" fmla="*/ 1900237 w 1900237"/>
              <a:gd name="connsiteY26" fmla="*/ 896789 h 896789"/>
              <a:gd name="connsiteX0" fmla="*/ 0 w 1857375"/>
              <a:gd name="connsiteY0" fmla="*/ 463402 h 892775"/>
              <a:gd name="connsiteX1" fmla="*/ 123825 w 1857375"/>
              <a:gd name="connsiteY1" fmla="*/ 815827 h 892775"/>
              <a:gd name="connsiteX2" fmla="*/ 204787 w 1857375"/>
              <a:gd name="connsiteY2" fmla="*/ 892027 h 892775"/>
              <a:gd name="connsiteX3" fmla="*/ 295275 w 1857375"/>
              <a:gd name="connsiteY3" fmla="*/ 834877 h 892775"/>
              <a:gd name="connsiteX4" fmla="*/ 395287 w 1857375"/>
              <a:gd name="connsiteY4" fmla="*/ 558652 h 892775"/>
              <a:gd name="connsiteX5" fmla="*/ 485775 w 1857375"/>
              <a:gd name="connsiteY5" fmla="*/ 230039 h 892775"/>
              <a:gd name="connsiteX6" fmla="*/ 571500 w 1857375"/>
              <a:gd name="connsiteY6" fmla="*/ 58589 h 892775"/>
              <a:gd name="connsiteX7" fmla="*/ 633412 w 1857375"/>
              <a:gd name="connsiteY7" fmla="*/ 1439 h 892775"/>
              <a:gd name="connsiteX8" fmla="*/ 690562 w 1857375"/>
              <a:gd name="connsiteY8" fmla="*/ 30014 h 892775"/>
              <a:gd name="connsiteX9" fmla="*/ 747712 w 1857375"/>
              <a:gd name="connsiteY9" fmla="*/ 134789 h 892775"/>
              <a:gd name="connsiteX10" fmla="*/ 809625 w 1857375"/>
              <a:gd name="connsiteY10" fmla="*/ 339577 h 892775"/>
              <a:gd name="connsiteX11" fmla="*/ 885825 w 1857375"/>
              <a:gd name="connsiteY11" fmla="*/ 582464 h 892775"/>
              <a:gd name="connsiteX12" fmla="*/ 966787 w 1857375"/>
              <a:gd name="connsiteY12" fmla="*/ 787252 h 892775"/>
              <a:gd name="connsiteX13" fmla="*/ 1038225 w 1857375"/>
              <a:gd name="connsiteY13" fmla="*/ 882502 h 892775"/>
              <a:gd name="connsiteX14" fmla="*/ 1114425 w 1857375"/>
              <a:gd name="connsiteY14" fmla="*/ 849164 h 892775"/>
              <a:gd name="connsiteX15" fmla="*/ 1181100 w 1857375"/>
              <a:gd name="connsiteY15" fmla="*/ 725339 h 892775"/>
              <a:gd name="connsiteX16" fmla="*/ 1262062 w 1857375"/>
              <a:gd name="connsiteY16" fmla="*/ 458639 h 892775"/>
              <a:gd name="connsiteX17" fmla="*/ 1347787 w 1857375"/>
              <a:gd name="connsiteY17" fmla="*/ 196702 h 892775"/>
              <a:gd name="connsiteX18" fmla="*/ 1409700 w 1857375"/>
              <a:gd name="connsiteY18" fmla="*/ 63352 h 892775"/>
              <a:gd name="connsiteX19" fmla="*/ 1471612 w 1857375"/>
              <a:gd name="connsiteY19" fmla="*/ 1439 h 892775"/>
              <a:gd name="connsiteX20" fmla="*/ 1519237 w 1857375"/>
              <a:gd name="connsiteY20" fmla="*/ 25252 h 892775"/>
              <a:gd name="connsiteX21" fmla="*/ 1557337 w 1857375"/>
              <a:gd name="connsiteY21" fmla="*/ 87164 h 892775"/>
              <a:gd name="connsiteX22" fmla="*/ 1595437 w 1857375"/>
              <a:gd name="connsiteY22" fmla="*/ 187177 h 892775"/>
              <a:gd name="connsiteX23" fmla="*/ 1709737 w 1857375"/>
              <a:gd name="connsiteY23" fmla="*/ 520552 h 892775"/>
              <a:gd name="connsiteX24" fmla="*/ 1800225 w 1857375"/>
              <a:gd name="connsiteY24" fmla="*/ 792014 h 892775"/>
              <a:gd name="connsiteX25" fmla="*/ 1857375 w 1857375"/>
              <a:gd name="connsiteY25" fmla="*/ 877739 h 892775"/>
              <a:gd name="connsiteX0" fmla="*/ 0 w 1800224"/>
              <a:gd name="connsiteY0" fmla="*/ 463402 h 892776"/>
              <a:gd name="connsiteX1" fmla="*/ 123825 w 1800224"/>
              <a:gd name="connsiteY1" fmla="*/ 815827 h 892776"/>
              <a:gd name="connsiteX2" fmla="*/ 204787 w 1800224"/>
              <a:gd name="connsiteY2" fmla="*/ 892027 h 892776"/>
              <a:gd name="connsiteX3" fmla="*/ 295275 w 1800224"/>
              <a:gd name="connsiteY3" fmla="*/ 834877 h 892776"/>
              <a:gd name="connsiteX4" fmla="*/ 395287 w 1800224"/>
              <a:gd name="connsiteY4" fmla="*/ 558652 h 892776"/>
              <a:gd name="connsiteX5" fmla="*/ 485775 w 1800224"/>
              <a:gd name="connsiteY5" fmla="*/ 230039 h 892776"/>
              <a:gd name="connsiteX6" fmla="*/ 571500 w 1800224"/>
              <a:gd name="connsiteY6" fmla="*/ 58589 h 892776"/>
              <a:gd name="connsiteX7" fmla="*/ 633412 w 1800224"/>
              <a:gd name="connsiteY7" fmla="*/ 1439 h 892776"/>
              <a:gd name="connsiteX8" fmla="*/ 690562 w 1800224"/>
              <a:gd name="connsiteY8" fmla="*/ 30014 h 892776"/>
              <a:gd name="connsiteX9" fmla="*/ 747712 w 1800224"/>
              <a:gd name="connsiteY9" fmla="*/ 134789 h 892776"/>
              <a:gd name="connsiteX10" fmla="*/ 809625 w 1800224"/>
              <a:gd name="connsiteY10" fmla="*/ 339577 h 892776"/>
              <a:gd name="connsiteX11" fmla="*/ 885825 w 1800224"/>
              <a:gd name="connsiteY11" fmla="*/ 582464 h 892776"/>
              <a:gd name="connsiteX12" fmla="*/ 966787 w 1800224"/>
              <a:gd name="connsiteY12" fmla="*/ 787252 h 892776"/>
              <a:gd name="connsiteX13" fmla="*/ 1038225 w 1800224"/>
              <a:gd name="connsiteY13" fmla="*/ 882502 h 892776"/>
              <a:gd name="connsiteX14" fmla="*/ 1114425 w 1800224"/>
              <a:gd name="connsiteY14" fmla="*/ 849164 h 892776"/>
              <a:gd name="connsiteX15" fmla="*/ 1181100 w 1800224"/>
              <a:gd name="connsiteY15" fmla="*/ 725339 h 892776"/>
              <a:gd name="connsiteX16" fmla="*/ 1262062 w 1800224"/>
              <a:gd name="connsiteY16" fmla="*/ 458639 h 892776"/>
              <a:gd name="connsiteX17" fmla="*/ 1347787 w 1800224"/>
              <a:gd name="connsiteY17" fmla="*/ 196702 h 892776"/>
              <a:gd name="connsiteX18" fmla="*/ 1409700 w 1800224"/>
              <a:gd name="connsiteY18" fmla="*/ 63352 h 892776"/>
              <a:gd name="connsiteX19" fmla="*/ 1471612 w 1800224"/>
              <a:gd name="connsiteY19" fmla="*/ 1439 h 892776"/>
              <a:gd name="connsiteX20" fmla="*/ 1519237 w 1800224"/>
              <a:gd name="connsiteY20" fmla="*/ 25252 h 892776"/>
              <a:gd name="connsiteX21" fmla="*/ 1557337 w 1800224"/>
              <a:gd name="connsiteY21" fmla="*/ 87164 h 892776"/>
              <a:gd name="connsiteX22" fmla="*/ 1595437 w 1800224"/>
              <a:gd name="connsiteY22" fmla="*/ 187177 h 892776"/>
              <a:gd name="connsiteX23" fmla="*/ 1709737 w 1800224"/>
              <a:gd name="connsiteY23" fmla="*/ 520552 h 892776"/>
              <a:gd name="connsiteX24" fmla="*/ 1800225 w 1800224"/>
              <a:gd name="connsiteY24" fmla="*/ 792014 h 892776"/>
              <a:gd name="connsiteX0" fmla="*/ 0 w 1709737"/>
              <a:gd name="connsiteY0" fmla="*/ 463402 h 892776"/>
              <a:gd name="connsiteX1" fmla="*/ 123825 w 1709737"/>
              <a:gd name="connsiteY1" fmla="*/ 815827 h 892776"/>
              <a:gd name="connsiteX2" fmla="*/ 204787 w 1709737"/>
              <a:gd name="connsiteY2" fmla="*/ 892027 h 892776"/>
              <a:gd name="connsiteX3" fmla="*/ 295275 w 1709737"/>
              <a:gd name="connsiteY3" fmla="*/ 834877 h 892776"/>
              <a:gd name="connsiteX4" fmla="*/ 395287 w 1709737"/>
              <a:gd name="connsiteY4" fmla="*/ 558652 h 892776"/>
              <a:gd name="connsiteX5" fmla="*/ 485775 w 1709737"/>
              <a:gd name="connsiteY5" fmla="*/ 230039 h 892776"/>
              <a:gd name="connsiteX6" fmla="*/ 571500 w 1709737"/>
              <a:gd name="connsiteY6" fmla="*/ 58589 h 892776"/>
              <a:gd name="connsiteX7" fmla="*/ 633412 w 1709737"/>
              <a:gd name="connsiteY7" fmla="*/ 1439 h 892776"/>
              <a:gd name="connsiteX8" fmla="*/ 690562 w 1709737"/>
              <a:gd name="connsiteY8" fmla="*/ 30014 h 892776"/>
              <a:gd name="connsiteX9" fmla="*/ 747712 w 1709737"/>
              <a:gd name="connsiteY9" fmla="*/ 134789 h 892776"/>
              <a:gd name="connsiteX10" fmla="*/ 809625 w 1709737"/>
              <a:gd name="connsiteY10" fmla="*/ 339577 h 892776"/>
              <a:gd name="connsiteX11" fmla="*/ 885825 w 1709737"/>
              <a:gd name="connsiteY11" fmla="*/ 582464 h 892776"/>
              <a:gd name="connsiteX12" fmla="*/ 966787 w 1709737"/>
              <a:gd name="connsiteY12" fmla="*/ 787252 h 892776"/>
              <a:gd name="connsiteX13" fmla="*/ 1038225 w 1709737"/>
              <a:gd name="connsiteY13" fmla="*/ 882502 h 892776"/>
              <a:gd name="connsiteX14" fmla="*/ 1114425 w 1709737"/>
              <a:gd name="connsiteY14" fmla="*/ 849164 h 892776"/>
              <a:gd name="connsiteX15" fmla="*/ 1181100 w 1709737"/>
              <a:gd name="connsiteY15" fmla="*/ 725339 h 892776"/>
              <a:gd name="connsiteX16" fmla="*/ 1262062 w 1709737"/>
              <a:gd name="connsiteY16" fmla="*/ 458639 h 892776"/>
              <a:gd name="connsiteX17" fmla="*/ 1347787 w 1709737"/>
              <a:gd name="connsiteY17" fmla="*/ 196702 h 892776"/>
              <a:gd name="connsiteX18" fmla="*/ 1409700 w 1709737"/>
              <a:gd name="connsiteY18" fmla="*/ 63352 h 892776"/>
              <a:gd name="connsiteX19" fmla="*/ 1471612 w 1709737"/>
              <a:gd name="connsiteY19" fmla="*/ 1439 h 892776"/>
              <a:gd name="connsiteX20" fmla="*/ 1519237 w 1709737"/>
              <a:gd name="connsiteY20" fmla="*/ 25252 h 892776"/>
              <a:gd name="connsiteX21" fmla="*/ 1557337 w 1709737"/>
              <a:gd name="connsiteY21" fmla="*/ 87164 h 892776"/>
              <a:gd name="connsiteX22" fmla="*/ 1595437 w 1709737"/>
              <a:gd name="connsiteY22" fmla="*/ 187177 h 892776"/>
              <a:gd name="connsiteX23" fmla="*/ 1709737 w 1709737"/>
              <a:gd name="connsiteY23" fmla="*/ 520552 h 892776"/>
              <a:gd name="connsiteX0" fmla="*/ 0 w 1595437"/>
              <a:gd name="connsiteY0" fmla="*/ 463402 h 892776"/>
              <a:gd name="connsiteX1" fmla="*/ 123825 w 1595437"/>
              <a:gd name="connsiteY1" fmla="*/ 815827 h 892776"/>
              <a:gd name="connsiteX2" fmla="*/ 204787 w 1595437"/>
              <a:gd name="connsiteY2" fmla="*/ 892027 h 892776"/>
              <a:gd name="connsiteX3" fmla="*/ 295275 w 1595437"/>
              <a:gd name="connsiteY3" fmla="*/ 834877 h 892776"/>
              <a:gd name="connsiteX4" fmla="*/ 395287 w 1595437"/>
              <a:gd name="connsiteY4" fmla="*/ 558652 h 892776"/>
              <a:gd name="connsiteX5" fmla="*/ 485775 w 1595437"/>
              <a:gd name="connsiteY5" fmla="*/ 230039 h 892776"/>
              <a:gd name="connsiteX6" fmla="*/ 571500 w 1595437"/>
              <a:gd name="connsiteY6" fmla="*/ 58589 h 892776"/>
              <a:gd name="connsiteX7" fmla="*/ 633412 w 1595437"/>
              <a:gd name="connsiteY7" fmla="*/ 1439 h 892776"/>
              <a:gd name="connsiteX8" fmla="*/ 690562 w 1595437"/>
              <a:gd name="connsiteY8" fmla="*/ 30014 h 892776"/>
              <a:gd name="connsiteX9" fmla="*/ 747712 w 1595437"/>
              <a:gd name="connsiteY9" fmla="*/ 134789 h 892776"/>
              <a:gd name="connsiteX10" fmla="*/ 809625 w 1595437"/>
              <a:gd name="connsiteY10" fmla="*/ 339577 h 892776"/>
              <a:gd name="connsiteX11" fmla="*/ 885825 w 1595437"/>
              <a:gd name="connsiteY11" fmla="*/ 582464 h 892776"/>
              <a:gd name="connsiteX12" fmla="*/ 966787 w 1595437"/>
              <a:gd name="connsiteY12" fmla="*/ 787252 h 892776"/>
              <a:gd name="connsiteX13" fmla="*/ 1038225 w 1595437"/>
              <a:gd name="connsiteY13" fmla="*/ 882502 h 892776"/>
              <a:gd name="connsiteX14" fmla="*/ 1114425 w 1595437"/>
              <a:gd name="connsiteY14" fmla="*/ 849164 h 892776"/>
              <a:gd name="connsiteX15" fmla="*/ 1181100 w 1595437"/>
              <a:gd name="connsiteY15" fmla="*/ 725339 h 892776"/>
              <a:gd name="connsiteX16" fmla="*/ 1262062 w 1595437"/>
              <a:gd name="connsiteY16" fmla="*/ 458639 h 892776"/>
              <a:gd name="connsiteX17" fmla="*/ 1347787 w 1595437"/>
              <a:gd name="connsiteY17" fmla="*/ 196702 h 892776"/>
              <a:gd name="connsiteX18" fmla="*/ 1409700 w 1595437"/>
              <a:gd name="connsiteY18" fmla="*/ 63352 h 892776"/>
              <a:gd name="connsiteX19" fmla="*/ 1471612 w 1595437"/>
              <a:gd name="connsiteY19" fmla="*/ 1439 h 892776"/>
              <a:gd name="connsiteX20" fmla="*/ 1519237 w 1595437"/>
              <a:gd name="connsiteY20" fmla="*/ 25252 h 892776"/>
              <a:gd name="connsiteX21" fmla="*/ 1557337 w 1595437"/>
              <a:gd name="connsiteY21" fmla="*/ 87164 h 892776"/>
              <a:gd name="connsiteX22" fmla="*/ 1595437 w 1595437"/>
              <a:gd name="connsiteY22" fmla="*/ 187177 h 892776"/>
              <a:gd name="connsiteX0" fmla="*/ 0 w 1557337"/>
              <a:gd name="connsiteY0" fmla="*/ 463402 h 892776"/>
              <a:gd name="connsiteX1" fmla="*/ 123825 w 1557337"/>
              <a:gd name="connsiteY1" fmla="*/ 815827 h 892776"/>
              <a:gd name="connsiteX2" fmla="*/ 204787 w 1557337"/>
              <a:gd name="connsiteY2" fmla="*/ 892027 h 892776"/>
              <a:gd name="connsiteX3" fmla="*/ 295275 w 1557337"/>
              <a:gd name="connsiteY3" fmla="*/ 834877 h 892776"/>
              <a:gd name="connsiteX4" fmla="*/ 395287 w 1557337"/>
              <a:gd name="connsiteY4" fmla="*/ 558652 h 892776"/>
              <a:gd name="connsiteX5" fmla="*/ 485775 w 1557337"/>
              <a:gd name="connsiteY5" fmla="*/ 230039 h 892776"/>
              <a:gd name="connsiteX6" fmla="*/ 571500 w 1557337"/>
              <a:gd name="connsiteY6" fmla="*/ 58589 h 892776"/>
              <a:gd name="connsiteX7" fmla="*/ 633412 w 1557337"/>
              <a:gd name="connsiteY7" fmla="*/ 1439 h 892776"/>
              <a:gd name="connsiteX8" fmla="*/ 690562 w 1557337"/>
              <a:gd name="connsiteY8" fmla="*/ 30014 h 892776"/>
              <a:gd name="connsiteX9" fmla="*/ 747712 w 1557337"/>
              <a:gd name="connsiteY9" fmla="*/ 134789 h 892776"/>
              <a:gd name="connsiteX10" fmla="*/ 809625 w 1557337"/>
              <a:gd name="connsiteY10" fmla="*/ 339577 h 892776"/>
              <a:gd name="connsiteX11" fmla="*/ 885825 w 1557337"/>
              <a:gd name="connsiteY11" fmla="*/ 582464 h 892776"/>
              <a:gd name="connsiteX12" fmla="*/ 966787 w 1557337"/>
              <a:gd name="connsiteY12" fmla="*/ 787252 h 892776"/>
              <a:gd name="connsiteX13" fmla="*/ 1038225 w 1557337"/>
              <a:gd name="connsiteY13" fmla="*/ 882502 h 892776"/>
              <a:gd name="connsiteX14" fmla="*/ 1114425 w 1557337"/>
              <a:gd name="connsiteY14" fmla="*/ 849164 h 892776"/>
              <a:gd name="connsiteX15" fmla="*/ 1181100 w 1557337"/>
              <a:gd name="connsiteY15" fmla="*/ 725339 h 892776"/>
              <a:gd name="connsiteX16" fmla="*/ 1262062 w 1557337"/>
              <a:gd name="connsiteY16" fmla="*/ 458639 h 892776"/>
              <a:gd name="connsiteX17" fmla="*/ 1347787 w 1557337"/>
              <a:gd name="connsiteY17" fmla="*/ 196702 h 892776"/>
              <a:gd name="connsiteX18" fmla="*/ 1409700 w 1557337"/>
              <a:gd name="connsiteY18" fmla="*/ 63352 h 892776"/>
              <a:gd name="connsiteX19" fmla="*/ 1471612 w 1557337"/>
              <a:gd name="connsiteY19" fmla="*/ 1439 h 892776"/>
              <a:gd name="connsiteX20" fmla="*/ 1519237 w 1557337"/>
              <a:gd name="connsiteY20" fmla="*/ 25252 h 892776"/>
              <a:gd name="connsiteX21" fmla="*/ 1557337 w 1557337"/>
              <a:gd name="connsiteY21" fmla="*/ 87164 h 892776"/>
              <a:gd name="connsiteX0" fmla="*/ 0 w 1519237"/>
              <a:gd name="connsiteY0" fmla="*/ 463402 h 892776"/>
              <a:gd name="connsiteX1" fmla="*/ 123825 w 1519237"/>
              <a:gd name="connsiteY1" fmla="*/ 815827 h 892776"/>
              <a:gd name="connsiteX2" fmla="*/ 204787 w 1519237"/>
              <a:gd name="connsiteY2" fmla="*/ 892027 h 892776"/>
              <a:gd name="connsiteX3" fmla="*/ 295275 w 1519237"/>
              <a:gd name="connsiteY3" fmla="*/ 834877 h 892776"/>
              <a:gd name="connsiteX4" fmla="*/ 395287 w 1519237"/>
              <a:gd name="connsiteY4" fmla="*/ 558652 h 892776"/>
              <a:gd name="connsiteX5" fmla="*/ 485775 w 1519237"/>
              <a:gd name="connsiteY5" fmla="*/ 230039 h 892776"/>
              <a:gd name="connsiteX6" fmla="*/ 571500 w 1519237"/>
              <a:gd name="connsiteY6" fmla="*/ 58589 h 892776"/>
              <a:gd name="connsiteX7" fmla="*/ 633412 w 1519237"/>
              <a:gd name="connsiteY7" fmla="*/ 1439 h 892776"/>
              <a:gd name="connsiteX8" fmla="*/ 690562 w 1519237"/>
              <a:gd name="connsiteY8" fmla="*/ 30014 h 892776"/>
              <a:gd name="connsiteX9" fmla="*/ 747712 w 1519237"/>
              <a:gd name="connsiteY9" fmla="*/ 134789 h 892776"/>
              <a:gd name="connsiteX10" fmla="*/ 809625 w 1519237"/>
              <a:gd name="connsiteY10" fmla="*/ 339577 h 892776"/>
              <a:gd name="connsiteX11" fmla="*/ 885825 w 1519237"/>
              <a:gd name="connsiteY11" fmla="*/ 582464 h 892776"/>
              <a:gd name="connsiteX12" fmla="*/ 966787 w 1519237"/>
              <a:gd name="connsiteY12" fmla="*/ 787252 h 892776"/>
              <a:gd name="connsiteX13" fmla="*/ 1038225 w 1519237"/>
              <a:gd name="connsiteY13" fmla="*/ 882502 h 892776"/>
              <a:gd name="connsiteX14" fmla="*/ 1114425 w 1519237"/>
              <a:gd name="connsiteY14" fmla="*/ 849164 h 892776"/>
              <a:gd name="connsiteX15" fmla="*/ 1181100 w 1519237"/>
              <a:gd name="connsiteY15" fmla="*/ 725339 h 892776"/>
              <a:gd name="connsiteX16" fmla="*/ 1262062 w 1519237"/>
              <a:gd name="connsiteY16" fmla="*/ 458639 h 892776"/>
              <a:gd name="connsiteX17" fmla="*/ 1347787 w 1519237"/>
              <a:gd name="connsiteY17" fmla="*/ 196702 h 892776"/>
              <a:gd name="connsiteX18" fmla="*/ 1409700 w 1519237"/>
              <a:gd name="connsiteY18" fmla="*/ 63352 h 892776"/>
              <a:gd name="connsiteX19" fmla="*/ 1471612 w 1519237"/>
              <a:gd name="connsiteY19" fmla="*/ 1439 h 892776"/>
              <a:gd name="connsiteX20" fmla="*/ 1519237 w 1519237"/>
              <a:gd name="connsiteY20" fmla="*/ 25252 h 892776"/>
              <a:gd name="connsiteX0" fmla="*/ 0 w 1471612"/>
              <a:gd name="connsiteY0" fmla="*/ 463052 h 892426"/>
              <a:gd name="connsiteX1" fmla="*/ 123825 w 1471612"/>
              <a:gd name="connsiteY1" fmla="*/ 815477 h 892426"/>
              <a:gd name="connsiteX2" fmla="*/ 204787 w 1471612"/>
              <a:gd name="connsiteY2" fmla="*/ 891677 h 892426"/>
              <a:gd name="connsiteX3" fmla="*/ 295275 w 1471612"/>
              <a:gd name="connsiteY3" fmla="*/ 834527 h 892426"/>
              <a:gd name="connsiteX4" fmla="*/ 395287 w 1471612"/>
              <a:gd name="connsiteY4" fmla="*/ 558302 h 892426"/>
              <a:gd name="connsiteX5" fmla="*/ 485775 w 1471612"/>
              <a:gd name="connsiteY5" fmla="*/ 229689 h 892426"/>
              <a:gd name="connsiteX6" fmla="*/ 571500 w 1471612"/>
              <a:gd name="connsiteY6" fmla="*/ 58239 h 892426"/>
              <a:gd name="connsiteX7" fmla="*/ 633412 w 1471612"/>
              <a:gd name="connsiteY7" fmla="*/ 1089 h 892426"/>
              <a:gd name="connsiteX8" fmla="*/ 690562 w 1471612"/>
              <a:gd name="connsiteY8" fmla="*/ 29664 h 892426"/>
              <a:gd name="connsiteX9" fmla="*/ 747712 w 1471612"/>
              <a:gd name="connsiteY9" fmla="*/ 134439 h 892426"/>
              <a:gd name="connsiteX10" fmla="*/ 809625 w 1471612"/>
              <a:gd name="connsiteY10" fmla="*/ 339227 h 892426"/>
              <a:gd name="connsiteX11" fmla="*/ 885825 w 1471612"/>
              <a:gd name="connsiteY11" fmla="*/ 582114 h 892426"/>
              <a:gd name="connsiteX12" fmla="*/ 966787 w 1471612"/>
              <a:gd name="connsiteY12" fmla="*/ 786902 h 892426"/>
              <a:gd name="connsiteX13" fmla="*/ 1038225 w 1471612"/>
              <a:gd name="connsiteY13" fmla="*/ 882152 h 892426"/>
              <a:gd name="connsiteX14" fmla="*/ 1114425 w 1471612"/>
              <a:gd name="connsiteY14" fmla="*/ 848814 h 892426"/>
              <a:gd name="connsiteX15" fmla="*/ 1181100 w 1471612"/>
              <a:gd name="connsiteY15" fmla="*/ 724989 h 892426"/>
              <a:gd name="connsiteX16" fmla="*/ 1262062 w 1471612"/>
              <a:gd name="connsiteY16" fmla="*/ 458289 h 892426"/>
              <a:gd name="connsiteX17" fmla="*/ 1347787 w 1471612"/>
              <a:gd name="connsiteY17" fmla="*/ 196352 h 892426"/>
              <a:gd name="connsiteX18" fmla="*/ 1409700 w 1471612"/>
              <a:gd name="connsiteY18" fmla="*/ 63002 h 892426"/>
              <a:gd name="connsiteX19" fmla="*/ 1471612 w 1471612"/>
              <a:gd name="connsiteY19" fmla="*/ 1089 h 892426"/>
              <a:gd name="connsiteX0" fmla="*/ 0 w 1409699"/>
              <a:gd name="connsiteY0" fmla="*/ 463052 h 892426"/>
              <a:gd name="connsiteX1" fmla="*/ 123825 w 1409699"/>
              <a:gd name="connsiteY1" fmla="*/ 815477 h 892426"/>
              <a:gd name="connsiteX2" fmla="*/ 204787 w 1409699"/>
              <a:gd name="connsiteY2" fmla="*/ 891677 h 892426"/>
              <a:gd name="connsiteX3" fmla="*/ 295275 w 1409699"/>
              <a:gd name="connsiteY3" fmla="*/ 834527 h 892426"/>
              <a:gd name="connsiteX4" fmla="*/ 395287 w 1409699"/>
              <a:gd name="connsiteY4" fmla="*/ 558302 h 892426"/>
              <a:gd name="connsiteX5" fmla="*/ 485775 w 1409699"/>
              <a:gd name="connsiteY5" fmla="*/ 229689 h 892426"/>
              <a:gd name="connsiteX6" fmla="*/ 571500 w 1409699"/>
              <a:gd name="connsiteY6" fmla="*/ 58239 h 892426"/>
              <a:gd name="connsiteX7" fmla="*/ 633412 w 1409699"/>
              <a:gd name="connsiteY7" fmla="*/ 1089 h 892426"/>
              <a:gd name="connsiteX8" fmla="*/ 690562 w 1409699"/>
              <a:gd name="connsiteY8" fmla="*/ 29664 h 892426"/>
              <a:gd name="connsiteX9" fmla="*/ 747712 w 1409699"/>
              <a:gd name="connsiteY9" fmla="*/ 134439 h 892426"/>
              <a:gd name="connsiteX10" fmla="*/ 809625 w 1409699"/>
              <a:gd name="connsiteY10" fmla="*/ 339227 h 892426"/>
              <a:gd name="connsiteX11" fmla="*/ 885825 w 1409699"/>
              <a:gd name="connsiteY11" fmla="*/ 582114 h 892426"/>
              <a:gd name="connsiteX12" fmla="*/ 966787 w 1409699"/>
              <a:gd name="connsiteY12" fmla="*/ 786902 h 892426"/>
              <a:gd name="connsiteX13" fmla="*/ 1038225 w 1409699"/>
              <a:gd name="connsiteY13" fmla="*/ 882152 h 892426"/>
              <a:gd name="connsiteX14" fmla="*/ 1114425 w 1409699"/>
              <a:gd name="connsiteY14" fmla="*/ 848814 h 892426"/>
              <a:gd name="connsiteX15" fmla="*/ 1181100 w 1409699"/>
              <a:gd name="connsiteY15" fmla="*/ 724989 h 892426"/>
              <a:gd name="connsiteX16" fmla="*/ 1262062 w 1409699"/>
              <a:gd name="connsiteY16" fmla="*/ 458289 h 892426"/>
              <a:gd name="connsiteX17" fmla="*/ 1347787 w 1409699"/>
              <a:gd name="connsiteY17" fmla="*/ 196352 h 892426"/>
              <a:gd name="connsiteX18" fmla="*/ 1409700 w 1409699"/>
              <a:gd name="connsiteY18" fmla="*/ 63002 h 892426"/>
              <a:gd name="connsiteX0" fmla="*/ 0 w 1347786"/>
              <a:gd name="connsiteY0" fmla="*/ 463052 h 892426"/>
              <a:gd name="connsiteX1" fmla="*/ 123825 w 1347786"/>
              <a:gd name="connsiteY1" fmla="*/ 815477 h 892426"/>
              <a:gd name="connsiteX2" fmla="*/ 204787 w 1347786"/>
              <a:gd name="connsiteY2" fmla="*/ 891677 h 892426"/>
              <a:gd name="connsiteX3" fmla="*/ 295275 w 1347786"/>
              <a:gd name="connsiteY3" fmla="*/ 834527 h 892426"/>
              <a:gd name="connsiteX4" fmla="*/ 395287 w 1347786"/>
              <a:gd name="connsiteY4" fmla="*/ 558302 h 892426"/>
              <a:gd name="connsiteX5" fmla="*/ 485775 w 1347786"/>
              <a:gd name="connsiteY5" fmla="*/ 229689 h 892426"/>
              <a:gd name="connsiteX6" fmla="*/ 571500 w 1347786"/>
              <a:gd name="connsiteY6" fmla="*/ 58239 h 892426"/>
              <a:gd name="connsiteX7" fmla="*/ 633412 w 1347786"/>
              <a:gd name="connsiteY7" fmla="*/ 1089 h 892426"/>
              <a:gd name="connsiteX8" fmla="*/ 690562 w 1347786"/>
              <a:gd name="connsiteY8" fmla="*/ 29664 h 892426"/>
              <a:gd name="connsiteX9" fmla="*/ 747712 w 1347786"/>
              <a:gd name="connsiteY9" fmla="*/ 134439 h 892426"/>
              <a:gd name="connsiteX10" fmla="*/ 809625 w 1347786"/>
              <a:gd name="connsiteY10" fmla="*/ 339227 h 892426"/>
              <a:gd name="connsiteX11" fmla="*/ 885825 w 1347786"/>
              <a:gd name="connsiteY11" fmla="*/ 582114 h 892426"/>
              <a:gd name="connsiteX12" fmla="*/ 966787 w 1347786"/>
              <a:gd name="connsiteY12" fmla="*/ 786902 h 892426"/>
              <a:gd name="connsiteX13" fmla="*/ 1038225 w 1347786"/>
              <a:gd name="connsiteY13" fmla="*/ 882152 h 892426"/>
              <a:gd name="connsiteX14" fmla="*/ 1114425 w 1347786"/>
              <a:gd name="connsiteY14" fmla="*/ 848814 h 892426"/>
              <a:gd name="connsiteX15" fmla="*/ 1181100 w 1347786"/>
              <a:gd name="connsiteY15" fmla="*/ 724989 h 892426"/>
              <a:gd name="connsiteX16" fmla="*/ 1262062 w 1347786"/>
              <a:gd name="connsiteY16" fmla="*/ 458289 h 892426"/>
              <a:gd name="connsiteX17" fmla="*/ 1347787 w 1347786"/>
              <a:gd name="connsiteY17" fmla="*/ 196352 h 892426"/>
              <a:gd name="connsiteX0" fmla="*/ 0 w 1262062"/>
              <a:gd name="connsiteY0" fmla="*/ 463052 h 892426"/>
              <a:gd name="connsiteX1" fmla="*/ 123825 w 1262062"/>
              <a:gd name="connsiteY1" fmla="*/ 815477 h 892426"/>
              <a:gd name="connsiteX2" fmla="*/ 204787 w 1262062"/>
              <a:gd name="connsiteY2" fmla="*/ 891677 h 892426"/>
              <a:gd name="connsiteX3" fmla="*/ 295275 w 1262062"/>
              <a:gd name="connsiteY3" fmla="*/ 834527 h 892426"/>
              <a:gd name="connsiteX4" fmla="*/ 395287 w 1262062"/>
              <a:gd name="connsiteY4" fmla="*/ 558302 h 892426"/>
              <a:gd name="connsiteX5" fmla="*/ 485775 w 1262062"/>
              <a:gd name="connsiteY5" fmla="*/ 229689 h 892426"/>
              <a:gd name="connsiteX6" fmla="*/ 571500 w 1262062"/>
              <a:gd name="connsiteY6" fmla="*/ 58239 h 892426"/>
              <a:gd name="connsiteX7" fmla="*/ 633412 w 1262062"/>
              <a:gd name="connsiteY7" fmla="*/ 1089 h 892426"/>
              <a:gd name="connsiteX8" fmla="*/ 690562 w 1262062"/>
              <a:gd name="connsiteY8" fmla="*/ 29664 h 892426"/>
              <a:gd name="connsiteX9" fmla="*/ 747712 w 1262062"/>
              <a:gd name="connsiteY9" fmla="*/ 134439 h 892426"/>
              <a:gd name="connsiteX10" fmla="*/ 809625 w 1262062"/>
              <a:gd name="connsiteY10" fmla="*/ 339227 h 892426"/>
              <a:gd name="connsiteX11" fmla="*/ 885825 w 1262062"/>
              <a:gd name="connsiteY11" fmla="*/ 582114 h 892426"/>
              <a:gd name="connsiteX12" fmla="*/ 966787 w 1262062"/>
              <a:gd name="connsiteY12" fmla="*/ 786902 h 892426"/>
              <a:gd name="connsiteX13" fmla="*/ 1038225 w 1262062"/>
              <a:gd name="connsiteY13" fmla="*/ 882152 h 892426"/>
              <a:gd name="connsiteX14" fmla="*/ 1114425 w 1262062"/>
              <a:gd name="connsiteY14" fmla="*/ 848814 h 892426"/>
              <a:gd name="connsiteX15" fmla="*/ 1181100 w 1262062"/>
              <a:gd name="connsiteY15" fmla="*/ 724989 h 892426"/>
              <a:gd name="connsiteX16" fmla="*/ 1262062 w 1262062"/>
              <a:gd name="connsiteY16" fmla="*/ 458289 h 89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2062" h="892426">
                <a:moveTo>
                  <a:pt x="0" y="463052"/>
                </a:moveTo>
                <a:cubicBezTo>
                  <a:pt x="44847" y="603546"/>
                  <a:pt x="89694" y="744040"/>
                  <a:pt x="123825" y="815477"/>
                </a:cubicBezTo>
                <a:cubicBezTo>
                  <a:pt x="157956" y="886914"/>
                  <a:pt x="176212" y="888502"/>
                  <a:pt x="204787" y="891677"/>
                </a:cubicBezTo>
                <a:cubicBezTo>
                  <a:pt x="233362" y="894852"/>
                  <a:pt x="263525" y="890089"/>
                  <a:pt x="295275" y="834527"/>
                </a:cubicBezTo>
                <a:cubicBezTo>
                  <a:pt x="327025" y="778965"/>
                  <a:pt x="363537" y="659108"/>
                  <a:pt x="395287" y="558302"/>
                </a:cubicBezTo>
                <a:cubicBezTo>
                  <a:pt x="427037" y="457496"/>
                  <a:pt x="456406" y="313033"/>
                  <a:pt x="485775" y="229689"/>
                </a:cubicBezTo>
                <a:cubicBezTo>
                  <a:pt x="515144" y="146345"/>
                  <a:pt x="546894" y="96339"/>
                  <a:pt x="571500" y="58239"/>
                </a:cubicBezTo>
                <a:cubicBezTo>
                  <a:pt x="596106" y="20139"/>
                  <a:pt x="613568" y="5851"/>
                  <a:pt x="633412" y="1089"/>
                </a:cubicBezTo>
                <a:cubicBezTo>
                  <a:pt x="653256" y="-3673"/>
                  <a:pt x="671512" y="7439"/>
                  <a:pt x="690562" y="29664"/>
                </a:cubicBezTo>
                <a:cubicBezTo>
                  <a:pt x="709612" y="51889"/>
                  <a:pt x="727868" y="82845"/>
                  <a:pt x="747712" y="134439"/>
                </a:cubicBezTo>
                <a:cubicBezTo>
                  <a:pt x="767556" y="186033"/>
                  <a:pt x="786606" y="264614"/>
                  <a:pt x="809625" y="339227"/>
                </a:cubicBezTo>
                <a:cubicBezTo>
                  <a:pt x="832644" y="413840"/>
                  <a:pt x="859631" y="507502"/>
                  <a:pt x="885825" y="582114"/>
                </a:cubicBezTo>
                <a:cubicBezTo>
                  <a:pt x="912019" y="656726"/>
                  <a:pt x="941387" y="736896"/>
                  <a:pt x="966787" y="786902"/>
                </a:cubicBezTo>
                <a:cubicBezTo>
                  <a:pt x="992187" y="836908"/>
                  <a:pt x="1013619" y="871833"/>
                  <a:pt x="1038225" y="882152"/>
                </a:cubicBezTo>
                <a:cubicBezTo>
                  <a:pt x="1062831" y="892471"/>
                  <a:pt x="1090613" y="875008"/>
                  <a:pt x="1114425" y="848814"/>
                </a:cubicBezTo>
                <a:cubicBezTo>
                  <a:pt x="1138237" y="822620"/>
                  <a:pt x="1156494" y="790076"/>
                  <a:pt x="1181100" y="724989"/>
                </a:cubicBezTo>
                <a:cubicBezTo>
                  <a:pt x="1205706" y="659902"/>
                  <a:pt x="1234281" y="546395"/>
                  <a:pt x="1262062" y="458289"/>
                </a:cubicBezTo>
              </a:path>
            </a:pathLst>
          </a:custGeom>
          <a:noFill/>
          <a:ln w="41275" cap="rnd" cmpd="sng" algn="ctr">
            <a:gradFill flip="none" rotWithShape="1">
              <a:gsLst>
                <a:gs pos="0">
                  <a:srgbClr val="FF0000"/>
                </a:gs>
                <a:gs pos="100000">
                  <a:srgbClr val="53FF00"/>
                </a:gs>
              </a:gsLst>
              <a:lin ang="10800000" scaled="1"/>
              <a:tileRect/>
            </a:gradFill>
            <a:prstDash val="solid"/>
          </a:ln>
          <a:effectLst>
            <a:outerShdw blurRad="39999" dist="23000" algn="bl" rotWithShape="0">
              <a:srgbClr val="000000">
                <a:alpha val="40000"/>
              </a:srgbClr>
            </a:outerShdw>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89" name="Полилиния 171">
            <a:extLst>
              <a:ext uri="{FF2B5EF4-FFF2-40B4-BE49-F238E27FC236}">
                <a16:creationId xmlns:a16="http://schemas.microsoft.com/office/drawing/2014/main" id="{B5070143-366B-D181-5102-D6E43B1EC5FC}"/>
              </a:ext>
            </a:extLst>
          </p:cNvPr>
          <p:cNvSpPr/>
          <p:nvPr/>
        </p:nvSpPr>
        <p:spPr>
          <a:xfrm>
            <a:off x="8706672" y="4384572"/>
            <a:ext cx="1645897" cy="573831"/>
          </a:xfrm>
          <a:custGeom>
            <a:avLst/>
            <a:gdLst>
              <a:gd name="connsiteX0" fmla="*/ 0 w 2324100"/>
              <a:gd name="connsiteY0" fmla="*/ 463402 h 896999"/>
              <a:gd name="connsiteX1" fmla="*/ 123825 w 2324100"/>
              <a:gd name="connsiteY1" fmla="*/ 815827 h 896999"/>
              <a:gd name="connsiteX2" fmla="*/ 204787 w 2324100"/>
              <a:gd name="connsiteY2" fmla="*/ 892027 h 896999"/>
              <a:gd name="connsiteX3" fmla="*/ 295275 w 2324100"/>
              <a:gd name="connsiteY3" fmla="*/ 834877 h 896999"/>
              <a:gd name="connsiteX4" fmla="*/ 395287 w 2324100"/>
              <a:gd name="connsiteY4" fmla="*/ 558652 h 896999"/>
              <a:gd name="connsiteX5" fmla="*/ 485775 w 2324100"/>
              <a:gd name="connsiteY5" fmla="*/ 230039 h 896999"/>
              <a:gd name="connsiteX6" fmla="*/ 571500 w 2324100"/>
              <a:gd name="connsiteY6" fmla="*/ 58589 h 896999"/>
              <a:gd name="connsiteX7" fmla="*/ 633412 w 2324100"/>
              <a:gd name="connsiteY7" fmla="*/ 1439 h 896999"/>
              <a:gd name="connsiteX8" fmla="*/ 690562 w 2324100"/>
              <a:gd name="connsiteY8" fmla="*/ 30014 h 896999"/>
              <a:gd name="connsiteX9" fmla="*/ 747712 w 2324100"/>
              <a:gd name="connsiteY9" fmla="*/ 134789 h 896999"/>
              <a:gd name="connsiteX10" fmla="*/ 809625 w 2324100"/>
              <a:gd name="connsiteY10" fmla="*/ 339577 h 896999"/>
              <a:gd name="connsiteX11" fmla="*/ 885825 w 2324100"/>
              <a:gd name="connsiteY11" fmla="*/ 582464 h 896999"/>
              <a:gd name="connsiteX12" fmla="*/ 966787 w 2324100"/>
              <a:gd name="connsiteY12" fmla="*/ 787252 h 896999"/>
              <a:gd name="connsiteX13" fmla="*/ 1038225 w 2324100"/>
              <a:gd name="connsiteY13" fmla="*/ 882502 h 896999"/>
              <a:gd name="connsiteX14" fmla="*/ 1114425 w 2324100"/>
              <a:gd name="connsiteY14" fmla="*/ 849164 h 896999"/>
              <a:gd name="connsiteX15" fmla="*/ 1181100 w 2324100"/>
              <a:gd name="connsiteY15" fmla="*/ 725339 h 896999"/>
              <a:gd name="connsiteX16" fmla="*/ 1262062 w 2324100"/>
              <a:gd name="connsiteY16" fmla="*/ 458639 h 896999"/>
              <a:gd name="connsiteX17" fmla="*/ 1347787 w 2324100"/>
              <a:gd name="connsiteY17" fmla="*/ 196702 h 896999"/>
              <a:gd name="connsiteX18" fmla="*/ 1409700 w 2324100"/>
              <a:gd name="connsiteY18" fmla="*/ 63352 h 896999"/>
              <a:gd name="connsiteX19" fmla="*/ 1471612 w 2324100"/>
              <a:gd name="connsiteY19" fmla="*/ 1439 h 896999"/>
              <a:gd name="connsiteX20" fmla="*/ 1519237 w 2324100"/>
              <a:gd name="connsiteY20" fmla="*/ 25252 h 896999"/>
              <a:gd name="connsiteX21" fmla="*/ 1557337 w 2324100"/>
              <a:gd name="connsiteY21" fmla="*/ 87164 h 896999"/>
              <a:gd name="connsiteX22" fmla="*/ 1595437 w 2324100"/>
              <a:gd name="connsiteY22" fmla="*/ 187177 h 896999"/>
              <a:gd name="connsiteX23" fmla="*/ 1709737 w 2324100"/>
              <a:gd name="connsiteY23" fmla="*/ 520552 h 896999"/>
              <a:gd name="connsiteX24" fmla="*/ 1800225 w 2324100"/>
              <a:gd name="connsiteY24" fmla="*/ 792014 h 896999"/>
              <a:gd name="connsiteX25" fmla="*/ 1857375 w 2324100"/>
              <a:gd name="connsiteY25" fmla="*/ 877739 h 896999"/>
              <a:gd name="connsiteX26" fmla="*/ 1900237 w 2324100"/>
              <a:gd name="connsiteY26" fmla="*/ 896789 h 896999"/>
              <a:gd name="connsiteX27" fmla="*/ 1938337 w 2324100"/>
              <a:gd name="connsiteY27" fmla="*/ 882502 h 896999"/>
              <a:gd name="connsiteX28" fmla="*/ 1990725 w 2324100"/>
              <a:gd name="connsiteY28" fmla="*/ 811064 h 896999"/>
              <a:gd name="connsiteX29" fmla="*/ 2033587 w 2324100"/>
              <a:gd name="connsiteY29" fmla="*/ 706289 h 896999"/>
              <a:gd name="connsiteX30" fmla="*/ 2133600 w 2324100"/>
              <a:gd name="connsiteY30" fmla="*/ 396727 h 896999"/>
              <a:gd name="connsiteX31" fmla="*/ 2200275 w 2324100"/>
              <a:gd name="connsiteY31" fmla="*/ 168127 h 896999"/>
              <a:gd name="connsiteX32" fmla="*/ 2262187 w 2324100"/>
              <a:gd name="connsiteY32" fmla="*/ 39539 h 896999"/>
              <a:gd name="connsiteX33" fmla="*/ 2324100 w 2324100"/>
              <a:gd name="connsiteY33" fmla="*/ 10964 h 89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24100" h="896999">
                <a:moveTo>
                  <a:pt x="0" y="463402"/>
                </a:moveTo>
                <a:cubicBezTo>
                  <a:pt x="44847" y="603896"/>
                  <a:pt x="89694" y="744390"/>
                  <a:pt x="123825" y="815827"/>
                </a:cubicBezTo>
                <a:cubicBezTo>
                  <a:pt x="157956" y="887264"/>
                  <a:pt x="176212" y="888852"/>
                  <a:pt x="204787" y="892027"/>
                </a:cubicBezTo>
                <a:cubicBezTo>
                  <a:pt x="233362" y="895202"/>
                  <a:pt x="263525" y="890439"/>
                  <a:pt x="295275" y="834877"/>
                </a:cubicBezTo>
                <a:cubicBezTo>
                  <a:pt x="327025" y="779315"/>
                  <a:pt x="363537" y="659458"/>
                  <a:pt x="395287" y="558652"/>
                </a:cubicBezTo>
                <a:cubicBezTo>
                  <a:pt x="427037" y="457846"/>
                  <a:pt x="456406" y="313383"/>
                  <a:pt x="485775" y="230039"/>
                </a:cubicBezTo>
                <a:cubicBezTo>
                  <a:pt x="515144" y="146695"/>
                  <a:pt x="546894" y="96689"/>
                  <a:pt x="571500" y="58589"/>
                </a:cubicBezTo>
                <a:cubicBezTo>
                  <a:pt x="596106" y="20489"/>
                  <a:pt x="613568" y="6201"/>
                  <a:pt x="633412" y="1439"/>
                </a:cubicBezTo>
                <a:cubicBezTo>
                  <a:pt x="653256" y="-3323"/>
                  <a:pt x="671512" y="7789"/>
                  <a:pt x="690562" y="30014"/>
                </a:cubicBezTo>
                <a:cubicBezTo>
                  <a:pt x="709612" y="52239"/>
                  <a:pt x="727868" y="83195"/>
                  <a:pt x="747712" y="134789"/>
                </a:cubicBezTo>
                <a:cubicBezTo>
                  <a:pt x="767556" y="186383"/>
                  <a:pt x="786606" y="264964"/>
                  <a:pt x="809625" y="339577"/>
                </a:cubicBezTo>
                <a:cubicBezTo>
                  <a:pt x="832644" y="414190"/>
                  <a:pt x="859631" y="507852"/>
                  <a:pt x="885825" y="582464"/>
                </a:cubicBezTo>
                <a:cubicBezTo>
                  <a:pt x="912019" y="657076"/>
                  <a:pt x="941387" y="737246"/>
                  <a:pt x="966787" y="787252"/>
                </a:cubicBezTo>
                <a:cubicBezTo>
                  <a:pt x="992187" y="837258"/>
                  <a:pt x="1013619" y="872183"/>
                  <a:pt x="1038225" y="882502"/>
                </a:cubicBezTo>
                <a:cubicBezTo>
                  <a:pt x="1062831" y="892821"/>
                  <a:pt x="1090613" y="875358"/>
                  <a:pt x="1114425" y="849164"/>
                </a:cubicBezTo>
                <a:cubicBezTo>
                  <a:pt x="1138237" y="822970"/>
                  <a:pt x="1156494" y="790426"/>
                  <a:pt x="1181100" y="725339"/>
                </a:cubicBezTo>
                <a:cubicBezTo>
                  <a:pt x="1205706" y="660252"/>
                  <a:pt x="1234281" y="546745"/>
                  <a:pt x="1262062" y="458639"/>
                </a:cubicBezTo>
                <a:cubicBezTo>
                  <a:pt x="1289843" y="370533"/>
                  <a:pt x="1323181" y="262583"/>
                  <a:pt x="1347787" y="196702"/>
                </a:cubicBezTo>
                <a:cubicBezTo>
                  <a:pt x="1372393" y="130821"/>
                  <a:pt x="1389063" y="95896"/>
                  <a:pt x="1409700" y="63352"/>
                </a:cubicBezTo>
                <a:cubicBezTo>
                  <a:pt x="1430337" y="30808"/>
                  <a:pt x="1453356" y="7789"/>
                  <a:pt x="1471612" y="1439"/>
                </a:cubicBezTo>
                <a:cubicBezTo>
                  <a:pt x="1489868" y="-4911"/>
                  <a:pt x="1504950" y="10965"/>
                  <a:pt x="1519237" y="25252"/>
                </a:cubicBezTo>
                <a:cubicBezTo>
                  <a:pt x="1533524" y="39539"/>
                  <a:pt x="1544637" y="60177"/>
                  <a:pt x="1557337" y="87164"/>
                </a:cubicBezTo>
                <a:cubicBezTo>
                  <a:pt x="1570037" y="114151"/>
                  <a:pt x="1570037" y="114946"/>
                  <a:pt x="1595437" y="187177"/>
                </a:cubicBezTo>
                <a:cubicBezTo>
                  <a:pt x="1620837" y="259408"/>
                  <a:pt x="1675606" y="419746"/>
                  <a:pt x="1709737" y="520552"/>
                </a:cubicBezTo>
                <a:cubicBezTo>
                  <a:pt x="1743868" y="621358"/>
                  <a:pt x="1775619" y="732483"/>
                  <a:pt x="1800225" y="792014"/>
                </a:cubicBezTo>
                <a:cubicBezTo>
                  <a:pt x="1824831" y="851545"/>
                  <a:pt x="1840706" y="860277"/>
                  <a:pt x="1857375" y="877739"/>
                </a:cubicBezTo>
                <a:cubicBezTo>
                  <a:pt x="1874044" y="895201"/>
                  <a:pt x="1886743" y="895995"/>
                  <a:pt x="1900237" y="896789"/>
                </a:cubicBezTo>
                <a:cubicBezTo>
                  <a:pt x="1913731" y="897583"/>
                  <a:pt x="1923256" y="896790"/>
                  <a:pt x="1938337" y="882502"/>
                </a:cubicBezTo>
                <a:cubicBezTo>
                  <a:pt x="1953418" y="868215"/>
                  <a:pt x="1974850" y="840433"/>
                  <a:pt x="1990725" y="811064"/>
                </a:cubicBezTo>
                <a:cubicBezTo>
                  <a:pt x="2006600" y="781695"/>
                  <a:pt x="2009775" y="775345"/>
                  <a:pt x="2033587" y="706289"/>
                </a:cubicBezTo>
                <a:cubicBezTo>
                  <a:pt x="2057399" y="637233"/>
                  <a:pt x="2105819" y="486421"/>
                  <a:pt x="2133600" y="396727"/>
                </a:cubicBezTo>
                <a:cubicBezTo>
                  <a:pt x="2161381" y="307033"/>
                  <a:pt x="2178844" y="227658"/>
                  <a:pt x="2200275" y="168127"/>
                </a:cubicBezTo>
                <a:cubicBezTo>
                  <a:pt x="2221706" y="108596"/>
                  <a:pt x="2241550" y="65733"/>
                  <a:pt x="2262187" y="39539"/>
                </a:cubicBezTo>
                <a:cubicBezTo>
                  <a:pt x="2282825" y="13345"/>
                  <a:pt x="2303462" y="12154"/>
                  <a:pt x="2324100" y="10964"/>
                </a:cubicBezTo>
              </a:path>
            </a:pathLst>
          </a:custGeom>
          <a:noFill/>
          <a:ln w="41275" cap="rnd" cmpd="sng" algn="ctr">
            <a:solidFill>
              <a:srgbClr val="53FF00"/>
            </a:solidFill>
            <a:prstDash val="solid"/>
          </a:ln>
          <a:effectLst>
            <a:outerShdw blurRad="39999" dist="23000" algn="bl" rotWithShape="0">
              <a:srgbClr val="000000">
                <a:alpha val="40000"/>
              </a:srgbClr>
            </a:outerShdw>
          </a:effectLst>
        </p:spPr>
        <p:txBody>
          <a:bodyPr rtlCol="0" anchor="ctr"/>
          <a:lstStyle/>
          <a:p>
            <a:pPr marL="0" marR="0" lvl="0" indent="0" algn="ctr" defTabSz="954094" eaLnBrk="1" fontAlgn="auto" latinLnBrk="0" hangingPunct="1">
              <a:lnSpc>
                <a:spcPct val="100000"/>
              </a:lnSpc>
              <a:spcBef>
                <a:spcPts val="0"/>
              </a:spcBef>
              <a:spcAft>
                <a:spcPts val="0"/>
              </a:spcAft>
              <a:buClrTx/>
              <a:buSzTx/>
              <a:buFontTx/>
              <a:buNone/>
              <a:tabLst/>
              <a:defRPr/>
            </a:pPr>
            <a:endParaRPr kumimoji="0" lang="ru-RU" sz="1905" b="0" i="0" u="none" strike="noStrike" kern="0" cap="none" spc="0" normalizeH="0" baseline="0" noProof="0">
              <a:ln>
                <a:noFill/>
              </a:ln>
              <a:solidFill>
                <a:srgbClr val="013BCB"/>
              </a:solidFill>
              <a:effectLst/>
              <a:uLnTx/>
              <a:uFillTx/>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49A9B151-8A48-91B6-F081-F063F490947D}"/>
              </a:ext>
            </a:extLst>
          </p:cNvPr>
          <p:cNvSpPr txBox="1"/>
          <p:nvPr/>
        </p:nvSpPr>
        <p:spPr>
          <a:xfrm>
            <a:off x="1076497" y="3820865"/>
            <a:ext cx="1755990" cy="276999"/>
          </a:xfrm>
          <a:prstGeom prst="rect">
            <a:avLst/>
          </a:prstGeom>
          <a:noFill/>
        </p:spPr>
        <p:txBody>
          <a:bodyPr wrap="square">
            <a:spAutoFit/>
          </a:bodyPr>
          <a:lstStyle/>
          <a:p>
            <a:pPr algn="ctr"/>
            <a:r>
              <a:rPr kumimoji="0" lang="ru-RU" sz="1200" b="1" i="0" u="none" strike="noStrike" kern="0" cap="none" spc="0"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rPr>
              <a:t>Ацетилхолин</a:t>
            </a:r>
            <a:endParaRPr lang="ru-RU" sz="1200" dirty="0"/>
          </a:p>
        </p:txBody>
      </p:sp>
      <p:sp>
        <p:nvSpPr>
          <p:cNvPr id="91" name="TextBox 90">
            <a:extLst>
              <a:ext uri="{FF2B5EF4-FFF2-40B4-BE49-F238E27FC236}">
                <a16:creationId xmlns:a16="http://schemas.microsoft.com/office/drawing/2014/main" id="{410B3C35-579D-17CE-C415-15A8A6430E4A}"/>
              </a:ext>
            </a:extLst>
          </p:cNvPr>
          <p:cNvSpPr txBox="1"/>
          <p:nvPr/>
        </p:nvSpPr>
        <p:spPr>
          <a:xfrm>
            <a:off x="4723297" y="3729792"/>
            <a:ext cx="1547920" cy="461665"/>
          </a:xfrm>
          <a:prstGeom prst="rect">
            <a:avLst/>
          </a:prstGeom>
          <a:noFill/>
        </p:spPr>
        <p:txBody>
          <a:bodyPr wrap="square">
            <a:spAutoFit/>
          </a:bodyPr>
          <a:lstStyle/>
          <a:p>
            <a:pPr marL="0" marR="0" lvl="0" indent="0" algn="ctr" defTabSz="954094"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rPr>
              <a:t>Дефицит ацетилхолина</a:t>
            </a:r>
          </a:p>
        </p:txBody>
      </p:sp>
      <p:sp>
        <p:nvSpPr>
          <p:cNvPr id="92" name="TextBox 91">
            <a:extLst>
              <a:ext uri="{FF2B5EF4-FFF2-40B4-BE49-F238E27FC236}">
                <a16:creationId xmlns:a16="http://schemas.microsoft.com/office/drawing/2014/main" id="{E2021884-B17F-25E5-D473-09B0B42789C9}"/>
              </a:ext>
            </a:extLst>
          </p:cNvPr>
          <p:cNvSpPr txBox="1"/>
          <p:nvPr/>
        </p:nvSpPr>
        <p:spPr>
          <a:xfrm>
            <a:off x="9628622" y="3707628"/>
            <a:ext cx="1472934" cy="276999"/>
          </a:xfrm>
          <a:prstGeom prst="rect">
            <a:avLst/>
          </a:prstGeom>
          <a:noFill/>
        </p:spPr>
        <p:txBody>
          <a:bodyPr wrap="square">
            <a:spAutoFit/>
          </a:bodyPr>
          <a:lstStyle/>
          <a:p>
            <a:pPr marL="0" marR="0" lvl="0" indent="0" algn="ctr" defTabSz="954094" eaLnBrk="1" fontAlgn="auto" latinLnBrk="0" hangingPunct="1">
              <a:lnSpc>
                <a:spcPct val="100000"/>
              </a:lnSpc>
              <a:spcBef>
                <a:spcPts val="0"/>
              </a:spcBef>
              <a:spcAft>
                <a:spcPts val="0"/>
              </a:spcAft>
              <a:buClrTx/>
              <a:buSzTx/>
              <a:buFontTx/>
              <a:buNone/>
              <a:tabLst/>
              <a:defRPr/>
            </a:pPr>
            <a:r>
              <a:rPr kumimoji="0" lang="ru-RU" sz="1200" b="1" i="0" u="none" strike="noStrike" kern="0" cap="none" spc="48"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rPr>
              <a:t>Ингибитор АХЭ </a:t>
            </a:r>
          </a:p>
        </p:txBody>
      </p:sp>
      <p:sp>
        <p:nvSpPr>
          <p:cNvPr id="93" name="TextBox 92">
            <a:extLst>
              <a:ext uri="{FF2B5EF4-FFF2-40B4-BE49-F238E27FC236}">
                <a16:creationId xmlns:a16="http://schemas.microsoft.com/office/drawing/2014/main" id="{B97C95A2-B066-5809-96C6-2FC78F2AC134}"/>
              </a:ext>
            </a:extLst>
          </p:cNvPr>
          <p:cNvSpPr txBox="1"/>
          <p:nvPr/>
        </p:nvSpPr>
        <p:spPr>
          <a:xfrm>
            <a:off x="8184291" y="6022621"/>
            <a:ext cx="2795260" cy="307777"/>
          </a:xfrm>
          <a:prstGeom prst="rect">
            <a:avLst/>
          </a:prstGeom>
          <a:noFill/>
        </p:spPr>
        <p:txBody>
          <a:bodyPr wrap="square">
            <a:spAutoFit/>
          </a:bodyPr>
          <a:lstStyle/>
          <a:p>
            <a:pPr marR="0" lvl="0" indent="0" algn="ctr" defTabSz="954094" eaLnBrk="1" fontAlgn="auto" latinLnBrk="0" hangingPunct="1">
              <a:lnSpc>
                <a:spcPct val="100000"/>
              </a:lnSpc>
              <a:spcBef>
                <a:spcPts val="0"/>
              </a:spcBef>
              <a:spcAft>
                <a:spcPts val="0"/>
              </a:spcAft>
              <a:buClrTx/>
              <a:buSzTx/>
              <a:buFontTx/>
              <a:buNone/>
              <a:tabLst/>
              <a:defRPr/>
            </a:pPr>
            <a:r>
              <a:rPr lang="ru-RU" sz="1400" b="1" dirty="0">
                <a:latin typeface="Arial" panose="020B0604020202020204" pitchFamily="34" charset="0"/>
                <a:cs typeface="Arial" panose="020B0604020202020204" pitchFamily="34" charset="0"/>
              </a:rPr>
              <a:t>Проводится терапия</a:t>
            </a:r>
          </a:p>
        </p:txBody>
      </p:sp>
      <p:sp>
        <p:nvSpPr>
          <p:cNvPr id="94" name="TextBox 93">
            <a:extLst>
              <a:ext uri="{FF2B5EF4-FFF2-40B4-BE49-F238E27FC236}">
                <a16:creationId xmlns:a16="http://schemas.microsoft.com/office/drawing/2014/main" id="{F836BFC9-8BE5-10DF-613A-7CE054B1A4A6}"/>
              </a:ext>
            </a:extLst>
          </p:cNvPr>
          <p:cNvSpPr txBox="1"/>
          <p:nvPr/>
        </p:nvSpPr>
        <p:spPr>
          <a:xfrm>
            <a:off x="5176858" y="6013261"/>
            <a:ext cx="1943750" cy="307777"/>
          </a:xfrm>
          <a:prstGeom prst="rect">
            <a:avLst/>
          </a:prstGeom>
          <a:noFill/>
        </p:spPr>
        <p:txBody>
          <a:bodyPr wrap="square">
            <a:spAutoFit/>
          </a:bodyPr>
          <a:lstStyle/>
          <a:p>
            <a:pPr marR="0" lvl="0" indent="0" algn="ctr" defTabSz="954094" eaLnBrk="1" fontAlgn="auto" latinLnBrk="0" hangingPunct="1">
              <a:lnSpc>
                <a:spcPct val="100000"/>
              </a:lnSpc>
              <a:spcBef>
                <a:spcPts val="0"/>
              </a:spcBef>
              <a:spcAft>
                <a:spcPts val="0"/>
              </a:spcAft>
              <a:buClrTx/>
              <a:buSzTx/>
              <a:buFontTx/>
              <a:buNone/>
              <a:tabLst/>
              <a:defRPr/>
            </a:pPr>
            <a:r>
              <a:rPr lang="ru-RU" sz="1400" b="1" dirty="0">
                <a:latin typeface="Arial" panose="020B0604020202020204" pitchFamily="34" charset="0"/>
                <a:cs typeface="Arial" panose="020B0604020202020204" pitchFamily="34" charset="0"/>
              </a:rPr>
              <a:t>Нет терапии</a:t>
            </a:r>
          </a:p>
        </p:txBody>
      </p:sp>
      <p:sp>
        <p:nvSpPr>
          <p:cNvPr id="95" name="TextBox 94">
            <a:extLst>
              <a:ext uri="{FF2B5EF4-FFF2-40B4-BE49-F238E27FC236}">
                <a16:creationId xmlns:a16="http://schemas.microsoft.com/office/drawing/2014/main" id="{9D50DEC3-0591-554B-D4C3-3A0C7D414A4D}"/>
              </a:ext>
            </a:extLst>
          </p:cNvPr>
          <p:cNvSpPr txBox="1"/>
          <p:nvPr/>
        </p:nvSpPr>
        <p:spPr>
          <a:xfrm>
            <a:off x="1202621" y="6020428"/>
            <a:ext cx="2795260" cy="307777"/>
          </a:xfrm>
          <a:prstGeom prst="rect">
            <a:avLst/>
          </a:prstGeom>
          <a:noFill/>
        </p:spPr>
        <p:txBody>
          <a:bodyPr wrap="square">
            <a:spAutoFit/>
          </a:bodyPr>
          <a:lstStyle/>
          <a:p>
            <a:pPr marR="0" lvl="0" indent="0" algn="ctr" defTabSz="954094" eaLnBrk="1" fontAlgn="auto" latinLnBrk="0" hangingPunct="1">
              <a:lnSpc>
                <a:spcPct val="100000"/>
              </a:lnSpc>
              <a:spcBef>
                <a:spcPts val="0"/>
              </a:spcBef>
              <a:spcAft>
                <a:spcPts val="0"/>
              </a:spcAft>
              <a:buClrTx/>
              <a:buSzTx/>
              <a:buFontTx/>
              <a:buNone/>
              <a:tabLst/>
              <a:defRPr/>
            </a:pPr>
            <a:r>
              <a:rPr lang="ru-RU" sz="1400" b="1" dirty="0">
                <a:latin typeface="Arial" panose="020B0604020202020204" pitchFamily="34" charset="0"/>
                <a:cs typeface="Arial" panose="020B0604020202020204" pitchFamily="34" charset="0"/>
              </a:rPr>
              <a:t>Здоровый человек</a:t>
            </a:r>
          </a:p>
        </p:txBody>
      </p:sp>
      <p:sp>
        <p:nvSpPr>
          <p:cNvPr id="96" name="Rectangle 1">
            <a:extLst>
              <a:ext uri="{FF2B5EF4-FFF2-40B4-BE49-F238E27FC236}">
                <a16:creationId xmlns:a16="http://schemas.microsoft.com/office/drawing/2014/main" id="{D219819E-1629-4683-7AB5-86FA6AAD9F37}"/>
              </a:ext>
            </a:extLst>
          </p:cNvPr>
          <p:cNvSpPr/>
          <p:nvPr/>
        </p:nvSpPr>
        <p:spPr>
          <a:xfrm>
            <a:off x="1091794" y="3508090"/>
            <a:ext cx="3117120" cy="247314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7" name="Straight Connector 3">
            <a:extLst>
              <a:ext uri="{FF2B5EF4-FFF2-40B4-BE49-F238E27FC236}">
                <a16:creationId xmlns:a16="http://schemas.microsoft.com/office/drawing/2014/main" id="{6ADA7C57-BB3D-9D6E-D6B2-3AC3E87B2505}"/>
              </a:ext>
            </a:extLst>
          </p:cNvPr>
          <p:cNvCxnSpPr>
            <a:cxnSpLocks/>
            <a:stCxn id="39" idx="0"/>
          </p:cNvCxnSpPr>
          <p:nvPr/>
        </p:nvCxnSpPr>
        <p:spPr>
          <a:xfrm flipV="1">
            <a:off x="2556067" y="4629008"/>
            <a:ext cx="607589" cy="65681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8" name="Straight Connector 93">
            <a:extLst>
              <a:ext uri="{FF2B5EF4-FFF2-40B4-BE49-F238E27FC236}">
                <a16:creationId xmlns:a16="http://schemas.microsoft.com/office/drawing/2014/main" id="{28B8A4AA-0BEC-DDFD-89A2-F53BACD5232A}"/>
              </a:ext>
            </a:extLst>
          </p:cNvPr>
          <p:cNvCxnSpPr>
            <a:cxnSpLocks/>
            <a:stCxn id="27" idx="4"/>
          </p:cNvCxnSpPr>
          <p:nvPr/>
        </p:nvCxnSpPr>
        <p:spPr>
          <a:xfrm flipH="1" flipV="1">
            <a:off x="1959154" y="4082715"/>
            <a:ext cx="33450" cy="36770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9" name="Rectangle 95">
            <a:extLst>
              <a:ext uri="{FF2B5EF4-FFF2-40B4-BE49-F238E27FC236}">
                <a16:creationId xmlns:a16="http://schemas.microsoft.com/office/drawing/2014/main" id="{BC1C5AF2-6699-C684-3070-137938A5A7C2}"/>
              </a:ext>
            </a:extLst>
          </p:cNvPr>
          <p:cNvSpPr/>
          <p:nvPr/>
        </p:nvSpPr>
        <p:spPr>
          <a:xfrm>
            <a:off x="4590173" y="3508090"/>
            <a:ext cx="3117120" cy="247314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Rectangle 96">
            <a:extLst>
              <a:ext uri="{FF2B5EF4-FFF2-40B4-BE49-F238E27FC236}">
                <a16:creationId xmlns:a16="http://schemas.microsoft.com/office/drawing/2014/main" id="{DED6A665-35DB-D6D7-3E89-77BE3957BAA9}"/>
              </a:ext>
            </a:extLst>
          </p:cNvPr>
          <p:cNvSpPr/>
          <p:nvPr/>
        </p:nvSpPr>
        <p:spPr>
          <a:xfrm>
            <a:off x="8034309" y="3506349"/>
            <a:ext cx="3095224" cy="247314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Rectangle 2">
            <a:extLst>
              <a:ext uri="{FF2B5EF4-FFF2-40B4-BE49-F238E27FC236}">
                <a16:creationId xmlns:a16="http://schemas.microsoft.com/office/drawing/2014/main" id="{C77BAA76-79DF-DA57-9786-386B402D77CF}"/>
              </a:ext>
            </a:extLst>
          </p:cNvPr>
          <p:cNvSpPr/>
          <p:nvPr/>
        </p:nvSpPr>
        <p:spPr>
          <a:xfrm>
            <a:off x="5815743" y="5275125"/>
            <a:ext cx="506870" cy="276999"/>
          </a:xfrm>
          <a:prstGeom prst="rect">
            <a:avLst/>
          </a:prstGeom>
        </p:spPr>
        <p:txBody>
          <a:bodyPr wrap="none">
            <a:spAutoFit/>
          </a:bodyPr>
          <a:lstStyle/>
          <a:p>
            <a:pPr marL="0" marR="0" lvl="0" indent="0" defTabSz="954094"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rPr>
              <a:t>АХЭ</a:t>
            </a:r>
          </a:p>
        </p:txBody>
      </p:sp>
      <p:cxnSp>
        <p:nvCxnSpPr>
          <p:cNvPr id="102" name="Straight Connector 98">
            <a:extLst>
              <a:ext uri="{FF2B5EF4-FFF2-40B4-BE49-F238E27FC236}">
                <a16:creationId xmlns:a16="http://schemas.microsoft.com/office/drawing/2014/main" id="{50A2ECC7-9136-578B-76EE-C6DDD6C63B8D}"/>
              </a:ext>
            </a:extLst>
          </p:cNvPr>
          <p:cNvCxnSpPr>
            <a:stCxn id="101" idx="0"/>
          </p:cNvCxnSpPr>
          <p:nvPr/>
        </p:nvCxnSpPr>
        <p:spPr>
          <a:xfrm flipV="1">
            <a:off x="6069178" y="4618307"/>
            <a:ext cx="607589" cy="65681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3" name="Rectangle 2">
            <a:extLst>
              <a:ext uri="{FF2B5EF4-FFF2-40B4-BE49-F238E27FC236}">
                <a16:creationId xmlns:a16="http://schemas.microsoft.com/office/drawing/2014/main" id="{C6FEDBC7-3DE5-2304-4E77-9B41559B2997}"/>
              </a:ext>
            </a:extLst>
          </p:cNvPr>
          <p:cNvSpPr/>
          <p:nvPr/>
        </p:nvSpPr>
        <p:spPr>
          <a:xfrm>
            <a:off x="9127731" y="5281068"/>
            <a:ext cx="506870" cy="276999"/>
          </a:xfrm>
          <a:prstGeom prst="rect">
            <a:avLst/>
          </a:prstGeom>
        </p:spPr>
        <p:txBody>
          <a:bodyPr wrap="none">
            <a:spAutoFit/>
          </a:bodyPr>
          <a:lstStyle/>
          <a:p>
            <a:pPr marL="0" marR="0" lvl="0" indent="0" defTabSz="954094"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rPr>
              <a:t>АХЭ</a:t>
            </a:r>
          </a:p>
        </p:txBody>
      </p:sp>
      <p:cxnSp>
        <p:nvCxnSpPr>
          <p:cNvPr id="104" name="Straight Connector 100">
            <a:extLst>
              <a:ext uri="{FF2B5EF4-FFF2-40B4-BE49-F238E27FC236}">
                <a16:creationId xmlns:a16="http://schemas.microsoft.com/office/drawing/2014/main" id="{68CC682C-BF62-DCBF-1616-3F370BE51647}"/>
              </a:ext>
            </a:extLst>
          </p:cNvPr>
          <p:cNvCxnSpPr>
            <a:stCxn id="103" idx="0"/>
          </p:cNvCxnSpPr>
          <p:nvPr/>
        </p:nvCxnSpPr>
        <p:spPr>
          <a:xfrm flipV="1">
            <a:off x="9381166" y="4624250"/>
            <a:ext cx="607589" cy="65681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1">
            <a:extLst>
              <a:ext uri="{FF2B5EF4-FFF2-40B4-BE49-F238E27FC236}">
                <a16:creationId xmlns:a16="http://schemas.microsoft.com/office/drawing/2014/main" id="{C11C9173-0037-0328-A3BB-FA23483C423C}"/>
              </a:ext>
            </a:extLst>
          </p:cNvPr>
          <p:cNvCxnSpPr>
            <a:cxnSpLocks/>
            <a:stCxn id="53" idx="7"/>
            <a:endCxn id="91" idx="2"/>
          </p:cNvCxnSpPr>
          <p:nvPr/>
        </p:nvCxnSpPr>
        <p:spPr>
          <a:xfrm flipH="1" flipV="1">
            <a:off x="5497257" y="4191457"/>
            <a:ext cx="41629" cy="30641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E34A73D2-8DF7-F1DA-661D-06BD4226DDA2}"/>
              </a:ext>
            </a:extLst>
          </p:cNvPr>
          <p:cNvSpPr txBox="1"/>
          <p:nvPr/>
        </p:nvSpPr>
        <p:spPr>
          <a:xfrm>
            <a:off x="8142990" y="3718160"/>
            <a:ext cx="1547920" cy="461665"/>
          </a:xfrm>
          <a:prstGeom prst="rect">
            <a:avLst/>
          </a:prstGeom>
          <a:noFill/>
        </p:spPr>
        <p:txBody>
          <a:bodyPr wrap="square">
            <a:spAutoFit/>
          </a:bodyPr>
          <a:lstStyle/>
          <a:p>
            <a:pPr marL="0" marR="0" lvl="0" indent="0" algn="ctr" defTabSz="954094"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w="13500">
                  <a:noFill/>
                  <a:prstDash val="solid"/>
                </a:ln>
                <a:effectLst>
                  <a:innerShdw blurRad="25400" dist="25400" dir="13500000">
                    <a:srgbClr val="000000">
                      <a:alpha val="60000"/>
                    </a:srgbClr>
                  </a:innerShdw>
                </a:effectLst>
                <a:uLnTx/>
                <a:uFillTx/>
                <a:latin typeface="Arial" panose="020B0604020202020204" pitchFamily="34" charset="0"/>
                <a:ea typeface="Tahoma" pitchFamily="34" charset="0"/>
                <a:cs typeface="Arial" pitchFamily="34" charset="0"/>
              </a:rPr>
              <a:t>Дефицит ацетилхолина</a:t>
            </a:r>
          </a:p>
        </p:txBody>
      </p:sp>
      <p:cxnSp>
        <p:nvCxnSpPr>
          <p:cNvPr id="107" name="Straight Connector 105">
            <a:extLst>
              <a:ext uri="{FF2B5EF4-FFF2-40B4-BE49-F238E27FC236}">
                <a16:creationId xmlns:a16="http://schemas.microsoft.com/office/drawing/2014/main" id="{331FF207-CA98-D3E4-914A-EDC6DB968622}"/>
              </a:ext>
            </a:extLst>
          </p:cNvPr>
          <p:cNvCxnSpPr>
            <a:cxnSpLocks/>
            <a:endCxn id="106" idx="2"/>
          </p:cNvCxnSpPr>
          <p:nvPr/>
        </p:nvCxnSpPr>
        <p:spPr>
          <a:xfrm flipH="1" flipV="1">
            <a:off x="8916950" y="4179825"/>
            <a:ext cx="41629" cy="30641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6">
            <a:extLst>
              <a:ext uri="{FF2B5EF4-FFF2-40B4-BE49-F238E27FC236}">
                <a16:creationId xmlns:a16="http://schemas.microsoft.com/office/drawing/2014/main" id="{2BFFA0E8-449C-126E-E306-438C3297D839}"/>
              </a:ext>
            </a:extLst>
          </p:cNvPr>
          <p:cNvCxnSpPr>
            <a:cxnSpLocks/>
            <a:stCxn id="85" idx="4"/>
          </p:cNvCxnSpPr>
          <p:nvPr/>
        </p:nvCxnSpPr>
        <p:spPr>
          <a:xfrm flipV="1">
            <a:off x="10116364" y="4143208"/>
            <a:ext cx="257438" cy="54032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9">
            <a:extLst>
              <a:ext uri="{FF2B5EF4-FFF2-40B4-BE49-F238E27FC236}">
                <a16:creationId xmlns:a16="http://schemas.microsoft.com/office/drawing/2014/main" id="{5B41B6A0-8EF0-A46E-FDCF-CD357AD54B33}"/>
              </a:ext>
            </a:extLst>
          </p:cNvPr>
          <p:cNvCxnSpPr>
            <a:cxnSpLocks/>
            <a:endCxn id="96" idx="1"/>
          </p:cNvCxnSpPr>
          <p:nvPr/>
        </p:nvCxnSpPr>
        <p:spPr>
          <a:xfrm>
            <a:off x="0" y="4744660"/>
            <a:ext cx="109179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119">
            <a:extLst>
              <a:ext uri="{FF2B5EF4-FFF2-40B4-BE49-F238E27FC236}">
                <a16:creationId xmlns:a16="http://schemas.microsoft.com/office/drawing/2014/main" id="{3417FED1-D0DA-CB86-13D1-37D5A6A16F05}"/>
              </a:ext>
            </a:extLst>
          </p:cNvPr>
          <p:cNvCxnSpPr>
            <a:cxnSpLocks/>
            <a:stCxn id="100" idx="3"/>
          </p:cNvCxnSpPr>
          <p:nvPr/>
        </p:nvCxnSpPr>
        <p:spPr>
          <a:xfrm>
            <a:off x="11129533" y="4742919"/>
            <a:ext cx="106246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121">
            <a:extLst>
              <a:ext uri="{FF2B5EF4-FFF2-40B4-BE49-F238E27FC236}">
                <a16:creationId xmlns:a16="http://schemas.microsoft.com/office/drawing/2014/main" id="{AAACC2D6-1689-240B-0A90-3C2EF66D2BD2}"/>
              </a:ext>
            </a:extLst>
          </p:cNvPr>
          <p:cNvCxnSpPr>
            <a:cxnSpLocks/>
            <a:stCxn id="96" idx="3"/>
            <a:endCxn id="99" idx="1"/>
          </p:cNvCxnSpPr>
          <p:nvPr/>
        </p:nvCxnSpPr>
        <p:spPr>
          <a:xfrm>
            <a:off x="4208914" y="4744660"/>
            <a:ext cx="381259"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traight Connector 125">
            <a:extLst>
              <a:ext uri="{FF2B5EF4-FFF2-40B4-BE49-F238E27FC236}">
                <a16:creationId xmlns:a16="http://schemas.microsoft.com/office/drawing/2014/main" id="{F0CE6C8D-D503-A8BD-278F-A039F07FCB8D}"/>
              </a:ext>
            </a:extLst>
          </p:cNvPr>
          <p:cNvCxnSpPr>
            <a:cxnSpLocks/>
            <a:stCxn id="99" idx="3"/>
            <a:endCxn id="100" idx="1"/>
          </p:cNvCxnSpPr>
          <p:nvPr/>
        </p:nvCxnSpPr>
        <p:spPr>
          <a:xfrm flipV="1">
            <a:off x="7707293" y="4742919"/>
            <a:ext cx="327016" cy="174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F955E4CA-D01E-FBF8-6C3C-DA88F7E18AA6}"/>
              </a:ext>
            </a:extLst>
          </p:cNvPr>
          <p:cNvSpPr txBox="1"/>
          <p:nvPr/>
        </p:nvSpPr>
        <p:spPr>
          <a:xfrm>
            <a:off x="9690910" y="3464830"/>
            <a:ext cx="1348091" cy="309527"/>
          </a:xfrm>
          <a:prstGeom prst="rect">
            <a:avLst/>
          </a:prstGeom>
          <a:noFill/>
        </p:spPr>
        <p:txBody>
          <a:bodyPr wrap="square">
            <a:spAutoFit/>
          </a:bodyPr>
          <a:lstStyle/>
          <a:p>
            <a:pPr algn="ctr"/>
            <a:r>
              <a:rPr lang="ru-RU" sz="1400" b="1" i="0" dirty="0">
                <a:effectLst/>
                <a:latin typeface="Montserrat" panose="00000500000000000000" pitchFamily="2" charset="-52"/>
              </a:rPr>
              <a:t>Алзепил</a:t>
            </a:r>
            <a:r>
              <a:rPr lang="ru-RU" sz="1400" b="1" i="0" baseline="30000" dirty="0">
                <a:effectLst/>
                <a:latin typeface="Montserrat" panose="00000500000000000000" pitchFamily="2" charset="-52"/>
              </a:rPr>
              <a:t>®</a:t>
            </a:r>
            <a:endParaRPr lang="ru-RU" sz="1400" b="1" i="0" dirty="0">
              <a:effectLst/>
              <a:latin typeface="Montserrat" panose="00000500000000000000" pitchFamily="2" charset="-52"/>
            </a:endParaRPr>
          </a:p>
        </p:txBody>
      </p:sp>
      <p:sp>
        <p:nvSpPr>
          <p:cNvPr id="115" name="TextBox 114">
            <a:extLst>
              <a:ext uri="{FF2B5EF4-FFF2-40B4-BE49-F238E27FC236}">
                <a16:creationId xmlns:a16="http://schemas.microsoft.com/office/drawing/2014/main" id="{8BA2B542-2735-5D30-9CF8-52DC3D44D703}"/>
              </a:ext>
            </a:extLst>
          </p:cNvPr>
          <p:cNvSpPr txBox="1"/>
          <p:nvPr/>
        </p:nvSpPr>
        <p:spPr>
          <a:xfrm>
            <a:off x="928297" y="625500"/>
            <a:ext cx="10572041" cy="400110"/>
          </a:xfrm>
          <a:prstGeom prst="rect">
            <a:avLst/>
          </a:prstGeom>
          <a:noFill/>
        </p:spPr>
        <p:txBody>
          <a:bodyPr wrap="square">
            <a:spAutoFit/>
          </a:bodyPr>
          <a:lstStyle/>
          <a:p>
            <a:r>
              <a:rPr lang="ru-RU" sz="2000" b="1" i="0" dirty="0">
                <a:effectLst/>
                <a:latin typeface="Montserrat" panose="00000500000000000000" pitchFamily="2" charset="-52"/>
              </a:rPr>
              <a:t>Алзепил</a:t>
            </a:r>
            <a:r>
              <a:rPr lang="ru-RU" sz="2000" b="1" i="0" baseline="30000" dirty="0">
                <a:effectLst/>
                <a:latin typeface="Montserrat" panose="00000500000000000000" pitchFamily="2" charset="-52"/>
              </a:rPr>
              <a:t>®</a:t>
            </a:r>
            <a:r>
              <a:rPr lang="ru-RU" sz="2000" b="0" i="0" dirty="0">
                <a:solidFill>
                  <a:srgbClr val="333333"/>
                </a:solidFill>
                <a:effectLst/>
                <a:latin typeface="Arial" panose="020B0604020202020204" pitchFamily="34" charset="0"/>
                <a:cs typeface="Arial" panose="020B0604020202020204" pitchFamily="34" charset="0"/>
              </a:rPr>
              <a:t> – селективный и обратимый ингибитор ацетилхолинэстеразы</a:t>
            </a:r>
            <a:r>
              <a:rPr lang="ru-RU" sz="2000" dirty="0">
                <a:solidFill>
                  <a:srgbClr val="333333"/>
                </a:solidFill>
                <a:latin typeface="Arial" panose="020B0604020202020204" pitchFamily="34" charset="0"/>
                <a:cs typeface="Arial" panose="020B0604020202020204" pitchFamily="34" charset="0"/>
              </a:rPr>
              <a:t> (</a:t>
            </a:r>
            <a:r>
              <a:rPr lang="en-US" sz="2000" dirty="0">
                <a:solidFill>
                  <a:srgbClr val="333333"/>
                </a:solidFill>
                <a:latin typeface="Arial" panose="020B0604020202020204" pitchFamily="34" charset="0"/>
                <a:cs typeface="Arial" panose="020B0604020202020204" pitchFamily="34" charset="0"/>
              </a:rPr>
              <a:t>AX</a:t>
            </a:r>
            <a:r>
              <a:rPr lang="ru-RU" sz="2000" dirty="0">
                <a:solidFill>
                  <a:srgbClr val="333333"/>
                </a:solidFill>
                <a:latin typeface="Arial" panose="020B0604020202020204" pitchFamily="34" charset="0"/>
                <a:cs typeface="Arial" panose="020B0604020202020204" pitchFamily="34" charset="0"/>
              </a:rPr>
              <a:t>Э)</a:t>
            </a:r>
            <a:endParaRPr lang="ru-RU" sz="2000" dirty="0">
              <a:latin typeface="Arial" panose="020B0604020202020204" pitchFamily="34" charset="0"/>
              <a:cs typeface="Arial" panose="020B0604020202020204" pitchFamily="34" charset="0"/>
            </a:endParaRPr>
          </a:p>
        </p:txBody>
      </p:sp>
      <p:sp>
        <p:nvSpPr>
          <p:cNvPr id="118" name="Стрелка: пятиугольник 117">
            <a:extLst>
              <a:ext uri="{FF2B5EF4-FFF2-40B4-BE49-F238E27FC236}">
                <a16:creationId xmlns:a16="http://schemas.microsoft.com/office/drawing/2014/main" id="{B15C0D4C-67DE-E2BC-A3B1-BBCCB0B8E9EB}"/>
              </a:ext>
            </a:extLst>
          </p:cNvPr>
          <p:cNvSpPr/>
          <p:nvPr/>
        </p:nvSpPr>
        <p:spPr>
          <a:xfrm>
            <a:off x="1042476" y="1306355"/>
            <a:ext cx="490227" cy="400110"/>
          </a:xfrm>
          <a:prstGeom prst="homePlate">
            <a:avLst/>
          </a:prstGeom>
          <a:solidFill>
            <a:srgbClr val="7EAA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19" name="Стрелка: пятиугольник 118">
            <a:extLst>
              <a:ext uri="{FF2B5EF4-FFF2-40B4-BE49-F238E27FC236}">
                <a16:creationId xmlns:a16="http://schemas.microsoft.com/office/drawing/2014/main" id="{7FD0A123-1FCE-0774-CA5B-8D42B43D6F49}"/>
              </a:ext>
            </a:extLst>
          </p:cNvPr>
          <p:cNvSpPr/>
          <p:nvPr/>
        </p:nvSpPr>
        <p:spPr>
          <a:xfrm>
            <a:off x="6142594" y="1306355"/>
            <a:ext cx="490227" cy="400110"/>
          </a:xfrm>
          <a:prstGeom prst="homePlate">
            <a:avLst/>
          </a:prstGeom>
          <a:solidFill>
            <a:srgbClr val="7EAA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20" name="Стрелка: пятиугольник 119">
            <a:extLst>
              <a:ext uri="{FF2B5EF4-FFF2-40B4-BE49-F238E27FC236}">
                <a16:creationId xmlns:a16="http://schemas.microsoft.com/office/drawing/2014/main" id="{48FCEF9F-3DA3-88E5-D4BC-507042D65C30}"/>
              </a:ext>
            </a:extLst>
          </p:cNvPr>
          <p:cNvSpPr/>
          <p:nvPr/>
        </p:nvSpPr>
        <p:spPr>
          <a:xfrm>
            <a:off x="1062196" y="2007485"/>
            <a:ext cx="490227" cy="400110"/>
          </a:xfrm>
          <a:prstGeom prst="homePlate">
            <a:avLst/>
          </a:prstGeom>
          <a:solidFill>
            <a:srgbClr val="7EAA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21" name="Стрелка: пятиугольник 120">
            <a:extLst>
              <a:ext uri="{FF2B5EF4-FFF2-40B4-BE49-F238E27FC236}">
                <a16:creationId xmlns:a16="http://schemas.microsoft.com/office/drawing/2014/main" id="{95C2ED8E-7552-8C93-B6E8-5AD58F633429}"/>
              </a:ext>
            </a:extLst>
          </p:cNvPr>
          <p:cNvSpPr/>
          <p:nvPr/>
        </p:nvSpPr>
        <p:spPr>
          <a:xfrm>
            <a:off x="6142593" y="1983263"/>
            <a:ext cx="490227" cy="400110"/>
          </a:xfrm>
          <a:prstGeom prst="homePlate">
            <a:avLst/>
          </a:prstGeom>
          <a:solidFill>
            <a:srgbClr val="7EAA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23" name="TextBox 122">
            <a:extLst>
              <a:ext uri="{FF2B5EF4-FFF2-40B4-BE49-F238E27FC236}">
                <a16:creationId xmlns:a16="http://schemas.microsoft.com/office/drawing/2014/main" id="{C9EB20A8-4BB5-E7AC-594E-01A50239C60D}"/>
              </a:ext>
            </a:extLst>
          </p:cNvPr>
          <p:cNvSpPr txBox="1"/>
          <p:nvPr/>
        </p:nvSpPr>
        <p:spPr>
          <a:xfrm>
            <a:off x="1616984" y="1337133"/>
            <a:ext cx="3559874" cy="338554"/>
          </a:xfrm>
          <a:prstGeom prst="rect">
            <a:avLst/>
          </a:prstGeom>
          <a:noFill/>
        </p:spPr>
        <p:txBody>
          <a:bodyPr wrap="square">
            <a:spAutoFit/>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ru-RU" altLang="ru-RU"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ингибирует активность АХЭ</a:t>
            </a:r>
          </a:p>
        </p:txBody>
      </p:sp>
      <p:sp>
        <p:nvSpPr>
          <p:cNvPr id="125" name="TextBox 124">
            <a:extLst>
              <a:ext uri="{FF2B5EF4-FFF2-40B4-BE49-F238E27FC236}">
                <a16:creationId xmlns:a16="http://schemas.microsoft.com/office/drawing/2014/main" id="{8685F59F-ED68-101B-530B-5DA0AE69A2EC}"/>
              </a:ext>
            </a:extLst>
          </p:cNvPr>
          <p:cNvSpPr txBox="1"/>
          <p:nvPr/>
        </p:nvSpPr>
        <p:spPr>
          <a:xfrm>
            <a:off x="6701024" y="1341856"/>
            <a:ext cx="5151906" cy="338554"/>
          </a:xfrm>
          <a:prstGeom prst="rect">
            <a:avLst/>
          </a:prstGeom>
          <a:noFill/>
        </p:spPr>
        <p:txBody>
          <a:bodyPr wrap="square">
            <a:spAutoFit/>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повышает тем самым концентрацию АХ</a:t>
            </a:r>
          </a:p>
        </p:txBody>
      </p:sp>
      <p:sp>
        <p:nvSpPr>
          <p:cNvPr id="127" name="TextBox 126">
            <a:extLst>
              <a:ext uri="{FF2B5EF4-FFF2-40B4-BE49-F238E27FC236}">
                <a16:creationId xmlns:a16="http://schemas.microsoft.com/office/drawing/2014/main" id="{E50E8EC2-2639-1F0D-296D-ACC1B92BB383}"/>
              </a:ext>
            </a:extLst>
          </p:cNvPr>
          <p:cNvSpPr txBox="1"/>
          <p:nvPr/>
        </p:nvSpPr>
        <p:spPr>
          <a:xfrm>
            <a:off x="1626330" y="2028428"/>
            <a:ext cx="3694869" cy="1077218"/>
          </a:xfrm>
          <a:prstGeom prst="rect">
            <a:avLst/>
          </a:prstGeom>
          <a:noFill/>
        </p:spPr>
        <p:txBody>
          <a:bodyPr wrap="square">
            <a:spAutoFit/>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усиливает холинергическую передачу нервного импульса в коре головного мозга</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ru-RU" altLang="ru-RU"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 name="TextBox 128">
            <a:extLst>
              <a:ext uri="{FF2B5EF4-FFF2-40B4-BE49-F238E27FC236}">
                <a16:creationId xmlns:a16="http://schemas.microsoft.com/office/drawing/2014/main" id="{A2591E63-F25B-B066-09AA-C86C202C6E33}"/>
              </a:ext>
            </a:extLst>
          </p:cNvPr>
          <p:cNvSpPr txBox="1"/>
          <p:nvPr/>
        </p:nvSpPr>
        <p:spPr>
          <a:xfrm>
            <a:off x="6701024" y="2022784"/>
            <a:ext cx="5151906" cy="338554"/>
          </a:xfrm>
          <a:prstGeom prst="rect">
            <a:avLst/>
          </a:prstGeom>
          <a:noFill/>
        </p:spPr>
        <p:txBody>
          <a:bodyPr wrap="square">
            <a:spAutoFit/>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ru-RU" altLang="ru-RU"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сдерживает прогрессирование деменции</a:t>
            </a:r>
          </a:p>
        </p:txBody>
      </p:sp>
      <p:sp>
        <p:nvSpPr>
          <p:cNvPr id="10" name="TextBox 9">
            <a:extLst>
              <a:ext uri="{FF2B5EF4-FFF2-40B4-BE49-F238E27FC236}">
                <a16:creationId xmlns:a16="http://schemas.microsoft.com/office/drawing/2014/main" id="{1128ED39-7548-4DC4-47EF-0BDC4E4CCF50}"/>
              </a:ext>
            </a:extLst>
          </p:cNvPr>
          <p:cNvSpPr txBox="1"/>
          <p:nvPr/>
        </p:nvSpPr>
        <p:spPr>
          <a:xfrm>
            <a:off x="1051438" y="6374800"/>
            <a:ext cx="8014770" cy="21544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AX</a:t>
            </a:r>
            <a:r>
              <a:rPr lang="ru-RU" sz="800" dirty="0">
                <a:latin typeface="Arial" panose="020B0604020202020204" pitchFamily="34" charset="0"/>
                <a:cs typeface="Arial" panose="020B0604020202020204" pitchFamily="34" charset="0"/>
              </a:rPr>
              <a:t>Э – </a:t>
            </a:r>
            <a:r>
              <a:rPr lang="ru-RU" sz="800" dirty="0" err="1">
                <a:latin typeface="Arial" panose="020B0604020202020204" pitchFamily="34" charset="0"/>
                <a:cs typeface="Arial" panose="020B0604020202020204" pitchFamily="34" charset="0"/>
              </a:rPr>
              <a:t>ацетилхолинэстераза</a:t>
            </a:r>
            <a:r>
              <a:rPr lang="ru-RU" sz="800" dirty="0">
                <a:latin typeface="Arial" panose="020B0604020202020204" pitchFamily="34" charset="0"/>
                <a:cs typeface="Arial" panose="020B0604020202020204" pitchFamily="34" charset="0"/>
              </a:rPr>
              <a:t>, фермент, разрушающий ацетилхолин</a:t>
            </a:r>
            <a:endParaRPr lang="ru-RU" sz="800" dirty="0"/>
          </a:p>
        </p:txBody>
      </p:sp>
      <p:sp>
        <p:nvSpPr>
          <p:cNvPr id="6" name="Прямоугольник 5">
            <a:extLst>
              <a:ext uri="{FF2B5EF4-FFF2-40B4-BE49-F238E27FC236}">
                <a16:creationId xmlns:a16="http://schemas.microsoft.com/office/drawing/2014/main" id="{615AE6F9-977B-08DC-076C-5917B029F7B6}"/>
              </a:ext>
            </a:extLst>
          </p:cNvPr>
          <p:cNvSpPr/>
          <p:nvPr/>
        </p:nvSpPr>
        <p:spPr>
          <a:xfrm>
            <a:off x="10712824" y="179294"/>
            <a:ext cx="13984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4661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1" nodeType="withEffect">
                                  <p:stCondLst>
                                    <p:cond delay="2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1" nodeType="withEffect">
                                  <p:stCondLst>
                                    <p:cond delay="2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1" nodeType="withEffect">
                                  <p:stCondLst>
                                    <p:cond delay="2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1" nodeType="withEffect">
                                  <p:stCondLst>
                                    <p:cond delay="2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1"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2" nodeType="withEffect">
                                  <p:stCondLst>
                                    <p:cond delay="2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63" presetClass="path" presetSubtype="0" accel="30000" decel="30000" fill="hold" grpId="0" nodeType="withEffect">
                                  <p:stCondLst>
                                    <p:cond delay="0"/>
                                  </p:stCondLst>
                                  <p:childTnLst>
                                    <p:animMotion origin="layout" path="M -1.45833E-6 3.7037E-6 L 0.0918 3.7037E-6 " pathEditMode="relative" rAng="0" ptsTypes="AA">
                                      <p:cBhvr>
                                        <p:cTn id="27" dur="1000" fill="hold"/>
                                        <p:tgtEl>
                                          <p:spTgt spid="27"/>
                                        </p:tgtEl>
                                        <p:attrNameLst>
                                          <p:attrName>ppt_x</p:attrName>
                                          <p:attrName>ppt_y</p:attrName>
                                        </p:attrNameLst>
                                      </p:cBhvr>
                                      <p:rCtr x="4583" y="0"/>
                                    </p:animMotion>
                                  </p:childTnLst>
                                </p:cTn>
                              </p:par>
                              <p:par>
                                <p:cTn id="28" presetID="63" presetClass="path" presetSubtype="0" accel="30000" decel="30000" fill="hold" grpId="0" nodeType="withEffect">
                                  <p:stCondLst>
                                    <p:cond delay="750"/>
                                  </p:stCondLst>
                                  <p:childTnLst>
                                    <p:animMotion origin="layout" path="M -1.45833E-6 1.85185E-6 L 0.0918 -0.00116 " pathEditMode="relative" rAng="0" ptsTypes="AA">
                                      <p:cBhvr>
                                        <p:cTn id="29" dur="1000" fill="hold"/>
                                        <p:tgtEl>
                                          <p:spTgt spid="30"/>
                                        </p:tgtEl>
                                        <p:attrNameLst>
                                          <p:attrName>ppt_x</p:attrName>
                                          <p:attrName>ppt_y</p:attrName>
                                        </p:attrNameLst>
                                      </p:cBhvr>
                                      <p:rCtr x="4583" y="-69"/>
                                    </p:animMotion>
                                  </p:childTnLst>
                                </p:cTn>
                              </p:par>
                              <p:par>
                                <p:cTn id="30" presetID="63" presetClass="path" presetSubtype="0" accel="30000" decel="30000" fill="hold" grpId="0" nodeType="withEffect">
                                  <p:stCondLst>
                                    <p:cond delay="500"/>
                                  </p:stCondLst>
                                  <p:childTnLst>
                                    <p:animMotion origin="layout" path="M -1.45833E-6 -7.40741E-7 L 0.0918 0.00023 " pathEditMode="relative" rAng="0" ptsTypes="AA">
                                      <p:cBhvr>
                                        <p:cTn id="31" dur="1000" fill="hold"/>
                                        <p:tgtEl>
                                          <p:spTgt spid="31"/>
                                        </p:tgtEl>
                                        <p:attrNameLst>
                                          <p:attrName>ppt_x</p:attrName>
                                          <p:attrName>ppt_y</p:attrName>
                                        </p:attrNameLst>
                                      </p:cBhvr>
                                      <p:rCtr x="4583" y="0"/>
                                    </p:animMotion>
                                  </p:childTnLst>
                                </p:cTn>
                              </p:par>
                              <p:par>
                                <p:cTn id="32" presetID="63" presetClass="path" presetSubtype="0" accel="30000" decel="30000" fill="hold" grpId="0" nodeType="withEffect">
                                  <p:stCondLst>
                                    <p:cond delay="750"/>
                                  </p:stCondLst>
                                  <p:childTnLst>
                                    <p:animMotion origin="layout" path="M -1.45833E-6 4.81481E-6 L 0.0918 -0.00024 " pathEditMode="relative" rAng="0" ptsTypes="AA">
                                      <p:cBhvr>
                                        <p:cTn id="33" dur="1000" fill="hold"/>
                                        <p:tgtEl>
                                          <p:spTgt spid="29"/>
                                        </p:tgtEl>
                                        <p:attrNameLst>
                                          <p:attrName>ppt_x</p:attrName>
                                          <p:attrName>ppt_y</p:attrName>
                                        </p:attrNameLst>
                                      </p:cBhvr>
                                      <p:rCtr x="4583" y="-23"/>
                                    </p:animMotion>
                                  </p:childTnLst>
                                </p:cTn>
                              </p:par>
                              <p:par>
                                <p:cTn id="34" presetID="63" presetClass="path" presetSubtype="0" accel="30000" decel="30000" fill="hold" grpId="0" nodeType="withEffect">
                                  <p:stCondLst>
                                    <p:cond delay="750"/>
                                  </p:stCondLst>
                                  <p:childTnLst>
                                    <p:animMotion origin="layout" path="M -1.45833E-6 -2.59259E-6 L 0.0918 -0.00046 " pathEditMode="relative" rAng="0" ptsTypes="AA">
                                      <p:cBhvr>
                                        <p:cTn id="35" dur="1000" fill="hold"/>
                                        <p:tgtEl>
                                          <p:spTgt spid="28"/>
                                        </p:tgtEl>
                                        <p:attrNameLst>
                                          <p:attrName>ppt_x</p:attrName>
                                          <p:attrName>ppt_y</p:attrName>
                                        </p:attrNameLst>
                                      </p:cBhvr>
                                      <p:rCtr x="4583" y="-23"/>
                                    </p:animMotion>
                                  </p:childTnLst>
                                </p:cTn>
                              </p:par>
                              <p:par>
                                <p:cTn id="36" presetID="63" presetClass="path" presetSubtype="0" accel="30000" decel="30000" fill="hold" grpId="0" nodeType="withEffect">
                                  <p:stCondLst>
                                    <p:cond delay="1000"/>
                                  </p:stCondLst>
                                  <p:childTnLst>
                                    <p:animMotion origin="layout" path="M -1.45833E-6 4.44444E-6 L 0.0918 0.00023 " pathEditMode="relative" rAng="0" ptsTypes="AA">
                                      <p:cBhvr>
                                        <p:cTn id="37" dur="1000" fill="hold"/>
                                        <p:tgtEl>
                                          <p:spTgt spid="32"/>
                                        </p:tgtEl>
                                        <p:attrNameLst>
                                          <p:attrName>ppt_x</p:attrName>
                                          <p:attrName>ppt_y</p:attrName>
                                        </p:attrNameLst>
                                      </p:cBhvr>
                                      <p:rCtr x="4583" y="0"/>
                                    </p:animMotion>
                                  </p:childTnLst>
                                </p:cTn>
                              </p:par>
                              <p:par>
                                <p:cTn id="38" presetID="22" presetClass="entr" presetSubtype="8" fill="hold" grpId="0" nodeType="withEffect">
                                  <p:stCondLst>
                                    <p:cond delay="100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5750"/>
                                        <p:tgtEl>
                                          <p:spTgt spid="87"/>
                                        </p:tgtEl>
                                      </p:cBhvr>
                                    </p:animEffect>
                                  </p:childTnLst>
                                </p:cTn>
                              </p:par>
                              <p:par>
                                <p:cTn id="41" presetID="22" presetClass="exit" presetSubtype="8" fill="hold" grpId="1" nodeType="withEffect">
                                  <p:stCondLst>
                                    <p:cond delay="1500"/>
                                  </p:stCondLst>
                                  <p:childTnLst>
                                    <p:animEffect transition="out" filter="wipe(left)">
                                      <p:cBhvr>
                                        <p:cTn id="42" dur="5750"/>
                                        <p:tgtEl>
                                          <p:spTgt spid="87"/>
                                        </p:tgtEl>
                                      </p:cBhvr>
                                    </p:animEffect>
                                    <p:set>
                                      <p:cBhvr>
                                        <p:cTn id="43" dur="1" fill="hold">
                                          <p:stCondLst>
                                            <p:cond delay="5749"/>
                                          </p:stCondLst>
                                        </p:cTn>
                                        <p:tgtEl>
                                          <p:spTgt spid="87"/>
                                        </p:tgtEl>
                                        <p:attrNameLst>
                                          <p:attrName>style.visibility</p:attrName>
                                        </p:attrNameLst>
                                      </p:cBhvr>
                                      <p:to>
                                        <p:strVal val="hidden"/>
                                      </p:to>
                                    </p:set>
                                  </p:childTnLst>
                                </p:cTn>
                              </p:par>
                              <p:par>
                                <p:cTn id="44" presetID="10" presetClass="entr" presetSubtype="0" fill="hold" grpId="0" nodeType="withEffect">
                                  <p:stCondLst>
                                    <p:cond delay="310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750"/>
                                        <p:tgtEl>
                                          <p:spTgt spid="33"/>
                                        </p:tgtEl>
                                      </p:cBhvr>
                                    </p:animEffect>
                                  </p:childTnLst>
                                </p:cTn>
                              </p:par>
                              <p:par>
                                <p:cTn id="47" presetID="10" presetClass="entr" presetSubtype="0" fill="hold" grpId="0" nodeType="withEffect">
                                  <p:stCondLst>
                                    <p:cond delay="39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50"/>
                                        <p:tgtEl>
                                          <p:spTgt spid="35"/>
                                        </p:tgtEl>
                                      </p:cBhvr>
                                    </p:animEffect>
                                  </p:childTnLst>
                                </p:cTn>
                              </p:par>
                              <p:par>
                                <p:cTn id="50" presetID="10" presetClass="entr" presetSubtype="0" fill="hold" grpId="0" nodeType="withEffect">
                                  <p:stCondLst>
                                    <p:cond delay="420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par>
                                <p:cTn id="53" presetID="10" presetClass="entr" presetSubtype="0" fill="hold" grpId="0" nodeType="withEffect">
                                  <p:stCondLst>
                                    <p:cond delay="44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250"/>
                                        <p:tgtEl>
                                          <p:spTgt spid="36"/>
                                        </p:tgtEl>
                                      </p:cBhvr>
                                    </p:animEffect>
                                  </p:childTnLst>
                                </p:cTn>
                              </p:par>
                              <p:par>
                                <p:cTn id="56" presetID="10" presetClass="entr" presetSubtype="0" fill="hold" grpId="0" nodeType="withEffect">
                                  <p:stCondLst>
                                    <p:cond delay="47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50"/>
                                        <p:tgtEl>
                                          <p:spTgt spid="37"/>
                                        </p:tgtEl>
                                      </p:cBhvr>
                                    </p:animEffect>
                                  </p:childTnLst>
                                </p:cTn>
                              </p:par>
                              <p:par>
                                <p:cTn id="59" presetID="10" presetClass="entr" presetSubtype="0" fill="hold" grpId="0" nodeType="withEffect">
                                  <p:stCondLst>
                                    <p:cond delay="490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250"/>
                                        <p:tgtEl>
                                          <p:spTgt spid="38"/>
                                        </p:tgtEl>
                                      </p:cBhvr>
                                    </p:animEffect>
                                  </p:childTnLst>
                                </p:cTn>
                              </p:par>
                              <p:par>
                                <p:cTn id="62" presetID="63" presetClass="path" presetSubtype="0" accel="30000" decel="30000" fill="hold" grpId="1" nodeType="withEffect">
                                  <p:stCondLst>
                                    <p:cond delay="1000"/>
                                  </p:stCondLst>
                                  <p:childTnLst>
                                    <p:animMotion origin="layout" path="M 2.91667E-6 -2.22222E-6 L -0.02995 -0.00092 " pathEditMode="relative" rAng="0" ptsTypes="AA">
                                      <p:cBhvr>
                                        <p:cTn id="63" dur="1000" fill="hold"/>
                                        <p:tgtEl>
                                          <p:spTgt spid="33"/>
                                        </p:tgtEl>
                                        <p:attrNameLst>
                                          <p:attrName>ppt_x</p:attrName>
                                          <p:attrName>ppt_y</p:attrName>
                                        </p:attrNameLst>
                                      </p:cBhvr>
                                      <p:rCtr x="-1497" y="-46"/>
                                    </p:animMotion>
                                  </p:childTnLst>
                                </p:cTn>
                              </p:par>
                              <p:par>
                                <p:cTn id="64" presetID="63" presetClass="path" presetSubtype="0" accel="30000" decel="30000" fill="hold" grpId="1" nodeType="withEffect">
                                  <p:stCondLst>
                                    <p:cond delay="1000"/>
                                  </p:stCondLst>
                                  <p:childTnLst>
                                    <p:animMotion origin="layout" path="M 2.91667E-6 -3.7037E-6 L -0.02995 -3.7037E-6 " pathEditMode="relative" rAng="0" ptsTypes="AA">
                                      <p:cBhvr>
                                        <p:cTn id="65" dur="1000" fill="hold"/>
                                        <p:tgtEl>
                                          <p:spTgt spid="35"/>
                                        </p:tgtEl>
                                        <p:attrNameLst>
                                          <p:attrName>ppt_x</p:attrName>
                                          <p:attrName>ppt_y</p:attrName>
                                        </p:attrNameLst>
                                      </p:cBhvr>
                                      <p:rCtr x="-1497" y="0"/>
                                    </p:animMotion>
                                  </p:childTnLst>
                                </p:cTn>
                              </p:par>
                              <p:par>
                                <p:cTn id="66" presetID="63" presetClass="path" presetSubtype="0" accel="30000" decel="30000" fill="hold" grpId="1" nodeType="withEffect">
                                  <p:stCondLst>
                                    <p:cond delay="1000"/>
                                  </p:stCondLst>
                                  <p:childTnLst>
                                    <p:animMotion origin="layout" path="M 2.91667E-6 4.81481E-6 L -0.02995 -0.00093 " pathEditMode="relative" rAng="0" ptsTypes="AA">
                                      <p:cBhvr>
                                        <p:cTn id="67" dur="1000" fill="hold"/>
                                        <p:tgtEl>
                                          <p:spTgt spid="34"/>
                                        </p:tgtEl>
                                        <p:attrNameLst>
                                          <p:attrName>ppt_x</p:attrName>
                                          <p:attrName>ppt_y</p:attrName>
                                        </p:attrNameLst>
                                      </p:cBhvr>
                                      <p:rCtr x="-1497" y="-46"/>
                                    </p:animMotion>
                                  </p:childTnLst>
                                </p:cTn>
                              </p:par>
                              <p:par>
                                <p:cTn id="68" presetID="63" presetClass="path" presetSubtype="0" accel="30000" decel="30000" fill="hold" grpId="1" nodeType="withEffect">
                                  <p:stCondLst>
                                    <p:cond delay="1000"/>
                                  </p:stCondLst>
                                  <p:childTnLst>
                                    <p:animMotion origin="layout" path="M 2.91667E-6 3.33333E-6 L -0.02995 -0.0007 " pathEditMode="relative" rAng="0" ptsTypes="AA">
                                      <p:cBhvr>
                                        <p:cTn id="69" dur="1000" fill="hold"/>
                                        <p:tgtEl>
                                          <p:spTgt spid="36"/>
                                        </p:tgtEl>
                                        <p:attrNameLst>
                                          <p:attrName>ppt_x</p:attrName>
                                          <p:attrName>ppt_y</p:attrName>
                                        </p:attrNameLst>
                                      </p:cBhvr>
                                      <p:rCtr x="-1497" y="-46"/>
                                    </p:animMotion>
                                  </p:childTnLst>
                                </p:cTn>
                              </p:par>
                              <p:par>
                                <p:cTn id="70" presetID="63" presetClass="path" presetSubtype="0" accel="30000" decel="30000" fill="hold" grpId="1" nodeType="withEffect">
                                  <p:stCondLst>
                                    <p:cond delay="1000"/>
                                  </p:stCondLst>
                                  <p:childTnLst>
                                    <p:animMotion origin="layout" path="M 2.91667E-6 3.7037E-7 L -0.02995 3.7037E-7 " pathEditMode="relative" rAng="0" ptsTypes="AA">
                                      <p:cBhvr>
                                        <p:cTn id="71" dur="1000" fill="hold"/>
                                        <p:tgtEl>
                                          <p:spTgt spid="37"/>
                                        </p:tgtEl>
                                        <p:attrNameLst>
                                          <p:attrName>ppt_x</p:attrName>
                                          <p:attrName>ppt_y</p:attrName>
                                        </p:attrNameLst>
                                      </p:cBhvr>
                                      <p:rCtr x="-1497" y="0"/>
                                    </p:animMotion>
                                  </p:childTnLst>
                                </p:cTn>
                              </p:par>
                              <p:par>
                                <p:cTn id="72" presetID="63" presetClass="path" presetSubtype="0" accel="30000" decel="30000" fill="hold" grpId="1" nodeType="withEffect">
                                  <p:stCondLst>
                                    <p:cond delay="1000"/>
                                  </p:stCondLst>
                                  <p:childTnLst>
                                    <p:animMotion origin="layout" path="M 2.91667E-6 -1.11111E-6 L -0.02995 0.00023 " pathEditMode="relative" rAng="0" ptsTypes="AA">
                                      <p:cBhvr>
                                        <p:cTn id="73" dur="1000" fill="hold"/>
                                        <p:tgtEl>
                                          <p:spTgt spid="38"/>
                                        </p:tgtEl>
                                        <p:attrNameLst>
                                          <p:attrName>ppt_x</p:attrName>
                                          <p:attrName>ppt_y</p:attrName>
                                        </p:attrNameLst>
                                      </p:cBhvr>
                                      <p:rCtr x="-1497" y="0"/>
                                    </p:animMotion>
                                  </p:childTnLst>
                                </p:cTn>
                              </p:par>
                            </p:childTnLst>
                          </p:cTn>
                        </p:par>
                        <p:par>
                          <p:cTn id="74" fill="hold">
                            <p:stCondLst>
                              <p:cond delay="7250"/>
                            </p:stCondLst>
                            <p:childTnLst>
                              <p:par>
                                <p:cTn id="75" presetID="26" presetClass="emph" presetSubtype="0" fill="hold" grpId="2" nodeType="afterEffect">
                                  <p:stCondLst>
                                    <p:cond delay="0"/>
                                  </p:stCondLst>
                                  <p:childTnLst>
                                    <p:animEffect transition="out" filter="fade">
                                      <p:cBhvr>
                                        <p:cTn id="76" dur="1000" tmFilter="0, 0; .2, .5; .8, .5; 1, 0"/>
                                        <p:tgtEl>
                                          <p:spTgt spid="27"/>
                                        </p:tgtEl>
                                      </p:cBhvr>
                                    </p:animEffect>
                                    <p:animScale>
                                      <p:cBhvr>
                                        <p:cTn id="77" dur="500" autoRev="1" fill="hold"/>
                                        <p:tgtEl>
                                          <p:spTgt spid="27"/>
                                        </p:tgtEl>
                                      </p:cBhvr>
                                      <p:by x="105000" y="105000"/>
                                    </p:animScale>
                                  </p:childTnLst>
                                </p:cTn>
                              </p:par>
                              <p:par>
                                <p:cTn id="78" presetID="26" presetClass="emph" presetSubtype="0" fill="hold" grpId="2" nodeType="withEffect">
                                  <p:stCondLst>
                                    <p:cond delay="0"/>
                                  </p:stCondLst>
                                  <p:childTnLst>
                                    <p:animEffect transition="out" filter="fade">
                                      <p:cBhvr>
                                        <p:cTn id="79" dur="1000" tmFilter="0, 0; .2, .5; .8, .5; 1, 0"/>
                                        <p:tgtEl>
                                          <p:spTgt spid="31"/>
                                        </p:tgtEl>
                                      </p:cBhvr>
                                    </p:animEffect>
                                    <p:animScale>
                                      <p:cBhvr>
                                        <p:cTn id="80" dur="500" autoRev="1" fill="hold"/>
                                        <p:tgtEl>
                                          <p:spTgt spid="31"/>
                                        </p:tgtEl>
                                      </p:cBhvr>
                                      <p:by x="105000" y="105000"/>
                                    </p:animScale>
                                  </p:childTnLst>
                                </p:cTn>
                              </p:par>
                              <p:par>
                                <p:cTn id="81" presetID="26" presetClass="emph" presetSubtype="0" fill="hold" grpId="2" nodeType="withEffect">
                                  <p:stCondLst>
                                    <p:cond delay="0"/>
                                  </p:stCondLst>
                                  <p:childTnLst>
                                    <p:animEffect transition="out" filter="fade">
                                      <p:cBhvr>
                                        <p:cTn id="82" dur="1000" tmFilter="0, 0; .2, .5; .8, .5; 1, 0"/>
                                        <p:tgtEl>
                                          <p:spTgt spid="29"/>
                                        </p:tgtEl>
                                      </p:cBhvr>
                                    </p:animEffect>
                                    <p:animScale>
                                      <p:cBhvr>
                                        <p:cTn id="83" dur="500" autoRev="1" fill="hold"/>
                                        <p:tgtEl>
                                          <p:spTgt spid="29"/>
                                        </p:tgtEl>
                                      </p:cBhvr>
                                      <p:by x="105000" y="105000"/>
                                    </p:animScale>
                                  </p:childTnLst>
                                </p:cTn>
                              </p:par>
                              <p:par>
                                <p:cTn id="84" presetID="26" presetClass="emph" presetSubtype="0" fill="hold" grpId="2" nodeType="withEffect">
                                  <p:stCondLst>
                                    <p:cond delay="0"/>
                                  </p:stCondLst>
                                  <p:childTnLst>
                                    <p:animEffect transition="out" filter="fade">
                                      <p:cBhvr>
                                        <p:cTn id="85" dur="1000" tmFilter="0, 0; .2, .5; .8, .5; 1, 0"/>
                                        <p:tgtEl>
                                          <p:spTgt spid="30"/>
                                        </p:tgtEl>
                                      </p:cBhvr>
                                    </p:animEffect>
                                    <p:animScale>
                                      <p:cBhvr>
                                        <p:cTn id="86" dur="500" autoRev="1" fill="hold"/>
                                        <p:tgtEl>
                                          <p:spTgt spid="30"/>
                                        </p:tgtEl>
                                      </p:cBhvr>
                                      <p:by x="105000" y="105000"/>
                                    </p:animScale>
                                  </p:childTnLst>
                                </p:cTn>
                              </p:par>
                              <p:par>
                                <p:cTn id="87" presetID="26" presetClass="emph" presetSubtype="0" fill="hold" grpId="3" nodeType="withEffect">
                                  <p:stCondLst>
                                    <p:cond delay="0"/>
                                  </p:stCondLst>
                                  <p:childTnLst>
                                    <p:animEffect transition="out" filter="fade">
                                      <p:cBhvr>
                                        <p:cTn id="88" dur="1000" tmFilter="0, 0; .2, .5; .8, .5; 1, 0"/>
                                        <p:tgtEl>
                                          <p:spTgt spid="28"/>
                                        </p:tgtEl>
                                      </p:cBhvr>
                                    </p:animEffect>
                                    <p:animScale>
                                      <p:cBhvr>
                                        <p:cTn id="89" dur="500" autoRev="1" fill="hold"/>
                                        <p:tgtEl>
                                          <p:spTgt spid="28"/>
                                        </p:tgtEl>
                                      </p:cBhvr>
                                      <p:by x="105000" y="105000"/>
                                    </p:animScale>
                                  </p:childTnLst>
                                </p:cTn>
                              </p:par>
                              <p:par>
                                <p:cTn id="90" presetID="26" presetClass="emph" presetSubtype="0" fill="hold" grpId="2" nodeType="withEffect">
                                  <p:stCondLst>
                                    <p:cond delay="0"/>
                                  </p:stCondLst>
                                  <p:childTnLst>
                                    <p:animEffect transition="out" filter="fade">
                                      <p:cBhvr>
                                        <p:cTn id="91" dur="1000" tmFilter="0, 0; .2, .5; .8, .5; 1, 0"/>
                                        <p:tgtEl>
                                          <p:spTgt spid="32"/>
                                        </p:tgtEl>
                                      </p:cBhvr>
                                    </p:animEffect>
                                    <p:animScale>
                                      <p:cBhvr>
                                        <p:cTn id="92" dur="500" autoRev="1" fill="hold"/>
                                        <p:tgtEl>
                                          <p:spTgt spid="32"/>
                                        </p:tgtEl>
                                      </p:cBhvr>
                                      <p:by x="105000" y="105000"/>
                                    </p:animScale>
                                  </p:childTnLst>
                                </p:cTn>
                              </p:par>
                              <p:par>
                                <p:cTn id="93" presetID="26" presetClass="emph" presetSubtype="0" fill="hold" grpId="2" nodeType="withEffect">
                                  <p:stCondLst>
                                    <p:cond delay="0"/>
                                  </p:stCondLst>
                                  <p:childTnLst>
                                    <p:animEffect transition="out" filter="fade">
                                      <p:cBhvr>
                                        <p:cTn id="94" dur="1000" tmFilter="0, 0; .2, .5; .8, .5; 1, 0"/>
                                        <p:tgtEl>
                                          <p:spTgt spid="33"/>
                                        </p:tgtEl>
                                      </p:cBhvr>
                                    </p:animEffect>
                                    <p:animScale>
                                      <p:cBhvr>
                                        <p:cTn id="95" dur="500" autoRev="1" fill="hold"/>
                                        <p:tgtEl>
                                          <p:spTgt spid="33"/>
                                        </p:tgtEl>
                                      </p:cBhvr>
                                      <p:by x="105000" y="105000"/>
                                    </p:animScale>
                                  </p:childTnLst>
                                </p:cTn>
                              </p:par>
                              <p:par>
                                <p:cTn id="96" presetID="26" presetClass="emph" presetSubtype="0" fill="hold" grpId="2" nodeType="withEffect">
                                  <p:stCondLst>
                                    <p:cond delay="0"/>
                                  </p:stCondLst>
                                  <p:childTnLst>
                                    <p:animEffect transition="out" filter="fade">
                                      <p:cBhvr>
                                        <p:cTn id="97" dur="1000" tmFilter="0, 0; .2, .5; .8, .5; 1, 0"/>
                                        <p:tgtEl>
                                          <p:spTgt spid="35"/>
                                        </p:tgtEl>
                                      </p:cBhvr>
                                    </p:animEffect>
                                    <p:animScale>
                                      <p:cBhvr>
                                        <p:cTn id="98" dur="500" autoRev="1" fill="hold"/>
                                        <p:tgtEl>
                                          <p:spTgt spid="35"/>
                                        </p:tgtEl>
                                      </p:cBhvr>
                                      <p:by x="105000" y="105000"/>
                                    </p:animScale>
                                  </p:childTnLst>
                                </p:cTn>
                              </p:par>
                              <p:par>
                                <p:cTn id="99" presetID="26" presetClass="emph" presetSubtype="0" fill="hold" grpId="2" nodeType="withEffect">
                                  <p:stCondLst>
                                    <p:cond delay="0"/>
                                  </p:stCondLst>
                                  <p:childTnLst>
                                    <p:animEffect transition="out" filter="fade">
                                      <p:cBhvr>
                                        <p:cTn id="100" dur="1000" tmFilter="0, 0; .2, .5; .8, .5; 1, 0"/>
                                        <p:tgtEl>
                                          <p:spTgt spid="34"/>
                                        </p:tgtEl>
                                      </p:cBhvr>
                                    </p:animEffect>
                                    <p:animScale>
                                      <p:cBhvr>
                                        <p:cTn id="101" dur="500" autoRev="1" fill="hold"/>
                                        <p:tgtEl>
                                          <p:spTgt spid="34"/>
                                        </p:tgtEl>
                                      </p:cBhvr>
                                      <p:by x="105000" y="105000"/>
                                    </p:animScale>
                                  </p:childTnLst>
                                </p:cTn>
                              </p:par>
                              <p:par>
                                <p:cTn id="102" presetID="26" presetClass="emph" presetSubtype="0" fill="hold" grpId="2" nodeType="withEffect">
                                  <p:stCondLst>
                                    <p:cond delay="0"/>
                                  </p:stCondLst>
                                  <p:childTnLst>
                                    <p:animEffect transition="out" filter="fade">
                                      <p:cBhvr>
                                        <p:cTn id="103" dur="1000" tmFilter="0, 0; .2, .5; .8, .5; 1, 0"/>
                                        <p:tgtEl>
                                          <p:spTgt spid="36"/>
                                        </p:tgtEl>
                                      </p:cBhvr>
                                    </p:animEffect>
                                    <p:animScale>
                                      <p:cBhvr>
                                        <p:cTn id="104" dur="500" autoRev="1" fill="hold"/>
                                        <p:tgtEl>
                                          <p:spTgt spid="36"/>
                                        </p:tgtEl>
                                      </p:cBhvr>
                                      <p:by x="105000" y="105000"/>
                                    </p:animScale>
                                  </p:childTnLst>
                                </p:cTn>
                              </p:par>
                              <p:par>
                                <p:cTn id="105" presetID="26" presetClass="emph" presetSubtype="0" fill="hold" grpId="2" nodeType="withEffect">
                                  <p:stCondLst>
                                    <p:cond delay="0"/>
                                  </p:stCondLst>
                                  <p:childTnLst>
                                    <p:animEffect transition="out" filter="fade">
                                      <p:cBhvr>
                                        <p:cTn id="106" dur="1000" tmFilter="0, 0; .2, .5; .8, .5; 1, 0"/>
                                        <p:tgtEl>
                                          <p:spTgt spid="37"/>
                                        </p:tgtEl>
                                      </p:cBhvr>
                                    </p:animEffect>
                                    <p:animScale>
                                      <p:cBhvr>
                                        <p:cTn id="107" dur="500" autoRev="1" fill="hold"/>
                                        <p:tgtEl>
                                          <p:spTgt spid="37"/>
                                        </p:tgtEl>
                                      </p:cBhvr>
                                      <p:by x="105000" y="105000"/>
                                    </p:animScale>
                                  </p:childTnLst>
                                </p:cTn>
                              </p:par>
                              <p:par>
                                <p:cTn id="108" presetID="26" presetClass="emph" presetSubtype="0" fill="hold" grpId="2" nodeType="withEffect">
                                  <p:stCondLst>
                                    <p:cond delay="0"/>
                                  </p:stCondLst>
                                  <p:childTnLst>
                                    <p:animEffect transition="out" filter="fade">
                                      <p:cBhvr>
                                        <p:cTn id="109" dur="1000" tmFilter="0, 0; .2, .5; .8, .5; 1, 0"/>
                                        <p:tgtEl>
                                          <p:spTgt spid="38"/>
                                        </p:tgtEl>
                                      </p:cBhvr>
                                    </p:animEffect>
                                    <p:animScale>
                                      <p:cBhvr>
                                        <p:cTn id="110" dur="500" autoRev="1" fill="hold"/>
                                        <p:tgtEl>
                                          <p:spTgt spid="38"/>
                                        </p:tgtEl>
                                      </p:cBhvr>
                                      <p:by x="105000" y="105000"/>
                                    </p:animScale>
                                  </p:childTnLst>
                                </p:cTn>
                              </p:par>
                              <p:par>
                                <p:cTn id="111" presetID="10" presetClass="exit" presetSubtype="0" fill="hold" grpId="3" nodeType="withEffect">
                                  <p:stCondLst>
                                    <p:cond delay="250"/>
                                  </p:stCondLst>
                                  <p:childTnLst>
                                    <p:animEffect transition="out" filter="fade">
                                      <p:cBhvr>
                                        <p:cTn id="112" dur="1000"/>
                                        <p:tgtEl>
                                          <p:spTgt spid="27"/>
                                        </p:tgtEl>
                                      </p:cBhvr>
                                    </p:animEffect>
                                    <p:set>
                                      <p:cBhvr>
                                        <p:cTn id="113" dur="1" fill="hold">
                                          <p:stCondLst>
                                            <p:cond delay="999"/>
                                          </p:stCondLst>
                                        </p:cTn>
                                        <p:tgtEl>
                                          <p:spTgt spid="27"/>
                                        </p:tgtEl>
                                        <p:attrNameLst>
                                          <p:attrName>style.visibility</p:attrName>
                                        </p:attrNameLst>
                                      </p:cBhvr>
                                      <p:to>
                                        <p:strVal val="hidden"/>
                                      </p:to>
                                    </p:set>
                                  </p:childTnLst>
                                </p:cTn>
                              </p:par>
                              <p:par>
                                <p:cTn id="114" presetID="10" presetClass="exit" presetSubtype="0" fill="hold" grpId="3" nodeType="withEffect">
                                  <p:stCondLst>
                                    <p:cond delay="250"/>
                                  </p:stCondLst>
                                  <p:childTnLst>
                                    <p:animEffect transition="out" filter="fade">
                                      <p:cBhvr>
                                        <p:cTn id="115" dur="1000"/>
                                        <p:tgtEl>
                                          <p:spTgt spid="31"/>
                                        </p:tgtEl>
                                      </p:cBhvr>
                                    </p:animEffect>
                                    <p:set>
                                      <p:cBhvr>
                                        <p:cTn id="116" dur="1" fill="hold">
                                          <p:stCondLst>
                                            <p:cond delay="999"/>
                                          </p:stCondLst>
                                        </p:cTn>
                                        <p:tgtEl>
                                          <p:spTgt spid="31"/>
                                        </p:tgtEl>
                                        <p:attrNameLst>
                                          <p:attrName>style.visibility</p:attrName>
                                        </p:attrNameLst>
                                      </p:cBhvr>
                                      <p:to>
                                        <p:strVal val="hidden"/>
                                      </p:to>
                                    </p:set>
                                  </p:childTnLst>
                                </p:cTn>
                              </p:par>
                              <p:par>
                                <p:cTn id="117" presetID="10" presetClass="exit" presetSubtype="0" fill="hold" grpId="3" nodeType="withEffect">
                                  <p:stCondLst>
                                    <p:cond delay="250"/>
                                  </p:stCondLst>
                                  <p:childTnLst>
                                    <p:animEffect transition="out" filter="fade">
                                      <p:cBhvr>
                                        <p:cTn id="118" dur="1000"/>
                                        <p:tgtEl>
                                          <p:spTgt spid="29"/>
                                        </p:tgtEl>
                                      </p:cBhvr>
                                    </p:animEffect>
                                    <p:set>
                                      <p:cBhvr>
                                        <p:cTn id="119" dur="1" fill="hold">
                                          <p:stCondLst>
                                            <p:cond delay="999"/>
                                          </p:stCondLst>
                                        </p:cTn>
                                        <p:tgtEl>
                                          <p:spTgt spid="29"/>
                                        </p:tgtEl>
                                        <p:attrNameLst>
                                          <p:attrName>style.visibility</p:attrName>
                                        </p:attrNameLst>
                                      </p:cBhvr>
                                      <p:to>
                                        <p:strVal val="hidden"/>
                                      </p:to>
                                    </p:set>
                                  </p:childTnLst>
                                </p:cTn>
                              </p:par>
                              <p:par>
                                <p:cTn id="120" presetID="10" presetClass="exit" presetSubtype="0" fill="hold" grpId="3" nodeType="withEffect">
                                  <p:stCondLst>
                                    <p:cond delay="250"/>
                                  </p:stCondLst>
                                  <p:childTnLst>
                                    <p:animEffect transition="out" filter="fade">
                                      <p:cBhvr>
                                        <p:cTn id="121" dur="1000"/>
                                        <p:tgtEl>
                                          <p:spTgt spid="30"/>
                                        </p:tgtEl>
                                      </p:cBhvr>
                                    </p:animEffect>
                                    <p:set>
                                      <p:cBhvr>
                                        <p:cTn id="122" dur="1" fill="hold">
                                          <p:stCondLst>
                                            <p:cond delay="999"/>
                                          </p:stCondLst>
                                        </p:cTn>
                                        <p:tgtEl>
                                          <p:spTgt spid="30"/>
                                        </p:tgtEl>
                                        <p:attrNameLst>
                                          <p:attrName>style.visibility</p:attrName>
                                        </p:attrNameLst>
                                      </p:cBhvr>
                                      <p:to>
                                        <p:strVal val="hidden"/>
                                      </p:to>
                                    </p:set>
                                  </p:childTnLst>
                                </p:cTn>
                              </p:par>
                              <p:par>
                                <p:cTn id="123" presetID="10" presetClass="exit" presetSubtype="0" fill="hold" grpId="4" nodeType="withEffect">
                                  <p:stCondLst>
                                    <p:cond delay="250"/>
                                  </p:stCondLst>
                                  <p:childTnLst>
                                    <p:animEffect transition="out" filter="fade">
                                      <p:cBhvr>
                                        <p:cTn id="124" dur="1000"/>
                                        <p:tgtEl>
                                          <p:spTgt spid="28"/>
                                        </p:tgtEl>
                                      </p:cBhvr>
                                    </p:animEffect>
                                    <p:set>
                                      <p:cBhvr>
                                        <p:cTn id="125" dur="1" fill="hold">
                                          <p:stCondLst>
                                            <p:cond delay="999"/>
                                          </p:stCondLst>
                                        </p:cTn>
                                        <p:tgtEl>
                                          <p:spTgt spid="28"/>
                                        </p:tgtEl>
                                        <p:attrNameLst>
                                          <p:attrName>style.visibility</p:attrName>
                                        </p:attrNameLst>
                                      </p:cBhvr>
                                      <p:to>
                                        <p:strVal val="hidden"/>
                                      </p:to>
                                    </p:set>
                                  </p:childTnLst>
                                </p:cTn>
                              </p:par>
                              <p:par>
                                <p:cTn id="126" presetID="10" presetClass="exit" presetSubtype="0" fill="hold" grpId="3" nodeType="withEffect">
                                  <p:stCondLst>
                                    <p:cond delay="250"/>
                                  </p:stCondLst>
                                  <p:childTnLst>
                                    <p:animEffect transition="out" filter="fade">
                                      <p:cBhvr>
                                        <p:cTn id="127" dur="1000"/>
                                        <p:tgtEl>
                                          <p:spTgt spid="32"/>
                                        </p:tgtEl>
                                      </p:cBhvr>
                                    </p:animEffect>
                                    <p:set>
                                      <p:cBhvr>
                                        <p:cTn id="128" dur="1" fill="hold">
                                          <p:stCondLst>
                                            <p:cond delay="999"/>
                                          </p:stCondLst>
                                        </p:cTn>
                                        <p:tgtEl>
                                          <p:spTgt spid="32"/>
                                        </p:tgtEl>
                                        <p:attrNameLst>
                                          <p:attrName>style.visibility</p:attrName>
                                        </p:attrNameLst>
                                      </p:cBhvr>
                                      <p:to>
                                        <p:strVal val="hidden"/>
                                      </p:to>
                                    </p:set>
                                  </p:childTnLst>
                                </p:cTn>
                              </p:par>
                              <p:par>
                                <p:cTn id="129" presetID="10" presetClass="exit" presetSubtype="0" fill="hold" grpId="3" nodeType="withEffect">
                                  <p:stCondLst>
                                    <p:cond delay="250"/>
                                  </p:stCondLst>
                                  <p:childTnLst>
                                    <p:animEffect transition="out" filter="fade">
                                      <p:cBhvr>
                                        <p:cTn id="130" dur="1000"/>
                                        <p:tgtEl>
                                          <p:spTgt spid="33"/>
                                        </p:tgtEl>
                                      </p:cBhvr>
                                    </p:animEffect>
                                    <p:set>
                                      <p:cBhvr>
                                        <p:cTn id="131" dur="1" fill="hold">
                                          <p:stCondLst>
                                            <p:cond delay="999"/>
                                          </p:stCondLst>
                                        </p:cTn>
                                        <p:tgtEl>
                                          <p:spTgt spid="33"/>
                                        </p:tgtEl>
                                        <p:attrNameLst>
                                          <p:attrName>style.visibility</p:attrName>
                                        </p:attrNameLst>
                                      </p:cBhvr>
                                      <p:to>
                                        <p:strVal val="hidden"/>
                                      </p:to>
                                    </p:set>
                                  </p:childTnLst>
                                </p:cTn>
                              </p:par>
                              <p:par>
                                <p:cTn id="132" presetID="10" presetClass="exit" presetSubtype="0" fill="hold" grpId="3" nodeType="withEffect">
                                  <p:stCondLst>
                                    <p:cond delay="250"/>
                                  </p:stCondLst>
                                  <p:childTnLst>
                                    <p:animEffect transition="out" filter="fade">
                                      <p:cBhvr>
                                        <p:cTn id="133" dur="1000"/>
                                        <p:tgtEl>
                                          <p:spTgt spid="35"/>
                                        </p:tgtEl>
                                      </p:cBhvr>
                                    </p:animEffect>
                                    <p:set>
                                      <p:cBhvr>
                                        <p:cTn id="134" dur="1" fill="hold">
                                          <p:stCondLst>
                                            <p:cond delay="999"/>
                                          </p:stCondLst>
                                        </p:cTn>
                                        <p:tgtEl>
                                          <p:spTgt spid="35"/>
                                        </p:tgtEl>
                                        <p:attrNameLst>
                                          <p:attrName>style.visibility</p:attrName>
                                        </p:attrNameLst>
                                      </p:cBhvr>
                                      <p:to>
                                        <p:strVal val="hidden"/>
                                      </p:to>
                                    </p:set>
                                  </p:childTnLst>
                                </p:cTn>
                              </p:par>
                              <p:par>
                                <p:cTn id="135" presetID="10" presetClass="exit" presetSubtype="0" fill="hold" grpId="3" nodeType="withEffect">
                                  <p:stCondLst>
                                    <p:cond delay="250"/>
                                  </p:stCondLst>
                                  <p:childTnLst>
                                    <p:animEffect transition="out" filter="fade">
                                      <p:cBhvr>
                                        <p:cTn id="136" dur="1000"/>
                                        <p:tgtEl>
                                          <p:spTgt spid="34"/>
                                        </p:tgtEl>
                                      </p:cBhvr>
                                    </p:animEffect>
                                    <p:set>
                                      <p:cBhvr>
                                        <p:cTn id="137" dur="1" fill="hold">
                                          <p:stCondLst>
                                            <p:cond delay="999"/>
                                          </p:stCondLst>
                                        </p:cTn>
                                        <p:tgtEl>
                                          <p:spTgt spid="34"/>
                                        </p:tgtEl>
                                        <p:attrNameLst>
                                          <p:attrName>style.visibility</p:attrName>
                                        </p:attrNameLst>
                                      </p:cBhvr>
                                      <p:to>
                                        <p:strVal val="hidden"/>
                                      </p:to>
                                    </p:set>
                                  </p:childTnLst>
                                </p:cTn>
                              </p:par>
                              <p:par>
                                <p:cTn id="138" presetID="10" presetClass="exit" presetSubtype="0" fill="hold" grpId="3" nodeType="withEffect">
                                  <p:stCondLst>
                                    <p:cond delay="250"/>
                                  </p:stCondLst>
                                  <p:childTnLst>
                                    <p:animEffect transition="out" filter="fade">
                                      <p:cBhvr>
                                        <p:cTn id="139" dur="1000"/>
                                        <p:tgtEl>
                                          <p:spTgt spid="36"/>
                                        </p:tgtEl>
                                      </p:cBhvr>
                                    </p:animEffect>
                                    <p:set>
                                      <p:cBhvr>
                                        <p:cTn id="140" dur="1" fill="hold">
                                          <p:stCondLst>
                                            <p:cond delay="999"/>
                                          </p:stCondLst>
                                        </p:cTn>
                                        <p:tgtEl>
                                          <p:spTgt spid="36"/>
                                        </p:tgtEl>
                                        <p:attrNameLst>
                                          <p:attrName>style.visibility</p:attrName>
                                        </p:attrNameLst>
                                      </p:cBhvr>
                                      <p:to>
                                        <p:strVal val="hidden"/>
                                      </p:to>
                                    </p:set>
                                  </p:childTnLst>
                                </p:cTn>
                              </p:par>
                              <p:par>
                                <p:cTn id="141" presetID="10" presetClass="exit" presetSubtype="0" fill="hold" grpId="3" nodeType="withEffect">
                                  <p:stCondLst>
                                    <p:cond delay="250"/>
                                  </p:stCondLst>
                                  <p:childTnLst>
                                    <p:animEffect transition="out" filter="fade">
                                      <p:cBhvr>
                                        <p:cTn id="142" dur="1000"/>
                                        <p:tgtEl>
                                          <p:spTgt spid="37"/>
                                        </p:tgtEl>
                                      </p:cBhvr>
                                    </p:animEffect>
                                    <p:set>
                                      <p:cBhvr>
                                        <p:cTn id="143" dur="1" fill="hold">
                                          <p:stCondLst>
                                            <p:cond delay="999"/>
                                          </p:stCondLst>
                                        </p:cTn>
                                        <p:tgtEl>
                                          <p:spTgt spid="37"/>
                                        </p:tgtEl>
                                        <p:attrNameLst>
                                          <p:attrName>style.visibility</p:attrName>
                                        </p:attrNameLst>
                                      </p:cBhvr>
                                      <p:to>
                                        <p:strVal val="hidden"/>
                                      </p:to>
                                    </p:set>
                                  </p:childTnLst>
                                </p:cTn>
                              </p:par>
                              <p:par>
                                <p:cTn id="144" presetID="10" presetClass="exit" presetSubtype="0" fill="hold" grpId="3" nodeType="withEffect">
                                  <p:stCondLst>
                                    <p:cond delay="250"/>
                                  </p:stCondLst>
                                  <p:childTnLst>
                                    <p:animEffect transition="out" filter="fade">
                                      <p:cBhvr>
                                        <p:cTn id="145" dur="1000"/>
                                        <p:tgtEl>
                                          <p:spTgt spid="38"/>
                                        </p:tgtEl>
                                      </p:cBhvr>
                                    </p:animEffect>
                                    <p:set>
                                      <p:cBhvr>
                                        <p:cTn id="146" dur="1" fill="hold">
                                          <p:stCondLst>
                                            <p:cond delay="999"/>
                                          </p:stCondLst>
                                        </p:cTn>
                                        <p:tgtEl>
                                          <p:spTgt spid="38"/>
                                        </p:tgtEl>
                                        <p:attrNameLst>
                                          <p:attrName>style.visibility</p:attrName>
                                        </p:attrNameLst>
                                      </p:cBhvr>
                                      <p:to>
                                        <p:strVal val="hidden"/>
                                      </p:to>
                                    </p:set>
                                  </p:childTnLst>
                                </p:cTn>
                              </p:par>
                            </p:childTnLst>
                          </p:cTn>
                        </p:par>
                        <p:par>
                          <p:cTn id="147" fill="hold">
                            <p:stCondLst>
                              <p:cond delay="8500"/>
                            </p:stCondLst>
                            <p:childTnLst>
                              <p:par>
                                <p:cTn id="148" presetID="10" presetClass="entr" presetSubtype="0" fill="hold" grpId="1" nodeType="afterEffect">
                                  <p:stCondLst>
                                    <p:cond delay="20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500"/>
                                        <p:tgtEl>
                                          <p:spTgt spid="53"/>
                                        </p:tgtEl>
                                      </p:cBhvr>
                                    </p:animEffect>
                                  </p:childTnLst>
                                </p:cTn>
                              </p:par>
                              <p:par>
                                <p:cTn id="151" presetID="10" presetClass="entr" presetSubtype="0" fill="hold" grpId="1" nodeType="withEffect">
                                  <p:stCondLst>
                                    <p:cond delay="200"/>
                                  </p:stCondLst>
                                  <p:childTnLst>
                                    <p:set>
                                      <p:cBhvr>
                                        <p:cTn id="152" dur="1" fill="hold">
                                          <p:stCondLst>
                                            <p:cond delay="0"/>
                                          </p:stCondLst>
                                        </p:cTn>
                                        <p:tgtEl>
                                          <p:spTgt spid="55"/>
                                        </p:tgtEl>
                                        <p:attrNameLst>
                                          <p:attrName>style.visibility</p:attrName>
                                        </p:attrNameLst>
                                      </p:cBhvr>
                                      <p:to>
                                        <p:strVal val="visible"/>
                                      </p:to>
                                    </p:set>
                                    <p:animEffect transition="in" filter="fade">
                                      <p:cBhvr>
                                        <p:cTn id="153" dur="500"/>
                                        <p:tgtEl>
                                          <p:spTgt spid="55"/>
                                        </p:tgtEl>
                                      </p:cBhvr>
                                    </p:animEffect>
                                  </p:childTnLst>
                                </p:cTn>
                              </p:par>
                              <p:par>
                                <p:cTn id="154" presetID="10" presetClass="entr" presetSubtype="0" fill="hold" grpId="1" nodeType="withEffect">
                                  <p:stCondLst>
                                    <p:cond delay="200"/>
                                  </p:stCondLst>
                                  <p:childTnLst>
                                    <p:set>
                                      <p:cBhvr>
                                        <p:cTn id="155" dur="1" fill="hold">
                                          <p:stCondLst>
                                            <p:cond delay="0"/>
                                          </p:stCondLst>
                                        </p:cTn>
                                        <p:tgtEl>
                                          <p:spTgt spid="54"/>
                                        </p:tgtEl>
                                        <p:attrNameLst>
                                          <p:attrName>style.visibility</p:attrName>
                                        </p:attrNameLst>
                                      </p:cBhvr>
                                      <p:to>
                                        <p:strVal val="visible"/>
                                      </p:to>
                                    </p:set>
                                    <p:animEffect transition="in" filter="fade">
                                      <p:cBhvr>
                                        <p:cTn id="156" dur="500"/>
                                        <p:tgtEl>
                                          <p:spTgt spid="54"/>
                                        </p:tgtEl>
                                      </p:cBhvr>
                                    </p:animEffect>
                                  </p:childTnLst>
                                </p:cTn>
                              </p:par>
                              <p:par>
                                <p:cTn id="157" presetID="10" presetClass="entr" presetSubtype="0" fill="hold" grpId="2" nodeType="withEffect">
                                  <p:stCondLst>
                                    <p:cond delay="20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par>
                                <p:cTn id="160" presetID="63" presetClass="path" presetSubtype="0" accel="30000" decel="30000" fill="hold" grpId="0" nodeType="withEffect">
                                  <p:stCondLst>
                                    <p:cond delay="0"/>
                                  </p:stCondLst>
                                  <p:childTnLst>
                                    <p:animMotion origin="layout" path="M -4.58333E-6 -7.40741E-7 L 0.09402 -7.40741E-7 " pathEditMode="relative" rAng="0" ptsTypes="AA">
                                      <p:cBhvr>
                                        <p:cTn id="161" dur="1000" fill="hold"/>
                                        <p:tgtEl>
                                          <p:spTgt spid="53"/>
                                        </p:tgtEl>
                                        <p:attrNameLst>
                                          <p:attrName>ppt_x</p:attrName>
                                          <p:attrName>ppt_y</p:attrName>
                                        </p:attrNameLst>
                                      </p:cBhvr>
                                      <p:rCtr x="4701" y="0"/>
                                    </p:animMotion>
                                  </p:childTnLst>
                                </p:cTn>
                              </p:par>
                              <p:par>
                                <p:cTn id="162" presetID="63" presetClass="path" presetSubtype="0" accel="30000" decel="30000" fill="hold" grpId="0" nodeType="withEffect">
                                  <p:stCondLst>
                                    <p:cond delay="300"/>
                                  </p:stCondLst>
                                  <p:childTnLst>
                                    <p:animMotion origin="layout" path="M -4.58333E-6 1.85185E-6 L 0.09402 -0.00023 " pathEditMode="relative" rAng="0" ptsTypes="AA">
                                      <p:cBhvr>
                                        <p:cTn id="163" dur="1000" fill="hold"/>
                                        <p:tgtEl>
                                          <p:spTgt spid="55"/>
                                        </p:tgtEl>
                                        <p:attrNameLst>
                                          <p:attrName>ppt_x</p:attrName>
                                          <p:attrName>ppt_y</p:attrName>
                                        </p:attrNameLst>
                                      </p:cBhvr>
                                      <p:rCtr x="4701" y="-23"/>
                                    </p:animMotion>
                                  </p:childTnLst>
                                </p:cTn>
                              </p:par>
                              <p:par>
                                <p:cTn id="164" presetID="63" presetClass="path" presetSubtype="0" accel="30000" decel="30000" fill="hold" grpId="0" nodeType="withEffect">
                                  <p:stCondLst>
                                    <p:cond delay="300"/>
                                  </p:stCondLst>
                                  <p:childTnLst>
                                    <p:animMotion origin="layout" path="M -4.58333E-6 4.44444E-6 L 0.09402 -0.00047 " pathEditMode="relative" rAng="0" ptsTypes="AA">
                                      <p:cBhvr>
                                        <p:cTn id="165" dur="1000" fill="hold"/>
                                        <p:tgtEl>
                                          <p:spTgt spid="54"/>
                                        </p:tgtEl>
                                        <p:attrNameLst>
                                          <p:attrName>ppt_x</p:attrName>
                                          <p:attrName>ppt_y</p:attrName>
                                        </p:attrNameLst>
                                      </p:cBhvr>
                                      <p:rCtr x="4701" y="-23"/>
                                    </p:animMotion>
                                  </p:childTnLst>
                                </p:cTn>
                              </p:par>
                              <p:par>
                                <p:cTn id="166" presetID="22" presetClass="entr" presetSubtype="8" fill="hold" grpId="0" nodeType="withEffect">
                                  <p:stCondLst>
                                    <p:cond delay="300"/>
                                  </p:stCondLst>
                                  <p:childTnLst>
                                    <p:set>
                                      <p:cBhvr>
                                        <p:cTn id="167" dur="1" fill="hold">
                                          <p:stCondLst>
                                            <p:cond delay="0"/>
                                          </p:stCondLst>
                                        </p:cTn>
                                        <p:tgtEl>
                                          <p:spTgt spid="88"/>
                                        </p:tgtEl>
                                        <p:attrNameLst>
                                          <p:attrName>style.visibility</p:attrName>
                                        </p:attrNameLst>
                                      </p:cBhvr>
                                      <p:to>
                                        <p:strVal val="visible"/>
                                      </p:to>
                                    </p:set>
                                    <p:animEffect transition="in" filter="wipe(left)">
                                      <p:cBhvr>
                                        <p:cTn id="168" dur="2500"/>
                                        <p:tgtEl>
                                          <p:spTgt spid="88"/>
                                        </p:tgtEl>
                                      </p:cBhvr>
                                    </p:animEffect>
                                  </p:childTnLst>
                                </p:cTn>
                              </p:par>
                              <p:par>
                                <p:cTn id="169" presetID="22" presetClass="exit" presetSubtype="8" fill="hold" grpId="1" nodeType="withEffect">
                                  <p:stCondLst>
                                    <p:cond delay="800"/>
                                  </p:stCondLst>
                                  <p:childTnLst>
                                    <p:animEffect transition="out" filter="wipe(left)">
                                      <p:cBhvr>
                                        <p:cTn id="170" dur="2500"/>
                                        <p:tgtEl>
                                          <p:spTgt spid="88"/>
                                        </p:tgtEl>
                                      </p:cBhvr>
                                    </p:animEffect>
                                    <p:set>
                                      <p:cBhvr>
                                        <p:cTn id="171" dur="1" fill="hold">
                                          <p:stCondLst>
                                            <p:cond delay="2499"/>
                                          </p:stCondLst>
                                        </p:cTn>
                                        <p:tgtEl>
                                          <p:spTgt spid="88"/>
                                        </p:tgtEl>
                                        <p:attrNameLst>
                                          <p:attrName>style.visibility</p:attrName>
                                        </p:attrNameLst>
                                      </p:cBhvr>
                                      <p:to>
                                        <p:strVal val="hidden"/>
                                      </p:to>
                                    </p:set>
                                  </p:childTnLst>
                                </p:cTn>
                              </p:par>
                            </p:childTnLst>
                          </p:cTn>
                        </p:par>
                        <p:par>
                          <p:cTn id="172" fill="hold">
                            <p:stCondLst>
                              <p:cond delay="11800"/>
                            </p:stCondLst>
                            <p:childTnLst>
                              <p:par>
                                <p:cTn id="173" presetID="10" presetClass="entr" presetSubtype="0" fill="hold" grpId="0" nodeType="afterEffect">
                                  <p:stCondLst>
                                    <p:cond delay="0"/>
                                  </p:stCondLst>
                                  <p:childTnLst>
                                    <p:set>
                                      <p:cBhvr>
                                        <p:cTn id="174" dur="1" fill="hold">
                                          <p:stCondLst>
                                            <p:cond delay="0"/>
                                          </p:stCondLst>
                                        </p:cTn>
                                        <p:tgtEl>
                                          <p:spTgt spid="56"/>
                                        </p:tgtEl>
                                        <p:attrNameLst>
                                          <p:attrName>style.visibility</p:attrName>
                                        </p:attrNameLst>
                                      </p:cBhvr>
                                      <p:to>
                                        <p:strVal val="visible"/>
                                      </p:to>
                                    </p:set>
                                    <p:animEffect transition="in" filter="fade">
                                      <p:cBhvr>
                                        <p:cTn id="175" dur="1000"/>
                                        <p:tgtEl>
                                          <p:spTgt spid="56"/>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58"/>
                                        </p:tgtEl>
                                        <p:attrNameLst>
                                          <p:attrName>style.visibility</p:attrName>
                                        </p:attrNameLst>
                                      </p:cBhvr>
                                      <p:to>
                                        <p:strVal val="visible"/>
                                      </p:to>
                                    </p:set>
                                    <p:animEffect transition="in" filter="fade">
                                      <p:cBhvr>
                                        <p:cTn id="178" dur="1000"/>
                                        <p:tgtEl>
                                          <p:spTgt spid="5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fade">
                                      <p:cBhvr>
                                        <p:cTn id="181" dur="1000"/>
                                        <p:tgtEl>
                                          <p:spTgt spid="57"/>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59"/>
                                        </p:tgtEl>
                                        <p:attrNameLst>
                                          <p:attrName>style.visibility</p:attrName>
                                        </p:attrNameLst>
                                      </p:cBhvr>
                                      <p:to>
                                        <p:strVal val="visible"/>
                                      </p:to>
                                    </p:set>
                                    <p:animEffect transition="in" filter="fade">
                                      <p:cBhvr>
                                        <p:cTn id="184" dur="1000"/>
                                        <p:tgtEl>
                                          <p:spTgt spid="5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0"/>
                                        </p:tgtEl>
                                        <p:attrNameLst>
                                          <p:attrName>style.visibility</p:attrName>
                                        </p:attrNameLst>
                                      </p:cBhvr>
                                      <p:to>
                                        <p:strVal val="visible"/>
                                      </p:to>
                                    </p:set>
                                    <p:animEffect transition="in" filter="fade">
                                      <p:cBhvr>
                                        <p:cTn id="187" dur="1000"/>
                                        <p:tgtEl>
                                          <p:spTgt spid="60"/>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1"/>
                                        </p:tgtEl>
                                        <p:attrNameLst>
                                          <p:attrName>style.visibility</p:attrName>
                                        </p:attrNameLst>
                                      </p:cBhvr>
                                      <p:to>
                                        <p:strVal val="visible"/>
                                      </p:to>
                                    </p:set>
                                    <p:animEffect transition="in" filter="fade">
                                      <p:cBhvr>
                                        <p:cTn id="190" dur="1000"/>
                                        <p:tgtEl>
                                          <p:spTgt spid="61"/>
                                        </p:tgtEl>
                                      </p:cBhvr>
                                    </p:animEffect>
                                  </p:childTnLst>
                                </p:cTn>
                              </p:par>
                              <p:par>
                                <p:cTn id="191" presetID="63" presetClass="path" presetSubtype="0" accel="30000" decel="30000" fill="hold" grpId="1" nodeType="withEffect">
                                  <p:stCondLst>
                                    <p:cond delay="1000"/>
                                  </p:stCondLst>
                                  <p:childTnLst>
                                    <p:animMotion origin="layout" path="M 3.54167E-6 4.81481E-6 L -0.02357 -0.0007 " pathEditMode="relative" rAng="0" ptsTypes="AA">
                                      <p:cBhvr>
                                        <p:cTn id="192" dur="1000" fill="hold"/>
                                        <p:tgtEl>
                                          <p:spTgt spid="56"/>
                                        </p:tgtEl>
                                        <p:attrNameLst>
                                          <p:attrName>ppt_x</p:attrName>
                                          <p:attrName>ppt_y</p:attrName>
                                        </p:attrNameLst>
                                      </p:cBhvr>
                                      <p:rCtr x="-1185" y="-46"/>
                                    </p:animMotion>
                                  </p:childTnLst>
                                </p:cTn>
                              </p:par>
                              <p:par>
                                <p:cTn id="193" presetID="63" presetClass="path" presetSubtype="0" accel="30000" decel="30000" fill="hold" grpId="1" nodeType="withEffect">
                                  <p:stCondLst>
                                    <p:cond delay="1000"/>
                                  </p:stCondLst>
                                  <p:childTnLst>
                                    <p:animMotion origin="layout" path="M 3.54167E-6 3.33333E-6 L -0.02214 -0.01366 " pathEditMode="relative" rAng="0" ptsTypes="AA">
                                      <p:cBhvr>
                                        <p:cTn id="194" dur="1000" fill="hold"/>
                                        <p:tgtEl>
                                          <p:spTgt spid="58"/>
                                        </p:tgtEl>
                                        <p:attrNameLst>
                                          <p:attrName>ppt_x</p:attrName>
                                          <p:attrName>ppt_y</p:attrName>
                                        </p:attrNameLst>
                                      </p:cBhvr>
                                      <p:rCtr x="-1107" y="-694"/>
                                    </p:animMotion>
                                  </p:childTnLst>
                                </p:cTn>
                              </p:par>
                              <p:par>
                                <p:cTn id="195" presetID="63" presetClass="path" presetSubtype="0" accel="30000" decel="30000" fill="hold" grpId="1" nodeType="withEffect">
                                  <p:stCondLst>
                                    <p:cond delay="1000"/>
                                  </p:stCondLst>
                                  <p:childTnLst>
                                    <p:animMotion origin="layout" path="M 3.54167E-6 1.85185E-6 L -0.02357 -0.0007 " pathEditMode="relative" rAng="0" ptsTypes="AA">
                                      <p:cBhvr>
                                        <p:cTn id="196" dur="1000" fill="hold"/>
                                        <p:tgtEl>
                                          <p:spTgt spid="57"/>
                                        </p:tgtEl>
                                        <p:attrNameLst>
                                          <p:attrName>ppt_x</p:attrName>
                                          <p:attrName>ppt_y</p:attrName>
                                        </p:attrNameLst>
                                      </p:cBhvr>
                                      <p:rCtr x="-1185" y="-46"/>
                                    </p:animMotion>
                                  </p:childTnLst>
                                </p:cTn>
                              </p:par>
                              <p:par>
                                <p:cTn id="197" presetID="63" presetClass="path" presetSubtype="0" accel="30000" decel="30000" fill="hold" grpId="1" nodeType="withEffect">
                                  <p:stCondLst>
                                    <p:cond delay="1000"/>
                                  </p:stCondLst>
                                  <p:childTnLst>
                                    <p:animMotion origin="layout" path="M 3.54167E-6 -1.11111E-6 L -0.02214 -0.01342 " pathEditMode="relative" rAng="0" ptsTypes="AA">
                                      <p:cBhvr>
                                        <p:cTn id="198" dur="1000" fill="hold"/>
                                        <p:tgtEl>
                                          <p:spTgt spid="59"/>
                                        </p:tgtEl>
                                        <p:attrNameLst>
                                          <p:attrName>ppt_x</p:attrName>
                                          <p:attrName>ppt_y</p:attrName>
                                        </p:attrNameLst>
                                      </p:cBhvr>
                                      <p:rCtr x="-1107" y="-671"/>
                                    </p:animMotion>
                                  </p:childTnLst>
                                </p:cTn>
                              </p:par>
                              <p:par>
                                <p:cTn id="199" presetID="63" presetClass="path" presetSubtype="0" accel="30000" decel="30000" fill="hold" grpId="1" nodeType="withEffect">
                                  <p:stCondLst>
                                    <p:cond delay="1000"/>
                                  </p:stCondLst>
                                  <p:childTnLst>
                                    <p:animMotion origin="layout" path="M 3.54167E-6 -2.59259E-6 L -0.02357 -2.59259E-6 " pathEditMode="relative" rAng="0" ptsTypes="AA">
                                      <p:cBhvr>
                                        <p:cTn id="200" dur="1000" fill="hold"/>
                                        <p:tgtEl>
                                          <p:spTgt spid="60"/>
                                        </p:tgtEl>
                                        <p:attrNameLst>
                                          <p:attrName>ppt_x</p:attrName>
                                          <p:attrName>ppt_y</p:attrName>
                                        </p:attrNameLst>
                                      </p:cBhvr>
                                      <p:rCtr x="-1185" y="0"/>
                                    </p:animMotion>
                                  </p:childTnLst>
                                </p:cTn>
                              </p:par>
                              <p:par>
                                <p:cTn id="201" presetID="63" presetClass="path" presetSubtype="0" accel="30000" decel="30000" fill="hold" grpId="1" nodeType="withEffect">
                                  <p:stCondLst>
                                    <p:cond delay="1000"/>
                                  </p:stCondLst>
                                  <p:childTnLst>
                                    <p:animMotion origin="layout" path="M 3.54167E-6 -4.07407E-6 L -0.02383 -0.01319 " pathEditMode="relative" rAng="0" ptsTypes="AA">
                                      <p:cBhvr>
                                        <p:cTn id="202" dur="1000" fill="hold"/>
                                        <p:tgtEl>
                                          <p:spTgt spid="61"/>
                                        </p:tgtEl>
                                        <p:attrNameLst>
                                          <p:attrName>ppt_x</p:attrName>
                                          <p:attrName>ppt_y</p:attrName>
                                        </p:attrNameLst>
                                      </p:cBhvr>
                                      <p:rCtr x="-1198" y="-671"/>
                                    </p:animMotion>
                                  </p:childTnLst>
                                </p:cTn>
                              </p:par>
                            </p:childTnLst>
                          </p:cTn>
                        </p:par>
                        <p:par>
                          <p:cTn id="203" fill="hold">
                            <p:stCondLst>
                              <p:cond delay="13800"/>
                            </p:stCondLst>
                            <p:childTnLst>
                              <p:par>
                                <p:cTn id="204" presetID="26" presetClass="emph" presetSubtype="0" fill="hold" grpId="2" nodeType="afterEffect">
                                  <p:stCondLst>
                                    <p:cond delay="0"/>
                                  </p:stCondLst>
                                  <p:childTnLst>
                                    <p:animEffect transition="out" filter="fade">
                                      <p:cBhvr>
                                        <p:cTn id="205" dur="1000" tmFilter="0, 0; .2, .5; .8, .5; 1, 0"/>
                                        <p:tgtEl>
                                          <p:spTgt spid="53"/>
                                        </p:tgtEl>
                                      </p:cBhvr>
                                    </p:animEffect>
                                    <p:animScale>
                                      <p:cBhvr>
                                        <p:cTn id="206" dur="500" autoRev="1" fill="hold"/>
                                        <p:tgtEl>
                                          <p:spTgt spid="53"/>
                                        </p:tgtEl>
                                      </p:cBhvr>
                                      <p:by x="105000" y="105000"/>
                                    </p:animScale>
                                  </p:childTnLst>
                                </p:cTn>
                              </p:par>
                              <p:par>
                                <p:cTn id="207" presetID="26" presetClass="emph" presetSubtype="0" fill="hold" grpId="2" nodeType="withEffect">
                                  <p:stCondLst>
                                    <p:cond delay="0"/>
                                  </p:stCondLst>
                                  <p:childTnLst>
                                    <p:animEffect transition="out" filter="fade">
                                      <p:cBhvr>
                                        <p:cTn id="208" dur="1000" tmFilter="0, 0; .2, .5; .8, .5; 1, 0"/>
                                        <p:tgtEl>
                                          <p:spTgt spid="55"/>
                                        </p:tgtEl>
                                      </p:cBhvr>
                                    </p:animEffect>
                                    <p:animScale>
                                      <p:cBhvr>
                                        <p:cTn id="209" dur="500" autoRev="1" fill="hold"/>
                                        <p:tgtEl>
                                          <p:spTgt spid="55"/>
                                        </p:tgtEl>
                                      </p:cBhvr>
                                      <p:by x="105000" y="105000"/>
                                    </p:animScale>
                                  </p:childTnLst>
                                </p:cTn>
                              </p:par>
                              <p:par>
                                <p:cTn id="210" presetID="26" presetClass="emph" presetSubtype="0" fill="hold" grpId="3" nodeType="withEffect">
                                  <p:stCondLst>
                                    <p:cond delay="0"/>
                                  </p:stCondLst>
                                  <p:childTnLst>
                                    <p:animEffect transition="out" filter="fade">
                                      <p:cBhvr>
                                        <p:cTn id="211" dur="1000" tmFilter="0, 0; .2, .5; .8, .5; 1, 0"/>
                                        <p:tgtEl>
                                          <p:spTgt spid="54"/>
                                        </p:tgtEl>
                                      </p:cBhvr>
                                    </p:animEffect>
                                    <p:animScale>
                                      <p:cBhvr>
                                        <p:cTn id="212" dur="500" autoRev="1" fill="hold"/>
                                        <p:tgtEl>
                                          <p:spTgt spid="54"/>
                                        </p:tgtEl>
                                      </p:cBhvr>
                                      <p:by x="105000" y="105000"/>
                                    </p:animScale>
                                  </p:childTnLst>
                                </p:cTn>
                              </p:par>
                              <p:par>
                                <p:cTn id="213" presetID="26" presetClass="emph" presetSubtype="0" fill="hold" grpId="2" nodeType="withEffect">
                                  <p:stCondLst>
                                    <p:cond delay="0"/>
                                  </p:stCondLst>
                                  <p:childTnLst>
                                    <p:animEffect transition="out" filter="fade">
                                      <p:cBhvr>
                                        <p:cTn id="214" dur="1000" tmFilter="0, 0; .2, .5; .8, .5; 1, 0"/>
                                        <p:tgtEl>
                                          <p:spTgt spid="56"/>
                                        </p:tgtEl>
                                      </p:cBhvr>
                                    </p:animEffect>
                                    <p:animScale>
                                      <p:cBhvr>
                                        <p:cTn id="215" dur="500" autoRev="1" fill="hold"/>
                                        <p:tgtEl>
                                          <p:spTgt spid="56"/>
                                        </p:tgtEl>
                                      </p:cBhvr>
                                      <p:by x="105000" y="105000"/>
                                    </p:animScale>
                                  </p:childTnLst>
                                </p:cTn>
                              </p:par>
                              <p:par>
                                <p:cTn id="216" presetID="26" presetClass="emph" presetSubtype="0" fill="hold" grpId="2" nodeType="withEffect">
                                  <p:stCondLst>
                                    <p:cond delay="0"/>
                                  </p:stCondLst>
                                  <p:childTnLst>
                                    <p:animEffect transition="out" filter="fade">
                                      <p:cBhvr>
                                        <p:cTn id="217" dur="1000" tmFilter="0, 0; .2, .5; .8, .5; 1, 0"/>
                                        <p:tgtEl>
                                          <p:spTgt spid="58"/>
                                        </p:tgtEl>
                                      </p:cBhvr>
                                    </p:animEffect>
                                    <p:animScale>
                                      <p:cBhvr>
                                        <p:cTn id="218" dur="500" autoRev="1" fill="hold"/>
                                        <p:tgtEl>
                                          <p:spTgt spid="58"/>
                                        </p:tgtEl>
                                      </p:cBhvr>
                                      <p:by x="105000" y="105000"/>
                                    </p:animScale>
                                  </p:childTnLst>
                                </p:cTn>
                              </p:par>
                              <p:par>
                                <p:cTn id="219" presetID="26" presetClass="emph" presetSubtype="0" fill="hold" grpId="2" nodeType="withEffect">
                                  <p:stCondLst>
                                    <p:cond delay="0"/>
                                  </p:stCondLst>
                                  <p:childTnLst>
                                    <p:animEffect transition="out" filter="fade">
                                      <p:cBhvr>
                                        <p:cTn id="220" dur="1000" tmFilter="0, 0; .2, .5; .8, .5; 1, 0"/>
                                        <p:tgtEl>
                                          <p:spTgt spid="57"/>
                                        </p:tgtEl>
                                      </p:cBhvr>
                                    </p:animEffect>
                                    <p:animScale>
                                      <p:cBhvr>
                                        <p:cTn id="221" dur="500" autoRev="1" fill="hold"/>
                                        <p:tgtEl>
                                          <p:spTgt spid="57"/>
                                        </p:tgtEl>
                                      </p:cBhvr>
                                      <p:by x="105000" y="105000"/>
                                    </p:animScale>
                                  </p:childTnLst>
                                </p:cTn>
                              </p:par>
                              <p:par>
                                <p:cTn id="222" presetID="26" presetClass="emph" presetSubtype="0" fill="hold" grpId="2" nodeType="withEffect">
                                  <p:stCondLst>
                                    <p:cond delay="0"/>
                                  </p:stCondLst>
                                  <p:childTnLst>
                                    <p:animEffect transition="out" filter="fade">
                                      <p:cBhvr>
                                        <p:cTn id="223" dur="1000" tmFilter="0, 0; .2, .5; .8, .5; 1, 0"/>
                                        <p:tgtEl>
                                          <p:spTgt spid="59"/>
                                        </p:tgtEl>
                                      </p:cBhvr>
                                    </p:animEffect>
                                    <p:animScale>
                                      <p:cBhvr>
                                        <p:cTn id="224" dur="500" autoRev="1" fill="hold"/>
                                        <p:tgtEl>
                                          <p:spTgt spid="59"/>
                                        </p:tgtEl>
                                      </p:cBhvr>
                                      <p:by x="105000" y="105000"/>
                                    </p:animScale>
                                  </p:childTnLst>
                                </p:cTn>
                              </p:par>
                              <p:par>
                                <p:cTn id="225" presetID="26" presetClass="emph" presetSubtype="0" fill="hold" grpId="2" nodeType="withEffect">
                                  <p:stCondLst>
                                    <p:cond delay="0"/>
                                  </p:stCondLst>
                                  <p:childTnLst>
                                    <p:animEffect transition="out" filter="fade">
                                      <p:cBhvr>
                                        <p:cTn id="226" dur="1000" tmFilter="0, 0; .2, .5; .8, .5; 1, 0"/>
                                        <p:tgtEl>
                                          <p:spTgt spid="60"/>
                                        </p:tgtEl>
                                      </p:cBhvr>
                                    </p:animEffect>
                                    <p:animScale>
                                      <p:cBhvr>
                                        <p:cTn id="227" dur="500" autoRev="1" fill="hold"/>
                                        <p:tgtEl>
                                          <p:spTgt spid="60"/>
                                        </p:tgtEl>
                                      </p:cBhvr>
                                      <p:by x="105000" y="105000"/>
                                    </p:animScale>
                                  </p:childTnLst>
                                </p:cTn>
                              </p:par>
                              <p:par>
                                <p:cTn id="228" presetID="26" presetClass="emph" presetSubtype="0" fill="hold" grpId="2" nodeType="withEffect">
                                  <p:stCondLst>
                                    <p:cond delay="0"/>
                                  </p:stCondLst>
                                  <p:childTnLst>
                                    <p:animEffect transition="out" filter="fade">
                                      <p:cBhvr>
                                        <p:cTn id="229" dur="1000" tmFilter="0, 0; .2, .5; .8, .5; 1, 0"/>
                                        <p:tgtEl>
                                          <p:spTgt spid="61"/>
                                        </p:tgtEl>
                                      </p:cBhvr>
                                    </p:animEffect>
                                    <p:animScale>
                                      <p:cBhvr>
                                        <p:cTn id="230" dur="500" autoRev="1" fill="hold"/>
                                        <p:tgtEl>
                                          <p:spTgt spid="61"/>
                                        </p:tgtEl>
                                      </p:cBhvr>
                                      <p:by x="105000" y="105000"/>
                                    </p:animScale>
                                  </p:childTnLst>
                                </p:cTn>
                              </p:par>
                              <p:par>
                                <p:cTn id="231" presetID="10" presetClass="exit" presetSubtype="0" fill="hold" grpId="3" nodeType="withEffect">
                                  <p:stCondLst>
                                    <p:cond delay="250"/>
                                  </p:stCondLst>
                                  <p:childTnLst>
                                    <p:animEffect transition="out" filter="fade">
                                      <p:cBhvr>
                                        <p:cTn id="232" dur="500"/>
                                        <p:tgtEl>
                                          <p:spTgt spid="53"/>
                                        </p:tgtEl>
                                      </p:cBhvr>
                                    </p:animEffect>
                                    <p:set>
                                      <p:cBhvr>
                                        <p:cTn id="233" dur="1" fill="hold">
                                          <p:stCondLst>
                                            <p:cond delay="499"/>
                                          </p:stCondLst>
                                        </p:cTn>
                                        <p:tgtEl>
                                          <p:spTgt spid="53"/>
                                        </p:tgtEl>
                                        <p:attrNameLst>
                                          <p:attrName>style.visibility</p:attrName>
                                        </p:attrNameLst>
                                      </p:cBhvr>
                                      <p:to>
                                        <p:strVal val="hidden"/>
                                      </p:to>
                                    </p:set>
                                  </p:childTnLst>
                                </p:cTn>
                              </p:par>
                              <p:par>
                                <p:cTn id="234" presetID="10" presetClass="exit" presetSubtype="0" fill="hold" grpId="3" nodeType="withEffect">
                                  <p:stCondLst>
                                    <p:cond delay="750"/>
                                  </p:stCondLst>
                                  <p:childTnLst>
                                    <p:animEffect transition="out" filter="fade">
                                      <p:cBhvr>
                                        <p:cTn id="235" dur="500"/>
                                        <p:tgtEl>
                                          <p:spTgt spid="55"/>
                                        </p:tgtEl>
                                      </p:cBhvr>
                                    </p:animEffect>
                                    <p:set>
                                      <p:cBhvr>
                                        <p:cTn id="236" dur="1" fill="hold">
                                          <p:stCondLst>
                                            <p:cond delay="499"/>
                                          </p:stCondLst>
                                        </p:cTn>
                                        <p:tgtEl>
                                          <p:spTgt spid="55"/>
                                        </p:tgtEl>
                                        <p:attrNameLst>
                                          <p:attrName>style.visibility</p:attrName>
                                        </p:attrNameLst>
                                      </p:cBhvr>
                                      <p:to>
                                        <p:strVal val="hidden"/>
                                      </p:to>
                                    </p:set>
                                  </p:childTnLst>
                                </p:cTn>
                              </p:par>
                              <p:par>
                                <p:cTn id="237" presetID="10" presetClass="exit" presetSubtype="0" fill="hold" grpId="4" nodeType="withEffect">
                                  <p:stCondLst>
                                    <p:cond delay="1000"/>
                                  </p:stCondLst>
                                  <p:childTnLst>
                                    <p:animEffect transition="out" filter="fade">
                                      <p:cBhvr>
                                        <p:cTn id="238" dur="500"/>
                                        <p:tgtEl>
                                          <p:spTgt spid="54"/>
                                        </p:tgtEl>
                                      </p:cBhvr>
                                    </p:animEffect>
                                    <p:set>
                                      <p:cBhvr>
                                        <p:cTn id="239" dur="1" fill="hold">
                                          <p:stCondLst>
                                            <p:cond delay="499"/>
                                          </p:stCondLst>
                                        </p:cTn>
                                        <p:tgtEl>
                                          <p:spTgt spid="54"/>
                                        </p:tgtEl>
                                        <p:attrNameLst>
                                          <p:attrName>style.visibility</p:attrName>
                                        </p:attrNameLst>
                                      </p:cBhvr>
                                      <p:to>
                                        <p:strVal val="hidden"/>
                                      </p:to>
                                    </p:set>
                                  </p:childTnLst>
                                </p:cTn>
                              </p:par>
                              <p:par>
                                <p:cTn id="240" presetID="10" presetClass="exit" presetSubtype="0" fill="hold" grpId="3" nodeType="withEffect">
                                  <p:stCondLst>
                                    <p:cond delay="1250"/>
                                  </p:stCondLst>
                                  <p:childTnLst>
                                    <p:animEffect transition="out" filter="fade">
                                      <p:cBhvr>
                                        <p:cTn id="241" dur="500"/>
                                        <p:tgtEl>
                                          <p:spTgt spid="56"/>
                                        </p:tgtEl>
                                      </p:cBhvr>
                                    </p:animEffect>
                                    <p:set>
                                      <p:cBhvr>
                                        <p:cTn id="242" dur="1" fill="hold">
                                          <p:stCondLst>
                                            <p:cond delay="499"/>
                                          </p:stCondLst>
                                        </p:cTn>
                                        <p:tgtEl>
                                          <p:spTgt spid="56"/>
                                        </p:tgtEl>
                                        <p:attrNameLst>
                                          <p:attrName>style.visibility</p:attrName>
                                        </p:attrNameLst>
                                      </p:cBhvr>
                                      <p:to>
                                        <p:strVal val="hidden"/>
                                      </p:to>
                                    </p:set>
                                  </p:childTnLst>
                                </p:cTn>
                              </p:par>
                              <p:par>
                                <p:cTn id="243" presetID="10" presetClass="exit" presetSubtype="0" fill="hold" grpId="3" nodeType="withEffect">
                                  <p:stCondLst>
                                    <p:cond delay="1500"/>
                                  </p:stCondLst>
                                  <p:childTnLst>
                                    <p:animEffect transition="out" filter="fade">
                                      <p:cBhvr>
                                        <p:cTn id="244" dur="500"/>
                                        <p:tgtEl>
                                          <p:spTgt spid="58"/>
                                        </p:tgtEl>
                                      </p:cBhvr>
                                    </p:animEffect>
                                    <p:set>
                                      <p:cBhvr>
                                        <p:cTn id="245" dur="1" fill="hold">
                                          <p:stCondLst>
                                            <p:cond delay="499"/>
                                          </p:stCondLst>
                                        </p:cTn>
                                        <p:tgtEl>
                                          <p:spTgt spid="58"/>
                                        </p:tgtEl>
                                        <p:attrNameLst>
                                          <p:attrName>style.visibility</p:attrName>
                                        </p:attrNameLst>
                                      </p:cBhvr>
                                      <p:to>
                                        <p:strVal val="hidden"/>
                                      </p:to>
                                    </p:set>
                                  </p:childTnLst>
                                </p:cTn>
                              </p:par>
                              <p:par>
                                <p:cTn id="246" presetID="10" presetClass="exit" presetSubtype="0" fill="hold" grpId="3" nodeType="withEffect">
                                  <p:stCondLst>
                                    <p:cond delay="1750"/>
                                  </p:stCondLst>
                                  <p:childTnLst>
                                    <p:animEffect transition="out" filter="fade">
                                      <p:cBhvr>
                                        <p:cTn id="247" dur="500"/>
                                        <p:tgtEl>
                                          <p:spTgt spid="57"/>
                                        </p:tgtEl>
                                      </p:cBhvr>
                                    </p:animEffect>
                                    <p:set>
                                      <p:cBhvr>
                                        <p:cTn id="248" dur="1" fill="hold">
                                          <p:stCondLst>
                                            <p:cond delay="499"/>
                                          </p:stCondLst>
                                        </p:cTn>
                                        <p:tgtEl>
                                          <p:spTgt spid="57"/>
                                        </p:tgtEl>
                                        <p:attrNameLst>
                                          <p:attrName>style.visibility</p:attrName>
                                        </p:attrNameLst>
                                      </p:cBhvr>
                                      <p:to>
                                        <p:strVal val="hidden"/>
                                      </p:to>
                                    </p:set>
                                  </p:childTnLst>
                                </p:cTn>
                              </p:par>
                              <p:par>
                                <p:cTn id="249" presetID="10" presetClass="exit" presetSubtype="0" fill="hold" grpId="3" nodeType="withEffect">
                                  <p:stCondLst>
                                    <p:cond delay="2000"/>
                                  </p:stCondLst>
                                  <p:childTnLst>
                                    <p:animEffect transition="out" filter="fade">
                                      <p:cBhvr>
                                        <p:cTn id="250" dur="500"/>
                                        <p:tgtEl>
                                          <p:spTgt spid="59"/>
                                        </p:tgtEl>
                                      </p:cBhvr>
                                    </p:animEffect>
                                    <p:set>
                                      <p:cBhvr>
                                        <p:cTn id="251" dur="1" fill="hold">
                                          <p:stCondLst>
                                            <p:cond delay="499"/>
                                          </p:stCondLst>
                                        </p:cTn>
                                        <p:tgtEl>
                                          <p:spTgt spid="59"/>
                                        </p:tgtEl>
                                        <p:attrNameLst>
                                          <p:attrName>style.visibility</p:attrName>
                                        </p:attrNameLst>
                                      </p:cBhvr>
                                      <p:to>
                                        <p:strVal val="hidden"/>
                                      </p:to>
                                    </p:set>
                                  </p:childTnLst>
                                </p:cTn>
                              </p:par>
                              <p:par>
                                <p:cTn id="252" presetID="10" presetClass="exit" presetSubtype="0" fill="hold" grpId="3" nodeType="withEffect">
                                  <p:stCondLst>
                                    <p:cond delay="2250"/>
                                  </p:stCondLst>
                                  <p:childTnLst>
                                    <p:animEffect transition="out" filter="fade">
                                      <p:cBhvr>
                                        <p:cTn id="253" dur="500"/>
                                        <p:tgtEl>
                                          <p:spTgt spid="60"/>
                                        </p:tgtEl>
                                      </p:cBhvr>
                                    </p:animEffect>
                                    <p:set>
                                      <p:cBhvr>
                                        <p:cTn id="254" dur="1" fill="hold">
                                          <p:stCondLst>
                                            <p:cond delay="499"/>
                                          </p:stCondLst>
                                        </p:cTn>
                                        <p:tgtEl>
                                          <p:spTgt spid="60"/>
                                        </p:tgtEl>
                                        <p:attrNameLst>
                                          <p:attrName>style.visibility</p:attrName>
                                        </p:attrNameLst>
                                      </p:cBhvr>
                                      <p:to>
                                        <p:strVal val="hidden"/>
                                      </p:to>
                                    </p:set>
                                  </p:childTnLst>
                                </p:cTn>
                              </p:par>
                              <p:par>
                                <p:cTn id="255" presetID="10" presetClass="exit" presetSubtype="0" fill="hold" grpId="3" nodeType="withEffect">
                                  <p:stCondLst>
                                    <p:cond delay="2500"/>
                                  </p:stCondLst>
                                  <p:childTnLst>
                                    <p:animEffect transition="out" filter="fade">
                                      <p:cBhvr>
                                        <p:cTn id="256" dur="500"/>
                                        <p:tgtEl>
                                          <p:spTgt spid="61"/>
                                        </p:tgtEl>
                                      </p:cBhvr>
                                    </p:animEffect>
                                    <p:set>
                                      <p:cBhvr>
                                        <p:cTn id="257" dur="1" fill="hold">
                                          <p:stCondLst>
                                            <p:cond delay="499"/>
                                          </p:stCondLst>
                                        </p:cTn>
                                        <p:tgtEl>
                                          <p:spTgt spid="61"/>
                                        </p:tgtEl>
                                        <p:attrNameLst>
                                          <p:attrName>style.visibility</p:attrName>
                                        </p:attrNameLst>
                                      </p:cBhvr>
                                      <p:to>
                                        <p:strVal val="hidden"/>
                                      </p:to>
                                    </p:set>
                                  </p:childTnLst>
                                </p:cTn>
                              </p:par>
                            </p:childTnLst>
                          </p:cTn>
                        </p:par>
                        <p:par>
                          <p:cTn id="258" fill="hold">
                            <p:stCondLst>
                              <p:cond delay="16800"/>
                            </p:stCondLst>
                            <p:childTnLst>
                              <p:par>
                                <p:cTn id="259" presetID="10" presetClass="entr" presetSubtype="0" fill="hold" grpId="1" nodeType="afterEffect">
                                  <p:stCondLst>
                                    <p:cond delay="0"/>
                                  </p:stCondLst>
                                  <p:childTnLst>
                                    <p:set>
                                      <p:cBhvr>
                                        <p:cTn id="260" dur="1" fill="hold">
                                          <p:stCondLst>
                                            <p:cond delay="0"/>
                                          </p:stCondLst>
                                        </p:cTn>
                                        <p:tgtEl>
                                          <p:spTgt spid="75"/>
                                        </p:tgtEl>
                                        <p:attrNameLst>
                                          <p:attrName>style.visibility</p:attrName>
                                        </p:attrNameLst>
                                      </p:cBhvr>
                                      <p:to>
                                        <p:strVal val="visible"/>
                                      </p:to>
                                    </p:set>
                                    <p:animEffect transition="in" filter="fade">
                                      <p:cBhvr>
                                        <p:cTn id="261" dur="500"/>
                                        <p:tgtEl>
                                          <p:spTgt spid="75"/>
                                        </p:tgtEl>
                                      </p:cBhvr>
                                    </p:animEffect>
                                  </p:childTnLst>
                                </p:cTn>
                              </p:par>
                              <p:par>
                                <p:cTn id="262" presetID="10" presetClass="entr" presetSubtype="0" fill="hold" grpId="1" nodeType="withEffect">
                                  <p:stCondLst>
                                    <p:cond delay="250"/>
                                  </p:stCondLst>
                                  <p:childTnLst>
                                    <p:set>
                                      <p:cBhvr>
                                        <p:cTn id="263" dur="1" fill="hold">
                                          <p:stCondLst>
                                            <p:cond delay="0"/>
                                          </p:stCondLst>
                                        </p:cTn>
                                        <p:tgtEl>
                                          <p:spTgt spid="77"/>
                                        </p:tgtEl>
                                        <p:attrNameLst>
                                          <p:attrName>style.visibility</p:attrName>
                                        </p:attrNameLst>
                                      </p:cBhvr>
                                      <p:to>
                                        <p:strVal val="visible"/>
                                      </p:to>
                                    </p:set>
                                    <p:animEffect transition="in" filter="fade">
                                      <p:cBhvr>
                                        <p:cTn id="264" dur="500"/>
                                        <p:tgtEl>
                                          <p:spTgt spid="77"/>
                                        </p:tgtEl>
                                      </p:cBhvr>
                                    </p:animEffect>
                                  </p:childTnLst>
                                </p:cTn>
                              </p:par>
                              <p:par>
                                <p:cTn id="265" presetID="10" presetClass="entr" presetSubtype="0" fill="hold" grpId="1" nodeType="withEffect">
                                  <p:stCondLst>
                                    <p:cond delay="500"/>
                                  </p:stCondLst>
                                  <p:childTnLst>
                                    <p:set>
                                      <p:cBhvr>
                                        <p:cTn id="266" dur="1" fill="hold">
                                          <p:stCondLst>
                                            <p:cond delay="0"/>
                                          </p:stCondLst>
                                        </p:cTn>
                                        <p:tgtEl>
                                          <p:spTgt spid="76"/>
                                        </p:tgtEl>
                                        <p:attrNameLst>
                                          <p:attrName>style.visibility</p:attrName>
                                        </p:attrNameLst>
                                      </p:cBhvr>
                                      <p:to>
                                        <p:strVal val="visible"/>
                                      </p:to>
                                    </p:set>
                                    <p:animEffect transition="in" filter="fade">
                                      <p:cBhvr>
                                        <p:cTn id="267" dur="500"/>
                                        <p:tgtEl>
                                          <p:spTgt spid="76"/>
                                        </p:tgtEl>
                                      </p:cBhvr>
                                    </p:animEffect>
                                  </p:childTnLst>
                                </p:cTn>
                              </p:par>
                              <p:par>
                                <p:cTn id="268" presetID="10" presetClass="entr" presetSubtype="0" fill="hold" grpId="2" nodeType="withEffect">
                                  <p:stCondLst>
                                    <p:cond delay="750"/>
                                  </p:stCondLst>
                                  <p:childTnLst>
                                    <p:set>
                                      <p:cBhvr>
                                        <p:cTn id="269" dur="1" fill="hold">
                                          <p:stCondLst>
                                            <p:cond delay="0"/>
                                          </p:stCondLst>
                                        </p:cTn>
                                        <p:tgtEl>
                                          <p:spTgt spid="76"/>
                                        </p:tgtEl>
                                        <p:attrNameLst>
                                          <p:attrName>style.visibility</p:attrName>
                                        </p:attrNameLst>
                                      </p:cBhvr>
                                      <p:to>
                                        <p:strVal val="visible"/>
                                      </p:to>
                                    </p:set>
                                    <p:animEffect transition="in" filter="fade">
                                      <p:cBhvr>
                                        <p:cTn id="270" dur="500"/>
                                        <p:tgtEl>
                                          <p:spTgt spid="76"/>
                                        </p:tgtEl>
                                      </p:cBhvr>
                                    </p:animEffect>
                                  </p:childTnLst>
                                </p:cTn>
                              </p:par>
                              <p:par>
                                <p:cTn id="271" presetID="63" presetClass="path" presetSubtype="0" accel="30000" decel="30000" fill="hold" grpId="0" nodeType="withEffect">
                                  <p:stCondLst>
                                    <p:cond delay="0"/>
                                  </p:stCondLst>
                                  <p:childTnLst>
                                    <p:animMotion origin="layout" path="M 4.79167E-6 -2.96296E-6 L 0.08619 -2.96296E-6 " pathEditMode="relative" rAng="0" ptsTypes="AA">
                                      <p:cBhvr>
                                        <p:cTn id="272" dur="1000" fill="hold"/>
                                        <p:tgtEl>
                                          <p:spTgt spid="75"/>
                                        </p:tgtEl>
                                        <p:attrNameLst>
                                          <p:attrName>ppt_x</p:attrName>
                                          <p:attrName>ppt_y</p:attrName>
                                        </p:attrNameLst>
                                      </p:cBhvr>
                                      <p:rCtr x="4310" y="0"/>
                                    </p:animMotion>
                                  </p:childTnLst>
                                </p:cTn>
                              </p:par>
                              <p:par>
                                <p:cTn id="273" presetID="63" presetClass="path" presetSubtype="0" accel="30000" decel="30000" fill="hold" grpId="0" nodeType="withEffect">
                                  <p:stCondLst>
                                    <p:cond delay="300"/>
                                  </p:stCondLst>
                                  <p:childTnLst>
                                    <p:animMotion origin="layout" path="M 4.79167E-6 -3.7037E-7 L 0.08619 -0.00023 " pathEditMode="relative" rAng="0" ptsTypes="AA">
                                      <p:cBhvr>
                                        <p:cTn id="274" dur="1000" fill="hold"/>
                                        <p:tgtEl>
                                          <p:spTgt spid="77"/>
                                        </p:tgtEl>
                                        <p:attrNameLst>
                                          <p:attrName>ppt_x</p:attrName>
                                          <p:attrName>ppt_y</p:attrName>
                                        </p:attrNameLst>
                                      </p:cBhvr>
                                      <p:rCtr x="4310" y="-23"/>
                                    </p:animMotion>
                                  </p:childTnLst>
                                </p:cTn>
                              </p:par>
                              <p:par>
                                <p:cTn id="275" presetID="63" presetClass="path" presetSubtype="0" accel="30000" decel="30000" fill="hold" grpId="0" nodeType="withEffect">
                                  <p:stCondLst>
                                    <p:cond delay="300"/>
                                  </p:stCondLst>
                                  <p:childTnLst>
                                    <p:animMotion origin="layout" path="M 4.79167E-6 2.22222E-6 L 0.08619 -0.00047 " pathEditMode="relative" rAng="0" ptsTypes="AA">
                                      <p:cBhvr>
                                        <p:cTn id="276" dur="1000" fill="hold"/>
                                        <p:tgtEl>
                                          <p:spTgt spid="76"/>
                                        </p:tgtEl>
                                        <p:attrNameLst>
                                          <p:attrName>ppt_x</p:attrName>
                                          <p:attrName>ppt_y</p:attrName>
                                        </p:attrNameLst>
                                      </p:cBhvr>
                                      <p:rCtr x="4310" y="-23"/>
                                    </p:animMotion>
                                  </p:childTnLst>
                                </p:cTn>
                              </p:par>
                            </p:childTnLst>
                          </p:cTn>
                        </p:par>
                        <p:par>
                          <p:cTn id="277" fill="hold">
                            <p:stCondLst>
                              <p:cond delay="18100"/>
                            </p:stCondLst>
                            <p:childTnLst>
                              <p:par>
                                <p:cTn id="278" presetID="10" presetClass="entr" presetSubtype="0" fill="hold" grpId="0" nodeType="afterEffect">
                                  <p:stCondLst>
                                    <p:cond delay="0"/>
                                  </p:stCondLst>
                                  <p:childTnLst>
                                    <p:set>
                                      <p:cBhvr>
                                        <p:cTn id="279" dur="1" fill="hold">
                                          <p:stCondLst>
                                            <p:cond delay="0"/>
                                          </p:stCondLst>
                                        </p:cTn>
                                        <p:tgtEl>
                                          <p:spTgt spid="78"/>
                                        </p:tgtEl>
                                        <p:attrNameLst>
                                          <p:attrName>style.visibility</p:attrName>
                                        </p:attrNameLst>
                                      </p:cBhvr>
                                      <p:to>
                                        <p:strVal val="visible"/>
                                      </p:to>
                                    </p:set>
                                    <p:animEffect transition="in" filter="fade">
                                      <p:cBhvr>
                                        <p:cTn id="280" dur="500"/>
                                        <p:tgtEl>
                                          <p:spTgt spid="78"/>
                                        </p:tgtEl>
                                      </p:cBhvr>
                                    </p:animEffect>
                                  </p:childTnLst>
                                </p:cTn>
                              </p:par>
                            </p:childTnLst>
                          </p:cTn>
                        </p:par>
                        <p:par>
                          <p:cTn id="281" fill="hold">
                            <p:stCondLst>
                              <p:cond delay="18600"/>
                            </p:stCondLst>
                            <p:childTnLst>
                              <p:par>
                                <p:cTn id="282" presetID="10" presetClass="entr" presetSubtype="0" fill="hold" grpId="0" nodeType="afterEffect">
                                  <p:stCondLst>
                                    <p:cond delay="0"/>
                                  </p:stCondLst>
                                  <p:childTnLst>
                                    <p:set>
                                      <p:cBhvr>
                                        <p:cTn id="283" dur="1" fill="hold">
                                          <p:stCondLst>
                                            <p:cond delay="0"/>
                                          </p:stCondLst>
                                        </p:cTn>
                                        <p:tgtEl>
                                          <p:spTgt spid="80"/>
                                        </p:tgtEl>
                                        <p:attrNameLst>
                                          <p:attrName>style.visibility</p:attrName>
                                        </p:attrNameLst>
                                      </p:cBhvr>
                                      <p:to>
                                        <p:strVal val="visible"/>
                                      </p:to>
                                    </p:set>
                                    <p:animEffect transition="in" filter="fade">
                                      <p:cBhvr>
                                        <p:cTn id="284" dur="500"/>
                                        <p:tgtEl>
                                          <p:spTgt spid="80"/>
                                        </p:tgtEl>
                                      </p:cBhvr>
                                    </p:animEffect>
                                  </p:childTnLst>
                                </p:cTn>
                              </p:par>
                            </p:childTnLst>
                          </p:cTn>
                        </p:par>
                        <p:par>
                          <p:cTn id="285" fill="hold">
                            <p:stCondLst>
                              <p:cond delay="19100"/>
                            </p:stCondLst>
                            <p:childTnLst>
                              <p:par>
                                <p:cTn id="286" presetID="10" presetClass="entr" presetSubtype="0" fill="hold" grpId="0" nodeType="afterEffect">
                                  <p:stCondLst>
                                    <p:cond delay="0"/>
                                  </p:stCondLst>
                                  <p:childTnLst>
                                    <p:set>
                                      <p:cBhvr>
                                        <p:cTn id="287" dur="1" fill="hold">
                                          <p:stCondLst>
                                            <p:cond delay="0"/>
                                          </p:stCondLst>
                                        </p:cTn>
                                        <p:tgtEl>
                                          <p:spTgt spid="79"/>
                                        </p:tgtEl>
                                        <p:attrNameLst>
                                          <p:attrName>style.visibility</p:attrName>
                                        </p:attrNameLst>
                                      </p:cBhvr>
                                      <p:to>
                                        <p:strVal val="visible"/>
                                      </p:to>
                                    </p:set>
                                    <p:animEffect transition="in" filter="fade">
                                      <p:cBhvr>
                                        <p:cTn id="288" dur="500"/>
                                        <p:tgtEl>
                                          <p:spTgt spid="79"/>
                                        </p:tgtEl>
                                      </p:cBhvr>
                                    </p:animEffect>
                                  </p:childTnLst>
                                </p:cTn>
                              </p:par>
                            </p:childTnLst>
                          </p:cTn>
                        </p:par>
                        <p:par>
                          <p:cTn id="289" fill="hold">
                            <p:stCondLst>
                              <p:cond delay="19600"/>
                            </p:stCondLst>
                            <p:childTnLst>
                              <p:par>
                                <p:cTn id="290" presetID="10" presetClass="entr" presetSubtype="0" fill="hold" grpId="0" nodeType="afterEffect">
                                  <p:stCondLst>
                                    <p:cond delay="0"/>
                                  </p:stCondLst>
                                  <p:childTnLst>
                                    <p:set>
                                      <p:cBhvr>
                                        <p:cTn id="291" dur="1" fill="hold">
                                          <p:stCondLst>
                                            <p:cond delay="0"/>
                                          </p:stCondLst>
                                        </p:cTn>
                                        <p:tgtEl>
                                          <p:spTgt spid="81"/>
                                        </p:tgtEl>
                                        <p:attrNameLst>
                                          <p:attrName>style.visibility</p:attrName>
                                        </p:attrNameLst>
                                      </p:cBhvr>
                                      <p:to>
                                        <p:strVal val="visible"/>
                                      </p:to>
                                    </p:set>
                                    <p:animEffect transition="in" filter="fade">
                                      <p:cBhvr>
                                        <p:cTn id="292" dur="500"/>
                                        <p:tgtEl>
                                          <p:spTgt spid="81"/>
                                        </p:tgtEl>
                                      </p:cBhvr>
                                    </p:animEffect>
                                  </p:childTnLst>
                                </p:cTn>
                              </p:par>
                            </p:childTnLst>
                          </p:cTn>
                        </p:par>
                        <p:par>
                          <p:cTn id="293" fill="hold">
                            <p:stCondLst>
                              <p:cond delay="20100"/>
                            </p:stCondLst>
                            <p:childTnLst>
                              <p:par>
                                <p:cTn id="294" presetID="10" presetClass="entr" presetSubtype="0" fill="hold" grpId="0" nodeType="afterEffect">
                                  <p:stCondLst>
                                    <p:cond delay="0"/>
                                  </p:stCondLst>
                                  <p:childTnLst>
                                    <p:set>
                                      <p:cBhvr>
                                        <p:cTn id="295" dur="1" fill="hold">
                                          <p:stCondLst>
                                            <p:cond delay="0"/>
                                          </p:stCondLst>
                                        </p:cTn>
                                        <p:tgtEl>
                                          <p:spTgt spid="82"/>
                                        </p:tgtEl>
                                        <p:attrNameLst>
                                          <p:attrName>style.visibility</p:attrName>
                                        </p:attrNameLst>
                                      </p:cBhvr>
                                      <p:to>
                                        <p:strVal val="visible"/>
                                      </p:to>
                                    </p:set>
                                    <p:animEffect transition="in" filter="fade">
                                      <p:cBhvr>
                                        <p:cTn id="296" dur="500"/>
                                        <p:tgtEl>
                                          <p:spTgt spid="82"/>
                                        </p:tgtEl>
                                      </p:cBhvr>
                                    </p:animEffect>
                                  </p:childTnLst>
                                </p:cTn>
                              </p:par>
                            </p:childTnLst>
                          </p:cTn>
                        </p:par>
                        <p:par>
                          <p:cTn id="297" fill="hold">
                            <p:stCondLst>
                              <p:cond delay="20600"/>
                            </p:stCondLst>
                            <p:childTnLst>
                              <p:par>
                                <p:cTn id="298" presetID="10" presetClass="entr" presetSubtype="0" fill="hold" grpId="0" nodeType="afterEffect">
                                  <p:stCondLst>
                                    <p:cond delay="0"/>
                                  </p:stCondLst>
                                  <p:childTnLst>
                                    <p:set>
                                      <p:cBhvr>
                                        <p:cTn id="299" dur="1" fill="hold">
                                          <p:stCondLst>
                                            <p:cond delay="0"/>
                                          </p:stCondLst>
                                        </p:cTn>
                                        <p:tgtEl>
                                          <p:spTgt spid="83"/>
                                        </p:tgtEl>
                                        <p:attrNameLst>
                                          <p:attrName>style.visibility</p:attrName>
                                        </p:attrNameLst>
                                      </p:cBhvr>
                                      <p:to>
                                        <p:strVal val="visible"/>
                                      </p:to>
                                    </p:set>
                                    <p:animEffect transition="in" filter="fade">
                                      <p:cBhvr>
                                        <p:cTn id="300" dur="500"/>
                                        <p:tgtEl>
                                          <p:spTgt spid="83"/>
                                        </p:tgtEl>
                                      </p:cBhvr>
                                    </p:animEffect>
                                  </p:childTnLst>
                                </p:cTn>
                              </p:par>
                            </p:childTnLst>
                          </p:cTn>
                        </p:par>
                        <p:par>
                          <p:cTn id="301" fill="hold">
                            <p:stCondLst>
                              <p:cond delay="21100"/>
                            </p:stCondLst>
                            <p:childTnLst>
                              <p:par>
                                <p:cTn id="302" presetID="10" presetClass="entr" presetSubtype="0" fill="hold" grpId="0" nodeType="afterEffect">
                                  <p:stCondLst>
                                    <p:cond delay="250"/>
                                  </p:stCondLst>
                                  <p:childTnLst>
                                    <p:set>
                                      <p:cBhvr>
                                        <p:cTn id="303" dur="1" fill="hold">
                                          <p:stCondLst>
                                            <p:cond delay="0"/>
                                          </p:stCondLst>
                                        </p:cTn>
                                        <p:tgtEl>
                                          <p:spTgt spid="84"/>
                                        </p:tgtEl>
                                        <p:attrNameLst>
                                          <p:attrName>style.visibility</p:attrName>
                                        </p:attrNameLst>
                                      </p:cBhvr>
                                      <p:to>
                                        <p:strVal val="visible"/>
                                      </p:to>
                                    </p:set>
                                    <p:animEffect transition="in" filter="fade">
                                      <p:cBhvr>
                                        <p:cTn id="304" dur="500"/>
                                        <p:tgtEl>
                                          <p:spTgt spid="84"/>
                                        </p:tgtEl>
                                      </p:cBhvr>
                                    </p:animEffect>
                                  </p:childTnLst>
                                </p:cTn>
                              </p:par>
                            </p:childTnLst>
                          </p:cTn>
                        </p:par>
                        <p:par>
                          <p:cTn id="305" fill="hold">
                            <p:stCondLst>
                              <p:cond delay="21850"/>
                            </p:stCondLst>
                            <p:childTnLst>
                              <p:par>
                                <p:cTn id="306" presetID="10" presetClass="entr" presetSubtype="0" fill="hold" grpId="0" nodeType="afterEffect">
                                  <p:stCondLst>
                                    <p:cond delay="0"/>
                                  </p:stCondLst>
                                  <p:childTnLst>
                                    <p:set>
                                      <p:cBhvr>
                                        <p:cTn id="307" dur="1" fill="hold">
                                          <p:stCondLst>
                                            <p:cond delay="0"/>
                                          </p:stCondLst>
                                        </p:cTn>
                                        <p:tgtEl>
                                          <p:spTgt spid="85"/>
                                        </p:tgtEl>
                                        <p:attrNameLst>
                                          <p:attrName>style.visibility</p:attrName>
                                        </p:attrNameLst>
                                      </p:cBhvr>
                                      <p:to>
                                        <p:strVal val="visible"/>
                                      </p:to>
                                    </p:set>
                                    <p:animEffect transition="in" filter="fade">
                                      <p:cBhvr>
                                        <p:cTn id="308" dur="500"/>
                                        <p:tgtEl>
                                          <p:spTgt spid="85"/>
                                        </p:tgtEl>
                                      </p:cBhvr>
                                    </p:animEffect>
                                  </p:childTnLst>
                                </p:cTn>
                              </p:par>
                            </p:childTnLst>
                          </p:cTn>
                        </p:par>
                        <p:par>
                          <p:cTn id="309" fill="hold">
                            <p:stCondLst>
                              <p:cond delay="22350"/>
                            </p:stCondLst>
                            <p:childTnLst>
                              <p:par>
                                <p:cTn id="310" presetID="10" presetClass="entr" presetSubtype="0" fill="hold" grpId="0" nodeType="afterEffect">
                                  <p:stCondLst>
                                    <p:cond delay="0"/>
                                  </p:stCondLst>
                                  <p:childTnLst>
                                    <p:set>
                                      <p:cBhvr>
                                        <p:cTn id="311" dur="1" fill="hold">
                                          <p:stCondLst>
                                            <p:cond delay="0"/>
                                          </p:stCondLst>
                                        </p:cTn>
                                        <p:tgtEl>
                                          <p:spTgt spid="86"/>
                                        </p:tgtEl>
                                        <p:attrNameLst>
                                          <p:attrName>style.visibility</p:attrName>
                                        </p:attrNameLst>
                                      </p:cBhvr>
                                      <p:to>
                                        <p:strVal val="visible"/>
                                      </p:to>
                                    </p:set>
                                    <p:animEffect transition="in" filter="fade">
                                      <p:cBhvr>
                                        <p:cTn id="312" dur="500"/>
                                        <p:tgtEl>
                                          <p:spTgt spid="86"/>
                                        </p:tgtEl>
                                      </p:cBhvr>
                                    </p:animEffect>
                                  </p:childTnLst>
                                </p:cTn>
                              </p:par>
                            </p:childTnLst>
                          </p:cTn>
                        </p:par>
                        <p:par>
                          <p:cTn id="313" fill="hold">
                            <p:stCondLst>
                              <p:cond delay="22850"/>
                            </p:stCondLst>
                            <p:childTnLst>
                              <p:par>
                                <p:cTn id="314" presetID="63" presetClass="path" presetSubtype="0" accel="30000" decel="30000" fill="hold" grpId="1" nodeType="afterEffect">
                                  <p:stCondLst>
                                    <p:cond delay="0"/>
                                  </p:stCondLst>
                                  <p:childTnLst>
                                    <p:animMotion origin="layout" path="M 2.5E-6 1.85185E-6 L -0.01029 0.00879 " pathEditMode="relative" rAng="0" ptsTypes="AA">
                                      <p:cBhvr>
                                        <p:cTn id="315" dur="1000" fill="hold"/>
                                        <p:tgtEl>
                                          <p:spTgt spid="84"/>
                                        </p:tgtEl>
                                        <p:attrNameLst>
                                          <p:attrName>ppt_x</p:attrName>
                                          <p:attrName>ppt_y</p:attrName>
                                        </p:attrNameLst>
                                      </p:cBhvr>
                                      <p:rCtr x="-521" y="440"/>
                                    </p:animMotion>
                                  </p:childTnLst>
                                </p:cTn>
                              </p:par>
                              <p:par>
                                <p:cTn id="316" presetID="63" presetClass="path" presetSubtype="0" accel="30000" decel="30000" fill="hold" grpId="1" nodeType="withEffect">
                                  <p:stCondLst>
                                    <p:cond delay="0"/>
                                  </p:stCondLst>
                                  <p:childTnLst>
                                    <p:animMotion origin="layout" path="M 2.5E-6 -1.11111E-6 L -0.01016 0.0088 " pathEditMode="relative" rAng="0" ptsTypes="AA">
                                      <p:cBhvr>
                                        <p:cTn id="317" dur="1000" fill="hold"/>
                                        <p:tgtEl>
                                          <p:spTgt spid="85"/>
                                        </p:tgtEl>
                                        <p:attrNameLst>
                                          <p:attrName>ppt_x</p:attrName>
                                          <p:attrName>ppt_y</p:attrName>
                                        </p:attrNameLst>
                                      </p:cBhvr>
                                      <p:rCtr x="-508" y="440"/>
                                    </p:animMotion>
                                  </p:childTnLst>
                                </p:cTn>
                              </p:par>
                              <p:par>
                                <p:cTn id="318" presetID="63" presetClass="path" presetSubtype="0" accel="30000" decel="30000" fill="hold" grpId="1" nodeType="withEffect">
                                  <p:stCondLst>
                                    <p:cond delay="0"/>
                                  </p:stCondLst>
                                  <p:childTnLst>
                                    <p:animMotion origin="layout" path="M 2.5E-6 4.44444E-6 L -0.01042 0.00856 " pathEditMode="relative" rAng="0" ptsTypes="AA">
                                      <p:cBhvr>
                                        <p:cTn id="319" dur="1000" fill="hold"/>
                                        <p:tgtEl>
                                          <p:spTgt spid="86"/>
                                        </p:tgtEl>
                                        <p:attrNameLst>
                                          <p:attrName>ppt_x</p:attrName>
                                          <p:attrName>ppt_y</p:attrName>
                                        </p:attrNameLst>
                                      </p:cBhvr>
                                      <p:rCtr x="-521" y="417"/>
                                    </p:animMotion>
                                  </p:childTnLst>
                                </p:cTn>
                              </p:par>
                            </p:childTnLst>
                          </p:cTn>
                        </p:par>
                        <p:par>
                          <p:cTn id="320" fill="hold">
                            <p:stCondLst>
                              <p:cond delay="23850"/>
                            </p:stCondLst>
                            <p:childTnLst>
                              <p:par>
                                <p:cTn id="321" presetID="26" presetClass="emph" presetSubtype="0" fill="hold" grpId="2" nodeType="afterEffect">
                                  <p:stCondLst>
                                    <p:cond delay="0"/>
                                  </p:stCondLst>
                                  <p:childTnLst>
                                    <p:animEffect transition="out" filter="fade">
                                      <p:cBhvr>
                                        <p:cTn id="322" dur="1000" tmFilter="0, 0; .2, .5; .8, .5; 1, 0"/>
                                        <p:tgtEl>
                                          <p:spTgt spid="86"/>
                                        </p:tgtEl>
                                      </p:cBhvr>
                                    </p:animEffect>
                                    <p:animScale>
                                      <p:cBhvr>
                                        <p:cTn id="323" dur="500" autoRev="1" fill="hold"/>
                                        <p:tgtEl>
                                          <p:spTgt spid="86"/>
                                        </p:tgtEl>
                                      </p:cBhvr>
                                      <p:by x="105000" y="105000"/>
                                    </p:animScale>
                                  </p:childTnLst>
                                </p:cTn>
                              </p:par>
                              <p:par>
                                <p:cTn id="324" presetID="26" presetClass="emph" presetSubtype="0" fill="hold" grpId="2" nodeType="withEffect">
                                  <p:stCondLst>
                                    <p:cond delay="0"/>
                                  </p:stCondLst>
                                  <p:childTnLst>
                                    <p:animEffect transition="out" filter="fade">
                                      <p:cBhvr>
                                        <p:cTn id="325" dur="1000" tmFilter="0, 0; .2, .5; .8, .5; 1, 0"/>
                                        <p:tgtEl>
                                          <p:spTgt spid="84"/>
                                        </p:tgtEl>
                                      </p:cBhvr>
                                    </p:animEffect>
                                    <p:animScale>
                                      <p:cBhvr>
                                        <p:cTn id="326" dur="500" autoRev="1" fill="hold"/>
                                        <p:tgtEl>
                                          <p:spTgt spid="84"/>
                                        </p:tgtEl>
                                      </p:cBhvr>
                                      <p:by x="105000" y="105000"/>
                                    </p:animScale>
                                  </p:childTnLst>
                                </p:cTn>
                              </p:par>
                              <p:par>
                                <p:cTn id="327" presetID="26" presetClass="emph" presetSubtype="0" fill="hold" grpId="2" nodeType="withEffect">
                                  <p:stCondLst>
                                    <p:cond delay="0"/>
                                  </p:stCondLst>
                                  <p:childTnLst>
                                    <p:animEffect transition="out" filter="fade">
                                      <p:cBhvr>
                                        <p:cTn id="328" dur="1000" tmFilter="0, 0; .2, .5; .8, .5; 1, 0"/>
                                        <p:tgtEl>
                                          <p:spTgt spid="85"/>
                                        </p:tgtEl>
                                      </p:cBhvr>
                                    </p:animEffect>
                                    <p:animScale>
                                      <p:cBhvr>
                                        <p:cTn id="329" dur="500" autoRev="1" fill="hold"/>
                                        <p:tgtEl>
                                          <p:spTgt spid="85"/>
                                        </p:tgtEl>
                                      </p:cBhvr>
                                      <p:by x="105000" y="105000"/>
                                    </p:animScale>
                                  </p:childTnLst>
                                </p:cTn>
                              </p:par>
                              <p:par>
                                <p:cTn id="330" presetID="26" presetClass="emph" presetSubtype="0" fill="hold" grpId="1" nodeType="withEffect">
                                  <p:stCondLst>
                                    <p:cond delay="0"/>
                                  </p:stCondLst>
                                  <p:childTnLst>
                                    <p:animEffect transition="out" filter="fade">
                                      <p:cBhvr>
                                        <p:cTn id="331" dur="1000" tmFilter="0, 0; .2, .5; .8, .5; 1, 0"/>
                                        <p:tgtEl>
                                          <p:spTgt spid="80"/>
                                        </p:tgtEl>
                                      </p:cBhvr>
                                    </p:animEffect>
                                    <p:animScale>
                                      <p:cBhvr>
                                        <p:cTn id="332" dur="500" autoRev="1" fill="hold"/>
                                        <p:tgtEl>
                                          <p:spTgt spid="80"/>
                                        </p:tgtEl>
                                      </p:cBhvr>
                                      <p:by x="105000" y="105000"/>
                                    </p:animScale>
                                  </p:childTnLst>
                                </p:cTn>
                              </p:par>
                              <p:par>
                                <p:cTn id="333" presetID="26" presetClass="emph" presetSubtype="0" fill="hold" grpId="1" nodeType="withEffect">
                                  <p:stCondLst>
                                    <p:cond delay="0"/>
                                  </p:stCondLst>
                                  <p:childTnLst>
                                    <p:animEffect transition="out" filter="fade">
                                      <p:cBhvr>
                                        <p:cTn id="334" dur="1000" tmFilter="0, 0; .2, .5; .8, .5; 1, 0"/>
                                        <p:tgtEl>
                                          <p:spTgt spid="81"/>
                                        </p:tgtEl>
                                      </p:cBhvr>
                                    </p:animEffect>
                                    <p:animScale>
                                      <p:cBhvr>
                                        <p:cTn id="335" dur="500" autoRev="1" fill="hold"/>
                                        <p:tgtEl>
                                          <p:spTgt spid="81"/>
                                        </p:tgtEl>
                                      </p:cBhvr>
                                      <p:by x="105000" y="105000"/>
                                    </p:animScale>
                                  </p:childTnLst>
                                </p:cTn>
                              </p:par>
                              <p:par>
                                <p:cTn id="336" presetID="26" presetClass="emph" presetSubtype="0" fill="hold" grpId="1" nodeType="withEffect">
                                  <p:stCondLst>
                                    <p:cond delay="0"/>
                                  </p:stCondLst>
                                  <p:childTnLst>
                                    <p:animEffect transition="out" filter="fade">
                                      <p:cBhvr>
                                        <p:cTn id="337" dur="1000" tmFilter="0, 0; .2, .5; .8, .5; 1, 0"/>
                                        <p:tgtEl>
                                          <p:spTgt spid="83"/>
                                        </p:tgtEl>
                                      </p:cBhvr>
                                    </p:animEffect>
                                    <p:animScale>
                                      <p:cBhvr>
                                        <p:cTn id="338" dur="500" autoRev="1" fill="hold"/>
                                        <p:tgtEl>
                                          <p:spTgt spid="83"/>
                                        </p:tgtEl>
                                      </p:cBhvr>
                                      <p:by x="105000" y="105000"/>
                                    </p:animScale>
                                  </p:childTnLst>
                                </p:cTn>
                              </p:par>
                            </p:childTnLst>
                          </p:cTn>
                        </p:par>
                        <p:par>
                          <p:cTn id="339" fill="hold">
                            <p:stCondLst>
                              <p:cond delay="24850"/>
                            </p:stCondLst>
                            <p:childTnLst>
                              <p:par>
                                <p:cTn id="340" presetID="10" presetClass="exit" presetSubtype="0" fill="hold" grpId="2" nodeType="afterEffect">
                                  <p:stCondLst>
                                    <p:cond delay="0"/>
                                  </p:stCondLst>
                                  <p:childTnLst>
                                    <p:animEffect transition="out" filter="fade">
                                      <p:cBhvr>
                                        <p:cTn id="341" dur="1000"/>
                                        <p:tgtEl>
                                          <p:spTgt spid="80"/>
                                        </p:tgtEl>
                                      </p:cBhvr>
                                    </p:animEffect>
                                    <p:set>
                                      <p:cBhvr>
                                        <p:cTn id="342" dur="1" fill="hold">
                                          <p:stCondLst>
                                            <p:cond delay="999"/>
                                          </p:stCondLst>
                                        </p:cTn>
                                        <p:tgtEl>
                                          <p:spTgt spid="80"/>
                                        </p:tgtEl>
                                        <p:attrNameLst>
                                          <p:attrName>style.visibility</p:attrName>
                                        </p:attrNameLst>
                                      </p:cBhvr>
                                      <p:to>
                                        <p:strVal val="hidden"/>
                                      </p:to>
                                    </p:set>
                                  </p:childTnLst>
                                </p:cTn>
                              </p:par>
                              <p:par>
                                <p:cTn id="343" presetID="10" presetClass="exit" presetSubtype="0" fill="hold" grpId="2" nodeType="withEffect">
                                  <p:stCondLst>
                                    <p:cond delay="0"/>
                                  </p:stCondLst>
                                  <p:childTnLst>
                                    <p:animEffect transition="out" filter="fade">
                                      <p:cBhvr>
                                        <p:cTn id="344" dur="1000"/>
                                        <p:tgtEl>
                                          <p:spTgt spid="81"/>
                                        </p:tgtEl>
                                      </p:cBhvr>
                                    </p:animEffect>
                                    <p:set>
                                      <p:cBhvr>
                                        <p:cTn id="345" dur="1" fill="hold">
                                          <p:stCondLst>
                                            <p:cond delay="999"/>
                                          </p:stCondLst>
                                        </p:cTn>
                                        <p:tgtEl>
                                          <p:spTgt spid="81"/>
                                        </p:tgtEl>
                                        <p:attrNameLst>
                                          <p:attrName>style.visibility</p:attrName>
                                        </p:attrNameLst>
                                      </p:cBhvr>
                                      <p:to>
                                        <p:strVal val="hidden"/>
                                      </p:to>
                                    </p:set>
                                  </p:childTnLst>
                                </p:cTn>
                              </p:par>
                              <p:par>
                                <p:cTn id="346" presetID="10" presetClass="exit" presetSubtype="0" fill="hold" grpId="2" nodeType="withEffect">
                                  <p:stCondLst>
                                    <p:cond delay="0"/>
                                  </p:stCondLst>
                                  <p:childTnLst>
                                    <p:animEffect transition="out" filter="fade">
                                      <p:cBhvr>
                                        <p:cTn id="347" dur="1000"/>
                                        <p:tgtEl>
                                          <p:spTgt spid="83"/>
                                        </p:tgtEl>
                                      </p:cBhvr>
                                    </p:animEffect>
                                    <p:set>
                                      <p:cBhvr>
                                        <p:cTn id="348" dur="1" fill="hold">
                                          <p:stCondLst>
                                            <p:cond delay="999"/>
                                          </p:stCondLst>
                                        </p:cTn>
                                        <p:tgtEl>
                                          <p:spTgt spid="83"/>
                                        </p:tgtEl>
                                        <p:attrNameLst>
                                          <p:attrName>style.visibility</p:attrName>
                                        </p:attrNameLst>
                                      </p:cBhvr>
                                      <p:to>
                                        <p:strVal val="hidden"/>
                                      </p:to>
                                    </p:set>
                                  </p:childTnLst>
                                </p:cTn>
                              </p:par>
                              <p:par>
                                <p:cTn id="349" presetID="10" presetClass="exit" presetSubtype="0" fill="hold" grpId="3" nodeType="withEffect">
                                  <p:stCondLst>
                                    <p:cond delay="0"/>
                                  </p:stCondLst>
                                  <p:childTnLst>
                                    <p:animEffect transition="out" filter="fade">
                                      <p:cBhvr>
                                        <p:cTn id="350" dur="1000"/>
                                        <p:tgtEl>
                                          <p:spTgt spid="84"/>
                                        </p:tgtEl>
                                      </p:cBhvr>
                                    </p:animEffect>
                                    <p:set>
                                      <p:cBhvr>
                                        <p:cTn id="351" dur="1" fill="hold">
                                          <p:stCondLst>
                                            <p:cond delay="999"/>
                                          </p:stCondLst>
                                        </p:cTn>
                                        <p:tgtEl>
                                          <p:spTgt spid="84"/>
                                        </p:tgtEl>
                                        <p:attrNameLst>
                                          <p:attrName>style.visibility</p:attrName>
                                        </p:attrNameLst>
                                      </p:cBhvr>
                                      <p:to>
                                        <p:strVal val="hidden"/>
                                      </p:to>
                                    </p:set>
                                  </p:childTnLst>
                                </p:cTn>
                              </p:par>
                              <p:par>
                                <p:cTn id="352" presetID="10" presetClass="exit" presetSubtype="0" fill="hold" grpId="3" nodeType="withEffect">
                                  <p:stCondLst>
                                    <p:cond delay="0"/>
                                  </p:stCondLst>
                                  <p:childTnLst>
                                    <p:animEffect transition="out" filter="fade">
                                      <p:cBhvr>
                                        <p:cTn id="353" dur="1000"/>
                                        <p:tgtEl>
                                          <p:spTgt spid="85"/>
                                        </p:tgtEl>
                                      </p:cBhvr>
                                    </p:animEffect>
                                    <p:set>
                                      <p:cBhvr>
                                        <p:cTn id="354" dur="1" fill="hold">
                                          <p:stCondLst>
                                            <p:cond delay="999"/>
                                          </p:stCondLst>
                                        </p:cTn>
                                        <p:tgtEl>
                                          <p:spTgt spid="85"/>
                                        </p:tgtEl>
                                        <p:attrNameLst>
                                          <p:attrName>style.visibility</p:attrName>
                                        </p:attrNameLst>
                                      </p:cBhvr>
                                      <p:to>
                                        <p:strVal val="hidden"/>
                                      </p:to>
                                    </p:set>
                                  </p:childTnLst>
                                </p:cTn>
                              </p:par>
                              <p:par>
                                <p:cTn id="355" presetID="10" presetClass="exit" presetSubtype="0" fill="hold" grpId="3" nodeType="withEffect">
                                  <p:stCondLst>
                                    <p:cond delay="0"/>
                                  </p:stCondLst>
                                  <p:childTnLst>
                                    <p:animEffect transition="out" filter="fade">
                                      <p:cBhvr>
                                        <p:cTn id="356" dur="1000"/>
                                        <p:tgtEl>
                                          <p:spTgt spid="86"/>
                                        </p:tgtEl>
                                      </p:cBhvr>
                                    </p:animEffect>
                                    <p:set>
                                      <p:cBhvr>
                                        <p:cTn id="357" dur="1" fill="hold">
                                          <p:stCondLst>
                                            <p:cond delay="999"/>
                                          </p:stCondLst>
                                        </p:cTn>
                                        <p:tgtEl>
                                          <p:spTgt spid="86"/>
                                        </p:tgtEl>
                                        <p:attrNameLst>
                                          <p:attrName>style.visibility</p:attrName>
                                        </p:attrNameLst>
                                      </p:cBhvr>
                                      <p:to>
                                        <p:strVal val="hidden"/>
                                      </p:to>
                                    </p:set>
                                  </p:childTnLst>
                                </p:cTn>
                              </p:par>
                            </p:childTnLst>
                          </p:cTn>
                        </p:par>
                        <p:par>
                          <p:cTn id="358" fill="hold">
                            <p:stCondLst>
                              <p:cond delay="25850"/>
                            </p:stCondLst>
                            <p:childTnLst>
                              <p:par>
                                <p:cTn id="359" presetID="22" presetClass="entr" presetSubtype="8" fill="hold" grpId="0" nodeType="afterEffect">
                                  <p:stCondLst>
                                    <p:cond delay="0"/>
                                  </p:stCondLst>
                                  <p:childTnLst>
                                    <p:set>
                                      <p:cBhvr>
                                        <p:cTn id="360" dur="1" fill="hold">
                                          <p:stCondLst>
                                            <p:cond delay="0"/>
                                          </p:stCondLst>
                                        </p:cTn>
                                        <p:tgtEl>
                                          <p:spTgt spid="89"/>
                                        </p:tgtEl>
                                        <p:attrNameLst>
                                          <p:attrName>style.visibility</p:attrName>
                                        </p:attrNameLst>
                                      </p:cBhvr>
                                      <p:to>
                                        <p:strVal val="visible"/>
                                      </p:to>
                                    </p:set>
                                    <p:animEffect transition="in" filter="wipe(left)">
                                      <p:cBhvr>
                                        <p:cTn id="361" dur="3750"/>
                                        <p:tgtEl>
                                          <p:spTgt spid="89"/>
                                        </p:tgtEl>
                                      </p:cBhvr>
                                    </p:animEffect>
                                  </p:childTnLst>
                                </p:cTn>
                              </p:par>
                              <p:par>
                                <p:cTn id="362" presetID="22" presetClass="exit" presetSubtype="8" fill="hold" grpId="1" nodeType="withEffect">
                                  <p:stCondLst>
                                    <p:cond delay="3700"/>
                                  </p:stCondLst>
                                  <p:childTnLst>
                                    <p:animEffect transition="out" filter="wipe(left)">
                                      <p:cBhvr>
                                        <p:cTn id="363" dur="3750"/>
                                        <p:tgtEl>
                                          <p:spTgt spid="89"/>
                                        </p:tgtEl>
                                      </p:cBhvr>
                                    </p:animEffect>
                                    <p:set>
                                      <p:cBhvr>
                                        <p:cTn id="364" dur="1" fill="hold">
                                          <p:stCondLst>
                                            <p:cond delay="3749"/>
                                          </p:stCondLst>
                                        </p:cTn>
                                        <p:tgtEl>
                                          <p:spTgt spid="89"/>
                                        </p:tgtEl>
                                        <p:attrNameLst>
                                          <p:attrName>style.visibility</p:attrName>
                                        </p:attrNameLst>
                                      </p:cBhvr>
                                      <p:to>
                                        <p:strVal val="hidden"/>
                                      </p:to>
                                    </p:set>
                                  </p:childTnLst>
                                </p:cTn>
                              </p:par>
                              <p:par>
                                <p:cTn id="365" presetID="63" presetClass="path" presetSubtype="0" accel="30000" decel="30000" fill="hold" grpId="1" nodeType="withEffect">
                                  <p:stCondLst>
                                    <p:cond delay="2200"/>
                                  </p:stCondLst>
                                  <p:childTnLst>
                                    <p:animMotion origin="layout" path="M -3.54167E-6 2.59259E-6 L -0.02213 -0.0007 " pathEditMode="relative" rAng="0" ptsTypes="AA">
                                      <p:cBhvr>
                                        <p:cTn id="366" dur="1000" fill="hold"/>
                                        <p:tgtEl>
                                          <p:spTgt spid="78"/>
                                        </p:tgtEl>
                                        <p:attrNameLst>
                                          <p:attrName>ppt_x</p:attrName>
                                          <p:attrName>ppt_y</p:attrName>
                                        </p:attrNameLst>
                                      </p:cBhvr>
                                      <p:rCtr x="-1107" y="-46"/>
                                    </p:animMotion>
                                  </p:childTnLst>
                                </p:cTn>
                              </p:par>
                              <p:par>
                                <p:cTn id="367" presetID="63" presetClass="path" presetSubtype="0" accel="30000" decel="30000" fill="hold" grpId="1" nodeType="withEffect">
                                  <p:stCondLst>
                                    <p:cond delay="2200"/>
                                  </p:stCondLst>
                                  <p:childTnLst>
                                    <p:animMotion origin="layout" path="M -3.54167E-6 -3.7037E-7 L -0.022 -0.00069 " pathEditMode="relative" rAng="0" ptsTypes="AA">
                                      <p:cBhvr>
                                        <p:cTn id="368" dur="1000" fill="hold"/>
                                        <p:tgtEl>
                                          <p:spTgt spid="79"/>
                                        </p:tgtEl>
                                        <p:attrNameLst>
                                          <p:attrName>ppt_x</p:attrName>
                                          <p:attrName>ppt_y</p:attrName>
                                        </p:attrNameLst>
                                      </p:cBhvr>
                                      <p:rCtr x="-1107" y="-46"/>
                                    </p:animMotion>
                                  </p:childTnLst>
                                </p:cTn>
                              </p:par>
                              <p:par>
                                <p:cTn id="369" presetID="63" presetClass="path" presetSubtype="0" accel="30000" decel="30000" fill="hold" grpId="1" nodeType="withEffect">
                                  <p:stCondLst>
                                    <p:cond delay="2200"/>
                                  </p:stCondLst>
                                  <p:childTnLst>
                                    <p:animMotion origin="layout" path="M -3.54167E-6 -4.81481E-6 L -0.02226 -4.81481E-6 " pathEditMode="relative" rAng="0" ptsTypes="AA">
                                      <p:cBhvr>
                                        <p:cTn id="370" dur="1000" fill="hold"/>
                                        <p:tgtEl>
                                          <p:spTgt spid="82"/>
                                        </p:tgtEl>
                                        <p:attrNameLst>
                                          <p:attrName>ppt_x</p:attrName>
                                          <p:attrName>ppt_y</p:attrName>
                                        </p:attrNameLst>
                                      </p:cBhvr>
                                      <p:rCtr x="-1120" y="0"/>
                                    </p:animMotion>
                                  </p:childTnLst>
                                </p:cTn>
                              </p:par>
                              <p:par>
                                <p:cTn id="371" presetID="26" presetClass="emph" presetSubtype="0" fill="hold" grpId="2" nodeType="withEffect">
                                  <p:stCondLst>
                                    <p:cond delay="3800"/>
                                  </p:stCondLst>
                                  <p:childTnLst>
                                    <p:animEffect transition="out" filter="fade">
                                      <p:cBhvr>
                                        <p:cTn id="372" dur="1000" tmFilter="0, 0; .2, .5; .8, .5; 1, 0"/>
                                        <p:tgtEl>
                                          <p:spTgt spid="75"/>
                                        </p:tgtEl>
                                      </p:cBhvr>
                                    </p:animEffect>
                                    <p:animScale>
                                      <p:cBhvr>
                                        <p:cTn id="373" dur="500" autoRev="1" fill="hold"/>
                                        <p:tgtEl>
                                          <p:spTgt spid="75"/>
                                        </p:tgtEl>
                                      </p:cBhvr>
                                      <p:by x="105000" y="105000"/>
                                    </p:animScale>
                                  </p:childTnLst>
                                </p:cTn>
                              </p:par>
                              <p:par>
                                <p:cTn id="374" presetID="26" presetClass="emph" presetSubtype="0" fill="hold" grpId="2" nodeType="withEffect">
                                  <p:stCondLst>
                                    <p:cond delay="3800"/>
                                  </p:stCondLst>
                                  <p:childTnLst>
                                    <p:animEffect transition="out" filter="fade">
                                      <p:cBhvr>
                                        <p:cTn id="375" dur="1000" tmFilter="0, 0; .2, .5; .8, .5; 1, 0"/>
                                        <p:tgtEl>
                                          <p:spTgt spid="77"/>
                                        </p:tgtEl>
                                      </p:cBhvr>
                                    </p:animEffect>
                                    <p:animScale>
                                      <p:cBhvr>
                                        <p:cTn id="376" dur="500" autoRev="1" fill="hold"/>
                                        <p:tgtEl>
                                          <p:spTgt spid="77"/>
                                        </p:tgtEl>
                                      </p:cBhvr>
                                      <p:by x="105000" y="105000"/>
                                    </p:animScale>
                                  </p:childTnLst>
                                </p:cTn>
                              </p:par>
                              <p:par>
                                <p:cTn id="377" presetID="26" presetClass="emph" presetSubtype="0" fill="hold" grpId="3" nodeType="withEffect">
                                  <p:stCondLst>
                                    <p:cond delay="3800"/>
                                  </p:stCondLst>
                                  <p:childTnLst>
                                    <p:animEffect transition="out" filter="fade">
                                      <p:cBhvr>
                                        <p:cTn id="378" dur="1000" tmFilter="0, 0; .2, .5; .8, .5; 1, 0"/>
                                        <p:tgtEl>
                                          <p:spTgt spid="76"/>
                                        </p:tgtEl>
                                      </p:cBhvr>
                                    </p:animEffect>
                                    <p:animScale>
                                      <p:cBhvr>
                                        <p:cTn id="379" dur="500" autoRev="1" fill="hold"/>
                                        <p:tgtEl>
                                          <p:spTgt spid="76"/>
                                        </p:tgtEl>
                                      </p:cBhvr>
                                      <p:by x="105000" y="105000"/>
                                    </p:animScale>
                                  </p:childTnLst>
                                </p:cTn>
                              </p:par>
                              <p:par>
                                <p:cTn id="380" presetID="26" presetClass="emph" presetSubtype="0" fill="hold" grpId="2" nodeType="withEffect">
                                  <p:stCondLst>
                                    <p:cond delay="3800"/>
                                  </p:stCondLst>
                                  <p:childTnLst>
                                    <p:animEffect transition="out" filter="fade">
                                      <p:cBhvr>
                                        <p:cTn id="381" dur="1000" tmFilter="0, 0; .2, .5; .8, .5; 1, 0"/>
                                        <p:tgtEl>
                                          <p:spTgt spid="78"/>
                                        </p:tgtEl>
                                      </p:cBhvr>
                                    </p:animEffect>
                                    <p:animScale>
                                      <p:cBhvr>
                                        <p:cTn id="382" dur="500" autoRev="1" fill="hold"/>
                                        <p:tgtEl>
                                          <p:spTgt spid="78"/>
                                        </p:tgtEl>
                                      </p:cBhvr>
                                      <p:by x="105000" y="105000"/>
                                    </p:animScale>
                                  </p:childTnLst>
                                </p:cTn>
                              </p:par>
                              <p:par>
                                <p:cTn id="383" presetID="26" presetClass="emph" presetSubtype="0" fill="hold" grpId="2" nodeType="withEffect">
                                  <p:stCondLst>
                                    <p:cond delay="3800"/>
                                  </p:stCondLst>
                                  <p:childTnLst>
                                    <p:animEffect transition="out" filter="fade">
                                      <p:cBhvr>
                                        <p:cTn id="384" dur="1000" tmFilter="0, 0; .2, .5; .8, .5; 1, 0"/>
                                        <p:tgtEl>
                                          <p:spTgt spid="79"/>
                                        </p:tgtEl>
                                      </p:cBhvr>
                                    </p:animEffect>
                                    <p:animScale>
                                      <p:cBhvr>
                                        <p:cTn id="385" dur="500" autoRev="1" fill="hold"/>
                                        <p:tgtEl>
                                          <p:spTgt spid="79"/>
                                        </p:tgtEl>
                                      </p:cBhvr>
                                      <p:by x="105000" y="105000"/>
                                    </p:animScale>
                                  </p:childTnLst>
                                </p:cTn>
                              </p:par>
                              <p:par>
                                <p:cTn id="386" presetID="26" presetClass="emph" presetSubtype="0" fill="hold" grpId="2" nodeType="withEffect">
                                  <p:stCondLst>
                                    <p:cond delay="3800"/>
                                  </p:stCondLst>
                                  <p:childTnLst>
                                    <p:animEffect transition="out" filter="fade">
                                      <p:cBhvr>
                                        <p:cTn id="387" dur="1000" tmFilter="0, 0; .2, .5; .8, .5; 1, 0"/>
                                        <p:tgtEl>
                                          <p:spTgt spid="82"/>
                                        </p:tgtEl>
                                      </p:cBhvr>
                                    </p:animEffect>
                                    <p:animScale>
                                      <p:cBhvr>
                                        <p:cTn id="388" dur="500" autoRev="1" fill="hold"/>
                                        <p:tgtEl>
                                          <p:spTgt spid="82"/>
                                        </p:tgtEl>
                                      </p:cBhvr>
                                      <p:by x="105000" y="105000"/>
                                    </p:animScale>
                                  </p:childTnLst>
                                </p:cTn>
                              </p:par>
                              <p:par>
                                <p:cTn id="389" presetID="10" presetClass="exit" presetSubtype="0" fill="hold" grpId="3" nodeType="withEffect">
                                  <p:stCondLst>
                                    <p:cond delay="5200"/>
                                  </p:stCondLst>
                                  <p:childTnLst>
                                    <p:animEffect transition="out" filter="fade">
                                      <p:cBhvr>
                                        <p:cTn id="390" dur="1000"/>
                                        <p:tgtEl>
                                          <p:spTgt spid="75"/>
                                        </p:tgtEl>
                                      </p:cBhvr>
                                    </p:animEffect>
                                    <p:set>
                                      <p:cBhvr>
                                        <p:cTn id="391" dur="1" fill="hold">
                                          <p:stCondLst>
                                            <p:cond delay="999"/>
                                          </p:stCondLst>
                                        </p:cTn>
                                        <p:tgtEl>
                                          <p:spTgt spid="75"/>
                                        </p:tgtEl>
                                        <p:attrNameLst>
                                          <p:attrName>style.visibility</p:attrName>
                                        </p:attrNameLst>
                                      </p:cBhvr>
                                      <p:to>
                                        <p:strVal val="hidden"/>
                                      </p:to>
                                    </p:set>
                                  </p:childTnLst>
                                </p:cTn>
                              </p:par>
                              <p:par>
                                <p:cTn id="392" presetID="10" presetClass="exit" presetSubtype="0" fill="hold" grpId="3" nodeType="withEffect">
                                  <p:stCondLst>
                                    <p:cond delay="5200"/>
                                  </p:stCondLst>
                                  <p:childTnLst>
                                    <p:animEffect transition="out" filter="fade">
                                      <p:cBhvr>
                                        <p:cTn id="393" dur="1000"/>
                                        <p:tgtEl>
                                          <p:spTgt spid="77"/>
                                        </p:tgtEl>
                                      </p:cBhvr>
                                    </p:animEffect>
                                    <p:set>
                                      <p:cBhvr>
                                        <p:cTn id="394" dur="1" fill="hold">
                                          <p:stCondLst>
                                            <p:cond delay="999"/>
                                          </p:stCondLst>
                                        </p:cTn>
                                        <p:tgtEl>
                                          <p:spTgt spid="77"/>
                                        </p:tgtEl>
                                        <p:attrNameLst>
                                          <p:attrName>style.visibility</p:attrName>
                                        </p:attrNameLst>
                                      </p:cBhvr>
                                      <p:to>
                                        <p:strVal val="hidden"/>
                                      </p:to>
                                    </p:set>
                                  </p:childTnLst>
                                </p:cTn>
                              </p:par>
                              <p:par>
                                <p:cTn id="395" presetID="10" presetClass="exit" presetSubtype="0" fill="hold" grpId="4" nodeType="withEffect">
                                  <p:stCondLst>
                                    <p:cond delay="5200"/>
                                  </p:stCondLst>
                                  <p:childTnLst>
                                    <p:animEffect transition="out" filter="fade">
                                      <p:cBhvr>
                                        <p:cTn id="396" dur="1000"/>
                                        <p:tgtEl>
                                          <p:spTgt spid="76"/>
                                        </p:tgtEl>
                                      </p:cBhvr>
                                    </p:animEffect>
                                    <p:set>
                                      <p:cBhvr>
                                        <p:cTn id="397" dur="1" fill="hold">
                                          <p:stCondLst>
                                            <p:cond delay="999"/>
                                          </p:stCondLst>
                                        </p:cTn>
                                        <p:tgtEl>
                                          <p:spTgt spid="76"/>
                                        </p:tgtEl>
                                        <p:attrNameLst>
                                          <p:attrName>style.visibility</p:attrName>
                                        </p:attrNameLst>
                                      </p:cBhvr>
                                      <p:to>
                                        <p:strVal val="hidden"/>
                                      </p:to>
                                    </p:set>
                                  </p:childTnLst>
                                </p:cTn>
                              </p:par>
                              <p:par>
                                <p:cTn id="398" presetID="10" presetClass="exit" presetSubtype="0" fill="hold" grpId="3" nodeType="withEffect">
                                  <p:stCondLst>
                                    <p:cond delay="5200"/>
                                  </p:stCondLst>
                                  <p:childTnLst>
                                    <p:animEffect transition="out" filter="fade">
                                      <p:cBhvr>
                                        <p:cTn id="399" dur="1000"/>
                                        <p:tgtEl>
                                          <p:spTgt spid="78"/>
                                        </p:tgtEl>
                                      </p:cBhvr>
                                    </p:animEffect>
                                    <p:set>
                                      <p:cBhvr>
                                        <p:cTn id="400" dur="1" fill="hold">
                                          <p:stCondLst>
                                            <p:cond delay="999"/>
                                          </p:stCondLst>
                                        </p:cTn>
                                        <p:tgtEl>
                                          <p:spTgt spid="78"/>
                                        </p:tgtEl>
                                        <p:attrNameLst>
                                          <p:attrName>style.visibility</p:attrName>
                                        </p:attrNameLst>
                                      </p:cBhvr>
                                      <p:to>
                                        <p:strVal val="hidden"/>
                                      </p:to>
                                    </p:set>
                                  </p:childTnLst>
                                </p:cTn>
                              </p:par>
                              <p:par>
                                <p:cTn id="401" presetID="10" presetClass="exit" presetSubtype="0" fill="hold" grpId="3" nodeType="withEffect">
                                  <p:stCondLst>
                                    <p:cond delay="5200"/>
                                  </p:stCondLst>
                                  <p:childTnLst>
                                    <p:animEffect transition="out" filter="fade">
                                      <p:cBhvr>
                                        <p:cTn id="402" dur="1000"/>
                                        <p:tgtEl>
                                          <p:spTgt spid="79"/>
                                        </p:tgtEl>
                                      </p:cBhvr>
                                    </p:animEffect>
                                    <p:set>
                                      <p:cBhvr>
                                        <p:cTn id="403" dur="1" fill="hold">
                                          <p:stCondLst>
                                            <p:cond delay="999"/>
                                          </p:stCondLst>
                                        </p:cTn>
                                        <p:tgtEl>
                                          <p:spTgt spid="79"/>
                                        </p:tgtEl>
                                        <p:attrNameLst>
                                          <p:attrName>style.visibility</p:attrName>
                                        </p:attrNameLst>
                                      </p:cBhvr>
                                      <p:to>
                                        <p:strVal val="hidden"/>
                                      </p:to>
                                    </p:set>
                                  </p:childTnLst>
                                </p:cTn>
                              </p:par>
                              <p:par>
                                <p:cTn id="404" presetID="10" presetClass="exit" presetSubtype="0" fill="hold" grpId="3" nodeType="withEffect">
                                  <p:stCondLst>
                                    <p:cond delay="5200"/>
                                  </p:stCondLst>
                                  <p:childTnLst>
                                    <p:animEffect transition="out" filter="fade">
                                      <p:cBhvr>
                                        <p:cTn id="405" dur="1000"/>
                                        <p:tgtEl>
                                          <p:spTgt spid="82"/>
                                        </p:tgtEl>
                                      </p:cBhvr>
                                    </p:animEffect>
                                    <p:set>
                                      <p:cBhvr>
                                        <p:cTn id="406" dur="1" fill="hold">
                                          <p:stCondLst>
                                            <p:cond delay="9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8" grpId="0" animBg="1"/>
      <p:bldP spid="28" grpId="1" animBg="1"/>
      <p:bldP spid="28" grpId="2" animBg="1"/>
      <p:bldP spid="28" grpId="3" animBg="1"/>
      <p:bldP spid="28" grpId="4" animBg="1"/>
      <p:bldP spid="29" grpId="0" animBg="1"/>
      <p:bldP spid="29" grpId="1" animBg="1"/>
      <p:bldP spid="29" grpId="2" animBg="1"/>
      <p:bldP spid="29" grpId="3" animBg="1"/>
      <p:bldP spid="30" grpId="0" animBg="1"/>
      <p:bldP spid="30" grpId="1" animBg="1"/>
      <p:bldP spid="30" grpId="2" animBg="1"/>
      <p:bldP spid="30" grpId="3" animBg="1"/>
      <p:bldP spid="31" grpId="0" animBg="1"/>
      <p:bldP spid="31" grpId="1" animBg="1"/>
      <p:bldP spid="31" grpId="2" animBg="1"/>
      <p:bldP spid="31" grpId="3" animBg="1"/>
      <p:bldP spid="32" grpId="0" animBg="1"/>
      <p:bldP spid="32" grpId="1" animBg="1"/>
      <p:bldP spid="32" grpId="2" animBg="1"/>
      <p:bldP spid="32" grpId="3" animBg="1"/>
      <p:bldP spid="33" grpId="0" animBg="1"/>
      <p:bldP spid="33" grpId="1" animBg="1"/>
      <p:bldP spid="33" grpId="2" animBg="1"/>
      <p:bldP spid="33" grpId="3" animBg="1"/>
      <p:bldP spid="34" grpId="0" animBg="1"/>
      <p:bldP spid="34" grpId="1" animBg="1"/>
      <p:bldP spid="34" grpId="2" animBg="1"/>
      <p:bldP spid="34" grpId="3" animBg="1"/>
      <p:bldP spid="35" grpId="0" animBg="1"/>
      <p:bldP spid="35" grpId="1" animBg="1"/>
      <p:bldP spid="35" grpId="2" animBg="1"/>
      <p:bldP spid="35" grpId="3" animBg="1"/>
      <p:bldP spid="36" grpId="0" animBg="1"/>
      <p:bldP spid="36" grpId="1" animBg="1"/>
      <p:bldP spid="36" grpId="2" animBg="1"/>
      <p:bldP spid="36" grpId="3" animBg="1"/>
      <p:bldP spid="37" grpId="0" animBg="1"/>
      <p:bldP spid="37" grpId="1" animBg="1"/>
      <p:bldP spid="37" grpId="2" animBg="1"/>
      <p:bldP spid="37" grpId="3" animBg="1"/>
      <p:bldP spid="38" grpId="0" animBg="1"/>
      <p:bldP spid="38" grpId="1" animBg="1"/>
      <p:bldP spid="38" grpId="2" animBg="1"/>
      <p:bldP spid="38" grpId="3" animBg="1"/>
      <p:bldP spid="53" grpId="0" animBg="1"/>
      <p:bldP spid="53" grpId="1" animBg="1"/>
      <p:bldP spid="53" grpId="2" animBg="1"/>
      <p:bldP spid="53" grpId="3" animBg="1"/>
      <p:bldP spid="54" grpId="0" animBg="1"/>
      <p:bldP spid="54" grpId="1" animBg="1"/>
      <p:bldP spid="54" grpId="2" animBg="1"/>
      <p:bldP spid="54" grpId="3" animBg="1"/>
      <p:bldP spid="54" grpId="4" animBg="1"/>
      <p:bldP spid="55" grpId="0" animBg="1"/>
      <p:bldP spid="55" grpId="1" animBg="1"/>
      <p:bldP spid="55" grpId="2" animBg="1"/>
      <p:bldP spid="55" grpId="3" animBg="1"/>
      <p:bldP spid="56" grpId="0" animBg="1"/>
      <p:bldP spid="56" grpId="1" animBg="1"/>
      <p:bldP spid="56" grpId="2" animBg="1"/>
      <p:bldP spid="56" grpId="3" animBg="1"/>
      <p:bldP spid="57" grpId="0" animBg="1"/>
      <p:bldP spid="57" grpId="1" animBg="1"/>
      <p:bldP spid="57" grpId="2" animBg="1"/>
      <p:bldP spid="57" grpId="3" animBg="1"/>
      <p:bldP spid="58" grpId="0" animBg="1"/>
      <p:bldP spid="58" grpId="1" animBg="1"/>
      <p:bldP spid="58" grpId="2" animBg="1"/>
      <p:bldP spid="58" grpId="3" animBg="1"/>
      <p:bldP spid="59" grpId="0" animBg="1"/>
      <p:bldP spid="59" grpId="1" animBg="1"/>
      <p:bldP spid="59" grpId="2" animBg="1"/>
      <p:bldP spid="59" grpId="3" animBg="1"/>
      <p:bldP spid="60" grpId="0" animBg="1"/>
      <p:bldP spid="60" grpId="1" animBg="1"/>
      <p:bldP spid="60" grpId="2" animBg="1"/>
      <p:bldP spid="60" grpId="3" animBg="1"/>
      <p:bldP spid="61" grpId="0" animBg="1"/>
      <p:bldP spid="61" grpId="1" animBg="1"/>
      <p:bldP spid="61" grpId="2" animBg="1"/>
      <p:bldP spid="61" grpId="3" animBg="1"/>
      <p:bldP spid="75" grpId="0" animBg="1"/>
      <p:bldP spid="75" grpId="1" animBg="1"/>
      <p:bldP spid="75" grpId="2" animBg="1"/>
      <p:bldP spid="75" grpId="3" animBg="1"/>
      <p:bldP spid="76" grpId="0" animBg="1"/>
      <p:bldP spid="76" grpId="1" animBg="1"/>
      <p:bldP spid="76" grpId="2" animBg="1"/>
      <p:bldP spid="76" grpId="3" animBg="1"/>
      <p:bldP spid="76" grpId="4" animBg="1"/>
      <p:bldP spid="77" grpId="0" animBg="1"/>
      <p:bldP spid="77" grpId="1" animBg="1"/>
      <p:bldP spid="77" grpId="2" animBg="1"/>
      <p:bldP spid="77" grpId="3" animBg="1"/>
      <p:bldP spid="78" grpId="0" animBg="1"/>
      <p:bldP spid="78" grpId="1" animBg="1"/>
      <p:bldP spid="78" grpId="2" animBg="1"/>
      <p:bldP spid="78" grpId="3" animBg="1"/>
      <p:bldP spid="79" grpId="0" animBg="1"/>
      <p:bldP spid="79" grpId="1" animBg="1"/>
      <p:bldP spid="79" grpId="2" animBg="1"/>
      <p:bldP spid="79" grpId="3" animBg="1"/>
      <p:bldP spid="80" grpId="0" animBg="1"/>
      <p:bldP spid="80" grpId="1" animBg="1"/>
      <p:bldP spid="80" grpId="2" animBg="1"/>
      <p:bldP spid="81" grpId="0" animBg="1"/>
      <p:bldP spid="81" grpId="1" animBg="1"/>
      <p:bldP spid="81" grpId="2" animBg="1"/>
      <p:bldP spid="82" grpId="0" animBg="1"/>
      <p:bldP spid="82" grpId="1" animBg="1"/>
      <p:bldP spid="82" grpId="2" animBg="1"/>
      <p:bldP spid="82" grpId="3" animBg="1"/>
      <p:bldP spid="83" grpId="0" animBg="1"/>
      <p:bldP spid="83" grpId="1" animBg="1"/>
      <p:bldP spid="83" grpId="2" animBg="1"/>
      <p:bldP spid="84" grpId="0" animBg="1"/>
      <p:bldP spid="84" grpId="1" animBg="1"/>
      <p:bldP spid="84" grpId="2" animBg="1"/>
      <p:bldP spid="84" grpId="3" animBg="1"/>
      <p:bldP spid="85" grpId="0" animBg="1"/>
      <p:bldP spid="85" grpId="1" animBg="1"/>
      <p:bldP spid="85" grpId="2" animBg="1"/>
      <p:bldP spid="85" grpId="3" animBg="1"/>
      <p:bldP spid="86" grpId="0" animBg="1"/>
      <p:bldP spid="86" grpId="1" animBg="1"/>
      <p:bldP spid="86" grpId="2" animBg="1"/>
      <p:bldP spid="86" grpId="3" animBg="1"/>
      <p:bldP spid="87" grpId="0" animBg="1"/>
      <p:bldP spid="87" grpId="1" animBg="1"/>
      <p:bldP spid="88" grpId="0" animBg="1"/>
      <p:bldP spid="88" grpId="1" animBg="1"/>
      <p:bldP spid="89" grpId="0" animBg="1"/>
      <p:bldP spid="8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874ABE2-0A43-6FAB-A769-FAD85743E73F}"/>
              </a:ext>
            </a:extLst>
          </p:cNvPr>
          <p:cNvSpPr txBox="1"/>
          <p:nvPr/>
        </p:nvSpPr>
        <p:spPr>
          <a:xfrm>
            <a:off x="610404" y="6549407"/>
            <a:ext cx="11614296" cy="184666"/>
          </a:xfrm>
          <a:prstGeom prst="rect">
            <a:avLst/>
          </a:prstGeom>
          <a:noFill/>
        </p:spPr>
        <p:txBody>
          <a:bodyPr wrap="square">
            <a:spAutoFit/>
          </a:bodyPr>
          <a:lstStyle/>
          <a:p>
            <a:r>
              <a:rPr lang="ru-RU" sz="600" dirty="0">
                <a:latin typeface="Arial" panose="020B0604020202020204" pitchFamily="34" charset="0"/>
                <a:cs typeface="Arial" panose="020B0604020202020204" pitchFamily="34" charset="0"/>
              </a:rPr>
              <a:t>Инструкция по медицинскому применению лекарственного препарата Алзепил® РУ: ЛП-№(000397)-(РГ-</a:t>
            </a:r>
            <a:r>
              <a:rPr lang="en-US" sz="600" dirty="0">
                <a:latin typeface="Arial" panose="020B0604020202020204" pitchFamily="34" charset="0"/>
                <a:cs typeface="Arial" panose="020B0604020202020204" pitchFamily="34" charset="0"/>
              </a:rPr>
              <a:t>RU)</a:t>
            </a:r>
            <a:endParaRPr lang="ru-RU" sz="600" dirty="0">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773390CA-230F-3EF7-7AF9-3B3B9008AFD1}"/>
              </a:ext>
            </a:extLst>
          </p:cNvPr>
          <p:cNvSpPr>
            <a:spLocks noChangeArrowheads="1"/>
          </p:cNvSpPr>
          <p:nvPr/>
        </p:nvSpPr>
        <p:spPr bwMode="auto">
          <a:xfrm>
            <a:off x="2974331" y="276161"/>
            <a:ext cx="6316384" cy="570300"/>
          </a:xfrm>
          <a:prstGeom prst="rect">
            <a:avLst/>
          </a:prstGeom>
          <a:noFill/>
          <a:ln>
            <a:noFill/>
          </a:ln>
          <a:effectLst/>
        </p:spPr>
        <p:txBody>
          <a:bodyPr anchor="ctr"/>
          <a:lstStyle/>
          <a:p>
            <a:pPr algn="ctr" fontAlgn="base">
              <a:spcBef>
                <a:spcPct val="0"/>
              </a:spcBef>
              <a:spcAft>
                <a:spcPct val="0"/>
              </a:spcAft>
              <a:defRPr/>
            </a:pPr>
            <a:r>
              <a:rPr lang="ru-RU" sz="2000" b="1" dirty="0">
                <a:solidFill>
                  <a:prstClr val="black"/>
                </a:solidFill>
                <a:latin typeface="Arial" panose="020B0604020202020204" pitchFamily="34" charset="0"/>
                <a:cs typeface="Arial" panose="020B0604020202020204" pitchFamily="34" charset="0"/>
              </a:rPr>
              <a:t>СПОСОБ ПРИМЕНЕНИЯ И ДОЗЫ</a:t>
            </a:r>
          </a:p>
        </p:txBody>
      </p:sp>
      <p:sp>
        <p:nvSpPr>
          <p:cNvPr id="19" name="TextBox 18">
            <a:extLst>
              <a:ext uri="{FF2B5EF4-FFF2-40B4-BE49-F238E27FC236}">
                <a16:creationId xmlns:a16="http://schemas.microsoft.com/office/drawing/2014/main" id="{D33A87F2-86C4-5A91-8C01-61661822F44C}"/>
              </a:ext>
            </a:extLst>
          </p:cNvPr>
          <p:cNvSpPr txBox="1"/>
          <p:nvPr/>
        </p:nvSpPr>
        <p:spPr>
          <a:xfrm>
            <a:off x="1149794" y="3390097"/>
            <a:ext cx="3077307" cy="1477328"/>
          </a:xfrm>
          <a:prstGeom prst="rect">
            <a:avLst/>
          </a:prstGeom>
          <a:noFill/>
        </p:spPr>
        <p:txBody>
          <a:bodyPr wrap="square">
            <a:spAutoFit/>
          </a:bodyPr>
          <a:lstStyle/>
          <a:p>
            <a:pPr algn="r"/>
            <a:r>
              <a:rPr lang="ru-RU" b="1" i="0" dirty="0">
                <a:solidFill>
                  <a:srgbClr val="000000"/>
                </a:solidFill>
                <a:effectLst/>
                <a:latin typeface="Montserrat" panose="00000500000000000000" pitchFamily="2" charset="-52"/>
              </a:rPr>
              <a:t>НАЧАЛЬНАЯ ДОЗА</a:t>
            </a:r>
          </a:p>
          <a:p>
            <a:pPr algn="r" fontAlgn="base"/>
            <a:r>
              <a:rPr lang="ru-RU" b="0" i="0" dirty="0">
                <a:solidFill>
                  <a:srgbClr val="000000"/>
                </a:solidFill>
                <a:effectLst/>
                <a:latin typeface="Montserrat" panose="00000500000000000000" pitchFamily="2" charset="-52"/>
              </a:rPr>
              <a:t>Начальная доза составляет 5 мг 1 раз в сутки. Лечение продолжают в течение</a:t>
            </a:r>
            <a:endParaRPr lang="ru-RU" b="0" i="0" dirty="0">
              <a:solidFill>
                <a:srgbClr val="1468FF"/>
              </a:solidFill>
              <a:effectLst/>
              <a:latin typeface="Montserrat" panose="00000500000000000000" pitchFamily="2" charset="-52"/>
            </a:endParaRPr>
          </a:p>
        </p:txBody>
      </p:sp>
      <p:sp>
        <p:nvSpPr>
          <p:cNvPr id="30" name="TextBox 29">
            <a:extLst>
              <a:ext uri="{FF2B5EF4-FFF2-40B4-BE49-F238E27FC236}">
                <a16:creationId xmlns:a16="http://schemas.microsoft.com/office/drawing/2014/main" id="{794BF12A-FA80-3472-B552-173D8548302B}"/>
              </a:ext>
            </a:extLst>
          </p:cNvPr>
          <p:cNvSpPr txBox="1"/>
          <p:nvPr/>
        </p:nvSpPr>
        <p:spPr>
          <a:xfrm>
            <a:off x="800358" y="5619948"/>
            <a:ext cx="184731" cy="461665"/>
          </a:xfrm>
          <a:prstGeom prst="rect">
            <a:avLst/>
          </a:prstGeom>
          <a:noFill/>
        </p:spPr>
        <p:txBody>
          <a:bodyPr wrap="none" rtlCol="0">
            <a:spAutoFit/>
          </a:bodyPr>
          <a:lstStyle/>
          <a:p>
            <a:endParaRPr lang="ru-RU" sz="2400" b="1" dirty="0">
              <a:solidFill>
                <a:sysClr val="windowText" lastClr="000000"/>
              </a:solidFill>
              <a:latin typeface="Montserrat" panose="00000500000000000000" pitchFamily="2" charset="-52"/>
            </a:endParaRPr>
          </a:p>
        </p:txBody>
      </p:sp>
      <p:sp>
        <p:nvSpPr>
          <p:cNvPr id="36" name="Прямоугольник: скругленные углы 35">
            <a:extLst>
              <a:ext uri="{FF2B5EF4-FFF2-40B4-BE49-F238E27FC236}">
                <a16:creationId xmlns:a16="http://schemas.microsoft.com/office/drawing/2014/main" id="{E85C24DD-4ED0-2108-3401-0EADFE33A680}"/>
              </a:ext>
            </a:extLst>
          </p:cNvPr>
          <p:cNvSpPr/>
          <p:nvPr/>
        </p:nvSpPr>
        <p:spPr>
          <a:xfrm flipH="1" flipV="1">
            <a:off x="626635" y="5586545"/>
            <a:ext cx="9254565" cy="707885"/>
          </a:xfrm>
          <a:prstGeom prst="roundRect">
            <a:avLst>
              <a:gd name="adj" fmla="val 2409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ectangle 3">
            <a:extLst>
              <a:ext uri="{FF2B5EF4-FFF2-40B4-BE49-F238E27FC236}">
                <a16:creationId xmlns:a16="http://schemas.microsoft.com/office/drawing/2014/main" id="{95E96294-4EBF-B818-821E-41BEBECA5EF8}"/>
              </a:ext>
            </a:extLst>
          </p:cNvPr>
          <p:cNvSpPr>
            <a:spLocks noChangeArrowheads="1"/>
          </p:cNvSpPr>
          <p:nvPr/>
        </p:nvSpPr>
        <p:spPr bwMode="auto">
          <a:xfrm>
            <a:off x="706717" y="5649198"/>
            <a:ext cx="10891111" cy="570300"/>
          </a:xfrm>
          <a:prstGeom prst="rect">
            <a:avLst/>
          </a:prstGeom>
          <a:noFill/>
          <a:ln>
            <a:noFill/>
          </a:ln>
          <a:effectLst/>
        </p:spPr>
        <p:txBody>
          <a:bodyPr anchor="ctr"/>
          <a:lstStyle/>
          <a:p>
            <a:pPr fontAlgn="base">
              <a:spcBef>
                <a:spcPct val="0"/>
              </a:spcBef>
              <a:spcAft>
                <a:spcPct val="0"/>
              </a:spcAft>
              <a:defRPr/>
            </a:pPr>
            <a:r>
              <a:rPr lang="ru-RU" sz="2000" b="1" dirty="0">
                <a:latin typeface="Montserrat" panose="00000500000000000000" pitchFamily="2" charset="-52"/>
                <a:cs typeface="Arial" panose="020B0604020202020204" pitchFamily="34" charset="0"/>
              </a:rPr>
              <a:t>Внутрь, 1 раз в сутки перед сном, независимо от времени приема пищи </a:t>
            </a:r>
          </a:p>
        </p:txBody>
      </p:sp>
      <p:grpSp>
        <p:nvGrpSpPr>
          <p:cNvPr id="40" name="Группа 39">
            <a:extLst>
              <a:ext uri="{FF2B5EF4-FFF2-40B4-BE49-F238E27FC236}">
                <a16:creationId xmlns:a16="http://schemas.microsoft.com/office/drawing/2014/main" id="{EF108848-4651-9676-D746-32FA78A3C4DD}"/>
              </a:ext>
            </a:extLst>
          </p:cNvPr>
          <p:cNvGrpSpPr/>
          <p:nvPr/>
        </p:nvGrpSpPr>
        <p:grpSpPr>
          <a:xfrm>
            <a:off x="4402198" y="1432950"/>
            <a:ext cx="8282575" cy="3918942"/>
            <a:chOff x="4402198" y="1367644"/>
            <a:chExt cx="8282575" cy="3918942"/>
          </a:xfrm>
        </p:grpSpPr>
        <p:sp>
          <p:nvSpPr>
            <p:cNvPr id="4" name="TextBox 3">
              <a:extLst>
                <a:ext uri="{FF2B5EF4-FFF2-40B4-BE49-F238E27FC236}">
                  <a16:creationId xmlns:a16="http://schemas.microsoft.com/office/drawing/2014/main" id="{DBC7C9E4-040C-E451-3D7A-A396F0F2EC98}"/>
                </a:ext>
              </a:extLst>
            </p:cNvPr>
            <p:cNvSpPr txBox="1"/>
            <p:nvPr/>
          </p:nvSpPr>
          <p:spPr>
            <a:xfrm>
              <a:off x="6675320" y="4948032"/>
              <a:ext cx="5155981" cy="338554"/>
            </a:xfrm>
            <a:prstGeom prst="rect">
              <a:avLst/>
            </a:prstGeom>
            <a:noFill/>
          </p:spPr>
          <p:txBody>
            <a:bodyPr wrap="square">
              <a:spAutoFit/>
            </a:bodyPr>
            <a:lstStyle>
              <a:defPPr>
                <a:defRPr lang="ru-RU"/>
              </a:defPPr>
              <a:lvl1pPr>
                <a:defRPr sz="1400">
                  <a:solidFill>
                    <a:srgbClr val="000000"/>
                  </a:solidFill>
                  <a:latin typeface="Montserrat" panose="00000500000000000000" pitchFamily="2" charset="-52"/>
                </a:defRPr>
              </a:lvl1pPr>
            </a:lstStyle>
            <a:p>
              <a:r>
                <a:rPr lang="ru-RU" sz="1600" dirty="0"/>
                <a:t>Последующая поддерживающая терапия</a:t>
              </a:r>
            </a:p>
          </p:txBody>
        </p:sp>
        <p:sp>
          <p:nvSpPr>
            <p:cNvPr id="23" name="TextBox 22">
              <a:extLst>
                <a:ext uri="{FF2B5EF4-FFF2-40B4-BE49-F238E27FC236}">
                  <a16:creationId xmlns:a16="http://schemas.microsoft.com/office/drawing/2014/main" id="{1A0F309C-270C-ACAE-4FB7-EACC5D6DEF16}"/>
                </a:ext>
              </a:extLst>
            </p:cNvPr>
            <p:cNvSpPr txBox="1"/>
            <p:nvPr/>
          </p:nvSpPr>
          <p:spPr>
            <a:xfrm>
              <a:off x="4402199" y="4943042"/>
              <a:ext cx="2273122" cy="338554"/>
            </a:xfrm>
            <a:prstGeom prst="rect">
              <a:avLst/>
            </a:prstGeom>
            <a:noFill/>
          </p:spPr>
          <p:txBody>
            <a:bodyPr wrap="square">
              <a:spAutoFit/>
            </a:bodyPr>
            <a:lstStyle/>
            <a:p>
              <a:r>
                <a:rPr lang="ru-RU" sz="1600" dirty="0">
                  <a:solidFill>
                    <a:srgbClr val="000000"/>
                  </a:solidFill>
                  <a:latin typeface="Montserrat" panose="00000500000000000000" pitchFamily="2" charset="-52"/>
                </a:rPr>
                <a:t>Н</a:t>
              </a:r>
              <a:r>
                <a:rPr kumimoji="0" lang="ru-RU" sz="1600" b="0" i="0" u="none" strike="noStrike" kern="1200" cap="none" spc="0" normalizeH="0" baseline="0" noProof="0" dirty="0">
                  <a:ln>
                    <a:noFill/>
                  </a:ln>
                  <a:solidFill>
                    <a:srgbClr val="000000"/>
                  </a:solidFill>
                  <a:effectLst/>
                  <a:uLnTx/>
                  <a:uFillTx/>
                  <a:latin typeface="Montserrat" panose="00000500000000000000" pitchFamily="2" charset="-52"/>
                  <a:ea typeface="+mn-ea"/>
                  <a:cs typeface="+mn-cs"/>
                </a:rPr>
                <a:t>е менее 4 недель</a:t>
              </a:r>
              <a:endParaRPr lang="ru-RU" sz="1600" dirty="0"/>
            </a:p>
          </p:txBody>
        </p:sp>
        <p:grpSp>
          <p:nvGrpSpPr>
            <p:cNvPr id="37" name="Группа 36">
              <a:extLst>
                <a:ext uri="{FF2B5EF4-FFF2-40B4-BE49-F238E27FC236}">
                  <a16:creationId xmlns:a16="http://schemas.microsoft.com/office/drawing/2014/main" id="{643F66F1-23F7-FA83-1BCF-7DE1BF468952}"/>
                </a:ext>
              </a:extLst>
            </p:cNvPr>
            <p:cNvGrpSpPr/>
            <p:nvPr/>
          </p:nvGrpSpPr>
          <p:grpSpPr>
            <a:xfrm>
              <a:off x="4402198" y="1367644"/>
              <a:ext cx="8282575" cy="3503261"/>
              <a:chOff x="4402198" y="1367644"/>
              <a:chExt cx="8282575" cy="3503261"/>
            </a:xfrm>
          </p:grpSpPr>
          <p:grpSp>
            <p:nvGrpSpPr>
              <p:cNvPr id="29" name="Группа 28">
                <a:extLst>
                  <a:ext uri="{FF2B5EF4-FFF2-40B4-BE49-F238E27FC236}">
                    <a16:creationId xmlns:a16="http://schemas.microsoft.com/office/drawing/2014/main" id="{4A6BA466-F43B-326E-4039-74AA58771B5B}"/>
                  </a:ext>
                </a:extLst>
              </p:cNvPr>
              <p:cNvGrpSpPr/>
              <p:nvPr/>
            </p:nvGrpSpPr>
            <p:grpSpPr>
              <a:xfrm>
                <a:off x="4402198" y="1367644"/>
                <a:ext cx="8282575" cy="3503261"/>
                <a:chOff x="4395753" y="1587436"/>
                <a:chExt cx="8282575" cy="3503261"/>
              </a:xfrm>
            </p:grpSpPr>
            <p:sp>
              <p:nvSpPr>
                <p:cNvPr id="27" name="Параллелограмм 26">
                  <a:extLst>
                    <a:ext uri="{FF2B5EF4-FFF2-40B4-BE49-F238E27FC236}">
                      <a16:creationId xmlns:a16="http://schemas.microsoft.com/office/drawing/2014/main" id="{0CB2883C-409A-35EA-D84D-A94C8F6AAC48}"/>
                    </a:ext>
                  </a:extLst>
                </p:cNvPr>
                <p:cNvSpPr/>
                <p:nvPr/>
              </p:nvSpPr>
              <p:spPr>
                <a:xfrm>
                  <a:off x="4395753" y="3192792"/>
                  <a:ext cx="5993124" cy="261258"/>
                </a:xfrm>
                <a:prstGeom prst="parallelogram">
                  <a:avLst>
                    <a:gd name="adj" fmla="val 13610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21" name="Группа 20">
                  <a:extLst>
                    <a:ext uri="{FF2B5EF4-FFF2-40B4-BE49-F238E27FC236}">
                      <a16:creationId xmlns:a16="http://schemas.microsoft.com/office/drawing/2014/main" id="{2E491257-8EF6-310A-0012-DB8C871AF083}"/>
                    </a:ext>
                  </a:extLst>
                </p:cNvPr>
                <p:cNvGrpSpPr/>
                <p:nvPr/>
              </p:nvGrpSpPr>
              <p:grpSpPr>
                <a:xfrm>
                  <a:off x="4395753" y="1587436"/>
                  <a:ext cx="8282575" cy="3503261"/>
                  <a:chOff x="551183" y="1820039"/>
                  <a:chExt cx="8282575" cy="3503261"/>
                </a:xfrm>
              </p:grpSpPr>
              <p:sp>
                <p:nvSpPr>
                  <p:cNvPr id="11" name="Параллелограмм 10">
                    <a:extLst>
                      <a:ext uri="{FF2B5EF4-FFF2-40B4-BE49-F238E27FC236}">
                        <a16:creationId xmlns:a16="http://schemas.microsoft.com/office/drawing/2014/main" id="{64B51C68-E9F9-4EBE-2E49-62D109724794}"/>
                      </a:ext>
                    </a:extLst>
                  </p:cNvPr>
                  <p:cNvSpPr/>
                  <p:nvPr/>
                </p:nvSpPr>
                <p:spPr>
                  <a:xfrm>
                    <a:off x="2840634" y="1820039"/>
                    <a:ext cx="5993124" cy="261258"/>
                  </a:xfrm>
                  <a:prstGeom prst="parallelogram">
                    <a:avLst>
                      <a:gd name="adj" fmla="val 136104"/>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5" name="Группа 14">
                    <a:extLst>
                      <a:ext uri="{FF2B5EF4-FFF2-40B4-BE49-F238E27FC236}">
                        <a16:creationId xmlns:a16="http://schemas.microsoft.com/office/drawing/2014/main" id="{40A9DE13-F721-C51A-5031-D28D2117ED3E}"/>
                      </a:ext>
                    </a:extLst>
                  </p:cNvPr>
                  <p:cNvGrpSpPr/>
                  <p:nvPr/>
                </p:nvGrpSpPr>
                <p:grpSpPr>
                  <a:xfrm>
                    <a:off x="551183" y="2100124"/>
                    <a:ext cx="7908015" cy="3223176"/>
                    <a:chOff x="551183" y="2100124"/>
                    <a:chExt cx="7908015" cy="3223176"/>
                  </a:xfrm>
                </p:grpSpPr>
                <p:sp>
                  <p:nvSpPr>
                    <p:cNvPr id="9" name="Прямоугольник 8">
                      <a:extLst>
                        <a:ext uri="{FF2B5EF4-FFF2-40B4-BE49-F238E27FC236}">
                          <a16:creationId xmlns:a16="http://schemas.microsoft.com/office/drawing/2014/main" id="{3D02422E-A5DA-2571-20A7-9D016F850F0D}"/>
                        </a:ext>
                      </a:extLst>
                    </p:cNvPr>
                    <p:cNvSpPr/>
                    <p:nvPr/>
                  </p:nvSpPr>
                  <p:spPr>
                    <a:xfrm>
                      <a:off x="551183" y="3708400"/>
                      <a:ext cx="2276231" cy="1614900"/>
                    </a:xfrm>
                    <a:prstGeom prst="rect">
                      <a:avLst/>
                    </a:prstGeom>
                    <a:solidFill>
                      <a:srgbClr val="B6C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9BEA3DC0-2051-8BE8-F326-0BF3CB96F5C9}"/>
                        </a:ext>
                      </a:extLst>
                    </p:cNvPr>
                    <p:cNvSpPr txBox="1"/>
                    <p:nvPr/>
                  </p:nvSpPr>
                  <p:spPr>
                    <a:xfrm>
                      <a:off x="672832" y="3713355"/>
                      <a:ext cx="1883849" cy="1015663"/>
                    </a:xfrm>
                    <a:prstGeom prst="rect">
                      <a:avLst/>
                    </a:prstGeom>
                    <a:noFill/>
                  </p:spPr>
                  <p:txBody>
                    <a:bodyPr wrap="none" rtlCol="0">
                      <a:spAutoFit/>
                    </a:bodyPr>
                    <a:lstStyle/>
                    <a:p>
                      <a:r>
                        <a:rPr lang="ru-RU" sz="6000" b="1" dirty="0">
                          <a:solidFill>
                            <a:sysClr val="windowText" lastClr="000000"/>
                          </a:solidFill>
                          <a:latin typeface="Montserrat" panose="00000500000000000000" pitchFamily="2" charset="-52"/>
                        </a:rPr>
                        <a:t>5 мг</a:t>
                      </a:r>
                    </a:p>
                  </p:txBody>
                </p:sp>
                <p:sp>
                  <p:nvSpPr>
                    <p:cNvPr id="24" name="TextBox 23">
                      <a:extLst>
                        <a:ext uri="{FF2B5EF4-FFF2-40B4-BE49-F238E27FC236}">
                          <a16:creationId xmlns:a16="http://schemas.microsoft.com/office/drawing/2014/main" id="{92D59FAB-920C-113C-AC02-7CEE38B174DF}"/>
                        </a:ext>
                      </a:extLst>
                    </p:cNvPr>
                    <p:cNvSpPr txBox="1"/>
                    <p:nvPr/>
                  </p:nvSpPr>
                  <p:spPr>
                    <a:xfrm>
                      <a:off x="3072969" y="2314954"/>
                      <a:ext cx="2249334" cy="1015663"/>
                    </a:xfrm>
                    <a:prstGeom prst="rect">
                      <a:avLst/>
                    </a:prstGeom>
                    <a:noFill/>
                  </p:spPr>
                  <p:txBody>
                    <a:bodyPr wrap="none" rtlCol="0">
                      <a:spAutoFit/>
                    </a:bodyPr>
                    <a:lstStyle/>
                    <a:p>
                      <a:r>
                        <a:rPr lang="ru-RU" sz="6000" b="1" dirty="0">
                          <a:solidFill>
                            <a:schemeClr val="bg1"/>
                          </a:solidFill>
                          <a:latin typeface="Montserrat" panose="00000500000000000000" pitchFamily="2" charset="-52"/>
                        </a:rPr>
                        <a:t>10 мг</a:t>
                      </a:r>
                    </a:p>
                  </p:txBody>
                </p:sp>
                <p:sp>
                  <p:nvSpPr>
                    <p:cNvPr id="5" name="Прямоугольник 4">
                      <a:extLst>
                        <a:ext uri="{FF2B5EF4-FFF2-40B4-BE49-F238E27FC236}">
                          <a16:creationId xmlns:a16="http://schemas.microsoft.com/office/drawing/2014/main" id="{2F05B888-E630-FA63-BDA0-E3D809A2E18F}"/>
                        </a:ext>
                      </a:extLst>
                    </p:cNvPr>
                    <p:cNvSpPr/>
                    <p:nvPr/>
                  </p:nvSpPr>
                  <p:spPr>
                    <a:xfrm>
                      <a:off x="2829925" y="2100124"/>
                      <a:ext cx="5629273" cy="3223175"/>
                    </a:xfrm>
                    <a:prstGeom prst="rect">
                      <a:avLst/>
                    </a:prstGeom>
                    <a:solidFill>
                      <a:srgbClr val="7E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sp>
            <p:nvSpPr>
              <p:cNvPr id="33" name="TextBox 32">
                <a:extLst>
                  <a:ext uri="{FF2B5EF4-FFF2-40B4-BE49-F238E27FC236}">
                    <a16:creationId xmlns:a16="http://schemas.microsoft.com/office/drawing/2014/main" id="{405BEAB9-7756-10E3-1B2F-3A347B3F77C2}"/>
                  </a:ext>
                </a:extLst>
              </p:cNvPr>
              <p:cNvSpPr txBox="1"/>
              <p:nvPr/>
            </p:nvSpPr>
            <p:spPr>
              <a:xfrm>
                <a:off x="6923984" y="1835681"/>
                <a:ext cx="2249334" cy="1015663"/>
              </a:xfrm>
              <a:prstGeom prst="rect">
                <a:avLst/>
              </a:prstGeom>
              <a:noFill/>
            </p:spPr>
            <p:txBody>
              <a:bodyPr wrap="none" rtlCol="0">
                <a:spAutoFit/>
              </a:bodyPr>
              <a:lstStyle/>
              <a:p>
                <a:r>
                  <a:rPr lang="ru-RU" sz="6000" b="1" dirty="0">
                    <a:solidFill>
                      <a:schemeClr val="bg1"/>
                    </a:solidFill>
                    <a:latin typeface="Montserrat" panose="00000500000000000000" pitchFamily="2" charset="-52"/>
                  </a:rPr>
                  <a:t>10 мг</a:t>
                </a:r>
              </a:p>
            </p:txBody>
          </p:sp>
        </p:grpSp>
        <p:cxnSp>
          <p:nvCxnSpPr>
            <p:cNvPr id="38" name="Прямая соединительная линия 37">
              <a:extLst>
                <a:ext uri="{FF2B5EF4-FFF2-40B4-BE49-F238E27FC236}">
                  <a16:creationId xmlns:a16="http://schemas.microsoft.com/office/drawing/2014/main" id="{5C18CBE7-7939-DA82-30F9-F4CECE92271B}"/>
                </a:ext>
              </a:extLst>
            </p:cNvPr>
            <p:cNvCxnSpPr/>
            <p:nvPr/>
          </p:nvCxnSpPr>
          <p:spPr>
            <a:xfrm>
              <a:off x="4411646" y="4970358"/>
              <a:ext cx="0" cy="247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D1C35E0C-B7F7-5B62-E2F4-879AF1749382}"/>
                </a:ext>
              </a:extLst>
            </p:cNvPr>
            <p:cNvCxnSpPr/>
            <p:nvPr/>
          </p:nvCxnSpPr>
          <p:spPr>
            <a:xfrm>
              <a:off x="6675320" y="4973428"/>
              <a:ext cx="0" cy="247004"/>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A4924EB-45DF-5689-BFA5-59225111BF9F}"/>
                </a:ext>
              </a:extLst>
            </p:cNvPr>
            <p:cNvSpPr txBox="1"/>
            <p:nvPr/>
          </p:nvSpPr>
          <p:spPr>
            <a:xfrm>
              <a:off x="7031133" y="2786028"/>
              <a:ext cx="4671453" cy="1477328"/>
            </a:xfrm>
            <a:prstGeom prst="rect">
              <a:avLst/>
            </a:prstGeom>
            <a:noFill/>
          </p:spPr>
          <p:txBody>
            <a:bodyPr wrap="square">
              <a:spAutoFit/>
            </a:bodyPr>
            <a:lstStyle/>
            <a:p>
              <a:r>
                <a:rPr lang="ru-RU" b="1" i="0" dirty="0">
                  <a:solidFill>
                    <a:schemeClr val="bg1"/>
                  </a:solidFill>
                  <a:effectLst/>
                  <a:latin typeface="Montserrat" panose="00000500000000000000" pitchFamily="2" charset="-52"/>
                </a:rPr>
                <a:t>ПОДДЕРЖИВАЮЩАЯ ДОЗА</a:t>
              </a:r>
            </a:p>
            <a:p>
              <a:pPr fontAlgn="base"/>
              <a:endParaRPr lang="ru-RU" dirty="0">
                <a:solidFill>
                  <a:schemeClr val="bg1"/>
                </a:solidFill>
                <a:latin typeface="Montserrat" panose="00000500000000000000" pitchFamily="2" charset="-52"/>
              </a:endParaRPr>
            </a:p>
            <a:p>
              <a:pPr fontAlgn="base"/>
              <a:r>
                <a:rPr lang="ru-RU" b="0" i="0" dirty="0">
                  <a:solidFill>
                    <a:schemeClr val="bg1"/>
                  </a:solidFill>
                  <a:effectLst/>
                  <a:latin typeface="Montserrat" panose="00000500000000000000" pitchFamily="2" charset="-52"/>
                </a:rPr>
                <a:t>Через 1 месяц при необходимости дозу можно увеличить до 10 мг 1 раз в сутки.</a:t>
              </a:r>
            </a:p>
          </p:txBody>
        </p:sp>
      </p:grpSp>
      <p:grpSp>
        <p:nvGrpSpPr>
          <p:cNvPr id="42" name="Группа 41">
            <a:extLst>
              <a:ext uri="{FF2B5EF4-FFF2-40B4-BE49-F238E27FC236}">
                <a16:creationId xmlns:a16="http://schemas.microsoft.com/office/drawing/2014/main" id="{660C9A98-EC2A-B4D9-BF73-4F68FCC71014}"/>
              </a:ext>
            </a:extLst>
          </p:cNvPr>
          <p:cNvGrpSpPr/>
          <p:nvPr/>
        </p:nvGrpSpPr>
        <p:grpSpPr>
          <a:xfrm>
            <a:off x="610403" y="1428733"/>
            <a:ext cx="5202568" cy="1482002"/>
            <a:chOff x="610403" y="2343148"/>
            <a:chExt cx="5202568" cy="1482002"/>
          </a:xfrm>
        </p:grpSpPr>
        <p:sp>
          <p:nvSpPr>
            <p:cNvPr id="28" name="Прямоугольник: скругленные углы 27">
              <a:extLst>
                <a:ext uri="{FF2B5EF4-FFF2-40B4-BE49-F238E27FC236}">
                  <a16:creationId xmlns:a16="http://schemas.microsoft.com/office/drawing/2014/main" id="{233E821A-F874-BDA2-3E93-F0A7E914D9FB}"/>
                </a:ext>
              </a:extLst>
            </p:cNvPr>
            <p:cNvSpPr/>
            <p:nvPr/>
          </p:nvSpPr>
          <p:spPr>
            <a:xfrm flipH="1" flipV="1">
              <a:off x="610403" y="2343148"/>
              <a:ext cx="5202568" cy="707885"/>
            </a:xfrm>
            <a:prstGeom prst="roundRect">
              <a:avLst>
                <a:gd name="adj" fmla="val 24091"/>
              </a:avLst>
            </a:prstGeom>
            <a:solidFill>
              <a:srgbClr val="E6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a:extLst>
                <a:ext uri="{FF2B5EF4-FFF2-40B4-BE49-F238E27FC236}">
                  <a16:creationId xmlns:a16="http://schemas.microsoft.com/office/drawing/2014/main" id="{56CE1253-9F9D-AF52-D944-96059E382C09}"/>
                </a:ext>
              </a:extLst>
            </p:cNvPr>
            <p:cNvSpPr txBox="1"/>
            <p:nvPr/>
          </p:nvSpPr>
          <p:spPr>
            <a:xfrm>
              <a:off x="690389" y="2521451"/>
              <a:ext cx="5102299" cy="338554"/>
            </a:xfrm>
            <a:prstGeom prst="rect">
              <a:avLst/>
            </a:prstGeom>
            <a:noFill/>
          </p:spPr>
          <p:txBody>
            <a:bodyPr wrap="square">
              <a:spAutoFit/>
            </a:bodyPr>
            <a:lstStyle/>
            <a:p>
              <a:r>
                <a:rPr lang="ru-RU" sz="1600" dirty="0">
                  <a:latin typeface="Montserrat" panose="00000500000000000000" pitchFamily="2" charset="-52"/>
                  <a:cs typeface="Arial" panose="020B0604020202020204" pitchFamily="34" charset="0"/>
                </a:rPr>
                <a:t>Максимальная суточная доза </a:t>
              </a:r>
              <a:r>
                <a:rPr lang="ru-RU" sz="1600" b="1" dirty="0">
                  <a:solidFill>
                    <a:sysClr val="windowText" lastClr="000000"/>
                  </a:solidFill>
                  <a:latin typeface="Montserrat" panose="00000500000000000000" pitchFamily="2" charset="-52"/>
                  <a:cs typeface="Arial" panose="020B0604020202020204" pitchFamily="34" charset="0"/>
                </a:rPr>
                <a:t>10 мг </a:t>
              </a:r>
              <a:r>
                <a:rPr lang="ru-RU" sz="1600" b="0" i="0" dirty="0">
                  <a:solidFill>
                    <a:srgbClr val="000000"/>
                  </a:solidFill>
                  <a:effectLst/>
                  <a:latin typeface="Montserrat" panose="00000500000000000000" pitchFamily="2" charset="-52"/>
                </a:rPr>
                <a:t>в сутки</a:t>
              </a:r>
              <a:endParaRPr lang="ru-RU" sz="1600" b="1" dirty="0">
                <a:solidFill>
                  <a:sysClr val="windowText" lastClr="000000"/>
                </a:solidFill>
                <a:latin typeface="Arial" panose="020B0604020202020204" pitchFamily="34" charset="0"/>
                <a:cs typeface="Arial" panose="020B0604020202020204" pitchFamily="34" charset="0"/>
              </a:endParaRPr>
            </a:p>
          </p:txBody>
        </p:sp>
        <p:sp>
          <p:nvSpPr>
            <p:cNvPr id="41" name="Прямоугольник: скругленные углы 40">
              <a:extLst>
                <a:ext uri="{FF2B5EF4-FFF2-40B4-BE49-F238E27FC236}">
                  <a16:creationId xmlns:a16="http://schemas.microsoft.com/office/drawing/2014/main" id="{2BB49CB2-D52B-D02F-4ADF-5EA73F3B3007}"/>
                </a:ext>
              </a:extLst>
            </p:cNvPr>
            <p:cNvSpPr/>
            <p:nvPr/>
          </p:nvSpPr>
          <p:spPr>
            <a:xfrm flipH="1" flipV="1">
              <a:off x="626635" y="3117265"/>
              <a:ext cx="5186335" cy="707885"/>
            </a:xfrm>
            <a:prstGeom prst="roundRect">
              <a:avLst>
                <a:gd name="adj" fmla="val 24091"/>
              </a:avLst>
            </a:prstGeom>
            <a:solidFill>
              <a:srgbClr val="E6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9619C103-8B00-81E5-A554-102333757458}"/>
                </a:ext>
              </a:extLst>
            </p:cNvPr>
            <p:cNvSpPr txBox="1"/>
            <p:nvPr/>
          </p:nvSpPr>
          <p:spPr>
            <a:xfrm>
              <a:off x="706718" y="3289018"/>
              <a:ext cx="5102299" cy="338554"/>
            </a:xfrm>
            <a:prstGeom prst="rect">
              <a:avLst/>
            </a:prstGeom>
            <a:noFill/>
          </p:spPr>
          <p:txBody>
            <a:bodyPr wrap="square">
              <a:spAutoFit/>
            </a:bodyPr>
            <a:lstStyle/>
            <a:p>
              <a:r>
                <a:rPr lang="ru-RU" sz="1600" dirty="0">
                  <a:latin typeface="Montserrat" panose="00000500000000000000" pitchFamily="2" charset="-52"/>
                  <a:cs typeface="Arial" panose="020B0604020202020204" pitchFamily="34" charset="0"/>
                </a:rPr>
                <a:t>Длительность терапии определяется врачом</a:t>
              </a:r>
            </a:p>
          </p:txBody>
        </p:sp>
      </p:grpSp>
      <p:sp>
        <p:nvSpPr>
          <p:cNvPr id="3" name="Прямоугольник 2">
            <a:extLst>
              <a:ext uri="{FF2B5EF4-FFF2-40B4-BE49-F238E27FC236}">
                <a16:creationId xmlns:a16="http://schemas.microsoft.com/office/drawing/2014/main" id="{273B5BF1-2494-D644-7EE9-736D24BEED57}"/>
              </a:ext>
            </a:extLst>
          </p:cNvPr>
          <p:cNvSpPr/>
          <p:nvPr/>
        </p:nvSpPr>
        <p:spPr>
          <a:xfrm>
            <a:off x="10712824" y="179294"/>
            <a:ext cx="13984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540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C79BEECC-200A-4201-A697-2439CEA2BB6D}"/>
              </a:ext>
            </a:extLst>
          </p:cNvPr>
          <p:cNvSpPr/>
          <p:nvPr/>
        </p:nvSpPr>
        <p:spPr>
          <a:xfrm>
            <a:off x="11695054" y="4648200"/>
            <a:ext cx="496946" cy="221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459" name="Rectangle 3"/>
          <p:cNvSpPr>
            <a:spLocks noChangeArrowheads="1"/>
          </p:cNvSpPr>
          <p:nvPr/>
        </p:nvSpPr>
        <p:spPr bwMode="auto">
          <a:xfrm>
            <a:off x="1524001" y="66352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0" y="6635234"/>
            <a:ext cx="511550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Руководство по гериатрической психиатрии / под ред. С.И.Гавриловой, М.: </a:t>
            </a:r>
            <a:r>
              <a:rPr lang="ru-RU" sz="900" dirty="0" err="1">
                <a:solidFill>
                  <a:prstClr val="black"/>
                </a:solidFill>
                <a:latin typeface="Arial" panose="020B0604020202020204" pitchFamily="34" charset="0"/>
                <a:cs typeface="Arial" panose="020B0604020202020204" pitchFamily="34" charset="0"/>
              </a:rPr>
              <a:t>МЕДпресс</a:t>
            </a:r>
            <a:r>
              <a:rPr lang="ru-RU" sz="900" dirty="0">
                <a:solidFill>
                  <a:prstClr val="black"/>
                </a:solidFill>
                <a:latin typeface="Arial" panose="020B0604020202020204" pitchFamily="34" charset="0"/>
                <a:cs typeface="Arial" panose="020B0604020202020204" pitchFamily="34" charset="0"/>
              </a:rPr>
              <a:t>. </a:t>
            </a:r>
            <a:r>
              <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F4BA931C-AA60-4BE6-8C3D-B0283A93E7B9}"/>
              </a:ext>
            </a:extLst>
          </p:cNvPr>
          <p:cNvSpPr/>
          <p:nvPr/>
        </p:nvSpPr>
        <p:spPr>
          <a:xfrm>
            <a:off x="165369" y="176351"/>
            <a:ext cx="8807179" cy="12573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Подзаголовок 9">
            <a:extLst>
              <a:ext uri="{FF2B5EF4-FFF2-40B4-BE49-F238E27FC236}">
                <a16:creationId xmlns:a16="http://schemas.microsoft.com/office/drawing/2014/main" id="{5C437E60-FCD5-4896-B12C-C93A73416EF3}"/>
              </a:ext>
            </a:extLst>
          </p:cNvPr>
          <p:cNvSpPr txBox="1">
            <a:spLocks/>
          </p:cNvSpPr>
          <p:nvPr/>
        </p:nvSpPr>
        <p:spPr>
          <a:xfrm>
            <a:off x="288160" y="574168"/>
            <a:ext cx="8684389" cy="4616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АЛГОРИТМ ТЕРАПИИ БОЛЕЗНИ АЛЬЦГЕЙМЕРА </a:t>
            </a:r>
          </a:p>
        </p:txBody>
      </p:sp>
      <p:sp>
        <p:nvSpPr>
          <p:cNvPr id="30" name="Rectangle 29">
            <a:extLst>
              <a:ext uri="{FF2B5EF4-FFF2-40B4-BE49-F238E27FC236}">
                <a16:creationId xmlns:a16="http://schemas.microsoft.com/office/drawing/2014/main" id="{0B2B9FD5-4C9D-480C-85A2-3E0C909FA809}"/>
              </a:ext>
            </a:extLst>
          </p:cNvPr>
          <p:cNvSpPr/>
          <p:nvPr/>
        </p:nvSpPr>
        <p:spPr>
          <a:xfrm>
            <a:off x="0" y="176351"/>
            <a:ext cx="165370" cy="12573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2B0AD1A8-5A91-42F0-AC35-99845B92D691}"/>
              </a:ext>
            </a:extLst>
          </p:cNvPr>
          <p:cNvGrpSpPr/>
          <p:nvPr/>
        </p:nvGrpSpPr>
        <p:grpSpPr>
          <a:xfrm>
            <a:off x="5852027" y="1603334"/>
            <a:ext cx="6105519" cy="4946859"/>
            <a:chOff x="5724527" y="1549875"/>
            <a:chExt cx="6105519" cy="4946859"/>
          </a:xfrm>
        </p:grpSpPr>
        <p:sp>
          <p:nvSpPr>
            <p:cNvPr id="21" name="AutoShape 17">
              <a:extLst>
                <a:ext uri="{FF2B5EF4-FFF2-40B4-BE49-F238E27FC236}">
                  <a16:creationId xmlns:a16="http://schemas.microsoft.com/office/drawing/2014/main" id="{03716033-A031-44DD-8182-67CBAA00D683}"/>
                </a:ext>
              </a:extLst>
            </p:cNvPr>
            <p:cNvSpPr>
              <a:spLocks noChangeArrowheads="1"/>
            </p:cNvSpPr>
            <p:nvPr/>
          </p:nvSpPr>
          <p:spPr bwMode="auto">
            <a:xfrm>
              <a:off x="5883963" y="3121325"/>
              <a:ext cx="2959775" cy="913751"/>
            </a:xfrm>
            <a:prstGeom prst="rect">
              <a:avLst/>
            </a:prstGeom>
            <a:solidFill>
              <a:schemeClr val="bg1"/>
            </a:solidFill>
            <a:ln w="28575">
              <a:solidFill>
                <a:schemeClr val="bg2">
                  <a:lumMod val="25000"/>
                </a:schemeClr>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Перевод на мемантин или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комбинированная терапия: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ингибитор АХЭ + мемантин </a:t>
              </a:r>
            </a:p>
          </p:txBody>
        </p:sp>
        <p:sp>
          <p:nvSpPr>
            <p:cNvPr id="23" name="AutoShape 19">
              <a:extLst>
                <a:ext uri="{FF2B5EF4-FFF2-40B4-BE49-F238E27FC236}">
                  <a16:creationId xmlns:a16="http://schemas.microsoft.com/office/drawing/2014/main" id="{C075BED3-AD7D-4182-A35B-4883425C655A}"/>
                </a:ext>
              </a:extLst>
            </p:cNvPr>
            <p:cNvSpPr>
              <a:spLocks noChangeArrowheads="1"/>
            </p:cNvSpPr>
            <p:nvPr/>
          </p:nvSpPr>
          <p:spPr bwMode="auto">
            <a:xfrm>
              <a:off x="8977091" y="3121325"/>
              <a:ext cx="2717968" cy="910886"/>
            </a:xfrm>
            <a:prstGeom prst="rect">
              <a:avLst/>
            </a:prstGeom>
            <a:solidFill>
              <a:schemeClr val="bg1"/>
            </a:solidFill>
            <a:ln w="28575">
              <a:solidFill>
                <a:schemeClr val="bg2">
                  <a:lumMod val="25000"/>
                </a:schemeClr>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Комбинированная терапия</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 с церебролизином</a:t>
              </a:r>
            </a:p>
          </p:txBody>
        </p:sp>
        <p:sp>
          <p:nvSpPr>
            <p:cNvPr id="24" name="AutoShape 20">
              <a:extLst>
                <a:ext uri="{FF2B5EF4-FFF2-40B4-BE49-F238E27FC236}">
                  <a16:creationId xmlns:a16="http://schemas.microsoft.com/office/drawing/2014/main" id="{9756E130-1316-4C4F-9C54-FE840819CDE4}"/>
                </a:ext>
              </a:extLst>
            </p:cNvPr>
            <p:cNvSpPr>
              <a:spLocks noChangeArrowheads="1"/>
            </p:cNvSpPr>
            <p:nvPr/>
          </p:nvSpPr>
          <p:spPr bwMode="auto">
            <a:xfrm>
              <a:off x="5883964" y="4351880"/>
              <a:ext cx="5811095" cy="910886"/>
            </a:xfrm>
            <a:prstGeom prst="rect">
              <a:avLst/>
            </a:prstGeom>
            <a:solidFill>
              <a:schemeClr val="accent2">
                <a:lumMod val="20000"/>
                <a:lumOff val="80000"/>
              </a:schemeClr>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При переходе на стадию тяжелой деменции: </a:t>
              </a:r>
              <a:b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br>
              <a:r>
                <a:rPr kumimoji="0" lang="ru-RU" sz="1600" b="0" i="0" u="none" strike="noStrike" kern="1200" cap="none" spc="0" normalizeH="0" baseline="0" noProof="0" dirty="0" err="1">
                  <a:ln>
                    <a:noFill/>
                  </a:ln>
                  <a:solidFill>
                    <a:srgbClr val="171717"/>
                  </a:solidFill>
                  <a:effectLst/>
                  <a:uLnTx/>
                  <a:uFillTx/>
                  <a:latin typeface="Arial" panose="020B0604020202020204" pitchFamily="34" charset="0"/>
                  <a:ea typeface="+mn-ea"/>
                  <a:cs typeface="Arial" panose="020B0604020202020204" pitchFamily="34" charset="0"/>
                </a:rPr>
                <a:t>ривастигмин</a:t>
              </a: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 ТТС, </a:t>
              </a:r>
              <a:r>
                <a:rPr kumimoji="0" lang="ru-RU" sz="1600" b="0" i="0" u="none" strike="noStrike" kern="1200" cap="none" spc="0" normalizeH="0" baseline="0" noProof="0" dirty="0" err="1">
                  <a:ln>
                    <a:noFill/>
                  </a:ln>
                  <a:solidFill>
                    <a:srgbClr val="171717"/>
                  </a:solidFill>
                  <a:effectLst/>
                  <a:uLnTx/>
                  <a:uFillTx/>
                  <a:latin typeface="Arial" panose="020B0604020202020204" pitchFamily="34" charset="0"/>
                  <a:ea typeface="+mn-ea"/>
                  <a:cs typeface="Arial" panose="020B0604020202020204" pitchFamily="34" charset="0"/>
                </a:rPr>
                <a:t>мемантин</a:t>
              </a:r>
              <a:b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b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 + психотропная терапия (по показаниям)</a:t>
              </a:r>
            </a:p>
          </p:txBody>
        </p:sp>
        <p:sp>
          <p:nvSpPr>
            <p:cNvPr id="27" name="AutoShape 3">
              <a:extLst>
                <a:ext uri="{FF2B5EF4-FFF2-40B4-BE49-F238E27FC236}">
                  <a16:creationId xmlns:a16="http://schemas.microsoft.com/office/drawing/2014/main" id="{8F45DE26-8631-49F4-B55E-D6E878D7BFDB}"/>
                </a:ext>
              </a:extLst>
            </p:cNvPr>
            <p:cNvSpPr>
              <a:spLocks noChangeArrowheads="1"/>
            </p:cNvSpPr>
            <p:nvPr/>
          </p:nvSpPr>
          <p:spPr bwMode="auto">
            <a:xfrm>
              <a:off x="5883959" y="2457190"/>
              <a:ext cx="5811095" cy="376238"/>
            </a:xfrm>
            <a:prstGeom prst="rect">
              <a:avLst/>
            </a:prstGeom>
            <a:no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Вторая линия терапии ─ мемантин</a:t>
              </a:r>
            </a:p>
          </p:txBody>
        </p:sp>
        <p:cxnSp>
          <p:nvCxnSpPr>
            <p:cNvPr id="52" name="Straight Connector 51">
              <a:extLst>
                <a:ext uri="{FF2B5EF4-FFF2-40B4-BE49-F238E27FC236}">
                  <a16:creationId xmlns:a16="http://schemas.microsoft.com/office/drawing/2014/main" id="{B6F81BD8-10A8-487C-95A4-042629268252}"/>
                </a:ext>
              </a:extLst>
            </p:cNvPr>
            <p:cNvCxnSpPr>
              <a:cxnSpLocks/>
              <a:stCxn id="21" idx="2"/>
            </p:cNvCxnSpPr>
            <p:nvPr/>
          </p:nvCxnSpPr>
          <p:spPr>
            <a:xfrm>
              <a:off x="7363851" y="4035076"/>
              <a:ext cx="1" cy="316804"/>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EEFFDCC5-8FF2-4DDE-B830-C818F1374472}"/>
                </a:ext>
              </a:extLst>
            </p:cNvPr>
            <p:cNvCxnSpPr>
              <a:cxnSpLocks/>
              <a:stCxn id="23" idx="2"/>
            </p:cNvCxnSpPr>
            <p:nvPr/>
          </p:nvCxnSpPr>
          <p:spPr>
            <a:xfrm>
              <a:off x="10336075" y="4032211"/>
              <a:ext cx="0" cy="316804"/>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8B5937C-2FFA-48B5-B83C-035BB5A4DBE1}"/>
                </a:ext>
              </a:extLst>
            </p:cNvPr>
            <p:cNvCxnSpPr>
              <a:cxnSpLocks/>
            </p:cNvCxnSpPr>
            <p:nvPr/>
          </p:nvCxnSpPr>
          <p:spPr>
            <a:xfrm>
              <a:off x="7369434" y="2890624"/>
              <a:ext cx="0" cy="230702"/>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5983E30-AAA7-4FB5-A5DE-DA007283757F}"/>
                </a:ext>
              </a:extLst>
            </p:cNvPr>
            <p:cNvCxnSpPr>
              <a:cxnSpLocks/>
            </p:cNvCxnSpPr>
            <p:nvPr/>
          </p:nvCxnSpPr>
          <p:spPr>
            <a:xfrm>
              <a:off x="10338143" y="2890624"/>
              <a:ext cx="0" cy="230702"/>
            </a:xfrm>
            <a:prstGeom prst="line">
              <a:avLst/>
            </a:prstGeom>
            <a:ln w="19050"/>
          </p:spPr>
          <p:style>
            <a:lnRef idx="1">
              <a:schemeClr val="dk1"/>
            </a:lnRef>
            <a:fillRef idx="0">
              <a:schemeClr val="dk1"/>
            </a:fillRef>
            <a:effectRef idx="0">
              <a:schemeClr val="dk1"/>
            </a:effectRef>
            <a:fontRef idx="minor">
              <a:schemeClr val="tx1"/>
            </a:fontRef>
          </p:style>
        </p:cxnSp>
        <p:sp>
          <p:nvSpPr>
            <p:cNvPr id="62" name="Oval 61">
              <a:extLst>
                <a:ext uri="{FF2B5EF4-FFF2-40B4-BE49-F238E27FC236}">
                  <a16:creationId xmlns:a16="http://schemas.microsoft.com/office/drawing/2014/main" id="{5DA5D1C5-76EF-49B9-B5A4-58025B1EA3DD}"/>
                </a:ext>
              </a:extLst>
            </p:cNvPr>
            <p:cNvSpPr/>
            <p:nvPr/>
          </p:nvSpPr>
          <p:spPr>
            <a:xfrm>
              <a:off x="8523541" y="1756023"/>
              <a:ext cx="640393" cy="640393"/>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n-ea"/>
                  <a:cs typeface="+mn-cs"/>
                </a:rPr>
                <a:t>II</a:t>
              </a:r>
              <a:endParaRPr kumimoji="0" lang="ru-RU" sz="3200" b="1"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136DD458-C26C-41F6-92CB-32F26CA038FA}"/>
                </a:ext>
              </a:extLst>
            </p:cNvPr>
            <p:cNvSpPr/>
            <p:nvPr/>
          </p:nvSpPr>
          <p:spPr>
            <a:xfrm>
              <a:off x="5724527" y="1549875"/>
              <a:ext cx="6105519" cy="494685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CCDEF17F-EC4B-41BB-935F-E61A08F43837}"/>
              </a:ext>
            </a:extLst>
          </p:cNvPr>
          <p:cNvGrpSpPr/>
          <p:nvPr/>
        </p:nvGrpSpPr>
        <p:grpSpPr>
          <a:xfrm>
            <a:off x="254354" y="1561013"/>
            <a:ext cx="5475172" cy="4989180"/>
            <a:chOff x="321029" y="1507554"/>
            <a:chExt cx="5475172" cy="4989180"/>
          </a:xfrm>
        </p:grpSpPr>
        <p:sp>
          <p:nvSpPr>
            <p:cNvPr id="7" name="AutoShape 3">
              <a:extLst>
                <a:ext uri="{FF2B5EF4-FFF2-40B4-BE49-F238E27FC236}">
                  <a16:creationId xmlns:a16="http://schemas.microsoft.com/office/drawing/2014/main" id="{FF135C59-4BE4-427D-9454-C41EE131AA90}"/>
                </a:ext>
              </a:extLst>
            </p:cNvPr>
            <p:cNvSpPr>
              <a:spLocks noChangeArrowheads="1"/>
            </p:cNvSpPr>
            <p:nvPr/>
          </p:nvSpPr>
          <p:spPr bwMode="auto">
            <a:xfrm>
              <a:off x="361953" y="2457190"/>
              <a:ext cx="5002260" cy="376238"/>
            </a:xfrm>
            <a:prstGeom prst="rect">
              <a:avLst/>
            </a:prstGeom>
            <a:no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Первая линия терапии ─ ингибиторы АХЭ</a:t>
              </a:r>
            </a:p>
          </p:txBody>
        </p:sp>
        <p:cxnSp>
          <p:nvCxnSpPr>
            <p:cNvPr id="31" name="Straight Connector 30">
              <a:extLst>
                <a:ext uri="{FF2B5EF4-FFF2-40B4-BE49-F238E27FC236}">
                  <a16:creationId xmlns:a16="http://schemas.microsoft.com/office/drawing/2014/main" id="{9AD66227-BFB7-4654-864C-4149FFC7CEAE}"/>
                </a:ext>
              </a:extLst>
            </p:cNvPr>
            <p:cNvCxnSpPr>
              <a:cxnSpLocks/>
              <a:endCxn id="9" idx="0"/>
            </p:cNvCxnSpPr>
            <p:nvPr/>
          </p:nvCxnSpPr>
          <p:spPr>
            <a:xfrm>
              <a:off x="2863084" y="2890624"/>
              <a:ext cx="0" cy="230702"/>
            </a:xfrm>
            <a:prstGeom prst="line">
              <a:avLst/>
            </a:prstGeom>
            <a:ln w="19050"/>
          </p:spPr>
          <p:style>
            <a:lnRef idx="1">
              <a:schemeClr val="dk1"/>
            </a:lnRef>
            <a:fillRef idx="0">
              <a:schemeClr val="dk1"/>
            </a:fillRef>
            <a:effectRef idx="0">
              <a:schemeClr val="dk1"/>
            </a:effectRef>
            <a:fontRef idx="minor">
              <a:schemeClr val="tx1"/>
            </a:fontRef>
          </p:style>
        </p:cxnSp>
        <p:grpSp>
          <p:nvGrpSpPr>
            <p:cNvPr id="46" name="Group 45">
              <a:extLst>
                <a:ext uri="{FF2B5EF4-FFF2-40B4-BE49-F238E27FC236}">
                  <a16:creationId xmlns:a16="http://schemas.microsoft.com/office/drawing/2014/main" id="{9656D21C-00F6-44DC-AD10-7293AC15C6C1}"/>
                </a:ext>
              </a:extLst>
            </p:cNvPr>
            <p:cNvGrpSpPr/>
            <p:nvPr/>
          </p:nvGrpSpPr>
          <p:grpSpPr>
            <a:xfrm>
              <a:off x="496940" y="3121326"/>
              <a:ext cx="4732286" cy="3039732"/>
              <a:chOff x="496939" y="2702226"/>
              <a:chExt cx="5284343" cy="3039732"/>
            </a:xfrm>
          </p:grpSpPr>
          <p:sp>
            <p:nvSpPr>
              <p:cNvPr id="9" name="AutoShape 5">
                <a:extLst>
                  <a:ext uri="{FF2B5EF4-FFF2-40B4-BE49-F238E27FC236}">
                    <a16:creationId xmlns:a16="http://schemas.microsoft.com/office/drawing/2014/main" id="{F0D08193-D0FD-43C7-B549-F7840398F194}"/>
                  </a:ext>
                </a:extLst>
              </p:cNvPr>
              <p:cNvSpPr>
                <a:spLocks noChangeArrowheads="1"/>
              </p:cNvSpPr>
              <p:nvPr/>
            </p:nvSpPr>
            <p:spPr bwMode="auto">
              <a:xfrm>
                <a:off x="496940" y="2702226"/>
                <a:ext cx="5284342" cy="685282"/>
              </a:xfrm>
              <a:prstGeom prst="rect">
                <a:avLst/>
              </a:prstGeom>
              <a:solidFill>
                <a:schemeClr val="bg1"/>
              </a:solidFill>
              <a:ln w="28575">
                <a:solidFill>
                  <a:schemeClr val="bg2">
                    <a:lumMod val="25000"/>
                  </a:schemeClr>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Недостаточная эффективность: </a:t>
                </a:r>
                <a:br>
                  <a:rPr kumimoji="0" lang="en-US"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b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отсутствие или «истощение» эффекта</a:t>
                </a:r>
              </a:p>
            </p:txBody>
          </p:sp>
          <p:sp>
            <p:nvSpPr>
              <p:cNvPr id="12" name="AutoShape 8">
                <a:extLst>
                  <a:ext uri="{FF2B5EF4-FFF2-40B4-BE49-F238E27FC236}">
                    <a16:creationId xmlns:a16="http://schemas.microsoft.com/office/drawing/2014/main" id="{F06CF644-9445-4132-867F-D27B70315397}"/>
                  </a:ext>
                </a:extLst>
              </p:cNvPr>
              <p:cNvSpPr>
                <a:spLocks noChangeArrowheads="1"/>
              </p:cNvSpPr>
              <p:nvPr/>
            </p:nvSpPr>
            <p:spPr bwMode="auto">
              <a:xfrm>
                <a:off x="1338388" y="3615977"/>
                <a:ext cx="719667" cy="360363"/>
              </a:xfrm>
              <a:prstGeom prst="rect">
                <a:avLst/>
              </a:prstGeom>
              <a:solidFill>
                <a:srgbClr val="FFB9B9"/>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Есть</a:t>
                </a:r>
              </a:p>
            </p:txBody>
          </p:sp>
          <p:sp>
            <p:nvSpPr>
              <p:cNvPr id="13" name="AutoShape 9">
                <a:extLst>
                  <a:ext uri="{FF2B5EF4-FFF2-40B4-BE49-F238E27FC236}">
                    <a16:creationId xmlns:a16="http://schemas.microsoft.com/office/drawing/2014/main" id="{9B4B1FBF-9175-4C77-8C85-177FCB7FFDD8}"/>
                  </a:ext>
                </a:extLst>
              </p:cNvPr>
              <p:cNvSpPr>
                <a:spLocks noChangeArrowheads="1"/>
              </p:cNvSpPr>
              <p:nvPr/>
            </p:nvSpPr>
            <p:spPr bwMode="auto">
              <a:xfrm>
                <a:off x="4546494" y="3615977"/>
                <a:ext cx="719667" cy="360363"/>
              </a:xfrm>
              <a:prstGeom prst="rect">
                <a:avLst/>
              </a:prstGeom>
              <a:solidFill>
                <a:schemeClr val="accent6">
                  <a:lumMod val="20000"/>
                  <a:lumOff val="80000"/>
                </a:schemeClr>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Нет</a:t>
                </a:r>
              </a:p>
            </p:txBody>
          </p:sp>
          <p:sp>
            <p:nvSpPr>
              <p:cNvPr id="15" name="AutoShape 11">
                <a:extLst>
                  <a:ext uri="{FF2B5EF4-FFF2-40B4-BE49-F238E27FC236}">
                    <a16:creationId xmlns:a16="http://schemas.microsoft.com/office/drawing/2014/main" id="{062FAE7E-5809-4966-8ADD-16DD9B77F0C8}"/>
                  </a:ext>
                </a:extLst>
              </p:cNvPr>
              <p:cNvSpPr>
                <a:spLocks noChangeArrowheads="1"/>
              </p:cNvSpPr>
              <p:nvPr/>
            </p:nvSpPr>
            <p:spPr bwMode="auto">
              <a:xfrm>
                <a:off x="4031375" y="4312281"/>
                <a:ext cx="1749907" cy="685282"/>
              </a:xfrm>
              <a:prstGeom prst="rect">
                <a:avLst/>
              </a:prstGeom>
              <a:solidFill>
                <a:schemeClr val="accent6">
                  <a:lumMod val="20000"/>
                  <a:lumOff val="80000"/>
                </a:schemeClr>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Продолжение</a:t>
                </a:r>
                <a:b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терапии</a:t>
                </a:r>
              </a:p>
            </p:txBody>
          </p:sp>
          <p:sp>
            <p:nvSpPr>
              <p:cNvPr id="17" name="AutoShape 13">
                <a:extLst>
                  <a:ext uri="{FF2B5EF4-FFF2-40B4-BE49-F238E27FC236}">
                    <a16:creationId xmlns:a16="http://schemas.microsoft.com/office/drawing/2014/main" id="{B5A258FE-835A-4F28-BE1F-49F072B44B15}"/>
                  </a:ext>
                </a:extLst>
              </p:cNvPr>
              <p:cNvSpPr>
                <a:spLocks noChangeArrowheads="1"/>
              </p:cNvSpPr>
              <p:nvPr/>
            </p:nvSpPr>
            <p:spPr bwMode="auto">
              <a:xfrm>
                <a:off x="496939" y="4312281"/>
                <a:ext cx="2402565" cy="685282"/>
              </a:xfrm>
              <a:prstGeom prst="rect">
                <a:avLst/>
              </a:prstGeom>
              <a:noFill/>
              <a:ln w="28575">
                <a:solidFill>
                  <a:schemeClr val="bg2">
                    <a:lumMod val="25000"/>
                  </a:schemeClr>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Переход на другой </a:t>
                </a:r>
                <a:br>
                  <a:rPr kumimoji="0" lang="en-US"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b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ингибитор АХЭ</a:t>
                </a:r>
              </a:p>
            </p:txBody>
          </p:sp>
          <p:sp>
            <p:nvSpPr>
              <p:cNvPr id="19" name="AutoShape 15">
                <a:extLst>
                  <a:ext uri="{FF2B5EF4-FFF2-40B4-BE49-F238E27FC236}">
                    <a16:creationId xmlns:a16="http://schemas.microsoft.com/office/drawing/2014/main" id="{813EB0A5-1B93-4AA8-BEA1-9FA83D612CD9}"/>
                  </a:ext>
                </a:extLst>
              </p:cNvPr>
              <p:cNvSpPr>
                <a:spLocks noChangeArrowheads="1"/>
              </p:cNvSpPr>
              <p:nvPr/>
            </p:nvSpPr>
            <p:spPr bwMode="auto">
              <a:xfrm>
                <a:off x="496939" y="5333504"/>
                <a:ext cx="5284343" cy="408454"/>
              </a:xfrm>
              <a:prstGeom prst="rect">
                <a:avLst/>
              </a:prstGeom>
              <a:solidFill>
                <a:srgbClr val="FFB9B9"/>
              </a:solidFill>
              <a:ln w="9525">
                <a:no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171717"/>
                    </a:solidFill>
                    <a:effectLst/>
                    <a:uLnTx/>
                    <a:uFillTx/>
                    <a:latin typeface="Arial" panose="020B0604020202020204" pitchFamily="34" charset="0"/>
                    <a:ea typeface="+mn-ea"/>
                    <a:cs typeface="Arial" panose="020B0604020202020204" pitchFamily="34" charset="0"/>
                  </a:rPr>
                  <a:t>Недостаточный эффект или его отсутствие</a:t>
                </a:r>
              </a:p>
            </p:txBody>
          </p:sp>
          <p:cxnSp>
            <p:nvCxnSpPr>
              <p:cNvPr id="34" name="Straight Connector 33">
                <a:extLst>
                  <a:ext uri="{FF2B5EF4-FFF2-40B4-BE49-F238E27FC236}">
                    <a16:creationId xmlns:a16="http://schemas.microsoft.com/office/drawing/2014/main" id="{70006C49-4F03-48D3-9CEE-0102FD7D5BDA}"/>
                  </a:ext>
                </a:extLst>
              </p:cNvPr>
              <p:cNvCxnSpPr>
                <a:cxnSpLocks/>
                <a:endCxn id="12" idx="0"/>
              </p:cNvCxnSpPr>
              <p:nvPr/>
            </p:nvCxnSpPr>
            <p:spPr>
              <a:xfrm>
                <a:off x="1698222" y="3387508"/>
                <a:ext cx="0" cy="228469"/>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B18B3DF-0701-43AD-8E59-3B43D9F690FE}"/>
                  </a:ext>
                </a:extLst>
              </p:cNvPr>
              <p:cNvCxnSpPr>
                <a:cxnSpLocks/>
                <a:stCxn id="12" idx="2"/>
                <a:endCxn id="17" idx="0"/>
              </p:cNvCxnSpPr>
              <p:nvPr/>
            </p:nvCxnSpPr>
            <p:spPr>
              <a:xfrm>
                <a:off x="1698222" y="3976340"/>
                <a:ext cx="0" cy="335941"/>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A799C358-8381-468E-9D4B-1C49672A7FE0}"/>
                  </a:ext>
                </a:extLst>
              </p:cNvPr>
              <p:cNvCxnSpPr>
                <a:cxnSpLocks/>
                <a:endCxn id="13" idx="0"/>
              </p:cNvCxnSpPr>
              <p:nvPr/>
            </p:nvCxnSpPr>
            <p:spPr>
              <a:xfrm>
                <a:off x="4906328" y="3397590"/>
                <a:ext cx="0" cy="218387"/>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27828D47-D2D5-4C13-95D6-07A1EF143F48}"/>
                  </a:ext>
                </a:extLst>
              </p:cNvPr>
              <p:cNvCxnSpPr>
                <a:cxnSpLocks/>
                <a:stCxn id="13" idx="2"/>
                <a:endCxn id="15" idx="0"/>
              </p:cNvCxnSpPr>
              <p:nvPr/>
            </p:nvCxnSpPr>
            <p:spPr>
              <a:xfrm>
                <a:off x="4906328" y="3976340"/>
                <a:ext cx="1" cy="335941"/>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B09021D-229E-4684-B752-F1825A16F3C5}"/>
                  </a:ext>
                </a:extLst>
              </p:cNvPr>
              <p:cNvCxnSpPr>
                <a:cxnSpLocks/>
              </p:cNvCxnSpPr>
              <p:nvPr/>
            </p:nvCxnSpPr>
            <p:spPr>
              <a:xfrm>
                <a:off x="1698220" y="4997562"/>
                <a:ext cx="1" cy="335941"/>
              </a:xfrm>
              <a:prstGeom prst="line">
                <a:avLst/>
              </a:prstGeom>
              <a:ln w="19050"/>
            </p:spPr>
            <p:style>
              <a:lnRef idx="1">
                <a:schemeClr val="dk1"/>
              </a:lnRef>
              <a:fillRef idx="0">
                <a:schemeClr val="dk1"/>
              </a:fillRef>
              <a:effectRef idx="0">
                <a:schemeClr val="dk1"/>
              </a:effectRef>
              <a:fontRef idx="minor">
                <a:schemeClr val="tx1"/>
              </a:fontRef>
            </p:style>
          </p:cxnSp>
        </p:grpSp>
        <p:sp>
          <p:nvSpPr>
            <p:cNvPr id="61" name="Oval 60">
              <a:extLst>
                <a:ext uri="{FF2B5EF4-FFF2-40B4-BE49-F238E27FC236}">
                  <a16:creationId xmlns:a16="http://schemas.microsoft.com/office/drawing/2014/main" id="{012A31C2-A888-4F9F-81D2-6D618B303200}"/>
                </a:ext>
              </a:extLst>
            </p:cNvPr>
            <p:cNvSpPr/>
            <p:nvPr/>
          </p:nvSpPr>
          <p:spPr>
            <a:xfrm>
              <a:off x="2542888" y="1759603"/>
              <a:ext cx="640392" cy="640392"/>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panose="020F0502020204030204"/>
                  <a:ea typeface="+mn-ea"/>
                  <a:cs typeface="+mn-cs"/>
                </a:rPr>
                <a:t>I</a:t>
              </a:r>
              <a:endParaRPr kumimoji="0" lang="ru-RU" sz="3200" b="1"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B6D523A9-477E-4687-8C2B-4FB9B1F89BDE}"/>
                </a:ext>
              </a:extLst>
            </p:cNvPr>
            <p:cNvSpPr/>
            <p:nvPr/>
          </p:nvSpPr>
          <p:spPr>
            <a:xfrm>
              <a:off x="321029" y="1549875"/>
              <a:ext cx="5117746" cy="494685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4BE0567B-2CB1-4500-8006-AAAEBA31F9C6}"/>
                </a:ext>
              </a:extLst>
            </p:cNvPr>
            <p:cNvSpPr/>
            <p:nvPr/>
          </p:nvSpPr>
          <p:spPr>
            <a:xfrm rot="5400000">
              <a:off x="3155030" y="3813242"/>
              <a:ext cx="4946860" cy="335483"/>
            </a:xfrm>
            <a:prstGeom prst="triangle">
              <a:avLst>
                <a:gd name="adj" fmla="val 4961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Прямоугольник 1">
            <a:extLst>
              <a:ext uri="{FF2B5EF4-FFF2-40B4-BE49-F238E27FC236}">
                <a16:creationId xmlns:a16="http://schemas.microsoft.com/office/drawing/2014/main" id="{DE9E2B4B-ED38-825A-1876-1EEFC8C971BC}"/>
              </a:ext>
            </a:extLst>
          </p:cNvPr>
          <p:cNvSpPr/>
          <p:nvPr/>
        </p:nvSpPr>
        <p:spPr>
          <a:xfrm>
            <a:off x="10712824" y="179294"/>
            <a:ext cx="13984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5227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0191E7-8E95-0806-213A-127696B7A319}"/>
              </a:ext>
            </a:extLst>
          </p:cNvPr>
          <p:cNvSpPr txBox="1"/>
          <p:nvPr/>
        </p:nvSpPr>
        <p:spPr>
          <a:xfrm>
            <a:off x="8116876" y="4834088"/>
            <a:ext cx="4037847" cy="1015663"/>
          </a:xfrm>
          <a:prstGeom prst="rect">
            <a:avLst/>
          </a:prstGeom>
          <a:noFill/>
        </p:spPr>
        <p:txBody>
          <a:bodyPr wrap="square" rtlCol="0">
            <a:spAutoFit/>
          </a:bodyPr>
          <a:lstStyle/>
          <a:p>
            <a:r>
              <a:rPr lang="ru-RU" sz="1000" dirty="0">
                <a:latin typeface="Gilroy Light" panose="00000400000000000000" pitchFamily="50" charset="-52"/>
              </a:rPr>
              <a:t>Анализ статистических сравнений производился без изменений от базового уровня (нулевое изменение от базовой линии). LS- наименьшее среднее значение; SE- стандартная ошибка среднего</a:t>
            </a:r>
            <a:endParaRPr lang="en-US" sz="1000" dirty="0">
              <a:latin typeface="Gilroy Light" panose="00000400000000000000" pitchFamily="50" charset="-52"/>
            </a:endParaRPr>
          </a:p>
          <a:p>
            <a:endParaRPr lang="en-US" sz="1000" dirty="0">
              <a:latin typeface="Gilroy Light" panose="00000400000000000000" pitchFamily="50" charset="-52"/>
            </a:endParaRPr>
          </a:p>
          <a:p>
            <a:r>
              <a:rPr lang="ru-RU" sz="1000" dirty="0">
                <a:latin typeface="Gilroy Light" panose="00000400000000000000" pitchFamily="50" charset="-52"/>
              </a:rPr>
              <a:t>КФ – когнитивные функции</a:t>
            </a:r>
          </a:p>
        </p:txBody>
      </p:sp>
      <p:pic>
        <p:nvPicPr>
          <p:cNvPr id="4" name="Рисунок 3">
            <a:extLst>
              <a:ext uri="{FF2B5EF4-FFF2-40B4-BE49-F238E27FC236}">
                <a16:creationId xmlns:a16="http://schemas.microsoft.com/office/drawing/2014/main" id="{9D12E41A-6217-C676-C3AF-02BE3B0650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37" t="7078" r="36022" b="7439"/>
          <a:stretch/>
        </p:blipFill>
        <p:spPr>
          <a:xfrm>
            <a:off x="1518254" y="1781620"/>
            <a:ext cx="5509455" cy="2844364"/>
          </a:xfrm>
          <a:prstGeom prst="rect">
            <a:avLst/>
          </a:prstGeom>
        </p:spPr>
      </p:pic>
      <p:sp>
        <p:nvSpPr>
          <p:cNvPr id="5" name="TextBox 4">
            <a:extLst>
              <a:ext uri="{FF2B5EF4-FFF2-40B4-BE49-F238E27FC236}">
                <a16:creationId xmlns:a16="http://schemas.microsoft.com/office/drawing/2014/main" id="{6C194168-5197-B757-645E-135F8876F60F}"/>
              </a:ext>
            </a:extLst>
          </p:cNvPr>
          <p:cNvSpPr txBox="1"/>
          <p:nvPr/>
        </p:nvSpPr>
        <p:spPr>
          <a:xfrm>
            <a:off x="8317270" y="2810176"/>
            <a:ext cx="3512742" cy="1231106"/>
          </a:xfrm>
          <a:prstGeom prst="rect">
            <a:avLst/>
          </a:prstGeom>
          <a:noFill/>
        </p:spPr>
        <p:txBody>
          <a:bodyPr wrap="square" rtlCol="0">
            <a:spAutoFit/>
          </a:bodyPr>
          <a:lstStyle/>
          <a:p>
            <a:r>
              <a:rPr lang="ru-RU" sz="2000" b="1" dirty="0">
                <a:latin typeface="Gilroy ExtraBold" panose="00000900000000000000" pitchFamily="50" charset="-52"/>
              </a:rPr>
              <a:t>Группа </a:t>
            </a:r>
            <a:r>
              <a:rPr lang="en-US" sz="2000" b="1" dirty="0">
                <a:latin typeface="Gilroy ExtraBold" panose="00000900000000000000" pitchFamily="50" charset="-52"/>
              </a:rPr>
              <a:t>MEM-DON </a:t>
            </a:r>
            <a:endParaRPr lang="ru-RU" sz="2000" b="1" dirty="0">
              <a:latin typeface="Gilroy ExtraBold" panose="00000900000000000000" pitchFamily="50" charset="-52"/>
            </a:endParaRPr>
          </a:p>
          <a:p>
            <a:r>
              <a:rPr lang="ru-RU" dirty="0">
                <a:latin typeface="Gilroy Light" panose="00000400000000000000" pitchFamily="50" charset="-52"/>
              </a:rPr>
              <a:t>показала значительное улучшение в сравнении с группами монотерапии</a:t>
            </a:r>
          </a:p>
        </p:txBody>
      </p:sp>
      <p:grpSp>
        <p:nvGrpSpPr>
          <p:cNvPr id="6" name="Group 22">
            <a:extLst>
              <a:ext uri="{FF2B5EF4-FFF2-40B4-BE49-F238E27FC236}">
                <a16:creationId xmlns:a16="http://schemas.microsoft.com/office/drawing/2014/main" id="{76BE4218-AFF7-C1FE-7620-F76A001D9668}"/>
              </a:ext>
            </a:extLst>
          </p:cNvPr>
          <p:cNvGrpSpPr/>
          <p:nvPr/>
        </p:nvGrpSpPr>
        <p:grpSpPr>
          <a:xfrm>
            <a:off x="1146217" y="5070803"/>
            <a:ext cx="2360695" cy="294013"/>
            <a:chOff x="7857725" y="4638621"/>
            <a:chExt cx="2360695" cy="294013"/>
          </a:xfrm>
        </p:grpSpPr>
        <p:sp>
          <p:nvSpPr>
            <p:cNvPr id="7" name="TextBox 6">
              <a:extLst>
                <a:ext uri="{FF2B5EF4-FFF2-40B4-BE49-F238E27FC236}">
                  <a16:creationId xmlns:a16="http://schemas.microsoft.com/office/drawing/2014/main" id="{20D9B1A7-AD41-5AA4-6FC8-73625B59DC72}"/>
                </a:ext>
              </a:extLst>
            </p:cNvPr>
            <p:cNvSpPr txBox="1"/>
            <p:nvPr/>
          </p:nvSpPr>
          <p:spPr>
            <a:xfrm>
              <a:off x="8179984" y="4647127"/>
              <a:ext cx="2038436" cy="261610"/>
            </a:xfrm>
            <a:prstGeom prst="rect">
              <a:avLst/>
            </a:prstGeom>
            <a:noFill/>
          </p:spPr>
          <p:txBody>
            <a:bodyPr wrap="square">
              <a:spAutoFit/>
            </a:bodyPr>
            <a:lstStyle/>
            <a:p>
              <a:r>
                <a:rPr lang="en-US" sz="1100" dirty="0">
                  <a:latin typeface="Gilroy Light" panose="00000400000000000000" pitchFamily="50" charset="-52"/>
                </a:rPr>
                <a:t>PBO – </a:t>
              </a:r>
              <a:r>
                <a:rPr lang="ru-RU" sz="1100" dirty="0">
                  <a:latin typeface="Gilroy Light" panose="00000400000000000000" pitchFamily="50" charset="-52"/>
                </a:rPr>
                <a:t>плацебо (</a:t>
              </a:r>
              <a:r>
                <a:rPr lang="en-US" sz="1100" dirty="0">
                  <a:latin typeface="Gilroy Light" panose="00000400000000000000" pitchFamily="50" charset="-52"/>
                </a:rPr>
                <a:t>n=281)</a:t>
              </a:r>
              <a:endParaRPr lang="ru-RU" sz="1100" dirty="0">
                <a:latin typeface="Gilroy Light" panose="00000400000000000000" pitchFamily="50" charset="-52"/>
              </a:endParaRPr>
            </a:p>
          </p:txBody>
        </p:sp>
        <p:pic>
          <p:nvPicPr>
            <p:cNvPr id="8" name="Рисунок 10">
              <a:extLst>
                <a:ext uri="{FF2B5EF4-FFF2-40B4-BE49-F238E27FC236}">
                  <a16:creationId xmlns:a16="http://schemas.microsoft.com/office/drawing/2014/main" id="{EDCDA05E-7A9A-1793-A002-B2DDE3E679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6575" t="58129" r="29458" b="34039"/>
            <a:stretch/>
          </p:blipFill>
          <p:spPr>
            <a:xfrm>
              <a:off x="7857725" y="4638621"/>
              <a:ext cx="372037" cy="294013"/>
            </a:xfrm>
            <a:prstGeom prst="rect">
              <a:avLst/>
            </a:prstGeom>
          </p:spPr>
        </p:pic>
      </p:grpSp>
      <p:grpSp>
        <p:nvGrpSpPr>
          <p:cNvPr id="9" name="Group 23">
            <a:extLst>
              <a:ext uri="{FF2B5EF4-FFF2-40B4-BE49-F238E27FC236}">
                <a16:creationId xmlns:a16="http://schemas.microsoft.com/office/drawing/2014/main" id="{F985DEFB-C73D-7613-79CF-39581E7ED0FC}"/>
              </a:ext>
            </a:extLst>
          </p:cNvPr>
          <p:cNvGrpSpPr/>
          <p:nvPr/>
        </p:nvGrpSpPr>
        <p:grpSpPr>
          <a:xfrm>
            <a:off x="1140901" y="5329015"/>
            <a:ext cx="2335531" cy="308053"/>
            <a:chOff x="7852409" y="5014522"/>
            <a:chExt cx="2335531" cy="308053"/>
          </a:xfrm>
        </p:grpSpPr>
        <p:sp>
          <p:nvSpPr>
            <p:cNvPr id="10" name="TextBox 9">
              <a:extLst>
                <a:ext uri="{FF2B5EF4-FFF2-40B4-BE49-F238E27FC236}">
                  <a16:creationId xmlns:a16="http://schemas.microsoft.com/office/drawing/2014/main" id="{25FE5FA2-C964-F46E-9520-FA913D48FE38}"/>
                </a:ext>
              </a:extLst>
            </p:cNvPr>
            <p:cNvSpPr txBox="1"/>
            <p:nvPr/>
          </p:nvSpPr>
          <p:spPr>
            <a:xfrm>
              <a:off x="8179984" y="5035758"/>
              <a:ext cx="2007956" cy="261610"/>
            </a:xfrm>
            <a:prstGeom prst="rect">
              <a:avLst/>
            </a:prstGeom>
            <a:noFill/>
          </p:spPr>
          <p:txBody>
            <a:bodyPr wrap="square">
              <a:spAutoFit/>
            </a:bodyPr>
            <a:lstStyle/>
            <a:p>
              <a:r>
                <a:rPr lang="en-US" sz="1100" dirty="0">
                  <a:latin typeface="Gilroy Light" panose="00000400000000000000" pitchFamily="50" charset="-52"/>
                </a:rPr>
                <a:t>MEM – </a:t>
              </a:r>
              <a:r>
                <a:rPr lang="ru-RU" sz="1100" dirty="0">
                  <a:latin typeface="Gilroy Light" panose="00000400000000000000" pitchFamily="50" charset="-52"/>
                </a:rPr>
                <a:t>мемантин (</a:t>
              </a:r>
              <a:r>
                <a:rPr lang="en-US" sz="1100" dirty="0">
                  <a:latin typeface="Gilroy Light" panose="00000400000000000000" pitchFamily="50" charset="-52"/>
                </a:rPr>
                <a:t>n=281)</a:t>
              </a:r>
              <a:endParaRPr lang="ru-RU" sz="1100" dirty="0">
                <a:latin typeface="Gilroy Light" panose="00000400000000000000" pitchFamily="50" charset="-52"/>
              </a:endParaRPr>
            </a:p>
          </p:txBody>
        </p:sp>
        <p:pic>
          <p:nvPicPr>
            <p:cNvPr id="11" name="Рисунок 10">
              <a:extLst>
                <a:ext uri="{FF2B5EF4-FFF2-40B4-BE49-F238E27FC236}">
                  <a16:creationId xmlns:a16="http://schemas.microsoft.com/office/drawing/2014/main" id="{2BD745D2-B1A2-2BBF-878B-AB215F1AF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6464" t="65020" r="29458" b="26774"/>
            <a:stretch/>
          </p:blipFill>
          <p:spPr>
            <a:xfrm>
              <a:off x="7852409" y="5014522"/>
              <a:ext cx="382534" cy="308053"/>
            </a:xfrm>
            <a:prstGeom prst="rect">
              <a:avLst/>
            </a:prstGeom>
          </p:spPr>
        </p:pic>
      </p:grpSp>
      <p:grpSp>
        <p:nvGrpSpPr>
          <p:cNvPr id="12" name="Group 24">
            <a:extLst>
              <a:ext uri="{FF2B5EF4-FFF2-40B4-BE49-F238E27FC236}">
                <a16:creationId xmlns:a16="http://schemas.microsoft.com/office/drawing/2014/main" id="{80048CB2-C003-1D6B-5DEE-38D189052575}"/>
              </a:ext>
            </a:extLst>
          </p:cNvPr>
          <p:cNvGrpSpPr/>
          <p:nvPr/>
        </p:nvGrpSpPr>
        <p:grpSpPr>
          <a:xfrm>
            <a:off x="3798691" y="4984584"/>
            <a:ext cx="3253778" cy="451731"/>
            <a:chOff x="7852409" y="5409968"/>
            <a:chExt cx="3253778" cy="451731"/>
          </a:xfrm>
        </p:grpSpPr>
        <p:sp>
          <p:nvSpPr>
            <p:cNvPr id="14" name="TextBox 13">
              <a:extLst>
                <a:ext uri="{FF2B5EF4-FFF2-40B4-BE49-F238E27FC236}">
                  <a16:creationId xmlns:a16="http://schemas.microsoft.com/office/drawing/2014/main" id="{49728D10-0435-3E46-DCA2-0D91A59E5475}"/>
                </a:ext>
              </a:extLst>
            </p:cNvPr>
            <p:cNvSpPr txBox="1"/>
            <p:nvPr/>
          </p:nvSpPr>
          <p:spPr>
            <a:xfrm>
              <a:off x="8179984" y="5430812"/>
              <a:ext cx="2926203" cy="430887"/>
            </a:xfrm>
            <a:prstGeom prst="rect">
              <a:avLst/>
            </a:prstGeom>
            <a:noFill/>
          </p:spPr>
          <p:txBody>
            <a:bodyPr wrap="square">
              <a:spAutoFit/>
            </a:bodyPr>
            <a:lstStyle/>
            <a:p>
              <a:r>
                <a:rPr lang="en-US" sz="1100" dirty="0">
                  <a:latin typeface="Gilroy Light" panose="00000400000000000000" pitchFamily="50" charset="-52"/>
                </a:rPr>
                <a:t>PBO</a:t>
              </a:r>
              <a:r>
                <a:rPr lang="ru-RU" sz="1100" dirty="0">
                  <a:latin typeface="Gilroy Light" panose="00000400000000000000" pitchFamily="50" charset="-52"/>
                </a:rPr>
                <a:t>-</a:t>
              </a:r>
              <a:r>
                <a:rPr lang="en-US" sz="1100" dirty="0">
                  <a:latin typeface="Gilroy Light" panose="00000400000000000000" pitchFamily="50" charset="-52"/>
                </a:rPr>
                <a:t>DON – </a:t>
              </a:r>
              <a:r>
                <a:rPr lang="ru-RU" sz="1100" dirty="0">
                  <a:latin typeface="Gilroy Light" panose="00000400000000000000" pitchFamily="50" charset="-52"/>
                </a:rPr>
                <a:t>добавление плацебо к фоновой терапии </a:t>
              </a:r>
              <a:r>
                <a:rPr lang="ru-RU" sz="1100" dirty="0" err="1">
                  <a:latin typeface="Gilroy Light" panose="00000400000000000000" pitchFamily="50" charset="-52"/>
                </a:rPr>
                <a:t>донепезилом</a:t>
              </a:r>
              <a:r>
                <a:rPr lang="ru-RU" sz="1100" dirty="0">
                  <a:latin typeface="Gilroy Light" panose="00000400000000000000" pitchFamily="50" charset="-52"/>
                </a:rPr>
                <a:t> (</a:t>
              </a:r>
              <a:r>
                <a:rPr lang="en-US" sz="1100" dirty="0">
                  <a:latin typeface="Gilroy Light" panose="00000400000000000000" pitchFamily="50" charset="-52"/>
                </a:rPr>
                <a:t>n=</a:t>
              </a:r>
              <a:r>
                <a:rPr lang="ru-RU" sz="1100" dirty="0">
                  <a:latin typeface="Gilroy Light" panose="00000400000000000000" pitchFamily="50" charset="-52"/>
                </a:rPr>
                <a:t>418</a:t>
              </a:r>
              <a:r>
                <a:rPr lang="en-US" sz="1100" dirty="0">
                  <a:latin typeface="Gilroy Light" panose="00000400000000000000" pitchFamily="50" charset="-52"/>
                </a:rPr>
                <a:t>)</a:t>
              </a:r>
              <a:endParaRPr lang="ru-RU" sz="1100" dirty="0">
                <a:latin typeface="Gilroy Light" panose="00000400000000000000" pitchFamily="50" charset="-52"/>
              </a:endParaRPr>
            </a:p>
          </p:txBody>
        </p:sp>
        <p:pic>
          <p:nvPicPr>
            <p:cNvPr id="15" name="Рисунок 10">
              <a:extLst>
                <a:ext uri="{FF2B5EF4-FFF2-40B4-BE49-F238E27FC236}">
                  <a16:creationId xmlns:a16="http://schemas.microsoft.com/office/drawing/2014/main" id="{6ECB4812-44A6-2DEA-2D61-307559B1FF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6464" t="72663" r="29458" b="19131"/>
            <a:stretch/>
          </p:blipFill>
          <p:spPr>
            <a:xfrm>
              <a:off x="7852409" y="5409968"/>
              <a:ext cx="382534" cy="308053"/>
            </a:xfrm>
            <a:prstGeom prst="rect">
              <a:avLst/>
            </a:prstGeom>
          </p:spPr>
        </p:pic>
      </p:grpSp>
      <p:grpSp>
        <p:nvGrpSpPr>
          <p:cNvPr id="16" name="Group 25">
            <a:extLst>
              <a:ext uri="{FF2B5EF4-FFF2-40B4-BE49-F238E27FC236}">
                <a16:creationId xmlns:a16="http://schemas.microsoft.com/office/drawing/2014/main" id="{893232ED-484F-A9C3-409E-604A16059F9B}"/>
              </a:ext>
            </a:extLst>
          </p:cNvPr>
          <p:cNvGrpSpPr/>
          <p:nvPr/>
        </p:nvGrpSpPr>
        <p:grpSpPr>
          <a:xfrm>
            <a:off x="3798691" y="5403722"/>
            <a:ext cx="3670236" cy="264484"/>
            <a:chOff x="7852409" y="5892477"/>
            <a:chExt cx="3670236" cy="264484"/>
          </a:xfrm>
        </p:grpSpPr>
        <p:sp>
          <p:nvSpPr>
            <p:cNvPr id="18" name="TextBox 17">
              <a:extLst>
                <a:ext uri="{FF2B5EF4-FFF2-40B4-BE49-F238E27FC236}">
                  <a16:creationId xmlns:a16="http://schemas.microsoft.com/office/drawing/2014/main" id="{22C62691-58FA-D2ED-0DCF-68AC6A8CEDBC}"/>
                </a:ext>
              </a:extLst>
            </p:cNvPr>
            <p:cNvSpPr txBox="1"/>
            <p:nvPr/>
          </p:nvSpPr>
          <p:spPr>
            <a:xfrm>
              <a:off x="8179984" y="5892477"/>
              <a:ext cx="3342661" cy="261610"/>
            </a:xfrm>
            <a:prstGeom prst="rect">
              <a:avLst/>
            </a:prstGeom>
            <a:noFill/>
          </p:spPr>
          <p:txBody>
            <a:bodyPr wrap="square">
              <a:spAutoFit/>
            </a:bodyPr>
            <a:lstStyle/>
            <a:p>
              <a:r>
                <a:rPr lang="en-US" sz="1100" dirty="0">
                  <a:latin typeface="Gilroy Light" panose="00000400000000000000" pitchFamily="50" charset="-52"/>
                </a:rPr>
                <a:t>MEM</a:t>
              </a:r>
              <a:r>
                <a:rPr lang="ru-RU" sz="1100" dirty="0">
                  <a:latin typeface="Gilroy Light" panose="00000400000000000000" pitchFamily="50" charset="-52"/>
                </a:rPr>
                <a:t>-</a:t>
              </a:r>
              <a:r>
                <a:rPr lang="en-US" sz="1100" dirty="0">
                  <a:latin typeface="Gilroy Light" panose="00000400000000000000" pitchFamily="50" charset="-52"/>
                </a:rPr>
                <a:t>DOM – </a:t>
              </a:r>
              <a:r>
                <a:rPr lang="ru-RU" sz="1100" dirty="0" err="1">
                  <a:latin typeface="Gilroy Light" panose="00000400000000000000" pitchFamily="50" charset="-52"/>
                </a:rPr>
                <a:t>мемантин+донепезил</a:t>
              </a:r>
              <a:r>
                <a:rPr lang="ru-RU" sz="1100" dirty="0">
                  <a:latin typeface="Gilroy Light" panose="00000400000000000000" pitchFamily="50" charset="-52"/>
                </a:rPr>
                <a:t> (</a:t>
              </a:r>
              <a:r>
                <a:rPr lang="en-US" sz="1100" dirty="0">
                  <a:latin typeface="Gilroy Light" panose="00000400000000000000" pitchFamily="50" charset="-52"/>
                </a:rPr>
                <a:t>n=</a:t>
              </a:r>
              <a:r>
                <a:rPr lang="ru-RU" sz="1100" dirty="0">
                  <a:latin typeface="Gilroy Light" panose="00000400000000000000" pitchFamily="50" charset="-52"/>
                </a:rPr>
                <a:t>429</a:t>
              </a:r>
              <a:r>
                <a:rPr lang="en-US" sz="1100" dirty="0">
                  <a:latin typeface="Gilroy Light" panose="00000400000000000000" pitchFamily="50" charset="-52"/>
                </a:rPr>
                <a:t>)</a:t>
              </a:r>
              <a:endParaRPr lang="ru-RU" sz="1100" dirty="0">
                <a:latin typeface="Gilroy Light" panose="00000400000000000000" pitchFamily="50" charset="-52"/>
              </a:endParaRPr>
            </a:p>
          </p:txBody>
        </p:sp>
        <p:pic>
          <p:nvPicPr>
            <p:cNvPr id="19" name="Рисунок 10">
              <a:extLst>
                <a:ext uri="{FF2B5EF4-FFF2-40B4-BE49-F238E27FC236}">
                  <a16:creationId xmlns:a16="http://schemas.microsoft.com/office/drawing/2014/main" id="{0C7289C1-5359-B187-1935-02E1016D94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6495" t="86722" r="29458" b="6986"/>
            <a:stretch/>
          </p:blipFill>
          <p:spPr>
            <a:xfrm>
              <a:off x="7852409" y="5920741"/>
              <a:ext cx="379595" cy="236220"/>
            </a:xfrm>
            <a:prstGeom prst="rect">
              <a:avLst/>
            </a:prstGeom>
          </p:spPr>
        </p:pic>
      </p:grpSp>
      <p:cxnSp>
        <p:nvCxnSpPr>
          <p:cNvPr id="20" name="Straight Connector 27">
            <a:extLst>
              <a:ext uri="{FF2B5EF4-FFF2-40B4-BE49-F238E27FC236}">
                <a16:creationId xmlns:a16="http://schemas.microsoft.com/office/drawing/2014/main" id="{E7D0E728-FD64-ED3C-1096-48E729D2FB70}"/>
              </a:ext>
            </a:extLst>
          </p:cNvPr>
          <p:cNvCxnSpPr/>
          <p:nvPr/>
        </p:nvCxnSpPr>
        <p:spPr>
          <a:xfrm>
            <a:off x="8238204" y="2734946"/>
            <a:ext cx="0" cy="127987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63BC9C4-431A-73ED-C9BE-82434B80FD2C}"/>
              </a:ext>
            </a:extLst>
          </p:cNvPr>
          <p:cNvSpPr txBox="1"/>
          <p:nvPr/>
        </p:nvSpPr>
        <p:spPr>
          <a:xfrm rot="16200000">
            <a:off x="429788" y="3168035"/>
            <a:ext cx="1378730" cy="276999"/>
          </a:xfrm>
          <a:prstGeom prst="rect">
            <a:avLst/>
          </a:prstGeom>
          <a:noFill/>
        </p:spPr>
        <p:txBody>
          <a:bodyPr wrap="square" rtlCol="0">
            <a:spAutoFit/>
          </a:bodyPr>
          <a:lstStyle/>
          <a:p>
            <a:pPr algn="ctr"/>
            <a:r>
              <a:rPr lang="en-US" sz="1200" b="1" dirty="0">
                <a:latin typeface="Gilroy Light" panose="00000400000000000000" pitchFamily="50" charset="-52"/>
              </a:rPr>
              <a:t>LS+SE, </a:t>
            </a:r>
            <a:r>
              <a:rPr lang="ru-RU" sz="1200" b="1" dirty="0">
                <a:latin typeface="Gilroy Light" panose="00000400000000000000" pitchFamily="50" charset="-52"/>
              </a:rPr>
              <a:t>баллы</a:t>
            </a:r>
          </a:p>
        </p:txBody>
      </p:sp>
      <p:sp>
        <p:nvSpPr>
          <p:cNvPr id="22" name="TextBox 21">
            <a:extLst>
              <a:ext uri="{FF2B5EF4-FFF2-40B4-BE49-F238E27FC236}">
                <a16:creationId xmlns:a16="http://schemas.microsoft.com/office/drawing/2014/main" id="{0B900550-BDE2-A9A7-28B2-00C2A8A9B027}"/>
              </a:ext>
            </a:extLst>
          </p:cNvPr>
          <p:cNvSpPr txBox="1"/>
          <p:nvPr/>
        </p:nvSpPr>
        <p:spPr>
          <a:xfrm>
            <a:off x="6090197" y="4621011"/>
            <a:ext cx="1378730" cy="276999"/>
          </a:xfrm>
          <a:prstGeom prst="rect">
            <a:avLst/>
          </a:prstGeom>
          <a:noFill/>
        </p:spPr>
        <p:txBody>
          <a:bodyPr wrap="square" rtlCol="0">
            <a:spAutoFit/>
          </a:bodyPr>
          <a:lstStyle/>
          <a:p>
            <a:pPr algn="ctr"/>
            <a:r>
              <a:rPr lang="ru-RU" sz="1200" b="1" dirty="0">
                <a:latin typeface="Gilroy Light" panose="00000400000000000000" pitchFamily="50" charset="-52"/>
              </a:rPr>
              <a:t>Недели</a:t>
            </a:r>
          </a:p>
        </p:txBody>
      </p:sp>
      <p:sp>
        <p:nvSpPr>
          <p:cNvPr id="23" name="TextBox 22">
            <a:extLst>
              <a:ext uri="{FF2B5EF4-FFF2-40B4-BE49-F238E27FC236}">
                <a16:creationId xmlns:a16="http://schemas.microsoft.com/office/drawing/2014/main" id="{1FD535F1-741A-9712-37EC-DEBA66D4AE3D}"/>
              </a:ext>
            </a:extLst>
          </p:cNvPr>
          <p:cNvSpPr txBox="1"/>
          <p:nvPr/>
        </p:nvSpPr>
        <p:spPr>
          <a:xfrm>
            <a:off x="2788749" y="1425646"/>
            <a:ext cx="2665588" cy="307777"/>
          </a:xfrm>
          <a:prstGeom prst="rect">
            <a:avLst/>
          </a:prstGeom>
          <a:noFill/>
        </p:spPr>
        <p:txBody>
          <a:bodyPr wrap="square" rtlCol="0">
            <a:spAutoFit/>
          </a:bodyPr>
          <a:lstStyle/>
          <a:p>
            <a:pPr algn="ctr"/>
            <a:r>
              <a:rPr lang="ru-RU" sz="1400" b="1" dirty="0">
                <a:latin typeface="Gilroy Light" panose="00000400000000000000" pitchFamily="50" charset="-52"/>
              </a:rPr>
              <a:t>Когнитивные функции (</a:t>
            </a:r>
            <a:r>
              <a:rPr lang="en-US" sz="1400" b="1" dirty="0">
                <a:latin typeface="Gilroy Light" panose="00000400000000000000" pitchFamily="50" charset="-52"/>
              </a:rPr>
              <a:t>SIB)</a:t>
            </a:r>
            <a:endParaRPr lang="ru-RU" sz="1400" b="1" dirty="0">
              <a:latin typeface="Gilroy Light" panose="00000400000000000000" pitchFamily="50" charset="-52"/>
            </a:endParaRPr>
          </a:p>
        </p:txBody>
      </p:sp>
      <p:sp>
        <p:nvSpPr>
          <p:cNvPr id="24" name="TextBox 23">
            <a:extLst>
              <a:ext uri="{FF2B5EF4-FFF2-40B4-BE49-F238E27FC236}">
                <a16:creationId xmlns:a16="http://schemas.microsoft.com/office/drawing/2014/main" id="{21F8C02D-9F84-C622-E7BD-DA308EABA670}"/>
              </a:ext>
            </a:extLst>
          </p:cNvPr>
          <p:cNvSpPr txBox="1"/>
          <p:nvPr/>
        </p:nvSpPr>
        <p:spPr>
          <a:xfrm>
            <a:off x="1588430" y="4631241"/>
            <a:ext cx="566116" cy="276999"/>
          </a:xfrm>
          <a:prstGeom prst="rect">
            <a:avLst/>
          </a:prstGeom>
          <a:noFill/>
        </p:spPr>
        <p:txBody>
          <a:bodyPr wrap="square" rtlCol="0">
            <a:spAutoFit/>
          </a:bodyPr>
          <a:lstStyle/>
          <a:p>
            <a:pPr algn="ctr"/>
            <a:r>
              <a:rPr lang="en-US" sz="1200" dirty="0">
                <a:latin typeface="Gilroy Light" panose="00000400000000000000" pitchFamily="50" charset="-52"/>
              </a:rPr>
              <a:t>0</a:t>
            </a:r>
            <a:endParaRPr lang="ru-RU" sz="1200" dirty="0">
              <a:latin typeface="Gilroy Light" panose="00000400000000000000" pitchFamily="50" charset="-52"/>
            </a:endParaRPr>
          </a:p>
        </p:txBody>
      </p:sp>
      <p:sp>
        <p:nvSpPr>
          <p:cNvPr id="25" name="TextBox 24">
            <a:extLst>
              <a:ext uri="{FF2B5EF4-FFF2-40B4-BE49-F238E27FC236}">
                <a16:creationId xmlns:a16="http://schemas.microsoft.com/office/drawing/2014/main" id="{CBB88300-44C7-1ED1-EA71-5A335D9AE234}"/>
              </a:ext>
            </a:extLst>
          </p:cNvPr>
          <p:cNvSpPr txBox="1"/>
          <p:nvPr/>
        </p:nvSpPr>
        <p:spPr>
          <a:xfrm>
            <a:off x="2320252" y="4631842"/>
            <a:ext cx="566116" cy="276999"/>
          </a:xfrm>
          <a:prstGeom prst="rect">
            <a:avLst/>
          </a:prstGeom>
          <a:noFill/>
        </p:spPr>
        <p:txBody>
          <a:bodyPr wrap="square" rtlCol="0">
            <a:spAutoFit/>
          </a:bodyPr>
          <a:lstStyle/>
          <a:p>
            <a:pPr algn="ctr"/>
            <a:r>
              <a:rPr lang="en-US" sz="1200" dirty="0">
                <a:latin typeface="Gilroy Light" panose="00000400000000000000" pitchFamily="50" charset="-52"/>
              </a:rPr>
              <a:t>4</a:t>
            </a:r>
            <a:endParaRPr lang="ru-RU" sz="1200" dirty="0">
              <a:latin typeface="Gilroy Light" panose="00000400000000000000" pitchFamily="50" charset="-52"/>
            </a:endParaRPr>
          </a:p>
        </p:txBody>
      </p:sp>
      <p:sp>
        <p:nvSpPr>
          <p:cNvPr id="26" name="TextBox 25">
            <a:extLst>
              <a:ext uri="{FF2B5EF4-FFF2-40B4-BE49-F238E27FC236}">
                <a16:creationId xmlns:a16="http://schemas.microsoft.com/office/drawing/2014/main" id="{676F0DA3-D343-7AD8-5B3E-8BB899124ECD}"/>
              </a:ext>
            </a:extLst>
          </p:cNvPr>
          <p:cNvSpPr txBox="1"/>
          <p:nvPr/>
        </p:nvSpPr>
        <p:spPr>
          <a:xfrm>
            <a:off x="3838485" y="4628915"/>
            <a:ext cx="566116" cy="276999"/>
          </a:xfrm>
          <a:prstGeom prst="rect">
            <a:avLst/>
          </a:prstGeom>
          <a:noFill/>
        </p:spPr>
        <p:txBody>
          <a:bodyPr wrap="square" rtlCol="0">
            <a:spAutoFit/>
          </a:bodyPr>
          <a:lstStyle/>
          <a:p>
            <a:pPr algn="ctr"/>
            <a:r>
              <a:rPr lang="en-US" sz="1200" dirty="0">
                <a:latin typeface="Gilroy Light" panose="00000400000000000000" pitchFamily="50" charset="-52"/>
              </a:rPr>
              <a:t>12</a:t>
            </a:r>
            <a:endParaRPr lang="ru-RU" sz="1200" dirty="0">
              <a:latin typeface="Gilroy Light" panose="00000400000000000000" pitchFamily="50" charset="-52"/>
            </a:endParaRPr>
          </a:p>
        </p:txBody>
      </p:sp>
      <p:sp>
        <p:nvSpPr>
          <p:cNvPr id="27" name="TextBox 26">
            <a:extLst>
              <a:ext uri="{FF2B5EF4-FFF2-40B4-BE49-F238E27FC236}">
                <a16:creationId xmlns:a16="http://schemas.microsoft.com/office/drawing/2014/main" id="{13DF523D-51A2-709D-7E05-808FF0F40AD4}"/>
              </a:ext>
            </a:extLst>
          </p:cNvPr>
          <p:cNvSpPr txBox="1"/>
          <p:nvPr/>
        </p:nvSpPr>
        <p:spPr>
          <a:xfrm>
            <a:off x="6084283" y="4628858"/>
            <a:ext cx="566116" cy="276999"/>
          </a:xfrm>
          <a:prstGeom prst="rect">
            <a:avLst/>
          </a:prstGeom>
          <a:noFill/>
        </p:spPr>
        <p:txBody>
          <a:bodyPr wrap="square" rtlCol="0">
            <a:spAutoFit/>
          </a:bodyPr>
          <a:lstStyle/>
          <a:p>
            <a:pPr algn="ctr"/>
            <a:r>
              <a:rPr lang="en-US" sz="1200" dirty="0">
                <a:latin typeface="Gilroy Light" panose="00000400000000000000" pitchFamily="50" charset="-52"/>
              </a:rPr>
              <a:t>24</a:t>
            </a:r>
            <a:endParaRPr lang="ru-RU" sz="1200" dirty="0">
              <a:latin typeface="Gilroy Light" panose="00000400000000000000" pitchFamily="50" charset="-52"/>
            </a:endParaRPr>
          </a:p>
        </p:txBody>
      </p:sp>
      <p:sp>
        <p:nvSpPr>
          <p:cNvPr id="28" name="TextBox 27">
            <a:extLst>
              <a:ext uri="{FF2B5EF4-FFF2-40B4-BE49-F238E27FC236}">
                <a16:creationId xmlns:a16="http://schemas.microsoft.com/office/drawing/2014/main" id="{8B1005B8-1988-9C89-044A-2AB4EEFD2770}"/>
              </a:ext>
            </a:extLst>
          </p:cNvPr>
          <p:cNvSpPr txBox="1"/>
          <p:nvPr/>
        </p:nvSpPr>
        <p:spPr>
          <a:xfrm>
            <a:off x="1148117" y="4438972"/>
            <a:ext cx="566116" cy="276999"/>
          </a:xfrm>
          <a:prstGeom prst="rect">
            <a:avLst/>
          </a:prstGeom>
          <a:noFill/>
        </p:spPr>
        <p:txBody>
          <a:bodyPr wrap="square" rtlCol="0">
            <a:spAutoFit/>
          </a:bodyPr>
          <a:lstStyle/>
          <a:p>
            <a:pPr algn="ctr"/>
            <a:r>
              <a:rPr lang="en-US" sz="1200" dirty="0">
                <a:latin typeface="Gilroy Light" panose="00000400000000000000" pitchFamily="50" charset="-52"/>
              </a:rPr>
              <a:t>-6</a:t>
            </a:r>
            <a:endParaRPr lang="ru-RU" sz="1200" dirty="0">
              <a:latin typeface="Gilroy Light" panose="00000400000000000000" pitchFamily="50" charset="-52"/>
            </a:endParaRPr>
          </a:p>
        </p:txBody>
      </p:sp>
      <p:sp>
        <p:nvSpPr>
          <p:cNvPr id="29" name="TextBox 28">
            <a:extLst>
              <a:ext uri="{FF2B5EF4-FFF2-40B4-BE49-F238E27FC236}">
                <a16:creationId xmlns:a16="http://schemas.microsoft.com/office/drawing/2014/main" id="{7E14D310-DE0F-DF1E-49BF-4EDE7A0ECC6B}"/>
              </a:ext>
            </a:extLst>
          </p:cNvPr>
          <p:cNvSpPr txBox="1"/>
          <p:nvPr/>
        </p:nvSpPr>
        <p:spPr>
          <a:xfrm>
            <a:off x="1149621" y="3985868"/>
            <a:ext cx="566116" cy="276999"/>
          </a:xfrm>
          <a:prstGeom prst="rect">
            <a:avLst/>
          </a:prstGeom>
          <a:noFill/>
        </p:spPr>
        <p:txBody>
          <a:bodyPr wrap="square" rtlCol="0">
            <a:spAutoFit/>
          </a:bodyPr>
          <a:lstStyle/>
          <a:p>
            <a:pPr algn="ctr"/>
            <a:r>
              <a:rPr lang="en-US" sz="1200" dirty="0">
                <a:latin typeface="Gilroy Light" panose="00000400000000000000" pitchFamily="50" charset="-52"/>
              </a:rPr>
              <a:t>-4</a:t>
            </a:r>
            <a:endParaRPr lang="ru-RU" sz="1200" dirty="0">
              <a:latin typeface="Gilroy Light" panose="00000400000000000000" pitchFamily="50" charset="-52"/>
            </a:endParaRPr>
          </a:p>
        </p:txBody>
      </p:sp>
      <p:sp>
        <p:nvSpPr>
          <p:cNvPr id="30" name="TextBox 29">
            <a:extLst>
              <a:ext uri="{FF2B5EF4-FFF2-40B4-BE49-F238E27FC236}">
                <a16:creationId xmlns:a16="http://schemas.microsoft.com/office/drawing/2014/main" id="{3CA99A35-89B2-DBCE-3F3D-2D3C653D4C42}"/>
              </a:ext>
            </a:extLst>
          </p:cNvPr>
          <p:cNvSpPr txBox="1"/>
          <p:nvPr/>
        </p:nvSpPr>
        <p:spPr>
          <a:xfrm>
            <a:off x="1140901" y="3542796"/>
            <a:ext cx="566116" cy="276999"/>
          </a:xfrm>
          <a:prstGeom prst="rect">
            <a:avLst/>
          </a:prstGeom>
          <a:noFill/>
        </p:spPr>
        <p:txBody>
          <a:bodyPr wrap="square" rtlCol="0">
            <a:spAutoFit/>
          </a:bodyPr>
          <a:lstStyle/>
          <a:p>
            <a:pPr algn="ctr"/>
            <a:r>
              <a:rPr lang="en-US" sz="1200" dirty="0">
                <a:latin typeface="Gilroy Light" panose="00000400000000000000" pitchFamily="50" charset="-52"/>
              </a:rPr>
              <a:t>-2</a:t>
            </a:r>
            <a:endParaRPr lang="ru-RU" sz="1200" dirty="0">
              <a:latin typeface="Gilroy Light" panose="00000400000000000000" pitchFamily="50" charset="-52"/>
            </a:endParaRPr>
          </a:p>
        </p:txBody>
      </p:sp>
      <p:sp>
        <p:nvSpPr>
          <p:cNvPr id="31" name="TextBox 30">
            <a:extLst>
              <a:ext uri="{FF2B5EF4-FFF2-40B4-BE49-F238E27FC236}">
                <a16:creationId xmlns:a16="http://schemas.microsoft.com/office/drawing/2014/main" id="{E9E05EF6-059B-E5BD-4265-4806F6CA73A7}"/>
              </a:ext>
            </a:extLst>
          </p:cNvPr>
          <p:cNvSpPr txBox="1"/>
          <p:nvPr/>
        </p:nvSpPr>
        <p:spPr>
          <a:xfrm>
            <a:off x="1160511" y="3089692"/>
            <a:ext cx="566116" cy="276999"/>
          </a:xfrm>
          <a:prstGeom prst="rect">
            <a:avLst/>
          </a:prstGeom>
          <a:noFill/>
        </p:spPr>
        <p:txBody>
          <a:bodyPr wrap="square" rtlCol="0">
            <a:spAutoFit/>
          </a:bodyPr>
          <a:lstStyle/>
          <a:p>
            <a:pPr algn="ctr"/>
            <a:r>
              <a:rPr lang="en-US" sz="1200" dirty="0">
                <a:latin typeface="Gilroy Light" panose="00000400000000000000" pitchFamily="50" charset="-52"/>
              </a:rPr>
              <a:t>0</a:t>
            </a:r>
            <a:endParaRPr lang="ru-RU" sz="1200" dirty="0">
              <a:latin typeface="Gilroy Light" panose="00000400000000000000" pitchFamily="50" charset="-52"/>
            </a:endParaRPr>
          </a:p>
        </p:txBody>
      </p:sp>
      <p:sp>
        <p:nvSpPr>
          <p:cNvPr id="32" name="TextBox 31">
            <a:extLst>
              <a:ext uri="{FF2B5EF4-FFF2-40B4-BE49-F238E27FC236}">
                <a16:creationId xmlns:a16="http://schemas.microsoft.com/office/drawing/2014/main" id="{C3B66E31-9582-C1E3-672D-B513C9B507D6}"/>
              </a:ext>
            </a:extLst>
          </p:cNvPr>
          <p:cNvSpPr txBox="1"/>
          <p:nvPr/>
        </p:nvSpPr>
        <p:spPr>
          <a:xfrm>
            <a:off x="1182263" y="2635275"/>
            <a:ext cx="566116" cy="276999"/>
          </a:xfrm>
          <a:prstGeom prst="rect">
            <a:avLst/>
          </a:prstGeom>
          <a:noFill/>
        </p:spPr>
        <p:txBody>
          <a:bodyPr wrap="square" rtlCol="0">
            <a:spAutoFit/>
          </a:bodyPr>
          <a:lstStyle/>
          <a:p>
            <a:pPr algn="ctr"/>
            <a:r>
              <a:rPr lang="en-US" sz="1200" dirty="0">
                <a:latin typeface="Gilroy Light" panose="00000400000000000000" pitchFamily="50" charset="-52"/>
              </a:rPr>
              <a:t>2</a:t>
            </a:r>
            <a:endParaRPr lang="ru-RU" sz="1200" dirty="0">
              <a:latin typeface="Gilroy Light" panose="00000400000000000000" pitchFamily="50" charset="-52"/>
            </a:endParaRPr>
          </a:p>
        </p:txBody>
      </p:sp>
      <p:sp>
        <p:nvSpPr>
          <p:cNvPr id="33" name="TextBox 32">
            <a:extLst>
              <a:ext uri="{FF2B5EF4-FFF2-40B4-BE49-F238E27FC236}">
                <a16:creationId xmlns:a16="http://schemas.microsoft.com/office/drawing/2014/main" id="{CF260A35-13C5-8A0C-38EC-0D4DB346137D}"/>
              </a:ext>
            </a:extLst>
          </p:cNvPr>
          <p:cNvSpPr txBox="1"/>
          <p:nvPr/>
        </p:nvSpPr>
        <p:spPr>
          <a:xfrm>
            <a:off x="1176365" y="2191692"/>
            <a:ext cx="566116" cy="276999"/>
          </a:xfrm>
          <a:prstGeom prst="rect">
            <a:avLst/>
          </a:prstGeom>
          <a:noFill/>
        </p:spPr>
        <p:txBody>
          <a:bodyPr wrap="square" rtlCol="0">
            <a:spAutoFit/>
          </a:bodyPr>
          <a:lstStyle/>
          <a:p>
            <a:pPr algn="ctr"/>
            <a:r>
              <a:rPr lang="en-US" sz="1200" dirty="0">
                <a:latin typeface="Gilroy Light" panose="00000400000000000000" pitchFamily="50" charset="-52"/>
              </a:rPr>
              <a:t>4</a:t>
            </a:r>
            <a:endParaRPr lang="ru-RU" sz="1200" dirty="0">
              <a:latin typeface="Gilroy Light" panose="00000400000000000000" pitchFamily="50" charset="-52"/>
            </a:endParaRPr>
          </a:p>
        </p:txBody>
      </p:sp>
      <p:sp>
        <p:nvSpPr>
          <p:cNvPr id="34" name="TextBox 33">
            <a:extLst>
              <a:ext uri="{FF2B5EF4-FFF2-40B4-BE49-F238E27FC236}">
                <a16:creationId xmlns:a16="http://schemas.microsoft.com/office/drawing/2014/main" id="{F0552390-E638-9491-DF38-E46C5568363F}"/>
              </a:ext>
            </a:extLst>
          </p:cNvPr>
          <p:cNvSpPr txBox="1"/>
          <p:nvPr/>
        </p:nvSpPr>
        <p:spPr>
          <a:xfrm>
            <a:off x="1189064" y="1746328"/>
            <a:ext cx="566116" cy="276999"/>
          </a:xfrm>
          <a:prstGeom prst="rect">
            <a:avLst/>
          </a:prstGeom>
          <a:noFill/>
        </p:spPr>
        <p:txBody>
          <a:bodyPr wrap="square" rtlCol="0">
            <a:spAutoFit/>
          </a:bodyPr>
          <a:lstStyle/>
          <a:p>
            <a:pPr algn="ctr"/>
            <a:r>
              <a:rPr lang="en-US" sz="1200" dirty="0">
                <a:latin typeface="Gilroy Light" panose="00000400000000000000" pitchFamily="50" charset="-52"/>
              </a:rPr>
              <a:t>6</a:t>
            </a:r>
            <a:endParaRPr lang="ru-RU" sz="1200" dirty="0">
              <a:latin typeface="Gilroy Light" panose="00000400000000000000" pitchFamily="50" charset="-52"/>
            </a:endParaRPr>
          </a:p>
        </p:txBody>
      </p:sp>
      <p:sp>
        <p:nvSpPr>
          <p:cNvPr id="35" name="Rectangle 42">
            <a:extLst>
              <a:ext uri="{FF2B5EF4-FFF2-40B4-BE49-F238E27FC236}">
                <a16:creationId xmlns:a16="http://schemas.microsoft.com/office/drawing/2014/main" id="{4ACE3117-036E-D5B4-715D-C042FB1B601F}"/>
              </a:ext>
            </a:extLst>
          </p:cNvPr>
          <p:cNvSpPr/>
          <p:nvPr/>
        </p:nvSpPr>
        <p:spPr>
          <a:xfrm>
            <a:off x="887060" y="1416624"/>
            <a:ext cx="6400798" cy="442714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Gilroy Light" panose="00000400000000000000" pitchFamily="50" charset="-52"/>
            </a:endParaRPr>
          </a:p>
        </p:txBody>
      </p:sp>
      <p:sp>
        <p:nvSpPr>
          <p:cNvPr id="36" name="Заголовок 1">
            <a:extLst>
              <a:ext uri="{FF2B5EF4-FFF2-40B4-BE49-F238E27FC236}">
                <a16:creationId xmlns:a16="http://schemas.microsoft.com/office/drawing/2014/main" id="{1C65EA7F-39ED-F2D8-34AF-6B8A2965F9D4}"/>
              </a:ext>
            </a:extLst>
          </p:cNvPr>
          <p:cNvSpPr txBox="1">
            <a:spLocks/>
          </p:cNvSpPr>
          <p:nvPr/>
        </p:nvSpPr>
        <p:spPr>
          <a:xfrm>
            <a:off x="967262" y="163196"/>
            <a:ext cx="10138554" cy="945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dirty="0">
                <a:solidFill>
                  <a:prstClr val="black"/>
                </a:solidFill>
                <a:latin typeface="Arial" panose="020B0604020202020204" pitchFamily="34" charset="0"/>
                <a:ea typeface="+mn-ea"/>
                <a:cs typeface="Arial" panose="020B0604020202020204" pitchFamily="34" charset="0"/>
              </a:rPr>
              <a:t>КОМБИНИРОВАННАЯ ТЕРАПИЯ ЭФФЕКТИВНЕЕ МОНОТЕРАПИИ</a:t>
            </a:r>
          </a:p>
          <a:p>
            <a:pPr algn="ctr"/>
            <a:r>
              <a:rPr lang="ru-RU" sz="2000" b="1" dirty="0">
                <a:solidFill>
                  <a:prstClr val="black"/>
                </a:solidFill>
                <a:latin typeface="Arial" panose="020B0604020202020204" pitchFamily="34" charset="0"/>
                <a:ea typeface="+mn-ea"/>
                <a:cs typeface="Arial" panose="020B0604020202020204" pitchFamily="34" charset="0"/>
              </a:rPr>
              <a:t>УЛУЧШАЛО КФ У ПАЦИЕНТОВ С ПОЗДНИМИ СТАДИЯМИ БА</a:t>
            </a:r>
          </a:p>
        </p:txBody>
      </p:sp>
      <p:sp>
        <p:nvSpPr>
          <p:cNvPr id="37" name="TextBox 36">
            <a:extLst>
              <a:ext uri="{FF2B5EF4-FFF2-40B4-BE49-F238E27FC236}">
                <a16:creationId xmlns:a16="http://schemas.microsoft.com/office/drawing/2014/main" id="{9875DC57-17A8-E5EC-3CB0-01A07279471D}"/>
              </a:ext>
            </a:extLst>
          </p:cNvPr>
          <p:cNvSpPr txBox="1"/>
          <p:nvPr/>
        </p:nvSpPr>
        <p:spPr>
          <a:xfrm>
            <a:off x="610404" y="6642557"/>
            <a:ext cx="11614296" cy="200055"/>
          </a:xfrm>
          <a:prstGeom prst="rect">
            <a:avLst/>
          </a:prstGeom>
          <a:noFill/>
        </p:spPr>
        <p:txBody>
          <a:bodyPr wrap="square">
            <a:spAutoFit/>
          </a:bodyPr>
          <a:lstStyle/>
          <a:p>
            <a:pPr marL="70988" indent="-70988" defTabSz="786654" eaLnBrk="0" hangingPunct="0"/>
            <a:r>
              <a:rPr lang="en" sz="700" dirty="0">
                <a:latin typeface="Arial" panose="020B0604020202020204" pitchFamily="34" charset="0"/>
                <a:cs typeface="Arial" panose="020B0604020202020204" pitchFamily="34" charset="0"/>
              </a:rPr>
              <a:t>Atri</a:t>
            </a:r>
            <a:r>
              <a:rPr lang="ru-RU" sz="700" dirty="0">
                <a:latin typeface="Arial" panose="020B0604020202020204" pitchFamily="34" charset="0"/>
                <a:cs typeface="Arial" panose="020B0604020202020204" pitchFamily="34" charset="0"/>
              </a:rPr>
              <a:t> А.</a:t>
            </a:r>
            <a:r>
              <a:rPr lang="en" sz="700" dirty="0">
                <a:latin typeface="Arial" panose="020B0604020202020204" pitchFamily="34" charset="0"/>
                <a:cs typeface="Arial" panose="020B0604020202020204" pitchFamily="34" charset="0"/>
              </a:rPr>
              <a:t> at al. Cumulative, additive benefits of memantine donepezil combination over component monotherapies in modera</a:t>
            </a:r>
            <a:r>
              <a:rPr lang="ru-RU" sz="700" dirty="0">
                <a:latin typeface="Arial" panose="020B0604020202020204" pitchFamily="34" charset="0"/>
                <a:cs typeface="Arial" panose="020B0604020202020204" pitchFamily="34" charset="0"/>
              </a:rPr>
              <a:t>е </a:t>
            </a:r>
            <a:r>
              <a:rPr lang="en" sz="700" dirty="0">
                <a:latin typeface="Arial" panose="020B0604020202020204" pitchFamily="34" charset="0"/>
                <a:cs typeface="Arial" panose="020B0604020202020204" pitchFamily="34" charset="0"/>
              </a:rPr>
              <a:t>to severe Alzheimer’s dementia: a pooled area under the curve analysis.</a:t>
            </a:r>
            <a:r>
              <a:rPr lang="ru-RU" sz="700" dirty="0">
                <a:latin typeface="Arial" panose="020B0604020202020204" pitchFamily="34" charset="0"/>
                <a:cs typeface="Arial" panose="020B0604020202020204" pitchFamily="34" charset="0"/>
              </a:rPr>
              <a:t> </a:t>
            </a:r>
            <a:r>
              <a:rPr lang="en" sz="700" dirty="0">
                <a:latin typeface="Arial" panose="020B0604020202020204" pitchFamily="34" charset="0"/>
                <a:cs typeface="Arial" panose="020B0604020202020204" pitchFamily="34" charset="0"/>
              </a:rPr>
              <a:t>Alzheimer's Research &amp; Therapy (2015) 7:28</a:t>
            </a:r>
          </a:p>
        </p:txBody>
      </p:sp>
      <p:sp>
        <p:nvSpPr>
          <p:cNvPr id="2" name="Прямоугольник 1">
            <a:extLst>
              <a:ext uri="{FF2B5EF4-FFF2-40B4-BE49-F238E27FC236}">
                <a16:creationId xmlns:a16="http://schemas.microsoft.com/office/drawing/2014/main" id="{CC3D47D9-031C-2E90-F10F-888B31BBF82D}"/>
              </a:ext>
            </a:extLst>
          </p:cNvPr>
          <p:cNvSpPr/>
          <p:nvPr/>
        </p:nvSpPr>
        <p:spPr>
          <a:xfrm>
            <a:off x="10712824" y="179294"/>
            <a:ext cx="13984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819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73390CA-230F-3EF7-7AF9-3B3B9008AFD1}"/>
              </a:ext>
            </a:extLst>
          </p:cNvPr>
          <p:cNvSpPr>
            <a:spLocks noChangeArrowheads="1"/>
          </p:cNvSpPr>
          <p:nvPr/>
        </p:nvSpPr>
        <p:spPr bwMode="auto">
          <a:xfrm>
            <a:off x="1910255" y="486765"/>
            <a:ext cx="8371490" cy="917963"/>
          </a:xfrm>
          <a:prstGeom prst="rect">
            <a:avLst/>
          </a:prstGeom>
          <a:noFill/>
          <a:ln>
            <a:noFill/>
          </a:ln>
          <a:effectLst/>
        </p:spPr>
        <p:txBody>
          <a:bodyPr anchor="ctr"/>
          <a:lstStyle/>
          <a:p>
            <a:pPr algn="ctr" fontAlgn="base">
              <a:spcBef>
                <a:spcPct val="0"/>
              </a:spcBef>
              <a:spcAft>
                <a:spcPct val="0"/>
              </a:spcAft>
              <a:defRPr/>
            </a:pPr>
            <a:r>
              <a:rPr lang="ru-RU" b="1" dirty="0">
                <a:solidFill>
                  <a:prstClr val="black"/>
                </a:solidFill>
                <a:latin typeface="Arial" panose="020B0604020202020204" pitchFamily="34" charset="0"/>
                <a:cs typeface="Arial" panose="020B0604020202020204" pitchFamily="34" charset="0"/>
              </a:rPr>
              <a:t>ЧАСТОТА ПОБОЧНЫХ ЭФФЕКТОВ ДОНЕПЕЗИЛА В СРАВНЕНИИ С ДРУГИМИ ПЕРОРАЛЬНЫМИ ИХЭ</a:t>
            </a:r>
          </a:p>
        </p:txBody>
      </p:sp>
      <p:sp>
        <p:nvSpPr>
          <p:cNvPr id="3" name="Прямоугольник 2">
            <a:extLst>
              <a:ext uri="{FF2B5EF4-FFF2-40B4-BE49-F238E27FC236}">
                <a16:creationId xmlns:a16="http://schemas.microsoft.com/office/drawing/2014/main" id="{97C70A08-DE1B-05B2-1630-4C10F6A07EA3}"/>
              </a:ext>
            </a:extLst>
          </p:cNvPr>
          <p:cNvSpPr/>
          <p:nvPr/>
        </p:nvSpPr>
        <p:spPr>
          <a:xfrm>
            <a:off x="941025" y="6273524"/>
            <a:ext cx="9621467" cy="200055"/>
          </a:xfrm>
          <a:prstGeom prst="rect">
            <a:avLst/>
          </a:prstGeom>
        </p:spPr>
        <p:txBody>
          <a:bodyPr wrap="square">
            <a:spAutoFit/>
          </a:bodyPr>
          <a:lstStyle/>
          <a:p>
            <a:pPr marL="70984" indent="-70984" defTabSz="786603" eaLnBrk="0" hangingPunct="0"/>
            <a:r>
              <a:rPr lang="en-US" sz="700" dirty="0">
                <a:latin typeface="Arial" panose="020B0604020202020204" pitchFamily="34" charset="0"/>
                <a:cs typeface="Arial" panose="020B0604020202020204" pitchFamily="34" charset="0"/>
              </a:rPr>
              <a:t>Hansen R.A. Efficacy and safety of donepezil, galantamine, and rivastigmine for the treatment of Alzheimer’s disease: A systematic review and meta-analysis. Clin </a:t>
            </a:r>
            <a:r>
              <a:rPr lang="en-US" sz="700" dirty="0" err="1">
                <a:latin typeface="Arial" panose="020B0604020202020204" pitchFamily="34" charset="0"/>
                <a:cs typeface="Arial" panose="020B0604020202020204" pitchFamily="34" charset="0"/>
              </a:rPr>
              <a:t>Interv</a:t>
            </a:r>
            <a:r>
              <a:rPr lang="en-US" sz="700" dirty="0">
                <a:latin typeface="Arial" panose="020B0604020202020204" pitchFamily="34" charset="0"/>
                <a:cs typeface="Arial" panose="020B0604020202020204" pitchFamily="34" charset="0"/>
              </a:rPr>
              <a:t> Aging. 2008 June; 3(2): 211-225.</a:t>
            </a:r>
          </a:p>
        </p:txBody>
      </p:sp>
      <p:sp>
        <p:nvSpPr>
          <p:cNvPr id="4" name="Заголовок 1">
            <a:extLst>
              <a:ext uri="{FF2B5EF4-FFF2-40B4-BE49-F238E27FC236}">
                <a16:creationId xmlns:a16="http://schemas.microsoft.com/office/drawing/2014/main" id="{35B42F53-73DC-621C-0034-F9BC2A45D5C1}"/>
              </a:ext>
            </a:extLst>
          </p:cNvPr>
          <p:cNvSpPr txBox="1">
            <a:spLocks/>
          </p:cNvSpPr>
          <p:nvPr/>
        </p:nvSpPr>
        <p:spPr>
          <a:xfrm>
            <a:off x="9156629" y="2353593"/>
            <a:ext cx="2698616" cy="1785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ru-RU" sz="1600" dirty="0">
                <a:latin typeface="Arial" panose="020B0604020202020204" pitchFamily="34" charset="0"/>
                <a:cs typeface="Arial" panose="020B0604020202020204" pitchFamily="34" charset="0"/>
              </a:rPr>
              <a:t>Донепезил селективно взаимодействует с АХЭ головного мозга, поэтому вызывает </a:t>
            </a:r>
            <a:r>
              <a:rPr lang="ru-RU" sz="1600" b="1" dirty="0">
                <a:latin typeface="Arial" panose="020B0604020202020204" pitchFamily="34" charset="0"/>
                <a:cs typeface="Arial" panose="020B0604020202020204" pitchFamily="34" charset="0"/>
              </a:rPr>
              <a:t>значительно меньше побочных эффектов</a:t>
            </a:r>
          </a:p>
        </p:txBody>
      </p:sp>
      <p:graphicFrame>
        <p:nvGraphicFramePr>
          <p:cNvPr id="5" name="Chart 10">
            <a:extLst>
              <a:ext uri="{FF2B5EF4-FFF2-40B4-BE49-F238E27FC236}">
                <a16:creationId xmlns:a16="http://schemas.microsoft.com/office/drawing/2014/main" id="{B2CCF1C5-2864-7826-77ED-6092EA8D0AAC}"/>
              </a:ext>
            </a:extLst>
          </p:cNvPr>
          <p:cNvGraphicFramePr/>
          <p:nvPr/>
        </p:nvGraphicFramePr>
        <p:xfrm>
          <a:off x="1040537" y="1525257"/>
          <a:ext cx="7526608" cy="435119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11">
            <a:extLst>
              <a:ext uri="{FF2B5EF4-FFF2-40B4-BE49-F238E27FC236}">
                <a16:creationId xmlns:a16="http://schemas.microsoft.com/office/drawing/2014/main" id="{C3BC45E2-3949-F1D8-B2F2-A3F6167E751F}"/>
              </a:ext>
            </a:extLst>
          </p:cNvPr>
          <p:cNvSpPr/>
          <p:nvPr/>
        </p:nvSpPr>
        <p:spPr>
          <a:xfrm>
            <a:off x="9061378" y="2231236"/>
            <a:ext cx="2870066" cy="2028825"/>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ectangle 13">
            <a:extLst>
              <a:ext uri="{FF2B5EF4-FFF2-40B4-BE49-F238E27FC236}">
                <a16:creationId xmlns:a16="http://schemas.microsoft.com/office/drawing/2014/main" id="{D675BCF6-580C-6166-AFD7-40595C35D5F7}"/>
              </a:ext>
            </a:extLst>
          </p:cNvPr>
          <p:cNvSpPr/>
          <p:nvPr/>
        </p:nvSpPr>
        <p:spPr>
          <a:xfrm>
            <a:off x="381000" y="1314653"/>
            <a:ext cx="8382000" cy="4613677"/>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2F7DFCE7-3913-1B72-236F-F796F6D5EAB5}"/>
              </a:ext>
            </a:extLst>
          </p:cNvPr>
          <p:cNvSpPr txBox="1"/>
          <p:nvPr/>
        </p:nvSpPr>
        <p:spPr>
          <a:xfrm rot="16200000">
            <a:off x="-905144" y="3131247"/>
            <a:ext cx="3277299" cy="461665"/>
          </a:xfrm>
          <a:prstGeom prst="rect">
            <a:avLst/>
          </a:prstGeom>
          <a:noFill/>
        </p:spPr>
        <p:txBody>
          <a:bodyPr wrap="square" rtlCol="0">
            <a:spAutoFit/>
          </a:bodyPr>
          <a:lstStyle/>
          <a:p>
            <a:pPr algn="ctr"/>
            <a:r>
              <a:rPr lang="ru-RU" sz="1200" b="1" dirty="0">
                <a:latin typeface="Arial" panose="020B0604020202020204" pitchFamily="34" charset="0"/>
                <a:cs typeface="Arial" panose="020B0604020202020204" pitchFamily="34" charset="0"/>
              </a:rPr>
              <a:t>Пациенты, отметившие побочные эффекты препарата, %</a:t>
            </a:r>
          </a:p>
        </p:txBody>
      </p:sp>
      <p:sp>
        <p:nvSpPr>
          <p:cNvPr id="9" name="TextBox 8">
            <a:extLst>
              <a:ext uri="{FF2B5EF4-FFF2-40B4-BE49-F238E27FC236}">
                <a16:creationId xmlns:a16="http://schemas.microsoft.com/office/drawing/2014/main" id="{23FB996F-81BA-1A0D-1507-48CCD66647B8}"/>
              </a:ext>
            </a:extLst>
          </p:cNvPr>
          <p:cNvSpPr txBox="1"/>
          <p:nvPr/>
        </p:nvSpPr>
        <p:spPr>
          <a:xfrm>
            <a:off x="7785171" y="1723430"/>
            <a:ext cx="663504" cy="276999"/>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p&lt;0,05</a:t>
            </a:r>
            <a:endParaRPr lang="ru-RU" sz="1200" dirty="0"/>
          </a:p>
        </p:txBody>
      </p:sp>
      <p:sp>
        <p:nvSpPr>
          <p:cNvPr id="10" name="Rectangle 3">
            <a:extLst>
              <a:ext uri="{FF2B5EF4-FFF2-40B4-BE49-F238E27FC236}">
                <a16:creationId xmlns:a16="http://schemas.microsoft.com/office/drawing/2014/main" id="{15A98C8E-39FA-985D-D6BD-3F29D78CB69E}"/>
              </a:ext>
            </a:extLst>
          </p:cNvPr>
          <p:cNvSpPr>
            <a:spLocks noChangeArrowheads="1"/>
          </p:cNvSpPr>
          <p:nvPr/>
        </p:nvSpPr>
        <p:spPr bwMode="auto">
          <a:xfrm>
            <a:off x="648504" y="141729"/>
            <a:ext cx="9390602" cy="516161"/>
          </a:xfrm>
          <a:prstGeom prst="rect">
            <a:avLst/>
          </a:prstGeom>
          <a:noFill/>
          <a:ln>
            <a:noFill/>
          </a:ln>
          <a:effectLst/>
        </p:spPr>
        <p:txBody>
          <a:bodyPr anchor="ctr"/>
          <a:lstStyle/>
          <a:p>
            <a:pPr fontAlgn="base">
              <a:spcBef>
                <a:spcPct val="0"/>
              </a:spcBef>
              <a:spcAft>
                <a:spcPct val="0"/>
              </a:spcAft>
              <a:defRPr/>
            </a:pPr>
            <a:r>
              <a:rPr lang="ru-RU" altLang="ru-RU" sz="2000" b="1" dirty="0">
                <a:solidFill>
                  <a:srgbClr val="002060"/>
                </a:solidFill>
                <a:latin typeface="Montserrat" panose="00000500000000000000" pitchFamily="2" charset="-52"/>
                <a:cs typeface="Times New Roman" panose="02020603050405020304" pitchFamily="18" charset="0"/>
              </a:rPr>
              <a:t>ИССЛЕДОВАНИЕ</a:t>
            </a:r>
            <a:r>
              <a:rPr lang="ru-RU" altLang="ru-RU" sz="2000" b="1" dirty="0">
                <a:solidFill>
                  <a:srgbClr val="002060"/>
                </a:solidFill>
                <a:latin typeface="Montserrat" panose="00000500000000000000" pitchFamily="2" charset="-52"/>
              </a:rPr>
              <a:t> </a:t>
            </a:r>
            <a:r>
              <a:rPr lang="ru-RU" altLang="ru-RU" sz="2000" b="1" dirty="0">
                <a:solidFill>
                  <a:srgbClr val="002060"/>
                </a:solidFill>
                <a:latin typeface="Montserrat" panose="00000500000000000000" pitchFamily="2" charset="-52"/>
                <a:cs typeface="Times New Roman" panose="02020603050405020304" pitchFamily="18" charset="0"/>
              </a:rPr>
              <a:t>ХАНСЕН Р.А.: РЕЗУЛЬТАТЫ  </a:t>
            </a:r>
            <a:br>
              <a:rPr lang="ru-RU" altLang="ru-RU" sz="1600" b="1" dirty="0">
                <a:solidFill>
                  <a:srgbClr val="002060"/>
                </a:solidFill>
                <a:latin typeface="Montserrat" panose="00000500000000000000" pitchFamily="2" charset="-52"/>
                <a:cs typeface="Times New Roman" panose="02020603050405020304" pitchFamily="18" charset="0"/>
              </a:rPr>
            </a:br>
            <a:endParaRPr lang="ru-RU" sz="1200" b="1" dirty="0">
              <a:solidFill>
                <a:srgbClr val="002060"/>
              </a:solidFill>
              <a:latin typeface="Montserrat" panose="00000500000000000000" pitchFamily="2" charset="-52"/>
              <a:cs typeface="Arial" panose="020B0604020202020204" pitchFamily="34" charset="0"/>
            </a:endParaRPr>
          </a:p>
        </p:txBody>
      </p:sp>
      <p:sp>
        <p:nvSpPr>
          <p:cNvPr id="11" name="Прямоугольник 10">
            <a:extLst>
              <a:ext uri="{FF2B5EF4-FFF2-40B4-BE49-F238E27FC236}">
                <a16:creationId xmlns:a16="http://schemas.microsoft.com/office/drawing/2014/main" id="{AAD2EBCA-2B70-9921-8120-093548F22692}"/>
              </a:ext>
            </a:extLst>
          </p:cNvPr>
          <p:cNvSpPr/>
          <p:nvPr/>
        </p:nvSpPr>
        <p:spPr>
          <a:xfrm>
            <a:off x="10712824" y="179294"/>
            <a:ext cx="13984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4A7396A2-85A0-A69C-87DC-7F8F09838495}"/>
              </a:ext>
            </a:extLst>
          </p:cNvPr>
          <p:cNvSpPr/>
          <p:nvPr/>
        </p:nvSpPr>
        <p:spPr>
          <a:xfrm>
            <a:off x="10865224" y="331694"/>
            <a:ext cx="12460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8812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FF4FAD-E9FF-E092-4A7A-5A4F09AE7DC2}"/>
              </a:ext>
            </a:extLst>
          </p:cNvPr>
          <p:cNvSpPr txBox="1"/>
          <p:nvPr/>
        </p:nvSpPr>
        <p:spPr>
          <a:xfrm>
            <a:off x="729813" y="4464837"/>
            <a:ext cx="10918276" cy="2031325"/>
          </a:xfrm>
          <a:prstGeom prst="rect">
            <a:avLst/>
          </a:prstGeom>
          <a:noFill/>
        </p:spPr>
        <p:txBody>
          <a:bodyPr wrap="square">
            <a:spAutoFit/>
          </a:bodyPr>
          <a:lstStyle/>
          <a:p>
            <a:pPr>
              <a:spcBef>
                <a:spcPct val="0"/>
              </a:spcBef>
              <a:buFontTx/>
              <a:buNone/>
              <a:defRPr/>
            </a:pPr>
            <a:r>
              <a:rPr lang="ru-RU" altLang="ru-RU" sz="1800" b="1" dirty="0">
                <a:solidFill>
                  <a:srgbClr val="002060"/>
                </a:solidFill>
                <a:latin typeface="Arial" panose="020B0604020202020204" pitchFamily="34" charset="0"/>
                <a:cs typeface="Arial" panose="020B0604020202020204" pitchFamily="34" charset="0"/>
              </a:rPr>
              <a:t>Результаты:</a:t>
            </a:r>
          </a:p>
          <a:p>
            <a:pPr marL="342900" indent="-342900" algn="just">
              <a:buFont typeface="+mj-lt"/>
              <a:buAutoNum type="arabicPeriod"/>
            </a:pPr>
            <a:r>
              <a:rPr lang="ru-RU" sz="1800" dirty="0">
                <a:solidFill>
                  <a:srgbClr val="002060"/>
                </a:solidFill>
                <a:latin typeface="Arial" panose="020B0604020202020204" pitchFamily="34" charset="0"/>
                <a:cs typeface="Arial" panose="020B0604020202020204" pitchFamily="34" charset="0"/>
              </a:rPr>
              <a:t>Через 52 недели исследования, лица, ухаживающие за пациентами в группе плацебо, тратили на уход за ними почти на 2 часа каждый день (106,8 мин) больше, чем они тратили времени на базовом уровне. Для тех, кто ухаживал за пациентами в группе </a:t>
            </a:r>
            <a:r>
              <a:rPr lang="ru-RU" sz="1800" dirty="0" err="1">
                <a:solidFill>
                  <a:srgbClr val="002060"/>
                </a:solidFill>
                <a:latin typeface="Arial" panose="020B0604020202020204" pitchFamily="34" charset="0"/>
                <a:cs typeface="Arial" panose="020B0604020202020204" pitchFamily="34" charset="0"/>
              </a:rPr>
              <a:t>донепезила</a:t>
            </a:r>
            <a:r>
              <a:rPr lang="ru-RU" sz="1800" dirty="0">
                <a:solidFill>
                  <a:srgbClr val="002060"/>
                </a:solidFill>
                <a:latin typeface="Arial" panose="020B0604020202020204" pitchFamily="34" charset="0"/>
                <a:cs typeface="Arial" panose="020B0604020202020204" pitchFamily="34" charset="0"/>
              </a:rPr>
              <a:t> затраты времени были значительно меньше – только на 42 минуты больше, чем на базовом уровне.</a:t>
            </a:r>
          </a:p>
          <a:p>
            <a:pPr marL="342900" indent="-342900" algn="just">
              <a:buFont typeface="+mj-lt"/>
              <a:buAutoNum type="arabicPeriod"/>
            </a:pPr>
            <a:r>
              <a:rPr lang="ru-RU" sz="1800" dirty="0">
                <a:solidFill>
                  <a:srgbClr val="002060"/>
                </a:solidFill>
                <a:latin typeface="Arial" panose="020B0604020202020204" pitchFamily="34" charset="0"/>
                <a:cs typeface="Arial" panose="020B0604020202020204" pitchFamily="34" charset="0"/>
              </a:rPr>
              <a:t>Разница во времени между двумя группами относительно базовой линии в неделю составила 1,1 ч каждый день</a:t>
            </a:r>
          </a:p>
        </p:txBody>
      </p:sp>
      <p:pic>
        <p:nvPicPr>
          <p:cNvPr id="8" name="Рисунок 7">
            <a:extLst>
              <a:ext uri="{FF2B5EF4-FFF2-40B4-BE49-F238E27FC236}">
                <a16:creationId xmlns:a16="http://schemas.microsoft.com/office/drawing/2014/main" id="{2B8236FA-65CB-902B-F5DE-55D65F4FCF65}"/>
              </a:ext>
            </a:extLst>
          </p:cNvPr>
          <p:cNvPicPr>
            <a:picLocks noChangeAspect="1"/>
          </p:cNvPicPr>
          <p:nvPr/>
        </p:nvPicPr>
        <p:blipFill rotWithShape="1">
          <a:blip r:embed="rId2"/>
          <a:srcRect l="3101" t="3798" r="1979" b="2633"/>
          <a:stretch/>
        </p:blipFill>
        <p:spPr>
          <a:xfrm>
            <a:off x="2927131" y="712644"/>
            <a:ext cx="6337738" cy="3752193"/>
          </a:xfrm>
          <a:prstGeom prst="roundRect">
            <a:avLst>
              <a:gd name="adj" fmla="val 2487"/>
            </a:avLst>
          </a:prstGeom>
        </p:spPr>
      </p:pic>
      <p:sp>
        <p:nvSpPr>
          <p:cNvPr id="9" name="Rectangle 3">
            <a:extLst>
              <a:ext uri="{FF2B5EF4-FFF2-40B4-BE49-F238E27FC236}">
                <a16:creationId xmlns:a16="http://schemas.microsoft.com/office/drawing/2014/main" id="{1CFD1CD2-46C7-C0A2-2159-52474FFD0563}"/>
              </a:ext>
            </a:extLst>
          </p:cNvPr>
          <p:cNvSpPr>
            <a:spLocks noChangeArrowheads="1"/>
          </p:cNvSpPr>
          <p:nvPr/>
        </p:nvSpPr>
        <p:spPr bwMode="auto">
          <a:xfrm>
            <a:off x="0" y="169306"/>
            <a:ext cx="12192000" cy="543337"/>
          </a:xfrm>
          <a:prstGeom prst="rect">
            <a:avLst/>
          </a:prstGeom>
          <a:noFill/>
          <a:ln>
            <a:noFill/>
          </a:ln>
          <a:effectLst/>
        </p:spPr>
        <p:txBody>
          <a:bodyPr anchor="ctr"/>
          <a:lstStyle/>
          <a:p>
            <a:pPr algn="ctr" fontAlgn="base">
              <a:spcBef>
                <a:spcPct val="0"/>
              </a:spcBef>
              <a:spcAft>
                <a:spcPct val="0"/>
              </a:spcAft>
              <a:defRPr/>
            </a:pPr>
            <a:r>
              <a:rPr lang="ru-RU" altLang="ru-RU" sz="2000" b="1" dirty="0">
                <a:solidFill>
                  <a:srgbClr val="002060"/>
                </a:solidFill>
                <a:latin typeface="Montserrat" panose="00000500000000000000" pitchFamily="2" charset="-52"/>
                <a:cs typeface="Times New Roman" panose="02020603050405020304" pitchFamily="18" charset="0"/>
              </a:rPr>
              <a:t>ИССЛЕДОВАНИЕ </a:t>
            </a:r>
            <a:r>
              <a:rPr lang="ru-RU" sz="2000" b="1" dirty="0">
                <a:solidFill>
                  <a:srgbClr val="002060"/>
                </a:solidFill>
                <a:latin typeface="Montserrat" panose="00000500000000000000" pitchFamily="2" charset="-52"/>
                <a:cs typeface="Times New Roman" panose="02020603050405020304" pitchFamily="18" charset="0"/>
              </a:rPr>
              <a:t>АНДЕРС ВИМО</a:t>
            </a:r>
            <a:r>
              <a:rPr lang="ru-RU" altLang="ru-RU" sz="2000" b="1" dirty="0">
                <a:solidFill>
                  <a:srgbClr val="002060"/>
                </a:solidFill>
                <a:latin typeface="Montserrat" panose="00000500000000000000" pitchFamily="2" charset="-52"/>
                <a:cs typeface="Times New Roman" panose="02020603050405020304" pitchFamily="18" charset="0"/>
              </a:rPr>
              <a:t>:</a:t>
            </a:r>
            <a:r>
              <a:rPr lang="en-US" altLang="ru-RU" sz="2000" b="1" dirty="0">
                <a:solidFill>
                  <a:srgbClr val="002060"/>
                </a:solidFill>
                <a:latin typeface="Montserrat" panose="00000500000000000000" pitchFamily="2" charset="-52"/>
                <a:cs typeface="Times New Roman" panose="02020603050405020304" pitchFamily="18" charset="0"/>
              </a:rPr>
              <a:t> </a:t>
            </a:r>
            <a:r>
              <a:rPr lang="ru-RU" altLang="ru-RU" sz="2000" b="1" dirty="0">
                <a:solidFill>
                  <a:srgbClr val="002060"/>
                </a:solidFill>
                <a:latin typeface="Montserrat" panose="00000500000000000000" pitchFamily="2" charset="-52"/>
                <a:cs typeface="Times New Roman" panose="02020603050405020304" pitchFamily="18" charset="0"/>
              </a:rPr>
              <a:t>РЕЗУЛЬТАТЫ </a:t>
            </a:r>
            <a:endParaRPr lang="ru-RU" sz="2000" b="1" dirty="0">
              <a:solidFill>
                <a:srgbClr val="002060"/>
              </a:solidFill>
              <a:latin typeface="Montserrat" panose="00000500000000000000" pitchFamily="2" charset="-52"/>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EA55150C-8881-6F12-CB0C-906338C6A62A}"/>
              </a:ext>
            </a:extLst>
          </p:cNvPr>
          <p:cNvSpPr/>
          <p:nvPr/>
        </p:nvSpPr>
        <p:spPr>
          <a:xfrm>
            <a:off x="10712824" y="179294"/>
            <a:ext cx="1398494" cy="846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9706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431B091-DDD8-46D8-A23B-DDEDF06FE6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4" imgW="420" imgH="420" progId="TCLayout.ActiveDocument.1">
                  <p:embed/>
                </p:oleObj>
              </mc:Choice>
              <mc:Fallback>
                <p:oleObj name="Слайд think-cell" r:id="rId4" imgW="420" imgH="420" progId="TCLayout.ActiveDocument.1">
                  <p:embed/>
                  <p:pic>
                    <p:nvPicPr>
                      <p:cNvPr id="4" name="Объект 3" hidden="1">
                        <a:extLst>
                          <a:ext uri="{FF2B5EF4-FFF2-40B4-BE49-F238E27FC236}">
                            <a16:creationId xmlns:a16="http://schemas.microsoft.com/office/drawing/2014/main" id="{A431B091-DDD8-46D8-A23B-DDEDF06FE6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Прямоугольник 4" hidden="1">
            <a:extLst>
              <a:ext uri="{FF2B5EF4-FFF2-40B4-BE49-F238E27FC236}">
                <a16:creationId xmlns:a16="http://schemas.microsoft.com/office/drawing/2014/main" id="{D89656CB-D70C-4358-87C1-8710700FEDA4}"/>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500" b="1" i="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2" name="Заголовок 1">
            <a:extLst>
              <a:ext uri="{FF2B5EF4-FFF2-40B4-BE49-F238E27FC236}">
                <a16:creationId xmlns:a16="http://schemas.microsoft.com/office/drawing/2014/main" id="{B48F167B-8991-424D-A813-08170CE85FE7}"/>
              </a:ext>
            </a:extLst>
          </p:cNvPr>
          <p:cNvSpPr>
            <a:spLocks noGrp="1"/>
          </p:cNvSpPr>
          <p:nvPr>
            <p:ph type="ctrTitle"/>
          </p:nvPr>
        </p:nvSpPr>
        <p:spPr>
          <a:xfrm>
            <a:off x="528638" y="2587559"/>
            <a:ext cx="6185351" cy="3090377"/>
          </a:xfrm>
        </p:spPr>
        <p:txBody>
          <a:bodyPr anchor="ctr">
            <a:normAutofit fontScale="90000"/>
          </a:bodyPr>
          <a:lstStyle/>
          <a:p>
            <a:pPr eaLnBrk="0" fontAlgn="base" hangingPunct="0">
              <a:lnSpc>
                <a:spcPct val="200000"/>
              </a:lnSpc>
              <a:spcBef>
                <a:spcPts val="1000"/>
              </a:spcBef>
              <a:spcAft>
                <a:spcPct val="0"/>
              </a:spcAft>
              <a:buSzPct val="100000"/>
            </a:pPr>
            <a:r>
              <a:rPr lang="ru-RU" sz="2800" b="1" i="1" dirty="0">
                <a:solidFill>
                  <a:srgbClr val="002060"/>
                </a:solidFill>
                <a:latin typeface="Arial" panose="020B0604020202020204" pitchFamily="34" charset="0"/>
                <a:sym typeface="Calibri" panose="020F0502020204030204" pitchFamily="34" charset="0"/>
              </a:rPr>
              <a:t>включает в себя основной набор тестовых методик для выявления тревожно-депрессивных нарушений</a:t>
            </a:r>
          </a:p>
        </p:txBody>
      </p:sp>
      <p:sp>
        <p:nvSpPr>
          <p:cNvPr id="7" name="Подзаголовок 6">
            <a:extLst>
              <a:ext uri="{FF2B5EF4-FFF2-40B4-BE49-F238E27FC236}">
                <a16:creationId xmlns:a16="http://schemas.microsoft.com/office/drawing/2014/main" id="{4EDE4945-DBE4-49C0-BDB2-76B49C62F547}"/>
              </a:ext>
            </a:extLst>
          </p:cNvPr>
          <p:cNvSpPr>
            <a:spLocks noGrp="1"/>
          </p:cNvSpPr>
          <p:nvPr>
            <p:ph type="subTitle" idx="1"/>
          </p:nvPr>
        </p:nvSpPr>
        <p:spPr>
          <a:xfrm>
            <a:off x="3814763" y="680124"/>
            <a:ext cx="6613981" cy="798512"/>
          </a:xfrm>
        </p:spPr>
        <p:txBody>
          <a:bodyPr>
            <a:noAutofit/>
          </a:bodyPr>
          <a:lstStyle/>
          <a:p>
            <a:r>
              <a:rPr lang="ru-RU" sz="2800" b="1" i="1" dirty="0">
                <a:solidFill>
                  <a:srgbClr val="002060"/>
                </a:solidFill>
                <a:latin typeface="Arial" panose="020B0604020202020204" pitchFamily="34" charset="0"/>
                <a:sym typeface="Calibri" panose="020F0502020204030204" pitchFamily="34" charset="0"/>
              </a:rPr>
              <a:t>мобильное приложение для врачей</a:t>
            </a:r>
          </a:p>
          <a:p>
            <a:endParaRPr lang="ru-RU" sz="2800" dirty="0">
              <a:solidFill>
                <a:srgbClr val="002060"/>
              </a:solidFill>
            </a:endParaRPr>
          </a:p>
        </p:txBody>
      </p:sp>
      <p:pic>
        <p:nvPicPr>
          <p:cNvPr id="8" name="Рисунок 7">
            <a:extLst>
              <a:ext uri="{FF2B5EF4-FFF2-40B4-BE49-F238E27FC236}">
                <a16:creationId xmlns:a16="http://schemas.microsoft.com/office/drawing/2014/main" id="{E11E80C9-D64E-4EA5-996C-4DDD5522D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400" y="301385"/>
            <a:ext cx="4224121" cy="1298813"/>
          </a:xfrm>
          <a:prstGeom prst="rect">
            <a:avLst/>
          </a:prstGeom>
        </p:spPr>
      </p:pic>
      <p:pic>
        <p:nvPicPr>
          <p:cNvPr id="9" name="Рисунок 8">
            <a:extLst>
              <a:ext uri="{FF2B5EF4-FFF2-40B4-BE49-F238E27FC236}">
                <a16:creationId xmlns:a16="http://schemas.microsoft.com/office/drawing/2014/main" id="{7D45A856-0E32-4090-B54F-3EDD80F22C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51655" y="126769"/>
            <a:ext cx="1487945" cy="1473429"/>
          </a:xfrm>
          <a:prstGeom prst="rect">
            <a:avLst/>
          </a:prstGeom>
        </p:spPr>
      </p:pic>
      <p:pic>
        <p:nvPicPr>
          <p:cNvPr id="10" name="Объект 6">
            <a:extLst>
              <a:ext uri="{FF2B5EF4-FFF2-40B4-BE49-F238E27FC236}">
                <a16:creationId xmlns:a16="http://schemas.microsoft.com/office/drawing/2014/main" id="{ED5E3768-03D7-4E22-8CDA-03924130D996}"/>
              </a:ext>
            </a:extLst>
          </p:cNvPr>
          <p:cNvPicPr>
            <a:picLocks noChangeAspect="1"/>
          </p:cNvPicPr>
          <p:nvPr/>
        </p:nvPicPr>
        <p:blipFill rotWithShape="1">
          <a:blip r:embed="rId10">
            <a:extLst>
              <a:ext uri="{28A0092B-C50C-407E-A947-70E740481C1C}">
                <a14:useLocalDpi xmlns:a14="http://schemas.microsoft.com/office/drawing/2010/main" val="0"/>
              </a:ext>
            </a:extLst>
          </a:blip>
          <a:srcRect l="68301" t="8688" r="5864" b="7418"/>
          <a:stretch/>
        </p:blipFill>
        <p:spPr>
          <a:xfrm>
            <a:off x="7065287" y="1407497"/>
            <a:ext cx="3363457" cy="5450503"/>
          </a:xfrm>
          <a:prstGeom prst="rect">
            <a:avLst/>
          </a:prstGeom>
        </p:spPr>
      </p:pic>
    </p:spTree>
    <p:extLst>
      <p:ext uri="{BB962C8B-B14F-4D97-AF65-F5344CB8AC3E}">
        <p14:creationId xmlns:p14="http://schemas.microsoft.com/office/powerpoint/2010/main" val="179448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a:extLst>
              <a:ext uri="{FF2B5EF4-FFF2-40B4-BE49-F238E27FC236}">
                <a16:creationId xmlns:a16="http://schemas.microsoft.com/office/drawing/2014/main" id="{84EF4AD9-B9DF-41CA-BE99-2BAB7DC1BB1B}"/>
              </a:ext>
            </a:extLst>
          </p:cNvPr>
          <p:cNvPicPr>
            <a:picLocks noChangeAspect="1"/>
          </p:cNvPicPr>
          <p:nvPr/>
        </p:nvPicPr>
        <p:blipFill rotWithShape="1">
          <a:blip r:embed="rId2"/>
          <a:srcRect l="9571" b="19800"/>
          <a:stretch/>
        </p:blipFill>
        <p:spPr>
          <a:xfrm>
            <a:off x="3657601" y="1143000"/>
            <a:ext cx="8534400" cy="4572001"/>
          </a:xfrm>
          <a:prstGeom prst="rect">
            <a:avLst/>
          </a:prstGeom>
        </p:spPr>
      </p:pic>
      <p:sp>
        <p:nvSpPr>
          <p:cNvPr id="47" name="Овал 46">
            <a:extLst>
              <a:ext uri="{FF2B5EF4-FFF2-40B4-BE49-F238E27FC236}">
                <a16:creationId xmlns:a16="http://schemas.microsoft.com/office/drawing/2014/main" id="{26E8F1A5-072A-44E4-9BEE-7E4268AAC6B8}"/>
              </a:ext>
            </a:extLst>
          </p:cNvPr>
          <p:cNvSpPr/>
          <p:nvPr/>
        </p:nvSpPr>
        <p:spPr>
          <a:xfrm flipH="1">
            <a:off x="1800473" y="2041390"/>
            <a:ext cx="3714256" cy="3552903"/>
          </a:xfrm>
          <a:prstGeom prst="ellipse">
            <a:avLst/>
          </a:prstGeom>
          <a:solidFill>
            <a:schemeClr val="bg1"/>
          </a:solidFill>
          <a:ln w="3175" cap="flat">
            <a:noFill/>
            <a:miter lim="400000"/>
          </a:ln>
          <a:effectLst>
            <a:outerShdw blurRad="266700" sx="103000" sy="103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813" tIns="23813" rIns="23813" bIns="23813" numCol="1" spcCol="38100" rtlCol="0" anchor="ctr">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6" name="Прямоугольник 15">
            <a:extLst>
              <a:ext uri="{FF2B5EF4-FFF2-40B4-BE49-F238E27FC236}">
                <a16:creationId xmlns:a16="http://schemas.microsoft.com/office/drawing/2014/main" id="{69C9D43A-8C69-4AD9-8697-BA8712F56D24}"/>
              </a:ext>
            </a:extLst>
          </p:cNvPr>
          <p:cNvSpPr/>
          <p:nvPr/>
        </p:nvSpPr>
        <p:spPr>
          <a:xfrm>
            <a:off x="2509158" y="3227224"/>
            <a:ext cx="2296886" cy="923330"/>
          </a:xfrm>
          <a:prstGeom prst="rect">
            <a:avLst/>
          </a:prstGeom>
        </p:spPr>
        <p:txBody>
          <a:bodyPr wrap="square">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Шаг 1</a:t>
            </a: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 </a:t>
            </a:r>
          </a:p>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Пациент отвечает на вопросы анкет*</a:t>
            </a:r>
            <a:endParaRPr kumimoji="0" lang="ru-RU" sz="1800" b="1" i="0" u="none" strike="noStrike" kern="0" cap="none" spc="0" normalizeH="0" baseline="0" noProof="0" dirty="0">
              <a:ln>
                <a:noFill/>
              </a:ln>
              <a:solidFill>
                <a:srgbClr val="002060"/>
              </a:solidFill>
              <a:effectLst/>
              <a:uLnTx/>
              <a:uFillTx/>
              <a:latin typeface="Calibri" panose="020F0502020204030204"/>
              <a:ea typeface="+mn-ea"/>
              <a:cs typeface="+mn-cs"/>
              <a:sym typeface="Helvetica Neue"/>
            </a:endParaRPr>
          </a:p>
        </p:txBody>
      </p:sp>
      <p:sp>
        <p:nvSpPr>
          <p:cNvPr id="11" name="Title">
            <a:extLst>
              <a:ext uri="{FF2B5EF4-FFF2-40B4-BE49-F238E27FC236}">
                <a16:creationId xmlns:a16="http://schemas.microsoft.com/office/drawing/2014/main" id="{2D914EE3-159C-4B7A-B346-5A85A31E08A6}"/>
              </a:ext>
            </a:extLst>
          </p:cNvPr>
          <p:cNvSpPr txBox="1">
            <a:spLocks/>
          </p:cNvSpPr>
          <p:nvPr/>
        </p:nvSpPr>
        <p:spPr>
          <a:xfrm>
            <a:off x="0" y="2779458"/>
            <a:ext cx="2082818" cy="129908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3813" tIns="23813" rIns="23813" bIns="23813" anchor="b">
            <a:normAutofit fontScale="97500"/>
          </a:bodyPr>
          <a:lstStyle>
            <a:lvl1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1pPr>
            <a:lvl2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2pPr>
            <a:lvl3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3pPr>
            <a:lvl4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4pPr>
            <a:lvl5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5pPr>
            <a:lvl6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6pPr>
            <a:lvl7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7pPr>
            <a:lvl8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8pPr>
            <a:lvl9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9pPr>
          </a:lstStyle>
          <a:p>
            <a:pPr marL="0" marR="0" lvl="0" indent="0" algn="l" defTabSz="273844"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Helvetica Neue Medium"/>
              </a:rPr>
              <a:t>Как работает приложение?</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Helvetica Neue Medium"/>
            </a:endParaRPr>
          </a:p>
        </p:txBody>
      </p:sp>
      <p:sp>
        <p:nvSpPr>
          <p:cNvPr id="7" name="TextBox 6">
            <a:extLst>
              <a:ext uri="{FF2B5EF4-FFF2-40B4-BE49-F238E27FC236}">
                <a16:creationId xmlns:a16="http://schemas.microsoft.com/office/drawing/2014/main" id="{F53CB06D-D4F3-493D-93C7-728AA6F3EE4C}"/>
              </a:ext>
            </a:extLst>
          </p:cNvPr>
          <p:cNvSpPr txBox="1"/>
          <p:nvPr/>
        </p:nvSpPr>
        <p:spPr>
          <a:xfrm>
            <a:off x="336884" y="6242447"/>
            <a:ext cx="11718758"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7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r>
              <a:rPr kumimoji="0" lang="en-US" sz="1700" b="1" i="1"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Neuroscanner</a:t>
            </a:r>
            <a:r>
              <a:rPr kumimoji="0" lang="ru-RU" sz="17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работает со стандартными бланками анкет, которые можно скачать в приложении или на сайте </a:t>
            </a:r>
            <a:r>
              <a:rPr kumimoji="0" lang="ru-RU" sz="1700" b="1" i="1" u="sng" strike="noStrike" kern="1200" cap="none" spc="0" normalizeH="0" baseline="0" noProof="0" dirty="0">
                <a:ln>
                  <a:noFill/>
                </a:ln>
                <a:solidFill>
                  <a:srgbClr val="002060"/>
                </a:solidFill>
                <a:effectLst/>
                <a:uLnTx/>
                <a:uFillTx/>
                <a:latin typeface="Arial" panose="020B0604020202020204" pitchFamily="34" charset="0"/>
                <a:ea typeface="+mn-ea"/>
                <a:cs typeface="+mn-cs"/>
              </a:rPr>
              <a:t>Neuroscanner.ru </a:t>
            </a:r>
          </a:p>
        </p:txBody>
      </p:sp>
      <p:pic>
        <p:nvPicPr>
          <p:cNvPr id="8" name="Рисунок 4">
            <a:extLst>
              <a:ext uri="{FF2B5EF4-FFF2-40B4-BE49-F238E27FC236}">
                <a16:creationId xmlns:a16="http://schemas.microsoft.com/office/drawing/2014/main" id="{402EA317-43F9-4E2D-BF22-5BCF29776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127" b="-1"/>
          <a:stretch/>
        </p:blipFill>
        <p:spPr bwMode="auto">
          <a:xfrm>
            <a:off x="1090448" y="267850"/>
            <a:ext cx="1021193" cy="10776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1148">
            <a:extLst>
              <a:ext uri="{FF2B5EF4-FFF2-40B4-BE49-F238E27FC236}">
                <a16:creationId xmlns:a16="http://schemas.microsoft.com/office/drawing/2014/main" id="{A384E115-204B-4D0C-AAA7-3FE9F1AC3B7B}"/>
              </a:ext>
            </a:extLst>
          </p:cNvPr>
          <p:cNvSpPr txBox="1">
            <a:spLocks/>
          </p:cNvSpPr>
          <p:nvPr/>
        </p:nvSpPr>
        <p:spPr>
          <a:xfrm>
            <a:off x="387277" y="1405897"/>
            <a:ext cx="2498797" cy="125285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Font typeface="Arial" panose="020B0604020202020204" pitchFamily="34" charset="0"/>
              <a:buNone/>
              <a:defRPr/>
            </a:pPr>
            <a:r>
              <a:rPr lang="en-US" altLang="ru-RU" sz="1600" dirty="0" err="1">
                <a:solidFill>
                  <a:srgbClr val="002060"/>
                </a:solidFill>
                <a:latin typeface="Arial" panose="020B0604020202020204" pitchFamily="34" charset="0"/>
                <a:ea typeface="+mj-ea"/>
                <a:cs typeface="+mj-cs"/>
                <a:sym typeface="Arial Narrow" panose="020B0606020202030204" pitchFamily="34" charset="0"/>
              </a:rPr>
              <a:t>Медицинское</a:t>
            </a:r>
            <a:r>
              <a:rPr lang="en-US" altLang="ru-RU" sz="1600" dirty="0">
                <a:solidFill>
                  <a:srgbClr val="002060"/>
                </a:solidFill>
                <a:latin typeface="Arial" panose="020B0604020202020204" pitchFamily="34" charset="0"/>
                <a:ea typeface="+mj-ea"/>
                <a:cs typeface="+mj-cs"/>
                <a:sym typeface="Arial Narrow" panose="020B0606020202030204" pitchFamily="34" charset="0"/>
              </a:rPr>
              <a:t> </a:t>
            </a:r>
            <a:r>
              <a:rPr lang="en-US" altLang="ru-RU" sz="1600" dirty="0" err="1">
                <a:solidFill>
                  <a:srgbClr val="002060"/>
                </a:solidFill>
                <a:latin typeface="Arial" panose="020B0604020202020204" pitchFamily="34" charset="0"/>
                <a:ea typeface="+mj-ea"/>
                <a:cs typeface="+mj-cs"/>
                <a:sym typeface="Arial Narrow" panose="020B0606020202030204" pitchFamily="34" charset="0"/>
              </a:rPr>
              <a:t>наполнение</a:t>
            </a:r>
            <a:r>
              <a:rPr lang="en-US" altLang="ru-RU" sz="1600" dirty="0">
                <a:solidFill>
                  <a:srgbClr val="002060"/>
                </a:solidFill>
                <a:latin typeface="Arial" panose="020B0604020202020204" pitchFamily="34" charset="0"/>
                <a:ea typeface="+mj-ea"/>
                <a:cs typeface="+mj-cs"/>
                <a:sym typeface="Arial Narrow" panose="020B0606020202030204" pitchFamily="34" charset="0"/>
              </a:rPr>
              <a:t> </a:t>
            </a:r>
            <a:r>
              <a:rPr lang="en-US" altLang="ru-RU" sz="1600" dirty="0" err="1">
                <a:solidFill>
                  <a:srgbClr val="002060"/>
                </a:solidFill>
                <a:latin typeface="Arial" panose="020B0604020202020204" pitchFamily="34" charset="0"/>
                <a:ea typeface="+mj-ea"/>
                <a:cs typeface="+mj-cs"/>
                <a:sym typeface="Arial Narrow" panose="020B0606020202030204" pitchFamily="34" charset="0"/>
              </a:rPr>
              <a:t>подгот</a:t>
            </a:r>
            <a:r>
              <a:rPr lang="ru-RU" altLang="ru-RU" sz="1600" dirty="0" err="1">
                <a:solidFill>
                  <a:srgbClr val="002060"/>
                </a:solidFill>
                <a:latin typeface="Arial" panose="020B0604020202020204" pitchFamily="34" charset="0"/>
                <a:ea typeface="+mj-ea"/>
                <a:cs typeface="+mj-cs"/>
                <a:sym typeface="Arial Narrow" panose="020B0606020202030204" pitchFamily="34" charset="0"/>
              </a:rPr>
              <a:t>овлено</a:t>
            </a:r>
            <a:r>
              <a:rPr lang="ru-RU" altLang="ru-RU" sz="1600" dirty="0">
                <a:solidFill>
                  <a:srgbClr val="002060"/>
                </a:solidFill>
                <a:latin typeface="Arial" panose="020B0604020202020204" pitchFamily="34" charset="0"/>
                <a:ea typeface="+mj-ea"/>
                <a:cs typeface="+mj-cs"/>
                <a:sym typeface="Arial Narrow" panose="020B0606020202030204" pitchFamily="34" charset="0"/>
              </a:rPr>
              <a:t>: </a:t>
            </a:r>
          </a:p>
          <a:p>
            <a:pPr marL="0" indent="0" algn="ctr">
              <a:spcBef>
                <a:spcPct val="0"/>
              </a:spcBef>
              <a:spcAft>
                <a:spcPts val="600"/>
              </a:spcAft>
              <a:buFont typeface="Arial" panose="020B0604020202020204" pitchFamily="34" charset="0"/>
              <a:buNone/>
              <a:defRPr/>
            </a:pP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Национальн</a:t>
            </a:r>
            <a:r>
              <a:rPr lang="ru-RU" altLang="ru-RU" sz="1600" b="1" i="1" dirty="0" err="1">
                <a:solidFill>
                  <a:srgbClr val="FF0000"/>
                </a:solidFill>
                <a:latin typeface="Arial" panose="020B0604020202020204" pitchFamily="34" charset="0"/>
                <a:ea typeface="+mj-ea"/>
                <a:cs typeface="+mj-cs"/>
                <a:sym typeface="Arial Narrow" panose="020B0606020202030204" pitchFamily="34" charset="0"/>
              </a:rPr>
              <a:t>ый</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медицински</a:t>
            </a:r>
            <a:r>
              <a:rPr lang="ru-RU" altLang="ru-RU" sz="1600" b="1" i="1" dirty="0">
                <a:solidFill>
                  <a:srgbClr val="FF0000"/>
                </a:solidFill>
                <a:latin typeface="Arial" panose="020B0604020202020204" pitchFamily="34" charset="0"/>
                <a:ea typeface="+mj-ea"/>
                <a:cs typeface="+mj-cs"/>
                <a:sym typeface="Arial Narrow" panose="020B0606020202030204" pitchFamily="34" charset="0"/>
              </a:rPr>
              <a:t>й</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исследовательски</a:t>
            </a:r>
            <a:r>
              <a:rPr lang="ru-RU" altLang="ru-RU" sz="1600" b="1" i="1" dirty="0">
                <a:solidFill>
                  <a:srgbClr val="FF0000"/>
                </a:solidFill>
                <a:latin typeface="Arial" panose="020B0604020202020204" pitchFamily="34" charset="0"/>
                <a:ea typeface="+mj-ea"/>
                <a:cs typeface="+mj-cs"/>
                <a:sym typeface="Arial Narrow" panose="020B0606020202030204" pitchFamily="34" charset="0"/>
              </a:rPr>
              <a:t>й</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центр</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психиатрии</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и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неврологии</a:t>
            </a:r>
            <a:r>
              <a:rPr lang="ru-RU" altLang="ru-RU" sz="1600" b="1" i="1" dirty="0">
                <a:solidFill>
                  <a:srgbClr val="FF0000"/>
                </a:solidFill>
                <a:latin typeface="Arial" panose="020B0604020202020204" pitchFamily="34" charset="0"/>
                <a:ea typeface="+mj-ea"/>
                <a:cs typeface="+mj-cs"/>
                <a:sym typeface="Arial Narrow" panose="020B0606020202030204" pitchFamily="34" charset="0"/>
              </a:rPr>
              <a:t>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им</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В.М. </a:t>
            </a:r>
            <a:r>
              <a:rPr lang="en-US" altLang="ru-RU" sz="1600" b="1" i="1" dirty="0" err="1">
                <a:solidFill>
                  <a:srgbClr val="FF0000"/>
                </a:solidFill>
                <a:latin typeface="Arial" panose="020B0604020202020204" pitchFamily="34" charset="0"/>
                <a:ea typeface="+mj-ea"/>
                <a:cs typeface="+mj-cs"/>
                <a:sym typeface="Arial Narrow" panose="020B0606020202030204" pitchFamily="34" charset="0"/>
              </a:rPr>
              <a:t>Бехтерева</a:t>
            </a:r>
            <a:r>
              <a:rPr lang="en-US" altLang="ru-RU" sz="1600" b="1" i="1" dirty="0">
                <a:solidFill>
                  <a:srgbClr val="FF0000"/>
                </a:solidFill>
                <a:latin typeface="Arial" panose="020B0604020202020204" pitchFamily="34" charset="0"/>
                <a:ea typeface="+mj-ea"/>
                <a:cs typeface="+mj-cs"/>
                <a:sym typeface="Arial Narrow" panose="020B0606020202030204" pitchFamily="34" charset="0"/>
              </a:rPr>
              <a:t> </a:t>
            </a:r>
          </a:p>
        </p:txBody>
      </p:sp>
    </p:spTree>
    <p:extLst>
      <p:ext uri="{BB962C8B-B14F-4D97-AF65-F5344CB8AC3E}">
        <p14:creationId xmlns:p14="http://schemas.microsoft.com/office/powerpoint/2010/main" val="98965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41BF278-74B7-4ED1-839B-FC337C82F24E}"/>
              </a:ext>
            </a:extLst>
          </p:cNvPr>
          <p:cNvPicPr>
            <a:picLocks noChangeAspect="1"/>
          </p:cNvPicPr>
          <p:nvPr/>
        </p:nvPicPr>
        <p:blipFill rotWithShape="1">
          <a:blip r:embed="rId2"/>
          <a:srcRect t="8725" b="8854"/>
          <a:stretch/>
        </p:blipFill>
        <p:spPr>
          <a:xfrm>
            <a:off x="3914775" y="1143000"/>
            <a:ext cx="8270827" cy="4572000"/>
          </a:xfrm>
          <a:prstGeom prst="rect">
            <a:avLst/>
          </a:prstGeom>
        </p:spPr>
      </p:pic>
      <p:sp>
        <p:nvSpPr>
          <p:cNvPr id="2" name="Овал 1">
            <a:extLst>
              <a:ext uri="{FF2B5EF4-FFF2-40B4-BE49-F238E27FC236}">
                <a16:creationId xmlns:a16="http://schemas.microsoft.com/office/drawing/2014/main" id="{2E340FB6-2B14-4E5D-9008-534B3DAE4FD6}"/>
              </a:ext>
            </a:extLst>
          </p:cNvPr>
          <p:cNvSpPr/>
          <p:nvPr/>
        </p:nvSpPr>
        <p:spPr>
          <a:xfrm flipH="1">
            <a:off x="2046514" y="1910861"/>
            <a:ext cx="3128823" cy="3235569"/>
          </a:xfrm>
          <a:prstGeom prst="ellipse">
            <a:avLst/>
          </a:prstGeom>
          <a:solidFill>
            <a:schemeClr val="bg1"/>
          </a:solidFill>
          <a:ln w="3175" cap="flat">
            <a:noFill/>
            <a:miter lim="400000"/>
          </a:ln>
          <a:effectLst>
            <a:outerShdw blurRad="266700" sx="103000" sy="103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813" tIns="23813" rIns="23813" bIns="23813" numCol="1" spcCol="38100" rtlCol="0" anchor="ctr">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7" name="Прямоугольник 16">
            <a:extLst>
              <a:ext uri="{FF2B5EF4-FFF2-40B4-BE49-F238E27FC236}">
                <a16:creationId xmlns:a16="http://schemas.microsoft.com/office/drawing/2014/main" id="{625B3F20-5393-4FA1-9C61-11B113F0094B}"/>
              </a:ext>
            </a:extLst>
          </p:cNvPr>
          <p:cNvSpPr/>
          <p:nvPr/>
        </p:nvSpPr>
        <p:spPr>
          <a:xfrm>
            <a:off x="2152021" y="2789981"/>
            <a:ext cx="2917808" cy="1477328"/>
          </a:xfrm>
          <a:prstGeom prst="rect">
            <a:avLst/>
          </a:prstGeom>
        </p:spPr>
        <p:txBody>
          <a:bodyPr wrap="square">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Шаг 2</a:t>
            </a: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 </a:t>
            </a:r>
          </a:p>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Доктор сканирует результат опроса с помощью</a:t>
            </a:r>
          </a:p>
          <a:p>
            <a:pPr marL="0" marR="0" lvl="0" indent="0" algn="ctr" defTabSz="27384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 NEUROSCANNER App </a:t>
            </a:r>
            <a:endParaRPr kumimoji="0" lang="ru-RU" sz="1800" b="1" i="0" u="none" strike="noStrike" kern="0" cap="none" spc="0" normalizeH="0" baseline="0" noProof="0" dirty="0">
              <a:ln>
                <a:noFill/>
              </a:ln>
              <a:solidFill>
                <a:srgbClr val="002060"/>
              </a:solidFill>
              <a:effectLst/>
              <a:uLnTx/>
              <a:uFillTx/>
              <a:latin typeface="Calibri" panose="020F0502020204030204"/>
              <a:ea typeface="+mn-ea"/>
              <a:cs typeface="+mn-cs"/>
              <a:sym typeface="Helvetica Neue"/>
            </a:endParaRPr>
          </a:p>
        </p:txBody>
      </p:sp>
      <p:sp>
        <p:nvSpPr>
          <p:cNvPr id="7" name="Title">
            <a:extLst>
              <a:ext uri="{FF2B5EF4-FFF2-40B4-BE49-F238E27FC236}">
                <a16:creationId xmlns:a16="http://schemas.microsoft.com/office/drawing/2014/main" id="{3A394F83-8394-DF49-9E26-CF66E9DF7C46}"/>
              </a:ext>
            </a:extLst>
          </p:cNvPr>
          <p:cNvSpPr txBox="1">
            <a:spLocks/>
          </p:cNvSpPr>
          <p:nvPr/>
        </p:nvSpPr>
        <p:spPr>
          <a:xfrm>
            <a:off x="-1" y="2514594"/>
            <a:ext cx="2046515" cy="115416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3813" tIns="23813" rIns="23813" bIns="23813" anchor="b">
            <a:normAutofit fontScale="97500"/>
          </a:bodyPr>
          <a:lstStyle>
            <a:lvl1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1pPr>
            <a:lvl2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2pPr>
            <a:lvl3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3pPr>
            <a:lvl4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4pPr>
            <a:lvl5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5pPr>
            <a:lvl6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6pPr>
            <a:lvl7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7pPr>
            <a:lvl8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8pPr>
            <a:lvl9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9pPr>
          </a:lstStyle>
          <a:p>
            <a:pPr marL="0" marR="0" lvl="0" indent="0" algn="l" defTabSz="273844"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rgbClr val="002060"/>
                </a:solidFill>
                <a:effectLst/>
                <a:uLnTx/>
                <a:uFillTx/>
                <a:latin typeface="Helvetica Neue Medium"/>
                <a:ea typeface="+mn-ea"/>
                <a:cs typeface="+mn-cs"/>
                <a:sym typeface="Helvetica Neue Medium"/>
              </a:rPr>
              <a:t>Как работает приложение?</a:t>
            </a:r>
            <a:endParaRPr kumimoji="0" lang="en-US" sz="2400" b="0" i="0" u="none" strike="noStrike" kern="0" cap="none" spc="0" normalizeH="0" baseline="0" noProof="0" dirty="0">
              <a:ln>
                <a:noFill/>
              </a:ln>
              <a:solidFill>
                <a:srgbClr val="002060"/>
              </a:solidFill>
              <a:effectLst/>
              <a:uLnTx/>
              <a:uFillTx/>
              <a:latin typeface="Helvetica Neue Medium"/>
              <a:ea typeface="+mn-ea"/>
              <a:cs typeface="+mn-cs"/>
              <a:sym typeface="Helvetica Neue Medium"/>
            </a:endParaRPr>
          </a:p>
        </p:txBody>
      </p:sp>
    </p:spTree>
    <p:extLst>
      <p:ext uri="{BB962C8B-B14F-4D97-AF65-F5344CB8AC3E}">
        <p14:creationId xmlns:p14="http://schemas.microsoft.com/office/powerpoint/2010/main" val="265934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7077391-F7CB-4AE2-895F-F4DE6B6333D0}"/>
              </a:ext>
            </a:extLst>
          </p:cNvPr>
          <p:cNvPicPr>
            <a:picLocks noChangeAspect="1"/>
          </p:cNvPicPr>
          <p:nvPr/>
        </p:nvPicPr>
        <p:blipFill rotWithShape="1">
          <a:blip r:embed="rId2"/>
          <a:srcRect t="7565" b="8864"/>
          <a:stretch/>
        </p:blipFill>
        <p:spPr>
          <a:xfrm>
            <a:off x="4034971" y="1142999"/>
            <a:ext cx="8157029" cy="4572001"/>
          </a:xfrm>
          <a:prstGeom prst="rect">
            <a:avLst/>
          </a:prstGeom>
        </p:spPr>
      </p:pic>
      <p:sp>
        <p:nvSpPr>
          <p:cNvPr id="9" name="Овал 8">
            <a:extLst>
              <a:ext uri="{FF2B5EF4-FFF2-40B4-BE49-F238E27FC236}">
                <a16:creationId xmlns:a16="http://schemas.microsoft.com/office/drawing/2014/main" id="{19BDAA12-CABE-5645-AAFA-ABDF3AA8DADF}"/>
              </a:ext>
            </a:extLst>
          </p:cNvPr>
          <p:cNvSpPr/>
          <p:nvPr/>
        </p:nvSpPr>
        <p:spPr>
          <a:xfrm flipH="1">
            <a:off x="2171496" y="1965548"/>
            <a:ext cx="3446583" cy="3516923"/>
          </a:xfrm>
          <a:prstGeom prst="ellipse">
            <a:avLst/>
          </a:prstGeom>
          <a:solidFill>
            <a:schemeClr val="bg1"/>
          </a:solidFill>
          <a:ln w="3175" cap="flat">
            <a:noFill/>
            <a:miter lim="400000"/>
          </a:ln>
          <a:effectLst>
            <a:outerShdw blurRad="266700" sx="103000" sy="103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813" tIns="23813" rIns="23813" bIns="23813" numCol="1" spcCol="38100" rtlCol="0" anchor="ctr">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noProof="0">
              <a:ln>
                <a:noFill/>
              </a:ln>
              <a:solidFill>
                <a:srgbClr val="FFFFFF"/>
              </a:solidFill>
              <a:effectLst/>
              <a:uLnTx/>
              <a:uFillTx/>
              <a:latin typeface="Helvetica Neue Medium"/>
              <a:ea typeface="+mn-ea"/>
              <a:cs typeface="+mn-cs"/>
              <a:sym typeface="Helvetica Neue Medium"/>
            </a:endParaRPr>
          </a:p>
        </p:txBody>
      </p:sp>
      <p:sp>
        <p:nvSpPr>
          <p:cNvPr id="11" name="Прямоугольник 10">
            <a:extLst>
              <a:ext uri="{FF2B5EF4-FFF2-40B4-BE49-F238E27FC236}">
                <a16:creationId xmlns:a16="http://schemas.microsoft.com/office/drawing/2014/main" id="{E9C4B895-5609-BD48-A12B-A304101F5881}"/>
              </a:ext>
            </a:extLst>
          </p:cNvPr>
          <p:cNvSpPr/>
          <p:nvPr/>
        </p:nvSpPr>
        <p:spPr>
          <a:xfrm>
            <a:off x="2621279" y="2849168"/>
            <a:ext cx="2547016" cy="1754326"/>
          </a:xfrm>
          <a:prstGeom prst="rect">
            <a:avLst/>
          </a:prstGeom>
        </p:spPr>
        <p:txBody>
          <a:bodyPr wrap="square">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Шаг 3</a:t>
            </a: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 </a:t>
            </a:r>
          </a:p>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Доктор получает суммарный балл по шкале и краткое заключение </a:t>
            </a:r>
          </a:p>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2060"/>
                </a:solidFill>
                <a:effectLst/>
                <a:uLnTx/>
                <a:uFillTx/>
                <a:latin typeface="Calibri" panose="020F0502020204030204"/>
                <a:ea typeface="+mn-ea"/>
                <a:cs typeface="+mn-cs"/>
                <a:sym typeface="Helvetica Neue"/>
              </a:rPr>
              <a:t>за 5 секунд*</a:t>
            </a:r>
            <a:endParaRPr kumimoji="0" lang="ru-RU" sz="1800" b="1" i="0" u="none" strike="noStrike" kern="0" cap="none" spc="0" normalizeH="0" baseline="0" noProof="0" dirty="0">
              <a:ln>
                <a:noFill/>
              </a:ln>
              <a:solidFill>
                <a:srgbClr val="002060"/>
              </a:solidFill>
              <a:effectLst/>
              <a:uLnTx/>
              <a:uFillTx/>
              <a:latin typeface="Calibri" panose="020F0502020204030204"/>
              <a:ea typeface="+mn-ea"/>
              <a:cs typeface="+mn-cs"/>
              <a:sym typeface="Helvetica Neue"/>
            </a:endParaRPr>
          </a:p>
        </p:txBody>
      </p:sp>
      <p:sp>
        <p:nvSpPr>
          <p:cNvPr id="13" name="Title">
            <a:extLst>
              <a:ext uri="{FF2B5EF4-FFF2-40B4-BE49-F238E27FC236}">
                <a16:creationId xmlns:a16="http://schemas.microsoft.com/office/drawing/2014/main" id="{AACBC869-A151-3943-B60C-D3951C4854A3}"/>
              </a:ext>
            </a:extLst>
          </p:cNvPr>
          <p:cNvSpPr txBox="1">
            <a:spLocks/>
          </p:cNvSpPr>
          <p:nvPr/>
        </p:nvSpPr>
        <p:spPr>
          <a:xfrm>
            <a:off x="84591" y="3150411"/>
            <a:ext cx="2086905" cy="87484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3813" tIns="23813" rIns="23813" bIns="23813" anchor="b">
            <a:noAutofit/>
          </a:bodyPr>
          <a:lstStyle>
            <a:lvl1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1pPr>
            <a:lvl2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2pPr>
            <a:lvl3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3pPr>
            <a:lvl4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4pPr>
            <a:lvl5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5pPr>
            <a:lvl6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6pPr>
            <a:lvl7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7pPr>
            <a:lvl8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8pPr>
            <a:lvl9pPr marL="0" marR="0" indent="0" algn="ctr" defTabSz="547687" rtl="0" latinLnBrk="0">
              <a:lnSpc>
                <a:spcPct val="100000"/>
              </a:lnSpc>
              <a:spcBef>
                <a:spcPts val="0"/>
              </a:spcBef>
              <a:spcAft>
                <a:spcPts val="0"/>
              </a:spcAft>
              <a:buClrTx/>
              <a:buSzTx/>
              <a:buFontTx/>
              <a:buNone/>
              <a:tabLst/>
              <a:defRPr sz="7400" b="0" i="0" u="none" strike="noStrike" cap="none" spc="0" baseline="0">
                <a:solidFill>
                  <a:srgbClr val="000000"/>
                </a:solidFill>
                <a:uFillTx/>
                <a:latin typeface="+mn-lt"/>
                <a:ea typeface="+mn-ea"/>
                <a:cs typeface="+mn-cs"/>
                <a:sym typeface="Helvetica Neue Medium"/>
              </a:defRPr>
            </a:lvl9pPr>
          </a:lstStyle>
          <a:p>
            <a:pPr marL="0" marR="0" lvl="0" indent="0" algn="l" defTabSz="273844" rtl="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rgbClr val="002060"/>
                </a:solidFill>
                <a:effectLst/>
                <a:uLnTx/>
                <a:uFillTx/>
                <a:latin typeface="Helvetica Neue Medium"/>
                <a:ea typeface="+mn-ea"/>
                <a:cs typeface="+mn-cs"/>
                <a:sym typeface="Helvetica Neue Medium"/>
              </a:rPr>
              <a:t>Как работает приложение?</a:t>
            </a:r>
            <a:endParaRPr kumimoji="0" lang="en-US" sz="2400" b="0" i="0" u="none" strike="noStrike" kern="0" cap="none" spc="0" normalizeH="0" baseline="0" noProof="0" dirty="0">
              <a:ln>
                <a:noFill/>
              </a:ln>
              <a:solidFill>
                <a:srgbClr val="002060"/>
              </a:solidFill>
              <a:effectLst/>
              <a:uLnTx/>
              <a:uFillTx/>
              <a:latin typeface="Helvetica Neue Medium"/>
              <a:ea typeface="+mn-ea"/>
              <a:cs typeface="+mn-cs"/>
              <a:sym typeface="Helvetica Neue Medium"/>
            </a:endParaRPr>
          </a:p>
        </p:txBody>
      </p:sp>
      <p:sp>
        <p:nvSpPr>
          <p:cNvPr id="5" name="Прямоугольник 4">
            <a:extLst>
              <a:ext uri="{FF2B5EF4-FFF2-40B4-BE49-F238E27FC236}">
                <a16:creationId xmlns:a16="http://schemas.microsoft.com/office/drawing/2014/main" id="{21E65121-1B2A-4BCF-A217-228FF1F33EC5}"/>
              </a:ext>
            </a:extLst>
          </p:cNvPr>
          <p:cNvSpPr/>
          <p:nvPr/>
        </p:nvSpPr>
        <p:spPr>
          <a:xfrm>
            <a:off x="6067863" y="1814514"/>
            <a:ext cx="1451536" cy="2714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n-ea"/>
                <a:cs typeface="+mn-cs"/>
              </a:rPr>
              <a:t>Краткое заключение</a:t>
            </a:r>
            <a:r>
              <a:rPr kumimoji="0" lang="en-US" sz="16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mn-ea"/>
                <a:cs typeface="+mn-cs"/>
              </a:rPr>
              <a:t>Средний (умеренный) уровень реактивной тревожности</a:t>
            </a:r>
          </a:p>
        </p:txBody>
      </p:sp>
      <p:sp>
        <p:nvSpPr>
          <p:cNvPr id="7" name="Прямоугольник: скругленные углы 6">
            <a:extLst>
              <a:ext uri="{FF2B5EF4-FFF2-40B4-BE49-F238E27FC236}">
                <a16:creationId xmlns:a16="http://schemas.microsoft.com/office/drawing/2014/main" id="{9596740D-61DD-4790-B1E3-0BEC70C1FA94}"/>
              </a:ext>
            </a:extLst>
          </p:cNvPr>
          <p:cNvSpPr/>
          <p:nvPr/>
        </p:nvSpPr>
        <p:spPr>
          <a:xfrm>
            <a:off x="6105707" y="4351793"/>
            <a:ext cx="1413692" cy="4312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panose="020F0502020204030204"/>
                <a:ea typeface="+mn-ea"/>
                <a:cs typeface="+mn-cs"/>
              </a:rPr>
              <a:t>Подробное заключение</a:t>
            </a:r>
          </a:p>
        </p:txBody>
      </p:sp>
      <p:sp>
        <p:nvSpPr>
          <p:cNvPr id="14" name="Прямоугольник: скругленные углы 13">
            <a:extLst>
              <a:ext uri="{FF2B5EF4-FFF2-40B4-BE49-F238E27FC236}">
                <a16:creationId xmlns:a16="http://schemas.microsoft.com/office/drawing/2014/main" id="{53551753-73AC-4FCA-A24F-CE9B62109C66}"/>
              </a:ext>
            </a:extLst>
          </p:cNvPr>
          <p:cNvSpPr/>
          <p:nvPr/>
        </p:nvSpPr>
        <p:spPr>
          <a:xfrm>
            <a:off x="6077570" y="4925586"/>
            <a:ext cx="1413692" cy="4312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white"/>
                </a:solidFill>
                <a:effectLst/>
                <a:uLnTx/>
                <a:uFillTx/>
                <a:latin typeface="Calibri" panose="020F0502020204030204"/>
                <a:ea typeface="+mn-ea"/>
                <a:cs typeface="+mn-cs"/>
              </a:rPr>
              <a:t>Лечение</a:t>
            </a:r>
          </a:p>
        </p:txBody>
      </p:sp>
      <p:sp>
        <p:nvSpPr>
          <p:cNvPr id="15" name="Прямоугольник 14">
            <a:extLst>
              <a:ext uri="{FF2B5EF4-FFF2-40B4-BE49-F238E27FC236}">
                <a16:creationId xmlns:a16="http://schemas.microsoft.com/office/drawing/2014/main" id="{0521D306-0056-4F54-9B2D-7BBBD6A88A28}"/>
              </a:ext>
            </a:extLst>
          </p:cNvPr>
          <p:cNvSpPr/>
          <p:nvPr/>
        </p:nvSpPr>
        <p:spPr>
          <a:xfrm>
            <a:off x="84591" y="6201849"/>
            <a:ext cx="11760664" cy="353943"/>
          </a:xfrm>
          <a:prstGeom prst="rect">
            <a:avLst/>
          </a:prstGeom>
        </p:spPr>
        <p:txBody>
          <a:bodyPr wrap="square">
            <a:spAutoFit/>
          </a:bodyPr>
          <a:lstStyle/>
          <a:p>
            <a:pPr marL="0" marR="0" lvl="0" indent="0" algn="ctr" defTabSz="273844" rtl="0" eaLnBrk="1" fontAlgn="auto" latinLnBrk="0" hangingPunct="1">
              <a:lnSpc>
                <a:spcPct val="100000"/>
              </a:lnSpc>
              <a:spcBef>
                <a:spcPts val="0"/>
              </a:spcBef>
              <a:spcAft>
                <a:spcPts val="0"/>
              </a:spcAft>
              <a:buClrTx/>
              <a:buSzTx/>
              <a:buFontTx/>
              <a:buNone/>
              <a:tabLst/>
              <a:defRPr/>
            </a:pPr>
            <a:r>
              <a:rPr kumimoji="0" lang="ru-RU" sz="17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Helvetica Neue"/>
              </a:rPr>
              <a:t>Можно</a:t>
            </a:r>
            <a:r>
              <a:rPr kumimoji="0" lang="en-US" sz="17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Helvetica Neue"/>
              </a:rPr>
              <a:t> </a:t>
            </a:r>
            <a:r>
              <a:rPr kumimoji="0" lang="ru-RU" sz="17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Helvetica Neue"/>
              </a:rPr>
              <a:t>также ознакомиться с более подробной интерпретацией результата и вариантами лечения</a:t>
            </a:r>
          </a:p>
        </p:txBody>
      </p:sp>
    </p:spTree>
    <p:extLst>
      <p:ext uri="{BB962C8B-B14F-4D97-AF65-F5344CB8AC3E}">
        <p14:creationId xmlns:p14="http://schemas.microsoft.com/office/powerpoint/2010/main" val="240988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0C2361-A75D-4BDA-81E7-C6C7402E9D53}"/>
              </a:ext>
            </a:extLst>
          </p:cNvPr>
          <p:cNvSpPr txBox="1"/>
          <p:nvPr/>
        </p:nvSpPr>
        <p:spPr>
          <a:xfrm>
            <a:off x="646922" y="1524021"/>
            <a:ext cx="10898155" cy="5115311"/>
          </a:xfrm>
          <a:prstGeom prst="rect">
            <a:avLst/>
          </a:prstGeom>
          <a:noFill/>
        </p:spPr>
        <p:txBody>
          <a:bodyPr wrap="square">
            <a:spAutoFit/>
          </a:bodyPr>
          <a:lstStyle/>
          <a:p>
            <a:pPr indent="180340" algn="just">
              <a:lnSpc>
                <a:spcPct val="150000"/>
              </a:lnSpc>
            </a:pPr>
            <a:r>
              <a:rPr lang="ru-RU" sz="2000" dirty="0">
                <a:effectLst/>
                <a:latin typeface="Times New Roman" panose="02020603050405020304" pitchFamily="18" charset="0"/>
                <a:ea typeface="Times New Roman" panose="02020603050405020304" pitchFamily="18" charset="0"/>
              </a:rPr>
              <a:t>На протяжении жизни, будучи впечатлительной, близко к сердцу принимала любые жизненные события и реагировала на них подъемами и спадами настроения, которое выравнивалось после разрешения ситуации. Будучи обидчивой, всегда старалась по возможности избегать общения с обидевшими её людьми. Всегда любила красиво принарядиться, много времени посвящала походам по магазинам и выбору одежды. Испытывала удовольствие от покупок и отмечала выраженный подъем настроения. Была склонна к повторному обдумыванию событий дня. На протяжении жизни с вниманием относилась к состоянию собственного здоровья, обращалась к специалистам при появлении малейших признаков неблагополучия, считая необходимым предупредить или пролечить заболевание на ранней стадии. После окончания 11 классов, поступила в ВУЗ по специальности зооинженер, за компанию с подругой, несмотря на то что животных особо не любила. </a:t>
            </a:r>
            <a:endParaRPr lang="ru-RU" sz="2400" dirty="0">
              <a:effectLst/>
              <a:latin typeface="Times New Roman" panose="02020603050405020304" pitchFamily="18" charset="0"/>
              <a:ea typeface="Times New Roman" panose="02020603050405020304" pitchFamily="18" charset="0"/>
            </a:endParaRPr>
          </a:p>
        </p:txBody>
      </p:sp>
      <p:pic>
        <p:nvPicPr>
          <p:cNvPr id="2050" name="Picture 2" descr="Профессия Зооинженер: описание, суть, какая зарплата">
            <a:extLst>
              <a:ext uri="{FF2B5EF4-FFF2-40B4-BE49-F238E27FC236}">
                <a16:creationId xmlns:a16="http://schemas.microsoft.com/office/drawing/2014/main" id="{478359F1-D59A-46DC-AAF0-AE906DDC5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0"/>
            <a:ext cx="312420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06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431B091-DDD8-46D8-A23B-DDEDF06FE6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4" imgW="420" imgH="420" progId="TCLayout.ActiveDocument.1">
                  <p:embed/>
                </p:oleObj>
              </mc:Choice>
              <mc:Fallback>
                <p:oleObj name="Слайд think-cell" r:id="rId4" imgW="420" imgH="420" progId="TCLayout.ActiveDocument.1">
                  <p:embed/>
                  <p:pic>
                    <p:nvPicPr>
                      <p:cNvPr id="4" name="Объект 3" hidden="1">
                        <a:extLst>
                          <a:ext uri="{FF2B5EF4-FFF2-40B4-BE49-F238E27FC236}">
                            <a16:creationId xmlns:a16="http://schemas.microsoft.com/office/drawing/2014/main" id="{A431B091-DDD8-46D8-A23B-DDEDF06FE6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Прямоугольник 4" hidden="1">
            <a:extLst>
              <a:ext uri="{FF2B5EF4-FFF2-40B4-BE49-F238E27FC236}">
                <a16:creationId xmlns:a16="http://schemas.microsoft.com/office/drawing/2014/main" id="{D89656CB-D70C-4358-87C1-8710700FEDA4}"/>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500" b="1" i="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pic>
        <p:nvPicPr>
          <p:cNvPr id="8" name="Рисунок 7">
            <a:extLst>
              <a:ext uri="{FF2B5EF4-FFF2-40B4-BE49-F238E27FC236}">
                <a16:creationId xmlns:a16="http://schemas.microsoft.com/office/drawing/2014/main" id="{E11E80C9-D64E-4EA5-996C-4DDD5522D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400" y="301385"/>
            <a:ext cx="4224121" cy="1298813"/>
          </a:xfrm>
          <a:prstGeom prst="rect">
            <a:avLst/>
          </a:prstGeom>
        </p:spPr>
      </p:pic>
      <p:pic>
        <p:nvPicPr>
          <p:cNvPr id="9" name="Рисунок 8">
            <a:extLst>
              <a:ext uri="{FF2B5EF4-FFF2-40B4-BE49-F238E27FC236}">
                <a16:creationId xmlns:a16="http://schemas.microsoft.com/office/drawing/2014/main" id="{7D45A856-0E32-4090-B54F-3EDD80F22C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51655" y="126769"/>
            <a:ext cx="1487945" cy="1473429"/>
          </a:xfrm>
          <a:prstGeom prst="rect">
            <a:avLst/>
          </a:prstGeom>
        </p:spPr>
      </p:pic>
      <p:sp>
        <p:nvSpPr>
          <p:cNvPr id="13" name="Заголовок 1">
            <a:extLst>
              <a:ext uri="{FF2B5EF4-FFF2-40B4-BE49-F238E27FC236}">
                <a16:creationId xmlns:a16="http://schemas.microsoft.com/office/drawing/2014/main" id="{D6FA307C-8B2A-4724-942E-300C83D37A03}"/>
              </a:ext>
            </a:extLst>
          </p:cNvPr>
          <p:cNvSpPr txBox="1">
            <a:spLocks/>
          </p:cNvSpPr>
          <p:nvPr/>
        </p:nvSpPr>
        <p:spPr>
          <a:xfrm>
            <a:off x="995362" y="805022"/>
            <a:ext cx="11044238" cy="98762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0" fontAlgn="base" latinLnBrk="0" hangingPunct="0">
              <a:lnSpc>
                <a:spcPct val="200000"/>
              </a:lnSpc>
              <a:spcBef>
                <a:spcPts val="1000"/>
              </a:spcBef>
              <a:spcAft>
                <a:spcPct val="0"/>
              </a:spcAft>
              <a:buClrTx/>
              <a:buSzPct val="100000"/>
              <a:buFontTx/>
              <a:buNone/>
              <a:tabLst/>
              <a:defRPr/>
            </a:pPr>
            <a:r>
              <a:rPr kumimoji="0" lang="ru-RU" sz="2800" b="1" i="1" u="none" strike="noStrike" kern="1200" cap="none" spc="0" normalizeH="0" baseline="0" noProof="0" dirty="0">
                <a:ln>
                  <a:noFill/>
                </a:ln>
                <a:solidFill>
                  <a:srgbClr val="002060"/>
                </a:solidFill>
                <a:effectLst/>
                <a:uLnTx/>
                <a:uFillTx/>
                <a:latin typeface="Arial" panose="020B0604020202020204" pitchFamily="34" charset="0"/>
                <a:ea typeface="+mj-ea"/>
                <a:cs typeface="+mj-cs"/>
                <a:sym typeface="Calibri" panose="020F0502020204030204" pitchFamily="34" charset="0"/>
              </a:rPr>
              <a:t>помогает получить: </a:t>
            </a:r>
          </a:p>
          <a:p>
            <a:pPr marL="0" marR="0" lvl="0" indent="0" algn="ctr" defTabSz="914400" rtl="0" eaLnBrk="0" fontAlgn="base" latinLnBrk="0" hangingPunct="0">
              <a:lnSpc>
                <a:spcPct val="200000"/>
              </a:lnSpc>
              <a:spcBef>
                <a:spcPts val="1000"/>
              </a:spcBef>
              <a:spcAft>
                <a:spcPct val="0"/>
              </a:spcAft>
              <a:buClrTx/>
              <a:buSzPct val="100000"/>
              <a:buFontTx/>
              <a:buNone/>
              <a:tabLst/>
              <a:defRPr/>
            </a:pPr>
            <a:endParaRPr kumimoji="0" lang="ru-RU" sz="2800" b="1" i="1" u="none" strike="noStrike" kern="1200" cap="none" spc="0" normalizeH="0" baseline="0" noProof="0" dirty="0">
              <a:ln>
                <a:noFill/>
              </a:ln>
              <a:solidFill>
                <a:srgbClr val="002060"/>
              </a:solidFill>
              <a:effectLst/>
              <a:uLnTx/>
              <a:uFillTx/>
              <a:latin typeface="Arial" panose="020B0604020202020204" pitchFamily="34" charset="0"/>
              <a:ea typeface="+mj-ea"/>
              <a:cs typeface="+mj-cs"/>
              <a:sym typeface="Calibri" panose="020F0502020204030204" pitchFamily="34" charset="0"/>
            </a:endParaRPr>
          </a:p>
        </p:txBody>
      </p:sp>
      <p:sp>
        <p:nvSpPr>
          <p:cNvPr id="17" name="TextBox 16">
            <a:extLst>
              <a:ext uri="{FF2B5EF4-FFF2-40B4-BE49-F238E27FC236}">
                <a16:creationId xmlns:a16="http://schemas.microsoft.com/office/drawing/2014/main" id="{C50151E4-BA90-4CBE-A5A8-F503BB2A47C0}"/>
              </a:ext>
            </a:extLst>
          </p:cNvPr>
          <p:cNvSpPr txBox="1"/>
          <p:nvPr/>
        </p:nvSpPr>
        <p:spPr>
          <a:xfrm>
            <a:off x="473869" y="1866213"/>
            <a:ext cx="7384256" cy="4794389"/>
          </a:xfrm>
          <a:prstGeom prst="rect">
            <a:avLst/>
          </a:prstGeom>
          <a:noFill/>
        </p:spPr>
        <p:txBody>
          <a:bodyPr wrap="square">
            <a:spAutoFit/>
          </a:bodyPr>
          <a:lstStyle/>
          <a:p>
            <a:pPr marL="457200" marR="0" lvl="0" indent="-457200" algn="l" defTabSz="914400" rtl="0" eaLnBrk="0" fontAlgn="base" latinLnBrk="0" hangingPunct="0">
              <a:lnSpc>
                <a:spcPct val="200000"/>
              </a:lnSpc>
              <a:spcBef>
                <a:spcPts val="1000"/>
              </a:spcBef>
              <a:spcAft>
                <a:spcPct val="0"/>
              </a:spcAft>
              <a:buClrTx/>
              <a:buSzPct val="100000"/>
              <a:buFont typeface="Wingdings" panose="05000000000000000000" pitchFamily="2" charset="2"/>
              <a:buChar char="ü"/>
              <a:tabLst/>
              <a:defRPr/>
            </a:pPr>
            <a:r>
              <a:rPr kumimoji="0" lang="ru-RU"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Calibri" panose="020F0502020204030204" pitchFamily="34" charset="0"/>
              </a:rPr>
              <a:t>Быстро суммарный балл по шкале</a:t>
            </a:r>
          </a:p>
          <a:p>
            <a:pPr marL="457200" marR="0" lvl="0" indent="-457200" algn="l" defTabSz="914400" rtl="0" eaLnBrk="0" fontAlgn="base" latinLnBrk="0" hangingPunct="0">
              <a:lnSpc>
                <a:spcPct val="200000"/>
              </a:lnSpc>
              <a:spcBef>
                <a:spcPts val="1000"/>
              </a:spcBef>
              <a:spcAft>
                <a:spcPct val="0"/>
              </a:spcAft>
              <a:buClrTx/>
              <a:buSzPct val="100000"/>
              <a:buFont typeface="Wingdings" panose="05000000000000000000" pitchFamily="2" charset="2"/>
              <a:buChar char="ü"/>
              <a:tabLst/>
              <a:defRPr/>
            </a:pPr>
            <a:r>
              <a:rPr kumimoji="0" lang="ru-RU"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Calibri" panose="020F0502020204030204" pitchFamily="34" charset="0"/>
              </a:rPr>
              <a:t>Подробную информацию по результату тестирования</a:t>
            </a:r>
          </a:p>
          <a:p>
            <a:pPr marL="457200" marR="0" lvl="0" indent="-457200" algn="l" defTabSz="914400" rtl="0" eaLnBrk="0" fontAlgn="base" latinLnBrk="0" hangingPunct="0">
              <a:lnSpc>
                <a:spcPct val="200000"/>
              </a:lnSpc>
              <a:spcBef>
                <a:spcPts val="1000"/>
              </a:spcBef>
              <a:spcAft>
                <a:spcPct val="0"/>
              </a:spcAft>
              <a:buClrTx/>
              <a:buSzPct val="100000"/>
              <a:buFont typeface="Wingdings" panose="05000000000000000000" pitchFamily="2" charset="2"/>
              <a:buChar char="ü"/>
              <a:tabLst/>
              <a:defRPr/>
            </a:pPr>
            <a:r>
              <a:rPr kumimoji="0" lang="ru-RU"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Calibri" panose="020F0502020204030204" pitchFamily="34" charset="0"/>
              </a:rPr>
              <a:t>Возможные варианты лечения</a:t>
            </a:r>
            <a:endParaRPr kumimoji="0" lang="en-US"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Calibri" panose="020F0502020204030204" pitchFamily="34" charset="0"/>
            </a:endParaRPr>
          </a:p>
          <a:p>
            <a:pPr marL="457200" marR="0" lvl="0" indent="-457200" algn="l" defTabSz="914400" rtl="0" eaLnBrk="0" fontAlgn="base" latinLnBrk="0" hangingPunct="0">
              <a:lnSpc>
                <a:spcPct val="200000"/>
              </a:lnSpc>
              <a:spcBef>
                <a:spcPts val="1000"/>
              </a:spcBef>
              <a:spcAft>
                <a:spcPct val="0"/>
              </a:spcAft>
              <a:buClrTx/>
              <a:buSzPct val="100000"/>
              <a:buFont typeface="Wingdings" panose="05000000000000000000" pitchFamily="2" charset="2"/>
              <a:buChar char="ü"/>
              <a:tabLst/>
              <a:defRPr/>
            </a:pPr>
            <a:r>
              <a:rPr kumimoji="0" lang="ru-RU"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sym typeface="Calibri" panose="020F0502020204030204" pitchFamily="34" charset="0"/>
              </a:rPr>
              <a:t>Обоснование постановки диагноза и назначенного лечения</a:t>
            </a:r>
          </a:p>
        </p:txBody>
      </p:sp>
      <p:pic>
        <p:nvPicPr>
          <p:cNvPr id="18" name="Объект 7">
            <a:extLst>
              <a:ext uri="{FF2B5EF4-FFF2-40B4-BE49-F238E27FC236}">
                <a16:creationId xmlns:a16="http://schemas.microsoft.com/office/drawing/2014/main" id="{CC2395BB-0435-4937-91B2-A57A18F3A061}"/>
              </a:ext>
            </a:extLst>
          </p:cNvPr>
          <p:cNvPicPr>
            <a:picLocks noChangeAspect="1"/>
          </p:cNvPicPr>
          <p:nvPr/>
        </p:nvPicPr>
        <p:blipFill rotWithShape="1">
          <a:blip r:embed="rId10">
            <a:extLst>
              <a:ext uri="{28A0092B-C50C-407E-A947-70E740481C1C}">
                <a14:useLocalDpi xmlns:a14="http://schemas.microsoft.com/office/drawing/2010/main" val="0"/>
              </a:ext>
            </a:extLst>
          </a:blip>
          <a:srcRect l="38413" t="2373" r="28673" b="16854"/>
          <a:stretch/>
        </p:blipFill>
        <p:spPr>
          <a:xfrm>
            <a:off x="7664220" y="1792646"/>
            <a:ext cx="3631407" cy="5018688"/>
          </a:xfrm>
          <a:prstGeom prst="rect">
            <a:avLst/>
          </a:prstGeom>
          <a:effectLst>
            <a:outerShdw blurRad="317500" dist="50800" dir="5400000" sx="105000" sy="105000" algn="ctr" rotWithShape="0">
              <a:schemeClr val="bg2">
                <a:lumMod val="50000"/>
                <a:alpha val="82000"/>
              </a:schemeClr>
            </a:outerShdw>
          </a:effectLst>
        </p:spPr>
      </p:pic>
    </p:spTree>
    <p:extLst>
      <p:ext uri="{BB962C8B-B14F-4D97-AF65-F5344CB8AC3E}">
        <p14:creationId xmlns:p14="http://schemas.microsoft.com/office/powerpoint/2010/main" val="521192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Объект 15" hidden="1">
            <a:extLst>
              <a:ext uri="{FF2B5EF4-FFF2-40B4-BE49-F238E27FC236}">
                <a16:creationId xmlns:a16="http://schemas.microsoft.com/office/drawing/2014/main" id="{DBD34219-34B6-4C23-A89B-367E8685DA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Слайд think-cell" r:id="rId4" imgW="420" imgH="420" progId="TCLayout.ActiveDocument.1">
                  <p:embed/>
                </p:oleObj>
              </mc:Choice>
              <mc:Fallback>
                <p:oleObj name="Слайд think-cell" r:id="rId4" imgW="420" imgH="420" progId="TCLayout.ActiveDocument.1">
                  <p:embed/>
                  <p:pic>
                    <p:nvPicPr>
                      <p:cNvPr id="16" name="Объект 15" hidden="1">
                        <a:extLst>
                          <a:ext uri="{FF2B5EF4-FFF2-40B4-BE49-F238E27FC236}">
                            <a16:creationId xmlns:a16="http://schemas.microsoft.com/office/drawing/2014/main" id="{DBD34219-34B6-4C23-A89B-367E8685DA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Прямоугольник 14" hidden="1">
            <a:extLst>
              <a:ext uri="{FF2B5EF4-FFF2-40B4-BE49-F238E27FC236}">
                <a16:creationId xmlns:a16="http://schemas.microsoft.com/office/drawing/2014/main" id="{D8CE6B28-FAD8-47AA-BF6A-A4951E6EAC9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1" i="1"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pic>
        <p:nvPicPr>
          <p:cNvPr id="4" name="Рисунок 3">
            <a:extLst>
              <a:ext uri="{FF2B5EF4-FFF2-40B4-BE49-F238E27FC236}">
                <a16:creationId xmlns:a16="http://schemas.microsoft.com/office/drawing/2014/main" id="{987D42D0-9268-439A-926F-90D224D1B2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112" y="138115"/>
            <a:ext cx="4224121" cy="1298813"/>
          </a:xfrm>
          <a:prstGeom prst="rect">
            <a:avLst/>
          </a:prstGeom>
        </p:spPr>
      </p:pic>
      <p:pic>
        <p:nvPicPr>
          <p:cNvPr id="5" name="Рисунок 4">
            <a:extLst>
              <a:ext uri="{FF2B5EF4-FFF2-40B4-BE49-F238E27FC236}">
                <a16:creationId xmlns:a16="http://schemas.microsoft.com/office/drawing/2014/main" id="{1F2CBD29-0368-4D4F-9973-3A0B49E5C4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51655" y="126769"/>
            <a:ext cx="1487945" cy="1473429"/>
          </a:xfrm>
          <a:prstGeom prst="rect">
            <a:avLst/>
          </a:prstGeom>
        </p:spPr>
      </p:pic>
      <p:pic>
        <p:nvPicPr>
          <p:cNvPr id="9" name="Picture 2" descr="Как удалить кредитную карту и другие способы оплаты из Google Play">
            <a:extLst>
              <a:ext uri="{FF2B5EF4-FFF2-40B4-BE49-F238E27FC236}">
                <a16:creationId xmlns:a16="http://schemas.microsoft.com/office/drawing/2014/main" id="{EE1982C9-A963-40CD-8C22-82C49806E0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5987" y="1436928"/>
            <a:ext cx="1714500" cy="984232"/>
          </a:xfrm>
          <a:prstGeom prst="rect">
            <a:avLst/>
          </a:prstGeom>
          <a:noFill/>
          <a:effectLst>
            <a:outerShdw blurRad="508000" dist="50800" dir="5400000" algn="ctr" rotWithShape="0">
              <a:schemeClr val="tx1">
                <a:alpha val="62000"/>
              </a:schemeClr>
            </a:outerShdw>
          </a:effectLst>
          <a:extLst>
            <a:ext uri="{909E8E84-426E-40DD-AFC4-6F175D3DCCD1}">
              <a14:hiddenFill xmlns:a14="http://schemas.microsoft.com/office/drawing/2010/main">
                <a:solidFill>
                  <a:srgbClr val="FFFFFF"/>
                </a:solidFill>
              </a14:hiddenFill>
            </a:ext>
          </a:extLst>
        </p:spPr>
      </p:pic>
      <p:pic>
        <p:nvPicPr>
          <p:cNvPr id="10" name="Picture 8" descr="Майнинговые приложения теперь не найти в App Store - Новости Maanimo">
            <a:extLst>
              <a:ext uri="{FF2B5EF4-FFF2-40B4-BE49-F238E27FC236}">
                <a16:creationId xmlns:a16="http://schemas.microsoft.com/office/drawing/2014/main" id="{322294CB-87ED-42A4-8954-719AF4BA53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5424" y="1436928"/>
            <a:ext cx="1714500" cy="984232"/>
          </a:xfrm>
          <a:prstGeom prst="rect">
            <a:avLst/>
          </a:prstGeom>
          <a:noFill/>
          <a:effectLst>
            <a:outerShdw blurRad="508000" dist="50800" dir="5400000" algn="ctr" rotWithShape="0">
              <a:schemeClr val="tx1">
                <a:alpha val="62000"/>
              </a:schemeClr>
            </a:outerShdw>
          </a:effectLst>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94ED533A-F7DC-4CE0-88F4-28866E7F0D26}"/>
              </a:ext>
            </a:extLst>
          </p:cNvPr>
          <p:cNvPicPr>
            <a:picLocks noChangeAspect="1"/>
          </p:cNvPicPr>
          <p:nvPr/>
        </p:nvPicPr>
        <p:blipFill>
          <a:blip r:embed="rId12"/>
          <a:stretch>
            <a:fillRect/>
          </a:stretch>
        </p:blipFill>
        <p:spPr>
          <a:xfrm>
            <a:off x="4581331" y="2762490"/>
            <a:ext cx="2841560" cy="2841560"/>
          </a:xfrm>
          <a:prstGeom prst="rect">
            <a:avLst/>
          </a:prstGeom>
          <a:effectLst>
            <a:outerShdw blurRad="508000" dist="50800" dir="5400000" algn="ctr" rotWithShape="0">
              <a:schemeClr val="tx1">
                <a:alpha val="62000"/>
              </a:schemeClr>
            </a:outerShdw>
          </a:effectLst>
        </p:spPr>
      </p:pic>
      <p:pic>
        <p:nvPicPr>
          <p:cNvPr id="12" name="Рисунок 11">
            <a:extLst>
              <a:ext uri="{FF2B5EF4-FFF2-40B4-BE49-F238E27FC236}">
                <a16:creationId xmlns:a16="http://schemas.microsoft.com/office/drawing/2014/main" id="{0D359BC1-B268-418C-9FC8-B4DBEC4C45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1950" y="2754312"/>
            <a:ext cx="2841560" cy="2841560"/>
          </a:xfrm>
          <a:prstGeom prst="rect">
            <a:avLst/>
          </a:prstGeom>
          <a:effectLst>
            <a:outerShdw blurRad="508000" dist="50800" dir="5400000" algn="ctr" rotWithShape="0">
              <a:schemeClr val="tx1">
                <a:alpha val="62000"/>
              </a:schemeClr>
            </a:outerShdw>
          </a:effectLst>
        </p:spPr>
      </p:pic>
      <p:sp>
        <p:nvSpPr>
          <p:cNvPr id="17" name="Заголовок 1">
            <a:extLst>
              <a:ext uri="{FF2B5EF4-FFF2-40B4-BE49-F238E27FC236}">
                <a16:creationId xmlns:a16="http://schemas.microsoft.com/office/drawing/2014/main" id="{336B5AB0-C68F-4F51-9BD3-E43A9D0BFCC5}"/>
              </a:ext>
            </a:extLst>
          </p:cNvPr>
          <p:cNvSpPr txBox="1">
            <a:spLocks/>
          </p:cNvSpPr>
          <p:nvPr/>
        </p:nvSpPr>
        <p:spPr>
          <a:xfrm>
            <a:off x="244004" y="5167312"/>
            <a:ext cx="117039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a:ln>
                  <a:noFill/>
                </a:ln>
                <a:solidFill>
                  <a:srgbClr val="002060"/>
                </a:solidFill>
                <a:effectLst/>
                <a:uLnTx/>
                <a:uFillTx/>
                <a:latin typeface="Arial" panose="020B0604020202020204" pitchFamily="34" charset="0"/>
                <a:ea typeface="+mj-ea"/>
                <a:cs typeface="+mj-cs"/>
                <a:sym typeface="Calibri" panose="020F0502020204030204" pitchFamily="34" charset="0"/>
              </a:rPr>
              <a:t>More information</a:t>
            </a:r>
            <a:r>
              <a:rPr kumimoji="0" lang="ru-RU" sz="2000" b="1" i="1" u="none" strike="noStrike" kern="1200" cap="none" spc="0" normalizeH="0" baseline="0" noProof="0">
                <a:ln>
                  <a:noFill/>
                </a:ln>
                <a:solidFill>
                  <a:srgbClr val="002060"/>
                </a:solidFill>
                <a:effectLst/>
                <a:uLnTx/>
                <a:uFillTx/>
                <a:latin typeface="Arial" panose="020B0604020202020204" pitchFamily="34" charset="0"/>
                <a:ea typeface="+mj-ea"/>
                <a:cs typeface="+mj-cs"/>
                <a:sym typeface="Calibri" panose="020F0502020204030204" pitchFamily="34" charset="0"/>
              </a:rPr>
              <a:t>: </a:t>
            </a:r>
            <a:r>
              <a:rPr kumimoji="0" lang="en-US" sz="2000" b="1" i="1" u="sng" strike="noStrike" kern="1200" cap="none" spc="0" normalizeH="0" baseline="0" noProof="0" dirty="0">
                <a:ln>
                  <a:noFill/>
                </a:ln>
                <a:solidFill>
                  <a:srgbClr val="002060"/>
                </a:solidFill>
                <a:effectLst/>
                <a:uLnTx/>
                <a:uFillTx/>
                <a:latin typeface="Arial" panose="020B0604020202020204" pitchFamily="34" charset="0"/>
                <a:ea typeface="+mj-ea"/>
                <a:cs typeface="+mj-cs"/>
                <a:sym typeface="Calibri" panose="020F0502020204030204" pitchFamily="34" charset="0"/>
              </a:rPr>
              <a:t>Neuroscanner.ru</a:t>
            </a:r>
            <a:endParaRPr kumimoji="0" lang="ru-RU" sz="2000" b="0" i="0" u="sng"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3" name="Рисунок 2">
            <a:extLst>
              <a:ext uri="{FF2B5EF4-FFF2-40B4-BE49-F238E27FC236}">
                <a16:creationId xmlns:a16="http://schemas.microsoft.com/office/drawing/2014/main" id="{179C03EA-5F96-707D-517B-F952F59FAC45}"/>
              </a:ext>
            </a:extLst>
          </p:cNvPr>
          <p:cNvPicPr>
            <a:picLocks noChangeAspect="1"/>
          </p:cNvPicPr>
          <p:nvPr/>
        </p:nvPicPr>
        <p:blipFill>
          <a:blip r:embed="rId14"/>
          <a:stretch>
            <a:fillRect/>
          </a:stretch>
        </p:blipFill>
        <p:spPr>
          <a:xfrm>
            <a:off x="919277" y="1780512"/>
            <a:ext cx="2483789" cy="3296975"/>
          </a:xfrm>
          <a:prstGeom prst="rect">
            <a:avLst/>
          </a:prstGeom>
        </p:spPr>
      </p:pic>
    </p:spTree>
    <p:extLst>
      <p:ext uri="{BB962C8B-B14F-4D97-AF65-F5344CB8AC3E}">
        <p14:creationId xmlns:p14="http://schemas.microsoft.com/office/powerpoint/2010/main" val="4068961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2621" y="2875360"/>
            <a:ext cx="6781023" cy="923330"/>
          </a:xfrm>
          <a:prstGeom prst="rect">
            <a:avLst/>
          </a:prstGeom>
          <a:noFill/>
        </p:spPr>
        <p:txBody>
          <a:bodyPr wrap="none">
            <a:spAutoFit/>
          </a:bodyPr>
          <a:lstStyle/>
          <a:p>
            <a:pPr algn="ctr" defTabSz="685800" eaLnBrk="0" fontAlgn="base" hangingPunct="0">
              <a:spcBef>
                <a:spcPct val="0"/>
              </a:spcBef>
              <a:spcAft>
                <a:spcPct val="0"/>
              </a:spcAft>
              <a:defRPr/>
            </a:pPr>
            <a:r>
              <a:rPr lang="ru-RU" sz="5400" dirty="0">
                <a:ln w="0"/>
                <a:solidFill>
                  <a:srgbClr val="ED7D31">
                    <a:lumMod val="75000"/>
                  </a:srgbClr>
                </a:solidFill>
                <a:latin typeface="Calibri" panose="020F0502020204030204" pitchFamily="34" charset="0"/>
              </a:rPr>
              <a:t>Спасибо за внимание!</a:t>
            </a:r>
          </a:p>
        </p:txBody>
      </p:sp>
      <p:cxnSp>
        <p:nvCxnSpPr>
          <p:cNvPr id="6" name="Прямая соединительная линия 5"/>
          <p:cNvCxnSpPr/>
          <p:nvPr/>
        </p:nvCxnSpPr>
        <p:spPr>
          <a:xfrm flipV="1">
            <a:off x="2321720" y="3775473"/>
            <a:ext cx="7537847" cy="61913"/>
          </a:xfrm>
          <a:prstGeom prst="line">
            <a:avLst/>
          </a:prstGeom>
        </p:spPr>
        <p:style>
          <a:lnRef idx="1">
            <a:schemeClr val="accent1"/>
          </a:lnRef>
          <a:fillRef idx="0">
            <a:schemeClr val="accent1"/>
          </a:fillRef>
          <a:effectRef idx="0">
            <a:schemeClr val="accent1"/>
          </a:effectRef>
          <a:fontRef idx="minor">
            <a:schemeClr val="tx1"/>
          </a:fontRef>
        </p:style>
      </p:cxnSp>
      <p:sp>
        <p:nvSpPr>
          <p:cNvPr id="3" name="Прямоугольник 2">
            <a:extLst>
              <a:ext uri="{FF2B5EF4-FFF2-40B4-BE49-F238E27FC236}">
                <a16:creationId xmlns:a16="http://schemas.microsoft.com/office/drawing/2014/main" id="{79B333E3-DE74-1B27-041B-67D443D81D60}"/>
              </a:ext>
            </a:extLst>
          </p:cNvPr>
          <p:cNvSpPr/>
          <p:nvPr/>
        </p:nvSpPr>
        <p:spPr>
          <a:xfrm>
            <a:off x="10569388" y="134471"/>
            <a:ext cx="1461247" cy="79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836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A8A629-0845-48E3-900B-61B0091DC543}"/>
              </a:ext>
            </a:extLst>
          </p:cNvPr>
          <p:cNvSpPr txBox="1"/>
          <p:nvPr/>
        </p:nvSpPr>
        <p:spPr>
          <a:xfrm>
            <a:off x="678801" y="751344"/>
            <a:ext cx="8026659" cy="2677656"/>
          </a:xfrm>
          <a:prstGeom prst="rect">
            <a:avLst/>
          </a:prstGeom>
          <a:noFill/>
        </p:spPr>
        <p:txBody>
          <a:bodyPr wrap="square">
            <a:spAutoFit/>
          </a:bodyPr>
          <a:lstStyle/>
          <a:p>
            <a:r>
              <a:rPr lang="ru-RU" sz="2800" dirty="0">
                <a:effectLst/>
                <a:latin typeface="Times New Roman" panose="02020603050405020304" pitchFamily="18" charset="0"/>
                <a:ea typeface="Times New Roman" panose="02020603050405020304" pitchFamily="18" charset="0"/>
              </a:rPr>
              <a:t>После окончания ВУЗа работала товароведом в течение года, параллельно получая экономическое образование, которое выбрала осознанно, считая перспективным в плане возможного заработка. Впоследствии работала бухгалтером. В рабочем коллективе адаптировалась без проблем. </a:t>
            </a:r>
            <a:endParaRPr lang="ru-RU" sz="2800" dirty="0"/>
          </a:p>
        </p:txBody>
      </p:sp>
      <p:pic>
        <p:nvPicPr>
          <p:cNvPr id="1026" name="Picture 2" descr="Бухгалтер: обязанности, зарплата, карьерный путь">
            <a:extLst>
              <a:ext uri="{FF2B5EF4-FFF2-40B4-BE49-F238E27FC236}">
                <a16:creationId xmlns:a16="http://schemas.microsoft.com/office/drawing/2014/main" id="{256B64BA-1C42-48D2-B812-6186ECE65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580" y="3429000"/>
            <a:ext cx="4876800" cy="32480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55B304CB-A1EB-D53F-EF79-0F96BBF3E11E}"/>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4012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EAFC9A-0D96-4820-8BFC-80CDA23E6CC6}"/>
              </a:ext>
            </a:extLst>
          </p:cNvPr>
          <p:cNvSpPr txBox="1"/>
          <p:nvPr/>
        </p:nvSpPr>
        <p:spPr>
          <a:xfrm>
            <a:off x="1147665" y="1173389"/>
            <a:ext cx="10571583" cy="3046988"/>
          </a:xfrm>
          <a:prstGeom prst="rect">
            <a:avLst/>
          </a:prstGeom>
          <a:noFill/>
        </p:spPr>
        <p:txBody>
          <a:bodyPr wrap="square">
            <a:spAutoFit/>
          </a:bodyPr>
          <a:lstStyle/>
          <a:p>
            <a:r>
              <a:rPr lang="ru-RU" sz="2400" dirty="0">
                <a:effectLst/>
                <a:latin typeface="Times New Roman" panose="02020603050405020304" pitchFamily="18" charset="0"/>
                <a:ea typeface="Times New Roman" panose="02020603050405020304" pitchFamily="18" charset="0"/>
              </a:rPr>
              <a:t>Познакомилась с будущим мужем в возрасте 25 лет (2007). Через год вышла за него замуж. Беременность в 26 лет протекала без осложнений. Родила в стремительных родах сына в 26 лет. После чего впервые ухудшилось состояние. В течение первого месяца после родов не могла поверить, что это её ребенок, часто проспалась из-за его криков, с утра чувствовала себя не выспавшейся, настроение было сниженным, но улучшалось, когда оставляла ребенка бабушке, освобождая себя от забот. Состояние редуцировалось самостоятельно по прошествии месяца.</a:t>
            </a:r>
            <a:endParaRPr lang="ru-RU" sz="2400" dirty="0"/>
          </a:p>
        </p:txBody>
      </p:sp>
      <p:pic>
        <p:nvPicPr>
          <p:cNvPr id="1026" name="Picture 2" descr="Мама устала... Что делать? | «Аист на крыше»">
            <a:extLst>
              <a:ext uri="{FF2B5EF4-FFF2-40B4-BE49-F238E27FC236}">
                <a16:creationId xmlns:a16="http://schemas.microsoft.com/office/drawing/2014/main" id="{42E5353C-DBCE-453F-B703-3465ADB3F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179" y="4496046"/>
            <a:ext cx="5609642" cy="23619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7C908987-689F-EF50-831F-A6CA11BD6335}"/>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9203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F033CA-A23C-422B-A573-164556543012}"/>
              </a:ext>
            </a:extLst>
          </p:cNvPr>
          <p:cNvSpPr txBox="1"/>
          <p:nvPr/>
        </p:nvSpPr>
        <p:spPr>
          <a:xfrm>
            <a:off x="737119" y="895739"/>
            <a:ext cx="8586495" cy="5262979"/>
          </a:xfrm>
          <a:prstGeom prst="rect">
            <a:avLst/>
          </a:prstGeom>
          <a:noFill/>
        </p:spPr>
        <p:txBody>
          <a:bodyPr wrap="square">
            <a:spAutoFit/>
          </a:bodyPr>
          <a:lstStyle/>
          <a:p>
            <a:r>
              <a:rPr lang="ru-RU" sz="2800" dirty="0">
                <a:effectLst/>
                <a:latin typeface="Times New Roman" panose="02020603050405020304" pitchFamily="18" charset="0"/>
                <a:ea typeface="Times New Roman" panose="02020603050405020304" pitchFamily="18" charset="0"/>
              </a:rPr>
              <a:t>В возрасте 28 лет перенесла смерть отца, скоропостижно скончавшегося на работе от ОНМК. Не могла поверить в утрату, о которой узнала по телефону. Пыталась звонить ему на мобильный, плакала. На похоронах держалась стойко, старалась утешить мать. Впоследствии на протяжении месяца узнавала отца в прохожих, быстро понимая, что это не он. До настоящего времени часто видела его во снах. Настроение и аппетит был</a:t>
            </a:r>
            <a:r>
              <a:rPr lang="ru-RU" sz="2800" dirty="0">
                <a:latin typeface="Times New Roman" panose="02020603050405020304" pitchFamily="18" charset="0"/>
                <a:ea typeface="Times New Roman" panose="02020603050405020304" pitchFamily="18" charset="0"/>
              </a:rPr>
              <a:t>и</a:t>
            </a:r>
            <a:r>
              <a:rPr lang="ru-RU" sz="2800" dirty="0">
                <a:effectLst/>
                <a:latin typeface="Times New Roman" panose="02020603050405020304" pitchFamily="18" charset="0"/>
                <a:ea typeface="Times New Roman" panose="02020603050405020304" pitchFamily="18" charset="0"/>
              </a:rPr>
              <a:t> снижены в течение полугода. Сон не нарушался. За помощью не обращалась и состояние нормализовалось самостоятельно. </a:t>
            </a:r>
            <a:endParaRPr lang="ru-RU" sz="2800" dirty="0"/>
          </a:p>
        </p:txBody>
      </p:sp>
      <p:pic>
        <p:nvPicPr>
          <p:cNvPr id="2050" name="Picture 2" descr="Бесплатные стоковые фото на тему белый фон, вертикальный выстрел, вид  сбоку, вуаль, выражение, грусть, женщина, концептуальный, молитва, потеря,  сидящий, скорбящая, смерть, траур, черное платье">
            <a:extLst>
              <a:ext uri="{FF2B5EF4-FFF2-40B4-BE49-F238E27FC236}">
                <a16:creationId xmlns:a16="http://schemas.microsoft.com/office/drawing/2014/main" id="{36D977E6-18CC-4624-88E7-4B0B1D565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3156" y="1558967"/>
            <a:ext cx="2488844" cy="374006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DBB8FDE2-2EF7-12E3-088C-98754317ECE3}"/>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3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97CC3B-7183-4560-877D-C649E03D4AFD}"/>
              </a:ext>
            </a:extLst>
          </p:cNvPr>
          <p:cNvSpPr txBox="1"/>
          <p:nvPr/>
        </p:nvSpPr>
        <p:spPr>
          <a:xfrm>
            <a:off x="221602" y="117693"/>
            <a:ext cx="7280210" cy="6740307"/>
          </a:xfrm>
          <a:prstGeom prst="rect">
            <a:avLst/>
          </a:prstGeom>
          <a:noFill/>
        </p:spPr>
        <p:txBody>
          <a:bodyPr wrap="square">
            <a:spAutoFit/>
          </a:bodyPr>
          <a:lstStyle/>
          <a:p>
            <a:r>
              <a:rPr lang="ru-RU" sz="2400" dirty="0">
                <a:effectLst/>
                <a:latin typeface="Times New Roman" panose="02020603050405020304" pitchFamily="18" charset="0"/>
                <a:ea typeface="Times New Roman" panose="02020603050405020304" pitchFamily="18" charset="0"/>
              </a:rPr>
              <a:t>Субъективное ухудшение самочувствия впервые отметила в 29 лет, когда на фоне нагрузок на работе, не выходящих за рамки привычных для конца года, стойко снизилось настроение, стала апатичной и плаксивой, снизился аппетит (похудела на 6 кг за 2 месяца), иногда даже не пила воду. Нарушился сон по типу ранних пробуждений. Стали часто возникать головные боли, головокружения при вставании, возникла слабость и утомляемость от привычных нагрузок. В январе 2023 года, на фоне описанной симптоматики, впервые возникли опоясывающие боли жгущего характера на уровне живота, которые постепенно распространились по всему телу, отмечалась выраженная тошнота, без рвоты. Приехавшая скорая помощь отвезла в стационар, где было проведено УЗИ, после чего боли редуцировались. С диагнозом начальной формы гастрита была отправлена домой. </a:t>
            </a:r>
            <a:endParaRPr lang="ru-RU" sz="2400" dirty="0"/>
          </a:p>
        </p:txBody>
      </p:sp>
      <p:pic>
        <p:nvPicPr>
          <p:cNvPr id="3074" name="Picture 2" descr="Боли в мышцах по всему телу | Почему болят мышцы">
            <a:extLst>
              <a:ext uri="{FF2B5EF4-FFF2-40B4-BE49-F238E27FC236}">
                <a16:creationId xmlns:a16="http://schemas.microsoft.com/office/drawing/2014/main" id="{A00B1D70-87B4-4790-B94C-ECD5D17E6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642" y="1166842"/>
            <a:ext cx="4803707" cy="4795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E8C83982-BA94-F728-B886-D9804DC7E787}"/>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108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47EA02-A3B8-4D69-93C8-3EF4B55AD4CA}"/>
              </a:ext>
            </a:extLst>
          </p:cNvPr>
          <p:cNvSpPr txBox="1"/>
          <p:nvPr/>
        </p:nvSpPr>
        <p:spPr>
          <a:xfrm>
            <a:off x="541176" y="982176"/>
            <a:ext cx="9983755" cy="5262979"/>
          </a:xfrm>
          <a:prstGeom prst="rect">
            <a:avLst/>
          </a:prstGeom>
          <a:noFill/>
        </p:spPr>
        <p:txBody>
          <a:bodyPr wrap="square">
            <a:spAutoFit/>
          </a:bodyPr>
          <a:lstStyle/>
          <a:p>
            <a:r>
              <a:rPr lang="ru-RU" sz="2800" dirty="0">
                <a:effectLst/>
                <a:latin typeface="Times New Roman" panose="02020603050405020304" pitchFamily="18" charset="0"/>
                <a:ea typeface="Times New Roman" panose="02020603050405020304" pitchFamily="18" charset="0"/>
              </a:rPr>
              <a:t>Будучи не уверена в точности диагноза прошла гастроскопию, подтвердившую ранее поставленный диагноз. Возникли боли в области левой половины грудной клетки давящего характера, которое затем стали возникать по всему телу с утра, с постепенной редукцией к вечеру. Через неделю вновь возник приступ выраженных болей в области живота. Приехавшие врачи скорой сделали укол феназепама, после которого состояние улучшилось. Подозревая у себя наличие недиагностированного соматического заболевания, обратилась к гастроэнтерологу, после прохождения обследования была направлена к эндокринологу, который поставил диагноз </a:t>
            </a:r>
            <a:r>
              <a:rPr lang="ru-RU" sz="2800" dirty="0" err="1">
                <a:effectLst/>
                <a:latin typeface="Times New Roman" panose="02020603050405020304" pitchFamily="18" charset="0"/>
                <a:ea typeface="Times New Roman" panose="02020603050405020304" pitchFamily="18" charset="0"/>
              </a:rPr>
              <a:t>аутоимунного</a:t>
            </a:r>
            <a:r>
              <a:rPr lang="ru-RU" sz="2800" dirty="0">
                <a:effectLst/>
                <a:latin typeface="Times New Roman" panose="02020603050405020304" pitchFamily="18" charset="0"/>
                <a:ea typeface="Times New Roman" panose="02020603050405020304" pitchFamily="18" charset="0"/>
              </a:rPr>
              <a:t> тиреоидита в стадии ремиссии. </a:t>
            </a:r>
            <a:endParaRPr lang="ru-RU" sz="2800" dirty="0"/>
          </a:p>
        </p:txBody>
      </p:sp>
      <p:sp>
        <p:nvSpPr>
          <p:cNvPr id="2" name="Прямоугольник 1">
            <a:extLst>
              <a:ext uri="{FF2B5EF4-FFF2-40B4-BE49-F238E27FC236}">
                <a16:creationId xmlns:a16="http://schemas.microsoft.com/office/drawing/2014/main" id="{5295C16A-30E6-6E7C-ED04-15E2B2093142}"/>
              </a:ext>
            </a:extLst>
          </p:cNvPr>
          <p:cNvSpPr/>
          <p:nvPr/>
        </p:nvSpPr>
        <p:spPr>
          <a:xfrm>
            <a:off x="10569388" y="134471"/>
            <a:ext cx="1461247" cy="1021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455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w_3dwWF2Z_U2HGacUm1y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jMfqTZGraaXphNxd0s9Eb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9hiP8hbIDYpOhb_m_bgkfw"/>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_3dwWF2Z_U2HGacUm1yL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19144</TotalTime>
  <Words>3420</Words>
  <Application>Microsoft Macintosh PowerPoint</Application>
  <PresentationFormat>Широкоэкранный</PresentationFormat>
  <Paragraphs>372</Paragraphs>
  <Slides>42</Slides>
  <Notes>10</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3</vt:i4>
      </vt:variant>
      <vt:variant>
        <vt:lpstr>Внедренные серверы OLE</vt:lpstr>
      </vt:variant>
      <vt:variant>
        <vt:i4>1</vt:i4>
      </vt:variant>
      <vt:variant>
        <vt:lpstr>Заголовки слайдов</vt:lpstr>
      </vt:variant>
      <vt:variant>
        <vt:i4>42</vt:i4>
      </vt:variant>
    </vt:vector>
  </HeadingPairs>
  <TitlesOfParts>
    <vt:vector size="60" baseType="lpstr">
      <vt:lpstr>Akrobat ExtraBold</vt:lpstr>
      <vt:lpstr>Arial</vt:lpstr>
      <vt:lpstr>Arial Black</vt:lpstr>
      <vt:lpstr>Arial Nova</vt:lpstr>
      <vt:lpstr>Bahnschrift Light SemiCondensed</vt:lpstr>
      <vt:lpstr>Calibri</vt:lpstr>
      <vt:lpstr>Calibri Light</vt:lpstr>
      <vt:lpstr>Gilroy ExtraBold</vt:lpstr>
      <vt:lpstr>Gilroy Light</vt:lpstr>
      <vt:lpstr>Helvetica Neue Medium</vt:lpstr>
      <vt:lpstr>Josefin Sans</vt:lpstr>
      <vt:lpstr>Montserrat</vt:lpstr>
      <vt:lpstr>Times New Roman</vt:lpstr>
      <vt:lpstr>Wingdings</vt:lpstr>
      <vt:lpstr>Office Theme</vt:lpstr>
      <vt:lpstr>2_Office Theme</vt:lpstr>
      <vt:lpstr>Тема Office</vt:lpstr>
      <vt:lpstr>Слайд think-cell</vt:lpstr>
      <vt:lpstr>Современная терапия расстройств тревожно-аффективного спектра </vt:lpstr>
      <vt:lpstr>Клинический случай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Клиническая ценность Велаксина</vt:lpstr>
      <vt:lpstr>Антидепрессивное действие Велаксина у пациентов с тяжёлой депрессией регистрировалось уже на 4-ый день лечения</vt:lpstr>
      <vt:lpstr>Презентация PowerPoint</vt:lpstr>
      <vt:lpstr>Велаксин имеет выраженный противотревожный эффект,  особенно в начале терапии депрессии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включает в себя основной набор тестовых методик для выявления тревожно-депрессивных нарушений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Александр Кирюшкин</dc:creator>
  <cp:lastModifiedBy>Emilia Kolomiets</cp:lastModifiedBy>
  <cp:revision>161</cp:revision>
  <dcterms:created xsi:type="dcterms:W3CDTF">2020-02-09T12:28:55Z</dcterms:created>
  <dcterms:modified xsi:type="dcterms:W3CDTF">2023-11-23T07:50:24Z</dcterms:modified>
</cp:coreProperties>
</file>