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7" r:id="rId6"/>
    <p:sldId id="271" r:id="rId7"/>
    <p:sldId id="273" r:id="rId8"/>
    <p:sldId id="259" r:id="rId9"/>
    <p:sldId id="274" r:id="rId10"/>
    <p:sldId id="261" r:id="rId11"/>
    <p:sldId id="275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76" r:id="rId21"/>
    <p:sldId id="277" r:id="rId22"/>
    <p:sldId id="262" r:id="rId23"/>
    <p:sldId id="279" r:id="rId24"/>
    <p:sldId id="280" r:id="rId25"/>
    <p:sldId id="281" r:id="rId26"/>
    <p:sldId id="269" r:id="rId27"/>
    <p:sldId id="290" r:id="rId28"/>
    <p:sldId id="291" r:id="rId29"/>
    <p:sldId id="263" r:id="rId30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9" autoAdjust="0"/>
    <p:restoredTop sz="94598" autoAdjust="0"/>
  </p:normalViewPr>
  <p:slideViewPr>
    <p:cSldViewPr snapToGrid="0" showGuides="1">
      <p:cViewPr varScale="1">
        <p:scale>
          <a:sx n="124" d="100"/>
          <a:sy n="124" d="100"/>
        </p:scale>
        <p:origin x="51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61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0;&#1086;&#1085;&#1092;&#1077;&#1088;&#1077;&#1085;&#1094;&#1080;&#1103;20.09.23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44;&#1086;&#1082;&#1083;&#1072;&#1076;\&#1050;&#1086;&#1085;&#1092;&#1077;&#1088;&#1077;&#1085;&#1094;&#1080;&#1103;20.09.23\&#1050;&#1085;&#1080;&#1075;&#1072;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0;&#1086;&#1085;&#1092;&#1077;&#1088;&#1077;&#1085;&#1094;&#1080;&#1103;20.09.23\&#1050;&#1085;&#1080;&#1075;&#1072;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0;&#1086;&#1085;&#1092;&#1077;&#1088;&#1077;&#1085;&#1094;&#1080;&#1103;20.09.23\&#1050;&#1085;&#1080;&#1075;&#1072;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0;&#1086;&#1085;&#1092;&#1077;&#1088;&#1077;&#1085;&#1094;&#1080;&#1103;20.09.23\&#1050;&#1085;&#1080;&#1075;&#1072;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0;&#1086;&#1085;&#1092;&#1077;&#1088;&#1077;&#1085;&#1094;&#1080;&#1103;20.09.23\&#1050;&#1085;&#1080;&#1075;&#1072;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0;&#1086;&#1085;&#1092;&#1077;&#1088;&#1077;&#1085;&#1094;&#1080;&#1103;20.09.23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работы стационара ГБУЗ СПНБ</a:t>
            </a:r>
          </a:p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 период 2005-2022 гг. (в расчёте на сметное количество коек)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1890100303269617E-2"/>
          <c:y val="0.14196390418017746"/>
          <c:w val="0.945744373685665"/>
          <c:h val="0.6458450287252790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Лист1!$AG$3</c:f>
              <c:strCache>
                <c:ptCount val="1"/>
                <c:pt idx="0">
                  <c:v>Среднее ежедневное число больных, (человек)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Лист1!$AH$2:$AY$2</c:f>
              <c:numCache>
                <c:formatCode>General</c:formatCode>
                <c:ptCount val="1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</c:numCache>
            </c:numRef>
          </c:cat>
          <c:val>
            <c:numRef>
              <c:f>Лист1!$AH$3:$AY$3</c:f>
              <c:numCache>
                <c:formatCode>General</c:formatCode>
                <c:ptCount val="18"/>
                <c:pt idx="0">
                  <c:v>947</c:v>
                </c:pt>
                <c:pt idx="1">
                  <c:v>826</c:v>
                </c:pt>
                <c:pt idx="2">
                  <c:v>847</c:v>
                </c:pt>
                <c:pt idx="3">
                  <c:v>781</c:v>
                </c:pt>
                <c:pt idx="4">
                  <c:v>789</c:v>
                </c:pt>
                <c:pt idx="5">
                  <c:v>775</c:v>
                </c:pt>
                <c:pt idx="6">
                  <c:v>702</c:v>
                </c:pt>
                <c:pt idx="7">
                  <c:v>594</c:v>
                </c:pt>
                <c:pt idx="8">
                  <c:v>565</c:v>
                </c:pt>
                <c:pt idx="9">
                  <c:v>620</c:v>
                </c:pt>
                <c:pt idx="10">
                  <c:v>573</c:v>
                </c:pt>
                <c:pt idx="11">
                  <c:v>608</c:v>
                </c:pt>
                <c:pt idx="12">
                  <c:v>626</c:v>
                </c:pt>
                <c:pt idx="13">
                  <c:v>634</c:v>
                </c:pt>
                <c:pt idx="14">
                  <c:v>629</c:v>
                </c:pt>
                <c:pt idx="15">
                  <c:v>533.6</c:v>
                </c:pt>
                <c:pt idx="16">
                  <c:v>559.9</c:v>
                </c:pt>
                <c:pt idx="17">
                  <c:v>590.29999999999995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21-4442-B097-DFDEC60E51F2}"/>
            </c:ext>
          </c:extLst>
        </c:ser>
        <c:ser>
          <c:idx val="3"/>
          <c:order val="3"/>
          <c:tx>
            <c:strRef>
              <c:f>Лист1!$AG$6</c:f>
              <c:strCache>
                <c:ptCount val="1"/>
                <c:pt idx="0">
                  <c:v>Функция койки, (дней)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Лист1!$AH$2:$AY$2</c:f>
              <c:numCache>
                <c:formatCode>General</c:formatCode>
                <c:ptCount val="1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</c:numCache>
            </c:numRef>
          </c:cat>
          <c:val>
            <c:numRef>
              <c:f>Лист1!$AH$6:$AY$6</c:f>
              <c:numCache>
                <c:formatCode>General</c:formatCode>
                <c:ptCount val="18"/>
                <c:pt idx="0">
                  <c:v>242.2</c:v>
                </c:pt>
                <c:pt idx="1">
                  <c:v>298.60000000000002</c:v>
                </c:pt>
                <c:pt idx="2">
                  <c:v>306</c:v>
                </c:pt>
                <c:pt idx="3">
                  <c:v>283</c:v>
                </c:pt>
                <c:pt idx="4">
                  <c:v>285</c:v>
                </c:pt>
                <c:pt idx="5">
                  <c:v>280</c:v>
                </c:pt>
                <c:pt idx="6">
                  <c:v>254</c:v>
                </c:pt>
                <c:pt idx="7">
                  <c:v>209</c:v>
                </c:pt>
                <c:pt idx="8">
                  <c:v>198</c:v>
                </c:pt>
                <c:pt idx="9">
                  <c:v>218</c:v>
                </c:pt>
                <c:pt idx="10">
                  <c:v>201</c:v>
                </c:pt>
                <c:pt idx="11">
                  <c:v>217</c:v>
                </c:pt>
                <c:pt idx="12">
                  <c:v>223</c:v>
                </c:pt>
                <c:pt idx="13">
                  <c:v>338</c:v>
                </c:pt>
                <c:pt idx="14">
                  <c:v>335</c:v>
                </c:pt>
                <c:pt idx="15">
                  <c:v>285.10000000000002</c:v>
                </c:pt>
                <c:pt idx="16">
                  <c:v>298.3</c:v>
                </c:pt>
                <c:pt idx="17">
                  <c:v>314.5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B21-4442-B097-DFDEC60E51F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9018368"/>
        <c:axId val="69019904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Лист1!$AG$4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Лист1!$AH$2:$AY$2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2005</c:v>
                      </c:pt>
                      <c:pt idx="1">
                        <c:v>2006</c:v>
                      </c:pt>
                      <c:pt idx="2">
                        <c:v>2007</c:v>
                      </c:pt>
                      <c:pt idx="4">
                        <c:v>2008</c:v>
                      </c:pt>
                      <c:pt idx="6">
                        <c:v>2009</c:v>
                      </c:pt>
                      <c:pt idx="8">
                        <c:v>2010</c:v>
                      </c:pt>
                      <c:pt idx="10">
                        <c:v>2011</c:v>
                      </c:pt>
                      <c:pt idx="11">
                        <c:v>2012</c:v>
                      </c:pt>
                      <c:pt idx="12">
                        <c:v>2013</c:v>
                      </c:pt>
                      <c:pt idx="13">
                        <c:v>2014</c:v>
                      </c:pt>
                      <c:pt idx="14">
                        <c:v>2015</c:v>
                      </c:pt>
                      <c:pt idx="15">
                        <c:v>2016</c:v>
                      </c:pt>
                      <c:pt idx="16">
                        <c:v>2017</c:v>
                      </c:pt>
                      <c:pt idx="17">
                        <c:v>2018</c:v>
                      </c:pt>
                      <c:pt idx="18">
                        <c:v>2019</c:v>
                      </c:pt>
                      <c:pt idx="19">
                        <c:v>2020</c:v>
                      </c:pt>
                      <c:pt idx="20">
                        <c:v>2021</c:v>
                      </c:pt>
                      <c:pt idx="21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Лист1!$AH$4:$AY$4</c15:sqref>
                        </c15:formulaRef>
                      </c:ext>
                    </c:extLst>
                    <c:numCache>
                      <c:formatCode>General</c:formatCode>
                      <c:ptCount val="22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6B21-4442-B097-DFDEC60E51F2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Лист1!$AG$5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Лист1!$AH$2:$AY$2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2005</c:v>
                      </c:pt>
                      <c:pt idx="1">
                        <c:v>2006</c:v>
                      </c:pt>
                      <c:pt idx="2">
                        <c:v>2007</c:v>
                      </c:pt>
                      <c:pt idx="4">
                        <c:v>2008</c:v>
                      </c:pt>
                      <c:pt idx="6">
                        <c:v>2009</c:v>
                      </c:pt>
                      <c:pt idx="8">
                        <c:v>2010</c:v>
                      </c:pt>
                      <c:pt idx="10">
                        <c:v>2011</c:v>
                      </c:pt>
                      <c:pt idx="11">
                        <c:v>2012</c:v>
                      </c:pt>
                      <c:pt idx="12">
                        <c:v>2013</c:v>
                      </c:pt>
                      <c:pt idx="13">
                        <c:v>2014</c:v>
                      </c:pt>
                      <c:pt idx="14">
                        <c:v>2015</c:v>
                      </c:pt>
                      <c:pt idx="15">
                        <c:v>2016</c:v>
                      </c:pt>
                      <c:pt idx="16">
                        <c:v>2017</c:v>
                      </c:pt>
                      <c:pt idx="17">
                        <c:v>2018</c:v>
                      </c:pt>
                      <c:pt idx="18">
                        <c:v>2019</c:v>
                      </c:pt>
                      <c:pt idx="19">
                        <c:v>2020</c:v>
                      </c:pt>
                      <c:pt idx="20">
                        <c:v>2021</c:v>
                      </c:pt>
                      <c:pt idx="21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Лист1!$AH$5:$AY$5</c15:sqref>
                        </c15:formulaRef>
                      </c:ext>
                    </c:extLst>
                    <c:numCache>
                      <c:formatCode>General</c:formatCode>
                      <c:ptCount val="22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6B21-4442-B097-DFDEC60E51F2}"/>
                  </c:ext>
                </c:extLst>
              </c15:ser>
            </c15:filteredLineSeries>
          </c:ext>
        </c:extLst>
      </c:lineChart>
      <c:catAx>
        <c:axId val="6901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9019904"/>
        <c:crosses val="autoZero"/>
        <c:auto val="1"/>
        <c:lblAlgn val="ctr"/>
        <c:lblOffset val="100"/>
        <c:noMultiLvlLbl val="0"/>
      </c:catAx>
      <c:valAx>
        <c:axId val="69019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901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941636129839597E-2"/>
          <c:y val="0.88956931631880731"/>
          <c:w val="0.88453847410178021"/>
          <c:h val="9.68252771284216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койки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ГБУЗ СПНБ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E9-4C25-9FC3-C9C61C5F5E58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4E9-4C25-9FC3-C9C61C5F5E5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Лист1!$E$150:$K$150</c:f>
              <c:strCache>
                <c:ptCount val="7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  <c:pt idx="5">
                  <c:v>Среднекраевой показатель 2022г</c:v>
                </c:pt>
                <c:pt idx="6">
                  <c:v>РФ 2021 г.</c:v>
                </c:pt>
              </c:strCache>
            </c:strRef>
          </c:cat>
          <c:val>
            <c:numRef>
              <c:f>Лист1!$E$151:$K$151</c:f>
              <c:numCache>
                <c:formatCode>General</c:formatCode>
                <c:ptCount val="7"/>
                <c:pt idx="0">
                  <c:v>338</c:v>
                </c:pt>
                <c:pt idx="1">
                  <c:v>335.1</c:v>
                </c:pt>
                <c:pt idx="2">
                  <c:v>285.10000000000002</c:v>
                </c:pt>
                <c:pt idx="3">
                  <c:v>298.3</c:v>
                </c:pt>
                <c:pt idx="4">
                  <c:v>314.5</c:v>
                </c:pt>
                <c:pt idx="5">
                  <c:v>305.89999999999998</c:v>
                </c:pt>
                <c:pt idx="6">
                  <c:v>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4E9-4C25-9FC3-C9C61C5F5E5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5079552"/>
        <c:axId val="125083008"/>
      </c:barChart>
      <c:catAx>
        <c:axId val="125079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5083008"/>
        <c:crosses val="autoZero"/>
        <c:auto val="1"/>
        <c:lblAlgn val="ctr"/>
        <c:lblOffset val="100"/>
        <c:noMultiLvlLbl val="0"/>
      </c:catAx>
      <c:valAx>
        <c:axId val="12508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к-дни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07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Лист1!$E$185:$I$185</c:f>
              <c:strCache>
                <c:ptCount val="5"/>
                <c:pt idx="0">
                  <c:v>2018г.</c:v>
                </c:pt>
                <c:pt idx="1">
                  <c:v>2019г.</c:v>
                </c:pt>
                <c:pt idx="2">
                  <c:v>2020г.</c:v>
                </c:pt>
                <c:pt idx="3">
                  <c:v>2021г.</c:v>
                </c:pt>
                <c:pt idx="4">
                  <c:v>2022г.</c:v>
                </c:pt>
              </c:strCache>
            </c:strRef>
          </c:cat>
          <c:val>
            <c:numRef>
              <c:f>Лист1!$E$186:$I$186</c:f>
              <c:numCache>
                <c:formatCode>0.00%</c:formatCode>
                <c:ptCount val="5"/>
                <c:pt idx="0">
                  <c:v>1.0209999999999999</c:v>
                </c:pt>
                <c:pt idx="1">
                  <c:v>1.014</c:v>
                </c:pt>
                <c:pt idx="2">
                  <c:v>0.98</c:v>
                </c:pt>
                <c:pt idx="3">
                  <c:v>1.0069999999999999</c:v>
                </c:pt>
                <c:pt idx="4">
                  <c:v>1.002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DB-4F54-8AE9-113828B7BB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9346048"/>
        <c:axId val="69348736"/>
      </c:barChart>
      <c:catAx>
        <c:axId val="6934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9348736"/>
        <c:crosses val="autoZero"/>
        <c:auto val="1"/>
        <c:lblAlgn val="ctr"/>
        <c:lblOffset val="100"/>
        <c:noMultiLvlLbl val="0"/>
      </c:catAx>
      <c:valAx>
        <c:axId val="69348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% выполения гос.задания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34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v>%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3C8-49E4-9E25-6CC0F5814D8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13C8-49E4-9E25-6CC0F5814D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Лист1!$F$217:$L$217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Среднекраевой показатель 2022г</c:v>
                </c:pt>
                <c:pt idx="6">
                  <c:v>Индикативный уровень 2020г</c:v>
                </c:pt>
              </c:strCache>
            </c:strRef>
          </c:cat>
          <c:val>
            <c:numRef>
              <c:f>Лист1!$F$218:$L$218</c:f>
              <c:numCache>
                <c:formatCode>General</c:formatCode>
                <c:ptCount val="7"/>
                <c:pt idx="0">
                  <c:v>4.4000000000000004</c:v>
                </c:pt>
                <c:pt idx="1">
                  <c:v>4.9000000000000004</c:v>
                </c:pt>
                <c:pt idx="2">
                  <c:v>5.3</c:v>
                </c:pt>
                <c:pt idx="3">
                  <c:v>5.5</c:v>
                </c:pt>
                <c:pt idx="4">
                  <c:v>7.2</c:v>
                </c:pt>
                <c:pt idx="5">
                  <c:v>6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C8-49E4-9E25-6CC0F5814D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69098496"/>
        <c:axId val="69114496"/>
      </c:barChart>
      <c:catAx>
        <c:axId val="69098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9114496"/>
        <c:crosses val="autoZero"/>
        <c:auto val="1"/>
        <c:lblAlgn val="ctr"/>
        <c:lblOffset val="100"/>
        <c:noMultiLvlLbl val="0"/>
      </c:catAx>
      <c:valAx>
        <c:axId val="69114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9098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829513593594332E-2"/>
          <c:y val="0.12128296651171616"/>
          <c:w val="0.92423255955135497"/>
          <c:h val="0.735876451478045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Лист1!$E$254</c:f>
              <c:strCache>
                <c:ptCount val="1"/>
                <c:pt idx="0">
                  <c:v>Средняя длительность пребывания на койке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Лист1!$F$253:$K$253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Среднекраевой</c:v>
                </c:pt>
              </c:strCache>
            </c:strRef>
          </c:cat>
          <c:val>
            <c:numRef>
              <c:f>Лист1!$F$254:$K$254</c:f>
              <c:numCache>
                <c:formatCode>General</c:formatCode>
                <c:ptCount val="6"/>
                <c:pt idx="0">
                  <c:v>45.4</c:v>
                </c:pt>
                <c:pt idx="1">
                  <c:v>45.3</c:v>
                </c:pt>
                <c:pt idx="2">
                  <c:v>40</c:v>
                </c:pt>
                <c:pt idx="3">
                  <c:v>40.6</c:v>
                </c:pt>
                <c:pt idx="4">
                  <c:v>43.8</c:v>
                </c:pt>
                <c:pt idx="5">
                  <c:v>59.3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F4-4481-B78F-AD9405688DFB}"/>
            </c:ext>
          </c:extLst>
        </c:ser>
        <c:ser>
          <c:idx val="1"/>
          <c:order val="1"/>
          <c:tx>
            <c:strRef>
              <c:f>Лист1!$E$255</c:f>
              <c:strCache>
                <c:ptCount val="1"/>
                <c:pt idx="0">
                  <c:v>Оборот койки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Лист1!$F$253:$K$253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Среднекраевой</c:v>
                </c:pt>
              </c:strCache>
            </c:strRef>
          </c:cat>
          <c:val>
            <c:numRef>
              <c:f>Лист1!$F$255:$K$255</c:f>
              <c:numCache>
                <c:formatCode>General</c:formatCode>
                <c:ptCount val="6"/>
                <c:pt idx="0">
                  <c:v>7.4</c:v>
                </c:pt>
                <c:pt idx="1">
                  <c:v>7.4</c:v>
                </c:pt>
                <c:pt idx="2">
                  <c:v>7</c:v>
                </c:pt>
                <c:pt idx="3">
                  <c:v>7.5</c:v>
                </c:pt>
                <c:pt idx="4">
                  <c:v>7.2</c:v>
                </c:pt>
                <c:pt idx="5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F4-4481-B78F-AD9405688D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9181440"/>
        <c:axId val="69182976"/>
      </c:barChart>
      <c:catAx>
        <c:axId val="6918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9182976"/>
        <c:crosses val="autoZero"/>
        <c:auto val="1"/>
        <c:lblAlgn val="ctr"/>
        <c:lblOffset val="100"/>
        <c:noMultiLvlLbl val="0"/>
      </c:catAx>
      <c:valAx>
        <c:axId val="6918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181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Лист1!$E$289</c:f>
              <c:strCache>
                <c:ptCount val="1"/>
                <c:pt idx="0">
                  <c:v>Летальность 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38-4DD2-9D1E-EA5BBF8F369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3AE-48F0-9D49-23B5DAEEB959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3AE-48F0-9D49-23B5DAEEB9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Лист1!$F$288:$K$288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СПБ №7</c:v>
                </c:pt>
                <c:pt idx="4">
                  <c:v>Среднекраевой</c:v>
                </c:pt>
                <c:pt idx="5">
                  <c:v>РФ</c:v>
                </c:pt>
              </c:strCache>
            </c:strRef>
          </c:cat>
          <c:val>
            <c:numRef>
              <c:f>Лист1!$F$289:$K$289</c:f>
              <c:numCache>
                <c:formatCode>0.00%</c:formatCode>
                <c:ptCount val="6"/>
                <c:pt idx="0">
                  <c:v>4.3E-3</c:v>
                </c:pt>
                <c:pt idx="1">
                  <c:v>6.0000000000000001E-3</c:v>
                </c:pt>
                <c:pt idx="2">
                  <c:v>7.0000000000000001E-3</c:v>
                </c:pt>
                <c:pt idx="3">
                  <c:v>7.6E-3</c:v>
                </c:pt>
                <c:pt idx="4">
                  <c:v>5.7000000000000002E-3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AE-48F0-9D49-23B5DAEEB9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9230976"/>
        <c:axId val="69243264"/>
      </c:barChart>
      <c:catAx>
        <c:axId val="6923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9243264"/>
        <c:crosses val="autoZero"/>
        <c:auto val="1"/>
        <c:lblAlgn val="ctr"/>
        <c:lblOffset val="100"/>
        <c:noMultiLvlLbl val="0"/>
      </c:catAx>
      <c:valAx>
        <c:axId val="69243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9230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Лист1!$E$326</c:f>
              <c:strCache>
                <c:ptCount val="1"/>
                <c:pt idx="0">
                  <c:v>психотические расстройства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Лист1!$F$325:$J$325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Лист1!$F$326:$J$326</c:f>
              <c:numCache>
                <c:formatCode>General</c:formatCode>
                <c:ptCount val="5"/>
                <c:pt idx="0">
                  <c:v>22</c:v>
                </c:pt>
                <c:pt idx="1">
                  <c:v>19.399999999999999</c:v>
                </c:pt>
                <c:pt idx="2">
                  <c:v>27.4</c:v>
                </c:pt>
                <c:pt idx="3">
                  <c:v>24.7</c:v>
                </c:pt>
                <c:pt idx="4">
                  <c:v>22.7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70-4DA9-BB01-50D992AC16F1}"/>
            </c:ext>
          </c:extLst>
        </c:ser>
        <c:ser>
          <c:idx val="1"/>
          <c:order val="1"/>
          <c:tx>
            <c:strRef>
              <c:f>Лист1!$E$327</c:f>
              <c:strCache>
                <c:ptCount val="1"/>
                <c:pt idx="0">
                  <c:v>непсихотические расстройства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Лист1!$F$325:$J$325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Лист1!$F$327:$J$327</c:f>
              <c:numCache>
                <c:formatCode>General</c:formatCode>
                <c:ptCount val="5"/>
                <c:pt idx="0">
                  <c:v>64.599999999999994</c:v>
                </c:pt>
                <c:pt idx="1">
                  <c:v>64.5</c:v>
                </c:pt>
                <c:pt idx="2">
                  <c:v>58.9</c:v>
                </c:pt>
                <c:pt idx="3">
                  <c:v>61.4</c:v>
                </c:pt>
                <c:pt idx="4">
                  <c:v>62.5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70-4DA9-BB01-50D992AC16F1}"/>
            </c:ext>
          </c:extLst>
        </c:ser>
        <c:ser>
          <c:idx val="2"/>
          <c:order val="2"/>
          <c:tx>
            <c:strRef>
              <c:f>Лист1!$E$328</c:f>
              <c:strCache>
                <c:ptCount val="1"/>
                <c:pt idx="0">
                  <c:v>умственная отсталость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Лист1!$F$325:$J$325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Лист1!$F$328:$J$328</c:f>
              <c:numCache>
                <c:formatCode>General</c:formatCode>
                <c:ptCount val="5"/>
                <c:pt idx="0">
                  <c:v>13.4</c:v>
                </c:pt>
                <c:pt idx="1">
                  <c:v>16.100000000000001</c:v>
                </c:pt>
                <c:pt idx="2">
                  <c:v>14</c:v>
                </c:pt>
                <c:pt idx="3">
                  <c:v>13.9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70-4DA9-BB01-50D992AC16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9327872"/>
        <c:axId val="69665536"/>
      </c:barChart>
      <c:catAx>
        <c:axId val="6932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9665536"/>
        <c:crosses val="autoZero"/>
        <c:auto val="1"/>
        <c:lblAlgn val="ctr"/>
        <c:lblOffset val="100"/>
        <c:noMultiLvlLbl val="0"/>
      </c:catAx>
      <c:valAx>
        <c:axId val="6966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9327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F1A4F8C-E918-4AA2-B7D6-8BA3DF09F0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F2EAE0-7046-43A4-A1B0-62E783DBF3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E58546D-4114-4FFB-A3F6-EC56F4B19196}" type="datetime1">
              <a:rPr lang="ru-RU" smtClean="0"/>
              <a:t>23.11.2023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BA7D107-515E-4AFF-A175-895B266E35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22CA95-5884-4688-8B0C-37914EB108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490F62-96B5-44BE-A8A5-3DEBC6A2B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205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FA19B3-343E-4387-8EB4-FDBE5B984941}" type="datetime1">
              <a:rPr lang="ru-RU" noProof="0" smtClean="0"/>
              <a:t>23.11.2023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63359F2-43EF-4812-9DC0-98C0B1A40681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701116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63397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6889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8999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85302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9539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14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19210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15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31883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16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35625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17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78815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18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25615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19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8761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50016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20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72703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21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74800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22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31964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23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130308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77390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25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77390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63359F2-43EF-4812-9DC0-98C0B1A4068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979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14261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88343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54861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15253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28066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53401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63359F2-43EF-4812-9DC0-98C0B1A40681}" type="slidenum">
              <a:rPr lang="ru-RU" noProof="0" smtClean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17824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31937252-EACE-4232-855F-5C47E3F8B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704088"/>
            <a:ext cx="10993549" cy="1499616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3507450D-E801-41C1-9FD7-923530A06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CBA6DBC1-39A1-48A6-8B81-3CD966D0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11265408" cy="3310128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42528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ткая информ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E7D0488-B202-4F7B-9F3C-5F3540449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986411"/>
            <a:ext cx="3568661" cy="1872388"/>
          </a:xfrm>
        </p:spPr>
        <p:txBody>
          <a:bodyPr rtlCol="0" anchor="ctr"/>
          <a:lstStyle/>
          <a:p>
            <a:pPr algn="r" rtl="0"/>
            <a:r>
              <a:rPr lang="ru-RU" noProof="0">
                <a:solidFill>
                  <a:schemeClr val="tx2"/>
                </a:solidFill>
              </a:rPr>
              <a:t>Образец заголовка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5972A87D-479C-4157-A7C5-33D8FC7B29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768096"/>
            <a:ext cx="2578608" cy="2816352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3" name="Рисунок 11">
            <a:extLst>
              <a:ext uri="{FF2B5EF4-FFF2-40B4-BE49-F238E27FC236}">
                <a16:creationId xmlns:a16="http://schemas.microsoft.com/office/drawing/2014/main" id="{78EE581A-A98D-4A1B-B826-3C60801D66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2800" y="768096"/>
            <a:ext cx="2578608" cy="2816352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4" name="Рисунок 11">
            <a:extLst>
              <a:ext uri="{FF2B5EF4-FFF2-40B4-BE49-F238E27FC236}">
                <a16:creationId xmlns:a16="http://schemas.microsoft.com/office/drawing/2014/main" id="{16AE88BE-E502-4D34-AAE9-6EE48F1ACE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57544" y="768096"/>
            <a:ext cx="2578608" cy="2816352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6" name="Рисунок 11">
            <a:extLst>
              <a:ext uri="{FF2B5EF4-FFF2-40B4-BE49-F238E27FC236}">
                <a16:creationId xmlns:a16="http://schemas.microsoft.com/office/drawing/2014/main" id="{9FD0C6B3-E0D9-4177-8079-178D1B0F53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62288" y="768096"/>
            <a:ext cx="2578608" cy="2816352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53AD8A25-150B-42DF-B6CC-FB1E5225D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392" y="3956050"/>
            <a:ext cx="7225075" cy="1902749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06992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20F9CA6-0CB1-4A9E-96E4-67800B107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826FB8-73AC-4F8B-BD9C-B5E87FC9C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0F196A1-2430-4797-B656-A38302FA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F7AE5FA5-AF50-4B00-8E20-1B20A667A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83237575-909D-45C0-B594-0B7A40F04B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7344" y="0"/>
            <a:ext cx="7534656" cy="6858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82254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908439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67918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07898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5928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16506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926BD44-2224-46FF-A4E7-9C9FFE19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24138" cy="1500131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8249B4-F572-49E8-9B53-CB4E629EB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14788"/>
            <a:ext cx="3424138" cy="3975776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06C12940-675F-4BDC-8733-71FEBC2FDC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2815" y="640080"/>
            <a:ext cx="3703320" cy="575157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63AD391F-F462-4773-B9C7-B512F55F68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46720" y="640080"/>
            <a:ext cx="3703320" cy="575157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8897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9CC542F-D03C-4537-9B6E-7F653B65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0730"/>
            <a:ext cx="3475915" cy="1478341"/>
          </a:xfrm>
        </p:spPr>
        <p:txBody>
          <a:bodyPr rtlCol="0">
            <a:normAutofit/>
          </a:bodyPr>
          <a:lstStyle/>
          <a:p>
            <a:pPr rtl="0"/>
            <a:r>
              <a:rPr lang="ru-RU" noProof="0">
                <a:solidFill>
                  <a:schemeClr val="tx2"/>
                </a:solidFill>
              </a:rPr>
              <a:t>Образец заголовка</a:t>
            </a:r>
          </a:p>
        </p:txBody>
      </p:sp>
      <p:sp>
        <p:nvSpPr>
          <p:cNvPr id="6" name="Объект 2" descr="Tag=AccentColor&#10;Flavor=Light&#10;Target=Bullets">
            <a:extLst>
              <a:ext uri="{FF2B5EF4-FFF2-40B4-BE49-F238E27FC236}">
                <a16:creationId xmlns:a16="http://schemas.microsoft.com/office/drawing/2014/main" id="{C768CCB8-0718-4D4E-8EE1-1D2875500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3475915" cy="3678303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5C3A8825-378F-41FE-A716-644287762A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1800" y="630936"/>
            <a:ext cx="7504113" cy="352044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2" name="Рисунок 10">
            <a:extLst>
              <a:ext uri="{FF2B5EF4-FFF2-40B4-BE49-F238E27FC236}">
                <a16:creationId xmlns:a16="http://schemas.microsoft.com/office/drawing/2014/main" id="{2E6B2055-B099-48CF-84C8-2AF6D56186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2816" y="4234252"/>
            <a:ext cx="3703320" cy="213969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3" name="Рисунок 10">
            <a:extLst>
              <a:ext uri="{FF2B5EF4-FFF2-40B4-BE49-F238E27FC236}">
                <a16:creationId xmlns:a16="http://schemas.microsoft.com/office/drawing/2014/main" id="{EED74C29-FF8A-4470-8221-FD11E7FB7D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6720" y="4233672"/>
            <a:ext cx="3703320" cy="213969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74943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E787D40-90B5-470E-95A2-784F1CB47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22102"/>
            <a:ext cx="10993549" cy="1153609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DD90A03-8871-46F6-B527-27A279CAF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75712"/>
            <a:ext cx="10993546" cy="590321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8C0DC8A-3006-4A75-A9BA-FCA96D2C38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9580" y="603504"/>
            <a:ext cx="11292840" cy="3557016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51850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688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9AD7E45-24A5-4020-858E-57CFA0955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C213B6D-04F4-4E9D-AD86-E50884CB4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52DB8B62-62C2-4723-85AF-F5D87B489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5486400" cy="3310128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1329640-D9D1-44D4-8E40-04E753A2B8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496" y="3081528"/>
            <a:ext cx="5486400" cy="3310128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5785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5" name="Заполнитель графического элемента SmartArt 14">
            <a:extLst>
              <a:ext uri="{FF2B5EF4-FFF2-40B4-BE49-F238E27FC236}">
                <a16:creationId xmlns:a16="http://schemas.microsoft.com/office/drawing/2014/main" id="{1A07AFA2-B97F-4965-B3E3-0399F8696B92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576263" y="2290762"/>
            <a:ext cx="2286000" cy="2514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 SmartArt</a:t>
            </a:r>
          </a:p>
        </p:txBody>
      </p:sp>
      <p:sp>
        <p:nvSpPr>
          <p:cNvPr id="16" name="Заполнитель графического элемента SmartArt 14">
            <a:extLst>
              <a:ext uri="{FF2B5EF4-FFF2-40B4-BE49-F238E27FC236}">
                <a16:creationId xmlns:a16="http://schemas.microsoft.com/office/drawing/2014/main" id="{FBD83F25-25EA-4FCB-9180-B7567885BE7A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3486759" y="2290762"/>
            <a:ext cx="2286000" cy="2514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 SmartArt</a:t>
            </a:r>
          </a:p>
        </p:txBody>
      </p:sp>
      <p:sp>
        <p:nvSpPr>
          <p:cNvPr id="17" name="Заполнитель графического элемента SmartArt 14">
            <a:extLst>
              <a:ext uri="{FF2B5EF4-FFF2-40B4-BE49-F238E27FC236}">
                <a16:creationId xmlns:a16="http://schemas.microsoft.com/office/drawing/2014/main" id="{C19AF1FD-578A-4AC1-8006-BF395C098188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6397255" y="2290762"/>
            <a:ext cx="2286000" cy="2514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 SmartArt</a:t>
            </a:r>
          </a:p>
        </p:txBody>
      </p:sp>
      <p:sp>
        <p:nvSpPr>
          <p:cNvPr id="18" name="Заполнитель графического элемента SmartArt 14">
            <a:extLst>
              <a:ext uri="{FF2B5EF4-FFF2-40B4-BE49-F238E27FC236}">
                <a16:creationId xmlns:a16="http://schemas.microsoft.com/office/drawing/2014/main" id="{A30FAB41-D651-4537-9674-A090F9541E38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9307750" y="2290762"/>
            <a:ext cx="2286000" cy="25146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 SmartArt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FF70985-87A5-4813-BB21-CD79732947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263" y="4943475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8F30C930-1919-4A13-98BD-6CB6119CC1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894" y="5447348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23" name="Текст 19">
            <a:extLst>
              <a:ext uri="{FF2B5EF4-FFF2-40B4-BE49-F238E27FC236}">
                <a16:creationId xmlns:a16="http://schemas.microsoft.com/office/drawing/2014/main" id="{6E4126AC-7681-4156-8274-2A6414894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87128" y="4943475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D03485ED-1755-41FA-942B-ED95B3913D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86759" y="5447348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42AFEFC9-586E-4B97-AD51-F02AC6AC6A6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7624" y="4943475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6" name="Текст 21">
            <a:extLst>
              <a:ext uri="{FF2B5EF4-FFF2-40B4-BE49-F238E27FC236}">
                <a16:creationId xmlns:a16="http://schemas.microsoft.com/office/drawing/2014/main" id="{E94B1769-BE23-4EBA-A0DA-9A01476DAC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7255" y="5447348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9A7362AB-6137-4C5C-9219-392C3875AD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8119" y="4957131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8" name="Текст 21">
            <a:extLst>
              <a:ext uri="{FF2B5EF4-FFF2-40B4-BE49-F238E27FC236}">
                <a16:creationId xmlns:a16="http://schemas.microsoft.com/office/drawing/2014/main" id="{DA6F45F2-E17A-4027-AAA9-B9B703C26A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7750" y="5461004"/>
            <a:ext cx="2286000" cy="365760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926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81191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81194" y="2926052"/>
            <a:ext cx="5194766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416039" y="2250892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416037" y="2926052"/>
            <a:ext cx="5194771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1428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81191" y="2250891"/>
            <a:ext cx="3200400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81194" y="2926052"/>
            <a:ext cx="32004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412343" y="2250891"/>
            <a:ext cx="320040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4412341" y="2926051"/>
            <a:ext cx="32004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4F00371C-297D-40EF-8A7B-A4A10A3E0F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3499" y="2250891"/>
            <a:ext cx="320040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54C654D6-9180-439B-AA80-A486173B740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43497" y="2926051"/>
            <a:ext cx="32004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1973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A78C165-B12A-4B46-AC7E-8E730F42CBBA}"/>
              </a:ext>
            </a:extLst>
          </p:cNvPr>
          <p:cNvCxnSpPr>
            <a:cxnSpLocks/>
          </p:cNvCxnSpPr>
          <p:nvPr userDrawn="1"/>
        </p:nvCxnSpPr>
        <p:spPr>
          <a:xfrm>
            <a:off x="4241830" y="495574"/>
            <a:ext cx="3703320" cy="0"/>
          </a:xfrm>
          <a:prstGeom prst="line">
            <a:avLst/>
          </a:prstGeom>
          <a:ln w="825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15F2DE1-F272-49DD-84C1-C2FB82B723E3}"/>
              </a:ext>
            </a:extLst>
          </p:cNvPr>
          <p:cNvCxnSpPr>
            <a:cxnSpLocks/>
          </p:cNvCxnSpPr>
          <p:nvPr userDrawn="1"/>
        </p:nvCxnSpPr>
        <p:spPr>
          <a:xfrm>
            <a:off x="8042147" y="495574"/>
            <a:ext cx="3703320" cy="0"/>
          </a:xfrm>
          <a:prstGeom prst="line">
            <a:avLst/>
          </a:prstGeom>
          <a:ln w="82550" cap="flat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20BB053-86D6-405E-A719-7B6EF23E7207}"/>
              </a:ext>
            </a:extLst>
          </p:cNvPr>
          <p:cNvCxnSpPr>
            <a:cxnSpLocks/>
          </p:cNvCxnSpPr>
          <p:nvPr userDrawn="1"/>
        </p:nvCxnSpPr>
        <p:spPr>
          <a:xfrm>
            <a:off x="437009" y="495574"/>
            <a:ext cx="3703320" cy="0"/>
          </a:xfrm>
          <a:prstGeom prst="line">
            <a:avLst/>
          </a:prstGeom>
          <a:ln w="82550" cap="flat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noProof="0"/>
              <a:t>20XX</a:t>
            </a:r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noProof="0"/>
              <a:t>Образец текста нижнего колонтитула</a:t>
            </a:r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A98EE3D-8CD1-4C3F-BD1C-C98C9596463C}" type="slidenum">
              <a:rPr lang="ru-RU" noProof="0" smtClean="0"/>
              <a:pPr/>
              <a:t>‹#›</a:t>
            </a:fld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29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7" r:id="rId3"/>
    <p:sldLayoutId id="2147483780" r:id="rId4"/>
    <p:sldLayoutId id="2147483764" r:id="rId5"/>
    <p:sldLayoutId id="2147483783" r:id="rId6"/>
    <p:sldLayoutId id="2147483784" r:id="rId7"/>
    <p:sldLayoutId id="2147483767" r:id="rId8"/>
    <p:sldLayoutId id="2147483782" r:id="rId9"/>
    <p:sldLayoutId id="2147483778" r:id="rId10"/>
    <p:sldLayoutId id="2147483779" r:id="rId11"/>
    <p:sldLayoutId id="2147483765" r:id="rId12"/>
    <p:sldLayoutId id="2147483766" r:id="rId13"/>
    <p:sldLayoutId id="2147483769" r:id="rId14"/>
    <p:sldLayoutId id="2147483770" r:id="rId15"/>
    <p:sldLayoutId id="2147483771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spnb@miackuban.ru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hyperlink" Target="https://www.kuban-spnb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359453A-78E9-42AE-AE23-C9D218CBC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535" y="500056"/>
            <a:ext cx="10391612" cy="1514856"/>
          </a:xfrm>
        </p:spPr>
        <p:txBody>
          <a:bodyPr rtlCol="0">
            <a:noAutofit/>
          </a:bodyPr>
          <a:lstStyle/>
          <a:p>
            <a:pPr rt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организации стационарной психиатрической помощи в сельской местности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примере ГБУЗ СПНБ МЗ КК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639AF166-E191-409C-98AE-C2A47C576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564" y="4971209"/>
            <a:ext cx="3546431" cy="822959"/>
          </a:xfrm>
        </p:spPr>
        <p:txBody>
          <a:bodyPr rtlCol="0">
            <a:noAutofit/>
          </a:bodyPr>
          <a:lstStyle/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врач ГБУЗ СПНБ, кандидат медицинских наук КОРОЛЬ И.С.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98958A-D3DB-16AA-863C-166449D24654}"/>
              </a:ext>
            </a:extLst>
          </p:cNvPr>
          <p:cNvSpPr txBox="1"/>
          <p:nvPr/>
        </p:nvSpPr>
        <p:spPr>
          <a:xfrm>
            <a:off x="5396364" y="6083808"/>
            <a:ext cx="1221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20.09.2023г.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7F27D2-7D1D-B6FE-1371-D2F023875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204" y="2114288"/>
            <a:ext cx="2153807" cy="21538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4309CE-18B0-C423-2F69-1820E7295C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1534" y="2114288"/>
            <a:ext cx="7101611" cy="38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59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FD9EFA-1B10-4B11-9CB4-DF21A3A8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10</a:t>
            </a:fld>
            <a:endParaRPr lang="ru-RU"/>
          </a:p>
        </p:txBody>
      </p:sp>
      <p:sp>
        <p:nvSpPr>
          <p:cNvPr id="9" name="Нижний колонтитул 13">
            <a:extLst>
              <a:ext uri="{FF2B5EF4-FFF2-40B4-BE49-F238E27FC236}">
                <a16:creationId xmlns:a16="http://schemas.microsoft.com/office/drawing/2014/main" id="{B94A0467-0F80-D06D-90AF-7E9E2A9FA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0" name="Дата 12">
            <a:extLst>
              <a:ext uri="{FF2B5EF4-FFF2-40B4-BE49-F238E27FC236}">
                <a16:creationId xmlns:a16="http://schemas.microsoft.com/office/drawing/2014/main" id="{EEED6749-6E25-8D3E-2789-352FA722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587F74C-8EF5-2565-B812-DC5E103BE6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0315942"/>
              </p:ext>
            </p:extLst>
          </p:nvPr>
        </p:nvGraphicFramePr>
        <p:xfrm>
          <a:off x="399245" y="631065"/>
          <a:ext cx="11449318" cy="5589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395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FD9EFA-1B10-4B11-9CB4-DF21A3A8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11</a:t>
            </a:fld>
            <a:endParaRPr lang="ru-RU"/>
          </a:p>
        </p:txBody>
      </p:sp>
      <p:sp>
        <p:nvSpPr>
          <p:cNvPr id="9" name="Нижний колонтитул 13">
            <a:extLst>
              <a:ext uri="{FF2B5EF4-FFF2-40B4-BE49-F238E27FC236}">
                <a16:creationId xmlns:a16="http://schemas.microsoft.com/office/drawing/2014/main" id="{B94A0467-0F80-D06D-90AF-7E9E2A9FA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0" name="Дата 12">
            <a:extLst>
              <a:ext uri="{FF2B5EF4-FFF2-40B4-BE49-F238E27FC236}">
                <a16:creationId xmlns:a16="http://schemas.microsoft.com/office/drawing/2014/main" id="{EEED6749-6E25-8D3E-2789-352FA722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C6996-7658-FCA4-2F5A-D38446BB2832}"/>
              </a:ext>
            </a:extLst>
          </p:cNvPr>
          <p:cNvSpPr txBox="1"/>
          <p:nvPr/>
        </p:nvSpPr>
        <p:spPr>
          <a:xfrm>
            <a:off x="484118" y="607219"/>
            <a:ext cx="1092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Выполнение ГБУЗ СПНБ государственного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64D54-01BA-54A5-30B4-8A1AA355E370}"/>
              </a:ext>
            </a:extLst>
          </p:cNvPr>
          <p:cNvSpPr txBox="1"/>
          <p:nvPr/>
        </p:nvSpPr>
        <p:spPr>
          <a:xfrm>
            <a:off x="9697792" y="1102290"/>
            <a:ext cx="2201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 плановые показатели государственного задания в период 2018-2022гг. выполнял в полном объёме.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B7AF62E9-4F2A-5A0C-F02F-8FDD6FF38B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377909"/>
              </p:ext>
            </p:extLst>
          </p:nvPr>
        </p:nvGraphicFramePr>
        <p:xfrm>
          <a:off x="429134" y="1007328"/>
          <a:ext cx="9152748" cy="5325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07752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FD9EFA-1B10-4B11-9CB4-DF21A3A8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12</a:t>
            </a:fld>
            <a:endParaRPr lang="ru-RU"/>
          </a:p>
        </p:txBody>
      </p:sp>
      <p:sp>
        <p:nvSpPr>
          <p:cNvPr id="9" name="Нижний колонтитул 13">
            <a:extLst>
              <a:ext uri="{FF2B5EF4-FFF2-40B4-BE49-F238E27FC236}">
                <a16:creationId xmlns:a16="http://schemas.microsoft.com/office/drawing/2014/main" id="{B94A0467-0F80-D06D-90AF-7E9E2A9FA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0" name="Дата 12">
            <a:extLst>
              <a:ext uri="{FF2B5EF4-FFF2-40B4-BE49-F238E27FC236}">
                <a16:creationId xmlns:a16="http://schemas.microsoft.com/office/drawing/2014/main" id="{EEED6749-6E25-8D3E-2789-352FA722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C6996-7658-FCA4-2F5A-D38446BB2832}"/>
              </a:ext>
            </a:extLst>
          </p:cNvPr>
          <p:cNvSpPr txBox="1"/>
          <p:nvPr/>
        </p:nvSpPr>
        <p:spPr>
          <a:xfrm>
            <a:off x="484118" y="607219"/>
            <a:ext cx="109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Регоспитализация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AF2E7944-45FF-9A16-4CCD-CBE1BF7694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7717752"/>
              </p:ext>
            </p:extLst>
          </p:nvPr>
        </p:nvGraphicFramePr>
        <p:xfrm>
          <a:off x="598206" y="1007329"/>
          <a:ext cx="8842008" cy="5207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556124" y="1184856"/>
            <a:ext cx="2292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 2021г. – 20,4%</a:t>
            </a:r>
          </a:p>
        </p:txBody>
      </p:sp>
    </p:spTree>
    <p:extLst>
      <p:ext uri="{BB962C8B-B14F-4D97-AF65-F5344CB8AC3E}">
        <p14:creationId xmlns:p14="http://schemas.microsoft.com/office/powerpoint/2010/main" val="519303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FD9EFA-1B10-4B11-9CB4-DF21A3A8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13</a:t>
            </a:fld>
            <a:endParaRPr lang="ru-RU"/>
          </a:p>
        </p:txBody>
      </p:sp>
      <p:sp>
        <p:nvSpPr>
          <p:cNvPr id="9" name="Нижний колонтитул 13">
            <a:extLst>
              <a:ext uri="{FF2B5EF4-FFF2-40B4-BE49-F238E27FC236}">
                <a16:creationId xmlns:a16="http://schemas.microsoft.com/office/drawing/2014/main" id="{B94A0467-0F80-D06D-90AF-7E9E2A9FA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0" name="Дата 12">
            <a:extLst>
              <a:ext uri="{FF2B5EF4-FFF2-40B4-BE49-F238E27FC236}">
                <a16:creationId xmlns:a16="http://schemas.microsoft.com/office/drawing/2014/main" id="{EEED6749-6E25-8D3E-2789-352FA722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C6996-7658-FCA4-2F5A-D38446BB2832}"/>
              </a:ext>
            </a:extLst>
          </p:cNvPr>
          <p:cNvSpPr txBox="1"/>
          <p:nvPr/>
        </p:nvSpPr>
        <p:spPr>
          <a:xfrm>
            <a:off x="563929" y="607219"/>
            <a:ext cx="1092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койки и средняя длительность пребывания больного на койке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34D1F950-EB46-935E-2040-6803F119E8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9301177"/>
              </p:ext>
            </p:extLst>
          </p:nvPr>
        </p:nvGraphicFramePr>
        <p:xfrm>
          <a:off x="563929" y="1007329"/>
          <a:ext cx="10930164" cy="5376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2112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FD9EFA-1B10-4B11-9CB4-DF21A3A8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14</a:t>
            </a:fld>
            <a:endParaRPr lang="ru-RU"/>
          </a:p>
        </p:txBody>
      </p:sp>
      <p:sp>
        <p:nvSpPr>
          <p:cNvPr id="9" name="Нижний колонтитул 13">
            <a:extLst>
              <a:ext uri="{FF2B5EF4-FFF2-40B4-BE49-F238E27FC236}">
                <a16:creationId xmlns:a16="http://schemas.microsoft.com/office/drawing/2014/main" id="{B94A0467-0F80-D06D-90AF-7E9E2A9FA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0" name="Дата 12">
            <a:extLst>
              <a:ext uri="{FF2B5EF4-FFF2-40B4-BE49-F238E27FC236}">
                <a16:creationId xmlns:a16="http://schemas.microsoft.com/office/drawing/2014/main" id="{EEED6749-6E25-8D3E-2789-352FA722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C6996-7658-FCA4-2F5A-D38446BB2832}"/>
              </a:ext>
            </a:extLst>
          </p:cNvPr>
          <p:cNvSpPr txBox="1"/>
          <p:nvPr/>
        </p:nvSpPr>
        <p:spPr>
          <a:xfrm>
            <a:off x="484118" y="577005"/>
            <a:ext cx="109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Летальность, % 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F36E7B9C-4311-4D36-635B-D9C929B705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182001"/>
              </p:ext>
            </p:extLst>
          </p:nvPr>
        </p:nvGraphicFramePr>
        <p:xfrm>
          <a:off x="863125" y="1038669"/>
          <a:ext cx="9243811" cy="529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30431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FD9EFA-1B10-4B11-9CB4-DF21A3A8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15</a:t>
            </a:fld>
            <a:endParaRPr lang="ru-RU"/>
          </a:p>
        </p:txBody>
      </p:sp>
      <p:sp>
        <p:nvSpPr>
          <p:cNvPr id="9" name="Нижний колонтитул 13">
            <a:extLst>
              <a:ext uri="{FF2B5EF4-FFF2-40B4-BE49-F238E27FC236}">
                <a16:creationId xmlns:a16="http://schemas.microsoft.com/office/drawing/2014/main" id="{B94A0467-0F80-D06D-90AF-7E9E2A9FA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0" name="Дата 12">
            <a:extLst>
              <a:ext uri="{FF2B5EF4-FFF2-40B4-BE49-F238E27FC236}">
                <a16:creationId xmlns:a16="http://schemas.microsoft.com/office/drawing/2014/main" id="{EEED6749-6E25-8D3E-2789-352FA722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C6996-7658-FCA4-2F5A-D38446BB2832}"/>
              </a:ext>
            </a:extLst>
          </p:cNvPr>
          <p:cNvSpPr txBox="1"/>
          <p:nvPr/>
        </p:nvSpPr>
        <p:spPr>
          <a:xfrm>
            <a:off x="484118" y="607219"/>
            <a:ext cx="1092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выписанных больных по нозологическим формам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1A64969-8A5F-C6BC-06DF-11D6659736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147767"/>
              </p:ext>
            </p:extLst>
          </p:nvPr>
        </p:nvGraphicFramePr>
        <p:xfrm>
          <a:off x="645089" y="1133341"/>
          <a:ext cx="11074685" cy="5563672"/>
        </p:xfrm>
        <a:graphic>
          <a:graphicData uri="http://schemas.openxmlformats.org/drawingml/2006/table">
            <a:tbl>
              <a:tblPr firstRow="1" firstCol="1" lastRow="1">
                <a:tableStyleId>{93296810-A885-4BE3-A3E7-6D5BEEA58F35}</a:tableStyleId>
              </a:tblPr>
              <a:tblGrid>
                <a:gridCol w="1988266">
                  <a:extLst>
                    <a:ext uri="{9D8B030D-6E8A-4147-A177-3AD203B41FA5}">
                      <a16:colId xmlns:a16="http://schemas.microsoft.com/office/drawing/2014/main" val="2395335003"/>
                    </a:ext>
                  </a:extLst>
                </a:gridCol>
                <a:gridCol w="919911">
                  <a:extLst>
                    <a:ext uri="{9D8B030D-6E8A-4147-A177-3AD203B41FA5}">
                      <a16:colId xmlns:a16="http://schemas.microsoft.com/office/drawing/2014/main" val="4044120163"/>
                    </a:ext>
                  </a:extLst>
                </a:gridCol>
                <a:gridCol w="824561">
                  <a:extLst>
                    <a:ext uri="{9D8B030D-6E8A-4147-A177-3AD203B41FA5}">
                      <a16:colId xmlns:a16="http://schemas.microsoft.com/office/drawing/2014/main" val="3560062907"/>
                    </a:ext>
                  </a:extLst>
                </a:gridCol>
                <a:gridCol w="824561">
                  <a:extLst>
                    <a:ext uri="{9D8B030D-6E8A-4147-A177-3AD203B41FA5}">
                      <a16:colId xmlns:a16="http://schemas.microsoft.com/office/drawing/2014/main" val="1932417109"/>
                    </a:ext>
                  </a:extLst>
                </a:gridCol>
                <a:gridCol w="948083">
                  <a:extLst>
                    <a:ext uri="{9D8B030D-6E8A-4147-A177-3AD203B41FA5}">
                      <a16:colId xmlns:a16="http://schemas.microsoft.com/office/drawing/2014/main" val="3003644748"/>
                    </a:ext>
                  </a:extLst>
                </a:gridCol>
                <a:gridCol w="948083">
                  <a:extLst>
                    <a:ext uri="{9D8B030D-6E8A-4147-A177-3AD203B41FA5}">
                      <a16:colId xmlns:a16="http://schemas.microsoft.com/office/drawing/2014/main" val="2267977479"/>
                    </a:ext>
                  </a:extLst>
                </a:gridCol>
                <a:gridCol w="955667">
                  <a:extLst>
                    <a:ext uri="{9D8B030D-6E8A-4147-A177-3AD203B41FA5}">
                      <a16:colId xmlns:a16="http://schemas.microsoft.com/office/drawing/2014/main" val="3847330929"/>
                    </a:ext>
                  </a:extLst>
                </a:gridCol>
                <a:gridCol w="955667">
                  <a:extLst>
                    <a:ext uri="{9D8B030D-6E8A-4147-A177-3AD203B41FA5}">
                      <a16:colId xmlns:a16="http://schemas.microsoft.com/office/drawing/2014/main" val="1431977528"/>
                    </a:ext>
                  </a:extLst>
                </a:gridCol>
                <a:gridCol w="955667">
                  <a:extLst>
                    <a:ext uri="{9D8B030D-6E8A-4147-A177-3AD203B41FA5}">
                      <a16:colId xmlns:a16="http://schemas.microsoft.com/office/drawing/2014/main" val="2491333431"/>
                    </a:ext>
                  </a:extLst>
                </a:gridCol>
                <a:gridCol w="955667">
                  <a:extLst>
                    <a:ext uri="{9D8B030D-6E8A-4147-A177-3AD203B41FA5}">
                      <a16:colId xmlns:a16="http://schemas.microsoft.com/office/drawing/2014/main" val="1944995520"/>
                    </a:ext>
                  </a:extLst>
                </a:gridCol>
                <a:gridCol w="798552">
                  <a:extLst>
                    <a:ext uri="{9D8B030D-6E8A-4147-A177-3AD203B41FA5}">
                      <a16:colId xmlns:a16="http://schemas.microsoft.com/office/drawing/2014/main" val="2681485591"/>
                    </a:ext>
                  </a:extLst>
                </a:gridCol>
              </a:tblGrid>
              <a:tr h="228689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Нозологическая форма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Годы, величины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897586"/>
                  </a:ext>
                </a:extLst>
              </a:tr>
              <a:tr h="196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17023"/>
                  </a:ext>
                </a:extLst>
              </a:tr>
              <a:tr h="196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extLst>
                  <a:ext uri="{0D108BD9-81ED-4DB2-BD59-A6C34878D82A}">
                    <a16:rowId xmlns:a16="http://schemas.microsoft.com/office/drawing/2014/main" val="3503322439"/>
                  </a:ext>
                </a:extLst>
              </a:tr>
              <a:tr h="392040">
                <a:tc>
                  <a:txBody>
                    <a:bodyPr/>
                    <a:lstStyle/>
                    <a:p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Органические психозы и слабоумие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extLst>
                  <a:ext uri="{0D108BD9-81ED-4DB2-BD59-A6C34878D82A}">
                    <a16:rowId xmlns:a16="http://schemas.microsoft.com/office/drawing/2014/main" val="79703245"/>
                  </a:ext>
                </a:extLst>
              </a:tr>
              <a:tr h="588059">
                <a:tc>
                  <a:txBody>
                    <a:bodyPr/>
                    <a:lstStyle/>
                    <a:p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Органические непсихотические расстройства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extLst>
                  <a:ext uri="{0D108BD9-81ED-4DB2-BD59-A6C34878D82A}">
                    <a16:rowId xmlns:a16="http://schemas.microsoft.com/office/drawing/2014/main" val="1988448241"/>
                  </a:ext>
                </a:extLst>
              </a:tr>
              <a:tr h="228689">
                <a:tc>
                  <a:txBody>
                    <a:bodyPr/>
                    <a:lstStyle/>
                    <a:p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Шизофрения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extLst>
                  <a:ext uri="{0D108BD9-81ED-4DB2-BD59-A6C34878D82A}">
                    <a16:rowId xmlns:a16="http://schemas.microsoft.com/office/drawing/2014/main" val="3967664172"/>
                  </a:ext>
                </a:extLst>
              </a:tr>
              <a:tr h="392040">
                <a:tc>
                  <a:txBody>
                    <a:bodyPr/>
                    <a:lstStyle/>
                    <a:p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Шизотипическое расстройство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extLst>
                  <a:ext uri="{0D108BD9-81ED-4DB2-BD59-A6C34878D82A}">
                    <a16:rowId xmlns:a16="http://schemas.microsoft.com/office/drawing/2014/main" val="1417888025"/>
                  </a:ext>
                </a:extLst>
              </a:tr>
              <a:tr h="533332">
                <a:tc>
                  <a:txBody>
                    <a:bodyPr/>
                    <a:lstStyle/>
                    <a:p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Острые и    неорганические психозы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extLst>
                  <a:ext uri="{0D108BD9-81ED-4DB2-BD59-A6C34878D82A}">
                    <a16:rowId xmlns:a16="http://schemas.microsoft.com/office/drawing/2014/main" val="1113043703"/>
                  </a:ext>
                </a:extLst>
              </a:tr>
              <a:tr h="355555">
                <a:tc>
                  <a:txBody>
                    <a:bodyPr/>
                    <a:lstStyle/>
                    <a:p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Аффективные психозы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extLst>
                  <a:ext uri="{0D108BD9-81ED-4DB2-BD59-A6C34878D82A}">
                    <a16:rowId xmlns:a16="http://schemas.microsoft.com/office/drawing/2014/main" val="3378654974"/>
                  </a:ext>
                </a:extLst>
              </a:tr>
              <a:tr h="588059">
                <a:tc>
                  <a:txBody>
                    <a:bodyPr/>
                    <a:lstStyle/>
                    <a:p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Аффективные непсихотические расстройства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extLst>
                  <a:ext uri="{0D108BD9-81ED-4DB2-BD59-A6C34878D82A}">
                    <a16:rowId xmlns:a16="http://schemas.microsoft.com/office/drawing/2014/main" val="2625489314"/>
                  </a:ext>
                </a:extLst>
              </a:tr>
              <a:tr h="392040">
                <a:tc>
                  <a:txBody>
                    <a:bodyPr/>
                    <a:lstStyle/>
                    <a:p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Невротические расстройства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extLst>
                  <a:ext uri="{0D108BD9-81ED-4DB2-BD59-A6C34878D82A}">
                    <a16:rowId xmlns:a16="http://schemas.microsoft.com/office/drawing/2014/main" val="192361916"/>
                  </a:ext>
                </a:extLst>
              </a:tr>
              <a:tr h="355555">
                <a:tc>
                  <a:txBody>
                    <a:bodyPr/>
                    <a:lstStyle/>
                    <a:p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Умственная отсталость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extLst>
                  <a:ext uri="{0D108BD9-81ED-4DB2-BD59-A6C34878D82A}">
                    <a16:rowId xmlns:a16="http://schemas.microsoft.com/office/drawing/2014/main" val="238286126"/>
                  </a:ext>
                </a:extLst>
              </a:tr>
              <a:tr h="888887">
                <a:tc>
                  <a:txBody>
                    <a:bodyPr/>
                    <a:lstStyle/>
                    <a:p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непсихотические расстройства и расстройства поведения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extLst>
                  <a:ext uri="{0D108BD9-81ED-4DB2-BD59-A6C34878D82A}">
                    <a16:rowId xmlns:a16="http://schemas.microsoft.com/office/drawing/2014/main" val="2257211938"/>
                  </a:ext>
                </a:extLst>
              </a:tr>
              <a:tr h="228689">
                <a:tc>
                  <a:txBody>
                    <a:bodyPr/>
                    <a:lstStyle/>
                    <a:p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5070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32" marR="27032" marT="0" marB="0" anchor="ctr"/>
                </a:tc>
                <a:extLst>
                  <a:ext uri="{0D108BD9-81ED-4DB2-BD59-A6C34878D82A}">
                    <a16:rowId xmlns:a16="http://schemas.microsoft.com/office/drawing/2014/main" val="2896590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0678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FD9EFA-1B10-4B11-9CB4-DF21A3A8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16</a:t>
            </a:fld>
            <a:endParaRPr lang="ru-RU"/>
          </a:p>
        </p:txBody>
      </p:sp>
      <p:sp>
        <p:nvSpPr>
          <p:cNvPr id="9" name="Нижний колонтитул 13">
            <a:extLst>
              <a:ext uri="{FF2B5EF4-FFF2-40B4-BE49-F238E27FC236}">
                <a16:creationId xmlns:a16="http://schemas.microsoft.com/office/drawing/2014/main" id="{B94A0467-0F80-D06D-90AF-7E9E2A9FA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0" name="Дата 12">
            <a:extLst>
              <a:ext uri="{FF2B5EF4-FFF2-40B4-BE49-F238E27FC236}">
                <a16:creationId xmlns:a16="http://schemas.microsoft.com/office/drawing/2014/main" id="{EEED6749-6E25-8D3E-2789-352FA722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C6996-7658-FCA4-2F5A-D38446BB2832}"/>
              </a:ext>
            </a:extLst>
          </p:cNvPr>
          <p:cNvSpPr txBox="1"/>
          <p:nvPr/>
        </p:nvSpPr>
        <p:spPr>
          <a:xfrm>
            <a:off x="484118" y="607219"/>
            <a:ext cx="1092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выписанных больных по нозологическим группам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A986D9D6-F56E-C952-1257-5AEEDA5E69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393001"/>
              </p:ext>
            </p:extLst>
          </p:nvPr>
        </p:nvGraphicFramePr>
        <p:xfrm>
          <a:off x="615297" y="1068224"/>
          <a:ext cx="11177899" cy="5289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99236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3FACE5-0C67-483B-8BC7-0D4E6D62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17</a:t>
            </a:fld>
            <a:endParaRPr lang="ru-RU" dirty="0"/>
          </a:p>
        </p:txBody>
      </p:sp>
      <p:sp>
        <p:nvSpPr>
          <p:cNvPr id="13" name="Нижний колонтитул 13">
            <a:extLst>
              <a:ext uri="{FF2B5EF4-FFF2-40B4-BE49-F238E27FC236}">
                <a16:creationId xmlns:a16="http://schemas.microsoft.com/office/drawing/2014/main" id="{59A70FE8-2441-12D5-A1E2-40DCA8B6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4" name="Дата 12">
            <a:extLst>
              <a:ext uri="{FF2B5EF4-FFF2-40B4-BE49-F238E27FC236}">
                <a16:creationId xmlns:a16="http://schemas.microsoft.com/office/drawing/2014/main" id="{335136D1-A6C7-F311-5802-A807DE662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F97A9C-8240-CDA2-80B9-044F0DF4CE0D}"/>
              </a:ext>
            </a:extLst>
          </p:cNvPr>
          <p:cNvSpPr txBox="1"/>
          <p:nvPr/>
        </p:nvSpPr>
        <p:spPr>
          <a:xfrm>
            <a:off x="512693" y="569363"/>
            <a:ext cx="109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динамике штатной численности работников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2018-2022 гг.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02F47D7-C1B2-4619-ECA1-8BAB8809F5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034426"/>
              </p:ext>
            </p:extLst>
          </p:nvPr>
        </p:nvGraphicFramePr>
        <p:xfrm>
          <a:off x="205508" y="1542257"/>
          <a:ext cx="11795990" cy="3917762"/>
        </p:xfrm>
        <a:graphic>
          <a:graphicData uri="http://schemas.openxmlformats.org/drawingml/2006/table">
            <a:tbl>
              <a:tblPr firstRow="1" lastRow="1" bandRow="1" bandCol="1">
                <a:tableStyleId>{912C8C85-51F0-491E-9774-3900AFEF0FD7}</a:tableStyleId>
              </a:tblPr>
              <a:tblGrid>
                <a:gridCol w="1179599">
                  <a:extLst>
                    <a:ext uri="{9D8B030D-6E8A-4147-A177-3AD203B41FA5}">
                      <a16:colId xmlns:a16="http://schemas.microsoft.com/office/drawing/2014/main" val="86182145"/>
                    </a:ext>
                  </a:extLst>
                </a:gridCol>
                <a:gridCol w="1179599">
                  <a:extLst>
                    <a:ext uri="{9D8B030D-6E8A-4147-A177-3AD203B41FA5}">
                      <a16:colId xmlns:a16="http://schemas.microsoft.com/office/drawing/2014/main" val="1178599365"/>
                    </a:ext>
                  </a:extLst>
                </a:gridCol>
                <a:gridCol w="1179599">
                  <a:extLst>
                    <a:ext uri="{9D8B030D-6E8A-4147-A177-3AD203B41FA5}">
                      <a16:colId xmlns:a16="http://schemas.microsoft.com/office/drawing/2014/main" val="2203139791"/>
                    </a:ext>
                  </a:extLst>
                </a:gridCol>
                <a:gridCol w="1179599">
                  <a:extLst>
                    <a:ext uri="{9D8B030D-6E8A-4147-A177-3AD203B41FA5}">
                      <a16:colId xmlns:a16="http://schemas.microsoft.com/office/drawing/2014/main" val="1375708935"/>
                    </a:ext>
                  </a:extLst>
                </a:gridCol>
                <a:gridCol w="1179599">
                  <a:extLst>
                    <a:ext uri="{9D8B030D-6E8A-4147-A177-3AD203B41FA5}">
                      <a16:colId xmlns:a16="http://schemas.microsoft.com/office/drawing/2014/main" val="2199061850"/>
                    </a:ext>
                  </a:extLst>
                </a:gridCol>
                <a:gridCol w="1179599">
                  <a:extLst>
                    <a:ext uri="{9D8B030D-6E8A-4147-A177-3AD203B41FA5}">
                      <a16:colId xmlns:a16="http://schemas.microsoft.com/office/drawing/2014/main" val="3269665625"/>
                    </a:ext>
                  </a:extLst>
                </a:gridCol>
                <a:gridCol w="1179599">
                  <a:extLst>
                    <a:ext uri="{9D8B030D-6E8A-4147-A177-3AD203B41FA5}">
                      <a16:colId xmlns:a16="http://schemas.microsoft.com/office/drawing/2014/main" val="1219553532"/>
                    </a:ext>
                  </a:extLst>
                </a:gridCol>
                <a:gridCol w="1179599">
                  <a:extLst>
                    <a:ext uri="{9D8B030D-6E8A-4147-A177-3AD203B41FA5}">
                      <a16:colId xmlns:a16="http://schemas.microsoft.com/office/drawing/2014/main" val="3263022098"/>
                    </a:ext>
                  </a:extLst>
                </a:gridCol>
                <a:gridCol w="1179599">
                  <a:extLst>
                    <a:ext uri="{9D8B030D-6E8A-4147-A177-3AD203B41FA5}">
                      <a16:colId xmlns:a16="http://schemas.microsoft.com/office/drawing/2014/main" val="1119230785"/>
                    </a:ext>
                  </a:extLst>
                </a:gridCol>
                <a:gridCol w="1179599">
                  <a:extLst>
                    <a:ext uri="{9D8B030D-6E8A-4147-A177-3AD203B41FA5}">
                      <a16:colId xmlns:a16="http://schemas.microsoft.com/office/drawing/2014/main" val="4271142625"/>
                    </a:ext>
                  </a:extLst>
                </a:gridCol>
              </a:tblGrid>
              <a:tr h="893762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419043"/>
                  </a:ext>
                </a:extLst>
              </a:tr>
              <a:tr h="1512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штат. ед. /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занято  ед.</a:t>
                      </a:r>
                      <a:endParaRPr lang="ru-RU" sz="16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 лица /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600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</a:t>
                      </a:r>
                      <a:endParaRPr lang="ru-RU" sz="16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штат. ед. /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занято ед.</a:t>
                      </a:r>
                      <a:endParaRPr lang="ru-RU" sz="16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 лица /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600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</a:t>
                      </a: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штат. ед. /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занято ед.</a:t>
                      </a:r>
                      <a:endParaRPr lang="ru-RU" sz="16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 лица /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600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</a:t>
                      </a:r>
                      <a:endParaRPr lang="ru-RU" sz="16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штат. ед. /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занято ед.</a:t>
                      </a:r>
                      <a:endParaRPr lang="ru-RU" sz="16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 лица /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600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</a:t>
                      </a: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штат. ед. /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занято ед.</a:t>
                      </a:r>
                      <a:endParaRPr lang="ru-RU" sz="16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 лица /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600" u="non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</a:t>
                      </a:r>
                      <a:r>
                        <a:rPr lang="ru-RU" sz="16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1006613"/>
                  </a:ext>
                </a:extLst>
              </a:tr>
              <a:tr h="151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895,75 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752,25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659 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893,75 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752,50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 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893,75 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744,75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642 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893,75 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722,75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 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890,00 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596 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861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1557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3FACE5-0C67-483B-8BC7-0D4E6D62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18</a:t>
            </a:fld>
            <a:endParaRPr lang="ru-RU" dirty="0"/>
          </a:p>
        </p:txBody>
      </p:sp>
      <p:sp>
        <p:nvSpPr>
          <p:cNvPr id="14" name="Дата 12">
            <a:extLst>
              <a:ext uri="{FF2B5EF4-FFF2-40B4-BE49-F238E27FC236}">
                <a16:creationId xmlns:a16="http://schemas.microsoft.com/office/drawing/2014/main" id="{335136D1-A6C7-F311-5802-A807DE662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F97A9C-8240-CDA2-80B9-044F0DF4CE0D}"/>
              </a:ext>
            </a:extLst>
          </p:cNvPr>
          <p:cNvSpPr txBox="1"/>
          <p:nvPr/>
        </p:nvSpPr>
        <p:spPr>
          <a:xfrm>
            <a:off x="512693" y="800100"/>
            <a:ext cx="1092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врачебными кадрами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71670A-C2BB-179B-45E1-D5A53D930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93" y="1274445"/>
            <a:ext cx="5661660" cy="39090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06A1AE-2FDA-3603-9D29-285DA3C3E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660" y="1274445"/>
            <a:ext cx="5707380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35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 4">
            <a:extLst>
              <a:ext uri="{FF2B5EF4-FFF2-40B4-BE49-F238E27FC236}">
                <a16:creationId xmlns:a16="http://schemas.microsoft.com/office/drawing/2014/main" id="{54AD1D44-DC62-4EDE-9AB1-216F86019B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588803"/>
              </p:ext>
            </p:extLst>
          </p:nvPr>
        </p:nvGraphicFramePr>
        <p:xfrm>
          <a:off x="581192" y="703989"/>
          <a:ext cx="11029950" cy="5562219"/>
        </p:xfrm>
        <a:graphic>
          <a:graphicData uri="http://schemas.openxmlformats.org/drawingml/2006/table">
            <a:tbl>
              <a:tblPr firstRow="1" firstCol="1" bandRow="1" bandCol="1">
                <a:tableStyleId>{912C8C85-51F0-491E-9774-3900AFEF0FD7}</a:tableStyleId>
              </a:tblPr>
              <a:tblGrid>
                <a:gridCol w="1838325">
                  <a:extLst>
                    <a:ext uri="{9D8B030D-6E8A-4147-A177-3AD203B41FA5}">
                      <a16:colId xmlns:a16="http://schemas.microsoft.com/office/drawing/2014/main" val="4236822780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419151697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2015361192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949478847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1296369091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942228740"/>
                    </a:ext>
                  </a:extLst>
                </a:gridCol>
              </a:tblGrid>
              <a:tr h="565850">
                <a:tc gridSpan="6"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Укомплектованность медицинским персоналом</a:t>
                      </a: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776202"/>
                  </a:ext>
                </a:extLst>
              </a:tr>
              <a:tr h="565850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4202" marR="64202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extLst>
                  <a:ext uri="{0D108BD9-81ED-4DB2-BD59-A6C34878D82A}">
                    <a16:rowId xmlns:a16="http://schemas.microsoft.com/office/drawing/2014/main" val="2837601494"/>
                  </a:ext>
                </a:extLst>
              </a:tr>
              <a:tr h="565850">
                <a:tc v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физ.лиц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укомпл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физ.лиц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укомпл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физ.лиц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укомпл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физ.лиц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укомпл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физ.лиц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укомпл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extLst>
                  <a:ext uri="{0D108BD9-81ED-4DB2-BD59-A6C34878D82A}">
                    <a16:rowId xmlns:a16="http://schemas.microsoft.com/office/drawing/2014/main" val="2560441765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43/47,1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44/48,2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44/48,2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43/47,1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38/42,2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extLst>
                  <a:ext uri="{0D108BD9-81ED-4DB2-BD59-A6C34878D82A}">
                    <a16:rowId xmlns:a16="http://schemas.microsoft.com/office/drawing/2014/main" val="207903711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врачи психиатры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29/59,8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29/59,8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27/54,3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26/52,3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25/50,0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extLst>
                  <a:ext uri="{0D108BD9-81ED-4DB2-BD59-A6C34878D82A}">
                    <a16:rowId xmlns:a16="http://schemas.microsoft.com/office/drawing/2014/main" val="2775520469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мед.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персонал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170/73,1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173/74,4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162/69,7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156/67,1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148/63,7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extLst>
                  <a:ext uri="{0D108BD9-81ED-4DB2-BD59-A6C34878D82A}">
                    <a16:rowId xmlns:a16="http://schemas.microsoft.com/office/drawing/2014/main" val="823048677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мед.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персонал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295/76,8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293/76,3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286/74,5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283/73,7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276/71,9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2" marR="64202" marT="0" marB="0" anchor="ctr"/>
                </a:tc>
                <a:extLst>
                  <a:ext uri="{0D108BD9-81ED-4DB2-BD59-A6C34878D82A}">
                    <a16:rowId xmlns:a16="http://schemas.microsoft.com/office/drawing/2014/main" val="2822982816"/>
                  </a:ext>
                </a:extLst>
              </a:tr>
            </a:tbl>
          </a:graphicData>
        </a:graphic>
      </p:graphicFrame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FD9EFA-1B10-4B11-9CB4-DF21A3A8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19</a:t>
            </a:fld>
            <a:endParaRPr lang="ru-RU"/>
          </a:p>
        </p:txBody>
      </p:sp>
      <p:sp>
        <p:nvSpPr>
          <p:cNvPr id="9" name="Нижний колонтитул 13">
            <a:extLst>
              <a:ext uri="{FF2B5EF4-FFF2-40B4-BE49-F238E27FC236}">
                <a16:creationId xmlns:a16="http://schemas.microsoft.com/office/drawing/2014/main" id="{B94A0467-0F80-D06D-90AF-7E9E2A9FA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0" name="Дата 12">
            <a:extLst>
              <a:ext uri="{FF2B5EF4-FFF2-40B4-BE49-F238E27FC236}">
                <a16:creationId xmlns:a16="http://schemas.microsoft.com/office/drawing/2014/main" id="{EEED6749-6E25-8D3E-2789-352FA722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</p:spTree>
    <p:extLst>
      <p:ext uri="{BB962C8B-B14F-4D97-AF65-F5344CB8AC3E}">
        <p14:creationId xmlns:p14="http://schemas.microsoft.com/office/powerpoint/2010/main" val="3848018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9A0B9DDD-5A75-438F-8748-02EC3B86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2</a:t>
            </a:fld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04309CE-18B0-C423-2F69-1820E7295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80" y="622808"/>
            <a:ext cx="10928230" cy="593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64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FD9EFA-1B10-4B11-9CB4-DF21A3A8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20</a:t>
            </a:fld>
            <a:endParaRPr lang="ru-RU"/>
          </a:p>
        </p:txBody>
      </p:sp>
      <p:sp>
        <p:nvSpPr>
          <p:cNvPr id="10" name="Дата 12">
            <a:extLst>
              <a:ext uri="{FF2B5EF4-FFF2-40B4-BE49-F238E27FC236}">
                <a16:creationId xmlns:a16="http://schemas.microsoft.com/office/drawing/2014/main" id="{EEED6749-6E25-8D3E-2789-352FA722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D0BAB471-810A-197A-5232-24AC33D79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492391"/>
              </p:ext>
            </p:extLst>
          </p:nvPr>
        </p:nvGraphicFramePr>
        <p:xfrm>
          <a:off x="649480" y="649478"/>
          <a:ext cx="10164764" cy="5929895"/>
        </p:xfrm>
        <a:graphic>
          <a:graphicData uri="http://schemas.openxmlformats.org/drawingml/2006/table">
            <a:tbl>
              <a:tblPr firstRow="1" firstCol="1" lastCol="1" bandRow="1" bandCol="1">
                <a:tableStyleId>{912C8C85-51F0-491E-9774-3900AFEF0FD7}</a:tableStyleId>
              </a:tblPr>
              <a:tblGrid>
                <a:gridCol w="1465759">
                  <a:extLst>
                    <a:ext uri="{9D8B030D-6E8A-4147-A177-3AD203B41FA5}">
                      <a16:colId xmlns:a16="http://schemas.microsoft.com/office/drawing/2014/main" val="3254159265"/>
                    </a:ext>
                  </a:extLst>
                </a:gridCol>
                <a:gridCol w="1388507">
                  <a:extLst>
                    <a:ext uri="{9D8B030D-6E8A-4147-A177-3AD203B41FA5}">
                      <a16:colId xmlns:a16="http://schemas.microsoft.com/office/drawing/2014/main" val="1835184537"/>
                    </a:ext>
                  </a:extLst>
                </a:gridCol>
                <a:gridCol w="1433231">
                  <a:extLst>
                    <a:ext uri="{9D8B030D-6E8A-4147-A177-3AD203B41FA5}">
                      <a16:colId xmlns:a16="http://schemas.microsoft.com/office/drawing/2014/main" val="4025828581"/>
                    </a:ext>
                  </a:extLst>
                </a:gridCol>
                <a:gridCol w="1463726">
                  <a:extLst>
                    <a:ext uri="{9D8B030D-6E8A-4147-A177-3AD203B41FA5}">
                      <a16:colId xmlns:a16="http://schemas.microsoft.com/office/drawing/2014/main" val="1922892146"/>
                    </a:ext>
                  </a:extLst>
                </a:gridCol>
                <a:gridCol w="1321420">
                  <a:extLst>
                    <a:ext uri="{9D8B030D-6E8A-4147-A177-3AD203B41FA5}">
                      <a16:colId xmlns:a16="http://schemas.microsoft.com/office/drawing/2014/main" val="1264897954"/>
                    </a:ext>
                  </a:extLst>
                </a:gridCol>
                <a:gridCol w="1317353">
                  <a:extLst>
                    <a:ext uri="{9D8B030D-6E8A-4147-A177-3AD203B41FA5}">
                      <a16:colId xmlns:a16="http://schemas.microsoft.com/office/drawing/2014/main" val="4217718706"/>
                    </a:ext>
                  </a:extLst>
                </a:gridCol>
                <a:gridCol w="1774768">
                  <a:extLst>
                    <a:ext uri="{9D8B030D-6E8A-4147-A177-3AD203B41FA5}">
                      <a16:colId xmlns:a16="http://schemas.microsoft.com/office/drawing/2014/main" val="394733195"/>
                    </a:ext>
                  </a:extLst>
                </a:gridCol>
              </a:tblGrid>
              <a:tr h="501276"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Квалификационные категории медицинского персонала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534106"/>
                  </a:ext>
                </a:extLst>
              </a:tr>
              <a:tr h="53438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Персонал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 лица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 категория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 категория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Вторая категория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аттестованных %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extLst>
                  <a:ext uri="{0D108BD9-81ED-4DB2-BD59-A6C34878D82A}">
                    <a16:rowId xmlns:a16="http://schemas.microsoft.com/office/drawing/2014/main" val="396699709"/>
                  </a:ext>
                </a:extLst>
              </a:tr>
              <a:tr h="370841"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399003"/>
                  </a:ext>
                </a:extLst>
              </a:tr>
              <a:tr h="25750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extLst>
                  <a:ext uri="{0D108BD9-81ED-4DB2-BD59-A6C34878D82A}">
                    <a16:rowId xmlns:a16="http://schemas.microsoft.com/office/drawing/2014/main" val="4119027645"/>
                  </a:ext>
                </a:extLst>
              </a:tr>
              <a:tr h="24674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74,1%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extLst>
                  <a:ext uri="{0D108BD9-81ED-4DB2-BD59-A6C34878D82A}">
                    <a16:rowId xmlns:a16="http://schemas.microsoft.com/office/drawing/2014/main" val="1488351765"/>
                  </a:ext>
                </a:extLst>
              </a:tr>
              <a:tr h="311107"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241530"/>
                  </a:ext>
                </a:extLst>
              </a:tr>
              <a:tr h="29911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38,6%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extLst>
                  <a:ext uri="{0D108BD9-81ED-4DB2-BD59-A6C34878D82A}">
                    <a16:rowId xmlns:a16="http://schemas.microsoft.com/office/drawing/2014/main" val="2843892719"/>
                  </a:ext>
                </a:extLst>
              </a:tr>
              <a:tr h="28046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extLst>
                  <a:ext uri="{0D108BD9-81ED-4DB2-BD59-A6C34878D82A}">
                    <a16:rowId xmlns:a16="http://schemas.microsoft.com/office/drawing/2014/main" val="1286621442"/>
                  </a:ext>
                </a:extLst>
              </a:tr>
              <a:tr h="311107"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411029"/>
                  </a:ext>
                </a:extLst>
              </a:tr>
              <a:tr h="29911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40,9%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extLst>
                  <a:ext uri="{0D108BD9-81ED-4DB2-BD59-A6C34878D82A}">
                    <a16:rowId xmlns:a16="http://schemas.microsoft.com/office/drawing/2014/main" val="3023334076"/>
                  </a:ext>
                </a:extLst>
              </a:tr>
              <a:tr h="28046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77,2%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extLst>
                  <a:ext uri="{0D108BD9-81ED-4DB2-BD59-A6C34878D82A}">
                    <a16:rowId xmlns:a16="http://schemas.microsoft.com/office/drawing/2014/main" val="4081770186"/>
                  </a:ext>
                </a:extLst>
              </a:tr>
              <a:tr h="311107"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877723"/>
                  </a:ext>
                </a:extLst>
              </a:tr>
              <a:tr h="28046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55,8%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extLst>
                  <a:ext uri="{0D108BD9-81ED-4DB2-BD59-A6C34878D82A}">
                    <a16:rowId xmlns:a16="http://schemas.microsoft.com/office/drawing/2014/main" val="3062187113"/>
                  </a:ext>
                </a:extLst>
              </a:tr>
              <a:tr h="29911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82,1%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extLst>
                  <a:ext uri="{0D108BD9-81ED-4DB2-BD59-A6C34878D82A}">
                    <a16:rowId xmlns:a16="http://schemas.microsoft.com/office/drawing/2014/main" val="2227604359"/>
                  </a:ext>
                </a:extLst>
              </a:tr>
              <a:tr h="311107"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592840"/>
                  </a:ext>
                </a:extLst>
              </a:tr>
              <a:tr h="28046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63,2%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extLst>
                  <a:ext uri="{0D108BD9-81ED-4DB2-BD59-A6C34878D82A}">
                    <a16:rowId xmlns:a16="http://schemas.microsoft.com/office/drawing/2014/main" val="3415136462"/>
                  </a:ext>
                </a:extLst>
              </a:tr>
              <a:tr h="29911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82,4%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100" marR="53100" marT="0" marB="0" anchor="ctr"/>
                </a:tc>
                <a:extLst>
                  <a:ext uri="{0D108BD9-81ED-4DB2-BD59-A6C34878D82A}">
                    <a16:rowId xmlns:a16="http://schemas.microsoft.com/office/drawing/2014/main" val="712242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851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FD9EFA-1B10-4B11-9CB4-DF21A3A8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21</a:t>
            </a:fld>
            <a:endParaRPr lang="ru-RU"/>
          </a:p>
        </p:txBody>
      </p:sp>
      <p:sp>
        <p:nvSpPr>
          <p:cNvPr id="9" name="Нижний колонтитул 13">
            <a:extLst>
              <a:ext uri="{FF2B5EF4-FFF2-40B4-BE49-F238E27FC236}">
                <a16:creationId xmlns:a16="http://schemas.microsoft.com/office/drawing/2014/main" id="{B94A0467-0F80-D06D-90AF-7E9E2A9FA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0" name="Дата 12">
            <a:extLst>
              <a:ext uri="{FF2B5EF4-FFF2-40B4-BE49-F238E27FC236}">
                <a16:creationId xmlns:a16="http://schemas.microsoft.com/office/drawing/2014/main" id="{EEED6749-6E25-8D3E-2789-352FA722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C6996-7658-FCA4-2F5A-D38446BB2832}"/>
              </a:ext>
            </a:extLst>
          </p:cNvPr>
          <p:cNvSpPr txBox="1"/>
          <p:nvPr/>
        </p:nvSpPr>
        <p:spPr>
          <a:xfrm>
            <a:off x="484118" y="607219"/>
            <a:ext cx="109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возрастной структуры врачебного персонала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2019-2023 гг. 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F42BE43-38D1-8025-2EC3-E68A454ED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631164"/>
              </p:ext>
            </p:extLst>
          </p:nvPr>
        </p:nvGraphicFramePr>
        <p:xfrm>
          <a:off x="581192" y="1404502"/>
          <a:ext cx="10922401" cy="504516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1051740">
                  <a:extLst>
                    <a:ext uri="{9D8B030D-6E8A-4147-A177-3AD203B41FA5}">
                      <a16:colId xmlns:a16="http://schemas.microsoft.com/office/drawing/2014/main" val="715050092"/>
                    </a:ext>
                  </a:extLst>
                </a:gridCol>
                <a:gridCol w="981908">
                  <a:extLst>
                    <a:ext uri="{9D8B030D-6E8A-4147-A177-3AD203B41FA5}">
                      <a16:colId xmlns:a16="http://schemas.microsoft.com/office/drawing/2014/main" val="1865669658"/>
                    </a:ext>
                  </a:extLst>
                </a:gridCol>
                <a:gridCol w="981908">
                  <a:extLst>
                    <a:ext uri="{9D8B030D-6E8A-4147-A177-3AD203B41FA5}">
                      <a16:colId xmlns:a16="http://schemas.microsoft.com/office/drawing/2014/main" val="4179177355"/>
                    </a:ext>
                  </a:extLst>
                </a:gridCol>
                <a:gridCol w="900263">
                  <a:extLst>
                    <a:ext uri="{9D8B030D-6E8A-4147-A177-3AD203B41FA5}">
                      <a16:colId xmlns:a16="http://schemas.microsoft.com/office/drawing/2014/main" val="3768834409"/>
                    </a:ext>
                  </a:extLst>
                </a:gridCol>
                <a:gridCol w="1025957">
                  <a:extLst>
                    <a:ext uri="{9D8B030D-6E8A-4147-A177-3AD203B41FA5}">
                      <a16:colId xmlns:a16="http://schemas.microsoft.com/office/drawing/2014/main" val="2891679301"/>
                    </a:ext>
                  </a:extLst>
                </a:gridCol>
                <a:gridCol w="1025957">
                  <a:extLst>
                    <a:ext uri="{9D8B030D-6E8A-4147-A177-3AD203B41FA5}">
                      <a16:colId xmlns:a16="http://schemas.microsoft.com/office/drawing/2014/main" val="85896627"/>
                    </a:ext>
                  </a:extLst>
                </a:gridCol>
                <a:gridCol w="1025957">
                  <a:extLst>
                    <a:ext uri="{9D8B030D-6E8A-4147-A177-3AD203B41FA5}">
                      <a16:colId xmlns:a16="http://schemas.microsoft.com/office/drawing/2014/main" val="1648802831"/>
                    </a:ext>
                  </a:extLst>
                </a:gridCol>
                <a:gridCol w="1025957">
                  <a:extLst>
                    <a:ext uri="{9D8B030D-6E8A-4147-A177-3AD203B41FA5}">
                      <a16:colId xmlns:a16="http://schemas.microsoft.com/office/drawing/2014/main" val="1367921386"/>
                    </a:ext>
                  </a:extLst>
                </a:gridCol>
                <a:gridCol w="951830">
                  <a:extLst>
                    <a:ext uri="{9D8B030D-6E8A-4147-A177-3AD203B41FA5}">
                      <a16:colId xmlns:a16="http://schemas.microsoft.com/office/drawing/2014/main" val="3877950083"/>
                    </a:ext>
                  </a:extLst>
                </a:gridCol>
                <a:gridCol w="975462">
                  <a:extLst>
                    <a:ext uri="{9D8B030D-6E8A-4147-A177-3AD203B41FA5}">
                      <a16:colId xmlns:a16="http://schemas.microsoft.com/office/drawing/2014/main" val="4004376678"/>
                    </a:ext>
                  </a:extLst>
                </a:gridCol>
                <a:gridCol w="975462">
                  <a:extLst>
                    <a:ext uri="{9D8B030D-6E8A-4147-A177-3AD203B41FA5}">
                      <a16:colId xmlns:a16="http://schemas.microsoft.com/office/drawing/2014/main" val="3253079578"/>
                    </a:ext>
                  </a:extLst>
                </a:gridCol>
              </a:tblGrid>
              <a:tr h="482690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 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630636"/>
                  </a:ext>
                </a:extLst>
              </a:tr>
              <a:tr h="721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физ.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extLst>
                  <a:ext uri="{0D108BD9-81ED-4DB2-BD59-A6C34878D82A}">
                    <a16:rowId xmlns:a16="http://schemas.microsoft.com/office/drawing/2014/main" val="967416090"/>
                  </a:ext>
                </a:extLst>
              </a:tr>
              <a:tr h="69367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36 лет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16,2%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extLst>
                  <a:ext uri="{0D108BD9-81ED-4DB2-BD59-A6C34878D82A}">
                    <a16:rowId xmlns:a16="http://schemas.microsoft.com/office/drawing/2014/main" val="1344932239"/>
                  </a:ext>
                </a:extLst>
              </a:tr>
              <a:tr h="72715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37-50 лет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28%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34%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29,7%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extLst>
                  <a:ext uri="{0D108BD9-81ED-4DB2-BD59-A6C34878D82A}">
                    <a16:rowId xmlns:a16="http://schemas.microsoft.com/office/drawing/2014/main" val="18554801"/>
                  </a:ext>
                </a:extLst>
              </a:tr>
              <a:tr h="72715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51-60 лет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29,5%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32%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29%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extLst>
                  <a:ext uri="{0D108BD9-81ED-4DB2-BD59-A6C34878D82A}">
                    <a16:rowId xmlns:a16="http://schemas.microsoft.com/office/drawing/2014/main" val="1146157376"/>
                  </a:ext>
                </a:extLst>
              </a:tr>
              <a:tr h="93735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и более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29,5%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27%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26%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21%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extLst>
                  <a:ext uri="{0D108BD9-81ED-4DB2-BD59-A6C34878D82A}">
                    <a16:rowId xmlns:a16="http://schemas.microsoft.com/office/drawing/2014/main" val="2365540431"/>
                  </a:ext>
                </a:extLst>
              </a:tr>
              <a:tr h="7559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166" marR="61166" marT="0" marB="0" anchor="ctr"/>
                </a:tc>
                <a:extLst>
                  <a:ext uri="{0D108BD9-81ED-4DB2-BD59-A6C34878D82A}">
                    <a16:rowId xmlns:a16="http://schemas.microsoft.com/office/drawing/2014/main" val="2824292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0953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FD9EFA-1B10-4B11-9CB4-DF21A3A8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22</a:t>
            </a:fld>
            <a:endParaRPr lang="ru-RU"/>
          </a:p>
        </p:txBody>
      </p:sp>
      <p:sp>
        <p:nvSpPr>
          <p:cNvPr id="9" name="Нижний колонтитул 13">
            <a:extLst>
              <a:ext uri="{FF2B5EF4-FFF2-40B4-BE49-F238E27FC236}">
                <a16:creationId xmlns:a16="http://schemas.microsoft.com/office/drawing/2014/main" id="{B94A0467-0F80-D06D-90AF-7E9E2A9FA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0" name="Дата 12">
            <a:extLst>
              <a:ext uri="{FF2B5EF4-FFF2-40B4-BE49-F238E27FC236}">
                <a16:creationId xmlns:a16="http://schemas.microsoft.com/office/drawing/2014/main" id="{EEED6749-6E25-8D3E-2789-352FA722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C6996-7658-FCA4-2F5A-D38446BB2832}"/>
              </a:ext>
            </a:extLst>
          </p:cNvPr>
          <p:cNvSpPr txBox="1"/>
          <p:nvPr/>
        </p:nvSpPr>
        <p:spPr>
          <a:xfrm>
            <a:off x="484118" y="607219"/>
            <a:ext cx="109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изменения уровня заработной платы за последние 5 лет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F5A741C-6400-7CA5-AA6D-3B7F89C6C0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034214"/>
              </p:ext>
            </p:extLst>
          </p:nvPr>
        </p:nvGraphicFramePr>
        <p:xfrm>
          <a:off x="484120" y="1068884"/>
          <a:ext cx="11428853" cy="534020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116735">
                  <a:extLst>
                    <a:ext uri="{9D8B030D-6E8A-4147-A177-3AD203B41FA5}">
                      <a16:colId xmlns:a16="http://schemas.microsoft.com/office/drawing/2014/main" val="492914957"/>
                    </a:ext>
                  </a:extLst>
                </a:gridCol>
                <a:gridCol w="1834166">
                  <a:extLst>
                    <a:ext uri="{9D8B030D-6E8A-4147-A177-3AD203B41FA5}">
                      <a16:colId xmlns:a16="http://schemas.microsoft.com/office/drawing/2014/main" val="1661012286"/>
                    </a:ext>
                  </a:extLst>
                </a:gridCol>
                <a:gridCol w="1957791">
                  <a:extLst>
                    <a:ext uri="{9D8B030D-6E8A-4147-A177-3AD203B41FA5}">
                      <a16:colId xmlns:a16="http://schemas.microsoft.com/office/drawing/2014/main" val="957121654"/>
                    </a:ext>
                  </a:extLst>
                </a:gridCol>
                <a:gridCol w="1957791">
                  <a:extLst>
                    <a:ext uri="{9D8B030D-6E8A-4147-A177-3AD203B41FA5}">
                      <a16:colId xmlns:a16="http://schemas.microsoft.com/office/drawing/2014/main" val="3351411719"/>
                    </a:ext>
                  </a:extLst>
                </a:gridCol>
                <a:gridCol w="1957791">
                  <a:extLst>
                    <a:ext uri="{9D8B030D-6E8A-4147-A177-3AD203B41FA5}">
                      <a16:colId xmlns:a16="http://schemas.microsoft.com/office/drawing/2014/main" val="3309535777"/>
                    </a:ext>
                  </a:extLst>
                </a:gridCol>
                <a:gridCol w="1604579">
                  <a:extLst>
                    <a:ext uri="{9D8B030D-6E8A-4147-A177-3AD203B41FA5}">
                      <a16:colId xmlns:a16="http://schemas.microsoft.com/office/drawing/2014/main" val="3926294861"/>
                    </a:ext>
                  </a:extLst>
                </a:gridCol>
              </a:tblGrid>
              <a:tr h="514068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работников, руб.</a:t>
                      </a:r>
                    </a:p>
                  </a:txBody>
                  <a:tcPr marL="57946" marR="5794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488760"/>
                  </a:ext>
                </a:extLst>
              </a:tr>
              <a:tr h="1319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Всего, в том числе по категориям: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медицинский персонал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медицинский персонал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Прочий персонал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/>
                </a:tc>
                <a:extLst>
                  <a:ext uri="{0D108BD9-81ED-4DB2-BD59-A6C34878D82A}">
                    <a16:rowId xmlns:a16="http://schemas.microsoft.com/office/drawing/2014/main" val="4133589191"/>
                  </a:ext>
                </a:extLst>
              </a:tr>
              <a:tr h="59011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34860,74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82204,06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32725,57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32649,16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24000,34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extLst>
                  <a:ext uri="{0D108BD9-81ED-4DB2-BD59-A6C34878D82A}">
                    <a16:rowId xmlns:a16="http://schemas.microsoft.com/office/drawing/2014/main" val="1241120649"/>
                  </a:ext>
                </a:extLst>
              </a:tr>
              <a:tr h="735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37 148,47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86 972,63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34 636,97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34 523,12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25 491,72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extLst>
                  <a:ext uri="{0D108BD9-81ED-4DB2-BD59-A6C34878D82A}">
                    <a16:rowId xmlns:a16="http://schemas.microsoft.com/office/drawing/2014/main" val="2183450623"/>
                  </a:ext>
                </a:extLst>
              </a:tr>
              <a:tr h="735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38 646,49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88 932,34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37 134,43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34 874,72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28 562,67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extLst>
                  <a:ext uri="{0D108BD9-81ED-4DB2-BD59-A6C34878D82A}">
                    <a16:rowId xmlns:a16="http://schemas.microsoft.com/office/drawing/2014/main" val="2359296516"/>
                  </a:ext>
                </a:extLst>
              </a:tr>
              <a:tr h="7355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42 783,45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102 658,34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40 931,46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38 294,99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31 332,75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extLst>
                  <a:ext uri="{0D108BD9-81ED-4DB2-BD59-A6C34878D82A}">
                    <a16:rowId xmlns:a16="http://schemas.microsoft.com/office/drawing/2014/main" val="1406322109"/>
                  </a:ext>
                </a:extLst>
              </a:tr>
              <a:tr h="59011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45801,81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112298,56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44278,40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40435,78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32816,91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946" marR="57946" marT="0" marB="0" anchor="ctr"/>
                </a:tc>
                <a:extLst>
                  <a:ext uri="{0D108BD9-81ED-4DB2-BD59-A6C34878D82A}">
                    <a16:rowId xmlns:a16="http://schemas.microsoft.com/office/drawing/2014/main" val="165379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676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FDDF4-5E5F-4266-BD01-618D384D0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V="1">
            <a:off x="506035" y="560953"/>
            <a:ext cx="10853131" cy="45719"/>
          </a:xfrm>
        </p:spPr>
        <p:txBody>
          <a:bodyPr rtlCol="0" anchor="ctr" anchorCtr="0">
            <a:normAutofit fontScale="90000"/>
          </a:bodyPr>
          <a:lstStyle/>
          <a:p>
            <a:pPr rtl="0"/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4A36D853-EA47-4D86-90A0-8A1FAEE00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23</a:t>
            </a:fld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B47D30-5F0A-85F0-6ABF-D057291033AD}"/>
              </a:ext>
            </a:extLst>
          </p:cNvPr>
          <p:cNvSpPr txBox="1"/>
          <p:nvPr/>
        </p:nvSpPr>
        <p:spPr>
          <a:xfrm>
            <a:off x="506034" y="560953"/>
            <a:ext cx="1120149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В последние годы государственное задание ГБУЗ СПНБ выполнялось в полном объёме.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молодых врачей-специалистов на постоянную работу в подразделения ГБУЗ СПНБ сказалось на эффективности оказания медицинской помощи пациентам.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кадрового потенциала среднего и младшего медицинского персонала позволило значительно повысить качество оказания медицинской помощи пациентам.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Благодаря выделению министерством здравоохранения достаточных средств, удалось в значительной степени обновить материально-техническую базу медицинской организации, приобрести новое современное медицинское оборудование, которое позволило повысить качество оказания медицинской помощи. Проведённые капитальные и текущие ремонты, позволили в значительной степени благоустроить помещения и территорию больницы.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Предприняты адекватные меры, направленные на обеспечение противопожарной безопасности и антитеррористической защищённости.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Улучшились основные финансово-экономические показатели учреждения,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в полном объёме выполняются этапы «Дорожной карты» по повышению уровня заработной платы сотрудников.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Проведённый анализ показывает, стабильное улучшение основных статистических показателей работы медицинской организации.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Проделана большая работа по информатизации и подключению ГБУЗ СПНБ к региональному сегменту ЕГИСЗ. </a:t>
            </a:r>
          </a:p>
        </p:txBody>
      </p:sp>
      <p:sp>
        <p:nvSpPr>
          <p:cNvPr id="18" name="Нижний колонтитул 13">
            <a:extLst>
              <a:ext uri="{FF2B5EF4-FFF2-40B4-BE49-F238E27FC236}">
                <a16:creationId xmlns:a16="http://schemas.microsoft.com/office/drawing/2014/main" id="{6DF7923D-F7CC-6972-690F-98E78F215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9" name="Дата 12">
            <a:extLst>
              <a:ext uri="{FF2B5EF4-FFF2-40B4-BE49-F238E27FC236}">
                <a16:creationId xmlns:a16="http://schemas.microsoft.com/office/drawing/2014/main" id="{5C7EDFC3-A4D1-62CB-78AD-8BE65327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</p:spTree>
    <p:extLst>
      <p:ext uri="{BB962C8B-B14F-4D97-AF65-F5344CB8AC3E}">
        <p14:creationId xmlns:p14="http://schemas.microsoft.com/office/powerpoint/2010/main" val="2809739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FDDF4-5E5F-4266-BD01-618D384D0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035" y="606672"/>
            <a:ext cx="10993549" cy="1475013"/>
          </a:xfrm>
        </p:spPr>
        <p:txBody>
          <a:bodyPr rtlCol="0" anchor="ctr" anchorCtr="0">
            <a:normAutofit fontScale="90000"/>
          </a:bodyPr>
          <a:lstStyle/>
          <a:p>
            <a:pPr rtl="0"/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4A36D853-EA47-4D86-90A0-8A1FAEE00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24</a:t>
            </a:fld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B47D30-5F0A-85F0-6ABF-D057291033AD}"/>
              </a:ext>
            </a:extLst>
          </p:cNvPr>
          <p:cNvSpPr txBox="1"/>
          <p:nvPr/>
        </p:nvSpPr>
        <p:spPr>
          <a:xfrm>
            <a:off x="581192" y="450761"/>
            <a:ext cx="111263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Запланировано: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продолжать работу по укомплектованию штатов учреждения квалифицированным медицинским персоналом;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стимулировать медицинский персонал к повышению профессионального уровня и получению ими квалификационных категорий.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обновлять основные фонды за счет приобретения медицинского оборудования и хозяйственного инвентаря.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продолжить текущие и капитальные ремонты зданий и помещений больницы.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продолжить работу, направленную на улучшение качественных показателей функционирования медицинской организации и на улучшение внутри- и межведомственного взаимодействия при решении медицинских и социальных вопросов пациентов.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продолжить оптимизация коечного фонда с целью улучшения показателей его работы.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13">
            <a:extLst>
              <a:ext uri="{FF2B5EF4-FFF2-40B4-BE49-F238E27FC236}">
                <a16:creationId xmlns:a16="http://schemas.microsoft.com/office/drawing/2014/main" id="{F8390FE0-255A-03AF-0A29-C357B3FB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4" name="Дата 12">
            <a:extLst>
              <a:ext uri="{FF2B5EF4-FFF2-40B4-BE49-F238E27FC236}">
                <a16:creationId xmlns:a16="http://schemas.microsoft.com/office/drawing/2014/main" id="{3EAE4762-284A-DAD8-F405-30CAD8BCD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</p:spTree>
    <p:extLst>
      <p:ext uri="{BB962C8B-B14F-4D97-AF65-F5344CB8AC3E}">
        <p14:creationId xmlns:p14="http://schemas.microsoft.com/office/powerpoint/2010/main" val="2152913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FDDF4-5E5F-4266-BD01-618D384D0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035" y="606673"/>
            <a:ext cx="10993549" cy="726472"/>
          </a:xfrm>
        </p:spPr>
        <p:txBody>
          <a:bodyPr rtlCol="0" anchor="ctr" anchorCtr="0"/>
          <a:lstStyle/>
          <a:p>
            <a:pPr algn="ctr" rt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Коллектив ГБУЗ СПНБ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4A36D853-EA47-4D86-90A0-8A1FAEE00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25</a:t>
            </a:fld>
            <a:endParaRPr lang="ru-RU"/>
          </a:p>
        </p:txBody>
      </p:sp>
      <p:sp>
        <p:nvSpPr>
          <p:cNvPr id="3" name="Нижний колонтитул 13">
            <a:extLst>
              <a:ext uri="{FF2B5EF4-FFF2-40B4-BE49-F238E27FC236}">
                <a16:creationId xmlns:a16="http://schemas.microsoft.com/office/drawing/2014/main" id="{F8390FE0-255A-03AF-0A29-C357B3FB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4" name="Дата 12">
            <a:extLst>
              <a:ext uri="{FF2B5EF4-FFF2-40B4-BE49-F238E27FC236}">
                <a16:creationId xmlns:a16="http://schemas.microsoft.com/office/drawing/2014/main" id="{3EAE4762-284A-DAD8-F405-30CAD8BCD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6" y="1934207"/>
            <a:ext cx="5449499" cy="38097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03" y="1934207"/>
            <a:ext cx="6061034" cy="380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64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0FB38-0113-4F80-BBD4-A9C97FF40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539" y="2190516"/>
            <a:ext cx="8538067" cy="323961"/>
          </a:xfrm>
        </p:spPr>
        <p:txBody>
          <a:bodyPr rtlCol="0">
            <a:noAutofit/>
          </a:bodyPr>
          <a:lstStyle/>
          <a:p>
            <a:pPr rtl="0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982AA6-9E74-43FC-B452-142C7571D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39" y="2918876"/>
            <a:ext cx="3568661" cy="3634486"/>
          </a:xfrm>
        </p:spPr>
        <p:txBody>
          <a:bodyPr rtlCol="0">
            <a:normAutofit/>
          </a:bodyPr>
          <a:lstStyle/>
          <a:p>
            <a:pPr rtl="0"/>
            <a:r>
              <a:rPr lang="en-US" sz="2400" b="0" i="0" u="none" strike="noStrike" dirty="0">
                <a:solidFill>
                  <a:srgbClr val="68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spnb@miackuban.ru</a:t>
            </a:r>
            <a:endParaRPr lang="ru-RU" sz="2400" b="0" i="0" u="none" strike="noStrike" dirty="0">
              <a:solidFill>
                <a:srgbClr val="68252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https://www.kuban-spnb.ru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(86157) 79-0-36, 79-0-31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CA1D5C-ABCD-48FB-A0C7-C03E482B4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dirty="0"/>
              <a:t>2023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D02592-7100-4441-BFBA-8C5F8B65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smtClean="0"/>
              <a:t>26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641231-32CF-2BA8-7C19-A1F2497F3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200" y="2820473"/>
            <a:ext cx="7469848" cy="3446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7F27D2-7D1D-B6FE-1371-D2F023875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6241" y="378635"/>
            <a:ext cx="2153807" cy="215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19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9A0B9DDD-5A75-438F-8748-02EC3B86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3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26" y="615297"/>
            <a:ext cx="11292605" cy="565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6287" y="6284500"/>
            <a:ext cx="2391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Архивное фото 1930 г.</a:t>
            </a:r>
          </a:p>
        </p:txBody>
      </p:sp>
    </p:spTree>
    <p:extLst>
      <p:ext uri="{BB962C8B-B14F-4D97-AF65-F5344CB8AC3E}">
        <p14:creationId xmlns:p14="http://schemas.microsoft.com/office/powerpoint/2010/main" val="3154638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9A0B9DDD-5A75-438F-8748-02EC3B86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4</a:t>
            </a:fld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04309CE-18B0-C423-2F69-1820E7295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31" y="587801"/>
            <a:ext cx="7051043" cy="61226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1A6C1E-3A38-F966-9EC7-8AED7FABA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4409" y="587802"/>
            <a:ext cx="1149866" cy="11498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A27119-EBF4-FE88-1A88-30A58AB97712}"/>
              </a:ext>
            </a:extLst>
          </p:cNvPr>
          <p:cNvSpPr txBox="1"/>
          <p:nvPr/>
        </p:nvSpPr>
        <p:spPr>
          <a:xfrm>
            <a:off x="64294" y="743991"/>
            <a:ext cx="44307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Районы обслуживания больницы: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Кореновский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- 83 363 чел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Кавказский район - 116 926 чел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Выселковский район - 54 641 чел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Тихорецкий район - 109 557 чел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Каневской район - 97 243 чел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Павловский район - 61 146 чел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Калининский район - 50 015 чел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Новопокровский район - 41 158 чел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Белоглинский район - 29 588 чел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больнице проходят обследование и лечение около 5 тысяч пациентов.</a:t>
            </a:r>
          </a:p>
          <a:p>
            <a:endParaRPr lang="ru-RU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A286D3-BDD7-0B16-0DFD-83AB4B61E769}"/>
              </a:ext>
            </a:extLst>
          </p:cNvPr>
          <p:cNvSpPr txBox="1"/>
          <p:nvPr/>
        </p:nvSpPr>
        <p:spPr>
          <a:xfrm>
            <a:off x="132159" y="5695265"/>
            <a:ext cx="415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*Численность постоянного населения Российской Федерации по муниципальным образованиям на 1 января 2023 года (с учётом итогов Всероссийской переписи населения 2020 г.). Федеральная служба государственной статистики (18 августа 2023).</a:t>
            </a:r>
          </a:p>
        </p:txBody>
      </p:sp>
    </p:spTree>
    <p:extLst>
      <p:ext uri="{BB962C8B-B14F-4D97-AF65-F5344CB8AC3E}">
        <p14:creationId xmlns:p14="http://schemas.microsoft.com/office/powerpoint/2010/main" val="1004472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C271D-D3EB-4A78-9929-4B8E740B5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0730"/>
            <a:ext cx="3475915" cy="783745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больницы: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10F1C6-68F4-48F7-97E9-343EE7513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740" y="1464469"/>
            <a:ext cx="3475915" cy="3678303"/>
          </a:xfrm>
        </p:spPr>
        <p:txBody>
          <a:bodyPr rtlCol="0"/>
          <a:lstStyle/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 учреждения на сегодняшний день функционируют 11 стационарных отделений на 700 коек, из которых 685 круглосуточных и 15 коек дневного стационара</a:t>
            </a:r>
          </a:p>
          <a:p>
            <a:pPr rtl="0"/>
            <a:endParaRPr lang="ru-RU" b="1" dirty="0"/>
          </a:p>
          <a:p>
            <a:pPr rtl="0"/>
            <a:endParaRPr lang="ru-RU" b="1" dirty="0"/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9C838D91-2BF9-4595-90F6-6E2D751F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r>
              <a:rPr lang="ru-RU" dirty="0"/>
              <a:t>Главный врач ГБУЗ СПНБ, кандидат медицинских наук </a:t>
            </a:r>
          </a:p>
          <a:p>
            <a:pPr rtl="0"/>
            <a:r>
              <a:rPr lang="ru-RU" dirty="0"/>
              <a:t>КОРОЛЬ И.С.</a:t>
            </a:r>
          </a:p>
        </p:txBody>
      </p:sp>
      <p:sp>
        <p:nvSpPr>
          <p:cNvPr id="13" name="Дата 12">
            <a:extLst>
              <a:ext uri="{FF2B5EF4-FFF2-40B4-BE49-F238E27FC236}">
                <a16:creationId xmlns:a16="http://schemas.microsoft.com/office/drawing/2014/main" id="{0C174766-9DFA-4FE2-802E-A1E979457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7E05EE0A-8EAF-4145-9C58-570DD877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5</a:t>
            </a:fld>
            <a:endParaRPr lang="ru-RU"/>
          </a:p>
        </p:txBody>
      </p:sp>
      <p:pic>
        <p:nvPicPr>
          <p:cNvPr id="17" name="Рисунок 7">
            <a:extLst>
              <a:ext uri="{FF2B5EF4-FFF2-40B4-BE49-F238E27FC236}">
                <a16:creationId xmlns:a16="http://schemas.microsoft.com/office/drawing/2014/main" id="{86357C99-DEFC-4892-8C64-EF1482AB3E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08" r="1008"/>
          <a:stretch/>
        </p:blipFill>
        <p:spPr>
          <a:xfrm>
            <a:off x="3930848" y="321972"/>
            <a:ext cx="7757915" cy="6284889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98013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210F1C6-68F4-48F7-97E9-343EE7513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184" y="730730"/>
            <a:ext cx="8103060" cy="4037823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ru-RU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больнице функционируют 9 </a:t>
            </a:r>
            <a:r>
              <a:rPr lang="ru-RU" sz="2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общепсихиатрических</a:t>
            </a:r>
            <a:r>
              <a:rPr lang="ru-RU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отделений: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женских на 115 коек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мужских на 190 коек,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смешанных по полу на 230 коек.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общепсихиатрическое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отделение для обслуживания детского населения (на 80 коек)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психосоциальной реабилитации (на 80 коек)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оказания психиатрической помощи в экстренной и неотложной формах (на 5 коек). </a:t>
            </a:r>
          </a:p>
          <a:p>
            <a:pPr rtl="0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9C838D91-2BF9-4595-90F6-6E2D751F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3" name="Дата 12">
            <a:extLst>
              <a:ext uri="{FF2B5EF4-FFF2-40B4-BE49-F238E27FC236}">
                <a16:creationId xmlns:a16="http://schemas.microsoft.com/office/drawing/2014/main" id="{0C174766-9DFA-4FE2-802E-A1E979457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7E05EE0A-8EAF-4145-9C58-570DD877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6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A140DF-6655-10C7-D494-E21009DDC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908" y="1313644"/>
            <a:ext cx="2155411" cy="21554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094E00-FE0E-4770-2D5C-ADACF6DB6BB5}"/>
              </a:ext>
            </a:extLst>
          </p:cNvPr>
          <p:cNvSpPr txBox="1"/>
          <p:nvPr/>
        </p:nvSpPr>
        <p:spPr>
          <a:xfrm>
            <a:off x="707230" y="4676731"/>
            <a:ext cx="109035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Кроме того, в больнице функционируют следующие структурные подразделения: приемное отделение; аптека, клинико-диагностическая лаборатория; стоматологический кабинет, физиотерапевтическое отделение, отделение функциональной диагностики,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рентгенкабинет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гинекологический кабинет, архив, пищеблок, котельная, гараж, пищевой склад, материальный склад.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99130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3FACE5-0C67-483B-8BC7-0D4E6D62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7</a:t>
            </a:fld>
            <a:endParaRPr lang="ru-RU" dirty="0"/>
          </a:p>
        </p:txBody>
      </p:sp>
      <p:sp>
        <p:nvSpPr>
          <p:cNvPr id="13" name="Нижний колонтитул 13">
            <a:extLst>
              <a:ext uri="{FF2B5EF4-FFF2-40B4-BE49-F238E27FC236}">
                <a16:creationId xmlns:a16="http://schemas.microsoft.com/office/drawing/2014/main" id="{59A70FE8-2441-12D5-A1E2-40DCA8B6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4" name="Дата 12">
            <a:extLst>
              <a:ext uri="{FF2B5EF4-FFF2-40B4-BE49-F238E27FC236}">
                <a16:creationId xmlns:a16="http://schemas.microsoft.com/office/drawing/2014/main" id="{335136D1-A6C7-F311-5802-A807DE662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EB0091A1-3720-7299-6ED9-881F00863C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3658776"/>
              </p:ext>
            </p:extLst>
          </p:nvPr>
        </p:nvGraphicFramePr>
        <p:xfrm>
          <a:off x="444383" y="623843"/>
          <a:ext cx="11297538" cy="572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51256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3FACE5-0C67-483B-8BC7-0D4E6D62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8</a:t>
            </a:fld>
            <a:endParaRPr lang="ru-RU" dirty="0"/>
          </a:p>
        </p:txBody>
      </p:sp>
      <p:sp>
        <p:nvSpPr>
          <p:cNvPr id="13" name="Нижний колонтитул 13">
            <a:extLst>
              <a:ext uri="{FF2B5EF4-FFF2-40B4-BE49-F238E27FC236}">
                <a16:creationId xmlns:a16="http://schemas.microsoft.com/office/drawing/2014/main" id="{59A70FE8-2441-12D5-A1E2-40DCA8B6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4" name="Дата 12">
            <a:extLst>
              <a:ext uri="{FF2B5EF4-FFF2-40B4-BE49-F238E27FC236}">
                <a16:creationId xmlns:a16="http://schemas.microsoft.com/office/drawing/2014/main" id="{335136D1-A6C7-F311-5802-A807DE662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F97A9C-8240-CDA2-80B9-044F0DF4CE0D}"/>
              </a:ext>
            </a:extLst>
          </p:cNvPr>
          <p:cNvSpPr txBox="1"/>
          <p:nvPr/>
        </p:nvSpPr>
        <p:spPr>
          <a:xfrm>
            <a:off x="405143" y="595001"/>
            <a:ext cx="11029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Показатели работы круглосуточного стационара ГБУЗ СПНБ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период 2015-2022 годы (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расчёте на фактически работающие койки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18C89D1-F656-3D72-3E20-6D95792E86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1586595"/>
              </p:ext>
            </p:extLst>
          </p:nvPr>
        </p:nvGraphicFramePr>
        <p:xfrm>
          <a:off x="538381" y="1286306"/>
          <a:ext cx="10896712" cy="504787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9114">
                  <a:extLst>
                    <a:ext uri="{9D8B030D-6E8A-4147-A177-3AD203B41FA5}">
                      <a16:colId xmlns:a16="http://schemas.microsoft.com/office/drawing/2014/main" val="3801650500"/>
                    </a:ext>
                  </a:extLst>
                </a:gridCol>
                <a:gridCol w="892376">
                  <a:extLst>
                    <a:ext uri="{9D8B030D-6E8A-4147-A177-3AD203B41FA5}">
                      <a16:colId xmlns:a16="http://schemas.microsoft.com/office/drawing/2014/main" val="1274102184"/>
                    </a:ext>
                  </a:extLst>
                </a:gridCol>
                <a:gridCol w="1210746">
                  <a:extLst>
                    <a:ext uri="{9D8B030D-6E8A-4147-A177-3AD203B41FA5}">
                      <a16:colId xmlns:a16="http://schemas.microsoft.com/office/drawing/2014/main" val="2566696029"/>
                    </a:ext>
                  </a:extLst>
                </a:gridCol>
                <a:gridCol w="1210746">
                  <a:extLst>
                    <a:ext uri="{9D8B030D-6E8A-4147-A177-3AD203B41FA5}">
                      <a16:colId xmlns:a16="http://schemas.microsoft.com/office/drawing/2014/main" val="3893089093"/>
                    </a:ext>
                  </a:extLst>
                </a:gridCol>
                <a:gridCol w="1210746">
                  <a:extLst>
                    <a:ext uri="{9D8B030D-6E8A-4147-A177-3AD203B41FA5}">
                      <a16:colId xmlns:a16="http://schemas.microsoft.com/office/drawing/2014/main" val="766670645"/>
                    </a:ext>
                  </a:extLst>
                </a:gridCol>
                <a:gridCol w="1210746">
                  <a:extLst>
                    <a:ext uri="{9D8B030D-6E8A-4147-A177-3AD203B41FA5}">
                      <a16:colId xmlns:a16="http://schemas.microsoft.com/office/drawing/2014/main" val="4199516051"/>
                    </a:ext>
                  </a:extLst>
                </a:gridCol>
                <a:gridCol w="1210746">
                  <a:extLst>
                    <a:ext uri="{9D8B030D-6E8A-4147-A177-3AD203B41FA5}">
                      <a16:colId xmlns:a16="http://schemas.microsoft.com/office/drawing/2014/main" val="2852269888"/>
                    </a:ext>
                  </a:extLst>
                </a:gridCol>
                <a:gridCol w="1210746">
                  <a:extLst>
                    <a:ext uri="{9D8B030D-6E8A-4147-A177-3AD203B41FA5}">
                      <a16:colId xmlns:a16="http://schemas.microsoft.com/office/drawing/2014/main" val="2162412000"/>
                    </a:ext>
                  </a:extLst>
                </a:gridCol>
                <a:gridCol w="1210746">
                  <a:extLst>
                    <a:ext uri="{9D8B030D-6E8A-4147-A177-3AD203B41FA5}">
                      <a16:colId xmlns:a16="http://schemas.microsoft.com/office/drawing/2014/main" val="2053085127"/>
                    </a:ext>
                  </a:extLst>
                </a:gridCol>
              </a:tblGrid>
              <a:tr h="2506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Показатель/год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5220376"/>
                  </a:ext>
                </a:extLst>
              </a:tr>
              <a:tr h="9511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 работающий коечный фонд круглосуточного стационара (коек)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6313604"/>
                  </a:ext>
                </a:extLst>
              </a:tr>
              <a:tr h="6341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ежедневное число больных (человек)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572,5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608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626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634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533,6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559,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590,3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1389771"/>
                  </a:ext>
                </a:extLst>
              </a:tr>
              <a:tr h="6341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Загруженность стационара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91,8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77,9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81,7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86,2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2093043"/>
                  </a:ext>
                </a:extLst>
              </a:tr>
              <a:tr h="554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Функция койки (дней)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280,5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285,1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298,3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314,5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3233006"/>
                  </a:ext>
                </a:extLst>
              </a:tr>
              <a:tr h="554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койко-дней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223000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223000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227000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238380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238380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238380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238380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230375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6781701"/>
                  </a:ext>
                </a:extLst>
              </a:tr>
              <a:tr h="554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выполнения плана койко-дней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81,9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85,7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8012614"/>
                  </a:ext>
                </a:extLst>
              </a:tr>
              <a:tr h="475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государственного задания (%)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6024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568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FD9EFA-1B10-4B11-9CB4-DF21A3A8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smtClean="0"/>
              <a:pPr rtl="0"/>
              <a:t>9</a:t>
            </a:fld>
            <a:endParaRPr lang="ru-RU"/>
          </a:p>
        </p:txBody>
      </p:sp>
      <p:sp>
        <p:nvSpPr>
          <p:cNvPr id="9" name="Нижний колонтитул 13">
            <a:extLst>
              <a:ext uri="{FF2B5EF4-FFF2-40B4-BE49-F238E27FC236}">
                <a16:creationId xmlns:a16="http://schemas.microsoft.com/office/drawing/2014/main" id="{B94A0467-0F80-D06D-90AF-7E9E2A9FA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0" name="Дата 12">
            <a:extLst>
              <a:ext uri="{FF2B5EF4-FFF2-40B4-BE49-F238E27FC236}">
                <a16:creationId xmlns:a16="http://schemas.microsoft.com/office/drawing/2014/main" id="{EEED6749-6E25-8D3E-2789-352FA722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r>
              <a:rPr lang="ru-RU" dirty="0"/>
              <a:t>20.09.2023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C6996-7658-FCA4-2F5A-D38446BB2832}"/>
              </a:ext>
            </a:extLst>
          </p:cNvPr>
          <p:cNvSpPr txBox="1"/>
          <p:nvPr/>
        </p:nvSpPr>
        <p:spPr>
          <a:xfrm>
            <a:off x="484118" y="607219"/>
            <a:ext cx="109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МЕДИЦИНСКОЙ ДЕЯТЕЛЬНОСТИ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27E4CCA-67F0-BD2C-3FAC-B428F4602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990082"/>
              </p:ext>
            </p:extLst>
          </p:nvPr>
        </p:nvGraphicFramePr>
        <p:xfrm>
          <a:off x="631392" y="994919"/>
          <a:ext cx="10775125" cy="5424191"/>
        </p:xfrm>
        <a:graphic>
          <a:graphicData uri="http://schemas.openxmlformats.org/drawingml/2006/table">
            <a:tbl>
              <a:tblPr firstRow="1" firstCol="1" bandRow="1" bandCol="1">
                <a:tableStyleId>{93296810-A885-4BE3-A3E7-6D5BEEA58F35}</a:tableStyleId>
              </a:tblPr>
              <a:tblGrid>
                <a:gridCol w="2510696">
                  <a:extLst>
                    <a:ext uri="{9D8B030D-6E8A-4147-A177-3AD203B41FA5}">
                      <a16:colId xmlns:a16="http://schemas.microsoft.com/office/drawing/2014/main" val="288580468"/>
                    </a:ext>
                  </a:extLst>
                </a:gridCol>
                <a:gridCol w="1549921">
                  <a:extLst>
                    <a:ext uri="{9D8B030D-6E8A-4147-A177-3AD203B41FA5}">
                      <a16:colId xmlns:a16="http://schemas.microsoft.com/office/drawing/2014/main" val="2789814932"/>
                    </a:ext>
                  </a:extLst>
                </a:gridCol>
                <a:gridCol w="1704037">
                  <a:extLst>
                    <a:ext uri="{9D8B030D-6E8A-4147-A177-3AD203B41FA5}">
                      <a16:colId xmlns:a16="http://schemas.microsoft.com/office/drawing/2014/main" val="2522723392"/>
                    </a:ext>
                  </a:extLst>
                </a:gridCol>
                <a:gridCol w="1548831">
                  <a:extLst>
                    <a:ext uri="{9D8B030D-6E8A-4147-A177-3AD203B41FA5}">
                      <a16:colId xmlns:a16="http://schemas.microsoft.com/office/drawing/2014/main" val="2851092173"/>
                    </a:ext>
                  </a:extLst>
                </a:gridCol>
                <a:gridCol w="1705133">
                  <a:extLst>
                    <a:ext uri="{9D8B030D-6E8A-4147-A177-3AD203B41FA5}">
                      <a16:colId xmlns:a16="http://schemas.microsoft.com/office/drawing/2014/main" val="3371740825"/>
                    </a:ext>
                  </a:extLst>
                </a:gridCol>
                <a:gridCol w="1756507">
                  <a:extLst>
                    <a:ext uri="{9D8B030D-6E8A-4147-A177-3AD203B41FA5}">
                      <a16:colId xmlns:a16="http://schemas.microsoft.com/office/drawing/2014/main" val="2811847200"/>
                    </a:ext>
                  </a:extLst>
                </a:gridCol>
              </a:tblGrid>
              <a:tr h="53887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 defTabSz="358775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extLst>
                  <a:ext uri="{0D108BD9-81ED-4DB2-BD59-A6C34878D82A}">
                    <a16:rowId xmlns:a16="http://schemas.microsoft.com/office/drawing/2014/main" val="4233692649"/>
                  </a:ext>
                </a:extLst>
              </a:tr>
              <a:tr h="269437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5070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extLst>
                  <a:ext uri="{0D108BD9-81ED-4DB2-BD59-A6C34878D82A}">
                    <a16:rowId xmlns:a16="http://schemas.microsoft.com/office/drawing/2014/main" val="2629590141"/>
                  </a:ext>
                </a:extLst>
              </a:tr>
              <a:tr h="2694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Выбыло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5070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extLst>
                  <a:ext uri="{0D108BD9-81ED-4DB2-BD59-A6C34878D82A}">
                    <a16:rowId xmlns:a16="http://schemas.microsoft.com/office/drawing/2014/main" val="414074727"/>
                  </a:ext>
                </a:extLst>
              </a:tr>
              <a:tr h="53887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госзадания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extLst>
                  <a:ext uri="{0D108BD9-81ED-4DB2-BD59-A6C34878D82A}">
                    <a16:rowId xmlns:a16="http://schemas.microsoft.com/office/drawing/2014/main" val="2241377352"/>
                  </a:ext>
                </a:extLst>
              </a:tr>
              <a:tr h="269437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Функция койки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338,0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335,1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285,1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298,3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314,5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extLst>
                  <a:ext uri="{0D108BD9-81ED-4DB2-BD59-A6C34878D82A}">
                    <a16:rowId xmlns:a16="http://schemas.microsoft.com/office/drawing/2014/main" val="1033330475"/>
                  </a:ext>
                </a:extLst>
              </a:tr>
              <a:tr h="2694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койки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extLst>
                  <a:ext uri="{0D108BD9-81ED-4DB2-BD59-A6C34878D82A}">
                    <a16:rowId xmlns:a16="http://schemas.microsoft.com/office/drawing/2014/main" val="1958521325"/>
                  </a:ext>
                </a:extLst>
              </a:tr>
              <a:tr h="2694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Летальность,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.(%)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0,60%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0,66%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extLst>
                  <a:ext uri="{0D108BD9-81ED-4DB2-BD59-A6C34878D82A}">
                    <a16:rowId xmlns:a16="http://schemas.microsoft.com/office/drawing/2014/main" val="4264053472"/>
                  </a:ext>
                </a:extLst>
              </a:tr>
              <a:tr h="53887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Регоспитализация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.(%)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extLst>
                  <a:ext uri="{0D108BD9-81ED-4DB2-BD59-A6C34878D82A}">
                    <a16:rowId xmlns:a16="http://schemas.microsoft.com/office/drawing/2014/main" val="2689817162"/>
                  </a:ext>
                </a:extLst>
              </a:tr>
              <a:tr h="103507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 длительность пребывания больного на койке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marL="0" marR="1275715" indent="0" algn="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extLst>
                  <a:ext uri="{0D108BD9-81ED-4DB2-BD59-A6C34878D82A}">
                    <a16:rowId xmlns:a16="http://schemas.microsoft.com/office/drawing/2014/main" val="2813043914"/>
                  </a:ext>
                </a:extLst>
              </a:tr>
              <a:tr h="80831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Госпитализировано недобровольно по ст.29 (% от поступивших)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2,2%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2,4%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2,5%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extLst>
                  <a:ext uri="{0D108BD9-81ED-4DB2-BD59-A6C34878D82A}">
                    <a16:rowId xmlns:a16="http://schemas.microsoft.com/office/drawing/2014/main" val="136507218"/>
                  </a:ext>
                </a:extLst>
              </a:tr>
              <a:tr h="53887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Переведено из стационара в ПНИ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360" marR="36360" marT="0" marB="0" anchor="ctr"/>
                </a:tc>
                <a:extLst>
                  <a:ext uri="{0D108BD9-81ED-4DB2-BD59-A6C34878D82A}">
                    <a16:rowId xmlns:a16="http://schemas.microsoft.com/office/drawing/2014/main" val="1350691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23766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Custom 10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465359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2848759_TF45205285_Win32" id="{1F672F42-192F-4518-A2AA-4F9347221532}" vid="{076F144B-10AA-426F-9187-CAE43F24D58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608ECE-840A-4514-AD05-0950FC5D30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333985-6DEC-4BB6-B360-FFFEFA02249A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5470C9DA-ADC8-49D9-B223-6D54C6FB7BE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Дивиденд</Template>
  <TotalTime>631</TotalTime>
  <Words>1807</Words>
  <Application>Microsoft Macintosh PowerPoint</Application>
  <PresentationFormat>Широкоэкранный</PresentationFormat>
  <Paragraphs>813</Paragraphs>
  <Slides>26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Corbel</vt:lpstr>
      <vt:lpstr>Times New Roman</vt:lpstr>
      <vt:lpstr>Wingdings 2</vt:lpstr>
      <vt:lpstr>DividendVTI</vt:lpstr>
      <vt:lpstr>Особенности организации стационарной психиатрической помощи в сельской местности на примере ГБУЗ СПНБ МЗ КК</vt:lpstr>
      <vt:lpstr>Презентация PowerPoint</vt:lpstr>
      <vt:lpstr>Презентация PowerPoint</vt:lpstr>
      <vt:lpstr>Презентация PowerPoint</vt:lpstr>
      <vt:lpstr>Структура больницы: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      </vt:lpstr>
      <vt:lpstr>Творческий Коллектив ГБУЗ СПНБ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организации стационарной психиатрической помощи в сельской местности на примере ГБУЗ СПНБ МЗ КК</dc:title>
  <dc:creator>Евгений Дарьин</dc:creator>
  <cp:lastModifiedBy>Emilia Kolomiets</cp:lastModifiedBy>
  <cp:revision>74</cp:revision>
  <dcterms:created xsi:type="dcterms:W3CDTF">2023-09-18T17:45:00Z</dcterms:created>
  <dcterms:modified xsi:type="dcterms:W3CDTF">2023-11-23T07:48:03Z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