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notesMasterIdLst>
    <p:notesMasterId r:id="rId69"/>
  </p:notesMasterIdLst>
  <p:sldIdLst>
    <p:sldId id="288" r:id="rId2"/>
    <p:sldId id="289" r:id="rId3"/>
    <p:sldId id="5752" r:id="rId4"/>
    <p:sldId id="5741" r:id="rId5"/>
    <p:sldId id="5742" r:id="rId6"/>
    <p:sldId id="5743" r:id="rId7"/>
    <p:sldId id="5744" r:id="rId8"/>
    <p:sldId id="5745" r:id="rId9"/>
    <p:sldId id="5746" r:id="rId10"/>
    <p:sldId id="5747" r:id="rId11"/>
    <p:sldId id="5748" r:id="rId12"/>
    <p:sldId id="5749" r:id="rId13"/>
    <p:sldId id="5750" r:id="rId14"/>
    <p:sldId id="5751" r:id="rId15"/>
    <p:sldId id="5753" r:id="rId16"/>
    <p:sldId id="5735" r:id="rId17"/>
    <p:sldId id="5736" r:id="rId18"/>
    <p:sldId id="5737" r:id="rId19"/>
    <p:sldId id="5738" r:id="rId20"/>
    <p:sldId id="5739" r:id="rId21"/>
    <p:sldId id="5740" r:id="rId22"/>
    <p:sldId id="271" r:id="rId23"/>
    <p:sldId id="258" r:id="rId24"/>
    <p:sldId id="260" r:id="rId25"/>
    <p:sldId id="261" r:id="rId26"/>
    <p:sldId id="5754" r:id="rId27"/>
    <p:sldId id="5755" r:id="rId28"/>
    <p:sldId id="281" r:id="rId29"/>
    <p:sldId id="264" r:id="rId30"/>
    <p:sldId id="265" r:id="rId31"/>
    <p:sldId id="266" r:id="rId32"/>
    <p:sldId id="267" r:id="rId33"/>
    <p:sldId id="284" r:id="rId34"/>
    <p:sldId id="283" r:id="rId35"/>
    <p:sldId id="268" r:id="rId36"/>
    <p:sldId id="269" r:id="rId37"/>
    <p:sldId id="416" r:id="rId38"/>
    <p:sldId id="5719" r:id="rId39"/>
    <p:sldId id="5720" r:id="rId40"/>
    <p:sldId id="5721" r:id="rId41"/>
    <p:sldId id="5722" r:id="rId42"/>
    <p:sldId id="5723" r:id="rId43"/>
    <p:sldId id="5724" r:id="rId44"/>
    <p:sldId id="5705" r:id="rId45"/>
    <p:sldId id="5706" r:id="rId46"/>
    <p:sldId id="5707" r:id="rId47"/>
    <p:sldId id="5708" r:id="rId48"/>
    <p:sldId id="5709" r:id="rId49"/>
    <p:sldId id="5710" r:id="rId50"/>
    <p:sldId id="5711" r:id="rId51"/>
    <p:sldId id="5712" r:id="rId52"/>
    <p:sldId id="5713" r:id="rId53"/>
    <p:sldId id="5714" r:id="rId54"/>
    <p:sldId id="5715" r:id="rId55"/>
    <p:sldId id="5716" r:id="rId56"/>
    <p:sldId id="5717" r:id="rId57"/>
    <p:sldId id="5718" r:id="rId58"/>
    <p:sldId id="5728" r:id="rId59"/>
    <p:sldId id="5726" r:id="rId60"/>
    <p:sldId id="5729" r:id="rId61"/>
    <p:sldId id="5730" r:id="rId62"/>
    <p:sldId id="5731" r:id="rId63"/>
    <p:sldId id="5732" r:id="rId64"/>
    <p:sldId id="5733" r:id="rId65"/>
    <p:sldId id="5734" r:id="rId66"/>
    <p:sldId id="333" r:id="rId67"/>
    <p:sldId id="297" r:id="rId68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FCE47C"/>
    <a:srgbClr val="9A004F"/>
    <a:srgbClr val="993300"/>
    <a:srgbClr val="B40000"/>
    <a:srgbClr val="00AFCA"/>
    <a:srgbClr val="97C600"/>
    <a:srgbClr val="FF6600"/>
    <a:srgbClr val="FF9933"/>
    <a:srgbClr val="FFBE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CA28E02-FA59-4044-B707-ED75C2C8937F}" v="251" dt="2023-09-07T21:34:56.1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26"/>
    <p:restoredTop sz="93400" autoAdjust="0"/>
  </p:normalViewPr>
  <p:slideViewPr>
    <p:cSldViewPr>
      <p:cViewPr varScale="1">
        <p:scale>
          <a:sx n="124" d="100"/>
          <a:sy n="124" d="100"/>
        </p:scale>
        <p:origin x="1672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64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FF6600"/>
            </a:solidFill>
          </c:spPr>
          <c:dPt>
            <c:idx val="0"/>
            <c:bubble3D val="0"/>
            <c:spPr>
              <a:solidFill>
                <a:srgbClr val="FF66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92CA-45BB-BCE9-411B2FB23E1E}"/>
              </c:ext>
            </c:extLst>
          </c:dPt>
          <c:dPt>
            <c:idx val="1"/>
            <c:bubble3D val="0"/>
            <c:explosion val="1"/>
            <c:spPr>
              <a:solidFill>
                <a:srgbClr val="00AFCA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92CA-45BB-BCE9-411B2FB23E1E}"/>
              </c:ext>
            </c:extLst>
          </c:dPt>
          <c:dPt>
            <c:idx val="2"/>
            <c:bubble3D val="0"/>
            <c:explosion val="5"/>
            <c:spPr>
              <a:solidFill>
                <a:srgbClr val="97C6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92CA-45BB-BCE9-411B2FB23E1E}"/>
              </c:ext>
            </c:extLst>
          </c:dPt>
          <c:cat>
            <c:numRef>
              <c:f>Sheet1!$A$2:$A$4</c:f>
              <c:numCache>
                <c:formatCode>General</c:formatCode>
                <c:ptCount val="3"/>
                <c:pt idx="0">
                  <c:v>1</c:v>
                </c:pt>
                <c:pt idx="1">
                  <c:v>2</c:v>
                </c:pt>
                <c:pt idx="2">
                  <c:v>3</c:v>
                </c:pt>
              </c:numCache>
            </c:numRef>
          </c:cat>
          <c:val>
            <c:numRef>
              <c:f>Sheet1!$B$2:$B$4</c:f>
              <c:numCache>
                <c:formatCode>0%</c:formatCode>
                <c:ptCount val="3"/>
                <c:pt idx="0">
                  <c:v>0.15</c:v>
                </c:pt>
                <c:pt idx="1">
                  <c:v>0.25</c:v>
                </c:pt>
                <c:pt idx="2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CA-45BB-BCE9-411B2FB23E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2A56F86-FF33-45BE-9133-3103F302E966}" type="doc">
      <dgm:prSet loTypeId="urn:microsoft.com/office/officeart/2005/8/layout/hierarchy1" loCatId="hierarchy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593E169A-1298-43F1-A4C3-098C94233DD3}">
      <dgm:prSet/>
      <dgm:spPr/>
      <dgm:t>
        <a:bodyPr/>
        <a:lstStyle/>
        <a:p>
          <a:r>
            <a:rPr lang="en-US" dirty="0"/>
            <a:t>De – </a:t>
          </a:r>
          <a:r>
            <a:rPr lang="ru-RU" dirty="0"/>
            <a:t>приставка для усиления смысла</a:t>
          </a:r>
          <a:endParaRPr lang="en-US" dirty="0"/>
        </a:p>
      </dgm:t>
    </dgm:pt>
    <dgm:pt modelId="{12FD2523-ABF0-4D5E-80ED-4B189F0DE66F}" type="parTrans" cxnId="{007B5F61-1C64-4EBF-A6DC-DD1ACD01E777}">
      <dgm:prSet/>
      <dgm:spPr/>
      <dgm:t>
        <a:bodyPr/>
        <a:lstStyle/>
        <a:p>
          <a:endParaRPr lang="en-US"/>
        </a:p>
      </dgm:t>
    </dgm:pt>
    <dgm:pt modelId="{35703117-451E-4ABD-8194-1613CD5DF11F}" type="sibTrans" cxnId="{007B5F61-1C64-4EBF-A6DC-DD1ACD01E777}">
      <dgm:prSet/>
      <dgm:spPr/>
      <dgm:t>
        <a:bodyPr/>
        <a:lstStyle/>
        <a:p>
          <a:endParaRPr lang="en-US"/>
        </a:p>
      </dgm:t>
    </dgm:pt>
    <dgm:pt modelId="{785751D2-E1FE-41D4-81D8-3ECAF7A90DEA}">
      <dgm:prSet/>
      <dgm:spPr/>
      <dgm:t>
        <a:bodyPr/>
        <a:lstStyle/>
        <a:p>
          <a:r>
            <a:rPr lang="en-US"/>
            <a:t>Pressum</a:t>
          </a:r>
          <a:r>
            <a:rPr lang="ru-RU"/>
            <a:t> (лат.) – угнетать, давить</a:t>
          </a:r>
          <a:endParaRPr lang="en-US"/>
        </a:p>
      </dgm:t>
    </dgm:pt>
    <dgm:pt modelId="{94044D76-462F-4BC7-A8C7-FF41A2685B3B}" type="parTrans" cxnId="{7765DC71-2CBD-4F0E-8B2C-37A573B266CB}">
      <dgm:prSet/>
      <dgm:spPr/>
      <dgm:t>
        <a:bodyPr/>
        <a:lstStyle/>
        <a:p>
          <a:endParaRPr lang="en-US"/>
        </a:p>
      </dgm:t>
    </dgm:pt>
    <dgm:pt modelId="{8EA0D39E-B665-4E4B-B610-638AEF75A000}" type="sibTrans" cxnId="{7765DC71-2CBD-4F0E-8B2C-37A573B266CB}">
      <dgm:prSet/>
      <dgm:spPr/>
      <dgm:t>
        <a:bodyPr/>
        <a:lstStyle/>
        <a:p>
          <a:endParaRPr lang="en-US"/>
        </a:p>
      </dgm:t>
    </dgm:pt>
    <dgm:pt modelId="{6BFEE688-462D-486E-B158-7DE612A7BFCA}">
      <dgm:prSet/>
      <dgm:spPr/>
      <dgm:t>
        <a:bodyPr/>
        <a:lstStyle/>
        <a:p>
          <a:r>
            <a:rPr lang="ru-RU"/>
            <a:t>Термин ввел в обиход Эмиль Крепелин в конце </a:t>
          </a:r>
          <a:r>
            <a:rPr lang="en-US"/>
            <a:t>XIX </a:t>
          </a:r>
          <a:r>
            <a:rPr lang="ru-RU"/>
            <a:t>в. Вместо устаревшего понятия «меланхолия»</a:t>
          </a:r>
          <a:endParaRPr lang="en-US"/>
        </a:p>
      </dgm:t>
    </dgm:pt>
    <dgm:pt modelId="{B47EB523-C5DA-4FC6-BD45-529262EB21FA}" type="parTrans" cxnId="{080BC2BC-06B2-4498-A492-6C8C49111BFD}">
      <dgm:prSet/>
      <dgm:spPr/>
      <dgm:t>
        <a:bodyPr/>
        <a:lstStyle/>
        <a:p>
          <a:endParaRPr lang="en-US"/>
        </a:p>
      </dgm:t>
    </dgm:pt>
    <dgm:pt modelId="{57350C91-A02F-4515-A77A-4FCC669D25B4}" type="sibTrans" cxnId="{080BC2BC-06B2-4498-A492-6C8C49111BFD}">
      <dgm:prSet/>
      <dgm:spPr/>
      <dgm:t>
        <a:bodyPr/>
        <a:lstStyle/>
        <a:p>
          <a:endParaRPr lang="en-US"/>
        </a:p>
      </dgm:t>
    </dgm:pt>
    <dgm:pt modelId="{1F61CB51-A7C2-0340-83D2-4E79B2F7D77A}" type="pres">
      <dgm:prSet presAssocID="{12A56F86-FF33-45BE-9133-3103F302E96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7CAD2D6-E51F-CF41-8E10-8907AF82576B}" type="pres">
      <dgm:prSet presAssocID="{593E169A-1298-43F1-A4C3-098C94233DD3}" presName="hierRoot1" presStyleCnt="0"/>
      <dgm:spPr/>
    </dgm:pt>
    <dgm:pt modelId="{D7E65199-5038-B94A-A5D9-C7148FDD91F7}" type="pres">
      <dgm:prSet presAssocID="{593E169A-1298-43F1-A4C3-098C94233DD3}" presName="composite" presStyleCnt="0"/>
      <dgm:spPr/>
    </dgm:pt>
    <dgm:pt modelId="{C98A7BD5-B95B-104C-AD79-E04931C935CE}" type="pres">
      <dgm:prSet presAssocID="{593E169A-1298-43F1-A4C3-098C94233DD3}" presName="background" presStyleLbl="node0" presStyleIdx="0" presStyleCnt="3"/>
      <dgm:spPr/>
    </dgm:pt>
    <dgm:pt modelId="{B5100BE7-AF13-BE4A-81BE-A7B776E440FE}" type="pres">
      <dgm:prSet presAssocID="{593E169A-1298-43F1-A4C3-098C94233DD3}" presName="text" presStyleLbl="fgAcc0" presStyleIdx="0" presStyleCnt="3">
        <dgm:presLayoutVars>
          <dgm:chPref val="3"/>
        </dgm:presLayoutVars>
      </dgm:prSet>
      <dgm:spPr/>
    </dgm:pt>
    <dgm:pt modelId="{1BAA9D29-9342-E548-95B7-A72C9C2CC46F}" type="pres">
      <dgm:prSet presAssocID="{593E169A-1298-43F1-A4C3-098C94233DD3}" presName="hierChild2" presStyleCnt="0"/>
      <dgm:spPr/>
    </dgm:pt>
    <dgm:pt modelId="{2D875BEA-FA39-4B4A-8E3E-762C0FA92527}" type="pres">
      <dgm:prSet presAssocID="{785751D2-E1FE-41D4-81D8-3ECAF7A90DEA}" presName="hierRoot1" presStyleCnt="0"/>
      <dgm:spPr/>
    </dgm:pt>
    <dgm:pt modelId="{DD5441AE-8A84-4043-AAA9-12707432B701}" type="pres">
      <dgm:prSet presAssocID="{785751D2-E1FE-41D4-81D8-3ECAF7A90DEA}" presName="composite" presStyleCnt="0"/>
      <dgm:spPr/>
    </dgm:pt>
    <dgm:pt modelId="{8E8E7A19-FA01-9D47-9A09-73AF197D6B1C}" type="pres">
      <dgm:prSet presAssocID="{785751D2-E1FE-41D4-81D8-3ECAF7A90DEA}" presName="background" presStyleLbl="node0" presStyleIdx="1" presStyleCnt="3"/>
      <dgm:spPr/>
    </dgm:pt>
    <dgm:pt modelId="{BBB32902-5749-F542-8A83-A8C0F43A2D02}" type="pres">
      <dgm:prSet presAssocID="{785751D2-E1FE-41D4-81D8-3ECAF7A90DEA}" presName="text" presStyleLbl="fgAcc0" presStyleIdx="1" presStyleCnt="3">
        <dgm:presLayoutVars>
          <dgm:chPref val="3"/>
        </dgm:presLayoutVars>
      </dgm:prSet>
      <dgm:spPr/>
    </dgm:pt>
    <dgm:pt modelId="{E1DF8570-C15F-1C40-B23A-9AC49B7BEFF8}" type="pres">
      <dgm:prSet presAssocID="{785751D2-E1FE-41D4-81D8-3ECAF7A90DEA}" presName="hierChild2" presStyleCnt="0"/>
      <dgm:spPr/>
    </dgm:pt>
    <dgm:pt modelId="{FC91AC3A-780B-5845-8590-7EAF72ECC685}" type="pres">
      <dgm:prSet presAssocID="{6BFEE688-462D-486E-B158-7DE612A7BFCA}" presName="hierRoot1" presStyleCnt="0"/>
      <dgm:spPr/>
    </dgm:pt>
    <dgm:pt modelId="{EE19EA41-5766-8E42-9DED-A20159E9BB52}" type="pres">
      <dgm:prSet presAssocID="{6BFEE688-462D-486E-B158-7DE612A7BFCA}" presName="composite" presStyleCnt="0"/>
      <dgm:spPr/>
    </dgm:pt>
    <dgm:pt modelId="{BDAA7ADD-5AAB-8141-A316-9816DB897D41}" type="pres">
      <dgm:prSet presAssocID="{6BFEE688-462D-486E-B158-7DE612A7BFCA}" presName="background" presStyleLbl="node0" presStyleIdx="2" presStyleCnt="3"/>
      <dgm:spPr/>
    </dgm:pt>
    <dgm:pt modelId="{50E41611-201B-AC4A-8CF9-B4CD29831F3F}" type="pres">
      <dgm:prSet presAssocID="{6BFEE688-462D-486E-B158-7DE612A7BFCA}" presName="text" presStyleLbl="fgAcc0" presStyleIdx="2" presStyleCnt="3">
        <dgm:presLayoutVars>
          <dgm:chPref val="3"/>
        </dgm:presLayoutVars>
      </dgm:prSet>
      <dgm:spPr/>
    </dgm:pt>
    <dgm:pt modelId="{383D37A8-8D30-2642-B296-EEBB08D1F72C}" type="pres">
      <dgm:prSet presAssocID="{6BFEE688-462D-486E-B158-7DE612A7BFCA}" presName="hierChild2" presStyleCnt="0"/>
      <dgm:spPr/>
    </dgm:pt>
  </dgm:ptLst>
  <dgm:cxnLst>
    <dgm:cxn modelId="{E96A8312-F5DC-CA45-B070-D901EB4ECEE7}" type="presOf" srcId="{785751D2-E1FE-41D4-81D8-3ECAF7A90DEA}" destId="{BBB32902-5749-F542-8A83-A8C0F43A2D02}" srcOrd="0" destOrd="0" presId="urn:microsoft.com/office/officeart/2005/8/layout/hierarchy1"/>
    <dgm:cxn modelId="{72B6C012-08F7-E041-B928-DF9230667575}" type="presOf" srcId="{593E169A-1298-43F1-A4C3-098C94233DD3}" destId="{B5100BE7-AF13-BE4A-81BE-A7B776E440FE}" srcOrd="0" destOrd="0" presId="urn:microsoft.com/office/officeart/2005/8/layout/hierarchy1"/>
    <dgm:cxn modelId="{A810A545-9DA1-9F49-BE09-03EEC032F0E7}" type="presOf" srcId="{6BFEE688-462D-486E-B158-7DE612A7BFCA}" destId="{50E41611-201B-AC4A-8CF9-B4CD29831F3F}" srcOrd="0" destOrd="0" presId="urn:microsoft.com/office/officeart/2005/8/layout/hierarchy1"/>
    <dgm:cxn modelId="{007B5F61-1C64-4EBF-A6DC-DD1ACD01E777}" srcId="{12A56F86-FF33-45BE-9133-3103F302E966}" destId="{593E169A-1298-43F1-A4C3-098C94233DD3}" srcOrd="0" destOrd="0" parTransId="{12FD2523-ABF0-4D5E-80ED-4B189F0DE66F}" sibTransId="{35703117-451E-4ABD-8194-1613CD5DF11F}"/>
    <dgm:cxn modelId="{7765DC71-2CBD-4F0E-8B2C-37A573B266CB}" srcId="{12A56F86-FF33-45BE-9133-3103F302E966}" destId="{785751D2-E1FE-41D4-81D8-3ECAF7A90DEA}" srcOrd="1" destOrd="0" parTransId="{94044D76-462F-4BC7-A8C7-FF41A2685B3B}" sibTransId="{8EA0D39E-B665-4E4B-B610-638AEF75A000}"/>
    <dgm:cxn modelId="{080BC2BC-06B2-4498-A492-6C8C49111BFD}" srcId="{12A56F86-FF33-45BE-9133-3103F302E966}" destId="{6BFEE688-462D-486E-B158-7DE612A7BFCA}" srcOrd="2" destOrd="0" parTransId="{B47EB523-C5DA-4FC6-BD45-529262EB21FA}" sibTransId="{57350C91-A02F-4515-A77A-4FCC669D25B4}"/>
    <dgm:cxn modelId="{B73C6EE2-C678-5449-AA8F-03CA6F50EB99}" type="presOf" srcId="{12A56F86-FF33-45BE-9133-3103F302E966}" destId="{1F61CB51-A7C2-0340-83D2-4E79B2F7D77A}" srcOrd="0" destOrd="0" presId="urn:microsoft.com/office/officeart/2005/8/layout/hierarchy1"/>
    <dgm:cxn modelId="{5805BA30-8D98-F340-9C97-23986BB03521}" type="presParOf" srcId="{1F61CB51-A7C2-0340-83D2-4E79B2F7D77A}" destId="{97CAD2D6-E51F-CF41-8E10-8907AF82576B}" srcOrd="0" destOrd="0" presId="urn:microsoft.com/office/officeart/2005/8/layout/hierarchy1"/>
    <dgm:cxn modelId="{A9C4AEB8-E06E-4340-9610-4671D74170A3}" type="presParOf" srcId="{97CAD2D6-E51F-CF41-8E10-8907AF82576B}" destId="{D7E65199-5038-B94A-A5D9-C7148FDD91F7}" srcOrd="0" destOrd="0" presId="urn:microsoft.com/office/officeart/2005/8/layout/hierarchy1"/>
    <dgm:cxn modelId="{B391E7AC-9907-5B44-919F-177337903FBA}" type="presParOf" srcId="{D7E65199-5038-B94A-A5D9-C7148FDD91F7}" destId="{C98A7BD5-B95B-104C-AD79-E04931C935CE}" srcOrd="0" destOrd="0" presId="urn:microsoft.com/office/officeart/2005/8/layout/hierarchy1"/>
    <dgm:cxn modelId="{489FC82E-A743-E840-B84C-BC4F8EE701E6}" type="presParOf" srcId="{D7E65199-5038-B94A-A5D9-C7148FDD91F7}" destId="{B5100BE7-AF13-BE4A-81BE-A7B776E440FE}" srcOrd="1" destOrd="0" presId="urn:microsoft.com/office/officeart/2005/8/layout/hierarchy1"/>
    <dgm:cxn modelId="{4C4F5F84-0D6D-F34C-A9B0-7765543C254A}" type="presParOf" srcId="{97CAD2D6-E51F-CF41-8E10-8907AF82576B}" destId="{1BAA9D29-9342-E548-95B7-A72C9C2CC46F}" srcOrd="1" destOrd="0" presId="urn:microsoft.com/office/officeart/2005/8/layout/hierarchy1"/>
    <dgm:cxn modelId="{448821F4-32C9-184B-957E-1B7E47970248}" type="presParOf" srcId="{1F61CB51-A7C2-0340-83D2-4E79B2F7D77A}" destId="{2D875BEA-FA39-4B4A-8E3E-762C0FA92527}" srcOrd="1" destOrd="0" presId="urn:microsoft.com/office/officeart/2005/8/layout/hierarchy1"/>
    <dgm:cxn modelId="{285BD3DB-4974-104F-9339-B23B1C5631C8}" type="presParOf" srcId="{2D875BEA-FA39-4B4A-8E3E-762C0FA92527}" destId="{DD5441AE-8A84-4043-AAA9-12707432B701}" srcOrd="0" destOrd="0" presId="urn:microsoft.com/office/officeart/2005/8/layout/hierarchy1"/>
    <dgm:cxn modelId="{195EDF6E-D087-5141-BD1F-6BFFB445B18D}" type="presParOf" srcId="{DD5441AE-8A84-4043-AAA9-12707432B701}" destId="{8E8E7A19-FA01-9D47-9A09-73AF197D6B1C}" srcOrd="0" destOrd="0" presId="urn:microsoft.com/office/officeart/2005/8/layout/hierarchy1"/>
    <dgm:cxn modelId="{4B4E32D7-55F8-5B44-BF1C-8D4CFF77CFAB}" type="presParOf" srcId="{DD5441AE-8A84-4043-AAA9-12707432B701}" destId="{BBB32902-5749-F542-8A83-A8C0F43A2D02}" srcOrd="1" destOrd="0" presId="urn:microsoft.com/office/officeart/2005/8/layout/hierarchy1"/>
    <dgm:cxn modelId="{74D1861E-A0E7-994F-8B72-D5115A91259B}" type="presParOf" srcId="{2D875BEA-FA39-4B4A-8E3E-762C0FA92527}" destId="{E1DF8570-C15F-1C40-B23A-9AC49B7BEFF8}" srcOrd="1" destOrd="0" presId="urn:microsoft.com/office/officeart/2005/8/layout/hierarchy1"/>
    <dgm:cxn modelId="{FC1EE612-23A3-4A4D-858B-D89A172DDCD6}" type="presParOf" srcId="{1F61CB51-A7C2-0340-83D2-4E79B2F7D77A}" destId="{FC91AC3A-780B-5845-8590-7EAF72ECC685}" srcOrd="2" destOrd="0" presId="urn:microsoft.com/office/officeart/2005/8/layout/hierarchy1"/>
    <dgm:cxn modelId="{02405D05-AF04-0E4F-9852-C9BE63DBC4F4}" type="presParOf" srcId="{FC91AC3A-780B-5845-8590-7EAF72ECC685}" destId="{EE19EA41-5766-8E42-9DED-A20159E9BB52}" srcOrd="0" destOrd="0" presId="urn:microsoft.com/office/officeart/2005/8/layout/hierarchy1"/>
    <dgm:cxn modelId="{0A071136-7104-5C47-9D29-BA0CC3A33567}" type="presParOf" srcId="{EE19EA41-5766-8E42-9DED-A20159E9BB52}" destId="{BDAA7ADD-5AAB-8141-A316-9816DB897D41}" srcOrd="0" destOrd="0" presId="urn:microsoft.com/office/officeart/2005/8/layout/hierarchy1"/>
    <dgm:cxn modelId="{AD669DDC-E71D-8B45-81F9-D0D67F17B926}" type="presParOf" srcId="{EE19EA41-5766-8E42-9DED-A20159E9BB52}" destId="{50E41611-201B-AC4A-8CF9-B4CD29831F3F}" srcOrd="1" destOrd="0" presId="urn:microsoft.com/office/officeart/2005/8/layout/hierarchy1"/>
    <dgm:cxn modelId="{7697044C-4DA7-0C44-9F93-605F9E4ED5FE}" type="presParOf" srcId="{FC91AC3A-780B-5845-8590-7EAF72ECC685}" destId="{383D37A8-8D30-2642-B296-EEBB08D1F72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2721D13-6227-472B-B856-CC3808541161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592D33CE-413C-4E60-ADF2-C9930F6E96B9}">
      <dgm:prSet/>
      <dgm:spPr/>
      <dgm:t>
        <a:bodyPr/>
        <a:lstStyle/>
        <a:p>
          <a:r>
            <a:rPr lang="ru-RU"/>
            <a:t>Основа депрессии - </a:t>
          </a:r>
          <a:r>
            <a:rPr lang="ru-RU" b="1"/>
            <a:t>АНГЕДОНИЯ</a:t>
          </a:r>
          <a:endParaRPr lang="en-US"/>
        </a:p>
      </dgm:t>
    </dgm:pt>
    <dgm:pt modelId="{6197D037-EF70-4AC5-A31A-A33F10D8EA82}" type="parTrans" cxnId="{64BC3695-CF90-4CA4-8FBA-9AD91CA311C9}">
      <dgm:prSet/>
      <dgm:spPr/>
      <dgm:t>
        <a:bodyPr/>
        <a:lstStyle/>
        <a:p>
          <a:endParaRPr lang="en-US"/>
        </a:p>
      </dgm:t>
    </dgm:pt>
    <dgm:pt modelId="{A5003438-6107-4349-ACFA-746D7F8496F3}" type="sibTrans" cxnId="{64BC3695-CF90-4CA4-8FBA-9AD91CA311C9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4F3D8840-4208-4703-840E-19D7D40C6437}">
      <dgm:prSet/>
      <dgm:spPr/>
      <dgm:t>
        <a:bodyPr/>
        <a:lstStyle/>
        <a:p>
          <a:r>
            <a:rPr lang="ru-RU"/>
            <a:t>Депрессия – результат сужения объема эмоционального реагирования,</a:t>
          </a:r>
          <a:endParaRPr lang="en-US"/>
        </a:p>
      </dgm:t>
    </dgm:pt>
    <dgm:pt modelId="{8B97F8A7-D624-4594-9B14-6DF252816475}" type="parTrans" cxnId="{D2F21141-498F-4B5D-B1BA-AA9752527536}">
      <dgm:prSet/>
      <dgm:spPr/>
      <dgm:t>
        <a:bodyPr/>
        <a:lstStyle/>
        <a:p>
          <a:endParaRPr lang="en-US"/>
        </a:p>
      </dgm:t>
    </dgm:pt>
    <dgm:pt modelId="{CF7207B8-3797-4D55-97D7-E9F75CB787A1}" type="sibTrans" cxnId="{D2F21141-498F-4B5D-B1BA-AA9752527536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8DD2E9E1-6CFB-4C98-9E11-20E2F2CCC7C4}">
      <dgm:prSet/>
      <dgm:spPr/>
      <dgm:t>
        <a:bodyPr/>
        <a:lstStyle/>
        <a:p>
          <a:r>
            <a:rPr lang="ru-RU" dirty="0"/>
            <a:t>сужения до переживания только отрицательных эмоций</a:t>
          </a:r>
          <a:endParaRPr lang="en-US" dirty="0"/>
        </a:p>
      </dgm:t>
    </dgm:pt>
    <dgm:pt modelId="{72F07F6F-38FA-48B0-8E08-8F6656C9CCC2}" type="parTrans" cxnId="{14A6E01B-3C18-414E-BADF-9F87ACC29A7D}">
      <dgm:prSet/>
      <dgm:spPr/>
      <dgm:t>
        <a:bodyPr/>
        <a:lstStyle/>
        <a:p>
          <a:endParaRPr lang="en-US"/>
        </a:p>
      </dgm:t>
    </dgm:pt>
    <dgm:pt modelId="{387E4745-7A16-4D24-A7BF-DF6A3B6657CF}" type="sibTrans" cxnId="{14A6E01B-3C18-414E-BADF-9F87ACC29A7D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8640B8B5-AF29-B243-A20C-A8FF56241F78}" type="pres">
      <dgm:prSet presAssocID="{C2721D13-6227-472B-B856-CC3808541161}" presName="Name0" presStyleCnt="0">
        <dgm:presLayoutVars>
          <dgm:animLvl val="lvl"/>
          <dgm:resizeHandles val="exact"/>
        </dgm:presLayoutVars>
      </dgm:prSet>
      <dgm:spPr/>
    </dgm:pt>
    <dgm:pt modelId="{8C0F92BC-1B79-094C-BF4E-C5241C48DE9E}" type="pres">
      <dgm:prSet presAssocID="{592D33CE-413C-4E60-ADF2-C9930F6E96B9}" presName="compositeNode" presStyleCnt="0">
        <dgm:presLayoutVars>
          <dgm:bulletEnabled val="1"/>
        </dgm:presLayoutVars>
      </dgm:prSet>
      <dgm:spPr/>
    </dgm:pt>
    <dgm:pt modelId="{5F116924-D084-5642-A518-27DEFC6621EF}" type="pres">
      <dgm:prSet presAssocID="{592D33CE-413C-4E60-ADF2-C9930F6E96B9}" presName="bgRect" presStyleLbl="bgAccFollowNode1" presStyleIdx="0" presStyleCnt="3"/>
      <dgm:spPr/>
    </dgm:pt>
    <dgm:pt modelId="{4A90031C-F016-9841-8B88-12BDD61C2F24}" type="pres">
      <dgm:prSet presAssocID="{A5003438-6107-4349-ACFA-746D7F8496F3}" presName="sibTransNodeCircle" presStyleLbl="alignNode1" presStyleIdx="0" presStyleCnt="6">
        <dgm:presLayoutVars>
          <dgm:chMax val="0"/>
          <dgm:bulletEnabled/>
        </dgm:presLayoutVars>
      </dgm:prSet>
      <dgm:spPr/>
    </dgm:pt>
    <dgm:pt modelId="{5E9B5B0A-9070-6C41-AA52-CF4A799E380E}" type="pres">
      <dgm:prSet presAssocID="{592D33CE-413C-4E60-ADF2-C9930F6E96B9}" presName="bottomLine" presStyleLbl="alignNode1" presStyleIdx="1" presStyleCnt="6">
        <dgm:presLayoutVars/>
      </dgm:prSet>
      <dgm:spPr/>
    </dgm:pt>
    <dgm:pt modelId="{13B829BA-EFBF-5C44-B183-3AC139B4A14E}" type="pres">
      <dgm:prSet presAssocID="{592D33CE-413C-4E60-ADF2-C9930F6E96B9}" presName="nodeText" presStyleLbl="bgAccFollowNode1" presStyleIdx="0" presStyleCnt="3">
        <dgm:presLayoutVars>
          <dgm:bulletEnabled val="1"/>
        </dgm:presLayoutVars>
      </dgm:prSet>
      <dgm:spPr/>
    </dgm:pt>
    <dgm:pt modelId="{DE66347C-0756-304C-A46F-87B3FCEF445B}" type="pres">
      <dgm:prSet presAssocID="{A5003438-6107-4349-ACFA-746D7F8496F3}" presName="sibTrans" presStyleCnt="0"/>
      <dgm:spPr/>
    </dgm:pt>
    <dgm:pt modelId="{1F0FED40-4417-D24A-A332-1278412CF0BB}" type="pres">
      <dgm:prSet presAssocID="{4F3D8840-4208-4703-840E-19D7D40C6437}" presName="compositeNode" presStyleCnt="0">
        <dgm:presLayoutVars>
          <dgm:bulletEnabled val="1"/>
        </dgm:presLayoutVars>
      </dgm:prSet>
      <dgm:spPr/>
    </dgm:pt>
    <dgm:pt modelId="{51864542-EACE-2940-B268-9D150C4B9D81}" type="pres">
      <dgm:prSet presAssocID="{4F3D8840-4208-4703-840E-19D7D40C6437}" presName="bgRect" presStyleLbl="bgAccFollowNode1" presStyleIdx="1" presStyleCnt="3"/>
      <dgm:spPr/>
    </dgm:pt>
    <dgm:pt modelId="{27D3B9F5-63D9-0547-866B-69DC11D98AAB}" type="pres">
      <dgm:prSet presAssocID="{CF7207B8-3797-4D55-97D7-E9F75CB787A1}" presName="sibTransNodeCircle" presStyleLbl="alignNode1" presStyleIdx="2" presStyleCnt="6">
        <dgm:presLayoutVars>
          <dgm:chMax val="0"/>
          <dgm:bulletEnabled/>
        </dgm:presLayoutVars>
      </dgm:prSet>
      <dgm:spPr/>
    </dgm:pt>
    <dgm:pt modelId="{5AEB003E-7A29-3E41-BBBA-903A402DD3CC}" type="pres">
      <dgm:prSet presAssocID="{4F3D8840-4208-4703-840E-19D7D40C6437}" presName="bottomLine" presStyleLbl="alignNode1" presStyleIdx="3" presStyleCnt="6">
        <dgm:presLayoutVars/>
      </dgm:prSet>
      <dgm:spPr/>
    </dgm:pt>
    <dgm:pt modelId="{FDD5FD6D-B687-A54E-9E50-814227110A41}" type="pres">
      <dgm:prSet presAssocID="{4F3D8840-4208-4703-840E-19D7D40C6437}" presName="nodeText" presStyleLbl="bgAccFollowNode1" presStyleIdx="1" presStyleCnt="3">
        <dgm:presLayoutVars>
          <dgm:bulletEnabled val="1"/>
        </dgm:presLayoutVars>
      </dgm:prSet>
      <dgm:spPr/>
    </dgm:pt>
    <dgm:pt modelId="{8B2CC40B-B984-2442-BDB2-7468BD741C2E}" type="pres">
      <dgm:prSet presAssocID="{CF7207B8-3797-4D55-97D7-E9F75CB787A1}" presName="sibTrans" presStyleCnt="0"/>
      <dgm:spPr/>
    </dgm:pt>
    <dgm:pt modelId="{34637824-8A01-B641-8C87-6272807A6A94}" type="pres">
      <dgm:prSet presAssocID="{8DD2E9E1-6CFB-4C98-9E11-20E2F2CCC7C4}" presName="compositeNode" presStyleCnt="0">
        <dgm:presLayoutVars>
          <dgm:bulletEnabled val="1"/>
        </dgm:presLayoutVars>
      </dgm:prSet>
      <dgm:spPr/>
    </dgm:pt>
    <dgm:pt modelId="{BAF3B04B-8AE0-4A4D-8D07-E31D87C3D16E}" type="pres">
      <dgm:prSet presAssocID="{8DD2E9E1-6CFB-4C98-9E11-20E2F2CCC7C4}" presName="bgRect" presStyleLbl="bgAccFollowNode1" presStyleIdx="2" presStyleCnt="3"/>
      <dgm:spPr/>
    </dgm:pt>
    <dgm:pt modelId="{0B7FF4A2-908F-6F4C-8CAC-A76176384AF1}" type="pres">
      <dgm:prSet presAssocID="{387E4745-7A16-4D24-A7BF-DF6A3B6657CF}" presName="sibTransNodeCircle" presStyleLbl="alignNode1" presStyleIdx="4" presStyleCnt="6">
        <dgm:presLayoutVars>
          <dgm:chMax val="0"/>
          <dgm:bulletEnabled/>
        </dgm:presLayoutVars>
      </dgm:prSet>
      <dgm:spPr/>
    </dgm:pt>
    <dgm:pt modelId="{74CAF65C-9DAE-AC42-A356-A14DD1C92C8D}" type="pres">
      <dgm:prSet presAssocID="{8DD2E9E1-6CFB-4C98-9E11-20E2F2CCC7C4}" presName="bottomLine" presStyleLbl="alignNode1" presStyleIdx="5" presStyleCnt="6">
        <dgm:presLayoutVars/>
      </dgm:prSet>
      <dgm:spPr/>
    </dgm:pt>
    <dgm:pt modelId="{62173E73-3561-764A-9F72-9CD432B6AE21}" type="pres">
      <dgm:prSet presAssocID="{8DD2E9E1-6CFB-4C98-9E11-20E2F2CCC7C4}" presName="nodeText" presStyleLbl="bgAccFollowNode1" presStyleIdx="2" presStyleCnt="3">
        <dgm:presLayoutVars>
          <dgm:bulletEnabled val="1"/>
        </dgm:presLayoutVars>
      </dgm:prSet>
      <dgm:spPr/>
    </dgm:pt>
  </dgm:ptLst>
  <dgm:cxnLst>
    <dgm:cxn modelId="{FFE4CC16-CE4D-2840-BF04-91A59DF23119}" type="presOf" srcId="{C2721D13-6227-472B-B856-CC3808541161}" destId="{8640B8B5-AF29-B243-A20C-A8FF56241F78}" srcOrd="0" destOrd="0" presId="urn:microsoft.com/office/officeart/2016/7/layout/BasicLinearProcessNumbered"/>
    <dgm:cxn modelId="{14A6E01B-3C18-414E-BADF-9F87ACC29A7D}" srcId="{C2721D13-6227-472B-B856-CC3808541161}" destId="{8DD2E9E1-6CFB-4C98-9E11-20E2F2CCC7C4}" srcOrd="2" destOrd="0" parTransId="{72F07F6F-38FA-48B0-8E08-8F6656C9CCC2}" sibTransId="{387E4745-7A16-4D24-A7BF-DF6A3B6657CF}"/>
    <dgm:cxn modelId="{7F09052A-6D1A-0C46-A661-6CE3C690B8A5}" type="presOf" srcId="{A5003438-6107-4349-ACFA-746D7F8496F3}" destId="{4A90031C-F016-9841-8B88-12BDD61C2F24}" srcOrd="0" destOrd="0" presId="urn:microsoft.com/office/officeart/2016/7/layout/BasicLinearProcessNumbered"/>
    <dgm:cxn modelId="{0F431C38-9A01-CB45-980A-0534B299B2AE}" type="presOf" srcId="{8DD2E9E1-6CFB-4C98-9E11-20E2F2CCC7C4}" destId="{62173E73-3561-764A-9F72-9CD432B6AE21}" srcOrd="1" destOrd="0" presId="urn:microsoft.com/office/officeart/2016/7/layout/BasicLinearProcessNumbered"/>
    <dgm:cxn modelId="{BCC5A93D-63D8-FD4B-9108-28B54EFFED90}" type="presOf" srcId="{4F3D8840-4208-4703-840E-19D7D40C6437}" destId="{51864542-EACE-2940-B268-9D150C4B9D81}" srcOrd="0" destOrd="0" presId="urn:microsoft.com/office/officeart/2016/7/layout/BasicLinearProcessNumbered"/>
    <dgm:cxn modelId="{D2F21141-498F-4B5D-B1BA-AA9752527536}" srcId="{C2721D13-6227-472B-B856-CC3808541161}" destId="{4F3D8840-4208-4703-840E-19D7D40C6437}" srcOrd="1" destOrd="0" parTransId="{8B97F8A7-D624-4594-9B14-6DF252816475}" sibTransId="{CF7207B8-3797-4D55-97D7-E9F75CB787A1}"/>
    <dgm:cxn modelId="{8B820058-6C39-1D45-ADA2-FCB38C9000AD}" type="presOf" srcId="{592D33CE-413C-4E60-ADF2-C9930F6E96B9}" destId="{13B829BA-EFBF-5C44-B183-3AC139B4A14E}" srcOrd="1" destOrd="0" presId="urn:microsoft.com/office/officeart/2016/7/layout/BasicLinearProcessNumbered"/>
    <dgm:cxn modelId="{64BC3695-CF90-4CA4-8FBA-9AD91CA311C9}" srcId="{C2721D13-6227-472B-B856-CC3808541161}" destId="{592D33CE-413C-4E60-ADF2-C9930F6E96B9}" srcOrd="0" destOrd="0" parTransId="{6197D037-EF70-4AC5-A31A-A33F10D8EA82}" sibTransId="{A5003438-6107-4349-ACFA-746D7F8496F3}"/>
    <dgm:cxn modelId="{15AB5699-4360-0D4B-831C-D6B0EAB45EB6}" type="presOf" srcId="{8DD2E9E1-6CFB-4C98-9E11-20E2F2CCC7C4}" destId="{BAF3B04B-8AE0-4A4D-8D07-E31D87C3D16E}" srcOrd="0" destOrd="0" presId="urn:microsoft.com/office/officeart/2016/7/layout/BasicLinearProcessNumbered"/>
    <dgm:cxn modelId="{C5DBF6BB-6B33-A24A-888F-F9B0C75600C2}" type="presOf" srcId="{387E4745-7A16-4D24-A7BF-DF6A3B6657CF}" destId="{0B7FF4A2-908F-6F4C-8CAC-A76176384AF1}" srcOrd="0" destOrd="0" presId="urn:microsoft.com/office/officeart/2016/7/layout/BasicLinearProcessNumbered"/>
    <dgm:cxn modelId="{9E9BCCCE-0049-1B40-B151-5306F1D069BE}" type="presOf" srcId="{CF7207B8-3797-4D55-97D7-E9F75CB787A1}" destId="{27D3B9F5-63D9-0547-866B-69DC11D98AAB}" srcOrd="0" destOrd="0" presId="urn:microsoft.com/office/officeart/2016/7/layout/BasicLinearProcessNumbered"/>
    <dgm:cxn modelId="{3C100AE2-235C-5844-AE16-708D23C2D95E}" type="presOf" srcId="{4F3D8840-4208-4703-840E-19D7D40C6437}" destId="{FDD5FD6D-B687-A54E-9E50-814227110A41}" srcOrd="1" destOrd="0" presId="urn:microsoft.com/office/officeart/2016/7/layout/BasicLinearProcessNumbered"/>
    <dgm:cxn modelId="{FDB1B0FF-3938-3B4C-9466-C132C22F7316}" type="presOf" srcId="{592D33CE-413C-4E60-ADF2-C9930F6E96B9}" destId="{5F116924-D084-5642-A518-27DEFC6621EF}" srcOrd="0" destOrd="0" presId="urn:microsoft.com/office/officeart/2016/7/layout/BasicLinearProcessNumbered"/>
    <dgm:cxn modelId="{51C048A1-0803-1F4B-9453-E445D4825418}" type="presParOf" srcId="{8640B8B5-AF29-B243-A20C-A8FF56241F78}" destId="{8C0F92BC-1B79-094C-BF4E-C5241C48DE9E}" srcOrd="0" destOrd="0" presId="urn:microsoft.com/office/officeart/2016/7/layout/BasicLinearProcessNumbered"/>
    <dgm:cxn modelId="{A184FEDC-5C01-E64E-AA7D-216A70A1F1B9}" type="presParOf" srcId="{8C0F92BC-1B79-094C-BF4E-C5241C48DE9E}" destId="{5F116924-D084-5642-A518-27DEFC6621EF}" srcOrd="0" destOrd="0" presId="urn:microsoft.com/office/officeart/2016/7/layout/BasicLinearProcessNumbered"/>
    <dgm:cxn modelId="{5AD03A77-370F-E448-8714-D0C14C61DBF8}" type="presParOf" srcId="{8C0F92BC-1B79-094C-BF4E-C5241C48DE9E}" destId="{4A90031C-F016-9841-8B88-12BDD61C2F24}" srcOrd="1" destOrd="0" presId="urn:microsoft.com/office/officeart/2016/7/layout/BasicLinearProcessNumbered"/>
    <dgm:cxn modelId="{7487C50C-9678-4245-9EB5-8ACFAA2FA191}" type="presParOf" srcId="{8C0F92BC-1B79-094C-BF4E-C5241C48DE9E}" destId="{5E9B5B0A-9070-6C41-AA52-CF4A799E380E}" srcOrd="2" destOrd="0" presId="urn:microsoft.com/office/officeart/2016/7/layout/BasicLinearProcessNumbered"/>
    <dgm:cxn modelId="{A1C476F4-9BB3-A14F-8817-A844830D50AF}" type="presParOf" srcId="{8C0F92BC-1B79-094C-BF4E-C5241C48DE9E}" destId="{13B829BA-EFBF-5C44-B183-3AC139B4A14E}" srcOrd="3" destOrd="0" presId="urn:microsoft.com/office/officeart/2016/7/layout/BasicLinearProcessNumbered"/>
    <dgm:cxn modelId="{15BFF26A-18E6-CF40-8476-3F3AD6746BF9}" type="presParOf" srcId="{8640B8B5-AF29-B243-A20C-A8FF56241F78}" destId="{DE66347C-0756-304C-A46F-87B3FCEF445B}" srcOrd="1" destOrd="0" presId="urn:microsoft.com/office/officeart/2016/7/layout/BasicLinearProcessNumbered"/>
    <dgm:cxn modelId="{932773E1-59DE-F847-9C22-97EA6066130E}" type="presParOf" srcId="{8640B8B5-AF29-B243-A20C-A8FF56241F78}" destId="{1F0FED40-4417-D24A-A332-1278412CF0BB}" srcOrd="2" destOrd="0" presId="urn:microsoft.com/office/officeart/2016/7/layout/BasicLinearProcessNumbered"/>
    <dgm:cxn modelId="{85DA4CF9-159C-8047-80E2-DB3EE3734C0F}" type="presParOf" srcId="{1F0FED40-4417-D24A-A332-1278412CF0BB}" destId="{51864542-EACE-2940-B268-9D150C4B9D81}" srcOrd="0" destOrd="0" presId="urn:microsoft.com/office/officeart/2016/7/layout/BasicLinearProcessNumbered"/>
    <dgm:cxn modelId="{A3BF9BA9-8000-4C4F-8073-FFFBCC086D0B}" type="presParOf" srcId="{1F0FED40-4417-D24A-A332-1278412CF0BB}" destId="{27D3B9F5-63D9-0547-866B-69DC11D98AAB}" srcOrd="1" destOrd="0" presId="urn:microsoft.com/office/officeart/2016/7/layout/BasicLinearProcessNumbered"/>
    <dgm:cxn modelId="{E63549E9-7010-AA4B-AE4E-C42DD413D334}" type="presParOf" srcId="{1F0FED40-4417-D24A-A332-1278412CF0BB}" destId="{5AEB003E-7A29-3E41-BBBA-903A402DD3CC}" srcOrd="2" destOrd="0" presId="urn:microsoft.com/office/officeart/2016/7/layout/BasicLinearProcessNumbered"/>
    <dgm:cxn modelId="{4B9FB0E9-1BC4-544D-91D8-224F6540FC48}" type="presParOf" srcId="{1F0FED40-4417-D24A-A332-1278412CF0BB}" destId="{FDD5FD6D-B687-A54E-9E50-814227110A41}" srcOrd="3" destOrd="0" presId="urn:microsoft.com/office/officeart/2016/7/layout/BasicLinearProcessNumbered"/>
    <dgm:cxn modelId="{FA78596D-5FAD-3E45-8E5E-BC914E7DC1DE}" type="presParOf" srcId="{8640B8B5-AF29-B243-A20C-A8FF56241F78}" destId="{8B2CC40B-B984-2442-BDB2-7468BD741C2E}" srcOrd="3" destOrd="0" presId="urn:microsoft.com/office/officeart/2016/7/layout/BasicLinearProcessNumbered"/>
    <dgm:cxn modelId="{B0CE467F-A291-0B4C-BEB0-F0916251D147}" type="presParOf" srcId="{8640B8B5-AF29-B243-A20C-A8FF56241F78}" destId="{34637824-8A01-B641-8C87-6272807A6A94}" srcOrd="4" destOrd="0" presId="urn:microsoft.com/office/officeart/2016/7/layout/BasicLinearProcessNumbered"/>
    <dgm:cxn modelId="{D75A79A8-A146-4846-84DA-A497EA738BDD}" type="presParOf" srcId="{34637824-8A01-B641-8C87-6272807A6A94}" destId="{BAF3B04B-8AE0-4A4D-8D07-E31D87C3D16E}" srcOrd="0" destOrd="0" presId="urn:microsoft.com/office/officeart/2016/7/layout/BasicLinearProcessNumbered"/>
    <dgm:cxn modelId="{D4F1DAD0-9CB2-574A-AECB-825438723F13}" type="presParOf" srcId="{34637824-8A01-B641-8C87-6272807A6A94}" destId="{0B7FF4A2-908F-6F4C-8CAC-A76176384AF1}" srcOrd="1" destOrd="0" presId="urn:microsoft.com/office/officeart/2016/7/layout/BasicLinearProcessNumbered"/>
    <dgm:cxn modelId="{DD0EA010-4EE4-A848-BCE9-F9F736949005}" type="presParOf" srcId="{34637824-8A01-B641-8C87-6272807A6A94}" destId="{74CAF65C-9DAE-AC42-A356-A14DD1C92C8D}" srcOrd="2" destOrd="0" presId="urn:microsoft.com/office/officeart/2016/7/layout/BasicLinearProcessNumbered"/>
    <dgm:cxn modelId="{4AC322EF-2442-BB45-BFDF-1DC058521E84}" type="presParOf" srcId="{34637824-8A01-B641-8C87-6272807A6A94}" destId="{62173E73-3561-764A-9F72-9CD432B6AE21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4479748-DBC8-483D-9EE8-C6F5B4A2287B}" type="doc">
      <dgm:prSet loTypeId="urn:microsoft.com/office/officeart/2005/8/layout/lProcess3" loCatId="process" qsTypeId="urn:microsoft.com/office/officeart/2005/8/quickstyle/simple5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BB9CB81B-BA01-4109-B720-FEC1B0F0C2F2}">
      <dgm:prSet phldrT="[Текст]" custT="1"/>
      <dgm:spPr>
        <a:xfrm>
          <a:off x="7173" y="135086"/>
          <a:ext cx="2736991" cy="771494"/>
        </a:xfrm>
        <a:gradFill rotWithShape="0">
          <a:gsLst>
            <a:gs pos="3000">
              <a:srgbClr val="80C535"/>
            </a:gs>
            <a:gs pos="100000">
              <a:srgbClr val="CAEECA"/>
            </a:gs>
            <a:gs pos="46000">
              <a:srgbClr val="ABDB77"/>
            </a:gs>
            <a:gs pos="14000">
              <a:srgbClr val="95D054"/>
            </a:gs>
          </a:gsLst>
          <a:lin ang="16200000" scaled="0"/>
        </a:gra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rgbClr val="FFC000">
              <a:hueOff val="0"/>
              <a:satOff val="0"/>
              <a:lumOff val="0"/>
              <a:alphaOff val="0"/>
              <a:satMod val="300000"/>
            </a:srgbClr>
          </a:contourClr>
        </a:sp3d>
      </dgm:spPr>
      <dgm:t>
        <a:bodyPr/>
        <a:lstStyle/>
        <a:p>
          <a:r>
            <a:rPr lang="ru-RU" sz="18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Анксиолитический</a:t>
          </a:r>
        </a:p>
        <a:p>
          <a:r>
            <a:rPr lang="ru-RU" sz="18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 эффект</a:t>
          </a:r>
          <a:r>
            <a:rPr lang="ru-RU" sz="1800" b="1" baseline="300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5</a:t>
          </a:r>
        </a:p>
      </dgm:t>
    </dgm:pt>
    <dgm:pt modelId="{DF8D2128-7805-461A-80C4-1DB29AFE3D44}" type="parTrans" cxnId="{98C096DF-6998-4A01-A1F4-E97931C21D42}">
      <dgm:prSet/>
      <dgm:spPr/>
      <dgm:t>
        <a:bodyPr/>
        <a:lstStyle/>
        <a:p>
          <a:endParaRPr lang="ru-RU"/>
        </a:p>
      </dgm:t>
    </dgm:pt>
    <dgm:pt modelId="{09583BE4-0A2B-4FFE-995C-6F36A21817DC}" type="sibTrans" cxnId="{98C096DF-6998-4A01-A1F4-E97931C21D42}">
      <dgm:prSet/>
      <dgm:spPr/>
      <dgm:t>
        <a:bodyPr/>
        <a:lstStyle/>
        <a:p>
          <a:endParaRPr lang="ru-RU"/>
        </a:p>
      </dgm:t>
    </dgm:pt>
    <dgm:pt modelId="{F90BDD61-7816-4F46-A1F0-E92CA604EA96}">
      <dgm:prSet phldrT="[Текст]" custT="1"/>
      <dgm:spPr>
        <a:xfrm>
          <a:off x="2493429" y="200663"/>
          <a:ext cx="5089071" cy="640340"/>
        </a:xfrm>
        <a:solidFill>
          <a:srgbClr val="92D050">
            <a:lumMod val="20000"/>
            <a:lumOff val="80000"/>
            <a:alpha val="90000"/>
          </a:srgbClr>
        </a:solidFill>
        <a:ln w="9525" cap="flat" cmpd="sng" algn="ctr">
          <a:solidFill>
            <a:srgbClr val="FFC000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ru-RU" sz="2000" b="1" dirty="0">
              <a:solidFill>
                <a:srgbClr val="1B5546"/>
              </a:solidFill>
              <a:latin typeface="Calibri"/>
              <a:ea typeface="+mn-ea"/>
              <a:cs typeface="+mn-cs"/>
            </a:rPr>
            <a:t>Терапия тревожных состояний</a:t>
          </a:r>
          <a:endParaRPr lang="ru-RU" sz="2000" b="1" baseline="30000" dirty="0">
            <a:solidFill>
              <a:srgbClr val="1B5546"/>
            </a:solidFill>
            <a:latin typeface="Calibri"/>
            <a:ea typeface="+mn-ea"/>
            <a:cs typeface="+mn-cs"/>
          </a:endParaRPr>
        </a:p>
      </dgm:t>
    </dgm:pt>
    <dgm:pt modelId="{2C6995ED-2249-41BF-9560-AF33515CC785}" type="parTrans" cxnId="{28E344CF-BEEF-4DEC-8218-1BA7098D3DC5}">
      <dgm:prSet/>
      <dgm:spPr/>
      <dgm:t>
        <a:bodyPr/>
        <a:lstStyle/>
        <a:p>
          <a:endParaRPr lang="ru-RU"/>
        </a:p>
      </dgm:t>
    </dgm:pt>
    <dgm:pt modelId="{E2CFAE08-06E7-431A-90CA-AFE84CE38A58}" type="sibTrans" cxnId="{28E344CF-BEEF-4DEC-8218-1BA7098D3DC5}">
      <dgm:prSet/>
      <dgm:spPr/>
      <dgm:t>
        <a:bodyPr/>
        <a:lstStyle/>
        <a:p>
          <a:endParaRPr lang="ru-RU"/>
        </a:p>
      </dgm:t>
    </dgm:pt>
    <dgm:pt modelId="{6A0A094E-E9F3-467A-B633-9E4B55B29BCA}">
      <dgm:prSet phldrT="[Текст]" custT="1"/>
      <dgm:spPr>
        <a:xfrm>
          <a:off x="7173" y="1014590"/>
          <a:ext cx="2723027" cy="723268"/>
        </a:xfrm>
        <a:gradFill rotWithShape="0">
          <a:gsLst>
            <a:gs pos="73000">
              <a:srgbClr val="F9D349"/>
            </a:gs>
            <a:gs pos="91000">
              <a:srgbClr val="FFC000">
                <a:lumMod val="60000"/>
                <a:lumOff val="40000"/>
              </a:srgbClr>
            </a:gs>
            <a:gs pos="98000">
              <a:srgbClr val="FFC000">
                <a:lumMod val="40000"/>
                <a:lumOff val="60000"/>
              </a:srgbClr>
            </a:gs>
            <a:gs pos="100000">
              <a:srgbClr val="FFC000">
                <a:lumMod val="20000"/>
                <a:lumOff val="80000"/>
              </a:srgbClr>
            </a:gs>
          </a:gsLst>
          <a:lin ang="16200000" scaled="0"/>
        </a:gra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rgbClr val="FF9900">
              <a:hueOff val="0"/>
              <a:satOff val="0"/>
              <a:lumOff val="0"/>
              <a:alphaOff val="0"/>
              <a:satMod val="300000"/>
            </a:srgbClr>
          </a:contourClr>
        </a:sp3d>
      </dgm:spPr>
      <dgm:t>
        <a:bodyPr/>
        <a:lstStyle/>
        <a:p>
          <a:r>
            <a:rPr lang="ru-RU" sz="18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Седативный </a:t>
          </a:r>
        </a:p>
        <a:p>
          <a:r>
            <a:rPr lang="ru-RU" sz="18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Эффект</a:t>
          </a:r>
          <a:r>
            <a:rPr lang="ru-RU" sz="1800" b="1" baseline="300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3,6</a:t>
          </a:r>
        </a:p>
      </dgm:t>
    </dgm:pt>
    <dgm:pt modelId="{74EB642D-B7FA-4D1D-B16D-D5515E4326BB}" type="parTrans" cxnId="{2B3045E6-E3A8-4828-A588-1B153395C461}">
      <dgm:prSet/>
      <dgm:spPr/>
      <dgm:t>
        <a:bodyPr/>
        <a:lstStyle/>
        <a:p>
          <a:endParaRPr lang="ru-RU"/>
        </a:p>
      </dgm:t>
    </dgm:pt>
    <dgm:pt modelId="{14500EF8-0ECF-4CE1-925B-C1E78B338AAF}" type="sibTrans" cxnId="{2B3045E6-E3A8-4828-A588-1B153395C461}">
      <dgm:prSet/>
      <dgm:spPr/>
      <dgm:t>
        <a:bodyPr/>
        <a:lstStyle/>
        <a:p>
          <a:endParaRPr lang="ru-RU"/>
        </a:p>
      </dgm:t>
    </dgm:pt>
    <dgm:pt modelId="{21A364E6-16B1-41D4-B228-C8363A80FFC0}">
      <dgm:prSet phldrT="[Текст]" custT="1"/>
      <dgm:spPr>
        <a:xfrm>
          <a:off x="2479465" y="1056054"/>
          <a:ext cx="5048362" cy="640340"/>
        </a:xfrm>
        <a:solidFill>
          <a:srgbClr val="FFC000">
            <a:lumMod val="40000"/>
            <a:lumOff val="60000"/>
            <a:alpha val="90000"/>
          </a:srgbClr>
        </a:solidFill>
        <a:ln w="9525" cap="flat" cmpd="sng" algn="ctr">
          <a:solidFill>
            <a:srgbClr val="FF9900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ru-RU" sz="2000" b="1" dirty="0">
              <a:solidFill>
                <a:srgbClr val="1B5546"/>
              </a:solidFill>
              <a:latin typeface="Calibri"/>
              <a:ea typeface="+mn-ea"/>
              <a:cs typeface="+mn-cs"/>
            </a:rPr>
            <a:t>Устранение нарушений засыпания, пробуждения, ночного пробуждения</a:t>
          </a:r>
          <a:endParaRPr lang="ru-RU" sz="2000" b="1" baseline="30000" dirty="0">
            <a:solidFill>
              <a:srgbClr val="1B5546"/>
            </a:solidFill>
            <a:latin typeface="Calibri"/>
            <a:ea typeface="+mn-ea"/>
            <a:cs typeface="+mn-cs"/>
          </a:endParaRPr>
        </a:p>
      </dgm:t>
    </dgm:pt>
    <dgm:pt modelId="{E4ECDB4D-CA3C-4B34-936B-5BDEC5137994}" type="parTrans" cxnId="{DC4125D3-BDC3-4859-A30A-274B341C670B}">
      <dgm:prSet/>
      <dgm:spPr/>
      <dgm:t>
        <a:bodyPr/>
        <a:lstStyle/>
        <a:p>
          <a:endParaRPr lang="ru-RU"/>
        </a:p>
      </dgm:t>
    </dgm:pt>
    <dgm:pt modelId="{761442D8-E006-4CA4-A0AC-0E20503ECF42}" type="sibTrans" cxnId="{DC4125D3-BDC3-4859-A30A-274B341C670B}">
      <dgm:prSet/>
      <dgm:spPr/>
      <dgm:t>
        <a:bodyPr/>
        <a:lstStyle/>
        <a:p>
          <a:endParaRPr lang="ru-RU"/>
        </a:p>
      </dgm:t>
    </dgm:pt>
    <dgm:pt modelId="{5C5E2AE1-2D58-4F16-8826-6CA56224B653}">
      <dgm:prSet phldrT="[Текст]"/>
      <dgm:spPr>
        <a:xfrm>
          <a:off x="7173" y="1845867"/>
          <a:ext cx="2740636" cy="771494"/>
        </a:xfrm>
        <a:gradFill rotWithShape="0">
          <a:gsLst>
            <a:gs pos="18000">
              <a:srgbClr val="0DBB85"/>
            </a:gs>
            <a:gs pos="38000">
              <a:srgbClr val="69D9A4"/>
            </a:gs>
            <a:gs pos="56000">
              <a:srgbClr val="70D2B8"/>
            </a:gs>
            <a:gs pos="78000">
              <a:srgbClr val="7CD6BE"/>
            </a:gs>
          </a:gsLst>
          <a:lin ang="16200000" scaled="0"/>
        </a:gra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rgbClr val="666666">
              <a:hueOff val="0"/>
              <a:satOff val="0"/>
              <a:lumOff val="0"/>
              <a:alphaOff val="0"/>
              <a:satMod val="300000"/>
            </a:srgbClr>
          </a:contourClr>
        </a:sp3d>
      </dgm:spPr>
      <dgm:t>
        <a:bodyPr/>
        <a:lstStyle/>
        <a:p>
          <a:r>
            <a:rPr lang="ru-RU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Антидепрессивный</a:t>
          </a:r>
          <a:r>
            <a:rPr lang="ru-RU" b="1" baseline="300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1</a:t>
          </a:r>
        </a:p>
      </dgm:t>
    </dgm:pt>
    <dgm:pt modelId="{783F1B2D-205F-4DF9-A0C8-F4450D911089}" type="parTrans" cxnId="{39950124-C2D7-4316-A222-EE7A25E5FEBA}">
      <dgm:prSet/>
      <dgm:spPr/>
      <dgm:t>
        <a:bodyPr/>
        <a:lstStyle/>
        <a:p>
          <a:endParaRPr lang="ru-RU"/>
        </a:p>
      </dgm:t>
    </dgm:pt>
    <dgm:pt modelId="{EF1AB9BF-54EB-4BAB-B2EF-018300E5CA06}" type="sibTrans" cxnId="{39950124-C2D7-4316-A222-EE7A25E5FEBA}">
      <dgm:prSet/>
      <dgm:spPr/>
      <dgm:t>
        <a:bodyPr/>
        <a:lstStyle/>
        <a:p>
          <a:endParaRPr lang="ru-RU"/>
        </a:p>
      </dgm:t>
    </dgm:pt>
    <dgm:pt modelId="{76945BB4-29CA-4479-B511-89E915877529}">
      <dgm:prSet phldrT="[Текст]" custT="1"/>
      <dgm:spPr>
        <a:xfrm>
          <a:off x="2497074" y="1911444"/>
          <a:ext cx="5051195" cy="640340"/>
        </a:xfrm>
        <a:solidFill>
          <a:srgbClr val="C2F0DA">
            <a:alpha val="89804"/>
          </a:srgbClr>
        </a:solidFill>
        <a:ln w="9525" cap="flat" cmpd="sng" algn="ctr">
          <a:solidFill>
            <a:srgbClr val="666666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ru-RU" sz="2000" b="1" baseline="0" dirty="0">
              <a:solidFill>
                <a:srgbClr val="1B5546"/>
              </a:solidFill>
              <a:latin typeface="Calibri"/>
              <a:ea typeface="+mn-ea"/>
              <a:cs typeface="+mn-cs"/>
            </a:rPr>
            <a:t>Терапия дистимии и </a:t>
          </a:r>
          <a:r>
            <a:rPr lang="ru-RU" sz="2000" b="1" baseline="0" dirty="0" err="1">
              <a:solidFill>
                <a:srgbClr val="1B5546"/>
              </a:solidFill>
              <a:latin typeface="Calibri"/>
              <a:ea typeface="+mn-ea"/>
              <a:cs typeface="+mn-cs"/>
            </a:rPr>
            <a:t>соматизированной</a:t>
          </a:r>
          <a:r>
            <a:rPr lang="ru-RU" sz="2000" b="1" baseline="0" dirty="0">
              <a:solidFill>
                <a:srgbClr val="1B5546"/>
              </a:solidFill>
              <a:latin typeface="Calibri"/>
              <a:ea typeface="+mn-ea"/>
              <a:cs typeface="+mn-cs"/>
            </a:rPr>
            <a:t> депрессии</a:t>
          </a:r>
          <a:r>
            <a:rPr lang="ru-RU" sz="2000" b="1" baseline="30000" dirty="0">
              <a:solidFill>
                <a:srgbClr val="1B5546"/>
              </a:solidFill>
              <a:latin typeface="Calibri"/>
              <a:ea typeface="+mn-ea"/>
              <a:cs typeface="+mn-cs"/>
            </a:rPr>
            <a:t>1</a:t>
          </a:r>
        </a:p>
      </dgm:t>
    </dgm:pt>
    <dgm:pt modelId="{2988F00A-52B2-4AE1-9ED7-C2B3D1554274}" type="parTrans" cxnId="{D9C3C103-2BAD-4629-9F1B-53FE630C4F49}">
      <dgm:prSet/>
      <dgm:spPr/>
      <dgm:t>
        <a:bodyPr/>
        <a:lstStyle/>
        <a:p>
          <a:endParaRPr lang="ru-RU"/>
        </a:p>
      </dgm:t>
    </dgm:pt>
    <dgm:pt modelId="{79109A43-60AD-45AF-B93E-A2A321DB2FA8}" type="sibTrans" cxnId="{D9C3C103-2BAD-4629-9F1B-53FE630C4F49}">
      <dgm:prSet/>
      <dgm:spPr/>
      <dgm:t>
        <a:bodyPr/>
        <a:lstStyle/>
        <a:p>
          <a:endParaRPr lang="ru-RU"/>
        </a:p>
      </dgm:t>
    </dgm:pt>
    <dgm:pt modelId="{3E3D020E-F0E9-42D2-A590-C7F3D4015106}">
      <dgm:prSet phldrT="[Текст]"/>
      <dgm:spPr>
        <a:xfrm>
          <a:off x="7173" y="2725370"/>
          <a:ext cx="2820698" cy="771494"/>
        </a:xfrm>
        <a:gradFill rotWithShape="0">
          <a:gsLst>
            <a:gs pos="1000">
              <a:srgbClr val="43B3FF"/>
            </a:gs>
            <a:gs pos="36000">
              <a:srgbClr val="69B4FF"/>
            </a:gs>
            <a:gs pos="73000">
              <a:srgbClr val="93C9FF"/>
            </a:gs>
            <a:gs pos="91000">
              <a:srgbClr val="B9DCFF"/>
            </a:gs>
          </a:gsLst>
          <a:lin ang="16200000" scaled="0"/>
        </a:gra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rgbClr val="92D050">
              <a:hueOff val="0"/>
              <a:satOff val="0"/>
              <a:lumOff val="0"/>
              <a:alphaOff val="0"/>
              <a:satMod val="300000"/>
            </a:srgbClr>
          </a:contourClr>
        </a:sp3d>
      </dgm:spPr>
      <dgm:t>
        <a:bodyPr/>
        <a:lstStyle/>
        <a:p>
          <a:r>
            <a:rPr lang="ru-RU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Соматовегетативный</a:t>
          </a:r>
          <a:r>
            <a:rPr lang="ru-RU" b="1" baseline="300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4</a:t>
          </a:r>
        </a:p>
      </dgm:t>
    </dgm:pt>
    <dgm:pt modelId="{EB2BF2EB-2EBB-44D9-8005-ECD03BDBE7E1}" type="parTrans" cxnId="{1F0BF44D-314F-45A9-A9F2-C3847727ED72}">
      <dgm:prSet/>
      <dgm:spPr/>
      <dgm:t>
        <a:bodyPr/>
        <a:lstStyle/>
        <a:p>
          <a:endParaRPr lang="ru-RU"/>
        </a:p>
      </dgm:t>
    </dgm:pt>
    <dgm:pt modelId="{CC094FC8-E0B0-406D-9EA3-4C980910CF14}" type="sibTrans" cxnId="{1F0BF44D-314F-45A9-A9F2-C3847727ED72}">
      <dgm:prSet/>
      <dgm:spPr/>
      <dgm:t>
        <a:bodyPr/>
        <a:lstStyle/>
        <a:p>
          <a:endParaRPr lang="ru-RU"/>
        </a:p>
      </dgm:t>
    </dgm:pt>
    <dgm:pt modelId="{44F0C07A-A7C1-4CD8-A07C-4C9B05919335}">
      <dgm:prSet phldrT="[Текст]" custT="1"/>
      <dgm:spPr>
        <a:xfrm>
          <a:off x="2577136" y="2790947"/>
          <a:ext cx="5041270" cy="640340"/>
        </a:xfrm>
        <a:solidFill>
          <a:srgbClr val="D9ECFF">
            <a:alpha val="89804"/>
          </a:srgbClr>
        </a:solidFill>
        <a:ln w="9525" cap="flat" cmpd="sng" algn="ctr">
          <a:solidFill>
            <a:srgbClr val="92D050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ru-RU" sz="2000" b="1" dirty="0">
              <a:solidFill>
                <a:srgbClr val="1B5546"/>
              </a:solidFill>
              <a:latin typeface="Calibri"/>
              <a:ea typeface="+mn-ea"/>
              <a:cs typeface="+mn-cs"/>
            </a:rPr>
            <a:t>Устранение соматических проявлений тревоги и депрессии</a:t>
          </a:r>
        </a:p>
      </dgm:t>
    </dgm:pt>
    <dgm:pt modelId="{67E92EB2-B500-464E-9B0F-491881DFE29B}" type="parTrans" cxnId="{75A5F703-5F8A-44C6-821A-45E908284F7C}">
      <dgm:prSet/>
      <dgm:spPr/>
      <dgm:t>
        <a:bodyPr/>
        <a:lstStyle/>
        <a:p>
          <a:endParaRPr lang="ru-RU"/>
        </a:p>
      </dgm:t>
    </dgm:pt>
    <dgm:pt modelId="{21796352-1946-4A1F-B02C-34F9F9986EF0}" type="sibTrans" cxnId="{75A5F703-5F8A-44C6-821A-45E908284F7C}">
      <dgm:prSet/>
      <dgm:spPr/>
      <dgm:t>
        <a:bodyPr/>
        <a:lstStyle/>
        <a:p>
          <a:endParaRPr lang="ru-RU"/>
        </a:p>
      </dgm:t>
    </dgm:pt>
    <dgm:pt modelId="{18BCCD52-C0EE-460E-BF6A-BF8359A16871}" type="pres">
      <dgm:prSet presAssocID="{C4479748-DBC8-483D-9EE8-C6F5B4A2287B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C6148987-4B3F-484B-A1C1-D67D74435E72}" type="pres">
      <dgm:prSet presAssocID="{BB9CB81B-BA01-4109-B720-FEC1B0F0C2F2}" presName="horFlow" presStyleCnt="0"/>
      <dgm:spPr/>
    </dgm:pt>
    <dgm:pt modelId="{DD20C1DE-00AE-4219-BF22-04129C32D7A5}" type="pres">
      <dgm:prSet presAssocID="{BB9CB81B-BA01-4109-B720-FEC1B0F0C2F2}" presName="bigChev" presStyleLbl="node1" presStyleIdx="0" presStyleCnt="4" custScaleX="141906"/>
      <dgm:spPr>
        <a:prstGeom prst="chevron">
          <a:avLst/>
        </a:prstGeom>
      </dgm:spPr>
    </dgm:pt>
    <dgm:pt modelId="{F4DB5BBF-2FB0-4BD6-BE08-80C4A7A21D70}" type="pres">
      <dgm:prSet presAssocID="{2C6995ED-2249-41BF-9560-AF33515CC785}" presName="parTrans" presStyleCnt="0"/>
      <dgm:spPr/>
    </dgm:pt>
    <dgm:pt modelId="{F3ABF5FF-723B-43F8-9F20-A19E24842028}" type="pres">
      <dgm:prSet presAssocID="{F90BDD61-7816-4F46-A1F0-E92CA604EA96}" presName="node" presStyleLbl="alignAccFollowNode1" presStyleIdx="0" presStyleCnt="4" custScaleX="317898">
        <dgm:presLayoutVars>
          <dgm:bulletEnabled val="1"/>
        </dgm:presLayoutVars>
      </dgm:prSet>
      <dgm:spPr>
        <a:prstGeom prst="chevron">
          <a:avLst/>
        </a:prstGeom>
      </dgm:spPr>
    </dgm:pt>
    <dgm:pt modelId="{76CB5034-EDBE-44C9-82F6-0A8852C1169B}" type="pres">
      <dgm:prSet presAssocID="{BB9CB81B-BA01-4109-B720-FEC1B0F0C2F2}" presName="vSp" presStyleCnt="0"/>
      <dgm:spPr/>
    </dgm:pt>
    <dgm:pt modelId="{B867A859-83AC-4A8E-ACD1-AC1BFF7274B4}" type="pres">
      <dgm:prSet presAssocID="{6A0A094E-E9F3-467A-B633-9E4B55B29BCA}" presName="horFlow" presStyleCnt="0"/>
      <dgm:spPr/>
    </dgm:pt>
    <dgm:pt modelId="{B3281F8A-7A1A-4E7B-BDD0-8EF73837D705}" type="pres">
      <dgm:prSet presAssocID="{6A0A094E-E9F3-467A-B633-9E4B55B29BCA}" presName="bigChev" presStyleLbl="node1" presStyleIdx="1" presStyleCnt="4" custScaleX="141182" custScaleY="93749"/>
      <dgm:spPr>
        <a:prstGeom prst="chevron">
          <a:avLst/>
        </a:prstGeom>
      </dgm:spPr>
    </dgm:pt>
    <dgm:pt modelId="{2F682925-F823-4CDE-88A9-B4C1C15A1AE1}" type="pres">
      <dgm:prSet presAssocID="{E4ECDB4D-CA3C-4B34-936B-5BDEC5137994}" presName="parTrans" presStyleCnt="0"/>
      <dgm:spPr/>
    </dgm:pt>
    <dgm:pt modelId="{FBF368BA-C407-4A54-A17D-C6B87B1C6B19}" type="pres">
      <dgm:prSet presAssocID="{21A364E6-16B1-41D4-B228-C8363A80FFC0}" presName="node" presStyleLbl="alignAccFollowNode1" presStyleIdx="1" presStyleCnt="4" custScaleX="315355">
        <dgm:presLayoutVars>
          <dgm:bulletEnabled val="1"/>
        </dgm:presLayoutVars>
      </dgm:prSet>
      <dgm:spPr>
        <a:prstGeom prst="chevron">
          <a:avLst/>
        </a:prstGeom>
      </dgm:spPr>
    </dgm:pt>
    <dgm:pt modelId="{F9EBC361-69B2-4132-A3E9-CE3CD7D1F374}" type="pres">
      <dgm:prSet presAssocID="{6A0A094E-E9F3-467A-B633-9E4B55B29BCA}" presName="vSp" presStyleCnt="0"/>
      <dgm:spPr/>
    </dgm:pt>
    <dgm:pt modelId="{B4C1A23C-BD18-4567-9DAB-6C1F5F6F8C58}" type="pres">
      <dgm:prSet presAssocID="{5C5E2AE1-2D58-4F16-8826-6CA56224B653}" presName="horFlow" presStyleCnt="0"/>
      <dgm:spPr/>
    </dgm:pt>
    <dgm:pt modelId="{61810254-EAC6-44E4-93AB-99A5BE3FD5CB}" type="pres">
      <dgm:prSet presAssocID="{5C5E2AE1-2D58-4F16-8826-6CA56224B653}" presName="bigChev" presStyleLbl="node1" presStyleIdx="2" presStyleCnt="4" custScaleX="142095"/>
      <dgm:spPr>
        <a:prstGeom prst="chevron">
          <a:avLst/>
        </a:prstGeom>
      </dgm:spPr>
    </dgm:pt>
    <dgm:pt modelId="{848951A8-3043-4163-BA8A-8F2B72EDEDEE}" type="pres">
      <dgm:prSet presAssocID="{2988F00A-52B2-4AE1-9ED7-C2B3D1554274}" presName="parTrans" presStyleCnt="0"/>
      <dgm:spPr/>
    </dgm:pt>
    <dgm:pt modelId="{AF7CCD49-0AB4-48D5-A585-76CBDC7BD378}" type="pres">
      <dgm:prSet presAssocID="{76945BB4-29CA-4479-B511-89E915877529}" presName="node" presStyleLbl="alignAccFollowNode1" presStyleIdx="2" presStyleCnt="4" custScaleX="315532">
        <dgm:presLayoutVars>
          <dgm:bulletEnabled val="1"/>
        </dgm:presLayoutVars>
      </dgm:prSet>
      <dgm:spPr>
        <a:prstGeom prst="chevron">
          <a:avLst/>
        </a:prstGeom>
      </dgm:spPr>
    </dgm:pt>
    <dgm:pt modelId="{CE0E71D6-0F23-40AB-B9C1-F4DC3C2DB02B}" type="pres">
      <dgm:prSet presAssocID="{5C5E2AE1-2D58-4F16-8826-6CA56224B653}" presName="vSp" presStyleCnt="0"/>
      <dgm:spPr/>
    </dgm:pt>
    <dgm:pt modelId="{79598917-B0EF-4945-BA42-0A5184A18085}" type="pres">
      <dgm:prSet presAssocID="{3E3D020E-F0E9-42D2-A590-C7F3D4015106}" presName="horFlow" presStyleCnt="0"/>
      <dgm:spPr/>
    </dgm:pt>
    <dgm:pt modelId="{877B0292-ECAE-4966-9E39-520548868FA5}" type="pres">
      <dgm:prSet presAssocID="{3E3D020E-F0E9-42D2-A590-C7F3D4015106}" presName="bigChev" presStyleLbl="node1" presStyleIdx="3" presStyleCnt="4" custScaleX="146246"/>
      <dgm:spPr>
        <a:prstGeom prst="chevron">
          <a:avLst/>
        </a:prstGeom>
      </dgm:spPr>
    </dgm:pt>
    <dgm:pt modelId="{96D79711-958D-4CA0-A2C5-02D9B466034E}" type="pres">
      <dgm:prSet presAssocID="{67E92EB2-B500-464E-9B0F-491881DFE29B}" presName="parTrans" presStyleCnt="0"/>
      <dgm:spPr/>
    </dgm:pt>
    <dgm:pt modelId="{2D764D25-CCD9-49AD-B47F-F09FC35D26A8}" type="pres">
      <dgm:prSet presAssocID="{44F0C07A-A7C1-4CD8-A07C-4C9B05919335}" presName="node" presStyleLbl="alignAccFollowNode1" presStyleIdx="3" presStyleCnt="4" custScaleX="314912">
        <dgm:presLayoutVars>
          <dgm:bulletEnabled val="1"/>
        </dgm:presLayoutVars>
      </dgm:prSet>
      <dgm:spPr>
        <a:prstGeom prst="chevron">
          <a:avLst/>
        </a:prstGeom>
      </dgm:spPr>
    </dgm:pt>
  </dgm:ptLst>
  <dgm:cxnLst>
    <dgm:cxn modelId="{D9C3C103-2BAD-4629-9F1B-53FE630C4F49}" srcId="{5C5E2AE1-2D58-4F16-8826-6CA56224B653}" destId="{76945BB4-29CA-4479-B511-89E915877529}" srcOrd="0" destOrd="0" parTransId="{2988F00A-52B2-4AE1-9ED7-C2B3D1554274}" sibTransId="{79109A43-60AD-45AF-B93E-A2A321DB2FA8}"/>
    <dgm:cxn modelId="{75A5F703-5F8A-44C6-821A-45E908284F7C}" srcId="{3E3D020E-F0E9-42D2-A590-C7F3D4015106}" destId="{44F0C07A-A7C1-4CD8-A07C-4C9B05919335}" srcOrd="0" destOrd="0" parTransId="{67E92EB2-B500-464E-9B0F-491881DFE29B}" sibTransId="{21796352-1946-4A1F-B02C-34F9F9986EF0}"/>
    <dgm:cxn modelId="{F6921915-2863-4C12-99D1-6D75272CD790}" type="presOf" srcId="{6A0A094E-E9F3-467A-B633-9E4B55B29BCA}" destId="{B3281F8A-7A1A-4E7B-BDD0-8EF73837D705}" srcOrd="0" destOrd="0" presId="urn:microsoft.com/office/officeart/2005/8/layout/lProcess3"/>
    <dgm:cxn modelId="{59F8D017-A04B-4177-8631-E2AE45A73B75}" type="presOf" srcId="{BB9CB81B-BA01-4109-B720-FEC1B0F0C2F2}" destId="{DD20C1DE-00AE-4219-BF22-04129C32D7A5}" srcOrd="0" destOrd="0" presId="urn:microsoft.com/office/officeart/2005/8/layout/lProcess3"/>
    <dgm:cxn modelId="{1E946A1F-0696-4138-AFF2-DA3477D09CF6}" type="presOf" srcId="{5C5E2AE1-2D58-4F16-8826-6CA56224B653}" destId="{61810254-EAC6-44E4-93AB-99A5BE3FD5CB}" srcOrd="0" destOrd="0" presId="urn:microsoft.com/office/officeart/2005/8/layout/lProcess3"/>
    <dgm:cxn modelId="{39950124-C2D7-4316-A222-EE7A25E5FEBA}" srcId="{C4479748-DBC8-483D-9EE8-C6F5B4A2287B}" destId="{5C5E2AE1-2D58-4F16-8826-6CA56224B653}" srcOrd="2" destOrd="0" parTransId="{783F1B2D-205F-4DF9-A0C8-F4450D911089}" sibTransId="{EF1AB9BF-54EB-4BAB-B2EF-018300E5CA06}"/>
    <dgm:cxn modelId="{BA2CC436-ED1F-4A8B-A96A-1C141D786563}" type="presOf" srcId="{F90BDD61-7816-4F46-A1F0-E92CA604EA96}" destId="{F3ABF5FF-723B-43F8-9F20-A19E24842028}" srcOrd="0" destOrd="0" presId="urn:microsoft.com/office/officeart/2005/8/layout/lProcess3"/>
    <dgm:cxn modelId="{5AD81B44-071C-4045-B2A9-F8F45F0BD626}" type="presOf" srcId="{21A364E6-16B1-41D4-B228-C8363A80FFC0}" destId="{FBF368BA-C407-4A54-A17D-C6B87B1C6B19}" srcOrd="0" destOrd="0" presId="urn:microsoft.com/office/officeart/2005/8/layout/lProcess3"/>
    <dgm:cxn modelId="{1F0BF44D-314F-45A9-A9F2-C3847727ED72}" srcId="{C4479748-DBC8-483D-9EE8-C6F5B4A2287B}" destId="{3E3D020E-F0E9-42D2-A590-C7F3D4015106}" srcOrd="3" destOrd="0" parTransId="{EB2BF2EB-2EBB-44D9-8005-ECD03BDBE7E1}" sibTransId="{CC094FC8-E0B0-406D-9EA3-4C980910CF14}"/>
    <dgm:cxn modelId="{13098D4F-C297-44D0-9BF8-7B44D7060F8B}" type="presOf" srcId="{76945BB4-29CA-4479-B511-89E915877529}" destId="{AF7CCD49-0AB4-48D5-A585-76CBDC7BD378}" srcOrd="0" destOrd="0" presId="urn:microsoft.com/office/officeart/2005/8/layout/lProcess3"/>
    <dgm:cxn modelId="{E1230E5E-AD39-4F83-9969-90C56C685C04}" type="presOf" srcId="{C4479748-DBC8-483D-9EE8-C6F5B4A2287B}" destId="{18BCCD52-C0EE-460E-BF6A-BF8359A16871}" srcOrd="0" destOrd="0" presId="urn:microsoft.com/office/officeart/2005/8/layout/lProcess3"/>
    <dgm:cxn modelId="{28E344CF-BEEF-4DEC-8218-1BA7098D3DC5}" srcId="{BB9CB81B-BA01-4109-B720-FEC1B0F0C2F2}" destId="{F90BDD61-7816-4F46-A1F0-E92CA604EA96}" srcOrd="0" destOrd="0" parTransId="{2C6995ED-2249-41BF-9560-AF33515CC785}" sibTransId="{E2CFAE08-06E7-431A-90CA-AFE84CE38A58}"/>
    <dgm:cxn modelId="{DC4125D3-BDC3-4859-A30A-274B341C670B}" srcId="{6A0A094E-E9F3-467A-B633-9E4B55B29BCA}" destId="{21A364E6-16B1-41D4-B228-C8363A80FFC0}" srcOrd="0" destOrd="0" parTransId="{E4ECDB4D-CA3C-4B34-936B-5BDEC5137994}" sibTransId="{761442D8-E006-4CA4-A0AC-0E20503ECF42}"/>
    <dgm:cxn modelId="{F42FE9D5-5D2F-45AC-96B2-164CB255BB16}" type="presOf" srcId="{3E3D020E-F0E9-42D2-A590-C7F3D4015106}" destId="{877B0292-ECAE-4966-9E39-520548868FA5}" srcOrd="0" destOrd="0" presId="urn:microsoft.com/office/officeart/2005/8/layout/lProcess3"/>
    <dgm:cxn modelId="{98C096DF-6998-4A01-A1F4-E97931C21D42}" srcId="{C4479748-DBC8-483D-9EE8-C6F5B4A2287B}" destId="{BB9CB81B-BA01-4109-B720-FEC1B0F0C2F2}" srcOrd="0" destOrd="0" parTransId="{DF8D2128-7805-461A-80C4-1DB29AFE3D44}" sibTransId="{09583BE4-0A2B-4FFE-995C-6F36A21817DC}"/>
    <dgm:cxn modelId="{2B3045E6-E3A8-4828-A588-1B153395C461}" srcId="{C4479748-DBC8-483D-9EE8-C6F5B4A2287B}" destId="{6A0A094E-E9F3-467A-B633-9E4B55B29BCA}" srcOrd="1" destOrd="0" parTransId="{74EB642D-B7FA-4D1D-B16D-D5515E4326BB}" sibTransId="{14500EF8-0ECF-4CE1-925B-C1E78B338AAF}"/>
    <dgm:cxn modelId="{30EF5FE6-8BE3-4FDA-95D1-B0AD97413A96}" type="presOf" srcId="{44F0C07A-A7C1-4CD8-A07C-4C9B05919335}" destId="{2D764D25-CCD9-49AD-B47F-F09FC35D26A8}" srcOrd="0" destOrd="0" presId="urn:microsoft.com/office/officeart/2005/8/layout/lProcess3"/>
    <dgm:cxn modelId="{E0533911-D761-441F-AE6E-8B736DD42366}" type="presParOf" srcId="{18BCCD52-C0EE-460E-BF6A-BF8359A16871}" destId="{C6148987-4B3F-484B-A1C1-D67D74435E72}" srcOrd="0" destOrd="0" presId="urn:microsoft.com/office/officeart/2005/8/layout/lProcess3"/>
    <dgm:cxn modelId="{552DD013-CC30-4B64-B352-60EAE8E80204}" type="presParOf" srcId="{C6148987-4B3F-484B-A1C1-D67D74435E72}" destId="{DD20C1DE-00AE-4219-BF22-04129C32D7A5}" srcOrd="0" destOrd="0" presId="urn:microsoft.com/office/officeart/2005/8/layout/lProcess3"/>
    <dgm:cxn modelId="{F47A41D6-EBFC-48AB-AD67-6E6E780A99BC}" type="presParOf" srcId="{C6148987-4B3F-484B-A1C1-D67D74435E72}" destId="{F4DB5BBF-2FB0-4BD6-BE08-80C4A7A21D70}" srcOrd="1" destOrd="0" presId="urn:microsoft.com/office/officeart/2005/8/layout/lProcess3"/>
    <dgm:cxn modelId="{2BD1D6E6-454C-4C67-ADA5-E74211D269B7}" type="presParOf" srcId="{C6148987-4B3F-484B-A1C1-D67D74435E72}" destId="{F3ABF5FF-723B-43F8-9F20-A19E24842028}" srcOrd="2" destOrd="0" presId="urn:microsoft.com/office/officeart/2005/8/layout/lProcess3"/>
    <dgm:cxn modelId="{4F5D84D6-D289-425D-8A89-4909B4FEDEE0}" type="presParOf" srcId="{18BCCD52-C0EE-460E-BF6A-BF8359A16871}" destId="{76CB5034-EDBE-44C9-82F6-0A8852C1169B}" srcOrd="1" destOrd="0" presId="urn:microsoft.com/office/officeart/2005/8/layout/lProcess3"/>
    <dgm:cxn modelId="{D6614BF9-D324-4B62-907F-D57DA18A77F7}" type="presParOf" srcId="{18BCCD52-C0EE-460E-BF6A-BF8359A16871}" destId="{B867A859-83AC-4A8E-ACD1-AC1BFF7274B4}" srcOrd="2" destOrd="0" presId="urn:microsoft.com/office/officeart/2005/8/layout/lProcess3"/>
    <dgm:cxn modelId="{382C3ADB-EAC9-4F60-9352-3B246AEC21C8}" type="presParOf" srcId="{B867A859-83AC-4A8E-ACD1-AC1BFF7274B4}" destId="{B3281F8A-7A1A-4E7B-BDD0-8EF73837D705}" srcOrd="0" destOrd="0" presId="urn:microsoft.com/office/officeart/2005/8/layout/lProcess3"/>
    <dgm:cxn modelId="{F2C78667-39FA-45F9-A110-A635EDD1E6F2}" type="presParOf" srcId="{B867A859-83AC-4A8E-ACD1-AC1BFF7274B4}" destId="{2F682925-F823-4CDE-88A9-B4C1C15A1AE1}" srcOrd="1" destOrd="0" presId="urn:microsoft.com/office/officeart/2005/8/layout/lProcess3"/>
    <dgm:cxn modelId="{631420FB-4ECE-4C38-A1FC-07C82310D449}" type="presParOf" srcId="{B867A859-83AC-4A8E-ACD1-AC1BFF7274B4}" destId="{FBF368BA-C407-4A54-A17D-C6B87B1C6B19}" srcOrd="2" destOrd="0" presId="urn:microsoft.com/office/officeart/2005/8/layout/lProcess3"/>
    <dgm:cxn modelId="{5AD11CB4-1211-453C-B736-FF275EB57EBB}" type="presParOf" srcId="{18BCCD52-C0EE-460E-BF6A-BF8359A16871}" destId="{F9EBC361-69B2-4132-A3E9-CE3CD7D1F374}" srcOrd="3" destOrd="0" presId="urn:microsoft.com/office/officeart/2005/8/layout/lProcess3"/>
    <dgm:cxn modelId="{524AC9B7-9DF9-412F-AA8C-A5E28357C54A}" type="presParOf" srcId="{18BCCD52-C0EE-460E-BF6A-BF8359A16871}" destId="{B4C1A23C-BD18-4567-9DAB-6C1F5F6F8C58}" srcOrd="4" destOrd="0" presId="urn:microsoft.com/office/officeart/2005/8/layout/lProcess3"/>
    <dgm:cxn modelId="{20FEE64A-9E78-4461-8C75-353A669866EB}" type="presParOf" srcId="{B4C1A23C-BD18-4567-9DAB-6C1F5F6F8C58}" destId="{61810254-EAC6-44E4-93AB-99A5BE3FD5CB}" srcOrd="0" destOrd="0" presId="urn:microsoft.com/office/officeart/2005/8/layout/lProcess3"/>
    <dgm:cxn modelId="{E9A608E7-F55D-44DA-A754-7E6919947C81}" type="presParOf" srcId="{B4C1A23C-BD18-4567-9DAB-6C1F5F6F8C58}" destId="{848951A8-3043-4163-BA8A-8F2B72EDEDEE}" srcOrd="1" destOrd="0" presId="urn:microsoft.com/office/officeart/2005/8/layout/lProcess3"/>
    <dgm:cxn modelId="{FFA17217-8025-4AB9-8B3D-2CB0B7EB4A0A}" type="presParOf" srcId="{B4C1A23C-BD18-4567-9DAB-6C1F5F6F8C58}" destId="{AF7CCD49-0AB4-48D5-A585-76CBDC7BD378}" srcOrd="2" destOrd="0" presId="urn:microsoft.com/office/officeart/2005/8/layout/lProcess3"/>
    <dgm:cxn modelId="{40FD5FE8-A614-4CA5-BADC-4B43DA8D8F08}" type="presParOf" srcId="{18BCCD52-C0EE-460E-BF6A-BF8359A16871}" destId="{CE0E71D6-0F23-40AB-B9C1-F4DC3C2DB02B}" srcOrd="5" destOrd="0" presId="urn:microsoft.com/office/officeart/2005/8/layout/lProcess3"/>
    <dgm:cxn modelId="{CE8AD275-2A09-4B33-A58F-91F6CA0D4206}" type="presParOf" srcId="{18BCCD52-C0EE-460E-BF6A-BF8359A16871}" destId="{79598917-B0EF-4945-BA42-0A5184A18085}" srcOrd="6" destOrd="0" presId="urn:microsoft.com/office/officeart/2005/8/layout/lProcess3"/>
    <dgm:cxn modelId="{6F5B15AF-3279-4106-A673-D381A5EC8A8F}" type="presParOf" srcId="{79598917-B0EF-4945-BA42-0A5184A18085}" destId="{877B0292-ECAE-4966-9E39-520548868FA5}" srcOrd="0" destOrd="0" presId="urn:microsoft.com/office/officeart/2005/8/layout/lProcess3"/>
    <dgm:cxn modelId="{BD398D2A-149E-44BA-AE30-B3F6CC7257E7}" type="presParOf" srcId="{79598917-B0EF-4945-BA42-0A5184A18085}" destId="{96D79711-958D-4CA0-A2C5-02D9B466034E}" srcOrd="1" destOrd="0" presId="urn:microsoft.com/office/officeart/2005/8/layout/lProcess3"/>
    <dgm:cxn modelId="{01688183-FA6E-4E48-9724-AA755626E8A9}" type="presParOf" srcId="{79598917-B0EF-4945-BA42-0A5184A18085}" destId="{2D764D25-CCD9-49AD-B47F-F09FC35D26A8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8A7BD5-B95B-104C-AD79-E04931C935CE}">
      <dsp:nvSpPr>
        <dsp:cNvPr id="0" name=""/>
        <dsp:cNvSpPr/>
      </dsp:nvSpPr>
      <dsp:spPr>
        <a:xfrm>
          <a:off x="0" y="1020324"/>
          <a:ext cx="1416139" cy="89924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100BE7-AF13-BE4A-81BE-A7B776E440FE}">
      <dsp:nvSpPr>
        <dsp:cNvPr id="0" name=""/>
        <dsp:cNvSpPr/>
      </dsp:nvSpPr>
      <dsp:spPr>
        <a:xfrm>
          <a:off x="157348" y="1169805"/>
          <a:ext cx="1416139" cy="8992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De – </a:t>
          </a:r>
          <a:r>
            <a:rPr lang="ru-RU" sz="1000" kern="1200" dirty="0"/>
            <a:t>приставка для усиления смысла</a:t>
          </a:r>
          <a:endParaRPr lang="en-US" sz="1000" kern="1200" dirty="0"/>
        </a:p>
      </dsp:txBody>
      <dsp:txXfrm>
        <a:off x="183686" y="1196143"/>
        <a:ext cx="1363463" cy="846572"/>
      </dsp:txXfrm>
    </dsp:sp>
    <dsp:sp modelId="{8E8E7A19-FA01-9D47-9A09-73AF197D6B1C}">
      <dsp:nvSpPr>
        <dsp:cNvPr id="0" name=""/>
        <dsp:cNvSpPr/>
      </dsp:nvSpPr>
      <dsp:spPr>
        <a:xfrm>
          <a:off x="1730837" y="1020324"/>
          <a:ext cx="1416139" cy="89924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B32902-5749-F542-8A83-A8C0F43A2D02}">
      <dsp:nvSpPr>
        <dsp:cNvPr id="0" name=""/>
        <dsp:cNvSpPr/>
      </dsp:nvSpPr>
      <dsp:spPr>
        <a:xfrm>
          <a:off x="1888186" y="1169805"/>
          <a:ext cx="1416139" cy="8992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Pressum</a:t>
          </a:r>
          <a:r>
            <a:rPr lang="ru-RU" sz="1000" kern="1200"/>
            <a:t> (лат.) – угнетать, давить</a:t>
          </a:r>
          <a:endParaRPr lang="en-US" sz="1000" kern="1200"/>
        </a:p>
      </dsp:txBody>
      <dsp:txXfrm>
        <a:off x="1914524" y="1196143"/>
        <a:ext cx="1363463" cy="846572"/>
      </dsp:txXfrm>
    </dsp:sp>
    <dsp:sp modelId="{BDAA7ADD-5AAB-8141-A316-9816DB897D41}">
      <dsp:nvSpPr>
        <dsp:cNvPr id="0" name=""/>
        <dsp:cNvSpPr/>
      </dsp:nvSpPr>
      <dsp:spPr>
        <a:xfrm>
          <a:off x="3461675" y="1020324"/>
          <a:ext cx="1416139" cy="89924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E41611-201B-AC4A-8CF9-B4CD29831F3F}">
      <dsp:nvSpPr>
        <dsp:cNvPr id="0" name=""/>
        <dsp:cNvSpPr/>
      </dsp:nvSpPr>
      <dsp:spPr>
        <a:xfrm>
          <a:off x="3619024" y="1169805"/>
          <a:ext cx="1416139" cy="8992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/>
            <a:t>Термин ввел в обиход Эмиль Крепелин в конце </a:t>
          </a:r>
          <a:r>
            <a:rPr lang="en-US" sz="1000" kern="1200"/>
            <a:t>XIX </a:t>
          </a:r>
          <a:r>
            <a:rPr lang="ru-RU" sz="1000" kern="1200"/>
            <a:t>в. Вместо устаревшего понятия «меланхолия»</a:t>
          </a:r>
          <a:endParaRPr lang="en-US" sz="1000" kern="1200"/>
        </a:p>
      </dsp:txBody>
      <dsp:txXfrm>
        <a:off x="3645362" y="1196143"/>
        <a:ext cx="1363463" cy="8465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116924-D084-5642-A518-27DEFC6621EF}">
      <dsp:nvSpPr>
        <dsp:cNvPr id="0" name=""/>
        <dsp:cNvSpPr/>
      </dsp:nvSpPr>
      <dsp:spPr>
        <a:xfrm>
          <a:off x="0" y="0"/>
          <a:ext cx="2464593" cy="318897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149" tIns="330200" rIns="192149" bIns="33020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/>
            <a:t>Основа депрессии - </a:t>
          </a:r>
          <a:r>
            <a:rPr lang="ru-RU" sz="1700" b="1" kern="1200"/>
            <a:t>АНГЕДОНИЯ</a:t>
          </a:r>
          <a:endParaRPr lang="en-US" sz="1700" kern="1200"/>
        </a:p>
      </dsp:txBody>
      <dsp:txXfrm>
        <a:off x="0" y="1211808"/>
        <a:ext cx="2464593" cy="1913382"/>
      </dsp:txXfrm>
    </dsp:sp>
    <dsp:sp modelId="{4A90031C-F016-9841-8B88-12BDD61C2F24}">
      <dsp:nvSpPr>
        <dsp:cNvPr id="0" name=""/>
        <dsp:cNvSpPr/>
      </dsp:nvSpPr>
      <dsp:spPr>
        <a:xfrm>
          <a:off x="753951" y="318896"/>
          <a:ext cx="956691" cy="9566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587" tIns="12700" rIns="74587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1</a:t>
          </a:r>
        </a:p>
      </dsp:txBody>
      <dsp:txXfrm>
        <a:off x="894055" y="459000"/>
        <a:ext cx="676483" cy="676483"/>
      </dsp:txXfrm>
    </dsp:sp>
    <dsp:sp modelId="{5E9B5B0A-9070-6C41-AA52-CF4A799E380E}">
      <dsp:nvSpPr>
        <dsp:cNvPr id="0" name=""/>
        <dsp:cNvSpPr/>
      </dsp:nvSpPr>
      <dsp:spPr>
        <a:xfrm>
          <a:off x="0" y="3188898"/>
          <a:ext cx="2464593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864542-EACE-2940-B268-9D150C4B9D81}">
      <dsp:nvSpPr>
        <dsp:cNvPr id="0" name=""/>
        <dsp:cNvSpPr/>
      </dsp:nvSpPr>
      <dsp:spPr>
        <a:xfrm>
          <a:off x="2711053" y="0"/>
          <a:ext cx="2464593" cy="318897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149" tIns="330200" rIns="192149" bIns="33020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/>
            <a:t>Депрессия – результат сужения объема эмоционального реагирования,</a:t>
          </a:r>
          <a:endParaRPr lang="en-US" sz="1700" kern="1200"/>
        </a:p>
      </dsp:txBody>
      <dsp:txXfrm>
        <a:off x="2711053" y="1211808"/>
        <a:ext cx="2464593" cy="1913382"/>
      </dsp:txXfrm>
    </dsp:sp>
    <dsp:sp modelId="{27D3B9F5-63D9-0547-866B-69DC11D98AAB}">
      <dsp:nvSpPr>
        <dsp:cNvPr id="0" name=""/>
        <dsp:cNvSpPr/>
      </dsp:nvSpPr>
      <dsp:spPr>
        <a:xfrm>
          <a:off x="3465004" y="318896"/>
          <a:ext cx="956691" cy="9566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587" tIns="12700" rIns="74587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2</a:t>
          </a:r>
        </a:p>
      </dsp:txBody>
      <dsp:txXfrm>
        <a:off x="3605108" y="459000"/>
        <a:ext cx="676483" cy="676483"/>
      </dsp:txXfrm>
    </dsp:sp>
    <dsp:sp modelId="{5AEB003E-7A29-3E41-BBBA-903A402DD3CC}">
      <dsp:nvSpPr>
        <dsp:cNvPr id="0" name=""/>
        <dsp:cNvSpPr/>
      </dsp:nvSpPr>
      <dsp:spPr>
        <a:xfrm>
          <a:off x="2711053" y="3188898"/>
          <a:ext cx="2464593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F3B04B-8AE0-4A4D-8D07-E31D87C3D16E}">
      <dsp:nvSpPr>
        <dsp:cNvPr id="0" name=""/>
        <dsp:cNvSpPr/>
      </dsp:nvSpPr>
      <dsp:spPr>
        <a:xfrm>
          <a:off x="5422106" y="0"/>
          <a:ext cx="2464593" cy="318897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149" tIns="330200" rIns="192149" bIns="33020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сужения до переживания только отрицательных эмоций</a:t>
          </a:r>
          <a:endParaRPr lang="en-US" sz="1700" kern="1200" dirty="0"/>
        </a:p>
      </dsp:txBody>
      <dsp:txXfrm>
        <a:off x="5422106" y="1211808"/>
        <a:ext cx="2464593" cy="1913382"/>
      </dsp:txXfrm>
    </dsp:sp>
    <dsp:sp modelId="{0B7FF4A2-908F-6F4C-8CAC-A76176384AF1}">
      <dsp:nvSpPr>
        <dsp:cNvPr id="0" name=""/>
        <dsp:cNvSpPr/>
      </dsp:nvSpPr>
      <dsp:spPr>
        <a:xfrm>
          <a:off x="6176057" y="318896"/>
          <a:ext cx="956691" cy="9566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587" tIns="12700" rIns="74587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3</a:t>
          </a:r>
        </a:p>
      </dsp:txBody>
      <dsp:txXfrm>
        <a:off x="6316161" y="459000"/>
        <a:ext cx="676483" cy="676483"/>
      </dsp:txXfrm>
    </dsp:sp>
    <dsp:sp modelId="{74CAF65C-9DAE-AC42-A356-A14DD1C92C8D}">
      <dsp:nvSpPr>
        <dsp:cNvPr id="0" name=""/>
        <dsp:cNvSpPr/>
      </dsp:nvSpPr>
      <dsp:spPr>
        <a:xfrm>
          <a:off x="5422106" y="3188898"/>
          <a:ext cx="2464593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20C1DE-00AE-4219-BF22-04129C32D7A5}">
      <dsp:nvSpPr>
        <dsp:cNvPr id="0" name=""/>
        <dsp:cNvSpPr/>
      </dsp:nvSpPr>
      <dsp:spPr>
        <a:xfrm>
          <a:off x="6932" y="83429"/>
          <a:ext cx="2645228" cy="745628"/>
        </a:xfrm>
        <a:prstGeom prst="chevron">
          <a:avLst/>
        </a:prstGeom>
        <a:gradFill rotWithShape="0">
          <a:gsLst>
            <a:gs pos="3000">
              <a:srgbClr val="80C535"/>
            </a:gs>
            <a:gs pos="100000">
              <a:srgbClr val="CAEECA"/>
            </a:gs>
            <a:gs pos="46000">
              <a:srgbClr val="ABDB77"/>
            </a:gs>
            <a:gs pos="14000">
              <a:srgbClr val="95D054"/>
            </a:gs>
          </a:gsLst>
          <a:lin ang="16200000" scaled="0"/>
        </a:gra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rgbClr val="FFC000">
              <a:hueOff val="0"/>
              <a:satOff val="0"/>
              <a:lumOff val="0"/>
              <a:alphaOff val="0"/>
              <a:satMod val="300000"/>
            </a:s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Анксиолитический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 эффект</a:t>
          </a:r>
          <a:r>
            <a:rPr lang="ru-RU" sz="1800" b="1" kern="1200" baseline="300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5</a:t>
          </a:r>
        </a:p>
      </dsp:txBody>
      <dsp:txXfrm>
        <a:off x="379746" y="83429"/>
        <a:ext cx="1899600" cy="745628"/>
      </dsp:txXfrm>
    </dsp:sp>
    <dsp:sp modelId="{F3ABF5FF-723B-43F8-9F20-A19E24842028}">
      <dsp:nvSpPr>
        <dsp:cNvPr id="0" name=""/>
        <dsp:cNvSpPr/>
      </dsp:nvSpPr>
      <dsp:spPr>
        <a:xfrm>
          <a:off x="2409832" y="146808"/>
          <a:ext cx="4918451" cy="618871"/>
        </a:xfrm>
        <a:prstGeom prst="chevron">
          <a:avLst/>
        </a:prstGeom>
        <a:solidFill>
          <a:srgbClr val="92D050">
            <a:lumMod val="20000"/>
            <a:lumOff val="80000"/>
            <a:alpha val="90000"/>
          </a:srgbClr>
        </a:solidFill>
        <a:ln w="9525" cap="flat" cmpd="sng" algn="ctr">
          <a:solidFill>
            <a:srgbClr val="FFC000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 fov="0">
            <a:rot lat="0" lon="0" rev="0"/>
          </a:camera>
          <a:lightRig rig="balanced" dir="t">
            <a:rot lat="0" lon="0" rev="0"/>
          </a:lightRig>
        </a:scene3d>
        <a:sp3d prstMaterial="matte">
          <a:bevelT w="0" h="0"/>
          <a:contourClr>
            <a:scrgbClr r="0" g="0" b="0">
              <a:tint val="100000"/>
              <a:shade val="100000"/>
              <a:hueMod val="100000"/>
              <a:satMod val="100000"/>
            </a:scrgbClr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rgbClr val="1B5546"/>
              </a:solidFill>
              <a:latin typeface="Calibri"/>
              <a:ea typeface="+mn-ea"/>
              <a:cs typeface="+mn-cs"/>
            </a:rPr>
            <a:t>Терапия тревожных состояний</a:t>
          </a:r>
          <a:endParaRPr lang="ru-RU" sz="2000" b="1" kern="1200" baseline="30000" dirty="0">
            <a:solidFill>
              <a:srgbClr val="1B5546"/>
            </a:solidFill>
            <a:latin typeface="Calibri"/>
            <a:ea typeface="+mn-ea"/>
            <a:cs typeface="+mn-cs"/>
          </a:endParaRPr>
        </a:p>
      </dsp:txBody>
      <dsp:txXfrm>
        <a:off x="2719268" y="146808"/>
        <a:ext cx="4299580" cy="618871"/>
      </dsp:txXfrm>
    </dsp:sp>
    <dsp:sp modelId="{B3281F8A-7A1A-4E7B-BDD0-8EF73837D705}">
      <dsp:nvSpPr>
        <dsp:cNvPr id="0" name=""/>
        <dsp:cNvSpPr/>
      </dsp:nvSpPr>
      <dsp:spPr>
        <a:xfrm>
          <a:off x="6932" y="933446"/>
          <a:ext cx="2631732" cy="699019"/>
        </a:xfrm>
        <a:prstGeom prst="chevron">
          <a:avLst/>
        </a:prstGeom>
        <a:gradFill rotWithShape="0">
          <a:gsLst>
            <a:gs pos="73000">
              <a:srgbClr val="F9D349"/>
            </a:gs>
            <a:gs pos="91000">
              <a:srgbClr val="FFC000">
                <a:lumMod val="60000"/>
                <a:lumOff val="40000"/>
              </a:srgbClr>
            </a:gs>
            <a:gs pos="98000">
              <a:srgbClr val="FFC000">
                <a:lumMod val="40000"/>
                <a:lumOff val="60000"/>
              </a:srgbClr>
            </a:gs>
            <a:gs pos="100000">
              <a:srgbClr val="FFC000">
                <a:lumMod val="20000"/>
                <a:lumOff val="80000"/>
              </a:srgbClr>
            </a:gs>
          </a:gsLst>
          <a:lin ang="16200000" scaled="0"/>
        </a:gra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rgbClr val="FF9900">
              <a:hueOff val="0"/>
              <a:satOff val="0"/>
              <a:lumOff val="0"/>
              <a:alphaOff val="0"/>
              <a:satMod val="300000"/>
            </a:s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Седативный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Эффект</a:t>
          </a:r>
          <a:r>
            <a:rPr lang="ru-RU" sz="1800" b="1" kern="1200" baseline="300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3,6</a:t>
          </a:r>
        </a:p>
      </dsp:txBody>
      <dsp:txXfrm>
        <a:off x="356442" y="933446"/>
        <a:ext cx="1932713" cy="699019"/>
      </dsp:txXfrm>
    </dsp:sp>
    <dsp:sp modelId="{FBF368BA-C407-4A54-A17D-C6B87B1C6B19}">
      <dsp:nvSpPr>
        <dsp:cNvPr id="0" name=""/>
        <dsp:cNvSpPr/>
      </dsp:nvSpPr>
      <dsp:spPr>
        <a:xfrm>
          <a:off x="2396336" y="973520"/>
          <a:ext cx="4879106" cy="618871"/>
        </a:xfrm>
        <a:prstGeom prst="chevron">
          <a:avLst/>
        </a:prstGeom>
        <a:solidFill>
          <a:srgbClr val="FFC000">
            <a:lumMod val="40000"/>
            <a:lumOff val="60000"/>
            <a:alpha val="90000"/>
          </a:srgbClr>
        </a:solidFill>
        <a:ln w="9525" cap="flat" cmpd="sng" algn="ctr">
          <a:solidFill>
            <a:srgbClr val="FF9900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 fov="0">
            <a:rot lat="0" lon="0" rev="0"/>
          </a:camera>
          <a:lightRig rig="balanced" dir="t">
            <a:rot lat="0" lon="0" rev="0"/>
          </a:lightRig>
        </a:scene3d>
        <a:sp3d prstMaterial="matte">
          <a:bevelT w="0" h="0"/>
          <a:contourClr>
            <a:scrgbClr r="0" g="0" b="0">
              <a:tint val="100000"/>
              <a:shade val="100000"/>
              <a:hueMod val="100000"/>
              <a:satMod val="100000"/>
            </a:scrgbClr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rgbClr val="1B5546"/>
              </a:solidFill>
              <a:latin typeface="Calibri"/>
              <a:ea typeface="+mn-ea"/>
              <a:cs typeface="+mn-cs"/>
            </a:rPr>
            <a:t>Устранение нарушений засыпания, пробуждения, ночного пробуждения</a:t>
          </a:r>
          <a:endParaRPr lang="ru-RU" sz="2000" b="1" kern="1200" baseline="30000" dirty="0">
            <a:solidFill>
              <a:srgbClr val="1B5546"/>
            </a:solidFill>
            <a:latin typeface="Calibri"/>
            <a:ea typeface="+mn-ea"/>
            <a:cs typeface="+mn-cs"/>
          </a:endParaRPr>
        </a:p>
      </dsp:txBody>
      <dsp:txXfrm>
        <a:off x="2705772" y="973520"/>
        <a:ext cx="4260235" cy="618871"/>
      </dsp:txXfrm>
    </dsp:sp>
    <dsp:sp modelId="{61810254-EAC6-44E4-93AB-99A5BE3FD5CB}">
      <dsp:nvSpPr>
        <dsp:cNvPr id="0" name=""/>
        <dsp:cNvSpPr/>
      </dsp:nvSpPr>
      <dsp:spPr>
        <a:xfrm>
          <a:off x="6932" y="1736853"/>
          <a:ext cx="2648751" cy="745628"/>
        </a:xfrm>
        <a:prstGeom prst="chevron">
          <a:avLst/>
        </a:prstGeom>
        <a:gradFill rotWithShape="0">
          <a:gsLst>
            <a:gs pos="18000">
              <a:srgbClr val="0DBB85"/>
            </a:gs>
            <a:gs pos="38000">
              <a:srgbClr val="69D9A4"/>
            </a:gs>
            <a:gs pos="56000">
              <a:srgbClr val="70D2B8"/>
            </a:gs>
            <a:gs pos="78000">
              <a:srgbClr val="7CD6BE"/>
            </a:gs>
          </a:gsLst>
          <a:lin ang="16200000" scaled="0"/>
        </a:gra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rgbClr val="666666">
              <a:hueOff val="0"/>
              <a:satOff val="0"/>
              <a:lumOff val="0"/>
              <a:alphaOff val="0"/>
              <a:satMod val="300000"/>
            </a:s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Антидепрессивный</a:t>
          </a:r>
          <a:r>
            <a:rPr lang="ru-RU" sz="1600" b="1" kern="1200" baseline="300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1</a:t>
          </a:r>
        </a:p>
      </dsp:txBody>
      <dsp:txXfrm>
        <a:off x="379746" y="1736853"/>
        <a:ext cx="1903123" cy="745628"/>
      </dsp:txXfrm>
    </dsp:sp>
    <dsp:sp modelId="{AF7CCD49-0AB4-48D5-A585-76CBDC7BD378}">
      <dsp:nvSpPr>
        <dsp:cNvPr id="0" name=""/>
        <dsp:cNvSpPr/>
      </dsp:nvSpPr>
      <dsp:spPr>
        <a:xfrm>
          <a:off x="2413355" y="1800231"/>
          <a:ext cx="4881844" cy="618871"/>
        </a:xfrm>
        <a:prstGeom prst="chevron">
          <a:avLst/>
        </a:prstGeom>
        <a:solidFill>
          <a:srgbClr val="C2F0DA">
            <a:alpha val="89804"/>
          </a:srgbClr>
        </a:solidFill>
        <a:ln w="9525" cap="flat" cmpd="sng" algn="ctr">
          <a:solidFill>
            <a:srgbClr val="666666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 fov="0">
            <a:rot lat="0" lon="0" rev="0"/>
          </a:camera>
          <a:lightRig rig="balanced" dir="t">
            <a:rot lat="0" lon="0" rev="0"/>
          </a:lightRig>
        </a:scene3d>
        <a:sp3d prstMaterial="matte">
          <a:bevelT w="0" h="0"/>
          <a:contourClr>
            <a:scrgbClr r="0" g="0" b="0">
              <a:tint val="100000"/>
              <a:shade val="100000"/>
              <a:hueMod val="100000"/>
              <a:satMod val="100000"/>
            </a:scrgbClr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baseline="0" dirty="0">
              <a:solidFill>
                <a:srgbClr val="1B5546"/>
              </a:solidFill>
              <a:latin typeface="Calibri"/>
              <a:ea typeface="+mn-ea"/>
              <a:cs typeface="+mn-cs"/>
            </a:rPr>
            <a:t>Терапия дистимии и </a:t>
          </a:r>
          <a:r>
            <a:rPr lang="ru-RU" sz="2000" b="1" kern="1200" baseline="0" dirty="0" err="1">
              <a:solidFill>
                <a:srgbClr val="1B5546"/>
              </a:solidFill>
              <a:latin typeface="Calibri"/>
              <a:ea typeface="+mn-ea"/>
              <a:cs typeface="+mn-cs"/>
            </a:rPr>
            <a:t>соматизированной</a:t>
          </a:r>
          <a:r>
            <a:rPr lang="ru-RU" sz="2000" b="1" kern="1200" baseline="0" dirty="0">
              <a:solidFill>
                <a:srgbClr val="1B5546"/>
              </a:solidFill>
              <a:latin typeface="Calibri"/>
              <a:ea typeface="+mn-ea"/>
              <a:cs typeface="+mn-cs"/>
            </a:rPr>
            <a:t> депрессии</a:t>
          </a:r>
          <a:r>
            <a:rPr lang="ru-RU" sz="2000" b="1" kern="1200" baseline="30000" dirty="0">
              <a:solidFill>
                <a:srgbClr val="1B5546"/>
              </a:solidFill>
              <a:latin typeface="Calibri"/>
              <a:ea typeface="+mn-ea"/>
              <a:cs typeface="+mn-cs"/>
            </a:rPr>
            <a:t>1</a:t>
          </a:r>
        </a:p>
      </dsp:txBody>
      <dsp:txXfrm>
        <a:off x="2722791" y="1800231"/>
        <a:ext cx="4262973" cy="618871"/>
      </dsp:txXfrm>
    </dsp:sp>
    <dsp:sp modelId="{877B0292-ECAE-4966-9E39-520548868FA5}">
      <dsp:nvSpPr>
        <dsp:cNvPr id="0" name=""/>
        <dsp:cNvSpPr/>
      </dsp:nvSpPr>
      <dsp:spPr>
        <a:xfrm>
          <a:off x="6932" y="2586869"/>
          <a:ext cx="2726129" cy="745628"/>
        </a:xfrm>
        <a:prstGeom prst="chevron">
          <a:avLst/>
        </a:prstGeom>
        <a:gradFill rotWithShape="0">
          <a:gsLst>
            <a:gs pos="1000">
              <a:srgbClr val="43B3FF"/>
            </a:gs>
            <a:gs pos="36000">
              <a:srgbClr val="69B4FF"/>
            </a:gs>
            <a:gs pos="73000">
              <a:srgbClr val="93C9FF"/>
            </a:gs>
            <a:gs pos="91000">
              <a:srgbClr val="B9DCFF"/>
            </a:gs>
          </a:gsLst>
          <a:lin ang="16200000" scaled="0"/>
        </a:gra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rgbClr val="92D050">
              <a:hueOff val="0"/>
              <a:satOff val="0"/>
              <a:lumOff val="0"/>
              <a:alphaOff val="0"/>
              <a:satMod val="300000"/>
            </a:s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Соматовегетативный</a:t>
          </a:r>
          <a:r>
            <a:rPr lang="ru-RU" sz="1600" b="1" kern="1200" baseline="300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4</a:t>
          </a:r>
        </a:p>
      </dsp:txBody>
      <dsp:txXfrm>
        <a:off x="379746" y="2586869"/>
        <a:ext cx="1980501" cy="745628"/>
      </dsp:txXfrm>
    </dsp:sp>
    <dsp:sp modelId="{2D764D25-CCD9-49AD-B47F-F09FC35D26A8}">
      <dsp:nvSpPr>
        <dsp:cNvPr id="0" name=""/>
        <dsp:cNvSpPr/>
      </dsp:nvSpPr>
      <dsp:spPr>
        <a:xfrm>
          <a:off x="2490732" y="2650248"/>
          <a:ext cx="4872252" cy="618871"/>
        </a:xfrm>
        <a:prstGeom prst="chevron">
          <a:avLst/>
        </a:prstGeom>
        <a:solidFill>
          <a:srgbClr val="D9ECFF">
            <a:alpha val="89804"/>
          </a:srgbClr>
        </a:solidFill>
        <a:ln w="9525" cap="flat" cmpd="sng" algn="ctr">
          <a:solidFill>
            <a:srgbClr val="92D050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 fov="0">
            <a:rot lat="0" lon="0" rev="0"/>
          </a:camera>
          <a:lightRig rig="balanced" dir="t">
            <a:rot lat="0" lon="0" rev="0"/>
          </a:lightRig>
        </a:scene3d>
        <a:sp3d prstMaterial="matte">
          <a:bevelT w="0" h="0"/>
          <a:contourClr>
            <a:scrgbClr r="0" g="0" b="0">
              <a:tint val="100000"/>
              <a:shade val="100000"/>
              <a:hueMod val="100000"/>
              <a:satMod val="100000"/>
            </a:scrgbClr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rgbClr val="1B5546"/>
              </a:solidFill>
              <a:latin typeface="Calibri"/>
              <a:ea typeface="+mn-ea"/>
              <a:cs typeface="+mn-cs"/>
            </a:rPr>
            <a:t>Устранение соматических проявлений тревоги и депрессии</a:t>
          </a:r>
        </a:p>
      </dsp:txBody>
      <dsp:txXfrm>
        <a:off x="2800168" y="2650248"/>
        <a:ext cx="4253381" cy="6188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E331C9BF-F4AA-73E4-0132-69F805CF0B9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73E5089E-1ECB-BAB6-FC39-BCA56BE2B069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268" name="Rectangle 4">
            <a:extLst>
              <a:ext uri="{FF2B5EF4-FFF2-40B4-BE49-F238E27FC236}">
                <a16:creationId xmlns:a16="http://schemas.microsoft.com/office/drawing/2014/main" id="{032F71F5-3607-7719-DCE2-3B0CE95CE5F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9" name="Rectangle 5">
            <a:extLst>
              <a:ext uri="{FF2B5EF4-FFF2-40B4-BE49-F238E27FC236}">
                <a16:creationId xmlns:a16="http://schemas.microsoft.com/office/drawing/2014/main" id="{D9DAC689-14AC-CDA1-E7E5-42700BBEF7A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Образец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31750" name="Rectangle 6">
            <a:extLst>
              <a:ext uri="{FF2B5EF4-FFF2-40B4-BE49-F238E27FC236}">
                <a16:creationId xmlns:a16="http://schemas.microsoft.com/office/drawing/2014/main" id="{9B6FF629-5137-E927-6F9E-3BB4BD8B224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1751" name="Rectangle 7">
            <a:extLst>
              <a:ext uri="{FF2B5EF4-FFF2-40B4-BE49-F238E27FC236}">
                <a16:creationId xmlns:a16="http://schemas.microsoft.com/office/drawing/2014/main" id="{6DEA3C2D-38EF-A837-B451-BDE7505D959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07D884A-551C-46FF-ADB7-2B2D1C4B4C3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07D884A-551C-46FF-ADB7-2B2D1C4B4C3E}" type="slidenum">
              <a:rPr lang="ru-RU" altLang="ru-RU" smtClean="0"/>
              <a:pPr>
                <a:defRPr/>
              </a:pPr>
              <a:t>11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586041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:a16="http://schemas.microsoft.com/office/drawing/2014/main" id="{4027D112-ACE9-886F-FA4B-07F030642D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71D46AE-BD0E-4C47-A25F-CEDD691EE55A}" type="slidenum">
              <a:rPr lang="ru-RU" altLang="ru-RU" smtClean="0"/>
              <a:pPr>
                <a:spcBef>
                  <a:spcPct val="0"/>
                </a:spcBef>
              </a:pPr>
              <a:t>29</a:t>
            </a:fld>
            <a:endParaRPr lang="ru-RU" altLang="ru-RU"/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9A8E639A-6C16-422F-925F-928C43756F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C6264D60-F187-CA31-594B-A8E48AC246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altLang="ru-RU">
                <a:latin typeface="Arial" panose="020B0604020202020204" pitchFamily="34" charset="0"/>
              </a:rPr>
              <a:t>1. Острое ПТСР продолжается менее трех месяцев; </a:t>
            </a:r>
          </a:p>
          <a:p>
            <a:pPr eaLnBrk="1" hangingPunct="1"/>
            <a:r>
              <a:rPr lang="ru-RU" altLang="ru-RU">
                <a:latin typeface="Arial" panose="020B0604020202020204" pitchFamily="34" charset="0"/>
              </a:rPr>
              <a:t>2. Хроническое ПТСР длится дольше; </a:t>
            </a:r>
          </a:p>
          <a:p>
            <a:pPr eaLnBrk="1" hangingPunct="1"/>
            <a:r>
              <a:rPr lang="ru-RU" altLang="ru-RU">
                <a:latin typeface="Arial" panose="020B0604020202020204" pitchFamily="34" charset="0"/>
              </a:rPr>
              <a:t>3. Отставленное ПТСР диагностируют в том случае, когда его симптомы становятся очевидными спустя шесть и более месяцев от момента травмы.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D586AC-2937-9F47-A2F1-2ECBE05F3AD8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3110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>
            <a:extLst>
              <a:ext uri="{FF2B5EF4-FFF2-40B4-BE49-F238E27FC236}">
                <a16:creationId xmlns:a16="http://schemas.microsoft.com/office/drawing/2014/main" id="{48F41D84-6F24-C6B1-185C-8A72C5991C3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Заметки 2">
            <a:extLst>
              <a:ext uri="{FF2B5EF4-FFF2-40B4-BE49-F238E27FC236}">
                <a16:creationId xmlns:a16="http://schemas.microsoft.com/office/drawing/2014/main" id="{6FE5BDCC-CF29-A291-25CD-3376927232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180" name="Номер слайда 3">
            <a:extLst>
              <a:ext uri="{FF2B5EF4-FFF2-40B4-BE49-F238E27FC236}">
                <a16:creationId xmlns:a16="http://schemas.microsoft.com/office/drawing/2014/main" id="{D1E796AA-A1D3-D572-50D7-374BCF05DC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96CC3F1-F4EE-4D47-A8BD-FBC5BCA2340B}" type="slidenum">
              <a:rPr lang="ru-RU" altLang="ru-RU">
                <a:latin typeface="Georgia" panose="02040502050405020303" pitchFamily="18" charset="0"/>
              </a:rPr>
              <a:pPr/>
              <a:t>58</a:t>
            </a:fld>
            <a:endParaRPr lang="ru-RU" altLang="ru-RU">
              <a:latin typeface="Georgia" panose="02040502050405020303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B02E241-E4FE-B8AA-8433-0A84D607581B}"/>
              </a:ext>
            </a:extLst>
          </p:cNvPr>
          <p:cNvSpPr/>
          <p:nvPr/>
        </p:nvSpPr>
        <p:spPr>
          <a:xfrm>
            <a:off x="904875" y="3648075"/>
            <a:ext cx="7315200" cy="1279525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Прямоугольник 3">
            <a:extLst>
              <a:ext uri="{FF2B5EF4-FFF2-40B4-BE49-F238E27FC236}">
                <a16:creationId xmlns:a16="http://schemas.microsoft.com/office/drawing/2014/main" id="{45626260-1F57-0C4D-CDA3-58A5D85BE7CC}"/>
              </a:ext>
            </a:extLst>
          </p:cNvPr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" name="Прямоугольник 4">
            <a:extLst>
              <a:ext uri="{FF2B5EF4-FFF2-40B4-BE49-F238E27FC236}">
                <a16:creationId xmlns:a16="http://schemas.microsoft.com/office/drawing/2014/main" id="{5634CB86-6FDF-D8E9-9745-E48B762FD3E3}"/>
              </a:ext>
            </a:extLst>
          </p:cNvPr>
          <p:cNvSpPr/>
          <p:nvPr/>
        </p:nvSpPr>
        <p:spPr>
          <a:xfrm>
            <a:off x="904875" y="3648075"/>
            <a:ext cx="228600" cy="1279525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Прямоугольник 5">
            <a:extLst>
              <a:ext uri="{FF2B5EF4-FFF2-40B4-BE49-F238E27FC236}">
                <a16:creationId xmlns:a16="http://schemas.microsoft.com/office/drawing/2014/main" id="{9F65A66D-C3A8-3670-8908-F9BF87A9BD66}"/>
              </a:ext>
            </a:extLst>
          </p:cNvPr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6" name="Дата 27">
            <a:extLst>
              <a:ext uri="{FF2B5EF4-FFF2-40B4-BE49-F238E27FC236}">
                <a16:creationId xmlns:a16="http://schemas.microsoft.com/office/drawing/2014/main" id="{A1DCBFD3-3537-4CBB-6B3F-BDE451D0A0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0" y="6354763"/>
            <a:ext cx="2286000" cy="366712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16">
            <a:extLst>
              <a:ext uri="{FF2B5EF4-FFF2-40B4-BE49-F238E27FC236}">
                <a16:creationId xmlns:a16="http://schemas.microsoft.com/office/drawing/2014/main" id="{4975B51D-94C0-62BF-2207-E563519EA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98775" y="6354763"/>
            <a:ext cx="3475038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28">
            <a:extLst>
              <a:ext uri="{FF2B5EF4-FFF2-40B4-BE49-F238E27FC236}">
                <a16:creationId xmlns:a16="http://schemas.microsoft.com/office/drawing/2014/main" id="{F9D16EDB-104C-D76D-2756-BC5865A4B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16025" y="6354763"/>
            <a:ext cx="1219200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D2362C-5153-4674-BF45-1C5826D0CD4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6403199"/>
      </p:ext>
    </p:extLst>
  </p:cSld>
  <p:clrMapOvr>
    <a:masterClrMapping/>
  </p:clrMapOvr>
  <p:transition spd="slow">
    <p:blinds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>
            <a:extLst>
              <a:ext uri="{FF2B5EF4-FFF2-40B4-BE49-F238E27FC236}">
                <a16:creationId xmlns:a16="http://schemas.microsoft.com/office/drawing/2014/main" id="{EFAB0DDF-BA22-9563-747E-24A180E6E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>
            <a:extLst>
              <a:ext uri="{FF2B5EF4-FFF2-40B4-BE49-F238E27FC236}">
                <a16:creationId xmlns:a16="http://schemas.microsoft.com/office/drawing/2014/main" id="{C3350CCF-91F6-6172-DF26-8D979AAD5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>
            <a:extLst>
              <a:ext uri="{FF2B5EF4-FFF2-40B4-BE49-F238E27FC236}">
                <a16:creationId xmlns:a16="http://schemas.microsoft.com/office/drawing/2014/main" id="{3F49D0EE-F6BD-AB77-A49E-DA08431EA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043349-3BF4-4251-BFF1-A9D10931053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86562974"/>
      </p:ext>
    </p:extLst>
  </p:cSld>
  <p:clrMapOvr>
    <a:masterClrMapping/>
  </p:clrMapOvr>
  <p:transition spd="slow">
    <p:blinds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1">
            <a:extLst>
              <a:ext uri="{FF2B5EF4-FFF2-40B4-BE49-F238E27FC236}">
                <a16:creationId xmlns:a16="http://schemas.microsoft.com/office/drawing/2014/main" id="{8427A158-F7CA-33EA-EE86-4CC4EC4DC64B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Равнобедренный треугольник 3">
            <a:extLst>
              <a:ext uri="{FF2B5EF4-FFF2-40B4-BE49-F238E27FC236}">
                <a16:creationId xmlns:a16="http://schemas.microsoft.com/office/drawing/2014/main" id="{B751739F-522A-FB1F-B3C3-D8EF5EA9DC76}"/>
              </a:ext>
            </a:extLst>
          </p:cNvPr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Прямая соединительная линия 4">
            <a:extLst>
              <a:ext uri="{FF2B5EF4-FFF2-40B4-BE49-F238E27FC236}">
                <a16:creationId xmlns:a16="http://schemas.microsoft.com/office/drawing/2014/main" id="{58B10160-DB63-AF54-D339-347435F52CAA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3630612" y="3201988"/>
            <a:ext cx="5851525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1C22AE48-288F-1029-DFAC-A65E25B07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7A2C2F06-09AF-9E3D-ADEE-F88B8395C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FA574ECC-2521-08DF-A3DA-9A837019A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85C6D5-8AA5-451D-90E1-072BE1EA3ED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38707037"/>
      </p:ext>
    </p:extLst>
  </p:cSld>
  <p:clrMapOvr>
    <a:masterClrMapping/>
  </p:clrMapOvr>
  <p:transition spd="slow">
    <p:blinds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g object 16">
            <a:extLst>
              <a:ext uri="{FF2B5EF4-FFF2-40B4-BE49-F238E27FC236}">
                <a16:creationId xmlns:a16="http://schemas.microsoft.com/office/drawing/2014/main" id="{8D3658C1-700A-A357-12DE-EDF6F7B5C3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endParaRPr lang="ru-RU" altLang="ru-RU"/>
          </a:p>
        </p:txBody>
      </p:sp>
      <p:sp>
        <p:nvSpPr>
          <p:cNvPr id="3" name="Holder 2">
            <a:extLst>
              <a:ext uri="{FF2B5EF4-FFF2-40B4-BE49-F238E27FC236}">
                <a16:creationId xmlns:a16="http://schemas.microsoft.com/office/drawing/2014/main" id="{B306E325-FD88-426E-BA39-5504DE04932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>
            <a:lvl1pPr marL="12700">
              <a:lnSpc>
                <a:spcPts val="1650"/>
              </a:lnSpc>
              <a:defRPr sz="1400" b="0" i="0" spc="-5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/>
              <a:t>RUS2187069 (v1.1)</a:t>
            </a:r>
            <a:endParaRPr/>
          </a:p>
        </p:txBody>
      </p:sp>
      <p:sp>
        <p:nvSpPr>
          <p:cNvPr id="4" name="Holder 3">
            <a:extLst>
              <a:ext uri="{FF2B5EF4-FFF2-40B4-BE49-F238E27FC236}">
                <a16:creationId xmlns:a16="http://schemas.microsoft.com/office/drawing/2014/main" id="{FC06B44D-38AC-7C3A-37CE-78A31684CC8E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AE2B0D8-5EC9-4243-B1AD-44AF36C8CC6C}" type="datetime1">
              <a:rPr lang="en-US"/>
              <a:pPr>
                <a:defRPr/>
              </a:pPr>
              <a:t>11/23/23</a:t>
            </a:fld>
            <a:endParaRPr lang="en-US"/>
          </a:p>
        </p:txBody>
      </p:sp>
      <p:sp>
        <p:nvSpPr>
          <p:cNvPr id="5" name="Holder 4">
            <a:extLst>
              <a:ext uri="{FF2B5EF4-FFF2-40B4-BE49-F238E27FC236}">
                <a16:creationId xmlns:a16="http://schemas.microsoft.com/office/drawing/2014/main" id="{1CDAD137-F535-B2D3-B42F-031C42BFE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7A9A5D7-8C3F-4844-8D03-65B2749CE360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8830658"/>
      </p:ext>
    </p:extLst>
  </p:cSld>
  <p:clrMapOvr>
    <a:masterClrMapping/>
  </p:clrMapOvr>
  <p:transition spd="slow">
    <p:blinds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190500"/>
            <a:ext cx="7010400" cy="152717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524000" y="1905000"/>
            <a:ext cx="3429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05400" y="1905000"/>
            <a:ext cx="3429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E86926-BB92-ED9E-FC9D-1E41CA9383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3259F4-3DC6-A32B-F4A8-4D1323A78B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4FAEC8-8E67-2FA1-0DF0-E980923416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C5CEE7-852E-4147-BE06-B013534216D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11273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3" name="Дата 13">
            <a:extLst>
              <a:ext uri="{FF2B5EF4-FFF2-40B4-BE49-F238E27FC236}">
                <a16:creationId xmlns:a16="http://schemas.microsoft.com/office/drawing/2014/main" id="{697E616F-AEC4-A66C-D182-6DC74A965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">
            <a:extLst>
              <a:ext uri="{FF2B5EF4-FFF2-40B4-BE49-F238E27FC236}">
                <a16:creationId xmlns:a16="http://schemas.microsoft.com/office/drawing/2014/main" id="{BEA9E8AD-9ECF-0967-DB18-AE4C6EA7F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>
            <a:extLst>
              <a:ext uri="{FF2B5EF4-FFF2-40B4-BE49-F238E27FC236}">
                <a16:creationId xmlns:a16="http://schemas.microsoft.com/office/drawing/2014/main" id="{9E6443CA-5563-2B45-14C0-157C423DB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6C8B01-4604-45C2-83F8-75DF434F3A2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4937805"/>
      </p:ext>
    </p:extLst>
  </p:cSld>
  <p:clrMapOvr>
    <a:masterClrMapping/>
  </p:clrMapOvr>
  <p:transition spd="slow">
    <p:blinds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">
            <a:extLst>
              <a:ext uri="{FF2B5EF4-FFF2-40B4-BE49-F238E27FC236}">
                <a16:creationId xmlns:a16="http://schemas.microsoft.com/office/drawing/2014/main" id="{E797CEBA-38FC-A212-63A9-88E4CFA58D13}"/>
              </a:ext>
            </a:extLst>
          </p:cNvPr>
          <p:cNvSpPr/>
          <p:nvPr/>
        </p:nvSpPr>
        <p:spPr>
          <a:xfrm>
            <a:off x="914400" y="2819400"/>
            <a:ext cx="7315200" cy="1279525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Прямоугольник 3">
            <a:extLst>
              <a:ext uri="{FF2B5EF4-FFF2-40B4-BE49-F238E27FC236}">
                <a16:creationId xmlns:a16="http://schemas.microsoft.com/office/drawing/2014/main" id="{56F25F27-51BA-BC85-89F5-F1933FEF6198}"/>
              </a:ext>
            </a:extLst>
          </p:cNvPr>
          <p:cNvSpPr/>
          <p:nvPr/>
        </p:nvSpPr>
        <p:spPr>
          <a:xfrm>
            <a:off x="914400" y="2819400"/>
            <a:ext cx="228600" cy="1279525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/>
          <a:lstStyle>
            <a:lvl1pPr algn="r">
              <a:buNone/>
              <a:defRPr sz="3200" b="0" cap="none" baseline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Дата 3">
            <a:extLst>
              <a:ext uri="{FF2B5EF4-FFF2-40B4-BE49-F238E27FC236}">
                <a16:creationId xmlns:a16="http://schemas.microsoft.com/office/drawing/2014/main" id="{A192F4D6-0BEA-9A2F-5B1B-267B1CBE43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0" y="6354763"/>
            <a:ext cx="2286000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4">
            <a:extLst>
              <a:ext uri="{FF2B5EF4-FFF2-40B4-BE49-F238E27FC236}">
                <a16:creationId xmlns:a16="http://schemas.microsoft.com/office/drawing/2014/main" id="{D1EEAFC7-8A52-0849-8E90-95AB5DCB5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98775" y="6354763"/>
            <a:ext cx="3475038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B1C099F3-F9D0-2CE3-531D-86478CE47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975" y="6354763"/>
            <a:ext cx="1520825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AD1DD1-97E3-4559-8A73-AF205A4891E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190350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blinds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3" name="Дата 13">
            <a:extLst>
              <a:ext uri="{FF2B5EF4-FFF2-40B4-BE49-F238E27FC236}">
                <a16:creationId xmlns:a16="http://schemas.microsoft.com/office/drawing/2014/main" id="{DEE72739-82EA-E145-9451-5015FCB15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">
            <a:extLst>
              <a:ext uri="{FF2B5EF4-FFF2-40B4-BE49-F238E27FC236}">
                <a16:creationId xmlns:a16="http://schemas.microsoft.com/office/drawing/2014/main" id="{5DFF2489-BAB5-CD3D-72EB-952428D74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>
            <a:extLst>
              <a:ext uri="{FF2B5EF4-FFF2-40B4-BE49-F238E27FC236}">
                <a16:creationId xmlns:a16="http://schemas.microsoft.com/office/drawing/2014/main" id="{01779A47-9973-BE0A-42B0-79A0ED344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849A44-B411-4D4D-ABFC-E089498DB8D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39701798"/>
      </p:ext>
    </p:extLst>
  </p:cSld>
  <p:clrMapOvr>
    <a:masterClrMapping/>
  </p:clrMapOvr>
  <p:transition spd="slow">
    <p:blinds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13">
            <a:extLst>
              <a:ext uri="{FF2B5EF4-FFF2-40B4-BE49-F238E27FC236}">
                <a16:creationId xmlns:a16="http://schemas.microsoft.com/office/drawing/2014/main" id="{D40AB300-E127-778E-BB53-15611BEB2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>
            <a:extLst>
              <a:ext uri="{FF2B5EF4-FFF2-40B4-BE49-F238E27FC236}">
                <a16:creationId xmlns:a16="http://schemas.microsoft.com/office/drawing/2014/main" id="{5E263210-4FF8-7CB6-370A-3C2B9C70A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>
            <a:extLst>
              <a:ext uri="{FF2B5EF4-FFF2-40B4-BE49-F238E27FC236}">
                <a16:creationId xmlns:a16="http://schemas.microsoft.com/office/drawing/2014/main" id="{D4E16EEC-A475-E8CC-B461-5D4F1AF8E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92D455-EA1F-4EAD-BCBA-47B63ADCFC7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69800659"/>
      </p:ext>
    </p:extLst>
  </p:cSld>
  <p:clrMapOvr>
    <a:masterClrMapping/>
  </p:clrMapOvr>
  <p:transition spd="slow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авнобедренный треугольник 1">
            <a:extLst>
              <a:ext uri="{FF2B5EF4-FFF2-40B4-BE49-F238E27FC236}">
                <a16:creationId xmlns:a16="http://schemas.microsoft.com/office/drawing/2014/main" id="{6607690D-FE5C-7202-7AD9-96A32EFFD89A}"/>
              </a:ext>
            </a:extLst>
          </p:cNvPr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Дата 2">
            <a:extLst>
              <a:ext uri="{FF2B5EF4-FFF2-40B4-BE49-F238E27FC236}">
                <a16:creationId xmlns:a16="http://schemas.microsoft.com/office/drawing/2014/main" id="{D6D88189-8524-CDF6-57A8-59A5C4FA7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3">
            <a:extLst>
              <a:ext uri="{FF2B5EF4-FFF2-40B4-BE49-F238E27FC236}">
                <a16:creationId xmlns:a16="http://schemas.microsoft.com/office/drawing/2014/main" id="{171369DC-8D62-F573-50E8-45E226DDB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>
            <a:extLst>
              <a:ext uri="{FF2B5EF4-FFF2-40B4-BE49-F238E27FC236}">
                <a16:creationId xmlns:a16="http://schemas.microsoft.com/office/drawing/2014/main" id="{F5AB20D7-5029-A62C-C9A5-0B1215DC9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EE8F1-CEB9-4EBC-9646-E1810C410BF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86666467"/>
      </p:ext>
    </p:extLst>
  </p:cSld>
  <p:clrMapOvr>
    <a:masterClrMapping/>
  </p:clrMapOvr>
  <p:transition spd="slow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C592BD5C-44A9-D952-E606-8A131AF2E129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Равнобедренный треугольник 3">
            <a:extLst>
              <a:ext uri="{FF2B5EF4-FFF2-40B4-BE49-F238E27FC236}">
                <a16:creationId xmlns:a16="http://schemas.microsoft.com/office/drawing/2014/main" id="{1E6EF92F-A099-E40B-F674-0D7605C6D050}"/>
              </a:ext>
            </a:extLst>
          </p:cNvPr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" name="Дата 1">
            <a:extLst>
              <a:ext uri="{FF2B5EF4-FFF2-40B4-BE49-F238E27FC236}">
                <a16:creationId xmlns:a16="http://schemas.microsoft.com/office/drawing/2014/main" id="{5AF060B8-D37B-DA05-9D5A-B6CA4B3DB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>
            <a:extLst>
              <a:ext uri="{FF2B5EF4-FFF2-40B4-BE49-F238E27FC236}">
                <a16:creationId xmlns:a16="http://schemas.microsoft.com/office/drawing/2014/main" id="{D82B661A-09A6-4852-C4B3-3B1269B9A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3">
            <a:extLst>
              <a:ext uri="{FF2B5EF4-FFF2-40B4-BE49-F238E27FC236}">
                <a16:creationId xmlns:a16="http://schemas.microsoft.com/office/drawing/2014/main" id="{DCCF693D-E36D-9092-B313-CFC39887E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BC4BFD-E16F-4A2D-A97A-16DF221D8A4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53302739"/>
      </p:ext>
    </p:extLst>
  </p:cSld>
  <p:clrMapOvr>
    <a:masterClrMapping/>
  </p:clrMapOvr>
  <p:transition spd="slow">
    <p:blinds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1">
            <a:extLst>
              <a:ext uri="{FF2B5EF4-FFF2-40B4-BE49-F238E27FC236}">
                <a16:creationId xmlns:a16="http://schemas.microsoft.com/office/drawing/2014/main" id="{EBDD6BB9-B187-3BC6-0924-752817875494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Прямая соединительная линия 3">
            <a:extLst>
              <a:ext uri="{FF2B5EF4-FFF2-40B4-BE49-F238E27FC236}">
                <a16:creationId xmlns:a16="http://schemas.microsoft.com/office/drawing/2014/main" id="{62E0B80E-0CB2-9F0D-74F8-2CADA2775D14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3160712" y="3324226"/>
            <a:ext cx="6035675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Равнобедренный треугольник 4">
            <a:extLst>
              <a:ext uri="{FF2B5EF4-FFF2-40B4-BE49-F238E27FC236}">
                <a16:creationId xmlns:a16="http://schemas.microsoft.com/office/drawing/2014/main" id="{5F16CACC-1083-82C2-BC8F-824D51A78D4E}"/>
              </a:ext>
            </a:extLst>
          </p:cNvPr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Содержимое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4">
            <a:extLst>
              <a:ext uri="{FF2B5EF4-FFF2-40B4-BE49-F238E27FC236}">
                <a16:creationId xmlns:a16="http://schemas.microsoft.com/office/drawing/2014/main" id="{683BFF3F-2D81-08A3-8467-708505D82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5">
            <a:extLst>
              <a:ext uri="{FF2B5EF4-FFF2-40B4-BE49-F238E27FC236}">
                <a16:creationId xmlns:a16="http://schemas.microsoft.com/office/drawing/2014/main" id="{43FDE75B-82CA-18FD-2EC0-1C8FA9AD4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>
            <a:extLst>
              <a:ext uri="{FF2B5EF4-FFF2-40B4-BE49-F238E27FC236}">
                <a16:creationId xmlns:a16="http://schemas.microsoft.com/office/drawing/2014/main" id="{E9EC0700-51C1-F27F-5B3A-3F77751EC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A3E0FB-4EBD-4BD9-90C4-70DF358F154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36930605"/>
      </p:ext>
    </p:extLst>
  </p:cSld>
  <p:clrMapOvr>
    <a:masterClrMapping/>
  </p:clrMapOvr>
  <p:transition spd="slow"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1">
            <a:extLst>
              <a:ext uri="{FF2B5EF4-FFF2-40B4-BE49-F238E27FC236}">
                <a16:creationId xmlns:a16="http://schemas.microsoft.com/office/drawing/2014/main" id="{90A087B5-8769-92CB-3544-F3F93122607C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Равнобедренный треугольник 3">
            <a:extLst>
              <a:ext uri="{FF2B5EF4-FFF2-40B4-BE49-F238E27FC236}">
                <a16:creationId xmlns:a16="http://schemas.microsoft.com/office/drawing/2014/main" id="{82C46C2B-B70C-6262-4349-1A2B51F2E993}"/>
              </a:ext>
            </a:extLst>
          </p:cNvPr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BEB26EB4-54E5-F7C9-459C-9923DAF56408}"/>
              </a:ext>
            </a:extLst>
          </p:cNvPr>
          <p:cNvSpPr/>
          <p:nvPr/>
        </p:nvSpPr>
        <p:spPr>
          <a:xfrm>
            <a:off x="457200" y="500063"/>
            <a:ext cx="182563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Дата 4">
            <a:extLst>
              <a:ext uri="{FF2B5EF4-FFF2-40B4-BE49-F238E27FC236}">
                <a16:creationId xmlns:a16="http://schemas.microsoft.com/office/drawing/2014/main" id="{DD0316BE-0117-8B7C-5891-4A7DD39DD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ижний колонтитул 5">
            <a:extLst>
              <a:ext uri="{FF2B5EF4-FFF2-40B4-BE49-F238E27FC236}">
                <a16:creationId xmlns:a16="http://schemas.microsoft.com/office/drawing/2014/main" id="{BFE1DD32-AE0B-36B0-F476-F9F3FC6FC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>
            <a:extLst>
              <a:ext uri="{FF2B5EF4-FFF2-40B4-BE49-F238E27FC236}">
                <a16:creationId xmlns:a16="http://schemas.microsoft.com/office/drawing/2014/main" id="{3ED925C5-3644-E0C1-76BA-C429F5E52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FBE7DC-F2C4-4517-97A3-16476F8FC81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88133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21">
            <a:extLst>
              <a:ext uri="{FF2B5EF4-FFF2-40B4-BE49-F238E27FC236}">
                <a16:creationId xmlns:a16="http://schemas.microsoft.com/office/drawing/2014/main" id="{F2521FE3-0A54-283F-D68F-C1B0B07105A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1027" name="Текст 12">
            <a:extLst>
              <a:ext uri="{FF2B5EF4-FFF2-40B4-BE49-F238E27FC236}">
                <a16:creationId xmlns:a16="http://schemas.microsoft.com/office/drawing/2014/main" id="{A273559F-2FC9-B5B9-6EA4-39F1644886C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219200"/>
            <a:ext cx="8229600" cy="491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14" name="Дата 13">
            <a:extLst>
              <a:ext uri="{FF2B5EF4-FFF2-40B4-BE49-F238E27FC236}">
                <a16:creationId xmlns:a16="http://schemas.microsoft.com/office/drawing/2014/main" id="{54763287-AF3B-D5D3-5B41-16A21E3D32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175" cy="3651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962DBC9-55B3-0C25-53FA-15EEED9BEE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98775" y="6356350"/>
            <a:ext cx="3505200" cy="3651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>
            <a:extLst>
              <a:ext uri="{FF2B5EF4-FFF2-40B4-BE49-F238E27FC236}">
                <a16:creationId xmlns:a16="http://schemas.microsoft.com/office/drawing/2014/main" id="{C9B20EBB-A3DF-2F0C-3331-13C563CBBE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12775" y="6356350"/>
            <a:ext cx="1981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337282BC-38D3-43AA-A3B8-711D499392E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31" name="Прямая соединительная линия 27">
            <a:extLst>
              <a:ext uri="{FF2B5EF4-FFF2-40B4-BE49-F238E27FC236}">
                <a16:creationId xmlns:a16="http://schemas.microsoft.com/office/drawing/2014/main" id="{30AC40FA-CBCE-7A9D-C73D-6E566DC57151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2" name="Прямая соединительная линия 28">
            <a:extLst>
              <a:ext uri="{FF2B5EF4-FFF2-40B4-BE49-F238E27FC236}">
                <a16:creationId xmlns:a16="http://schemas.microsoft.com/office/drawing/2014/main" id="{07ADC698-3D2D-09BF-FD07-61E4DC088A13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Равнобедренный треугольник 9">
            <a:extLst>
              <a:ext uri="{FF2B5EF4-FFF2-40B4-BE49-F238E27FC236}">
                <a16:creationId xmlns:a16="http://schemas.microsoft.com/office/drawing/2014/main" id="{5F0C58DE-D5AD-5D5C-1B5F-1A91EBABB123}"/>
              </a:ext>
            </a:extLst>
          </p:cNvPr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2" r:id="rId2"/>
    <p:sldLayoutId id="2147483767" r:id="rId3"/>
    <p:sldLayoutId id="2147483763" r:id="rId4"/>
    <p:sldLayoutId id="2147483764" r:id="rId5"/>
    <p:sldLayoutId id="2147483768" r:id="rId6"/>
    <p:sldLayoutId id="2147483769" r:id="rId7"/>
    <p:sldLayoutId id="2147483770" r:id="rId8"/>
    <p:sldLayoutId id="2147483771" r:id="rId9"/>
    <p:sldLayoutId id="2147483765" r:id="rId10"/>
    <p:sldLayoutId id="2147483772" r:id="rId11"/>
    <p:sldLayoutId id="2147483774" r:id="rId12"/>
    <p:sldLayoutId id="2147483775" r:id="rId13"/>
  </p:sldLayoutIdLst>
  <p:transition spd="slow">
    <p:blinds dir="vert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panose="02040503050406030204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panose="02040503050406030204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panose="02040503050406030204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panose="02040503050406030204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panose="02040503050406030204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panose="02040503050406030204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panose="02040503050406030204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panose="02040503050406030204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6000"/>
        <a:buFont typeface="Wingdings 3" panose="05040102010807070707" pitchFamily="18" charset="2"/>
        <a:buChar char="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6000"/>
        <a:buFont typeface="Wingdings 3" panose="05040102010807070707" pitchFamily="18" charset="2"/>
        <a:buChar char="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ts val="500"/>
        </a:spcBef>
        <a:spcAft>
          <a:spcPct val="0"/>
        </a:spcAft>
        <a:buClr>
          <a:srgbClr val="BCBCBC"/>
        </a:buClr>
        <a:buSzPct val="76000"/>
        <a:buFont typeface="Wingdings 3" panose="05040102010807070707" pitchFamily="18" charset="2"/>
        <a:buChar char="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ts val="400"/>
        </a:spcBef>
        <a:spcAft>
          <a:spcPct val="0"/>
        </a:spcAft>
        <a:buClr>
          <a:srgbClr val="8BA2B4"/>
        </a:buClr>
        <a:buSzPct val="70000"/>
        <a:buFont typeface="Wingdings" panose="05000000000000000000" pitchFamily="2" charset="2"/>
        <a:buChar char="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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http://psychosphera.boom.ru/Public/PTSR/slide16.GIF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s://cr.minzdrav.gov.ru/recomend/753_1" TargetMode="Externa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png"/><Relationship Id="rId18" Type="http://schemas.openxmlformats.org/officeDocument/2006/relationships/image" Target="../media/image9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17" Type="http://schemas.openxmlformats.org/officeDocument/2006/relationships/image" Target="../media/image94.png"/><Relationship Id="rId2" Type="http://schemas.openxmlformats.org/officeDocument/2006/relationships/image" Target="../media/image79.png"/><Relationship Id="rId16" Type="http://schemas.openxmlformats.org/officeDocument/2006/relationships/image" Target="../media/image93.png"/><Relationship Id="rId20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5" Type="http://schemas.openxmlformats.org/officeDocument/2006/relationships/image" Target="../media/image92.png"/><Relationship Id="rId10" Type="http://schemas.openxmlformats.org/officeDocument/2006/relationships/image" Target="../media/image87.png"/><Relationship Id="rId19" Type="http://schemas.openxmlformats.org/officeDocument/2006/relationships/image" Target="../media/image96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Relationship Id="rId14" Type="http://schemas.openxmlformats.org/officeDocument/2006/relationships/image" Target="../media/image91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everchuk.com/" TargetMode="Externa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>
            <a:extLst>
              <a:ext uri="{FF2B5EF4-FFF2-40B4-BE49-F238E27FC236}">
                <a16:creationId xmlns:a16="http://schemas.microsoft.com/office/drawing/2014/main" id="{79E70EC3-5655-E730-44EB-4A2E2FD6BD54}"/>
              </a:ext>
            </a:extLst>
          </p:cNvPr>
          <p:cNvSpPr txBox="1"/>
          <p:nvPr/>
        </p:nvSpPr>
        <p:spPr>
          <a:xfrm>
            <a:off x="716985" y="510880"/>
            <a:ext cx="7778750" cy="2092561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rgbClr val="7030A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12065" rIns="0" bIns="0">
            <a:spAutoFit/>
          </a:bodyPr>
          <a:lstStyle/>
          <a:p>
            <a:pPr marL="1270" algn="ctr" eaLnBrk="1" hangingPunct="1">
              <a:lnSpc>
                <a:spcPts val="3245"/>
              </a:lnSpc>
              <a:spcBef>
                <a:spcPts val="95"/>
              </a:spcBef>
              <a:defRPr/>
            </a:pPr>
            <a:endParaRPr lang="ru-RU" sz="3600" dirty="0">
              <a:solidFill>
                <a:srgbClr val="FFFF00"/>
              </a:solidFill>
              <a:latin typeface="Arial"/>
              <a:cs typeface="Arial"/>
            </a:endParaRPr>
          </a:p>
          <a:p>
            <a:pPr marL="1270" algn="ctr" eaLnBrk="1" hangingPunct="1">
              <a:lnSpc>
                <a:spcPts val="3245"/>
              </a:lnSpc>
              <a:spcBef>
                <a:spcPts val="95"/>
              </a:spcBef>
              <a:defRPr/>
            </a:pPr>
            <a:r>
              <a:rPr lang="ru-RU" sz="3600" dirty="0">
                <a:solidFill>
                  <a:srgbClr val="FFFF00"/>
                </a:solidFill>
                <a:latin typeface="Arial"/>
                <a:cs typeface="Arial"/>
              </a:rPr>
              <a:t>ПОГРАНИЧНЫЕ НЕРВНО-ПСИХИЧЕСКИЕ РАССТРОЙСТВА: </a:t>
            </a:r>
          </a:p>
          <a:p>
            <a:pPr marL="1270" algn="ctr" eaLnBrk="1" hangingPunct="1">
              <a:lnSpc>
                <a:spcPts val="3245"/>
              </a:lnSpc>
              <a:spcBef>
                <a:spcPts val="95"/>
              </a:spcBef>
              <a:defRPr/>
            </a:pPr>
            <a:r>
              <a:rPr lang="ru-RU" sz="3600" dirty="0">
                <a:solidFill>
                  <a:srgbClr val="FFFF00"/>
                </a:solidFill>
                <a:latin typeface="Arial"/>
                <a:cs typeface="Arial"/>
              </a:rPr>
              <a:t>от острых реакций на стресс до неврозов, депрессии и ПТСР</a:t>
            </a:r>
            <a:endParaRPr lang="ru-RU" altLang="ru-RU" sz="1600" i="1" dirty="0">
              <a:solidFill>
                <a:schemeClr val="bg1"/>
              </a:solidFill>
              <a:cs typeface="Calibri" pitchFamily="34" charset="0"/>
            </a:endParaRPr>
          </a:p>
        </p:txBody>
      </p:sp>
      <p:grpSp>
        <p:nvGrpSpPr>
          <p:cNvPr id="12291" name="object 11">
            <a:extLst>
              <a:ext uri="{FF2B5EF4-FFF2-40B4-BE49-F238E27FC236}">
                <a16:creationId xmlns:a16="http://schemas.microsoft.com/office/drawing/2014/main" id="{2DB9897D-0398-D10E-6CAA-BD3D1B5BCAA5}"/>
              </a:ext>
            </a:extLst>
          </p:cNvPr>
          <p:cNvGrpSpPr>
            <a:grpSpLocks/>
          </p:cNvGrpSpPr>
          <p:nvPr/>
        </p:nvGrpSpPr>
        <p:grpSpPr bwMode="auto">
          <a:xfrm>
            <a:off x="-12700" y="5895975"/>
            <a:ext cx="9170988" cy="976313"/>
            <a:chOff x="-12191" y="5896355"/>
            <a:chExt cx="9170035" cy="975360"/>
          </a:xfrm>
        </p:grpSpPr>
        <p:sp>
          <p:nvSpPr>
            <p:cNvPr id="12295" name="object 12">
              <a:extLst>
                <a:ext uri="{FF2B5EF4-FFF2-40B4-BE49-F238E27FC236}">
                  <a16:creationId xmlns:a16="http://schemas.microsoft.com/office/drawing/2014/main" id="{D4E4B67B-3718-EA57-79DB-646EF8FAF8A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" y="5909309"/>
              <a:ext cx="9144000" cy="949960"/>
            </a:xfrm>
            <a:custGeom>
              <a:avLst/>
              <a:gdLst>
                <a:gd name="T0" fmla="*/ 8985758 w 9144000"/>
                <a:gd name="T1" fmla="*/ 0 h 949959"/>
                <a:gd name="T2" fmla="*/ 158242 w 9144000"/>
                <a:gd name="T3" fmla="*/ 0 h 949959"/>
                <a:gd name="T4" fmla="*/ 108225 w 9144000"/>
                <a:gd name="T5" fmla="*/ 8066 h 949959"/>
                <a:gd name="T6" fmla="*/ 64786 w 9144000"/>
                <a:gd name="T7" fmla="*/ 30529 h 949959"/>
                <a:gd name="T8" fmla="*/ 30531 w 9144000"/>
                <a:gd name="T9" fmla="*/ 64783 h 949959"/>
                <a:gd name="T10" fmla="*/ 8067 w 9144000"/>
                <a:gd name="T11" fmla="*/ 108222 h 949959"/>
                <a:gd name="T12" fmla="*/ 0 w 9144000"/>
                <a:gd name="T13" fmla="*/ 158241 h 949959"/>
                <a:gd name="T14" fmla="*/ 0 w 9144000"/>
                <a:gd name="T15" fmla="*/ 791211 h 949959"/>
                <a:gd name="T16" fmla="*/ 8067 w 9144000"/>
                <a:gd name="T17" fmla="*/ 841228 h 949959"/>
                <a:gd name="T18" fmla="*/ 30531 w 9144000"/>
                <a:gd name="T19" fmla="*/ 884667 h 949959"/>
                <a:gd name="T20" fmla="*/ 64786 w 9144000"/>
                <a:gd name="T21" fmla="*/ 918922 h 949959"/>
                <a:gd name="T22" fmla="*/ 108225 w 9144000"/>
                <a:gd name="T23" fmla="*/ 941386 h 949959"/>
                <a:gd name="T24" fmla="*/ 158242 w 9144000"/>
                <a:gd name="T25" fmla="*/ 949453 h 949959"/>
                <a:gd name="T26" fmla="*/ 8985758 w 9144000"/>
                <a:gd name="T27" fmla="*/ 949453 h 949959"/>
                <a:gd name="T28" fmla="*/ 9035767 w 9144000"/>
                <a:gd name="T29" fmla="*/ 941386 h 949959"/>
                <a:gd name="T30" fmla="*/ 9079205 w 9144000"/>
                <a:gd name="T31" fmla="*/ 918922 h 949959"/>
                <a:gd name="T32" fmla="*/ 9113463 w 9144000"/>
                <a:gd name="T33" fmla="*/ 884667 h 949959"/>
                <a:gd name="T34" fmla="*/ 9135930 w 9144000"/>
                <a:gd name="T35" fmla="*/ 841228 h 949959"/>
                <a:gd name="T36" fmla="*/ 9144000 w 9144000"/>
                <a:gd name="T37" fmla="*/ 791211 h 949959"/>
                <a:gd name="T38" fmla="*/ 9144000 w 9144000"/>
                <a:gd name="T39" fmla="*/ 158241 h 949959"/>
                <a:gd name="T40" fmla="*/ 9135930 w 9144000"/>
                <a:gd name="T41" fmla="*/ 108222 h 949959"/>
                <a:gd name="T42" fmla="*/ 9113463 w 9144000"/>
                <a:gd name="T43" fmla="*/ 64783 h 949959"/>
                <a:gd name="T44" fmla="*/ 9079205 w 9144000"/>
                <a:gd name="T45" fmla="*/ 30529 h 949959"/>
                <a:gd name="T46" fmla="*/ 9035767 w 9144000"/>
                <a:gd name="T47" fmla="*/ 8066 h 949959"/>
                <a:gd name="T48" fmla="*/ 8985758 w 9144000"/>
                <a:gd name="T49" fmla="*/ 0 h 94995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9144000" h="949959">
                  <a:moveTo>
                    <a:pt x="8985758" y="0"/>
                  </a:moveTo>
                  <a:lnTo>
                    <a:pt x="158242" y="0"/>
                  </a:lnTo>
                  <a:lnTo>
                    <a:pt x="108225" y="8066"/>
                  </a:lnTo>
                  <a:lnTo>
                    <a:pt x="64786" y="30529"/>
                  </a:lnTo>
                  <a:lnTo>
                    <a:pt x="30531" y="64783"/>
                  </a:lnTo>
                  <a:lnTo>
                    <a:pt x="8067" y="108222"/>
                  </a:lnTo>
                  <a:lnTo>
                    <a:pt x="0" y="158241"/>
                  </a:lnTo>
                  <a:lnTo>
                    <a:pt x="0" y="791209"/>
                  </a:lnTo>
                  <a:lnTo>
                    <a:pt x="8067" y="841226"/>
                  </a:lnTo>
                  <a:lnTo>
                    <a:pt x="30531" y="884665"/>
                  </a:lnTo>
                  <a:lnTo>
                    <a:pt x="64786" y="918920"/>
                  </a:lnTo>
                  <a:lnTo>
                    <a:pt x="108225" y="941384"/>
                  </a:lnTo>
                  <a:lnTo>
                    <a:pt x="158242" y="949451"/>
                  </a:lnTo>
                  <a:lnTo>
                    <a:pt x="8985758" y="949451"/>
                  </a:lnTo>
                  <a:lnTo>
                    <a:pt x="9035767" y="941384"/>
                  </a:lnTo>
                  <a:lnTo>
                    <a:pt x="9079205" y="918920"/>
                  </a:lnTo>
                  <a:lnTo>
                    <a:pt x="9113463" y="884665"/>
                  </a:lnTo>
                  <a:lnTo>
                    <a:pt x="9135930" y="841226"/>
                  </a:lnTo>
                  <a:lnTo>
                    <a:pt x="9144000" y="791209"/>
                  </a:lnTo>
                  <a:lnTo>
                    <a:pt x="9144000" y="158241"/>
                  </a:lnTo>
                  <a:lnTo>
                    <a:pt x="9135930" y="108222"/>
                  </a:lnTo>
                  <a:lnTo>
                    <a:pt x="9113463" y="64783"/>
                  </a:lnTo>
                  <a:lnTo>
                    <a:pt x="9079205" y="30529"/>
                  </a:lnTo>
                  <a:lnTo>
                    <a:pt x="9035767" y="8066"/>
                  </a:lnTo>
                  <a:lnTo>
                    <a:pt x="89857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2296" name="object 13">
              <a:extLst>
                <a:ext uri="{FF2B5EF4-FFF2-40B4-BE49-F238E27FC236}">
                  <a16:creationId xmlns:a16="http://schemas.microsoft.com/office/drawing/2014/main" id="{DF9FFCBD-8212-2809-C1D9-8554C2A32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" y="5909309"/>
              <a:ext cx="9144000" cy="949960"/>
            </a:xfrm>
            <a:custGeom>
              <a:avLst/>
              <a:gdLst>
                <a:gd name="T0" fmla="*/ 0 w 9144000"/>
                <a:gd name="T1" fmla="*/ 158241 h 949959"/>
                <a:gd name="T2" fmla="*/ 8067 w 9144000"/>
                <a:gd name="T3" fmla="*/ 108222 h 949959"/>
                <a:gd name="T4" fmla="*/ 30531 w 9144000"/>
                <a:gd name="T5" fmla="*/ 64783 h 949959"/>
                <a:gd name="T6" fmla="*/ 64786 w 9144000"/>
                <a:gd name="T7" fmla="*/ 30529 h 949959"/>
                <a:gd name="T8" fmla="*/ 108225 w 9144000"/>
                <a:gd name="T9" fmla="*/ 8066 h 949959"/>
                <a:gd name="T10" fmla="*/ 158242 w 9144000"/>
                <a:gd name="T11" fmla="*/ 0 h 949959"/>
                <a:gd name="T12" fmla="*/ 8985758 w 9144000"/>
                <a:gd name="T13" fmla="*/ 0 h 949959"/>
                <a:gd name="T14" fmla="*/ 9035767 w 9144000"/>
                <a:gd name="T15" fmla="*/ 8066 h 949959"/>
                <a:gd name="T16" fmla="*/ 9079205 w 9144000"/>
                <a:gd name="T17" fmla="*/ 30529 h 949959"/>
                <a:gd name="T18" fmla="*/ 9113463 w 9144000"/>
                <a:gd name="T19" fmla="*/ 64783 h 949959"/>
                <a:gd name="T20" fmla="*/ 9135930 w 9144000"/>
                <a:gd name="T21" fmla="*/ 108222 h 949959"/>
                <a:gd name="T22" fmla="*/ 9144000 w 9144000"/>
                <a:gd name="T23" fmla="*/ 158241 h 949959"/>
                <a:gd name="T24" fmla="*/ 9144000 w 9144000"/>
                <a:gd name="T25" fmla="*/ 791211 h 949959"/>
                <a:gd name="T26" fmla="*/ 9135930 w 9144000"/>
                <a:gd name="T27" fmla="*/ 841228 h 949959"/>
                <a:gd name="T28" fmla="*/ 9113463 w 9144000"/>
                <a:gd name="T29" fmla="*/ 884667 h 949959"/>
                <a:gd name="T30" fmla="*/ 9079205 w 9144000"/>
                <a:gd name="T31" fmla="*/ 918922 h 949959"/>
                <a:gd name="T32" fmla="*/ 9035767 w 9144000"/>
                <a:gd name="T33" fmla="*/ 941386 h 949959"/>
                <a:gd name="T34" fmla="*/ 8985758 w 9144000"/>
                <a:gd name="T35" fmla="*/ 949453 h 949959"/>
                <a:gd name="T36" fmla="*/ 158242 w 9144000"/>
                <a:gd name="T37" fmla="*/ 949453 h 949959"/>
                <a:gd name="T38" fmla="*/ 108225 w 9144000"/>
                <a:gd name="T39" fmla="*/ 941386 h 949959"/>
                <a:gd name="T40" fmla="*/ 64786 w 9144000"/>
                <a:gd name="T41" fmla="*/ 918922 h 949959"/>
                <a:gd name="T42" fmla="*/ 30531 w 9144000"/>
                <a:gd name="T43" fmla="*/ 884667 h 949959"/>
                <a:gd name="T44" fmla="*/ 8067 w 9144000"/>
                <a:gd name="T45" fmla="*/ 841228 h 949959"/>
                <a:gd name="T46" fmla="*/ 0 w 9144000"/>
                <a:gd name="T47" fmla="*/ 791211 h 949959"/>
                <a:gd name="T48" fmla="*/ 0 w 9144000"/>
                <a:gd name="T49" fmla="*/ 158241 h 94995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9144000" h="949959">
                  <a:moveTo>
                    <a:pt x="0" y="158241"/>
                  </a:moveTo>
                  <a:lnTo>
                    <a:pt x="8067" y="108222"/>
                  </a:lnTo>
                  <a:lnTo>
                    <a:pt x="30531" y="64783"/>
                  </a:lnTo>
                  <a:lnTo>
                    <a:pt x="64786" y="30529"/>
                  </a:lnTo>
                  <a:lnTo>
                    <a:pt x="108225" y="8066"/>
                  </a:lnTo>
                  <a:lnTo>
                    <a:pt x="158242" y="0"/>
                  </a:lnTo>
                  <a:lnTo>
                    <a:pt x="8985758" y="0"/>
                  </a:lnTo>
                  <a:lnTo>
                    <a:pt x="9035767" y="8066"/>
                  </a:lnTo>
                  <a:lnTo>
                    <a:pt x="9079205" y="30529"/>
                  </a:lnTo>
                  <a:lnTo>
                    <a:pt x="9113463" y="64783"/>
                  </a:lnTo>
                  <a:lnTo>
                    <a:pt x="9135930" y="108222"/>
                  </a:lnTo>
                  <a:lnTo>
                    <a:pt x="9144000" y="158241"/>
                  </a:lnTo>
                  <a:lnTo>
                    <a:pt x="9144000" y="791209"/>
                  </a:lnTo>
                  <a:lnTo>
                    <a:pt x="9135930" y="841226"/>
                  </a:lnTo>
                  <a:lnTo>
                    <a:pt x="9113463" y="884665"/>
                  </a:lnTo>
                  <a:lnTo>
                    <a:pt x="9079205" y="918920"/>
                  </a:lnTo>
                  <a:lnTo>
                    <a:pt x="9035767" y="941384"/>
                  </a:lnTo>
                  <a:lnTo>
                    <a:pt x="8985758" y="949451"/>
                  </a:lnTo>
                  <a:lnTo>
                    <a:pt x="158242" y="949451"/>
                  </a:lnTo>
                  <a:lnTo>
                    <a:pt x="108225" y="941384"/>
                  </a:lnTo>
                  <a:lnTo>
                    <a:pt x="64786" y="918920"/>
                  </a:lnTo>
                  <a:lnTo>
                    <a:pt x="30531" y="884665"/>
                  </a:lnTo>
                  <a:lnTo>
                    <a:pt x="8067" y="841226"/>
                  </a:lnTo>
                  <a:lnTo>
                    <a:pt x="0" y="791209"/>
                  </a:lnTo>
                  <a:lnTo>
                    <a:pt x="0" y="158241"/>
                  </a:lnTo>
                  <a:close/>
                </a:path>
              </a:pathLst>
            </a:custGeom>
            <a:noFill/>
            <a:ln w="25908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14" name="object 14">
            <a:extLst>
              <a:ext uri="{FF2B5EF4-FFF2-40B4-BE49-F238E27FC236}">
                <a16:creationId xmlns:a16="http://schemas.microsoft.com/office/drawing/2014/main" id="{CDF4B175-B0EA-2E29-94AE-9CE1E78D4334}"/>
              </a:ext>
            </a:extLst>
          </p:cNvPr>
          <p:cNvSpPr txBox="1"/>
          <p:nvPr/>
        </p:nvSpPr>
        <p:spPr>
          <a:xfrm>
            <a:off x="180975" y="5987509"/>
            <a:ext cx="8783638" cy="825867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algn="ctr" eaLnBrk="1" hangingPunct="1">
              <a:lnSpc>
                <a:spcPts val="2310"/>
              </a:lnSpc>
              <a:defRPr/>
            </a:pPr>
            <a:r>
              <a:rPr sz="2000" b="1" i="1" dirty="0">
                <a:solidFill>
                  <a:srgbClr val="6F2F9F"/>
                </a:solidFill>
                <a:latin typeface="Arial"/>
                <a:cs typeface="Arial"/>
              </a:rPr>
              <a:t>Профессор </a:t>
            </a:r>
            <a:r>
              <a:rPr sz="2000" b="1" i="1" spc="-10" dirty="0">
                <a:solidFill>
                  <a:srgbClr val="6F2F9F"/>
                </a:solidFill>
                <a:latin typeface="Arial"/>
                <a:cs typeface="Arial"/>
              </a:rPr>
              <a:t>Игорь </a:t>
            </a:r>
            <a:r>
              <a:rPr sz="2000" b="1" i="1" spc="-5" dirty="0">
                <a:solidFill>
                  <a:srgbClr val="6F2F9F"/>
                </a:solidFill>
                <a:latin typeface="Arial"/>
                <a:cs typeface="Arial"/>
              </a:rPr>
              <a:t>Васильевич</a:t>
            </a:r>
            <a:r>
              <a:rPr sz="2000" b="1" i="1" spc="-30" dirty="0">
                <a:solidFill>
                  <a:srgbClr val="6F2F9F"/>
                </a:solidFill>
                <a:latin typeface="Arial"/>
                <a:cs typeface="Arial"/>
              </a:rPr>
              <a:t> </a:t>
            </a:r>
            <a:r>
              <a:rPr sz="2000" b="1" i="1" spc="-25" dirty="0">
                <a:solidFill>
                  <a:srgbClr val="6F2F9F"/>
                </a:solidFill>
                <a:latin typeface="Arial"/>
                <a:cs typeface="Arial"/>
              </a:rPr>
              <a:t>Реверчук</a:t>
            </a:r>
            <a:endParaRPr sz="2000" dirty="0">
              <a:latin typeface="Arial"/>
              <a:cs typeface="Arial"/>
            </a:endParaRPr>
          </a:p>
          <a:p>
            <a:pPr marL="635" algn="ctr" eaLnBrk="1" hangingPunct="1">
              <a:lnSpc>
                <a:spcPts val="1170"/>
              </a:lnSpc>
              <a:defRPr/>
            </a:pPr>
            <a:r>
              <a:rPr lang="ru-RU" sz="1000" b="1" i="1" spc="-15" dirty="0">
                <a:solidFill>
                  <a:srgbClr val="6F2F9F"/>
                </a:solidFill>
                <a:latin typeface="Arial"/>
                <a:cs typeface="Arial"/>
              </a:rPr>
              <a:t>КРАСНОДАР,  2023</a:t>
            </a:r>
            <a:endParaRPr lang="en-US" sz="1000" b="1" i="1" spc="-15" dirty="0">
              <a:solidFill>
                <a:srgbClr val="6F2F9F"/>
              </a:solidFill>
              <a:latin typeface="Arial"/>
              <a:cs typeface="Arial"/>
            </a:endParaRPr>
          </a:p>
          <a:p>
            <a:pPr marL="1270" algn="ctr" eaLnBrk="1" hangingPunct="1">
              <a:spcBef>
                <a:spcPts val="95"/>
              </a:spcBef>
              <a:defRPr/>
            </a:pPr>
            <a:r>
              <a:rPr lang="ru-RU" altLang="ru-RU" sz="1100" i="1" dirty="0">
                <a:solidFill>
                  <a:schemeClr val="tx2">
                    <a:lumMod val="75000"/>
                  </a:schemeClr>
                </a:solidFill>
                <a:latin typeface="+mn-lt"/>
                <a:cs typeface="Calibri" pitchFamily="34" charset="0"/>
              </a:rPr>
              <a:t>Материал подготовлен при поддержке ООО «Эбботт </a:t>
            </a:r>
            <a:r>
              <a:rPr lang="ru-RU" altLang="ru-RU" sz="1100" i="1" dirty="0" err="1">
                <a:solidFill>
                  <a:schemeClr val="tx2">
                    <a:lumMod val="75000"/>
                  </a:schemeClr>
                </a:solidFill>
                <a:latin typeface="+mn-lt"/>
                <a:cs typeface="Calibri" pitchFamily="34" charset="0"/>
              </a:rPr>
              <a:t>Лэбораториз</a:t>
            </a:r>
            <a:r>
              <a:rPr lang="ru-RU" altLang="ru-RU" sz="1100" i="1" dirty="0">
                <a:solidFill>
                  <a:schemeClr val="tx2">
                    <a:lumMod val="75000"/>
                  </a:schemeClr>
                </a:solidFill>
                <a:latin typeface="+mn-lt"/>
                <a:cs typeface="Calibri" pitchFamily="34" charset="0"/>
              </a:rPr>
              <a:t>»</a:t>
            </a:r>
            <a:endParaRPr lang="en-US" altLang="ru-RU" sz="1100" i="1" dirty="0">
              <a:solidFill>
                <a:schemeClr val="tx2">
                  <a:lumMod val="75000"/>
                </a:schemeClr>
              </a:solidFill>
              <a:latin typeface="+mn-lt"/>
              <a:cs typeface="Calibri" pitchFamily="34" charset="0"/>
            </a:endParaRPr>
          </a:p>
          <a:p>
            <a:pPr marL="1270" algn="ctr" eaLnBrk="1" hangingPunct="1">
              <a:spcBef>
                <a:spcPts val="95"/>
              </a:spcBef>
              <a:defRPr/>
            </a:pPr>
            <a:r>
              <a:rPr lang="ru-RU" altLang="ru-RU" sz="1100" i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Информация предназначена для медицинских и фармацевтических работников</a:t>
            </a:r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E0514FCC-19DF-0386-29CF-5732741F1FDD}"/>
              </a:ext>
            </a:extLst>
          </p:cNvPr>
          <p:cNvSpPr txBox="1"/>
          <p:nvPr/>
        </p:nvSpPr>
        <p:spPr>
          <a:xfrm>
            <a:off x="571500" y="46038"/>
            <a:ext cx="7929563" cy="290512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algn="ctr" eaLnBrk="1" hangingPunct="1">
              <a:spcBef>
                <a:spcPts val="100"/>
              </a:spcBef>
              <a:defRPr/>
            </a:pPr>
            <a:r>
              <a:rPr spc="-10" dirty="0">
                <a:latin typeface="Carlito"/>
                <a:cs typeface="Carlito"/>
              </a:rPr>
              <a:t>.</a:t>
            </a:r>
            <a:endParaRPr dirty="0">
              <a:latin typeface="Carlito"/>
              <a:cs typeface="Carlito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E578EA-C88E-77F6-C90C-2394C5A933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9848"/>
            <a:ext cx="4788024" cy="312010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5CB95E3-CFC9-7A0E-8CA5-38DB462361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19752" y="2947891"/>
            <a:ext cx="3120102" cy="28813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95B0BE-41E5-E4BE-ED02-72736400D49D}"/>
              </a:ext>
            </a:extLst>
          </p:cNvPr>
          <p:cNvSpPr txBox="1"/>
          <p:nvPr/>
        </p:nvSpPr>
        <p:spPr>
          <a:xfrm>
            <a:off x="8316416" y="6711714"/>
            <a:ext cx="4584582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" b="0" i="0" dirty="0">
                <a:effectLst/>
                <a:latin typeface="Lato" panose="020F0502020204030203" pitchFamily="34" charset="0"/>
              </a:rPr>
              <a:t>RUS1288642 (v1.0)</a:t>
            </a:r>
            <a:endParaRPr lang="ru-RU" sz="500" dirty="0"/>
          </a:p>
        </p:txBody>
      </p:sp>
    </p:spTree>
  </p:cSld>
  <p:clrMapOvr>
    <a:masterClrMapping/>
  </p:clrMapOvr>
  <p:transition spd="slow">
    <p:blinds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619E0579-D1FB-6E34-61A0-8379D98E7F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188913"/>
            <a:ext cx="8928100" cy="6553200"/>
          </a:xfrm>
          <a:prstGeom prst="rect">
            <a:avLst/>
          </a:prstGeom>
          <a:noFill/>
          <a:ln w="9525">
            <a:solidFill>
              <a:srgbClr val="FFFF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11267" name="Line 3">
            <a:extLst>
              <a:ext uri="{FF2B5EF4-FFF2-40B4-BE49-F238E27FC236}">
                <a16:creationId xmlns:a16="http://schemas.microsoft.com/office/drawing/2014/main" id="{596E497D-3B35-4E86-0C5C-FBA8AB79538D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0" y="620713"/>
            <a:ext cx="8928100" cy="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68" name="Text Box 4">
            <a:extLst>
              <a:ext uri="{FF2B5EF4-FFF2-40B4-BE49-F238E27FC236}">
                <a16:creationId xmlns:a16="http://schemas.microsoft.com/office/drawing/2014/main" id="{36675B87-8278-B588-64E9-040632736B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" y="188640"/>
            <a:ext cx="8864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dirty="0">
                <a:solidFill>
                  <a:srgbClr val="FF0000"/>
                </a:solidFill>
                <a:latin typeface="+mj-lt"/>
                <a:ea typeface="+mj-ea"/>
                <a:cs typeface="Times New Roman" pitchFamily="18" charset="0"/>
              </a:rPr>
              <a:t>Основные факторы формирования пограничных психических расстройств</a:t>
            </a:r>
          </a:p>
          <a:p>
            <a:pPr algn="ctr" eaLnBrk="1" hangingPunct="1"/>
            <a:endParaRPr lang="ru-RU" altLang="ru-RU" sz="16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11269" name="Oval 5">
            <a:extLst>
              <a:ext uri="{FF2B5EF4-FFF2-40B4-BE49-F238E27FC236}">
                <a16:creationId xmlns:a16="http://schemas.microsoft.com/office/drawing/2014/main" id="{D5819F80-AA3C-BF04-B741-16C666E3C0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1775" y="908050"/>
            <a:ext cx="3457575" cy="3527425"/>
          </a:xfrm>
          <a:prstGeom prst="ellipse">
            <a:avLst/>
          </a:prstGeom>
          <a:solidFill>
            <a:srgbClr val="FFFF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11270" name="Oval 6">
            <a:extLst>
              <a:ext uri="{FF2B5EF4-FFF2-40B4-BE49-F238E27FC236}">
                <a16:creationId xmlns:a16="http://schemas.microsoft.com/office/drawing/2014/main" id="{012985F5-058B-3DC1-BCF1-BC63D9A8BA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3068638"/>
            <a:ext cx="3457575" cy="3527425"/>
          </a:xfrm>
          <a:prstGeom prst="ellipse">
            <a:avLst/>
          </a:prstGeom>
          <a:solidFill>
            <a:srgbClr val="FF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11271" name="Oval 7">
            <a:extLst>
              <a:ext uri="{FF2B5EF4-FFF2-40B4-BE49-F238E27FC236}">
                <a16:creationId xmlns:a16="http://schemas.microsoft.com/office/drawing/2014/main" id="{C4D6158C-785F-9DDB-918B-13B1DA9145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275" y="2132013"/>
            <a:ext cx="3457575" cy="3527425"/>
          </a:xfrm>
          <a:prstGeom prst="ellipse">
            <a:avLst/>
          </a:prstGeom>
          <a:solidFill>
            <a:srgbClr val="3366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11272" name="Oval 8">
            <a:extLst>
              <a:ext uri="{FF2B5EF4-FFF2-40B4-BE49-F238E27FC236}">
                <a16:creationId xmlns:a16="http://schemas.microsoft.com/office/drawing/2014/main" id="{F7E31661-2618-8343-700B-28C86A2245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5738" y="2133600"/>
            <a:ext cx="3457575" cy="3527425"/>
          </a:xfrm>
          <a:prstGeom prst="ellipse">
            <a:avLst/>
          </a:prstGeom>
          <a:solidFill>
            <a:srgbClr val="66FF66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11273" name="Text Box 9">
            <a:extLst>
              <a:ext uri="{FF2B5EF4-FFF2-40B4-BE49-F238E27FC236}">
                <a16:creationId xmlns:a16="http://schemas.microsoft.com/office/drawing/2014/main" id="{392A6585-7466-EC0B-4274-9647BD7238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4779" y="3067050"/>
            <a:ext cx="2674130" cy="156966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dirty="0">
                <a:solidFill>
                  <a:schemeClr val="bg1"/>
                </a:solidFill>
                <a:latin typeface="Tahoma" panose="020B0604030504040204" pitchFamily="34" charset="0"/>
              </a:rPr>
              <a:t>психофизические</a:t>
            </a:r>
          </a:p>
          <a:p>
            <a:pPr algn="ctr" eaLnBrk="1" hangingPunct="1"/>
            <a:r>
              <a:rPr lang="ru-RU" altLang="ru-RU" sz="2400" dirty="0">
                <a:solidFill>
                  <a:schemeClr val="bg1"/>
                </a:solidFill>
                <a:latin typeface="Tahoma" panose="020B0604030504040204" pitchFamily="34" charset="0"/>
              </a:rPr>
              <a:t>проявления</a:t>
            </a:r>
          </a:p>
          <a:p>
            <a:pPr algn="ctr" eaLnBrk="1" hangingPunct="1"/>
            <a:r>
              <a:rPr lang="ru-RU" altLang="ru-RU" sz="2400" dirty="0">
                <a:solidFill>
                  <a:schemeClr val="bg1"/>
                </a:solidFill>
                <a:latin typeface="Tahoma" panose="020B0604030504040204" pitchFamily="34" charset="0"/>
              </a:rPr>
              <a:t>невротического</a:t>
            </a:r>
          </a:p>
          <a:p>
            <a:pPr algn="ctr" eaLnBrk="1" hangingPunct="1"/>
            <a:r>
              <a:rPr lang="ru-RU" altLang="ru-RU" sz="2400" dirty="0">
                <a:solidFill>
                  <a:schemeClr val="bg1"/>
                </a:solidFill>
                <a:latin typeface="Tahoma" panose="020B0604030504040204" pitchFamily="34" charset="0"/>
              </a:rPr>
              <a:t>уровня</a:t>
            </a:r>
          </a:p>
        </p:txBody>
      </p:sp>
      <p:sp>
        <p:nvSpPr>
          <p:cNvPr id="11274" name="Text Box 10">
            <a:extLst>
              <a:ext uri="{FF2B5EF4-FFF2-40B4-BE49-F238E27FC236}">
                <a16:creationId xmlns:a16="http://schemas.microsoft.com/office/drawing/2014/main" id="{E1382FD7-F712-C775-9D3F-5F39D670E4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0200" y="3357563"/>
            <a:ext cx="1441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dirty="0">
                <a:solidFill>
                  <a:srgbClr val="002060"/>
                </a:solidFill>
                <a:latin typeface="Tahoma" panose="020B0604030504040204" pitchFamily="34" charset="0"/>
              </a:rPr>
              <a:t>социальные</a:t>
            </a:r>
          </a:p>
          <a:p>
            <a:pPr eaLnBrk="1" hangingPunct="1"/>
            <a:r>
              <a:rPr lang="ru-RU" altLang="ru-RU" dirty="0">
                <a:solidFill>
                  <a:srgbClr val="002060"/>
                </a:solidFill>
                <a:latin typeface="Tahoma" panose="020B0604030504040204" pitchFamily="34" charset="0"/>
              </a:rPr>
              <a:t>факторы</a:t>
            </a:r>
          </a:p>
        </p:txBody>
      </p:sp>
      <p:sp>
        <p:nvSpPr>
          <p:cNvPr id="11275" name="Text Box 11">
            <a:extLst>
              <a:ext uri="{FF2B5EF4-FFF2-40B4-BE49-F238E27FC236}">
                <a16:creationId xmlns:a16="http://schemas.microsoft.com/office/drawing/2014/main" id="{D505225C-0708-B411-A2DB-1365A96189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8163" y="5876925"/>
            <a:ext cx="30003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dirty="0">
                <a:solidFill>
                  <a:srgbClr val="002060"/>
                </a:solidFill>
                <a:latin typeface="Tahoma" panose="020B0604030504040204" pitchFamily="34" charset="0"/>
              </a:rPr>
              <a:t>психологические</a:t>
            </a:r>
          </a:p>
          <a:p>
            <a:pPr algn="ctr" eaLnBrk="1" hangingPunct="1"/>
            <a:r>
              <a:rPr lang="ru-RU" altLang="ru-RU" dirty="0">
                <a:solidFill>
                  <a:srgbClr val="002060"/>
                </a:solidFill>
                <a:latin typeface="Tahoma" panose="020B0604030504040204" pitchFamily="34" charset="0"/>
              </a:rPr>
              <a:t>(личностные) особенности</a:t>
            </a:r>
          </a:p>
        </p:txBody>
      </p:sp>
      <p:sp>
        <p:nvSpPr>
          <p:cNvPr id="11276" name="Text Box 12">
            <a:extLst>
              <a:ext uri="{FF2B5EF4-FFF2-40B4-BE49-F238E27FC236}">
                <a16:creationId xmlns:a16="http://schemas.microsoft.com/office/drawing/2014/main" id="{A24A6A5B-C85B-AEF2-E8C4-108BAD8DB9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550" y="3422650"/>
            <a:ext cx="25368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ru-RU" altLang="ru-RU" dirty="0">
                <a:solidFill>
                  <a:srgbClr val="002060"/>
                </a:solidFill>
                <a:latin typeface="Tahoma" panose="020B0604030504040204" pitchFamily="34" charset="0"/>
              </a:rPr>
              <a:t>генетическая</a:t>
            </a:r>
          </a:p>
          <a:p>
            <a:pPr algn="r" eaLnBrk="1" hangingPunct="1"/>
            <a:r>
              <a:rPr lang="ru-RU" altLang="ru-RU" dirty="0">
                <a:solidFill>
                  <a:srgbClr val="002060"/>
                </a:solidFill>
                <a:latin typeface="Tahoma" panose="020B0604030504040204" pitchFamily="34" charset="0"/>
              </a:rPr>
              <a:t>предрасположенность</a:t>
            </a:r>
          </a:p>
        </p:txBody>
      </p:sp>
      <p:sp>
        <p:nvSpPr>
          <p:cNvPr id="11277" name="Text Box 13">
            <a:extLst>
              <a:ext uri="{FF2B5EF4-FFF2-40B4-BE49-F238E27FC236}">
                <a16:creationId xmlns:a16="http://schemas.microsoft.com/office/drawing/2014/main" id="{EAFE5F70-7FD1-E13F-8846-D592926A15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3138" y="981075"/>
            <a:ext cx="45497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dirty="0">
                <a:solidFill>
                  <a:srgbClr val="002060"/>
                </a:solidFill>
                <a:latin typeface="Tahoma" panose="020B0604030504040204" pitchFamily="34" charset="0"/>
              </a:rPr>
              <a:t>функциональное физическое состояние</a:t>
            </a:r>
          </a:p>
          <a:p>
            <a:pPr algn="ctr" eaLnBrk="1" hangingPunct="1"/>
            <a:r>
              <a:rPr lang="ru-RU" altLang="ru-RU" dirty="0">
                <a:solidFill>
                  <a:srgbClr val="002060"/>
                </a:solidFill>
                <a:latin typeface="Tahoma" panose="020B0604030504040204" pitchFamily="34" charset="0"/>
              </a:rPr>
              <a:t>(соматические, возрастные особенности)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60A9612-AC3E-3443-9A5C-244D0091DD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552" y="6519446"/>
            <a:ext cx="24685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800" dirty="0">
                <a:latin typeface="Liberation Serif"/>
                <a:cs typeface="Calibri" panose="020F0502020204030204" pitchFamily="34" charset="0"/>
              </a:rPr>
              <a:t>Реверчук И.В., Лекции по психоневрологии, 2019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800" dirty="0">
              <a:latin typeface="Georgia" panose="02040502050405020303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DC8905-96FF-01EB-07F5-95DAC9DBF706}"/>
              </a:ext>
            </a:extLst>
          </p:cNvPr>
          <p:cNvSpPr txBox="1"/>
          <p:nvPr/>
        </p:nvSpPr>
        <p:spPr>
          <a:xfrm>
            <a:off x="8316416" y="6721475"/>
            <a:ext cx="827584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" b="0" i="0" dirty="0">
                <a:effectLst/>
                <a:latin typeface="Lato" panose="020F0502020204030203" pitchFamily="34" charset="0"/>
              </a:rPr>
              <a:t>RUS1288642 (v1.0)</a:t>
            </a:r>
            <a:endParaRPr lang="ru-RU" sz="500" dirty="0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1570416B-ACB7-1C5D-2472-B93AC9016A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838352" y="6478701"/>
            <a:ext cx="2103437" cy="16158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47688" indent="-27305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822325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096963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3716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28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86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743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2004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fld id="{64C7EE9B-F55C-4BDA-9491-8EF664EB9937}" type="slidenum">
              <a:rPr lang="ru-RU" altLang="ru-RU" sz="1050" smtClean="0">
                <a:solidFill>
                  <a:srgbClr val="898989"/>
                </a:solidFill>
              </a:rPr>
              <a:pPr algn="r">
                <a:spcBef>
                  <a:spcPct val="0"/>
                </a:spcBef>
                <a:buClrTx/>
                <a:buSzTx/>
                <a:buFontTx/>
                <a:buNone/>
              </a:pPr>
              <a:t>10</a:t>
            </a:fld>
            <a:endParaRPr lang="ru-RU" altLang="ru-RU" sz="1050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7-1">
            <a:extLst>
              <a:ext uri="{FF2B5EF4-FFF2-40B4-BE49-F238E27FC236}">
                <a16:creationId xmlns:a16="http://schemas.microsoft.com/office/drawing/2014/main" id="{17320E45-A160-2A94-F71D-A970B02F1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DCCDFBD-1063-17CC-6E60-CE815F9BED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552" y="6519446"/>
            <a:ext cx="24685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800" dirty="0">
                <a:solidFill>
                  <a:schemeClr val="bg1"/>
                </a:solidFill>
                <a:latin typeface="Liberation Serif"/>
                <a:cs typeface="Calibri" panose="020F0502020204030204" pitchFamily="34" charset="0"/>
              </a:rPr>
              <a:t>Реверчук И.В., Лекции по психоневрологии, 2019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800" dirty="0">
              <a:latin typeface="Georgia" panose="02040502050405020303" pitchFamily="18" charset="0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0670DB21-43BE-861E-0697-CBA5104B01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96" y="56818"/>
            <a:ext cx="9001000" cy="7078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000" dirty="0">
                <a:solidFill>
                  <a:schemeClr val="bg1"/>
                </a:solidFill>
                <a:latin typeface="+mj-lt"/>
                <a:ea typeface="+mj-ea"/>
                <a:cs typeface="Times New Roman" pitchFamily="18" charset="0"/>
              </a:rPr>
              <a:t>Круг основных этиологических и патогенетических звеньев, определяющих включение симптоматики невротического уровня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204A5A-D2BD-8310-98EA-539D15D7A9ED}"/>
              </a:ext>
            </a:extLst>
          </p:cNvPr>
          <p:cNvSpPr txBox="1"/>
          <p:nvPr/>
        </p:nvSpPr>
        <p:spPr>
          <a:xfrm>
            <a:off x="8316416" y="6721475"/>
            <a:ext cx="827584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" b="0" i="0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RUS1288642 (v1.0)</a:t>
            </a:r>
            <a:endParaRPr lang="ru-RU" sz="500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816FD0-97BF-EB97-A212-467A0EE1E5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838352" y="6478701"/>
            <a:ext cx="2103437" cy="16158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47688" indent="-27305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822325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096963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3716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28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86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743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2004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fld id="{64C7EE9B-F55C-4BDA-9491-8EF664EB9937}" type="slidenum">
              <a:rPr lang="ru-RU" altLang="ru-RU" sz="1050" smtClean="0">
                <a:solidFill>
                  <a:srgbClr val="898989"/>
                </a:solidFill>
              </a:rPr>
              <a:pPr algn="r">
                <a:spcBef>
                  <a:spcPct val="0"/>
                </a:spcBef>
                <a:buClrTx/>
                <a:buSzTx/>
                <a:buFontTx/>
                <a:buNone/>
              </a:pPr>
              <a:t>11</a:t>
            </a:fld>
            <a:endParaRPr lang="ru-RU" altLang="ru-RU" sz="1050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9">
            <a:extLst>
              <a:ext uri="{FF2B5EF4-FFF2-40B4-BE49-F238E27FC236}">
                <a16:creationId xmlns:a16="http://schemas.microsoft.com/office/drawing/2014/main" id="{D1C45621-FDF8-3604-FDAE-39252D3E4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3">
            <a:extLst>
              <a:ext uri="{FF2B5EF4-FFF2-40B4-BE49-F238E27FC236}">
                <a16:creationId xmlns:a16="http://schemas.microsoft.com/office/drawing/2014/main" id="{ECAF31DD-3165-6BC0-25E1-03D782C2E4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115888"/>
            <a:ext cx="88566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000" dirty="0">
                <a:solidFill>
                  <a:schemeClr val="bg1"/>
                </a:solidFill>
                <a:latin typeface="+mj-lt"/>
                <a:ea typeface="+mj-ea"/>
                <a:cs typeface="Times New Roman" pitchFamily="18" charset="0"/>
              </a:rPr>
              <a:t>Функциональный барьер психической адаптации (схема)</a:t>
            </a:r>
          </a:p>
        </p:txBody>
      </p:sp>
      <p:sp>
        <p:nvSpPr>
          <p:cNvPr id="13316" name="Line 4">
            <a:extLst>
              <a:ext uri="{FF2B5EF4-FFF2-40B4-BE49-F238E27FC236}">
                <a16:creationId xmlns:a16="http://schemas.microsoft.com/office/drawing/2014/main" id="{C0432FDF-C7C4-C1B8-FF4F-C8692CCD7AD2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0" y="549275"/>
            <a:ext cx="8928100" cy="0"/>
          </a:xfrm>
          <a:prstGeom prst="line">
            <a:avLst/>
          </a:prstGeom>
          <a:noFill/>
          <a:ln w="12700">
            <a:solidFill>
              <a:srgbClr val="A8CC1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98BC032-21A5-4BB1-B788-9E6EABC3B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552" y="6519446"/>
            <a:ext cx="24685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800" dirty="0">
                <a:solidFill>
                  <a:schemeClr val="bg1"/>
                </a:solidFill>
                <a:latin typeface="Liberation Serif"/>
                <a:cs typeface="Calibri" panose="020F0502020204030204" pitchFamily="34" charset="0"/>
              </a:rPr>
              <a:t>Реверчук И.В., Лекции по психоневрологии, 2019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800" dirty="0">
              <a:latin typeface="Georgia" panose="02040502050405020303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4246E3-4705-3924-51CE-E2D13D558325}"/>
              </a:ext>
            </a:extLst>
          </p:cNvPr>
          <p:cNvSpPr txBox="1"/>
          <p:nvPr/>
        </p:nvSpPr>
        <p:spPr>
          <a:xfrm>
            <a:off x="8316416" y="6721475"/>
            <a:ext cx="827584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" b="0" i="0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RUS1288642 (v1.0)</a:t>
            </a:r>
            <a:endParaRPr lang="ru-RU" sz="5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1A9F08C1-0D10-33A7-6284-CC7959B563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838352" y="6478701"/>
            <a:ext cx="2103437" cy="16158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47688" indent="-27305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822325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096963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3716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28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86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743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2004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fld id="{64C7EE9B-F55C-4BDA-9491-8EF664EB9937}" type="slidenum">
              <a:rPr lang="ru-RU" altLang="ru-RU" sz="1050" smtClean="0">
                <a:solidFill>
                  <a:srgbClr val="898989"/>
                </a:solidFill>
              </a:rPr>
              <a:pPr algn="r">
                <a:spcBef>
                  <a:spcPct val="0"/>
                </a:spcBef>
                <a:buClrTx/>
                <a:buSzTx/>
                <a:buFontTx/>
                <a:buNone/>
              </a:pPr>
              <a:t>12</a:t>
            </a:fld>
            <a:endParaRPr lang="ru-RU" altLang="ru-RU" sz="1050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 spd="slow">
    <p:blinds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>
            <a:extLst>
              <a:ext uri="{FF2B5EF4-FFF2-40B4-BE49-F238E27FC236}">
                <a16:creationId xmlns:a16="http://schemas.microsoft.com/office/drawing/2014/main" id="{B37358AC-E936-BF1B-46FD-D82319372F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60350"/>
            <a:ext cx="85677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800" dirty="0">
                <a:solidFill>
                  <a:srgbClr val="FF0000"/>
                </a:solidFill>
                <a:latin typeface="+mj-lt"/>
                <a:ea typeface="+mj-ea"/>
                <a:cs typeface="Times New Roman" pitchFamily="18" charset="0"/>
              </a:rPr>
              <a:t>Группа социально-стрессовых расстройств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8B5CA59C-9E46-4C8A-3FF7-4026DC1D82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1079828"/>
            <a:ext cx="66960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2800" b="1" dirty="0">
                <a:solidFill>
                  <a:srgbClr val="FF0000"/>
                </a:solidFill>
                <a:latin typeface="+mn-lt"/>
              </a:rPr>
              <a:t>Условно болезненные</a:t>
            </a:r>
            <a:r>
              <a:rPr lang="en-US" altLang="ru-RU" sz="28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ru-RU" altLang="ru-RU" sz="2800" b="1" dirty="0">
                <a:solidFill>
                  <a:srgbClr val="FF0000"/>
                </a:solidFill>
                <a:latin typeface="+mn-lt"/>
              </a:rPr>
              <a:t>нарушения</a:t>
            </a:r>
            <a:endParaRPr lang="en-US" altLang="ru-RU" sz="28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0E966564-EDB2-1B07-8739-50958831C6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88913"/>
            <a:ext cx="8785225" cy="6480175"/>
          </a:xfrm>
          <a:prstGeom prst="rect">
            <a:avLst/>
          </a:prstGeom>
          <a:noFill/>
          <a:ln w="9525">
            <a:solidFill>
              <a:srgbClr val="FFFF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14341" name="Line 5">
            <a:extLst>
              <a:ext uri="{FF2B5EF4-FFF2-40B4-BE49-F238E27FC236}">
                <a16:creationId xmlns:a16="http://schemas.microsoft.com/office/drawing/2014/main" id="{EDEE2064-4740-60F9-A3C3-42B1ED01BE45}"/>
              </a:ext>
            </a:extLst>
          </p:cNvPr>
          <p:cNvSpPr>
            <a:spLocks noChangeShapeType="1"/>
          </p:cNvSpPr>
          <p:nvPr/>
        </p:nvSpPr>
        <p:spPr bwMode="auto">
          <a:xfrm>
            <a:off x="179388" y="765175"/>
            <a:ext cx="8785225" cy="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342" name="AutoShape 6">
            <a:extLst>
              <a:ext uri="{FF2B5EF4-FFF2-40B4-BE49-F238E27FC236}">
                <a16:creationId xmlns:a16="http://schemas.microsoft.com/office/drawing/2014/main" id="{02E343BA-0214-3AF7-99B3-AE15A25ED4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198563"/>
            <a:ext cx="431800" cy="433387"/>
          </a:xfrm>
          <a:prstGeom prst="chevron">
            <a:avLst>
              <a:gd name="adj" fmla="val 25000"/>
            </a:avLst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14343" name="Text Box 7">
            <a:extLst>
              <a:ext uri="{FF2B5EF4-FFF2-40B4-BE49-F238E27FC236}">
                <a16:creationId xmlns:a16="http://schemas.microsoft.com/office/drawing/2014/main" id="{867EEC46-2447-CA52-5859-09B2C3AAD2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846" y="1550572"/>
            <a:ext cx="7740650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b="1" dirty="0">
                <a:solidFill>
                  <a:srgbClr val="002060"/>
                </a:solidFill>
                <a:latin typeface="+mn-lt"/>
              </a:rPr>
              <a:t>Непатологическое кратковременные (психофизиологические) </a:t>
            </a:r>
            <a:r>
              <a:rPr lang="ru-RU" altLang="ru-RU" sz="2000" b="1" dirty="0" err="1">
                <a:solidFill>
                  <a:srgbClr val="002060"/>
                </a:solidFill>
                <a:latin typeface="+mn-lt"/>
              </a:rPr>
              <a:t>предболезненные</a:t>
            </a:r>
            <a:r>
              <a:rPr lang="ru-RU" altLang="ru-RU" sz="2000" b="1" dirty="0">
                <a:solidFill>
                  <a:srgbClr val="002060"/>
                </a:solidFill>
                <a:latin typeface="+mn-lt"/>
              </a:rPr>
              <a:t> невротические проявления с преобладанием астении и вегетативных дисфункций, наблюдаемых в социогенных условиях</a:t>
            </a:r>
          </a:p>
          <a:p>
            <a:pPr eaLnBrk="1" hangingPunct="1"/>
            <a:endParaRPr lang="en-US" altLang="ru-RU" dirty="0">
              <a:solidFill>
                <a:srgbClr val="33CCFF"/>
              </a:solidFill>
              <a:latin typeface="Trebuchet MS" panose="020B0603020202020204" pitchFamily="34" charset="0"/>
            </a:endParaRPr>
          </a:p>
          <a:p>
            <a:pPr eaLnBrk="1" hangingPunct="1"/>
            <a:r>
              <a:rPr lang="ru-RU" altLang="ru-RU" sz="2000" b="1" dirty="0">
                <a:solidFill>
                  <a:srgbClr val="FF9933"/>
                </a:solidFill>
                <a:latin typeface="+mn-lt"/>
              </a:rPr>
              <a:t>Кратковременная реакция на стресс социальных изменений, протекающая с невротическими расстройствами</a:t>
            </a:r>
          </a:p>
          <a:p>
            <a:pPr eaLnBrk="1" hangingPunct="1"/>
            <a:endParaRPr lang="en-US" altLang="ru-RU" dirty="0">
              <a:solidFill>
                <a:srgbClr val="FF9933"/>
              </a:solidFill>
              <a:latin typeface="Trebuchet MS" panose="020B0603020202020204" pitchFamily="34" charset="0"/>
            </a:endParaRPr>
          </a:p>
          <a:p>
            <a:pPr eaLnBrk="1" hangingPunct="1"/>
            <a:r>
              <a:rPr lang="ru-RU" altLang="ru-RU" sz="2000" b="1" dirty="0">
                <a:solidFill>
                  <a:srgbClr val="00B050"/>
                </a:solidFill>
                <a:latin typeface="+mn-lt"/>
              </a:rPr>
              <a:t>Кратковременная реакция на другие социально-обусловленные стрессовые ситуации</a:t>
            </a:r>
          </a:p>
          <a:p>
            <a:pPr eaLnBrk="1" hangingPunct="1"/>
            <a:endParaRPr lang="en-US" altLang="ru-RU" dirty="0">
              <a:solidFill>
                <a:srgbClr val="99FF99"/>
              </a:solidFill>
              <a:latin typeface="Trebuchet MS" panose="020B0603020202020204" pitchFamily="34" charset="0"/>
            </a:endParaRPr>
          </a:p>
          <a:p>
            <a:pPr eaLnBrk="1" hangingPunct="1"/>
            <a:r>
              <a:rPr lang="ru-RU" altLang="ru-RU" sz="2000" b="1" dirty="0">
                <a:solidFill>
                  <a:schemeClr val="accent1"/>
                </a:solidFill>
                <a:latin typeface="+mn-lt"/>
              </a:rPr>
              <a:t>Расстройства адаптации, в том числе:</a:t>
            </a:r>
            <a:endParaRPr lang="en-US" altLang="ru-RU" sz="2000" b="1" dirty="0">
              <a:solidFill>
                <a:schemeClr val="accent1"/>
              </a:solidFill>
              <a:latin typeface="+mn-lt"/>
            </a:endParaRPr>
          </a:p>
          <a:p>
            <a:pPr eaLnBrk="1" hangingPunct="1"/>
            <a:endParaRPr lang="ru-RU" altLang="ru-RU" sz="2000" b="1" dirty="0">
              <a:solidFill>
                <a:schemeClr val="accent1"/>
              </a:solidFill>
              <a:latin typeface="+mn-lt"/>
            </a:endParaRPr>
          </a:p>
          <a:p>
            <a:pPr eaLnBrk="1" hangingPunct="1"/>
            <a:r>
              <a:rPr lang="en-US" altLang="ru-RU" sz="2000" b="1" dirty="0">
                <a:solidFill>
                  <a:schemeClr val="accent1"/>
                </a:solidFill>
                <a:latin typeface="+mn-lt"/>
              </a:rPr>
              <a:t>       </a:t>
            </a:r>
            <a:r>
              <a:rPr lang="ru-RU" altLang="ru-RU" sz="2000" b="1" dirty="0">
                <a:solidFill>
                  <a:schemeClr val="accent1"/>
                </a:solidFill>
                <a:latin typeface="+mn-lt"/>
              </a:rPr>
              <a:t>депрессивная реакция, </a:t>
            </a:r>
            <a:endParaRPr lang="en-US" altLang="ru-RU" sz="2000" b="1" dirty="0">
              <a:solidFill>
                <a:schemeClr val="accent1"/>
              </a:solidFill>
              <a:latin typeface="+mn-lt"/>
            </a:endParaRPr>
          </a:p>
          <a:p>
            <a:pPr eaLnBrk="1" hangingPunct="1"/>
            <a:r>
              <a:rPr lang="en-US" altLang="ru-RU" sz="2000" b="1" dirty="0">
                <a:solidFill>
                  <a:schemeClr val="accent1"/>
                </a:solidFill>
                <a:latin typeface="+mn-lt"/>
              </a:rPr>
              <a:t>      </a:t>
            </a:r>
            <a:r>
              <a:rPr lang="ru-RU" altLang="ru-RU" sz="2000" b="1" dirty="0">
                <a:solidFill>
                  <a:schemeClr val="accent1"/>
                </a:solidFill>
                <a:latin typeface="+mn-lt"/>
              </a:rPr>
              <a:t> тревожная реакция, </a:t>
            </a:r>
            <a:endParaRPr lang="en-US" altLang="ru-RU" sz="2000" b="1" dirty="0">
              <a:solidFill>
                <a:schemeClr val="accent1"/>
              </a:solidFill>
              <a:latin typeface="+mn-lt"/>
            </a:endParaRPr>
          </a:p>
          <a:p>
            <a:pPr eaLnBrk="1" hangingPunct="1"/>
            <a:r>
              <a:rPr lang="en-US" altLang="ru-RU" sz="2000" b="1" dirty="0">
                <a:solidFill>
                  <a:schemeClr val="accent1"/>
                </a:solidFill>
                <a:latin typeface="+mn-lt"/>
              </a:rPr>
              <a:t>      </a:t>
            </a:r>
            <a:r>
              <a:rPr lang="ru-RU" altLang="ru-RU" sz="2000" b="1" dirty="0">
                <a:solidFill>
                  <a:schemeClr val="accent1"/>
                </a:solidFill>
                <a:latin typeface="+mn-lt"/>
              </a:rPr>
              <a:t>смешанная тревожно-депрессивная реакция </a:t>
            </a:r>
          </a:p>
        </p:txBody>
      </p:sp>
      <p:sp>
        <p:nvSpPr>
          <p:cNvPr id="14344" name="AutoShape 8">
            <a:extLst>
              <a:ext uri="{FF2B5EF4-FFF2-40B4-BE49-F238E27FC236}">
                <a16:creationId xmlns:a16="http://schemas.microsoft.com/office/drawing/2014/main" id="{9408CF7E-B0B9-E889-5E01-600335201C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916113"/>
            <a:ext cx="215900" cy="217487"/>
          </a:xfrm>
          <a:prstGeom prst="homePlate">
            <a:avLst>
              <a:gd name="adj" fmla="val 25000"/>
            </a:avLst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14345" name="AutoShape 9">
            <a:extLst>
              <a:ext uri="{FF2B5EF4-FFF2-40B4-BE49-F238E27FC236}">
                <a16:creationId xmlns:a16="http://schemas.microsoft.com/office/drawing/2014/main" id="{60E06D61-7A15-3472-CF73-FE836C4837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3282950"/>
            <a:ext cx="215900" cy="217488"/>
          </a:xfrm>
          <a:prstGeom prst="homePlate">
            <a:avLst>
              <a:gd name="adj" fmla="val 25000"/>
            </a:avLst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14346" name="AutoShape 10">
            <a:extLst>
              <a:ext uri="{FF2B5EF4-FFF2-40B4-BE49-F238E27FC236}">
                <a16:creationId xmlns:a16="http://schemas.microsoft.com/office/drawing/2014/main" id="{26809437-81B3-11F5-AB1F-E4BA6917C4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4076700"/>
            <a:ext cx="215900" cy="217488"/>
          </a:xfrm>
          <a:prstGeom prst="homePlate">
            <a:avLst>
              <a:gd name="adj" fmla="val 25000"/>
            </a:avLst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14347" name="AutoShape 11">
            <a:extLst>
              <a:ext uri="{FF2B5EF4-FFF2-40B4-BE49-F238E27FC236}">
                <a16:creationId xmlns:a16="http://schemas.microsoft.com/office/drawing/2014/main" id="{7EFF6971-7D8D-0449-A0CE-B41DEFE006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4941888"/>
            <a:ext cx="215900" cy="217487"/>
          </a:xfrm>
          <a:prstGeom prst="homePlate">
            <a:avLst>
              <a:gd name="adj" fmla="val 25000"/>
            </a:avLst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14348" name="Oval 12">
            <a:extLst>
              <a:ext uri="{FF2B5EF4-FFF2-40B4-BE49-F238E27FC236}">
                <a16:creationId xmlns:a16="http://schemas.microsoft.com/office/drawing/2014/main" id="{E68612BD-B122-DB3B-5380-AC78E98A10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6225" y="5373688"/>
            <a:ext cx="71438" cy="71437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14349" name="Oval 13">
            <a:extLst>
              <a:ext uri="{FF2B5EF4-FFF2-40B4-BE49-F238E27FC236}">
                <a16:creationId xmlns:a16="http://schemas.microsoft.com/office/drawing/2014/main" id="{6987459B-494D-E475-580B-C68EF1F649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606962"/>
            <a:ext cx="71438" cy="71437"/>
          </a:xfrm>
          <a:prstGeom prst="ellips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14350" name="Oval 14">
            <a:extLst>
              <a:ext uri="{FF2B5EF4-FFF2-40B4-BE49-F238E27FC236}">
                <a16:creationId xmlns:a16="http://schemas.microsoft.com/office/drawing/2014/main" id="{C3A00408-1F21-26BB-E3EC-200477C53F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60648" y="5302250"/>
            <a:ext cx="71437" cy="71438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E37F4B1-CD17-97F4-46E0-185D5524B0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552" y="6519446"/>
            <a:ext cx="24685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800" dirty="0">
                <a:latin typeface="Liberation Serif"/>
                <a:cs typeface="Calibri" panose="020F0502020204030204" pitchFamily="34" charset="0"/>
              </a:rPr>
              <a:t>Реверчук И.В., Лекции по психоневрологии, 2019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800" dirty="0">
              <a:latin typeface="Georgia" panose="02040502050405020303" pitchFamily="18" charset="0"/>
            </a:endParaRPr>
          </a:p>
        </p:txBody>
      </p:sp>
      <p:sp>
        <p:nvSpPr>
          <p:cNvPr id="3" name="Oval 13">
            <a:extLst>
              <a:ext uri="{FF2B5EF4-FFF2-40B4-BE49-F238E27FC236}">
                <a16:creationId xmlns:a16="http://schemas.microsoft.com/office/drawing/2014/main" id="{B4648E43-B2FA-EE36-5060-40C474876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14282"/>
            <a:ext cx="71438" cy="71437"/>
          </a:xfrm>
          <a:prstGeom prst="ellips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4" name="Oval 13">
            <a:extLst>
              <a:ext uri="{FF2B5EF4-FFF2-40B4-BE49-F238E27FC236}">
                <a16:creationId xmlns:a16="http://schemas.microsoft.com/office/drawing/2014/main" id="{8CA21487-F42D-1702-F8A1-52A69A5F7F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6198961"/>
            <a:ext cx="71438" cy="71437"/>
          </a:xfrm>
          <a:prstGeom prst="ellips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E40EB1-5DF1-28EE-2C04-93E51AE85F06}"/>
              </a:ext>
            </a:extLst>
          </p:cNvPr>
          <p:cNvSpPr txBox="1"/>
          <p:nvPr/>
        </p:nvSpPr>
        <p:spPr>
          <a:xfrm>
            <a:off x="8316416" y="6721475"/>
            <a:ext cx="827584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" b="0" i="0" dirty="0">
                <a:effectLst/>
                <a:latin typeface="Lato" panose="020F0502020204030203" pitchFamily="34" charset="0"/>
              </a:rPr>
              <a:t>RUS1288642 (v1.0)</a:t>
            </a:r>
            <a:endParaRPr lang="ru-RU" sz="500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675C5432-885B-6C43-451C-7FE660A4D9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838352" y="6478701"/>
            <a:ext cx="2103437" cy="16158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47688" indent="-27305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822325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096963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3716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28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86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743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2004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fld id="{64C7EE9B-F55C-4BDA-9491-8EF664EB9937}" type="slidenum">
              <a:rPr lang="ru-RU" altLang="ru-RU" sz="1050" smtClean="0">
                <a:solidFill>
                  <a:srgbClr val="898989"/>
                </a:solidFill>
              </a:rPr>
              <a:pPr algn="r">
                <a:spcBef>
                  <a:spcPct val="0"/>
                </a:spcBef>
                <a:buClrTx/>
                <a:buSzTx/>
                <a:buFontTx/>
                <a:buNone/>
              </a:pPr>
              <a:t>13</a:t>
            </a:fld>
            <a:endParaRPr lang="ru-RU" altLang="ru-RU" sz="1050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 spd="slow">
    <p:blinds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>
            <a:extLst>
              <a:ext uri="{FF2B5EF4-FFF2-40B4-BE49-F238E27FC236}">
                <a16:creationId xmlns:a16="http://schemas.microsoft.com/office/drawing/2014/main" id="{A11C1414-D09B-B567-89FF-4CA7FF797F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657" y="219820"/>
            <a:ext cx="85677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800" dirty="0">
                <a:solidFill>
                  <a:srgbClr val="FF0000"/>
                </a:solidFill>
                <a:latin typeface="+mj-lt"/>
                <a:ea typeface="+mj-ea"/>
                <a:cs typeface="Times New Roman" pitchFamily="18" charset="0"/>
              </a:rPr>
              <a:t>Группа социально-стрессовых расстройств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0A061745-A06F-F6F5-6529-23AE2882CD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600" y="795636"/>
            <a:ext cx="66960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2800" b="1" dirty="0">
                <a:solidFill>
                  <a:srgbClr val="FF0000"/>
                </a:solidFill>
                <a:latin typeface="+mn-lt"/>
              </a:rPr>
              <a:t>Выраженные психические расстройства</a:t>
            </a:r>
            <a:endParaRPr lang="en-US" altLang="ru-RU" sz="28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5364" name="Rectangle 4">
            <a:extLst>
              <a:ext uri="{FF2B5EF4-FFF2-40B4-BE49-F238E27FC236}">
                <a16:creationId xmlns:a16="http://schemas.microsoft.com/office/drawing/2014/main" id="{639E7AF0-EFF2-9F3C-9575-4B7D1BE29B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68593"/>
            <a:ext cx="8785225" cy="6480175"/>
          </a:xfrm>
          <a:prstGeom prst="rect">
            <a:avLst/>
          </a:prstGeom>
          <a:noFill/>
          <a:ln w="9525">
            <a:solidFill>
              <a:srgbClr val="FFFF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15365" name="Line 5">
            <a:extLst>
              <a:ext uri="{FF2B5EF4-FFF2-40B4-BE49-F238E27FC236}">
                <a16:creationId xmlns:a16="http://schemas.microsoft.com/office/drawing/2014/main" id="{745365EC-4931-8B8F-FDCB-C7EA6B481E63}"/>
              </a:ext>
            </a:extLst>
          </p:cNvPr>
          <p:cNvSpPr>
            <a:spLocks noChangeShapeType="1"/>
          </p:cNvSpPr>
          <p:nvPr/>
        </p:nvSpPr>
        <p:spPr bwMode="auto">
          <a:xfrm>
            <a:off x="179388" y="765175"/>
            <a:ext cx="8785225" cy="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5366" name="AutoShape 6">
            <a:extLst>
              <a:ext uri="{FF2B5EF4-FFF2-40B4-BE49-F238E27FC236}">
                <a16:creationId xmlns:a16="http://schemas.microsoft.com/office/drawing/2014/main" id="{C1BFC49D-F28D-C433-03DB-8318646601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125538"/>
            <a:ext cx="431800" cy="433387"/>
          </a:xfrm>
          <a:prstGeom prst="chevron">
            <a:avLst>
              <a:gd name="adj" fmla="val 25000"/>
            </a:avLst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15367" name="Text Box 7">
            <a:extLst>
              <a:ext uri="{FF2B5EF4-FFF2-40B4-BE49-F238E27FC236}">
                <a16:creationId xmlns:a16="http://schemas.microsoft.com/office/drawing/2014/main" id="{18F97414-97A9-2D7D-A684-BD695D9F32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9" y="1199361"/>
            <a:ext cx="8049394" cy="517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b="1" dirty="0">
                <a:solidFill>
                  <a:srgbClr val="FF9933"/>
                </a:solidFill>
                <a:latin typeface="+mn-lt"/>
              </a:rPr>
              <a:t>Острая реакция на стресс</a:t>
            </a:r>
            <a:endParaRPr lang="ru-RU" altLang="ru-RU" dirty="0">
              <a:solidFill>
                <a:srgbClr val="FF9933"/>
              </a:solidFill>
              <a:latin typeface="Trebuchet MS" panose="020B0603020202020204" pitchFamily="34" charset="0"/>
            </a:endParaRPr>
          </a:p>
          <a:p>
            <a:pPr eaLnBrk="1" hangingPunct="1"/>
            <a:r>
              <a:rPr lang="ru-RU" altLang="ru-RU" sz="2000" b="1" dirty="0">
                <a:solidFill>
                  <a:srgbClr val="00B050"/>
                </a:solidFill>
                <a:latin typeface="+mn-lt"/>
              </a:rPr>
              <a:t>Невротические состояния (неврозы), развившиеся под влиянием </a:t>
            </a:r>
            <a:r>
              <a:rPr lang="ru-RU" altLang="ru-RU" sz="2000" b="1" dirty="0" err="1">
                <a:solidFill>
                  <a:srgbClr val="00B050"/>
                </a:solidFill>
                <a:latin typeface="+mn-lt"/>
              </a:rPr>
              <a:t>социогений</a:t>
            </a:r>
            <a:r>
              <a:rPr lang="ru-RU" altLang="ru-RU" sz="2000" b="1" dirty="0">
                <a:solidFill>
                  <a:srgbClr val="00B050"/>
                </a:solidFill>
                <a:latin typeface="+mn-lt"/>
              </a:rPr>
              <a:t>, в том числе:</a:t>
            </a:r>
            <a:endParaRPr lang="en-US" altLang="ru-RU" sz="2000" b="1" dirty="0">
              <a:solidFill>
                <a:srgbClr val="00B050"/>
              </a:solidFill>
              <a:latin typeface="+mn-lt"/>
            </a:endParaRPr>
          </a:p>
          <a:p>
            <a:pPr eaLnBrk="1" hangingPunct="1"/>
            <a:r>
              <a:rPr lang="en-US" altLang="ru-RU" sz="2000" b="1" dirty="0">
                <a:solidFill>
                  <a:srgbClr val="00B050"/>
                </a:solidFill>
                <a:latin typeface="+mn-lt"/>
              </a:rPr>
              <a:t>     </a:t>
            </a:r>
            <a:r>
              <a:rPr lang="ru-RU" altLang="ru-RU" sz="2000" dirty="0">
                <a:solidFill>
                  <a:srgbClr val="00B050"/>
                </a:solidFill>
                <a:latin typeface="+mn-lt"/>
              </a:rPr>
              <a:t>тревожно-</a:t>
            </a:r>
            <a:r>
              <a:rPr lang="ru-RU" altLang="ru-RU" sz="2000" dirty="0" err="1">
                <a:solidFill>
                  <a:srgbClr val="00B050"/>
                </a:solidFill>
                <a:latin typeface="+mn-lt"/>
              </a:rPr>
              <a:t>фобические</a:t>
            </a:r>
            <a:r>
              <a:rPr lang="ru-RU" altLang="ru-RU" sz="2000" dirty="0">
                <a:solidFill>
                  <a:srgbClr val="00B050"/>
                </a:solidFill>
                <a:latin typeface="+mn-lt"/>
              </a:rPr>
              <a:t> расстройства;</a:t>
            </a:r>
          </a:p>
          <a:p>
            <a:pPr eaLnBrk="1" hangingPunct="1"/>
            <a:r>
              <a:rPr lang="en-US" altLang="ru-RU" sz="2000" dirty="0">
                <a:solidFill>
                  <a:srgbClr val="00B050"/>
                </a:solidFill>
                <a:latin typeface="+mn-lt"/>
              </a:rPr>
              <a:t>     </a:t>
            </a:r>
            <a:r>
              <a:rPr lang="ru-RU" altLang="ru-RU" sz="2000" dirty="0">
                <a:solidFill>
                  <a:srgbClr val="00B050"/>
                </a:solidFill>
                <a:latin typeface="+mn-lt"/>
              </a:rPr>
              <a:t>социальные фобии;</a:t>
            </a:r>
          </a:p>
          <a:p>
            <a:pPr eaLnBrk="1" hangingPunct="1"/>
            <a:r>
              <a:rPr lang="en-US" altLang="ru-RU" sz="2000" dirty="0">
                <a:solidFill>
                  <a:srgbClr val="00B050"/>
                </a:solidFill>
                <a:latin typeface="+mn-lt"/>
              </a:rPr>
              <a:t>     </a:t>
            </a:r>
            <a:r>
              <a:rPr lang="ru-RU" altLang="ru-RU" sz="2000" dirty="0">
                <a:solidFill>
                  <a:srgbClr val="00B050"/>
                </a:solidFill>
                <a:latin typeface="+mn-lt"/>
              </a:rPr>
              <a:t>невротическая депрессия;</a:t>
            </a:r>
          </a:p>
          <a:p>
            <a:pPr eaLnBrk="1" hangingPunct="1"/>
            <a:r>
              <a:rPr lang="en-US" altLang="ru-RU" sz="2000" dirty="0">
                <a:solidFill>
                  <a:srgbClr val="00B050"/>
                </a:solidFill>
                <a:latin typeface="+mn-lt"/>
              </a:rPr>
              <a:t>     </a:t>
            </a:r>
            <a:r>
              <a:rPr lang="ru-RU" altLang="ru-RU" sz="2000" dirty="0">
                <a:solidFill>
                  <a:srgbClr val="00B050"/>
                </a:solidFill>
                <a:latin typeface="+mn-lt"/>
              </a:rPr>
              <a:t>смешанное тревожное и депрессивное расстройство</a:t>
            </a:r>
          </a:p>
          <a:p>
            <a:pPr eaLnBrk="1" hangingPunct="1"/>
            <a:r>
              <a:rPr lang="en-US" altLang="ru-RU" sz="2000" dirty="0">
                <a:solidFill>
                  <a:srgbClr val="00B050"/>
                </a:solidFill>
                <a:latin typeface="+mn-lt"/>
              </a:rPr>
              <a:t>     </a:t>
            </a:r>
            <a:r>
              <a:rPr lang="ru-RU" altLang="ru-RU" sz="2000" dirty="0">
                <a:solidFill>
                  <a:srgbClr val="00B050"/>
                </a:solidFill>
                <a:latin typeface="+mn-lt"/>
              </a:rPr>
              <a:t>пролонгированные тревожные и депрессивные реакции;</a:t>
            </a:r>
          </a:p>
          <a:p>
            <a:pPr eaLnBrk="1" hangingPunct="1"/>
            <a:r>
              <a:rPr lang="en-US" altLang="ru-RU" sz="2000" dirty="0">
                <a:solidFill>
                  <a:srgbClr val="00B050"/>
                </a:solidFill>
                <a:latin typeface="+mn-lt"/>
              </a:rPr>
              <a:t>     </a:t>
            </a:r>
            <a:r>
              <a:rPr lang="ru-RU" altLang="ru-RU" sz="2000" dirty="0">
                <a:solidFill>
                  <a:srgbClr val="00B050"/>
                </a:solidFill>
                <a:latin typeface="+mn-lt"/>
              </a:rPr>
              <a:t>другие расстройства невротического уровня.</a:t>
            </a:r>
          </a:p>
          <a:p>
            <a:pPr eaLnBrk="1" hangingPunct="1"/>
            <a:endParaRPr lang="en-US" altLang="ru-RU" sz="10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eaLnBrk="1" hangingPunct="1"/>
            <a:r>
              <a:rPr lang="ru-RU" altLang="ru-RU" sz="2000" b="1" dirty="0" err="1">
                <a:solidFill>
                  <a:srgbClr val="002060"/>
                </a:solidFill>
                <a:latin typeface="+mn-lt"/>
              </a:rPr>
              <a:t>Хронизация</a:t>
            </a:r>
            <a:r>
              <a:rPr lang="ru-RU" altLang="ru-RU" sz="2000" b="1" dirty="0">
                <a:solidFill>
                  <a:srgbClr val="002060"/>
                </a:solidFill>
                <a:latin typeface="+mn-lt"/>
              </a:rPr>
              <a:t> невротических расстройств и усложнение их </a:t>
            </a:r>
            <a:r>
              <a:rPr lang="ru-RU" altLang="ru-RU" sz="2000" b="1" dirty="0" err="1">
                <a:solidFill>
                  <a:srgbClr val="002060"/>
                </a:solidFill>
                <a:latin typeface="+mn-lt"/>
              </a:rPr>
              <a:t>синдромальной</a:t>
            </a:r>
            <a:r>
              <a:rPr lang="ru-RU" altLang="ru-RU" sz="2000" b="1" dirty="0">
                <a:solidFill>
                  <a:srgbClr val="002060"/>
                </a:solidFill>
                <a:latin typeface="+mn-lt"/>
              </a:rPr>
              <a:t> структуры ведет к:</a:t>
            </a:r>
          </a:p>
          <a:p>
            <a:pPr eaLnBrk="1" hangingPunct="1"/>
            <a:r>
              <a:rPr lang="en-US" altLang="ru-RU" sz="2000" b="1" dirty="0">
                <a:solidFill>
                  <a:srgbClr val="002060"/>
                </a:solidFill>
                <a:latin typeface="+mn-lt"/>
              </a:rPr>
              <a:t>     </a:t>
            </a:r>
            <a:r>
              <a:rPr lang="ru-RU" altLang="ru-RU" sz="2000" dirty="0" err="1">
                <a:solidFill>
                  <a:srgbClr val="002060"/>
                </a:solidFill>
                <a:latin typeface="+mn-lt"/>
              </a:rPr>
              <a:t>патохарактерологическому</a:t>
            </a:r>
            <a:r>
              <a:rPr lang="ru-RU" altLang="ru-RU" sz="2000" dirty="0">
                <a:solidFill>
                  <a:srgbClr val="002060"/>
                </a:solidFill>
                <a:latin typeface="+mn-lt"/>
              </a:rPr>
              <a:t> развитию личности;</a:t>
            </a:r>
          </a:p>
          <a:p>
            <a:pPr eaLnBrk="1" hangingPunct="1"/>
            <a:r>
              <a:rPr lang="en-US" altLang="ru-RU" sz="2000" dirty="0">
                <a:solidFill>
                  <a:srgbClr val="002060"/>
                </a:solidFill>
                <a:latin typeface="+mn-lt"/>
              </a:rPr>
              <a:t>     </a:t>
            </a:r>
            <a:r>
              <a:rPr lang="ru-RU" altLang="ru-RU" sz="2000" dirty="0">
                <a:solidFill>
                  <a:srgbClr val="002060"/>
                </a:solidFill>
                <a:latin typeface="+mn-lt"/>
              </a:rPr>
              <a:t>психосоматическим расстройствам;</a:t>
            </a:r>
          </a:p>
          <a:p>
            <a:pPr eaLnBrk="1" hangingPunct="1"/>
            <a:r>
              <a:rPr lang="en-US" altLang="ru-RU" sz="2000" dirty="0">
                <a:solidFill>
                  <a:srgbClr val="002060"/>
                </a:solidFill>
                <a:latin typeface="+mn-lt"/>
              </a:rPr>
              <a:t>     </a:t>
            </a:r>
            <a:r>
              <a:rPr lang="ru-RU" altLang="ru-RU" sz="2000" dirty="0">
                <a:solidFill>
                  <a:srgbClr val="002060"/>
                </a:solidFill>
                <a:latin typeface="+mn-lt"/>
              </a:rPr>
              <a:t>алкоголизму, токсикомании, наркомании;</a:t>
            </a:r>
          </a:p>
          <a:p>
            <a:pPr eaLnBrk="1" hangingPunct="1"/>
            <a:r>
              <a:rPr lang="en-US" altLang="ru-RU" sz="2000" dirty="0">
                <a:solidFill>
                  <a:srgbClr val="002060"/>
                </a:solidFill>
                <a:latin typeface="+mn-lt"/>
              </a:rPr>
              <a:t>     </a:t>
            </a:r>
            <a:r>
              <a:rPr lang="ru-RU" altLang="ru-RU" sz="2000" dirty="0">
                <a:solidFill>
                  <a:srgbClr val="002060"/>
                </a:solidFill>
                <a:latin typeface="+mn-lt"/>
              </a:rPr>
              <a:t>реакциям социального протеста с повышенной агрессивностью и</a:t>
            </a:r>
            <a:r>
              <a:rPr lang="en-US" altLang="ru-RU" sz="2000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altLang="ru-RU" sz="2000" dirty="0">
                <a:solidFill>
                  <a:srgbClr val="002060"/>
                </a:solidFill>
                <a:latin typeface="+mn-lt"/>
              </a:rPr>
              <a:t>    противоправными действиями </a:t>
            </a:r>
          </a:p>
        </p:txBody>
      </p:sp>
      <p:sp>
        <p:nvSpPr>
          <p:cNvPr id="15369" name="AutoShape 9">
            <a:extLst>
              <a:ext uri="{FF2B5EF4-FFF2-40B4-BE49-F238E27FC236}">
                <a16:creationId xmlns:a16="http://schemas.microsoft.com/office/drawing/2014/main" id="{8863CB0C-41AC-889E-DDC9-AF11AEF9F5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307" y="1314728"/>
            <a:ext cx="215900" cy="217488"/>
          </a:xfrm>
          <a:prstGeom prst="homePlate">
            <a:avLst>
              <a:gd name="adj" fmla="val 25000"/>
            </a:avLst>
          </a:prstGeom>
          <a:solidFill>
            <a:srgbClr val="FF9933"/>
          </a:solidFill>
          <a:ln w="9525">
            <a:solidFill>
              <a:srgbClr val="FF9933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15371" name="Oval 11">
            <a:extLst>
              <a:ext uri="{FF2B5EF4-FFF2-40B4-BE49-F238E27FC236}">
                <a16:creationId xmlns:a16="http://schemas.microsoft.com/office/drawing/2014/main" id="{9C3A73BE-2D46-D03A-63F5-514C3A62B8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4819587"/>
            <a:ext cx="71438" cy="71438"/>
          </a:xfrm>
          <a:prstGeom prst="ellips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15372" name="Oval 12">
            <a:extLst>
              <a:ext uri="{FF2B5EF4-FFF2-40B4-BE49-F238E27FC236}">
                <a16:creationId xmlns:a16="http://schemas.microsoft.com/office/drawing/2014/main" id="{34AF6A6B-C7EB-1934-A4D3-60D6038630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035487"/>
            <a:ext cx="71438" cy="71438"/>
          </a:xfrm>
          <a:prstGeom prst="ellips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15373" name="Oval 13">
            <a:extLst>
              <a:ext uri="{FF2B5EF4-FFF2-40B4-BE49-F238E27FC236}">
                <a16:creationId xmlns:a16="http://schemas.microsoft.com/office/drawing/2014/main" id="{7850BE29-1F1D-65B5-4C0B-4BADC431A9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1220" y="5324412"/>
            <a:ext cx="71437" cy="71438"/>
          </a:xfrm>
          <a:prstGeom prst="ellips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15374" name="Oval 14">
            <a:extLst>
              <a:ext uri="{FF2B5EF4-FFF2-40B4-BE49-F238E27FC236}">
                <a16:creationId xmlns:a16="http://schemas.microsoft.com/office/drawing/2014/main" id="{9951100A-8981-4AC8-D276-2260F415A8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725697"/>
            <a:ext cx="71438" cy="71438"/>
          </a:xfrm>
          <a:prstGeom prst="ellips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2866EA5-1FF6-1E12-11FC-D6519E40DD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552" y="6519446"/>
            <a:ext cx="24685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800" dirty="0">
                <a:latin typeface="Liberation Serif"/>
                <a:cs typeface="Calibri" panose="020F0502020204030204" pitchFamily="34" charset="0"/>
              </a:rPr>
              <a:t>Реверчук И.В., Лекции по психоневрологии, 2019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800" dirty="0">
              <a:latin typeface="Georgia" panose="02040502050405020303" pitchFamily="18" charset="0"/>
            </a:endParaRPr>
          </a:p>
        </p:txBody>
      </p:sp>
      <p:sp>
        <p:nvSpPr>
          <p:cNvPr id="3" name="AutoShape 9">
            <a:extLst>
              <a:ext uri="{FF2B5EF4-FFF2-40B4-BE49-F238E27FC236}">
                <a16:creationId xmlns:a16="http://schemas.microsoft.com/office/drawing/2014/main" id="{FF7E9AE7-64E0-FF46-7459-AB5A0CBB85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307" y="1650920"/>
            <a:ext cx="215900" cy="217488"/>
          </a:xfrm>
          <a:prstGeom prst="homePlate">
            <a:avLst>
              <a:gd name="adj" fmla="val 25000"/>
            </a:avLst>
          </a:prstGeom>
          <a:solidFill>
            <a:srgbClr val="00B050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4" name="AutoShape 9">
            <a:extLst>
              <a:ext uri="{FF2B5EF4-FFF2-40B4-BE49-F238E27FC236}">
                <a16:creationId xmlns:a16="http://schemas.microsoft.com/office/drawing/2014/main" id="{AB1A5AA4-FB96-C9FB-52E9-A24C235837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307" y="4221088"/>
            <a:ext cx="215900" cy="217488"/>
          </a:xfrm>
          <a:prstGeom prst="homePlate">
            <a:avLst>
              <a:gd name="adj" fmla="val 25000"/>
            </a:avLst>
          </a:prstGeom>
          <a:solidFill>
            <a:srgbClr val="002060"/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5" name="Oval 11">
            <a:extLst>
              <a:ext uri="{FF2B5EF4-FFF2-40B4-BE49-F238E27FC236}">
                <a16:creationId xmlns:a16="http://schemas.microsoft.com/office/drawing/2014/main" id="{0F842BDB-4DDC-5658-C2B4-3D4E0D890D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351" y="2313905"/>
            <a:ext cx="71438" cy="71438"/>
          </a:xfrm>
          <a:prstGeom prst="ellipse">
            <a:avLst/>
          </a:prstGeom>
          <a:noFill/>
          <a:ln w="9525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9" name="Oval 11">
            <a:extLst>
              <a:ext uri="{FF2B5EF4-FFF2-40B4-BE49-F238E27FC236}">
                <a16:creationId xmlns:a16="http://schemas.microsoft.com/office/drawing/2014/main" id="{81CEE08E-8561-F6E5-0183-49D7716427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351" y="2573937"/>
            <a:ext cx="71438" cy="71438"/>
          </a:xfrm>
          <a:prstGeom prst="ellipse">
            <a:avLst/>
          </a:prstGeom>
          <a:noFill/>
          <a:ln w="9525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10" name="Oval 11">
            <a:extLst>
              <a:ext uri="{FF2B5EF4-FFF2-40B4-BE49-F238E27FC236}">
                <a16:creationId xmlns:a16="http://schemas.microsoft.com/office/drawing/2014/main" id="{CAD5FFF0-465B-4794-2F38-7334F472DE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351" y="2926988"/>
            <a:ext cx="71438" cy="71438"/>
          </a:xfrm>
          <a:prstGeom prst="ellipse">
            <a:avLst/>
          </a:prstGeom>
          <a:noFill/>
          <a:ln w="9525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11" name="Oval 11">
            <a:extLst>
              <a:ext uri="{FF2B5EF4-FFF2-40B4-BE49-F238E27FC236}">
                <a16:creationId xmlns:a16="http://schemas.microsoft.com/office/drawing/2014/main" id="{6B684EC5-1500-6339-6BF0-BB4F87691B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351" y="3244320"/>
            <a:ext cx="71438" cy="71438"/>
          </a:xfrm>
          <a:prstGeom prst="ellipse">
            <a:avLst/>
          </a:prstGeom>
          <a:noFill/>
          <a:ln w="9525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98AF27C-6D72-3BB0-94AD-1DCB4B2180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351" y="3547287"/>
            <a:ext cx="71438" cy="71438"/>
          </a:xfrm>
          <a:prstGeom prst="ellipse">
            <a:avLst/>
          </a:prstGeom>
          <a:noFill/>
          <a:ln w="9525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0726C3-1FDE-A304-7CB0-8098D4F84603}"/>
              </a:ext>
            </a:extLst>
          </p:cNvPr>
          <p:cNvSpPr txBox="1"/>
          <p:nvPr/>
        </p:nvSpPr>
        <p:spPr>
          <a:xfrm>
            <a:off x="8316416" y="6721475"/>
            <a:ext cx="827584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" b="0" i="0" dirty="0">
                <a:effectLst/>
                <a:latin typeface="Lato" panose="020F0502020204030203" pitchFamily="34" charset="0"/>
              </a:rPr>
              <a:t>RUS1288642 (v1.0)</a:t>
            </a:r>
            <a:endParaRPr lang="ru-RU" sz="500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54E6A890-92BC-4BE0-4D5E-271BB98DFA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838352" y="6478701"/>
            <a:ext cx="2103437" cy="16158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47688" indent="-27305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822325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096963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3716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28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86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743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2004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fld id="{64C7EE9B-F55C-4BDA-9491-8EF664EB9937}" type="slidenum">
              <a:rPr lang="ru-RU" altLang="ru-RU" sz="1050" smtClean="0">
                <a:solidFill>
                  <a:srgbClr val="898989"/>
                </a:solidFill>
              </a:rPr>
              <a:pPr algn="r">
                <a:spcBef>
                  <a:spcPct val="0"/>
                </a:spcBef>
                <a:buClrTx/>
                <a:buSzTx/>
                <a:buFontTx/>
                <a:buNone/>
              </a:pPr>
              <a:t>14</a:t>
            </a:fld>
            <a:endParaRPr lang="ru-RU" altLang="ru-RU" sz="1050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 spd="slow">
    <p:blinds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82CC0289-8E5C-91F7-7FE9-69A73BDF04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188913"/>
            <a:ext cx="8928100" cy="6553200"/>
          </a:xfrm>
          <a:prstGeom prst="rect">
            <a:avLst/>
          </a:prstGeom>
          <a:noFill/>
          <a:ln w="9525">
            <a:solidFill>
              <a:srgbClr val="FFFF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17411" name="Line 3">
            <a:extLst>
              <a:ext uri="{FF2B5EF4-FFF2-40B4-BE49-F238E27FC236}">
                <a16:creationId xmlns:a16="http://schemas.microsoft.com/office/drawing/2014/main" id="{B91C8EC6-3738-19D1-0A7E-AF46C700AC68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0" y="908050"/>
            <a:ext cx="8928100" cy="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7412" name="Text Box 4">
            <a:extLst>
              <a:ext uri="{FF2B5EF4-FFF2-40B4-BE49-F238E27FC236}">
                <a16:creationId xmlns:a16="http://schemas.microsoft.com/office/drawing/2014/main" id="{6D643FA4-D7FA-4F64-758D-40948F527A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3" y="188913"/>
            <a:ext cx="89360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dirty="0">
                <a:solidFill>
                  <a:srgbClr val="FF0000"/>
                </a:solidFill>
                <a:latin typeface="+mj-lt"/>
                <a:ea typeface="+mj-ea"/>
                <a:cs typeface="Times New Roman" pitchFamily="18" charset="0"/>
              </a:rPr>
              <a:t>Направленность</a:t>
            </a:r>
            <a:r>
              <a:rPr lang="en-US" altLang="ru-RU" sz="2000" dirty="0">
                <a:solidFill>
                  <a:srgbClr val="FF0000"/>
                </a:solidFill>
                <a:latin typeface="+mj-lt"/>
                <a:ea typeface="+mj-ea"/>
                <a:cs typeface="Times New Roman" pitchFamily="18" charset="0"/>
              </a:rPr>
              <a:t> </a:t>
            </a:r>
            <a:r>
              <a:rPr lang="ru-RU" altLang="ru-RU" sz="2000" dirty="0">
                <a:solidFill>
                  <a:srgbClr val="FF0000"/>
                </a:solidFill>
                <a:latin typeface="+mj-lt"/>
                <a:ea typeface="+mj-ea"/>
                <a:cs typeface="Times New Roman" pitchFamily="18" charset="0"/>
              </a:rPr>
              <a:t>лечебно-реабилитационных мероприятий при </a:t>
            </a:r>
          </a:p>
          <a:p>
            <a:pPr algn="ctr" eaLnBrk="1" hangingPunct="1"/>
            <a:r>
              <a:rPr lang="ru-RU" altLang="ru-RU" sz="2000" dirty="0">
                <a:solidFill>
                  <a:srgbClr val="FF0000"/>
                </a:solidFill>
                <a:latin typeface="+mj-lt"/>
                <a:ea typeface="+mj-ea"/>
                <a:cs typeface="Times New Roman" pitchFamily="18" charset="0"/>
              </a:rPr>
              <a:t>социально-стрессовых расстройствах</a:t>
            </a:r>
          </a:p>
        </p:txBody>
      </p:sp>
      <p:graphicFrame>
        <p:nvGraphicFramePr>
          <p:cNvPr id="17413" name="Object 5">
            <a:extLst>
              <a:ext uri="{FF2B5EF4-FFF2-40B4-BE49-F238E27FC236}">
                <a16:creationId xmlns:a16="http://schemas.microsoft.com/office/drawing/2014/main" id="{CB3D960D-9D3A-3246-F363-1BDBB3CDEB0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27088" y="1117600"/>
          <a:ext cx="7177087" cy="478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Диаграмма" r:id="rId2" imgW="7620000" imgH="5084038" progId="MSGraph.Chart.8">
                  <p:embed followColorScheme="full"/>
                </p:oleObj>
              </mc:Choice>
              <mc:Fallback>
                <p:oleObj name="Диаграмма" r:id="rId2" imgW="7620000" imgH="5084038" progId="MSGraph.Chart.8">
                  <p:embed followColorScheme="full"/>
                  <p:pic>
                    <p:nvPicPr>
                      <p:cNvPr id="17413" name="Object 5">
                        <a:extLst>
                          <a:ext uri="{FF2B5EF4-FFF2-40B4-BE49-F238E27FC236}">
                            <a16:creationId xmlns:a16="http://schemas.microsoft.com/office/drawing/2014/main" id="{CB3D960D-9D3A-3246-F363-1BDBB3CDEB0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1117600"/>
                        <a:ext cx="7177087" cy="4787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4" name="Text Box 6">
            <a:extLst>
              <a:ext uri="{FF2B5EF4-FFF2-40B4-BE49-F238E27FC236}">
                <a16:creationId xmlns:a16="http://schemas.microsoft.com/office/drawing/2014/main" id="{24EA107E-4B32-E8DF-37EF-56AF3A5B90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631" y="4727575"/>
            <a:ext cx="7924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 dirty="0">
                <a:solidFill>
                  <a:srgbClr val="FF0000"/>
                </a:solidFill>
                <a:latin typeface="Trebuchet MS" panose="020B0603020202020204" pitchFamily="34" charset="0"/>
              </a:rPr>
              <a:t>1 — медицинская (фармакологическая) помощь;</a:t>
            </a:r>
          </a:p>
          <a:p>
            <a:pPr eaLnBrk="1" hangingPunct="1"/>
            <a:r>
              <a:rPr lang="ru-RU" altLang="ru-RU" sz="2400" dirty="0">
                <a:solidFill>
                  <a:srgbClr val="FF0000"/>
                </a:solidFill>
                <a:latin typeface="Trebuchet MS" panose="020B0603020202020204" pitchFamily="34" charset="0"/>
              </a:rPr>
              <a:t>2 — психотерапия, психологическая помощь;</a:t>
            </a:r>
          </a:p>
          <a:p>
            <a:pPr eaLnBrk="1" hangingPunct="1"/>
            <a:r>
              <a:rPr lang="ru-RU" altLang="ru-RU" sz="2400" dirty="0">
                <a:solidFill>
                  <a:srgbClr val="FF0000"/>
                </a:solidFill>
                <a:latin typeface="Trebuchet MS" panose="020B0603020202020204" pitchFamily="34" charset="0"/>
              </a:rPr>
              <a:t>3 — социальная, реабилитационная помощь;</a:t>
            </a:r>
          </a:p>
        </p:txBody>
      </p:sp>
      <p:sp>
        <p:nvSpPr>
          <p:cNvPr id="17415" name="Text Box 7">
            <a:extLst>
              <a:ext uri="{FF2B5EF4-FFF2-40B4-BE49-F238E27FC236}">
                <a16:creationId xmlns:a16="http://schemas.microsoft.com/office/drawing/2014/main" id="{3F2FF383-D258-902F-D0A9-24FC0AB42D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8031" y="1901825"/>
            <a:ext cx="3444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 dirty="0">
                <a:latin typeface="Trebuchet MS" panose="020B0603020202020204" pitchFamily="34" charset="0"/>
              </a:rPr>
              <a:t>1</a:t>
            </a:r>
          </a:p>
        </p:txBody>
      </p:sp>
      <p:sp>
        <p:nvSpPr>
          <p:cNvPr id="17416" name="Text Box 8">
            <a:extLst>
              <a:ext uri="{FF2B5EF4-FFF2-40B4-BE49-F238E27FC236}">
                <a16:creationId xmlns:a16="http://schemas.microsoft.com/office/drawing/2014/main" id="{66EED69B-D06B-68A5-0A55-1A40BF0ED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0376" y="2837657"/>
            <a:ext cx="3444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 dirty="0">
                <a:latin typeface="Trebuchet MS" panose="020B0603020202020204" pitchFamily="34" charset="0"/>
              </a:rPr>
              <a:t>2</a:t>
            </a:r>
          </a:p>
        </p:txBody>
      </p:sp>
      <p:sp>
        <p:nvSpPr>
          <p:cNvPr id="17417" name="Text Box 9">
            <a:extLst>
              <a:ext uri="{FF2B5EF4-FFF2-40B4-BE49-F238E27FC236}">
                <a16:creationId xmlns:a16="http://schemas.microsoft.com/office/drawing/2014/main" id="{446381AB-76A1-4AEF-A4C2-BD1A2A9691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4650" y="3205163"/>
            <a:ext cx="3444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>
                <a:latin typeface="Trebuchet MS" panose="020B0603020202020204" pitchFamily="34" charset="0"/>
              </a:rPr>
              <a:t>3</a:t>
            </a:r>
          </a:p>
        </p:txBody>
      </p:sp>
      <p:sp>
        <p:nvSpPr>
          <p:cNvPr id="17418" name="Text Box 10">
            <a:extLst>
              <a:ext uri="{FF2B5EF4-FFF2-40B4-BE49-F238E27FC236}">
                <a16:creationId xmlns:a16="http://schemas.microsoft.com/office/drawing/2014/main" id="{647D2214-806F-3485-779F-6D268B70F4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863" y="1404938"/>
            <a:ext cx="6873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>
                <a:solidFill>
                  <a:schemeClr val="bg1"/>
                </a:solidFill>
                <a:latin typeface="Trebuchet MS" panose="020B0603020202020204" pitchFamily="34" charset="0"/>
              </a:rPr>
              <a:t>15%</a:t>
            </a:r>
          </a:p>
        </p:txBody>
      </p:sp>
      <p:sp>
        <p:nvSpPr>
          <p:cNvPr id="17419" name="Text Box 11">
            <a:extLst>
              <a:ext uri="{FF2B5EF4-FFF2-40B4-BE49-F238E27FC236}">
                <a16:creationId xmlns:a16="http://schemas.microsoft.com/office/drawing/2014/main" id="{B8BA95BD-2D8E-A69E-001C-C7DE42C7B1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2088" y="3492500"/>
            <a:ext cx="6873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>
                <a:solidFill>
                  <a:schemeClr val="bg1"/>
                </a:solidFill>
                <a:latin typeface="Trebuchet MS" panose="020B0603020202020204" pitchFamily="34" charset="0"/>
              </a:rPr>
              <a:t>25%</a:t>
            </a:r>
          </a:p>
        </p:txBody>
      </p:sp>
      <p:sp>
        <p:nvSpPr>
          <p:cNvPr id="17420" name="Text Box 12">
            <a:extLst>
              <a:ext uri="{FF2B5EF4-FFF2-40B4-BE49-F238E27FC236}">
                <a16:creationId xmlns:a16="http://schemas.microsoft.com/office/drawing/2014/main" id="{E6C13F4A-722E-2069-01D4-7859CF2BE1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3925888"/>
            <a:ext cx="6873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>
                <a:solidFill>
                  <a:schemeClr val="bg1"/>
                </a:solidFill>
                <a:latin typeface="Trebuchet MS" panose="020B0603020202020204" pitchFamily="34" charset="0"/>
              </a:rPr>
              <a:t>60%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192C7B6-4534-9A8B-BF2F-DFDFC05EEF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552" y="6519446"/>
            <a:ext cx="24685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800" dirty="0">
                <a:latin typeface="Liberation Serif"/>
                <a:cs typeface="Calibri" panose="020F0502020204030204" pitchFamily="34" charset="0"/>
              </a:rPr>
              <a:t>Реверчук И.В., Лекции по психоневрологии, 2019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800" dirty="0">
              <a:latin typeface="Georgia" panose="02040502050405020303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AF9C5A-C67D-8419-96D0-518676AA3B7A}"/>
              </a:ext>
            </a:extLst>
          </p:cNvPr>
          <p:cNvSpPr txBox="1"/>
          <p:nvPr/>
        </p:nvSpPr>
        <p:spPr>
          <a:xfrm>
            <a:off x="8316416" y="6721475"/>
            <a:ext cx="827584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" b="0" i="0" dirty="0">
                <a:effectLst/>
                <a:latin typeface="Lato" panose="020F0502020204030203" pitchFamily="34" charset="0"/>
              </a:rPr>
              <a:t>RUS1288642 (v1.0)</a:t>
            </a:r>
            <a:endParaRPr lang="ru-RU" sz="500" dirty="0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8ABCECFD-F131-B39E-B693-03DE01AE87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838352" y="6478701"/>
            <a:ext cx="2103437" cy="16158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47688" indent="-27305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822325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096963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3716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28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86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743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2004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fld id="{64C7EE9B-F55C-4BDA-9491-8EF664EB9937}" type="slidenum">
              <a:rPr lang="ru-RU" altLang="ru-RU" sz="1050" smtClean="0">
                <a:solidFill>
                  <a:srgbClr val="898989"/>
                </a:solidFill>
              </a:rPr>
              <a:pPr algn="r">
                <a:spcBef>
                  <a:spcPct val="0"/>
                </a:spcBef>
                <a:buClrTx/>
                <a:buSzTx/>
                <a:buFontTx/>
                <a:buNone/>
              </a:pPr>
              <a:t>15</a:t>
            </a:fld>
            <a:endParaRPr lang="ru-RU" altLang="ru-RU" sz="1050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 spd="slow">
    <p:blinds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klm">
            <a:extLst>
              <a:ext uri="{FF2B5EF4-FFF2-40B4-BE49-F238E27FC236}">
                <a16:creationId xmlns:a16="http://schemas.microsoft.com/office/drawing/2014/main" id="{9F6F17DD-DA8B-90A6-4162-ECD733DD1F6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0"/>
            <a:ext cx="349250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2">
            <a:extLst>
              <a:ext uri="{FF2B5EF4-FFF2-40B4-BE49-F238E27FC236}">
                <a16:creationId xmlns:a16="http://schemas.microsoft.com/office/drawing/2014/main" id="{C6F93A8B-14FD-47DF-4858-2E14FD04C00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43609" y="2205038"/>
            <a:ext cx="7200800" cy="1752600"/>
          </a:xfrm>
        </p:spPr>
        <p:txBody>
          <a:bodyPr/>
          <a:lstStyle/>
          <a:p>
            <a:pPr eaLnBrk="1" hangingPunct="1"/>
            <a:r>
              <a:rPr lang="ru-RU" altLang="ru-RU" sz="4800" dirty="0"/>
              <a:t>ЭКЗОГЕННО-ФУНКЦИОНАЛЬНЫЕ ЗАБОЛЕВАНИЯ</a:t>
            </a:r>
          </a:p>
        </p:txBody>
      </p:sp>
      <p:pic>
        <p:nvPicPr>
          <p:cNvPr id="6148" name="Picture 5" descr="groza">
            <a:extLst>
              <a:ext uri="{FF2B5EF4-FFF2-40B4-BE49-F238E27FC236}">
                <a16:creationId xmlns:a16="http://schemas.microsoft.com/office/drawing/2014/main" id="{FBB75799-608C-514E-0CC5-CC5DA3FEDD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93913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B4669DE-E0EA-73BF-99AE-7BAC6CF45D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552" y="6519446"/>
            <a:ext cx="24685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800" dirty="0">
                <a:latin typeface="Liberation Serif"/>
                <a:cs typeface="Calibri" panose="020F0502020204030204" pitchFamily="34" charset="0"/>
              </a:rPr>
              <a:t>Реверчук И.В., Лекции по психоневрологии, 2019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800" dirty="0">
              <a:latin typeface="Georgia" panose="02040502050405020303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A12676-8EBD-AF4D-456E-10884C45BD29}"/>
              </a:ext>
            </a:extLst>
          </p:cNvPr>
          <p:cNvSpPr txBox="1"/>
          <p:nvPr/>
        </p:nvSpPr>
        <p:spPr>
          <a:xfrm>
            <a:off x="8316416" y="6721475"/>
            <a:ext cx="827584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" b="0" i="0" dirty="0">
                <a:effectLst/>
                <a:latin typeface="Lato" panose="020F0502020204030203" pitchFamily="34" charset="0"/>
              </a:rPr>
              <a:t>RUS1288642 (v1.0)</a:t>
            </a:r>
            <a:endParaRPr lang="ru-RU" sz="500" dirty="0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F24DE580-2634-2898-9E6B-9BBD2FC3FA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838352" y="6478701"/>
            <a:ext cx="2103437" cy="16158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47688" indent="-27305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822325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096963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3716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28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86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743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2004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fld id="{64C7EE9B-F55C-4BDA-9491-8EF664EB9937}" type="slidenum">
              <a:rPr lang="ru-RU" altLang="ru-RU" sz="1050" smtClean="0">
                <a:solidFill>
                  <a:srgbClr val="898989"/>
                </a:solidFill>
              </a:rPr>
              <a:pPr algn="r">
                <a:spcBef>
                  <a:spcPct val="0"/>
                </a:spcBef>
                <a:buClrTx/>
                <a:buSzTx/>
                <a:buFontTx/>
                <a:buNone/>
              </a:pPr>
              <a:t>16</a:t>
            </a:fld>
            <a:endParaRPr lang="ru-RU" altLang="ru-RU" sz="1050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 spd="slow">
    <p:blinds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0EE4454A-F3AE-AA41-AC92-1D55A91087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552" y="-431800"/>
            <a:ext cx="7923212" cy="1527175"/>
          </a:xfrm>
        </p:spPr>
        <p:txBody>
          <a:bodyPr/>
          <a:lstStyle/>
          <a:p>
            <a:pPr algn="ctr" eaLnBrk="1" hangingPunct="1"/>
            <a:r>
              <a:rPr lang="ru-RU" altLang="ru-RU" sz="3600" dirty="0"/>
              <a:t>В основе лежит психическая травма (психогенные расстройства)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D2D7B8ED-C9AB-BA01-CE49-594B5E359C3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11188" y="2133600"/>
            <a:ext cx="3440112" cy="3629025"/>
          </a:xfrm>
        </p:spPr>
        <p:txBody>
          <a:bodyPr/>
          <a:lstStyle/>
          <a:p>
            <a:pPr eaLnBrk="1" hangingPunct="1"/>
            <a:r>
              <a:rPr lang="ru-RU" altLang="ru-RU" sz="2200" dirty="0"/>
              <a:t>Пример:</a:t>
            </a:r>
          </a:p>
          <a:p>
            <a:pPr eaLnBrk="1" hangingPunct="1"/>
            <a:r>
              <a:rPr lang="ru-RU" altLang="ru-RU" sz="2200" b="1" dirty="0"/>
              <a:t>реактивные психозы</a:t>
            </a:r>
            <a:r>
              <a:rPr lang="ru-RU" altLang="ru-RU" sz="2200" dirty="0"/>
              <a:t> – вызываются очень сильным душевным переживанием, симптоматика яркая, поведение неправильное, критики нет</a:t>
            </a:r>
          </a:p>
        </p:txBody>
      </p:sp>
      <p:pic>
        <p:nvPicPr>
          <p:cNvPr id="7172" name="Picture 7" descr="Vasnetsov_Alenushka">
            <a:extLst>
              <a:ext uri="{FF2B5EF4-FFF2-40B4-BE49-F238E27FC236}">
                <a16:creationId xmlns:a16="http://schemas.microsoft.com/office/drawing/2014/main" id="{8E1D74BB-91AD-2CC2-4884-935E4B574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150" y="1439863"/>
            <a:ext cx="3752850" cy="541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62987D3-A95C-2638-DDE5-8DD4010E42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584" y="6519446"/>
            <a:ext cx="24685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800" dirty="0">
                <a:latin typeface="Liberation Serif"/>
                <a:cs typeface="Calibri" panose="020F0502020204030204" pitchFamily="34" charset="0"/>
              </a:rPr>
              <a:t>Реверчук И.В., Лекции по психоневрологии, 2019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800" dirty="0">
              <a:latin typeface="Georgia" panose="02040502050405020303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A5447F-0D5F-F8D2-072D-9AC941194604}"/>
              </a:ext>
            </a:extLst>
          </p:cNvPr>
          <p:cNvSpPr txBox="1"/>
          <p:nvPr/>
        </p:nvSpPr>
        <p:spPr>
          <a:xfrm>
            <a:off x="827584" y="6688723"/>
            <a:ext cx="827584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" b="0" i="0" dirty="0">
                <a:effectLst/>
                <a:latin typeface="Lato" panose="020F0502020204030203" pitchFamily="34" charset="0"/>
              </a:rPr>
              <a:t>RUS1288642 (v1.0)</a:t>
            </a:r>
            <a:endParaRPr lang="ru-RU" sz="500" dirty="0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46792419-3B4D-BFA5-DBDD-87EF89DB9A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838352" y="6478701"/>
            <a:ext cx="2103437" cy="16158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47688" indent="-27305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822325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096963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3716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28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86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743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2004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fld id="{64C7EE9B-F55C-4BDA-9491-8EF664EB9937}" type="slidenum">
              <a:rPr lang="ru-RU" altLang="ru-RU" sz="1050" smtClean="0">
                <a:solidFill>
                  <a:srgbClr val="898989"/>
                </a:solidFill>
              </a:rPr>
              <a:pPr algn="r">
                <a:spcBef>
                  <a:spcPct val="0"/>
                </a:spcBef>
                <a:buClrTx/>
                <a:buSzTx/>
                <a:buFontTx/>
                <a:buNone/>
              </a:pPr>
              <a:t>17</a:t>
            </a:fld>
            <a:endParaRPr lang="ru-RU" altLang="ru-RU" sz="1050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348C34CD-1894-B59B-7F06-09B03FD616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/>
              <a:t>Варианты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1ECEBC53-4E45-B9E4-5C89-071375EA6B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9750" y="1773238"/>
            <a:ext cx="4608513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ru-RU" b="1" dirty="0"/>
              <a:t>Реакции на тяжелый стресс и расстройства адаптации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b="1" dirty="0">
                <a:solidFill>
                  <a:srgbClr val="7030A0"/>
                </a:solidFill>
              </a:rPr>
              <a:t>Посттравматическое стрессовое расстройство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b="1" dirty="0">
                <a:solidFill>
                  <a:srgbClr val="99CC00"/>
                </a:solidFill>
              </a:rPr>
              <a:t>Неврозы 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b="1" dirty="0">
                <a:solidFill>
                  <a:srgbClr val="33CCCC"/>
                </a:solidFill>
              </a:rPr>
              <a:t>Реактивные психозы</a:t>
            </a:r>
          </a:p>
        </p:txBody>
      </p:sp>
      <p:pic>
        <p:nvPicPr>
          <p:cNvPr id="8196" name="Picture 4" descr="aa8Ky">
            <a:extLst>
              <a:ext uri="{FF2B5EF4-FFF2-40B4-BE49-F238E27FC236}">
                <a16:creationId xmlns:a16="http://schemas.microsoft.com/office/drawing/2014/main" id="{A95C3F28-175C-18C1-32BC-B76AF3362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963" y="549275"/>
            <a:ext cx="3856037" cy="558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4BF133E-0336-A294-8256-BD7A211596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8224" y="6367046"/>
            <a:ext cx="24685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800" dirty="0">
                <a:latin typeface="Liberation Serif"/>
                <a:cs typeface="Calibri" panose="020F0502020204030204" pitchFamily="34" charset="0"/>
              </a:rPr>
              <a:t>Реверчук И.В., Лекции по психоневрологии, 2019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800" dirty="0">
              <a:latin typeface="Georgia" panose="02040502050405020303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20CC51-8DF0-118E-EDA6-1C37A7AD2239}"/>
              </a:ext>
            </a:extLst>
          </p:cNvPr>
          <p:cNvSpPr txBox="1"/>
          <p:nvPr/>
        </p:nvSpPr>
        <p:spPr>
          <a:xfrm>
            <a:off x="8028384" y="6536323"/>
            <a:ext cx="827584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" b="0" i="0" dirty="0">
                <a:effectLst/>
                <a:latin typeface="Lato" panose="020F0502020204030203" pitchFamily="34" charset="0"/>
              </a:rPr>
              <a:t>RUS1288642 (v1.0)</a:t>
            </a:r>
            <a:endParaRPr lang="ru-RU" sz="500" dirty="0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F906D3A1-1655-5B51-B39F-0403228D46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838352" y="6478701"/>
            <a:ext cx="2103437" cy="16158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47688" indent="-27305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822325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096963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3716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28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86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743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2004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fld id="{64C7EE9B-F55C-4BDA-9491-8EF664EB9937}" type="slidenum">
              <a:rPr lang="ru-RU" altLang="ru-RU" sz="1050" smtClean="0">
                <a:solidFill>
                  <a:srgbClr val="898989"/>
                </a:solidFill>
              </a:rPr>
              <a:pPr algn="r">
                <a:spcBef>
                  <a:spcPct val="0"/>
                </a:spcBef>
                <a:buClrTx/>
                <a:buSzTx/>
                <a:buFontTx/>
                <a:buNone/>
              </a:pPr>
              <a:t>18</a:t>
            </a:fld>
            <a:endParaRPr lang="ru-RU" altLang="ru-RU" sz="1050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 spd="slow">
    <p:blinds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658DA047-E5D9-5235-C1A8-34C3E62C18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6800" y="-13379"/>
            <a:ext cx="7010400" cy="1006475"/>
          </a:xfrm>
        </p:spPr>
        <p:txBody>
          <a:bodyPr/>
          <a:lstStyle/>
          <a:p>
            <a:pPr algn="ctr" eaLnBrk="1" hangingPunct="1"/>
            <a:r>
              <a:rPr lang="ru-RU" altLang="ru-RU" sz="3800" dirty="0"/>
              <a:t>Триада К. Ясперса (1911)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B8346EE5-D455-0AB7-324D-BDD29FE068A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1905000"/>
            <a:ext cx="4968800" cy="4114800"/>
          </a:xfrm>
        </p:spPr>
        <p:txBody>
          <a:bodyPr/>
          <a:lstStyle/>
          <a:p>
            <a:pPr eaLnBrk="1" hangingPunct="1"/>
            <a:r>
              <a:rPr lang="ru-RU" altLang="ru-RU" sz="2600" dirty="0"/>
              <a:t>1. Болезнь вызывается </a:t>
            </a:r>
            <a:r>
              <a:rPr lang="ru-RU" altLang="ru-RU" sz="2600" dirty="0">
                <a:solidFill>
                  <a:srgbClr val="FF0000"/>
                </a:solidFill>
              </a:rPr>
              <a:t>психической травмой</a:t>
            </a:r>
          </a:p>
          <a:p>
            <a:pPr eaLnBrk="1" hangingPunct="1"/>
            <a:r>
              <a:rPr lang="ru-RU" altLang="ru-RU" sz="2600" dirty="0"/>
              <a:t>2. Переживания больного отражают </a:t>
            </a:r>
            <a:r>
              <a:rPr lang="ru-RU" altLang="ru-RU" sz="2600" dirty="0">
                <a:solidFill>
                  <a:srgbClr val="FF0000"/>
                </a:solidFill>
              </a:rPr>
              <a:t>психическую травму</a:t>
            </a:r>
          </a:p>
          <a:p>
            <a:pPr eaLnBrk="1" hangingPunct="1"/>
            <a:r>
              <a:rPr lang="ru-RU" altLang="ru-RU" sz="2600" dirty="0"/>
              <a:t>3. Выздоровление наступает после того, как </a:t>
            </a:r>
            <a:r>
              <a:rPr lang="ru-RU" altLang="ru-RU" sz="2600" dirty="0">
                <a:solidFill>
                  <a:srgbClr val="FF0000"/>
                </a:solidFill>
              </a:rPr>
              <a:t>психическая травма </a:t>
            </a:r>
            <a:r>
              <a:rPr lang="ru-RU" altLang="ru-RU" sz="2600" dirty="0"/>
              <a:t>потеряла актуальность</a:t>
            </a:r>
          </a:p>
        </p:txBody>
      </p:sp>
      <p:pic>
        <p:nvPicPr>
          <p:cNvPr id="9220" name="Picture 7" descr="Ясперсjaspers цветной_hf">
            <a:extLst>
              <a:ext uri="{FF2B5EF4-FFF2-40B4-BE49-F238E27FC236}">
                <a16:creationId xmlns:a16="http://schemas.microsoft.com/office/drawing/2014/main" id="{20BCFE42-5555-2C78-FBAD-442E05BA6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4000"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213" y="1341438"/>
            <a:ext cx="3506787" cy="551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58D3FD0-F7FB-7475-BE1A-D6212938E9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552" y="6519446"/>
            <a:ext cx="24685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800" dirty="0">
                <a:latin typeface="Liberation Serif"/>
                <a:cs typeface="Calibri" panose="020F0502020204030204" pitchFamily="34" charset="0"/>
              </a:rPr>
              <a:t>Реверчук И.В., Лекции по психоневрологии, 2019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800" dirty="0">
              <a:latin typeface="Georgia" panose="02040502050405020303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2110FE-280F-E253-1465-8685650F015A}"/>
              </a:ext>
            </a:extLst>
          </p:cNvPr>
          <p:cNvSpPr txBox="1"/>
          <p:nvPr/>
        </p:nvSpPr>
        <p:spPr>
          <a:xfrm>
            <a:off x="539552" y="6702120"/>
            <a:ext cx="827584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" b="0" i="0" dirty="0">
                <a:effectLst/>
                <a:latin typeface="Lato" panose="020F0502020204030203" pitchFamily="34" charset="0"/>
              </a:rPr>
              <a:t>RUS1288642 (v1.0)</a:t>
            </a:r>
            <a:endParaRPr lang="ru-RU" sz="500" dirty="0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9700930D-DE20-2737-5B4D-4D7BD9BCD5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838352" y="6478701"/>
            <a:ext cx="2103437" cy="16158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47688" indent="-27305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822325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096963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3716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28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86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743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2004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fld id="{64C7EE9B-F55C-4BDA-9491-8EF664EB9937}" type="slidenum">
              <a:rPr lang="ru-RU" altLang="ru-RU" sz="1050" smtClean="0">
                <a:solidFill>
                  <a:srgbClr val="898989"/>
                </a:solidFill>
              </a:rPr>
              <a:pPr algn="r">
                <a:spcBef>
                  <a:spcPct val="0"/>
                </a:spcBef>
                <a:buClrTx/>
                <a:buSzTx/>
                <a:buFontTx/>
                <a:buNone/>
              </a:pPr>
              <a:t>19</a:t>
            </a:fld>
            <a:endParaRPr lang="ru-RU" altLang="ru-RU" sz="1050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8E1E5E69-6D97-0FDF-000B-0924771ABD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2272262"/>
              </p:ext>
            </p:extLst>
          </p:nvPr>
        </p:nvGraphicFramePr>
        <p:xfrm>
          <a:off x="-11113" y="908720"/>
          <a:ext cx="9155113" cy="5836232"/>
        </p:xfrm>
        <a:graphic>
          <a:graphicData uri="http://schemas.openxmlformats.org/drawingml/2006/table">
            <a:tbl>
              <a:tblPr/>
              <a:tblGrid>
                <a:gridCol w="1908175">
                  <a:extLst>
                    <a:ext uri="{9D8B030D-6E8A-4147-A177-3AD203B41FA5}">
                      <a16:colId xmlns:a16="http://schemas.microsoft.com/office/drawing/2014/main" val="1924274962"/>
                    </a:ext>
                  </a:extLst>
                </a:gridCol>
                <a:gridCol w="1816100">
                  <a:extLst>
                    <a:ext uri="{9D8B030D-6E8A-4147-A177-3AD203B41FA5}">
                      <a16:colId xmlns:a16="http://schemas.microsoft.com/office/drawing/2014/main" val="337466029"/>
                    </a:ext>
                  </a:extLst>
                </a:gridCol>
                <a:gridCol w="3130550">
                  <a:extLst>
                    <a:ext uri="{9D8B030D-6E8A-4147-A177-3AD203B41FA5}">
                      <a16:colId xmlns:a16="http://schemas.microsoft.com/office/drawing/2014/main" val="2269873653"/>
                    </a:ext>
                  </a:extLst>
                </a:gridCol>
                <a:gridCol w="2300288">
                  <a:extLst>
                    <a:ext uri="{9D8B030D-6E8A-4147-A177-3AD203B41FA5}">
                      <a16:colId xmlns:a16="http://schemas.microsoft.com/office/drawing/2014/main" val="448109107"/>
                    </a:ext>
                  </a:extLst>
                </a:gridCol>
              </a:tblGrid>
              <a:tr h="1091633"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 3" panose="05040102010807070707" pitchFamily="18" charset="2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 3" panose="05040102010807070707" pitchFamily="18" charset="2"/>
                        <a:defRPr sz="210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BCBCBC"/>
                        </a:buClr>
                        <a:buSzPct val="76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ts val="400"/>
                        </a:spcBef>
                        <a:buClr>
                          <a:srgbClr val="8BA2B4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F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NORMA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8576" marB="0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FE2"/>
                    </a:solidFill>
                  </a:tcPr>
                </a:tc>
                <a:tc>
                  <a:txBody>
                    <a:bodyPr/>
                    <a:lstStyle>
                      <a:lvl1pPr marL="233363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 3" panose="05040102010807070707" pitchFamily="18" charset="2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 3" panose="05040102010807070707" pitchFamily="18" charset="2"/>
                        <a:defRPr sz="210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BCBCBC"/>
                        </a:buClr>
                        <a:buSzPct val="76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ts val="400"/>
                        </a:spcBef>
                        <a:buClr>
                          <a:srgbClr val="8BA2B4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33363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6F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Гармоническая  личность</a:t>
                      </a:r>
                      <a:endParaRPr kumimoji="0" lang="ru-RU" alt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33363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6F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Акцентуации  характера</a:t>
                      </a:r>
                      <a:endParaRPr kumimoji="0" lang="ru-RU" alt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8576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FE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 3" panose="05040102010807070707" pitchFamily="18" charset="2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 3" panose="05040102010807070707" pitchFamily="18" charset="2"/>
                        <a:defRPr sz="210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BCBCBC"/>
                        </a:buClr>
                        <a:buSzPct val="76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ts val="400"/>
                        </a:spcBef>
                        <a:buClr>
                          <a:srgbClr val="8BA2B4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F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Леонгарда</a:t>
                      </a: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F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</a:t>
                      </a:r>
                      <a:r>
                        <a:rPr kumimoji="0" lang="ru-RU" altLang="ru-RU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F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Шмишека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FE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 3" panose="05040102010807070707" pitchFamily="18" charset="2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 3" panose="05040102010807070707" pitchFamily="18" charset="2"/>
                        <a:defRPr sz="210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BCBCBC"/>
                        </a:buClr>
                        <a:buSzPct val="76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ts val="400"/>
                        </a:spcBef>
                        <a:buClr>
                          <a:srgbClr val="8BA2B4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71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F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А. Е. </a:t>
                      </a:r>
                      <a:r>
                        <a:rPr kumimoji="0" lang="ru-RU" altLang="ru-RU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F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Личко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F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2127217"/>
                  </a:ext>
                </a:extLst>
              </a:tr>
              <a:tr h="704279"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 3" panose="05040102010807070707" pitchFamily="18" charset="2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 3" panose="05040102010807070707" pitchFamily="18" charset="2"/>
                        <a:defRPr sz="210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BCBCBC"/>
                        </a:buClr>
                        <a:buSzPct val="76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ts val="400"/>
                        </a:spcBef>
                        <a:buClr>
                          <a:srgbClr val="8BA2B4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Регистр</a:t>
                      </a:r>
                      <a:endParaRPr kumimoji="0" lang="ru-RU" alt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9210" marB="0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542925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 3" panose="05040102010807070707" pitchFamily="18" charset="2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 3" panose="05040102010807070707" pitchFamily="18" charset="2"/>
                        <a:defRPr sz="210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BCBCBC"/>
                        </a:buClr>
                        <a:buSzPct val="76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ts val="400"/>
                        </a:spcBef>
                        <a:buClr>
                          <a:srgbClr val="8BA2B4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5429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Реакции</a:t>
                      </a:r>
                      <a:endParaRPr kumimoji="0" lang="ru-RU" alt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921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1588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 3" panose="05040102010807070707" pitchFamily="18" charset="2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 3" panose="05040102010807070707" pitchFamily="18" charset="2"/>
                        <a:defRPr sz="210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BCBCBC"/>
                        </a:buClr>
                        <a:buSzPct val="76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ts val="400"/>
                        </a:spcBef>
                        <a:buClr>
                          <a:srgbClr val="8BA2B4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5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Состояния</a:t>
                      </a:r>
                      <a:endParaRPr kumimoji="0" lang="ru-RU" alt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921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736600" indent="-29845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 3" panose="05040102010807070707" pitchFamily="18" charset="2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 3" panose="05040102010807070707" pitchFamily="18" charset="2"/>
                        <a:defRPr sz="210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BCBCBC"/>
                        </a:buClr>
                        <a:buSzPct val="76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ts val="400"/>
                        </a:spcBef>
                        <a:buClr>
                          <a:srgbClr val="8BA2B4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736600" marR="0" lvl="0" indent="-298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Патологическое  развитие</a:t>
                      </a:r>
                      <a:endParaRPr kumimoji="0" lang="ru-RU" alt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921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2284709"/>
                  </a:ext>
                </a:extLst>
              </a:tr>
              <a:tr h="1229671"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 3" panose="05040102010807070707" pitchFamily="18" charset="2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 3" panose="05040102010807070707" pitchFamily="18" charset="2"/>
                        <a:defRPr sz="210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BCBCBC"/>
                        </a:buClr>
                        <a:buSzPct val="76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ts val="400"/>
                        </a:spcBef>
                        <a:buClr>
                          <a:srgbClr val="8BA2B4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Невротический</a:t>
                      </a:r>
                      <a:endParaRPr kumimoji="0" lang="ru-RU" alt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9210" marB="0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8F9"/>
                    </a:solidFill>
                  </a:tcPr>
                </a:tc>
                <a:tc>
                  <a:txBody>
                    <a:bodyPr/>
                    <a:lstStyle>
                      <a:lvl1pPr marL="461963" indent="-13970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 3" panose="05040102010807070707" pitchFamily="18" charset="2"/>
                        <a:tabLst>
                          <a:tab pos="461963" algn="l"/>
                        </a:tabLst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 3" panose="05040102010807070707" pitchFamily="18" charset="2"/>
                        <a:tabLst>
                          <a:tab pos="461963" algn="l"/>
                        </a:tabLst>
                        <a:defRPr sz="210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BCBCBC"/>
                        </a:buClr>
                        <a:buSzPct val="76000"/>
                        <a:buFont typeface="Wingdings 3" panose="05040102010807070707" pitchFamily="18" charset="2"/>
                        <a:tabLst>
                          <a:tab pos="4619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ts val="400"/>
                        </a:spcBef>
                        <a:buClr>
                          <a:srgbClr val="8BA2B4"/>
                        </a:buClr>
                        <a:buSzPct val="70000"/>
                        <a:buFont typeface="Wingdings" panose="05000000000000000000" pitchFamily="2" charset="2"/>
                        <a:tabLst>
                          <a:tab pos="461963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tabLst>
                          <a:tab pos="461963" algn="l"/>
                        </a:tabLs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tabLst>
                          <a:tab pos="461963" algn="l"/>
                        </a:tabLs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tabLst>
                          <a:tab pos="461963" algn="l"/>
                        </a:tabLs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tabLst>
                          <a:tab pos="461963" algn="l"/>
                        </a:tabLs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tabLst>
                          <a:tab pos="461963" algn="l"/>
                        </a:tabLs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28600" marR="0" lvl="0" indent="-11906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25"/>
                        </a:spcBef>
                        <a:spcAft>
                          <a:spcPct val="0"/>
                        </a:spcAft>
                        <a:buClrTx/>
                        <a:buSzPct val="93000"/>
                        <a:buFont typeface="Wingdings" panose="05000000000000000000" pitchFamily="2" charset="2"/>
                        <a:buChar char=""/>
                        <a:tabLst>
                          <a:tab pos="285750" algn="l"/>
                        </a:tabLst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Острые на стресс</a:t>
                      </a:r>
                    </a:p>
                    <a:p>
                      <a:pPr marL="228600" marR="0" lvl="0" indent="-11906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3000"/>
                        <a:buFont typeface="Wingdings" panose="05000000000000000000" pitchFamily="2" charset="2"/>
                        <a:buChar char=""/>
                        <a:tabLst>
                          <a:tab pos="285750" algn="l"/>
                        </a:tabLst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Расстройство  адаптации</a:t>
                      </a:r>
                    </a:p>
                  </a:txBody>
                  <a:tcPr marL="0" marR="0" marT="2921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8F9"/>
                    </a:solidFill>
                  </a:tcPr>
                </a:tc>
                <a:tc>
                  <a:txBody>
                    <a:bodyPr/>
                    <a:lstStyle>
                      <a:lvl1pPr marL="581025" indent="-188913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 3" panose="05040102010807070707" pitchFamily="18" charset="2"/>
                        <a:tabLst>
                          <a:tab pos="581025" algn="l"/>
                        </a:tabLst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679450" indent="-13970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 3" panose="05040102010807070707" pitchFamily="18" charset="2"/>
                        <a:tabLst>
                          <a:tab pos="581025" algn="l"/>
                        </a:tabLst>
                        <a:defRPr sz="210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BCBCBC"/>
                        </a:buClr>
                        <a:buSzPct val="76000"/>
                        <a:buFont typeface="Wingdings 3" panose="05040102010807070707" pitchFamily="18" charset="2"/>
                        <a:tabLst>
                          <a:tab pos="581025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ts val="400"/>
                        </a:spcBef>
                        <a:buClr>
                          <a:srgbClr val="8BA2B4"/>
                        </a:buClr>
                        <a:buSzPct val="70000"/>
                        <a:buFont typeface="Wingdings" panose="05000000000000000000" pitchFamily="2" charset="2"/>
                        <a:tabLst>
                          <a:tab pos="581025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tabLst>
                          <a:tab pos="581025" algn="l"/>
                        </a:tabLs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tabLst>
                          <a:tab pos="581025" algn="l"/>
                        </a:tabLs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tabLst>
                          <a:tab pos="581025" algn="l"/>
                        </a:tabLs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tabLst>
                          <a:tab pos="581025" algn="l"/>
                        </a:tabLs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tabLst>
                          <a:tab pos="581025" algn="l"/>
                        </a:tabLs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581025" marR="0" lvl="0" indent="-1889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25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"/>
                        <a:tabLst>
                          <a:tab pos="581025" algn="l"/>
                        </a:tabLst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Неврозы: </a:t>
                      </a:r>
                    </a:p>
                    <a:p>
                      <a:pPr marL="581025" marR="0" lvl="0" indent="-1889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25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"/>
                        <a:tabLst>
                          <a:tab pos="581025" algn="l"/>
                        </a:tabLst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НЕВРАСТЕНИЯ</a:t>
                      </a:r>
                      <a:endParaRPr kumimoji="0" lang="en-US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581025" marR="0" lvl="0" indent="-1889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25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"/>
                        <a:tabLst>
                          <a:tab pos="581025" algn="l"/>
                        </a:tabLst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ИСТЕРИЯ</a:t>
                      </a:r>
                    </a:p>
                    <a:p>
                      <a:pPr marL="581025" marR="0" lvl="0" indent="-1889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25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"/>
                        <a:tabLst>
                          <a:tab pos="581025" algn="l"/>
                        </a:tabLst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НЕВРОЗ ТРЕВОГИ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581025" marR="0" lvl="0" indent="-1889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"/>
                        <a:tabLst>
                          <a:tab pos="581025" algn="l"/>
                        </a:tabLst>
                      </a:pPr>
                      <a:r>
                        <a:rPr kumimoji="0" lang="ru-RU" alt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Неврозоподобные</a:t>
                      </a: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состояния</a:t>
                      </a:r>
                    </a:p>
                  </a:txBody>
                  <a:tcPr marL="0" marR="0" marT="2921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8F9"/>
                    </a:solidFill>
                  </a:tcPr>
                </a:tc>
                <a:tc>
                  <a:txBody>
                    <a:bodyPr/>
                    <a:lstStyle>
                      <a:lvl1pPr marL="584200" indent="-13970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 3" panose="05040102010807070707" pitchFamily="18" charset="2"/>
                        <a:tabLst>
                          <a:tab pos="585788" algn="l"/>
                        </a:tabLst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 3" panose="05040102010807070707" pitchFamily="18" charset="2"/>
                        <a:tabLst>
                          <a:tab pos="585788" algn="l"/>
                        </a:tabLst>
                        <a:defRPr sz="210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BCBCBC"/>
                        </a:buClr>
                        <a:buSzPct val="76000"/>
                        <a:buFont typeface="Wingdings 3" panose="05040102010807070707" pitchFamily="18" charset="2"/>
                        <a:tabLst>
                          <a:tab pos="585788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ts val="400"/>
                        </a:spcBef>
                        <a:buClr>
                          <a:srgbClr val="8BA2B4"/>
                        </a:buClr>
                        <a:buSzPct val="70000"/>
                        <a:buFont typeface="Wingdings" panose="05000000000000000000" pitchFamily="2" charset="2"/>
                        <a:tabLst>
                          <a:tab pos="585788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tabLst>
                          <a:tab pos="585788" algn="l"/>
                        </a:tabLs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tabLst>
                          <a:tab pos="585788" algn="l"/>
                        </a:tabLs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tabLst>
                          <a:tab pos="585788" algn="l"/>
                        </a:tabLs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tabLst>
                          <a:tab pos="585788" algn="l"/>
                        </a:tabLs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tabLst>
                          <a:tab pos="585788" algn="l"/>
                        </a:tabLs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25"/>
                        </a:spcBef>
                        <a:spcAft>
                          <a:spcPct val="0"/>
                        </a:spcAft>
                        <a:buClrTx/>
                        <a:buSzPct val="93000"/>
                        <a:buFont typeface="Wingdings" panose="05000000000000000000" pitchFamily="2" charset="2"/>
                        <a:buChar char=""/>
                        <a:tabLst>
                          <a:tab pos="114300" algn="l"/>
                        </a:tabLst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Невротическое: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25"/>
                        </a:spcBef>
                        <a:spcAft>
                          <a:spcPct val="0"/>
                        </a:spcAft>
                        <a:buClrTx/>
                        <a:buSzPct val="93000"/>
                        <a:buFont typeface="Wingdings" panose="05000000000000000000" pitchFamily="2" charset="2"/>
                        <a:buChar char=""/>
                        <a:tabLst>
                          <a:tab pos="114300" algn="l"/>
                        </a:tabLst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ДЕПРЕССИЯ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25"/>
                        </a:spcBef>
                        <a:spcAft>
                          <a:spcPct val="0"/>
                        </a:spcAft>
                        <a:buClrTx/>
                        <a:buSzPct val="93000"/>
                        <a:buFont typeface="Wingdings" panose="05000000000000000000" pitchFamily="2" charset="2"/>
                        <a:buChar char=""/>
                        <a:tabLst>
                          <a:tab pos="114300" algn="l"/>
                        </a:tabLst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ПТСР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3000"/>
                        <a:buFont typeface="Wingdings" panose="05000000000000000000" pitchFamily="2" charset="2"/>
                        <a:buChar char=""/>
                        <a:tabLst>
                          <a:tab pos="114300" algn="l"/>
                        </a:tabLst>
                      </a:pPr>
                      <a:r>
                        <a:rPr kumimoji="0" lang="ru-RU" alt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патохарактерологическое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3000"/>
                        <a:buFont typeface="Wingdings" panose="05000000000000000000" pitchFamily="2" charset="2"/>
                        <a:buChar char=""/>
                        <a:tabLst>
                          <a:tab pos="114300" algn="l"/>
                        </a:tabLst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психосоматическое</a:t>
                      </a:r>
                    </a:p>
                  </a:txBody>
                  <a:tcPr marL="0" marR="0" marT="2921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8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4285707"/>
                  </a:ext>
                </a:extLst>
              </a:tr>
              <a:tr h="1363484"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 3" panose="05040102010807070707" pitchFamily="18" charset="2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 3" panose="05040102010807070707" pitchFamily="18" charset="2"/>
                        <a:defRPr sz="210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BCBCBC"/>
                        </a:buClr>
                        <a:buSzPct val="76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ts val="400"/>
                        </a:spcBef>
                        <a:buClr>
                          <a:srgbClr val="8BA2B4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Психопатический</a:t>
                      </a:r>
                      <a:endParaRPr kumimoji="0" lang="ru-RU" alt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9210" marB="0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 3" panose="05040102010807070707" pitchFamily="18" charset="2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 3" panose="05040102010807070707" pitchFamily="18" charset="2"/>
                        <a:defRPr sz="210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BCBCBC"/>
                        </a:buClr>
                        <a:buSzPct val="76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ts val="400"/>
                        </a:spcBef>
                        <a:buClr>
                          <a:srgbClr val="8BA2B4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Декомпенсации: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ourier New" panose="02070309020205020404" pitchFamily="49" charset="0"/>
                        <a:buChar char="o"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Психогенные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ourier New" panose="02070309020205020404" pitchFamily="49" charset="0"/>
                        <a:buChar char="o"/>
                        <a:tabLst/>
                      </a:pPr>
                      <a:r>
                        <a:rPr kumimoji="0" lang="ru-RU" alt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Аутохтомные</a:t>
                      </a: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kumimoji="0" lang="ru-RU" alt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экзацербации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921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333375" indent="-333375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 3" panose="05040102010807070707" pitchFamily="18" charset="2"/>
                        <a:tabLst>
                          <a:tab pos="333375" algn="l"/>
                        </a:tabLst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 3" panose="05040102010807070707" pitchFamily="18" charset="2"/>
                        <a:tabLst>
                          <a:tab pos="333375" algn="l"/>
                        </a:tabLst>
                        <a:defRPr sz="210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BCBCBC"/>
                        </a:buClr>
                        <a:buSzPct val="76000"/>
                        <a:buFont typeface="Wingdings 3" panose="05040102010807070707" pitchFamily="18" charset="2"/>
                        <a:tabLst>
                          <a:tab pos="333375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ts val="400"/>
                        </a:spcBef>
                        <a:buClr>
                          <a:srgbClr val="8BA2B4"/>
                        </a:buClr>
                        <a:buSzPct val="70000"/>
                        <a:buFont typeface="Wingdings" panose="05000000000000000000" pitchFamily="2" charset="2"/>
                        <a:tabLst>
                          <a:tab pos="333375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tabLst>
                          <a:tab pos="333375" algn="l"/>
                        </a:tabLs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tabLst>
                          <a:tab pos="333375" algn="l"/>
                        </a:tabLs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tabLst>
                          <a:tab pos="333375" algn="l"/>
                        </a:tabLs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tabLst>
                          <a:tab pos="333375" algn="l"/>
                        </a:tabLs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tabLst>
                          <a:tab pos="333375" algn="l"/>
                        </a:tabLs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33375" marR="0" lvl="0" indent="-3333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anose="05000000000000000000" pitchFamily="2" charset="2"/>
                        <a:buChar char=""/>
                        <a:tabLst>
                          <a:tab pos="333375" algn="l"/>
                        </a:tabLst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Расстройства  личности</a:t>
                      </a:r>
                    </a:p>
                    <a:p>
                      <a:pPr marL="333375" marR="0" lvl="0" indent="-3333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"/>
                        <a:tabLst>
                          <a:tab pos="333375" algn="l"/>
                        </a:tabLst>
                      </a:pPr>
                      <a:r>
                        <a:rPr kumimoji="0" lang="ru-RU" alt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Психопатоподобные</a:t>
                      </a: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состояния:</a:t>
                      </a:r>
                    </a:p>
                    <a:p>
                      <a:pPr marL="333375" marR="0" lvl="0" indent="-3333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33375" algn="l"/>
                        </a:tabLst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o </a:t>
                      </a: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Органические</a:t>
                      </a:r>
                    </a:p>
                    <a:p>
                      <a:pPr marL="333375" marR="0" lvl="0" indent="-3333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33375" algn="l"/>
                        </a:tabLst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o </a:t>
                      </a: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Эндогенные</a:t>
                      </a:r>
                    </a:p>
                  </a:txBody>
                  <a:tcPr marL="0" marR="0" marT="2921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3175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 3" panose="05040102010807070707" pitchFamily="18" charset="2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 3" panose="05040102010807070707" pitchFamily="18" charset="2"/>
                        <a:defRPr sz="210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BCBCBC"/>
                        </a:buClr>
                        <a:buSzPct val="76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ts val="400"/>
                        </a:spcBef>
                        <a:buClr>
                          <a:srgbClr val="8BA2B4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1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Психопатическое:</a:t>
                      </a:r>
                    </a:p>
                    <a:p>
                      <a:pPr marL="31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1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o </a:t>
                      </a: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Отщепление</a:t>
                      </a:r>
                    </a:p>
                    <a:p>
                      <a:pPr marL="31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o </a:t>
                      </a: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Амальгамирование</a:t>
                      </a:r>
                    </a:p>
                    <a:p>
                      <a:pPr marL="31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o </a:t>
                      </a: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Квази-психоз</a:t>
                      </a:r>
                    </a:p>
                  </a:txBody>
                  <a:tcPr marL="0" marR="0" marT="2921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1281430"/>
                  </a:ext>
                </a:extLst>
              </a:tr>
              <a:tr h="1342356"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 3" panose="05040102010807070707" pitchFamily="18" charset="2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 3" panose="05040102010807070707" pitchFamily="18" charset="2"/>
                        <a:defRPr sz="210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BCBCBC"/>
                        </a:buClr>
                        <a:buSzPct val="76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ts val="400"/>
                        </a:spcBef>
                        <a:buClr>
                          <a:srgbClr val="8BA2B4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Психотический</a:t>
                      </a:r>
                      <a:endParaRPr kumimoji="0" lang="ru-RU" alt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9845" marB="0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8F9"/>
                    </a:solidFill>
                  </a:tcPr>
                </a:tc>
                <a:tc>
                  <a:txBody>
                    <a:bodyPr/>
                    <a:lstStyle>
                      <a:lvl1pPr marL="42545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 3" panose="05040102010807070707" pitchFamily="18" charset="2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349250" indent="34925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 3" panose="05040102010807070707" pitchFamily="18" charset="2"/>
                        <a:defRPr sz="210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BCBCBC"/>
                        </a:buClr>
                        <a:buSzPct val="76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ts val="400"/>
                        </a:spcBef>
                        <a:buClr>
                          <a:srgbClr val="8BA2B4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286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Острые психозы:</a:t>
                      </a:r>
                    </a:p>
                    <a:p>
                      <a:pPr marL="1143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3000"/>
                        <a:buFont typeface="Wingdings" panose="05000000000000000000" pitchFamily="2" charset="2"/>
                        <a:buChar char=""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Психогенные</a:t>
                      </a:r>
                    </a:p>
                    <a:p>
                      <a:pPr marL="1143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3000"/>
                        <a:buFont typeface="Wingdings" panose="05000000000000000000" pitchFamily="2" charset="2"/>
                        <a:buChar char=""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Экзогенно-  органические</a:t>
                      </a:r>
                    </a:p>
                    <a:p>
                      <a:pPr marL="1143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3000"/>
                        <a:buFont typeface="Wingdings" panose="05000000000000000000" pitchFamily="2" charset="2"/>
                        <a:buChar char=""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Эндогенные</a:t>
                      </a:r>
                    </a:p>
                    <a:p>
                      <a:pPr marL="42545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9845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8F9"/>
                    </a:solidFill>
                  </a:tcPr>
                </a:tc>
                <a:tc>
                  <a:txBody>
                    <a:bodyPr/>
                    <a:lstStyle>
                      <a:lvl1pPr marL="1017588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 3" panose="05040102010807070707" pitchFamily="18" charset="2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1152525" indent="-188913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 3" panose="05040102010807070707" pitchFamily="18" charset="2"/>
                        <a:defRPr sz="210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BCBCBC"/>
                        </a:buClr>
                        <a:buSzPct val="76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ts val="400"/>
                        </a:spcBef>
                        <a:buClr>
                          <a:srgbClr val="8BA2B4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286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Хронические психозы:</a:t>
                      </a:r>
                    </a:p>
                    <a:p>
                      <a:pPr marL="10175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"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Экзогенно-органические</a:t>
                      </a:r>
                    </a:p>
                    <a:p>
                      <a:pPr marL="1152525" marR="0" lvl="1" indent="-1889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"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Эндогенные</a:t>
                      </a:r>
                    </a:p>
                    <a:p>
                      <a:pPr marL="10175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0175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9845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8F9"/>
                    </a:solidFill>
                  </a:tcPr>
                </a:tc>
                <a:tc>
                  <a:txBody>
                    <a:bodyPr/>
                    <a:lstStyle>
                      <a:lvl1pPr marL="523875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 3" panose="05040102010807070707" pitchFamily="18" charset="2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 3" panose="05040102010807070707" pitchFamily="18" charset="2"/>
                        <a:defRPr sz="210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BCBCBC"/>
                        </a:buClr>
                        <a:buSzPct val="76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ts val="400"/>
                        </a:spcBef>
                        <a:buClr>
                          <a:srgbClr val="8BA2B4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5238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Психотическое</a:t>
                      </a:r>
                    </a:p>
                    <a:p>
                      <a:pPr marL="5238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5238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5238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5238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Реверчук И.В. Лекции по психоневрологии, 2019 г</a:t>
                      </a:r>
                    </a:p>
                  </a:txBody>
                  <a:tcPr marL="0" marR="0" marT="29845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8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966302"/>
                  </a:ext>
                </a:extLst>
              </a:tr>
            </a:tbl>
          </a:graphicData>
        </a:graphic>
      </p:graphicFrame>
      <p:sp>
        <p:nvSpPr>
          <p:cNvPr id="13346" name="object 3">
            <a:extLst>
              <a:ext uri="{FF2B5EF4-FFF2-40B4-BE49-F238E27FC236}">
                <a16:creationId xmlns:a16="http://schemas.microsoft.com/office/drawing/2014/main" id="{50910D96-0DC7-26C0-AB29-2C15FEEB9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597" y="-10771"/>
            <a:ext cx="8532440" cy="874598"/>
          </a:xfrm>
        </p:spPr>
        <p:txBody>
          <a:bodyPr wrap="square" lIns="0" tIns="12700" rIns="0" bIns="0">
            <a:spAutoFit/>
          </a:bodyPr>
          <a:lstStyle/>
          <a:p>
            <a:pPr marL="12700" indent="115888" algn="ctr" eaLnBrk="1" hangingPunct="1">
              <a:spcBef>
                <a:spcPts val="100"/>
              </a:spcBef>
            </a:pPr>
            <a:r>
              <a:rPr lang="ru-RU" altLang="ru-RU" sz="2800" dirty="0">
                <a:solidFill>
                  <a:srgbClr val="FF0000"/>
                </a:solidFill>
                <a:cs typeface="Times New Roman" pitchFamily="18" charset="0"/>
              </a:rPr>
              <a:t>Духовный рост  </a:t>
            </a:r>
            <a:br>
              <a:rPr lang="ru-RU" altLang="ru-RU" sz="2800" dirty="0">
                <a:solidFill>
                  <a:srgbClr val="FF0000"/>
                </a:solidFill>
                <a:cs typeface="Times New Roman" pitchFamily="18" charset="0"/>
              </a:rPr>
            </a:br>
            <a:r>
              <a:rPr lang="ru-RU" altLang="ru-RU" sz="2800" dirty="0">
                <a:solidFill>
                  <a:srgbClr val="FF0000"/>
                </a:solidFill>
                <a:cs typeface="Times New Roman" pitchFamily="18" charset="0"/>
              </a:rPr>
              <a:t>Личностный рост</a:t>
            </a:r>
          </a:p>
        </p:txBody>
      </p:sp>
      <p:sp>
        <p:nvSpPr>
          <p:cNvPr id="13348" name="Slide Number Placeholder 4">
            <a:extLst>
              <a:ext uri="{FF2B5EF4-FFF2-40B4-BE49-F238E27FC236}">
                <a16:creationId xmlns:a16="http://schemas.microsoft.com/office/drawing/2014/main" id="{65D6C798-C9B8-5E0B-15D3-D611DD3746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83363" y="6378575"/>
            <a:ext cx="2103437" cy="342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47688" indent="-27305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822325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096963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3716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28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86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743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2004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fld id="{64C7EE9B-F55C-4BDA-9491-8EF664EB9937}" type="slidenum">
              <a:rPr lang="ru-RU" altLang="ru-RU" sz="1800" smtClean="0">
                <a:solidFill>
                  <a:srgbClr val="898989"/>
                </a:solidFill>
              </a:rPr>
              <a:pPr algn="r">
                <a:spcBef>
                  <a:spcPct val="0"/>
                </a:spcBef>
                <a:buClrTx/>
                <a:buSzTx/>
                <a:buFontTx/>
                <a:buNone/>
              </a:pPr>
              <a:t>2</a:t>
            </a:fld>
            <a:endParaRPr lang="ru-RU" altLang="ru-RU" sz="1800" dirty="0">
              <a:solidFill>
                <a:srgbClr val="898989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E713C3-A8DE-B0C1-C066-D541A29A0D1D}"/>
              </a:ext>
            </a:extLst>
          </p:cNvPr>
          <p:cNvSpPr txBox="1"/>
          <p:nvPr/>
        </p:nvSpPr>
        <p:spPr>
          <a:xfrm>
            <a:off x="8316416" y="6721475"/>
            <a:ext cx="827584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" b="0" i="0" dirty="0">
                <a:effectLst/>
                <a:latin typeface="Lato" panose="020F0502020204030203" pitchFamily="34" charset="0"/>
              </a:rPr>
              <a:t>RUS1288642 (v1.0)</a:t>
            </a:r>
            <a:endParaRPr lang="ru-RU" sz="500" dirty="0"/>
          </a:p>
        </p:txBody>
      </p:sp>
    </p:spTree>
  </p:cSld>
  <p:clrMapOvr>
    <a:masterClrMapping/>
  </p:clrMapOvr>
  <p:transition spd="slow">
    <p:blinds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4E4E3779-4D1A-2456-8064-3BA19FEFB4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90500"/>
            <a:ext cx="8077200" cy="935038"/>
          </a:xfrm>
        </p:spPr>
        <p:txBody>
          <a:bodyPr/>
          <a:lstStyle/>
          <a:p>
            <a:pPr algn="ctr" eaLnBrk="1" hangingPunct="1"/>
            <a:r>
              <a:rPr lang="ru-RU" altLang="ru-RU" sz="3800" dirty="0"/>
              <a:t>Модель невроза </a:t>
            </a:r>
            <a:r>
              <a:rPr lang="ru-RU" altLang="ru-RU" sz="3800" dirty="0" err="1"/>
              <a:t>Ю.А.Александровского</a:t>
            </a:r>
            <a:endParaRPr lang="ru-RU" altLang="ru-RU" sz="3800" dirty="0"/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90C956F3-F6FB-703C-2232-A8EB107CC0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31640" y="1412875"/>
            <a:ext cx="7812360" cy="49117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altLang="ru-RU" dirty="0"/>
              <a:t>существует «единый невроз», его признаки: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ru-RU" altLang="ru-RU" dirty="0"/>
          </a:p>
          <a:p>
            <a:pPr eaLnBrk="1" hangingPunct="1">
              <a:lnSpc>
                <a:spcPct val="90000"/>
              </a:lnSpc>
            </a:pPr>
            <a:r>
              <a:rPr lang="ru-RU" altLang="ru-RU" dirty="0"/>
              <a:t> 1) </a:t>
            </a:r>
            <a:r>
              <a:rPr lang="ru-RU" altLang="ru-RU" dirty="0" err="1"/>
              <a:t>субдепрессивный</a:t>
            </a:r>
            <a:r>
              <a:rPr lang="ru-RU" altLang="ru-RU" dirty="0"/>
              <a:t> тон настроения;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dirty="0"/>
              <a:t> 2) астенические симптомы;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dirty="0"/>
              <a:t> 3) </a:t>
            </a:r>
            <a:r>
              <a:rPr lang="ru-RU" altLang="ru-RU" dirty="0" err="1"/>
              <a:t>сомато</a:t>
            </a:r>
            <a:r>
              <a:rPr lang="ru-RU" altLang="ru-RU" dirty="0"/>
              <a:t>-вегетативные расстройства </a:t>
            </a:r>
            <a:r>
              <a:rPr lang="ru-RU" altLang="ru-RU" dirty="0" err="1"/>
              <a:t>брутальны</a:t>
            </a:r>
            <a:r>
              <a:rPr lang="ru-RU" altLang="ru-RU" dirty="0"/>
              <a:t> и насыщены;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dirty="0"/>
              <a:t> 4) отчетливое ролевое и манипулятивное поведение (истерический компонент);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dirty="0"/>
              <a:t> 5) создание концепции болезни (сознание концентрируется на факте плохого самочувствия). 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13FE93-F040-781E-4DA7-E9EF0480D5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4538638"/>
            <a:ext cx="1728192" cy="2319362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102F135-063F-5D1C-4A92-C273EA7A25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960" y="6338178"/>
            <a:ext cx="49320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800" dirty="0">
                <a:latin typeface="Liberation Serif"/>
                <a:cs typeface="Calibri" panose="020F0502020204030204" pitchFamily="34" charset="0"/>
              </a:rPr>
              <a:t>Реверчук И.В., Лекции по психоневрологии, 2019</a:t>
            </a:r>
            <a:endParaRPr lang="en-US" altLang="ru-RU" sz="800" dirty="0">
              <a:latin typeface="Liberation Serif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800" dirty="0" err="1">
                <a:latin typeface="Liberation Serif"/>
                <a:cs typeface="Calibri" panose="020F0502020204030204" pitchFamily="34" charset="0"/>
              </a:rPr>
              <a:t>Fktrcfylhjdcrbq</a:t>
            </a:r>
            <a:r>
              <a:rPr lang="en-US" altLang="ru-RU" sz="800" dirty="0">
                <a:latin typeface="Liberation Serif"/>
                <a:cs typeface="Calibri" panose="020F0502020204030204" pitchFamily="34" charset="0"/>
              </a:rPr>
              <a:t> &gt;/F/ </a:t>
            </a:r>
            <a:r>
              <a:rPr lang="en-US" altLang="ru-RU" sz="800" dirty="0" err="1">
                <a:latin typeface="Liberation Serif"/>
                <a:cs typeface="Calibri" panose="020F0502020204030204" pitchFamily="34" charset="0"/>
              </a:rPr>
              <a:t>Gjuhfybxyst</a:t>
            </a:r>
            <a:r>
              <a:rPr lang="en-US" altLang="ru-RU" sz="800" dirty="0">
                <a:latin typeface="Liberation Serif"/>
                <a:cs typeface="Calibri" panose="020F0502020204030204" pitchFamily="34" charset="0"/>
              </a:rPr>
              <a:t> </a:t>
            </a:r>
            <a:r>
              <a:rPr lang="en-US" altLang="ru-RU" sz="800" dirty="0" err="1">
                <a:latin typeface="Liberation Serif"/>
                <a:cs typeface="Calibri" panose="020F0502020204030204" pitchFamily="34" charset="0"/>
              </a:rPr>
              <a:t>gcb</a:t>
            </a:r>
            <a:r>
              <a:rPr lang="en-US" altLang="ru-RU" sz="800" dirty="0">
                <a:latin typeface="Liberation Serif"/>
                <a:cs typeface="Calibri" panose="020F0502020204030204" pitchFamily="34" charset="0"/>
              </a:rPr>
              <a:t>[</a:t>
            </a:r>
            <a:r>
              <a:rPr lang="en-US" altLang="ru-RU" sz="800" dirty="0" err="1">
                <a:latin typeface="Liberation Serif"/>
                <a:cs typeface="Calibri" panose="020F0502020204030204" pitchFamily="34" charset="0"/>
              </a:rPr>
              <a:t>bxtcrbt</a:t>
            </a:r>
            <a:r>
              <a:rPr lang="en-US" altLang="ru-RU" sz="800" dirty="0">
                <a:latin typeface="Liberation Serif"/>
                <a:cs typeface="Calibri" panose="020F0502020204030204" pitchFamily="34" charset="0"/>
              </a:rPr>
              <a:t> </a:t>
            </a:r>
            <a:r>
              <a:rPr lang="en-US" altLang="ru-RU" sz="800" dirty="0" err="1">
                <a:latin typeface="Liberation Serif"/>
                <a:cs typeface="Calibri" panose="020F0502020204030204" pitchFamily="34" charset="0"/>
              </a:rPr>
              <a:t>hfcnhjqcndf</a:t>
            </a:r>
            <a:r>
              <a:rPr lang="en-US" altLang="ru-RU" sz="800" dirty="0">
                <a:latin typeface="Liberation Serif"/>
                <a:cs typeface="Calibri" panose="020F0502020204030204" pitchFamily="34" charset="0"/>
              </a:rPr>
              <a:t>? / </a:t>
            </a:r>
            <a:r>
              <a:rPr lang="en-US" altLang="ru-RU" sz="800" dirty="0" err="1">
                <a:latin typeface="Liberation Serif"/>
                <a:cs typeface="Calibri" panose="020F0502020204030204" pitchFamily="34" charset="0"/>
              </a:rPr>
              <a:t>Herjdjlcndj</a:t>
            </a:r>
            <a:r>
              <a:rPr lang="en-US" altLang="ru-RU" sz="800" dirty="0">
                <a:latin typeface="Liberation Serif"/>
                <a:cs typeface="Calibri" panose="020F0502020204030204" pitchFamily="34" charset="0"/>
              </a:rPr>
              <a:t> </a:t>
            </a:r>
            <a:r>
              <a:rPr lang="en-US" altLang="ru-RU" sz="800" dirty="0" err="1">
                <a:latin typeface="Liberation Serif"/>
                <a:cs typeface="Calibri" panose="020F0502020204030204" pitchFamily="34" charset="0"/>
              </a:rPr>
              <a:t>lkz</a:t>
            </a:r>
            <a:r>
              <a:rPr lang="en-US" altLang="ru-RU" sz="800" dirty="0">
                <a:latin typeface="Liberation Serif"/>
                <a:cs typeface="Calibri" panose="020F0502020204030204" pitchFamily="34" charset="0"/>
              </a:rPr>
              <a:t> </a:t>
            </a:r>
            <a:r>
              <a:rPr lang="en-US" altLang="ru-RU" sz="800" dirty="0" err="1">
                <a:latin typeface="Liberation Serif"/>
                <a:cs typeface="Calibri" panose="020F0502020204030204" pitchFamily="34" charset="0"/>
              </a:rPr>
              <a:t>dhfxtq</a:t>
            </a:r>
            <a:r>
              <a:rPr lang="en-US" altLang="ru-RU" sz="800" dirty="0">
                <a:latin typeface="Liberation Serif"/>
                <a:cs typeface="Calibri" panose="020F0502020204030204" pitchFamily="34" charset="0"/>
              </a:rPr>
              <a:t>/ 5 </a:t>
            </a:r>
            <a:r>
              <a:rPr lang="en-US" altLang="ru-RU" sz="800" dirty="0" err="1">
                <a:latin typeface="Liberation Serif"/>
                <a:cs typeface="Calibri" panose="020F0502020204030204" pitchFamily="34" charset="0"/>
              </a:rPr>
              <a:t>bplfybt</a:t>
            </a:r>
            <a:r>
              <a:rPr lang="en-US" altLang="ru-RU" sz="800" dirty="0">
                <a:latin typeface="Liberation Serif"/>
                <a:cs typeface="Calibri" panose="020F0502020204030204" pitchFamily="34" charset="0"/>
              </a:rPr>
              <a:t>? U”JNFH-</a:t>
            </a:r>
            <a:r>
              <a:rPr lang="en-US" altLang="ru-RU" sz="800" dirty="0" err="1">
                <a:latin typeface="Liberation Serif"/>
                <a:cs typeface="Calibri" panose="020F0502020204030204" pitchFamily="34" charset="0"/>
              </a:rPr>
              <a:t>vtlbf</a:t>
            </a:r>
            <a:r>
              <a:rPr lang="en-US" altLang="ru-RU" sz="800" dirty="0">
                <a:latin typeface="Liberation Serif"/>
                <a:cs typeface="Calibri" panose="020F0502020204030204" pitchFamily="34" charset="0"/>
              </a:rPr>
              <a:t>? 2021</a:t>
            </a:r>
            <a:endParaRPr lang="ru-RU" altLang="ru-RU" sz="800" dirty="0">
              <a:latin typeface="Liberation Serif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800" dirty="0">
              <a:latin typeface="Georgia" panose="02040502050405020303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2FBBE5-FD13-3278-0BA7-DA89E4D18A27}"/>
              </a:ext>
            </a:extLst>
          </p:cNvPr>
          <p:cNvSpPr txBox="1"/>
          <p:nvPr/>
        </p:nvSpPr>
        <p:spPr>
          <a:xfrm>
            <a:off x="7740352" y="6630565"/>
            <a:ext cx="827584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" b="0" i="0" dirty="0">
                <a:effectLst/>
                <a:latin typeface="Lato" panose="020F0502020204030203" pitchFamily="34" charset="0"/>
              </a:rPr>
              <a:t>RUS1288642 (v1.0)</a:t>
            </a:r>
            <a:endParaRPr lang="ru-RU" sz="5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97CABB-EB3D-BC02-AE79-36CD5A68A0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876256" y="6651837"/>
            <a:ext cx="2103437" cy="16158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47688" indent="-27305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822325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096963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3716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28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86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743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2004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fld id="{64C7EE9B-F55C-4BDA-9491-8EF664EB9937}" type="slidenum">
              <a:rPr lang="ru-RU" altLang="ru-RU" sz="1050" smtClean="0">
                <a:solidFill>
                  <a:srgbClr val="898989"/>
                </a:solidFill>
              </a:rPr>
              <a:pPr algn="r">
                <a:spcBef>
                  <a:spcPct val="0"/>
                </a:spcBef>
                <a:buClrTx/>
                <a:buSzTx/>
                <a:buFontTx/>
                <a:buNone/>
              </a:pPr>
              <a:t>20</a:t>
            </a:fld>
            <a:endParaRPr lang="ru-RU" altLang="ru-RU" sz="1050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9DDB143F-5FB4-0DD7-F868-901E8E90D2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/>
              <a:t>	Этапы развития невроза</a:t>
            </a: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2081FD9A-234E-1073-C05C-8E5DEDB7374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900113" y="1905000"/>
            <a:ext cx="4064000" cy="4114800"/>
          </a:xfrm>
        </p:spPr>
        <p:txBody>
          <a:bodyPr/>
          <a:lstStyle/>
          <a:p>
            <a:pPr eaLnBrk="1" hangingPunct="1"/>
            <a:r>
              <a:rPr lang="ru-RU" altLang="ru-RU" sz="2600" dirty="0"/>
              <a:t>НЕВРОТИЧЕСКАЯ РЕАКЦИЯ (</a:t>
            </a:r>
            <a:r>
              <a:rPr lang="ru-RU" altLang="ru-RU" sz="2600" dirty="0">
                <a:solidFill>
                  <a:srgbClr val="FF0000"/>
                </a:solidFill>
              </a:rPr>
              <a:t>ДО 6 МЕСЯЦЕВ</a:t>
            </a:r>
            <a:r>
              <a:rPr lang="ru-RU" altLang="ru-RU" sz="2600" dirty="0"/>
              <a:t>)</a:t>
            </a:r>
          </a:p>
          <a:p>
            <a:pPr eaLnBrk="1" hangingPunct="1"/>
            <a:r>
              <a:rPr lang="ru-RU" altLang="ru-RU" sz="2600" dirty="0"/>
              <a:t>НЕВРОТИЧЕСКОЕ СОСТОЯНИЕ (</a:t>
            </a:r>
            <a:r>
              <a:rPr lang="ru-RU" altLang="ru-RU" sz="2600" dirty="0">
                <a:solidFill>
                  <a:srgbClr val="FF0000"/>
                </a:solidFill>
              </a:rPr>
              <a:t>ДО 2 ЛЕТ</a:t>
            </a:r>
            <a:r>
              <a:rPr lang="ru-RU" altLang="ru-RU" sz="2600" dirty="0"/>
              <a:t>)</a:t>
            </a:r>
          </a:p>
          <a:p>
            <a:pPr eaLnBrk="1" hangingPunct="1"/>
            <a:r>
              <a:rPr lang="ru-RU" altLang="ru-RU" sz="2600" dirty="0"/>
              <a:t>НЕВРОТИЧЕСКОЕ РАЗВИТИЕ ЛИЧНОСТИ </a:t>
            </a:r>
          </a:p>
        </p:txBody>
      </p:sp>
      <p:pic>
        <p:nvPicPr>
          <p:cNvPr id="34820" name="Picture 6" descr="Кербиков в цвете">
            <a:extLst>
              <a:ext uri="{FF2B5EF4-FFF2-40B4-BE49-F238E27FC236}">
                <a16:creationId xmlns:a16="http://schemas.microsoft.com/office/drawing/2014/main" id="{0F30A8DE-8C34-BD02-F111-84C060CAA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717675"/>
            <a:ext cx="3095625" cy="423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Rectangle 7">
            <a:extLst>
              <a:ext uri="{FF2B5EF4-FFF2-40B4-BE49-F238E27FC236}">
                <a16:creationId xmlns:a16="http://schemas.microsoft.com/office/drawing/2014/main" id="{D07159A0-F363-DF08-2F2B-71E3CA414E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8064" y="5895658"/>
            <a:ext cx="2879725" cy="37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4200" dirty="0">
                <a:solidFill>
                  <a:schemeClr val="tx2"/>
                </a:solidFill>
              </a:rPr>
              <a:t>	</a:t>
            </a:r>
            <a:r>
              <a:rPr lang="ru-RU" altLang="ru-RU" sz="2000" dirty="0">
                <a:solidFill>
                  <a:schemeClr val="tx2"/>
                </a:solidFill>
              </a:rPr>
              <a:t>О.В. </a:t>
            </a:r>
            <a:r>
              <a:rPr lang="ru-RU" altLang="ru-RU" sz="2000" dirty="0" err="1">
                <a:solidFill>
                  <a:schemeClr val="tx2"/>
                </a:solidFill>
              </a:rPr>
              <a:t>Кербиков</a:t>
            </a:r>
            <a:endParaRPr lang="ru-RU" altLang="ru-RU" sz="2000" dirty="0">
              <a:solidFill>
                <a:schemeClr val="tx2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BBD7755-2AD6-33AE-1D84-751AA8ED93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3508" y="6563262"/>
            <a:ext cx="24685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800" dirty="0">
                <a:latin typeface="Liberation Serif"/>
                <a:cs typeface="Calibri" panose="020F0502020204030204" pitchFamily="34" charset="0"/>
              </a:rPr>
              <a:t>Реверчук И.В., Лекции по психоневрологии, 2019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800" dirty="0">
              <a:latin typeface="Georgia" panose="02040502050405020303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85297E-2A7A-0013-50AA-0D58E45D930C}"/>
              </a:ext>
            </a:extLst>
          </p:cNvPr>
          <p:cNvSpPr txBox="1"/>
          <p:nvPr/>
        </p:nvSpPr>
        <p:spPr>
          <a:xfrm>
            <a:off x="8316416" y="6721475"/>
            <a:ext cx="827584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" b="0" i="0" dirty="0">
                <a:effectLst/>
                <a:latin typeface="Lato" panose="020F0502020204030203" pitchFamily="34" charset="0"/>
              </a:rPr>
              <a:t>RUS1288642 (v1.0)</a:t>
            </a:r>
            <a:endParaRPr lang="ru-RU" sz="500" dirty="0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FD0C61A4-D936-C6BE-1B71-67A4149CB2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838352" y="6478701"/>
            <a:ext cx="2103437" cy="16158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47688" indent="-27305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822325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096963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3716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28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86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743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2004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fld id="{64C7EE9B-F55C-4BDA-9491-8EF664EB9937}" type="slidenum">
              <a:rPr lang="ru-RU" altLang="ru-RU" sz="1050" smtClean="0">
                <a:solidFill>
                  <a:srgbClr val="898989"/>
                </a:solidFill>
              </a:rPr>
              <a:pPr algn="r">
                <a:spcBef>
                  <a:spcPct val="0"/>
                </a:spcBef>
                <a:buClrTx/>
                <a:buSzTx/>
                <a:buFontTx/>
                <a:buNone/>
              </a:pPr>
              <a:t>21</a:t>
            </a:fld>
            <a:endParaRPr lang="ru-RU" altLang="ru-RU" sz="1050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E53253DD-2A95-DD36-05DF-F0AAF3E3D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274638"/>
            <a:ext cx="8569325" cy="777875"/>
          </a:xfrm>
        </p:spPr>
        <p:txBody>
          <a:bodyPr/>
          <a:lstStyle/>
          <a:p>
            <a:pPr algn="ctr" eaLnBrk="1" hangingPunct="1"/>
            <a:r>
              <a:rPr lang="ru-RU" altLang="ru-RU" sz="3800" dirty="0"/>
              <a:t>ПТСР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11BD3978-712B-907B-E3A9-1BF9935CF405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50825" y="1125538"/>
            <a:ext cx="8569325" cy="4176712"/>
          </a:xfrm>
        </p:spPr>
        <p:txBody>
          <a:bodyPr/>
          <a:lstStyle/>
          <a:p>
            <a:pPr eaLnBrk="1" hangingPunct="1"/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Возникают в ситуации, характеризующейся 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сверхэкстремальным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воздействием на психику человека, вызывая травматический стресс и затяжную или отсроченную реакцию на ситуацию.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EE8CB13-27F7-5E9A-A874-C4D82A858C98}"/>
              </a:ext>
            </a:extLst>
          </p:cNvPr>
          <p:cNvSpPr/>
          <p:nvPr/>
        </p:nvSpPr>
        <p:spPr>
          <a:xfrm>
            <a:off x="250825" y="2175630"/>
            <a:ext cx="8569325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38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Особенности ПТСР </a:t>
            </a:r>
          </a:p>
        </p:txBody>
      </p:sp>
      <p:sp>
        <p:nvSpPr>
          <p:cNvPr id="14341" name="Прямоугольник 7">
            <a:extLst>
              <a:ext uri="{FF2B5EF4-FFF2-40B4-BE49-F238E27FC236}">
                <a16:creationId xmlns:a16="http://schemas.microsoft.com/office/drawing/2014/main" id="{AD4F0C46-6075-4636-1D12-CD0977D25C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2852738"/>
            <a:ext cx="8569325" cy="2557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ПТСР – одно из возможных психологических последствий переживания травматического стресса</a:t>
            </a:r>
          </a:p>
          <a:p>
            <a:pPr algn="just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Возникает приблизительно у 1</a:t>
            </a:r>
            <a:r>
              <a:rPr lang="en-US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части лиц, переживших травматический стресс (за исключением физической травмы и ранений)</a:t>
            </a:r>
          </a:p>
          <a:p>
            <a:pPr algn="just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Чем выше интенсивность стрессогенного воздействия, тем меньше влияние личности на реакцию</a:t>
            </a:r>
          </a:p>
          <a:p>
            <a:pPr eaLnBrk="1" hangingPunct="1">
              <a:lnSpc>
                <a:spcPct val="90000"/>
              </a:lnSpc>
            </a:pPr>
            <a:endParaRPr lang="ru-RU" altLang="ru-RU" b="1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9E0F3A3-F1B3-063E-ABCE-D3E669B9F6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6216" y="6414085"/>
            <a:ext cx="24685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800" dirty="0">
                <a:latin typeface="Liberation Serif"/>
                <a:cs typeface="Calibri" panose="020F0502020204030204" pitchFamily="34" charset="0"/>
              </a:rPr>
              <a:t>Реверчук И.В., Лекции по психоневрологии, 2019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800" dirty="0">
              <a:latin typeface="Georgia" panose="02040502050405020303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FEB837-8257-0775-789E-3E0774142575}"/>
              </a:ext>
            </a:extLst>
          </p:cNvPr>
          <p:cNvSpPr txBox="1"/>
          <p:nvPr/>
        </p:nvSpPr>
        <p:spPr>
          <a:xfrm>
            <a:off x="755575" y="6437959"/>
            <a:ext cx="466344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ПТСР – </a:t>
            </a:r>
            <a:r>
              <a:rPr lang="ru-RU" sz="8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постравматическое</a:t>
            </a:r>
            <a:r>
              <a:rPr lang="ru-RU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стрессовое расстройство; </a:t>
            </a:r>
            <a:endParaRPr lang="en-US" sz="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9F6714-F9E5-9220-1748-E42E69CCB30D}"/>
              </a:ext>
            </a:extLst>
          </p:cNvPr>
          <p:cNvSpPr txBox="1"/>
          <p:nvPr/>
        </p:nvSpPr>
        <p:spPr>
          <a:xfrm>
            <a:off x="7955521" y="6545681"/>
            <a:ext cx="827584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" b="0" i="0" dirty="0">
                <a:effectLst/>
                <a:latin typeface="Lato" panose="020F0502020204030203" pitchFamily="34" charset="0"/>
              </a:rPr>
              <a:t>RUS1288642 (v1.0)</a:t>
            </a:r>
            <a:endParaRPr lang="ru-RU" sz="5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971F2F-09B9-4FDC-2864-469D94DB61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838352" y="6478701"/>
            <a:ext cx="2103437" cy="16158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47688" indent="-27305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822325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096963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3716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28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86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743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2004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fld id="{64C7EE9B-F55C-4BDA-9491-8EF664EB9937}" type="slidenum">
              <a:rPr lang="ru-RU" altLang="ru-RU" sz="1050" smtClean="0">
                <a:solidFill>
                  <a:srgbClr val="898989"/>
                </a:solidFill>
              </a:rPr>
              <a:pPr algn="r">
                <a:spcBef>
                  <a:spcPct val="0"/>
                </a:spcBef>
                <a:buClrTx/>
                <a:buSzTx/>
                <a:buFontTx/>
                <a:buNone/>
              </a:pPr>
              <a:t>22</a:t>
            </a:fld>
            <a:endParaRPr lang="ru-RU" altLang="ru-RU" sz="1050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 spd="slow">
    <p:blinds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slide6">
            <a:extLst>
              <a:ext uri="{FF2B5EF4-FFF2-40B4-BE49-F238E27FC236}">
                <a16:creationId xmlns:a16="http://schemas.microsoft.com/office/drawing/2014/main" id="{69552698-7174-39BA-8ED0-A97B8B331965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8" t="38141" b="7088"/>
          <a:stretch/>
        </p:blipFill>
        <p:spPr>
          <a:xfrm>
            <a:off x="648766" y="2276872"/>
            <a:ext cx="7739657" cy="3786585"/>
          </a:xfrm>
          <a:noFill/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E3271254-F756-9E57-60F6-8A61C697F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274638"/>
            <a:ext cx="8569325" cy="777875"/>
          </a:xfrm>
        </p:spPr>
        <p:txBody>
          <a:bodyPr/>
          <a:lstStyle/>
          <a:p>
            <a:pPr eaLnBrk="1" hangingPunct="1"/>
            <a:r>
              <a:rPr lang="ru-RU" altLang="ru-RU" sz="3800" dirty="0"/>
              <a:t>ПТСР: распространенность</a:t>
            </a:r>
          </a:p>
        </p:txBody>
      </p:sp>
      <p:sp>
        <p:nvSpPr>
          <p:cNvPr id="3" name="Прямоугольник 1">
            <a:extLst>
              <a:ext uri="{FF2B5EF4-FFF2-40B4-BE49-F238E27FC236}">
                <a16:creationId xmlns:a16="http://schemas.microsoft.com/office/drawing/2014/main" id="{562D6D84-B95D-41BA-337A-0320C56190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0312" y="6398696"/>
            <a:ext cx="24685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0" dirty="0">
                <a:latin typeface="Liberation Serif"/>
                <a:cs typeface="Calibri" panose="020F0502020204030204" pitchFamily="34" charset="0"/>
              </a:rPr>
              <a:t>1. </a:t>
            </a:r>
            <a:r>
              <a:rPr lang="en-US" altLang="ru-RU" sz="900" dirty="0">
                <a:latin typeface="Liberation Serif"/>
                <a:cs typeface="Calibri" panose="020F0502020204030204" pitchFamily="34" charset="0"/>
              </a:rPr>
              <a:t>Kessler 1995, </a:t>
            </a:r>
            <a:r>
              <a:rPr lang="ru-RU" altLang="ru-RU" sz="900" dirty="0">
                <a:latin typeface="Liberation Serif"/>
                <a:cs typeface="Calibri" panose="020F0502020204030204" pitchFamily="34" charset="0"/>
              </a:rPr>
              <a:t>2. </a:t>
            </a:r>
            <a:r>
              <a:rPr lang="en-US" altLang="ru-RU" sz="900" dirty="0">
                <a:latin typeface="Liberation Serif"/>
                <a:cs typeface="Calibri" panose="020F0502020204030204" pitchFamily="34" charset="0"/>
              </a:rPr>
              <a:t>Kessler 1999</a:t>
            </a:r>
            <a:endParaRPr lang="ru-RU" altLang="ru-RU" sz="900" dirty="0">
              <a:latin typeface="Liberation Serif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900" dirty="0">
              <a:latin typeface="Georgia" panose="020405020504050203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921A99-259C-7439-6560-A65DB29371A4}"/>
              </a:ext>
            </a:extLst>
          </p:cNvPr>
          <p:cNvSpPr txBox="1"/>
          <p:nvPr/>
        </p:nvSpPr>
        <p:spPr>
          <a:xfrm>
            <a:off x="286458" y="1341527"/>
            <a:ext cx="8101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ПТСР – одно из 5 наиболее распространенных психических расстройств</a:t>
            </a:r>
            <a:r>
              <a:rPr lang="ru-RU" baseline="30000" dirty="0"/>
              <a:t>1</a:t>
            </a:r>
            <a:r>
              <a:rPr lang="ru-RU" dirty="0"/>
              <a:t> 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67CC2A-847B-DBB3-BE81-49CB2401BB72}"/>
              </a:ext>
            </a:extLst>
          </p:cNvPr>
          <p:cNvSpPr txBox="1"/>
          <p:nvPr/>
        </p:nvSpPr>
        <p:spPr>
          <a:xfrm>
            <a:off x="755575" y="6437959"/>
            <a:ext cx="466344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ПТСР – </a:t>
            </a:r>
            <a:r>
              <a:rPr lang="ru-RU" sz="8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постравматическое</a:t>
            </a:r>
            <a:r>
              <a:rPr lang="ru-RU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стрессовое расстройство; </a:t>
            </a:r>
            <a:endParaRPr lang="en-US" sz="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3C190C-0078-B837-1E93-E8817CCC70D7}"/>
              </a:ext>
            </a:extLst>
          </p:cNvPr>
          <p:cNvSpPr txBox="1"/>
          <p:nvPr/>
        </p:nvSpPr>
        <p:spPr>
          <a:xfrm>
            <a:off x="8172400" y="6545681"/>
            <a:ext cx="827584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" b="0" i="0" dirty="0">
                <a:effectLst/>
                <a:latin typeface="Lato" panose="020F0502020204030203" pitchFamily="34" charset="0"/>
              </a:rPr>
              <a:t>RUS1288642 (v1.0)</a:t>
            </a:r>
            <a:endParaRPr lang="ru-RU" sz="500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938CBD90-6C3E-2993-75FE-4B278C1392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896547" y="6630319"/>
            <a:ext cx="2103437" cy="16158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47688" indent="-27305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822325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096963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3716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28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86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743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2004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fld id="{64C7EE9B-F55C-4BDA-9491-8EF664EB9937}" type="slidenum">
              <a:rPr lang="ru-RU" altLang="ru-RU" sz="1050" smtClean="0">
                <a:solidFill>
                  <a:srgbClr val="898989"/>
                </a:solidFill>
              </a:rPr>
              <a:pPr algn="r">
                <a:spcBef>
                  <a:spcPct val="0"/>
                </a:spcBef>
                <a:buClrTx/>
                <a:buSzTx/>
                <a:buFontTx/>
                <a:buNone/>
              </a:pPr>
              <a:t>23</a:t>
            </a:fld>
            <a:endParaRPr lang="ru-RU" altLang="ru-RU" sz="1050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 spd="slow">
    <p:blinds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5">
            <a:extLst>
              <a:ext uri="{FF2B5EF4-FFF2-40B4-BE49-F238E27FC236}">
                <a16:creationId xmlns:a16="http://schemas.microsoft.com/office/drawing/2014/main" id="{88BDA5CE-91EF-C134-8EE1-2B5FD3999F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556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B5EBA0F-6D6F-1C09-9DAF-CF5C4A228F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2200" y="6309320"/>
            <a:ext cx="24685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800" dirty="0">
                <a:latin typeface="Liberation Serif"/>
                <a:cs typeface="Calibri" panose="020F0502020204030204" pitchFamily="34" charset="0"/>
              </a:rPr>
              <a:t>Реверчук И.В., Лекции по психоневрологии, 2019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800" dirty="0">
              <a:latin typeface="Georgia" panose="02040502050405020303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7C5DCDB-3826-A34F-24F1-AB69F62930C7}"/>
              </a:ext>
            </a:extLst>
          </p:cNvPr>
          <p:cNvSpPr txBox="1">
            <a:spLocks/>
          </p:cNvSpPr>
          <p:nvPr/>
        </p:nvSpPr>
        <p:spPr>
          <a:xfrm>
            <a:off x="414017" y="627334"/>
            <a:ext cx="8569325" cy="77787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mbria" panose="02040503050406030204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mbria" panose="02040503050406030204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mbria" panose="02040503050406030204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mbria" panose="02040503050406030204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mbria" panose="02040503050406030204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mbria" panose="02040503050406030204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mbria" panose="02040503050406030204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mbria" panose="02040503050406030204" pitchFamily="18" charset="0"/>
              </a:defRPr>
            </a:lvl9pPr>
          </a:lstStyle>
          <a:p>
            <a:pPr eaLnBrk="1" hangingPunct="1"/>
            <a:r>
              <a:rPr lang="ru-RU" altLang="ru-RU" sz="3800" dirty="0"/>
              <a:t>ПТСР: критерии диагностики (1)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6EA0E3-91D0-D57C-9F17-45E3AD91A11E}"/>
              </a:ext>
            </a:extLst>
          </p:cNvPr>
          <p:cNvSpPr txBox="1"/>
          <p:nvPr/>
        </p:nvSpPr>
        <p:spPr>
          <a:xfrm>
            <a:off x="395536" y="1700808"/>
            <a:ext cx="748883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А. </a:t>
            </a:r>
            <a:r>
              <a:rPr lang="ru-RU" sz="2800" dirty="0"/>
              <a:t>Наличие ситуации катастрофического характера;</a:t>
            </a:r>
          </a:p>
          <a:p>
            <a:r>
              <a:rPr lang="ru-RU" sz="2800" b="1" dirty="0">
                <a:solidFill>
                  <a:srgbClr val="FF0000"/>
                </a:solidFill>
              </a:rPr>
              <a:t>Б. </a:t>
            </a:r>
            <a:r>
              <a:rPr lang="ru-RU" sz="2800" dirty="0"/>
              <a:t>Повторные переживания;</a:t>
            </a:r>
          </a:p>
          <a:p>
            <a:r>
              <a:rPr lang="ru-RU" sz="2800" b="1" dirty="0">
                <a:solidFill>
                  <a:srgbClr val="FF0000"/>
                </a:solidFill>
              </a:rPr>
              <a:t>В. </a:t>
            </a:r>
            <a:r>
              <a:rPr lang="ru-RU" sz="2800" dirty="0"/>
              <a:t>Избегания;</a:t>
            </a:r>
          </a:p>
          <a:p>
            <a:r>
              <a:rPr lang="ru-RU" sz="2800" b="1" dirty="0">
                <a:solidFill>
                  <a:srgbClr val="FF0000"/>
                </a:solidFill>
              </a:rPr>
              <a:t>Г. </a:t>
            </a:r>
            <a:r>
              <a:rPr lang="ru-RU" sz="2800" dirty="0"/>
              <a:t>Гиперактивность;</a:t>
            </a:r>
          </a:p>
          <a:p>
            <a:r>
              <a:rPr lang="ru-RU" sz="2800" b="1" dirty="0">
                <a:solidFill>
                  <a:srgbClr val="FF0000"/>
                </a:solidFill>
              </a:rPr>
              <a:t>Д. </a:t>
            </a:r>
            <a:r>
              <a:rPr lang="ru-RU" sz="2800" dirty="0"/>
              <a:t>Продолжительность расстройства более 1 месяца;</a:t>
            </a:r>
          </a:p>
          <a:p>
            <a:r>
              <a:rPr lang="ru-RU" sz="2800" b="1" dirty="0">
                <a:solidFill>
                  <a:srgbClr val="FF0000"/>
                </a:solidFill>
              </a:rPr>
              <a:t>Е. </a:t>
            </a:r>
            <a:r>
              <a:rPr lang="ru-RU" sz="2800" dirty="0"/>
              <a:t>Нарушение адаптации.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25784F-EE40-436E-6282-91F3189E320A}"/>
              </a:ext>
            </a:extLst>
          </p:cNvPr>
          <p:cNvSpPr txBox="1"/>
          <p:nvPr/>
        </p:nvSpPr>
        <p:spPr>
          <a:xfrm>
            <a:off x="755575" y="6437959"/>
            <a:ext cx="466344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ПТСР – </a:t>
            </a:r>
            <a:r>
              <a:rPr lang="ru-RU" sz="8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постравматическое</a:t>
            </a:r>
            <a:r>
              <a:rPr lang="ru-RU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стрессовое расстройство; </a:t>
            </a:r>
            <a:endParaRPr lang="en-US" sz="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C54D55-49FA-AA27-D6EB-3149776B402E}"/>
              </a:ext>
            </a:extLst>
          </p:cNvPr>
          <p:cNvSpPr txBox="1"/>
          <p:nvPr/>
        </p:nvSpPr>
        <p:spPr>
          <a:xfrm>
            <a:off x="7884368" y="6478597"/>
            <a:ext cx="827584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" b="0" i="0" dirty="0">
                <a:effectLst/>
                <a:latin typeface="Lato" panose="020F0502020204030203" pitchFamily="34" charset="0"/>
              </a:rPr>
              <a:t>RUS1288642 (v1.0)</a:t>
            </a:r>
            <a:endParaRPr lang="ru-RU" sz="500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A523FF58-1304-1AED-190A-47EFF36681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838352" y="6478701"/>
            <a:ext cx="2103437" cy="16158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47688" indent="-27305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822325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096963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3716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28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86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743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2004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fld id="{64C7EE9B-F55C-4BDA-9491-8EF664EB9937}" type="slidenum">
              <a:rPr lang="ru-RU" altLang="ru-RU" sz="1050" smtClean="0">
                <a:solidFill>
                  <a:srgbClr val="898989"/>
                </a:solidFill>
              </a:rPr>
              <a:pPr algn="r">
                <a:spcBef>
                  <a:spcPct val="0"/>
                </a:spcBef>
                <a:buClrTx/>
                <a:buSzTx/>
                <a:buFontTx/>
                <a:buNone/>
              </a:pPr>
              <a:t>24</a:t>
            </a:fld>
            <a:endParaRPr lang="ru-RU" altLang="ru-RU" sz="1050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 spd="slow">
    <p:blinds dir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5">
            <a:extLst>
              <a:ext uri="{FF2B5EF4-FFF2-40B4-BE49-F238E27FC236}">
                <a16:creationId xmlns:a16="http://schemas.microsoft.com/office/drawing/2014/main" id="{F7667C76-C4AE-D02A-CC81-59FB829B6C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556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FD62F94-A4FA-9B20-7DD7-791489C85D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2621" y="6519446"/>
            <a:ext cx="24685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800" dirty="0">
                <a:latin typeface="Liberation Serif"/>
                <a:cs typeface="Calibri" panose="020F0502020204030204" pitchFamily="34" charset="0"/>
              </a:rPr>
              <a:t>Реверчук И.В., Лекции по психоневрологии, 2019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800" dirty="0">
              <a:latin typeface="Georgia" panose="02040502050405020303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59938A4-B373-61E9-ECEE-70871E898355}"/>
              </a:ext>
            </a:extLst>
          </p:cNvPr>
          <p:cNvSpPr txBox="1">
            <a:spLocks/>
          </p:cNvSpPr>
          <p:nvPr/>
        </p:nvSpPr>
        <p:spPr>
          <a:xfrm>
            <a:off x="414017" y="627334"/>
            <a:ext cx="8569325" cy="77787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mbria" panose="02040503050406030204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mbria" panose="02040503050406030204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mbria" panose="02040503050406030204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mbria" panose="02040503050406030204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mbria" panose="02040503050406030204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mbria" panose="02040503050406030204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mbria" panose="02040503050406030204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mbria" panose="02040503050406030204" pitchFamily="18" charset="0"/>
              </a:defRPr>
            </a:lvl9pPr>
          </a:lstStyle>
          <a:p>
            <a:pPr eaLnBrk="1" hangingPunct="1"/>
            <a:r>
              <a:rPr lang="ru-RU" altLang="ru-RU" sz="3800" dirty="0"/>
              <a:t>ПТСР: критерии диагностики (2)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4E3EDD-52FA-4D6E-6255-C94FD3776D83}"/>
              </a:ext>
            </a:extLst>
          </p:cNvPr>
          <p:cNvSpPr txBox="1"/>
          <p:nvPr/>
        </p:nvSpPr>
        <p:spPr>
          <a:xfrm>
            <a:off x="395536" y="1700808"/>
            <a:ext cx="849694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А. Наличие ситуации катастрофического характера:</a:t>
            </a:r>
          </a:p>
          <a:p>
            <a:r>
              <a:rPr lang="ru-RU" sz="2800" dirty="0"/>
              <a:t>Больной был свидетелем или участником событий, представляющих реальную угрозу смерти, физического вреда или ущерба ему самому или другим;</a:t>
            </a:r>
          </a:p>
          <a:p>
            <a:endParaRPr lang="ru-RU" sz="2800" dirty="0"/>
          </a:p>
          <a:p>
            <a:r>
              <a:rPr lang="ru-RU" sz="2800" dirty="0"/>
              <a:t>Реакциям на ситуацию в виде страха, беспомощности или ужаса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B52A13-671F-35D9-D244-3F5EBA52711A}"/>
              </a:ext>
            </a:extLst>
          </p:cNvPr>
          <p:cNvSpPr txBox="1"/>
          <p:nvPr/>
        </p:nvSpPr>
        <p:spPr>
          <a:xfrm>
            <a:off x="755575" y="6437959"/>
            <a:ext cx="466344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ПТСР – </a:t>
            </a:r>
            <a:r>
              <a:rPr lang="ru-RU" sz="8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постравматическое</a:t>
            </a:r>
            <a:r>
              <a:rPr lang="ru-RU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стрессовое расстройство; </a:t>
            </a:r>
            <a:endParaRPr lang="en-US" sz="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5C872F-ADED-49F9-B6B5-C9586EE6D722}"/>
              </a:ext>
            </a:extLst>
          </p:cNvPr>
          <p:cNvSpPr txBox="1"/>
          <p:nvPr/>
        </p:nvSpPr>
        <p:spPr>
          <a:xfrm>
            <a:off x="7884368" y="6422381"/>
            <a:ext cx="827584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" b="0" i="0" dirty="0">
                <a:effectLst/>
                <a:latin typeface="Lato" panose="020F0502020204030203" pitchFamily="34" charset="0"/>
              </a:rPr>
              <a:t>RUS1288642 (v1.0)</a:t>
            </a:r>
            <a:endParaRPr lang="ru-RU" sz="500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CB26EF58-B3E4-C428-FC7E-02477BE65F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838352" y="6478701"/>
            <a:ext cx="2103437" cy="16158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47688" indent="-27305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822325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096963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3716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28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86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743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2004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fld id="{64C7EE9B-F55C-4BDA-9491-8EF664EB9937}" type="slidenum">
              <a:rPr lang="ru-RU" altLang="ru-RU" sz="1050" smtClean="0">
                <a:solidFill>
                  <a:srgbClr val="898989"/>
                </a:solidFill>
              </a:rPr>
              <a:pPr algn="r">
                <a:spcBef>
                  <a:spcPct val="0"/>
                </a:spcBef>
                <a:buClrTx/>
                <a:buSzTx/>
                <a:buFontTx/>
                <a:buNone/>
              </a:pPr>
              <a:t>25</a:t>
            </a:fld>
            <a:endParaRPr lang="ru-RU" altLang="ru-RU" sz="1050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 spd="slow">
    <p:blinds dir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5">
            <a:extLst>
              <a:ext uri="{FF2B5EF4-FFF2-40B4-BE49-F238E27FC236}">
                <a16:creationId xmlns:a16="http://schemas.microsoft.com/office/drawing/2014/main" id="{F7667C76-C4AE-D02A-CC81-59FB829B6C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556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FD62F94-A4FA-9B20-7DD7-791489C85D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2621" y="6519446"/>
            <a:ext cx="24685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800" dirty="0">
                <a:latin typeface="Liberation Serif"/>
                <a:cs typeface="Calibri" panose="020F0502020204030204" pitchFamily="34" charset="0"/>
              </a:rPr>
              <a:t>Реверчук И.В., Лекции по психоневрологии, 2019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800" dirty="0">
              <a:latin typeface="Georgia" panose="02040502050405020303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59938A4-B373-61E9-ECEE-70871E898355}"/>
              </a:ext>
            </a:extLst>
          </p:cNvPr>
          <p:cNvSpPr txBox="1">
            <a:spLocks/>
          </p:cNvSpPr>
          <p:nvPr/>
        </p:nvSpPr>
        <p:spPr>
          <a:xfrm>
            <a:off x="414017" y="627334"/>
            <a:ext cx="8569325" cy="77787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mbria" panose="02040503050406030204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mbria" panose="02040503050406030204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mbria" panose="02040503050406030204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mbria" panose="02040503050406030204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mbria" panose="02040503050406030204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mbria" panose="02040503050406030204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mbria" panose="02040503050406030204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mbria" panose="02040503050406030204" pitchFamily="18" charset="0"/>
              </a:defRPr>
            </a:lvl9pPr>
          </a:lstStyle>
          <a:p>
            <a:pPr eaLnBrk="1" hangingPunct="1"/>
            <a:r>
              <a:rPr lang="ru-RU" altLang="ru-RU" sz="3800" dirty="0"/>
              <a:t>ПТСР: критерии диагностики (3)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4E3EDD-52FA-4D6E-6255-C94FD3776D83}"/>
              </a:ext>
            </a:extLst>
          </p:cNvPr>
          <p:cNvSpPr txBox="1"/>
          <p:nvPr/>
        </p:nvSpPr>
        <p:spPr>
          <a:xfrm>
            <a:off x="395536" y="1340768"/>
            <a:ext cx="849694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</a:t>
            </a:r>
            <a:r>
              <a:rPr lang="ru-RU" sz="2400" b="1" dirty="0">
                <a:solidFill>
                  <a:srgbClr val="FF0000"/>
                </a:solidFill>
              </a:rPr>
              <a:t>. Изб</a:t>
            </a:r>
            <a:r>
              <a:rPr lang="en-US" sz="2400" b="1" dirty="0">
                <a:solidFill>
                  <a:srgbClr val="FF0000"/>
                </a:solidFill>
              </a:rPr>
              <a:t>e</a:t>
            </a:r>
            <a:r>
              <a:rPr lang="ru-RU" sz="2400" b="1" dirty="0">
                <a:solidFill>
                  <a:srgbClr val="FF0000"/>
                </a:solidFill>
              </a:rPr>
              <a:t>г</a:t>
            </a:r>
            <a:r>
              <a:rPr lang="en-US" sz="2400" b="1" dirty="0">
                <a:solidFill>
                  <a:srgbClr val="FF0000"/>
                </a:solidFill>
              </a:rPr>
              <a:t>a</a:t>
            </a:r>
            <a:r>
              <a:rPr lang="ru-RU" sz="2400" b="1" dirty="0">
                <a:solidFill>
                  <a:srgbClr val="FF0000"/>
                </a:solidFill>
              </a:rPr>
              <a:t>ни</a:t>
            </a:r>
            <a:r>
              <a:rPr lang="en-US" sz="2400" b="1" dirty="0">
                <a:solidFill>
                  <a:srgbClr val="FF0000"/>
                </a:solidFill>
              </a:rPr>
              <a:t>e</a:t>
            </a:r>
            <a:r>
              <a:rPr lang="ru-RU" sz="2400" b="1" dirty="0">
                <a:solidFill>
                  <a:srgbClr val="FF0000"/>
                </a:solidFill>
              </a:rPr>
              <a:t>:</a:t>
            </a:r>
            <a:endParaRPr lang="en-US" sz="2400" b="1" dirty="0">
              <a:solidFill>
                <a:srgbClr val="FF0000"/>
              </a:solidFill>
            </a:endParaRPr>
          </a:p>
          <a:p>
            <a:pPr marL="514350" indent="-514350">
              <a:buAutoNum type="arabicPeriod"/>
            </a:pPr>
            <a:r>
              <a:rPr lang="ru-RU" sz="2400" dirty="0"/>
              <a:t>Избегание мыслей, ощущений или разговоров, связанных с травмой;</a:t>
            </a:r>
          </a:p>
          <a:p>
            <a:pPr marL="514350" indent="-514350">
              <a:buAutoNum type="arabicPeriod"/>
            </a:pPr>
            <a:r>
              <a:rPr lang="ru-RU" sz="2400" dirty="0"/>
              <a:t>Избегание действий, мест, людей, вызывающих воспоминания о травме;</a:t>
            </a:r>
          </a:p>
          <a:p>
            <a:pPr marL="514350" indent="-514350">
              <a:buAutoNum type="arabicPeriod"/>
            </a:pPr>
            <a:r>
              <a:rPr lang="ru-RU" sz="2400" dirty="0"/>
              <a:t>Частичная или полная амнезия травматических событий;</a:t>
            </a:r>
          </a:p>
          <a:p>
            <a:pPr marL="514350" indent="-514350">
              <a:buAutoNum type="arabicPeriod"/>
            </a:pPr>
            <a:r>
              <a:rPr lang="ru-RU" sz="2400" dirty="0"/>
              <a:t>Снижение интереса к ранее значимым видам деятельности;</a:t>
            </a:r>
          </a:p>
          <a:p>
            <a:pPr marL="514350" indent="-514350">
              <a:buAutoNum type="arabicPeriod"/>
            </a:pPr>
            <a:r>
              <a:rPr lang="ru-RU" sz="2400" dirty="0"/>
              <a:t>Чувство отрешенности или отчужденности от окружающих;</a:t>
            </a:r>
          </a:p>
          <a:p>
            <a:pPr marL="514350" indent="-514350">
              <a:buAutoNum type="arabicPeriod"/>
            </a:pPr>
            <a:r>
              <a:rPr lang="ru-RU" sz="2400" dirty="0"/>
              <a:t>Неспособность ориентироваться на длительную жизненную перспективу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16C199-1E64-A05F-2EAA-07F817DE0D56}"/>
              </a:ext>
            </a:extLst>
          </p:cNvPr>
          <p:cNvSpPr txBox="1"/>
          <p:nvPr/>
        </p:nvSpPr>
        <p:spPr>
          <a:xfrm>
            <a:off x="755575" y="6437959"/>
            <a:ext cx="466344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ПТСР – </a:t>
            </a:r>
            <a:r>
              <a:rPr lang="ru-RU" sz="8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постравматическое</a:t>
            </a:r>
            <a:r>
              <a:rPr lang="ru-RU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стрессовое расстройство; </a:t>
            </a:r>
            <a:endParaRPr lang="en-US" sz="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4A6EC5-9D9B-36DB-E21B-BD356A86B8AB}"/>
              </a:ext>
            </a:extLst>
          </p:cNvPr>
          <p:cNvSpPr txBox="1"/>
          <p:nvPr/>
        </p:nvSpPr>
        <p:spPr>
          <a:xfrm>
            <a:off x="7884368" y="6376404"/>
            <a:ext cx="827584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" b="0" i="0" dirty="0">
                <a:effectLst/>
                <a:latin typeface="Lato" panose="020F0502020204030203" pitchFamily="34" charset="0"/>
              </a:rPr>
              <a:t>RUS1288642 (v1.0)</a:t>
            </a:r>
            <a:endParaRPr lang="ru-RU" sz="500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FE99B11C-962D-0AE0-F51E-D366E0F4BD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838352" y="6478701"/>
            <a:ext cx="2103437" cy="16158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47688" indent="-27305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822325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096963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3716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28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86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743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2004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fld id="{64C7EE9B-F55C-4BDA-9491-8EF664EB9937}" type="slidenum">
              <a:rPr lang="ru-RU" altLang="ru-RU" sz="1050" smtClean="0">
                <a:solidFill>
                  <a:srgbClr val="898989"/>
                </a:solidFill>
              </a:rPr>
              <a:pPr algn="r">
                <a:spcBef>
                  <a:spcPct val="0"/>
                </a:spcBef>
                <a:buClrTx/>
                <a:buSzTx/>
                <a:buFontTx/>
                <a:buNone/>
              </a:pPr>
              <a:t>26</a:t>
            </a:fld>
            <a:endParaRPr lang="ru-RU" altLang="ru-RU" sz="105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429265"/>
      </p:ext>
    </p:extLst>
  </p:cSld>
  <p:clrMapOvr>
    <a:masterClrMapping/>
  </p:clrMapOvr>
  <p:transition spd="slow">
    <p:blinds dir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5">
            <a:extLst>
              <a:ext uri="{FF2B5EF4-FFF2-40B4-BE49-F238E27FC236}">
                <a16:creationId xmlns:a16="http://schemas.microsoft.com/office/drawing/2014/main" id="{F7667C76-C4AE-D02A-CC81-59FB829B6C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556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FD62F94-A4FA-9B20-7DD7-791489C85D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2621" y="6519446"/>
            <a:ext cx="24685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800" dirty="0">
                <a:latin typeface="Liberation Serif"/>
                <a:cs typeface="Calibri" panose="020F0502020204030204" pitchFamily="34" charset="0"/>
              </a:rPr>
              <a:t>Реверчук И.В., Лекции по психоневрологии, 2019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800" dirty="0">
              <a:latin typeface="Georgia" panose="02040502050405020303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59938A4-B373-61E9-ECEE-70871E898355}"/>
              </a:ext>
            </a:extLst>
          </p:cNvPr>
          <p:cNvSpPr txBox="1">
            <a:spLocks/>
          </p:cNvSpPr>
          <p:nvPr/>
        </p:nvSpPr>
        <p:spPr>
          <a:xfrm>
            <a:off x="414017" y="627334"/>
            <a:ext cx="8569325" cy="77787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mbria" panose="02040503050406030204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mbria" panose="02040503050406030204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mbria" panose="02040503050406030204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mbria" panose="02040503050406030204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mbria" panose="02040503050406030204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mbria" panose="02040503050406030204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mbria" panose="02040503050406030204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mbria" panose="02040503050406030204" pitchFamily="18" charset="0"/>
              </a:defRPr>
            </a:lvl9pPr>
          </a:lstStyle>
          <a:p>
            <a:pPr eaLnBrk="1" hangingPunct="1"/>
            <a:r>
              <a:rPr lang="ru-RU" altLang="ru-RU" sz="3800" dirty="0"/>
              <a:t>ПТСР: критерии диагностики (4)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4E3EDD-52FA-4D6E-6255-C94FD3776D83}"/>
              </a:ext>
            </a:extLst>
          </p:cNvPr>
          <p:cNvSpPr txBox="1"/>
          <p:nvPr/>
        </p:nvSpPr>
        <p:spPr>
          <a:xfrm>
            <a:off x="395536" y="1340768"/>
            <a:ext cx="849694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B</a:t>
            </a:r>
            <a:r>
              <a:rPr lang="ru-RU" sz="3200" b="1" dirty="0">
                <a:solidFill>
                  <a:srgbClr val="FF0000"/>
                </a:solidFill>
              </a:rPr>
              <a:t>. Гип</a:t>
            </a:r>
            <a:r>
              <a:rPr lang="en-US" sz="3200" b="1" dirty="0" err="1">
                <a:solidFill>
                  <a:srgbClr val="FF0000"/>
                </a:solidFill>
              </a:rPr>
              <a:t>epa</a:t>
            </a:r>
            <a:r>
              <a:rPr lang="ru-RU" sz="3200" b="1" dirty="0" err="1">
                <a:solidFill>
                  <a:srgbClr val="FF0000"/>
                </a:solidFill>
              </a:rPr>
              <a:t>ктивно</a:t>
            </a:r>
            <a:r>
              <a:rPr lang="en-US" sz="3200" b="1" dirty="0">
                <a:solidFill>
                  <a:srgbClr val="FF0000"/>
                </a:solidFill>
              </a:rPr>
              <a:t>c</a:t>
            </a:r>
            <a:r>
              <a:rPr lang="ru-RU" sz="3200" b="1" dirty="0" err="1">
                <a:solidFill>
                  <a:srgbClr val="FF0000"/>
                </a:solidFill>
              </a:rPr>
              <a:t>ть</a:t>
            </a:r>
            <a:r>
              <a:rPr lang="ru-RU" sz="3200" b="1" dirty="0">
                <a:solidFill>
                  <a:srgbClr val="FF0000"/>
                </a:solidFill>
              </a:rPr>
              <a:t>:</a:t>
            </a:r>
            <a:endParaRPr lang="en-US" sz="3200" b="1" dirty="0">
              <a:solidFill>
                <a:srgbClr val="FF0000"/>
              </a:solidFill>
            </a:endParaRPr>
          </a:p>
          <a:p>
            <a:pPr marL="514350" indent="-514350">
              <a:buAutoNum type="arabicPeriod"/>
            </a:pPr>
            <a:r>
              <a:rPr lang="ru-RU" sz="3200" dirty="0"/>
              <a:t>На</a:t>
            </a:r>
            <a:r>
              <a:rPr lang="en-US" sz="3200" dirty="0"/>
              <a:t>p</a:t>
            </a:r>
            <a:r>
              <a:rPr lang="ru-RU" sz="3200" dirty="0" err="1"/>
              <a:t>ушения</a:t>
            </a:r>
            <a:r>
              <a:rPr lang="ru-RU" sz="3200" dirty="0"/>
              <a:t> </a:t>
            </a:r>
            <a:r>
              <a:rPr lang="en-US" sz="3200" dirty="0"/>
              <a:t>c</a:t>
            </a:r>
            <a:r>
              <a:rPr lang="ru-RU" sz="3200" dirty="0"/>
              <a:t>н</a:t>
            </a:r>
            <a:r>
              <a:rPr lang="en-US" sz="3200" dirty="0"/>
              <a:t>a</a:t>
            </a:r>
            <a:r>
              <a:rPr lang="ru-RU" sz="3200" dirty="0"/>
              <a:t> (</a:t>
            </a:r>
            <a:r>
              <a:rPr lang="ru-RU" sz="3200" dirty="0" err="1"/>
              <a:t>инс</a:t>
            </a:r>
            <a:r>
              <a:rPr lang="en-US" sz="3200" dirty="0"/>
              <a:t>o</a:t>
            </a:r>
            <a:r>
              <a:rPr lang="ru-RU" sz="3200" dirty="0" err="1"/>
              <a:t>мнии</a:t>
            </a:r>
            <a:r>
              <a:rPr lang="ru-RU" sz="3200" dirty="0"/>
              <a:t>, п</a:t>
            </a:r>
            <a:r>
              <a:rPr lang="en-US" sz="3200" dirty="0" err="1"/>
              <a:t>apaco</a:t>
            </a:r>
            <a:r>
              <a:rPr lang="ru-RU" sz="3200" dirty="0" err="1"/>
              <a:t>мнии</a:t>
            </a:r>
            <a:r>
              <a:rPr lang="ru-RU" sz="3200" dirty="0"/>
              <a:t>);</a:t>
            </a:r>
            <a:endParaRPr lang="en-US" sz="3200" dirty="0"/>
          </a:p>
          <a:p>
            <a:pPr marL="514350" indent="-514350">
              <a:buAutoNum type="arabicPeriod"/>
            </a:pPr>
            <a:r>
              <a:rPr lang="ru-RU" sz="3200" dirty="0"/>
              <a:t>Р</a:t>
            </a:r>
            <a:r>
              <a:rPr lang="en-US" sz="3200" dirty="0"/>
              <a:t>a</a:t>
            </a:r>
            <a:r>
              <a:rPr lang="ru-RU" sz="3200" dirty="0" err="1"/>
              <a:t>зд</a:t>
            </a:r>
            <a:r>
              <a:rPr lang="en-US" sz="3200" dirty="0"/>
              <a:t>pa</a:t>
            </a:r>
            <a:r>
              <a:rPr lang="ru-RU" sz="3200" dirty="0"/>
              <a:t>жит</a:t>
            </a:r>
            <a:r>
              <a:rPr lang="en-US" sz="3200" dirty="0"/>
              <a:t>e</a:t>
            </a:r>
            <a:r>
              <a:rPr lang="ru-RU" sz="3200" dirty="0" err="1"/>
              <a:t>льн</a:t>
            </a:r>
            <a:r>
              <a:rPr lang="en-US" sz="3200" dirty="0" err="1"/>
              <a:t>oc</a:t>
            </a:r>
            <a:r>
              <a:rPr lang="ru-RU" sz="3200" dirty="0" err="1"/>
              <a:t>ть</a:t>
            </a:r>
            <a:r>
              <a:rPr lang="ru-RU" sz="3200" dirty="0"/>
              <a:t>, в</a:t>
            </a:r>
            <a:r>
              <a:rPr lang="en-US" sz="3200" dirty="0"/>
              <a:t>c</a:t>
            </a:r>
            <a:r>
              <a:rPr lang="ru-RU" sz="3200" dirty="0"/>
              <a:t>пышки </a:t>
            </a:r>
            <a:r>
              <a:rPr lang="ru-RU" sz="3200" dirty="0" err="1"/>
              <a:t>гн</a:t>
            </a:r>
            <a:r>
              <a:rPr lang="en-US" sz="3200" dirty="0"/>
              <a:t>e</a:t>
            </a:r>
            <a:r>
              <a:rPr lang="ru-RU" sz="3200" dirty="0"/>
              <a:t>в</a:t>
            </a:r>
            <a:r>
              <a:rPr lang="en-US" sz="3200" dirty="0"/>
              <a:t>a</a:t>
            </a:r>
            <a:r>
              <a:rPr lang="ru-RU" sz="3200" dirty="0"/>
              <a:t>;</a:t>
            </a:r>
            <a:endParaRPr lang="en-US" sz="3200" dirty="0"/>
          </a:p>
          <a:p>
            <a:pPr marL="514350" indent="-514350">
              <a:buAutoNum type="arabicPeriod"/>
            </a:pPr>
            <a:r>
              <a:rPr lang="en-US" sz="3200" dirty="0" err="1"/>
              <a:t>Pacce</a:t>
            </a:r>
            <a:r>
              <a:rPr lang="ru-RU" sz="3200" dirty="0" err="1"/>
              <a:t>янн</a:t>
            </a:r>
            <a:r>
              <a:rPr lang="en-US" sz="3200" dirty="0" err="1"/>
              <a:t>oe</a:t>
            </a:r>
            <a:r>
              <a:rPr lang="en-US" sz="3200" dirty="0"/>
              <a:t> </a:t>
            </a:r>
            <a:r>
              <a:rPr lang="ru-RU" sz="3200" dirty="0" err="1"/>
              <a:t>вним</a:t>
            </a:r>
            <a:r>
              <a:rPr lang="en-US" sz="3200" dirty="0"/>
              <a:t>a</a:t>
            </a:r>
            <a:r>
              <a:rPr lang="ru-RU" sz="3200" dirty="0"/>
              <a:t>ни</a:t>
            </a:r>
            <a:r>
              <a:rPr lang="en-US" sz="3200" dirty="0"/>
              <a:t>e</a:t>
            </a:r>
            <a:r>
              <a:rPr lang="ru-RU" sz="3200" dirty="0"/>
              <a:t>;</a:t>
            </a:r>
          </a:p>
          <a:p>
            <a:pPr marL="514350" indent="-514350">
              <a:buAutoNum type="arabicPeriod"/>
            </a:pPr>
            <a:r>
              <a:rPr lang="en-US" sz="3200" dirty="0"/>
              <a:t>C</a:t>
            </a:r>
            <a:r>
              <a:rPr lang="ru-RU" sz="3200" dirty="0"/>
              <a:t>в</a:t>
            </a:r>
            <a:r>
              <a:rPr lang="en-US" sz="3200" dirty="0" err="1"/>
              <a:t>epx</a:t>
            </a:r>
            <a:r>
              <a:rPr lang="ru-RU" sz="3200" dirty="0"/>
              <a:t>н</a:t>
            </a:r>
            <a:r>
              <a:rPr lang="en-US" sz="3200" dirty="0"/>
              <a:t>ac</a:t>
            </a:r>
            <a:r>
              <a:rPr lang="ru-RU" sz="3200" dirty="0"/>
              <a:t>т</a:t>
            </a:r>
            <a:r>
              <a:rPr lang="en-US" sz="3200" dirty="0" err="1"/>
              <a:t>opo</a:t>
            </a:r>
            <a:r>
              <a:rPr lang="ru-RU" sz="3200" dirty="0"/>
              <a:t>ж</a:t>
            </a:r>
            <a:r>
              <a:rPr lang="en-US" sz="3200" dirty="0"/>
              <a:t>e</a:t>
            </a:r>
            <a:r>
              <a:rPr lang="ru-RU" sz="3200" dirty="0" err="1"/>
              <a:t>нн</a:t>
            </a:r>
            <a:r>
              <a:rPr lang="en-US" sz="3200" dirty="0" err="1"/>
              <a:t>oc</a:t>
            </a:r>
            <a:r>
              <a:rPr lang="ru-RU" sz="3200" dirty="0" err="1"/>
              <a:t>ть</a:t>
            </a:r>
            <a:r>
              <a:rPr lang="ru-RU" sz="3200" dirty="0"/>
              <a:t>;</a:t>
            </a:r>
          </a:p>
          <a:p>
            <a:pPr marL="514350" indent="-514350">
              <a:buAutoNum type="arabicPeriod"/>
            </a:pPr>
            <a:r>
              <a:rPr lang="ru-RU" sz="3200" dirty="0"/>
              <a:t>Усиленная реакция на испуг.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4E61EB-9B67-127D-A28D-B17A746D516B}"/>
              </a:ext>
            </a:extLst>
          </p:cNvPr>
          <p:cNvSpPr txBox="1"/>
          <p:nvPr/>
        </p:nvSpPr>
        <p:spPr>
          <a:xfrm>
            <a:off x="755575" y="6437959"/>
            <a:ext cx="466344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ПТСР – </a:t>
            </a:r>
            <a:r>
              <a:rPr lang="ru-RU" sz="8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постравматическое</a:t>
            </a:r>
            <a:r>
              <a:rPr lang="ru-RU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стрессовое расстройство; </a:t>
            </a:r>
            <a:endParaRPr lang="en-US" sz="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C6B986-8F94-5BC9-9681-9CAC4370897B}"/>
              </a:ext>
            </a:extLst>
          </p:cNvPr>
          <p:cNvSpPr txBox="1"/>
          <p:nvPr/>
        </p:nvSpPr>
        <p:spPr>
          <a:xfrm>
            <a:off x="7884368" y="6376404"/>
            <a:ext cx="827584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" b="0" i="0" dirty="0">
                <a:effectLst/>
                <a:latin typeface="Lato" panose="020F0502020204030203" pitchFamily="34" charset="0"/>
              </a:rPr>
              <a:t>RUS1288642 (v1.0)</a:t>
            </a:r>
            <a:endParaRPr lang="ru-RU" sz="500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C5E1A957-2A7F-A354-9224-BD2CF853E8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838352" y="6478701"/>
            <a:ext cx="2103437" cy="16158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47688" indent="-27305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822325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096963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3716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28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86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743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2004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fld id="{64C7EE9B-F55C-4BDA-9491-8EF664EB9937}" type="slidenum">
              <a:rPr lang="ru-RU" altLang="ru-RU" sz="1050" smtClean="0">
                <a:solidFill>
                  <a:srgbClr val="898989"/>
                </a:solidFill>
              </a:rPr>
              <a:pPr algn="r">
                <a:spcBef>
                  <a:spcPct val="0"/>
                </a:spcBef>
                <a:buClrTx/>
                <a:buSzTx/>
                <a:buFontTx/>
                <a:buNone/>
              </a:pPr>
              <a:t>27</a:t>
            </a:fld>
            <a:endParaRPr lang="ru-RU" altLang="ru-RU" sz="105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700376"/>
      </p:ext>
    </p:extLst>
  </p:cSld>
  <p:clrMapOvr>
    <a:masterClrMapping/>
  </p:clrMapOvr>
  <p:transition spd="slow">
    <p:blinds dir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6400D168-2113-54C3-846F-3C4C565FD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dirty="0">
                <a:solidFill>
                  <a:srgbClr val="C00000"/>
                </a:solidFill>
              </a:rPr>
              <a:t>ПТСР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2AA00CE4-AEF2-1011-2778-3C5B795FECB6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pPr eaLnBrk="1" hangingPunct="1"/>
            <a:r>
              <a:rPr lang="ru-RU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Флэшбэк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внезапные болезненные погружения в прошлое, когда больной вновь и вновь переживает произошедшее так, как будто это случилось только сейчас. </a:t>
            </a:r>
          </a:p>
          <a:p>
            <a:pPr eaLnBrk="1" hangingPunct="1"/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состояние близко к синдромам помрачения сознания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CA4CAD6-D559-8B1B-9479-FFDC2283BE8D}"/>
              </a:ext>
            </a:extLst>
          </p:cNvPr>
          <p:cNvSpPr/>
          <p:nvPr/>
        </p:nvSpPr>
        <p:spPr>
          <a:xfrm>
            <a:off x="0" y="2349500"/>
            <a:ext cx="9144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8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Дифференциальная диагностика</a:t>
            </a:r>
          </a:p>
        </p:txBody>
      </p:sp>
      <p:sp>
        <p:nvSpPr>
          <p:cNvPr id="25605" name="Прямоугольник 6">
            <a:extLst>
              <a:ext uri="{FF2B5EF4-FFF2-40B4-BE49-F238E27FC236}">
                <a16:creationId xmlns:a16="http://schemas.microsoft.com/office/drawing/2014/main" id="{76121536-34E1-A1C7-75AA-9B8D42E0E0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568" y="3068638"/>
            <a:ext cx="828104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Паническое расстройство</a:t>
            </a:r>
          </a:p>
          <a:p>
            <a:pPr eaLnBrk="1" hangingPunct="1"/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Генерализованное тревожное расстройство</a:t>
            </a:r>
          </a:p>
          <a:p>
            <a:pPr eaLnBrk="1" hangingPunct="1"/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Депрессивный эпизод</a:t>
            </a:r>
          </a:p>
          <a:p>
            <a:pPr eaLnBrk="1" hangingPunct="1"/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Расстройства личности (</a:t>
            </a:r>
            <a:r>
              <a:rPr lang="ru-RU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диссоциальное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эмоционально-неустойчивое)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D7C4666-9AB1-499E-A6E0-200E228E3D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2621" y="6519446"/>
            <a:ext cx="24685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800" dirty="0">
                <a:latin typeface="Liberation Serif"/>
                <a:cs typeface="Calibri" panose="020F0502020204030204" pitchFamily="34" charset="0"/>
              </a:rPr>
              <a:t>Реверчук И.В., Лекции по психоневрологии, 2019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800" dirty="0">
              <a:latin typeface="Georgia" panose="02040502050405020303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8EF1B0-1F5B-1008-A64F-E02EBB15039F}"/>
              </a:ext>
            </a:extLst>
          </p:cNvPr>
          <p:cNvSpPr txBox="1"/>
          <p:nvPr/>
        </p:nvSpPr>
        <p:spPr>
          <a:xfrm>
            <a:off x="755575" y="6437959"/>
            <a:ext cx="466344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ПТСР – </a:t>
            </a:r>
            <a:r>
              <a:rPr lang="ru-RU" sz="8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постравматическое</a:t>
            </a:r>
            <a:r>
              <a:rPr lang="ru-RU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стрессовое расстройство; </a:t>
            </a:r>
            <a:endParaRPr lang="en-US" sz="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9AA8A2-C636-BAB0-309E-CFD87D26078D}"/>
              </a:ext>
            </a:extLst>
          </p:cNvPr>
          <p:cNvSpPr txBox="1"/>
          <p:nvPr/>
        </p:nvSpPr>
        <p:spPr>
          <a:xfrm>
            <a:off x="7884368" y="6376404"/>
            <a:ext cx="827584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" b="0" i="0" dirty="0">
                <a:effectLst/>
                <a:latin typeface="Lato" panose="020F0502020204030203" pitchFamily="34" charset="0"/>
              </a:rPr>
              <a:t>RUS1288642 (v1.0)</a:t>
            </a:r>
            <a:endParaRPr lang="ru-RU" sz="5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66673A-3126-A8A1-2548-AD43C4B93C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838352" y="6478701"/>
            <a:ext cx="2103437" cy="16158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47688" indent="-27305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822325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096963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3716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28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86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743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2004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fld id="{64C7EE9B-F55C-4BDA-9491-8EF664EB9937}" type="slidenum">
              <a:rPr lang="ru-RU" altLang="ru-RU" sz="1050" smtClean="0">
                <a:solidFill>
                  <a:srgbClr val="898989"/>
                </a:solidFill>
              </a:rPr>
              <a:pPr algn="r">
                <a:spcBef>
                  <a:spcPct val="0"/>
                </a:spcBef>
                <a:buClrTx/>
                <a:buSzTx/>
                <a:buFontTx/>
                <a:buNone/>
              </a:pPr>
              <a:t>28</a:t>
            </a:fld>
            <a:endParaRPr lang="ru-RU" altLang="ru-RU" sz="1050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 spd="slow">
    <p:blinds dir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ack and orange triangle&#10;&#10;Description automatically generated">
            <a:extLst>
              <a:ext uri="{FF2B5EF4-FFF2-40B4-BE49-F238E27FC236}">
                <a16:creationId xmlns:a16="http://schemas.microsoft.com/office/drawing/2014/main" id="{395F520F-0A9E-DF8F-6CF9-0650F5DFC7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043" y="1214268"/>
            <a:ext cx="5655444" cy="4879028"/>
          </a:xfrm>
          <a:prstGeom prst="rect">
            <a:avLst/>
          </a:prstGeom>
        </p:spPr>
      </p:pic>
      <p:sp>
        <p:nvSpPr>
          <p:cNvPr id="26626" name="Rectangle 5">
            <a:extLst>
              <a:ext uri="{FF2B5EF4-FFF2-40B4-BE49-F238E27FC236}">
                <a16:creationId xmlns:a16="http://schemas.microsoft.com/office/drawing/2014/main" id="{84FC09D3-396E-23DE-CFAB-744CFF786D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556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174692D-37B1-8A79-B082-394D663DC4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6071" y="6449340"/>
            <a:ext cx="24685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800" dirty="0">
                <a:latin typeface="Liberation Serif"/>
                <a:cs typeface="Calibri" panose="020F0502020204030204" pitchFamily="34" charset="0"/>
              </a:rPr>
              <a:t>Реверчук И.В., Лекции по психоневрологии, 2019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800" dirty="0">
              <a:latin typeface="Georgia" panose="02040502050405020303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84C4292-003E-962B-4E46-3FBA36B33A3A}"/>
              </a:ext>
            </a:extLst>
          </p:cNvPr>
          <p:cNvSpPr txBox="1">
            <a:spLocks/>
          </p:cNvSpPr>
          <p:nvPr/>
        </p:nvSpPr>
        <p:spPr>
          <a:xfrm>
            <a:off x="414017" y="346869"/>
            <a:ext cx="8569325" cy="77787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mbria" panose="02040503050406030204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mbria" panose="02040503050406030204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mbria" panose="02040503050406030204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mbria" panose="02040503050406030204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mbria" panose="02040503050406030204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mbria" panose="02040503050406030204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mbria" panose="02040503050406030204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mbria" panose="02040503050406030204" pitchFamily="18" charset="0"/>
              </a:defRPr>
            </a:lvl9pPr>
          </a:lstStyle>
          <a:p>
            <a:pPr eaLnBrk="1" hangingPunct="1"/>
            <a:r>
              <a:rPr lang="ru-RU" altLang="ru-RU" sz="3800" dirty="0"/>
              <a:t>ПТСР: типология расстройства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C9C2B8E-35E8-472E-E1B9-73B09C5AFDB0}"/>
              </a:ext>
            </a:extLst>
          </p:cNvPr>
          <p:cNvGrpSpPr/>
          <p:nvPr/>
        </p:nvGrpSpPr>
        <p:grpSpPr>
          <a:xfrm>
            <a:off x="251521" y="3036167"/>
            <a:ext cx="1283881" cy="1138783"/>
            <a:chOff x="683568" y="2780928"/>
            <a:chExt cx="1584176" cy="1296144"/>
          </a:xfrm>
          <a:solidFill>
            <a:srgbClr val="FF9933"/>
          </a:solidFill>
        </p:grpSpPr>
        <p:sp>
          <p:nvSpPr>
            <p:cNvPr id="4" name="Arrow: Striped Right 3">
              <a:extLst>
                <a:ext uri="{FF2B5EF4-FFF2-40B4-BE49-F238E27FC236}">
                  <a16:creationId xmlns:a16="http://schemas.microsoft.com/office/drawing/2014/main" id="{B80AE7B7-4353-BD40-A003-C2A6CAE9A144}"/>
                </a:ext>
              </a:extLst>
            </p:cNvPr>
            <p:cNvSpPr/>
            <p:nvPr/>
          </p:nvSpPr>
          <p:spPr>
            <a:xfrm>
              <a:off x="683568" y="2780928"/>
              <a:ext cx="1584176" cy="1296144"/>
            </a:xfrm>
            <a:prstGeom prst="stripedRightArrow">
              <a:avLst>
                <a:gd name="adj1" fmla="val 50000"/>
                <a:gd name="adj2" fmla="val 46081"/>
              </a:avLst>
            </a:prstGeom>
            <a:grpFill/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AA55C22-2898-93AA-761A-A65CA41FF3F6}"/>
                </a:ext>
              </a:extLst>
            </p:cNvPr>
            <p:cNvSpPr txBox="1"/>
            <p:nvPr/>
          </p:nvSpPr>
          <p:spPr>
            <a:xfrm>
              <a:off x="722761" y="3212976"/>
              <a:ext cx="1332148" cy="385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травма</a:t>
              </a:r>
              <a:endPara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1" name="Picture 10" descr="A red triangle in black and red&#10;&#10;Description automatically generated">
            <a:extLst>
              <a:ext uri="{FF2B5EF4-FFF2-40B4-BE49-F238E27FC236}">
                <a16:creationId xmlns:a16="http://schemas.microsoft.com/office/drawing/2014/main" id="{43FF590A-5166-7D91-8473-751C1E8492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06"/>
          <a:stretch/>
        </p:blipFill>
        <p:spPr>
          <a:xfrm>
            <a:off x="3294400" y="1277455"/>
            <a:ext cx="2008671" cy="4741071"/>
          </a:xfrm>
          <a:prstGeom prst="rect">
            <a:avLst/>
          </a:prstGeom>
        </p:spPr>
      </p:pic>
      <p:pic>
        <p:nvPicPr>
          <p:cNvPr id="13" name="Picture 12" descr="A black and purple triangle&#10;&#10;Description automatically generated">
            <a:extLst>
              <a:ext uri="{FF2B5EF4-FFF2-40B4-BE49-F238E27FC236}">
                <a16:creationId xmlns:a16="http://schemas.microsoft.com/office/drawing/2014/main" id="{F2E4C198-7298-331E-2484-150937C618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75" r="30495"/>
          <a:stretch/>
        </p:blipFill>
        <p:spPr>
          <a:xfrm>
            <a:off x="5303070" y="1284803"/>
            <a:ext cx="1872117" cy="474107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D3B2151-A43A-E7AB-B7A1-5EE7ED12155A}"/>
              </a:ext>
            </a:extLst>
          </p:cNvPr>
          <p:cNvSpPr txBox="1"/>
          <p:nvPr/>
        </p:nvSpPr>
        <p:spPr>
          <a:xfrm>
            <a:off x="3862911" y="3470672"/>
            <a:ext cx="2600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острое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F38B420-743C-4132-517F-5892A6503D31}"/>
              </a:ext>
            </a:extLst>
          </p:cNvPr>
          <p:cNvSpPr txBox="1"/>
          <p:nvPr/>
        </p:nvSpPr>
        <p:spPr>
          <a:xfrm>
            <a:off x="5283573" y="3470672"/>
            <a:ext cx="2600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хроническое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879BBD5-D37D-15E4-514E-0FC1005DF20C}"/>
              </a:ext>
            </a:extLst>
          </p:cNvPr>
          <p:cNvSpPr txBox="1"/>
          <p:nvPr/>
        </p:nvSpPr>
        <p:spPr>
          <a:xfrm>
            <a:off x="7155781" y="3470672"/>
            <a:ext cx="2600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отсроченное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E60D601-7B11-92F4-9A9D-2C5712B0378E}"/>
              </a:ext>
            </a:extLst>
          </p:cNvPr>
          <p:cNvCxnSpPr/>
          <p:nvPr/>
        </p:nvCxnSpPr>
        <p:spPr>
          <a:xfrm>
            <a:off x="1534847" y="1379738"/>
            <a:ext cx="0" cy="453650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5189077-8B67-8B48-862A-489C5F29DE03}"/>
              </a:ext>
            </a:extLst>
          </p:cNvPr>
          <p:cNvCxnSpPr/>
          <p:nvPr/>
        </p:nvCxnSpPr>
        <p:spPr>
          <a:xfrm>
            <a:off x="5303071" y="1268760"/>
            <a:ext cx="0" cy="453650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42FB546-C9F2-5CAE-CD8F-4D2A3830423B}"/>
              </a:ext>
            </a:extLst>
          </p:cNvPr>
          <p:cNvCxnSpPr/>
          <p:nvPr/>
        </p:nvCxnSpPr>
        <p:spPr>
          <a:xfrm>
            <a:off x="7190485" y="1268760"/>
            <a:ext cx="0" cy="453650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322310A-C046-AD6B-0613-85966E902962}"/>
              </a:ext>
            </a:extLst>
          </p:cNvPr>
          <p:cNvCxnSpPr/>
          <p:nvPr/>
        </p:nvCxnSpPr>
        <p:spPr>
          <a:xfrm>
            <a:off x="3286847" y="1379738"/>
            <a:ext cx="0" cy="453650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04849222-DC23-E6AB-F2F9-AF770036041D}"/>
              </a:ext>
            </a:extLst>
          </p:cNvPr>
          <p:cNvSpPr txBox="1"/>
          <p:nvPr/>
        </p:nvSpPr>
        <p:spPr>
          <a:xfrm>
            <a:off x="379359" y="5579592"/>
            <a:ext cx="1933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t, </a:t>
            </a:r>
            <a:r>
              <a:rPr lang="ru-RU" i="1" dirty="0"/>
              <a:t>время</a:t>
            </a:r>
            <a:endParaRPr lang="en-US" i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5E31381-CB68-D50E-1B23-B1E4AADE168B}"/>
              </a:ext>
            </a:extLst>
          </p:cNvPr>
          <p:cNvSpPr txBox="1"/>
          <p:nvPr/>
        </p:nvSpPr>
        <p:spPr>
          <a:xfrm>
            <a:off x="1704857" y="5353719"/>
            <a:ext cx="1933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N</a:t>
            </a:r>
            <a:r>
              <a:rPr lang="ru-RU" i="1" dirty="0"/>
              <a:t> недель -</a:t>
            </a:r>
          </a:p>
          <a:p>
            <a:r>
              <a:rPr lang="ru-RU" i="1" dirty="0"/>
              <a:t>3 месяца</a:t>
            </a:r>
            <a:endParaRPr lang="en-US" i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61F3721-7290-9BFB-0256-A5BA093FF8A8}"/>
              </a:ext>
            </a:extLst>
          </p:cNvPr>
          <p:cNvSpPr txBox="1"/>
          <p:nvPr/>
        </p:nvSpPr>
        <p:spPr>
          <a:xfrm>
            <a:off x="3550932" y="5579592"/>
            <a:ext cx="1933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/>
              <a:t>3 месяца</a:t>
            </a:r>
            <a:endParaRPr lang="en-US" i="1" dirty="0"/>
          </a:p>
        </p:txBody>
      </p:sp>
      <p:sp>
        <p:nvSpPr>
          <p:cNvPr id="26625" name="TextBox 26624">
            <a:extLst>
              <a:ext uri="{FF2B5EF4-FFF2-40B4-BE49-F238E27FC236}">
                <a16:creationId xmlns:a16="http://schemas.microsoft.com/office/drawing/2014/main" id="{96356B98-E3EC-C1A8-8C33-E08710F7E2F5}"/>
              </a:ext>
            </a:extLst>
          </p:cNvPr>
          <p:cNvSpPr txBox="1"/>
          <p:nvPr/>
        </p:nvSpPr>
        <p:spPr>
          <a:xfrm>
            <a:off x="5495084" y="5579592"/>
            <a:ext cx="1933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/>
              <a:t>3 месяца</a:t>
            </a:r>
            <a:endParaRPr lang="en-US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215258-5A35-97D5-50AA-3233EB70C3EE}"/>
              </a:ext>
            </a:extLst>
          </p:cNvPr>
          <p:cNvSpPr txBox="1"/>
          <p:nvPr/>
        </p:nvSpPr>
        <p:spPr>
          <a:xfrm>
            <a:off x="755575" y="6437959"/>
            <a:ext cx="466344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ПТСР – </a:t>
            </a:r>
            <a:r>
              <a:rPr lang="ru-RU" sz="8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постравматическое</a:t>
            </a:r>
            <a:r>
              <a:rPr lang="ru-RU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стрессовое расстройство; </a:t>
            </a:r>
            <a:endParaRPr lang="en-US" sz="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501D52-515C-F061-B709-F2160FE2DADC}"/>
              </a:ext>
            </a:extLst>
          </p:cNvPr>
          <p:cNvSpPr txBox="1"/>
          <p:nvPr/>
        </p:nvSpPr>
        <p:spPr>
          <a:xfrm>
            <a:off x="7884368" y="6376404"/>
            <a:ext cx="827584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" b="0" i="0" dirty="0">
                <a:effectLst/>
                <a:latin typeface="Lato" panose="020F0502020204030203" pitchFamily="34" charset="0"/>
              </a:rPr>
              <a:t>RUS1288642 (v1.0)</a:t>
            </a:r>
            <a:endParaRPr lang="ru-RU" sz="500" dirty="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F9A64E35-297B-F7CF-55BC-31AE879D66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838352" y="6478701"/>
            <a:ext cx="2103437" cy="16158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47688" indent="-27305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822325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096963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3716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28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86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743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2004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fld id="{64C7EE9B-F55C-4BDA-9491-8EF664EB9937}" type="slidenum">
              <a:rPr lang="ru-RU" altLang="ru-RU" sz="1050" smtClean="0">
                <a:solidFill>
                  <a:srgbClr val="898989"/>
                </a:solidFill>
              </a:rPr>
              <a:pPr algn="r">
                <a:spcBef>
                  <a:spcPct val="0"/>
                </a:spcBef>
                <a:buClrTx/>
                <a:buSzTx/>
                <a:buFontTx/>
                <a:buNone/>
              </a:pPr>
              <a:t>29</a:t>
            </a:fld>
            <a:endParaRPr lang="ru-RU" altLang="ru-RU" sz="1050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 spd="slow">
    <p:blinds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CE311382-3891-1013-7EEB-CAD5891FD2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83363" y="6378575"/>
            <a:ext cx="2103437" cy="342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47688" indent="-27305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822325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096963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3716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28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86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743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2004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fld id="{64C7EE9B-F55C-4BDA-9491-8EF664EB9937}" type="slidenum">
              <a:rPr lang="ru-RU" altLang="ru-RU" sz="1800" smtClean="0">
                <a:solidFill>
                  <a:srgbClr val="898989"/>
                </a:solidFill>
              </a:rPr>
              <a:pPr algn="r">
                <a:spcBef>
                  <a:spcPct val="0"/>
                </a:spcBef>
                <a:buClrTx/>
                <a:buSzTx/>
                <a:buFontTx/>
                <a:buNone/>
              </a:pPr>
              <a:t>3</a:t>
            </a:fld>
            <a:endParaRPr lang="ru-RU" altLang="ru-RU" sz="1800" dirty="0">
              <a:solidFill>
                <a:srgbClr val="898989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07105B5-77BA-7CCE-A0AC-BBE372B0FA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964" y="6552198"/>
            <a:ext cx="24685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800" dirty="0">
                <a:latin typeface="Liberation Serif"/>
                <a:cs typeface="Calibri" panose="020F0502020204030204" pitchFamily="34" charset="0"/>
              </a:rPr>
              <a:t>Реверчук И.В., Лекции по психоневрологии, 2019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800" dirty="0">
              <a:latin typeface="Georgia" panose="02040502050405020303" pitchFamily="18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4CB9534-0D89-93F9-EFFE-0F2E48F5582D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0"/>
            <a:ext cx="7772400" cy="14478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mbria" panose="02040503050406030204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mbria" panose="02040503050406030204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mbria" panose="02040503050406030204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mbria" panose="02040503050406030204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mbria" panose="02040503050406030204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mbria" panose="02040503050406030204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mbria" panose="02040503050406030204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mbria" panose="02040503050406030204" pitchFamily="18" charset="0"/>
              </a:defRPr>
            </a:lvl9pPr>
          </a:lstStyle>
          <a:p>
            <a:pPr algn="ctr" eaLnBrk="1" hangingPunct="1">
              <a:defRPr/>
            </a:pPr>
            <a:r>
              <a:rPr lang="ru-RU" sz="2800" dirty="0">
                <a:solidFill>
                  <a:srgbClr val="FF0000"/>
                </a:solidFill>
                <a:cs typeface="Times New Roman" pitchFamily="18" charset="0"/>
              </a:rPr>
              <a:t>Психические расстройства, обусловленные стрессовыми воздействиями</a:t>
            </a:r>
            <a:endParaRPr lang="en-US" sz="2800" dirty="0">
              <a:solidFill>
                <a:srgbClr val="FF0000"/>
              </a:solidFill>
              <a:cs typeface="Times New Roman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C4E8CB1-E32D-BFF6-588B-A379C15DBFDD}"/>
              </a:ext>
            </a:extLst>
          </p:cNvPr>
          <p:cNvGrpSpPr/>
          <p:nvPr/>
        </p:nvGrpSpPr>
        <p:grpSpPr>
          <a:xfrm>
            <a:off x="467544" y="1166019"/>
            <a:ext cx="9144000" cy="5066565"/>
            <a:chOff x="467544" y="1166019"/>
            <a:chExt cx="9144000" cy="5066565"/>
          </a:xfrm>
        </p:grpSpPr>
        <p:sp>
          <p:nvSpPr>
            <p:cNvPr id="6" name="Rectangle 2">
              <a:extLst>
                <a:ext uri="{FF2B5EF4-FFF2-40B4-BE49-F238E27FC236}">
                  <a16:creationId xmlns:a16="http://schemas.microsoft.com/office/drawing/2014/main" id="{02635E3A-52D5-AB78-DC50-7781231BDF50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467544" y="1166019"/>
              <a:ext cx="9144000" cy="4525962"/>
            </a:xfrm>
            <a:prstGeom prst="rect">
              <a:avLst/>
            </a:prstGeom>
          </p:spPr>
          <p:txBody>
            <a:bodyPr/>
            <a:lstStyle>
              <a:lvl1pPr marL="273050" indent="-273050" algn="l" rtl="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3" panose="05040102010807070707" pitchFamily="18" charset="2"/>
                <a:buChar char="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7688" indent="-273050" algn="l" rtl="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chemeClr val="accent2"/>
                </a:buClr>
                <a:buSzPct val="76000"/>
                <a:buFont typeface="Wingdings 3" panose="05040102010807070707" pitchFamily="18" charset="2"/>
                <a:buChar char=""/>
                <a:defRPr sz="23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22325" indent="-228600" algn="l" rtl="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BCBCBC"/>
                </a:buClr>
                <a:buSzPct val="76000"/>
                <a:buFont typeface="Wingdings 3" panose="05040102010807070707" pitchFamily="18" charset="2"/>
                <a:buChar char="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96963" indent="-228600" algn="l" rtl="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8BA2B4"/>
                </a:buClr>
                <a:buSzPct val="70000"/>
                <a:buFont typeface="Wingdings" panose="05000000000000000000" pitchFamily="2" charset="2"/>
                <a:buChar char="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-228600" algn="l" rtl="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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45920" indent="-182880" algn="l" rtl="0" eaLnBrk="1" latinLnBrk="0" hangingPunct="1">
                <a:spcBef>
                  <a:spcPts val="300"/>
                </a:spcBef>
                <a:buClr>
                  <a:srgbClr val="9FB8CD">
                    <a:shade val="75000"/>
                  </a:srgbClr>
                </a:buClr>
                <a:buSzPct val="75000"/>
                <a:buFont typeface="Wingdings 3"/>
                <a:buChar char=""/>
                <a:defRPr kumimoji="0" lang="en-US" sz="16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800" indent="-182880" algn="l" rtl="0" eaLnBrk="1" latinLnBrk="0" hangingPunct="1">
                <a:spcBef>
                  <a:spcPts val="300"/>
                </a:spcBef>
                <a:buClr>
                  <a:srgbClr val="727CA3">
                    <a:shade val="75000"/>
                  </a:srgbClr>
                </a:buClr>
                <a:buSzPct val="75000"/>
                <a:buFont typeface="Wingdings 3"/>
                <a:buChar char=""/>
                <a:defRPr kumimoji="0" lang="en-US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11680" indent="-182880" algn="l" rtl="0" eaLnBrk="1" latinLnBrk="0" hangingPunct="1">
                <a:spcBef>
                  <a:spcPts val="300"/>
                </a:spcBef>
                <a:buClr>
                  <a:prstClr val="white">
                    <a:shade val="50000"/>
                  </a:prstClr>
                </a:buClr>
                <a:buSzPct val="75000"/>
                <a:buFont typeface="Wingdings 3"/>
                <a:buChar char=""/>
                <a:defRPr kumimoji="0" lang="en-US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194560" indent="-182880" algn="l" rtl="0" eaLnBrk="1" latinLnBrk="0" hangingPunct="1">
                <a:spcBef>
                  <a:spcPts val="300"/>
                </a:spcBef>
                <a:buClr>
                  <a:srgbClr val="9FB8CD"/>
                </a:buClr>
                <a:buSzPct val="75000"/>
                <a:buFont typeface="Wingdings 3"/>
                <a:buChar char=""/>
                <a:defRPr kumimoji="0" lang="en-US" sz="12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eaLnBrk="1" hangingPunct="1">
                <a:lnSpc>
                  <a:spcPct val="75000"/>
                </a:lnSpc>
                <a:buSzPct val="120000"/>
                <a:buNone/>
              </a:pPr>
              <a:r>
                <a:rPr lang="ru-RU" altLang="ru-RU" sz="2000" b="1" dirty="0">
                  <a:solidFill>
                    <a:srgbClr val="FF0000"/>
                  </a:solidFill>
                </a:rPr>
                <a:t>РЕАКЦИИ</a:t>
              </a:r>
            </a:p>
            <a:p>
              <a:pPr marL="0" indent="0" eaLnBrk="1" hangingPunct="1">
                <a:lnSpc>
                  <a:spcPct val="75000"/>
                </a:lnSpc>
                <a:buSzPct val="120000"/>
                <a:buNone/>
              </a:pPr>
              <a:r>
                <a:rPr lang="ru-RU" altLang="ru-RU" sz="2000" b="1" dirty="0">
                  <a:solidFill>
                    <a:srgbClr val="7030A0"/>
                  </a:solidFill>
                </a:rPr>
                <a:t>Острые реакции на стресс (реакции тревоги) протекающие с:</a:t>
              </a:r>
            </a:p>
            <a:p>
              <a:pPr eaLnBrk="1" hangingPunct="1">
                <a:lnSpc>
                  <a:spcPct val="75000"/>
                </a:lnSpc>
                <a:buSzPct val="120000"/>
                <a:buFont typeface="Arial" panose="020B0604020202020204" pitchFamily="34" charset="0"/>
                <a:buChar char="•"/>
              </a:pPr>
              <a:r>
                <a:rPr lang="ru-RU" altLang="ru-RU" sz="2000" b="1" dirty="0">
                  <a:solidFill>
                    <a:srgbClr val="002060"/>
                  </a:solidFill>
                </a:rPr>
                <a:t>Моторным возбуждением</a:t>
              </a:r>
            </a:p>
            <a:p>
              <a:pPr eaLnBrk="1" hangingPunct="1">
                <a:lnSpc>
                  <a:spcPct val="75000"/>
                </a:lnSpc>
                <a:buSzPct val="120000"/>
                <a:buFont typeface="Arial" panose="020B0604020202020204" pitchFamily="34" charset="0"/>
                <a:buChar char="•"/>
              </a:pPr>
              <a:r>
                <a:rPr lang="ru-RU" altLang="ru-RU" sz="2000" b="1" dirty="0">
                  <a:solidFill>
                    <a:srgbClr val="002060"/>
                  </a:solidFill>
                </a:rPr>
                <a:t>Заторможенностью</a:t>
              </a:r>
            </a:p>
            <a:p>
              <a:pPr eaLnBrk="1" hangingPunct="1">
                <a:lnSpc>
                  <a:spcPct val="75000"/>
                </a:lnSpc>
                <a:buSzPct val="120000"/>
                <a:buFont typeface="Arial" panose="020B0604020202020204" pitchFamily="34" charset="0"/>
                <a:buChar char="•"/>
              </a:pPr>
              <a:r>
                <a:rPr lang="ru-RU" altLang="ru-RU" sz="2000" b="1" dirty="0">
                  <a:solidFill>
                    <a:srgbClr val="002060"/>
                  </a:solidFill>
                </a:rPr>
                <a:t>Вегетативными дисфункциями</a:t>
              </a:r>
            </a:p>
            <a:p>
              <a:pPr eaLnBrk="1" hangingPunct="1">
                <a:lnSpc>
                  <a:spcPct val="75000"/>
                </a:lnSpc>
                <a:buSzPct val="120000"/>
              </a:pPr>
              <a:endParaRPr lang="ru-RU" altLang="ru-RU" sz="2000" b="1" dirty="0">
                <a:solidFill>
                  <a:srgbClr val="002060"/>
                </a:solidFill>
              </a:endParaRPr>
            </a:p>
            <a:p>
              <a:pPr marL="0" indent="0" eaLnBrk="1" hangingPunct="1">
                <a:lnSpc>
                  <a:spcPct val="75000"/>
                </a:lnSpc>
                <a:buSzPct val="120000"/>
                <a:buNone/>
              </a:pPr>
              <a:r>
                <a:rPr lang="ru-RU" altLang="ru-RU" sz="2000" b="1" dirty="0">
                  <a:solidFill>
                    <a:srgbClr val="FF0000"/>
                  </a:solidFill>
                </a:rPr>
                <a:t>СОСТОЯНИЯ</a:t>
              </a:r>
            </a:p>
            <a:p>
              <a:pPr marL="0" indent="0" eaLnBrk="1" hangingPunct="1">
                <a:lnSpc>
                  <a:spcPct val="75000"/>
                </a:lnSpc>
                <a:buSzPct val="120000"/>
                <a:buNone/>
              </a:pPr>
              <a:r>
                <a:rPr lang="ru-RU" altLang="ru-RU" sz="2000" b="1" dirty="0">
                  <a:solidFill>
                    <a:srgbClr val="7030A0"/>
                  </a:solidFill>
                </a:rPr>
                <a:t>Расстройства адаптации невротического уровня</a:t>
              </a:r>
            </a:p>
            <a:p>
              <a:pPr marL="0" indent="0" eaLnBrk="1" hangingPunct="1">
                <a:lnSpc>
                  <a:spcPct val="75000"/>
                </a:lnSpc>
                <a:buSzPct val="120000"/>
                <a:buNone/>
              </a:pPr>
              <a:endParaRPr lang="ru-RU" altLang="ru-RU" sz="2000" b="1" dirty="0">
                <a:solidFill>
                  <a:srgbClr val="7030A0"/>
                </a:solidFill>
              </a:endParaRPr>
            </a:p>
            <a:p>
              <a:pPr marL="0" indent="0" eaLnBrk="1" hangingPunct="1">
                <a:lnSpc>
                  <a:spcPct val="75000"/>
                </a:lnSpc>
                <a:buSzPct val="120000"/>
                <a:buNone/>
              </a:pPr>
              <a:endParaRPr lang="ru-RU" altLang="ru-RU" sz="2000" b="1" dirty="0">
                <a:solidFill>
                  <a:srgbClr val="7030A0"/>
                </a:solidFill>
              </a:endParaRPr>
            </a:p>
            <a:p>
              <a:pPr marL="0" indent="0" eaLnBrk="1" hangingPunct="1">
                <a:lnSpc>
                  <a:spcPct val="75000"/>
                </a:lnSpc>
                <a:buSzPct val="120000"/>
                <a:buNone/>
              </a:pPr>
              <a:endParaRPr lang="ru-RU" altLang="ru-RU" sz="2000" b="1" dirty="0">
                <a:solidFill>
                  <a:srgbClr val="7030A0"/>
                </a:solidFill>
              </a:endParaRPr>
            </a:p>
            <a:p>
              <a:pPr marL="0" indent="0" eaLnBrk="1" hangingPunct="1">
                <a:lnSpc>
                  <a:spcPct val="75000"/>
                </a:lnSpc>
                <a:buSzPct val="120000"/>
                <a:buNone/>
              </a:pPr>
              <a:endParaRPr lang="ru-RU" altLang="ru-RU" sz="2000" b="1" dirty="0">
                <a:solidFill>
                  <a:srgbClr val="7030A0"/>
                </a:solidFill>
              </a:endParaRPr>
            </a:p>
            <a:p>
              <a:pPr marL="0" indent="0" eaLnBrk="1" hangingPunct="1">
                <a:lnSpc>
                  <a:spcPct val="75000"/>
                </a:lnSpc>
                <a:buSzPct val="120000"/>
                <a:buNone/>
              </a:pPr>
              <a:r>
                <a:rPr lang="ru-RU" altLang="ru-RU" sz="2000" b="1" dirty="0">
                  <a:solidFill>
                    <a:srgbClr val="FF0000"/>
                  </a:solidFill>
                </a:rPr>
                <a:t>ПАТОЛОГИЧЕСКИЕ РАЗВИТИЯ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B1B6F8B-D2BC-6719-8A1C-97455084ADF9}"/>
                </a:ext>
              </a:extLst>
            </p:cNvPr>
            <p:cNvSpPr txBox="1"/>
            <p:nvPr/>
          </p:nvSpPr>
          <p:spPr>
            <a:xfrm>
              <a:off x="573212" y="3609429"/>
              <a:ext cx="345638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ru-RU" sz="2000" b="1" dirty="0">
                  <a:solidFill>
                    <a:srgbClr val="002060"/>
                  </a:solidFill>
                  <a:latin typeface="+mn-lt"/>
                </a:rPr>
                <a:t>Тревожно-</a:t>
              </a:r>
              <a:r>
                <a:rPr lang="ru-RU" sz="2000" b="1" dirty="0" err="1">
                  <a:solidFill>
                    <a:srgbClr val="002060"/>
                  </a:solidFill>
                  <a:latin typeface="+mn-lt"/>
                </a:rPr>
                <a:t>фобическое</a:t>
              </a:r>
              <a:r>
                <a:rPr lang="ru-RU" sz="2000" b="1" dirty="0">
                  <a:solidFill>
                    <a:srgbClr val="002060"/>
                  </a:solidFill>
                  <a:latin typeface="+mn-lt"/>
                </a:rPr>
                <a:t> </a:t>
              </a:r>
            </a:p>
            <a:p>
              <a:pPr marL="342900" indent="-342900"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ru-RU" sz="2000" b="1" dirty="0">
                  <a:solidFill>
                    <a:srgbClr val="002060"/>
                  </a:solidFill>
                  <a:latin typeface="+mn-lt"/>
                </a:rPr>
                <a:t>Паническое </a:t>
              </a:r>
            </a:p>
            <a:p>
              <a:pPr marL="342900" indent="-342900"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ru-RU" sz="2000" b="1" dirty="0">
                  <a:solidFill>
                    <a:srgbClr val="002060"/>
                  </a:solidFill>
                  <a:latin typeface="+mn-lt"/>
                </a:rPr>
                <a:t>Тревожно-депрессивное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953BBB6-98A0-98FC-2C76-1569832C4EAB}"/>
                </a:ext>
              </a:extLst>
            </p:cNvPr>
            <p:cNvSpPr txBox="1"/>
            <p:nvPr/>
          </p:nvSpPr>
          <p:spPr>
            <a:xfrm>
              <a:off x="4218112" y="3609429"/>
              <a:ext cx="40324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ru-RU" sz="2000" b="1" dirty="0" err="1">
                  <a:solidFill>
                    <a:srgbClr val="002060"/>
                  </a:solidFill>
                  <a:latin typeface="+mn-lt"/>
                </a:rPr>
                <a:t>Дистимическое</a:t>
              </a:r>
              <a:r>
                <a:rPr lang="ru-RU" sz="2000" b="1" dirty="0">
                  <a:solidFill>
                    <a:srgbClr val="002060"/>
                  </a:solidFill>
                  <a:latin typeface="+mn-lt"/>
                </a:rPr>
                <a:t> </a:t>
              </a:r>
            </a:p>
            <a:p>
              <a:pPr marL="342900" indent="-342900"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ru-RU" sz="2000" b="1" dirty="0">
                  <a:solidFill>
                    <a:srgbClr val="002060"/>
                  </a:solidFill>
                  <a:latin typeface="+mn-lt"/>
                </a:rPr>
                <a:t>Обсессивно-</a:t>
              </a:r>
              <a:r>
                <a:rPr lang="ru-RU" sz="2000" b="1" dirty="0" err="1">
                  <a:solidFill>
                    <a:srgbClr val="002060"/>
                  </a:solidFill>
                  <a:latin typeface="+mn-lt"/>
                </a:rPr>
                <a:t>компульсивное</a:t>
              </a:r>
              <a:endParaRPr lang="ru-RU" sz="2000" b="1" dirty="0">
                <a:solidFill>
                  <a:srgbClr val="002060"/>
                </a:solidFill>
                <a:latin typeface="+mn-lt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C514EB5-C9A3-98A5-C41A-7CF4145E52F0}"/>
                </a:ext>
              </a:extLst>
            </p:cNvPr>
            <p:cNvSpPr txBox="1"/>
            <p:nvPr/>
          </p:nvSpPr>
          <p:spPr>
            <a:xfrm>
              <a:off x="573212" y="5216921"/>
              <a:ext cx="345638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ru-RU" sz="2000" b="1" dirty="0">
                  <a:solidFill>
                    <a:srgbClr val="002060"/>
                  </a:solidFill>
                  <a:latin typeface="+mn-lt"/>
                </a:rPr>
                <a:t>Невротическое</a:t>
              </a:r>
            </a:p>
            <a:p>
              <a:pPr marL="342900" indent="-342900"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ru-RU" sz="2000" b="1" dirty="0" err="1">
                  <a:solidFill>
                    <a:srgbClr val="002060"/>
                  </a:solidFill>
                  <a:latin typeface="+mn-lt"/>
                </a:rPr>
                <a:t>Патохарактерологическое</a:t>
              </a:r>
              <a:endParaRPr lang="ru-RU" sz="2000" b="1" dirty="0">
                <a:solidFill>
                  <a:srgbClr val="002060"/>
                </a:solidFill>
                <a:latin typeface="+mn-lt"/>
              </a:endParaRPr>
            </a:p>
            <a:p>
              <a:pPr marL="342900" indent="-342900"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ru-RU" sz="2000" b="1" dirty="0">
                  <a:solidFill>
                    <a:srgbClr val="002060"/>
                  </a:solidFill>
                  <a:latin typeface="+mn-lt"/>
                </a:rPr>
                <a:t>Психосоматическое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AB46C81-D1F4-5527-1475-783F35E42780}"/>
                </a:ext>
              </a:extLst>
            </p:cNvPr>
            <p:cNvSpPr txBox="1"/>
            <p:nvPr/>
          </p:nvSpPr>
          <p:spPr>
            <a:xfrm>
              <a:off x="4218112" y="5216921"/>
              <a:ext cx="486003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ru-RU" sz="2000" b="1" dirty="0">
                  <a:solidFill>
                    <a:srgbClr val="002060"/>
                  </a:solidFill>
                  <a:latin typeface="+mn-lt"/>
                </a:rPr>
                <a:t>Посттравматическое стрессовое расстройство  (ПТСР)</a:t>
              </a:r>
            </a:p>
            <a:p>
              <a:pPr marL="342900" indent="-342900"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ru-RU" sz="2000" b="1" dirty="0">
                  <a:solidFill>
                    <a:srgbClr val="002060"/>
                  </a:solidFill>
                  <a:latin typeface="+mn-lt"/>
                </a:rPr>
                <a:t>Социальное-стрессовое расстройство</a:t>
              </a:r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0C29CE-6B18-903F-7512-610F213BB57D}"/>
              </a:ext>
            </a:extLst>
          </p:cNvPr>
          <p:cNvCxnSpPr/>
          <p:nvPr/>
        </p:nvCxnSpPr>
        <p:spPr>
          <a:xfrm>
            <a:off x="573212" y="2780928"/>
            <a:ext cx="6951116" cy="0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D0B8376-DEAA-A8A8-2F78-7B1E8DAD9FD7}"/>
              </a:ext>
            </a:extLst>
          </p:cNvPr>
          <p:cNvCxnSpPr/>
          <p:nvPr/>
        </p:nvCxnSpPr>
        <p:spPr>
          <a:xfrm>
            <a:off x="573212" y="4725144"/>
            <a:ext cx="6951116" cy="0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71C3CEC-C73B-D537-11BA-ABAB2B209E8F}"/>
              </a:ext>
            </a:extLst>
          </p:cNvPr>
          <p:cNvSpPr txBox="1"/>
          <p:nvPr/>
        </p:nvSpPr>
        <p:spPr>
          <a:xfrm>
            <a:off x="8316416" y="6721475"/>
            <a:ext cx="827584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" b="0" i="0" dirty="0">
                <a:effectLst/>
                <a:latin typeface="Lato" panose="020F0502020204030203" pitchFamily="34" charset="0"/>
              </a:rPr>
              <a:t>RUS1288642 (v1.0)</a:t>
            </a:r>
            <a:endParaRPr lang="ru-RU" sz="500" dirty="0"/>
          </a:p>
        </p:txBody>
      </p:sp>
    </p:spTree>
    <p:extLst>
      <p:ext uri="{BB962C8B-B14F-4D97-AF65-F5344CB8AC3E}">
        <p14:creationId xmlns:p14="http://schemas.microsoft.com/office/powerpoint/2010/main" val="3206003121"/>
      </p:ext>
    </p:extLst>
  </p:cSld>
  <p:clrMapOvr>
    <a:masterClrMapping/>
  </p:clrMapOvr>
  <p:transition spd="slow">
    <p:blinds dir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5">
            <a:extLst>
              <a:ext uri="{FF2B5EF4-FFF2-40B4-BE49-F238E27FC236}">
                <a16:creationId xmlns:a16="http://schemas.microsoft.com/office/drawing/2014/main" id="{37DF8E2B-A0E6-CD97-5DC3-9C6289DBD3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556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28675" name="Picture 4" descr="slide16.GIF (89259 bytes)">
            <a:extLst>
              <a:ext uri="{FF2B5EF4-FFF2-40B4-BE49-F238E27FC236}">
                <a16:creationId xmlns:a16="http://schemas.microsoft.com/office/drawing/2014/main" id="{8BE58FE3-9065-D58F-31C6-E376C9A0FE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6" t="24007" r="12733" b="7209"/>
          <a:stretch>
            <a:fillRect/>
          </a:stretch>
        </p:blipFill>
        <p:spPr bwMode="auto">
          <a:xfrm>
            <a:off x="755575" y="1049784"/>
            <a:ext cx="7683233" cy="4971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865E29A2-6A5C-B246-EE94-57DC86938123}"/>
              </a:ext>
            </a:extLst>
          </p:cNvPr>
          <p:cNvSpPr txBox="1">
            <a:spLocks/>
          </p:cNvSpPr>
          <p:nvPr/>
        </p:nvSpPr>
        <p:spPr>
          <a:xfrm>
            <a:off x="755575" y="293763"/>
            <a:ext cx="8569325" cy="77787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mbria" panose="02040503050406030204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mbria" panose="02040503050406030204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mbria" panose="02040503050406030204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mbria" panose="02040503050406030204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mbria" panose="02040503050406030204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mbria" panose="02040503050406030204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mbria" panose="02040503050406030204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mbria" panose="02040503050406030204" pitchFamily="18" charset="0"/>
              </a:defRPr>
            </a:lvl9pPr>
          </a:lstStyle>
          <a:p>
            <a:pPr eaLnBrk="1" hangingPunct="1"/>
            <a:r>
              <a:rPr lang="ru-RU" altLang="ru-RU" sz="3800" dirty="0"/>
              <a:t>ПТСР: </a:t>
            </a:r>
            <a:r>
              <a:rPr lang="ru-RU" altLang="ru-RU" sz="3800" dirty="0" err="1"/>
              <a:t>коморбидность</a:t>
            </a:r>
            <a:endParaRPr lang="ru-RU" altLang="ru-RU" sz="3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2142D3-F313-E319-7143-1AF0843F857E}"/>
              </a:ext>
            </a:extLst>
          </p:cNvPr>
          <p:cNvSpPr txBox="1"/>
          <p:nvPr/>
        </p:nvSpPr>
        <p:spPr>
          <a:xfrm>
            <a:off x="611560" y="6037237"/>
            <a:ext cx="75796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/>
              <a:t>В исследовании в течение 2 лет принимало участие 5877 респондентов в возрасте 15-24 лет</a:t>
            </a:r>
            <a:endParaRPr lang="en-US" sz="11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A5AA08-5AE9-EF41-E789-1C13691A5F65}"/>
              </a:ext>
            </a:extLst>
          </p:cNvPr>
          <p:cNvSpPr txBox="1"/>
          <p:nvPr/>
        </p:nvSpPr>
        <p:spPr>
          <a:xfrm>
            <a:off x="7394692" y="6462593"/>
            <a:ext cx="20882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Kessler, 1995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9FFA6D-9A93-F46D-B758-D59ACEA1FA17}"/>
              </a:ext>
            </a:extLst>
          </p:cNvPr>
          <p:cNvSpPr txBox="1"/>
          <p:nvPr/>
        </p:nvSpPr>
        <p:spPr>
          <a:xfrm>
            <a:off x="755575" y="6437959"/>
            <a:ext cx="466344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ПТСР – </a:t>
            </a:r>
            <a:r>
              <a:rPr lang="ru-RU" sz="8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постравматическое</a:t>
            </a:r>
            <a:r>
              <a:rPr lang="ru-RU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стрессовое расстройство; </a:t>
            </a:r>
            <a:endParaRPr lang="en-US" sz="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1FE96C-616B-2718-094C-71CA106F06D5}"/>
              </a:ext>
            </a:extLst>
          </p:cNvPr>
          <p:cNvSpPr txBox="1"/>
          <p:nvPr/>
        </p:nvSpPr>
        <p:spPr>
          <a:xfrm>
            <a:off x="7884368" y="6376404"/>
            <a:ext cx="827584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" b="0" i="0" dirty="0">
                <a:effectLst/>
                <a:latin typeface="Lato" panose="020F0502020204030203" pitchFamily="34" charset="0"/>
              </a:rPr>
              <a:t>RUS1288642 (v1.0)</a:t>
            </a:r>
            <a:endParaRPr lang="ru-RU" sz="500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D2B882AC-0CC8-0B21-514A-E138C91750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838352" y="6478701"/>
            <a:ext cx="2103437" cy="16158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47688" indent="-27305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822325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096963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3716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28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86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743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2004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fld id="{64C7EE9B-F55C-4BDA-9491-8EF664EB9937}" type="slidenum">
              <a:rPr lang="ru-RU" altLang="ru-RU" sz="1050" smtClean="0">
                <a:solidFill>
                  <a:srgbClr val="898989"/>
                </a:solidFill>
              </a:rPr>
              <a:pPr algn="r">
                <a:spcBef>
                  <a:spcPct val="0"/>
                </a:spcBef>
                <a:buClrTx/>
                <a:buSzTx/>
                <a:buFontTx/>
                <a:buNone/>
              </a:pPr>
              <a:t>30</a:t>
            </a:fld>
            <a:endParaRPr lang="ru-RU" altLang="ru-RU" sz="1050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 spd="slow">
    <p:blinds dir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D840E68-959F-E513-8E80-F5CA30C800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2055" y="6519446"/>
            <a:ext cx="24685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800" dirty="0">
                <a:latin typeface="Liberation Serif"/>
                <a:cs typeface="Calibri" panose="020F0502020204030204" pitchFamily="34" charset="0"/>
              </a:rPr>
              <a:t>Реверчук И.В., Лекции по психоневрологии, 2019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800" dirty="0">
              <a:latin typeface="Georgia" panose="02040502050405020303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CBD184C-33AD-0FCC-C5AF-D43311458665}"/>
              </a:ext>
            </a:extLst>
          </p:cNvPr>
          <p:cNvSpPr txBox="1">
            <a:spLocks/>
          </p:cNvSpPr>
          <p:nvPr/>
        </p:nvSpPr>
        <p:spPr>
          <a:xfrm>
            <a:off x="755575" y="293763"/>
            <a:ext cx="8569325" cy="77787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mbria" panose="02040503050406030204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mbria" panose="02040503050406030204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mbria" panose="02040503050406030204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mbria" panose="02040503050406030204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mbria" panose="02040503050406030204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mbria" panose="02040503050406030204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mbria" panose="02040503050406030204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mbria" panose="02040503050406030204" pitchFamily="18" charset="0"/>
              </a:defRPr>
            </a:lvl9pPr>
          </a:lstStyle>
          <a:p>
            <a:pPr eaLnBrk="1" hangingPunct="1"/>
            <a:r>
              <a:rPr lang="ru-RU" altLang="ru-RU" sz="2800" dirty="0"/>
              <a:t>Направленность лечебно-реабилитационных мероприятий при социально-стрессовых расстройствах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01EC52-E9B3-0891-7819-35FBE1CE2043}"/>
              </a:ext>
            </a:extLst>
          </p:cNvPr>
          <p:cNvSpPr txBox="1"/>
          <p:nvPr/>
        </p:nvSpPr>
        <p:spPr>
          <a:xfrm>
            <a:off x="611560" y="5088709"/>
            <a:ext cx="85693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 – медицинская помощь</a:t>
            </a:r>
          </a:p>
          <a:p>
            <a:r>
              <a:rPr lang="ru-RU" dirty="0"/>
              <a:t>2 – психологическая помощь, в том числе психотерапия, медико-психологическая и медико-реабилитационная помощь;</a:t>
            </a:r>
          </a:p>
          <a:p>
            <a:r>
              <a:rPr lang="ru-RU" dirty="0"/>
              <a:t>3 – социальная, в том числе реабилитационная помощь.</a:t>
            </a:r>
            <a:endParaRPr lang="en-US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F38151DB-82C5-73D3-7FC0-E889D9ED7F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721217"/>
              </p:ext>
            </p:extLst>
          </p:nvPr>
        </p:nvGraphicFramePr>
        <p:xfrm>
          <a:off x="1547664" y="1556792"/>
          <a:ext cx="6048672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1EC9F36-D051-646F-DED1-B41DBCB44F89}"/>
              </a:ext>
            </a:extLst>
          </p:cNvPr>
          <p:cNvSpPr txBox="1"/>
          <p:nvPr/>
        </p:nvSpPr>
        <p:spPr>
          <a:xfrm>
            <a:off x="4644008" y="2051556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1 (15%)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946FBF-E77E-200B-FC9D-97B3AB6F15D3}"/>
              </a:ext>
            </a:extLst>
          </p:cNvPr>
          <p:cNvSpPr txBox="1"/>
          <p:nvPr/>
        </p:nvSpPr>
        <p:spPr>
          <a:xfrm>
            <a:off x="5580112" y="2742857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2 (25%)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0E7EF2-8989-49D8-D6DB-1E22E954FA80}"/>
              </a:ext>
            </a:extLst>
          </p:cNvPr>
          <p:cNvSpPr txBox="1"/>
          <p:nvPr/>
        </p:nvSpPr>
        <p:spPr>
          <a:xfrm>
            <a:off x="2875986" y="2742857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3 (60%)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43B645-293A-F66A-FC2E-97CE88146F0D}"/>
              </a:ext>
            </a:extLst>
          </p:cNvPr>
          <p:cNvSpPr txBox="1"/>
          <p:nvPr/>
        </p:nvSpPr>
        <p:spPr>
          <a:xfrm>
            <a:off x="755575" y="6437959"/>
            <a:ext cx="466344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ПТСР – </a:t>
            </a:r>
            <a:r>
              <a:rPr lang="ru-RU" sz="8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постравматическое</a:t>
            </a:r>
            <a:r>
              <a:rPr lang="ru-RU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стрессовое расстройство; </a:t>
            </a:r>
            <a:endParaRPr lang="en-US" sz="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824AEC-EDE5-CA95-FE1E-B6EDA2DCF80E}"/>
              </a:ext>
            </a:extLst>
          </p:cNvPr>
          <p:cNvSpPr txBox="1"/>
          <p:nvPr/>
        </p:nvSpPr>
        <p:spPr>
          <a:xfrm>
            <a:off x="7884368" y="6376404"/>
            <a:ext cx="827584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" b="0" i="0" dirty="0">
                <a:effectLst/>
                <a:latin typeface="Lato" panose="020F0502020204030203" pitchFamily="34" charset="0"/>
              </a:rPr>
              <a:t>RUS1288642 (v1.0)</a:t>
            </a:r>
            <a:endParaRPr lang="ru-RU" sz="500" dirty="0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25A9DB5A-6291-7B7C-9E5D-E37D8C48C2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838352" y="6478701"/>
            <a:ext cx="2103437" cy="16158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47688" indent="-27305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822325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096963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3716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28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86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743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2004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fld id="{64C7EE9B-F55C-4BDA-9491-8EF664EB9937}" type="slidenum">
              <a:rPr lang="ru-RU" altLang="ru-RU" sz="1050" smtClean="0">
                <a:solidFill>
                  <a:srgbClr val="898989"/>
                </a:solidFill>
              </a:rPr>
              <a:pPr algn="r">
                <a:spcBef>
                  <a:spcPct val="0"/>
                </a:spcBef>
                <a:buClrTx/>
                <a:buSzTx/>
                <a:buFontTx/>
                <a:buNone/>
              </a:pPr>
              <a:t>31</a:t>
            </a:fld>
            <a:endParaRPr lang="ru-RU" altLang="ru-RU" sz="1050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 spd="slow">
    <p:blinds dir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E6CCD5C-B9DA-52EF-C9B7-0D2015035CB3}"/>
              </a:ext>
            </a:extLst>
          </p:cNvPr>
          <p:cNvSpPr txBox="1">
            <a:spLocks/>
          </p:cNvSpPr>
          <p:nvPr/>
        </p:nvSpPr>
        <p:spPr>
          <a:xfrm>
            <a:off x="755575" y="293763"/>
            <a:ext cx="8569325" cy="77787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mbria" panose="02040503050406030204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mbria" panose="02040503050406030204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mbria" panose="02040503050406030204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mbria" panose="02040503050406030204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mbria" panose="02040503050406030204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mbria" panose="02040503050406030204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mbria" panose="02040503050406030204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mbria" panose="02040503050406030204" pitchFamily="18" charset="0"/>
              </a:defRPr>
            </a:lvl9pPr>
          </a:lstStyle>
          <a:p>
            <a:pPr eaLnBrk="1" hangingPunct="1"/>
            <a:r>
              <a:rPr lang="ru-RU" altLang="ru-RU" sz="3800" dirty="0"/>
              <a:t>ПТСР: принципы терапии</a:t>
            </a:r>
          </a:p>
        </p:txBody>
      </p:sp>
      <p:sp>
        <p:nvSpPr>
          <p:cNvPr id="3" name="Прямоугольник 1">
            <a:extLst>
              <a:ext uri="{FF2B5EF4-FFF2-40B4-BE49-F238E27FC236}">
                <a16:creationId xmlns:a16="http://schemas.microsoft.com/office/drawing/2014/main" id="{506505CB-3BDD-3532-FA9E-919C03D6E6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575" y="6417532"/>
            <a:ext cx="41146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ПТСР – </a:t>
            </a:r>
            <a:r>
              <a:rPr lang="ru-RU" sz="8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постравматическое</a:t>
            </a:r>
            <a:r>
              <a:rPr lang="ru-RU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стрессовое расстройство;</a:t>
            </a:r>
            <a:endParaRPr lang="ru-RU" altLang="ru-RU" sz="800" dirty="0">
              <a:latin typeface="Liberation Serif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800" dirty="0" err="1">
                <a:latin typeface="Liberation Serif"/>
                <a:cs typeface="Calibri" panose="020F0502020204030204" pitchFamily="34" charset="0"/>
              </a:rPr>
              <a:t>Реверчук</a:t>
            </a:r>
            <a:r>
              <a:rPr lang="ru-RU" altLang="ru-RU" sz="800" dirty="0">
                <a:latin typeface="Liberation Serif"/>
                <a:cs typeface="Calibri" panose="020F0502020204030204" pitchFamily="34" charset="0"/>
              </a:rPr>
              <a:t> И.В., Лекции по психоневрологии, 2019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800" dirty="0">
              <a:latin typeface="Georgia" panose="020405020504050203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8E524F-5AED-06D0-178A-407403FD0F22}"/>
              </a:ext>
            </a:extLst>
          </p:cNvPr>
          <p:cNvSpPr txBox="1"/>
          <p:nvPr/>
        </p:nvSpPr>
        <p:spPr>
          <a:xfrm>
            <a:off x="755576" y="1351508"/>
            <a:ext cx="856932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B40000"/>
                </a:solidFill>
              </a:rPr>
              <a:t>ФАРМАКОТЕРАПИЯ: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>
                <a:solidFill>
                  <a:srgbClr val="002060"/>
                </a:solidFill>
              </a:rPr>
              <a:t>Антидепрессанты,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>
                <a:solidFill>
                  <a:srgbClr val="002060"/>
                </a:solidFill>
              </a:rPr>
              <a:t>Стабилизаторы настроения,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>
                <a:solidFill>
                  <a:srgbClr val="002060"/>
                </a:solidFill>
              </a:rPr>
              <a:t>Анксиолитики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>
                <a:solidFill>
                  <a:srgbClr val="002060"/>
                </a:solidFill>
              </a:rPr>
              <a:t>Седативные нейролептики</a:t>
            </a:r>
          </a:p>
          <a:p>
            <a:pPr marL="342900" indent="-342900">
              <a:buFont typeface="+mj-lt"/>
              <a:buAutoNum type="arabicPeriod"/>
            </a:pPr>
            <a:endParaRPr lang="ru-RU" sz="2400" dirty="0">
              <a:solidFill>
                <a:srgbClr val="002060"/>
              </a:solidFill>
            </a:endParaRPr>
          </a:p>
          <a:p>
            <a:r>
              <a:rPr lang="ru-RU" sz="2400" b="1" dirty="0">
                <a:solidFill>
                  <a:srgbClr val="B40000"/>
                </a:solidFill>
              </a:rPr>
              <a:t>ПСИХОКОРРЕКЦИЯ: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>
                <a:solidFill>
                  <a:srgbClr val="002060"/>
                </a:solidFill>
              </a:rPr>
              <a:t>Позитивное отношение к терапии,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>
                <a:solidFill>
                  <a:srgbClr val="002060"/>
                </a:solidFill>
              </a:rPr>
              <a:t>Позитивное отношение к симптомам,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>
                <a:solidFill>
                  <a:srgbClr val="002060"/>
                </a:solidFill>
              </a:rPr>
              <a:t>Уменьшение избегания,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>
                <a:solidFill>
                  <a:srgbClr val="002060"/>
                </a:solidFill>
              </a:rPr>
              <a:t>Изменения смысла, придаваемого травме.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8C0353-5583-3CFA-AEB1-2EBCD9CCC74D}"/>
              </a:ext>
            </a:extLst>
          </p:cNvPr>
          <p:cNvSpPr txBox="1"/>
          <p:nvPr/>
        </p:nvSpPr>
        <p:spPr>
          <a:xfrm>
            <a:off x="7884368" y="6376404"/>
            <a:ext cx="827584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" b="0" i="0" dirty="0">
                <a:effectLst/>
                <a:latin typeface="Lato" panose="020F0502020204030203" pitchFamily="34" charset="0"/>
              </a:rPr>
              <a:t>RUS1288642 (v1.0)</a:t>
            </a:r>
            <a:endParaRPr lang="ru-RU" sz="500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CDE83209-3A3B-2DEB-5347-C34F023728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838352" y="6478701"/>
            <a:ext cx="2103437" cy="16158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47688" indent="-27305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822325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096963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3716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28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86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743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2004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fld id="{64C7EE9B-F55C-4BDA-9491-8EF664EB9937}" type="slidenum">
              <a:rPr lang="ru-RU" altLang="ru-RU" sz="1050" smtClean="0">
                <a:solidFill>
                  <a:srgbClr val="898989"/>
                </a:solidFill>
              </a:rPr>
              <a:pPr algn="r">
                <a:spcBef>
                  <a:spcPct val="0"/>
                </a:spcBef>
                <a:buClrTx/>
                <a:buSzTx/>
                <a:buFontTx/>
                <a:buNone/>
              </a:pPr>
              <a:t>32</a:t>
            </a:fld>
            <a:endParaRPr lang="ru-RU" altLang="ru-RU" sz="1050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 spd="slow">
    <p:blinds dir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0EA780F8-5513-A06E-7269-2F44C4CF89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88913"/>
            <a:ext cx="8640960" cy="914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ru-RU" altLang="en-US" sz="3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Психологические стратегии</a:t>
            </a: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ECF82958-E3A2-3574-C407-34D6676CAC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916113"/>
            <a:ext cx="3600400" cy="439320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</a:pPr>
            <a:r>
              <a:rPr lang="ru-RU" altLang="en-US" sz="2000" dirty="0">
                <a:solidFill>
                  <a:schemeClr val="bg1"/>
                </a:solidFill>
              </a:rPr>
              <a:t>Целенаправленное </a:t>
            </a:r>
          </a:p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</a:pPr>
            <a:r>
              <a:rPr lang="ru-RU" altLang="en-US" sz="2000" dirty="0">
                <a:solidFill>
                  <a:schemeClr val="bg1"/>
                </a:solidFill>
              </a:rPr>
              <a:t>возвращение </a:t>
            </a:r>
          </a:p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</a:pPr>
            <a:r>
              <a:rPr lang="ru-RU" altLang="en-US" sz="2000" dirty="0">
                <a:solidFill>
                  <a:schemeClr val="bg1"/>
                </a:solidFill>
              </a:rPr>
              <a:t>к воспоминаниям </a:t>
            </a:r>
          </a:p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</a:pPr>
            <a:r>
              <a:rPr lang="ru-RU" altLang="en-US" sz="2000" dirty="0">
                <a:solidFill>
                  <a:schemeClr val="bg1"/>
                </a:solidFill>
              </a:rPr>
              <a:t>о травмирующем событии</a:t>
            </a:r>
          </a:p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</a:pPr>
            <a:r>
              <a:rPr lang="ru-RU" altLang="en-US" sz="2000" dirty="0">
                <a:solidFill>
                  <a:schemeClr val="bg1"/>
                </a:solidFill>
              </a:rPr>
              <a:t> с целью его анализа </a:t>
            </a:r>
          </a:p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</a:pPr>
            <a:r>
              <a:rPr lang="ru-RU" altLang="en-US" sz="2000" dirty="0">
                <a:solidFill>
                  <a:schemeClr val="bg1"/>
                </a:solidFill>
              </a:rPr>
              <a:t>и полного осознания </a:t>
            </a:r>
          </a:p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</a:pPr>
            <a:r>
              <a:rPr lang="ru-RU" altLang="en-US" sz="2000" dirty="0">
                <a:solidFill>
                  <a:schemeClr val="bg1"/>
                </a:solidFill>
              </a:rPr>
              <a:t>всех обстоятельств травм</a:t>
            </a:r>
          </a:p>
          <a:p>
            <a:pPr eaLnBrk="1" hangingPunct="1"/>
            <a:endParaRPr lang="ru-RU" altLang="en-US" sz="2400" dirty="0"/>
          </a:p>
        </p:txBody>
      </p:sp>
      <p:sp>
        <p:nvSpPr>
          <p:cNvPr id="46084" name="Rectangle 4">
            <a:extLst>
              <a:ext uri="{FF2B5EF4-FFF2-40B4-BE49-F238E27FC236}">
                <a16:creationId xmlns:a16="http://schemas.microsoft.com/office/drawing/2014/main" id="{5011ED41-C1A3-7D54-03EF-50E7AF969F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2079" y="1916113"/>
            <a:ext cx="3672533" cy="439320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60000"/>
              <a:defRPr/>
            </a:pPr>
            <a:r>
              <a:rPr lang="ru-RU" sz="2000" dirty="0">
                <a:solidFill>
                  <a:schemeClr val="bg1"/>
                </a:solidFill>
              </a:rPr>
              <a:t>Осознание опыта </a:t>
            </a:r>
          </a:p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60000"/>
              <a:defRPr/>
            </a:pPr>
            <a:r>
              <a:rPr lang="ru-RU" sz="2000" dirty="0">
                <a:solidFill>
                  <a:schemeClr val="bg1"/>
                </a:solidFill>
              </a:rPr>
              <a:t>травматического </a:t>
            </a:r>
          </a:p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60000"/>
              <a:defRPr/>
            </a:pPr>
            <a:r>
              <a:rPr lang="ru-RU" sz="2000" dirty="0">
                <a:solidFill>
                  <a:schemeClr val="bg1"/>
                </a:solidFill>
              </a:rPr>
              <a:t>события </a:t>
            </a:r>
          </a:p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60000"/>
              <a:defRPr/>
            </a:pPr>
            <a:r>
              <a:rPr lang="ru-RU" sz="2000" dirty="0">
                <a:solidFill>
                  <a:schemeClr val="bg1"/>
                </a:solidFill>
              </a:rPr>
              <a:t>(интеграция </a:t>
            </a:r>
          </a:p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60000"/>
              <a:defRPr/>
            </a:pPr>
            <a:r>
              <a:rPr lang="ru-RU" sz="2000" dirty="0">
                <a:solidFill>
                  <a:schemeClr val="bg1"/>
                </a:solidFill>
              </a:rPr>
              <a:t>травмирующей </a:t>
            </a:r>
          </a:p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60000"/>
              <a:defRPr/>
            </a:pPr>
            <a:r>
              <a:rPr lang="ru-RU" sz="2000" dirty="0">
                <a:solidFill>
                  <a:schemeClr val="bg1"/>
                </a:solidFill>
              </a:rPr>
              <a:t>ситуации </a:t>
            </a:r>
          </a:p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60000"/>
              <a:defRPr/>
            </a:pPr>
            <a:r>
              <a:rPr lang="ru-RU" sz="2000" dirty="0">
                <a:solidFill>
                  <a:schemeClr val="bg1"/>
                </a:solidFill>
              </a:rPr>
              <a:t> в часть </a:t>
            </a:r>
          </a:p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60000"/>
              <a:defRPr/>
            </a:pPr>
            <a:r>
              <a:rPr lang="ru-RU" sz="2000" dirty="0">
                <a:solidFill>
                  <a:schemeClr val="bg1"/>
                </a:solidFill>
              </a:rPr>
              <a:t>собственного бытия)</a:t>
            </a:r>
          </a:p>
        </p:txBody>
      </p:sp>
      <p:sp>
        <p:nvSpPr>
          <p:cNvPr id="46085" name="AutoShape 5">
            <a:extLst>
              <a:ext uri="{FF2B5EF4-FFF2-40B4-BE49-F238E27FC236}">
                <a16:creationId xmlns:a16="http://schemas.microsoft.com/office/drawing/2014/main" id="{38EF22EF-CDE0-00FF-619E-0D4E801FC1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688" y="1124744"/>
            <a:ext cx="504825" cy="792088"/>
          </a:xfrm>
          <a:prstGeom prst="downArrow">
            <a:avLst>
              <a:gd name="adj1" fmla="val 50000"/>
              <a:gd name="adj2" fmla="val 32075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46086" name="AutoShape 6">
            <a:extLst>
              <a:ext uri="{FF2B5EF4-FFF2-40B4-BE49-F238E27FC236}">
                <a16:creationId xmlns:a16="http://schemas.microsoft.com/office/drawing/2014/main" id="{997B90FE-6F7E-0CAC-8D56-3BBEFA817A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4248" y="1124744"/>
            <a:ext cx="504056" cy="791145"/>
          </a:xfrm>
          <a:prstGeom prst="downArrow">
            <a:avLst>
              <a:gd name="adj1" fmla="val 50000"/>
              <a:gd name="adj2" fmla="val 50111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A853083-A3D4-CA36-3A7E-7D7E38D768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4048" y="6453336"/>
            <a:ext cx="382656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000" b="0" i="0" dirty="0" err="1">
                <a:solidFill>
                  <a:srgbClr val="222222"/>
                </a:solidFill>
                <a:effectLst/>
              </a:rPr>
              <a:t>Пищелко</a:t>
            </a:r>
            <a:r>
              <a:rPr lang="ru-RU" sz="1000" b="0" i="0" dirty="0">
                <a:solidFill>
                  <a:srgbClr val="222222"/>
                </a:solidFill>
                <a:effectLst/>
              </a:rPr>
              <a:t> А. В., </a:t>
            </a:r>
            <a:r>
              <a:rPr lang="ru-RU" sz="1000" b="0" i="0" dirty="0" err="1">
                <a:solidFill>
                  <a:srgbClr val="222222"/>
                </a:solidFill>
                <a:effectLst/>
              </a:rPr>
              <a:t>Сочивко</a:t>
            </a:r>
            <a:r>
              <a:rPr lang="ru-RU" sz="1000" b="0" i="0" dirty="0">
                <a:solidFill>
                  <a:srgbClr val="222222"/>
                </a:solidFill>
                <a:effectLst/>
              </a:rPr>
              <a:t> Д. В. </a:t>
            </a:r>
            <a:r>
              <a:rPr lang="ru-RU" sz="1000" b="0" i="0" dirty="0" err="1">
                <a:solidFill>
                  <a:srgbClr val="222222"/>
                </a:solidFill>
                <a:effectLst/>
              </a:rPr>
              <a:t>Реадаптация</a:t>
            </a:r>
            <a:r>
              <a:rPr lang="ru-RU" sz="1000" b="0" i="0" dirty="0">
                <a:solidFill>
                  <a:srgbClr val="222222"/>
                </a:solidFill>
                <a:effectLst/>
              </a:rPr>
              <a:t> и ресоциализация. Монография. – 2012.</a:t>
            </a:r>
            <a:endParaRPr lang="ru-RU" altLang="ru-RU" sz="1000" dirty="0">
              <a:latin typeface="Georgia" panose="02040502050405020303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A1682C-E803-2481-4CA5-B3C561760F0B}"/>
              </a:ext>
            </a:extLst>
          </p:cNvPr>
          <p:cNvSpPr txBox="1"/>
          <p:nvPr/>
        </p:nvSpPr>
        <p:spPr>
          <a:xfrm>
            <a:off x="7884368" y="6376404"/>
            <a:ext cx="827584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" b="0" i="0" dirty="0">
                <a:effectLst/>
                <a:latin typeface="Lato" panose="020F0502020204030203" pitchFamily="34" charset="0"/>
              </a:rPr>
              <a:t>RUS1288642 (v1.0)</a:t>
            </a:r>
            <a:endParaRPr lang="ru-RU" sz="500" dirty="0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00C7FBF6-F29D-9BE9-95B8-5E392D12D6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838352" y="6478701"/>
            <a:ext cx="2103437" cy="16158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47688" indent="-27305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822325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096963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3716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28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86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743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2004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fld id="{64C7EE9B-F55C-4BDA-9491-8EF664EB9937}" type="slidenum">
              <a:rPr lang="ru-RU" altLang="ru-RU" sz="1050" smtClean="0">
                <a:solidFill>
                  <a:srgbClr val="898989"/>
                </a:solidFill>
              </a:rPr>
              <a:pPr algn="r">
                <a:spcBef>
                  <a:spcPct val="0"/>
                </a:spcBef>
                <a:buClrTx/>
                <a:buSzTx/>
                <a:buFontTx/>
                <a:buNone/>
              </a:pPr>
              <a:t>33</a:t>
            </a:fld>
            <a:endParaRPr lang="ru-RU" altLang="ru-RU" sz="1050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 spd="slow">
    <p:blinds dir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5BD4AF5D-2800-CC14-09A5-4F599F53AC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152400"/>
            <a:ext cx="8642350" cy="9906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altLang="en-US" sz="3600" dirty="0">
                <a:solidFill>
                  <a:srgbClr val="FF0000"/>
                </a:solidFill>
              </a:rPr>
              <a:t>ПСИХОТЕРАПЕВТИЧЕСКИЕ МЕТОДЫ</a:t>
            </a: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4FBE8483-9BB6-0BBC-6FD8-036D3ACC5614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50825" y="1196975"/>
            <a:ext cx="8642350" cy="49593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ru-RU" sz="16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Когнитивно-поведенческая терапия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(выявление автоматических моделей мышления и поиск альтернативных возможностей)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16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Экспозиционная терапия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(воспоминания о травме под контролем)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16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 соматического переживания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(сосредоточение внимания на соматических сигналах организма)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0237ED6-3565-B2A5-20B8-7EE9204B6FE5}"/>
              </a:ext>
            </a:extLst>
          </p:cNvPr>
          <p:cNvSpPr/>
          <p:nvPr/>
        </p:nvSpPr>
        <p:spPr>
          <a:xfrm>
            <a:off x="250825" y="2924944"/>
            <a:ext cx="8569325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3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Социальные факторы, влияющие на адаптацию при ПТСР</a:t>
            </a:r>
          </a:p>
        </p:txBody>
      </p:sp>
      <p:sp>
        <p:nvSpPr>
          <p:cNvPr id="32773" name="Прямоугольник 6">
            <a:extLst>
              <a:ext uri="{FF2B5EF4-FFF2-40B4-BE49-F238E27FC236}">
                <a16:creationId xmlns:a16="http://schemas.microsoft.com/office/drawing/2014/main" id="{8E5FD187-1284-D76D-CF3F-687BA9F446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4005263"/>
            <a:ext cx="871378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285750" indent="-285750" algn="just" eaLnBrk="1" hangingPunct="1">
              <a:buFont typeface="Arial" panose="020B0604020202020204" pitchFamily="34" charset="0"/>
              <a:buChar char="•"/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физических последствий травмы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Прочное финансовое положение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прежнего социального статуса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социальной поддержки со стороны общества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</a:pPr>
            <a:r>
              <a:rPr lang="ru-RU" alt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близких людей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9E87CB-7E2E-2962-CD81-0EEBB62190EF}"/>
              </a:ext>
            </a:extLst>
          </p:cNvPr>
          <p:cNvSpPr txBox="1"/>
          <p:nvPr/>
        </p:nvSpPr>
        <p:spPr>
          <a:xfrm>
            <a:off x="539552" y="6381328"/>
            <a:ext cx="54726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ПТСР – </a:t>
            </a:r>
            <a:r>
              <a:rPr lang="ru-RU" sz="9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постравматическое</a:t>
            </a:r>
            <a:r>
              <a:rPr lang="ru-RU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стрессовое расстройство; </a:t>
            </a:r>
          </a:p>
          <a:p>
            <a:r>
              <a:rPr lang="ru-RU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Тарабрина Н. Психология посттравматического стресса. – </a:t>
            </a:r>
            <a:r>
              <a:rPr lang="ru-RU" sz="9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Litres</a:t>
            </a:r>
            <a:r>
              <a:rPr lang="ru-RU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2015.</a:t>
            </a:r>
            <a:endParaRPr lang="en-US" sz="9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8D88F2-363B-3C9E-C50F-BFAEFE1D02CE}"/>
              </a:ext>
            </a:extLst>
          </p:cNvPr>
          <p:cNvSpPr txBox="1"/>
          <p:nvPr/>
        </p:nvSpPr>
        <p:spPr>
          <a:xfrm>
            <a:off x="7884368" y="6376404"/>
            <a:ext cx="827584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" b="0" i="0" dirty="0">
                <a:effectLst/>
                <a:latin typeface="Lato" panose="020F0502020204030203" pitchFamily="34" charset="0"/>
              </a:rPr>
              <a:t>RUS1288642 (v1.0)</a:t>
            </a:r>
            <a:endParaRPr lang="ru-RU" sz="500" dirty="0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BCA5F469-0658-EF02-C960-C6FEA68454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838352" y="6478701"/>
            <a:ext cx="2103437" cy="16158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47688" indent="-27305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822325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096963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3716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28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86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743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2004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fld id="{64C7EE9B-F55C-4BDA-9491-8EF664EB9937}" type="slidenum">
              <a:rPr lang="ru-RU" altLang="ru-RU" sz="1050" smtClean="0">
                <a:solidFill>
                  <a:srgbClr val="898989"/>
                </a:solidFill>
              </a:rPr>
              <a:pPr algn="r">
                <a:spcBef>
                  <a:spcPct val="0"/>
                </a:spcBef>
                <a:buClrTx/>
                <a:buSzTx/>
                <a:buFontTx/>
                <a:buNone/>
              </a:pPr>
              <a:t>34</a:t>
            </a:fld>
            <a:endParaRPr lang="ru-RU" altLang="ru-RU" sz="1050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 spd="slow">
    <p:blinds dir="vert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slide20">
            <a:extLst>
              <a:ext uri="{FF2B5EF4-FFF2-40B4-BE49-F238E27FC236}">
                <a16:creationId xmlns:a16="http://schemas.microsoft.com/office/drawing/2014/main" id="{A76B3763-B12D-D5C1-A638-620B42B53C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7" t="30889" r="2746" b="32361"/>
          <a:stretch/>
        </p:blipFill>
        <p:spPr bwMode="auto">
          <a:xfrm>
            <a:off x="503848" y="2155327"/>
            <a:ext cx="8216529" cy="27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CC708A7F-6FA2-105B-892A-95BF681F087A}"/>
              </a:ext>
            </a:extLst>
          </p:cNvPr>
          <p:cNvSpPr txBox="1">
            <a:spLocks/>
          </p:cNvSpPr>
          <p:nvPr/>
        </p:nvSpPr>
        <p:spPr>
          <a:xfrm>
            <a:off x="755575" y="293763"/>
            <a:ext cx="8569325" cy="77787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mbria" panose="02040503050406030204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mbria" panose="02040503050406030204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mbria" panose="02040503050406030204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mbria" panose="02040503050406030204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mbria" panose="02040503050406030204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mbria" panose="02040503050406030204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mbria" panose="02040503050406030204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mbria" panose="02040503050406030204" pitchFamily="18" charset="0"/>
              </a:defRPr>
            </a:lvl9pPr>
          </a:lstStyle>
          <a:p>
            <a:pPr eaLnBrk="1" hangingPunct="1"/>
            <a:r>
              <a:rPr lang="ru-RU" altLang="ru-RU" sz="3800" dirty="0"/>
              <a:t>ПТСР: рекомендуемая длительность терапии после наступления эффекта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BCE1C4-544A-A619-D14E-46333279194F}"/>
              </a:ext>
            </a:extLst>
          </p:cNvPr>
          <p:cNvSpPr txBox="1"/>
          <p:nvPr/>
        </p:nvSpPr>
        <p:spPr>
          <a:xfrm>
            <a:off x="539552" y="6381328"/>
            <a:ext cx="73448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ПТСР – </a:t>
            </a:r>
            <a:r>
              <a:rPr lang="ru-RU" sz="9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постравматическое</a:t>
            </a:r>
            <a:r>
              <a:rPr lang="ru-RU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стрессовое расстройство; СИОЗС – селективные ингибиторы обратного захвата серотонина</a:t>
            </a:r>
          </a:p>
          <a:p>
            <a:r>
              <a:rPr lang="en-US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DSM-IV 2000; Expert Consensus Panels for PTSD 1999</a:t>
            </a:r>
            <a:endParaRPr lang="en-US" sz="9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DEB32B-BAD6-E5FE-33F1-D0BE884053C9}"/>
              </a:ext>
            </a:extLst>
          </p:cNvPr>
          <p:cNvSpPr txBox="1"/>
          <p:nvPr/>
        </p:nvSpPr>
        <p:spPr>
          <a:xfrm>
            <a:off x="503848" y="4889366"/>
            <a:ext cx="673265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*Острое ПТСР: длительность симптомов 1-3 месяца</a:t>
            </a:r>
          </a:p>
          <a:p>
            <a:r>
              <a:rPr lang="ru-RU" sz="1100" b="1" dirty="0">
                <a:solidFill>
                  <a:srgbClr val="222222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† Хроническое ПТСР: длительность симптомов ≥ 3 месяцев </a:t>
            </a:r>
            <a:endParaRPr lang="en-US" sz="11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D84C12-6832-6314-4A3C-7C7C00873224}"/>
              </a:ext>
            </a:extLst>
          </p:cNvPr>
          <p:cNvSpPr txBox="1"/>
          <p:nvPr/>
        </p:nvSpPr>
        <p:spPr>
          <a:xfrm>
            <a:off x="539551" y="5446965"/>
            <a:ext cx="81808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0" dirty="0">
                <a:solidFill>
                  <a:srgbClr val="9A004F"/>
                </a:solidFill>
                <a:effectLst/>
                <a:latin typeface="Arial" panose="020B0604020202020204" pitchFamily="34" charset="0"/>
              </a:rPr>
              <a:t>В случаях длительной поддерживающей терапии СИОЗС необходимы периодические оценки состояния пациентов.</a:t>
            </a:r>
            <a:endParaRPr lang="en-US" b="1" dirty="0">
              <a:solidFill>
                <a:srgbClr val="9A004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62BA70-FA77-78B7-3D40-06520D1D4359}"/>
              </a:ext>
            </a:extLst>
          </p:cNvPr>
          <p:cNvSpPr txBox="1"/>
          <p:nvPr/>
        </p:nvSpPr>
        <p:spPr>
          <a:xfrm>
            <a:off x="7884368" y="6376404"/>
            <a:ext cx="827584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" b="0" i="0" dirty="0">
                <a:effectLst/>
                <a:latin typeface="Lato" panose="020F0502020204030203" pitchFamily="34" charset="0"/>
              </a:rPr>
              <a:t>RUS1288642 (v1.0)</a:t>
            </a:r>
            <a:endParaRPr lang="ru-RU" sz="500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7A373144-3AB5-028D-437B-CBFB833F98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838352" y="6478701"/>
            <a:ext cx="2103437" cy="16158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47688" indent="-27305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822325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096963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3716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28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86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743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2004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fld id="{64C7EE9B-F55C-4BDA-9491-8EF664EB9937}" type="slidenum">
              <a:rPr lang="ru-RU" altLang="ru-RU" sz="1050" smtClean="0">
                <a:solidFill>
                  <a:srgbClr val="898989"/>
                </a:solidFill>
              </a:rPr>
              <a:pPr algn="r">
                <a:spcBef>
                  <a:spcPct val="0"/>
                </a:spcBef>
                <a:buClrTx/>
                <a:buSzTx/>
                <a:buFontTx/>
                <a:buNone/>
              </a:pPr>
              <a:t>35</a:t>
            </a:fld>
            <a:endParaRPr lang="ru-RU" altLang="ru-RU" sz="1050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 spd="slow">
    <p:blinds dir="vert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9564C63C-CA01-7A80-A249-441B28AACBEB}"/>
              </a:ext>
            </a:extLst>
          </p:cNvPr>
          <p:cNvSpPr txBox="1">
            <a:spLocks/>
          </p:cNvSpPr>
          <p:nvPr/>
        </p:nvSpPr>
        <p:spPr>
          <a:xfrm>
            <a:off x="755575" y="293763"/>
            <a:ext cx="8569325" cy="77787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mbria" panose="02040503050406030204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mbria" panose="02040503050406030204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mbria" panose="02040503050406030204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mbria" panose="02040503050406030204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mbria" panose="02040503050406030204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mbria" panose="02040503050406030204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mbria" panose="02040503050406030204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mbria" panose="02040503050406030204" pitchFamily="18" charset="0"/>
              </a:defRPr>
            </a:lvl9pPr>
          </a:lstStyle>
          <a:p>
            <a:pPr eaLnBrk="1" hangingPunct="1"/>
            <a:r>
              <a:rPr lang="ru-RU" altLang="ru-RU" sz="3800" dirty="0"/>
              <a:t>Эффективность лечения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5F944B-0AC7-4A90-C38B-139B233F1A73}"/>
              </a:ext>
            </a:extLst>
          </p:cNvPr>
          <p:cNvSpPr txBox="1"/>
          <p:nvPr/>
        </p:nvSpPr>
        <p:spPr>
          <a:xfrm>
            <a:off x="692735" y="1690062"/>
            <a:ext cx="7508265" cy="317009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2000" dirty="0" err="1"/>
              <a:t>Длительность</a:t>
            </a:r>
            <a:r>
              <a:rPr lang="en-US" sz="2000" dirty="0"/>
              <a:t> </a:t>
            </a:r>
            <a:r>
              <a:rPr lang="en-US" sz="2000" dirty="0" err="1"/>
              <a:t>терапии</a:t>
            </a:r>
            <a:r>
              <a:rPr lang="en-US" sz="2000" dirty="0"/>
              <a:t> </a:t>
            </a:r>
            <a:r>
              <a:rPr lang="en-US" sz="2000" dirty="0" err="1"/>
              <a:t>обусловлена</a:t>
            </a:r>
            <a:r>
              <a:rPr lang="en-US" sz="2000" dirty="0"/>
              <a:t> </a:t>
            </a:r>
            <a:r>
              <a:rPr lang="en-US" sz="2000" dirty="0" err="1"/>
              <a:t>хроническим</a:t>
            </a:r>
            <a:r>
              <a:rPr lang="en-US" sz="2000" dirty="0"/>
              <a:t> </a:t>
            </a:r>
            <a:r>
              <a:rPr lang="en-US" sz="2000" dirty="0" err="1"/>
              <a:t>течением</a:t>
            </a:r>
            <a:r>
              <a:rPr lang="en-US" sz="2000" dirty="0"/>
              <a:t> </a:t>
            </a:r>
            <a:r>
              <a:rPr lang="en-US" sz="2000" dirty="0" err="1"/>
              <a:t>заболевания</a:t>
            </a:r>
            <a:r>
              <a:rPr lang="en-US" sz="2000" dirty="0"/>
              <a:t>, </a:t>
            </a:r>
            <a:r>
              <a:rPr lang="en-US" sz="2000" dirty="0" err="1"/>
              <a:t>выраженностью</a:t>
            </a:r>
            <a:r>
              <a:rPr lang="en-US" sz="2000" dirty="0"/>
              <a:t> </a:t>
            </a:r>
            <a:r>
              <a:rPr lang="en-US" sz="2000" dirty="0" err="1"/>
              <a:t>социальной</a:t>
            </a:r>
            <a:r>
              <a:rPr lang="en-US" sz="2000" dirty="0"/>
              <a:t> и </a:t>
            </a:r>
            <a:r>
              <a:rPr lang="en-US" sz="2000" dirty="0" err="1"/>
              <a:t>психологической</a:t>
            </a:r>
            <a:r>
              <a:rPr lang="en-US" sz="2000" dirty="0"/>
              <a:t> </a:t>
            </a:r>
            <a:r>
              <a:rPr lang="en-US" sz="2000" dirty="0" err="1"/>
              <a:t>дезадаптации</a:t>
            </a:r>
            <a:r>
              <a:rPr lang="en-US" sz="2000" dirty="0"/>
              <a:t>. </a:t>
            </a:r>
            <a:r>
              <a:rPr lang="en-US" sz="2000" dirty="0" err="1"/>
              <a:t>Отсутствие</a:t>
            </a:r>
            <a:r>
              <a:rPr lang="en-US" sz="2000" dirty="0"/>
              <a:t> </a:t>
            </a:r>
            <a:r>
              <a:rPr lang="en-US" sz="2000" dirty="0" err="1"/>
              <a:t>печения</a:t>
            </a:r>
            <a:r>
              <a:rPr lang="en-US" sz="2000" dirty="0"/>
              <a:t> </a:t>
            </a:r>
            <a:r>
              <a:rPr lang="en-US" sz="2000" dirty="0" err="1"/>
              <a:t>может</a:t>
            </a:r>
            <a:r>
              <a:rPr lang="en-US" sz="2000" dirty="0"/>
              <a:t> </a:t>
            </a:r>
            <a:r>
              <a:rPr lang="en-US" sz="2000" dirty="0" err="1"/>
              <a:t>приводит</a:t>
            </a:r>
            <a:r>
              <a:rPr lang="ru-RU" sz="2000" dirty="0"/>
              <a:t>ь</a:t>
            </a:r>
            <a:r>
              <a:rPr lang="en-US" sz="2000" dirty="0"/>
              <a:t> к </a:t>
            </a:r>
            <a:r>
              <a:rPr lang="en-US" sz="2000" dirty="0" err="1"/>
              <a:t>необратимому</a:t>
            </a:r>
            <a:r>
              <a:rPr lang="en-US" sz="2000" dirty="0"/>
              <a:t> </a:t>
            </a:r>
            <a:r>
              <a:rPr lang="en-US" sz="2000" dirty="0" err="1"/>
              <a:t>изменению</a:t>
            </a:r>
            <a:r>
              <a:rPr lang="en-US" sz="2000" dirty="0"/>
              <a:t> </a:t>
            </a:r>
            <a:r>
              <a:rPr lang="en-US" sz="2000" dirty="0" err="1"/>
              <a:t>личности</a:t>
            </a:r>
            <a:r>
              <a:rPr lang="en-US" sz="2000" dirty="0"/>
              <a:t>, о </a:t>
            </a:r>
            <a:r>
              <a:rPr lang="en-US" sz="2000" dirty="0" err="1"/>
              <a:t>чем</a:t>
            </a:r>
            <a:r>
              <a:rPr lang="en-US" sz="2000" dirty="0"/>
              <a:t> </a:t>
            </a:r>
            <a:r>
              <a:rPr lang="en-US" sz="2000" dirty="0" err="1"/>
              <a:t>можно</a:t>
            </a:r>
            <a:r>
              <a:rPr lang="en-US" sz="2000" dirty="0"/>
              <a:t> </a:t>
            </a:r>
            <a:r>
              <a:rPr lang="en-US" sz="2000" dirty="0" err="1"/>
              <a:t>говорить</a:t>
            </a:r>
            <a:r>
              <a:rPr lang="en-US" sz="2000" dirty="0"/>
              <a:t>, </a:t>
            </a:r>
            <a:r>
              <a:rPr lang="en-US" sz="2000" dirty="0" err="1"/>
              <a:t>когда</a:t>
            </a:r>
            <a:r>
              <a:rPr lang="en-US" sz="2000" dirty="0"/>
              <a:t> </a:t>
            </a:r>
            <a:r>
              <a:rPr lang="en-US" sz="2000" dirty="0" err="1"/>
              <a:t>отмеченные</a:t>
            </a:r>
            <a:r>
              <a:rPr lang="en-US" sz="2000" dirty="0"/>
              <a:t> </a:t>
            </a:r>
            <a:r>
              <a:rPr lang="en-US" sz="2000" dirty="0" err="1"/>
              <a:t>ранее</a:t>
            </a:r>
            <a:r>
              <a:rPr lang="en-US" sz="2000" dirty="0"/>
              <a:t> </a:t>
            </a:r>
            <a:r>
              <a:rPr lang="en-US" sz="2000" dirty="0" err="1"/>
              <a:t>личностные</a:t>
            </a:r>
            <a:r>
              <a:rPr lang="en-US" sz="2000" dirty="0"/>
              <a:t> </a:t>
            </a:r>
            <a:r>
              <a:rPr lang="en-US" sz="2000" dirty="0" err="1"/>
              <a:t>изменения</a:t>
            </a:r>
            <a:r>
              <a:rPr lang="en-US" sz="2000" dirty="0"/>
              <a:t> </a:t>
            </a:r>
            <a:r>
              <a:rPr lang="en-US" sz="2000" dirty="0" err="1"/>
              <a:t>наблюдаются</a:t>
            </a:r>
            <a:r>
              <a:rPr lang="en-US" sz="2000" dirty="0"/>
              <a:t> </a:t>
            </a:r>
            <a:r>
              <a:rPr lang="en-US" sz="2000" dirty="0" err="1"/>
              <a:t>более</a:t>
            </a:r>
            <a:r>
              <a:rPr lang="en-US" sz="2000" dirty="0"/>
              <a:t> 2-х </a:t>
            </a:r>
            <a:r>
              <a:rPr lang="en-US" sz="2000" dirty="0" err="1"/>
              <a:t>лет</a:t>
            </a:r>
            <a:r>
              <a:rPr lang="en-US" sz="2000" dirty="0"/>
              <a:t>.</a:t>
            </a:r>
          </a:p>
          <a:p>
            <a:r>
              <a:rPr lang="en-US" sz="2000" dirty="0" err="1"/>
              <a:t>Одновременно</a:t>
            </a:r>
            <a:r>
              <a:rPr lang="en-US" sz="2000" dirty="0"/>
              <a:t>, в </a:t>
            </a:r>
            <a:r>
              <a:rPr lang="en-US" sz="2000" dirty="0" err="1"/>
              <a:t>связи</a:t>
            </a:r>
            <a:r>
              <a:rPr lang="en-US" sz="2000" dirty="0"/>
              <a:t> с </a:t>
            </a:r>
            <a:r>
              <a:rPr lang="en-US" sz="2000" dirty="0" err="1"/>
              <a:t>высокой</a:t>
            </a:r>
            <a:r>
              <a:rPr lang="en-US" sz="2000" dirty="0"/>
              <a:t> «</a:t>
            </a:r>
            <a:r>
              <a:rPr lang="en-US" sz="2000" dirty="0" err="1"/>
              <a:t>соматизацией</a:t>
            </a:r>
            <a:r>
              <a:rPr lang="en-US" sz="2000" dirty="0"/>
              <a:t>»</a:t>
            </a:r>
          </a:p>
          <a:p>
            <a:r>
              <a:rPr lang="en-US" sz="2000" dirty="0"/>
              <a:t>ПТСР </a:t>
            </a:r>
            <a:r>
              <a:rPr lang="en-US" sz="2000" dirty="0" err="1"/>
              <a:t>возможны</a:t>
            </a:r>
            <a:r>
              <a:rPr lang="en-US" sz="2000" dirty="0"/>
              <a:t> и </a:t>
            </a:r>
            <a:r>
              <a:rPr lang="en-US" sz="2000" dirty="0" err="1"/>
              <a:t>органические</a:t>
            </a:r>
            <a:r>
              <a:rPr lang="ru-RU" sz="2000" dirty="0"/>
              <a:t> изменения головного мозга.</a:t>
            </a:r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D94CC0-83CB-B92D-1A7A-58F9D6E2F666}"/>
              </a:ext>
            </a:extLst>
          </p:cNvPr>
          <p:cNvSpPr txBox="1"/>
          <p:nvPr/>
        </p:nvSpPr>
        <p:spPr>
          <a:xfrm>
            <a:off x="692735" y="6379571"/>
            <a:ext cx="6480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900" dirty="0"/>
              <a:t>Клинические рекомендации МЗ РФ Посттравматическое стрессовое расстройство. Официальный сайт МЗ РФ: Рубрикатор КР. </a:t>
            </a:r>
            <a:r>
              <a:rPr lang="en-US" sz="900" dirty="0">
                <a:hlinkClick r:id="rId2"/>
              </a:rPr>
              <a:t>https://cr.minzdrav.gov.ru/recomend/753_1</a:t>
            </a:r>
            <a:r>
              <a:rPr lang="ru-RU" sz="900" dirty="0"/>
              <a:t>. Дата обращения: 01.09.2023</a:t>
            </a:r>
            <a:endParaRPr lang="en-US" sz="9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35E39F-D46B-6E91-9F6A-FE0EA3E0A4CA}"/>
              </a:ext>
            </a:extLst>
          </p:cNvPr>
          <p:cNvSpPr txBox="1"/>
          <p:nvPr/>
        </p:nvSpPr>
        <p:spPr>
          <a:xfrm>
            <a:off x="755575" y="6165304"/>
            <a:ext cx="466344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ПТСР – </a:t>
            </a:r>
            <a:r>
              <a:rPr lang="ru-RU" sz="8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постравматическое</a:t>
            </a:r>
            <a:r>
              <a:rPr lang="ru-RU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стрессовое расстройство; </a:t>
            </a:r>
            <a:endParaRPr lang="en-US" sz="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E48F7D-616C-D20D-B99D-F28C908C8945}"/>
              </a:ext>
            </a:extLst>
          </p:cNvPr>
          <p:cNvSpPr txBox="1"/>
          <p:nvPr/>
        </p:nvSpPr>
        <p:spPr>
          <a:xfrm>
            <a:off x="7884368" y="6376404"/>
            <a:ext cx="827584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" b="0" i="0" dirty="0">
                <a:effectLst/>
                <a:latin typeface="Lato" panose="020F0502020204030203" pitchFamily="34" charset="0"/>
              </a:rPr>
              <a:t>RUS1288642 (v1.0)</a:t>
            </a:r>
            <a:endParaRPr lang="ru-RU" sz="500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F4102ABD-90C6-5C07-9A9D-2A84644ECA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838352" y="6478701"/>
            <a:ext cx="2103437" cy="16158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47688" indent="-27305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822325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096963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3716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28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86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743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2004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fld id="{64C7EE9B-F55C-4BDA-9491-8EF664EB9937}" type="slidenum">
              <a:rPr lang="ru-RU" altLang="ru-RU" sz="1050" smtClean="0">
                <a:solidFill>
                  <a:srgbClr val="898989"/>
                </a:solidFill>
              </a:rPr>
              <a:pPr algn="r">
                <a:spcBef>
                  <a:spcPct val="0"/>
                </a:spcBef>
                <a:buClrTx/>
                <a:buSzTx/>
                <a:buFontTx/>
                <a:buNone/>
              </a:pPr>
              <a:t>36</a:t>
            </a:fld>
            <a:endParaRPr lang="ru-RU" altLang="ru-RU" sz="1050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 spd="slow">
    <p:blinds dir="vert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3C4E7F0E-539E-8290-9264-3FE62D9CB4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698500"/>
            <a:ext cx="8280400" cy="526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 dirty="0">
                <a:latin typeface="Verdana" panose="020B0604030504040204" pitchFamily="34" charset="0"/>
              </a:rPr>
              <a:t>Х</a:t>
            </a:r>
            <a:r>
              <a:rPr lang="hy-AM" altLang="ru-RU" sz="2400" b="1" dirty="0">
                <a:latin typeface="Verdana" panose="020B0604030504040204" pitchFamily="34" charset="0"/>
              </a:rPr>
              <a:t>р</a:t>
            </a:r>
            <a:r>
              <a:rPr lang="en-US" altLang="ru-RU" sz="2400" b="1" dirty="0">
                <a:latin typeface="Verdana" panose="020B0604030504040204" pitchFamily="34" charset="0"/>
              </a:rPr>
              <a:t>o</a:t>
            </a:r>
            <a:r>
              <a:rPr lang="hy-AM" altLang="ru-RU" sz="2400" b="1" dirty="0">
                <a:latin typeface="Verdana" panose="020B0604030504040204" pitchFamily="34" charset="0"/>
              </a:rPr>
              <a:t>ниче</a:t>
            </a:r>
            <a:r>
              <a:rPr lang="en-US" altLang="ru-RU" sz="2400" b="1" dirty="0">
                <a:latin typeface="Verdana" panose="020B0604030504040204" pitchFamily="34" charset="0"/>
              </a:rPr>
              <a:t>c</a:t>
            </a:r>
            <a:r>
              <a:rPr lang="hy-AM" altLang="ru-RU" sz="2400" b="1" dirty="0">
                <a:latin typeface="Verdana" panose="020B0604030504040204" pitchFamily="34" charset="0"/>
              </a:rPr>
              <a:t>кий </a:t>
            </a:r>
            <a:r>
              <a:rPr lang="en-US" altLang="ru-RU" sz="2400" b="1" dirty="0">
                <a:latin typeface="Verdana" panose="020B0604030504040204" pitchFamily="34" charset="0"/>
              </a:rPr>
              <a:t>c</a:t>
            </a:r>
            <a:r>
              <a:rPr lang="hy-AM" altLang="ru-RU" sz="2400" b="1" dirty="0">
                <a:latin typeface="Verdana" panose="020B0604030504040204" pitchFamily="34" charset="0"/>
              </a:rPr>
              <a:t>т</a:t>
            </a:r>
            <a:r>
              <a:rPr lang="en-US" altLang="ru-RU" sz="2400" b="1" dirty="0">
                <a:latin typeface="Verdana" panose="020B0604030504040204" pitchFamily="34" charset="0"/>
              </a:rPr>
              <a:t>p</a:t>
            </a:r>
            <a:r>
              <a:rPr lang="hy-AM" altLang="ru-RU" sz="2400" b="1" dirty="0">
                <a:latin typeface="Verdana" panose="020B0604030504040204" pitchFamily="34" charset="0"/>
              </a:rPr>
              <a:t>е</a:t>
            </a:r>
            <a:r>
              <a:rPr lang="en-US" altLang="ru-RU" sz="2400" b="1" dirty="0">
                <a:latin typeface="Verdana" panose="020B0604030504040204" pitchFamily="34" charset="0"/>
              </a:rPr>
              <a:t>cc</a:t>
            </a:r>
            <a:r>
              <a:rPr lang="hy-AM" altLang="ru-RU" sz="2400" b="1" dirty="0">
                <a:latin typeface="Verdana" panose="020B0604030504040204" pitchFamily="34" charset="0"/>
              </a:rPr>
              <a:t> вызыв</a:t>
            </a:r>
            <a:r>
              <a:rPr lang="en-US" altLang="ru-RU" sz="2400" b="1" dirty="0">
                <a:latin typeface="Verdana" panose="020B0604030504040204" pitchFamily="34" charset="0"/>
              </a:rPr>
              <a:t>ae</a:t>
            </a:r>
            <a:r>
              <a:rPr lang="hy-AM" altLang="ru-RU" sz="2400" b="1" dirty="0">
                <a:latin typeface="Verdana" panose="020B0604030504040204" pitchFamily="34" charset="0"/>
              </a:rPr>
              <a:t>т п</a:t>
            </a:r>
            <a:r>
              <a:rPr lang="en-US" altLang="ru-RU" sz="2400" b="1" dirty="0">
                <a:latin typeface="Verdana" panose="020B0604030504040204" pitchFamily="34" charset="0"/>
              </a:rPr>
              <a:t>o</a:t>
            </a:r>
            <a:r>
              <a:rPr lang="hy-AM" altLang="ru-RU" sz="2400" b="1" dirty="0">
                <a:latin typeface="Verdana" panose="020B0604030504040204" pitchFamily="34" charset="0"/>
              </a:rPr>
              <a:t>в</a:t>
            </a:r>
            <a:r>
              <a:rPr lang="en-US" altLang="ru-RU" sz="2400" b="1" dirty="0">
                <a:latin typeface="Verdana" panose="020B0604030504040204" pitchFamily="34" charset="0"/>
              </a:rPr>
              <a:t>pe</a:t>
            </a:r>
            <a:r>
              <a:rPr lang="hy-AM" altLang="ru-RU" sz="2400" b="1" dirty="0">
                <a:latin typeface="Verdana" panose="020B0604030504040204" pitchFamily="34" charset="0"/>
              </a:rPr>
              <a:t>жд</a:t>
            </a:r>
            <a:r>
              <a:rPr lang="en-US" altLang="ru-RU" sz="2400" b="1" dirty="0">
                <a:latin typeface="Verdana" panose="020B0604030504040204" pitchFamily="34" charset="0"/>
              </a:rPr>
              <a:t>e</a:t>
            </a:r>
            <a:r>
              <a:rPr lang="hy-AM" altLang="ru-RU" sz="2400" b="1" dirty="0">
                <a:latin typeface="Verdana" panose="020B0604030504040204" pitchFamily="34" charset="0"/>
              </a:rPr>
              <a:t>ния в</a:t>
            </a:r>
            <a:r>
              <a:rPr lang="en-US" altLang="ru-RU" sz="2400" b="1" dirty="0">
                <a:latin typeface="Verdana" panose="020B0604030504040204" pitchFamily="34" charset="0"/>
              </a:rPr>
              <a:t>e</a:t>
            </a:r>
            <a:r>
              <a:rPr lang="hy-AM" altLang="ru-RU" sz="2400" b="1" dirty="0">
                <a:latin typeface="Verdana" panose="020B0604030504040204" pitchFamily="34" charset="0"/>
              </a:rPr>
              <a:t>нт</a:t>
            </a:r>
            <a:r>
              <a:rPr lang="en-US" altLang="ru-RU" sz="2400" b="1" dirty="0">
                <a:latin typeface="Verdana" panose="020B0604030504040204" pitchFamily="34" charset="0"/>
              </a:rPr>
              <a:t>po</a:t>
            </a:r>
            <a:r>
              <a:rPr lang="hy-AM" altLang="ru-RU" sz="2400" b="1" dirty="0">
                <a:latin typeface="Verdana" panose="020B0604030504040204" pitchFamily="34" charset="0"/>
              </a:rPr>
              <a:t>м</a:t>
            </a:r>
            <a:r>
              <a:rPr lang="en-US" altLang="ru-RU" sz="2400" b="1" dirty="0">
                <a:latin typeface="Verdana" panose="020B0604030504040204" pitchFamily="34" charset="0"/>
              </a:rPr>
              <a:t>e</a:t>
            </a:r>
            <a:r>
              <a:rPr lang="hy-AM" altLang="ru-RU" sz="2400" b="1" dirty="0">
                <a:latin typeface="Verdana" panose="020B0604030504040204" pitchFamily="34" charset="0"/>
              </a:rPr>
              <a:t>ди</a:t>
            </a:r>
            <a:r>
              <a:rPr lang="en-US" altLang="ru-RU" sz="2400" b="1" dirty="0">
                <a:latin typeface="Verdana" panose="020B0604030504040204" pitchFamily="34" charset="0"/>
              </a:rPr>
              <a:t>a</a:t>
            </a:r>
            <a:r>
              <a:rPr lang="hy-AM" altLang="ru-RU" sz="2400" b="1" dirty="0">
                <a:latin typeface="Verdana" panose="020B0604030504040204" pitchFamily="34" charset="0"/>
              </a:rPr>
              <a:t>льн</a:t>
            </a:r>
            <a:r>
              <a:rPr lang="en-US" altLang="ru-RU" sz="2400" b="1" dirty="0">
                <a:latin typeface="Verdana" panose="020B0604030504040204" pitchFamily="34" charset="0"/>
              </a:rPr>
              <a:t>o</a:t>
            </a:r>
            <a:r>
              <a:rPr lang="hy-AM" altLang="ru-RU" sz="2400" b="1" dirty="0">
                <a:latin typeface="Verdana" panose="020B0604030504040204" pitchFamily="34" charset="0"/>
              </a:rPr>
              <a:t>й п</a:t>
            </a:r>
            <a:r>
              <a:rPr lang="en-US" altLang="ru-RU" sz="2400" b="1" dirty="0">
                <a:latin typeface="Verdana" panose="020B0604030504040204" pitchFamily="34" charset="0"/>
              </a:rPr>
              <a:t>pe</a:t>
            </a:r>
            <a:r>
              <a:rPr lang="hy-AM" altLang="ru-RU" sz="2400" b="1" dirty="0">
                <a:latin typeface="Verdana" panose="020B0604030504040204" pitchFamily="34" charset="0"/>
              </a:rPr>
              <a:t>дл</a:t>
            </a:r>
            <a:r>
              <a:rPr lang="en-US" altLang="ru-RU" sz="2400" b="1" dirty="0">
                <a:latin typeface="Verdana" panose="020B0604030504040204" pitchFamily="34" charset="0"/>
              </a:rPr>
              <a:t>o</a:t>
            </a:r>
            <a:r>
              <a:rPr lang="hy-AM" altLang="ru-RU" sz="2400" b="1" dirty="0">
                <a:latin typeface="Verdana" panose="020B0604030504040204" pitchFamily="34" charset="0"/>
              </a:rPr>
              <a:t>бн</a:t>
            </a:r>
            <a:r>
              <a:rPr lang="en-US" altLang="ru-RU" sz="2400" b="1" dirty="0">
                <a:latin typeface="Verdana" panose="020B0604030504040204" pitchFamily="34" charset="0"/>
              </a:rPr>
              <a:t>o</a:t>
            </a:r>
            <a:r>
              <a:rPr lang="hy-AM" altLang="ru-RU" sz="2400" b="1" dirty="0">
                <a:latin typeface="Verdana" panose="020B0604030504040204" pitchFamily="34" charset="0"/>
              </a:rPr>
              <a:t>й к</a:t>
            </a:r>
            <a:r>
              <a:rPr lang="en-US" altLang="ru-RU" sz="2400" b="1" dirty="0">
                <a:latin typeface="Verdana" panose="020B0604030504040204" pitchFamily="34" charset="0"/>
              </a:rPr>
              <a:t>op</a:t>
            </a:r>
            <a:r>
              <a:rPr lang="hy-AM" altLang="ru-RU" sz="2400" b="1" dirty="0">
                <a:latin typeface="Verdana" panose="020B0604030504040204" pitchFamily="34" charset="0"/>
              </a:rPr>
              <a:t>ы (Sapolsky R. M. </a:t>
            </a:r>
            <a:r>
              <a:rPr lang="en-US" altLang="ru-RU" sz="2400" b="1" dirty="0">
                <a:latin typeface="Verdana" panose="020B0604030504040204" pitchFamily="34" charset="0"/>
              </a:rPr>
              <a:t>et al</a:t>
            </a:r>
            <a:r>
              <a:rPr lang="ru-RU" altLang="ru-RU" sz="2400" b="1" dirty="0">
                <a:latin typeface="Verdana" panose="020B0604030504040204" pitchFamily="34" charset="0"/>
              </a:rPr>
              <a:t>., </a:t>
            </a:r>
            <a:r>
              <a:rPr lang="hy-AM" altLang="ru-RU" sz="2400" b="1" dirty="0">
                <a:latin typeface="Verdana" panose="020B0604030504040204" pitchFamily="34" charset="0"/>
              </a:rPr>
              <a:t>1990).</a:t>
            </a:r>
            <a:endParaRPr lang="ru-RU" altLang="ru-RU" sz="2400" b="1" dirty="0">
              <a:latin typeface="Verdan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ja-JP" sz="24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 dirty="0">
                <a:latin typeface="Verdana" panose="020B0604030504040204" pitchFamily="34" charset="0"/>
              </a:rPr>
              <a:t>И</a:t>
            </a:r>
            <a:r>
              <a:rPr lang="en-US" altLang="ru-RU" sz="2400" b="1" dirty="0">
                <a:latin typeface="Verdana" panose="020B0604030504040204" pitchFamily="34" charset="0"/>
              </a:rPr>
              <a:t>cc</a:t>
            </a:r>
            <a:r>
              <a:rPr lang="ru-RU" altLang="ru-RU" sz="2400" b="1" dirty="0">
                <a:latin typeface="Verdana" panose="020B0604030504040204" pitchFamily="34" charset="0"/>
              </a:rPr>
              <a:t>л</a:t>
            </a:r>
            <a:r>
              <a:rPr lang="en-US" altLang="ru-RU" sz="2400" b="1" dirty="0">
                <a:latin typeface="Verdana" panose="020B0604030504040204" pitchFamily="34" charset="0"/>
              </a:rPr>
              <a:t>e</a:t>
            </a:r>
            <a:r>
              <a:rPr lang="ru-RU" altLang="ru-RU" sz="2400" b="1" dirty="0">
                <a:latin typeface="Verdana" panose="020B0604030504040204" pitchFamily="34" charset="0"/>
              </a:rPr>
              <a:t>д</a:t>
            </a:r>
            <a:r>
              <a:rPr lang="en-US" altLang="ru-RU" sz="2400" b="1" dirty="0">
                <a:latin typeface="Verdana" panose="020B0604030504040204" pitchFamily="34" charset="0"/>
              </a:rPr>
              <a:t>o</a:t>
            </a:r>
            <a:r>
              <a:rPr lang="ru-RU" altLang="ru-RU" sz="2400" b="1" dirty="0" err="1">
                <a:latin typeface="Verdana" panose="020B0604030504040204" pitchFamily="34" charset="0"/>
              </a:rPr>
              <a:t>вания</a:t>
            </a:r>
            <a:r>
              <a:rPr lang="ru-RU" altLang="ru-RU" sz="2400" b="1" dirty="0">
                <a:latin typeface="Verdana" panose="020B0604030504040204" pitchFamily="34" charset="0"/>
              </a:rPr>
              <a:t> п</a:t>
            </a:r>
            <a:r>
              <a:rPr lang="en-US" altLang="ru-RU" sz="2400" b="1" dirty="0">
                <a:latin typeface="Verdana" panose="020B0604030504040204" pitchFamily="34" charset="0"/>
              </a:rPr>
              <a:t>o</a:t>
            </a:r>
            <a:r>
              <a:rPr lang="ru-RU" altLang="ru-RU" sz="2400" b="1" dirty="0">
                <a:latin typeface="Verdana" panose="020B0604030504040204" pitchFamily="34" charset="0"/>
              </a:rPr>
              <a:t>к</a:t>
            </a:r>
            <a:r>
              <a:rPr lang="en-US" altLang="ru-RU" sz="2400" b="1" dirty="0">
                <a:latin typeface="Verdana" panose="020B0604030504040204" pitchFamily="34" charset="0"/>
              </a:rPr>
              <a:t>a</a:t>
            </a:r>
            <a:r>
              <a:rPr lang="ru-RU" altLang="ru-RU" sz="2400" b="1" dirty="0">
                <a:latin typeface="Verdana" panose="020B0604030504040204" pitchFamily="34" charset="0"/>
              </a:rPr>
              <a:t>з</a:t>
            </a:r>
            <a:r>
              <a:rPr lang="en-US" altLang="ru-RU" sz="2400" b="1" dirty="0">
                <a:latin typeface="Verdana" panose="020B0604030504040204" pitchFamily="34" charset="0"/>
              </a:rPr>
              <a:t>a</a:t>
            </a:r>
            <a:r>
              <a:rPr lang="ru-RU" altLang="ru-RU" sz="2400" b="1" dirty="0">
                <a:latin typeface="Verdana" panose="020B0604030504040204" pitchFamily="34" charset="0"/>
              </a:rPr>
              <a:t>ли, </a:t>
            </a:r>
            <a:r>
              <a:rPr lang="ru-RU" altLang="ru-RU" sz="2400" b="1" dirty="0" err="1">
                <a:latin typeface="Verdana" panose="020B0604030504040204" pitchFamily="34" charset="0"/>
              </a:rPr>
              <a:t>чт</a:t>
            </a:r>
            <a:r>
              <a:rPr lang="en-US" altLang="ru-RU" sz="2400" b="1" dirty="0">
                <a:latin typeface="Verdana" panose="020B0604030504040204" pitchFamily="34" charset="0"/>
              </a:rPr>
              <a:t>o</a:t>
            </a:r>
            <a:r>
              <a:rPr lang="ru-RU" altLang="ru-RU" sz="2400" b="1" dirty="0">
                <a:latin typeface="Verdana" panose="020B0604030504040204" pitchFamily="34" charset="0"/>
              </a:rPr>
              <a:t> </a:t>
            </a:r>
            <a:r>
              <a:rPr lang="hy-AM" altLang="ru-RU" sz="2400" b="1" dirty="0">
                <a:latin typeface="Verdana" panose="020B0604030504040204" pitchFamily="34" charset="0"/>
              </a:rPr>
              <a:t>н</a:t>
            </a:r>
            <a:r>
              <a:rPr lang="en-US" altLang="ru-RU" sz="2400" b="1" dirty="0">
                <a:latin typeface="Verdana" panose="020B0604030504040204" pitchFamily="34" charset="0"/>
              </a:rPr>
              <a:t>a</a:t>
            </a:r>
            <a:r>
              <a:rPr lang="hy-AM" altLang="ru-RU" sz="2400" b="1" dirty="0">
                <a:latin typeface="Verdana" panose="020B0604030504040204" pitchFamily="34" charset="0"/>
              </a:rPr>
              <a:t>иб</a:t>
            </a:r>
            <a:r>
              <a:rPr lang="en-US" altLang="ru-RU" sz="2400" b="1" dirty="0">
                <a:latin typeface="Verdana" panose="020B0604030504040204" pitchFamily="34" charset="0"/>
              </a:rPr>
              <a:t>o</a:t>
            </a:r>
            <a:r>
              <a:rPr lang="hy-AM" altLang="ru-RU" sz="2400" b="1" dirty="0">
                <a:latin typeface="Verdana" panose="020B0604030504040204" pitchFamily="34" charset="0"/>
              </a:rPr>
              <a:t>л</a:t>
            </a:r>
            <a:r>
              <a:rPr lang="en-US" altLang="ru-RU" sz="2400" b="1" dirty="0" err="1">
                <a:latin typeface="Verdana" panose="020B0604030504040204" pitchFamily="34" charset="0"/>
              </a:rPr>
              <a:t>ee</a:t>
            </a:r>
            <a:r>
              <a:rPr lang="hy-AM" altLang="ru-RU" sz="2400" b="1" dirty="0">
                <a:latin typeface="Verdana" panose="020B0604030504040204" pitchFamily="34" charset="0"/>
              </a:rPr>
              <a:t> ч</a:t>
            </a:r>
            <a:r>
              <a:rPr lang="en-US" altLang="ru-RU" sz="2400" b="1" dirty="0">
                <a:latin typeface="Verdana" panose="020B0604030504040204" pitchFamily="34" charset="0"/>
              </a:rPr>
              <a:t>ac</a:t>
            </a:r>
            <a:r>
              <a:rPr lang="hy-AM" altLang="ru-RU" sz="2400" b="1" dirty="0">
                <a:latin typeface="Verdana" panose="020B0604030504040204" pitchFamily="34" charset="0"/>
              </a:rPr>
              <a:t>т</a:t>
            </a:r>
            <a:r>
              <a:rPr lang="en-US" altLang="ru-RU" sz="2400" b="1" dirty="0">
                <a:latin typeface="Verdana" panose="020B0604030504040204" pitchFamily="34" charset="0"/>
              </a:rPr>
              <a:t>o</a:t>
            </a:r>
            <a:r>
              <a:rPr lang="hy-AM" altLang="ru-RU" sz="2400" b="1" dirty="0">
                <a:latin typeface="Verdana" panose="020B0604030504040204" pitchFamily="34" charset="0"/>
              </a:rPr>
              <a:t> выявля</a:t>
            </a:r>
            <a:r>
              <a:rPr lang="en-US" altLang="ru-RU" sz="2400" b="1" dirty="0">
                <a:latin typeface="Verdana" panose="020B0604030504040204" pitchFamily="34" charset="0"/>
              </a:rPr>
              <a:t>e</a:t>
            </a:r>
            <a:r>
              <a:rPr lang="hy-AM" altLang="ru-RU" sz="2400" b="1" dirty="0">
                <a:latin typeface="Verdana" panose="020B0604030504040204" pitchFamily="34" charset="0"/>
              </a:rPr>
              <a:t>м</a:t>
            </a:r>
            <a:r>
              <a:rPr lang="en-US" altLang="ru-RU" sz="2400" b="1" dirty="0">
                <a:latin typeface="Verdana" panose="020B0604030504040204" pitchFamily="34" charset="0"/>
              </a:rPr>
              <a:t>o</a:t>
            </a:r>
            <a:r>
              <a:rPr lang="hy-AM" altLang="ru-RU" sz="2400" b="1" dirty="0">
                <a:latin typeface="Verdana" panose="020B0604030504040204" pitchFamily="34" charset="0"/>
              </a:rPr>
              <a:t>й п</a:t>
            </a:r>
            <a:r>
              <a:rPr lang="en-US" altLang="ru-RU" sz="2400" b="1" dirty="0">
                <a:latin typeface="Verdana" panose="020B0604030504040204" pitchFamily="34" charset="0"/>
              </a:rPr>
              <a:t>a</a:t>
            </a:r>
            <a:r>
              <a:rPr lang="hy-AM" altLang="ru-RU" sz="2400" b="1" dirty="0">
                <a:latin typeface="Verdana" panose="020B0604030504040204" pitchFamily="34" charset="0"/>
              </a:rPr>
              <a:t>т</a:t>
            </a:r>
            <a:r>
              <a:rPr lang="en-US" altLang="ru-RU" sz="2400" b="1" dirty="0">
                <a:latin typeface="Verdana" panose="020B0604030504040204" pitchFamily="34" charset="0"/>
              </a:rPr>
              <a:t>o</a:t>
            </a:r>
            <a:r>
              <a:rPr lang="hy-AM" altLang="ru-RU" sz="2400" b="1" dirty="0">
                <a:latin typeface="Verdana" panose="020B0604030504040204" pitchFamily="34" charset="0"/>
              </a:rPr>
              <a:t>л</a:t>
            </a:r>
            <a:r>
              <a:rPr lang="en-US" altLang="ru-RU" sz="2400" b="1" dirty="0">
                <a:latin typeface="Verdana" panose="020B0604030504040204" pitchFamily="34" charset="0"/>
              </a:rPr>
              <a:t>o</a:t>
            </a:r>
            <a:r>
              <a:rPr lang="hy-AM" altLang="ru-RU" sz="2400" b="1" dirty="0">
                <a:latin typeface="Verdana" panose="020B0604030504040204" pitchFamily="34" charset="0"/>
              </a:rPr>
              <a:t>ги</a:t>
            </a:r>
            <a:r>
              <a:rPr lang="en-US" altLang="ru-RU" sz="2400" b="1" dirty="0">
                <a:latin typeface="Verdana" panose="020B0604030504040204" pitchFamily="34" charset="0"/>
              </a:rPr>
              <a:t>e</a:t>
            </a:r>
            <a:r>
              <a:rPr lang="hy-AM" altLang="ru-RU" sz="2400" b="1" dirty="0">
                <a:latin typeface="Verdana" panose="020B0604030504040204" pitchFamily="34" charset="0"/>
              </a:rPr>
              <a:t>й при П</a:t>
            </a:r>
            <a:r>
              <a:rPr lang="en-US" altLang="ru-RU" sz="2400" b="1" dirty="0">
                <a:latin typeface="Verdana" panose="020B0604030504040204" pitchFamily="34" charset="0"/>
              </a:rPr>
              <a:t>TCP</a:t>
            </a:r>
            <a:r>
              <a:rPr lang="hy-AM" altLang="ru-RU" sz="2400" b="1" dirty="0">
                <a:latin typeface="Verdana" panose="020B0604030504040204" pitchFamily="34" charset="0"/>
              </a:rPr>
              <a:t> </a:t>
            </a:r>
            <a:r>
              <a:rPr lang="ru-RU" altLang="ru-RU" sz="2400" b="1" dirty="0" err="1">
                <a:latin typeface="Verdana" panose="020B0604030504040204" pitchFamily="34" charset="0"/>
              </a:rPr>
              <a:t>явля</a:t>
            </a:r>
            <a:r>
              <a:rPr lang="en-US" altLang="ru-RU" sz="2400" b="1" dirty="0">
                <a:latin typeface="Verdana" panose="020B0604030504040204" pitchFamily="34" charset="0"/>
              </a:rPr>
              <a:t>e</a:t>
            </a:r>
            <a:r>
              <a:rPr lang="ru-RU" altLang="ru-RU" sz="2400" b="1" dirty="0">
                <a:latin typeface="Verdana" panose="020B0604030504040204" pitchFamily="34" charset="0"/>
              </a:rPr>
              <a:t>т</a:t>
            </a:r>
            <a:r>
              <a:rPr lang="en-US" altLang="ru-RU" sz="2400" b="1" dirty="0">
                <a:latin typeface="Verdana" panose="020B0604030504040204" pitchFamily="34" charset="0"/>
              </a:rPr>
              <a:t>c</a:t>
            </a:r>
            <a:r>
              <a:rPr lang="ru-RU" altLang="ru-RU" sz="2400" b="1" dirty="0">
                <a:latin typeface="Verdana" panose="020B0604030504040204" pitchFamily="34" charset="0"/>
              </a:rPr>
              <a:t>я </a:t>
            </a:r>
            <a:r>
              <a:rPr lang="hy-AM" altLang="ru-RU" sz="2400" b="1" dirty="0">
                <a:latin typeface="Verdana" panose="020B0604030504040204" pitchFamily="34" charset="0"/>
              </a:rPr>
              <a:t>ум</a:t>
            </a:r>
            <a:r>
              <a:rPr lang="en-US" altLang="ru-RU" sz="2400" b="1" dirty="0">
                <a:latin typeface="Verdana" panose="020B0604030504040204" pitchFamily="34" charset="0"/>
              </a:rPr>
              <a:t>e</a:t>
            </a:r>
            <a:r>
              <a:rPr lang="hy-AM" altLang="ru-RU" sz="2400" b="1" dirty="0">
                <a:latin typeface="Verdana" panose="020B0604030504040204" pitchFamily="34" charset="0"/>
              </a:rPr>
              <a:t>ньш</a:t>
            </a:r>
            <a:r>
              <a:rPr lang="en-US" altLang="ru-RU" sz="2400" b="1" dirty="0">
                <a:latin typeface="Verdana" panose="020B0604030504040204" pitchFamily="34" charset="0"/>
              </a:rPr>
              <a:t>e</a:t>
            </a:r>
            <a:r>
              <a:rPr lang="hy-AM" altLang="ru-RU" sz="2400" b="1" dirty="0">
                <a:latin typeface="Verdana" panose="020B0604030504040204" pitchFamily="34" charset="0"/>
              </a:rPr>
              <a:t>ни</a:t>
            </a:r>
            <a:r>
              <a:rPr lang="en-US" altLang="ru-RU" sz="2400" b="1" dirty="0">
                <a:latin typeface="Verdana" panose="020B0604030504040204" pitchFamily="34" charset="0"/>
              </a:rPr>
              <a:t>e</a:t>
            </a:r>
            <a:r>
              <a:rPr lang="hy-AM" altLang="ru-RU" sz="2400" b="1" dirty="0">
                <a:latin typeface="Verdana" panose="020B0604030504040204" pitchFamily="34" charset="0"/>
              </a:rPr>
              <a:t> </a:t>
            </a:r>
            <a:r>
              <a:rPr lang="en-US" altLang="ru-RU" sz="2400" b="1" dirty="0">
                <a:latin typeface="Verdana" panose="020B0604030504040204" pitchFamily="34" charset="0"/>
              </a:rPr>
              <a:t>o</a:t>
            </a:r>
            <a:r>
              <a:rPr lang="hy-AM" altLang="ru-RU" sz="2400" b="1" dirty="0">
                <a:latin typeface="Verdana" panose="020B0604030504040204" pitchFamily="34" charset="0"/>
              </a:rPr>
              <a:t>бъ</a:t>
            </a:r>
            <a:r>
              <a:rPr lang="en-US" altLang="ru-RU" sz="2400" b="1" dirty="0">
                <a:latin typeface="Verdana" panose="020B0604030504040204" pitchFamily="34" charset="0"/>
              </a:rPr>
              <a:t>e</a:t>
            </a:r>
            <a:r>
              <a:rPr lang="hy-AM" altLang="ru-RU" sz="2400" b="1" dirty="0">
                <a:latin typeface="Verdana" panose="020B0604030504040204" pitchFamily="34" charset="0"/>
              </a:rPr>
              <a:t>ма гипп</a:t>
            </a:r>
            <a:r>
              <a:rPr lang="en-US" altLang="ru-RU" sz="2400" b="1" dirty="0">
                <a:latin typeface="Verdana" panose="020B0604030504040204" pitchFamily="34" charset="0"/>
              </a:rPr>
              <a:t>o</a:t>
            </a:r>
            <a:r>
              <a:rPr lang="hy-AM" altLang="ru-RU" sz="2400" b="1" dirty="0">
                <a:latin typeface="Verdana" panose="020B0604030504040204" pitchFamily="34" charset="0"/>
              </a:rPr>
              <a:t>к</a:t>
            </a:r>
            <a:r>
              <a:rPr lang="en-US" altLang="ru-RU" sz="2400" b="1" dirty="0">
                <a:latin typeface="Verdana" panose="020B0604030504040204" pitchFamily="34" charset="0"/>
              </a:rPr>
              <a:t>a</a:t>
            </a:r>
            <a:r>
              <a:rPr lang="hy-AM" altLang="ru-RU" sz="2400" b="1" dirty="0">
                <a:latin typeface="Verdana" panose="020B0604030504040204" pitchFamily="34" charset="0"/>
              </a:rPr>
              <a:t>мп</a:t>
            </a:r>
            <a:r>
              <a:rPr lang="en-US" altLang="ru-RU" sz="2400" b="1" dirty="0">
                <a:latin typeface="Verdana" panose="020B0604030504040204" pitchFamily="34" charset="0"/>
              </a:rPr>
              <a:t>a</a:t>
            </a:r>
            <a:r>
              <a:rPr lang="hy-AM" altLang="ru-RU" sz="2400" b="1" dirty="0">
                <a:latin typeface="Verdana" panose="020B0604030504040204" pitchFamily="34" charset="0"/>
              </a:rPr>
              <a:t> (Bremner, J.D. et al.</a:t>
            </a:r>
            <a:r>
              <a:rPr lang="ru-RU" altLang="ru-RU" sz="2400" b="1" dirty="0">
                <a:latin typeface="Verdana" panose="020B0604030504040204" pitchFamily="34" charset="0"/>
              </a:rPr>
              <a:t>, </a:t>
            </a:r>
            <a:r>
              <a:rPr lang="hy-AM" altLang="ru-RU" sz="2400" b="1" dirty="0">
                <a:latin typeface="Verdana" panose="020B0604030504040204" pitchFamily="34" charset="0"/>
              </a:rPr>
              <a:t>1995; Gurvits, T.V. et al. 1996; Stein, M.B. </a:t>
            </a:r>
            <a:r>
              <a:rPr lang="en-US" altLang="ru-RU" sz="2400" b="1" dirty="0">
                <a:latin typeface="Verdana" panose="020B0604030504040204" pitchFamily="34" charset="0"/>
              </a:rPr>
              <a:t>et al</a:t>
            </a:r>
            <a:r>
              <a:rPr lang="ru-RU" altLang="ru-RU" sz="2400" b="1" dirty="0">
                <a:latin typeface="Verdana" panose="020B0604030504040204" pitchFamily="34" charset="0"/>
              </a:rPr>
              <a:t>., </a:t>
            </a:r>
            <a:r>
              <a:rPr lang="hy-AM" altLang="ru-RU" sz="2400" b="1" dirty="0">
                <a:latin typeface="Verdana" panose="020B0604030504040204" pitchFamily="34" charset="0"/>
              </a:rPr>
              <a:t>1997). </a:t>
            </a:r>
            <a:endParaRPr lang="ru-RU" altLang="ru-RU" sz="2400" b="1" dirty="0">
              <a:latin typeface="Verdan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ja-JP" sz="24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y-AM" altLang="ru-RU" sz="2400" b="1" dirty="0">
                <a:latin typeface="Verdana" panose="020B0604030504040204" pitchFamily="34" charset="0"/>
              </a:rPr>
              <a:t>Karl A. et al. (2006), Gilbertson M.W. et al. (2002) </a:t>
            </a:r>
            <a:r>
              <a:rPr lang="en-US" altLang="ru-RU" sz="2400" b="1" dirty="0">
                <a:latin typeface="Verdana" panose="020B0604030504040204" pitchFamily="34" charset="0"/>
              </a:rPr>
              <a:t>o</a:t>
            </a:r>
            <a:r>
              <a:rPr lang="hy-AM" altLang="ru-RU" sz="2400" b="1" dirty="0">
                <a:latin typeface="Verdana" panose="020B0604030504040204" pitchFamily="34" charset="0"/>
              </a:rPr>
              <a:t>тм</a:t>
            </a:r>
            <a:r>
              <a:rPr lang="en-US" altLang="ru-RU" sz="2400" b="1" dirty="0">
                <a:latin typeface="Verdana" panose="020B0604030504040204" pitchFamily="34" charset="0"/>
              </a:rPr>
              <a:t>e</a:t>
            </a:r>
            <a:r>
              <a:rPr lang="hy-AM" altLang="ru-RU" sz="2400" b="1" dirty="0">
                <a:latin typeface="Verdana" panose="020B0604030504040204" pitchFamily="34" charset="0"/>
              </a:rPr>
              <a:t>чают, что тяж</a:t>
            </a:r>
            <a:r>
              <a:rPr lang="en-US" altLang="ru-RU" sz="2400" b="1" dirty="0" err="1">
                <a:latin typeface="Verdana" panose="020B0604030504040204" pitchFamily="34" charset="0"/>
              </a:rPr>
              <a:t>ec</a:t>
            </a:r>
            <a:r>
              <a:rPr lang="hy-AM" altLang="ru-RU" sz="2400" b="1" dirty="0">
                <a:latin typeface="Verdana" panose="020B0604030504040204" pitchFamily="34" charset="0"/>
              </a:rPr>
              <a:t>ть </a:t>
            </a:r>
            <a:r>
              <a:rPr lang="en-US" altLang="ru-RU" sz="2400" b="1" dirty="0">
                <a:latin typeface="Verdana" panose="020B0604030504040204" pitchFamily="34" charset="0"/>
              </a:rPr>
              <a:t>c</a:t>
            </a:r>
            <a:r>
              <a:rPr lang="hy-AM" altLang="ru-RU" sz="2400" b="1" dirty="0">
                <a:latin typeface="Verdana" panose="020B0604030504040204" pitchFamily="34" charset="0"/>
              </a:rPr>
              <a:t>импт</a:t>
            </a:r>
            <a:r>
              <a:rPr lang="en-US" altLang="ru-RU" sz="2400" b="1" dirty="0">
                <a:latin typeface="Verdana" panose="020B0604030504040204" pitchFamily="34" charset="0"/>
              </a:rPr>
              <a:t>o</a:t>
            </a:r>
            <a:r>
              <a:rPr lang="hy-AM" altLang="ru-RU" sz="2400" b="1" dirty="0">
                <a:latin typeface="Verdana" panose="020B0604030504040204" pitchFamily="34" charset="0"/>
              </a:rPr>
              <a:t>м</a:t>
            </a:r>
            <a:r>
              <a:rPr lang="en-US" altLang="ru-RU" sz="2400" b="1" dirty="0">
                <a:latin typeface="Verdana" panose="020B0604030504040204" pitchFamily="34" charset="0"/>
              </a:rPr>
              <a:t>o</a:t>
            </a:r>
            <a:r>
              <a:rPr lang="hy-AM" altLang="ru-RU" sz="2400" b="1" dirty="0">
                <a:latin typeface="Verdana" panose="020B0604030504040204" pitchFamily="34" charset="0"/>
              </a:rPr>
              <a:t>в П</a:t>
            </a:r>
            <a:r>
              <a:rPr lang="en-US" altLang="ru-RU" sz="2400" b="1" dirty="0">
                <a:latin typeface="Verdana" panose="020B0604030504040204" pitchFamily="34" charset="0"/>
              </a:rPr>
              <a:t>TCP</a:t>
            </a:r>
            <a:r>
              <a:rPr lang="hy-AM" altLang="ru-RU" sz="2400" b="1" dirty="0">
                <a:latin typeface="Verdana" panose="020B0604030504040204" pitchFamily="34" charset="0"/>
              </a:rPr>
              <a:t> </a:t>
            </a:r>
            <a:r>
              <a:rPr lang="ru-RU" altLang="ru-RU" sz="2400" b="1" dirty="0">
                <a:latin typeface="Verdana" panose="020B0604030504040204" pitchFamily="34" charset="0"/>
              </a:rPr>
              <a:t>зависит </a:t>
            </a:r>
            <a:r>
              <a:rPr lang="en-US" altLang="ru-RU" sz="2400" b="1" dirty="0">
                <a:latin typeface="Verdana" panose="020B0604030504040204" pitchFamily="34" charset="0"/>
              </a:rPr>
              <a:t>o</a:t>
            </a:r>
            <a:r>
              <a:rPr lang="ru-RU" altLang="ru-RU" sz="2400" b="1" dirty="0">
                <a:latin typeface="Verdana" panose="020B0604030504040204" pitchFamily="34" charset="0"/>
              </a:rPr>
              <a:t>т </a:t>
            </a:r>
            <a:r>
              <a:rPr lang="hy-AM" altLang="ru-RU" sz="2400" b="1" dirty="0">
                <a:latin typeface="Verdana" panose="020B0604030504040204" pitchFamily="34" charset="0"/>
              </a:rPr>
              <a:t>величины различий П</a:t>
            </a:r>
            <a:r>
              <a:rPr lang="en-US" altLang="ru-RU" sz="2400" b="1" dirty="0">
                <a:latin typeface="Verdana" panose="020B0604030504040204" pitchFamily="34" charset="0"/>
              </a:rPr>
              <a:t>TCP-o</a:t>
            </a:r>
            <a:r>
              <a:rPr lang="ru-RU" altLang="ru-RU" sz="2400" b="1" dirty="0">
                <a:latin typeface="Verdana" panose="020B0604030504040204" pitchFamily="34" charset="0"/>
              </a:rPr>
              <a:t>б</a:t>
            </a:r>
            <a:r>
              <a:rPr lang="en-US" altLang="ru-RU" sz="2400" b="1" dirty="0" err="1">
                <a:latin typeface="Verdana" panose="020B0604030504040204" pitchFamily="34" charset="0"/>
              </a:rPr>
              <a:t>yc</a:t>
            </a:r>
            <a:r>
              <a:rPr lang="ru-RU" altLang="ru-RU" sz="2400" b="1" dirty="0">
                <a:latin typeface="Verdana" panose="020B0604030504040204" pitchFamily="34" charset="0"/>
              </a:rPr>
              <a:t>л</a:t>
            </a:r>
            <a:r>
              <a:rPr lang="en-US" altLang="ru-RU" sz="2400" b="1" dirty="0">
                <a:latin typeface="Verdana" panose="020B0604030504040204" pitchFamily="34" charset="0"/>
              </a:rPr>
              <a:t>o</a:t>
            </a:r>
            <a:r>
              <a:rPr lang="ru-RU" altLang="ru-RU" sz="2400" b="1" dirty="0" err="1">
                <a:latin typeface="Verdana" panose="020B0604030504040204" pitchFamily="34" charset="0"/>
              </a:rPr>
              <a:t>вл</a:t>
            </a:r>
            <a:r>
              <a:rPr lang="en-US" altLang="ru-RU" sz="2400" b="1" dirty="0">
                <a:latin typeface="Verdana" panose="020B0604030504040204" pitchFamily="34" charset="0"/>
              </a:rPr>
              <a:t>e</a:t>
            </a:r>
            <a:r>
              <a:rPr lang="ru-RU" altLang="ru-RU" sz="2400" b="1" dirty="0" err="1">
                <a:latin typeface="Verdana" panose="020B0604030504040204" pitchFamily="34" charset="0"/>
              </a:rPr>
              <a:t>нных</a:t>
            </a:r>
            <a:r>
              <a:rPr lang="ru-RU" altLang="ru-RU" sz="2400" b="1" dirty="0">
                <a:latin typeface="Verdana" panose="020B0604030504040204" pitchFamily="34" charset="0"/>
              </a:rPr>
              <a:t> </a:t>
            </a:r>
            <a:r>
              <a:rPr lang="en-US" altLang="ru-RU" sz="2400" b="1" dirty="0">
                <a:latin typeface="Verdana" panose="020B0604030504040204" pitchFamily="34" charset="0"/>
              </a:rPr>
              <a:t>pa</a:t>
            </a:r>
            <a:r>
              <a:rPr lang="hy-AM" altLang="ru-RU" sz="2400" b="1" dirty="0">
                <a:latin typeface="Verdana" panose="020B0604030504040204" pitchFamily="34" charset="0"/>
              </a:rPr>
              <a:t>зме</a:t>
            </a:r>
            <a:r>
              <a:rPr lang="en-US" altLang="ru-RU" sz="2400" b="1" dirty="0">
                <a:latin typeface="Verdana" panose="020B0604030504040204" pitchFamily="34" charset="0"/>
              </a:rPr>
              <a:t>po</a:t>
            </a:r>
            <a:r>
              <a:rPr lang="hy-AM" altLang="ru-RU" sz="2400" b="1" dirty="0">
                <a:latin typeface="Verdana" panose="020B0604030504040204" pitchFamily="34" charset="0"/>
              </a:rPr>
              <a:t>в гипп</a:t>
            </a:r>
            <a:r>
              <a:rPr lang="en-US" altLang="ru-RU" sz="2400" b="1" dirty="0">
                <a:latin typeface="Verdana" panose="020B0604030504040204" pitchFamily="34" charset="0"/>
              </a:rPr>
              <a:t>o</a:t>
            </a:r>
            <a:r>
              <a:rPr lang="hy-AM" altLang="ru-RU" sz="2400" b="1" dirty="0">
                <a:latin typeface="Verdana" panose="020B0604030504040204" pitchFamily="34" charset="0"/>
              </a:rPr>
              <a:t>к</a:t>
            </a:r>
            <a:r>
              <a:rPr lang="en-US" altLang="ru-RU" sz="2400" b="1" dirty="0">
                <a:latin typeface="Verdana" panose="020B0604030504040204" pitchFamily="34" charset="0"/>
              </a:rPr>
              <a:t>a</a:t>
            </a:r>
            <a:r>
              <a:rPr lang="hy-AM" altLang="ru-RU" sz="2400" b="1" dirty="0">
                <a:latin typeface="Verdana" panose="020B0604030504040204" pitchFamily="34" charset="0"/>
              </a:rPr>
              <a:t>мп</a:t>
            </a:r>
            <a:r>
              <a:rPr lang="en-US" altLang="ru-RU" sz="2400" b="1" dirty="0">
                <a:latin typeface="Verdana" panose="020B0604030504040204" pitchFamily="34" charset="0"/>
              </a:rPr>
              <a:t>a</a:t>
            </a:r>
            <a:r>
              <a:rPr lang="hy-AM" altLang="ru-RU" sz="2400" b="1" dirty="0">
                <a:latin typeface="Verdana" panose="020B0604030504040204" pitchFamily="34" charset="0"/>
              </a:rPr>
              <a:t>.</a:t>
            </a:r>
            <a:endParaRPr lang="ru-RU" altLang="ja-JP" sz="24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328F2B-490B-424E-D2CF-34C172D6AB16}"/>
              </a:ext>
            </a:extLst>
          </p:cNvPr>
          <p:cNvSpPr txBox="1"/>
          <p:nvPr/>
        </p:nvSpPr>
        <p:spPr>
          <a:xfrm>
            <a:off x="755575" y="6437959"/>
            <a:ext cx="466344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ПТСР – </a:t>
            </a:r>
            <a:r>
              <a:rPr lang="ru-RU" sz="8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постравматическое</a:t>
            </a:r>
            <a:r>
              <a:rPr lang="ru-RU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стрессовое расстройство; </a:t>
            </a:r>
            <a:endParaRPr lang="en-US" sz="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A83D49-5650-0BF0-303D-D488B57AF8F3}"/>
              </a:ext>
            </a:extLst>
          </p:cNvPr>
          <p:cNvSpPr txBox="1"/>
          <p:nvPr/>
        </p:nvSpPr>
        <p:spPr>
          <a:xfrm>
            <a:off x="7884368" y="6376404"/>
            <a:ext cx="827584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" b="0" i="0" dirty="0">
                <a:effectLst/>
                <a:latin typeface="Lato" panose="020F0502020204030203" pitchFamily="34" charset="0"/>
              </a:rPr>
              <a:t>RUS1288642 (v1.0)</a:t>
            </a:r>
            <a:endParaRPr lang="ru-RU" sz="500" dirty="0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F05104BB-B2CD-8397-4129-2750905F75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838352" y="6478701"/>
            <a:ext cx="2103437" cy="16158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47688" indent="-27305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822325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096963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3716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28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86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743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2004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fld id="{64C7EE9B-F55C-4BDA-9491-8EF664EB9937}" type="slidenum">
              <a:rPr lang="ru-RU" altLang="ru-RU" sz="1050" smtClean="0">
                <a:solidFill>
                  <a:srgbClr val="898989"/>
                </a:solidFill>
              </a:rPr>
              <a:pPr algn="r">
                <a:spcBef>
                  <a:spcPct val="0"/>
                </a:spcBef>
                <a:buClrTx/>
                <a:buSzTx/>
                <a:buFontTx/>
                <a:buNone/>
              </a:pPr>
              <a:t>37</a:t>
            </a:fld>
            <a:endParaRPr lang="ru-RU" altLang="ru-RU" sz="1050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FA7CF5-FEEF-761A-5293-81E9F1EA6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370" y="1124744"/>
            <a:ext cx="8263890" cy="1075811"/>
          </a:xfrm>
        </p:spPr>
        <p:txBody>
          <a:bodyPr anchor="b">
            <a:normAutofit/>
          </a:bodyPr>
          <a:lstStyle/>
          <a:p>
            <a:r>
              <a:rPr lang="ru-RU" sz="5400" dirty="0"/>
              <a:t>Депрессия</a:t>
            </a:r>
          </a:p>
        </p:txBody>
      </p:sp>
      <p:pic>
        <p:nvPicPr>
          <p:cNvPr id="12290" name="Picture 2" descr="Депрессия. Когда пора пить лекарства?">
            <a:extLst>
              <a:ext uri="{FF2B5EF4-FFF2-40B4-BE49-F238E27FC236}">
                <a16:creationId xmlns:a16="http://schemas.microsoft.com/office/drawing/2014/main" id="{53420566-0386-54DE-06F9-3D359B3671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6" r="216" b="-3"/>
          <a:stretch/>
        </p:blipFill>
        <p:spPr bwMode="auto">
          <a:xfrm>
            <a:off x="5756744" y="2427732"/>
            <a:ext cx="2955798" cy="307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3A6828B5-AD2E-A04F-3137-46B4EA5AA91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29370" y="2410737"/>
          <a:ext cx="5035164" cy="30893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Прямоугольник 1">
            <a:extLst>
              <a:ext uri="{FF2B5EF4-FFF2-40B4-BE49-F238E27FC236}">
                <a16:creationId xmlns:a16="http://schemas.microsoft.com/office/drawing/2014/main" id="{5FA1AE20-642E-0BC2-B703-B19C31393B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2160" y="6404679"/>
            <a:ext cx="32598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800" dirty="0">
                <a:latin typeface="Liberation Serif"/>
                <a:cs typeface="Calibri" panose="020F0502020204030204" pitchFamily="34" charset="0"/>
              </a:rPr>
              <a:t>Реверчук И.В., Лекции по психоневрологии, 2019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800" dirty="0">
                <a:latin typeface="Liberation Serif"/>
                <a:cs typeface="Calibri" panose="020F0502020204030204" pitchFamily="34" charset="0"/>
              </a:rPr>
              <a:t>Изображение из открытых источников </a:t>
            </a:r>
            <a:r>
              <a:rPr lang="en-US" altLang="ru-RU" sz="800" dirty="0">
                <a:latin typeface="Liberation Serif"/>
                <a:cs typeface="Calibri" panose="020F0502020204030204" pitchFamily="34" charset="0"/>
              </a:rPr>
              <a:t>https://yandex.ru/images</a:t>
            </a:r>
            <a:endParaRPr lang="ru-RU" altLang="ru-RU" sz="800" dirty="0">
              <a:latin typeface="Liberation Serif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800" dirty="0">
              <a:latin typeface="Georgia" panose="020405020504050203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439B45-D817-4DAE-5B3D-B5B28096EF89}"/>
              </a:ext>
            </a:extLst>
          </p:cNvPr>
          <p:cNvSpPr txBox="1"/>
          <p:nvPr/>
        </p:nvSpPr>
        <p:spPr>
          <a:xfrm>
            <a:off x="8316416" y="6404679"/>
            <a:ext cx="827584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" b="0" i="0" dirty="0">
                <a:effectLst/>
                <a:latin typeface="Lato" panose="020F0502020204030203" pitchFamily="34" charset="0"/>
              </a:rPr>
              <a:t>RUS1288642 (v1.0)</a:t>
            </a:r>
            <a:endParaRPr lang="ru-RU" sz="500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A7410034-B9EC-C9D7-54BD-49B46CA22E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876256" y="6635511"/>
            <a:ext cx="2103437" cy="16158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47688" indent="-27305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822325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096963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3716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28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86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743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2004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fld id="{64C7EE9B-F55C-4BDA-9491-8EF664EB9937}" type="slidenum">
              <a:rPr lang="ru-RU" altLang="ru-RU" sz="1050" smtClean="0">
                <a:solidFill>
                  <a:srgbClr val="898989"/>
                </a:solidFill>
              </a:rPr>
              <a:pPr algn="r">
                <a:spcBef>
                  <a:spcPct val="0"/>
                </a:spcBef>
                <a:buClrTx/>
                <a:buSzTx/>
                <a:buFontTx/>
                <a:buNone/>
              </a:pPr>
              <a:t>38</a:t>
            </a:fld>
            <a:endParaRPr lang="ru-RU" altLang="ru-RU" sz="105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08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4AE151-5D5D-2818-A98F-70A650DC2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1101277"/>
            <a:ext cx="3276452" cy="1467631"/>
          </a:xfrm>
        </p:spPr>
        <p:txBody>
          <a:bodyPr anchor="b">
            <a:normAutofit/>
          </a:bodyPr>
          <a:lstStyle/>
          <a:p>
            <a:r>
              <a:rPr lang="ru-RU" altLang="ru-RU" sz="4950" dirty="0"/>
              <a:t>Депрессия</a:t>
            </a:r>
            <a:endParaRPr lang="ru-RU" sz="495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4428BF-E106-BF46-042B-1995DFCA9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60" y="3011924"/>
            <a:ext cx="3182692" cy="249050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altLang="ru-RU" sz="1350" dirty="0">
                <a:solidFill>
                  <a:schemeClr val="accent1">
                    <a:lumMod val="75000"/>
                  </a:schemeClr>
                </a:solidFill>
              </a:rPr>
              <a:t>Болезненно сниженное настроение</a:t>
            </a:r>
          </a:p>
          <a:p>
            <a:pPr>
              <a:lnSpc>
                <a:spcPct val="100000"/>
              </a:lnSpc>
            </a:pPr>
            <a:r>
              <a:rPr lang="ru-RU" altLang="ru-RU" sz="1350" dirty="0">
                <a:solidFill>
                  <a:srgbClr val="FF0000"/>
                </a:solidFill>
              </a:rPr>
              <a:t>обусловленное невозможностью переживания положительных эмоций</a:t>
            </a:r>
          </a:p>
          <a:p>
            <a:pPr>
              <a:lnSpc>
                <a:spcPct val="100000"/>
              </a:lnSpc>
            </a:pPr>
            <a:r>
              <a:rPr lang="ru-RU" altLang="ru-RU" sz="1350" dirty="0"/>
              <a:t>Болезненность снижения настроения определяется</a:t>
            </a:r>
          </a:p>
          <a:p>
            <a:pPr>
              <a:lnSpc>
                <a:spcPct val="100000"/>
              </a:lnSpc>
            </a:pPr>
            <a:r>
              <a:rPr lang="ru-RU" altLang="ru-RU" sz="1350" dirty="0"/>
              <a:t>или нарушением закона силовых соотношений (причина – реакция)</a:t>
            </a:r>
          </a:p>
          <a:p>
            <a:pPr>
              <a:lnSpc>
                <a:spcPct val="100000"/>
              </a:lnSpc>
            </a:pPr>
            <a:r>
              <a:rPr lang="ru-RU" altLang="ru-RU" sz="1350" dirty="0"/>
              <a:t>или (и) эндогенными причинами </a:t>
            </a:r>
          </a:p>
          <a:p>
            <a:pPr>
              <a:lnSpc>
                <a:spcPct val="100000"/>
              </a:lnSpc>
            </a:pPr>
            <a:endParaRPr lang="ru-RU" sz="1350" dirty="0"/>
          </a:p>
        </p:txBody>
      </p:sp>
      <p:pic>
        <p:nvPicPr>
          <p:cNvPr id="13314" name="Picture 2" descr="Depression: векторные изображения и иллюстрации, которые можно скачать  бесплатно | Freepik">
            <a:extLst>
              <a:ext uri="{FF2B5EF4-FFF2-40B4-BE49-F238E27FC236}">
                <a16:creationId xmlns:a16="http://schemas.microsoft.com/office/drawing/2014/main" id="{57589754-40AF-377A-14DC-F8B4C5AEF6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r="12414" b="-1"/>
          <a:stretch/>
        </p:blipFill>
        <p:spPr bwMode="auto">
          <a:xfrm>
            <a:off x="3983777" y="857257"/>
            <a:ext cx="5159081" cy="5143493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1">
            <a:extLst>
              <a:ext uri="{FF2B5EF4-FFF2-40B4-BE49-F238E27FC236}">
                <a16:creationId xmlns:a16="http://schemas.microsoft.com/office/drawing/2014/main" id="{735E6670-9281-F87B-1958-9BC5FB70B0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560" y="6381328"/>
            <a:ext cx="3051192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fontAlgn="base">
              <a:buNone/>
            </a:pPr>
            <a:r>
              <a:rPr lang="ru-RU" sz="800" dirty="0">
                <a:solidFill>
                  <a:srgbClr val="000000"/>
                </a:solidFill>
                <a:latin typeface="Times New Roman PSMT"/>
              </a:rPr>
              <a:t>Ковалев Ю.В.</a:t>
            </a:r>
            <a:r>
              <a:rPr lang="en-US" sz="800" dirty="0">
                <a:solidFill>
                  <a:srgbClr val="000000"/>
                </a:solidFill>
                <a:latin typeface="Times New Roman PSMT"/>
              </a:rPr>
              <a:t> </a:t>
            </a:r>
            <a:r>
              <a:rPr lang="ru-RU" sz="800" dirty="0">
                <a:solidFill>
                  <a:srgbClr val="000000"/>
                </a:solidFill>
                <a:latin typeface="Times New Roman PSMT"/>
              </a:rPr>
              <a:t>Атлас по психиатрии: общая психопатология: учебное пособие. – Ижевск:</a:t>
            </a:r>
            <a:r>
              <a:rPr lang="en-US" sz="800" dirty="0">
                <a:solidFill>
                  <a:srgbClr val="000000"/>
                </a:solidFill>
                <a:latin typeface="Times New Roman PSMT"/>
              </a:rPr>
              <a:t> </a:t>
            </a:r>
            <a:r>
              <a:rPr lang="ru-RU" sz="800" dirty="0">
                <a:solidFill>
                  <a:srgbClr val="000000"/>
                </a:solidFill>
                <a:latin typeface="Times New Roman PSMT"/>
              </a:rPr>
              <a:t>ИГМА, 2019. – </a:t>
            </a:r>
            <a:r>
              <a:rPr lang="en-US" sz="800" dirty="0">
                <a:solidFill>
                  <a:srgbClr val="000000"/>
                </a:solidFill>
                <a:latin typeface="Times New Roman PSMT"/>
              </a:rPr>
              <a:t>C.181</a:t>
            </a:r>
            <a:endParaRPr lang="ru-RU" sz="800" dirty="0">
              <a:solidFill>
                <a:srgbClr val="000000"/>
              </a:solidFill>
              <a:latin typeface="Times New Roman PSMT"/>
            </a:endParaRPr>
          </a:p>
          <a:p>
            <a:pPr>
              <a:buNone/>
            </a:pPr>
            <a:r>
              <a:rPr lang="ru-RU" altLang="ru-RU" sz="800" dirty="0">
                <a:latin typeface="Liberation Serif"/>
                <a:cs typeface="Calibri" panose="020F0502020204030204" pitchFamily="34" charset="0"/>
              </a:rPr>
              <a:t>Изображение из открытых источников </a:t>
            </a:r>
            <a:r>
              <a:rPr lang="en-US" altLang="ru-RU" sz="800" dirty="0">
                <a:latin typeface="Liberation Serif"/>
                <a:cs typeface="Calibri" panose="020F0502020204030204" pitchFamily="34" charset="0"/>
              </a:rPr>
              <a:t>https://yandex.ru/images</a:t>
            </a:r>
            <a:endParaRPr lang="ru-RU" altLang="ru-RU" sz="800" dirty="0">
              <a:latin typeface="Liberation Serif"/>
              <a:cs typeface="Calibri" panose="020F0502020204030204" pitchFamily="34" charset="0"/>
            </a:endParaRPr>
          </a:p>
          <a:p>
            <a:pPr algn="l" fontAlgn="base">
              <a:buNone/>
            </a:pPr>
            <a:endParaRPr lang="ru-RU" sz="800" dirty="0">
              <a:solidFill>
                <a:srgbClr val="000000"/>
              </a:solidFill>
              <a:latin typeface="Times New Roman PSM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800" b="1" dirty="0">
              <a:latin typeface="Georgia" panose="020405020504050203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8CFFE8-3DE0-E604-3CE6-AD05045EF8DA}"/>
              </a:ext>
            </a:extLst>
          </p:cNvPr>
          <p:cNvSpPr txBox="1"/>
          <p:nvPr/>
        </p:nvSpPr>
        <p:spPr>
          <a:xfrm>
            <a:off x="7884368" y="6376404"/>
            <a:ext cx="827584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" b="0" i="0" dirty="0">
                <a:effectLst/>
                <a:latin typeface="Lato" panose="020F0502020204030203" pitchFamily="34" charset="0"/>
              </a:rPr>
              <a:t>RUS1288642 (v1.0)</a:t>
            </a:r>
            <a:endParaRPr lang="ru-RU" sz="500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B71E180B-FAA7-AFC2-8DA8-3BAB169C2F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838352" y="6478701"/>
            <a:ext cx="2103437" cy="16158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47688" indent="-27305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822325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096963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3716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28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86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743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2004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fld id="{64C7EE9B-F55C-4BDA-9491-8EF664EB9937}" type="slidenum">
              <a:rPr lang="ru-RU" altLang="ru-RU" sz="1050" smtClean="0">
                <a:solidFill>
                  <a:srgbClr val="898989"/>
                </a:solidFill>
              </a:rPr>
              <a:pPr algn="r">
                <a:spcBef>
                  <a:spcPct val="0"/>
                </a:spcBef>
                <a:buClrTx/>
                <a:buSzTx/>
                <a:buFontTx/>
                <a:buNone/>
              </a:pPr>
              <a:t>39</a:t>
            </a:fld>
            <a:endParaRPr lang="ru-RU" altLang="ru-RU" sz="105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53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1">
            <a:extLst>
              <a:ext uri="{FF2B5EF4-FFF2-40B4-BE49-F238E27FC236}">
                <a16:creationId xmlns:a16="http://schemas.microsoft.com/office/drawing/2014/main" id="{3C631A02-37F7-A90C-11F8-2FE0ABFD4A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" t="12600" r="4427" b="8651"/>
          <a:stretch/>
        </p:blipFill>
        <p:spPr bwMode="auto">
          <a:xfrm>
            <a:off x="323528" y="1124744"/>
            <a:ext cx="8424936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9B9C3057-EDB9-74A8-2FFE-6AB6005623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645027" y="6378575"/>
            <a:ext cx="2103437" cy="55399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47688" indent="-27305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822325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096963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3716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28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86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743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2004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 dirty="0">
                <a:solidFill>
                  <a:srgbClr val="898989"/>
                </a:solidFill>
              </a:rPr>
              <a:t>4</a:t>
            </a:r>
          </a:p>
          <a:p>
            <a:pPr algn="r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 dirty="0">
              <a:solidFill>
                <a:srgbClr val="898989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455BB1E-EF65-DB9D-20F3-6622B7FA88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552" y="6519446"/>
            <a:ext cx="24685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800" dirty="0">
                <a:latin typeface="Liberation Serif"/>
                <a:cs typeface="Calibri" panose="020F0502020204030204" pitchFamily="34" charset="0"/>
              </a:rPr>
              <a:t>Реверчук И.В., Лекции по психоневрологии, 2019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800" dirty="0">
              <a:latin typeface="Georgia" panose="02040502050405020303" pitchFamily="18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0D45D69-0E9B-4486-3B50-B2A7EEE410A1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-99392"/>
            <a:ext cx="7772400" cy="14478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mbria" panose="02040503050406030204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mbria" panose="02040503050406030204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mbria" panose="02040503050406030204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mbria" panose="02040503050406030204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mbria" panose="02040503050406030204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mbria" panose="02040503050406030204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mbria" panose="02040503050406030204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mbria" panose="02040503050406030204" pitchFamily="18" charset="0"/>
              </a:defRPr>
            </a:lvl9pPr>
          </a:lstStyle>
          <a:p>
            <a:pPr algn="ctr" eaLnBrk="1" hangingPunct="1">
              <a:defRPr/>
            </a:pPr>
            <a:r>
              <a:rPr lang="ru-RU" sz="4000" dirty="0">
                <a:solidFill>
                  <a:srgbClr val="FF0000"/>
                </a:solidFill>
                <a:cs typeface="Times New Roman" pitchFamily="18" charset="0"/>
              </a:rPr>
              <a:t>Пограничные психические расстройства</a:t>
            </a:r>
            <a:endParaRPr lang="en-US" sz="4000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7AEF5D-92F9-8415-4322-D7F913CE0338}"/>
              </a:ext>
            </a:extLst>
          </p:cNvPr>
          <p:cNvSpPr txBox="1"/>
          <p:nvPr/>
        </p:nvSpPr>
        <p:spPr>
          <a:xfrm>
            <a:off x="8316416" y="6721475"/>
            <a:ext cx="827584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" b="0" i="0" dirty="0">
                <a:effectLst/>
                <a:latin typeface="Lato" panose="020F0502020204030203" pitchFamily="34" charset="0"/>
              </a:rPr>
              <a:t>RUS1288642 (v1.0)</a:t>
            </a:r>
            <a:endParaRPr lang="ru-RU" sz="500" dirty="0"/>
          </a:p>
        </p:txBody>
      </p:sp>
    </p:spTree>
  </p:cSld>
  <p:clrMapOvr>
    <a:masterClrMapping/>
  </p:clrMapOvr>
  <p:transition spd="slow">
    <p:blinds dir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29D5E5-98AB-C4BC-2B1D-6D2F9F440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О.П.Вертоградова (1926-2012)</a:t>
            </a:r>
            <a:endParaRPr lang="ru-RU" dirty="0"/>
          </a:p>
        </p:txBody>
      </p:sp>
      <p:graphicFrame>
        <p:nvGraphicFramePr>
          <p:cNvPr id="11" name="Объект 2">
            <a:extLst>
              <a:ext uri="{FF2B5EF4-FFF2-40B4-BE49-F238E27FC236}">
                <a16:creationId xmlns:a16="http://schemas.microsoft.com/office/drawing/2014/main" id="{8A13C733-A15B-9FC8-867D-865C52B0ACF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8650" y="2304288"/>
          <a:ext cx="7886700" cy="31889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1">
            <a:extLst>
              <a:ext uri="{FF2B5EF4-FFF2-40B4-BE49-F238E27FC236}">
                <a16:creationId xmlns:a16="http://schemas.microsoft.com/office/drawing/2014/main" id="{4A41A161-2D8C-2336-9634-06DDAE70B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5463" y="6165850"/>
            <a:ext cx="24685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800" dirty="0">
                <a:latin typeface="Liberation Serif"/>
                <a:cs typeface="Calibri" panose="020F0502020204030204" pitchFamily="34" charset="0"/>
              </a:rPr>
              <a:t>Реверчук И.В., Лекции по психоневрологии, 2019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800" dirty="0">
              <a:latin typeface="Georgia" panose="020405020504050203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190B10-A55E-7266-A71C-1880821E312B}"/>
              </a:ext>
            </a:extLst>
          </p:cNvPr>
          <p:cNvSpPr txBox="1"/>
          <p:nvPr/>
        </p:nvSpPr>
        <p:spPr>
          <a:xfrm>
            <a:off x="7884368" y="6376404"/>
            <a:ext cx="827584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" b="0" i="0" dirty="0">
                <a:effectLst/>
                <a:latin typeface="Lato" panose="020F0502020204030203" pitchFamily="34" charset="0"/>
              </a:rPr>
              <a:t>RUS1288642 (v1.0)</a:t>
            </a:r>
            <a:endParaRPr lang="ru-RU" sz="5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E40CDC-BE88-779E-3018-4E603F9719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838352" y="6478701"/>
            <a:ext cx="2103437" cy="16158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47688" indent="-27305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822325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096963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3716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28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86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743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2004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fld id="{64C7EE9B-F55C-4BDA-9491-8EF664EB9937}" type="slidenum">
              <a:rPr lang="ru-RU" altLang="ru-RU" sz="1050" smtClean="0">
                <a:solidFill>
                  <a:srgbClr val="898989"/>
                </a:solidFill>
              </a:rPr>
              <a:pPr algn="r">
                <a:spcBef>
                  <a:spcPct val="0"/>
                </a:spcBef>
                <a:buClrTx/>
                <a:buSzTx/>
                <a:buFontTx/>
                <a:buNone/>
              </a:pPr>
              <a:t>40</a:t>
            </a:fld>
            <a:endParaRPr lang="ru-RU" altLang="ru-RU" sz="105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57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007AB1-C6B3-739F-38E2-F58BDB4CD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0722" y="1104138"/>
            <a:ext cx="5170932" cy="133731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4200"/>
              <a:t>Депрессивный синдром</a:t>
            </a:r>
          </a:p>
        </p:txBody>
      </p:sp>
      <p:pic>
        <p:nvPicPr>
          <p:cNvPr id="14338" name="Picture 2" descr="Депрессия - это не стыдно ⇒ Статьи по психологии от практикующих  специалистов на ⋙ Qui.help">
            <a:extLst>
              <a:ext uri="{FF2B5EF4-FFF2-40B4-BE49-F238E27FC236}">
                <a16:creationId xmlns:a16="http://schemas.microsoft.com/office/drawing/2014/main" id="{74730975-6210-9DB5-F012-A853C99618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3" r="2" b="2"/>
          <a:stretch/>
        </p:blipFill>
        <p:spPr bwMode="auto">
          <a:xfrm>
            <a:off x="15" y="857251"/>
            <a:ext cx="3039392" cy="5143500"/>
          </a:xfrm>
          <a:custGeom>
            <a:avLst/>
            <a:gdLst/>
            <a:ahLst/>
            <a:cxnLst/>
            <a:rect l="l" t="t" r="r" b="b"/>
            <a:pathLst>
              <a:path w="4052542" h="6858000">
                <a:moveTo>
                  <a:pt x="0" y="0"/>
                </a:moveTo>
                <a:lnTo>
                  <a:pt x="4020923" y="0"/>
                </a:lnTo>
                <a:lnTo>
                  <a:pt x="4022656" y="14697"/>
                </a:lnTo>
                <a:cubicBezTo>
                  <a:pt x="4037606" y="98462"/>
                  <a:pt x="4035072" y="183369"/>
                  <a:pt x="4039126" y="267642"/>
                </a:cubicBezTo>
                <a:cubicBezTo>
                  <a:pt x="4043941" y="370699"/>
                  <a:pt x="4037860" y="474136"/>
                  <a:pt x="4035579" y="577446"/>
                </a:cubicBezTo>
                <a:cubicBezTo>
                  <a:pt x="4033805" y="665399"/>
                  <a:pt x="4025063" y="753226"/>
                  <a:pt x="4027724" y="841306"/>
                </a:cubicBezTo>
                <a:cubicBezTo>
                  <a:pt x="4027914" y="844352"/>
                  <a:pt x="4027914" y="847398"/>
                  <a:pt x="4027724" y="850444"/>
                </a:cubicBezTo>
                <a:cubicBezTo>
                  <a:pt x="4019615" y="947281"/>
                  <a:pt x="4019615" y="1044626"/>
                  <a:pt x="4027724" y="1141464"/>
                </a:cubicBezTo>
                <a:cubicBezTo>
                  <a:pt x="4030296" y="1181772"/>
                  <a:pt x="4029574" y="1222221"/>
                  <a:pt x="4025570" y="1262415"/>
                </a:cubicBezTo>
                <a:cubicBezTo>
                  <a:pt x="4021769" y="1313563"/>
                  <a:pt x="4009606" y="1365472"/>
                  <a:pt x="4018348" y="1416238"/>
                </a:cubicBezTo>
                <a:cubicBezTo>
                  <a:pt x="4024037" y="1458058"/>
                  <a:pt x="4027166" y="1500194"/>
                  <a:pt x="4027724" y="1542394"/>
                </a:cubicBezTo>
                <a:cubicBezTo>
                  <a:pt x="4032158" y="1636820"/>
                  <a:pt x="4027977" y="1731753"/>
                  <a:pt x="4026330" y="1826433"/>
                </a:cubicBezTo>
                <a:cubicBezTo>
                  <a:pt x="4024556" y="1936724"/>
                  <a:pt x="4027344" y="2047015"/>
                  <a:pt x="4018475" y="2157432"/>
                </a:cubicBezTo>
                <a:cubicBezTo>
                  <a:pt x="4013597" y="2246629"/>
                  <a:pt x="4013597" y="2336029"/>
                  <a:pt x="4018475" y="2425226"/>
                </a:cubicBezTo>
                <a:cubicBezTo>
                  <a:pt x="4020882" y="2506961"/>
                  <a:pt x="4033172" y="2587934"/>
                  <a:pt x="4031145" y="2670557"/>
                </a:cubicBezTo>
                <a:cubicBezTo>
                  <a:pt x="4028737" y="2766886"/>
                  <a:pt x="4017335" y="2862962"/>
                  <a:pt x="4020882" y="2959546"/>
                </a:cubicBezTo>
                <a:cubicBezTo>
                  <a:pt x="4022529" y="3005617"/>
                  <a:pt x="4022656" y="3051688"/>
                  <a:pt x="4023543" y="3097758"/>
                </a:cubicBezTo>
                <a:cubicBezTo>
                  <a:pt x="4024683" y="3153221"/>
                  <a:pt x="4034692" y="3208556"/>
                  <a:pt x="4029117" y="3263892"/>
                </a:cubicBezTo>
                <a:cubicBezTo>
                  <a:pt x="4019869" y="3356161"/>
                  <a:pt x="3995923" y="3446906"/>
                  <a:pt x="4010873" y="3541459"/>
                </a:cubicBezTo>
                <a:cubicBezTo>
                  <a:pt x="4019108" y="3593495"/>
                  <a:pt x="4028357" y="3645658"/>
                  <a:pt x="4033172" y="3698201"/>
                </a:cubicBezTo>
                <a:cubicBezTo>
                  <a:pt x="4037353" y="3745160"/>
                  <a:pt x="4047868" y="3792881"/>
                  <a:pt x="4039886" y="3839586"/>
                </a:cubicBezTo>
                <a:cubicBezTo>
                  <a:pt x="4033045" y="3879565"/>
                  <a:pt x="4036592" y="3919544"/>
                  <a:pt x="4031271" y="3959523"/>
                </a:cubicBezTo>
                <a:cubicBezTo>
                  <a:pt x="4024303" y="4011939"/>
                  <a:pt x="4020629" y="4065244"/>
                  <a:pt x="4015308" y="4118042"/>
                </a:cubicBezTo>
                <a:cubicBezTo>
                  <a:pt x="4010620" y="4165889"/>
                  <a:pt x="4006946" y="4213610"/>
                  <a:pt x="4019615" y="4258539"/>
                </a:cubicBezTo>
                <a:cubicBezTo>
                  <a:pt x="4050656" y="4371622"/>
                  <a:pt x="4033679" y="4484070"/>
                  <a:pt x="4022023" y="4596391"/>
                </a:cubicBezTo>
                <a:cubicBezTo>
                  <a:pt x="4016321" y="4650965"/>
                  <a:pt x="4007959" y="4708712"/>
                  <a:pt x="4020629" y="4758718"/>
                </a:cubicBezTo>
                <a:cubicBezTo>
                  <a:pt x="4043941" y="4847432"/>
                  <a:pt x="4025697" y="4931705"/>
                  <a:pt x="4015561" y="5016866"/>
                </a:cubicBezTo>
                <a:cubicBezTo>
                  <a:pt x="4003335" y="5100174"/>
                  <a:pt x="4005096" y="5184929"/>
                  <a:pt x="4020756" y="5267654"/>
                </a:cubicBezTo>
                <a:cubicBezTo>
                  <a:pt x="4033172" y="5326035"/>
                  <a:pt x="4033172" y="5385432"/>
                  <a:pt x="4034692" y="5444194"/>
                </a:cubicBezTo>
                <a:cubicBezTo>
                  <a:pt x="4035579" y="5481001"/>
                  <a:pt x="4022023" y="5518441"/>
                  <a:pt x="4013027" y="5555120"/>
                </a:cubicBezTo>
                <a:cubicBezTo>
                  <a:pt x="3996937" y="5621371"/>
                  <a:pt x="3991109" y="5688636"/>
                  <a:pt x="4013027" y="5753237"/>
                </a:cubicBezTo>
                <a:cubicBezTo>
                  <a:pt x="4043561" y="5842713"/>
                  <a:pt x="4061045" y="5932189"/>
                  <a:pt x="4048375" y="6026870"/>
                </a:cubicBezTo>
                <a:cubicBezTo>
                  <a:pt x="4041027" y="6085251"/>
                  <a:pt x="4039380" y="6144902"/>
                  <a:pt x="4028357" y="6202522"/>
                </a:cubicBezTo>
                <a:cubicBezTo>
                  <a:pt x="4010240" y="6298091"/>
                  <a:pt x="4016701" y="6393024"/>
                  <a:pt x="4031145" y="6487196"/>
                </a:cubicBezTo>
                <a:cubicBezTo>
                  <a:pt x="4041293" y="6565885"/>
                  <a:pt x="4042395" y="6645474"/>
                  <a:pt x="4034439" y="6724403"/>
                </a:cubicBezTo>
                <a:lnTo>
                  <a:pt x="4025206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0B25B332-CC9F-5CCC-2F8B-B2B39450B5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0722" y="2887218"/>
            <a:ext cx="5170932" cy="2612898"/>
          </a:xfrm>
        </p:spPr>
        <p:txBody>
          <a:bodyPr>
            <a:normAutofit lnSpcReduction="10000"/>
          </a:bodyPr>
          <a:lstStyle/>
          <a:p>
            <a:r>
              <a:rPr lang="ru-RU" altLang="ru-RU" dirty="0" err="1">
                <a:solidFill>
                  <a:srgbClr val="C00000"/>
                </a:solidFill>
              </a:rPr>
              <a:t>Крепелиновская</a:t>
            </a:r>
            <a:r>
              <a:rPr lang="ru-RU" altLang="ru-RU" dirty="0">
                <a:solidFill>
                  <a:srgbClr val="C00000"/>
                </a:solidFill>
              </a:rPr>
              <a:t> триада для депрессии</a:t>
            </a:r>
          </a:p>
          <a:p>
            <a:r>
              <a:rPr lang="ru-RU" altLang="ru-RU" dirty="0">
                <a:solidFill>
                  <a:schemeClr val="accent1">
                    <a:lumMod val="75000"/>
                  </a:schemeClr>
                </a:solidFill>
              </a:rPr>
              <a:t>Депрессивная деперсонализация</a:t>
            </a:r>
          </a:p>
          <a:p>
            <a:r>
              <a:rPr lang="ru-RU" altLang="ru-RU" dirty="0"/>
              <a:t>Соматовегетативные сдвиги</a:t>
            </a:r>
          </a:p>
          <a:p>
            <a:r>
              <a:rPr lang="ru-RU" altLang="ru-RU" dirty="0"/>
              <a:t>Эндокринные сдвиги</a:t>
            </a:r>
          </a:p>
          <a:p>
            <a:endParaRPr lang="ru-RU" dirty="0"/>
          </a:p>
        </p:txBody>
      </p:sp>
      <p:sp>
        <p:nvSpPr>
          <p:cNvPr id="4" name="Прямоугольник 1">
            <a:extLst>
              <a:ext uri="{FF2B5EF4-FFF2-40B4-BE49-F238E27FC236}">
                <a16:creationId xmlns:a16="http://schemas.microsoft.com/office/drawing/2014/main" id="{5F030CFB-8FAB-74BD-313B-FF21D6634C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5463" y="6165850"/>
            <a:ext cx="24685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800" dirty="0">
                <a:latin typeface="Liberation Serif"/>
                <a:cs typeface="Calibri" panose="020F0502020204030204" pitchFamily="34" charset="0"/>
              </a:rPr>
              <a:t>Реверчук И.В., Лекции по психоневрологии, 2019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ru-RU" altLang="ru-RU" sz="800" dirty="0">
                <a:latin typeface="Liberation Serif"/>
                <a:cs typeface="Calibri" panose="020F0502020204030204" pitchFamily="34" charset="0"/>
              </a:rPr>
              <a:t>Изображение из открытых источников </a:t>
            </a:r>
            <a:r>
              <a:rPr lang="en-US" altLang="ru-RU" sz="800" dirty="0">
                <a:latin typeface="Liberation Serif"/>
                <a:cs typeface="Calibri" panose="020F0502020204030204" pitchFamily="34" charset="0"/>
              </a:rPr>
              <a:t>https://yandex.ru/images</a:t>
            </a:r>
            <a:endParaRPr lang="ru-RU" altLang="ru-RU" sz="800" dirty="0">
              <a:latin typeface="Liberation Serif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800" dirty="0">
              <a:latin typeface="Liberation Serif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800" dirty="0">
              <a:latin typeface="Georgia" panose="020405020504050203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5353CA-4B05-53F1-BB8F-3D5330AA5772}"/>
              </a:ext>
            </a:extLst>
          </p:cNvPr>
          <p:cNvSpPr txBox="1"/>
          <p:nvPr/>
        </p:nvSpPr>
        <p:spPr>
          <a:xfrm>
            <a:off x="6893764" y="6597352"/>
            <a:ext cx="827584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" b="0" i="0" dirty="0">
                <a:effectLst/>
                <a:latin typeface="Lato" panose="020F0502020204030203" pitchFamily="34" charset="0"/>
              </a:rPr>
              <a:t>RUS1288642 (v1.0)</a:t>
            </a:r>
            <a:endParaRPr lang="ru-RU" sz="500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E5AD3EF6-F16B-EBE5-254A-28E6517BBC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838352" y="6478701"/>
            <a:ext cx="2103437" cy="16158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47688" indent="-27305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822325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096963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3716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28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86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743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2004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fld id="{64C7EE9B-F55C-4BDA-9491-8EF664EB9937}" type="slidenum">
              <a:rPr lang="ru-RU" altLang="ru-RU" sz="1050" smtClean="0">
                <a:solidFill>
                  <a:srgbClr val="898989"/>
                </a:solidFill>
              </a:rPr>
              <a:pPr algn="r">
                <a:spcBef>
                  <a:spcPct val="0"/>
                </a:spcBef>
                <a:buClrTx/>
                <a:buSzTx/>
                <a:buFontTx/>
                <a:buNone/>
              </a:pPr>
              <a:t>41</a:t>
            </a:fld>
            <a:endParaRPr lang="ru-RU" altLang="ru-RU" sz="105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15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32193E-341C-66EE-52E5-3B8E4D419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347" y="2258215"/>
            <a:ext cx="4089652" cy="2341569"/>
          </a:xfrm>
        </p:spPr>
        <p:txBody>
          <a:bodyPr anchor="ctr">
            <a:norm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</a:rPr>
              <a:t>“</a:t>
            </a:r>
            <a:r>
              <a:rPr lang="ru-RU" sz="3600" dirty="0" err="1">
                <a:solidFill>
                  <a:srgbClr val="C00000"/>
                </a:solidFill>
              </a:rPr>
              <a:t>Крепелиновская</a:t>
            </a:r>
            <a:r>
              <a:rPr lang="ru-RU" sz="3600" dirty="0">
                <a:solidFill>
                  <a:srgbClr val="C00000"/>
                </a:solidFill>
              </a:rPr>
              <a:t> триада</a:t>
            </a:r>
            <a:r>
              <a:rPr lang="en-US" sz="3600" dirty="0">
                <a:solidFill>
                  <a:srgbClr val="C00000"/>
                </a:solidFill>
              </a:rPr>
              <a:t>”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72BD6A-E557-C56C-5531-B55E6CB91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9" y="4286251"/>
            <a:ext cx="4089654" cy="1241298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ru-RU" altLang="ru-RU" sz="1800" dirty="0">
                <a:solidFill>
                  <a:srgbClr val="FFC000"/>
                </a:solidFill>
              </a:rPr>
              <a:t>Понижение настроения </a:t>
            </a:r>
            <a:r>
              <a:rPr lang="ru-RU" altLang="ru-RU" sz="1800" dirty="0"/>
              <a:t>– </a:t>
            </a:r>
            <a:r>
              <a:rPr lang="ru-RU" altLang="ru-RU" sz="1800" dirty="0" err="1"/>
              <a:t>гипотимия</a:t>
            </a:r>
            <a:endParaRPr lang="ru-RU" altLang="ru-RU" sz="1800" dirty="0"/>
          </a:p>
          <a:p>
            <a:pPr>
              <a:lnSpc>
                <a:spcPct val="100000"/>
              </a:lnSpc>
            </a:pPr>
            <a:r>
              <a:rPr lang="ru-RU" altLang="ru-RU" sz="1800" dirty="0"/>
              <a:t> - обычно </a:t>
            </a:r>
            <a:r>
              <a:rPr lang="ru-RU" altLang="ru-RU" sz="1800" dirty="0">
                <a:solidFill>
                  <a:srgbClr val="FF0000"/>
                </a:solidFill>
              </a:rPr>
              <a:t>ТОСКА </a:t>
            </a:r>
          </a:p>
          <a:p>
            <a:pPr>
              <a:lnSpc>
                <a:spcPct val="100000"/>
              </a:lnSpc>
            </a:pPr>
            <a:r>
              <a:rPr lang="ru-RU" altLang="ru-RU" sz="1800" dirty="0"/>
              <a:t> - реже ТОСКА и ТРЕВОГА, но тоска - первична</a:t>
            </a:r>
          </a:p>
          <a:p>
            <a:pPr>
              <a:lnSpc>
                <a:spcPct val="100000"/>
              </a:lnSpc>
            </a:pPr>
            <a:endParaRPr lang="ru-RU" sz="1800" dirty="0"/>
          </a:p>
        </p:txBody>
      </p:sp>
      <p:pic>
        <p:nvPicPr>
          <p:cNvPr id="15362" name="Picture 2" descr="Депрессия, женщина сидит на полу с грустным лицом Иллюстрация вектора -  иллюстрации насчитывающей женщина, слезинок: 161429102">
            <a:extLst>
              <a:ext uri="{FF2B5EF4-FFF2-40B4-BE49-F238E27FC236}">
                <a16:creationId xmlns:a16="http://schemas.microsoft.com/office/drawing/2014/main" id="{06D6B5A5-74CE-F33D-2602-5B535CAF2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1339850"/>
            <a:ext cx="2692655" cy="2692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1">
            <a:extLst>
              <a:ext uri="{FF2B5EF4-FFF2-40B4-BE49-F238E27FC236}">
                <a16:creationId xmlns:a16="http://schemas.microsoft.com/office/drawing/2014/main" id="{52E12FBD-AAC1-CF51-7E3B-028EA5C0E9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5463" y="6165850"/>
            <a:ext cx="24685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800" dirty="0">
                <a:latin typeface="Liberation Serif"/>
                <a:cs typeface="Calibri" panose="020F0502020204030204" pitchFamily="34" charset="0"/>
              </a:rPr>
              <a:t>Реверчук И.В., Лекции по психоневрологии, 2019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ru-RU" altLang="ru-RU" sz="800" dirty="0">
                <a:latin typeface="Liberation Serif"/>
                <a:cs typeface="Calibri" panose="020F0502020204030204" pitchFamily="34" charset="0"/>
              </a:rPr>
              <a:t>Изображение из открытых источников </a:t>
            </a:r>
            <a:r>
              <a:rPr lang="en-US" altLang="ru-RU" sz="800" dirty="0">
                <a:latin typeface="Liberation Serif"/>
                <a:cs typeface="Calibri" panose="020F0502020204030204" pitchFamily="34" charset="0"/>
              </a:rPr>
              <a:t>https://yandex.ru/images</a:t>
            </a:r>
            <a:endParaRPr lang="ru-RU" altLang="ru-RU" sz="800" dirty="0">
              <a:latin typeface="Liberation Serif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800" dirty="0">
              <a:latin typeface="Liberation Serif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800" dirty="0">
              <a:latin typeface="Georgia" panose="020405020504050203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F85535-2551-889B-64AA-F820332BC528}"/>
              </a:ext>
            </a:extLst>
          </p:cNvPr>
          <p:cNvSpPr txBox="1"/>
          <p:nvPr/>
        </p:nvSpPr>
        <p:spPr>
          <a:xfrm>
            <a:off x="6875463" y="6597352"/>
            <a:ext cx="827584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" b="0" i="0" dirty="0">
                <a:effectLst/>
                <a:latin typeface="Lato" panose="020F0502020204030203" pitchFamily="34" charset="0"/>
              </a:rPr>
              <a:t>RUS1288642 (v1.0)</a:t>
            </a:r>
            <a:endParaRPr lang="ru-RU" sz="500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6809E670-8AB1-744D-6AC7-A5F188CBEA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838352" y="6478701"/>
            <a:ext cx="2103437" cy="16158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47688" indent="-27305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822325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096963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3716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28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86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743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2004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fld id="{64C7EE9B-F55C-4BDA-9491-8EF664EB9937}" type="slidenum">
              <a:rPr lang="ru-RU" altLang="ru-RU" sz="1050" smtClean="0">
                <a:solidFill>
                  <a:srgbClr val="898989"/>
                </a:solidFill>
              </a:rPr>
              <a:pPr algn="r">
                <a:spcBef>
                  <a:spcPct val="0"/>
                </a:spcBef>
                <a:buClrTx/>
                <a:buSzTx/>
                <a:buFontTx/>
                <a:buNone/>
              </a:pPr>
              <a:t>42</a:t>
            </a:fld>
            <a:endParaRPr lang="ru-RU" altLang="ru-RU" sz="105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13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597A653-877F-BFAF-C78A-DEA53C3AC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9" y="4286251"/>
            <a:ext cx="4089654" cy="1241298"/>
          </a:xfrm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ru-RU" altLang="ru-RU" sz="1275"/>
              <a:t>Заторможенность ассоциативной деятельности – брадифрения</a:t>
            </a:r>
          </a:p>
          <a:p>
            <a:pPr>
              <a:lnSpc>
                <a:spcPct val="100000"/>
              </a:lnSpc>
            </a:pPr>
            <a:r>
              <a:rPr lang="ru-RU" altLang="ru-RU" sz="1275"/>
              <a:t>- в т.ч. ухудшение памяти – гипомнезия</a:t>
            </a:r>
          </a:p>
          <a:p>
            <a:pPr>
              <a:lnSpc>
                <a:spcPct val="100000"/>
              </a:lnSpc>
            </a:pPr>
            <a:r>
              <a:rPr lang="ru-RU" altLang="ru-RU" sz="1275"/>
              <a:t>- всегда имеет место изменение содержания мышления</a:t>
            </a:r>
          </a:p>
          <a:p>
            <a:pPr>
              <a:lnSpc>
                <a:spcPct val="100000"/>
              </a:lnSpc>
            </a:pPr>
            <a:endParaRPr lang="ru-RU" sz="1275"/>
          </a:p>
        </p:txBody>
      </p:sp>
      <p:pic>
        <p:nvPicPr>
          <p:cNvPr id="16386" name="Picture 2" descr="Гиф анимация Винни Пух из мультфильма The Many Adventures of Winnie the  Pooh / Приключения Винни Пуха, (think / думать)">
            <a:extLst>
              <a:ext uri="{FF2B5EF4-FFF2-40B4-BE49-F238E27FC236}">
                <a16:creationId xmlns:a16="http://schemas.microsoft.com/office/drawing/2014/main" id="{13A9DCB6-3246-9088-2A4E-54C4DCC89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1999" y="1339850"/>
            <a:ext cx="3590207" cy="2692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1">
            <a:extLst>
              <a:ext uri="{FF2B5EF4-FFF2-40B4-BE49-F238E27FC236}">
                <a16:creationId xmlns:a16="http://schemas.microsoft.com/office/drawing/2014/main" id="{BCFAEBDF-52C6-399A-5CBA-E484EA55DC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5463" y="6353001"/>
            <a:ext cx="24685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800" dirty="0">
                <a:latin typeface="Liberation Serif"/>
                <a:cs typeface="Calibri" panose="020F0502020204030204" pitchFamily="34" charset="0"/>
              </a:rPr>
              <a:t>Реверчук И.В., Лекции по психоневрологии, 2019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ru-RU" altLang="ru-RU" sz="800" dirty="0">
                <a:latin typeface="Liberation Serif"/>
                <a:cs typeface="Calibri" panose="020F0502020204030204" pitchFamily="34" charset="0"/>
              </a:rPr>
              <a:t>Изображение из открытых источников </a:t>
            </a:r>
            <a:r>
              <a:rPr lang="en-US" altLang="ru-RU" sz="800" dirty="0">
                <a:latin typeface="Liberation Serif"/>
                <a:cs typeface="Calibri" panose="020F0502020204030204" pitchFamily="34" charset="0"/>
              </a:rPr>
              <a:t>https://yandex.ru/images</a:t>
            </a:r>
            <a:endParaRPr lang="ru-RU" altLang="ru-RU" sz="800" dirty="0">
              <a:latin typeface="Liberation Serif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800" dirty="0">
              <a:latin typeface="Liberation Serif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800" dirty="0">
              <a:latin typeface="Georgia" panose="02040502050405020303" pitchFamily="18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124D14BF-1167-8504-280E-5CF4C29649CC}"/>
              </a:ext>
            </a:extLst>
          </p:cNvPr>
          <p:cNvSpPr txBox="1">
            <a:spLocks/>
          </p:cNvSpPr>
          <p:nvPr/>
        </p:nvSpPr>
        <p:spPr bwMode="auto">
          <a:xfrm>
            <a:off x="482347" y="2258215"/>
            <a:ext cx="4089652" cy="2341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mbria" panose="02040503050406030204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mbria" panose="02040503050406030204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mbria" panose="02040503050406030204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mbria" panose="02040503050406030204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mbria" panose="02040503050406030204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mbria" panose="02040503050406030204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mbria" panose="02040503050406030204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mbria" panose="02040503050406030204" pitchFamily="18" charset="0"/>
              </a:defRPr>
            </a:lvl9pPr>
          </a:lstStyle>
          <a:p>
            <a:pPr algn="ctr"/>
            <a:r>
              <a:rPr lang="en-US" sz="3600">
                <a:solidFill>
                  <a:srgbClr val="C00000"/>
                </a:solidFill>
              </a:rPr>
              <a:t>“</a:t>
            </a:r>
            <a:r>
              <a:rPr lang="ru-RU" sz="3600">
                <a:solidFill>
                  <a:srgbClr val="C00000"/>
                </a:solidFill>
              </a:rPr>
              <a:t>Крепелиновская триада</a:t>
            </a:r>
            <a:r>
              <a:rPr lang="en-US" sz="3600">
                <a:solidFill>
                  <a:srgbClr val="C00000"/>
                </a:solidFill>
              </a:rPr>
              <a:t>”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8DC401-9E13-4629-1B61-14396FF74111}"/>
              </a:ext>
            </a:extLst>
          </p:cNvPr>
          <p:cNvSpPr txBox="1"/>
          <p:nvPr/>
        </p:nvSpPr>
        <p:spPr>
          <a:xfrm>
            <a:off x="8162206" y="6657702"/>
            <a:ext cx="827584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" b="0" i="0" dirty="0">
                <a:effectLst/>
                <a:latin typeface="Lato" panose="020F0502020204030203" pitchFamily="34" charset="0"/>
              </a:rPr>
              <a:t>RUS1288642 (v1.0)</a:t>
            </a:r>
            <a:endParaRPr lang="ru-RU" sz="5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16A617-CD12-3564-8C6C-99C0BAE16D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838352" y="6478701"/>
            <a:ext cx="2103437" cy="16158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47688" indent="-27305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822325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096963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3716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28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86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743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2004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fld id="{64C7EE9B-F55C-4BDA-9491-8EF664EB9937}" type="slidenum">
              <a:rPr lang="ru-RU" altLang="ru-RU" sz="1050" smtClean="0">
                <a:solidFill>
                  <a:srgbClr val="898989"/>
                </a:solidFill>
              </a:rPr>
              <a:pPr algn="r">
                <a:spcBef>
                  <a:spcPct val="0"/>
                </a:spcBef>
                <a:buClrTx/>
                <a:buSzTx/>
                <a:buFontTx/>
                <a:buNone/>
              </a:pPr>
              <a:t>43</a:t>
            </a:fld>
            <a:endParaRPr lang="ru-RU" altLang="ru-RU" sz="105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68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1876D3-96F5-BA07-8D0E-00A4A5592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1385305"/>
            <a:ext cx="3443868" cy="1467631"/>
          </a:xfrm>
        </p:spPr>
        <p:txBody>
          <a:bodyPr anchor="b">
            <a:noAutofit/>
          </a:bodyPr>
          <a:lstStyle/>
          <a:p>
            <a:pPr>
              <a:lnSpc>
                <a:spcPct val="90000"/>
              </a:lnSpc>
            </a:pPr>
            <a:r>
              <a:rPr lang="ru-RU" sz="3600" dirty="0"/>
              <a:t>Изменение содержания мышления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7A0F96F-699E-9C22-FDAA-1FBEB28E19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60" y="3011924"/>
            <a:ext cx="3182692" cy="249050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altLang="ru-RU" sz="1800" dirty="0"/>
              <a:t>Идеи </a:t>
            </a:r>
            <a:r>
              <a:rPr lang="ru-RU" altLang="ru-RU" sz="1800" dirty="0">
                <a:solidFill>
                  <a:srgbClr val="FFC000"/>
                </a:solidFill>
              </a:rPr>
              <a:t>самообвинения</a:t>
            </a:r>
            <a:r>
              <a:rPr lang="ru-RU" altLang="ru-RU" sz="1800" dirty="0"/>
              <a:t> (виновности) – первичное чувство вины</a:t>
            </a:r>
          </a:p>
          <a:p>
            <a:pPr>
              <a:lnSpc>
                <a:spcPct val="100000"/>
              </a:lnSpc>
            </a:pPr>
            <a:r>
              <a:rPr lang="ru-RU" altLang="ru-RU" sz="1800" dirty="0"/>
              <a:t>Идеи </a:t>
            </a:r>
            <a:r>
              <a:rPr lang="ru-RU" altLang="ru-RU" sz="1800" dirty="0">
                <a:solidFill>
                  <a:srgbClr val="FF0000"/>
                </a:solidFill>
              </a:rPr>
              <a:t>самоуничижения</a:t>
            </a:r>
            <a:r>
              <a:rPr lang="ru-RU" altLang="ru-RU" sz="1800" dirty="0"/>
              <a:t> (малоценности)</a:t>
            </a:r>
          </a:p>
          <a:p>
            <a:pPr>
              <a:lnSpc>
                <a:spcPct val="100000"/>
              </a:lnSpc>
            </a:pPr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</a:rPr>
              <a:t>Ипохондрические</a:t>
            </a:r>
            <a:r>
              <a:rPr lang="ru-RU" altLang="ru-RU" sz="1800" dirty="0"/>
              <a:t> идеи (при тревожной депрессии)</a:t>
            </a:r>
          </a:p>
          <a:p>
            <a:pPr>
              <a:lnSpc>
                <a:spcPct val="100000"/>
              </a:lnSpc>
            </a:pPr>
            <a:endParaRPr lang="ru-RU" sz="1800" dirty="0"/>
          </a:p>
        </p:txBody>
      </p:sp>
      <p:pic>
        <p:nvPicPr>
          <p:cNvPr id="17410" name="Picture 2" descr="Самообвинение эмоции вины и отвращения к себе женщина | Премиум векторы">
            <a:extLst>
              <a:ext uri="{FF2B5EF4-FFF2-40B4-BE49-F238E27FC236}">
                <a16:creationId xmlns:a16="http://schemas.microsoft.com/office/drawing/2014/main" id="{B3467883-626A-2BFF-8722-FF1F8BC9D6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"/>
          <a:stretch/>
        </p:blipFill>
        <p:spPr bwMode="auto">
          <a:xfrm>
            <a:off x="3983777" y="857257"/>
            <a:ext cx="5159081" cy="5143493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1">
            <a:extLst>
              <a:ext uri="{FF2B5EF4-FFF2-40B4-BE49-F238E27FC236}">
                <a16:creationId xmlns:a16="http://schemas.microsoft.com/office/drawing/2014/main" id="{B5195FF3-DF88-0EFB-B882-87D384293D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5463" y="6165850"/>
            <a:ext cx="24685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800" dirty="0">
                <a:latin typeface="Liberation Serif"/>
                <a:cs typeface="Calibri" panose="020F0502020204030204" pitchFamily="34" charset="0"/>
              </a:rPr>
              <a:t>Реверчук И.В., Лекции по психоневрологии, 2019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ru-RU" altLang="ru-RU" sz="800" dirty="0">
                <a:latin typeface="Liberation Serif"/>
                <a:cs typeface="Calibri" panose="020F0502020204030204" pitchFamily="34" charset="0"/>
              </a:rPr>
              <a:t>Изображение из открытых источников </a:t>
            </a:r>
            <a:r>
              <a:rPr lang="en-US" altLang="ru-RU" sz="800" dirty="0">
                <a:latin typeface="Liberation Serif"/>
                <a:cs typeface="Calibri" panose="020F0502020204030204" pitchFamily="34" charset="0"/>
              </a:rPr>
              <a:t>https://yandex.ru/images</a:t>
            </a:r>
            <a:endParaRPr lang="ru-RU" altLang="ru-RU" sz="800" dirty="0">
              <a:latin typeface="Liberation Serif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800" dirty="0">
              <a:latin typeface="Liberation Serif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800" dirty="0">
              <a:latin typeface="Georgia" panose="020405020504050203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482A00-485F-A693-34F7-FEB40B502B86}"/>
              </a:ext>
            </a:extLst>
          </p:cNvPr>
          <p:cNvSpPr txBox="1"/>
          <p:nvPr/>
        </p:nvSpPr>
        <p:spPr>
          <a:xfrm>
            <a:off x="8162206" y="6657702"/>
            <a:ext cx="827584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" b="0" i="0" dirty="0">
                <a:effectLst/>
                <a:latin typeface="Lato" panose="020F0502020204030203" pitchFamily="34" charset="0"/>
              </a:rPr>
              <a:t>RUS1288642 (v1.0)</a:t>
            </a:r>
            <a:endParaRPr lang="ru-RU" sz="500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B4393CE7-BA10-BA18-2304-E415D3C904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838352" y="6478701"/>
            <a:ext cx="2103437" cy="16158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47688" indent="-27305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822325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096963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3716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28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86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743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2004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fld id="{64C7EE9B-F55C-4BDA-9491-8EF664EB9937}" type="slidenum">
              <a:rPr lang="ru-RU" altLang="ru-RU" sz="1050" smtClean="0">
                <a:solidFill>
                  <a:srgbClr val="898989"/>
                </a:solidFill>
              </a:rPr>
              <a:pPr algn="r">
                <a:spcBef>
                  <a:spcPct val="0"/>
                </a:spcBef>
                <a:buClrTx/>
                <a:buSzTx/>
                <a:buFontTx/>
                <a:buNone/>
              </a:pPr>
              <a:t>44</a:t>
            </a:fld>
            <a:endParaRPr lang="ru-RU" altLang="ru-RU" sz="105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17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1537F0-CE80-9EBD-EA47-6A09A5353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202" y="1337310"/>
            <a:ext cx="5466950" cy="1110996"/>
          </a:xfrm>
        </p:spPr>
        <p:txBody>
          <a:bodyPr anchor="b">
            <a:noAutofit/>
          </a:bodyPr>
          <a:lstStyle/>
          <a:p>
            <a:pPr>
              <a:lnSpc>
                <a:spcPct val="90000"/>
              </a:lnSpc>
            </a:pPr>
            <a:r>
              <a:rPr lang="ru-RU" sz="3600" dirty="0"/>
              <a:t>Изменение содержания мышления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A1F8BF-9517-A75A-2753-765FC51F68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202" y="2852928"/>
            <a:ext cx="3614166" cy="2660904"/>
          </a:xfrm>
        </p:spPr>
        <p:txBody>
          <a:bodyPr anchor="t">
            <a:normAutofit fontScale="92500" lnSpcReduction="20000"/>
          </a:bodyPr>
          <a:lstStyle/>
          <a:p>
            <a:pPr>
              <a:lnSpc>
                <a:spcPct val="100000"/>
              </a:lnSpc>
            </a:pPr>
            <a:r>
              <a:rPr lang="ru-RU" altLang="ru-RU" b="1"/>
              <a:t>РЕТРОГРАДНОЕ</a:t>
            </a:r>
            <a:r>
              <a:rPr lang="ru-RU" altLang="ru-RU" dirty="0"/>
              <a:t> течение мыслей</a:t>
            </a:r>
            <a:endParaRPr lang="ru-RU" altLang="ru-RU"/>
          </a:p>
          <a:p>
            <a:pPr>
              <a:lnSpc>
                <a:spcPct val="100000"/>
              </a:lnSpc>
            </a:pPr>
            <a:r>
              <a:rPr lang="ru-RU" altLang="ru-RU" dirty="0"/>
              <a:t>- при доминировании </a:t>
            </a:r>
            <a:r>
              <a:rPr lang="ru-RU" altLang="ru-RU" b="1"/>
              <a:t>тоски</a:t>
            </a:r>
          </a:p>
          <a:p>
            <a:pPr>
              <a:lnSpc>
                <a:spcPct val="100000"/>
              </a:lnSpc>
            </a:pPr>
            <a:r>
              <a:rPr lang="ru-RU" altLang="ru-RU"/>
              <a:t>АНТЕРОГРАДНОЕ</a:t>
            </a:r>
            <a:r>
              <a:rPr lang="ru-RU" altLang="ru-RU" dirty="0"/>
              <a:t> течение мыслей</a:t>
            </a:r>
            <a:endParaRPr lang="ru-RU" altLang="ru-RU"/>
          </a:p>
          <a:p>
            <a:pPr>
              <a:lnSpc>
                <a:spcPct val="100000"/>
              </a:lnSpc>
            </a:pPr>
            <a:r>
              <a:rPr lang="ru-RU" altLang="ru-RU" dirty="0"/>
              <a:t>- при выраженной </a:t>
            </a:r>
            <a:r>
              <a:rPr lang="ru-RU" altLang="ru-RU"/>
              <a:t>тревоге</a:t>
            </a:r>
          </a:p>
          <a:p>
            <a:pPr>
              <a:lnSpc>
                <a:spcPct val="100000"/>
              </a:lnSpc>
            </a:pPr>
            <a:endParaRPr lang="ru-RU"/>
          </a:p>
        </p:txBody>
      </p:sp>
      <p:pic>
        <p:nvPicPr>
          <p:cNvPr id="18434" name="Picture 2" descr="Как изменить мышление | Блог 4brain">
            <a:extLst>
              <a:ext uri="{FF2B5EF4-FFF2-40B4-BE49-F238E27FC236}">
                <a16:creationId xmlns:a16="http://schemas.microsoft.com/office/drawing/2014/main" id="{047F1FA9-C59C-98F2-F36C-CCFEFD99F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4286" y="2333795"/>
            <a:ext cx="4094226" cy="219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1">
            <a:extLst>
              <a:ext uri="{FF2B5EF4-FFF2-40B4-BE49-F238E27FC236}">
                <a16:creationId xmlns:a16="http://schemas.microsoft.com/office/drawing/2014/main" id="{E7482175-3FD8-8B66-3A27-6A88CD0C81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5463" y="6165850"/>
            <a:ext cx="24685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800" dirty="0">
                <a:latin typeface="Liberation Serif"/>
                <a:cs typeface="Calibri" panose="020F0502020204030204" pitchFamily="34" charset="0"/>
              </a:rPr>
              <a:t>Реверчук И.В., Лекции по психоневрологии, 2019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ru-RU" altLang="ru-RU" sz="800" dirty="0">
                <a:latin typeface="Liberation Serif"/>
                <a:cs typeface="Calibri" panose="020F0502020204030204" pitchFamily="34" charset="0"/>
              </a:rPr>
              <a:t>Изображение из открытых источников </a:t>
            </a:r>
            <a:r>
              <a:rPr lang="en-US" altLang="ru-RU" sz="800" dirty="0">
                <a:latin typeface="Liberation Serif"/>
                <a:cs typeface="Calibri" panose="020F0502020204030204" pitchFamily="34" charset="0"/>
              </a:rPr>
              <a:t>https://yandex.ru/images</a:t>
            </a:r>
            <a:endParaRPr lang="ru-RU" altLang="ru-RU" sz="800" dirty="0">
              <a:latin typeface="Liberation Serif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800" dirty="0">
              <a:latin typeface="Liberation Serif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800" dirty="0">
              <a:latin typeface="Georgia" panose="020405020504050203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BD2A3B-30E6-6A1B-93AF-37C69517E649}"/>
              </a:ext>
            </a:extLst>
          </p:cNvPr>
          <p:cNvSpPr txBox="1"/>
          <p:nvPr/>
        </p:nvSpPr>
        <p:spPr>
          <a:xfrm>
            <a:off x="8162206" y="6657702"/>
            <a:ext cx="827584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" b="0" i="0" dirty="0">
                <a:effectLst/>
                <a:latin typeface="Lato" panose="020F0502020204030203" pitchFamily="34" charset="0"/>
              </a:rPr>
              <a:t>RUS1288642 (v1.0)</a:t>
            </a:r>
            <a:endParaRPr lang="ru-RU" sz="500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B5819269-C846-46B3-6DBC-2FF8E48EAC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838352" y="6478701"/>
            <a:ext cx="2103437" cy="16158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47688" indent="-27305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822325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096963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3716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28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86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743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2004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fld id="{64C7EE9B-F55C-4BDA-9491-8EF664EB9937}" type="slidenum">
              <a:rPr lang="ru-RU" altLang="ru-RU" sz="1050" smtClean="0">
                <a:solidFill>
                  <a:srgbClr val="898989"/>
                </a:solidFill>
              </a:rPr>
              <a:pPr algn="r">
                <a:spcBef>
                  <a:spcPct val="0"/>
                </a:spcBef>
                <a:buClrTx/>
                <a:buSzTx/>
                <a:buFontTx/>
                <a:buNone/>
              </a:pPr>
              <a:t>45</a:t>
            </a:fld>
            <a:endParaRPr lang="ru-RU" altLang="ru-RU" sz="105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04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044B55-E674-DB5E-E180-FAEFB372D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4346" y="1335817"/>
            <a:ext cx="3614166" cy="1107601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ru-RU"/>
              <a:t>Крепелиновская</a:t>
            </a:r>
            <a:r>
              <a:rPr lang="ru-RU" dirty="0"/>
              <a:t> триада</a:t>
            </a:r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B4823F0-7CE3-8BF8-D8CE-5880E4888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4346" y="2855915"/>
            <a:ext cx="3614166" cy="2663092"/>
          </a:xfrm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ru-RU" altLang="ru-RU" sz="1650" dirty="0">
                <a:solidFill>
                  <a:srgbClr val="FF0000"/>
                </a:solidFill>
              </a:rPr>
              <a:t>Понижение волевой активности </a:t>
            </a:r>
            <a:r>
              <a:rPr lang="ru-RU" altLang="ru-RU" sz="1650" dirty="0"/>
              <a:t>(</a:t>
            </a:r>
            <a:r>
              <a:rPr lang="ru-RU" altLang="ru-RU" sz="1650" dirty="0" err="1"/>
              <a:t>гипобулия</a:t>
            </a:r>
            <a:r>
              <a:rPr lang="ru-RU" altLang="ru-RU" sz="1650" dirty="0"/>
              <a:t>)</a:t>
            </a:r>
          </a:p>
          <a:p>
            <a:pPr>
              <a:lnSpc>
                <a:spcPct val="100000"/>
              </a:lnSpc>
            </a:pPr>
            <a:r>
              <a:rPr lang="ru-RU" altLang="ru-RU" sz="1650" dirty="0"/>
              <a:t> одна из причин - отсутствие вознаграждения за деятельность</a:t>
            </a:r>
          </a:p>
          <a:p>
            <a:pPr>
              <a:lnSpc>
                <a:spcPct val="100000"/>
              </a:lnSpc>
            </a:pPr>
            <a:r>
              <a:rPr lang="ru-RU" altLang="ru-RU" sz="1650" dirty="0"/>
              <a:t>- исчезновение целей, планов</a:t>
            </a:r>
          </a:p>
          <a:p>
            <a:pPr>
              <a:lnSpc>
                <a:spcPct val="100000"/>
              </a:lnSpc>
            </a:pPr>
            <a:r>
              <a:rPr lang="ru-RU" altLang="ru-RU" sz="1650" dirty="0"/>
              <a:t>- торможение психической деятельности, в том числе и воли</a:t>
            </a:r>
          </a:p>
          <a:p>
            <a:pPr>
              <a:lnSpc>
                <a:spcPct val="100000"/>
              </a:lnSpc>
            </a:pPr>
            <a:endParaRPr lang="ru-RU" sz="1650" dirty="0"/>
          </a:p>
        </p:txBody>
      </p:sp>
      <p:pic>
        <p:nvPicPr>
          <p:cNvPr id="19458" name="Picture 2" descr="Абулия: причины, симптомы, диагностика, лечение. Рассказывает психиатр |  Клиника доктора Шурова | Дзен">
            <a:extLst>
              <a:ext uri="{FF2B5EF4-FFF2-40B4-BE49-F238E27FC236}">
                <a16:creationId xmlns:a16="http://schemas.microsoft.com/office/drawing/2014/main" id="{57F6CBEA-BEBB-6B89-F3DD-38591E281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3202" y="1975550"/>
            <a:ext cx="4094226" cy="290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1">
            <a:extLst>
              <a:ext uri="{FF2B5EF4-FFF2-40B4-BE49-F238E27FC236}">
                <a16:creationId xmlns:a16="http://schemas.microsoft.com/office/drawing/2014/main" id="{65684556-8F50-2659-80FD-83FB72EE74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5463" y="6165850"/>
            <a:ext cx="24685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800" dirty="0">
                <a:latin typeface="Liberation Serif"/>
                <a:cs typeface="Calibri" panose="020F0502020204030204" pitchFamily="34" charset="0"/>
              </a:rPr>
              <a:t>Реверчук И.В., Лекции по психоневрологии, 2019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ru-RU" altLang="ru-RU" sz="800" dirty="0">
                <a:latin typeface="Liberation Serif"/>
                <a:cs typeface="Calibri" panose="020F0502020204030204" pitchFamily="34" charset="0"/>
              </a:rPr>
              <a:t>Изображение из открытых источников </a:t>
            </a:r>
            <a:r>
              <a:rPr lang="en-US" altLang="ru-RU" sz="800" dirty="0">
                <a:latin typeface="Liberation Serif"/>
                <a:cs typeface="Calibri" panose="020F0502020204030204" pitchFamily="34" charset="0"/>
              </a:rPr>
              <a:t>https://yandex.ru/images</a:t>
            </a:r>
            <a:endParaRPr lang="ru-RU" altLang="ru-RU" sz="800" dirty="0">
              <a:latin typeface="Liberation Serif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800" dirty="0">
              <a:latin typeface="Liberation Serif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800" dirty="0">
              <a:latin typeface="Georgia" panose="020405020504050203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678A47-EF62-CA06-9665-1960395EA62B}"/>
              </a:ext>
            </a:extLst>
          </p:cNvPr>
          <p:cNvSpPr txBox="1"/>
          <p:nvPr/>
        </p:nvSpPr>
        <p:spPr>
          <a:xfrm>
            <a:off x="8162206" y="6657702"/>
            <a:ext cx="827584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" b="0" i="0" dirty="0">
                <a:effectLst/>
                <a:latin typeface="Lato" panose="020F0502020204030203" pitchFamily="34" charset="0"/>
              </a:rPr>
              <a:t>RUS1288642 (v1.0)</a:t>
            </a:r>
            <a:endParaRPr lang="ru-RU" sz="500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D62D69F9-A96B-2A09-BC5D-0915BEDD86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838352" y="6478701"/>
            <a:ext cx="2103437" cy="16158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47688" indent="-27305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822325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096963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3716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28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86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743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2004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fld id="{64C7EE9B-F55C-4BDA-9491-8EF664EB9937}" type="slidenum">
              <a:rPr lang="ru-RU" altLang="ru-RU" sz="1050" smtClean="0">
                <a:solidFill>
                  <a:srgbClr val="898989"/>
                </a:solidFill>
              </a:rPr>
              <a:pPr algn="r">
                <a:spcBef>
                  <a:spcPct val="0"/>
                </a:spcBef>
                <a:buClrTx/>
                <a:buSzTx/>
                <a:buFontTx/>
                <a:buNone/>
              </a:pPr>
              <a:t>46</a:t>
            </a:fld>
            <a:endParaRPr lang="ru-RU" altLang="ru-RU" sz="105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70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67AD9D-9A56-77FD-EC7A-6DA7C79F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4440555"/>
            <a:ext cx="3227844" cy="1059089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ru-RU" sz="2400" dirty="0"/>
              <a:t>Депрессивная деперсонализация-</a:t>
            </a:r>
            <a:r>
              <a:rPr lang="ru-RU" sz="2400" dirty="0" err="1"/>
              <a:t>дереализация</a:t>
            </a:r>
            <a:endParaRPr lang="ru-RU" sz="2400" dirty="0"/>
          </a:p>
        </p:txBody>
      </p:sp>
      <p:pic>
        <p:nvPicPr>
          <p:cNvPr id="20482" name="Picture 2" descr="Синдром деперсонализации дереализации - симптомы и лечение">
            <a:extLst>
              <a:ext uri="{FF2B5EF4-FFF2-40B4-BE49-F238E27FC236}">
                <a16:creationId xmlns:a16="http://schemas.microsoft.com/office/drawing/2014/main" id="{8DE8D5C6-FBA6-84D1-D4E3-A94B6E4738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0" b="12321"/>
          <a:stretch/>
        </p:blipFill>
        <p:spPr bwMode="auto">
          <a:xfrm>
            <a:off x="15" y="857249"/>
            <a:ext cx="9143985" cy="3306258"/>
          </a:xfrm>
          <a:custGeom>
            <a:avLst/>
            <a:gdLst/>
            <a:ahLst/>
            <a:cxnLst/>
            <a:rect l="l" t="t" r="r" b="b"/>
            <a:pathLst>
              <a:path w="12192000" h="4408344">
                <a:moveTo>
                  <a:pt x="0" y="0"/>
                </a:moveTo>
                <a:lnTo>
                  <a:pt x="12192000" y="0"/>
                </a:lnTo>
                <a:lnTo>
                  <a:pt x="12192000" y="4381821"/>
                </a:lnTo>
                <a:lnTo>
                  <a:pt x="11986461" y="4386473"/>
                </a:lnTo>
                <a:cubicBezTo>
                  <a:pt x="11912297" y="4385498"/>
                  <a:pt x="11838168" y="4381870"/>
                  <a:pt x="11764214" y="4375593"/>
                </a:cubicBezTo>
                <a:cubicBezTo>
                  <a:pt x="11656850" y="4367589"/>
                  <a:pt x="11548596" y="4356535"/>
                  <a:pt x="11441995" y="4376864"/>
                </a:cubicBezTo>
                <a:cubicBezTo>
                  <a:pt x="11324975" y="4399353"/>
                  <a:pt x="11208081" y="4399480"/>
                  <a:pt x="11090044" y="4393763"/>
                </a:cubicBezTo>
                <a:cubicBezTo>
                  <a:pt x="10989160" y="4388935"/>
                  <a:pt x="10888657" y="4363523"/>
                  <a:pt x="10787011" y="4390332"/>
                </a:cubicBezTo>
                <a:cubicBezTo>
                  <a:pt x="10776897" y="4391806"/>
                  <a:pt x="10766592" y="4391374"/>
                  <a:pt x="10756643" y="4389062"/>
                </a:cubicBezTo>
                <a:cubicBezTo>
                  <a:pt x="10645468" y="4373688"/>
                  <a:pt x="10533530" y="4386266"/>
                  <a:pt x="10421973" y="4381946"/>
                </a:cubicBezTo>
                <a:cubicBezTo>
                  <a:pt x="10370515" y="4379913"/>
                  <a:pt x="10318040" y="4381057"/>
                  <a:pt x="10267216" y="4375593"/>
                </a:cubicBezTo>
                <a:cubicBezTo>
                  <a:pt x="10150577" y="4363142"/>
                  <a:pt x="10034192" y="4356535"/>
                  <a:pt x="9918824" y="4385885"/>
                </a:cubicBezTo>
                <a:cubicBezTo>
                  <a:pt x="9885153" y="4393801"/>
                  <a:pt x="9850745" y="4398057"/>
                  <a:pt x="9816160" y="4398591"/>
                </a:cubicBezTo>
                <a:cubicBezTo>
                  <a:pt x="9703206" y="4402657"/>
                  <a:pt x="9590632" y="4394906"/>
                  <a:pt x="9478059" y="4388553"/>
                </a:cubicBezTo>
                <a:cubicBezTo>
                  <a:pt x="9399918" y="4384106"/>
                  <a:pt x="9321904" y="4374450"/>
                  <a:pt x="9243637" y="4382582"/>
                </a:cubicBezTo>
                <a:cubicBezTo>
                  <a:pt x="9198150" y="4387283"/>
                  <a:pt x="9152282" y="4387283"/>
                  <a:pt x="9106795" y="4382582"/>
                </a:cubicBezTo>
                <a:cubicBezTo>
                  <a:pt x="9022962" y="4372760"/>
                  <a:pt x="8938380" y="4370930"/>
                  <a:pt x="8854204" y="4377118"/>
                </a:cubicBezTo>
                <a:cubicBezTo>
                  <a:pt x="8728543" y="4387918"/>
                  <a:pt x="8603010" y="4396939"/>
                  <a:pt x="8476969" y="4379786"/>
                </a:cubicBezTo>
                <a:cubicBezTo>
                  <a:pt x="8405486" y="4368554"/>
                  <a:pt x="8332808" y="4367233"/>
                  <a:pt x="8260970" y="4375848"/>
                </a:cubicBezTo>
                <a:cubicBezTo>
                  <a:pt x="8089823" y="4399862"/>
                  <a:pt x="7918295" y="4392111"/>
                  <a:pt x="7746767" y="4382201"/>
                </a:cubicBezTo>
                <a:cubicBezTo>
                  <a:pt x="7632160" y="4375466"/>
                  <a:pt x="7517046" y="4363142"/>
                  <a:pt x="7402693" y="4379405"/>
                </a:cubicBezTo>
                <a:cubicBezTo>
                  <a:pt x="7256831" y="4399734"/>
                  <a:pt x="7110841" y="4393000"/>
                  <a:pt x="6964597" y="4387029"/>
                </a:cubicBezTo>
                <a:cubicBezTo>
                  <a:pt x="6857233" y="4382582"/>
                  <a:pt x="6749742" y="4369113"/>
                  <a:pt x="6642124" y="4385758"/>
                </a:cubicBezTo>
                <a:cubicBezTo>
                  <a:pt x="6631045" y="4387270"/>
                  <a:pt x="6619775" y="4386139"/>
                  <a:pt x="6609216" y="4382455"/>
                </a:cubicBezTo>
                <a:cubicBezTo>
                  <a:pt x="6568379" y="4369012"/>
                  <a:pt x="6524595" y="4367208"/>
                  <a:pt x="6482793" y="4377245"/>
                </a:cubicBezTo>
                <a:cubicBezTo>
                  <a:pt x="6405669" y="4394144"/>
                  <a:pt x="6328672" y="4401513"/>
                  <a:pt x="6250150" y="4386139"/>
                </a:cubicBezTo>
                <a:cubicBezTo>
                  <a:pt x="6217254" y="4379253"/>
                  <a:pt x="6183521" y="4377245"/>
                  <a:pt x="6150028" y="4380168"/>
                </a:cubicBezTo>
                <a:cubicBezTo>
                  <a:pt x="6020175" y="4393128"/>
                  <a:pt x="5890068" y="4388045"/>
                  <a:pt x="5760087" y="4385504"/>
                </a:cubicBezTo>
                <a:cubicBezTo>
                  <a:pt x="5521345" y="4381057"/>
                  <a:pt x="5282477" y="4385504"/>
                  <a:pt x="5044242" y="4362761"/>
                </a:cubicBezTo>
                <a:cubicBezTo>
                  <a:pt x="4979506" y="4356599"/>
                  <a:pt x="4914326" y="4352659"/>
                  <a:pt x="4849272" y="4353438"/>
                </a:cubicBezTo>
                <a:cubicBezTo>
                  <a:pt x="4784218" y="4354216"/>
                  <a:pt x="4719291" y="4359711"/>
                  <a:pt x="4655063" y="4372417"/>
                </a:cubicBezTo>
                <a:cubicBezTo>
                  <a:pt x="4447578" y="4412694"/>
                  <a:pt x="4239457" y="4415236"/>
                  <a:pt x="4029811" y="4398972"/>
                </a:cubicBezTo>
                <a:cubicBezTo>
                  <a:pt x="3943792" y="4392238"/>
                  <a:pt x="3857774" y="4381057"/>
                  <a:pt x="3771375" y="4383217"/>
                </a:cubicBezTo>
                <a:cubicBezTo>
                  <a:pt x="3623225" y="4387156"/>
                  <a:pt x="3474948" y="4379151"/>
                  <a:pt x="3326672" y="4381184"/>
                </a:cubicBezTo>
                <a:cubicBezTo>
                  <a:pt x="3322669" y="4381756"/>
                  <a:pt x="3318578" y="4381222"/>
                  <a:pt x="3314855" y="4379659"/>
                </a:cubicBezTo>
                <a:cubicBezTo>
                  <a:pt x="3278008" y="4354375"/>
                  <a:pt x="3237604" y="4364158"/>
                  <a:pt x="3199487" y="4370765"/>
                </a:cubicBezTo>
                <a:cubicBezTo>
                  <a:pt x="3072810" y="4392746"/>
                  <a:pt x="2946260" y="4403546"/>
                  <a:pt x="2817550" y="4386520"/>
                </a:cubicBezTo>
                <a:cubicBezTo>
                  <a:pt x="2694647" y="4368694"/>
                  <a:pt x="2569990" y="4366471"/>
                  <a:pt x="2446541" y="4379913"/>
                </a:cubicBezTo>
                <a:cubicBezTo>
                  <a:pt x="2276791" y="4399734"/>
                  <a:pt x="2107677" y="4395541"/>
                  <a:pt x="1938308" y="4379913"/>
                </a:cubicBezTo>
                <a:cubicBezTo>
                  <a:pt x="1869570" y="4373561"/>
                  <a:pt x="1799815" y="4362761"/>
                  <a:pt x="1731712" y="4378643"/>
                </a:cubicBezTo>
                <a:cubicBezTo>
                  <a:pt x="1647854" y="4398083"/>
                  <a:pt x="1564250" y="4391730"/>
                  <a:pt x="1480137" y="4387410"/>
                </a:cubicBezTo>
                <a:cubicBezTo>
                  <a:pt x="1373663" y="4381819"/>
                  <a:pt x="1267442" y="4365683"/>
                  <a:pt x="1160586" y="4378389"/>
                </a:cubicBezTo>
                <a:cubicBezTo>
                  <a:pt x="1111161" y="4384233"/>
                  <a:pt x="1062116" y="4393509"/>
                  <a:pt x="1012055" y="4391095"/>
                </a:cubicBezTo>
                <a:cubicBezTo>
                  <a:pt x="873562" y="4384742"/>
                  <a:pt x="735196" y="4377245"/>
                  <a:pt x="596449" y="4378389"/>
                </a:cubicBezTo>
                <a:cubicBezTo>
                  <a:pt x="538383" y="4378770"/>
                  <a:pt x="480699" y="4380676"/>
                  <a:pt x="422887" y="4384869"/>
                </a:cubicBezTo>
                <a:cubicBezTo>
                  <a:pt x="315015" y="4392746"/>
                  <a:pt x="207524" y="4382073"/>
                  <a:pt x="100033" y="4378262"/>
                </a:cubicBezTo>
                <a:lnTo>
                  <a:pt x="0" y="43827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4D776FEB-0F42-4B54-1BC9-9FBAF3405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9497" y="4557421"/>
            <a:ext cx="5173220" cy="1049417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ru-RU" altLang="ru-RU" sz="1350" dirty="0">
                <a:solidFill>
                  <a:srgbClr val="FF0000"/>
                </a:solidFill>
              </a:rPr>
              <a:t>Деперсонализация</a:t>
            </a:r>
            <a:r>
              <a:rPr lang="ru-RU" altLang="ru-RU" sz="1350" dirty="0"/>
              <a:t> – переживание чувства утраты жизни (психической, физической)</a:t>
            </a:r>
          </a:p>
          <a:p>
            <a:pPr>
              <a:lnSpc>
                <a:spcPct val="100000"/>
              </a:lnSpc>
            </a:pPr>
            <a:r>
              <a:rPr lang="ru-RU" altLang="ru-RU" sz="1350" dirty="0" err="1">
                <a:solidFill>
                  <a:srgbClr val="FF0000"/>
                </a:solidFill>
              </a:rPr>
              <a:t>Дереализация</a:t>
            </a:r>
            <a:r>
              <a:rPr lang="ru-RU" altLang="ru-RU" sz="1350" dirty="0"/>
              <a:t> – переживание чувства утраты жизни в окружающем мире (люди, природа)</a:t>
            </a:r>
          </a:p>
          <a:p>
            <a:pPr>
              <a:lnSpc>
                <a:spcPct val="100000"/>
              </a:lnSpc>
            </a:pPr>
            <a:endParaRPr lang="ru-RU" sz="1350" dirty="0"/>
          </a:p>
        </p:txBody>
      </p:sp>
      <p:sp>
        <p:nvSpPr>
          <p:cNvPr id="4" name="Прямоугольник 1">
            <a:extLst>
              <a:ext uri="{FF2B5EF4-FFF2-40B4-BE49-F238E27FC236}">
                <a16:creationId xmlns:a16="http://schemas.microsoft.com/office/drawing/2014/main" id="{C3F4BE99-F40F-C410-7A25-E3013C8F69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5463" y="6165850"/>
            <a:ext cx="24685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800" dirty="0">
                <a:latin typeface="Liberation Serif"/>
                <a:cs typeface="Calibri" panose="020F0502020204030204" pitchFamily="34" charset="0"/>
              </a:rPr>
              <a:t>Реверчук И.В., Лекции по психоневрологии, 2019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ru-RU" altLang="ru-RU" sz="800" dirty="0">
                <a:latin typeface="Liberation Serif"/>
                <a:cs typeface="Calibri" panose="020F0502020204030204" pitchFamily="34" charset="0"/>
              </a:rPr>
              <a:t>Изображение из открытых источников </a:t>
            </a:r>
            <a:r>
              <a:rPr lang="en-US" altLang="ru-RU" sz="800" dirty="0">
                <a:latin typeface="Liberation Serif"/>
                <a:cs typeface="Calibri" panose="020F0502020204030204" pitchFamily="34" charset="0"/>
              </a:rPr>
              <a:t>https://yandex.ru/images</a:t>
            </a:r>
            <a:endParaRPr lang="ru-RU" altLang="ru-RU" sz="800" dirty="0">
              <a:latin typeface="Liberation Serif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800" dirty="0">
              <a:latin typeface="Liberation Serif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800" dirty="0">
              <a:latin typeface="Georgia" panose="020405020504050203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C8107F-A3FB-A8F3-D848-08933E9B038D}"/>
              </a:ext>
            </a:extLst>
          </p:cNvPr>
          <p:cNvSpPr txBox="1"/>
          <p:nvPr/>
        </p:nvSpPr>
        <p:spPr>
          <a:xfrm>
            <a:off x="8162206" y="6657702"/>
            <a:ext cx="827584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" b="0" i="0" dirty="0">
                <a:effectLst/>
                <a:latin typeface="Lato" panose="020F0502020204030203" pitchFamily="34" charset="0"/>
              </a:rPr>
              <a:t>RUS1288642 (v1.0)</a:t>
            </a:r>
            <a:endParaRPr lang="ru-RU" sz="500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E6652D70-F4A8-38C8-7346-76075CD28E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838352" y="6478701"/>
            <a:ext cx="2103437" cy="16158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47688" indent="-27305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822325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096963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3716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28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86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743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2004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fld id="{64C7EE9B-F55C-4BDA-9491-8EF664EB9937}" type="slidenum">
              <a:rPr lang="ru-RU" altLang="ru-RU" sz="1050" smtClean="0">
                <a:solidFill>
                  <a:srgbClr val="898989"/>
                </a:solidFill>
              </a:rPr>
              <a:pPr algn="r">
                <a:spcBef>
                  <a:spcPct val="0"/>
                </a:spcBef>
                <a:buClrTx/>
                <a:buSzTx/>
                <a:buFontTx/>
                <a:buNone/>
              </a:pPr>
              <a:t>47</a:t>
            </a:fld>
            <a:endParaRPr lang="ru-RU" altLang="ru-RU" sz="105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98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E4042-1CEB-E63A-5C43-FC69BC39A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107" y="1242200"/>
            <a:ext cx="3146614" cy="120015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2400" dirty="0"/>
              <a:t>Соматовегетативные сдвиги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27CE3E4-EC26-74BC-75A7-96479CC01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0721" y="1580778"/>
            <a:ext cx="5170932" cy="1200150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altLang="ru-RU" sz="1600" dirty="0"/>
              <a:t>Нарушения сна</a:t>
            </a:r>
          </a:p>
          <a:p>
            <a:pPr>
              <a:lnSpc>
                <a:spcPct val="100000"/>
              </a:lnSpc>
            </a:pPr>
            <a:r>
              <a:rPr lang="ru-RU" altLang="ru-RU" sz="1600" dirty="0"/>
              <a:t>- поверхностный сон с ранними утренними пробуждениями</a:t>
            </a:r>
          </a:p>
          <a:p>
            <a:pPr>
              <a:lnSpc>
                <a:spcPct val="100000"/>
              </a:lnSpc>
            </a:pPr>
            <a:r>
              <a:rPr lang="ru-RU" altLang="ru-RU" sz="1600" dirty="0"/>
              <a:t>Нарушения аппетита с потерей веса</a:t>
            </a:r>
          </a:p>
          <a:p>
            <a:pPr>
              <a:lnSpc>
                <a:spcPct val="100000"/>
              </a:lnSpc>
            </a:pPr>
            <a:r>
              <a:rPr lang="ru-RU" altLang="ru-RU" sz="1600" dirty="0" err="1"/>
              <a:t>Симпатикотония</a:t>
            </a:r>
            <a:r>
              <a:rPr lang="ru-RU" altLang="ru-RU" sz="1600" dirty="0"/>
              <a:t> </a:t>
            </a:r>
          </a:p>
          <a:p>
            <a:pPr>
              <a:lnSpc>
                <a:spcPct val="100000"/>
              </a:lnSpc>
            </a:pPr>
            <a:endParaRPr lang="ru-RU" sz="1600" dirty="0"/>
          </a:p>
        </p:txBody>
      </p:sp>
      <p:pic>
        <p:nvPicPr>
          <p:cNvPr id="21506" name="Picture 2" descr="В Сеченовском университете разработали приложение для борьбы с бессонницей">
            <a:extLst>
              <a:ext uri="{FF2B5EF4-FFF2-40B4-BE49-F238E27FC236}">
                <a16:creationId xmlns:a16="http://schemas.microsoft.com/office/drawing/2014/main" id="{55844AC7-D36B-1147-50A0-D12C074609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" r="6311"/>
          <a:stretch/>
        </p:blipFill>
        <p:spPr bwMode="auto">
          <a:xfrm>
            <a:off x="5" y="2858773"/>
            <a:ext cx="4504031" cy="3141982"/>
          </a:xfrm>
          <a:custGeom>
            <a:avLst/>
            <a:gdLst/>
            <a:ahLst/>
            <a:cxnLst/>
            <a:rect l="l" t="t" r="r" b="b"/>
            <a:pathLst>
              <a:path w="6005375" h="4189309">
                <a:moveTo>
                  <a:pt x="5422311" y="873"/>
                </a:moveTo>
                <a:cubicBezTo>
                  <a:pt x="5467738" y="-1249"/>
                  <a:pt x="5513346" y="499"/>
                  <a:pt x="5558643" y="6137"/>
                </a:cubicBezTo>
                <a:cubicBezTo>
                  <a:pt x="5633356" y="13367"/>
                  <a:pt x="5708323" y="18441"/>
                  <a:pt x="5783036" y="26052"/>
                </a:cubicBezTo>
                <a:cubicBezTo>
                  <a:pt x="5816269" y="29477"/>
                  <a:pt x="5849884" y="16792"/>
                  <a:pt x="5882612" y="28462"/>
                </a:cubicBezTo>
                <a:cubicBezTo>
                  <a:pt x="5909726" y="38166"/>
                  <a:pt x="5937089" y="43856"/>
                  <a:pt x="5964555" y="46416"/>
                </a:cubicBezTo>
                <a:lnTo>
                  <a:pt x="5997178" y="46088"/>
                </a:lnTo>
                <a:lnTo>
                  <a:pt x="5995170" y="275470"/>
                </a:lnTo>
                <a:cubicBezTo>
                  <a:pt x="5993432" y="411056"/>
                  <a:pt x="5993035" y="546624"/>
                  <a:pt x="5999656" y="682159"/>
                </a:cubicBezTo>
                <a:cubicBezTo>
                  <a:pt x="6009854" y="891918"/>
                  <a:pt x="6003364" y="1101545"/>
                  <a:pt x="5999656" y="1311172"/>
                </a:cubicBezTo>
                <a:cubicBezTo>
                  <a:pt x="5992506" y="1713210"/>
                  <a:pt x="6003364" y="2114718"/>
                  <a:pt x="5998730" y="2516227"/>
                </a:cubicBezTo>
                <a:cubicBezTo>
                  <a:pt x="5996744" y="2694204"/>
                  <a:pt x="5998994" y="2871916"/>
                  <a:pt x="6003364" y="3049893"/>
                </a:cubicBezTo>
                <a:cubicBezTo>
                  <a:pt x="6009720" y="3304015"/>
                  <a:pt x="5999922" y="3558268"/>
                  <a:pt x="5989196" y="3812257"/>
                </a:cubicBezTo>
                <a:cubicBezTo>
                  <a:pt x="5985594" y="3882097"/>
                  <a:pt x="5984646" y="3952020"/>
                  <a:pt x="5986348" y="4021878"/>
                </a:cubicBezTo>
                <a:lnTo>
                  <a:pt x="5996786" y="4189309"/>
                </a:lnTo>
                <a:lnTo>
                  <a:pt x="0" y="4189309"/>
                </a:lnTo>
                <a:lnTo>
                  <a:pt x="0" y="27247"/>
                </a:lnTo>
                <a:lnTo>
                  <a:pt x="495" y="27408"/>
                </a:lnTo>
                <a:cubicBezTo>
                  <a:pt x="5176" y="27551"/>
                  <a:pt x="10686" y="26465"/>
                  <a:pt x="17314" y="23896"/>
                </a:cubicBezTo>
                <a:cubicBezTo>
                  <a:pt x="33823" y="19050"/>
                  <a:pt x="50862" y="16234"/>
                  <a:pt x="68053" y="15524"/>
                </a:cubicBezTo>
                <a:cubicBezTo>
                  <a:pt x="200481" y="-1093"/>
                  <a:pt x="333037" y="3346"/>
                  <a:pt x="466100" y="8801"/>
                </a:cubicBezTo>
                <a:cubicBezTo>
                  <a:pt x="697850" y="18187"/>
                  <a:pt x="929854" y="29096"/>
                  <a:pt x="1161985" y="25798"/>
                </a:cubicBezTo>
                <a:cubicBezTo>
                  <a:pt x="1397540" y="22373"/>
                  <a:pt x="1632588" y="29604"/>
                  <a:pt x="1867890" y="39117"/>
                </a:cubicBezTo>
                <a:cubicBezTo>
                  <a:pt x="1971017" y="43050"/>
                  <a:pt x="2074779" y="46982"/>
                  <a:pt x="2176256" y="17680"/>
                </a:cubicBezTo>
                <a:cubicBezTo>
                  <a:pt x="2199190" y="12314"/>
                  <a:pt x="2223101" y="12834"/>
                  <a:pt x="2245769" y="19202"/>
                </a:cubicBezTo>
                <a:cubicBezTo>
                  <a:pt x="2359678" y="45713"/>
                  <a:pt x="2474221" y="53578"/>
                  <a:pt x="2589398" y="27447"/>
                </a:cubicBezTo>
                <a:cubicBezTo>
                  <a:pt x="2721802" y="-1220"/>
                  <a:pt x="2858087" y="-7347"/>
                  <a:pt x="2992519" y="9308"/>
                </a:cubicBezTo>
                <a:cubicBezTo>
                  <a:pt x="3115435" y="23008"/>
                  <a:pt x="3238984" y="37849"/>
                  <a:pt x="3362153" y="26813"/>
                </a:cubicBezTo>
                <a:cubicBezTo>
                  <a:pt x="3556737" y="9308"/>
                  <a:pt x="3751067" y="24530"/>
                  <a:pt x="3945651" y="29223"/>
                </a:cubicBezTo>
                <a:cubicBezTo>
                  <a:pt x="4010343" y="30745"/>
                  <a:pt x="4075416" y="44064"/>
                  <a:pt x="4139727" y="32141"/>
                </a:cubicBezTo>
                <a:cubicBezTo>
                  <a:pt x="4241079" y="13367"/>
                  <a:pt x="4341288" y="20597"/>
                  <a:pt x="4442766" y="31126"/>
                </a:cubicBezTo>
                <a:cubicBezTo>
                  <a:pt x="4637096" y="51422"/>
                  <a:pt x="4831299" y="61189"/>
                  <a:pt x="5024742" y="23134"/>
                </a:cubicBezTo>
                <a:cubicBezTo>
                  <a:pt x="5084742" y="11211"/>
                  <a:pt x="5144359" y="4361"/>
                  <a:pt x="5205373" y="20344"/>
                </a:cubicBezTo>
                <a:cubicBezTo>
                  <a:pt x="5232315" y="26496"/>
                  <a:pt x="5260361" y="25976"/>
                  <a:pt x="5287062" y="18822"/>
                </a:cubicBezTo>
                <a:cubicBezTo>
                  <a:pt x="5331637" y="8985"/>
                  <a:pt x="5376883" y="2995"/>
                  <a:pt x="5422311" y="87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Как поесть, если вы голодны, но не хотите есть">
            <a:extLst>
              <a:ext uri="{FF2B5EF4-FFF2-40B4-BE49-F238E27FC236}">
                <a16:creationId xmlns:a16="http://schemas.microsoft.com/office/drawing/2014/main" id="{5CF51BE8-A807-D421-48AE-B6D92FFA63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3" r="3" b="5032"/>
          <a:stretch/>
        </p:blipFill>
        <p:spPr bwMode="auto">
          <a:xfrm>
            <a:off x="4638784" y="2850659"/>
            <a:ext cx="4505213" cy="3150087"/>
          </a:xfrm>
          <a:custGeom>
            <a:avLst/>
            <a:gdLst/>
            <a:ahLst/>
            <a:cxnLst/>
            <a:rect l="l" t="t" r="r" b="b"/>
            <a:pathLst>
              <a:path w="6006950" h="4200116">
                <a:moveTo>
                  <a:pt x="1035902" y="878"/>
                </a:moveTo>
                <a:cubicBezTo>
                  <a:pt x="1135908" y="5076"/>
                  <a:pt x="1234824" y="23223"/>
                  <a:pt x="1334526" y="31024"/>
                </a:cubicBezTo>
                <a:cubicBezTo>
                  <a:pt x="1429408" y="38508"/>
                  <a:pt x="1524290" y="49417"/>
                  <a:pt x="1619679" y="34449"/>
                </a:cubicBezTo>
                <a:cubicBezTo>
                  <a:pt x="1713242" y="21726"/>
                  <a:pt x="1807870" y="18745"/>
                  <a:pt x="1902041" y="25570"/>
                </a:cubicBezTo>
                <a:cubicBezTo>
                  <a:pt x="2006183" y="30770"/>
                  <a:pt x="2110071" y="48021"/>
                  <a:pt x="2214847" y="33561"/>
                </a:cubicBezTo>
                <a:cubicBezTo>
                  <a:pt x="2228052" y="32216"/>
                  <a:pt x="2241384" y="33954"/>
                  <a:pt x="2253790" y="38635"/>
                </a:cubicBezTo>
                <a:cubicBezTo>
                  <a:pt x="2294520" y="52169"/>
                  <a:pt x="2338397" y="53007"/>
                  <a:pt x="2379622" y="41045"/>
                </a:cubicBezTo>
                <a:cubicBezTo>
                  <a:pt x="2431756" y="27168"/>
                  <a:pt x="2486503" y="26254"/>
                  <a:pt x="2539069" y="38381"/>
                </a:cubicBezTo>
                <a:cubicBezTo>
                  <a:pt x="2617207" y="55379"/>
                  <a:pt x="2695598" y="72123"/>
                  <a:pt x="2776908" y="58169"/>
                </a:cubicBezTo>
                <a:cubicBezTo>
                  <a:pt x="2824222" y="50178"/>
                  <a:pt x="2868111" y="30770"/>
                  <a:pt x="2914791" y="21637"/>
                </a:cubicBezTo>
                <a:cubicBezTo>
                  <a:pt x="3049249" y="-4620"/>
                  <a:pt x="3184976" y="3244"/>
                  <a:pt x="3320703" y="12124"/>
                </a:cubicBezTo>
                <a:cubicBezTo>
                  <a:pt x="3453259" y="20876"/>
                  <a:pt x="3585179" y="38888"/>
                  <a:pt x="3718496" y="36225"/>
                </a:cubicBezTo>
                <a:cubicBezTo>
                  <a:pt x="3746884" y="36440"/>
                  <a:pt x="3775210" y="38812"/>
                  <a:pt x="3803230" y="43328"/>
                </a:cubicBezTo>
                <a:cubicBezTo>
                  <a:pt x="3907245" y="57028"/>
                  <a:pt x="4011767" y="69966"/>
                  <a:pt x="4114640" y="42313"/>
                </a:cubicBezTo>
                <a:cubicBezTo>
                  <a:pt x="4206871" y="17312"/>
                  <a:pt x="4303111" y="10677"/>
                  <a:pt x="4397891" y="22779"/>
                </a:cubicBezTo>
                <a:cubicBezTo>
                  <a:pt x="4522696" y="39130"/>
                  <a:pt x="4648846" y="42707"/>
                  <a:pt x="4774374" y="33434"/>
                </a:cubicBezTo>
                <a:cubicBezTo>
                  <a:pt x="4813773" y="29515"/>
                  <a:pt x="4853387" y="28107"/>
                  <a:pt x="4892977" y="29248"/>
                </a:cubicBezTo>
                <a:cubicBezTo>
                  <a:pt x="5181681" y="42440"/>
                  <a:pt x="5471273" y="25062"/>
                  <a:pt x="5759471" y="55759"/>
                </a:cubicBezTo>
                <a:cubicBezTo>
                  <a:pt x="5805028" y="61131"/>
                  <a:pt x="5850896" y="61524"/>
                  <a:pt x="5896277" y="57017"/>
                </a:cubicBezTo>
                <a:lnTo>
                  <a:pt x="6006950" y="33749"/>
                </a:lnTo>
                <a:lnTo>
                  <a:pt x="6006950" y="4200116"/>
                </a:lnTo>
                <a:lnTo>
                  <a:pt x="13501" y="4200116"/>
                </a:lnTo>
                <a:lnTo>
                  <a:pt x="28554" y="3862213"/>
                </a:lnTo>
                <a:cubicBezTo>
                  <a:pt x="30457" y="3736758"/>
                  <a:pt x="27411" y="3611386"/>
                  <a:pt x="15626" y="3486312"/>
                </a:cubicBezTo>
                <a:cubicBezTo>
                  <a:pt x="-847" y="3333707"/>
                  <a:pt x="-4304" y="3179990"/>
                  <a:pt x="5296" y="3026802"/>
                </a:cubicBezTo>
                <a:cubicBezTo>
                  <a:pt x="11786" y="2939137"/>
                  <a:pt x="18539" y="2851472"/>
                  <a:pt x="22776" y="2763676"/>
                </a:cubicBezTo>
                <a:cubicBezTo>
                  <a:pt x="28180" y="2638786"/>
                  <a:pt x="25173" y="2513673"/>
                  <a:pt x="13771" y="2389181"/>
                </a:cubicBezTo>
                <a:cubicBezTo>
                  <a:pt x="4237" y="2294247"/>
                  <a:pt x="3177" y="2198663"/>
                  <a:pt x="10593" y="2103543"/>
                </a:cubicBezTo>
                <a:cubicBezTo>
                  <a:pt x="25690" y="1941590"/>
                  <a:pt x="9931" y="1779636"/>
                  <a:pt x="5032" y="1617814"/>
                </a:cubicBezTo>
                <a:cubicBezTo>
                  <a:pt x="-3577" y="1320125"/>
                  <a:pt x="20393" y="1022570"/>
                  <a:pt x="9666" y="724882"/>
                </a:cubicBezTo>
                <a:cubicBezTo>
                  <a:pt x="3841" y="577627"/>
                  <a:pt x="16420" y="430504"/>
                  <a:pt x="9666" y="283249"/>
                </a:cubicBezTo>
                <a:cubicBezTo>
                  <a:pt x="6885" y="230875"/>
                  <a:pt x="4568" y="178502"/>
                  <a:pt x="3409" y="126111"/>
                </a:cubicBezTo>
                <a:lnTo>
                  <a:pt x="3819" y="33427"/>
                </a:lnTo>
                <a:lnTo>
                  <a:pt x="31797" y="28723"/>
                </a:lnTo>
                <a:cubicBezTo>
                  <a:pt x="147177" y="14068"/>
                  <a:pt x="264046" y="13354"/>
                  <a:pt x="379873" y="26711"/>
                </a:cubicBezTo>
                <a:cubicBezTo>
                  <a:pt x="443931" y="35083"/>
                  <a:pt x="508243" y="47768"/>
                  <a:pt x="573442" y="35083"/>
                </a:cubicBezTo>
                <a:cubicBezTo>
                  <a:pt x="579581" y="33992"/>
                  <a:pt x="585759" y="36757"/>
                  <a:pt x="589044" y="42060"/>
                </a:cubicBezTo>
                <a:cubicBezTo>
                  <a:pt x="621264" y="81382"/>
                  <a:pt x="663123" y="80114"/>
                  <a:pt x="705871" y="67429"/>
                </a:cubicBezTo>
                <a:cubicBezTo>
                  <a:pt x="733929" y="58740"/>
                  <a:pt x="761430" y="48326"/>
                  <a:pt x="788194" y="36225"/>
                </a:cubicBezTo>
                <a:cubicBezTo>
                  <a:pt x="835052" y="16792"/>
                  <a:pt x="884827" y="5299"/>
                  <a:pt x="935464" y="2230"/>
                </a:cubicBezTo>
                <a:cubicBezTo>
                  <a:pt x="969111" y="-370"/>
                  <a:pt x="1002567" y="-521"/>
                  <a:pt x="1035902" y="87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1">
            <a:extLst>
              <a:ext uri="{FF2B5EF4-FFF2-40B4-BE49-F238E27FC236}">
                <a16:creationId xmlns:a16="http://schemas.microsoft.com/office/drawing/2014/main" id="{D1A9A7EC-4ADC-65B5-707E-2B3D2442C3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5463" y="6165850"/>
            <a:ext cx="24685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800" dirty="0">
                <a:latin typeface="Liberation Serif"/>
                <a:cs typeface="Calibri" panose="020F0502020204030204" pitchFamily="34" charset="0"/>
              </a:rPr>
              <a:t>Реверчук И.В., Лекции по психоневрологии, 2019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ru-RU" altLang="ru-RU" sz="800" dirty="0">
                <a:latin typeface="Liberation Serif"/>
                <a:cs typeface="Calibri" panose="020F0502020204030204" pitchFamily="34" charset="0"/>
              </a:rPr>
              <a:t>Изображения из открытых источников </a:t>
            </a:r>
            <a:r>
              <a:rPr lang="en-US" altLang="ru-RU" sz="800" dirty="0">
                <a:latin typeface="Liberation Serif"/>
                <a:cs typeface="Calibri" panose="020F0502020204030204" pitchFamily="34" charset="0"/>
              </a:rPr>
              <a:t>https://yandex.ru/images</a:t>
            </a:r>
            <a:endParaRPr lang="ru-RU" altLang="ru-RU" sz="800" dirty="0">
              <a:latin typeface="Liberation Serif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800" dirty="0">
              <a:latin typeface="Liberation Serif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800" dirty="0">
              <a:latin typeface="Georgia" panose="020405020504050203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3CA496-5001-9C85-8ECE-A5CF84325FAE}"/>
              </a:ext>
            </a:extLst>
          </p:cNvPr>
          <p:cNvSpPr txBox="1"/>
          <p:nvPr/>
        </p:nvSpPr>
        <p:spPr>
          <a:xfrm>
            <a:off x="8162206" y="6657702"/>
            <a:ext cx="827584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" b="0" i="0" dirty="0">
                <a:effectLst/>
                <a:latin typeface="Lato" panose="020F0502020204030203" pitchFamily="34" charset="0"/>
              </a:rPr>
              <a:t>RUS1288642 (v1.0)</a:t>
            </a:r>
            <a:endParaRPr lang="ru-RU" sz="500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364835E-B257-3567-2FC6-FD606E0ADE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838352" y="6478701"/>
            <a:ext cx="2103437" cy="16158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47688" indent="-27305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822325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096963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3716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28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86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743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2004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fld id="{64C7EE9B-F55C-4BDA-9491-8EF664EB9937}" type="slidenum">
              <a:rPr lang="ru-RU" altLang="ru-RU" sz="1050" smtClean="0">
                <a:solidFill>
                  <a:srgbClr val="898989"/>
                </a:solidFill>
              </a:rPr>
              <a:pPr algn="r">
                <a:spcBef>
                  <a:spcPct val="0"/>
                </a:spcBef>
                <a:buClrTx/>
                <a:buSzTx/>
                <a:buFontTx/>
                <a:buNone/>
              </a:pPr>
              <a:t>48</a:t>
            </a:fld>
            <a:endParaRPr lang="ru-RU" altLang="ru-RU" sz="105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00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65CCE5-6BDC-2BA1-3380-19C978535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1104138"/>
            <a:ext cx="5170932" cy="1337310"/>
          </a:xfrm>
        </p:spPr>
        <p:txBody>
          <a:bodyPr anchor="b">
            <a:normAutofit/>
          </a:bodyPr>
          <a:lstStyle/>
          <a:p>
            <a:r>
              <a:rPr lang="ru-RU" sz="5025" dirty="0" err="1"/>
              <a:t>Симпатикотония</a:t>
            </a:r>
            <a:endParaRPr lang="ru-RU" sz="5025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5A60D72-D89A-8742-DF78-69BC3BAB68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60" y="2887218"/>
            <a:ext cx="5170932" cy="2612898"/>
          </a:xfrm>
        </p:spPr>
        <p:txBody>
          <a:bodyPr>
            <a:normAutofit/>
          </a:bodyPr>
          <a:lstStyle/>
          <a:p>
            <a:pPr marL="137160" indent="-137160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ru-RU" altLang="ru-RU" sz="1800" dirty="0"/>
              <a:t>Триада Протопопова</a:t>
            </a:r>
          </a:p>
          <a:p>
            <a:pPr marL="137160" indent="-137160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ru-RU" altLang="ru-RU" sz="1800" dirty="0"/>
              <a:t>- тахикардия</a:t>
            </a:r>
          </a:p>
          <a:p>
            <a:pPr marL="137160" indent="-137160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ru-RU" altLang="ru-RU" sz="1800" dirty="0"/>
              <a:t>- </a:t>
            </a:r>
            <a:r>
              <a:rPr lang="ru-RU" altLang="ru-RU" sz="1800" dirty="0" err="1"/>
              <a:t>мидриаз</a:t>
            </a:r>
            <a:endParaRPr lang="ru-RU" altLang="ru-RU" sz="1800" dirty="0"/>
          </a:p>
          <a:p>
            <a:pPr marL="137160" indent="-137160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ru-RU" altLang="ru-RU" sz="1800" dirty="0"/>
              <a:t>- запоры</a:t>
            </a:r>
          </a:p>
          <a:p>
            <a:pPr marL="137160" indent="-137160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ru-RU" altLang="ru-RU" sz="1800" dirty="0"/>
              <a:t>Тенденция к гипертонии</a:t>
            </a:r>
          </a:p>
          <a:p>
            <a:pPr marL="137160" indent="-137160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ru-RU" altLang="ru-RU" sz="1800" dirty="0"/>
              <a:t>Понижение секреции желез внешней секреции (нет слез, сухость во рту, ахилия)</a:t>
            </a:r>
          </a:p>
          <a:p>
            <a:pPr>
              <a:lnSpc>
                <a:spcPct val="100000"/>
              </a:lnSpc>
            </a:pPr>
            <a:endParaRPr lang="ru-RU" sz="1800" dirty="0"/>
          </a:p>
        </p:txBody>
      </p:sp>
      <p:pic>
        <p:nvPicPr>
          <p:cNvPr id="22532" name="Picture 4" descr="Врач рассказал о способах снизить давление без лекарств - НИА-Хакасия">
            <a:extLst>
              <a:ext uri="{FF2B5EF4-FFF2-40B4-BE49-F238E27FC236}">
                <a16:creationId xmlns:a16="http://schemas.microsoft.com/office/drawing/2014/main" id="{47BAEC64-8D12-8AFA-8231-63F28BC256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27" r="13950" b="-3"/>
          <a:stretch/>
        </p:blipFill>
        <p:spPr bwMode="auto">
          <a:xfrm>
            <a:off x="6117341" y="857246"/>
            <a:ext cx="3026660" cy="3134106"/>
          </a:xfrm>
          <a:custGeom>
            <a:avLst/>
            <a:gdLst/>
            <a:ahLst/>
            <a:cxnLst/>
            <a:rect l="l" t="t" r="r" b="b"/>
            <a:pathLst>
              <a:path w="4035547" h="4178808">
                <a:moveTo>
                  <a:pt x="14988" y="0"/>
                </a:moveTo>
                <a:lnTo>
                  <a:pt x="4035547" y="0"/>
                </a:lnTo>
                <a:lnTo>
                  <a:pt x="4035547" y="4161794"/>
                </a:lnTo>
                <a:lnTo>
                  <a:pt x="3918602" y="4164199"/>
                </a:lnTo>
                <a:cubicBezTo>
                  <a:pt x="3673497" y="4178956"/>
                  <a:pt x="3428120" y="4172295"/>
                  <a:pt x="3183014" y="4175560"/>
                </a:cubicBezTo>
                <a:cubicBezTo>
                  <a:pt x="2855121" y="4180001"/>
                  <a:pt x="2527499" y="4168639"/>
                  <a:pt x="2199742" y="4167595"/>
                </a:cubicBezTo>
                <a:cubicBezTo>
                  <a:pt x="2132562" y="4167334"/>
                  <a:pt x="2065110" y="4170729"/>
                  <a:pt x="1998202" y="4175952"/>
                </a:cubicBezTo>
                <a:cubicBezTo>
                  <a:pt x="1905507" y="4183005"/>
                  <a:pt x="1814033" y="4174124"/>
                  <a:pt x="1722153" y="4165766"/>
                </a:cubicBezTo>
                <a:cubicBezTo>
                  <a:pt x="1611407" y="4155711"/>
                  <a:pt x="1500933" y="4164591"/>
                  <a:pt x="1390867" y="4176214"/>
                </a:cubicBezTo>
                <a:lnTo>
                  <a:pt x="1348076" y="4178808"/>
                </a:lnTo>
                <a:lnTo>
                  <a:pt x="597587" y="4178808"/>
                </a:lnTo>
                <a:lnTo>
                  <a:pt x="507890" y="4175773"/>
                </a:lnTo>
                <a:cubicBezTo>
                  <a:pt x="403218" y="4174810"/>
                  <a:pt x="298546" y="4175691"/>
                  <a:pt x="193840" y="4176214"/>
                </a:cubicBezTo>
                <a:lnTo>
                  <a:pt x="2757" y="4175742"/>
                </a:lnTo>
                <a:lnTo>
                  <a:pt x="2810" y="4034870"/>
                </a:lnTo>
                <a:cubicBezTo>
                  <a:pt x="5629" y="3979851"/>
                  <a:pt x="10539" y="3924896"/>
                  <a:pt x="15416" y="3870068"/>
                </a:cubicBezTo>
                <a:cubicBezTo>
                  <a:pt x="23018" y="3799731"/>
                  <a:pt x="25045" y="3728899"/>
                  <a:pt x="21498" y="3658244"/>
                </a:cubicBezTo>
                <a:cubicBezTo>
                  <a:pt x="17063" y="3602147"/>
                  <a:pt x="10095" y="3546050"/>
                  <a:pt x="8828" y="3489953"/>
                </a:cubicBezTo>
                <a:cubicBezTo>
                  <a:pt x="6548" y="3389688"/>
                  <a:pt x="7434" y="3289424"/>
                  <a:pt x="13262" y="3189160"/>
                </a:cubicBezTo>
                <a:cubicBezTo>
                  <a:pt x="16176" y="3138901"/>
                  <a:pt x="20864" y="3089150"/>
                  <a:pt x="22891" y="3038510"/>
                </a:cubicBezTo>
                <a:cubicBezTo>
                  <a:pt x="24918" y="2987870"/>
                  <a:pt x="28973" y="2936723"/>
                  <a:pt x="17444" y="2887098"/>
                </a:cubicBezTo>
                <a:cubicBezTo>
                  <a:pt x="-2068" y="2802699"/>
                  <a:pt x="12249" y="2718680"/>
                  <a:pt x="16430" y="2634534"/>
                </a:cubicBezTo>
                <a:cubicBezTo>
                  <a:pt x="18964" y="2582244"/>
                  <a:pt x="34168" y="2528685"/>
                  <a:pt x="20738" y="2477919"/>
                </a:cubicBezTo>
                <a:cubicBezTo>
                  <a:pt x="-421" y="2398342"/>
                  <a:pt x="13389" y="2320415"/>
                  <a:pt x="20738" y="2242107"/>
                </a:cubicBezTo>
                <a:cubicBezTo>
                  <a:pt x="29213" y="2168001"/>
                  <a:pt x="27718" y="2093082"/>
                  <a:pt x="16303" y="2019369"/>
                </a:cubicBezTo>
                <a:cubicBezTo>
                  <a:pt x="1986" y="1946239"/>
                  <a:pt x="1986" y="1871028"/>
                  <a:pt x="16303" y="1797899"/>
                </a:cubicBezTo>
                <a:cubicBezTo>
                  <a:pt x="28162" y="1737537"/>
                  <a:pt x="29530" y="1675589"/>
                  <a:pt x="20357" y="1614758"/>
                </a:cubicBezTo>
                <a:cubicBezTo>
                  <a:pt x="14149" y="1571226"/>
                  <a:pt x="3000" y="1527947"/>
                  <a:pt x="1480" y="1484415"/>
                </a:cubicBezTo>
                <a:cubicBezTo>
                  <a:pt x="-1662" y="1393377"/>
                  <a:pt x="200" y="1302238"/>
                  <a:pt x="7055" y="1211417"/>
                </a:cubicBezTo>
                <a:cubicBezTo>
                  <a:pt x="15036" y="1107980"/>
                  <a:pt x="30366" y="1004923"/>
                  <a:pt x="19724" y="900725"/>
                </a:cubicBezTo>
                <a:cubicBezTo>
                  <a:pt x="16050" y="864934"/>
                  <a:pt x="8575" y="829270"/>
                  <a:pt x="7815" y="793353"/>
                </a:cubicBezTo>
                <a:cubicBezTo>
                  <a:pt x="6168" y="726087"/>
                  <a:pt x="5407" y="659710"/>
                  <a:pt x="9208" y="590286"/>
                </a:cubicBezTo>
                <a:cubicBezTo>
                  <a:pt x="13009" y="520863"/>
                  <a:pt x="27452" y="450424"/>
                  <a:pt x="17697" y="382270"/>
                </a:cubicBezTo>
                <a:cubicBezTo>
                  <a:pt x="7941" y="314115"/>
                  <a:pt x="14276" y="247103"/>
                  <a:pt x="20611" y="180218"/>
                </a:cubicBezTo>
                <a:cubicBezTo>
                  <a:pt x="23652" y="148426"/>
                  <a:pt x="25711" y="116982"/>
                  <a:pt x="25156" y="8566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Как избавиться от боли при запоре - wikiHow">
            <a:extLst>
              <a:ext uri="{FF2B5EF4-FFF2-40B4-BE49-F238E27FC236}">
                <a16:creationId xmlns:a16="http://schemas.microsoft.com/office/drawing/2014/main" id="{883100FC-1D4D-C4E2-3CD5-3E805A6205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86" r="-3" b="4197"/>
          <a:stretch/>
        </p:blipFill>
        <p:spPr bwMode="auto">
          <a:xfrm>
            <a:off x="6108267" y="4128897"/>
            <a:ext cx="3035734" cy="1871858"/>
          </a:xfrm>
          <a:custGeom>
            <a:avLst/>
            <a:gdLst/>
            <a:ahLst/>
            <a:cxnLst/>
            <a:rect l="l" t="t" r="r" b="b"/>
            <a:pathLst>
              <a:path w="4047645" h="2495811">
                <a:moveTo>
                  <a:pt x="2441891" y="4"/>
                </a:moveTo>
                <a:cubicBezTo>
                  <a:pt x="2489381" y="-78"/>
                  <a:pt x="2536882" y="1163"/>
                  <a:pt x="2584383" y="4428"/>
                </a:cubicBezTo>
                <a:cubicBezTo>
                  <a:pt x="2744314" y="17813"/>
                  <a:pt x="2904989" y="21079"/>
                  <a:pt x="3065367" y="14222"/>
                </a:cubicBezTo>
                <a:cubicBezTo>
                  <a:pt x="3194244" y="5694"/>
                  <a:pt x="3323514" y="4206"/>
                  <a:pt x="3452568" y="9782"/>
                </a:cubicBezTo>
                <a:cubicBezTo>
                  <a:pt x="3572813" y="16442"/>
                  <a:pt x="3693059" y="23233"/>
                  <a:pt x="3813712" y="19315"/>
                </a:cubicBezTo>
                <a:cubicBezTo>
                  <a:pt x="3861755" y="17748"/>
                  <a:pt x="3909121" y="15789"/>
                  <a:pt x="3956758" y="13177"/>
                </a:cubicBezTo>
                <a:lnTo>
                  <a:pt x="4047645" y="9696"/>
                </a:lnTo>
                <a:lnTo>
                  <a:pt x="4047645" y="2495811"/>
                </a:lnTo>
                <a:lnTo>
                  <a:pt x="28177" y="2495811"/>
                </a:lnTo>
                <a:lnTo>
                  <a:pt x="28782" y="2485852"/>
                </a:lnTo>
                <a:cubicBezTo>
                  <a:pt x="31911" y="2365446"/>
                  <a:pt x="35027" y="2245002"/>
                  <a:pt x="38157" y="2124521"/>
                </a:cubicBezTo>
                <a:cubicBezTo>
                  <a:pt x="38284" y="2119444"/>
                  <a:pt x="39171" y="2114494"/>
                  <a:pt x="39171" y="2109417"/>
                </a:cubicBezTo>
                <a:cubicBezTo>
                  <a:pt x="48166" y="1995573"/>
                  <a:pt x="53107" y="1881729"/>
                  <a:pt x="18899" y="1770550"/>
                </a:cubicBezTo>
                <a:cubicBezTo>
                  <a:pt x="15871" y="1760104"/>
                  <a:pt x="14262" y="1749304"/>
                  <a:pt x="14084" y="1738440"/>
                </a:cubicBezTo>
                <a:cubicBezTo>
                  <a:pt x="12413" y="1641514"/>
                  <a:pt x="16644" y="1544587"/>
                  <a:pt x="26754" y="1448181"/>
                </a:cubicBezTo>
                <a:cubicBezTo>
                  <a:pt x="31949" y="1389038"/>
                  <a:pt x="26754" y="1329006"/>
                  <a:pt x="43478" y="1270498"/>
                </a:cubicBezTo>
                <a:cubicBezTo>
                  <a:pt x="50864" y="1241421"/>
                  <a:pt x="55109" y="1211634"/>
                  <a:pt x="56147" y="1181656"/>
                </a:cubicBezTo>
                <a:cubicBezTo>
                  <a:pt x="59948" y="1109060"/>
                  <a:pt x="38537" y="1040779"/>
                  <a:pt x="18139" y="972244"/>
                </a:cubicBezTo>
                <a:cubicBezTo>
                  <a:pt x="7370" y="935945"/>
                  <a:pt x="-5426" y="898886"/>
                  <a:pt x="2429" y="860811"/>
                </a:cubicBezTo>
                <a:cubicBezTo>
                  <a:pt x="16707" y="802251"/>
                  <a:pt x="24854" y="742359"/>
                  <a:pt x="26754" y="682112"/>
                </a:cubicBezTo>
                <a:cubicBezTo>
                  <a:pt x="26754" y="639468"/>
                  <a:pt x="16365" y="597712"/>
                  <a:pt x="20039" y="555195"/>
                </a:cubicBezTo>
                <a:cubicBezTo>
                  <a:pt x="28211" y="472712"/>
                  <a:pt x="30238" y="389734"/>
                  <a:pt x="26121" y="306946"/>
                </a:cubicBezTo>
                <a:cubicBezTo>
                  <a:pt x="26095" y="273846"/>
                  <a:pt x="29846" y="240848"/>
                  <a:pt x="37270" y="208585"/>
                </a:cubicBezTo>
                <a:cubicBezTo>
                  <a:pt x="46506" y="151651"/>
                  <a:pt x="48419" y="93777"/>
                  <a:pt x="42971" y="36360"/>
                </a:cubicBezTo>
                <a:lnTo>
                  <a:pt x="38853" y="8429"/>
                </a:lnTo>
                <a:lnTo>
                  <a:pt x="56649" y="7824"/>
                </a:lnTo>
                <a:cubicBezTo>
                  <a:pt x="210497" y="-156"/>
                  <a:pt x="364754" y="3162"/>
                  <a:pt x="518087" y="17748"/>
                </a:cubicBezTo>
                <a:cubicBezTo>
                  <a:pt x="626567" y="25440"/>
                  <a:pt x="735534" y="24213"/>
                  <a:pt x="843809" y="14092"/>
                </a:cubicBezTo>
                <a:cubicBezTo>
                  <a:pt x="1042499" y="-1711"/>
                  <a:pt x="1240782" y="10958"/>
                  <a:pt x="1439065" y="21666"/>
                </a:cubicBezTo>
                <a:cubicBezTo>
                  <a:pt x="1631105" y="32113"/>
                  <a:pt x="1823010" y="24408"/>
                  <a:pt x="2015050" y="17487"/>
                </a:cubicBezTo>
                <a:cubicBezTo>
                  <a:pt x="2157045" y="12394"/>
                  <a:pt x="2299420" y="249"/>
                  <a:pt x="2441891" y="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1">
            <a:extLst>
              <a:ext uri="{FF2B5EF4-FFF2-40B4-BE49-F238E27FC236}">
                <a16:creationId xmlns:a16="http://schemas.microsoft.com/office/drawing/2014/main" id="{5ADA0308-D084-4F88-EDF7-7AA1739899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5463" y="6165850"/>
            <a:ext cx="24685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800" dirty="0">
                <a:latin typeface="Liberation Serif"/>
                <a:cs typeface="Calibri" panose="020F0502020204030204" pitchFamily="34" charset="0"/>
              </a:rPr>
              <a:t>Реверчук И.В., Лекции по психоневрологии, 2019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ru-RU" altLang="ru-RU" sz="800" dirty="0">
                <a:latin typeface="Liberation Serif"/>
                <a:cs typeface="Calibri" panose="020F0502020204030204" pitchFamily="34" charset="0"/>
              </a:rPr>
              <a:t>Изображения из открытых источников </a:t>
            </a:r>
            <a:r>
              <a:rPr lang="en-US" altLang="ru-RU" sz="800" dirty="0">
                <a:latin typeface="Liberation Serif"/>
                <a:cs typeface="Calibri" panose="020F0502020204030204" pitchFamily="34" charset="0"/>
              </a:rPr>
              <a:t>https://yandex.ru/images</a:t>
            </a:r>
            <a:endParaRPr lang="ru-RU" altLang="ru-RU" sz="800" dirty="0">
              <a:latin typeface="Liberation Serif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800" dirty="0">
              <a:latin typeface="Liberation Serif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800" dirty="0">
              <a:latin typeface="Georgia" panose="020405020504050203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45668E-B5DE-15AA-197D-7E273BB36D6D}"/>
              </a:ext>
            </a:extLst>
          </p:cNvPr>
          <p:cNvSpPr txBox="1"/>
          <p:nvPr/>
        </p:nvSpPr>
        <p:spPr>
          <a:xfrm>
            <a:off x="8162206" y="6657702"/>
            <a:ext cx="827584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" b="0" i="0" dirty="0">
                <a:effectLst/>
                <a:latin typeface="Lato" panose="020F0502020204030203" pitchFamily="34" charset="0"/>
              </a:rPr>
              <a:t>RUS1288642 (v1.0)</a:t>
            </a:r>
            <a:endParaRPr lang="ru-RU" sz="500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27CD9362-D6EE-6012-6132-C5519F102C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838352" y="6478701"/>
            <a:ext cx="2103437" cy="16158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47688" indent="-27305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822325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096963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3716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28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86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743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2004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fld id="{64C7EE9B-F55C-4BDA-9491-8EF664EB9937}" type="slidenum">
              <a:rPr lang="ru-RU" altLang="ru-RU" sz="1050" smtClean="0">
                <a:solidFill>
                  <a:srgbClr val="898989"/>
                </a:solidFill>
              </a:rPr>
              <a:pPr algn="r">
                <a:spcBef>
                  <a:spcPct val="0"/>
                </a:spcBef>
                <a:buClrTx/>
                <a:buSzTx/>
                <a:buFontTx/>
                <a:buNone/>
              </a:pPr>
              <a:t>49</a:t>
            </a:fld>
            <a:endParaRPr lang="ru-RU" altLang="ru-RU" sz="105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76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4C3225C8-58EF-5CB7-C28F-4789BB853D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-183941"/>
            <a:ext cx="7772400" cy="14478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4000" b="0" dirty="0">
                <a:solidFill>
                  <a:srgbClr val="FF0000"/>
                </a:solidFill>
                <a:cs typeface="Times New Roman" pitchFamily="18" charset="0"/>
              </a:rPr>
              <a:t>Пограничные психические расстройства</a:t>
            </a:r>
            <a:endParaRPr lang="en-US" sz="4000" b="0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40963" name="Text Box 3">
            <a:extLst>
              <a:ext uri="{FF2B5EF4-FFF2-40B4-BE49-F238E27FC236}">
                <a16:creationId xmlns:a16="http://schemas.microsoft.com/office/drawing/2014/main" id="{A61EB108-2367-0AFD-C8A3-C36A34BBFF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600200"/>
            <a:ext cx="8502650" cy="424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000" b="1" dirty="0">
                <a:solidFill>
                  <a:srgbClr val="7030A0"/>
                </a:solidFill>
                <a:latin typeface="+mn-lt"/>
                <a:cs typeface="Times New Roman" pitchFamily="18" charset="0"/>
              </a:rPr>
              <a:t>Группа пограничных психических расстройств включает неспецифические психические расстройства  </a:t>
            </a:r>
            <a:r>
              <a:rPr lang="ru-RU" sz="3000" b="1" dirty="0" err="1">
                <a:solidFill>
                  <a:srgbClr val="7030A0"/>
                </a:solidFill>
                <a:latin typeface="+mn-lt"/>
                <a:cs typeface="Times New Roman" pitchFamily="18" charset="0"/>
              </a:rPr>
              <a:t>непсихотического</a:t>
            </a:r>
            <a:r>
              <a:rPr lang="ru-RU" sz="3000" b="1" dirty="0">
                <a:solidFill>
                  <a:srgbClr val="7030A0"/>
                </a:solidFill>
                <a:latin typeface="+mn-lt"/>
                <a:cs typeface="Times New Roman" pitchFamily="18" charset="0"/>
              </a:rPr>
              <a:t> уровня</a:t>
            </a:r>
          </a:p>
          <a:p>
            <a:pPr algn="ctr">
              <a:defRPr/>
            </a:pPr>
            <a:r>
              <a:rPr lang="ru-RU" sz="3000" b="1" dirty="0">
                <a:solidFill>
                  <a:srgbClr val="7030A0"/>
                </a:solidFill>
                <a:latin typeface="+mn-lt"/>
                <a:cs typeface="Times New Roman" pitchFamily="18" charset="0"/>
              </a:rPr>
              <a:t>В их возникновении и декомпенсации </a:t>
            </a:r>
            <a:br>
              <a:rPr lang="ru-RU" sz="3000" b="1" dirty="0">
                <a:solidFill>
                  <a:srgbClr val="7030A0"/>
                </a:solidFill>
                <a:latin typeface="+mn-lt"/>
              </a:rPr>
            </a:br>
            <a:r>
              <a:rPr lang="ru-RU" sz="3000" b="1" dirty="0">
                <a:solidFill>
                  <a:srgbClr val="7030A0"/>
                </a:solidFill>
                <a:latin typeface="+mn-lt"/>
                <a:cs typeface="Times New Roman" pitchFamily="18" charset="0"/>
              </a:rPr>
              <a:t>основное место занимают </a:t>
            </a:r>
            <a:br>
              <a:rPr lang="ru-RU" sz="3000" b="1" dirty="0">
                <a:solidFill>
                  <a:srgbClr val="7030A0"/>
                </a:solidFill>
                <a:latin typeface="+mn-lt"/>
              </a:rPr>
            </a:br>
            <a:r>
              <a:rPr lang="ru-RU" sz="3000" b="1" dirty="0">
                <a:solidFill>
                  <a:srgbClr val="7030A0"/>
                </a:solidFill>
                <a:latin typeface="+mn-lt"/>
                <a:cs typeface="Times New Roman" pitchFamily="18" charset="0"/>
              </a:rPr>
              <a:t>психогенные  (стресс-индуцирующие) факторы</a:t>
            </a:r>
            <a:r>
              <a:rPr lang="ru-RU" sz="3000" b="1" dirty="0">
                <a:solidFill>
                  <a:srgbClr val="7030A0"/>
                </a:solidFill>
                <a:latin typeface="+mn-lt"/>
              </a:rPr>
              <a:t>   </a:t>
            </a:r>
          </a:p>
          <a:p>
            <a:pPr algn="ctr">
              <a:defRPr/>
            </a:pPr>
            <a:r>
              <a:rPr lang="ru-RU" sz="3000" b="1" dirty="0">
                <a:solidFill>
                  <a:srgbClr val="7030A0"/>
                </a:solidFill>
                <a:latin typeface="+mn-lt"/>
              </a:rPr>
              <a:t> - конфликты (внутренние и внешние, </a:t>
            </a:r>
          </a:p>
          <a:p>
            <a:pPr algn="ctr">
              <a:defRPr/>
            </a:pPr>
            <a:r>
              <a:rPr lang="ru-RU" sz="3000" b="1" dirty="0">
                <a:solidFill>
                  <a:srgbClr val="7030A0"/>
                </a:solidFill>
                <a:latin typeface="+mn-lt"/>
              </a:rPr>
              <a:t>острые и хронические, единичные и комплексные) и фрустрации</a:t>
            </a:r>
            <a:endParaRPr lang="en-US" sz="30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5DAE5FD-5A87-B1AD-5E73-49D7D1CC0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552" y="6519446"/>
            <a:ext cx="24685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800" dirty="0">
                <a:latin typeface="Liberation Serif"/>
                <a:cs typeface="Calibri" panose="020F0502020204030204" pitchFamily="34" charset="0"/>
              </a:rPr>
              <a:t>Реверчук И.В., Лекции по психоневрологии, 2019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800" dirty="0">
              <a:latin typeface="Georgia" panose="02040502050405020303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78EF84-6CD6-1D4B-CAD3-7E2EEA4011E0}"/>
              </a:ext>
            </a:extLst>
          </p:cNvPr>
          <p:cNvSpPr txBox="1"/>
          <p:nvPr/>
        </p:nvSpPr>
        <p:spPr>
          <a:xfrm>
            <a:off x="8316416" y="6721475"/>
            <a:ext cx="827584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" b="0" i="0" dirty="0">
                <a:effectLst/>
                <a:latin typeface="Lato" panose="020F0502020204030203" pitchFamily="34" charset="0"/>
              </a:rPr>
              <a:t>RUS1288642 (v1.0)</a:t>
            </a:r>
            <a:endParaRPr lang="ru-RU" sz="500" dirty="0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DFAB5D7F-8B82-07D0-3AC8-25A2FBCAC9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838352" y="6478701"/>
            <a:ext cx="2103437" cy="16158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47688" indent="-27305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822325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096963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3716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28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86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743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2004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fld id="{64C7EE9B-F55C-4BDA-9491-8EF664EB9937}" type="slidenum">
              <a:rPr lang="ru-RU" altLang="ru-RU" sz="1050" smtClean="0">
                <a:solidFill>
                  <a:srgbClr val="898989"/>
                </a:solidFill>
              </a:rPr>
              <a:pPr algn="r">
                <a:spcBef>
                  <a:spcPct val="0"/>
                </a:spcBef>
                <a:buClrTx/>
                <a:buSzTx/>
                <a:buFontTx/>
                <a:buNone/>
              </a:pPr>
              <a:t>5</a:t>
            </a:fld>
            <a:endParaRPr lang="ru-RU" altLang="ru-RU" sz="1050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5FCE02-CDB2-106E-AF44-620DE5009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128" y="1363102"/>
            <a:ext cx="3240360" cy="1285549"/>
          </a:xfrm>
        </p:spPr>
        <p:txBody>
          <a:bodyPr anchor="b">
            <a:normAutofit/>
          </a:bodyPr>
          <a:lstStyle/>
          <a:p>
            <a:r>
              <a:rPr lang="ru-RU" sz="3600" dirty="0"/>
              <a:t>Эндокринные сдвиги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2E62CD5-E4FE-B0F9-1C95-9077CB475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128" y="2959852"/>
            <a:ext cx="3240360" cy="2560838"/>
          </a:xfrm>
        </p:spPr>
        <p:txBody>
          <a:bodyPr anchor="t">
            <a:noAutofit/>
          </a:bodyPr>
          <a:lstStyle/>
          <a:p>
            <a:pPr marL="137160" indent="-137160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ru-RU" altLang="ru-RU" sz="1600" dirty="0" err="1"/>
              <a:t>Гиперкортицизм</a:t>
            </a:r>
            <a:endParaRPr lang="ru-RU" altLang="ru-RU" sz="1600" dirty="0"/>
          </a:p>
          <a:p>
            <a:pPr marL="137160" indent="-137160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ru-RU" altLang="ru-RU" sz="1600" dirty="0"/>
              <a:t>- </a:t>
            </a:r>
            <a:r>
              <a:rPr lang="ru-RU" altLang="ru-RU" sz="1600" dirty="0" err="1"/>
              <a:t>дексаметазоновый</a:t>
            </a:r>
            <a:r>
              <a:rPr lang="ru-RU" altLang="ru-RU" sz="1600" dirty="0"/>
              <a:t> тест</a:t>
            </a:r>
          </a:p>
          <a:p>
            <a:pPr marL="137160" indent="-137160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ru-RU" altLang="ru-RU" sz="1600" dirty="0"/>
              <a:t>Гипотиреоз</a:t>
            </a:r>
          </a:p>
          <a:p>
            <a:pPr marL="137160" indent="-137160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ru-RU" altLang="ru-RU" sz="1600" dirty="0"/>
              <a:t>- </a:t>
            </a:r>
            <a:r>
              <a:rPr lang="ru-RU" altLang="ru-RU" sz="1600" dirty="0" err="1"/>
              <a:t>миксематозный</a:t>
            </a:r>
            <a:r>
              <a:rPr lang="ru-RU" altLang="ru-RU" sz="1600" dirty="0"/>
              <a:t> </a:t>
            </a:r>
            <a:r>
              <a:rPr lang="ru-RU" altLang="ru-RU" sz="1600" dirty="0" err="1"/>
              <a:t>мнешний</a:t>
            </a:r>
            <a:r>
              <a:rPr lang="ru-RU" altLang="ru-RU" sz="1600" dirty="0"/>
              <a:t> вид</a:t>
            </a:r>
          </a:p>
          <a:p>
            <a:pPr marL="137160" indent="-137160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ru-RU" altLang="ru-RU" sz="1600" dirty="0"/>
              <a:t>- психическая заторможенность</a:t>
            </a:r>
          </a:p>
          <a:p>
            <a:pPr marL="137160" indent="-137160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ru-RU" altLang="ru-RU" sz="1600" dirty="0"/>
              <a:t>Гипергликемия (с-м </a:t>
            </a:r>
            <a:r>
              <a:rPr lang="ru-RU" altLang="ru-RU" sz="1600" dirty="0" err="1"/>
              <a:t>Бирюковича</a:t>
            </a:r>
            <a:r>
              <a:rPr lang="ru-RU" altLang="ru-RU" sz="1600" dirty="0"/>
              <a:t>)</a:t>
            </a:r>
          </a:p>
          <a:p>
            <a:pPr marL="137160" indent="-137160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ru-RU" altLang="ru-RU" sz="1600" dirty="0" err="1"/>
              <a:t>Гипогонадизм</a:t>
            </a:r>
            <a:r>
              <a:rPr lang="ru-RU" altLang="ru-RU" sz="1600" dirty="0"/>
              <a:t> </a:t>
            </a:r>
          </a:p>
          <a:p>
            <a:pPr>
              <a:lnSpc>
                <a:spcPct val="100000"/>
              </a:lnSpc>
            </a:pPr>
            <a:endParaRPr lang="ru-RU" sz="1600" dirty="0"/>
          </a:p>
        </p:txBody>
      </p:sp>
      <p:pic>
        <p:nvPicPr>
          <p:cNvPr id="23554" name="Picture 2" descr="Гипотиреоз щитовидки у женщин - симптомы и лечение, препараты, диета">
            <a:extLst>
              <a:ext uri="{FF2B5EF4-FFF2-40B4-BE49-F238E27FC236}">
                <a16:creationId xmlns:a16="http://schemas.microsoft.com/office/drawing/2014/main" id="{FCCF044F-3AEC-0CC5-BC05-4186ED7AB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3202" y="2212220"/>
            <a:ext cx="5177790" cy="243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1">
            <a:extLst>
              <a:ext uri="{FF2B5EF4-FFF2-40B4-BE49-F238E27FC236}">
                <a16:creationId xmlns:a16="http://schemas.microsoft.com/office/drawing/2014/main" id="{8A9FC78C-115A-1F2D-C9F9-304EDBCDA6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5463" y="6165850"/>
            <a:ext cx="24685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800" dirty="0">
                <a:latin typeface="Liberation Serif"/>
                <a:cs typeface="Calibri" panose="020F0502020204030204" pitchFamily="34" charset="0"/>
              </a:rPr>
              <a:t>Реверчук И.В., Лекции по психоневрологии, 2019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ru-RU" altLang="ru-RU" sz="800" dirty="0">
                <a:latin typeface="Liberation Serif"/>
                <a:cs typeface="Calibri" panose="020F0502020204030204" pitchFamily="34" charset="0"/>
              </a:rPr>
              <a:t>Изображение из открытых источников </a:t>
            </a:r>
            <a:r>
              <a:rPr lang="en-US" altLang="ru-RU" sz="800" dirty="0">
                <a:latin typeface="Liberation Serif"/>
                <a:cs typeface="Calibri" panose="020F0502020204030204" pitchFamily="34" charset="0"/>
              </a:rPr>
              <a:t>https://yandex.ru/images</a:t>
            </a:r>
            <a:endParaRPr lang="ru-RU" altLang="ru-RU" sz="800" dirty="0">
              <a:latin typeface="Liberation Serif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800" dirty="0">
              <a:latin typeface="Liberation Serif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800" dirty="0">
              <a:latin typeface="Georgia" panose="020405020504050203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13AAD4-1397-E1FE-CB30-04DD515800F0}"/>
              </a:ext>
            </a:extLst>
          </p:cNvPr>
          <p:cNvSpPr txBox="1"/>
          <p:nvPr/>
        </p:nvSpPr>
        <p:spPr>
          <a:xfrm>
            <a:off x="8162206" y="6657702"/>
            <a:ext cx="827584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" b="0" i="0" dirty="0">
                <a:effectLst/>
                <a:latin typeface="Lato" panose="020F0502020204030203" pitchFamily="34" charset="0"/>
              </a:rPr>
              <a:t>RUS1288642 (v1.0)</a:t>
            </a:r>
            <a:endParaRPr lang="ru-RU" sz="500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51C57ACD-55E6-89B6-325A-1D91CE61B3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838352" y="6478701"/>
            <a:ext cx="2103437" cy="16158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47688" indent="-27305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822325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096963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3716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28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86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743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2004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fld id="{64C7EE9B-F55C-4BDA-9491-8EF664EB9937}" type="slidenum">
              <a:rPr lang="ru-RU" altLang="ru-RU" sz="1050" smtClean="0">
                <a:solidFill>
                  <a:srgbClr val="898989"/>
                </a:solidFill>
              </a:rPr>
              <a:pPr algn="r">
                <a:spcBef>
                  <a:spcPct val="0"/>
                </a:spcBef>
                <a:buClrTx/>
                <a:buSzTx/>
                <a:buFontTx/>
                <a:buNone/>
              </a:pPr>
              <a:t>50</a:t>
            </a:fld>
            <a:endParaRPr lang="ru-RU" altLang="ru-RU" sz="105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87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B210C0-24CC-438D-7D2A-CE7FDA1A8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202" y="1336890"/>
            <a:ext cx="3666750" cy="1289304"/>
          </a:xfrm>
        </p:spPr>
        <p:txBody>
          <a:bodyPr anchor="b">
            <a:noAutofit/>
          </a:bodyPr>
          <a:lstStyle/>
          <a:p>
            <a:pPr>
              <a:lnSpc>
                <a:spcPct val="90000"/>
              </a:lnSpc>
            </a:pPr>
            <a:r>
              <a:rPr lang="ru-RU" sz="3600" dirty="0"/>
              <a:t>Маскированная депрессия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0A8EF0-ECB6-1E3B-E7BD-B36806D702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202" y="2962656"/>
            <a:ext cx="3234702" cy="2558034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ru-RU" altLang="ru-RU" sz="1800" dirty="0"/>
              <a:t>Термин П. </a:t>
            </a:r>
            <a:r>
              <a:rPr lang="ru-RU" altLang="ru-RU" sz="1800" dirty="0" err="1"/>
              <a:t>Кильгольца</a:t>
            </a:r>
            <a:r>
              <a:rPr lang="ru-RU" altLang="ru-RU" sz="1800" dirty="0"/>
              <a:t> (1973)</a:t>
            </a:r>
          </a:p>
          <a:p>
            <a:pPr>
              <a:lnSpc>
                <a:spcPct val="100000"/>
              </a:lnSpc>
            </a:pPr>
            <a:r>
              <a:rPr lang="ru-RU" altLang="ru-RU" sz="1800" dirty="0"/>
              <a:t>Синоним – </a:t>
            </a:r>
            <a:r>
              <a:rPr lang="ru-RU" altLang="ru-RU" sz="1800" dirty="0" err="1"/>
              <a:t>ларвированная</a:t>
            </a:r>
            <a:r>
              <a:rPr lang="ru-RU" altLang="ru-RU" sz="1800" dirty="0"/>
              <a:t> (лат. </a:t>
            </a:r>
            <a:r>
              <a:rPr lang="en-US" altLang="ru-RU" sz="1800" dirty="0"/>
              <a:t>Larva</a:t>
            </a:r>
            <a:r>
              <a:rPr lang="ru-RU" altLang="ru-RU" sz="1800" dirty="0"/>
              <a:t> – маска)</a:t>
            </a:r>
          </a:p>
          <a:p>
            <a:pPr>
              <a:lnSpc>
                <a:spcPct val="100000"/>
              </a:lnSpc>
            </a:pPr>
            <a:r>
              <a:rPr lang="ru-RU" altLang="ru-RU" sz="1800" dirty="0"/>
              <a:t>= осложненная дистимия</a:t>
            </a:r>
          </a:p>
          <a:p>
            <a:pPr>
              <a:lnSpc>
                <a:spcPct val="100000"/>
              </a:lnSpc>
            </a:pPr>
            <a:r>
              <a:rPr lang="ru-RU" altLang="ru-RU" sz="1800" dirty="0"/>
              <a:t>Собственно депрессивное ядро замаскировано </a:t>
            </a:r>
          </a:p>
          <a:p>
            <a:pPr>
              <a:lnSpc>
                <a:spcPct val="100000"/>
              </a:lnSpc>
            </a:pPr>
            <a:r>
              <a:rPr lang="ru-RU" altLang="ru-RU" sz="1800" dirty="0"/>
              <a:t>- неприятными телесными ощущениями (соматические маски)</a:t>
            </a:r>
          </a:p>
          <a:p>
            <a:pPr>
              <a:lnSpc>
                <a:spcPct val="100000"/>
              </a:lnSpc>
            </a:pPr>
            <a:endParaRPr lang="ru-RU" sz="1800" dirty="0"/>
          </a:p>
        </p:txBody>
      </p:sp>
      <p:pic>
        <p:nvPicPr>
          <p:cNvPr id="24578" name="Picture 2" descr="Кардиологические маски депрессии - Здоровье на Кубани.RU">
            <a:extLst>
              <a:ext uri="{FF2B5EF4-FFF2-40B4-BE49-F238E27FC236}">
                <a16:creationId xmlns:a16="http://schemas.microsoft.com/office/drawing/2014/main" id="{6140DC54-54DD-690E-7662-E4A511C67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90722" y="2069830"/>
            <a:ext cx="5177790" cy="2718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1">
            <a:extLst>
              <a:ext uri="{FF2B5EF4-FFF2-40B4-BE49-F238E27FC236}">
                <a16:creationId xmlns:a16="http://schemas.microsoft.com/office/drawing/2014/main" id="{61CD89EF-B5F2-ADD9-9364-5659F33AD3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5463" y="6165850"/>
            <a:ext cx="24685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800" dirty="0">
                <a:latin typeface="Liberation Serif"/>
                <a:cs typeface="Calibri" panose="020F0502020204030204" pitchFamily="34" charset="0"/>
              </a:rPr>
              <a:t>Реверчук И.В., Лекции по психоневрологии, 2019\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ru-RU" altLang="ru-RU" sz="800" dirty="0">
                <a:latin typeface="Liberation Serif"/>
                <a:cs typeface="Calibri" panose="020F0502020204030204" pitchFamily="34" charset="0"/>
              </a:rPr>
              <a:t>Изображение из открытых источников </a:t>
            </a:r>
            <a:r>
              <a:rPr lang="en-US" altLang="ru-RU" sz="800" dirty="0">
                <a:latin typeface="Liberation Serif"/>
                <a:cs typeface="Calibri" panose="020F0502020204030204" pitchFamily="34" charset="0"/>
              </a:rPr>
              <a:t>https://yandex.ru/images</a:t>
            </a:r>
            <a:endParaRPr lang="ru-RU" altLang="ru-RU" sz="800" dirty="0">
              <a:latin typeface="Liberation Serif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800" dirty="0">
              <a:latin typeface="Liberation Serif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800" dirty="0">
              <a:latin typeface="Georgia" panose="020405020504050203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08F268-DF7C-A168-5B32-D07CFCD5A33D}"/>
              </a:ext>
            </a:extLst>
          </p:cNvPr>
          <p:cNvSpPr txBox="1"/>
          <p:nvPr/>
        </p:nvSpPr>
        <p:spPr>
          <a:xfrm>
            <a:off x="8162206" y="6657702"/>
            <a:ext cx="827584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" b="0" i="0" dirty="0">
                <a:effectLst/>
                <a:latin typeface="Lato" panose="020F0502020204030203" pitchFamily="34" charset="0"/>
              </a:rPr>
              <a:t>RUS1288642 (v1.0)</a:t>
            </a:r>
            <a:endParaRPr lang="ru-RU" sz="500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D63D7A44-D746-C952-BE00-D12D286A21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838352" y="6478701"/>
            <a:ext cx="2103437" cy="16158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47688" indent="-27305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822325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096963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3716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28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86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743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2004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fld id="{64C7EE9B-F55C-4BDA-9491-8EF664EB9937}" type="slidenum">
              <a:rPr lang="ru-RU" altLang="ru-RU" sz="1050" smtClean="0">
                <a:solidFill>
                  <a:srgbClr val="898989"/>
                </a:solidFill>
              </a:rPr>
              <a:pPr algn="r">
                <a:spcBef>
                  <a:spcPct val="0"/>
                </a:spcBef>
                <a:buClrTx/>
                <a:buSzTx/>
                <a:buFontTx/>
                <a:buNone/>
              </a:pPr>
              <a:t>51</a:t>
            </a:fld>
            <a:endParaRPr lang="ru-RU" altLang="ru-RU" sz="105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79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00A823-2E87-4403-4C0D-CC9650B44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202" y="1336890"/>
            <a:ext cx="2571750" cy="1289304"/>
          </a:xfrm>
        </p:spPr>
        <p:txBody>
          <a:bodyPr anchor="b">
            <a:normAutofit/>
          </a:bodyPr>
          <a:lstStyle/>
          <a:p>
            <a:r>
              <a:rPr lang="ru-RU" dirty="0"/>
              <a:t>Структура маски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8C6B5C-5E0B-DFFB-73E3-22586E809A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202" y="2962656"/>
            <a:ext cx="3017520" cy="2558034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ru-RU" altLang="ru-RU" sz="1600" dirty="0"/>
              <a:t>1. </a:t>
            </a:r>
            <a:r>
              <a:rPr lang="ru-RU" altLang="ru-RU" sz="1600" dirty="0" err="1"/>
              <a:t>Гиперэстезические</a:t>
            </a:r>
            <a:r>
              <a:rPr lang="ru-RU" altLang="ru-RU" sz="1600" dirty="0"/>
              <a:t> ощущения</a:t>
            </a:r>
          </a:p>
          <a:p>
            <a:pPr>
              <a:lnSpc>
                <a:spcPct val="100000"/>
              </a:lnSpc>
            </a:pPr>
            <a:r>
              <a:rPr lang="ru-RU" altLang="ru-RU" sz="1600" dirty="0"/>
              <a:t>2. Актуализация подпороговых болевых ощущений</a:t>
            </a:r>
            <a:endParaRPr lang="en-US" altLang="ru-RU" sz="1600" dirty="0"/>
          </a:p>
          <a:p>
            <a:pPr>
              <a:lnSpc>
                <a:spcPct val="100000"/>
              </a:lnSpc>
            </a:pPr>
            <a:r>
              <a:rPr lang="ru-RU" altLang="ru-RU" sz="1600" dirty="0">
                <a:solidFill>
                  <a:srgbClr val="FFC000"/>
                </a:solidFill>
              </a:rPr>
              <a:t>3. Собственно депрессивные боли </a:t>
            </a:r>
            <a:r>
              <a:rPr lang="ru-RU" altLang="ru-RU" sz="1600" dirty="0"/>
              <a:t>(Ю. Л. </a:t>
            </a:r>
            <a:r>
              <a:rPr lang="ru-RU" altLang="ru-RU" sz="1600" dirty="0" err="1"/>
              <a:t>Нуллер</a:t>
            </a:r>
            <a:r>
              <a:rPr lang="ru-RU" altLang="ru-RU" sz="1600" dirty="0"/>
              <a:t>, И. Н. Михаленко)</a:t>
            </a:r>
            <a:endParaRPr lang="en-US" altLang="ru-RU" sz="1600" dirty="0"/>
          </a:p>
          <a:p>
            <a:pPr>
              <a:lnSpc>
                <a:spcPct val="100000"/>
              </a:lnSpc>
            </a:pPr>
            <a:r>
              <a:rPr lang="ru-RU" altLang="ru-RU" sz="1600" dirty="0">
                <a:solidFill>
                  <a:srgbClr val="FFC000"/>
                </a:solidFill>
              </a:rPr>
              <a:t>4. </a:t>
            </a:r>
            <a:r>
              <a:rPr lang="ru-RU" altLang="ru-RU" sz="1600" dirty="0" err="1">
                <a:solidFill>
                  <a:srgbClr val="FFC000"/>
                </a:solidFill>
              </a:rPr>
              <a:t>Сенестоалгии</a:t>
            </a:r>
            <a:r>
              <a:rPr lang="en-US" altLang="ru-RU" sz="1600" dirty="0">
                <a:solidFill>
                  <a:srgbClr val="FFC000"/>
                </a:solidFill>
              </a:rPr>
              <a:t> (</a:t>
            </a:r>
            <a:r>
              <a:rPr lang="ru-RU" altLang="ru-RU" sz="1600" dirty="0" err="1">
                <a:solidFill>
                  <a:srgbClr val="FFC000"/>
                </a:solidFill>
              </a:rPr>
              <a:t>соматизация</a:t>
            </a:r>
            <a:r>
              <a:rPr lang="ru-RU" altLang="ru-RU" sz="1600" dirty="0">
                <a:solidFill>
                  <a:srgbClr val="FFC000"/>
                </a:solidFill>
              </a:rPr>
              <a:t> тревоги; </a:t>
            </a:r>
            <a:r>
              <a:rPr lang="ru-RU" altLang="ru-RU" sz="1600" dirty="0" err="1">
                <a:solidFill>
                  <a:srgbClr val="FFC000"/>
                </a:solidFill>
              </a:rPr>
              <a:t>соматизация</a:t>
            </a:r>
            <a:r>
              <a:rPr lang="ru-RU" altLang="ru-RU" sz="1600" dirty="0">
                <a:solidFill>
                  <a:srgbClr val="FFC000"/>
                </a:solidFill>
              </a:rPr>
              <a:t> тоски</a:t>
            </a:r>
            <a:r>
              <a:rPr lang="en-US" altLang="ru-RU" sz="1600" dirty="0">
                <a:solidFill>
                  <a:srgbClr val="FFC000"/>
                </a:solidFill>
              </a:rPr>
              <a:t>)</a:t>
            </a:r>
            <a:endParaRPr lang="ru-RU" altLang="ru-RU" sz="1600" dirty="0">
              <a:solidFill>
                <a:srgbClr val="FFC000"/>
              </a:solidFill>
            </a:endParaRPr>
          </a:p>
          <a:p>
            <a:pPr>
              <a:lnSpc>
                <a:spcPct val="100000"/>
              </a:lnSpc>
            </a:pPr>
            <a:r>
              <a:rPr lang="ru-RU" altLang="ru-RU" sz="1600" dirty="0">
                <a:solidFill>
                  <a:srgbClr val="FFC000"/>
                </a:solidFill>
              </a:rPr>
              <a:t>5. </a:t>
            </a:r>
            <a:r>
              <a:rPr lang="ru-RU" altLang="ru-RU" sz="1600" dirty="0" err="1">
                <a:solidFill>
                  <a:srgbClr val="FFC000"/>
                </a:solidFill>
              </a:rPr>
              <a:t>Психалгии</a:t>
            </a:r>
            <a:endParaRPr lang="ru-RU" altLang="ru-RU" sz="1600" dirty="0">
              <a:solidFill>
                <a:srgbClr val="FFC000"/>
              </a:solidFill>
            </a:endParaRPr>
          </a:p>
          <a:p>
            <a:pPr>
              <a:lnSpc>
                <a:spcPct val="100000"/>
              </a:lnSpc>
            </a:pPr>
            <a:endParaRPr lang="ru-RU" sz="1600" dirty="0"/>
          </a:p>
        </p:txBody>
      </p:sp>
      <p:pic>
        <p:nvPicPr>
          <p:cNvPr id="25602" name="Picture 2" descr="Депрессия - правда и мифы о психическом расстройстве">
            <a:extLst>
              <a:ext uri="{FF2B5EF4-FFF2-40B4-BE49-F238E27FC236}">
                <a16:creationId xmlns:a16="http://schemas.microsoft.com/office/drawing/2014/main" id="{34096C35-DD7D-DE24-1A72-BB58E85EC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90722" y="2069830"/>
            <a:ext cx="5177790" cy="2718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1">
            <a:extLst>
              <a:ext uri="{FF2B5EF4-FFF2-40B4-BE49-F238E27FC236}">
                <a16:creationId xmlns:a16="http://schemas.microsoft.com/office/drawing/2014/main" id="{B2B3004B-1DE1-01F6-47AD-9E1B06DA06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5463" y="6165850"/>
            <a:ext cx="24685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800" dirty="0">
                <a:latin typeface="Liberation Serif"/>
                <a:cs typeface="Calibri" panose="020F0502020204030204" pitchFamily="34" charset="0"/>
              </a:rPr>
              <a:t>Реверчук И.В., Лекции по психоневрологии, 2019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ru-RU" altLang="ru-RU" sz="800" dirty="0">
                <a:latin typeface="Liberation Serif"/>
                <a:cs typeface="Calibri" panose="020F0502020204030204" pitchFamily="34" charset="0"/>
              </a:rPr>
              <a:t>Изображение из открытых источников </a:t>
            </a:r>
            <a:r>
              <a:rPr lang="en-US" altLang="ru-RU" sz="800" dirty="0">
                <a:latin typeface="Liberation Serif"/>
                <a:cs typeface="Calibri" panose="020F0502020204030204" pitchFamily="34" charset="0"/>
              </a:rPr>
              <a:t>https://yandex.ru/images</a:t>
            </a:r>
            <a:endParaRPr lang="ru-RU" altLang="ru-RU" sz="800" dirty="0">
              <a:latin typeface="Liberation Serif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800" dirty="0">
              <a:latin typeface="Georgia" panose="020405020504050203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68E773-E1CC-A7D5-6D66-D98BF4F2C409}"/>
              </a:ext>
            </a:extLst>
          </p:cNvPr>
          <p:cNvSpPr txBox="1"/>
          <p:nvPr/>
        </p:nvSpPr>
        <p:spPr>
          <a:xfrm>
            <a:off x="8162206" y="6657702"/>
            <a:ext cx="827584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" b="0" i="0" dirty="0">
                <a:effectLst/>
                <a:latin typeface="Lato" panose="020F0502020204030203" pitchFamily="34" charset="0"/>
              </a:rPr>
              <a:t>RUS1288642 (v1.0)</a:t>
            </a:r>
            <a:endParaRPr lang="ru-RU" sz="500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86BAE976-F0D7-B24D-CA16-7500F53B46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838352" y="6478701"/>
            <a:ext cx="2103437" cy="16158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47688" indent="-27305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822325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096963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3716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28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86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743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2004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fld id="{64C7EE9B-F55C-4BDA-9491-8EF664EB9937}" type="slidenum">
              <a:rPr lang="ru-RU" altLang="ru-RU" sz="1050" smtClean="0">
                <a:solidFill>
                  <a:srgbClr val="898989"/>
                </a:solidFill>
              </a:rPr>
              <a:pPr algn="r">
                <a:spcBef>
                  <a:spcPct val="0"/>
                </a:spcBef>
                <a:buClrTx/>
                <a:buSzTx/>
                <a:buFontTx/>
                <a:buNone/>
              </a:pPr>
              <a:t>52</a:t>
            </a:fld>
            <a:endParaRPr lang="ru-RU" altLang="ru-RU" sz="105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0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98F0FE-9777-CB42-19CD-9EFE78FA2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939" y="1384720"/>
            <a:ext cx="3438691" cy="1462361"/>
          </a:xfrm>
        </p:spPr>
        <p:txBody>
          <a:bodyPr anchor="b">
            <a:normAutofit/>
          </a:bodyPr>
          <a:lstStyle/>
          <a:p>
            <a:r>
              <a:rPr lang="ru-RU" sz="3825"/>
              <a:t>Классическая депрессия</a:t>
            </a:r>
          </a:p>
        </p:txBody>
      </p:sp>
      <p:pic>
        <p:nvPicPr>
          <p:cNvPr id="26626" name="Picture 2" descr="Определение экспрессии генов, связанных с воспалением, улучшит лечение  депрессии | Новости | «Лечащий врач» – профессиональное медицинское издание  для врачей. Научные статьи.">
            <a:extLst>
              <a:ext uri="{FF2B5EF4-FFF2-40B4-BE49-F238E27FC236}">
                <a16:creationId xmlns:a16="http://schemas.microsoft.com/office/drawing/2014/main" id="{DCAE60D0-094F-7DEC-EBA3-BC5B315FC3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1" r="12113" b="-1"/>
          <a:stretch/>
        </p:blipFill>
        <p:spPr bwMode="auto">
          <a:xfrm>
            <a:off x="650019" y="1769976"/>
            <a:ext cx="4062196" cy="3318049"/>
          </a:xfrm>
          <a:custGeom>
            <a:avLst/>
            <a:gdLst/>
            <a:ahLst/>
            <a:cxnLst/>
            <a:rect l="l" t="t" r="r" b="b"/>
            <a:pathLst>
              <a:path w="5531320" h="4424065">
                <a:moveTo>
                  <a:pt x="4292328" y="3931444"/>
                </a:moveTo>
                <a:cubicBezTo>
                  <a:pt x="3830135" y="4131325"/>
                  <a:pt x="3346708" y="4259111"/>
                  <a:pt x="2855653" y="4364392"/>
                </a:cubicBezTo>
                <a:lnTo>
                  <a:pt x="2855525" y="4364392"/>
                </a:lnTo>
                <a:cubicBezTo>
                  <a:pt x="3386634" y="4394018"/>
                  <a:pt x="3853531" y="4210158"/>
                  <a:pt x="4292328" y="3931444"/>
                </a:cubicBezTo>
                <a:close/>
                <a:moveTo>
                  <a:pt x="4302118" y="3923561"/>
                </a:moveTo>
                <a:lnTo>
                  <a:pt x="4301102" y="3924959"/>
                </a:lnTo>
                <a:lnTo>
                  <a:pt x="4302881" y="3924959"/>
                </a:lnTo>
                <a:close/>
                <a:moveTo>
                  <a:pt x="3885572" y="334733"/>
                </a:moveTo>
                <a:cubicBezTo>
                  <a:pt x="4046889" y="406840"/>
                  <a:pt x="4203653" y="488713"/>
                  <a:pt x="4355013" y="579880"/>
                </a:cubicBezTo>
                <a:cubicBezTo>
                  <a:pt x="4662082" y="768063"/>
                  <a:pt x="4933803" y="995790"/>
                  <a:pt x="5144619" y="1290779"/>
                </a:cubicBezTo>
                <a:cubicBezTo>
                  <a:pt x="5314365" y="1528042"/>
                  <a:pt x="5426258" y="1789591"/>
                  <a:pt x="5468598" y="2088522"/>
                </a:cubicBezTo>
                <a:cubicBezTo>
                  <a:pt x="5479330" y="2001424"/>
                  <a:pt x="5480182" y="1913385"/>
                  <a:pt x="5471141" y="1826083"/>
                </a:cubicBezTo>
                <a:cubicBezTo>
                  <a:pt x="5455337" y="1662962"/>
                  <a:pt x="5406307" y="1504799"/>
                  <a:pt x="5327080" y="1361348"/>
                </a:cubicBezTo>
                <a:cubicBezTo>
                  <a:pt x="5206160" y="1140233"/>
                  <a:pt x="5033362" y="965782"/>
                  <a:pt x="4833354" y="816507"/>
                </a:cubicBezTo>
                <a:cubicBezTo>
                  <a:pt x="4597235" y="640276"/>
                  <a:pt x="4336322" y="509438"/>
                  <a:pt x="4063457" y="400724"/>
                </a:cubicBezTo>
                <a:cubicBezTo>
                  <a:pt x="4033360" y="388607"/>
                  <a:pt x="4003060" y="376909"/>
                  <a:pt x="3972544" y="365631"/>
                </a:cubicBezTo>
                <a:cubicBezTo>
                  <a:pt x="3943680" y="354950"/>
                  <a:pt x="3914563" y="345033"/>
                  <a:pt x="3885572" y="334733"/>
                </a:cubicBezTo>
                <a:close/>
                <a:moveTo>
                  <a:pt x="3865737" y="329520"/>
                </a:moveTo>
                <a:cubicBezTo>
                  <a:pt x="3865737" y="329520"/>
                  <a:pt x="3865737" y="330410"/>
                  <a:pt x="3866500" y="330537"/>
                </a:cubicBezTo>
                <a:lnTo>
                  <a:pt x="3869806" y="330156"/>
                </a:lnTo>
                <a:close/>
                <a:moveTo>
                  <a:pt x="2219772" y="85645"/>
                </a:moveTo>
                <a:cubicBezTo>
                  <a:pt x="2206943" y="84005"/>
                  <a:pt x="2193910" y="85264"/>
                  <a:pt x="2181627" y="89333"/>
                </a:cubicBezTo>
                <a:cubicBezTo>
                  <a:pt x="1932920" y="125113"/>
                  <a:pt x="1690800" y="197118"/>
                  <a:pt x="1462972" y="303073"/>
                </a:cubicBezTo>
                <a:cubicBezTo>
                  <a:pt x="971789" y="529528"/>
                  <a:pt x="578130" y="865460"/>
                  <a:pt x="308698" y="1338461"/>
                </a:cubicBezTo>
                <a:cubicBezTo>
                  <a:pt x="180225" y="1561852"/>
                  <a:pt x="97653" y="1808638"/>
                  <a:pt x="65840" y="2064364"/>
                </a:cubicBezTo>
                <a:cubicBezTo>
                  <a:pt x="71943" y="2050505"/>
                  <a:pt x="77284" y="2036391"/>
                  <a:pt x="82115" y="2022150"/>
                </a:cubicBezTo>
                <a:cubicBezTo>
                  <a:pt x="170104" y="1763653"/>
                  <a:pt x="279580" y="1515073"/>
                  <a:pt x="423261" y="1282260"/>
                </a:cubicBezTo>
                <a:cubicBezTo>
                  <a:pt x="630770" y="945565"/>
                  <a:pt x="895371" y="664944"/>
                  <a:pt x="1231812" y="454001"/>
                </a:cubicBezTo>
                <a:cubicBezTo>
                  <a:pt x="1535193" y="263783"/>
                  <a:pt x="1866802" y="149729"/>
                  <a:pt x="2219772" y="85645"/>
                </a:cubicBezTo>
                <a:close/>
                <a:moveTo>
                  <a:pt x="2612541" y="836"/>
                </a:moveTo>
                <a:cubicBezTo>
                  <a:pt x="2715914" y="-4250"/>
                  <a:pt x="2831240" y="14695"/>
                  <a:pt x="2946311" y="35548"/>
                </a:cubicBezTo>
                <a:cubicBezTo>
                  <a:pt x="3291652" y="98106"/>
                  <a:pt x="3631144" y="182915"/>
                  <a:pt x="3961100" y="303581"/>
                </a:cubicBezTo>
                <a:cubicBezTo>
                  <a:pt x="4278341" y="419543"/>
                  <a:pt x="4581341" y="563350"/>
                  <a:pt x="4854588" y="764502"/>
                </a:cubicBezTo>
                <a:cubicBezTo>
                  <a:pt x="5067438" y="921152"/>
                  <a:pt x="5250408" y="1105521"/>
                  <a:pt x="5377813" y="1339732"/>
                </a:cubicBezTo>
                <a:cubicBezTo>
                  <a:pt x="5459812" y="1489986"/>
                  <a:pt x="5510304" y="1655396"/>
                  <a:pt x="5526198" y="1825829"/>
                </a:cubicBezTo>
                <a:cubicBezTo>
                  <a:pt x="5538277" y="1951327"/>
                  <a:pt x="5527342" y="2074917"/>
                  <a:pt x="5510558" y="2199398"/>
                </a:cubicBezTo>
                <a:cubicBezTo>
                  <a:pt x="5502967" y="2266991"/>
                  <a:pt x="5502713" y="2335195"/>
                  <a:pt x="5509796" y="2402839"/>
                </a:cubicBezTo>
                <a:cubicBezTo>
                  <a:pt x="5534208" y="2664197"/>
                  <a:pt x="5468472" y="2926051"/>
                  <a:pt x="5323520" y="3144890"/>
                </a:cubicBezTo>
                <a:cubicBezTo>
                  <a:pt x="5201340" y="3332234"/>
                  <a:pt x="5041042" y="3491719"/>
                  <a:pt x="4853062" y="3612932"/>
                </a:cubicBezTo>
                <a:cubicBezTo>
                  <a:pt x="4671110" y="3732072"/>
                  <a:pt x="4498566" y="3864563"/>
                  <a:pt x="4316359" y="3982940"/>
                </a:cubicBezTo>
                <a:cubicBezTo>
                  <a:pt x="4019717" y="4175573"/>
                  <a:pt x="3701077" y="4317347"/>
                  <a:pt x="3352557" y="4386771"/>
                </a:cubicBezTo>
                <a:cubicBezTo>
                  <a:pt x="3160954" y="4425590"/>
                  <a:pt x="2964456" y="4434173"/>
                  <a:pt x="2770207" y="4412201"/>
                </a:cubicBezTo>
                <a:cubicBezTo>
                  <a:pt x="2685525" y="4402537"/>
                  <a:pt x="2599953" y="4402410"/>
                  <a:pt x="2514889" y="4393637"/>
                </a:cubicBezTo>
                <a:cubicBezTo>
                  <a:pt x="2307137" y="4370851"/>
                  <a:pt x="2102209" y="4327277"/>
                  <a:pt x="1903167" y="4263562"/>
                </a:cubicBezTo>
                <a:cubicBezTo>
                  <a:pt x="1560623" y="4156119"/>
                  <a:pt x="1238932" y="4006972"/>
                  <a:pt x="948393" y="3794249"/>
                </a:cubicBezTo>
                <a:cubicBezTo>
                  <a:pt x="647554" y="3573897"/>
                  <a:pt x="396813" y="3308660"/>
                  <a:pt x="223634" y="2975526"/>
                </a:cubicBezTo>
                <a:cubicBezTo>
                  <a:pt x="129454" y="2796370"/>
                  <a:pt x="67150" y="2602198"/>
                  <a:pt x="39520" y="2401695"/>
                </a:cubicBezTo>
                <a:cubicBezTo>
                  <a:pt x="34510" y="2367555"/>
                  <a:pt x="26729" y="2333872"/>
                  <a:pt x="16252" y="2300991"/>
                </a:cubicBezTo>
                <a:cubicBezTo>
                  <a:pt x="-9179" y="2218598"/>
                  <a:pt x="-24" y="2135695"/>
                  <a:pt x="11801" y="2053556"/>
                </a:cubicBezTo>
                <a:cubicBezTo>
                  <a:pt x="93686" y="1480615"/>
                  <a:pt x="377868" y="1021983"/>
                  <a:pt x="812850" y="651084"/>
                </a:cubicBezTo>
                <a:cubicBezTo>
                  <a:pt x="1176755" y="340201"/>
                  <a:pt x="1598260" y="146042"/>
                  <a:pt x="2066810" y="52586"/>
                </a:cubicBezTo>
                <a:cubicBezTo>
                  <a:pt x="2154544" y="35039"/>
                  <a:pt x="2243041" y="23087"/>
                  <a:pt x="2332046" y="14441"/>
                </a:cubicBezTo>
                <a:cubicBezTo>
                  <a:pt x="2421052" y="5794"/>
                  <a:pt x="2508913" y="2107"/>
                  <a:pt x="2612541" y="83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543E19B8-683A-6377-E3AA-A4874DF7C0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5939" y="3230714"/>
            <a:ext cx="3438691" cy="2266123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ru-RU" altLang="ru-RU" sz="1400" dirty="0"/>
              <a:t>Настроение</a:t>
            </a:r>
          </a:p>
          <a:p>
            <a:pPr>
              <a:lnSpc>
                <a:spcPct val="100000"/>
              </a:lnSpc>
            </a:pPr>
            <a:r>
              <a:rPr lang="ru-RU" altLang="ru-RU" sz="1400" dirty="0">
                <a:solidFill>
                  <a:srgbClr val="00B0F0"/>
                </a:solidFill>
              </a:rPr>
              <a:t>- тоска с витальным компонентом</a:t>
            </a:r>
          </a:p>
          <a:p>
            <a:pPr>
              <a:lnSpc>
                <a:spcPct val="100000"/>
              </a:lnSpc>
            </a:pPr>
            <a:r>
              <a:rPr lang="ru-RU" altLang="ru-RU" sz="1400" dirty="0"/>
              <a:t>Мышление</a:t>
            </a:r>
          </a:p>
          <a:p>
            <a:pPr>
              <a:lnSpc>
                <a:spcPct val="100000"/>
              </a:lnSpc>
            </a:pPr>
            <a:r>
              <a:rPr lang="ru-RU" altLang="ru-RU" sz="1400" dirty="0"/>
              <a:t>- идеаторное торможение</a:t>
            </a:r>
          </a:p>
          <a:p>
            <a:pPr>
              <a:lnSpc>
                <a:spcPct val="100000"/>
              </a:lnSpc>
            </a:pPr>
            <a:r>
              <a:rPr lang="ru-RU" altLang="ru-RU" sz="1400" dirty="0"/>
              <a:t>- сверхценные идеи самообвинения, самоуничижения</a:t>
            </a:r>
          </a:p>
          <a:p>
            <a:pPr>
              <a:lnSpc>
                <a:spcPct val="100000"/>
              </a:lnSpc>
            </a:pPr>
            <a:r>
              <a:rPr lang="ru-RU" altLang="ru-RU" sz="1400" dirty="0"/>
              <a:t>Воля</a:t>
            </a:r>
          </a:p>
          <a:p>
            <a:pPr>
              <a:lnSpc>
                <a:spcPct val="100000"/>
              </a:lnSpc>
            </a:pPr>
            <a:r>
              <a:rPr lang="ru-RU" altLang="ru-RU" sz="1400" dirty="0"/>
              <a:t> - моторное торможение, </a:t>
            </a:r>
            <a:r>
              <a:rPr lang="ru-RU" altLang="ru-RU" sz="1400" dirty="0" err="1"/>
              <a:t>аспонтанность</a:t>
            </a:r>
            <a:endParaRPr lang="ru-RU" altLang="ru-RU" sz="1400" dirty="0"/>
          </a:p>
          <a:p>
            <a:pPr>
              <a:lnSpc>
                <a:spcPct val="100000"/>
              </a:lnSpc>
            </a:pPr>
            <a:endParaRPr lang="ru-RU" sz="1400" dirty="0"/>
          </a:p>
        </p:txBody>
      </p:sp>
      <p:sp>
        <p:nvSpPr>
          <p:cNvPr id="4" name="Прямоугольник 1">
            <a:extLst>
              <a:ext uri="{FF2B5EF4-FFF2-40B4-BE49-F238E27FC236}">
                <a16:creationId xmlns:a16="http://schemas.microsoft.com/office/drawing/2014/main" id="{0E56502A-46CD-2E0C-E031-8574C7A5D2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5463" y="6165850"/>
            <a:ext cx="246856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800" dirty="0">
                <a:latin typeface="Liberation Serif"/>
                <a:cs typeface="Calibri" panose="020F0502020204030204" pitchFamily="34" charset="0"/>
              </a:rPr>
              <a:t>Реверчук И.В., Лекции по психоневрологии, 2019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ru-RU" altLang="ru-RU" sz="800" dirty="0">
                <a:latin typeface="Liberation Serif"/>
                <a:cs typeface="Calibri" panose="020F0502020204030204" pitchFamily="34" charset="0"/>
              </a:rPr>
              <a:t>Изображение из открытых источников </a:t>
            </a:r>
            <a:r>
              <a:rPr lang="en-US" altLang="ru-RU" sz="800" dirty="0">
                <a:latin typeface="Liberation Serif"/>
                <a:cs typeface="Calibri" panose="020F0502020204030204" pitchFamily="34" charset="0"/>
              </a:rPr>
              <a:t>https://yandex.ru/images</a:t>
            </a:r>
            <a:endParaRPr lang="ru-RU" altLang="ru-RU" sz="800" dirty="0">
              <a:latin typeface="Liberation Serif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800" dirty="0">
              <a:latin typeface="Liberation Serif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800" dirty="0">
              <a:latin typeface="Liberation Serif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800" dirty="0">
              <a:latin typeface="Liberation Serif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800" dirty="0">
              <a:latin typeface="Georgia" panose="020405020504050203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9492C3-0319-29BF-2AC6-E3D148B1AD15}"/>
              </a:ext>
            </a:extLst>
          </p:cNvPr>
          <p:cNvSpPr txBox="1"/>
          <p:nvPr/>
        </p:nvSpPr>
        <p:spPr>
          <a:xfrm>
            <a:off x="8162206" y="6657702"/>
            <a:ext cx="827584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" b="0" i="0" dirty="0">
                <a:effectLst/>
                <a:latin typeface="Lato" panose="020F0502020204030203" pitchFamily="34" charset="0"/>
              </a:rPr>
              <a:t>RUS1288642 (v1.0)</a:t>
            </a:r>
            <a:endParaRPr lang="ru-RU" sz="500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90950E77-C89F-B6B6-B3E6-AD43250C0C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838352" y="6478701"/>
            <a:ext cx="2103437" cy="16158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47688" indent="-27305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822325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096963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3716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28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86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743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2004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fld id="{64C7EE9B-F55C-4BDA-9491-8EF664EB9937}" type="slidenum">
              <a:rPr lang="ru-RU" altLang="ru-RU" sz="1050" smtClean="0">
                <a:solidFill>
                  <a:srgbClr val="898989"/>
                </a:solidFill>
              </a:rPr>
              <a:pPr algn="r">
                <a:spcBef>
                  <a:spcPct val="0"/>
                </a:spcBef>
                <a:buClrTx/>
                <a:buSzTx/>
                <a:buFontTx/>
                <a:buNone/>
              </a:pPr>
              <a:t>53</a:t>
            </a:fld>
            <a:endParaRPr lang="ru-RU" altLang="ru-RU" sz="105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89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1329-2F53-E3D9-421E-24FB68AEB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202" y="1337310"/>
            <a:ext cx="3614166" cy="1110996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ru-RU" dirty="0"/>
              <a:t>Анестетическая депрессия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AF4A4C8-179A-EFD3-F3D0-653432695E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202" y="2852928"/>
            <a:ext cx="3954782" cy="2660904"/>
          </a:xfrm>
        </p:spPr>
        <p:txBody>
          <a:bodyPr anchor="t">
            <a:noAutofit/>
          </a:bodyPr>
          <a:lstStyle/>
          <a:p>
            <a:pPr marL="137160" indent="-137160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ru-RU" altLang="ru-RU" sz="1600" dirty="0"/>
              <a:t>Настроение</a:t>
            </a:r>
          </a:p>
          <a:p>
            <a:pPr marL="137160" indent="-137160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ru-RU" altLang="ru-RU" sz="1600" dirty="0"/>
              <a:t>- тоска сменяется </a:t>
            </a:r>
            <a:r>
              <a:rPr lang="ru-RU" altLang="ru-RU" sz="1600" dirty="0">
                <a:solidFill>
                  <a:srgbClr val="FF0000"/>
                </a:solidFill>
              </a:rPr>
              <a:t>«чувством потери чувства»</a:t>
            </a:r>
          </a:p>
          <a:p>
            <a:pPr marL="137160" indent="-137160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ru-RU" altLang="ru-RU" sz="1600" dirty="0"/>
              <a:t>Мышление</a:t>
            </a:r>
          </a:p>
          <a:p>
            <a:pPr marL="137160" indent="-137160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ru-RU" altLang="ru-RU" sz="1600" dirty="0"/>
              <a:t>- бредовые идеи самообвинения, самоуничижения</a:t>
            </a:r>
          </a:p>
          <a:p>
            <a:pPr marL="137160" indent="-137160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ru-RU" altLang="ru-RU" sz="1600" dirty="0"/>
              <a:t>Воля</a:t>
            </a:r>
          </a:p>
          <a:p>
            <a:pPr marL="137160" indent="-137160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ru-RU" altLang="ru-RU" sz="1600" dirty="0"/>
              <a:t>- </a:t>
            </a:r>
            <a:r>
              <a:rPr lang="ru-RU" altLang="ru-RU" sz="1600" dirty="0" err="1"/>
              <a:t>субступор</a:t>
            </a:r>
            <a:endParaRPr lang="ru-RU" altLang="ru-RU" sz="1600" dirty="0"/>
          </a:p>
          <a:p>
            <a:pPr marL="137160" indent="-137160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ru-RU" altLang="ru-RU" sz="1600" dirty="0"/>
              <a:t>Возможны меланхолические </a:t>
            </a:r>
            <a:r>
              <a:rPr lang="ru-RU" altLang="ru-RU" sz="1600" dirty="0" err="1"/>
              <a:t>раптусы</a:t>
            </a:r>
            <a:endParaRPr lang="ru-RU" altLang="ru-RU" sz="1600" dirty="0"/>
          </a:p>
          <a:p>
            <a:pPr marL="137160" indent="-137160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ru-RU" altLang="ru-RU" sz="1600" dirty="0"/>
              <a:t>Расширенные суициды</a:t>
            </a:r>
          </a:p>
          <a:p>
            <a:pPr>
              <a:lnSpc>
                <a:spcPct val="100000"/>
              </a:lnSpc>
            </a:pPr>
            <a:endParaRPr lang="ru-RU" sz="1600" dirty="0"/>
          </a:p>
        </p:txBody>
      </p:sp>
      <p:pic>
        <p:nvPicPr>
          <p:cNvPr id="27650" name="Picture 2" descr="Как понять, что у тебя депрессия, и что с ней делать">
            <a:extLst>
              <a:ext uri="{FF2B5EF4-FFF2-40B4-BE49-F238E27FC236}">
                <a16:creationId xmlns:a16="http://schemas.microsoft.com/office/drawing/2014/main" id="{89732B7F-D1ED-1298-1D48-43BBA8412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4286" y="2062552"/>
            <a:ext cx="4094226" cy="273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1">
            <a:extLst>
              <a:ext uri="{FF2B5EF4-FFF2-40B4-BE49-F238E27FC236}">
                <a16:creationId xmlns:a16="http://schemas.microsoft.com/office/drawing/2014/main" id="{761A36D2-2987-2B09-0DF0-341FD567C5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5463" y="6165850"/>
            <a:ext cx="24685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800" dirty="0">
                <a:latin typeface="Liberation Serif"/>
                <a:cs typeface="Calibri" panose="020F0502020204030204" pitchFamily="34" charset="0"/>
              </a:rPr>
              <a:t>Реверчук И.В., Лекции по психоневрологии, 2019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ru-RU" altLang="ru-RU" sz="800" dirty="0">
                <a:latin typeface="Liberation Serif"/>
                <a:cs typeface="Calibri" panose="020F0502020204030204" pitchFamily="34" charset="0"/>
              </a:rPr>
              <a:t>Изображение из открытых источников </a:t>
            </a:r>
            <a:r>
              <a:rPr lang="en-US" altLang="ru-RU" sz="800" dirty="0">
                <a:latin typeface="Liberation Serif"/>
                <a:cs typeface="Calibri" panose="020F0502020204030204" pitchFamily="34" charset="0"/>
              </a:rPr>
              <a:t>https://yandex.ru/images</a:t>
            </a:r>
            <a:endParaRPr lang="ru-RU" altLang="ru-RU" sz="800" dirty="0">
              <a:latin typeface="Liberation Serif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800" dirty="0">
              <a:latin typeface="Liberation Serif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800" dirty="0">
              <a:latin typeface="Georgia" panose="020405020504050203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F4804F-34BF-D4FC-CB88-7FD9E59C2AE9}"/>
              </a:ext>
            </a:extLst>
          </p:cNvPr>
          <p:cNvSpPr txBox="1"/>
          <p:nvPr/>
        </p:nvSpPr>
        <p:spPr>
          <a:xfrm>
            <a:off x="8162206" y="6657702"/>
            <a:ext cx="827584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" b="0" i="0" dirty="0">
                <a:effectLst/>
                <a:latin typeface="Lato" panose="020F0502020204030203" pitchFamily="34" charset="0"/>
              </a:rPr>
              <a:t>RUS1288642 (v1.0)</a:t>
            </a:r>
            <a:endParaRPr lang="ru-RU" sz="500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54B4AE1F-57ED-DC20-6C81-595AD6E7BB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838352" y="6478701"/>
            <a:ext cx="2103437" cy="16158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47688" indent="-27305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822325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096963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3716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28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86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743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2004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fld id="{64C7EE9B-F55C-4BDA-9491-8EF664EB9937}" type="slidenum">
              <a:rPr lang="ru-RU" altLang="ru-RU" sz="1050" smtClean="0">
                <a:solidFill>
                  <a:srgbClr val="898989"/>
                </a:solidFill>
              </a:rPr>
              <a:pPr algn="r">
                <a:spcBef>
                  <a:spcPct val="0"/>
                </a:spcBef>
                <a:buClrTx/>
                <a:buSzTx/>
                <a:buFontTx/>
                <a:buNone/>
              </a:pPr>
              <a:t>54</a:t>
            </a:fld>
            <a:endParaRPr lang="ru-RU" altLang="ru-RU" sz="105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88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610253-625A-6189-34C3-306FCB531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202" y="1337310"/>
            <a:ext cx="3614166" cy="1110996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ru-RU"/>
              <a:t>Анестетическая депрессия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B40253B-8F9F-0DBF-B2C2-301E761A5D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202" y="2852928"/>
            <a:ext cx="3614166" cy="2660904"/>
          </a:xfrm>
        </p:spPr>
        <p:txBody>
          <a:bodyPr anchor="t"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ru-RU" altLang="ru-RU" sz="1650"/>
              <a:t>Деперсонализация-</a:t>
            </a:r>
            <a:r>
              <a:rPr lang="ru-RU" altLang="ru-RU" sz="1650" err="1"/>
              <a:t>дереализация</a:t>
            </a:r>
            <a:endParaRPr lang="ru-RU" altLang="ru-RU" sz="1650"/>
          </a:p>
          <a:p>
            <a:pPr>
              <a:lnSpc>
                <a:spcPct val="100000"/>
              </a:lnSpc>
            </a:pPr>
            <a:r>
              <a:rPr lang="ru-RU" altLang="ru-RU" sz="1650"/>
              <a:t>- </a:t>
            </a:r>
            <a:r>
              <a:rPr lang="ru-RU" altLang="ru-RU" sz="1650" err="1"/>
              <a:t>аутопсихическая</a:t>
            </a:r>
            <a:r>
              <a:rPr lang="ru-RU" altLang="ru-RU" sz="1650"/>
              <a:t> – исчезновение и отрицательных эмоций с появлением экзистенциальных переживаний в виде </a:t>
            </a:r>
            <a:r>
              <a:rPr lang="en-US" altLang="ru-RU" sz="1650" b="1" err="1"/>
              <a:t>anestesia</a:t>
            </a:r>
            <a:r>
              <a:rPr lang="en-US" altLang="ru-RU" sz="1650" b="1"/>
              <a:t> </a:t>
            </a:r>
            <a:r>
              <a:rPr lang="en-US" altLang="ru-RU" sz="1650" b="1" err="1"/>
              <a:t>doloroza</a:t>
            </a:r>
            <a:r>
              <a:rPr lang="en-US" altLang="ru-RU" sz="1650" b="1"/>
              <a:t> </a:t>
            </a:r>
            <a:r>
              <a:rPr lang="en-US" altLang="ru-RU" sz="1650" b="1" err="1"/>
              <a:t>psychica</a:t>
            </a:r>
            <a:endParaRPr lang="en-US" altLang="ru-RU" sz="1650" b="1"/>
          </a:p>
          <a:p>
            <a:pPr>
              <a:lnSpc>
                <a:spcPct val="100000"/>
              </a:lnSpc>
            </a:pPr>
            <a:r>
              <a:rPr lang="en-US" altLang="ru-RU" sz="1650"/>
              <a:t>- </a:t>
            </a:r>
            <a:r>
              <a:rPr lang="ru-RU" altLang="ru-RU" sz="1650" err="1"/>
              <a:t>соматопсихическая</a:t>
            </a:r>
            <a:r>
              <a:rPr lang="ru-RU" altLang="ru-RU" sz="1650"/>
              <a:t> – нет чувства боли, телесных функций</a:t>
            </a:r>
          </a:p>
          <a:p>
            <a:pPr>
              <a:lnSpc>
                <a:spcPct val="100000"/>
              </a:lnSpc>
            </a:pPr>
            <a:r>
              <a:rPr lang="ru-RU" altLang="ru-RU" sz="1650"/>
              <a:t>- </a:t>
            </a:r>
            <a:r>
              <a:rPr lang="ru-RU" altLang="ru-RU" sz="1650" err="1"/>
              <a:t>аллопсихическая</a:t>
            </a:r>
            <a:r>
              <a:rPr lang="ru-RU" altLang="ru-RU" sz="1650"/>
              <a:t> – мир «неживой»</a:t>
            </a:r>
          </a:p>
          <a:p>
            <a:pPr>
              <a:lnSpc>
                <a:spcPct val="100000"/>
              </a:lnSpc>
            </a:pPr>
            <a:endParaRPr lang="ru-RU" sz="1650"/>
          </a:p>
        </p:txBody>
      </p:sp>
      <p:pic>
        <p:nvPicPr>
          <p:cNvPr id="28674" name="Picture 2" descr="6 советов руководителям: как работать с подчиненным, который страдает от  депрессии | Цех">
            <a:extLst>
              <a:ext uri="{FF2B5EF4-FFF2-40B4-BE49-F238E27FC236}">
                <a16:creationId xmlns:a16="http://schemas.microsoft.com/office/drawing/2014/main" id="{43B4C7FB-1260-8E58-EC5E-6E07EB6CD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4286" y="2405444"/>
            <a:ext cx="4094226" cy="204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1">
            <a:extLst>
              <a:ext uri="{FF2B5EF4-FFF2-40B4-BE49-F238E27FC236}">
                <a16:creationId xmlns:a16="http://schemas.microsoft.com/office/drawing/2014/main" id="{24D0DF59-C3C0-838C-E2F0-E630F5820E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5463" y="6165850"/>
            <a:ext cx="24685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800" dirty="0">
                <a:latin typeface="Liberation Serif"/>
                <a:cs typeface="Calibri" panose="020F0502020204030204" pitchFamily="34" charset="0"/>
              </a:rPr>
              <a:t>Реверчук И.В., Лекции по психоневрологии, 2019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ru-RU" altLang="ru-RU" sz="800" dirty="0">
                <a:latin typeface="Liberation Serif"/>
                <a:cs typeface="Calibri" panose="020F0502020204030204" pitchFamily="34" charset="0"/>
              </a:rPr>
              <a:t>Изображение из открытых источников </a:t>
            </a:r>
            <a:r>
              <a:rPr lang="en-US" altLang="ru-RU" sz="800" dirty="0">
                <a:latin typeface="Liberation Serif"/>
                <a:cs typeface="Calibri" panose="020F0502020204030204" pitchFamily="34" charset="0"/>
              </a:rPr>
              <a:t>https://yandex.ru/images</a:t>
            </a:r>
            <a:endParaRPr lang="ru-RU" altLang="ru-RU" sz="800" dirty="0">
              <a:latin typeface="Liberation Serif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800" dirty="0">
              <a:latin typeface="Liberation Serif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800" dirty="0">
              <a:latin typeface="Georgia" panose="020405020504050203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031E3C-0F40-CCEA-E505-4624DBC88B3F}"/>
              </a:ext>
            </a:extLst>
          </p:cNvPr>
          <p:cNvSpPr txBox="1"/>
          <p:nvPr/>
        </p:nvSpPr>
        <p:spPr>
          <a:xfrm>
            <a:off x="8162206" y="6657702"/>
            <a:ext cx="827584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" b="0" i="0" dirty="0">
                <a:effectLst/>
                <a:latin typeface="Lato" panose="020F0502020204030203" pitchFamily="34" charset="0"/>
              </a:rPr>
              <a:t>RUS1288642 (v1.0)</a:t>
            </a:r>
            <a:endParaRPr lang="ru-RU" sz="500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97C17196-D243-8331-9E21-D936C6F460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838352" y="6478701"/>
            <a:ext cx="2103437" cy="16158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47688" indent="-27305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822325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096963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3716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28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86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743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2004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fld id="{64C7EE9B-F55C-4BDA-9491-8EF664EB9937}" type="slidenum">
              <a:rPr lang="ru-RU" altLang="ru-RU" sz="1050" smtClean="0">
                <a:solidFill>
                  <a:srgbClr val="898989"/>
                </a:solidFill>
              </a:rPr>
              <a:pPr algn="r">
                <a:spcBef>
                  <a:spcPct val="0"/>
                </a:spcBef>
                <a:buClrTx/>
                <a:buSzTx/>
                <a:buFontTx/>
                <a:buNone/>
              </a:pPr>
              <a:t>55</a:t>
            </a:fld>
            <a:endParaRPr lang="ru-RU" altLang="ru-RU" sz="105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42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B0076F-0793-8FB8-04EC-F7550675B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202" y="1336890"/>
            <a:ext cx="2571750" cy="1289304"/>
          </a:xfrm>
        </p:spPr>
        <p:txBody>
          <a:bodyPr anchor="b">
            <a:normAutofit/>
          </a:bodyPr>
          <a:lstStyle/>
          <a:p>
            <a:r>
              <a:rPr lang="ru-RU" dirty="0"/>
              <a:t>Бредовая депрессия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E70753F-455C-5E87-D1ED-065DBC47C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202" y="2780928"/>
            <a:ext cx="3306710" cy="2558034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ru-RU" altLang="ru-RU" sz="1600" dirty="0"/>
              <a:t>= депрессия с бредом </a:t>
            </a:r>
            <a:r>
              <a:rPr lang="ru-RU" altLang="ru-RU" sz="1600" dirty="0" err="1"/>
              <a:t>Котара</a:t>
            </a:r>
            <a:r>
              <a:rPr lang="ru-RU" altLang="ru-RU" sz="1600" dirty="0"/>
              <a:t> (Юлиус </a:t>
            </a:r>
            <a:r>
              <a:rPr lang="ru-RU" altLang="ru-RU" sz="1600" dirty="0" err="1"/>
              <a:t>Котар</a:t>
            </a:r>
            <a:r>
              <a:rPr lang="ru-RU" altLang="ru-RU" sz="1600" dirty="0"/>
              <a:t> (1840-1889)</a:t>
            </a:r>
          </a:p>
          <a:p>
            <a:pPr>
              <a:lnSpc>
                <a:spcPct val="100000"/>
              </a:lnSpc>
            </a:pPr>
            <a:r>
              <a:rPr lang="ru-RU" altLang="ru-RU" sz="1600" dirty="0"/>
              <a:t>= меланхолическая парафрения = нигилистический бред = бред отрицания</a:t>
            </a:r>
          </a:p>
          <a:p>
            <a:pPr>
              <a:lnSpc>
                <a:spcPct val="100000"/>
              </a:lnSpc>
            </a:pPr>
            <a:r>
              <a:rPr lang="ru-RU" altLang="ru-RU" sz="1600" dirty="0"/>
              <a:t>Результат дальнейшего развития депрессивной деперсонализации</a:t>
            </a:r>
          </a:p>
          <a:p>
            <a:pPr>
              <a:lnSpc>
                <a:spcPct val="100000"/>
              </a:lnSpc>
            </a:pPr>
            <a:r>
              <a:rPr lang="ru-RU" altLang="ru-RU" sz="1600" dirty="0"/>
              <a:t>«Тела нет, мир исчез, душа будет мучаться вечно»</a:t>
            </a:r>
          </a:p>
          <a:p>
            <a:pPr>
              <a:lnSpc>
                <a:spcPct val="100000"/>
              </a:lnSpc>
            </a:pPr>
            <a:r>
              <a:rPr lang="ru-RU" altLang="ru-RU" sz="1600" dirty="0"/>
              <a:t>Близко с </a:t>
            </a:r>
            <a:r>
              <a:rPr lang="ru-RU" altLang="ru-RU" sz="1600" dirty="0" err="1"/>
              <a:t>сновидному</a:t>
            </a:r>
            <a:r>
              <a:rPr lang="ru-RU" altLang="ru-RU" sz="1600" dirty="0"/>
              <a:t> состоянию</a:t>
            </a:r>
          </a:p>
          <a:p>
            <a:pPr>
              <a:lnSpc>
                <a:spcPct val="100000"/>
              </a:lnSpc>
            </a:pPr>
            <a:endParaRPr lang="ru-RU" sz="1600" dirty="0"/>
          </a:p>
        </p:txBody>
      </p:sp>
      <p:pic>
        <p:nvPicPr>
          <p:cNvPr id="29698" name="Picture 2" descr="ШизАрт»: о чем рисуют шизофреники">
            <a:extLst>
              <a:ext uri="{FF2B5EF4-FFF2-40B4-BE49-F238E27FC236}">
                <a16:creationId xmlns:a16="http://schemas.microsoft.com/office/drawing/2014/main" id="{B39DE35F-55A9-3DC3-DB6B-95B28A53B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20552" y="1636190"/>
            <a:ext cx="5177790" cy="358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1">
            <a:extLst>
              <a:ext uri="{FF2B5EF4-FFF2-40B4-BE49-F238E27FC236}">
                <a16:creationId xmlns:a16="http://schemas.microsoft.com/office/drawing/2014/main" id="{AA27E579-44CA-442B-3F89-4BFEA9E60A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5463" y="6165850"/>
            <a:ext cx="24685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800" dirty="0">
                <a:latin typeface="Liberation Serif"/>
                <a:cs typeface="Calibri" panose="020F0502020204030204" pitchFamily="34" charset="0"/>
              </a:rPr>
              <a:t>Реверчук И.В., Лекции по психоневрологии, 2019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800" dirty="0">
              <a:latin typeface="Georgia" panose="02040502050405020303" pitchFamily="18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ru-RU" altLang="ru-RU" sz="800" dirty="0">
                <a:latin typeface="Liberation Serif"/>
                <a:cs typeface="Calibri" panose="020F0502020204030204" pitchFamily="34" charset="0"/>
              </a:rPr>
              <a:t>Изображение из открытых источников </a:t>
            </a:r>
            <a:r>
              <a:rPr lang="en-US" altLang="ru-RU" sz="800" dirty="0">
                <a:latin typeface="Liberation Serif"/>
                <a:cs typeface="Calibri" panose="020F0502020204030204" pitchFamily="34" charset="0"/>
              </a:rPr>
              <a:t>https://yandex.ru/images</a:t>
            </a:r>
            <a:endParaRPr lang="ru-RU" altLang="ru-RU" sz="800" dirty="0">
              <a:latin typeface="Liberation Serif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800" dirty="0">
              <a:latin typeface="Liberation Serif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800" dirty="0">
              <a:latin typeface="Georgia" panose="020405020504050203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F12E25-7B4E-3D2D-8E49-84F0743A02F1}"/>
              </a:ext>
            </a:extLst>
          </p:cNvPr>
          <p:cNvSpPr txBox="1"/>
          <p:nvPr/>
        </p:nvSpPr>
        <p:spPr>
          <a:xfrm>
            <a:off x="8162206" y="6657702"/>
            <a:ext cx="827584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" b="0" i="0" dirty="0">
                <a:effectLst/>
                <a:latin typeface="Lato" panose="020F0502020204030203" pitchFamily="34" charset="0"/>
              </a:rPr>
              <a:t>RUS1288642 (v1.0)</a:t>
            </a:r>
            <a:endParaRPr lang="ru-RU" sz="500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7DEEA07F-E5D1-39D4-1031-0451B57411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838352" y="6478701"/>
            <a:ext cx="2103437" cy="16158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47688" indent="-27305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822325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096963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3716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28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86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743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2004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fld id="{64C7EE9B-F55C-4BDA-9491-8EF664EB9937}" type="slidenum">
              <a:rPr lang="ru-RU" altLang="ru-RU" sz="1050" smtClean="0">
                <a:solidFill>
                  <a:srgbClr val="898989"/>
                </a:solidFill>
              </a:rPr>
              <a:pPr algn="r">
                <a:spcBef>
                  <a:spcPct val="0"/>
                </a:spcBef>
                <a:buClrTx/>
                <a:buSzTx/>
                <a:buFontTx/>
                <a:buNone/>
              </a:pPr>
              <a:t>56</a:t>
            </a:fld>
            <a:endParaRPr lang="ru-RU" altLang="ru-RU" sz="105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67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B1E2B6-91DD-38DC-75EC-559BFADA2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3321" y="1104138"/>
            <a:ext cx="4688333" cy="133731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3750" dirty="0"/>
              <a:t>Выход в ремиссию при депрессии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BA41D2A-D8E8-452F-36A4-4A83A84B85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3321" y="2887218"/>
            <a:ext cx="4688333" cy="2612898"/>
          </a:xfrm>
        </p:spPr>
        <p:txBody>
          <a:bodyPr>
            <a:normAutofit/>
          </a:bodyPr>
          <a:lstStyle/>
          <a:p>
            <a:r>
              <a:rPr lang="ru-RU" altLang="ru-RU" dirty="0"/>
              <a:t>Идет в обратном порядке</a:t>
            </a:r>
          </a:p>
          <a:p>
            <a:r>
              <a:rPr lang="ru-RU" altLang="ru-RU" dirty="0"/>
              <a:t>Определенное время сохраняется симптом «несостоятельности» </a:t>
            </a:r>
            <a:r>
              <a:rPr lang="ru-RU" altLang="ru-RU" dirty="0" err="1"/>
              <a:t>Н.Петриловича</a:t>
            </a:r>
            <a:r>
              <a:rPr lang="ru-RU" altLang="ru-RU" dirty="0"/>
              <a:t> (1924-1970) </a:t>
            </a:r>
          </a:p>
          <a:p>
            <a:endParaRPr lang="ru-RU" dirty="0"/>
          </a:p>
        </p:txBody>
      </p:sp>
      <p:pic>
        <p:nvPicPr>
          <p:cNvPr id="4" name="Picture 4" descr="Хеменгуэй">
            <a:extLst>
              <a:ext uri="{FF2B5EF4-FFF2-40B4-BE49-F238E27FC236}">
                <a16:creationId xmlns:a16="http://schemas.microsoft.com/office/drawing/2014/main" id="{DDAD3FE0-C14C-2496-80E5-ECC5381E18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3" r="8003"/>
          <a:stretch/>
        </p:blipFill>
        <p:spPr>
          <a:xfrm>
            <a:off x="1" y="857257"/>
            <a:ext cx="3493008" cy="5143493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Прямоугольник 1">
            <a:extLst>
              <a:ext uri="{FF2B5EF4-FFF2-40B4-BE49-F238E27FC236}">
                <a16:creationId xmlns:a16="http://schemas.microsoft.com/office/drawing/2014/main" id="{6BDE6D95-A567-7EF4-29BD-0EF3C9A6BC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5463" y="6165850"/>
            <a:ext cx="24685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800" dirty="0">
                <a:latin typeface="Liberation Serif"/>
                <a:cs typeface="Calibri" panose="020F0502020204030204" pitchFamily="34" charset="0"/>
              </a:rPr>
              <a:t>Реверчук И.В., Лекции по психоневрологии, 2019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ru-RU" altLang="ru-RU" sz="800" dirty="0">
                <a:latin typeface="Liberation Serif"/>
                <a:cs typeface="Calibri" panose="020F0502020204030204" pitchFamily="34" charset="0"/>
              </a:rPr>
              <a:t>Изображение из открытых источников </a:t>
            </a:r>
            <a:r>
              <a:rPr lang="en-US" altLang="ru-RU" sz="800" dirty="0">
                <a:latin typeface="Liberation Serif"/>
                <a:cs typeface="Calibri" panose="020F0502020204030204" pitchFamily="34" charset="0"/>
              </a:rPr>
              <a:t>https://yandex.ru/images</a:t>
            </a:r>
            <a:endParaRPr lang="ru-RU" altLang="ru-RU" sz="800" dirty="0">
              <a:latin typeface="Liberation Serif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800" dirty="0">
              <a:latin typeface="Liberation Serif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800" dirty="0">
              <a:latin typeface="Liberation Serif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800" dirty="0">
              <a:latin typeface="Georgia" panose="02040502050405020303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AC8BF3-C2AD-3E3D-C673-051F9319E9DF}"/>
              </a:ext>
            </a:extLst>
          </p:cNvPr>
          <p:cNvSpPr txBox="1"/>
          <p:nvPr/>
        </p:nvSpPr>
        <p:spPr>
          <a:xfrm>
            <a:off x="8162206" y="6657702"/>
            <a:ext cx="827584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" b="0" i="0" dirty="0">
                <a:effectLst/>
                <a:latin typeface="Lato" panose="020F0502020204030203" pitchFamily="34" charset="0"/>
              </a:rPr>
              <a:t>RUS1288642 (v1.0)</a:t>
            </a:r>
            <a:endParaRPr lang="ru-RU" sz="500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95CC4E46-DAC6-288D-FAFC-BF049D04F4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838352" y="6478701"/>
            <a:ext cx="2103437" cy="16158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47688" indent="-27305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822325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096963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3716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28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86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743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2004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fld id="{64C7EE9B-F55C-4BDA-9491-8EF664EB9937}" type="slidenum">
              <a:rPr lang="ru-RU" altLang="ru-RU" sz="1050" smtClean="0">
                <a:solidFill>
                  <a:srgbClr val="898989"/>
                </a:solidFill>
              </a:rPr>
              <a:pPr algn="r">
                <a:spcBef>
                  <a:spcPct val="0"/>
                </a:spcBef>
                <a:buClrTx/>
                <a:buSzTx/>
                <a:buFontTx/>
                <a:buNone/>
              </a:pPr>
              <a:t>57</a:t>
            </a:fld>
            <a:endParaRPr lang="ru-RU" altLang="ru-RU" sz="105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57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Заголовок 1">
            <a:extLst>
              <a:ext uri="{FF2B5EF4-FFF2-40B4-BE49-F238E27FC236}">
                <a16:creationId xmlns:a16="http://schemas.microsoft.com/office/drawing/2014/main" id="{D7822701-C8D7-DE90-94C3-4BF0E4934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685" y="5100960"/>
            <a:ext cx="8496424" cy="927100"/>
          </a:xfrm>
        </p:spPr>
        <p:txBody>
          <a:bodyPr/>
          <a:lstStyle/>
          <a:p>
            <a:r>
              <a:rPr lang="ru-RU" altLang="ru-RU" sz="2400" dirty="0" err="1"/>
              <a:t>Флувоксамин</a:t>
            </a:r>
            <a:r>
              <a:rPr lang="ru-RU" altLang="ru-RU" sz="2400" dirty="0"/>
              <a:t> успешно применяется у пожилых пациентов</a:t>
            </a:r>
            <a:r>
              <a:rPr lang="ru-RU" altLang="ru-RU" sz="2400" baseline="30000" dirty="0"/>
              <a:t>2</a:t>
            </a:r>
            <a:br>
              <a:rPr lang="ru-RU" altLang="ru-RU" sz="2400" dirty="0"/>
            </a:br>
            <a:endParaRPr lang="ru-RU" altLang="ru-RU" sz="800" dirty="0"/>
          </a:p>
        </p:txBody>
      </p:sp>
      <p:sp>
        <p:nvSpPr>
          <p:cNvPr id="53251" name="Заголовок 1">
            <a:extLst>
              <a:ext uri="{FF2B5EF4-FFF2-40B4-BE49-F238E27FC236}">
                <a16:creationId xmlns:a16="http://schemas.microsoft.com/office/drawing/2014/main" id="{7D87AE91-7A18-8A1A-3DC8-3AE8715A0756}"/>
              </a:ext>
            </a:extLst>
          </p:cNvPr>
          <p:cNvSpPr txBox="1">
            <a:spLocks/>
          </p:cNvSpPr>
          <p:nvPr/>
        </p:nvSpPr>
        <p:spPr bwMode="auto">
          <a:xfrm>
            <a:off x="185738" y="427038"/>
            <a:ext cx="87788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Клинические мишени </a:t>
            </a:r>
            <a:r>
              <a:rPr lang="ru-RU" altLang="zh-CN" sz="28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флувоксамина</a:t>
            </a:r>
            <a:r>
              <a:rPr lang="ru-RU" altLang="ru-RU" sz="28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– депрессивные расстройства в сочетании с тревожно-астеническим, </a:t>
            </a:r>
            <a:r>
              <a:rPr lang="ru-RU" altLang="ru-RU" sz="28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астено</a:t>
            </a:r>
            <a:r>
              <a:rPr lang="ru-RU" altLang="ru-RU" sz="28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-депрессивным синдромом</a:t>
            </a:r>
          </a:p>
        </p:txBody>
      </p:sp>
      <p:graphicFrame>
        <p:nvGraphicFramePr>
          <p:cNvPr id="9" name="Схема 8">
            <a:extLst>
              <a:ext uri="{FF2B5EF4-FFF2-40B4-BE49-F238E27FC236}">
                <a16:creationId xmlns:a16="http://schemas.microsoft.com/office/drawing/2014/main" id="{54D962E2-BB87-1C53-FAC4-4AD201BB2B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31431908"/>
              </p:ext>
            </p:extLst>
          </p:nvPr>
        </p:nvGraphicFramePr>
        <p:xfrm>
          <a:off x="971600" y="1772816"/>
          <a:ext cx="7369918" cy="3415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B7DF7D2-0263-2F40-9CB3-C9744035763C}"/>
              </a:ext>
            </a:extLst>
          </p:cNvPr>
          <p:cNvSpPr txBox="1"/>
          <p:nvPr/>
        </p:nvSpPr>
        <p:spPr>
          <a:xfrm>
            <a:off x="720219" y="5940276"/>
            <a:ext cx="8425061" cy="8463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700" dirty="0">
                <a:latin typeface="+mj-lt"/>
              </a:rPr>
              <a:t>1</a:t>
            </a:r>
            <a:r>
              <a:rPr lang="en-US" sz="700" dirty="0">
                <a:latin typeface="+mj-lt"/>
              </a:rPr>
              <a:t>.</a:t>
            </a:r>
            <a:r>
              <a:rPr lang="ru-RU" sz="700" dirty="0">
                <a:latin typeface="+mj-lt"/>
              </a:rPr>
              <a:t> Инструкция по медицинскому применению препарата </a:t>
            </a:r>
            <a:r>
              <a:rPr lang="ru-RU" sz="700" dirty="0" err="1">
                <a:latin typeface="+mj-lt"/>
              </a:rPr>
              <a:t>Феварин</a:t>
            </a:r>
            <a:r>
              <a:rPr lang="ru-RU" sz="700" dirty="0">
                <a:latin typeface="+mj-lt"/>
              </a:rPr>
              <a:t>®, таблетки, покрытые пленочной оболочкой 50 мг, 100 мг номер РУ П N013262/01.2.</a:t>
            </a:r>
            <a:r>
              <a:rPr lang="en-US" sz="700" dirty="0">
                <a:latin typeface="+mj-lt"/>
              </a:rPr>
              <a:t> </a:t>
            </a:r>
            <a:r>
              <a:rPr lang="ru-RU" sz="700" dirty="0">
                <a:latin typeface="+mj-lt"/>
              </a:rPr>
              <a:t>Цыбина М.И. Опыт клинического применения амитриптилина, </a:t>
            </a:r>
            <a:r>
              <a:rPr lang="ru-RU" sz="700" dirty="0" err="1">
                <a:latin typeface="+mj-lt"/>
              </a:rPr>
              <a:t>флувоксамина</a:t>
            </a:r>
            <a:r>
              <a:rPr lang="ru-RU" sz="700" dirty="0">
                <a:latin typeface="+mj-lt"/>
              </a:rPr>
              <a:t> и тианептина в терапии депрессивных расстройств* (печатается с сокращениями). Психиатрия и </a:t>
            </a:r>
            <a:r>
              <a:rPr lang="ru-RU" sz="700" dirty="0" err="1">
                <a:latin typeface="+mj-lt"/>
              </a:rPr>
              <a:t>психофармакотерапия</a:t>
            </a:r>
            <a:r>
              <a:rPr lang="ru-RU" sz="700" dirty="0">
                <a:latin typeface="+mj-lt"/>
              </a:rPr>
              <a:t> Том 2/</a:t>
            </a:r>
            <a:r>
              <a:rPr lang="en-US" sz="700" dirty="0">
                <a:latin typeface="+mj-lt"/>
              </a:rPr>
              <a:t>N 6/2000, </a:t>
            </a:r>
            <a:r>
              <a:rPr lang="ru-RU" sz="700" dirty="0">
                <a:latin typeface="+mj-lt"/>
              </a:rPr>
              <a:t>с. 187-190. 3. </a:t>
            </a:r>
            <a:r>
              <a:rPr lang="en-GB" sz="700" dirty="0">
                <a:latin typeface="+mj-lt"/>
              </a:rPr>
              <a:t>Nishimura T,  </a:t>
            </a:r>
            <a:r>
              <a:rPr lang="en-GB" sz="700" dirty="0" err="1">
                <a:latin typeface="+mj-lt"/>
              </a:rPr>
              <a:t>Ishima</a:t>
            </a:r>
            <a:r>
              <a:rPr lang="en-GB" sz="700" dirty="0">
                <a:latin typeface="+mj-lt"/>
              </a:rPr>
              <a:t> T,  Iyo M,  Hashimoto K.  Potentiation of Nerve Growth Factor-Induced Neurite Outgrowth by Fluvoxamine: Role of Sigma-1 Receptors, IP3 Receptors and Cellular </a:t>
            </a:r>
            <a:r>
              <a:rPr lang="en-GB" sz="700" dirty="0" err="1">
                <a:latin typeface="+mj-lt"/>
              </a:rPr>
              <a:t>Signaling</a:t>
            </a:r>
            <a:r>
              <a:rPr lang="en-GB" sz="700" dirty="0">
                <a:latin typeface="+mj-lt"/>
              </a:rPr>
              <a:t> Pathways. </a:t>
            </a:r>
            <a:r>
              <a:rPr lang="en-GB" sz="700" dirty="0" err="1">
                <a:latin typeface="+mj-lt"/>
              </a:rPr>
              <a:t>PLoS</a:t>
            </a:r>
            <a:r>
              <a:rPr lang="en-GB" sz="700" dirty="0">
                <a:latin typeface="+mj-lt"/>
              </a:rPr>
              <a:t> ONE. 2008; 3(7): e2558. Published online 2008 July </a:t>
            </a:r>
            <a:r>
              <a:rPr lang="ru-RU" sz="700" dirty="0">
                <a:latin typeface="+mj-lt"/>
              </a:rPr>
              <a:t>4.</a:t>
            </a:r>
            <a:r>
              <a:rPr lang="en-GB" sz="700" dirty="0">
                <a:latin typeface="+mj-lt"/>
              </a:rPr>
              <a:t> Bobrov A, </a:t>
            </a:r>
            <a:r>
              <a:rPr lang="en-GB" sz="700" dirty="0" err="1">
                <a:latin typeface="+mj-lt"/>
              </a:rPr>
              <a:t>Krasnoslobodtseva</a:t>
            </a:r>
            <a:r>
              <a:rPr lang="en-GB" sz="700" dirty="0">
                <a:latin typeface="+mj-lt"/>
              </a:rPr>
              <a:t> L, </a:t>
            </a:r>
            <a:r>
              <a:rPr lang="en-GB" sz="700" dirty="0" err="1">
                <a:latin typeface="+mj-lt"/>
              </a:rPr>
              <a:t>Mutnykh</a:t>
            </a:r>
            <a:r>
              <a:rPr lang="en-GB" sz="700" dirty="0">
                <a:latin typeface="+mj-lt"/>
              </a:rPr>
              <a:t> E. Effects of Fluvoxamine on Cognitive Function in Outpatients with Depression in Remission: Results of an Open-Label Pilot Study. J Psychiatry. 2017; 20(5). doi:10.4172/2378-5756.1000417</a:t>
            </a:r>
            <a:r>
              <a:rPr lang="en-US" sz="700" dirty="0">
                <a:latin typeface="+mj-lt"/>
              </a:rPr>
              <a:t>.</a:t>
            </a:r>
            <a:r>
              <a:rPr lang="ru-RU" sz="700" dirty="0">
                <a:latin typeface="+mj-lt"/>
              </a:rPr>
              <a:t>. 5. </a:t>
            </a:r>
            <a:r>
              <a:rPr lang="en-GB" sz="700" dirty="0">
                <a:latin typeface="+mj-lt"/>
              </a:rPr>
              <a:t>Laws D, Ashford JJ, </a:t>
            </a:r>
            <a:r>
              <a:rPr lang="en-GB" sz="700" dirty="0" err="1">
                <a:latin typeface="+mj-lt"/>
              </a:rPr>
              <a:t>Anstee</a:t>
            </a:r>
            <a:r>
              <a:rPr lang="en-GB" sz="700" dirty="0">
                <a:latin typeface="+mj-lt"/>
              </a:rPr>
              <a:t> JA  A multicentre double-blind comparative trial of fluvoxamine versus lorazepam in mixed anxiety and depression treated in general practice.  Acta </a:t>
            </a:r>
            <a:r>
              <a:rPr lang="en-GB" sz="700" dirty="0" err="1">
                <a:latin typeface="+mj-lt"/>
              </a:rPr>
              <a:t>Psychiatr</a:t>
            </a:r>
            <a:r>
              <a:rPr lang="en-GB" sz="700" dirty="0">
                <a:latin typeface="+mj-lt"/>
              </a:rPr>
              <a:t> </a:t>
            </a:r>
            <a:r>
              <a:rPr lang="en-GB" sz="700" dirty="0" err="1">
                <a:latin typeface="+mj-lt"/>
              </a:rPr>
              <a:t>Scand</a:t>
            </a:r>
            <a:r>
              <a:rPr lang="en-GB" sz="700" dirty="0">
                <a:latin typeface="+mj-lt"/>
              </a:rPr>
              <a:t> 1990;81:185–9 </a:t>
            </a:r>
            <a:r>
              <a:rPr lang="ru-RU" sz="700" dirty="0">
                <a:latin typeface="+mj-lt"/>
              </a:rPr>
              <a:t>6. </a:t>
            </a:r>
            <a:r>
              <a:rPr lang="en-US" sz="700" dirty="0">
                <a:latin typeface="+mj-lt"/>
              </a:rPr>
              <a:t>Hao et al. The Effect Of Fluvoxamine On Sleep Architecture of Depressed Patients With Insomnia: An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8-Week, Open-Label, Baseline-Controlled Study. Nature and Science of Sleep 2019:11 291–300.</a:t>
            </a:r>
            <a:endParaRPr kumimoji="0" lang="ru-RU" sz="7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323524-3424-53F4-B080-72911C547BD8}"/>
              </a:ext>
            </a:extLst>
          </p:cNvPr>
          <p:cNvSpPr txBox="1"/>
          <p:nvPr/>
        </p:nvSpPr>
        <p:spPr>
          <a:xfrm>
            <a:off x="8162206" y="6657702"/>
            <a:ext cx="827584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" b="0" i="0" dirty="0">
                <a:effectLst/>
                <a:latin typeface="Lato" panose="020F0502020204030203" pitchFamily="34" charset="0"/>
              </a:rPr>
              <a:t>RUS1288642 (v1.0)</a:t>
            </a:r>
            <a:endParaRPr lang="ru-RU" sz="500" dirty="0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0E8BA568-3559-46FC-BD05-55190CF112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998336" y="6645237"/>
            <a:ext cx="2103437" cy="16158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47688" indent="-27305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822325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096963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3716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28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86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743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2004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fld id="{64C7EE9B-F55C-4BDA-9491-8EF664EB9937}" type="slidenum">
              <a:rPr lang="ru-RU" altLang="ru-RU" sz="1050" smtClean="0">
                <a:solidFill>
                  <a:srgbClr val="898989"/>
                </a:solidFill>
              </a:rPr>
              <a:pPr algn="r">
                <a:spcBef>
                  <a:spcPct val="0"/>
                </a:spcBef>
                <a:buClrTx/>
                <a:buSzTx/>
                <a:buFontTx/>
                <a:buNone/>
              </a:pPr>
              <a:t>58</a:t>
            </a:fld>
            <a:endParaRPr lang="ru-RU" altLang="ru-RU" sz="1050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 spd="slow">
    <p:blinds dir="vert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AutoShape 2">
            <a:extLst>
              <a:ext uri="{FF2B5EF4-FFF2-40B4-BE49-F238E27FC236}">
                <a16:creationId xmlns:a16="http://schemas.microsoft.com/office/drawing/2014/main" id="{FFE40733-F8CB-BDFF-9ECD-140E31D8F3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6925" y="1401763"/>
            <a:ext cx="2386013" cy="1328737"/>
          </a:xfrm>
          <a:prstGeom prst="downArrowCallout">
            <a:avLst>
              <a:gd name="adj1" fmla="val 60222"/>
              <a:gd name="adj2" fmla="val 60214"/>
              <a:gd name="adj3" fmla="val 16667"/>
              <a:gd name="adj4" fmla="val 66667"/>
            </a:avLst>
          </a:prstGeom>
          <a:solidFill>
            <a:srgbClr val="FFE1FF"/>
          </a:solidFill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Georgia" panose="02040502050405020303" pitchFamily="18" charset="0"/>
            </a:endParaRPr>
          </a:p>
        </p:txBody>
      </p:sp>
      <p:sp>
        <p:nvSpPr>
          <p:cNvPr id="47107" name="Text Box 3">
            <a:extLst>
              <a:ext uri="{FF2B5EF4-FFF2-40B4-BE49-F238E27FC236}">
                <a16:creationId xmlns:a16="http://schemas.microsoft.com/office/drawing/2014/main" id="{B332583C-A2FC-F08C-B3A8-8F6EF50951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1225" y="1552575"/>
            <a:ext cx="2227263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990099"/>
                </a:solidFill>
                <a:latin typeface="Times New Roman" panose="02020603050405020304" pitchFamily="18" charset="0"/>
              </a:rPr>
              <a:t>ПСИХОТЕРАПИЯ: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990099"/>
                </a:solidFill>
                <a:latin typeface="Times New Roman" panose="02020603050405020304" pitchFamily="18" charset="0"/>
              </a:rPr>
              <a:t>Гипносуггестивная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Бихевиоральная</a:t>
            </a:r>
            <a:endParaRPr lang="ru-RU" altLang="ru-RU" sz="1800" b="1" dirty="0">
              <a:solidFill>
                <a:srgbClr val="990099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</a:pPr>
            <a:endParaRPr lang="ru-RU" altLang="ru-RU" sz="1800" b="1" dirty="0">
              <a:solidFill>
                <a:srgbClr val="99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108" name="Rectangle 4">
            <a:extLst>
              <a:ext uri="{FF2B5EF4-FFF2-40B4-BE49-F238E27FC236}">
                <a16:creationId xmlns:a16="http://schemas.microsoft.com/office/drawing/2014/main" id="{11A8FF34-30B9-874D-B747-929315BA55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1225" y="2798763"/>
            <a:ext cx="2057400" cy="527050"/>
          </a:xfrm>
          <a:prstGeom prst="rect">
            <a:avLst/>
          </a:prstGeom>
          <a:solidFill>
            <a:srgbClr val="FFE1FF"/>
          </a:solidFill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Georgia" panose="02040502050405020303" pitchFamily="18" charset="0"/>
            </a:endParaRPr>
          </a:p>
        </p:txBody>
      </p:sp>
      <p:sp>
        <p:nvSpPr>
          <p:cNvPr id="47109" name="Text Box 5">
            <a:extLst>
              <a:ext uri="{FF2B5EF4-FFF2-40B4-BE49-F238E27FC236}">
                <a16:creationId xmlns:a16="http://schemas.microsoft.com/office/drawing/2014/main" id="{645853E5-1EB5-7882-F856-680499A022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1700" y="2828925"/>
            <a:ext cx="216058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990099"/>
                </a:solidFill>
                <a:latin typeface="Times New Roman" panose="02020603050405020304" pitchFamily="18" charset="0"/>
              </a:rPr>
              <a:t>Нейромодуляторы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990099"/>
                </a:solidFill>
                <a:latin typeface="Times New Roman" panose="02020603050405020304" pitchFamily="18" charset="0"/>
              </a:rPr>
              <a:t>ноотропы</a:t>
            </a:r>
          </a:p>
        </p:txBody>
      </p:sp>
      <p:sp>
        <p:nvSpPr>
          <p:cNvPr id="47110" name="Rectangle 6">
            <a:extLst>
              <a:ext uri="{FF2B5EF4-FFF2-40B4-BE49-F238E27FC236}">
                <a16:creationId xmlns:a16="http://schemas.microsoft.com/office/drawing/2014/main" id="{F76E3203-D333-A45F-E36E-92CEA3B90F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5825" y="4504209"/>
            <a:ext cx="1800225" cy="576262"/>
          </a:xfrm>
          <a:prstGeom prst="rect">
            <a:avLst/>
          </a:prstGeom>
          <a:solidFill>
            <a:srgbClr val="FFE1FF"/>
          </a:solidFill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Georgia" panose="02040502050405020303" pitchFamily="18" charset="0"/>
            </a:endParaRPr>
          </a:p>
        </p:txBody>
      </p:sp>
      <p:sp>
        <p:nvSpPr>
          <p:cNvPr id="47111" name="Text Box 7">
            <a:extLst>
              <a:ext uri="{FF2B5EF4-FFF2-40B4-BE49-F238E27FC236}">
                <a16:creationId xmlns:a16="http://schemas.microsoft.com/office/drawing/2014/main" id="{EF28AC0C-2DA0-4D5F-CD4E-77B98B7204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3900" y="4588346"/>
            <a:ext cx="212407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990099"/>
                </a:solidFill>
                <a:latin typeface="Times New Roman" panose="02020603050405020304" pitchFamily="18" charset="0"/>
              </a:rPr>
              <a:t>Малые дозы нейролептиков 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</a:pPr>
            <a:endParaRPr lang="ru-RU" altLang="ru-RU" sz="1800" b="1">
              <a:solidFill>
                <a:srgbClr val="99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112" name="Rectangle 8">
            <a:extLst>
              <a:ext uri="{FF2B5EF4-FFF2-40B4-BE49-F238E27FC236}">
                <a16:creationId xmlns:a16="http://schemas.microsoft.com/office/drawing/2014/main" id="{9F15D99C-15DA-4280-943A-C9B8F8D399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8238" y="3424237"/>
            <a:ext cx="1585912" cy="760883"/>
          </a:xfrm>
          <a:prstGeom prst="rect">
            <a:avLst/>
          </a:prstGeom>
          <a:solidFill>
            <a:srgbClr val="FFE1FF"/>
          </a:solidFill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Georgia" panose="02040502050405020303" pitchFamily="18" charset="0"/>
            </a:endParaRPr>
          </a:p>
        </p:txBody>
      </p:sp>
      <p:sp>
        <p:nvSpPr>
          <p:cNvPr id="47113" name="Text Box 9">
            <a:extLst>
              <a:ext uri="{FF2B5EF4-FFF2-40B4-BE49-F238E27FC236}">
                <a16:creationId xmlns:a16="http://schemas.microsoft.com/office/drawing/2014/main" id="{6F4DB211-4CCE-4071-7B88-EB186A633B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8388" y="3505447"/>
            <a:ext cx="1732376" cy="679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Флувоксамин</a:t>
            </a:r>
            <a:r>
              <a:rPr lang="ru-RU" altLang="ru-RU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100 мг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6 </a:t>
            </a:r>
            <a:r>
              <a:rPr lang="ru-RU" altLang="ru-RU" sz="1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мес</a:t>
            </a:r>
            <a:endParaRPr lang="ru-RU" altLang="ru-RU" sz="1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114" name="Oval 10">
            <a:extLst>
              <a:ext uri="{FF2B5EF4-FFF2-40B4-BE49-F238E27FC236}">
                <a16:creationId xmlns:a16="http://schemas.microsoft.com/office/drawing/2014/main" id="{0643F321-7824-D377-9AB1-825D4ED6B4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4504209"/>
            <a:ext cx="2141538" cy="847725"/>
          </a:xfrm>
          <a:prstGeom prst="ellipse">
            <a:avLst/>
          </a:prstGeom>
          <a:solidFill>
            <a:srgbClr val="FFE1FF"/>
          </a:solidFill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Georgia" panose="02040502050405020303" pitchFamily="18" charset="0"/>
            </a:endParaRPr>
          </a:p>
        </p:txBody>
      </p:sp>
      <p:sp>
        <p:nvSpPr>
          <p:cNvPr id="47115" name="Text Box 11">
            <a:extLst>
              <a:ext uri="{FF2B5EF4-FFF2-40B4-BE49-F238E27FC236}">
                <a16:creationId xmlns:a16="http://schemas.microsoft.com/office/drawing/2014/main" id="{C00385D8-1D88-2825-22B3-6A0AE72F3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555009"/>
            <a:ext cx="2408238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990099"/>
                </a:solidFill>
                <a:latin typeface="Times New Roman" panose="02020603050405020304" pitchFamily="18" charset="0"/>
              </a:rPr>
              <a:t>БОС-ЭГ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Электронейро</a:t>
            </a:r>
            <a:endParaRPr lang="ru-RU" altLang="ru-RU" sz="1800" b="1" dirty="0">
              <a:solidFill>
                <a:srgbClr val="990099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990099"/>
                </a:solidFill>
                <a:latin typeface="Times New Roman" panose="02020603050405020304" pitchFamily="18" charset="0"/>
              </a:rPr>
              <a:t>регуляция ЦНС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</a:pPr>
            <a:endParaRPr lang="ru-RU" altLang="ru-RU" sz="1800" b="1" dirty="0">
              <a:solidFill>
                <a:srgbClr val="99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116" name="AutoShape 12">
            <a:extLst>
              <a:ext uri="{FF2B5EF4-FFF2-40B4-BE49-F238E27FC236}">
                <a16:creationId xmlns:a16="http://schemas.microsoft.com/office/drawing/2014/main" id="{40D7FF69-C5F9-4CF6-C2D3-0DF2D5A06B3B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2627313" y="2882900"/>
            <a:ext cx="814387" cy="4572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7636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815" y="0"/>
                </a:moveTo>
                <a:lnTo>
                  <a:pt x="12030" y="7200"/>
                </a:lnTo>
                <a:lnTo>
                  <a:pt x="15116" y="7200"/>
                </a:lnTo>
                <a:lnTo>
                  <a:pt x="15116" y="17636"/>
                </a:lnTo>
                <a:lnTo>
                  <a:pt x="0" y="17636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lnTo>
                  <a:pt x="16815" y="0"/>
                </a:lnTo>
                <a:close/>
              </a:path>
            </a:pathLst>
          </a:custGeom>
          <a:solidFill>
            <a:srgbClr val="99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7117" name="AutoShape 13">
            <a:extLst>
              <a:ext uri="{FF2B5EF4-FFF2-40B4-BE49-F238E27FC236}">
                <a16:creationId xmlns:a16="http://schemas.microsoft.com/office/drawing/2014/main" id="{9E3CE58D-2E3B-B12E-7BB5-4AE51C623070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5602288" y="2882900"/>
            <a:ext cx="912812" cy="4572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7636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815" y="0"/>
                </a:moveTo>
                <a:lnTo>
                  <a:pt x="12030" y="7200"/>
                </a:lnTo>
                <a:lnTo>
                  <a:pt x="15116" y="7200"/>
                </a:lnTo>
                <a:lnTo>
                  <a:pt x="15116" y="17636"/>
                </a:lnTo>
                <a:lnTo>
                  <a:pt x="0" y="17636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lnTo>
                  <a:pt x="16815" y="0"/>
                </a:lnTo>
                <a:close/>
              </a:path>
            </a:pathLst>
          </a:custGeom>
          <a:solidFill>
            <a:srgbClr val="99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7118" name="AutoShape 14">
            <a:extLst>
              <a:ext uri="{FF2B5EF4-FFF2-40B4-BE49-F238E27FC236}">
                <a16:creationId xmlns:a16="http://schemas.microsoft.com/office/drawing/2014/main" id="{195F4E73-BDD4-A0D8-5D9A-6101BD586AA1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7307263" y="3563938"/>
            <a:ext cx="609600" cy="4572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lnTo>
                  <a:pt x="15429" y="0"/>
                </a:lnTo>
                <a:close/>
              </a:path>
            </a:pathLst>
          </a:custGeom>
          <a:solidFill>
            <a:srgbClr val="99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7119" name="AutoShape 15">
            <a:extLst>
              <a:ext uri="{FF2B5EF4-FFF2-40B4-BE49-F238E27FC236}">
                <a16:creationId xmlns:a16="http://schemas.microsoft.com/office/drawing/2014/main" id="{117D1B94-07EE-9A02-EE33-40898D6C395A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1465263" y="5336059"/>
            <a:ext cx="2163762" cy="4572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7636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815" y="0"/>
                </a:moveTo>
                <a:lnTo>
                  <a:pt x="12030" y="7200"/>
                </a:lnTo>
                <a:lnTo>
                  <a:pt x="15116" y="7200"/>
                </a:lnTo>
                <a:lnTo>
                  <a:pt x="15116" y="17636"/>
                </a:lnTo>
                <a:lnTo>
                  <a:pt x="0" y="17636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lnTo>
                  <a:pt x="16815" y="0"/>
                </a:lnTo>
                <a:close/>
              </a:path>
            </a:pathLst>
          </a:custGeom>
          <a:solidFill>
            <a:srgbClr val="99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7120" name="AutoShape 16">
            <a:extLst>
              <a:ext uri="{FF2B5EF4-FFF2-40B4-BE49-F238E27FC236}">
                <a16:creationId xmlns:a16="http://schemas.microsoft.com/office/drawing/2014/main" id="{0042E697-243C-6D24-74E5-5E1DFAC0F9F2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3638550" y="5080471"/>
            <a:ext cx="2133600" cy="990600"/>
          </a:xfrm>
          <a:prstGeom prst="downArrowCallout">
            <a:avLst>
              <a:gd name="adj1" fmla="val 53846"/>
              <a:gd name="adj2" fmla="val 53846"/>
              <a:gd name="adj3" fmla="val 16667"/>
              <a:gd name="adj4" fmla="val 66667"/>
            </a:avLst>
          </a:prstGeom>
          <a:solidFill>
            <a:schemeClr val="bg1"/>
          </a:solidFill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Georgia" panose="02040502050405020303" pitchFamily="18" charset="0"/>
            </a:endParaRPr>
          </a:p>
        </p:txBody>
      </p:sp>
      <p:sp>
        <p:nvSpPr>
          <p:cNvPr id="47121" name="Text Box 17">
            <a:extLst>
              <a:ext uri="{FF2B5EF4-FFF2-40B4-BE49-F238E27FC236}">
                <a16:creationId xmlns:a16="http://schemas.microsoft.com/office/drawing/2014/main" id="{16A6589F-9078-3E42-2E69-A3FC094129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5613871"/>
            <a:ext cx="213042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Times New Roman" panose="02020603050405020304" pitchFamily="18" charset="0"/>
              </a:rPr>
              <a:t>Социотерапия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Times New Roman" panose="02020603050405020304" pitchFamily="18" charset="0"/>
              </a:rPr>
              <a:t>Семейная терапия</a:t>
            </a:r>
          </a:p>
        </p:txBody>
      </p:sp>
      <p:sp>
        <p:nvSpPr>
          <p:cNvPr id="47122" name="AutoShape 18">
            <a:extLst>
              <a:ext uri="{FF2B5EF4-FFF2-40B4-BE49-F238E27FC236}">
                <a16:creationId xmlns:a16="http://schemas.microsoft.com/office/drawing/2014/main" id="{2D544359-806B-4B7B-0F1A-7D41356CD08A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1728788" y="3563938"/>
            <a:ext cx="609600" cy="4572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lnTo>
                  <a:pt x="15429" y="0"/>
                </a:lnTo>
                <a:close/>
              </a:path>
            </a:pathLst>
          </a:custGeom>
          <a:solidFill>
            <a:srgbClr val="99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7123" name="Rectangle 19">
            <a:extLst>
              <a:ext uri="{FF2B5EF4-FFF2-40B4-BE49-F238E27FC236}">
                <a16:creationId xmlns:a16="http://schemas.microsoft.com/office/drawing/2014/main" id="{6B81F7E2-EB0D-DC5C-9AC9-998315551D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8624" y="3355975"/>
            <a:ext cx="1565275" cy="850429"/>
          </a:xfrm>
          <a:prstGeom prst="rect">
            <a:avLst/>
          </a:prstGeom>
          <a:solidFill>
            <a:srgbClr val="FFE1FF"/>
          </a:solidFill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</a:pPr>
            <a:endParaRPr lang="ru-RU" altLang="ru-RU" sz="1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20" name="Text Box 21">
            <a:extLst>
              <a:ext uri="{FF2B5EF4-FFF2-40B4-BE49-F238E27FC236}">
                <a16:creationId xmlns:a16="http://schemas.microsoft.com/office/drawing/2014/main" id="{15311E26-9F55-AF8B-9641-74866A6D84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300" y="350838"/>
            <a:ext cx="78851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  <a:defRPr/>
            </a:pPr>
            <a:r>
              <a:rPr lang="ru-RU" sz="28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Алгоритм терапии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  <a:defRPr/>
            </a:pPr>
            <a:r>
              <a:rPr lang="ru-RU" sz="28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депрессивных синдромов «астенического полюса»</a:t>
            </a:r>
          </a:p>
        </p:txBody>
      </p:sp>
      <p:sp>
        <p:nvSpPr>
          <p:cNvPr id="47125" name="AutoShape 22">
            <a:extLst>
              <a:ext uri="{FF2B5EF4-FFF2-40B4-BE49-F238E27FC236}">
                <a16:creationId xmlns:a16="http://schemas.microsoft.com/office/drawing/2014/main" id="{BD47840A-8045-37CB-B53C-B94E70F535C3}"/>
              </a:ext>
            </a:extLst>
          </p:cNvPr>
          <p:cNvSpPr>
            <a:spLocks noChangeArrowheads="1"/>
          </p:cNvSpPr>
          <p:nvPr/>
        </p:nvSpPr>
        <p:spPr bwMode="auto">
          <a:xfrm rot="10800000" flipH="1" flipV="1">
            <a:off x="5799138" y="5151909"/>
            <a:ext cx="2163762" cy="4572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7636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815" y="0"/>
                </a:moveTo>
                <a:lnTo>
                  <a:pt x="12030" y="7200"/>
                </a:lnTo>
                <a:lnTo>
                  <a:pt x="15116" y="7200"/>
                </a:lnTo>
                <a:lnTo>
                  <a:pt x="15116" y="17636"/>
                </a:lnTo>
                <a:lnTo>
                  <a:pt x="0" y="17636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lnTo>
                  <a:pt x="16815" y="0"/>
                </a:lnTo>
                <a:close/>
              </a:path>
            </a:pathLst>
          </a:custGeom>
          <a:solidFill>
            <a:srgbClr val="99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19E14B71-79C4-CF72-FA9B-91D1A2850DE7}"/>
              </a:ext>
            </a:extLst>
          </p:cNvPr>
          <p:cNvSpPr/>
          <p:nvPr/>
        </p:nvSpPr>
        <p:spPr>
          <a:xfrm>
            <a:off x="2700338" y="4343871"/>
            <a:ext cx="4319587" cy="1008063"/>
          </a:xfrm>
          <a:prstGeom prst="rect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dirty="0" err="1"/>
              <a:t>Бензодиазепиновый</a:t>
            </a:r>
            <a:r>
              <a:rPr lang="ru-RU" dirty="0"/>
              <a:t> «мостик»?</a:t>
            </a:r>
          </a:p>
        </p:txBody>
      </p:sp>
      <p:sp>
        <p:nvSpPr>
          <p:cNvPr id="47127" name="Прямоугольник 1">
            <a:extLst>
              <a:ext uri="{FF2B5EF4-FFF2-40B4-BE49-F238E27FC236}">
                <a16:creationId xmlns:a16="http://schemas.microsoft.com/office/drawing/2014/main" id="{464CD425-93E2-1289-F0EA-C95CE236C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9722" y="6410633"/>
            <a:ext cx="24685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800" dirty="0">
                <a:latin typeface="Liberation Serif"/>
                <a:cs typeface="Calibri" panose="020F0502020204030204" pitchFamily="34" charset="0"/>
              </a:rPr>
              <a:t>Реверчук И.В., Лекции по психоневрологии, 2019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800" dirty="0">
              <a:latin typeface="Georgia" panose="02040502050405020303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B30870-F6E1-DB55-26AD-E7F7C9087ED3}"/>
              </a:ext>
            </a:extLst>
          </p:cNvPr>
          <p:cNvSpPr txBox="1"/>
          <p:nvPr/>
        </p:nvSpPr>
        <p:spPr>
          <a:xfrm>
            <a:off x="5399892" y="3454178"/>
            <a:ext cx="1782737" cy="6796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Эсциталопрам</a:t>
            </a:r>
            <a:r>
              <a:rPr lang="ru-RU" altLang="ru-RU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10-20 мг 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6 </a:t>
            </a:r>
            <a:r>
              <a:rPr lang="ru-RU" altLang="ru-RU" sz="1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мес</a:t>
            </a:r>
            <a:endParaRPr lang="ru-RU" altLang="ru-RU" sz="1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BE74F6-4AC9-64FC-3AAA-E5677925A9A2}"/>
              </a:ext>
            </a:extLst>
          </p:cNvPr>
          <p:cNvSpPr txBox="1"/>
          <p:nvPr/>
        </p:nvSpPr>
        <p:spPr>
          <a:xfrm>
            <a:off x="8162206" y="6657702"/>
            <a:ext cx="827584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" b="0" i="0" dirty="0">
                <a:effectLst/>
                <a:latin typeface="Lato" panose="020F0502020204030203" pitchFamily="34" charset="0"/>
              </a:rPr>
              <a:t>RUS1288642 (v1.0)</a:t>
            </a:r>
            <a:endParaRPr lang="ru-RU" sz="500" dirty="0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F67D37F0-8EA8-0C2E-0BF1-4D0D60CA04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990668" y="6612374"/>
            <a:ext cx="2103437" cy="16158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47688" indent="-27305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822325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096963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3716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28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86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743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2004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fld id="{64C7EE9B-F55C-4BDA-9491-8EF664EB9937}" type="slidenum">
              <a:rPr lang="ru-RU" altLang="ru-RU" sz="1050" smtClean="0">
                <a:solidFill>
                  <a:srgbClr val="898989"/>
                </a:solidFill>
              </a:rPr>
              <a:pPr algn="r">
                <a:spcBef>
                  <a:spcPct val="0"/>
                </a:spcBef>
                <a:buClrTx/>
                <a:buSzTx/>
                <a:buFontTx/>
                <a:buNone/>
              </a:pPr>
              <a:t>59</a:t>
            </a:fld>
            <a:endParaRPr lang="ru-RU" altLang="ru-RU" sz="1050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 spd="slow">
    <p:blinds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A58F34A9-E604-46C9-789A-C40ADE8365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8160"/>
            <a:ext cx="8229600" cy="990600"/>
          </a:xfrm>
        </p:spPr>
        <p:txBody>
          <a:bodyPr/>
          <a:lstStyle/>
          <a:p>
            <a:pPr algn="ctr" eaLnBrk="1" hangingPunct="1">
              <a:lnSpc>
                <a:spcPct val="75000"/>
              </a:lnSpc>
              <a:defRPr/>
            </a:pPr>
            <a:r>
              <a:rPr lang="ru-RU" sz="3200" b="0" dirty="0">
                <a:solidFill>
                  <a:srgbClr val="FF0000"/>
                </a:solidFill>
                <a:cs typeface="Times New Roman" pitchFamily="18" charset="0"/>
              </a:rPr>
              <a:t>К числу основных пограничны</a:t>
            </a:r>
            <a:r>
              <a:rPr lang="ru-RU" sz="3200" b="0" dirty="0">
                <a:solidFill>
                  <a:srgbClr val="FF0000"/>
                </a:solidFill>
              </a:rPr>
              <a:t>х</a:t>
            </a:r>
            <a:r>
              <a:rPr lang="ru-RU" sz="3200" b="0" dirty="0">
                <a:solidFill>
                  <a:srgbClr val="FF0000"/>
                </a:solidFill>
                <a:cs typeface="Times New Roman" pitchFamily="18" charset="0"/>
              </a:rPr>
              <a:t> расстройств в соответствии с МКБ-10 относятся</a:t>
            </a:r>
            <a:endParaRPr lang="en-US" sz="3200" b="0" dirty="0">
              <a:solidFill>
                <a:srgbClr val="FF0000"/>
              </a:solidFill>
            </a:endParaRP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5151795E-C78C-D8BC-57AD-AB577CAE68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340768"/>
            <a:ext cx="8686800" cy="45259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SzPct val="120000"/>
              <a:buFont typeface="Wingdings" panose="05000000000000000000" pitchFamily="2" charset="2"/>
              <a:buChar char="ü"/>
            </a:pPr>
            <a:r>
              <a:rPr lang="ru-RU" altLang="ru-RU" sz="2000" b="1" i="1" u="sng" dirty="0">
                <a:solidFill>
                  <a:srgbClr val="002060"/>
                </a:solidFill>
              </a:rPr>
              <a:t>Реакции </a:t>
            </a:r>
            <a:endParaRPr lang="ru-RU" altLang="ru-RU" sz="2000" b="1" dirty="0">
              <a:solidFill>
                <a:srgbClr val="002060"/>
              </a:solidFill>
            </a:endParaRPr>
          </a:p>
          <a:p>
            <a:pPr eaLnBrk="1" hangingPunct="1">
              <a:lnSpc>
                <a:spcPct val="80000"/>
              </a:lnSpc>
              <a:buSzPct val="120000"/>
              <a:buFont typeface="Wingdings" panose="05000000000000000000" pitchFamily="2" charset="2"/>
              <a:buChar char="ü"/>
            </a:pPr>
            <a:r>
              <a:rPr lang="ru-RU" altLang="ru-RU" sz="2000" b="1" dirty="0">
                <a:solidFill>
                  <a:srgbClr val="FF0000"/>
                </a:solidFill>
              </a:rPr>
              <a:t>Реакция на тяжелый стресс и нарушения адаптации (</a:t>
            </a:r>
            <a:r>
              <a:rPr lang="en-US" altLang="ru-RU" sz="2000" b="1" dirty="0">
                <a:solidFill>
                  <a:srgbClr val="FF0000"/>
                </a:solidFill>
              </a:rPr>
              <a:t>F</a:t>
            </a:r>
            <a:r>
              <a:rPr lang="ru-RU" altLang="ru-RU" sz="2000" b="1" dirty="0">
                <a:solidFill>
                  <a:srgbClr val="FF0000"/>
                </a:solidFill>
              </a:rPr>
              <a:t> – 43),</a:t>
            </a:r>
          </a:p>
          <a:p>
            <a:pPr eaLnBrk="1" hangingPunct="1">
              <a:lnSpc>
                <a:spcPct val="80000"/>
              </a:lnSpc>
              <a:buSzPct val="120000"/>
              <a:buFont typeface="Wingdings" panose="05000000000000000000" pitchFamily="2" charset="2"/>
              <a:buChar char="ü"/>
            </a:pPr>
            <a:r>
              <a:rPr lang="ru-RU" altLang="ru-RU" sz="2000" b="1" dirty="0">
                <a:solidFill>
                  <a:srgbClr val="FF0000"/>
                </a:solidFill>
              </a:rPr>
              <a:t>в том числе</a:t>
            </a:r>
            <a:r>
              <a:rPr lang="ru-RU" altLang="ru-RU" sz="2000" b="1" dirty="0">
                <a:solidFill>
                  <a:srgbClr val="002060"/>
                </a:solidFill>
              </a:rPr>
              <a:t>:</a:t>
            </a:r>
          </a:p>
          <a:p>
            <a:pPr eaLnBrk="1" hangingPunct="1">
              <a:lnSpc>
                <a:spcPct val="80000"/>
              </a:lnSpc>
              <a:buSzPct val="120000"/>
              <a:buFont typeface="Wingdings" panose="05000000000000000000" pitchFamily="2" charset="2"/>
              <a:buChar char="ü"/>
            </a:pPr>
            <a:r>
              <a:rPr lang="ru-RU" altLang="ru-RU" sz="2000" b="1" dirty="0">
                <a:solidFill>
                  <a:srgbClr val="002060"/>
                </a:solidFill>
              </a:rPr>
              <a:t>- острая реакция на стресс (</a:t>
            </a:r>
            <a:r>
              <a:rPr lang="en-US" altLang="ru-RU" sz="2000" b="1" dirty="0">
                <a:solidFill>
                  <a:srgbClr val="002060"/>
                </a:solidFill>
              </a:rPr>
              <a:t>F</a:t>
            </a:r>
            <a:r>
              <a:rPr lang="ru-RU" altLang="ru-RU" sz="2000" b="1" dirty="0">
                <a:solidFill>
                  <a:srgbClr val="002060"/>
                </a:solidFill>
              </a:rPr>
              <a:t> – 43.0);</a:t>
            </a:r>
          </a:p>
          <a:p>
            <a:pPr eaLnBrk="1" hangingPunct="1">
              <a:lnSpc>
                <a:spcPct val="80000"/>
              </a:lnSpc>
              <a:buSzPct val="120000"/>
              <a:buFont typeface="Wingdings" panose="05000000000000000000" pitchFamily="2" charset="2"/>
              <a:buChar char="ü"/>
            </a:pPr>
            <a:r>
              <a:rPr lang="ru-RU" altLang="ru-RU" sz="2000" b="1" dirty="0">
                <a:solidFill>
                  <a:srgbClr val="002060"/>
                </a:solidFill>
              </a:rPr>
              <a:t>- расстройство приспособительных реакций (</a:t>
            </a:r>
            <a:r>
              <a:rPr lang="en-US" altLang="ru-RU" sz="2000" b="1" dirty="0">
                <a:solidFill>
                  <a:srgbClr val="002060"/>
                </a:solidFill>
              </a:rPr>
              <a:t>F</a:t>
            </a:r>
            <a:r>
              <a:rPr lang="ru-RU" altLang="ru-RU" sz="2000" b="1" dirty="0">
                <a:solidFill>
                  <a:srgbClr val="002060"/>
                </a:solidFill>
              </a:rPr>
              <a:t> – 43.2), </a:t>
            </a:r>
          </a:p>
          <a:p>
            <a:pPr eaLnBrk="1" hangingPunct="1">
              <a:lnSpc>
                <a:spcPct val="80000"/>
              </a:lnSpc>
              <a:buSzPct val="120000"/>
              <a:buFont typeface="Wingdings" panose="05000000000000000000" pitchFamily="2" charset="2"/>
              <a:buChar char="ü"/>
            </a:pPr>
            <a:r>
              <a:rPr lang="ru-RU" altLang="ru-RU" sz="2000" b="1" dirty="0">
                <a:solidFill>
                  <a:srgbClr val="002060"/>
                </a:solidFill>
              </a:rPr>
              <a:t>включающее:</a:t>
            </a:r>
          </a:p>
          <a:p>
            <a:pPr eaLnBrk="1" hangingPunct="1">
              <a:lnSpc>
                <a:spcPct val="80000"/>
              </a:lnSpc>
              <a:buSzPct val="120000"/>
              <a:buFont typeface="Wingdings" panose="05000000000000000000" pitchFamily="2" charset="2"/>
              <a:buChar char="ü"/>
            </a:pPr>
            <a:r>
              <a:rPr lang="ru-RU" altLang="ru-RU" sz="2000" b="1" dirty="0">
                <a:solidFill>
                  <a:srgbClr val="002060"/>
                </a:solidFill>
              </a:rPr>
              <a:t>- кратковременную депрессивную реакцию (</a:t>
            </a:r>
            <a:r>
              <a:rPr lang="en-US" altLang="ru-RU" sz="2000" b="1" dirty="0">
                <a:solidFill>
                  <a:srgbClr val="002060"/>
                </a:solidFill>
              </a:rPr>
              <a:t>F</a:t>
            </a:r>
            <a:r>
              <a:rPr lang="ru-RU" altLang="ru-RU" sz="2000" b="1" dirty="0">
                <a:solidFill>
                  <a:srgbClr val="002060"/>
                </a:solidFill>
              </a:rPr>
              <a:t> – 43.20),</a:t>
            </a:r>
          </a:p>
          <a:p>
            <a:pPr eaLnBrk="1" hangingPunct="1">
              <a:lnSpc>
                <a:spcPct val="80000"/>
              </a:lnSpc>
              <a:buSzPct val="120000"/>
              <a:buFont typeface="Wingdings" panose="05000000000000000000" pitchFamily="2" charset="2"/>
              <a:buChar char="ü"/>
            </a:pPr>
            <a:r>
              <a:rPr lang="ru-RU" altLang="ru-RU" sz="2000" b="1" dirty="0">
                <a:solidFill>
                  <a:srgbClr val="002060"/>
                </a:solidFill>
              </a:rPr>
              <a:t>- пролонгированную депрессивную реакцию (</a:t>
            </a:r>
            <a:r>
              <a:rPr lang="en-US" altLang="ru-RU" sz="2000" b="1" dirty="0">
                <a:solidFill>
                  <a:srgbClr val="002060"/>
                </a:solidFill>
              </a:rPr>
              <a:t>F</a:t>
            </a:r>
            <a:r>
              <a:rPr lang="ru-RU" altLang="ru-RU" sz="2000" b="1" dirty="0">
                <a:solidFill>
                  <a:srgbClr val="002060"/>
                </a:solidFill>
              </a:rPr>
              <a:t> – 43.21),</a:t>
            </a:r>
          </a:p>
          <a:p>
            <a:pPr eaLnBrk="1" hangingPunct="1">
              <a:lnSpc>
                <a:spcPct val="80000"/>
              </a:lnSpc>
              <a:buSzPct val="120000"/>
              <a:buFont typeface="Wingdings" panose="05000000000000000000" pitchFamily="2" charset="2"/>
              <a:buChar char="ü"/>
            </a:pPr>
            <a:r>
              <a:rPr lang="ru-RU" altLang="ru-RU" sz="2000" b="1" dirty="0">
                <a:solidFill>
                  <a:srgbClr val="002060"/>
                </a:solidFill>
              </a:rPr>
              <a:t>- смешанную тревожную и депрессивную реакцию </a:t>
            </a:r>
          </a:p>
          <a:p>
            <a:pPr eaLnBrk="1" hangingPunct="1">
              <a:lnSpc>
                <a:spcPct val="80000"/>
              </a:lnSpc>
              <a:buSzPct val="120000"/>
              <a:buFont typeface="Wingdings" panose="05000000000000000000" pitchFamily="2" charset="2"/>
              <a:buChar char="ü"/>
            </a:pPr>
            <a:r>
              <a:rPr lang="ru-RU" altLang="ru-RU" sz="2000" b="1" dirty="0">
                <a:solidFill>
                  <a:srgbClr val="002060"/>
                </a:solidFill>
              </a:rPr>
              <a:t>(</a:t>
            </a:r>
            <a:r>
              <a:rPr lang="en-US" altLang="ru-RU" sz="2000" b="1" dirty="0">
                <a:solidFill>
                  <a:srgbClr val="002060"/>
                </a:solidFill>
              </a:rPr>
              <a:t>F</a:t>
            </a:r>
            <a:r>
              <a:rPr lang="ru-RU" altLang="ru-RU" sz="2000" b="1" dirty="0">
                <a:solidFill>
                  <a:srgbClr val="002060"/>
                </a:solidFill>
              </a:rPr>
              <a:t> – 43.22),</a:t>
            </a:r>
          </a:p>
          <a:p>
            <a:pPr eaLnBrk="1" hangingPunct="1">
              <a:lnSpc>
                <a:spcPct val="80000"/>
              </a:lnSpc>
              <a:buSzPct val="120000"/>
              <a:buFont typeface="Wingdings" panose="05000000000000000000" pitchFamily="2" charset="2"/>
              <a:buChar char="ü"/>
            </a:pPr>
            <a:r>
              <a:rPr lang="ru-RU" altLang="ru-RU" sz="2000" b="1" dirty="0">
                <a:solidFill>
                  <a:srgbClr val="002060"/>
                </a:solidFill>
              </a:rPr>
              <a:t>- реакцию горя, соответствующую </a:t>
            </a:r>
            <a:r>
              <a:rPr lang="ru-RU" altLang="ru-RU" sz="2000" b="1" dirty="0" err="1">
                <a:solidFill>
                  <a:srgbClr val="002060"/>
                </a:solidFill>
              </a:rPr>
              <a:t>культуральному</a:t>
            </a:r>
            <a:r>
              <a:rPr lang="ru-RU" altLang="ru-RU" sz="2000" b="1" dirty="0">
                <a:solidFill>
                  <a:srgbClr val="002060"/>
                </a:solidFill>
              </a:rPr>
              <a:t> уровню человека не превышающую 6 мес. (относится к числу «физиологических реакций» (</a:t>
            </a:r>
            <a:r>
              <a:rPr lang="en-US" altLang="ru-RU" sz="2000" b="1" dirty="0">
                <a:solidFill>
                  <a:srgbClr val="002060"/>
                </a:solidFill>
              </a:rPr>
              <a:t>Z</a:t>
            </a:r>
            <a:r>
              <a:rPr lang="ru-RU" altLang="ru-RU" sz="2000" b="1" dirty="0">
                <a:solidFill>
                  <a:srgbClr val="002060"/>
                </a:solidFill>
              </a:rPr>
              <a:t> – 71),</a:t>
            </a:r>
          </a:p>
          <a:p>
            <a:pPr eaLnBrk="1" hangingPunct="1">
              <a:lnSpc>
                <a:spcPct val="80000"/>
              </a:lnSpc>
              <a:buSzPct val="120000"/>
              <a:buFont typeface="Wingdings" panose="05000000000000000000" pitchFamily="2" charset="2"/>
              <a:buChar char="ü"/>
            </a:pPr>
            <a:r>
              <a:rPr lang="ru-RU" altLang="ru-RU" sz="2000" b="1" dirty="0">
                <a:solidFill>
                  <a:srgbClr val="002060"/>
                </a:solidFill>
              </a:rPr>
              <a:t>- реакцию с преобладанием нарушения поведения (</a:t>
            </a:r>
            <a:r>
              <a:rPr lang="en-US" altLang="ru-RU" sz="2000" b="1" dirty="0">
                <a:solidFill>
                  <a:srgbClr val="002060"/>
                </a:solidFill>
              </a:rPr>
              <a:t>F</a:t>
            </a:r>
            <a:r>
              <a:rPr lang="ru-RU" altLang="ru-RU" sz="2000" b="1" dirty="0">
                <a:solidFill>
                  <a:srgbClr val="002060"/>
                </a:solidFill>
              </a:rPr>
              <a:t> – 43.24);</a:t>
            </a:r>
          </a:p>
          <a:p>
            <a:pPr eaLnBrk="1" hangingPunct="1">
              <a:lnSpc>
                <a:spcPct val="80000"/>
              </a:lnSpc>
              <a:buSzPct val="120000"/>
              <a:buFont typeface="Wingdings" panose="05000000000000000000" pitchFamily="2" charset="2"/>
              <a:buChar char="ü"/>
            </a:pPr>
            <a:r>
              <a:rPr lang="ru-RU" altLang="ru-RU" sz="2000" b="1" dirty="0">
                <a:solidFill>
                  <a:srgbClr val="002060"/>
                </a:solidFill>
              </a:rPr>
              <a:t>- </a:t>
            </a:r>
            <a:r>
              <a:rPr lang="ru-RU" altLang="ru-RU" sz="2000" b="1" dirty="0" err="1">
                <a:solidFill>
                  <a:srgbClr val="002060"/>
                </a:solidFill>
              </a:rPr>
              <a:t>нозогенные</a:t>
            </a:r>
            <a:r>
              <a:rPr lang="ru-RU" altLang="ru-RU" sz="2000" b="1" dirty="0">
                <a:solidFill>
                  <a:srgbClr val="002060"/>
                </a:solidFill>
              </a:rPr>
              <a:t> реакции (</a:t>
            </a:r>
            <a:r>
              <a:rPr lang="en-US" altLang="ru-RU" sz="2000" b="1" dirty="0">
                <a:solidFill>
                  <a:srgbClr val="002060"/>
                </a:solidFill>
              </a:rPr>
              <a:t>F</a:t>
            </a:r>
            <a:r>
              <a:rPr lang="ru-RU" altLang="ru-RU" sz="2000" b="1" dirty="0">
                <a:solidFill>
                  <a:srgbClr val="002060"/>
                </a:solidFill>
              </a:rPr>
              <a:t> – 43.8) </a:t>
            </a:r>
            <a:endParaRPr lang="en-US" altLang="ru-RU" sz="2000" b="1" dirty="0">
              <a:solidFill>
                <a:srgbClr val="002060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5B50910-990D-BF3C-4859-C0D8719BB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568" y="6349007"/>
            <a:ext cx="57606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800" dirty="0">
                <a:latin typeface="Liberation Serif"/>
                <a:cs typeface="Calibri" panose="020F0502020204030204" pitchFamily="34" charset="0"/>
              </a:rPr>
              <a:t>МКБ-10 – Международная классификация болезней 10-го пересмотра. </a:t>
            </a:r>
            <a:r>
              <a:rPr lang="en-US" altLang="ru-RU" sz="800" dirty="0">
                <a:latin typeface="Liberation Serif"/>
                <a:cs typeface="Calibri" panose="020F0502020204030204" pitchFamily="34" charset="0"/>
              </a:rPr>
              <a:t>https://mkb-10.com/</a:t>
            </a:r>
            <a:r>
              <a:rPr lang="ru-RU" altLang="ru-RU" sz="800" dirty="0">
                <a:latin typeface="Liberation Serif"/>
                <a:cs typeface="Calibri" panose="020F0502020204030204" pitchFamily="34" charset="0"/>
              </a:rPr>
              <a:t>Дата обращения: 03.09.2023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800" dirty="0" err="1">
                <a:latin typeface="Liberation Serif"/>
                <a:cs typeface="Calibri" panose="020F0502020204030204" pitchFamily="34" charset="0"/>
              </a:rPr>
              <a:t>Реверчук</a:t>
            </a:r>
            <a:r>
              <a:rPr lang="ru-RU" altLang="ru-RU" sz="800" dirty="0">
                <a:latin typeface="Liberation Serif"/>
                <a:cs typeface="Calibri" panose="020F0502020204030204" pitchFamily="34" charset="0"/>
              </a:rPr>
              <a:t> И.В., Лекции по психоневрологии, 2019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800" dirty="0">
              <a:latin typeface="Georgia" panose="02040502050405020303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83A8A1-DACF-390A-9819-6BF73D72BB2B}"/>
              </a:ext>
            </a:extLst>
          </p:cNvPr>
          <p:cNvSpPr txBox="1"/>
          <p:nvPr/>
        </p:nvSpPr>
        <p:spPr>
          <a:xfrm>
            <a:off x="8316416" y="6721475"/>
            <a:ext cx="827584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" b="0" i="0" dirty="0">
                <a:effectLst/>
                <a:latin typeface="Lato" panose="020F0502020204030203" pitchFamily="34" charset="0"/>
              </a:rPr>
              <a:t>RUS1288642 (v1.0)</a:t>
            </a:r>
            <a:endParaRPr lang="ru-RU" sz="500" dirty="0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CAA3E635-00F5-C511-160C-5DAAA0B16C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838352" y="6478701"/>
            <a:ext cx="2103437" cy="16158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47688" indent="-27305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822325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096963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3716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28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86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743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2004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fld id="{64C7EE9B-F55C-4BDA-9491-8EF664EB9937}" type="slidenum">
              <a:rPr lang="ru-RU" altLang="ru-RU" sz="1050" smtClean="0">
                <a:solidFill>
                  <a:srgbClr val="898989"/>
                </a:solidFill>
              </a:rPr>
              <a:pPr algn="r">
                <a:spcBef>
                  <a:spcPct val="0"/>
                </a:spcBef>
                <a:buClrTx/>
                <a:buSzTx/>
                <a:buFontTx/>
                <a:buNone/>
              </a:pPr>
              <a:t>6</a:t>
            </a:fld>
            <a:endParaRPr lang="ru-RU" altLang="ru-RU" sz="1050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5596170"/>
            <a:ext cx="9144000" cy="1176655"/>
          </a:xfrm>
          <a:prstGeom prst="rect">
            <a:avLst/>
          </a:prstGeom>
        </p:spPr>
        <p:txBody>
          <a:bodyPr vert="horz" wrap="square" lIns="0" tIns="86360" rIns="0" bIns="0" rtlCol="0">
            <a:spAutoFit/>
          </a:bodyPr>
          <a:lstStyle/>
          <a:p>
            <a:pPr marL="74295" marR="8909050">
              <a:lnSpc>
                <a:spcPts val="1420"/>
              </a:lnSpc>
              <a:spcBef>
                <a:spcPts val="680"/>
              </a:spcBef>
            </a:pPr>
            <a:r>
              <a:rPr sz="1200" spc="-5" dirty="0">
                <a:latin typeface="Calibri"/>
                <a:cs typeface="Calibri"/>
              </a:rPr>
              <a:t>FEV </a:t>
            </a:r>
            <a:r>
              <a:rPr sz="1200" dirty="0">
                <a:latin typeface="Calibri"/>
                <a:cs typeface="Calibri"/>
              </a:rPr>
              <a:t>RU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131052" y="3893820"/>
            <a:ext cx="2086355" cy="11993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403085" y="4259579"/>
            <a:ext cx="1542415" cy="5600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270" algn="ctr">
              <a:lnSpc>
                <a:spcPct val="100000"/>
              </a:lnSpc>
            </a:pPr>
            <a:r>
              <a:rPr sz="1200" spc="-15" dirty="0">
                <a:solidFill>
                  <a:srgbClr val="404040"/>
                </a:solidFill>
                <a:latin typeface="Arial"/>
                <a:cs typeface="Arial"/>
              </a:rPr>
              <a:t>Улучшение  </a:t>
            </a:r>
            <a:r>
              <a:rPr sz="1200" dirty="0">
                <a:solidFill>
                  <a:srgbClr val="404040"/>
                </a:solidFill>
                <a:latin typeface="Arial"/>
                <a:cs typeface="Arial"/>
              </a:rPr>
              <a:t>когнитивной</a:t>
            </a:r>
            <a:r>
              <a:rPr sz="1200" spc="-6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404040"/>
                </a:solidFill>
                <a:latin typeface="Arial"/>
                <a:cs typeface="Arial"/>
              </a:rPr>
              <a:t>функции  </a:t>
            </a:r>
            <a:r>
              <a:rPr sz="1200" dirty="0">
                <a:solidFill>
                  <a:srgbClr val="404040"/>
                </a:solidFill>
                <a:latin typeface="Arial"/>
                <a:cs typeface="Arial"/>
              </a:rPr>
              <a:t>при</a:t>
            </a:r>
            <a:r>
              <a:rPr sz="1200" spc="-8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404040"/>
                </a:solidFill>
                <a:latin typeface="Arial"/>
                <a:cs typeface="Arial"/>
              </a:rPr>
              <a:t>депрессии</a:t>
            </a:r>
            <a:r>
              <a:rPr sz="1200" baseline="24305" dirty="0">
                <a:solidFill>
                  <a:srgbClr val="404040"/>
                </a:solidFill>
                <a:latin typeface="Arial"/>
                <a:cs typeface="Arial"/>
              </a:rPr>
              <a:t>4,5</a:t>
            </a:r>
            <a:endParaRPr sz="1200" baseline="24305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517391" y="3893820"/>
            <a:ext cx="2087880" cy="11993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021073" y="4351020"/>
            <a:ext cx="1080135" cy="3771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200" spc="-5" dirty="0">
                <a:solidFill>
                  <a:srgbClr val="404040"/>
                </a:solidFill>
                <a:latin typeface="Arial"/>
                <a:cs typeface="Arial"/>
              </a:rPr>
              <a:t>Но</a:t>
            </a:r>
            <a:r>
              <a:rPr sz="1200" dirty="0">
                <a:solidFill>
                  <a:srgbClr val="404040"/>
                </a:solidFill>
                <a:latin typeface="Arial"/>
                <a:cs typeface="Arial"/>
              </a:rPr>
              <a:t>рм</a:t>
            </a:r>
            <a:r>
              <a:rPr sz="1200" spc="5" dirty="0">
                <a:solidFill>
                  <a:srgbClr val="404040"/>
                </a:solidFill>
                <a:latin typeface="Arial"/>
                <a:cs typeface="Arial"/>
              </a:rPr>
              <a:t>а</a:t>
            </a:r>
            <a:r>
              <a:rPr sz="1200" spc="-10" dirty="0">
                <a:solidFill>
                  <a:srgbClr val="404040"/>
                </a:solidFill>
                <a:latin typeface="Arial"/>
                <a:cs typeface="Arial"/>
              </a:rPr>
              <a:t>л</a:t>
            </a:r>
            <a:r>
              <a:rPr sz="1200" dirty="0">
                <a:solidFill>
                  <a:srgbClr val="404040"/>
                </a:solidFill>
                <a:latin typeface="Arial"/>
                <a:cs typeface="Arial"/>
              </a:rPr>
              <a:t>из</a:t>
            </a:r>
            <a:r>
              <a:rPr sz="1200" spc="-5" dirty="0">
                <a:solidFill>
                  <a:srgbClr val="404040"/>
                </a:solidFill>
                <a:latin typeface="Arial"/>
                <a:cs typeface="Arial"/>
              </a:rPr>
              <a:t>ац</a:t>
            </a:r>
            <a:r>
              <a:rPr sz="1200" dirty="0">
                <a:solidFill>
                  <a:srgbClr val="404040"/>
                </a:solidFill>
                <a:latin typeface="Arial"/>
                <a:cs typeface="Arial"/>
              </a:rPr>
              <a:t>ия</a:t>
            </a:r>
            <a:endParaRPr sz="1200" dirty="0">
              <a:latin typeface="Arial"/>
              <a:cs typeface="Arial"/>
            </a:endParaRPr>
          </a:p>
          <a:p>
            <a:pPr marL="635" algn="ctr">
              <a:lnSpc>
                <a:spcPct val="100000"/>
              </a:lnSpc>
            </a:pPr>
            <a:r>
              <a:rPr sz="1200" spc="-10" dirty="0" err="1">
                <a:solidFill>
                  <a:srgbClr val="404040"/>
                </a:solidFill>
                <a:latin typeface="Arial"/>
                <a:cs typeface="Arial"/>
              </a:rPr>
              <a:t>ночного</a:t>
            </a:r>
            <a:r>
              <a:rPr sz="1200" spc="-1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200" dirty="0" err="1">
                <a:solidFill>
                  <a:srgbClr val="404040"/>
                </a:solidFill>
                <a:latin typeface="Arial"/>
                <a:cs typeface="Arial"/>
              </a:rPr>
              <a:t>сна</a:t>
            </a:r>
            <a:r>
              <a:rPr lang="ru-RU" sz="1200" baseline="24305" dirty="0">
                <a:solidFill>
                  <a:srgbClr val="404040"/>
                </a:solidFill>
                <a:latin typeface="Arial"/>
                <a:cs typeface="Arial"/>
              </a:rPr>
              <a:t>6</a:t>
            </a:r>
            <a:endParaRPr sz="1200" baseline="24305" dirty="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915924" y="3893820"/>
            <a:ext cx="2086356" cy="1257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200708" y="4076700"/>
            <a:ext cx="1515110" cy="9258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1295" marR="193675" algn="ctr">
              <a:lnSpc>
                <a:spcPct val="100000"/>
              </a:lnSpc>
            </a:pPr>
            <a:r>
              <a:rPr sz="1200" spc="5" dirty="0">
                <a:solidFill>
                  <a:srgbClr val="404040"/>
                </a:solidFill>
                <a:latin typeface="Arial"/>
                <a:cs typeface="Arial"/>
              </a:rPr>
              <a:t>Высокая  </a:t>
            </a:r>
            <a:r>
              <a:rPr sz="1200" dirty="0">
                <a:solidFill>
                  <a:srgbClr val="404040"/>
                </a:solidFill>
                <a:latin typeface="Arial"/>
                <a:cs typeface="Arial"/>
              </a:rPr>
              <a:t>э</a:t>
            </a:r>
            <a:r>
              <a:rPr sz="1200" spc="-5" dirty="0">
                <a:solidFill>
                  <a:srgbClr val="404040"/>
                </a:solidFill>
                <a:latin typeface="Arial"/>
                <a:cs typeface="Arial"/>
              </a:rPr>
              <a:t>ффе</a:t>
            </a:r>
            <a:r>
              <a:rPr sz="1200" spc="10" dirty="0">
                <a:solidFill>
                  <a:srgbClr val="404040"/>
                </a:solidFill>
                <a:latin typeface="Arial"/>
                <a:cs typeface="Arial"/>
              </a:rPr>
              <a:t>к</a:t>
            </a:r>
            <a:r>
              <a:rPr sz="1200" dirty="0">
                <a:solidFill>
                  <a:srgbClr val="404040"/>
                </a:solidFill>
                <a:latin typeface="Arial"/>
                <a:cs typeface="Arial"/>
              </a:rPr>
              <a:t>ти</a:t>
            </a:r>
            <a:r>
              <a:rPr sz="1200" spc="-5" dirty="0">
                <a:solidFill>
                  <a:srgbClr val="404040"/>
                </a:solidFill>
                <a:latin typeface="Arial"/>
                <a:cs typeface="Arial"/>
              </a:rPr>
              <a:t>в</a:t>
            </a:r>
            <a:r>
              <a:rPr sz="1200" spc="-10" dirty="0">
                <a:solidFill>
                  <a:srgbClr val="404040"/>
                </a:solidFill>
                <a:latin typeface="Arial"/>
                <a:cs typeface="Arial"/>
              </a:rPr>
              <a:t>н</a:t>
            </a:r>
            <a:r>
              <a:rPr sz="1200" spc="-5" dirty="0">
                <a:solidFill>
                  <a:srgbClr val="404040"/>
                </a:solidFill>
                <a:latin typeface="Arial"/>
                <a:cs typeface="Arial"/>
              </a:rPr>
              <a:t>о</a:t>
            </a:r>
            <a:r>
              <a:rPr sz="1200" dirty="0">
                <a:solidFill>
                  <a:srgbClr val="404040"/>
                </a:solidFill>
                <a:latin typeface="Arial"/>
                <a:cs typeface="Arial"/>
              </a:rPr>
              <a:t>сть</a:t>
            </a:r>
            <a:endParaRPr sz="1200" dirty="0">
              <a:latin typeface="Arial"/>
              <a:cs typeface="Arial"/>
            </a:endParaRPr>
          </a:p>
          <a:p>
            <a:pPr marL="12065" marR="5080" algn="ctr">
              <a:lnSpc>
                <a:spcPct val="100000"/>
              </a:lnSpc>
            </a:pPr>
            <a:r>
              <a:rPr sz="1200" spc="-5" dirty="0">
                <a:solidFill>
                  <a:srgbClr val="404040"/>
                </a:solidFill>
                <a:latin typeface="Arial"/>
                <a:cs typeface="Arial"/>
              </a:rPr>
              <a:t>в терапии</a:t>
            </a:r>
            <a:r>
              <a:rPr sz="1200" spc="-9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404040"/>
                </a:solidFill>
                <a:latin typeface="Arial"/>
                <a:cs typeface="Arial"/>
              </a:rPr>
              <a:t>депрессий  </a:t>
            </a:r>
            <a:r>
              <a:rPr sz="1200" spc="-10" dirty="0">
                <a:solidFill>
                  <a:srgbClr val="404040"/>
                </a:solidFill>
                <a:latin typeface="Arial"/>
                <a:cs typeface="Arial"/>
              </a:rPr>
              <a:t>различного</a:t>
            </a:r>
            <a:r>
              <a:rPr sz="1200" spc="-7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404040"/>
                </a:solidFill>
                <a:latin typeface="Arial"/>
                <a:cs typeface="Arial"/>
              </a:rPr>
              <a:t>генеза</a:t>
            </a:r>
            <a:endParaRPr sz="1200" dirty="0">
              <a:latin typeface="Arial"/>
              <a:cs typeface="Arial"/>
            </a:endParaRPr>
          </a:p>
          <a:p>
            <a:pPr marL="3175" algn="ctr">
              <a:lnSpc>
                <a:spcPct val="100000"/>
              </a:lnSpc>
            </a:pPr>
            <a:r>
              <a:rPr sz="1200" dirty="0">
                <a:solidFill>
                  <a:srgbClr val="404040"/>
                </a:solidFill>
                <a:latin typeface="Arial"/>
                <a:cs typeface="Arial"/>
              </a:rPr>
              <a:t>и </a:t>
            </a:r>
            <a:r>
              <a:rPr sz="1200" spc="-5" dirty="0">
                <a:solidFill>
                  <a:srgbClr val="404040"/>
                </a:solidFill>
                <a:latin typeface="Arial"/>
                <a:cs typeface="Arial"/>
              </a:rPr>
              <a:t>степени</a:t>
            </a:r>
            <a:r>
              <a:rPr sz="1200" spc="-7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404040"/>
                </a:solidFill>
                <a:latin typeface="Arial"/>
                <a:cs typeface="Arial"/>
              </a:rPr>
              <a:t>тяжести</a:t>
            </a:r>
            <a:r>
              <a:rPr sz="1200" baseline="24305" dirty="0">
                <a:solidFill>
                  <a:srgbClr val="404040"/>
                </a:solidFill>
                <a:latin typeface="Arial"/>
                <a:cs typeface="Arial"/>
              </a:rPr>
              <a:t>6</a:t>
            </a:r>
            <a:endParaRPr sz="1200" baseline="24305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207973" y="522835"/>
            <a:ext cx="8369859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3600" dirty="0" err="1"/>
              <a:t>Флувоксамин</a:t>
            </a:r>
            <a:r>
              <a:rPr sz="3600" dirty="0"/>
              <a:t> – «тройной» эффект</a:t>
            </a:r>
          </a:p>
        </p:txBody>
      </p:sp>
      <p:sp>
        <p:nvSpPr>
          <p:cNvPr id="12" name="object 12"/>
          <p:cNvSpPr/>
          <p:nvPr/>
        </p:nvSpPr>
        <p:spPr>
          <a:xfrm>
            <a:off x="5939028" y="2065020"/>
            <a:ext cx="2470404" cy="21473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332988" y="2065020"/>
            <a:ext cx="2478024" cy="214731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6280" y="2065020"/>
            <a:ext cx="2487168" cy="214731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07719" y="2130551"/>
            <a:ext cx="2304288" cy="196443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073911" y="1495425"/>
            <a:ext cx="1769110" cy="4984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03530" marR="5080" indent="-291465">
              <a:lnSpc>
                <a:spcPct val="100000"/>
              </a:lnSpc>
            </a:pPr>
            <a:r>
              <a:rPr sz="1600" spc="-5" dirty="0">
                <a:solidFill>
                  <a:srgbClr val="448BCC"/>
                </a:solidFill>
                <a:latin typeface="Arial"/>
                <a:cs typeface="Arial"/>
              </a:rPr>
              <a:t>Влияние на</a:t>
            </a:r>
            <a:r>
              <a:rPr sz="1600" spc="-25" dirty="0">
                <a:solidFill>
                  <a:srgbClr val="448BCC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448BCC"/>
                </a:solidFill>
                <a:latin typeface="Arial"/>
                <a:cs typeface="Arial"/>
              </a:rPr>
              <a:t>обмен  </a:t>
            </a:r>
            <a:r>
              <a:rPr sz="1600" spc="-10" dirty="0">
                <a:solidFill>
                  <a:srgbClr val="448BCC"/>
                </a:solidFill>
                <a:latin typeface="Arial"/>
                <a:cs typeface="Arial"/>
              </a:rPr>
              <a:t>серотонина</a:t>
            </a:r>
            <a:r>
              <a:rPr sz="1575" spc="-15" baseline="26455" dirty="0">
                <a:solidFill>
                  <a:srgbClr val="448BCC"/>
                </a:solidFill>
                <a:latin typeface="Arial"/>
                <a:cs typeface="Arial"/>
              </a:rPr>
              <a:t>2</a:t>
            </a:r>
            <a:endParaRPr sz="1575" baseline="26455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686936" y="1495425"/>
            <a:ext cx="1769110" cy="4984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5115" marR="5080" indent="-273050">
              <a:lnSpc>
                <a:spcPct val="100000"/>
              </a:lnSpc>
            </a:pPr>
            <a:r>
              <a:rPr sz="1600" spc="-5" dirty="0">
                <a:solidFill>
                  <a:srgbClr val="448BCC"/>
                </a:solidFill>
                <a:latin typeface="Arial"/>
                <a:cs typeface="Arial"/>
              </a:rPr>
              <a:t>Влияние на</a:t>
            </a:r>
            <a:r>
              <a:rPr sz="1600" spc="-25" dirty="0">
                <a:solidFill>
                  <a:srgbClr val="448BCC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448BCC"/>
                </a:solidFill>
                <a:latin typeface="Arial"/>
                <a:cs typeface="Arial"/>
              </a:rPr>
              <a:t>обмен  мелатонина</a:t>
            </a:r>
            <a:r>
              <a:rPr sz="1575" spc="-22" baseline="26455" dirty="0">
                <a:solidFill>
                  <a:srgbClr val="448BCC"/>
                </a:solidFill>
                <a:latin typeface="Arial"/>
                <a:cs typeface="Arial"/>
              </a:rPr>
              <a:t>3</a:t>
            </a:r>
            <a:endParaRPr sz="1575" baseline="26455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347205" y="1495425"/>
            <a:ext cx="1673860" cy="4984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600" spc="-5" dirty="0">
                <a:solidFill>
                  <a:srgbClr val="448BCC"/>
                </a:solidFill>
                <a:latin typeface="Arial"/>
                <a:cs typeface="Arial"/>
              </a:rPr>
              <a:t>Влияние</a:t>
            </a:r>
            <a:r>
              <a:rPr sz="1600" spc="-55" dirty="0">
                <a:solidFill>
                  <a:srgbClr val="448BCC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448BCC"/>
                </a:solidFill>
                <a:latin typeface="Arial"/>
                <a:cs typeface="Arial"/>
              </a:rPr>
              <a:t>на</a:t>
            </a:r>
            <a:endParaRPr sz="16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600" b="1" spc="-5" dirty="0">
                <a:solidFill>
                  <a:srgbClr val="448BCC"/>
                </a:solidFill>
                <a:latin typeface="Arial"/>
                <a:cs typeface="Arial"/>
              </a:rPr>
              <a:t>σ </a:t>
            </a:r>
            <a:r>
              <a:rPr sz="1600" spc="-5" dirty="0">
                <a:solidFill>
                  <a:srgbClr val="448BCC"/>
                </a:solidFill>
                <a:latin typeface="Arial"/>
                <a:cs typeface="Arial"/>
              </a:rPr>
              <a:t>-1</a:t>
            </a:r>
            <a:r>
              <a:rPr sz="1600" spc="-45" dirty="0">
                <a:solidFill>
                  <a:srgbClr val="448BCC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448BCC"/>
                </a:solidFill>
                <a:latin typeface="Arial"/>
                <a:cs typeface="Arial"/>
              </a:rPr>
              <a:t>рецепторы</a:t>
            </a:r>
            <a:r>
              <a:rPr sz="1575" spc="-7" baseline="26455" dirty="0">
                <a:solidFill>
                  <a:srgbClr val="448BCC"/>
                </a:solidFill>
                <a:latin typeface="Arial"/>
                <a:cs typeface="Arial"/>
              </a:rPr>
              <a:t>1,2</a:t>
            </a:r>
            <a:endParaRPr sz="1575" baseline="26455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0" y="5614415"/>
            <a:ext cx="9144000" cy="1158240"/>
          </a:xfrm>
          <a:custGeom>
            <a:avLst/>
            <a:gdLst/>
            <a:ahLst/>
            <a:cxnLst/>
            <a:rect l="l" t="t" r="r" b="b"/>
            <a:pathLst>
              <a:path w="9144000" h="1158240">
                <a:moveTo>
                  <a:pt x="0" y="1158240"/>
                </a:moveTo>
                <a:lnTo>
                  <a:pt x="9144000" y="1158240"/>
                </a:lnTo>
                <a:lnTo>
                  <a:pt x="9144000" y="0"/>
                </a:lnTo>
                <a:lnTo>
                  <a:pt x="0" y="0"/>
                </a:lnTo>
                <a:lnTo>
                  <a:pt x="0" y="1158240"/>
                </a:lnTo>
                <a:close/>
              </a:path>
            </a:pathLst>
          </a:custGeom>
          <a:solidFill>
            <a:srgbClr val="FFE2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-12700" y="5612790"/>
            <a:ext cx="8796655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0965" indent="-88265">
              <a:lnSpc>
                <a:spcPct val="100000"/>
              </a:lnSpc>
              <a:buAutoNum type="arabicPeriod"/>
              <a:tabLst>
                <a:tab pos="127000" algn="l"/>
              </a:tabLst>
            </a:pPr>
            <a:r>
              <a:rPr sz="800" spc="-5" dirty="0">
                <a:latin typeface="Arial"/>
                <a:cs typeface="Arial"/>
              </a:rPr>
              <a:t>Narita N, Hashimoto K, Tomitaka S, Minabe Y. Interactions of selective serotonin reuptake inhibitors with subtypes of sigma receptors in rat brain. Eur J Pharmacology 1996; 307 (1):   117–9</a:t>
            </a:r>
          </a:p>
          <a:p>
            <a:pPr marL="127000" indent="-114300">
              <a:lnSpc>
                <a:spcPct val="100000"/>
              </a:lnSpc>
              <a:buClr>
                <a:srgbClr val="000000"/>
              </a:buClr>
              <a:buAutoNum type="arabicPeriod"/>
              <a:tabLst>
                <a:tab pos="127000" algn="l"/>
              </a:tabLst>
            </a:pPr>
            <a:r>
              <a:rPr lang="ru-RU" sz="800" spc="-5" dirty="0">
                <a:latin typeface="Arial"/>
                <a:cs typeface="Arial"/>
              </a:rPr>
              <a:t>Инструкция по медицинскому применению препарата </a:t>
            </a:r>
            <a:r>
              <a:rPr lang="ru-RU" sz="800" spc="-5" dirty="0" err="1">
                <a:latin typeface="Arial"/>
                <a:cs typeface="Arial"/>
              </a:rPr>
              <a:t>Феварин</a:t>
            </a:r>
            <a:r>
              <a:rPr lang="ru-RU" sz="800" spc="-5" dirty="0">
                <a:latin typeface="Arial"/>
                <a:cs typeface="Arial"/>
              </a:rPr>
              <a:t>®, таблетки, покрытые пленочной оболочкой 50 мг, 100 мг номер РУ П N013262/01</a:t>
            </a:r>
            <a:r>
              <a:rPr sz="800" spc="-5" dirty="0" err="1">
                <a:latin typeface="Arial"/>
                <a:cs typeface="Arial"/>
              </a:rPr>
              <a:t>Hartter</a:t>
            </a:r>
            <a:r>
              <a:rPr sz="800" spc="-5" dirty="0">
                <a:latin typeface="Arial"/>
                <a:cs typeface="Arial"/>
              </a:rPr>
              <a:t> S, Wang X, Weigmann H, et al. Differential effects of fluvoxamine and other antidepressants on the biotransformation of melatonin. J Clin Psychopharmacology.   2001;21:167-174.</a:t>
            </a:r>
          </a:p>
          <a:p>
            <a:pPr marL="100965" marR="5080" indent="-59690">
              <a:lnSpc>
                <a:spcPct val="100000"/>
              </a:lnSpc>
              <a:buAutoNum type="arabicPeriod"/>
              <a:tabLst>
                <a:tab pos="156210" algn="l"/>
              </a:tabLst>
            </a:pPr>
            <a:r>
              <a:rPr sz="800" spc="-5" dirty="0">
                <a:latin typeface="Arial"/>
                <a:cs typeface="Arial"/>
              </a:rPr>
              <a:t>Mandelli L. et al.Improvement of cognitive functioning in mood disorder patients with depressive symptomatic recovery during treatment: an exploratory analysis.Psychiatry Clin Neurosci. 2006  Oct;60(5):598-604</a:t>
            </a:r>
          </a:p>
          <a:p>
            <a:pPr marL="12700" marR="374650">
              <a:lnSpc>
                <a:spcPct val="100000"/>
              </a:lnSpc>
              <a:buAutoNum type="arabicPeriod"/>
              <a:tabLst>
                <a:tab pos="127000" algn="l"/>
              </a:tabLst>
            </a:pPr>
            <a:r>
              <a:rPr sz="800" spc="-5" dirty="0">
                <a:latin typeface="Arial"/>
                <a:cs typeface="Arial"/>
              </a:rPr>
              <a:t>Hindmarch I, Hashimoto K. Cognition and depression: the effects of fluvoxamine, a sigma-1 receptor agonist, reconsidered. Hum Psychopharmacol. 2010 Apr; 25(3):193-200.  6.Цыбина </a:t>
            </a:r>
            <a:r>
              <a:rPr lang="ru-RU" sz="800" spc="-5" dirty="0">
                <a:latin typeface="Arial"/>
                <a:cs typeface="Arial"/>
              </a:rPr>
              <a:t>5. </a:t>
            </a:r>
            <a:r>
              <a:rPr sz="800" spc="-5" dirty="0">
                <a:latin typeface="Arial"/>
                <a:cs typeface="Arial"/>
              </a:rPr>
              <a:t>М.И. Опыт клинического применения амитриптилина, флувоксамина и тианептина в терапии депрессивных расстройств* (печатается с сокращениями) Психиатрия   и</a:t>
            </a:r>
          </a:p>
          <a:p>
            <a:pPr marL="100965">
              <a:lnSpc>
                <a:spcPct val="100000"/>
              </a:lnSpc>
            </a:pPr>
            <a:r>
              <a:rPr sz="800" spc="-5" dirty="0">
                <a:latin typeface="Arial"/>
                <a:cs typeface="Arial"/>
              </a:rPr>
              <a:t>психофармакотерапия Том 2/N 6/2000, с 187-190</a:t>
            </a:r>
          </a:p>
          <a:p>
            <a:pPr marL="12700" marR="309245">
              <a:lnSpc>
                <a:spcPct val="100000"/>
              </a:lnSpc>
            </a:pPr>
            <a:r>
              <a:rPr lang="ru-RU" sz="800" spc="-5" dirty="0">
                <a:latin typeface="Arial"/>
                <a:cs typeface="Arial"/>
              </a:rPr>
              <a:t>6</a:t>
            </a:r>
            <a:r>
              <a:rPr sz="800" spc="-5" dirty="0">
                <a:latin typeface="Arial"/>
                <a:cs typeface="Arial"/>
              </a:rPr>
              <a:t>. Незнамов Г. </a:t>
            </a:r>
            <a:r>
              <a:rPr sz="800" dirty="0">
                <a:latin typeface="Arial"/>
                <a:cs typeface="Arial"/>
              </a:rPr>
              <a:t>Г., </a:t>
            </a:r>
            <a:r>
              <a:rPr sz="800" spc="-5" dirty="0">
                <a:latin typeface="Arial"/>
                <a:cs typeface="Arial"/>
              </a:rPr>
              <a:t>Сюняков С. </a:t>
            </a:r>
            <a:r>
              <a:rPr sz="800" dirty="0">
                <a:latin typeface="Arial"/>
                <a:cs typeface="Arial"/>
              </a:rPr>
              <a:t>А., Телешева Е. </a:t>
            </a:r>
            <a:r>
              <a:rPr sz="800" spc="-5" dirty="0">
                <a:latin typeface="Arial"/>
                <a:cs typeface="Arial"/>
              </a:rPr>
              <a:t>С. </a:t>
            </a:r>
            <a:r>
              <a:rPr sz="800" spc="-5" dirty="0" err="1">
                <a:latin typeface="Arial"/>
                <a:cs typeface="Arial"/>
              </a:rPr>
              <a:t>Журнал</a:t>
            </a:r>
            <a:r>
              <a:rPr sz="800" spc="-5" dirty="0">
                <a:latin typeface="Arial"/>
                <a:cs typeface="Arial"/>
              </a:rPr>
              <a:t> неврологии </a:t>
            </a:r>
            <a:r>
              <a:rPr sz="800" dirty="0">
                <a:latin typeface="Arial"/>
                <a:cs typeface="Arial"/>
              </a:rPr>
              <a:t>и </a:t>
            </a:r>
            <a:r>
              <a:rPr sz="800" spc="-5" dirty="0">
                <a:latin typeface="Arial"/>
                <a:cs typeface="Arial"/>
              </a:rPr>
              <a:t>психиатрии им. С. С. Корсакова, 2001, 8;  </a:t>
            </a:r>
            <a:r>
              <a:rPr sz="800" dirty="0">
                <a:latin typeface="Arial"/>
                <a:cs typeface="Arial"/>
              </a:rPr>
              <a:t>19-24 </a:t>
            </a:r>
            <a:r>
              <a:rPr sz="800" spc="18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[48]</a:t>
            </a:r>
            <a:endParaRPr sz="800" dirty="0">
              <a:latin typeface="Arial"/>
              <a:cs typeface="Arial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89B5A5C-32D9-D9EB-44E9-E4083A68F13E}"/>
              </a:ext>
            </a:extLst>
          </p:cNvPr>
          <p:cNvGrpSpPr/>
          <p:nvPr/>
        </p:nvGrpSpPr>
        <p:grpSpPr>
          <a:xfrm>
            <a:off x="3424428" y="2130381"/>
            <a:ext cx="2295144" cy="1964606"/>
            <a:chOff x="3424428" y="2130381"/>
            <a:chExt cx="2295144" cy="1964606"/>
          </a:xfrm>
        </p:grpSpPr>
        <p:sp>
          <p:nvSpPr>
            <p:cNvPr id="15" name="object 15"/>
            <p:cNvSpPr/>
            <p:nvPr/>
          </p:nvSpPr>
          <p:spPr>
            <a:xfrm>
              <a:off x="3424428" y="2130551"/>
              <a:ext cx="2295144" cy="196443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90259BD-4D03-5479-F509-670B6B9C6E8D}"/>
                </a:ext>
              </a:extLst>
            </p:cNvPr>
            <p:cNvSpPr/>
            <p:nvPr/>
          </p:nvSpPr>
          <p:spPr>
            <a:xfrm>
              <a:off x="3757146" y="2130381"/>
              <a:ext cx="1607988" cy="288032"/>
            </a:xfrm>
            <a:prstGeom prst="rect">
              <a:avLst/>
            </a:prstGeom>
            <a:solidFill>
              <a:srgbClr val="FCE4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>
                  <a:solidFill>
                    <a:srgbClr val="C00000"/>
                  </a:solidFill>
                </a:rPr>
                <a:t>ФЛУВОКСАМИН</a:t>
              </a:r>
              <a:endParaRPr lang="en-US" sz="14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BBC7AE4-B0F5-3D94-A30E-D58664868A3F}"/>
              </a:ext>
            </a:extLst>
          </p:cNvPr>
          <p:cNvGrpSpPr/>
          <p:nvPr/>
        </p:nvGrpSpPr>
        <p:grpSpPr>
          <a:xfrm>
            <a:off x="6030467" y="2130551"/>
            <a:ext cx="2287524" cy="1964436"/>
            <a:chOff x="6030467" y="2130551"/>
            <a:chExt cx="2287524" cy="1964436"/>
          </a:xfrm>
        </p:grpSpPr>
        <p:sp>
          <p:nvSpPr>
            <p:cNvPr id="13" name="object 13"/>
            <p:cNvSpPr/>
            <p:nvPr/>
          </p:nvSpPr>
          <p:spPr>
            <a:xfrm>
              <a:off x="6030467" y="2130551"/>
              <a:ext cx="2287524" cy="196443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BE8A14D-B164-4C5F-8646-4E77AF63863B}"/>
                </a:ext>
              </a:extLst>
            </p:cNvPr>
            <p:cNvSpPr/>
            <p:nvPr/>
          </p:nvSpPr>
          <p:spPr>
            <a:xfrm>
              <a:off x="6131052" y="3119869"/>
              <a:ext cx="1681308" cy="282677"/>
            </a:xfrm>
            <a:prstGeom prst="rect">
              <a:avLst/>
            </a:prstGeom>
            <a:solidFill>
              <a:srgbClr val="FCE4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rgbClr val="C00000"/>
                  </a:solidFill>
                </a:rPr>
                <a:t>ФЛУВОКСАМИН</a:t>
              </a:r>
              <a:endParaRPr lang="en-US" sz="16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A34AB24-DBF0-B160-3AF3-38FD048292AF}"/>
              </a:ext>
            </a:extLst>
          </p:cNvPr>
          <p:cNvSpPr txBox="1"/>
          <p:nvPr/>
        </p:nvSpPr>
        <p:spPr>
          <a:xfrm>
            <a:off x="8162206" y="6657702"/>
            <a:ext cx="827584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" b="0" i="0" dirty="0">
                <a:effectLst/>
                <a:latin typeface="Lato" panose="020F0502020204030203" pitchFamily="34" charset="0"/>
              </a:rPr>
              <a:t>RUS1288642 (v1.0)</a:t>
            </a:r>
            <a:endParaRPr lang="ru-RU" sz="500" dirty="0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B9E613D4-24BB-D4DD-24AD-0DAA3CE267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838352" y="6478701"/>
            <a:ext cx="2103437" cy="16158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47688" indent="-27305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822325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096963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3716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28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86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743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2004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fld id="{64C7EE9B-F55C-4BDA-9491-8EF664EB9937}" type="slidenum">
              <a:rPr lang="ru-RU" altLang="ru-RU" sz="1050" smtClean="0">
                <a:solidFill>
                  <a:srgbClr val="898989"/>
                </a:solidFill>
              </a:rPr>
              <a:pPr algn="r">
                <a:spcBef>
                  <a:spcPct val="0"/>
                </a:spcBef>
                <a:buClrTx/>
                <a:buSzTx/>
                <a:buFontTx/>
                <a:buNone/>
              </a:pPr>
              <a:t>60</a:t>
            </a:fld>
            <a:endParaRPr lang="ru-RU" altLang="ru-RU" sz="1050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 spd="slow">
    <p:blinds dir="vert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057400" y="1528572"/>
            <a:ext cx="914400" cy="31196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186177" y="1944370"/>
            <a:ext cx="695960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1200" b="1" spc="-15" dirty="0">
                <a:solidFill>
                  <a:srgbClr val="FFFFFF"/>
                </a:solidFill>
                <a:latin typeface="Arial"/>
                <a:cs typeface="Arial"/>
              </a:rPr>
              <a:t>ы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со</a:t>
            </a:r>
            <a:r>
              <a:rPr sz="1200" b="1" spc="-20" dirty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ое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057400" y="3694176"/>
            <a:ext cx="914400" cy="25847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170176" y="5556503"/>
            <a:ext cx="742188" cy="3474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254757" y="5606796"/>
            <a:ext cx="556895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з</a:t>
            </a:r>
            <a:r>
              <a:rPr sz="1200" b="1" spc="-15" dirty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ое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493134" y="3850894"/>
            <a:ext cx="1443990" cy="361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200" b="1" spc="-15" dirty="0">
                <a:latin typeface="Calibri"/>
                <a:cs typeface="Calibri"/>
              </a:rPr>
              <a:t>флуоксетин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058161" y="3358134"/>
            <a:ext cx="4191000" cy="457200"/>
          </a:xfrm>
          <a:prstGeom prst="rect">
            <a:avLst/>
          </a:prstGeom>
          <a:ln w="32004">
            <a:solidFill>
              <a:srgbClr val="0000FF"/>
            </a:solidFill>
          </a:ln>
        </p:spPr>
        <p:txBody>
          <a:bodyPr vert="horz" wrap="square" lIns="0" tIns="19050" rIns="0" bIns="0" rtlCol="0">
            <a:spAutoFit/>
          </a:bodyPr>
          <a:lstStyle/>
          <a:p>
            <a:pPr marL="1445895">
              <a:lnSpc>
                <a:spcPct val="100000"/>
              </a:lnSpc>
              <a:spcBef>
                <a:spcPts val="150"/>
              </a:spcBef>
              <a:tabLst>
                <a:tab pos="3542665" algn="l"/>
              </a:tabLst>
            </a:pPr>
            <a:r>
              <a:rPr sz="2200" b="1" spc="-10" dirty="0">
                <a:latin typeface="Calibri"/>
                <a:cs typeface="Calibri"/>
              </a:rPr>
              <a:t>флувоксамин	</a:t>
            </a:r>
            <a:r>
              <a:rPr sz="2000" b="1" dirty="0">
                <a:solidFill>
                  <a:srgbClr val="001F5F"/>
                </a:solidFill>
                <a:latin typeface="Calibri"/>
                <a:cs typeface="Calibri"/>
              </a:rPr>
              <a:t>3.8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493134" y="1564385"/>
            <a:ext cx="2513330" cy="17341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just">
              <a:lnSpc>
                <a:spcPct val="100000"/>
              </a:lnSpc>
              <a:tabLst>
                <a:tab pos="2042795" algn="l"/>
              </a:tabLst>
            </a:pPr>
            <a:r>
              <a:rPr sz="2200" b="1" spc="-5" dirty="0">
                <a:latin typeface="Calibri"/>
                <a:cs typeface="Calibri"/>
              </a:rPr>
              <a:t>сертр</a:t>
            </a:r>
            <a:r>
              <a:rPr sz="2200" b="1" spc="-20" dirty="0">
                <a:latin typeface="Calibri"/>
                <a:cs typeface="Calibri"/>
              </a:rPr>
              <a:t>а</a:t>
            </a:r>
            <a:r>
              <a:rPr sz="2200" b="1" spc="-5" dirty="0">
                <a:latin typeface="Calibri"/>
                <a:cs typeface="Calibri"/>
              </a:rPr>
              <a:t>лин</a:t>
            </a:r>
            <a:r>
              <a:rPr sz="2000" b="1" dirty="0">
                <a:solidFill>
                  <a:srgbClr val="001F5F"/>
                </a:solidFill>
                <a:latin typeface="Calibri"/>
                <a:cs typeface="Calibri"/>
              </a:rPr>
              <a:t> 	0.19</a:t>
            </a:r>
            <a:endParaRPr sz="2000">
              <a:latin typeface="Calibri"/>
              <a:cs typeface="Calibri"/>
            </a:endParaRPr>
          </a:p>
          <a:p>
            <a:pPr marL="12700" marR="5715" algn="just">
              <a:lnSpc>
                <a:spcPct val="136400"/>
              </a:lnSpc>
            </a:pPr>
            <a:r>
              <a:rPr sz="2200" b="1" spc="-10" dirty="0">
                <a:latin typeface="Calibri"/>
                <a:cs typeface="Calibri"/>
              </a:rPr>
              <a:t>пароксетин </a:t>
            </a:r>
            <a:r>
              <a:rPr sz="2000" b="1" dirty="0">
                <a:solidFill>
                  <a:srgbClr val="001F5F"/>
                </a:solidFill>
                <a:latin typeface="Calibri"/>
                <a:cs typeface="Calibri"/>
              </a:rPr>
              <a:t>0.29  </a:t>
            </a:r>
            <a:r>
              <a:rPr sz="2200" b="1" spc="-5" dirty="0">
                <a:latin typeface="Calibri"/>
                <a:cs typeface="Calibri"/>
              </a:rPr>
              <a:t>кломипрамин </a:t>
            </a:r>
            <a:r>
              <a:rPr sz="2000" b="1" dirty="0">
                <a:solidFill>
                  <a:srgbClr val="001F5F"/>
                </a:solidFill>
                <a:latin typeface="Calibri"/>
                <a:cs typeface="Calibri"/>
              </a:rPr>
              <a:t>1.5  </a:t>
            </a:r>
            <a:r>
              <a:rPr sz="2200" b="1" spc="-5" dirty="0">
                <a:latin typeface="Calibri"/>
                <a:cs typeface="Calibri"/>
              </a:rPr>
              <a:t>циталопрам         </a:t>
            </a:r>
            <a:r>
              <a:rPr sz="2200" b="1" spc="100" dirty="0"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1F5F"/>
                </a:solidFill>
                <a:latin typeface="Calibri"/>
                <a:cs typeface="Calibri"/>
              </a:rPr>
              <a:t>1.8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590413" y="3875785"/>
            <a:ext cx="353060" cy="330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dirty="0">
                <a:solidFill>
                  <a:srgbClr val="001F5F"/>
                </a:solidFill>
                <a:latin typeface="Calibri"/>
                <a:cs typeface="Calibri"/>
              </a:rPr>
              <a:t>6.8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93134" y="4841494"/>
            <a:ext cx="2472055" cy="12769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178050" algn="l"/>
              </a:tabLst>
            </a:pPr>
            <a:r>
              <a:rPr sz="2200" b="1" spc="-5" dirty="0">
                <a:latin typeface="Calibri"/>
                <a:cs typeface="Calibri"/>
              </a:rPr>
              <a:t>имипрамин</a:t>
            </a:r>
            <a:r>
              <a:rPr sz="2000" b="1" spc="-5" dirty="0">
                <a:solidFill>
                  <a:srgbClr val="001F5F"/>
                </a:solidFill>
                <a:latin typeface="Calibri"/>
                <a:cs typeface="Calibri"/>
              </a:rPr>
              <a:t>	</a:t>
            </a:r>
            <a:r>
              <a:rPr sz="2000" b="1" dirty="0">
                <a:solidFill>
                  <a:srgbClr val="001F5F"/>
                </a:solidFill>
                <a:latin typeface="Calibri"/>
                <a:cs typeface="Calibri"/>
              </a:rPr>
              <a:t>35</a:t>
            </a:r>
            <a:endParaRPr sz="2000">
              <a:latin typeface="Calibri"/>
              <a:cs typeface="Calibri"/>
            </a:endParaRPr>
          </a:p>
          <a:p>
            <a:pPr marL="12700" marR="5080">
              <a:lnSpc>
                <a:spcPct val="136400"/>
              </a:lnSpc>
              <a:tabLst>
                <a:tab pos="2070100" algn="l"/>
                <a:tab pos="2190750" algn="l"/>
              </a:tabLst>
            </a:pPr>
            <a:r>
              <a:rPr sz="2200" b="1" spc="-5" dirty="0">
                <a:latin typeface="Calibri"/>
                <a:cs typeface="Calibri"/>
              </a:rPr>
              <a:t>амитрипти</a:t>
            </a:r>
            <a:r>
              <a:rPr sz="2200" b="1" spc="-15" dirty="0">
                <a:latin typeface="Calibri"/>
                <a:cs typeface="Calibri"/>
              </a:rPr>
              <a:t>л</a:t>
            </a:r>
            <a:r>
              <a:rPr sz="2200" b="1" spc="-5" dirty="0">
                <a:latin typeface="Calibri"/>
                <a:cs typeface="Calibri"/>
              </a:rPr>
              <a:t>ин</a:t>
            </a:r>
            <a:r>
              <a:rPr sz="2000" b="1" dirty="0">
                <a:solidFill>
                  <a:srgbClr val="001F5F"/>
                </a:solidFill>
                <a:latin typeface="Calibri"/>
                <a:cs typeface="Calibri"/>
              </a:rPr>
              <a:t> 		39  </a:t>
            </a:r>
            <a:r>
              <a:rPr sz="2200" b="1" spc="-25" dirty="0">
                <a:latin typeface="Calibri"/>
                <a:cs typeface="Calibri"/>
              </a:rPr>
              <a:t>д</a:t>
            </a:r>
            <a:r>
              <a:rPr sz="2200" b="1" spc="-5" dirty="0">
                <a:latin typeface="Calibri"/>
                <a:cs typeface="Calibri"/>
              </a:rPr>
              <a:t>езипрамин</a:t>
            </a:r>
            <a:r>
              <a:rPr sz="2000" b="1" dirty="0">
                <a:solidFill>
                  <a:srgbClr val="001F5F"/>
                </a:solidFill>
                <a:latin typeface="Calibri"/>
                <a:cs typeface="Calibri"/>
              </a:rPr>
              <a:t> 	200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169789" y="6356299"/>
            <a:ext cx="1525905" cy="2216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величины IC</a:t>
            </a:r>
            <a:r>
              <a:rPr sz="1200" b="1" spc="-7" baseline="-20833" dirty="0">
                <a:latin typeface="Arial"/>
                <a:cs typeface="Arial"/>
              </a:rPr>
              <a:t>50</a:t>
            </a:r>
            <a:r>
              <a:rPr sz="1200" b="1" spc="97" baseline="-20833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(nM)</a:t>
            </a:r>
            <a:r>
              <a:rPr sz="1200" b="1" spc="-7" baseline="24305" dirty="0">
                <a:latin typeface="Arial"/>
                <a:cs typeface="Arial"/>
              </a:rPr>
              <a:t>2</a:t>
            </a:r>
            <a:endParaRPr sz="1200" baseline="24305">
              <a:latin typeface="Arial"/>
              <a:cs typeface="Arial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455260" y="25122"/>
            <a:ext cx="8233480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dirty="0"/>
              <a:t>Ингибирование обратного захвата серотонина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6552692" y="2996946"/>
            <a:ext cx="2056130" cy="12915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400" b="1" spc="-10" dirty="0">
                <a:solidFill>
                  <a:srgbClr val="6600FF"/>
                </a:solidFill>
                <a:latin typeface="Arial"/>
                <a:cs typeface="Arial"/>
              </a:rPr>
              <a:t>все </a:t>
            </a:r>
            <a:r>
              <a:rPr sz="1400" b="1" spc="-5" dirty="0">
                <a:solidFill>
                  <a:srgbClr val="6600FF"/>
                </a:solidFill>
                <a:latin typeface="Arial"/>
                <a:cs typeface="Arial"/>
              </a:rPr>
              <a:t>селективные  ингибиторы</a:t>
            </a:r>
            <a:r>
              <a:rPr sz="1400" b="1" spc="-75" dirty="0">
                <a:solidFill>
                  <a:srgbClr val="6600F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6600FF"/>
                </a:solidFill>
                <a:latin typeface="Arial"/>
                <a:cs typeface="Arial"/>
              </a:rPr>
              <a:t>обратного  </a:t>
            </a:r>
            <a:r>
              <a:rPr sz="1400" b="1" spc="-10" dirty="0">
                <a:solidFill>
                  <a:srgbClr val="6600FF"/>
                </a:solidFill>
                <a:latin typeface="Arial"/>
                <a:cs typeface="Arial"/>
              </a:rPr>
              <a:t>захвата серотонина  </a:t>
            </a:r>
            <a:r>
              <a:rPr sz="1400" b="1" spc="-15" dirty="0">
                <a:solidFill>
                  <a:srgbClr val="6600FF"/>
                </a:solidFill>
                <a:latin typeface="Arial"/>
                <a:cs typeface="Arial"/>
              </a:rPr>
              <a:t>являются  </a:t>
            </a:r>
            <a:r>
              <a:rPr sz="1400" b="1" spc="-10" dirty="0">
                <a:solidFill>
                  <a:srgbClr val="6600FF"/>
                </a:solidFill>
                <a:latin typeface="Arial"/>
                <a:cs typeface="Arial"/>
              </a:rPr>
              <a:t>сильнодействующими  </a:t>
            </a:r>
            <a:r>
              <a:rPr sz="1400" b="1" spc="-5" dirty="0">
                <a:solidFill>
                  <a:srgbClr val="6600FF"/>
                </a:solidFill>
                <a:latin typeface="Arial"/>
                <a:cs typeface="Arial"/>
              </a:rPr>
              <a:t>ингибиторами</a:t>
            </a:r>
            <a:endParaRPr sz="14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03782" y="6415405"/>
            <a:ext cx="4156710" cy="355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100" i="1" spc="-5" dirty="0">
                <a:latin typeface="Calibri"/>
                <a:cs typeface="Calibri"/>
              </a:rPr>
              <a:t>Shank </a:t>
            </a:r>
            <a:r>
              <a:rPr sz="1100" i="1" dirty="0">
                <a:latin typeface="Calibri"/>
                <a:cs typeface="Calibri"/>
              </a:rPr>
              <a:t>RP et </a:t>
            </a:r>
            <a:r>
              <a:rPr sz="1100" i="1" spc="-5" dirty="0">
                <a:latin typeface="Calibri"/>
                <a:cs typeface="Calibri"/>
              </a:rPr>
              <a:t>al. </a:t>
            </a:r>
            <a:r>
              <a:rPr sz="1100" i="1" dirty="0">
                <a:latin typeface="Calibri"/>
                <a:cs typeface="Calibri"/>
              </a:rPr>
              <a:t>McN-5652: a </a:t>
            </a:r>
            <a:r>
              <a:rPr sz="1100" i="1" spc="-5" dirty="0">
                <a:latin typeface="Calibri"/>
                <a:cs typeface="Calibri"/>
              </a:rPr>
              <a:t>highly potent inhibitor of serotonin </a:t>
            </a:r>
            <a:r>
              <a:rPr sz="1100" i="1" dirty="0">
                <a:latin typeface="Calibri"/>
                <a:cs typeface="Calibri"/>
              </a:rPr>
              <a:t>uptake. J  </a:t>
            </a:r>
            <a:r>
              <a:rPr sz="1100" i="1" spc="-5" dirty="0">
                <a:latin typeface="Calibri"/>
                <a:cs typeface="Calibri"/>
              </a:rPr>
              <a:t>Pharmacol </a:t>
            </a:r>
            <a:r>
              <a:rPr sz="1100" i="1" dirty="0">
                <a:latin typeface="Calibri"/>
                <a:cs typeface="Calibri"/>
              </a:rPr>
              <a:t>Exp </a:t>
            </a:r>
            <a:r>
              <a:rPr sz="1100" i="1" spc="-5" dirty="0">
                <a:latin typeface="Calibri"/>
                <a:cs typeface="Calibri"/>
              </a:rPr>
              <a:t>Ther</a:t>
            </a:r>
            <a:r>
              <a:rPr sz="1100" i="1" spc="-65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1988;247:1032-1038.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E98553-81D5-20DB-2C09-0899E846F8D7}"/>
              </a:ext>
            </a:extLst>
          </p:cNvPr>
          <p:cNvSpPr txBox="1"/>
          <p:nvPr/>
        </p:nvSpPr>
        <p:spPr>
          <a:xfrm>
            <a:off x="8162206" y="6657702"/>
            <a:ext cx="827584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" b="0" i="0" dirty="0">
                <a:effectLst/>
                <a:latin typeface="Lato" panose="020F0502020204030203" pitchFamily="34" charset="0"/>
              </a:rPr>
              <a:t>RUS1288642 (v1.0)</a:t>
            </a:r>
            <a:endParaRPr lang="ru-RU" sz="500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30928A20-281F-95C7-1FE3-5EE6B5ACDF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838352" y="6478701"/>
            <a:ext cx="2103437" cy="16158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47688" indent="-27305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822325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096963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3716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28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86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743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2004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fld id="{64C7EE9B-F55C-4BDA-9491-8EF664EB9937}" type="slidenum">
              <a:rPr lang="ru-RU" altLang="ru-RU" sz="1050" smtClean="0">
                <a:solidFill>
                  <a:srgbClr val="898989"/>
                </a:solidFill>
              </a:rPr>
              <a:pPr algn="r">
                <a:spcBef>
                  <a:spcPct val="0"/>
                </a:spcBef>
                <a:buClrTx/>
                <a:buSzTx/>
                <a:buFontTx/>
                <a:buNone/>
              </a:pPr>
              <a:t>61</a:t>
            </a:fld>
            <a:endParaRPr lang="ru-RU" altLang="ru-RU" sz="1050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 spd="slow">
    <p:blinds dir="vert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36486" y="48719"/>
            <a:ext cx="8711184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dirty="0"/>
              <a:t>Взаимосвязи между расстройствами сна и депрессией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199489" y="1626743"/>
            <a:ext cx="1833880" cy="5137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10000"/>
              </a:lnSpc>
            </a:pPr>
            <a:r>
              <a:rPr sz="1500" b="1" spc="-5" dirty="0">
                <a:solidFill>
                  <a:srgbClr val="000066"/>
                </a:solidFill>
                <a:latin typeface="Arial"/>
                <a:cs typeface="Arial"/>
              </a:rPr>
              <a:t>Среди </a:t>
            </a:r>
            <a:r>
              <a:rPr sz="1500" b="1" spc="-10" dirty="0">
                <a:solidFill>
                  <a:srgbClr val="000066"/>
                </a:solidFill>
                <a:latin typeface="Arial"/>
                <a:cs typeface="Arial"/>
              </a:rPr>
              <a:t>пациентов </a:t>
            </a:r>
            <a:r>
              <a:rPr sz="1500" b="1" spc="-5" dirty="0">
                <a:solidFill>
                  <a:srgbClr val="000066"/>
                </a:solidFill>
                <a:latin typeface="Arial"/>
                <a:cs typeface="Arial"/>
              </a:rPr>
              <a:t>с  инсомнией:</a:t>
            </a:r>
            <a:endParaRPr sz="15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42001" y="1646173"/>
            <a:ext cx="2388235" cy="8185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b="1" spc="-5" dirty="0">
                <a:solidFill>
                  <a:srgbClr val="000066"/>
                </a:solidFill>
                <a:latin typeface="Arial"/>
                <a:cs typeface="Arial"/>
              </a:rPr>
              <a:t>Клинически</a:t>
            </a:r>
            <a:r>
              <a:rPr sz="1500" b="1" spc="-65" dirty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000066"/>
                </a:solidFill>
                <a:latin typeface="Arial"/>
                <a:cs typeface="Arial"/>
              </a:rPr>
              <a:t>выраженная</a:t>
            </a:r>
            <a:endParaRPr sz="1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1500" b="1" spc="-5" dirty="0">
                <a:solidFill>
                  <a:srgbClr val="000066"/>
                </a:solidFill>
                <a:latin typeface="Arial"/>
                <a:cs typeface="Arial"/>
              </a:rPr>
              <a:t>депрессия:</a:t>
            </a:r>
            <a:endParaRPr sz="1500">
              <a:latin typeface="Arial"/>
              <a:cs typeface="Arial"/>
            </a:endParaRPr>
          </a:p>
          <a:p>
            <a:pPr marL="525145">
              <a:lnSpc>
                <a:spcPct val="100000"/>
              </a:lnSpc>
              <a:spcBef>
                <a:spcPts val="315"/>
              </a:spcBef>
            </a:pPr>
            <a:r>
              <a:rPr sz="1800" b="1" dirty="0">
                <a:solidFill>
                  <a:srgbClr val="000066"/>
                </a:solidFill>
                <a:latin typeface="Calibri"/>
                <a:cs typeface="Calibri"/>
              </a:rPr>
              <a:t>(10 –</a:t>
            </a:r>
            <a:r>
              <a:rPr sz="1800" b="1" spc="-80" dirty="0">
                <a:solidFill>
                  <a:srgbClr val="000066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000066"/>
                </a:solidFill>
                <a:latin typeface="Calibri"/>
                <a:cs typeface="Calibri"/>
              </a:rPr>
              <a:t>25%)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20770" y="1571421"/>
            <a:ext cx="1043305" cy="8807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18200"/>
              </a:lnSpc>
            </a:pPr>
            <a:r>
              <a:rPr sz="1500" b="1" dirty="0">
                <a:solidFill>
                  <a:srgbClr val="000066"/>
                </a:solidFill>
                <a:latin typeface="Arial"/>
                <a:cs typeface="Arial"/>
              </a:rPr>
              <a:t>Си</a:t>
            </a:r>
            <a:r>
              <a:rPr sz="1500" b="1" spc="-10" dirty="0">
                <a:solidFill>
                  <a:srgbClr val="000066"/>
                </a:solidFill>
                <a:latin typeface="Arial"/>
                <a:cs typeface="Arial"/>
              </a:rPr>
              <a:t>м</a:t>
            </a:r>
            <a:r>
              <a:rPr sz="1500" b="1" dirty="0">
                <a:solidFill>
                  <a:srgbClr val="000066"/>
                </a:solidFill>
                <a:latin typeface="Arial"/>
                <a:cs typeface="Arial"/>
              </a:rPr>
              <a:t>п</a:t>
            </a:r>
            <a:r>
              <a:rPr sz="1500" b="1" spc="-55" dirty="0">
                <a:solidFill>
                  <a:srgbClr val="000066"/>
                </a:solidFill>
                <a:latin typeface="Arial"/>
                <a:cs typeface="Arial"/>
              </a:rPr>
              <a:t>т</a:t>
            </a:r>
            <a:r>
              <a:rPr sz="1500" b="1" spc="-30" dirty="0">
                <a:solidFill>
                  <a:srgbClr val="000066"/>
                </a:solidFill>
                <a:latin typeface="Arial"/>
                <a:cs typeface="Arial"/>
              </a:rPr>
              <a:t>о</a:t>
            </a:r>
            <a:r>
              <a:rPr sz="1500" b="1" spc="-10" dirty="0">
                <a:solidFill>
                  <a:srgbClr val="000066"/>
                </a:solidFill>
                <a:latin typeface="Arial"/>
                <a:cs typeface="Arial"/>
              </a:rPr>
              <a:t>м</a:t>
            </a:r>
            <a:r>
              <a:rPr sz="1500" b="1" dirty="0">
                <a:solidFill>
                  <a:srgbClr val="000066"/>
                </a:solidFill>
                <a:latin typeface="Arial"/>
                <a:cs typeface="Arial"/>
              </a:rPr>
              <a:t>ы  </a:t>
            </a:r>
            <a:r>
              <a:rPr sz="1500" b="1" spc="-5" dirty="0">
                <a:solidFill>
                  <a:srgbClr val="000066"/>
                </a:solidFill>
                <a:latin typeface="Arial"/>
                <a:cs typeface="Arial"/>
              </a:rPr>
              <a:t>де</a:t>
            </a:r>
            <a:r>
              <a:rPr sz="1500" b="1" dirty="0">
                <a:solidFill>
                  <a:srgbClr val="000066"/>
                </a:solidFill>
                <a:latin typeface="Arial"/>
                <a:cs typeface="Arial"/>
              </a:rPr>
              <a:t>п</a:t>
            </a:r>
            <a:r>
              <a:rPr sz="1500" b="1" spc="-5" dirty="0">
                <a:solidFill>
                  <a:srgbClr val="000066"/>
                </a:solidFill>
                <a:latin typeface="Arial"/>
                <a:cs typeface="Arial"/>
              </a:rPr>
              <a:t>р</a:t>
            </a:r>
            <a:r>
              <a:rPr sz="1500" b="1" spc="-25" dirty="0">
                <a:solidFill>
                  <a:srgbClr val="000066"/>
                </a:solidFill>
                <a:latin typeface="Arial"/>
                <a:cs typeface="Arial"/>
              </a:rPr>
              <a:t>е</a:t>
            </a:r>
            <a:r>
              <a:rPr sz="1500" b="1" spc="-5" dirty="0">
                <a:solidFill>
                  <a:srgbClr val="000066"/>
                </a:solidFill>
                <a:latin typeface="Arial"/>
                <a:cs typeface="Arial"/>
              </a:rPr>
              <a:t>сс</a:t>
            </a:r>
            <a:r>
              <a:rPr sz="1500" b="1" dirty="0">
                <a:solidFill>
                  <a:srgbClr val="000066"/>
                </a:solidFill>
                <a:latin typeface="Arial"/>
                <a:cs typeface="Arial"/>
              </a:rPr>
              <a:t>ии  </a:t>
            </a:r>
            <a:r>
              <a:rPr sz="1800" b="1" dirty="0">
                <a:solidFill>
                  <a:srgbClr val="000066"/>
                </a:solidFill>
                <a:latin typeface="Calibri"/>
                <a:cs typeface="Calibri"/>
              </a:rPr>
              <a:t>(40 –</a:t>
            </a:r>
            <a:r>
              <a:rPr sz="1800" b="1" spc="-80" dirty="0">
                <a:solidFill>
                  <a:srgbClr val="000066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000066"/>
                </a:solidFill>
                <a:latin typeface="Calibri"/>
                <a:cs typeface="Calibri"/>
              </a:rPr>
              <a:t>50%)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499486" y="4510785"/>
            <a:ext cx="1836420" cy="4908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b="1" spc="-5" dirty="0">
                <a:solidFill>
                  <a:srgbClr val="000066"/>
                </a:solidFill>
                <a:latin typeface="Arial"/>
                <a:cs typeface="Arial"/>
              </a:rPr>
              <a:t>Среди </a:t>
            </a:r>
            <a:r>
              <a:rPr sz="1500" b="1" spc="-10" dirty="0">
                <a:solidFill>
                  <a:srgbClr val="000066"/>
                </a:solidFill>
                <a:latin typeface="Arial"/>
                <a:cs typeface="Arial"/>
              </a:rPr>
              <a:t>пациентов</a:t>
            </a:r>
            <a:r>
              <a:rPr sz="1500" b="1" spc="-45" dirty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000066"/>
                </a:solidFill>
                <a:latin typeface="Arial"/>
                <a:cs typeface="Arial"/>
              </a:rPr>
              <a:t>с</a:t>
            </a:r>
            <a:endParaRPr sz="1500">
              <a:latin typeface="Arial"/>
              <a:cs typeface="Arial"/>
            </a:endParaRPr>
          </a:p>
          <a:p>
            <a:pPr marL="643255">
              <a:lnSpc>
                <a:spcPct val="100000"/>
              </a:lnSpc>
              <a:spcBef>
                <a:spcPts val="180"/>
              </a:spcBef>
            </a:pPr>
            <a:r>
              <a:rPr sz="1500" b="1" spc="-5" dirty="0">
                <a:solidFill>
                  <a:srgbClr val="000066"/>
                </a:solidFill>
                <a:latin typeface="Arial"/>
                <a:cs typeface="Arial"/>
              </a:rPr>
              <a:t>депрессией:</a:t>
            </a:r>
            <a:endParaRPr sz="15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926584" y="4408678"/>
            <a:ext cx="1040130" cy="9378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110000"/>
              </a:lnSpc>
            </a:pPr>
            <a:r>
              <a:rPr sz="1500" b="1" dirty="0">
                <a:solidFill>
                  <a:srgbClr val="000066"/>
                </a:solidFill>
                <a:latin typeface="Arial"/>
                <a:cs typeface="Arial"/>
              </a:rPr>
              <a:t>Симп</a:t>
            </a:r>
            <a:r>
              <a:rPr sz="1500" b="1" spc="-50" dirty="0">
                <a:solidFill>
                  <a:srgbClr val="000066"/>
                </a:solidFill>
                <a:latin typeface="Arial"/>
                <a:cs typeface="Arial"/>
              </a:rPr>
              <a:t>т</a:t>
            </a:r>
            <a:r>
              <a:rPr sz="1500" b="1" spc="-30" dirty="0">
                <a:solidFill>
                  <a:srgbClr val="000066"/>
                </a:solidFill>
                <a:latin typeface="Arial"/>
                <a:cs typeface="Arial"/>
              </a:rPr>
              <a:t>о</a:t>
            </a:r>
            <a:r>
              <a:rPr sz="1500" b="1" dirty="0">
                <a:solidFill>
                  <a:srgbClr val="000066"/>
                </a:solidFill>
                <a:latin typeface="Arial"/>
                <a:cs typeface="Arial"/>
              </a:rPr>
              <a:t>мы  </a:t>
            </a:r>
            <a:r>
              <a:rPr sz="1500" b="1" spc="-5" dirty="0">
                <a:solidFill>
                  <a:srgbClr val="000066"/>
                </a:solidFill>
                <a:latin typeface="Arial"/>
                <a:cs typeface="Arial"/>
              </a:rPr>
              <a:t>инсомнии</a:t>
            </a:r>
            <a:endParaRPr sz="1500">
              <a:latin typeface="Arial"/>
              <a:cs typeface="Arial"/>
            </a:endParaRPr>
          </a:p>
          <a:p>
            <a:pPr marL="33020" algn="ctr">
              <a:lnSpc>
                <a:spcPct val="100000"/>
              </a:lnSpc>
              <a:spcBef>
                <a:spcPts val="1075"/>
              </a:spcBef>
            </a:pPr>
            <a:r>
              <a:rPr sz="1800" b="1" spc="-5" dirty="0">
                <a:solidFill>
                  <a:srgbClr val="000066"/>
                </a:solidFill>
                <a:latin typeface="Calibri"/>
                <a:cs typeface="Calibri"/>
              </a:rPr>
              <a:t>(80%)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732657" y="2769997"/>
            <a:ext cx="1678939" cy="12795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 marR="5080" algn="ctr">
              <a:lnSpc>
                <a:spcPct val="110000"/>
              </a:lnSpc>
            </a:pPr>
            <a:r>
              <a:rPr sz="1500" b="1" spc="-5" dirty="0">
                <a:solidFill>
                  <a:srgbClr val="000066"/>
                </a:solidFill>
                <a:latin typeface="Calibri"/>
                <a:cs typeface="Calibri"/>
              </a:rPr>
              <a:t>Инсомния связана</a:t>
            </a:r>
            <a:r>
              <a:rPr sz="1500" b="1" spc="-70" dirty="0">
                <a:solidFill>
                  <a:srgbClr val="000066"/>
                </a:solidFill>
                <a:latin typeface="Calibri"/>
                <a:cs typeface="Calibri"/>
              </a:rPr>
              <a:t> </a:t>
            </a:r>
            <a:r>
              <a:rPr sz="1500" b="1" spc="-5" dirty="0">
                <a:solidFill>
                  <a:srgbClr val="000066"/>
                </a:solidFill>
                <a:latin typeface="Calibri"/>
                <a:cs typeface="Calibri"/>
              </a:rPr>
              <a:t>с  </a:t>
            </a:r>
            <a:r>
              <a:rPr sz="1500" b="1" dirty="0">
                <a:solidFill>
                  <a:srgbClr val="000066"/>
                </a:solidFill>
                <a:latin typeface="Calibri"/>
                <a:cs typeface="Calibri"/>
              </a:rPr>
              <a:t>4 – 8 кратным  </a:t>
            </a:r>
            <a:r>
              <a:rPr sz="1500" b="1" spc="-5" dirty="0">
                <a:solidFill>
                  <a:srgbClr val="000066"/>
                </a:solidFill>
                <a:latin typeface="Calibri"/>
                <a:cs typeface="Calibri"/>
              </a:rPr>
              <a:t>повышением риска  </a:t>
            </a:r>
            <a:r>
              <a:rPr sz="1500" b="1" dirty="0">
                <a:solidFill>
                  <a:srgbClr val="000066"/>
                </a:solidFill>
                <a:latin typeface="Calibri"/>
                <a:cs typeface="Calibri"/>
              </a:rPr>
              <a:t>манифестации  </a:t>
            </a:r>
            <a:r>
              <a:rPr sz="1500" b="1" spc="-5" dirty="0">
                <a:solidFill>
                  <a:srgbClr val="000066"/>
                </a:solidFill>
                <a:latin typeface="Calibri"/>
                <a:cs typeface="Calibri"/>
              </a:rPr>
              <a:t>депрессии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83568" y="6347967"/>
            <a:ext cx="6766429" cy="4154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/>
            <a:r>
              <a:rPr sz="900" i="1" dirty="0">
                <a:latin typeface="Arial"/>
                <a:cs typeface="Arial"/>
              </a:rPr>
              <a:t>R. Emsley </a:t>
            </a:r>
            <a:r>
              <a:rPr sz="900" i="1" spc="-5" dirty="0">
                <a:latin typeface="Arial"/>
                <a:cs typeface="Arial"/>
              </a:rPr>
              <a:t>Влияние расстройств сна на течение </a:t>
            </a:r>
            <a:r>
              <a:rPr sz="900" i="1" dirty="0">
                <a:latin typeface="Arial"/>
                <a:cs typeface="Arial"/>
              </a:rPr>
              <a:t>депрессии </a:t>
            </a:r>
            <a:r>
              <a:rPr sz="900" i="1" spc="-5" dirty="0">
                <a:latin typeface="Arial"/>
                <a:cs typeface="Arial"/>
              </a:rPr>
              <a:t>(расширенный реферат) </a:t>
            </a:r>
            <a:r>
              <a:rPr sz="900" i="1" dirty="0">
                <a:latin typeface="Arial"/>
                <a:cs typeface="Arial"/>
              </a:rPr>
              <a:t>// </a:t>
            </a:r>
            <a:r>
              <a:rPr sz="900" i="1" spc="-5" dirty="0">
                <a:latin typeface="Arial"/>
                <a:cs typeface="Arial"/>
              </a:rPr>
              <a:t>Психиатрия и психофармакотерапия. </a:t>
            </a:r>
            <a:r>
              <a:rPr sz="900" i="1" dirty="0">
                <a:latin typeface="Arial"/>
                <a:cs typeface="Arial"/>
              </a:rPr>
              <a:t>Том 09/N  4/2007.  С.</a:t>
            </a:r>
            <a:r>
              <a:rPr sz="900" i="1" spc="-135" dirty="0">
                <a:latin typeface="Arial"/>
                <a:cs typeface="Arial"/>
              </a:rPr>
              <a:t> </a:t>
            </a:r>
            <a:r>
              <a:rPr sz="900" i="1" dirty="0">
                <a:latin typeface="Arial"/>
                <a:cs typeface="Arial"/>
              </a:rPr>
              <a:t>71-74</a:t>
            </a:r>
            <a:r>
              <a:rPr sz="1800" i="1" dirty="0">
                <a:latin typeface="Arial"/>
                <a:cs typeface="Arial"/>
              </a:rPr>
              <a:t>.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32816" y="2939795"/>
            <a:ext cx="2595372" cy="3916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9193" y="2965195"/>
            <a:ext cx="2543467" cy="3407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456944" y="3474720"/>
            <a:ext cx="658368" cy="2514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482725" y="3500501"/>
            <a:ext cx="607059" cy="1993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592823" y="3229355"/>
            <a:ext cx="2109216" cy="3718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618605" y="3254755"/>
            <a:ext cx="2056892" cy="32042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639183" y="2462022"/>
            <a:ext cx="2349500" cy="471170"/>
          </a:xfrm>
          <a:custGeom>
            <a:avLst/>
            <a:gdLst/>
            <a:ahLst/>
            <a:cxnLst/>
            <a:rect l="l" t="t" r="r" b="b"/>
            <a:pathLst>
              <a:path w="2349500" h="471169">
                <a:moveTo>
                  <a:pt x="2349499" y="353187"/>
                </a:moveTo>
                <a:lnTo>
                  <a:pt x="2114041" y="353187"/>
                </a:lnTo>
                <a:lnTo>
                  <a:pt x="2303017" y="470915"/>
                </a:lnTo>
                <a:lnTo>
                  <a:pt x="2349499" y="353187"/>
                </a:lnTo>
                <a:close/>
              </a:path>
              <a:path w="2349500" h="471169">
                <a:moveTo>
                  <a:pt x="117728" y="0"/>
                </a:moveTo>
                <a:lnTo>
                  <a:pt x="0" y="0"/>
                </a:lnTo>
                <a:lnTo>
                  <a:pt x="207355" y="2000"/>
                </a:lnTo>
                <a:lnTo>
                  <a:pt x="410127" y="7895"/>
                </a:lnTo>
                <a:lnTo>
                  <a:pt x="607349" y="17528"/>
                </a:lnTo>
                <a:lnTo>
                  <a:pt x="735270" y="25949"/>
                </a:lnTo>
                <a:lnTo>
                  <a:pt x="860008" y="35915"/>
                </a:lnTo>
                <a:lnTo>
                  <a:pt x="981277" y="47380"/>
                </a:lnTo>
                <a:lnTo>
                  <a:pt x="1098791" y="60296"/>
                </a:lnTo>
                <a:lnTo>
                  <a:pt x="1212263" y="74617"/>
                </a:lnTo>
                <a:lnTo>
                  <a:pt x="1321407" y="90296"/>
                </a:lnTo>
                <a:lnTo>
                  <a:pt x="1425936" y="107288"/>
                </a:lnTo>
                <a:lnTo>
                  <a:pt x="1476381" y="116261"/>
                </a:lnTo>
                <a:lnTo>
                  <a:pt x="1525565" y="125545"/>
                </a:lnTo>
                <a:lnTo>
                  <a:pt x="1573451" y="135133"/>
                </a:lnTo>
                <a:lnTo>
                  <a:pt x="1620006" y="145020"/>
                </a:lnTo>
                <a:lnTo>
                  <a:pt x="1665191" y="155200"/>
                </a:lnTo>
                <a:lnTo>
                  <a:pt x="1708973" y="165668"/>
                </a:lnTo>
                <a:lnTo>
                  <a:pt x="1751314" y="176417"/>
                </a:lnTo>
                <a:lnTo>
                  <a:pt x="1792180" y="187441"/>
                </a:lnTo>
                <a:lnTo>
                  <a:pt x="1831534" y="198736"/>
                </a:lnTo>
                <a:lnTo>
                  <a:pt x="1869340" y="210294"/>
                </a:lnTo>
                <a:lnTo>
                  <a:pt x="1905564" y="222110"/>
                </a:lnTo>
                <a:lnTo>
                  <a:pt x="1973117" y="246493"/>
                </a:lnTo>
                <a:lnTo>
                  <a:pt x="2033908" y="271839"/>
                </a:lnTo>
                <a:lnTo>
                  <a:pt x="2087650" y="298101"/>
                </a:lnTo>
                <a:lnTo>
                  <a:pt x="2134057" y="325232"/>
                </a:lnTo>
                <a:lnTo>
                  <a:pt x="2172842" y="353187"/>
                </a:lnTo>
                <a:lnTo>
                  <a:pt x="2290571" y="353187"/>
                </a:lnTo>
                <a:lnTo>
                  <a:pt x="2251786" y="325232"/>
                </a:lnTo>
                <a:lnTo>
                  <a:pt x="2205379" y="298101"/>
                </a:lnTo>
                <a:lnTo>
                  <a:pt x="2151637" y="271839"/>
                </a:lnTo>
                <a:lnTo>
                  <a:pt x="2090846" y="246493"/>
                </a:lnTo>
                <a:lnTo>
                  <a:pt x="2023293" y="222110"/>
                </a:lnTo>
                <a:lnTo>
                  <a:pt x="1987069" y="210294"/>
                </a:lnTo>
                <a:lnTo>
                  <a:pt x="1949263" y="198736"/>
                </a:lnTo>
                <a:lnTo>
                  <a:pt x="1909909" y="187441"/>
                </a:lnTo>
                <a:lnTo>
                  <a:pt x="1869043" y="176417"/>
                </a:lnTo>
                <a:lnTo>
                  <a:pt x="1826702" y="165668"/>
                </a:lnTo>
                <a:lnTo>
                  <a:pt x="1782920" y="155200"/>
                </a:lnTo>
                <a:lnTo>
                  <a:pt x="1737735" y="145020"/>
                </a:lnTo>
                <a:lnTo>
                  <a:pt x="1691180" y="135133"/>
                </a:lnTo>
                <a:lnTo>
                  <a:pt x="1643294" y="125545"/>
                </a:lnTo>
                <a:lnTo>
                  <a:pt x="1594110" y="116261"/>
                </a:lnTo>
                <a:lnTo>
                  <a:pt x="1543665" y="107288"/>
                </a:lnTo>
                <a:lnTo>
                  <a:pt x="1439136" y="90296"/>
                </a:lnTo>
                <a:lnTo>
                  <a:pt x="1329992" y="74617"/>
                </a:lnTo>
                <a:lnTo>
                  <a:pt x="1216520" y="60296"/>
                </a:lnTo>
                <a:lnTo>
                  <a:pt x="1099006" y="47380"/>
                </a:lnTo>
                <a:lnTo>
                  <a:pt x="977737" y="35915"/>
                </a:lnTo>
                <a:lnTo>
                  <a:pt x="852999" y="25949"/>
                </a:lnTo>
                <a:lnTo>
                  <a:pt x="725078" y="17528"/>
                </a:lnTo>
                <a:lnTo>
                  <a:pt x="527856" y="7895"/>
                </a:lnTo>
                <a:lnTo>
                  <a:pt x="325084" y="2000"/>
                </a:lnTo>
                <a:lnTo>
                  <a:pt x="117728" y="0"/>
                </a:lnTo>
                <a:close/>
              </a:path>
            </a:pathLst>
          </a:custGeom>
          <a:solidFill>
            <a:srgbClr val="F795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394966" y="2462022"/>
            <a:ext cx="2303145" cy="471170"/>
          </a:xfrm>
          <a:custGeom>
            <a:avLst/>
            <a:gdLst/>
            <a:ahLst/>
            <a:cxnLst/>
            <a:rect l="l" t="t" r="r" b="b"/>
            <a:pathLst>
              <a:path w="2303145" h="471169">
                <a:moveTo>
                  <a:pt x="2244217" y="0"/>
                </a:moveTo>
                <a:lnTo>
                  <a:pt x="2170133" y="251"/>
                </a:lnTo>
                <a:lnTo>
                  <a:pt x="2023805" y="2241"/>
                </a:lnTo>
                <a:lnTo>
                  <a:pt x="1880175" y="6163"/>
                </a:lnTo>
                <a:lnTo>
                  <a:pt x="1739538" y="11952"/>
                </a:lnTo>
                <a:lnTo>
                  <a:pt x="1602190" y="19549"/>
                </a:lnTo>
                <a:lnTo>
                  <a:pt x="1468427" y="28890"/>
                </a:lnTo>
                <a:lnTo>
                  <a:pt x="1338544" y="39914"/>
                </a:lnTo>
                <a:lnTo>
                  <a:pt x="1212837" y="52559"/>
                </a:lnTo>
                <a:lnTo>
                  <a:pt x="1091602" y="66763"/>
                </a:lnTo>
                <a:lnTo>
                  <a:pt x="975134" y="82462"/>
                </a:lnTo>
                <a:lnTo>
                  <a:pt x="863728" y="99597"/>
                </a:lnTo>
                <a:lnTo>
                  <a:pt x="810016" y="108683"/>
                </a:lnTo>
                <a:lnTo>
                  <a:pt x="757681" y="118104"/>
                </a:lnTo>
                <a:lnTo>
                  <a:pt x="706759" y="127853"/>
                </a:lnTo>
                <a:lnTo>
                  <a:pt x="657288" y="137921"/>
                </a:lnTo>
                <a:lnTo>
                  <a:pt x="609304" y="148302"/>
                </a:lnTo>
                <a:lnTo>
                  <a:pt x="562845" y="158987"/>
                </a:lnTo>
                <a:lnTo>
                  <a:pt x="517947" y="169969"/>
                </a:lnTo>
                <a:lnTo>
                  <a:pt x="474647" y="181240"/>
                </a:lnTo>
                <a:lnTo>
                  <a:pt x="432982" y="192792"/>
                </a:lnTo>
                <a:lnTo>
                  <a:pt x="392990" y="204617"/>
                </a:lnTo>
                <a:lnTo>
                  <a:pt x="354706" y="216707"/>
                </a:lnTo>
                <a:lnTo>
                  <a:pt x="318169" y="229056"/>
                </a:lnTo>
                <a:lnTo>
                  <a:pt x="250481" y="254495"/>
                </a:lnTo>
                <a:lnTo>
                  <a:pt x="190221" y="280873"/>
                </a:lnTo>
                <a:lnTo>
                  <a:pt x="137684" y="308127"/>
                </a:lnTo>
                <a:lnTo>
                  <a:pt x="93166" y="336195"/>
                </a:lnTo>
                <a:lnTo>
                  <a:pt x="56963" y="365016"/>
                </a:lnTo>
                <a:lnTo>
                  <a:pt x="29371" y="394527"/>
                </a:lnTo>
                <a:lnTo>
                  <a:pt x="4773" y="439951"/>
                </a:lnTo>
                <a:lnTo>
                  <a:pt x="0" y="470915"/>
                </a:lnTo>
                <a:lnTo>
                  <a:pt x="117728" y="470915"/>
                </a:lnTo>
                <a:lnTo>
                  <a:pt x="118984" y="455023"/>
                </a:lnTo>
                <a:lnTo>
                  <a:pt x="122724" y="439260"/>
                </a:lnTo>
                <a:lnTo>
                  <a:pt x="148463" y="392833"/>
                </a:lnTo>
                <a:lnTo>
                  <a:pt x="177329" y="362683"/>
                </a:lnTo>
                <a:lnTo>
                  <a:pt x="215193" y="333254"/>
                </a:lnTo>
                <a:lnTo>
                  <a:pt x="261743" y="304613"/>
                </a:lnTo>
                <a:lnTo>
                  <a:pt x="316664" y="276828"/>
                </a:lnTo>
                <a:lnTo>
                  <a:pt x="379644" y="249965"/>
                </a:lnTo>
                <a:lnTo>
                  <a:pt x="450368" y="224094"/>
                </a:lnTo>
                <a:lnTo>
                  <a:pt x="488536" y="211550"/>
                </a:lnTo>
                <a:lnTo>
                  <a:pt x="528523" y="199280"/>
                </a:lnTo>
                <a:lnTo>
                  <a:pt x="570289" y="187291"/>
                </a:lnTo>
                <a:lnTo>
                  <a:pt x="613795" y="175592"/>
                </a:lnTo>
                <a:lnTo>
                  <a:pt x="659003" y="164192"/>
                </a:lnTo>
                <a:lnTo>
                  <a:pt x="705872" y="153098"/>
                </a:lnTo>
                <a:lnTo>
                  <a:pt x="754364" y="142319"/>
                </a:lnTo>
                <a:lnTo>
                  <a:pt x="804439" y="131864"/>
                </a:lnTo>
                <a:lnTo>
                  <a:pt x="856058" y="121741"/>
                </a:lnTo>
                <a:lnTo>
                  <a:pt x="909182" y="111958"/>
                </a:lnTo>
                <a:lnTo>
                  <a:pt x="963772" y="102524"/>
                </a:lnTo>
                <a:lnTo>
                  <a:pt x="1019789" y="93448"/>
                </a:lnTo>
                <a:lnTo>
                  <a:pt x="1135944" y="76401"/>
                </a:lnTo>
                <a:lnTo>
                  <a:pt x="1257336" y="60885"/>
                </a:lnTo>
                <a:lnTo>
                  <a:pt x="1383651" y="46968"/>
                </a:lnTo>
                <a:lnTo>
                  <a:pt x="1514574" y="34716"/>
                </a:lnTo>
                <a:lnTo>
                  <a:pt x="1649792" y="24198"/>
                </a:lnTo>
                <a:lnTo>
                  <a:pt x="1788991" y="15480"/>
                </a:lnTo>
                <a:lnTo>
                  <a:pt x="1931859" y="8631"/>
                </a:lnTo>
                <a:lnTo>
                  <a:pt x="2078081" y="3718"/>
                </a:lnTo>
                <a:lnTo>
                  <a:pt x="2227344" y="809"/>
                </a:lnTo>
                <a:lnTo>
                  <a:pt x="2303018" y="126"/>
                </a:lnTo>
                <a:lnTo>
                  <a:pt x="2244217" y="0"/>
                </a:lnTo>
                <a:close/>
              </a:path>
            </a:pathLst>
          </a:custGeom>
          <a:solidFill>
            <a:srgbClr val="C67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394966" y="2462022"/>
            <a:ext cx="4594225" cy="471170"/>
          </a:xfrm>
          <a:custGeom>
            <a:avLst/>
            <a:gdLst/>
            <a:ahLst/>
            <a:cxnLst/>
            <a:rect l="l" t="t" r="r" b="b"/>
            <a:pathLst>
              <a:path w="4594225" h="471169">
                <a:moveTo>
                  <a:pt x="2303018" y="126"/>
                </a:moveTo>
                <a:lnTo>
                  <a:pt x="2227344" y="809"/>
                </a:lnTo>
                <a:lnTo>
                  <a:pt x="2152352" y="2009"/>
                </a:lnTo>
                <a:lnTo>
                  <a:pt x="2078081" y="3718"/>
                </a:lnTo>
                <a:lnTo>
                  <a:pt x="2004570" y="5929"/>
                </a:lnTo>
                <a:lnTo>
                  <a:pt x="1931859" y="8631"/>
                </a:lnTo>
                <a:lnTo>
                  <a:pt x="1859986" y="11818"/>
                </a:lnTo>
                <a:lnTo>
                  <a:pt x="1788991" y="15480"/>
                </a:lnTo>
                <a:lnTo>
                  <a:pt x="1718913" y="19610"/>
                </a:lnTo>
                <a:lnTo>
                  <a:pt x="1649792" y="24198"/>
                </a:lnTo>
                <a:lnTo>
                  <a:pt x="1581665" y="29236"/>
                </a:lnTo>
                <a:lnTo>
                  <a:pt x="1514574" y="34716"/>
                </a:lnTo>
                <a:lnTo>
                  <a:pt x="1448556" y="40630"/>
                </a:lnTo>
                <a:lnTo>
                  <a:pt x="1383651" y="46968"/>
                </a:lnTo>
                <a:lnTo>
                  <a:pt x="1319898" y="53723"/>
                </a:lnTo>
                <a:lnTo>
                  <a:pt x="1257336" y="60885"/>
                </a:lnTo>
                <a:lnTo>
                  <a:pt x="1196006" y="68448"/>
                </a:lnTo>
                <a:lnTo>
                  <a:pt x="1135944" y="76401"/>
                </a:lnTo>
                <a:lnTo>
                  <a:pt x="1077192" y="84738"/>
                </a:lnTo>
                <a:lnTo>
                  <a:pt x="1019789" y="93448"/>
                </a:lnTo>
                <a:lnTo>
                  <a:pt x="963772" y="102524"/>
                </a:lnTo>
                <a:lnTo>
                  <a:pt x="909182" y="111958"/>
                </a:lnTo>
                <a:lnTo>
                  <a:pt x="856058" y="121741"/>
                </a:lnTo>
                <a:lnTo>
                  <a:pt x="804439" y="131864"/>
                </a:lnTo>
                <a:lnTo>
                  <a:pt x="754364" y="142319"/>
                </a:lnTo>
                <a:lnTo>
                  <a:pt x="705872" y="153098"/>
                </a:lnTo>
                <a:lnTo>
                  <a:pt x="659003" y="164192"/>
                </a:lnTo>
                <a:lnTo>
                  <a:pt x="613795" y="175592"/>
                </a:lnTo>
                <a:lnTo>
                  <a:pt x="570289" y="187291"/>
                </a:lnTo>
                <a:lnTo>
                  <a:pt x="528523" y="199280"/>
                </a:lnTo>
                <a:lnTo>
                  <a:pt x="488536" y="211550"/>
                </a:lnTo>
                <a:lnTo>
                  <a:pt x="450368" y="224094"/>
                </a:lnTo>
                <a:lnTo>
                  <a:pt x="414057" y="236902"/>
                </a:lnTo>
                <a:lnTo>
                  <a:pt x="347166" y="263277"/>
                </a:lnTo>
                <a:lnTo>
                  <a:pt x="288176" y="290609"/>
                </a:lnTo>
                <a:lnTo>
                  <a:pt x="237402" y="318831"/>
                </a:lnTo>
                <a:lnTo>
                  <a:pt x="195156" y="347874"/>
                </a:lnTo>
                <a:lnTo>
                  <a:pt x="161752" y="377672"/>
                </a:lnTo>
                <a:lnTo>
                  <a:pt x="137503" y="408156"/>
                </a:lnTo>
                <a:lnTo>
                  <a:pt x="118984" y="455023"/>
                </a:lnTo>
                <a:lnTo>
                  <a:pt x="117728" y="470915"/>
                </a:lnTo>
                <a:lnTo>
                  <a:pt x="0" y="470915"/>
                </a:lnTo>
                <a:lnTo>
                  <a:pt x="10684" y="424665"/>
                </a:lnTo>
                <a:lnTo>
                  <a:pt x="42072" y="379689"/>
                </a:lnTo>
                <a:lnTo>
                  <a:pt x="74007" y="350516"/>
                </a:lnTo>
                <a:lnTo>
                  <a:pt x="114404" y="322063"/>
                </a:lnTo>
                <a:lnTo>
                  <a:pt x="162968" y="294394"/>
                </a:lnTo>
                <a:lnTo>
                  <a:pt x="219404" y="267571"/>
                </a:lnTo>
                <a:lnTo>
                  <a:pt x="283415" y="241654"/>
                </a:lnTo>
                <a:lnTo>
                  <a:pt x="354706" y="216707"/>
                </a:lnTo>
                <a:lnTo>
                  <a:pt x="392990" y="204617"/>
                </a:lnTo>
                <a:lnTo>
                  <a:pt x="432982" y="192792"/>
                </a:lnTo>
                <a:lnTo>
                  <a:pt x="474647" y="181240"/>
                </a:lnTo>
                <a:lnTo>
                  <a:pt x="517947" y="169969"/>
                </a:lnTo>
                <a:lnTo>
                  <a:pt x="562845" y="158987"/>
                </a:lnTo>
                <a:lnTo>
                  <a:pt x="609304" y="148302"/>
                </a:lnTo>
                <a:lnTo>
                  <a:pt x="657288" y="137921"/>
                </a:lnTo>
                <a:lnTo>
                  <a:pt x="706759" y="127853"/>
                </a:lnTo>
                <a:lnTo>
                  <a:pt x="757681" y="118104"/>
                </a:lnTo>
                <a:lnTo>
                  <a:pt x="810016" y="108683"/>
                </a:lnTo>
                <a:lnTo>
                  <a:pt x="863728" y="99597"/>
                </a:lnTo>
                <a:lnTo>
                  <a:pt x="918779" y="90854"/>
                </a:lnTo>
                <a:lnTo>
                  <a:pt x="975134" y="82462"/>
                </a:lnTo>
                <a:lnTo>
                  <a:pt x="1032753" y="74429"/>
                </a:lnTo>
                <a:lnTo>
                  <a:pt x="1091602" y="66763"/>
                </a:lnTo>
                <a:lnTo>
                  <a:pt x="1151642" y="59470"/>
                </a:lnTo>
                <a:lnTo>
                  <a:pt x="1212837" y="52559"/>
                </a:lnTo>
                <a:lnTo>
                  <a:pt x="1275150" y="46038"/>
                </a:lnTo>
                <a:lnTo>
                  <a:pt x="1338544" y="39914"/>
                </a:lnTo>
                <a:lnTo>
                  <a:pt x="1402982" y="34196"/>
                </a:lnTo>
                <a:lnTo>
                  <a:pt x="1468427" y="28890"/>
                </a:lnTo>
                <a:lnTo>
                  <a:pt x="1534842" y="24006"/>
                </a:lnTo>
                <a:lnTo>
                  <a:pt x="1602190" y="19549"/>
                </a:lnTo>
                <a:lnTo>
                  <a:pt x="1670435" y="15529"/>
                </a:lnTo>
                <a:lnTo>
                  <a:pt x="1739538" y="11952"/>
                </a:lnTo>
                <a:lnTo>
                  <a:pt x="1809464" y="8828"/>
                </a:lnTo>
                <a:lnTo>
                  <a:pt x="1880175" y="6163"/>
                </a:lnTo>
                <a:lnTo>
                  <a:pt x="1951634" y="3965"/>
                </a:lnTo>
                <a:lnTo>
                  <a:pt x="2023805" y="2241"/>
                </a:lnTo>
                <a:lnTo>
                  <a:pt x="2096651" y="1001"/>
                </a:lnTo>
                <a:lnTo>
                  <a:pt x="2170133" y="251"/>
                </a:lnTo>
                <a:lnTo>
                  <a:pt x="2244217" y="0"/>
                </a:lnTo>
                <a:lnTo>
                  <a:pt x="2361946" y="0"/>
                </a:lnTo>
                <a:lnTo>
                  <a:pt x="2431514" y="224"/>
                </a:lnTo>
                <a:lnTo>
                  <a:pt x="2500644" y="892"/>
                </a:lnTo>
                <a:lnTo>
                  <a:pt x="2569301" y="2000"/>
                </a:lnTo>
                <a:lnTo>
                  <a:pt x="2637449" y="3540"/>
                </a:lnTo>
                <a:lnTo>
                  <a:pt x="2705051" y="5507"/>
                </a:lnTo>
                <a:lnTo>
                  <a:pt x="2772073" y="7895"/>
                </a:lnTo>
                <a:lnTo>
                  <a:pt x="2838478" y="10698"/>
                </a:lnTo>
                <a:lnTo>
                  <a:pt x="2904231" y="13911"/>
                </a:lnTo>
                <a:lnTo>
                  <a:pt x="2969295" y="17528"/>
                </a:lnTo>
                <a:lnTo>
                  <a:pt x="3033635" y="21543"/>
                </a:lnTo>
                <a:lnTo>
                  <a:pt x="3097216" y="25949"/>
                </a:lnTo>
                <a:lnTo>
                  <a:pt x="3160001" y="30742"/>
                </a:lnTo>
                <a:lnTo>
                  <a:pt x="3221954" y="35915"/>
                </a:lnTo>
                <a:lnTo>
                  <a:pt x="3283040" y="41463"/>
                </a:lnTo>
                <a:lnTo>
                  <a:pt x="3343223" y="47380"/>
                </a:lnTo>
                <a:lnTo>
                  <a:pt x="3402468" y="53659"/>
                </a:lnTo>
                <a:lnTo>
                  <a:pt x="3460737" y="60296"/>
                </a:lnTo>
                <a:lnTo>
                  <a:pt x="3517996" y="67283"/>
                </a:lnTo>
                <a:lnTo>
                  <a:pt x="3574209" y="74617"/>
                </a:lnTo>
                <a:lnTo>
                  <a:pt x="3629340" y="82289"/>
                </a:lnTo>
                <a:lnTo>
                  <a:pt x="3683353" y="90296"/>
                </a:lnTo>
                <a:lnTo>
                  <a:pt x="3736213" y="98631"/>
                </a:lnTo>
                <a:lnTo>
                  <a:pt x="3787882" y="107288"/>
                </a:lnTo>
                <a:lnTo>
                  <a:pt x="3838327" y="116261"/>
                </a:lnTo>
                <a:lnTo>
                  <a:pt x="3887511" y="125545"/>
                </a:lnTo>
                <a:lnTo>
                  <a:pt x="3935397" y="135133"/>
                </a:lnTo>
                <a:lnTo>
                  <a:pt x="3981952" y="145020"/>
                </a:lnTo>
                <a:lnTo>
                  <a:pt x="4027137" y="155200"/>
                </a:lnTo>
                <a:lnTo>
                  <a:pt x="4070919" y="165668"/>
                </a:lnTo>
                <a:lnTo>
                  <a:pt x="4113260" y="176417"/>
                </a:lnTo>
                <a:lnTo>
                  <a:pt x="4154126" y="187441"/>
                </a:lnTo>
                <a:lnTo>
                  <a:pt x="4193480" y="198736"/>
                </a:lnTo>
                <a:lnTo>
                  <a:pt x="4231286" y="210294"/>
                </a:lnTo>
                <a:lnTo>
                  <a:pt x="4267510" y="222110"/>
                </a:lnTo>
                <a:lnTo>
                  <a:pt x="4335063" y="246493"/>
                </a:lnTo>
                <a:lnTo>
                  <a:pt x="4395854" y="271839"/>
                </a:lnTo>
                <a:lnTo>
                  <a:pt x="4449596" y="298101"/>
                </a:lnTo>
                <a:lnTo>
                  <a:pt x="4496003" y="325232"/>
                </a:lnTo>
                <a:lnTo>
                  <a:pt x="4534788" y="353187"/>
                </a:lnTo>
                <a:lnTo>
                  <a:pt x="4593716" y="353187"/>
                </a:lnTo>
                <a:lnTo>
                  <a:pt x="4547234" y="470915"/>
                </a:lnTo>
                <a:lnTo>
                  <a:pt x="4358258" y="353187"/>
                </a:lnTo>
                <a:lnTo>
                  <a:pt x="4417059" y="353187"/>
                </a:lnTo>
                <a:lnTo>
                  <a:pt x="4398638" y="339110"/>
                </a:lnTo>
                <a:lnTo>
                  <a:pt x="4356006" y="311561"/>
                </a:lnTo>
                <a:lnTo>
                  <a:pt x="4305895" y="284859"/>
                </a:lnTo>
                <a:lnTo>
                  <a:pt x="4248593" y="259049"/>
                </a:lnTo>
                <a:lnTo>
                  <a:pt x="4184385" y="234178"/>
                </a:lnTo>
                <a:lnTo>
                  <a:pt x="4113557" y="210294"/>
                </a:lnTo>
                <a:lnTo>
                  <a:pt x="4075751" y="198736"/>
                </a:lnTo>
                <a:lnTo>
                  <a:pt x="4036397" y="187441"/>
                </a:lnTo>
                <a:lnTo>
                  <a:pt x="3995531" y="176417"/>
                </a:lnTo>
                <a:lnTo>
                  <a:pt x="3953190" y="165668"/>
                </a:lnTo>
                <a:lnTo>
                  <a:pt x="3909408" y="155200"/>
                </a:lnTo>
                <a:lnTo>
                  <a:pt x="3864223" y="145020"/>
                </a:lnTo>
                <a:lnTo>
                  <a:pt x="3817668" y="135133"/>
                </a:lnTo>
                <a:lnTo>
                  <a:pt x="3769782" y="125545"/>
                </a:lnTo>
                <a:lnTo>
                  <a:pt x="3720598" y="116261"/>
                </a:lnTo>
                <a:lnTo>
                  <a:pt x="3670153" y="107288"/>
                </a:lnTo>
                <a:lnTo>
                  <a:pt x="3618483" y="98631"/>
                </a:lnTo>
                <a:lnTo>
                  <a:pt x="3565624" y="90296"/>
                </a:lnTo>
                <a:lnTo>
                  <a:pt x="3511611" y="82289"/>
                </a:lnTo>
                <a:lnTo>
                  <a:pt x="3456480" y="74617"/>
                </a:lnTo>
                <a:lnTo>
                  <a:pt x="3400267" y="67283"/>
                </a:lnTo>
                <a:lnTo>
                  <a:pt x="3343008" y="60296"/>
                </a:lnTo>
                <a:lnTo>
                  <a:pt x="3284739" y="53659"/>
                </a:lnTo>
                <a:lnTo>
                  <a:pt x="3225494" y="47380"/>
                </a:lnTo>
                <a:lnTo>
                  <a:pt x="3165311" y="41463"/>
                </a:lnTo>
                <a:lnTo>
                  <a:pt x="3104225" y="35915"/>
                </a:lnTo>
                <a:lnTo>
                  <a:pt x="3042272" y="30742"/>
                </a:lnTo>
                <a:lnTo>
                  <a:pt x="2979487" y="25949"/>
                </a:lnTo>
                <a:lnTo>
                  <a:pt x="2915906" y="21543"/>
                </a:lnTo>
                <a:lnTo>
                  <a:pt x="2851566" y="17528"/>
                </a:lnTo>
                <a:lnTo>
                  <a:pt x="2786502" y="13911"/>
                </a:lnTo>
                <a:lnTo>
                  <a:pt x="2720749" y="10698"/>
                </a:lnTo>
                <a:lnTo>
                  <a:pt x="2654344" y="7895"/>
                </a:lnTo>
                <a:lnTo>
                  <a:pt x="2587322" y="5507"/>
                </a:lnTo>
                <a:lnTo>
                  <a:pt x="2519720" y="3540"/>
                </a:lnTo>
                <a:lnTo>
                  <a:pt x="2451572" y="2000"/>
                </a:lnTo>
                <a:lnTo>
                  <a:pt x="2382915" y="892"/>
                </a:lnTo>
                <a:lnTo>
                  <a:pt x="2313785" y="224"/>
                </a:lnTo>
                <a:lnTo>
                  <a:pt x="2244217" y="0"/>
                </a:lnTo>
              </a:path>
            </a:pathLst>
          </a:custGeom>
          <a:ln w="25907">
            <a:solidFill>
              <a:srgbClr val="B66C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304160" y="3806190"/>
            <a:ext cx="2379980" cy="591820"/>
          </a:xfrm>
          <a:custGeom>
            <a:avLst/>
            <a:gdLst/>
            <a:ahLst/>
            <a:cxnLst/>
            <a:rect l="l" t="t" r="r" b="b"/>
            <a:pathLst>
              <a:path w="2379979" h="591820">
                <a:moveTo>
                  <a:pt x="221741" y="147828"/>
                </a:moveTo>
                <a:lnTo>
                  <a:pt x="73913" y="147828"/>
                </a:lnTo>
                <a:lnTo>
                  <a:pt x="91788" y="165117"/>
                </a:lnTo>
                <a:lnTo>
                  <a:pt x="133034" y="198969"/>
                </a:lnTo>
                <a:lnTo>
                  <a:pt x="181388" y="231806"/>
                </a:lnTo>
                <a:lnTo>
                  <a:pt x="236583" y="263574"/>
                </a:lnTo>
                <a:lnTo>
                  <a:pt x="298354" y="294217"/>
                </a:lnTo>
                <a:lnTo>
                  <a:pt x="366435" y="323681"/>
                </a:lnTo>
                <a:lnTo>
                  <a:pt x="402759" y="337954"/>
                </a:lnTo>
                <a:lnTo>
                  <a:pt x="440561" y="351912"/>
                </a:lnTo>
                <a:lnTo>
                  <a:pt x="479807" y="365548"/>
                </a:lnTo>
                <a:lnTo>
                  <a:pt x="520464" y="378855"/>
                </a:lnTo>
                <a:lnTo>
                  <a:pt x="562500" y="391826"/>
                </a:lnTo>
                <a:lnTo>
                  <a:pt x="605881" y="404455"/>
                </a:lnTo>
                <a:lnTo>
                  <a:pt x="650573" y="416734"/>
                </a:lnTo>
                <a:lnTo>
                  <a:pt x="696543" y="428658"/>
                </a:lnTo>
                <a:lnTo>
                  <a:pt x="743759" y="440218"/>
                </a:lnTo>
                <a:lnTo>
                  <a:pt x="792187" y="451409"/>
                </a:lnTo>
                <a:lnTo>
                  <a:pt x="841794" y="462223"/>
                </a:lnTo>
                <a:lnTo>
                  <a:pt x="892546" y="472653"/>
                </a:lnTo>
                <a:lnTo>
                  <a:pt x="944410" y="482694"/>
                </a:lnTo>
                <a:lnTo>
                  <a:pt x="997353" y="492337"/>
                </a:lnTo>
                <a:lnTo>
                  <a:pt x="1051342" y="501577"/>
                </a:lnTo>
                <a:lnTo>
                  <a:pt x="1106344" y="510405"/>
                </a:lnTo>
                <a:lnTo>
                  <a:pt x="1219253" y="526803"/>
                </a:lnTo>
                <a:lnTo>
                  <a:pt x="1335812" y="541477"/>
                </a:lnTo>
                <a:lnTo>
                  <a:pt x="1455758" y="554371"/>
                </a:lnTo>
                <a:lnTo>
                  <a:pt x="1578823" y="565431"/>
                </a:lnTo>
                <a:lnTo>
                  <a:pt x="1704743" y="574602"/>
                </a:lnTo>
                <a:lnTo>
                  <a:pt x="1833250" y="581831"/>
                </a:lnTo>
                <a:lnTo>
                  <a:pt x="1964080" y="587061"/>
                </a:lnTo>
                <a:lnTo>
                  <a:pt x="2096967" y="590240"/>
                </a:lnTo>
                <a:lnTo>
                  <a:pt x="2231643" y="591312"/>
                </a:lnTo>
                <a:lnTo>
                  <a:pt x="2379472" y="591312"/>
                </a:lnTo>
                <a:lnTo>
                  <a:pt x="2311926" y="591042"/>
                </a:lnTo>
                <a:lnTo>
                  <a:pt x="2244795" y="590240"/>
                </a:lnTo>
                <a:lnTo>
                  <a:pt x="2178111" y="588911"/>
                </a:lnTo>
                <a:lnTo>
                  <a:pt x="2111908" y="587061"/>
                </a:lnTo>
                <a:lnTo>
                  <a:pt x="1981078" y="581831"/>
                </a:lnTo>
                <a:lnTo>
                  <a:pt x="1852571" y="574602"/>
                </a:lnTo>
                <a:lnTo>
                  <a:pt x="1726651" y="565431"/>
                </a:lnTo>
                <a:lnTo>
                  <a:pt x="1603586" y="554371"/>
                </a:lnTo>
                <a:lnTo>
                  <a:pt x="1483640" y="541477"/>
                </a:lnTo>
                <a:lnTo>
                  <a:pt x="1367081" y="526803"/>
                </a:lnTo>
                <a:lnTo>
                  <a:pt x="1254172" y="510405"/>
                </a:lnTo>
                <a:lnTo>
                  <a:pt x="1199170" y="501577"/>
                </a:lnTo>
                <a:lnTo>
                  <a:pt x="1145181" y="492337"/>
                </a:lnTo>
                <a:lnTo>
                  <a:pt x="1092238" y="482694"/>
                </a:lnTo>
                <a:lnTo>
                  <a:pt x="1040374" y="472653"/>
                </a:lnTo>
                <a:lnTo>
                  <a:pt x="989622" y="462223"/>
                </a:lnTo>
                <a:lnTo>
                  <a:pt x="940015" y="451409"/>
                </a:lnTo>
                <a:lnTo>
                  <a:pt x="891587" y="440218"/>
                </a:lnTo>
                <a:lnTo>
                  <a:pt x="844371" y="428658"/>
                </a:lnTo>
                <a:lnTo>
                  <a:pt x="798401" y="416734"/>
                </a:lnTo>
                <a:lnTo>
                  <a:pt x="753709" y="404455"/>
                </a:lnTo>
                <a:lnTo>
                  <a:pt x="710328" y="391826"/>
                </a:lnTo>
                <a:lnTo>
                  <a:pt x="668292" y="378855"/>
                </a:lnTo>
                <a:lnTo>
                  <a:pt x="627635" y="365548"/>
                </a:lnTo>
                <a:lnTo>
                  <a:pt x="588389" y="351912"/>
                </a:lnTo>
                <a:lnTo>
                  <a:pt x="550587" y="337954"/>
                </a:lnTo>
                <a:lnTo>
                  <a:pt x="514263" y="323681"/>
                </a:lnTo>
                <a:lnTo>
                  <a:pt x="446182" y="294217"/>
                </a:lnTo>
                <a:lnTo>
                  <a:pt x="384411" y="263574"/>
                </a:lnTo>
                <a:lnTo>
                  <a:pt x="329216" y="231806"/>
                </a:lnTo>
                <a:lnTo>
                  <a:pt x="280862" y="198969"/>
                </a:lnTo>
                <a:lnTo>
                  <a:pt x="239616" y="165117"/>
                </a:lnTo>
                <a:lnTo>
                  <a:pt x="221741" y="147828"/>
                </a:lnTo>
                <a:close/>
              </a:path>
              <a:path w="2379979" h="591820">
                <a:moveTo>
                  <a:pt x="77088" y="0"/>
                </a:moveTo>
                <a:lnTo>
                  <a:pt x="0" y="147828"/>
                </a:lnTo>
                <a:lnTo>
                  <a:pt x="295656" y="147828"/>
                </a:lnTo>
                <a:lnTo>
                  <a:pt x="77088" y="0"/>
                </a:lnTo>
                <a:close/>
              </a:path>
            </a:pathLst>
          </a:custGeom>
          <a:solidFill>
            <a:srgbClr val="F795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609719" y="3806190"/>
            <a:ext cx="2302510" cy="591820"/>
          </a:xfrm>
          <a:custGeom>
            <a:avLst/>
            <a:gdLst/>
            <a:ahLst/>
            <a:cxnLst/>
            <a:rect l="l" t="t" r="r" b="b"/>
            <a:pathLst>
              <a:path w="2302509" h="591820">
                <a:moveTo>
                  <a:pt x="2302382" y="0"/>
                </a:moveTo>
                <a:lnTo>
                  <a:pt x="2154554" y="0"/>
                </a:lnTo>
                <a:lnTo>
                  <a:pt x="2153369" y="19450"/>
                </a:lnTo>
                <a:lnTo>
                  <a:pt x="2149838" y="38748"/>
                </a:lnTo>
                <a:lnTo>
                  <a:pt x="2135881" y="76844"/>
                </a:lnTo>
                <a:lnTo>
                  <a:pt x="2112970" y="114208"/>
                </a:lnTo>
                <a:lnTo>
                  <a:pt x="2081394" y="150761"/>
                </a:lnTo>
                <a:lnTo>
                  <a:pt x="2041441" y="186425"/>
                </a:lnTo>
                <a:lnTo>
                  <a:pt x="1993397" y="221120"/>
                </a:lnTo>
                <a:lnTo>
                  <a:pt x="1937551" y="254767"/>
                </a:lnTo>
                <a:lnTo>
                  <a:pt x="1874191" y="287288"/>
                </a:lnTo>
                <a:lnTo>
                  <a:pt x="1803603" y="318604"/>
                </a:lnTo>
                <a:lnTo>
                  <a:pt x="1765690" y="333785"/>
                </a:lnTo>
                <a:lnTo>
                  <a:pt x="1726077" y="348635"/>
                </a:lnTo>
                <a:lnTo>
                  <a:pt x="1684801" y="363144"/>
                </a:lnTo>
                <a:lnTo>
                  <a:pt x="1641899" y="377302"/>
                </a:lnTo>
                <a:lnTo>
                  <a:pt x="1597406" y="391100"/>
                </a:lnTo>
                <a:lnTo>
                  <a:pt x="1551358" y="404527"/>
                </a:lnTo>
                <a:lnTo>
                  <a:pt x="1503791" y="417574"/>
                </a:lnTo>
                <a:lnTo>
                  <a:pt x="1454741" y="430230"/>
                </a:lnTo>
                <a:lnTo>
                  <a:pt x="1404243" y="442487"/>
                </a:lnTo>
                <a:lnTo>
                  <a:pt x="1352335" y="454334"/>
                </a:lnTo>
                <a:lnTo>
                  <a:pt x="1299052" y="465760"/>
                </a:lnTo>
                <a:lnTo>
                  <a:pt x="1244429" y="476758"/>
                </a:lnTo>
                <a:lnTo>
                  <a:pt x="1188504" y="487315"/>
                </a:lnTo>
                <a:lnTo>
                  <a:pt x="1131311" y="497423"/>
                </a:lnTo>
                <a:lnTo>
                  <a:pt x="1072887" y="507072"/>
                </a:lnTo>
                <a:lnTo>
                  <a:pt x="1013267" y="516251"/>
                </a:lnTo>
                <a:lnTo>
                  <a:pt x="952488" y="524952"/>
                </a:lnTo>
                <a:lnTo>
                  <a:pt x="890586" y="533164"/>
                </a:lnTo>
                <a:lnTo>
                  <a:pt x="827597" y="540876"/>
                </a:lnTo>
                <a:lnTo>
                  <a:pt x="698500" y="554766"/>
                </a:lnTo>
                <a:lnTo>
                  <a:pt x="565485" y="566542"/>
                </a:lnTo>
                <a:lnTo>
                  <a:pt x="428839" y="576126"/>
                </a:lnTo>
                <a:lnTo>
                  <a:pt x="288852" y="583437"/>
                </a:lnTo>
                <a:lnTo>
                  <a:pt x="145809" y="588399"/>
                </a:lnTo>
                <a:lnTo>
                  <a:pt x="0" y="590931"/>
                </a:lnTo>
                <a:lnTo>
                  <a:pt x="73913" y="591312"/>
                </a:lnTo>
                <a:lnTo>
                  <a:pt x="217587" y="590102"/>
                </a:lnTo>
                <a:lnTo>
                  <a:pt x="358834" y="586523"/>
                </a:lnTo>
                <a:lnTo>
                  <a:pt x="497377" y="580647"/>
                </a:lnTo>
                <a:lnTo>
                  <a:pt x="632939" y="572549"/>
                </a:lnTo>
                <a:lnTo>
                  <a:pt x="765244" y="562301"/>
                </a:lnTo>
                <a:lnTo>
                  <a:pt x="894016" y="549977"/>
                </a:lnTo>
                <a:lnTo>
                  <a:pt x="1018977" y="535651"/>
                </a:lnTo>
                <a:lnTo>
                  <a:pt x="1079942" y="527760"/>
                </a:lnTo>
                <a:lnTo>
                  <a:pt x="1139850" y="519396"/>
                </a:lnTo>
                <a:lnTo>
                  <a:pt x="1198668" y="510568"/>
                </a:lnTo>
                <a:lnTo>
                  <a:pt x="1256360" y="501285"/>
                </a:lnTo>
                <a:lnTo>
                  <a:pt x="1312892" y="491557"/>
                </a:lnTo>
                <a:lnTo>
                  <a:pt x="1368229" y="481392"/>
                </a:lnTo>
                <a:lnTo>
                  <a:pt x="1422337" y="470801"/>
                </a:lnTo>
                <a:lnTo>
                  <a:pt x="1475181" y="459791"/>
                </a:lnTo>
                <a:lnTo>
                  <a:pt x="1526726" y="448373"/>
                </a:lnTo>
                <a:lnTo>
                  <a:pt x="1576939" y="436555"/>
                </a:lnTo>
                <a:lnTo>
                  <a:pt x="1625783" y="424347"/>
                </a:lnTo>
                <a:lnTo>
                  <a:pt x="1673226" y="411758"/>
                </a:lnTo>
                <a:lnTo>
                  <a:pt x="1719231" y="398796"/>
                </a:lnTo>
                <a:lnTo>
                  <a:pt x="1763765" y="385472"/>
                </a:lnTo>
                <a:lnTo>
                  <a:pt x="1806793" y="371794"/>
                </a:lnTo>
                <a:lnTo>
                  <a:pt x="1848281" y="357772"/>
                </a:lnTo>
                <a:lnTo>
                  <a:pt x="1888193" y="343414"/>
                </a:lnTo>
                <a:lnTo>
                  <a:pt x="1926496" y="328730"/>
                </a:lnTo>
                <a:lnTo>
                  <a:pt x="1963154" y="313730"/>
                </a:lnTo>
                <a:lnTo>
                  <a:pt x="1998133" y="298421"/>
                </a:lnTo>
                <a:lnTo>
                  <a:pt x="2062916" y="266918"/>
                </a:lnTo>
                <a:lnTo>
                  <a:pt x="2120568" y="234294"/>
                </a:lnTo>
                <a:lnTo>
                  <a:pt x="2170813" y="200624"/>
                </a:lnTo>
                <a:lnTo>
                  <a:pt x="2213373" y="165979"/>
                </a:lnTo>
                <a:lnTo>
                  <a:pt x="2247972" y="130434"/>
                </a:lnTo>
                <a:lnTo>
                  <a:pt x="2274334" y="94063"/>
                </a:lnTo>
                <a:lnTo>
                  <a:pt x="2292181" y="56938"/>
                </a:lnTo>
                <a:lnTo>
                  <a:pt x="2301238" y="19134"/>
                </a:lnTo>
                <a:lnTo>
                  <a:pt x="2302382" y="0"/>
                </a:lnTo>
                <a:close/>
              </a:path>
            </a:pathLst>
          </a:custGeom>
          <a:solidFill>
            <a:srgbClr val="C67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304160" y="3806190"/>
            <a:ext cx="4608195" cy="591820"/>
          </a:xfrm>
          <a:custGeom>
            <a:avLst/>
            <a:gdLst/>
            <a:ahLst/>
            <a:cxnLst/>
            <a:rect l="l" t="t" r="r" b="b"/>
            <a:pathLst>
              <a:path w="4608195" h="591820">
                <a:moveTo>
                  <a:pt x="2305558" y="590931"/>
                </a:moveTo>
                <a:lnTo>
                  <a:pt x="2378790" y="589973"/>
                </a:lnTo>
                <a:lnTo>
                  <a:pt x="2451367" y="588399"/>
                </a:lnTo>
                <a:lnTo>
                  <a:pt x="2523252" y="586217"/>
                </a:lnTo>
                <a:lnTo>
                  <a:pt x="2594410" y="583437"/>
                </a:lnTo>
                <a:lnTo>
                  <a:pt x="2664803" y="580070"/>
                </a:lnTo>
                <a:lnTo>
                  <a:pt x="2734397" y="576126"/>
                </a:lnTo>
                <a:lnTo>
                  <a:pt x="2803156" y="571613"/>
                </a:lnTo>
                <a:lnTo>
                  <a:pt x="2871043" y="566542"/>
                </a:lnTo>
                <a:lnTo>
                  <a:pt x="2938022" y="560923"/>
                </a:lnTo>
                <a:lnTo>
                  <a:pt x="3004058" y="554766"/>
                </a:lnTo>
                <a:lnTo>
                  <a:pt x="3069114" y="548080"/>
                </a:lnTo>
                <a:lnTo>
                  <a:pt x="3133155" y="540876"/>
                </a:lnTo>
                <a:lnTo>
                  <a:pt x="3196144" y="533164"/>
                </a:lnTo>
                <a:lnTo>
                  <a:pt x="3258046" y="524952"/>
                </a:lnTo>
                <a:lnTo>
                  <a:pt x="3318825" y="516251"/>
                </a:lnTo>
                <a:lnTo>
                  <a:pt x="3378445" y="507072"/>
                </a:lnTo>
                <a:lnTo>
                  <a:pt x="3436869" y="497423"/>
                </a:lnTo>
                <a:lnTo>
                  <a:pt x="3494062" y="487315"/>
                </a:lnTo>
                <a:lnTo>
                  <a:pt x="3549987" y="476758"/>
                </a:lnTo>
                <a:lnTo>
                  <a:pt x="3604610" y="465760"/>
                </a:lnTo>
                <a:lnTo>
                  <a:pt x="3657893" y="454334"/>
                </a:lnTo>
                <a:lnTo>
                  <a:pt x="3709801" y="442487"/>
                </a:lnTo>
                <a:lnTo>
                  <a:pt x="3760299" y="430230"/>
                </a:lnTo>
                <a:lnTo>
                  <a:pt x="3809349" y="417574"/>
                </a:lnTo>
                <a:lnTo>
                  <a:pt x="3856916" y="404527"/>
                </a:lnTo>
                <a:lnTo>
                  <a:pt x="3902964" y="391100"/>
                </a:lnTo>
                <a:lnTo>
                  <a:pt x="3947457" y="377302"/>
                </a:lnTo>
                <a:lnTo>
                  <a:pt x="3990359" y="363144"/>
                </a:lnTo>
                <a:lnTo>
                  <a:pt x="4031635" y="348635"/>
                </a:lnTo>
                <a:lnTo>
                  <a:pt x="4071248" y="333785"/>
                </a:lnTo>
                <a:lnTo>
                  <a:pt x="4109161" y="318604"/>
                </a:lnTo>
                <a:lnTo>
                  <a:pt x="4145340" y="303102"/>
                </a:lnTo>
                <a:lnTo>
                  <a:pt x="4212350" y="271174"/>
                </a:lnTo>
                <a:lnTo>
                  <a:pt x="4271989" y="238080"/>
                </a:lnTo>
                <a:lnTo>
                  <a:pt x="4323970" y="203898"/>
                </a:lnTo>
                <a:lnTo>
                  <a:pt x="4368005" y="168709"/>
                </a:lnTo>
                <a:lnTo>
                  <a:pt x="4403806" y="132591"/>
                </a:lnTo>
                <a:lnTo>
                  <a:pt x="4431085" y="95622"/>
                </a:lnTo>
                <a:lnTo>
                  <a:pt x="4449555" y="57882"/>
                </a:lnTo>
                <a:lnTo>
                  <a:pt x="4458927" y="19450"/>
                </a:lnTo>
                <a:lnTo>
                  <a:pt x="4460113" y="0"/>
                </a:lnTo>
                <a:lnTo>
                  <a:pt x="4607941" y="0"/>
                </a:lnTo>
                <a:lnTo>
                  <a:pt x="4603384" y="38116"/>
                </a:lnTo>
                <a:lnTo>
                  <a:pt x="4589897" y="75590"/>
                </a:lnTo>
                <a:lnTo>
                  <a:pt x="4567758" y="112347"/>
                </a:lnTo>
                <a:lnTo>
                  <a:pt x="4537243" y="148315"/>
                </a:lnTo>
                <a:lnTo>
                  <a:pt x="4498629" y="183418"/>
                </a:lnTo>
                <a:lnTo>
                  <a:pt x="4452192" y="217585"/>
                </a:lnTo>
                <a:lnTo>
                  <a:pt x="4398209" y="250742"/>
                </a:lnTo>
                <a:lnTo>
                  <a:pt x="4336956" y="282814"/>
                </a:lnTo>
                <a:lnTo>
                  <a:pt x="4268712" y="313730"/>
                </a:lnTo>
                <a:lnTo>
                  <a:pt x="4232054" y="328730"/>
                </a:lnTo>
                <a:lnTo>
                  <a:pt x="4193751" y="343414"/>
                </a:lnTo>
                <a:lnTo>
                  <a:pt x="4153839" y="357772"/>
                </a:lnTo>
                <a:lnTo>
                  <a:pt x="4112351" y="371794"/>
                </a:lnTo>
                <a:lnTo>
                  <a:pt x="4069323" y="385472"/>
                </a:lnTo>
                <a:lnTo>
                  <a:pt x="4024789" y="398796"/>
                </a:lnTo>
                <a:lnTo>
                  <a:pt x="3978784" y="411758"/>
                </a:lnTo>
                <a:lnTo>
                  <a:pt x="3931341" y="424347"/>
                </a:lnTo>
                <a:lnTo>
                  <a:pt x="3882497" y="436555"/>
                </a:lnTo>
                <a:lnTo>
                  <a:pt x="3832284" y="448373"/>
                </a:lnTo>
                <a:lnTo>
                  <a:pt x="3780739" y="459791"/>
                </a:lnTo>
                <a:lnTo>
                  <a:pt x="3727895" y="470801"/>
                </a:lnTo>
                <a:lnTo>
                  <a:pt x="3673787" y="481392"/>
                </a:lnTo>
                <a:lnTo>
                  <a:pt x="3618450" y="491557"/>
                </a:lnTo>
                <a:lnTo>
                  <a:pt x="3561918" y="501285"/>
                </a:lnTo>
                <a:lnTo>
                  <a:pt x="3504226" y="510568"/>
                </a:lnTo>
                <a:lnTo>
                  <a:pt x="3445408" y="519396"/>
                </a:lnTo>
                <a:lnTo>
                  <a:pt x="3385500" y="527760"/>
                </a:lnTo>
                <a:lnTo>
                  <a:pt x="3324535" y="535651"/>
                </a:lnTo>
                <a:lnTo>
                  <a:pt x="3262548" y="543060"/>
                </a:lnTo>
                <a:lnTo>
                  <a:pt x="3199574" y="549977"/>
                </a:lnTo>
                <a:lnTo>
                  <a:pt x="3135647" y="556394"/>
                </a:lnTo>
                <a:lnTo>
                  <a:pt x="3070802" y="562301"/>
                </a:lnTo>
                <a:lnTo>
                  <a:pt x="3005074" y="567689"/>
                </a:lnTo>
                <a:lnTo>
                  <a:pt x="2938497" y="572549"/>
                </a:lnTo>
                <a:lnTo>
                  <a:pt x="2871106" y="576871"/>
                </a:lnTo>
                <a:lnTo>
                  <a:pt x="2802935" y="580647"/>
                </a:lnTo>
                <a:lnTo>
                  <a:pt x="2734018" y="583867"/>
                </a:lnTo>
                <a:lnTo>
                  <a:pt x="2664392" y="586523"/>
                </a:lnTo>
                <a:lnTo>
                  <a:pt x="2594089" y="588604"/>
                </a:lnTo>
                <a:lnTo>
                  <a:pt x="2523145" y="590102"/>
                </a:lnTo>
                <a:lnTo>
                  <a:pt x="2451594" y="591008"/>
                </a:lnTo>
                <a:lnTo>
                  <a:pt x="2379472" y="591312"/>
                </a:lnTo>
                <a:lnTo>
                  <a:pt x="2231643" y="591312"/>
                </a:lnTo>
                <a:lnTo>
                  <a:pt x="2164098" y="591042"/>
                </a:lnTo>
                <a:lnTo>
                  <a:pt x="2096967" y="590240"/>
                </a:lnTo>
                <a:lnTo>
                  <a:pt x="2030283" y="588911"/>
                </a:lnTo>
                <a:lnTo>
                  <a:pt x="1964080" y="587061"/>
                </a:lnTo>
                <a:lnTo>
                  <a:pt x="1898392" y="584699"/>
                </a:lnTo>
                <a:lnTo>
                  <a:pt x="1833250" y="581831"/>
                </a:lnTo>
                <a:lnTo>
                  <a:pt x="1768690" y="578463"/>
                </a:lnTo>
                <a:lnTo>
                  <a:pt x="1704743" y="574602"/>
                </a:lnTo>
                <a:lnTo>
                  <a:pt x="1641443" y="570256"/>
                </a:lnTo>
                <a:lnTo>
                  <a:pt x="1578823" y="565431"/>
                </a:lnTo>
                <a:lnTo>
                  <a:pt x="1516917" y="560133"/>
                </a:lnTo>
                <a:lnTo>
                  <a:pt x="1455758" y="554371"/>
                </a:lnTo>
                <a:lnTo>
                  <a:pt x="1395379" y="548149"/>
                </a:lnTo>
                <a:lnTo>
                  <a:pt x="1335812" y="541477"/>
                </a:lnTo>
                <a:lnTo>
                  <a:pt x="1277093" y="534359"/>
                </a:lnTo>
                <a:lnTo>
                  <a:pt x="1219253" y="526803"/>
                </a:lnTo>
                <a:lnTo>
                  <a:pt x="1162325" y="518817"/>
                </a:lnTo>
                <a:lnTo>
                  <a:pt x="1106344" y="510405"/>
                </a:lnTo>
                <a:lnTo>
                  <a:pt x="1051342" y="501577"/>
                </a:lnTo>
                <a:lnTo>
                  <a:pt x="997353" y="492337"/>
                </a:lnTo>
                <a:lnTo>
                  <a:pt x="944410" y="482694"/>
                </a:lnTo>
                <a:lnTo>
                  <a:pt x="892546" y="472653"/>
                </a:lnTo>
                <a:lnTo>
                  <a:pt x="841794" y="462223"/>
                </a:lnTo>
                <a:lnTo>
                  <a:pt x="792187" y="451409"/>
                </a:lnTo>
                <a:lnTo>
                  <a:pt x="743759" y="440218"/>
                </a:lnTo>
                <a:lnTo>
                  <a:pt x="696543" y="428658"/>
                </a:lnTo>
                <a:lnTo>
                  <a:pt x="650573" y="416734"/>
                </a:lnTo>
                <a:lnTo>
                  <a:pt x="605881" y="404455"/>
                </a:lnTo>
                <a:lnTo>
                  <a:pt x="562500" y="391826"/>
                </a:lnTo>
                <a:lnTo>
                  <a:pt x="520464" y="378855"/>
                </a:lnTo>
                <a:lnTo>
                  <a:pt x="479807" y="365548"/>
                </a:lnTo>
                <a:lnTo>
                  <a:pt x="440561" y="351912"/>
                </a:lnTo>
                <a:lnTo>
                  <a:pt x="402759" y="337954"/>
                </a:lnTo>
                <a:lnTo>
                  <a:pt x="366435" y="323681"/>
                </a:lnTo>
                <a:lnTo>
                  <a:pt x="298354" y="294217"/>
                </a:lnTo>
                <a:lnTo>
                  <a:pt x="236583" y="263574"/>
                </a:lnTo>
                <a:lnTo>
                  <a:pt x="181388" y="231806"/>
                </a:lnTo>
                <a:lnTo>
                  <a:pt x="133034" y="198969"/>
                </a:lnTo>
                <a:lnTo>
                  <a:pt x="91788" y="165117"/>
                </a:lnTo>
                <a:lnTo>
                  <a:pt x="73913" y="147828"/>
                </a:lnTo>
                <a:lnTo>
                  <a:pt x="0" y="147828"/>
                </a:lnTo>
                <a:lnTo>
                  <a:pt x="77088" y="0"/>
                </a:lnTo>
                <a:lnTo>
                  <a:pt x="295656" y="147828"/>
                </a:lnTo>
                <a:lnTo>
                  <a:pt x="221741" y="147828"/>
                </a:lnTo>
                <a:lnTo>
                  <a:pt x="239616" y="165117"/>
                </a:lnTo>
                <a:lnTo>
                  <a:pt x="280862" y="198969"/>
                </a:lnTo>
                <a:lnTo>
                  <a:pt x="329216" y="231806"/>
                </a:lnTo>
                <a:lnTo>
                  <a:pt x="384411" y="263574"/>
                </a:lnTo>
                <a:lnTo>
                  <a:pt x="446182" y="294217"/>
                </a:lnTo>
                <a:lnTo>
                  <a:pt x="514263" y="323681"/>
                </a:lnTo>
                <a:lnTo>
                  <a:pt x="550587" y="337954"/>
                </a:lnTo>
                <a:lnTo>
                  <a:pt x="588389" y="351912"/>
                </a:lnTo>
                <a:lnTo>
                  <a:pt x="627635" y="365548"/>
                </a:lnTo>
                <a:lnTo>
                  <a:pt x="668292" y="378855"/>
                </a:lnTo>
                <a:lnTo>
                  <a:pt x="710328" y="391826"/>
                </a:lnTo>
                <a:lnTo>
                  <a:pt x="753709" y="404455"/>
                </a:lnTo>
                <a:lnTo>
                  <a:pt x="798401" y="416734"/>
                </a:lnTo>
                <a:lnTo>
                  <a:pt x="844371" y="428658"/>
                </a:lnTo>
                <a:lnTo>
                  <a:pt x="891587" y="440218"/>
                </a:lnTo>
                <a:lnTo>
                  <a:pt x="940015" y="451409"/>
                </a:lnTo>
                <a:lnTo>
                  <a:pt x="989622" y="462223"/>
                </a:lnTo>
                <a:lnTo>
                  <a:pt x="1040374" y="472653"/>
                </a:lnTo>
                <a:lnTo>
                  <a:pt x="1092238" y="482694"/>
                </a:lnTo>
                <a:lnTo>
                  <a:pt x="1145181" y="492337"/>
                </a:lnTo>
                <a:lnTo>
                  <a:pt x="1199170" y="501577"/>
                </a:lnTo>
                <a:lnTo>
                  <a:pt x="1254172" y="510405"/>
                </a:lnTo>
                <a:lnTo>
                  <a:pt x="1310153" y="518817"/>
                </a:lnTo>
                <a:lnTo>
                  <a:pt x="1367081" y="526803"/>
                </a:lnTo>
                <a:lnTo>
                  <a:pt x="1424921" y="534359"/>
                </a:lnTo>
                <a:lnTo>
                  <a:pt x="1483640" y="541477"/>
                </a:lnTo>
                <a:lnTo>
                  <a:pt x="1543207" y="548149"/>
                </a:lnTo>
                <a:lnTo>
                  <a:pt x="1603586" y="554371"/>
                </a:lnTo>
                <a:lnTo>
                  <a:pt x="1664745" y="560133"/>
                </a:lnTo>
                <a:lnTo>
                  <a:pt x="1726651" y="565431"/>
                </a:lnTo>
                <a:lnTo>
                  <a:pt x="1789271" y="570256"/>
                </a:lnTo>
                <a:lnTo>
                  <a:pt x="1852571" y="574602"/>
                </a:lnTo>
                <a:lnTo>
                  <a:pt x="1916518" y="578463"/>
                </a:lnTo>
                <a:lnTo>
                  <a:pt x="1981078" y="581831"/>
                </a:lnTo>
                <a:lnTo>
                  <a:pt x="2046220" y="584699"/>
                </a:lnTo>
                <a:lnTo>
                  <a:pt x="2111908" y="587061"/>
                </a:lnTo>
                <a:lnTo>
                  <a:pt x="2178111" y="588911"/>
                </a:lnTo>
                <a:lnTo>
                  <a:pt x="2244795" y="590240"/>
                </a:lnTo>
                <a:lnTo>
                  <a:pt x="2311926" y="591042"/>
                </a:lnTo>
                <a:lnTo>
                  <a:pt x="2379472" y="591312"/>
                </a:lnTo>
              </a:path>
            </a:pathLst>
          </a:custGeom>
          <a:ln w="25907">
            <a:solidFill>
              <a:srgbClr val="B66C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F22DA9-DA09-E744-A398-2C5470A98E05}"/>
              </a:ext>
            </a:extLst>
          </p:cNvPr>
          <p:cNvSpPr txBox="1"/>
          <p:nvPr/>
        </p:nvSpPr>
        <p:spPr>
          <a:xfrm>
            <a:off x="8162206" y="6657702"/>
            <a:ext cx="827584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" b="0" i="0" dirty="0">
                <a:effectLst/>
                <a:latin typeface="Lato" panose="020F0502020204030203" pitchFamily="34" charset="0"/>
              </a:rPr>
              <a:t>RUS1288642 (v1.0)</a:t>
            </a:r>
            <a:endParaRPr lang="ru-RU" sz="500" dirty="0"/>
          </a:p>
        </p:txBody>
      </p:sp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id="{CE0173EA-4696-5441-D8E1-DEE61D38F3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838352" y="6478701"/>
            <a:ext cx="2103437" cy="16158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47688" indent="-27305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822325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096963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3716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28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86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743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2004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fld id="{64C7EE9B-F55C-4BDA-9491-8EF664EB9937}" type="slidenum">
              <a:rPr lang="ru-RU" altLang="ru-RU" sz="1050" smtClean="0">
                <a:solidFill>
                  <a:srgbClr val="898989"/>
                </a:solidFill>
              </a:rPr>
              <a:pPr algn="r">
                <a:spcBef>
                  <a:spcPct val="0"/>
                </a:spcBef>
                <a:buClrTx/>
                <a:buSzTx/>
                <a:buFontTx/>
                <a:buNone/>
              </a:pPr>
              <a:t>62</a:t>
            </a:fld>
            <a:endParaRPr lang="ru-RU" altLang="ru-RU" sz="1050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 spd="slow">
    <p:blinds dir="vert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1975" y="179032"/>
            <a:ext cx="9082025" cy="984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642870" algn="l"/>
              </a:tabLst>
            </a:pPr>
            <a:r>
              <a:rPr lang="ru-RU" dirty="0" err="1"/>
              <a:t>Флувоксамин</a:t>
            </a:r>
            <a:r>
              <a:rPr lang="ru-RU" dirty="0"/>
              <a:t> </a:t>
            </a:r>
            <a:r>
              <a:rPr dirty="0" err="1"/>
              <a:t>улучшает</a:t>
            </a:r>
            <a:r>
              <a:rPr lang="ru-RU" dirty="0"/>
              <a:t> </a:t>
            </a:r>
            <a:r>
              <a:rPr dirty="0" err="1"/>
              <a:t>сон</a:t>
            </a:r>
            <a:r>
              <a:rPr dirty="0"/>
              <a:t> у пациентов с </a:t>
            </a:r>
            <a:r>
              <a:rPr dirty="0" err="1"/>
              <a:t>депрессией</a:t>
            </a:r>
            <a:r>
              <a:rPr lang="ru-RU" dirty="0"/>
              <a:t>  </a:t>
            </a:r>
            <a:r>
              <a:rPr dirty="0" err="1"/>
              <a:t>уже</a:t>
            </a:r>
            <a:r>
              <a:rPr dirty="0"/>
              <a:t> на первой </a:t>
            </a:r>
            <a:r>
              <a:rPr dirty="0" err="1"/>
              <a:t>неделе</a:t>
            </a:r>
            <a:r>
              <a:rPr dirty="0"/>
              <a:t> </a:t>
            </a:r>
            <a:r>
              <a:rPr dirty="0" err="1"/>
              <a:t>терапии</a:t>
            </a:r>
            <a:r>
              <a:rPr lang="ru-RU" baseline="30000" dirty="0"/>
              <a:t>1</a:t>
            </a:r>
            <a:endParaRPr baseline="30000" dirty="0"/>
          </a:p>
        </p:txBody>
      </p:sp>
      <p:sp>
        <p:nvSpPr>
          <p:cNvPr id="5" name="object 5"/>
          <p:cNvSpPr txBox="1"/>
          <p:nvPr/>
        </p:nvSpPr>
        <p:spPr>
          <a:xfrm>
            <a:off x="735456" y="6452651"/>
            <a:ext cx="7399020" cy="3321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lang="ru-RU" sz="1050" spc="5" dirty="0">
                <a:latin typeface="Arial"/>
                <a:cs typeface="Arial"/>
              </a:rPr>
              <a:t>1. </a:t>
            </a:r>
            <a:r>
              <a:rPr sz="1050" spc="5" dirty="0" err="1">
                <a:latin typeface="Arial"/>
                <a:cs typeface="Arial"/>
              </a:rPr>
              <a:t>Eiko</a:t>
            </a:r>
            <a:r>
              <a:rPr sz="1050" spc="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Sunami et al. A Preliminary Study of Fluvoxamine Maleate on Depressive </a:t>
            </a:r>
            <a:r>
              <a:rPr sz="1050" spc="-5" dirty="0">
                <a:latin typeface="Arial"/>
                <a:cs typeface="Arial"/>
              </a:rPr>
              <a:t>State </a:t>
            </a:r>
            <a:r>
              <a:rPr sz="1050" dirty="0">
                <a:latin typeface="Arial"/>
                <a:cs typeface="Arial"/>
              </a:rPr>
              <a:t>and Serum Melatonin Levels in Patients  after Cerebral Infarction J Intern Med  2012; 51:</a:t>
            </a:r>
            <a:r>
              <a:rPr sz="1050" spc="-114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1187-1193</a:t>
            </a:r>
          </a:p>
        </p:txBody>
      </p:sp>
      <p:sp>
        <p:nvSpPr>
          <p:cNvPr id="6" name="object 6"/>
          <p:cNvSpPr/>
          <p:nvPr/>
        </p:nvSpPr>
        <p:spPr>
          <a:xfrm>
            <a:off x="243840" y="1876044"/>
            <a:ext cx="8633460" cy="27081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24127" y="3563111"/>
            <a:ext cx="7513320" cy="0"/>
          </a:xfrm>
          <a:custGeom>
            <a:avLst/>
            <a:gdLst/>
            <a:ahLst/>
            <a:cxnLst/>
            <a:rect l="l" t="t" r="r" b="b"/>
            <a:pathLst>
              <a:path w="7513320">
                <a:moveTo>
                  <a:pt x="0" y="0"/>
                </a:moveTo>
                <a:lnTo>
                  <a:pt x="7513320" y="0"/>
                </a:lnTo>
              </a:path>
            </a:pathLst>
          </a:custGeom>
          <a:ln w="15240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24127" y="3108960"/>
            <a:ext cx="7513320" cy="0"/>
          </a:xfrm>
          <a:custGeom>
            <a:avLst/>
            <a:gdLst/>
            <a:ahLst/>
            <a:cxnLst/>
            <a:rect l="l" t="t" r="r" b="b"/>
            <a:pathLst>
              <a:path w="7513320">
                <a:moveTo>
                  <a:pt x="0" y="0"/>
                </a:moveTo>
                <a:lnTo>
                  <a:pt x="7513320" y="0"/>
                </a:lnTo>
              </a:path>
            </a:pathLst>
          </a:custGeom>
          <a:ln w="15240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24127" y="2654807"/>
            <a:ext cx="7513320" cy="0"/>
          </a:xfrm>
          <a:custGeom>
            <a:avLst/>
            <a:gdLst/>
            <a:ahLst/>
            <a:cxnLst/>
            <a:rect l="l" t="t" r="r" b="b"/>
            <a:pathLst>
              <a:path w="7513320">
                <a:moveTo>
                  <a:pt x="0" y="0"/>
                </a:moveTo>
                <a:lnTo>
                  <a:pt x="7513320" y="0"/>
                </a:lnTo>
              </a:path>
            </a:pathLst>
          </a:custGeom>
          <a:ln w="15240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24127" y="2199132"/>
            <a:ext cx="7513320" cy="0"/>
          </a:xfrm>
          <a:custGeom>
            <a:avLst/>
            <a:gdLst/>
            <a:ahLst/>
            <a:cxnLst/>
            <a:rect l="l" t="t" r="r" b="b"/>
            <a:pathLst>
              <a:path w="7513320">
                <a:moveTo>
                  <a:pt x="0" y="0"/>
                </a:moveTo>
                <a:lnTo>
                  <a:pt x="7513320" y="0"/>
                </a:lnTo>
              </a:path>
            </a:pathLst>
          </a:custGeom>
          <a:ln w="15240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24127" y="2199132"/>
            <a:ext cx="0" cy="1818639"/>
          </a:xfrm>
          <a:custGeom>
            <a:avLst/>
            <a:gdLst/>
            <a:ahLst/>
            <a:cxnLst/>
            <a:rect l="l" t="t" r="r" b="b"/>
            <a:pathLst>
              <a:path h="1818639">
                <a:moveTo>
                  <a:pt x="0" y="1818131"/>
                </a:moveTo>
                <a:lnTo>
                  <a:pt x="0" y="0"/>
                </a:lnTo>
              </a:path>
            </a:pathLst>
          </a:custGeom>
          <a:ln w="15240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24127" y="4017264"/>
            <a:ext cx="7513320" cy="0"/>
          </a:xfrm>
          <a:custGeom>
            <a:avLst/>
            <a:gdLst/>
            <a:ahLst/>
            <a:cxnLst/>
            <a:rect l="l" t="t" r="r" b="b"/>
            <a:pathLst>
              <a:path w="7513320">
                <a:moveTo>
                  <a:pt x="0" y="0"/>
                </a:moveTo>
                <a:lnTo>
                  <a:pt x="7513320" y="0"/>
                </a:lnTo>
              </a:path>
            </a:pathLst>
          </a:custGeom>
          <a:ln w="15240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183892" y="3750564"/>
            <a:ext cx="5193791" cy="2758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212848" y="3134867"/>
            <a:ext cx="5190744" cy="8915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180844" y="3831335"/>
            <a:ext cx="245363" cy="2453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684776" y="3331464"/>
            <a:ext cx="245363" cy="2453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88707" y="3102864"/>
            <a:ext cx="245364" cy="2453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276855" y="3817620"/>
            <a:ext cx="5008245" cy="119380"/>
          </a:xfrm>
          <a:custGeom>
            <a:avLst/>
            <a:gdLst/>
            <a:ahLst/>
            <a:cxnLst/>
            <a:rect l="l" t="t" r="r" b="b"/>
            <a:pathLst>
              <a:path w="5008245" h="119379">
                <a:moveTo>
                  <a:pt x="0" y="0"/>
                </a:moveTo>
                <a:lnTo>
                  <a:pt x="2503932" y="91439"/>
                </a:lnTo>
                <a:lnTo>
                  <a:pt x="5007864" y="118871"/>
                </a:lnTo>
              </a:path>
            </a:pathLst>
          </a:custGeom>
          <a:ln w="79248">
            <a:solidFill>
              <a:srgbClr val="448B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207260" y="3747134"/>
            <a:ext cx="140207" cy="14020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711191" y="3838575"/>
            <a:ext cx="140208" cy="14020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214996" y="3866007"/>
            <a:ext cx="140207" cy="14020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276855" y="3198876"/>
            <a:ext cx="5008245" cy="728980"/>
          </a:xfrm>
          <a:custGeom>
            <a:avLst/>
            <a:gdLst/>
            <a:ahLst/>
            <a:cxnLst/>
            <a:rect l="l" t="t" r="r" b="b"/>
            <a:pathLst>
              <a:path w="5008245" h="728979">
                <a:moveTo>
                  <a:pt x="0" y="728472"/>
                </a:moveTo>
                <a:lnTo>
                  <a:pt x="2503932" y="228600"/>
                </a:lnTo>
                <a:lnTo>
                  <a:pt x="5007864" y="0"/>
                </a:lnTo>
              </a:path>
            </a:pathLst>
          </a:custGeom>
          <a:ln w="7620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202179" y="3852671"/>
            <a:ext cx="149351" cy="14935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706111" y="3352800"/>
            <a:ext cx="149351" cy="14935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210043" y="3124200"/>
            <a:ext cx="149351" cy="14935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735888" y="3468878"/>
            <a:ext cx="181610" cy="6337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100" spc="-5" dirty="0">
                <a:solidFill>
                  <a:srgbClr val="404040"/>
                </a:solidFill>
                <a:latin typeface="Arial"/>
                <a:cs typeface="Arial"/>
              </a:rPr>
              <a:t>50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850">
              <a:latin typeface="Times New Roman"/>
              <a:cs typeface="Times New Roman"/>
            </a:endParaRPr>
          </a:p>
          <a:p>
            <a:pPr marL="77470" algn="ctr">
              <a:lnSpc>
                <a:spcPct val="100000"/>
              </a:lnSpc>
            </a:pP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0</a:t>
            </a:r>
            <a:endParaRPr sz="11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58164" y="3014090"/>
            <a:ext cx="259079" cy="1790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-5" dirty="0">
                <a:solidFill>
                  <a:srgbClr val="404040"/>
                </a:solidFill>
                <a:latin typeface="Arial"/>
                <a:cs typeface="Arial"/>
              </a:rPr>
              <a:t>100</a:t>
            </a:r>
            <a:endParaRPr sz="11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58164" y="2559558"/>
            <a:ext cx="259079" cy="1790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-5" dirty="0">
                <a:solidFill>
                  <a:srgbClr val="404040"/>
                </a:solidFill>
                <a:latin typeface="Arial"/>
                <a:cs typeface="Arial"/>
              </a:rPr>
              <a:t>150</a:t>
            </a:r>
            <a:endParaRPr sz="11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58164" y="2104897"/>
            <a:ext cx="259079" cy="1790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-5" dirty="0">
                <a:solidFill>
                  <a:srgbClr val="404040"/>
                </a:solidFill>
                <a:latin typeface="Arial"/>
                <a:cs typeface="Arial"/>
              </a:rPr>
              <a:t>200</a:t>
            </a:r>
            <a:endParaRPr sz="11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221483" y="4088638"/>
            <a:ext cx="110489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5" dirty="0">
                <a:solidFill>
                  <a:srgbClr val="404040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726304" y="4088638"/>
            <a:ext cx="110489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5" dirty="0">
                <a:solidFill>
                  <a:srgbClr val="404040"/>
                </a:solidFill>
                <a:latin typeface="Arial"/>
                <a:cs typeface="Arial"/>
              </a:rPr>
              <a:t>1</a:t>
            </a:r>
            <a:endParaRPr sz="12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231126" y="4088638"/>
            <a:ext cx="110489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5" dirty="0">
                <a:solidFill>
                  <a:srgbClr val="404040"/>
                </a:solidFill>
                <a:latin typeface="Arial"/>
                <a:cs typeface="Arial"/>
              </a:rPr>
              <a:t>2</a:t>
            </a:r>
            <a:endParaRPr sz="12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360411" y="2197145"/>
            <a:ext cx="1125424" cy="4084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6900"/>
              </a:lnSpc>
            </a:pPr>
            <a:r>
              <a:rPr lang="ru-RU" sz="1275" spc="7" dirty="0" err="1">
                <a:solidFill>
                  <a:srgbClr val="DEA900"/>
                </a:solidFill>
                <a:latin typeface="Arial"/>
                <a:cs typeface="Arial"/>
              </a:rPr>
              <a:t>Флувоксамин</a:t>
            </a:r>
            <a:r>
              <a:rPr sz="1275" spc="7" baseline="26143" dirty="0">
                <a:solidFill>
                  <a:srgbClr val="DEA900"/>
                </a:solidFill>
                <a:latin typeface="Arial"/>
                <a:cs typeface="Arial"/>
              </a:rPr>
              <a:t>  </a:t>
            </a:r>
            <a:r>
              <a:rPr sz="1300" spc="-25" dirty="0">
                <a:solidFill>
                  <a:srgbClr val="448BCC"/>
                </a:solidFill>
                <a:latin typeface="Arial"/>
                <a:cs typeface="Arial"/>
              </a:rPr>
              <a:t>Группа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7146035" y="2423160"/>
            <a:ext cx="252983" cy="25146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171943" y="2449067"/>
            <a:ext cx="146303" cy="1447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139940" y="2200655"/>
            <a:ext cx="252983" cy="25298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165847" y="2226564"/>
            <a:ext cx="146303" cy="14630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404180" y="2342451"/>
            <a:ext cx="152400" cy="169545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105"/>
              </a:lnSpc>
            </a:pPr>
            <a:r>
              <a:rPr sz="1000" dirty="0">
                <a:solidFill>
                  <a:srgbClr val="404040"/>
                </a:solidFill>
                <a:latin typeface="Arial"/>
                <a:cs typeface="Arial"/>
              </a:rPr>
              <a:t>Ур</a:t>
            </a:r>
            <a:r>
              <a:rPr sz="1000" spc="-5" dirty="0">
                <a:solidFill>
                  <a:srgbClr val="404040"/>
                </a:solidFill>
                <a:latin typeface="Arial"/>
                <a:cs typeface="Arial"/>
              </a:rPr>
              <a:t>о</a:t>
            </a:r>
            <a:r>
              <a:rPr sz="1000" dirty="0">
                <a:solidFill>
                  <a:srgbClr val="404040"/>
                </a:solidFill>
                <a:latin typeface="Arial"/>
                <a:cs typeface="Arial"/>
              </a:rPr>
              <a:t>вень</a:t>
            </a:r>
            <a:r>
              <a:rPr sz="1000" spc="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04040"/>
                </a:solidFill>
                <a:latin typeface="Arial"/>
                <a:cs typeface="Arial"/>
              </a:rPr>
              <a:t>м</a:t>
            </a:r>
            <a:r>
              <a:rPr sz="1000" spc="-5" dirty="0">
                <a:solidFill>
                  <a:srgbClr val="404040"/>
                </a:solidFill>
                <a:latin typeface="Arial"/>
                <a:cs typeface="Arial"/>
              </a:rPr>
              <a:t>ел</a:t>
            </a:r>
            <a:r>
              <a:rPr sz="1000" dirty="0">
                <a:solidFill>
                  <a:srgbClr val="404040"/>
                </a:solidFill>
                <a:latin typeface="Arial"/>
                <a:cs typeface="Arial"/>
              </a:rPr>
              <a:t>ат</a:t>
            </a:r>
            <a:r>
              <a:rPr sz="1000" spc="-5" dirty="0">
                <a:solidFill>
                  <a:srgbClr val="404040"/>
                </a:solidFill>
                <a:latin typeface="Arial"/>
                <a:cs typeface="Arial"/>
              </a:rPr>
              <a:t>о</a:t>
            </a:r>
            <a:r>
              <a:rPr sz="1000" dirty="0">
                <a:solidFill>
                  <a:srgbClr val="404040"/>
                </a:solidFill>
                <a:latin typeface="Arial"/>
                <a:cs typeface="Arial"/>
              </a:rPr>
              <a:t>нина</a:t>
            </a:r>
            <a:r>
              <a:rPr sz="1000" spc="5" dirty="0">
                <a:solidFill>
                  <a:srgbClr val="404040"/>
                </a:solidFill>
                <a:latin typeface="Arial"/>
                <a:cs typeface="Arial"/>
              </a:rPr>
              <a:t> (</a:t>
            </a:r>
            <a:r>
              <a:rPr sz="1000" dirty="0">
                <a:solidFill>
                  <a:srgbClr val="404040"/>
                </a:solidFill>
                <a:latin typeface="Arial"/>
                <a:cs typeface="Arial"/>
              </a:rPr>
              <a:t>п</a:t>
            </a:r>
            <a:r>
              <a:rPr sz="1000" spc="-5" dirty="0">
                <a:solidFill>
                  <a:srgbClr val="404040"/>
                </a:solidFill>
                <a:latin typeface="Arial"/>
                <a:cs typeface="Arial"/>
              </a:rPr>
              <a:t>г</a:t>
            </a:r>
            <a:r>
              <a:rPr sz="1000" dirty="0">
                <a:solidFill>
                  <a:srgbClr val="404040"/>
                </a:solidFill>
                <a:latin typeface="Arial"/>
                <a:cs typeface="Arial"/>
              </a:rPr>
              <a:t>/м</a:t>
            </a:r>
            <a:r>
              <a:rPr sz="1000" spc="-10" dirty="0">
                <a:solidFill>
                  <a:srgbClr val="404040"/>
                </a:solidFill>
                <a:latin typeface="Arial"/>
                <a:cs typeface="Arial"/>
              </a:rPr>
              <a:t>л</a:t>
            </a:r>
            <a:r>
              <a:rPr sz="1000" dirty="0">
                <a:solidFill>
                  <a:srgbClr val="404040"/>
                </a:solidFill>
                <a:latin typeface="Arial"/>
                <a:cs typeface="Arial"/>
              </a:rPr>
              <a:t>)</a:t>
            </a:r>
            <a:endParaRPr sz="1000">
              <a:latin typeface="Arial"/>
              <a:cs typeface="Arial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4776215" y="2997707"/>
            <a:ext cx="0" cy="351155"/>
          </a:xfrm>
          <a:custGeom>
            <a:avLst/>
            <a:gdLst/>
            <a:ahLst/>
            <a:cxnLst/>
            <a:rect l="l" t="t" r="r" b="b"/>
            <a:pathLst>
              <a:path h="351154">
                <a:moveTo>
                  <a:pt x="0" y="0"/>
                </a:moveTo>
                <a:lnTo>
                  <a:pt x="0" y="350900"/>
                </a:lnTo>
              </a:path>
            </a:pathLst>
          </a:custGeom>
          <a:ln w="9144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732020" y="2993135"/>
            <a:ext cx="90805" cy="0"/>
          </a:xfrm>
          <a:custGeom>
            <a:avLst/>
            <a:gdLst/>
            <a:ahLst/>
            <a:cxnLst/>
            <a:rect l="l" t="t" r="r" b="b"/>
            <a:pathLst>
              <a:path w="90804">
                <a:moveTo>
                  <a:pt x="0" y="0"/>
                </a:moveTo>
                <a:lnTo>
                  <a:pt x="90424" y="0"/>
                </a:lnTo>
              </a:path>
            </a:pathLst>
          </a:custGeom>
          <a:ln w="9144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4734559" y="2876677"/>
            <a:ext cx="85090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585858"/>
                </a:solidFill>
                <a:latin typeface="Arial"/>
                <a:cs typeface="Arial"/>
              </a:rPr>
              <a:t>*</a:t>
            </a:r>
            <a:endParaRPr sz="12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7976996" y="4114545"/>
            <a:ext cx="560705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5" dirty="0">
                <a:solidFill>
                  <a:srgbClr val="404040"/>
                </a:solidFill>
                <a:latin typeface="Arial"/>
                <a:cs typeface="Arial"/>
              </a:rPr>
              <a:t>Н</a:t>
            </a:r>
            <a:r>
              <a:rPr sz="1200" spc="-30" dirty="0">
                <a:solidFill>
                  <a:srgbClr val="404040"/>
                </a:solidFill>
                <a:latin typeface="Arial"/>
                <a:cs typeface="Arial"/>
              </a:rPr>
              <a:t>е</a:t>
            </a:r>
            <a:r>
              <a:rPr sz="1200" spc="-10" dirty="0">
                <a:solidFill>
                  <a:srgbClr val="404040"/>
                </a:solidFill>
                <a:latin typeface="Arial"/>
                <a:cs typeface="Arial"/>
              </a:rPr>
              <a:t>д</a:t>
            </a:r>
            <a:r>
              <a:rPr sz="1200" spc="-40" dirty="0">
                <a:solidFill>
                  <a:srgbClr val="404040"/>
                </a:solidFill>
                <a:latin typeface="Arial"/>
                <a:cs typeface="Arial"/>
              </a:rPr>
              <a:t>е</a:t>
            </a:r>
            <a:r>
              <a:rPr sz="1200" spc="-10" dirty="0">
                <a:solidFill>
                  <a:srgbClr val="404040"/>
                </a:solidFill>
                <a:latin typeface="Arial"/>
                <a:cs typeface="Arial"/>
              </a:rPr>
              <a:t>л</a:t>
            </a:r>
            <a:r>
              <a:rPr sz="1200" dirty="0">
                <a:solidFill>
                  <a:srgbClr val="404040"/>
                </a:solidFill>
                <a:latin typeface="Arial"/>
                <a:cs typeface="Arial"/>
              </a:rPr>
              <a:t>и</a:t>
            </a:r>
            <a:endParaRPr sz="12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8037956" y="2795015"/>
            <a:ext cx="497205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5" dirty="0">
                <a:solidFill>
                  <a:srgbClr val="404040"/>
                </a:solidFill>
                <a:latin typeface="Arial"/>
                <a:cs typeface="Arial"/>
              </a:rPr>
              <a:t>p&lt;0</a:t>
            </a:r>
            <a:r>
              <a:rPr sz="1200" dirty="0">
                <a:solidFill>
                  <a:srgbClr val="404040"/>
                </a:solidFill>
                <a:latin typeface="Arial"/>
                <a:cs typeface="Arial"/>
              </a:rPr>
              <a:t>.</a:t>
            </a:r>
            <a:r>
              <a:rPr sz="1200" spc="5" dirty="0">
                <a:solidFill>
                  <a:srgbClr val="404040"/>
                </a:solidFill>
                <a:latin typeface="Arial"/>
                <a:cs typeface="Arial"/>
              </a:rPr>
              <a:t>0</a:t>
            </a:r>
            <a:r>
              <a:rPr sz="1200" spc="-5" dirty="0">
                <a:solidFill>
                  <a:srgbClr val="404040"/>
                </a:solidFill>
                <a:latin typeface="Arial"/>
                <a:cs typeface="Arial"/>
              </a:rPr>
              <a:t>5</a:t>
            </a:r>
            <a:endParaRPr sz="12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243840" y="4670932"/>
            <a:ext cx="8633459" cy="10259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b="1" spc="-10" dirty="0" err="1">
                <a:solidFill>
                  <a:srgbClr val="448BCC"/>
                </a:solidFill>
                <a:latin typeface="Arial"/>
                <a:cs typeface="Arial"/>
              </a:rPr>
              <a:t>Флувоксамин</a:t>
            </a:r>
            <a:r>
              <a:rPr lang="ru-RU" b="1" spc="-10" dirty="0">
                <a:solidFill>
                  <a:srgbClr val="448BCC"/>
                </a:solidFill>
                <a:latin typeface="Arial"/>
                <a:cs typeface="Arial"/>
              </a:rPr>
              <a:t> </a:t>
            </a:r>
            <a:r>
              <a:rPr b="1" spc="-10" dirty="0" err="1">
                <a:solidFill>
                  <a:srgbClr val="448BCC"/>
                </a:solidFill>
                <a:latin typeface="Arial"/>
                <a:cs typeface="Arial"/>
              </a:rPr>
              <a:t>влияет</a:t>
            </a:r>
            <a:r>
              <a:rPr b="1" spc="-10" dirty="0">
                <a:solidFill>
                  <a:srgbClr val="448BCC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448BCC"/>
                </a:solidFill>
                <a:latin typeface="Arial"/>
                <a:cs typeface="Arial"/>
              </a:rPr>
              <a:t>на </a:t>
            </a:r>
            <a:r>
              <a:rPr b="1" spc="-10" dirty="0">
                <a:solidFill>
                  <a:srgbClr val="448BCC"/>
                </a:solidFill>
                <a:latin typeface="Arial"/>
                <a:cs typeface="Arial"/>
              </a:rPr>
              <a:t>биотрансформацию </a:t>
            </a:r>
            <a:r>
              <a:rPr b="1" spc="-15" dirty="0">
                <a:solidFill>
                  <a:srgbClr val="448BCC"/>
                </a:solidFill>
                <a:latin typeface="Arial"/>
                <a:cs typeface="Arial"/>
              </a:rPr>
              <a:t>СОБСТВЕННОГО</a:t>
            </a:r>
            <a:r>
              <a:rPr b="1" spc="-105" dirty="0">
                <a:solidFill>
                  <a:srgbClr val="448BCC"/>
                </a:solidFill>
                <a:latin typeface="Arial"/>
                <a:cs typeface="Arial"/>
              </a:rPr>
              <a:t> </a:t>
            </a:r>
            <a:r>
              <a:rPr b="1" spc="-5" dirty="0">
                <a:solidFill>
                  <a:srgbClr val="448BCC"/>
                </a:solidFill>
                <a:latin typeface="Arial"/>
                <a:cs typeface="Arial"/>
              </a:rPr>
              <a:t>мелатонина</a:t>
            </a:r>
            <a:endParaRPr dirty="0">
              <a:latin typeface="Arial"/>
              <a:cs typeface="Arial"/>
            </a:endParaRPr>
          </a:p>
          <a:p>
            <a:pPr marL="631190" marR="625475" indent="3175" algn="ctr">
              <a:lnSpc>
                <a:spcPct val="100000"/>
              </a:lnSpc>
              <a:spcBef>
                <a:spcPts val="780"/>
              </a:spcBef>
            </a:pPr>
            <a:r>
              <a:rPr sz="1050" spc="-5" dirty="0">
                <a:latin typeface="Arial"/>
                <a:cs typeface="Arial"/>
              </a:rPr>
              <a:t>Изменения уровня мелатонина в </a:t>
            </a:r>
            <a:r>
              <a:rPr sz="1050" dirty="0">
                <a:latin typeface="Arial"/>
                <a:cs typeface="Arial"/>
              </a:rPr>
              <a:t>6:00. В </a:t>
            </a:r>
            <a:r>
              <a:rPr sz="1050" spc="-5" dirty="0">
                <a:latin typeface="Arial"/>
                <a:cs typeface="Arial"/>
              </a:rPr>
              <a:t>группе пациентов, принимавших флувоксамин,  уровень мелатонина в </a:t>
            </a:r>
            <a:r>
              <a:rPr sz="1050" dirty="0">
                <a:latin typeface="Arial"/>
                <a:cs typeface="Arial"/>
              </a:rPr>
              <a:t>крови повышался с первой </a:t>
            </a:r>
            <a:r>
              <a:rPr sz="1050" spc="-5" dirty="0">
                <a:latin typeface="Arial"/>
                <a:cs typeface="Arial"/>
              </a:rPr>
              <a:t>недели терапии. </a:t>
            </a:r>
            <a:r>
              <a:rPr sz="1050" dirty="0">
                <a:latin typeface="Arial"/>
                <a:cs typeface="Arial"/>
              </a:rPr>
              <a:t>В </a:t>
            </a:r>
            <a:r>
              <a:rPr sz="1050" spc="-5" dirty="0">
                <a:latin typeface="Arial"/>
                <a:cs typeface="Arial"/>
              </a:rPr>
              <a:t>контрольной группе  уровень мелатонина не изменился </a:t>
            </a:r>
            <a:r>
              <a:rPr sz="1050" dirty="0">
                <a:latin typeface="Arial"/>
                <a:cs typeface="Arial"/>
              </a:rPr>
              <a:t>после </a:t>
            </a:r>
            <a:r>
              <a:rPr sz="1050" spc="-5" dirty="0">
                <a:latin typeface="Arial"/>
                <a:cs typeface="Arial"/>
              </a:rPr>
              <a:t>2 недель терапии </a:t>
            </a:r>
            <a:r>
              <a:rPr sz="1050" dirty="0">
                <a:latin typeface="Arial"/>
                <a:cs typeface="Arial"/>
              </a:rPr>
              <a:t>по сравнению с началом</a:t>
            </a:r>
            <a:r>
              <a:rPr sz="1050" spc="1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лечения.</a:t>
            </a:r>
          </a:p>
          <a:p>
            <a:pPr algn="ctr">
              <a:lnSpc>
                <a:spcPct val="100000"/>
              </a:lnSpc>
            </a:pPr>
            <a:r>
              <a:rPr sz="1050" i="1" dirty="0">
                <a:latin typeface="Arial"/>
                <a:cs typeface="Arial"/>
              </a:rPr>
              <a:t>*p&lt;0.05</a:t>
            </a:r>
            <a:endParaRPr sz="1050" dirty="0">
              <a:latin typeface="Arial"/>
              <a:cs typeface="Arial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7280147" y="2773679"/>
            <a:ext cx="0" cy="351155"/>
          </a:xfrm>
          <a:custGeom>
            <a:avLst/>
            <a:gdLst/>
            <a:ahLst/>
            <a:cxnLst/>
            <a:rect l="l" t="t" r="r" b="b"/>
            <a:pathLst>
              <a:path h="351155">
                <a:moveTo>
                  <a:pt x="0" y="0"/>
                </a:moveTo>
                <a:lnTo>
                  <a:pt x="0" y="350900"/>
                </a:lnTo>
              </a:path>
            </a:pathLst>
          </a:custGeom>
          <a:ln w="9144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234428" y="2769107"/>
            <a:ext cx="90805" cy="0"/>
          </a:xfrm>
          <a:custGeom>
            <a:avLst/>
            <a:gdLst/>
            <a:ahLst/>
            <a:cxnLst/>
            <a:rect l="l" t="t" r="r" b="b"/>
            <a:pathLst>
              <a:path w="90804">
                <a:moveTo>
                  <a:pt x="0" y="0"/>
                </a:moveTo>
                <a:lnTo>
                  <a:pt x="90424" y="0"/>
                </a:lnTo>
              </a:path>
            </a:pathLst>
          </a:custGeom>
          <a:ln w="9144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7237603" y="2621026"/>
            <a:ext cx="843915" cy="225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7" baseline="-6944" dirty="0">
                <a:solidFill>
                  <a:srgbClr val="585858"/>
                </a:solidFill>
                <a:latin typeface="Arial"/>
                <a:cs typeface="Arial"/>
              </a:rPr>
              <a:t>*</a:t>
            </a:r>
            <a:r>
              <a:rPr sz="1800" spc="150" baseline="-6944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448BCC"/>
                </a:solidFill>
                <a:latin typeface="Arial"/>
                <a:cs typeface="Arial"/>
              </a:rPr>
              <a:t>контроля</a:t>
            </a:r>
            <a:endParaRPr sz="1300">
              <a:latin typeface="Arial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588543-907B-7AE0-5646-663060DCC24A}"/>
              </a:ext>
            </a:extLst>
          </p:cNvPr>
          <p:cNvSpPr txBox="1"/>
          <p:nvPr/>
        </p:nvSpPr>
        <p:spPr>
          <a:xfrm>
            <a:off x="8162206" y="6657702"/>
            <a:ext cx="827584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" b="0" i="0" dirty="0">
                <a:effectLst/>
                <a:latin typeface="Lato" panose="020F0502020204030203" pitchFamily="34" charset="0"/>
              </a:rPr>
              <a:t>RUS1288642 (v1.0)</a:t>
            </a:r>
            <a:endParaRPr lang="ru-RU" sz="500" dirty="0"/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4823F33B-DD9B-9831-60A9-E011763090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838352" y="6478701"/>
            <a:ext cx="2103437" cy="16158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47688" indent="-27305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822325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096963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3716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28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86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743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2004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fld id="{64C7EE9B-F55C-4BDA-9491-8EF664EB9937}" type="slidenum">
              <a:rPr lang="ru-RU" altLang="ru-RU" sz="1050" smtClean="0">
                <a:solidFill>
                  <a:srgbClr val="898989"/>
                </a:solidFill>
              </a:rPr>
              <a:pPr algn="r">
                <a:spcBef>
                  <a:spcPct val="0"/>
                </a:spcBef>
                <a:buClrTx/>
                <a:buSzTx/>
                <a:buFontTx/>
                <a:buNone/>
              </a:pPr>
              <a:t>63</a:t>
            </a:fld>
            <a:endParaRPr lang="ru-RU" altLang="ru-RU" sz="1050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 spd="slow">
    <p:blinds dir="vert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1975" y="265837"/>
            <a:ext cx="8624825" cy="877163"/>
          </a:xfrm>
          <a:prstGeom prst="rect">
            <a:avLst/>
          </a:prstGeom>
        </p:spPr>
        <p:txBody>
          <a:bodyPr vert="horz" wrap="square" lIns="0" tIns="137160" rIns="0" bIns="0" rtlCol="0">
            <a:spAutoFit/>
          </a:bodyPr>
          <a:lstStyle/>
          <a:p>
            <a:pPr marL="109220">
              <a:lnSpc>
                <a:spcPct val="100000"/>
              </a:lnSpc>
            </a:pPr>
            <a:r>
              <a:rPr lang="ru-RU" sz="2400" dirty="0" err="1"/>
              <a:t>Флувоксамин</a:t>
            </a:r>
            <a:r>
              <a:rPr lang="ru-RU" sz="2400" dirty="0"/>
              <a:t> </a:t>
            </a:r>
            <a:r>
              <a:rPr sz="2400" dirty="0"/>
              <a:t> стимулирует NGF-индуцированный рост </a:t>
            </a:r>
            <a:r>
              <a:rPr sz="2400" dirty="0" err="1"/>
              <a:t>аксонов</a:t>
            </a:r>
            <a:r>
              <a:rPr sz="2400" dirty="0"/>
              <a:t>,</a:t>
            </a:r>
            <a:r>
              <a:rPr lang="ru-RU" sz="2400" dirty="0"/>
              <a:t> </a:t>
            </a:r>
            <a:r>
              <a:rPr sz="2400" dirty="0" err="1"/>
              <a:t>повышая</a:t>
            </a:r>
            <a:r>
              <a:rPr sz="2400" dirty="0"/>
              <a:t> </a:t>
            </a:r>
            <a:r>
              <a:rPr sz="2400" dirty="0" err="1"/>
              <a:t>адаптивную</a:t>
            </a:r>
            <a:r>
              <a:rPr lang="ru-RU" sz="2400" dirty="0"/>
              <a:t> </a:t>
            </a:r>
            <a:r>
              <a:rPr sz="2400" dirty="0" err="1"/>
              <a:t>нейропластичность</a:t>
            </a:r>
            <a:r>
              <a:rPr lang="ru-RU" sz="2400" baseline="30000" dirty="0"/>
              <a:t>1</a:t>
            </a:r>
            <a:endParaRPr sz="2400" baseline="30000" dirty="0"/>
          </a:p>
        </p:txBody>
      </p:sp>
      <p:sp>
        <p:nvSpPr>
          <p:cNvPr id="5" name="object 5"/>
          <p:cNvSpPr/>
          <p:nvPr/>
        </p:nvSpPr>
        <p:spPr>
          <a:xfrm>
            <a:off x="768095" y="2113788"/>
            <a:ext cx="7607808" cy="31638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768596" y="2685288"/>
            <a:ext cx="3374136" cy="23652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01267" y="2685288"/>
            <a:ext cx="3374135" cy="23652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92708" y="1825751"/>
            <a:ext cx="2988564" cy="8214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31975" y="1969007"/>
            <a:ext cx="2511552" cy="53035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90244" y="1897379"/>
            <a:ext cx="2793492" cy="6263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90244" y="1897379"/>
            <a:ext cx="2794000" cy="626745"/>
          </a:xfrm>
          <a:custGeom>
            <a:avLst/>
            <a:gdLst/>
            <a:ahLst/>
            <a:cxnLst/>
            <a:rect l="l" t="t" r="r" b="b"/>
            <a:pathLst>
              <a:path w="2794000" h="626744">
                <a:moveTo>
                  <a:pt x="0" y="0"/>
                </a:moveTo>
                <a:lnTo>
                  <a:pt x="2793492" y="0"/>
                </a:lnTo>
                <a:lnTo>
                  <a:pt x="2793492" y="501142"/>
                </a:lnTo>
                <a:lnTo>
                  <a:pt x="1396745" y="626364"/>
                </a:lnTo>
                <a:lnTo>
                  <a:pt x="0" y="501142"/>
                </a:lnTo>
                <a:lnTo>
                  <a:pt x="0" y="0"/>
                </a:lnTo>
                <a:close/>
              </a:path>
            </a:pathLst>
          </a:custGeom>
          <a:ln w="12192">
            <a:solidFill>
              <a:srgbClr val="EAA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509522" y="2080386"/>
            <a:ext cx="2155825" cy="2095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spc="-5" dirty="0">
                <a:solidFill>
                  <a:srgbClr val="404040"/>
                </a:solidFill>
                <a:latin typeface="Arial"/>
                <a:cs typeface="Arial"/>
              </a:rPr>
              <a:t>NGF (фактор </a:t>
            </a:r>
            <a:r>
              <a:rPr sz="1300" spc="-10" dirty="0">
                <a:solidFill>
                  <a:srgbClr val="404040"/>
                </a:solidFill>
                <a:latin typeface="Arial"/>
                <a:cs typeface="Arial"/>
              </a:rPr>
              <a:t>роста</a:t>
            </a:r>
            <a:r>
              <a:rPr sz="1300" spc="4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404040"/>
                </a:solidFill>
                <a:latin typeface="Arial"/>
                <a:cs typeface="Arial"/>
              </a:rPr>
              <a:t>нервов)</a:t>
            </a:r>
            <a:endParaRPr sz="13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963667" y="1825751"/>
            <a:ext cx="2988564" cy="8214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128259" y="1869948"/>
            <a:ext cx="2656332" cy="72847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061203" y="1897379"/>
            <a:ext cx="2793492" cy="6263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061203" y="1897379"/>
            <a:ext cx="2794000" cy="626745"/>
          </a:xfrm>
          <a:custGeom>
            <a:avLst/>
            <a:gdLst/>
            <a:ahLst/>
            <a:cxnLst/>
            <a:rect l="l" t="t" r="r" b="b"/>
            <a:pathLst>
              <a:path w="2794000" h="626744">
                <a:moveTo>
                  <a:pt x="0" y="0"/>
                </a:moveTo>
                <a:lnTo>
                  <a:pt x="2793492" y="0"/>
                </a:lnTo>
                <a:lnTo>
                  <a:pt x="2793492" y="501142"/>
                </a:lnTo>
                <a:lnTo>
                  <a:pt x="1396746" y="626364"/>
                </a:lnTo>
                <a:lnTo>
                  <a:pt x="0" y="501142"/>
                </a:lnTo>
                <a:lnTo>
                  <a:pt x="0" y="0"/>
                </a:lnTo>
                <a:close/>
              </a:path>
            </a:pathLst>
          </a:custGeom>
          <a:ln w="12192">
            <a:solidFill>
              <a:srgbClr val="EAA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5307584" y="1981327"/>
            <a:ext cx="2299970" cy="407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35635" marR="5080" indent="-623570">
              <a:lnSpc>
                <a:spcPct val="100000"/>
              </a:lnSpc>
            </a:pPr>
            <a:r>
              <a:rPr sz="1300" spc="-5" dirty="0">
                <a:solidFill>
                  <a:srgbClr val="404040"/>
                </a:solidFill>
                <a:latin typeface="Arial"/>
                <a:cs typeface="Arial"/>
              </a:rPr>
              <a:t>NGF (фактор </a:t>
            </a:r>
            <a:r>
              <a:rPr sz="1300" spc="-10" dirty="0">
                <a:solidFill>
                  <a:srgbClr val="404040"/>
                </a:solidFill>
                <a:latin typeface="Arial"/>
                <a:cs typeface="Arial"/>
              </a:rPr>
              <a:t>роста нервов) </a:t>
            </a:r>
            <a:r>
              <a:rPr sz="1300" spc="-5" dirty="0">
                <a:solidFill>
                  <a:srgbClr val="404040"/>
                </a:solidFill>
                <a:latin typeface="Arial"/>
                <a:cs typeface="Arial"/>
              </a:rPr>
              <a:t>+  </a:t>
            </a:r>
            <a:r>
              <a:rPr sz="1300" spc="-10" dirty="0">
                <a:solidFill>
                  <a:srgbClr val="404040"/>
                </a:solidFill>
                <a:latin typeface="Arial"/>
                <a:cs typeface="Arial"/>
              </a:rPr>
              <a:t>флувоксамин</a:t>
            </a:r>
            <a:endParaRPr sz="13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68095" y="6453663"/>
            <a:ext cx="7370445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31750">
              <a:lnSpc>
                <a:spcPct val="100000"/>
              </a:lnSpc>
            </a:pPr>
            <a:r>
              <a:rPr lang="ru-RU" sz="900" dirty="0">
                <a:latin typeface="Arial"/>
                <a:cs typeface="Arial"/>
              </a:rPr>
              <a:t>1. </a:t>
            </a:r>
            <a:r>
              <a:rPr sz="900" dirty="0">
                <a:latin typeface="Arial"/>
                <a:cs typeface="Arial"/>
              </a:rPr>
              <a:t>Nishimura </a:t>
            </a:r>
            <a:r>
              <a:rPr sz="900" spc="-5" dirty="0">
                <a:latin typeface="Arial"/>
                <a:cs typeface="Arial"/>
              </a:rPr>
              <a:t>T, </a:t>
            </a:r>
            <a:r>
              <a:rPr sz="900" dirty="0">
                <a:latin typeface="Arial"/>
                <a:cs typeface="Arial"/>
              </a:rPr>
              <a:t>Ishima </a:t>
            </a:r>
            <a:r>
              <a:rPr sz="900" spc="-5" dirty="0">
                <a:latin typeface="Arial"/>
                <a:cs typeface="Arial"/>
              </a:rPr>
              <a:t>T, Iyo </a:t>
            </a:r>
            <a:r>
              <a:rPr sz="900" spc="-10" dirty="0">
                <a:latin typeface="Arial"/>
                <a:cs typeface="Arial"/>
              </a:rPr>
              <a:t>M, </a:t>
            </a:r>
            <a:r>
              <a:rPr sz="900" dirty="0">
                <a:latin typeface="Arial"/>
                <a:cs typeface="Arial"/>
              </a:rPr>
              <a:t>Hashimoto K. Potentiation of </a:t>
            </a:r>
            <a:r>
              <a:rPr sz="900" spc="-5" dirty="0">
                <a:latin typeface="Arial"/>
                <a:cs typeface="Arial"/>
              </a:rPr>
              <a:t>Nerve Growth </a:t>
            </a:r>
            <a:r>
              <a:rPr sz="900" dirty="0">
                <a:latin typeface="Arial"/>
                <a:cs typeface="Arial"/>
              </a:rPr>
              <a:t>Factor-Induced Neurite </a:t>
            </a:r>
            <a:r>
              <a:rPr sz="900" spc="-5" dirty="0">
                <a:latin typeface="Arial"/>
                <a:cs typeface="Arial"/>
              </a:rPr>
              <a:t>Outgrowth </a:t>
            </a:r>
            <a:r>
              <a:rPr sz="900" dirty="0">
                <a:latin typeface="Arial"/>
                <a:cs typeface="Arial"/>
              </a:rPr>
              <a:t>by </a:t>
            </a:r>
            <a:r>
              <a:rPr sz="900" spc="-5" dirty="0">
                <a:latin typeface="Arial"/>
                <a:cs typeface="Arial"/>
              </a:rPr>
              <a:t>Fluvoxamine: </a:t>
            </a:r>
            <a:r>
              <a:rPr sz="900" dirty="0">
                <a:latin typeface="Arial"/>
                <a:cs typeface="Arial"/>
              </a:rPr>
              <a:t>Role of Sigma-1  Receptors, IP</a:t>
            </a:r>
            <a:r>
              <a:rPr sz="900" baseline="-18518" dirty="0">
                <a:latin typeface="Arial"/>
                <a:cs typeface="Arial"/>
              </a:rPr>
              <a:t>3 </a:t>
            </a:r>
            <a:r>
              <a:rPr sz="900" dirty="0">
                <a:latin typeface="Arial"/>
                <a:cs typeface="Arial"/>
              </a:rPr>
              <a:t>Receptors </a:t>
            </a:r>
            <a:r>
              <a:rPr sz="900" spc="-5" dirty="0">
                <a:latin typeface="Arial"/>
                <a:cs typeface="Arial"/>
              </a:rPr>
              <a:t>and </a:t>
            </a:r>
            <a:r>
              <a:rPr sz="900" dirty="0">
                <a:latin typeface="Arial"/>
                <a:cs typeface="Arial"/>
              </a:rPr>
              <a:t>Cellular </a:t>
            </a:r>
            <a:r>
              <a:rPr sz="900" spc="-5" dirty="0">
                <a:latin typeface="Arial"/>
                <a:cs typeface="Arial"/>
              </a:rPr>
              <a:t>Signaling Pathways. </a:t>
            </a:r>
            <a:r>
              <a:rPr sz="900" dirty="0">
                <a:latin typeface="Arial"/>
                <a:cs typeface="Arial"/>
              </a:rPr>
              <a:t>PLoS </a:t>
            </a:r>
            <a:r>
              <a:rPr sz="900" spc="-5" dirty="0">
                <a:latin typeface="Arial"/>
                <a:cs typeface="Arial"/>
              </a:rPr>
              <a:t>ONE. </a:t>
            </a:r>
            <a:r>
              <a:rPr sz="900" dirty="0">
                <a:latin typeface="Arial"/>
                <a:cs typeface="Arial"/>
              </a:rPr>
              <a:t>2008; 3(7): e2558. Published </a:t>
            </a:r>
            <a:r>
              <a:rPr sz="900" spc="-5" dirty="0">
                <a:latin typeface="Arial"/>
                <a:cs typeface="Arial"/>
              </a:rPr>
              <a:t>online 2008 </a:t>
            </a:r>
            <a:r>
              <a:rPr sz="900" dirty="0">
                <a:latin typeface="Arial"/>
                <a:cs typeface="Arial"/>
              </a:rPr>
              <a:t>July</a:t>
            </a:r>
            <a:r>
              <a:rPr sz="900" spc="-70" dirty="0">
                <a:latin typeface="Arial"/>
                <a:cs typeface="Arial"/>
              </a:rPr>
              <a:t> </a:t>
            </a:r>
            <a:r>
              <a:rPr sz="900" spc="15" dirty="0">
                <a:latin typeface="Arial"/>
                <a:cs typeface="Arial"/>
              </a:rPr>
              <a:t>2.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D1ADE6-139A-5FEB-4785-9482A0D3B00C}"/>
              </a:ext>
            </a:extLst>
          </p:cNvPr>
          <p:cNvSpPr txBox="1"/>
          <p:nvPr/>
        </p:nvSpPr>
        <p:spPr>
          <a:xfrm>
            <a:off x="8162206" y="6657702"/>
            <a:ext cx="827584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" b="0" i="0" dirty="0">
                <a:effectLst/>
                <a:latin typeface="Lato" panose="020F0502020204030203" pitchFamily="34" charset="0"/>
              </a:rPr>
              <a:t>RUS1288642 (v1.0)</a:t>
            </a:r>
            <a:endParaRPr lang="ru-RU" sz="500" dirty="0"/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F8628857-4B53-5593-EF3C-8819BA8633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838352" y="6478701"/>
            <a:ext cx="2103437" cy="16158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47688" indent="-27305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822325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096963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3716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28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86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743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2004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fld id="{64C7EE9B-F55C-4BDA-9491-8EF664EB9937}" type="slidenum">
              <a:rPr lang="ru-RU" altLang="ru-RU" sz="1050" smtClean="0">
                <a:solidFill>
                  <a:srgbClr val="898989"/>
                </a:solidFill>
              </a:rPr>
              <a:pPr algn="r">
                <a:spcBef>
                  <a:spcPct val="0"/>
                </a:spcBef>
                <a:buClrTx/>
                <a:buSzTx/>
                <a:buFontTx/>
                <a:buNone/>
              </a:pPr>
              <a:t>64</a:t>
            </a:fld>
            <a:endParaRPr lang="ru-RU" altLang="ru-RU" sz="1050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 spd="slow">
    <p:blinds dir="vert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23528" y="59577"/>
            <a:ext cx="8902513" cy="1431161"/>
          </a:xfrm>
          <a:prstGeom prst="rect">
            <a:avLst/>
          </a:prstGeom>
        </p:spPr>
        <p:txBody>
          <a:bodyPr vert="horz" wrap="square" lIns="0" tIns="137160" rIns="0" bIns="0" rtlCol="0">
            <a:spAutoFit/>
          </a:bodyPr>
          <a:lstStyle/>
          <a:p>
            <a:pPr marL="109220">
              <a:lnSpc>
                <a:spcPct val="100000"/>
              </a:lnSpc>
            </a:pPr>
            <a:r>
              <a:rPr lang="ru-RU" sz="2800" dirty="0" err="1"/>
              <a:t>Флувоксамин</a:t>
            </a:r>
            <a:r>
              <a:rPr lang="ru-RU" sz="2800" dirty="0"/>
              <a:t> </a:t>
            </a:r>
            <a:r>
              <a:rPr sz="2800" dirty="0"/>
              <a:t>– положительное влияние на когнитивные </a:t>
            </a:r>
            <a:r>
              <a:rPr sz="2800" dirty="0" err="1"/>
              <a:t>функции</a:t>
            </a:r>
            <a:r>
              <a:rPr sz="2800" dirty="0"/>
              <a:t> у</a:t>
            </a:r>
            <a:r>
              <a:rPr lang="ru-RU" sz="2800" dirty="0"/>
              <a:t> </a:t>
            </a:r>
            <a:r>
              <a:rPr sz="2800" dirty="0" err="1"/>
              <a:t>пациентов</a:t>
            </a:r>
            <a:r>
              <a:rPr sz="2800" dirty="0"/>
              <a:t> с </a:t>
            </a:r>
            <a:r>
              <a:rPr sz="2800" dirty="0" err="1"/>
              <a:t>депрессией</a:t>
            </a:r>
            <a:r>
              <a:rPr lang="ru-RU" sz="2800" baseline="30000" dirty="0"/>
              <a:t>1</a:t>
            </a:r>
            <a:endParaRPr sz="2800" baseline="30000" dirty="0"/>
          </a:p>
        </p:txBody>
      </p:sp>
      <p:sp>
        <p:nvSpPr>
          <p:cNvPr id="5" name="object 5"/>
          <p:cNvSpPr txBox="1"/>
          <p:nvPr/>
        </p:nvSpPr>
        <p:spPr>
          <a:xfrm>
            <a:off x="726504" y="6482576"/>
            <a:ext cx="6864984" cy="2559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lang="ru-RU" sz="800" spc="-5" dirty="0">
                <a:latin typeface="Arial"/>
                <a:cs typeface="Arial"/>
              </a:rPr>
              <a:t>1. </a:t>
            </a:r>
            <a:r>
              <a:rPr sz="800" spc="-5" dirty="0" err="1">
                <a:latin typeface="Arial"/>
                <a:cs typeface="Arial"/>
              </a:rPr>
              <a:t>Mandelli</a:t>
            </a:r>
            <a:r>
              <a:rPr sz="800" spc="-5" dirty="0">
                <a:latin typeface="Arial"/>
                <a:cs typeface="Arial"/>
              </a:rPr>
              <a:t> L. et al. </a:t>
            </a:r>
            <a:r>
              <a:rPr sz="800" dirty="0">
                <a:latin typeface="Arial"/>
                <a:cs typeface="Arial"/>
              </a:rPr>
              <a:t>Improvement </a:t>
            </a:r>
            <a:r>
              <a:rPr sz="800" spc="-5" dirty="0">
                <a:latin typeface="Arial"/>
                <a:cs typeface="Arial"/>
              </a:rPr>
              <a:t>of cognitive </a:t>
            </a:r>
            <a:r>
              <a:rPr sz="800" dirty="0">
                <a:latin typeface="Arial"/>
                <a:cs typeface="Arial"/>
              </a:rPr>
              <a:t>functioning in mood </a:t>
            </a:r>
            <a:r>
              <a:rPr sz="800" spc="-5" dirty="0">
                <a:latin typeface="Arial"/>
                <a:cs typeface="Arial"/>
              </a:rPr>
              <a:t>disorder patients with depressive </a:t>
            </a:r>
            <a:r>
              <a:rPr sz="800" dirty="0">
                <a:latin typeface="Arial"/>
                <a:cs typeface="Arial"/>
              </a:rPr>
              <a:t>symptomatic </a:t>
            </a:r>
            <a:r>
              <a:rPr sz="800" spc="-5" dirty="0">
                <a:latin typeface="Arial"/>
                <a:cs typeface="Arial"/>
              </a:rPr>
              <a:t>recovery during </a:t>
            </a:r>
            <a:r>
              <a:rPr sz="800" dirty="0">
                <a:latin typeface="Arial"/>
                <a:cs typeface="Arial"/>
              </a:rPr>
              <a:t>treatment: </a:t>
            </a:r>
            <a:r>
              <a:rPr sz="800" spc="-5" dirty="0">
                <a:latin typeface="Arial"/>
                <a:cs typeface="Arial"/>
              </a:rPr>
              <a:t>an exploratory  </a:t>
            </a:r>
            <a:r>
              <a:rPr sz="800" dirty="0">
                <a:latin typeface="Arial"/>
                <a:cs typeface="Arial"/>
              </a:rPr>
              <a:t>analysis. </a:t>
            </a:r>
            <a:r>
              <a:rPr sz="800" spc="-5" dirty="0">
                <a:latin typeface="Arial"/>
                <a:cs typeface="Arial"/>
              </a:rPr>
              <a:t>Psychiatry </a:t>
            </a:r>
            <a:r>
              <a:rPr sz="800" dirty="0">
                <a:latin typeface="Arial"/>
                <a:cs typeface="Arial"/>
              </a:rPr>
              <a:t>Clin </a:t>
            </a:r>
            <a:r>
              <a:rPr sz="800" spc="-5" dirty="0">
                <a:latin typeface="Arial"/>
                <a:cs typeface="Arial"/>
              </a:rPr>
              <a:t>Neurosci. 2006</a:t>
            </a:r>
            <a:r>
              <a:rPr sz="800" spc="6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Oct;60(5):598-604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485135" y="4811014"/>
            <a:ext cx="1012190" cy="407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300" spc="-5" dirty="0">
                <a:solidFill>
                  <a:srgbClr val="448BCC"/>
                </a:solidFill>
                <a:latin typeface="Arial"/>
                <a:cs typeface="Arial"/>
              </a:rPr>
              <a:t>Кон</a:t>
            </a:r>
            <a:r>
              <a:rPr sz="1300" spc="-15" dirty="0">
                <a:solidFill>
                  <a:srgbClr val="448BCC"/>
                </a:solidFill>
                <a:latin typeface="Arial"/>
                <a:cs typeface="Arial"/>
              </a:rPr>
              <a:t>т</a:t>
            </a:r>
            <a:r>
              <a:rPr sz="1300" spc="-5" dirty="0">
                <a:solidFill>
                  <a:srgbClr val="448BCC"/>
                </a:solidFill>
                <a:latin typeface="Arial"/>
                <a:cs typeface="Arial"/>
              </a:rPr>
              <a:t>р</a:t>
            </a:r>
            <a:r>
              <a:rPr sz="1300" spc="-30" dirty="0">
                <a:solidFill>
                  <a:srgbClr val="448BCC"/>
                </a:solidFill>
                <a:latin typeface="Arial"/>
                <a:cs typeface="Arial"/>
              </a:rPr>
              <a:t>о</a:t>
            </a:r>
            <a:r>
              <a:rPr sz="1300" spc="-5" dirty="0">
                <a:solidFill>
                  <a:srgbClr val="448BCC"/>
                </a:solidFill>
                <a:latin typeface="Arial"/>
                <a:cs typeface="Arial"/>
              </a:rPr>
              <a:t>льная  </a:t>
            </a:r>
            <a:r>
              <a:rPr sz="1300" spc="-15" dirty="0">
                <a:solidFill>
                  <a:srgbClr val="448BCC"/>
                </a:solidFill>
                <a:latin typeface="Arial"/>
                <a:cs typeface="Arial"/>
              </a:rPr>
              <a:t>группа</a:t>
            </a:r>
            <a:endParaRPr sz="13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266188" y="4800600"/>
            <a:ext cx="251460" cy="2514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292095" y="4826508"/>
            <a:ext cx="144780" cy="1447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352671" y="4811014"/>
            <a:ext cx="1881505" cy="407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300" spc="-15" dirty="0">
                <a:solidFill>
                  <a:srgbClr val="DEA900"/>
                </a:solidFill>
                <a:latin typeface="Arial"/>
                <a:cs typeface="Arial"/>
              </a:rPr>
              <a:t>Ответившие </a:t>
            </a:r>
            <a:r>
              <a:rPr sz="1300" spc="-5" dirty="0">
                <a:solidFill>
                  <a:srgbClr val="DEA900"/>
                </a:solidFill>
                <a:latin typeface="Arial"/>
                <a:cs typeface="Arial"/>
              </a:rPr>
              <a:t>на </a:t>
            </a:r>
            <a:r>
              <a:rPr sz="1300" spc="-10" dirty="0">
                <a:solidFill>
                  <a:srgbClr val="DEA900"/>
                </a:solidFill>
                <a:latin typeface="Arial"/>
                <a:cs typeface="Arial"/>
              </a:rPr>
              <a:t>лечение  флувоксамином</a:t>
            </a:r>
            <a:endParaRPr sz="13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136135" y="4800600"/>
            <a:ext cx="248412" cy="2514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162044" y="4826508"/>
            <a:ext cx="141731" cy="14478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69619" y="1876044"/>
            <a:ext cx="3649979" cy="275843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533144" y="2490216"/>
            <a:ext cx="2625852" cy="170383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320164" y="4095242"/>
            <a:ext cx="153670" cy="149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5" dirty="0">
                <a:solidFill>
                  <a:srgbClr val="404040"/>
                </a:solidFill>
                <a:latin typeface="Arial"/>
                <a:cs typeface="Arial"/>
              </a:rPr>
              <a:t>80</a:t>
            </a:r>
            <a:endParaRPr sz="9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320164" y="3682238"/>
            <a:ext cx="153670" cy="149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5" dirty="0">
                <a:solidFill>
                  <a:srgbClr val="404040"/>
                </a:solidFill>
                <a:latin typeface="Arial"/>
                <a:cs typeface="Arial"/>
              </a:rPr>
              <a:t>85</a:t>
            </a:r>
            <a:endParaRPr sz="9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320164" y="3268979"/>
            <a:ext cx="153670" cy="149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5" dirty="0">
                <a:solidFill>
                  <a:srgbClr val="404040"/>
                </a:solidFill>
                <a:latin typeface="Arial"/>
                <a:cs typeface="Arial"/>
              </a:rPr>
              <a:t>90</a:t>
            </a:r>
            <a:endParaRPr sz="9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320164" y="2855721"/>
            <a:ext cx="153670" cy="149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5" dirty="0">
                <a:solidFill>
                  <a:srgbClr val="404040"/>
                </a:solidFill>
                <a:latin typeface="Arial"/>
                <a:cs typeface="Arial"/>
              </a:rPr>
              <a:t>95</a:t>
            </a:r>
            <a:endParaRPr sz="9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256487" y="2442336"/>
            <a:ext cx="215900" cy="149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5" dirty="0">
                <a:solidFill>
                  <a:srgbClr val="404040"/>
                </a:solidFill>
                <a:latin typeface="Arial"/>
                <a:cs typeface="Arial"/>
              </a:rPr>
              <a:t>1</a:t>
            </a:r>
            <a:r>
              <a:rPr sz="900" spc="-15" dirty="0">
                <a:solidFill>
                  <a:srgbClr val="404040"/>
                </a:solidFill>
                <a:latin typeface="Arial"/>
                <a:cs typeface="Arial"/>
              </a:rPr>
              <a:t>0</a:t>
            </a:r>
            <a:r>
              <a:rPr sz="900" spc="-5" dirty="0">
                <a:solidFill>
                  <a:srgbClr val="404040"/>
                </a:solidFill>
                <a:latin typeface="Arial"/>
                <a:cs typeface="Arial"/>
              </a:rPr>
              <a:t>0</a:t>
            </a:r>
            <a:endParaRPr sz="9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075433" y="1984121"/>
            <a:ext cx="1030605" cy="1790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Вербальный</a:t>
            </a:r>
            <a:r>
              <a:rPr sz="1100" spc="-10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100" spc="5" dirty="0">
                <a:solidFill>
                  <a:srgbClr val="404040"/>
                </a:solidFill>
                <a:latin typeface="Arial"/>
                <a:cs typeface="Arial"/>
              </a:rPr>
              <a:t>IQ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716023" y="3171444"/>
            <a:ext cx="990600" cy="43891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688592" y="3160776"/>
            <a:ext cx="1045463" cy="50291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807464" y="3236976"/>
            <a:ext cx="807719" cy="25603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1858517" y="3269869"/>
            <a:ext cx="704850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5" dirty="0">
                <a:solidFill>
                  <a:srgbClr val="404040"/>
                </a:solidFill>
                <a:latin typeface="Arial"/>
                <a:cs typeface="Arial"/>
              </a:rPr>
              <a:t>87,5±14,6</a:t>
            </a:r>
            <a:endParaRPr sz="12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953511" y="2310383"/>
            <a:ext cx="990600" cy="44043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924555" y="2299716"/>
            <a:ext cx="1045464" cy="50292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044951" y="2375916"/>
            <a:ext cx="807720" cy="25755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3095370" y="2409697"/>
            <a:ext cx="704850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5" dirty="0">
                <a:solidFill>
                  <a:srgbClr val="404040"/>
                </a:solidFill>
                <a:latin typeface="Arial"/>
                <a:cs typeface="Arial"/>
              </a:rPr>
              <a:t>98,0±14,8</a:t>
            </a:r>
            <a:endParaRPr sz="120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4724400" y="1876044"/>
            <a:ext cx="3649979" cy="275843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487923" y="2490216"/>
            <a:ext cx="2625852" cy="170383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5275579" y="4095242"/>
            <a:ext cx="153670" cy="149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5" dirty="0">
                <a:solidFill>
                  <a:srgbClr val="404040"/>
                </a:solidFill>
                <a:latin typeface="Arial"/>
                <a:cs typeface="Arial"/>
              </a:rPr>
              <a:t>80</a:t>
            </a:r>
            <a:endParaRPr sz="9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275579" y="3682238"/>
            <a:ext cx="153670" cy="149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5" dirty="0">
                <a:solidFill>
                  <a:srgbClr val="404040"/>
                </a:solidFill>
                <a:latin typeface="Arial"/>
                <a:cs typeface="Arial"/>
              </a:rPr>
              <a:t>85</a:t>
            </a:r>
            <a:endParaRPr sz="9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275579" y="3268979"/>
            <a:ext cx="153670" cy="149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5" dirty="0">
                <a:solidFill>
                  <a:srgbClr val="404040"/>
                </a:solidFill>
                <a:latin typeface="Arial"/>
                <a:cs typeface="Arial"/>
              </a:rPr>
              <a:t>90</a:t>
            </a:r>
            <a:endParaRPr sz="9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275579" y="2855721"/>
            <a:ext cx="153670" cy="149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5" dirty="0">
                <a:solidFill>
                  <a:srgbClr val="404040"/>
                </a:solidFill>
                <a:latin typeface="Arial"/>
                <a:cs typeface="Arial"/>
              </a:rPr>
              <a:t>95</a:t>
            </a:r>
            <a:endParaRPr sz="9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212207" y="2442336"/>
            <a:ext cx="215900" cy="149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5" dirty="0">
                <a:solidFill>
                  <a:srgbClr val="404040"/>
                </a:solidFill>
                <a:latin typeface="Arial"/>
                <a:cs typeface="Arial"/>
              </a:rPr>
              <a:t>1</a:t>
            </a:r>
            <a:r>
              <a:rPr sz="900" spc="-15" dirty="0">
                <a:solidFill>
                  <a:srgbClr val="404040"/>
                </a:solidFill>
                <a:latin typeface="Arial"/>
                <a:cs typeface="Arial"/>
              </a:rPr>
              <a:t>0</a:t>
            </a:r>
            <a:r>
              <a:rPr sz="900" spc="-5" dirty="0">
                <a:solidFill>
                  <a:srgbClr val="404040"/>
                </a:solidFill>
                <a:latin typeface="Arial"/>
                <a:cs typeface="Arial"/>
              </a:rPr>
              <a:t>0</a:t>
            </a:r>
            <a:endParaRPr sz="9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951982" y="1984121"/>
            <a:ext cx="1189990" cy="1790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Невербальный</a:t>
            </a:r>
            <a:r>
              <a:rPr sz="1100" spc="-10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100" spc="5" dirty="0">
                <a:solidFill>
                  <a:srgbClr val="585858"/>
                </a:solidFill>
                <a:latin typeface="Arial"/>
                <a:cs typeface="Arial"/>
              </a:rPr>
              <a:t>IQ</a:t>
            </a:r>
            <a:endParaRPr sz="1100">
              <a:latin typeface="Arial"/>
              <a:cs typeface="Arial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5672328" y="3438144"/>
            <a:ext cx="989076" cy="43891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643371" y="3427476"/>
            <a:ext cx="1045464" cy="50291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763767" y="3503676"/>
            <a:ext cx="806195" cy="25603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5814186" y="3536569"/>
            <a:ext cx="705485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5" dirty="0">
                <a:solidFill>
                  <a:srgbClr val="404040"/>
                </a:solidFill>
                <a:latin typeface="Arial"/>
                <a:cs typeface="Arial"/>
              </a:rPr>
              <a:t>83,9±14,4</a:t>
            </a:r>
            <a:endParaRPr sz="1200">
              <a:latin typeface="Arial"/>
              <a:cs typeface="Arial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6908292" y="2525267"/>
            <a:ext cx="990600" cy="44043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879335" y="2514600"/>
            <a:ext cx="1045464" cy="50292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999731" y="2590800"/>
            <a:ext cx="807720" cy="25755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7051040" y="2624073"/>
            <a:ext cx="704215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5" dirty="0">
                <a:solidFill>
                  <a:srgbClr val="404040"/>
                </a:solidFill>
                <a:latin typeface="Arial"/>
                <a:cs typeface="Arial"/>
              </a:rPr>
              <a:t>94,3±13,4</a:t>
            </a:r>
            <a:endParaRPr sz="12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919456" y="2851784"/>
            <a:ext cx="165735" cy="96774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215"/>
              </a:lnSpc>
            </a:pP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П</a:t>
            </a:r>
            <a:r>
              <a:rPr sz="1100" spc="-5" dirty="0">
                <a:solidFill>
                  <a:srgbClr val="404040"/>
                </a:solidFill>
                <a:latin typeface="Arial"/>
                <a:cs typeface="Arial"/>
              </a:rPr>
              <a:t>ок</a:t>
            </a: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а</a:t>
            </a:r>
            <a:r>
              <a:rPr sz="1100" spc="-5" dirty="0">
                <a:solidFill>
                  <a:srgbClr val="404040"/>
                </a:solidFill>
                <a:latin typeface="Arial"/>
                <a:cs typeface="Arial"/>
              </a:rPr>
              <a:t>з</a:t>
            </a: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а</a:t>
            </a:r>
            <a:r>
              <a:rPr sz="1100" spc="-5" dirty="0">
                <a:solidFill>
                  <a:srgbClr val="404040"/>
                </a:solidFill>
                <a:latin typeface="Arial"/>
                <a:cs typeface="Arial"/>
              </a:rPr>
              <a:t>т</a:t>
            </a: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ель</a:t>
            </a:r>
            <a:r>
              <a:rPr sz="1100" spc="-1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100" spc="5" dirty="0">
                <a:solidFill>
                  <a:srgbClr val="404040"/>
                </a:solidFill>
                <a:latin typeface="Arial"/>
                <a:cs typeface="Arial"/>
              </a:rPr>
              <a:t>IQ</a:t>
            </a:r>
            <a:endParaRPr sz="11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4876344" y="2851784"/>
            <a:ext cx="165735" cy="96774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215"/>
              </a:lnSpc>
            </a:pP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П</a:t>
            </a:r>
            <a:r>
              <a:rPr sz="1100" spc="-5" dirty="0">
                <a:solidFill>
                  <a:srgbClr val="404040"/>
                </a:solidFill>
                <a:latin typeface="Arial"/>
                <a:cs typeface="Arial"/>
              </a:rPr>
              <a:t>ок</a:t>
            </a: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а</a:t>
            </a:r>
            <a:r>
              <a:rPr sz="1100" spc="-5" dirty="0">
                <a:solidFill>
                  <a:srgbClr val="404040"/>
                </a:solidFill>
                <a:latin typeface="Arial"/>
                <a:cs typeface="Arial"/>
              </a:rPr>
              <a:t>з</a:t>
            </a: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а</a:t>
            </a:r>
            <a:r>
              <a:rPr sz="1100" spc="-5" dirty="0">
                <a:solidFill>
                  <a:srgbClr val="404040"/>
                </a:solidFill>
                <a:latin typeface="Arial"/>
                <a:cs typeface="Arial"/>
              </a:rPr>
              <a:t>т</a:t>
            </a: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ель</a:t>
            </a:r>
            <a:r>
              <a:rPr sz="1100" spc="-1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100" spc="5" dirty="0">
                <a:solidFill>
                  <a:srgbClr val="404040"/>
                </a:solidFill>
                <a:latin typeface="Arial"/>
                <a:cs typeface="Arial"/>
              </a:rPr>
              <a:t>IQ</a:t>
            </a:r>
            <a:endParaRPr sz="1100">
              <a:latin typeface="Arial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55352C-4073-CEEC-0305-6B62C5283F73}"/>
              </a:ext>
            </a:extLst>
          </p:cNvPr>
          <p:cNvSpPr txBox="1"/>
          <p:nvPr/>
        </p:nvSpPr>
        <p:spPr>
          <a:xfrm>
            <a:off x="8162206" y="6657702"/>
            <a:ext cx="827584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" b="0" i="0" dirty="0">
                <a:effectLst/>
                <a:latin typeface="Lato" panose="020F0502020204030203" pitchFamily="34" charset="0"/>
              </a:rPr>
              <a:t>RUS1288642 (v1.0)</a:t>
            </a:r>
            <a:endParaRPr lang="ru-RU" sz="500" dirty="0"/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6D28486C-CE35-FA8E-0B99-07DBE7F252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838352" y="6478701"/>
            <a:ext cx="2103437" cy="16158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47688" indent="-27305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822325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096963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3716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28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86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743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2004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fld id="{64C7EE9B-F55C-4BDA-9491-8EF664EB9937}" type="slidenum">
              <a:rPr lang="ru-RU" altLang="ru-RU" sz="1050" smtClean="0">
                <a:solidFill>
                  <a:srgbClr val="898989"/>
                </a:solidFill>
              </a:rPr>
              <a:pPr algn="r">
                <a:spcBef>
                  <a:spcPct val="0"/>
                </a:spcBef>
                <a:buClrTx/>
                <a:buSzTx/>
                <a:buFontTx/>
                <a:buNone/>
              </a:pPr>
              <a:t>65</a:t>
            </a:fld>
            <a:endParaRPr lang="ru-RU" altLang="ru-RU" sz="1050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 spd="slow">
    <p:blinds dir="vert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028" descr="Пласт_Hpc ">
            <a:extLst>
              <a:ext uri="{FF2B5EF4-FFF2-40B4-BE49-F238E27FC236}">
                <a16:creationId xmlns:a16="http://schemas.microsoft.com/office/drawing/2014/main" id="{3C620F5B-4053-462A-4233-447E7D43E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00188"/>
            <a:ext cx="68580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1" name="Заголовок 1">
            <a:extLst>
              <a:ext uri="{FF2B5EF4-FFF2-40B4-BE49-F238E27FC236}">
                <a16:creationId xmlns:a16="http://schemas.microsoft.com/office/drawing/2014/main" id="{E333CA4B-92E3-2032-AE82-B0E7E240F960}"/>
              </a:ext>
            </a:extLst>
          </p:cNvPr>
          <p:cNvSpPr txBox="1">
            <a:spLocks/>
          </p:cNvSpPr>
          <p:nvPr/>
        </p:nvSpPr>
        <p:spPr bwMode="auto">
          <a:xfrm>
            <a:off x="4749800" y="1592263"/>
            <a:ext cx="3254375" cy="7937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endParaRPr lang="ru-RU" altLang="ru-RU" sz="1575" dirty="0">
              <a:solidFill>
                <a:srgbClr val="A60000"/>
              </a:solidFill>
              <a:latin typeface="Calibri" panose="020F0502020204030204" pitchFamily="34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endParaRPr lang="en-US" altLang="ru-RU" sz="1575" dirty="0">
              <a:solidFill>
                <a:srgbClr val="A60000"/>
              </a:solidFill>
              <a:latin typeface="Calibri" panose="020F0502020204030204" pitchFamily="34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endParaRPr lang="en-US" altLang="ru-RU" sz="1575" dirty="0">
              <a:solidFill>
                <a:srgbClr val="A60000"/>
              </a:solidFill>
              <a:latin typeface="Calibri" panose="020F0502020204030204" pitchFamily="34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endParaRPr lang="en-US" altLang="ru-RU" sz="1575" dirty="0">
              <a:solidFill>
                <a:srgbClr val="A60000"/>
              </a:solidFill>
              <a:latin typeface="Calibri" panose="020F0502020204030204" pitchFamily="34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endParaRPr lang="en-US" altLang="ru-RU" sz="1575" dirty="0">
              <a:solidFill>
                <a:srgbClr val="A60000"/>
              </a:solidFill>
              <a:latin typeface="Calibri" panose="020F0502020204030204" pitchFamily="34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endParaRPr lang="en-US" altLang="ru-RU" sz="1575" dirty="0">
              <a:solidFill>
                <a:srgbClr val="A60000"/>
              </a:solidFill>
              <a:latin typeface="Calibri" panose="020F0502020204030204" pitchFamily="34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endParaRPr lang="en-US" altLang="ru-RU" sz="1575" dirty="0">
              <a:solidFill>
                <a:srgbClr val="A60000"/>
              </a:solidFill>
              <a:latin typeface="Calibri" panose="020F0502020204030204" pitchFamily="34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endParaRPr lang="en-US" altLang="ru-RU" sz="1575" dirty="0">
              <a:solidFill>
                <a:srgbClr val="A60000"/>
              </a:solidFill>
              <a:latin typeface="Calibri" panose="020F0502020204030204" pitchFamily="34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endParaRPr lang="en-US" altLang="ru-RU" sz="1800" b="1" dirty="0">
              <a:solidFill>
                <a:srgbClr val="A60000"/>
              </a:solidFill>
              <a:latin typeface="Calibri" panose="020F0502020204030204" pitchFamily="34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endParaRPr lang="ru-RU" altLang="ru-RU" sz="1950" b="1" dirty="0">
              <a:solidFill>
                <a:srgbClr val="FFFF00"/>
              </a:solidFill>
              <a:latin typeface="Calibri" panose="020F0502020204030204" pitchFamily="34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endParaRPr lang="ru-RU" altLang="ru-RU" sz="1950" b="1" dirty="0">
              <a:solidFill>
                <a:srgbClr val="FFFF00"/>
              </a:solidFill>
              <a:latin typeface="Calibri" panose="020F0502020204030204" pitchFamily="34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endParaRPr lang="ru-RU" altLang="ru-RU" sz="1950" b="1" dirty="0">
              <a:solidFill>
                <a:srgbClr val="FFFF00"/>
              </a:solidFill>
              <a:latin typeface="Calibri" panose="020F0502020204030204" pitchFamily="34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endParaRPr lang="ru-RU" altLang="ru-RU" sz="1950" b="1" dirty="0">
              <a:solidFill>
                <a:srgbClr val="FFFF00"/>
              </a:solidFill>
              <a:latin typeface="Calibri" panose="020F0502020204030204" pitchFamily="34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950" b="1" u="sng" dirty="0">
                <a:solidFill>
                  <a:srgbClr val="FFFF00"/>
                </a:solidFill>
                <a:latin typeface="Calibri" panose="020F0502020204030204" pitchFamily="34" charset="0"/>
              </a:rPr>
              <a:t>САЙТ: </a:t>
            </a:r>
            <a:r>
              <a:rPr lang="en-US" altLang="ru-RU" sz="1950" b="1" dirty="0">
                <a:solidFill>
                  <a:srgbClr val="FFFF00"/>
                </a:solidFill>
                <a:latin typeface="Calibri" panose="020F0502020204030204" pitchFamily="34" charset="0"/>
              </a:rPr>
              <a:t>REVERCHUK</a:t>
            </a:r>
            <a:r>
              <a:rPr lang="ru-RU" altLang="ru-RU" sz="1950" b="1" dirty="0">
                <a:solidFill>
                  <a:srgbClr val="FFFF00"/>
                </a:solidFill>
                <a:latin typeface="Calibri" panose="020F0502020204030204" pitchFamily="34" charset="0"/>
              </a:rPr>
              <a:t>.</a:t>
            </a:r>
            <a:r>
              <a:rPr lang="en-US" altLang="ru-RU" sz="1950" b="1" dirty="0">
                <a:solidFill>
                  <a:srgbClr val="FFFF00"/>
                </a:solidFill>
                <a:latin typeface="Calibri" panose="020F0502020204030204" pitchFamily="34" charset="0"/>
              </a:rPr>
              <a:t>COM</a:t>
            </a:r>
            <a:r>
              <a:rPr lang="ru-RU" altLang="ru-RU" sz="1950" b="1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55300" name="Нижний колонтитул 1">
            <a:extLst>
              <a:ext uri="{FF2B5EF4-FFF2-40B4-BE49-F238E27FC236}">
                <a16:creationId xmlns:a16="http://schemas.microsoft.com/office/drawing/2014/main" id="{4E0AE34D-AF22-35D8-A00E-E03B7FA82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3486150" y="5575300"/>
            <a:ext cx="2171700" cy="430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303213" algn="l"/>
                <a:tab pos="609600" algn="l"/>
                <a:tab pos="914400" algn="l"/>
                <a:tab pos="1220788" algn="l"/>
                <a:tab pos="1527175" algn="l"/>
                <a:tab pos="1831975" algn="l"/>
                <a:tab pos="2138363" algn="l"/>
                <a:tab pos="2443163" algn="l"/>
                <a:tab pos="2749550" algn="l"/>
                <a:tab pos="3054350" algn="l"/>
                <a:tab pos="3360738" algn="l"/>
                <a:tab pos="3665538" algn="l"/>
                <a:tab pos="3971925" algn="l"/>
                <a:tab pos="4278313" algn="l"/>
                <a:tab pos="4583113" algn="l"/>
                <a:tab pos="4889500" algn="l"/>
                <a:tab pos="5194300" algn="l"/>
                <a:tab pos="5500688" algn="l"/>
                <a:tab pos="5805488" algn="l"/>
                <a:tab pos="6111875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555625" indent="-212725">
              <a:tabLst>
                <a:tab pos="0" algn="l"/>
                <a:tab pos="303213" algn="l"/>
                <a:tab pos="609600" algn="l"/>
                <a:tab pos="914400" algn="l"/>
                <a:tab pos="1220788" algn="l"/>
                <a:tab pos="1527175" algn="l"/>
                <a:tab pos="1831975" algn="l"/>
                <a:tab pos="2138363" algn="l"/>
                <a:tab pos="2443163" algn="l"/>
                <a:tab pos="2749550" algn="l"/>
                <a:tab pos="3054350" algn="l"/>
                <a:tab pos="3360738" algn="l"/>
                <a:tab pos="3665538" algn="l"/>
                <a:tab pos="3971925" algn="l"/>
                <a:tab pos="4278313" algn="l"/>
                <a:tab pos="4583113" algn="l"/>
                <a:tab pos="4889500" algn="l"/>
                <a:tab pos="5194300" algn="l"/>
                <a:tab pos="5500688" algn="l"/>
                <a:tab pos="5805488" algn="l"/>
                <a:tab pos="6111875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855663" indent="-169863">
              <a:tabLst>
                <a:tab pos="0" algn="l"/>
                <a:tab pos="303213" algn="l"/>
                <a:tab pos="609600" algn="l"/>
                <a:tab pos="914400" algn="l"/>
                <a:tab pos="1220788" algn="l"/>
                <a:tab pos="1527175" algn="l"/>
                <a:tab pos="1831975" algn="l"/>
                <a:tab pos="2138363" algn="l"/>
                <a:tab pos="2443163" algn="l"/>
                <a:tab pos="2749550" algn="l"/>
                <a:tab pos="3054350" algn="l"/>
                <a:tab pos="3360738" algn="l"/>
                <a:tab pos="3665538" algn="l"/>
                <a:tab pos="3971925" algn="l"/>
                <a:tab pos="4278313" algn="l"/>
                <a:tab pos="4583113" algn="l"/>
                <a:tab pos="4889500" algn="l"/>
                <a:tab pos="5194300" algn="l"/>
                <a:tab pos="5500688" algn="l"/>
                <a:tab pos="5805488" algn="l"/>
                <a:tab pos="6111875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198563" indent="-169863">
              <a:tabLst>
                <a:tab pos="0" algn="l"/>
                <a:tab pos="303213" algn="l"/>
                <a:tab pos="609600" algn="l"/>
                <a:tab pos="914400" algn="l"/>
                <a:tab pos="1220788" algn="l"/>
                <a:tab pos="1527175" algn="l"/>
                <a:tab pos="1831975" algn="l"/>
                <a:tab pos="2138363" algn="l"/>
                <a:tab pos="2443163" algn="l"/>
                <a:tab pos="2749550" algn="l"/>
                <a:tab pos="3054350" algn="l"/>
                <a:tab pos="3360738" algn="l"/>
                <a:tab pos="3665538" algn="l"/>
                <a:tab pos="3971925" algn="l"/>
                <a:tab pos="4278313" algn="l"/>
                <a:tab pos="4583113" algn="l"/>
                <a:tab pos="4889500" algn="l"/>
                <a:tab pos="5194300" algn="l"/>
                <a:tab pos="5500688" algn="l"/>
                <a:tab pos="5805488" algn="l"/>
                <a:tab pos="6111875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1541463" indent="-169863">
              <a:tabLst>
                <a:tab pos="0" algn="l"/>
                <a:tab pos="303213" algn="l"/>
                <a:tab pos="609600" algn="l"/>
                <a:tab pos="914400" algn="l"/>
                <a:tab pos="1220788" algn="l"/>
                <a:tab pos="1527175" algn="l"/>
                <a:tab pos="1831975" algn="l"/>
                <a:tab pos="2138363" algn="l"/>
                <a:tab pos="2443163" algn="l"/>
                <a:tab pos="2749550" algn="l"/>
                <a:tab pos="3054350" algn="l"/>
                <a:tab pos="3360738" algn="l"/>
                <a:tab pos="3665538" algn="l"/>
                <a:tab pos="3971925" algn="l"/>
                <a:tab pos="4278313" algn="l"/>
                <a:tab pos="4583113" algn="l"/>
                <a:tab pos="4889500" algn="l"/>
                <a:tab pos="5194300" algn="l"/>
                <a:tab pos="5500688" algn="l"/>
                <a:tab pos="5805488" algn="l"/>
                <a:tab pos="6111875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1998663" indent="-1698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03213" algn="l"/>
                <a:tab pos="609600" algn="l"/>
                <a:tab pos="914400" algn="l"/>
                <a:tab pos="1220788" algn="l"/>
                <a:tab pos="1527175" algn="l"/>
                <a:tab pos="1831975" algn="l"/>
                <a:tab pos="2138363" algn="l"/>
                <a:tab pos="2443163" algn="l"/>
                <a:tab pos="2749550" algn="l"/>
                <a:tab pos="3054350" algn="l"/>
                <a:tab pos="3360738" algn="l"/>
                <a:tab pos="3665538" algn="l"/>
                <a:tab pos="3971925" algn="l"/>
                <a:tab pos="4278313" algn="l"/>
                <a:tab pos="4583113" algn="l"/>
                <a:tab pos="4889500" algn="l"/>
                <a:tab pos="5194300" algn="l"/>
                <a:tab pos="5500688" algn="l"/>
                <a:tab pos="5805488" algn="l"/>
                <a:tab pos="6111875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455863" indent="-1698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03213" algn="l"/>
                <a:tab pos="609600" algn="l"/>
                <a:tab pos="914400" algn="l"/>
                <a:tab pos="1220788" algn="l"/>
                <a:tab pos="1527175" algn="l"/>
                <a:tab pos="1831975" algn="l"/>
                <a:tab pos="2138363" algn="l"/>
                <a:tab pos="2443163" algn="l"/>
                <a:tab pos="2749550" algn="l"/>
                <a:tab pos="3054350" algn="l"/>
                <a:tab pos="3360738" algn="l"/>
                <a:tab pos="3665538" algn="l"/>
                <a:tab pos="3971925" algn="l"/>
                <a:tab pos="4278313" algn="l"/>
                <a:tab pos="4583113" algn="l"/>
                <a:tab pos="4889500" algn="l"/>
                <a:tab pos="5194300" algn="l"/>
                <a:tab pos="5500688" algn="l"/>
                <a:tab pos="5805488" algn="l"/>
                <a:tab pos="6111875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2913063" indent="-1698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03213" algn="l"/>
                <a:tab pos="609600" algn="l"/>
                <a:tab pos="914400" algn="l"/>
                <a:tab pos="1220788" algn="l"/>
                <a:tab pos="1527175" algn="l"/>
                <a:tab pos="1831975" algn="l"/>
                <a:tab pos="2138363" algn="l"/>
                <a:tab pos="2443163" algn="l"/>
                <a:tab pos="2749550" algn="l"/>
                <a:tab pos="3054350" algn="l"/>
                <a:tab pos="3360738" algn="l"/>
                <a:tab pos="3665538" algn="l"/>
                <a:tab pos="3971925" algn="l"/>
                <a:tab pos="4278313" algn="l"/>
                <a:tab pos="4583113" algn="l"/>
                <a:tab pos="4889500" algn="l"/>
                <a:tab pos="5194300" algn="l"/>
                <a:tab pos="5500688" algn="l"/>
                <a:tab pos="5805488" algn="l"/>
                <a:tab pos="6111875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370263" indent="-1698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03213" algn="l"/>
                <a:tab pos="609600" algn="l"/>
                <a:tab pos="914400" algn="l"/>
                <a:tab pos="1220788" algn="l"/>
                <a:tab pos="1527175" algn="l"/>
                <a:tab pos="1831975" algn="l"/>
                <a:tab pos="2138363" algn="l"/>
                <a:tab pos="2443163" algn="l"/>
                <a:tab pos="2749550" algn="l"/>
                <a:tab pos="3054350" algn="l"/>
                <a:tab pos="3360738" algn="l"/>
                <a:tab pos="3665538" algn="l"/>
                <a:tab pos="3971925" algn="l"/>
                <a:tab pos="4278313" algn="l"/>
                <a:tab pos="4583113" algn="l"/>
                <a:tab pos="4889500" algn="l"/>
                <a:tab pos="5194300" algn="l"/>
                <a:tab pos="5500688" algn="l"/>
                <a:tab pos="5805488" algn="l"/>
                <a:tab pos="6111875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ru-RU" altLang="ru-RU">
                <a:latin typeface="Arial" panose="020B0604020202020204" pitchFamily="34" charset="0"/>
                <a:ea typeface="Microsoft YaHei" panose="020B0503020204020204" pitchFamily="34" charset="-122"/>
              </a:rPr>
              <a:t>© Реверчук Игорь Васильевич, 2023</a:t>
            </a:r>
          </a:p>
        </p:txBody>
      </p:sp>
      <p:sp>
        <p:nvSpPr>
          <p:cNvPr id="114694" name="Прямоугольник 3">
            <a:extLst>
              <a:ext uri="{FF2B5EF4-FFF2-40B4-BE49-F238E27FC236}">
                <a16:creationId xmlns:a16="http://schemas.microsoft.com/office/drawing/2014/main" id="{37C95A2B-6F3E-6AAE-E256-9A18FA99B8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4275" y="946150"/>
            <a:ext cx="6775450" cy="5588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solidFill>
                  <a:srgbClr val="FF0000"/>
                </a:solidFill>
                <a:latin typeface="Arial" panose="020B0604020202020204" pitchFamily="34" charset="0"/>
              </a:rPr>
              <a:t>«ТРИ ОРУДИЯ ЕСТЬ У ВРАЧА: СЛОВО, ТРАВА И НОЖ» </a:t>
            </a: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i="1">
                <a:solidFill>
                  <a:srgbClr val="FF0000"/>
                </a:solidFill>
                <a:latin typeface="Arial" panose="020B0604020202020204" pitchFamily="34" charset="0"/>
              </a:rPr>
              <a:t>АБУ АЛИ ИБН СИНА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4AC07C-8234-28C4-AE05-9FD08169BC49}"/>
              </a:ext>
            </a:extLst>
          </p:cNvPr>
          <p:cNvSpPr txBox="1"/>
          <p:nvPr/>
        </p:nvSpPr>
        <p:spPr>
          <a:xfrm>
            <a:off x="8162206" y="6657702"/>
            <a:ext cx="827584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" b="0" i="0" dirty="0">
                <a:effectLst/>
                <a:latin typeface="Lato" panose="020F0502020204030203" pitchFamily="34" charset="0"/>
              </a:rPr>
              <a:t>RUS1288642 (v1.0)</a:t>
            </a:r>
            <a:endParaRPr lang="ru-RU" sz="500" dirty="0"/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ED912B81-CF4C-AE74-BEEC-B733932817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838352" y="6478701"/>
            <a:ext cx="2103437" cy="16158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47688" indent="-27305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822325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096963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3716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28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86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743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2004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fld id="{64C7EE9B-F55C-4BDA-9491-8EF664EB9937}" type="slidenum">
              <a:rPr lang="ru-RU" altLang="ru-RU" sz="1050" smtClean="0">
                <a:solidFill>
                  <a:srgbClr val="898989"/>
                </a:solidFill>
              </a:rPr>
              <a:pPr algn="r">
                <a:spcBef>
                  <a:spcPct val="0"/>
                </a:spcBef>
                <a:buClrTx/>
                <a:buSzTx/>
                <a:buFontTx/>
                <a:buNone/>
              </a:pPr>
              <a:t>66</a:t>
            </a:fld>
            <a:endParaRPr lang="ru-RU" altLang="ru-RU" sz="1050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 spd="slow">
    <p:blinds dir="vert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22" name="object 2">
            <a:extLst>
              <a:ext uri="{FF2B5EF4-FFF2-40B4-BE49-F238E27FC236}">
                <a16:creationId xmlns:a16="http://schemas.microsoft.com/office/drawing/2014/main" id="{9DEBCDA4-8A96-04D4-0ECD-15421C330E92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6872" name="object 3">
              <a:extLst>
                <a:ext uri="{FF2B5EF4-FFF2-40B4-BE49-F238E27FC236}">
                  <a16:creationId xmlns:a16="http://schemas.microsoft.com/office/drawing/2014/main" id="{C11CB5F4-1232-B83C-751D-90DE6D706B1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3138" y="4319588"/>
              <a:ext cx="7218362" cy="2205037"/>
            </a:xfrm>
            <a:custGeom>
              <a:avLst/>
              <a:gdLst>
                <a:gd name="T0" fmla="*/ 6850126 w 7218045"/>
                <a:gd name="T1" fmla="*/ 0 h 2205354"/>
                <a:gd name="T2" fmla="*/ 367538 w 7218045"/>
                <a:gd name="T3" fmla="*/ 0 h 2205354"/>
                <a:gd name="T4" fmla="*/ 321435 w 7218045"/>
                <a:gd name="T5" fmla="*/ 2864 h 2205354"/>
                <a:gd name="T6" fmla="*/ 277041 w 7218045"/>
                <a:gd name="T7" fmla="*/ 11227 h 2205354"/>
                <a:gd name="T8" fmla="*/ 234700 w 7218045"/>
                <a:gd name="T9" fmla="*/ 24744 h 2205354"/>
                <a:gd name="T10" fmla="*/ 194757 w 7218045"/>
                <a:gd name="T11" fmla="*/ 43070 h 2205354"/>
                <a:gd name="T12" fmla="*/ 157556 w 7218045"/>
                <a:gd name="T13" fmla="*/ 65861 h 2205354"/>
                <a:gd name="T14" fmla="*/ 123441 w 7218045"/>
                <a:gd name="T15" fmla="*/ 92771 h 2205354"/>
                <a:gd name="T16" fmla="*/ 92758 w 7218045"/>
                <a:gd name="T17" fmla="*/ 123457 h 2205354"/>
                <a:gd name="T18" fmla="*/ 65850 w 7218045"/>
                <a:gd name="T19" fmla="*/ 157572 h 2205354"/>
                <a:gd name="T20" fmla="*/ 43063 w 7218045"/>
                <a:gd name="T21" fmla="*/ 194774 h 2205354"/>
                <a:gd name="T22" fmla="*/ 24739 w 7218045"/>
                <a:gd name="T23" fmla="*/ 234715 h 2205354"/>
                <a:gd name="T24" fmla="*/ 11225 w 7218045"/>
                <a:gd name="T25" fmla="*/ 277053 h 2205354"/>
                <a:gd name="T26" fmla="*/ 2863 w 7218045"/>
                <a:gd name="T27" fmla="*/ 321442 h 2205354"/>
                <a:gd name="T28" fmla="*/ 0 w 7218045"/>
                <a:gd name="T29" fmla="*/ 367538 h 2205354"/>
                <a:gd name="T30" fmla="*/ 0 w 7218045"/>
                <a:gd name="T31" fmla="*/ 1837677 h 2205354"/>
                <a:gd name="T32" fmla="*/ 2863 w 7218045"/>
                <a:gd name="T33" fmla="*/ 1883782 h 2205354"/>
                <a:gd name="T34" fmla="*/ 11225 w 7218045"/>
                <a:gd name="T35" fmla="*/ 1928179 h 2205354"/>
                <a:gd name="T36" fmla="*/ 24739 w 7218045"/>
                <a:gd name="T37" fmla="*/ 1970521 h 2205354"/>
                <a:gd name="T38" fmla="*/ 43063 w 7218045"/>
                <a:gd name="T39" fmla="*/ 2010466 h 2205354"/>
                <a:gd name="T40" fmla="*/ 65850 w 7218045"/>
                <a:gd name="T41" fmla="*/ 2047668 h 2205354"/>
                <a:gd name="T42" fmla="*/ 92758 w 7218045"/>
                <a:gd name="T43" fmla="*/ 2081784 h 2205354"/>
                <a:gd name="T44" fmla="*/ 123441 w 7218045"/>
                <a:gd name="T45" fmla="*/ 2112468 h 2205354"/>
                <a:gd name="T46" fmla="*/ 157556 w 7218045"/>
                <a:gd name="T47" fmla="*/ 2139376 h 2205354"/>
                <a:gd name="T48" fmla="*/ 194757 w 7218045"/>
                <a:gd name="T49" fmla="*/ 2162164 h 2205354"/>
                <a:gd name="T50" fmla="*/ 234700 w 7218045"/>
                <a:gd name="T51" fmla="*/ 2180488 h 2205354"/>
                <a:gd name="T52" fmla="*/ 277041 w 7218045"/>
                <a:gd name="T53" fmla="*/ 2194002 h 2205354"/>
                <a:gd name="T54" fmla="*/ 321435 w 7218045"/>
                <a:gd name="T55" fmla="*/ 2202364 h 2205354"/>
                <a:gd name="T56" fmla="*/ 367538 w 7218045"/>
                <a:gd name="T57" fmla="*/ 2205228 h 2205354"/>
                <a:gd name="T58" fmla="*/ 6850126 w 7218045"/>
                <a:gd name="T59" fmla="*/ 2205228 h 2205354"/>
                <a:gd name="T60" fmla="*/ 6896221 w 7218045"/>
                <a:gd name="T61" fmla="*/ 2202364 h 2205354"/>
                <a:gd name="T62" fmla="*/ 6940610 w 7218045"/>
                <a:gd name="T63" fmla="*/ 2194002 h 2205354"/>
                <a:gd name="T64" fmla="*/ 6982948 w 7218045"/>
                <a:gd name="T65" fmla="*/ 2180488 h 2205354"/>
                <a:gd name="T66" fmla="*/ 7022889 w 7218045"/>
                <a:gd name="T67" fmla="*/ 2162164 h 2205354"/>
                <a:gd name="T68" fmla="*/ 7060091 w 7218045"/>
                <a:gd name="T69" fmla="*/ 2139376 h 2205354"/>
                <a:gd name="T70" fmla="*/ 7094206 w 7218045"/>
                <a:gd name="T71" fmla="*/ 2112468 h 2205354"/>
                <a:gd name="T72" fmla="*/ 7124892 w 7218045"/>
                <a:gd name="T73" fmla="*/ 2081784 h 2205354"/>
                <a:gd name="T74" fmla="*/ 7151802 w 7218045"/>
                <a:gd name="T75" fmla="*/ 2047668 h 2205354"/>
                <a:gd name="T76" fmla="*/ 7174593 w 7218045"/>
                <a:gd name="T77" fmla="*/ 2010466 h 2205354"/>
                <a:gd name="T78" fmla="*/ 7192919 w 7218045"/>
                <a:gd name="T79" fmla="*/ 1970521 h 2205354"/>
                <a:gd name="T80" fmla="*/ 7206436 w 7218045"/>
                <a:gd name="T81" fmla="*/ 1928179 h 2205354"/>
                <a:gd name="T82" fmla="*/ 7214799 w 7218045"/>
                <a:gd name="T83" fmla="*/ 1883782 h 2205354"/>
                <a:gd name="T84" fmla="*/ 7217664 w 7218045"/>
                <a:gd name="T85" fmla="*/ 1837677 h 2205354"/>
                <a:gd name="T86" fmla="*/ 7217664 w 7218045"/>
                <a:gd name="T87" fmla="*/ 367538 h 2205354"/>
                <a:gd name="T88" fmla="*/ 7214799 w 7218045"/>
                <a:gd name="T89" fmla="*/ 321442 h 2205354"/>
                <a:gd name="T90" fmla="*/ 7206436 w 7218045"/>
                <a:gd name="T91" fmla="*/ 277053 h 2205354"/>
                <a:gd name="T92" fmla="*/ 7192919 w 7218045"/>
                <a:gd name="T93" fmla="*/ 234715 h 2205354"/>
                <a:gd name="T94" fmla="*/ 7174593 w 7218045"/>
                <a:gd name="T95" fmla="*/ 194774 h 2205354"/>
                <a:gd name="T96" fmla="*/ 7151802 w 7218045"/>
                <a:gd name="T97" fmla="*/ 157572 h 2205354"/>
                <a:gd name="T98" fmla="*/ 7124892 w 7218045"/>
                <a:gd name="T99" fmla="*/ 123457 h 2205354"/>
                <a:gd name="T100" fmla="*/ 7094206 w 7218045"/>
                <a:gd name="T101" fmla="*/ 92771 h 2205354"/>
                <a:gd name="T102" fmla="*/ 7060091 w 7218045"/>
                <a:gd name="T103" fmla="*/ 65861 h 2205354"/>
                <a:gd name="T104" fmla="*/ 7022889 w 7218045"/>
                <a:gd name="T105" fmla="*/ 43070 h 2205354"/>
                <a:gd name="T106" fmla="*/ 6982948 w 7218045"/>
                <a:gd name="T107" fmla="*/ 24744 h 2205354"/>
                <a:gd name="T108" fmla="*/ 6940610 w 7218045"/>
                <a:gd name="T109" fmla="*/ 11227 h 2205354"/>
                <a:gd name="T110" fmla="*/ 6896221 w 7218045"/>
                <a:gd name="T111" fmla="*/ 2864 h 2205354"/>
                <a:gd name="T112" fmla="*/ 6850126 w 7218045"/>
                <a:gd name="T113" fmla="*/ 0 h 2205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218045" h="2205354">
                  <a:moveTo>
                    <a:pt x="6850126" y="0"/>
                  </a:moveTo>
                  <a:lnTo>
                    <a:pt x="367538" y="0"/>
                  </a:lnTo>
                  <a:lnTo>
                    <a:pt x="321435" y="2864"/>
                  </a:lnTo>
                  <a:lnTo>
                    <a:pt x="277041" y="11227"/>
                  </a:lnTo>
                  <a:lnTo>
                    <a:pt x="234700" y="24744"/>
                  </a:lnTo>
                  <a:lnTo>
                    <a:pt x="194757" y="43070"/>
                  </a:lnTo>
                  <a:lnTo>
                    <a:pt x="157556" y="65861"/>
                  </a:lnTo>
                  <a:lnTo>
                    <a:pt x="123441" y="92771"/>
                  </a:lnTo>
                  <a:lnTo>
                    <a:pt x="92758" y="123457"/>
                  </a:lnTo>
                  <a:lnTo>
                    <a:pt x="65850" y="157572"/>
                  </a:lnTo>
                  <a:lnTo>
                    <a:pt x="43063" y="194774"/>
                  </a:lnTo>
                  <a:lnTo>
                    <a:pt x="24739" y="234715"/>
                  </a:lnTo>
                  <a:lnTo>
                    <a:pt x="11225" y="277053"/>
                  </a:lnTo>
                  <a:lnTo>
                    <a:pt x="2863" y="321442"/>
                  </a:lnTo>
                  <a:lnTo>
                    <a:pt x="0" y="367538"/>
                  </a:lnTo>
                  <a:lnTo>
                    <a:pt x="0" y="1837677"/>
                  </a:lnTo>
                  <a:lnTo>
                    <a:pt x="2863" y="1883782"/>
                  </a:lnTo>
                  <a:lnTo>
                    <a:pt x="11225" y="1928179"/>
                  </a:lnTo>
                  <a:lnTo>
                    <a:pt x="24739" y="1970521"/>
                  </a:lnTo>
                  <a:lnTo>
                    <a:pt x="43063" y="2010466"/>
                  </a:lnTo>
                  <a:lnTo>
                    <a:pt x="65850" y="2047668"/>
                  </a:lnTo>
                  <a:lnTo>
                    <a:pt x="92758" y="2081784"/>
                  </a:lnTo>
                  <a:lnTo>
                    <a:pt x="123441" y="2112468"/>
                  </a:lnTo>
                  <a:lnTo>
                    <a:pt x="157556" y="2139376"/>
                  </a:lnTo>
                  <a:lnTo>
                    <a:pt x="194757" y="2162164"/>
                  </a:lnTo>
                  <a:lnTo>
                    <a:pt x="234700" y="2180488"/>
                  </a:lnTo>
                  <a:lnTo>
                    <a:pt x="277041" y="2194002"/>
                  </a:lnTo>
                  <a:lnTo>
                    <a:pt x="321435" y="2202364"/>
                  </a:lnTo>
                  <a:lnTo>
                    <a:pt x="367538" y="2205228"/>
                  </a:lnTo>
                  <a:lnTo>
                    <a:pt x="6850126" y="2205228"/>
                  </a:lnTo>
                  <a:lnTo>
                    <a:pt x="6896221" y="2202364"/>
                  </a:lnTo>
                  <a:lnTo>
                    <a:pt x="6940610" y="2194002"/>
                  </a:lnTo>
                  <a:lnTo>
                    <a:pt x="6982948" y="2180488"/>
                  </a:lnTo>
                  <a:lnTo>
                    <a:pt x="7022889" y="2162164"/>
                  </a:lnTo>
                  <a:lnTo>
                    <a:pt x="7060091" y="2139376"/>
                  </a:lnTo>
                  <a:lnTo>
                    <a:pt x="7094206" y="2112468"/>
                  </a:lnTo>
                  <a:lnTo>
                    <a:pt x="7124892" y="2081784"/>
                  </a:lnTo>
                  <a:lnTo>
                    <a:pt x="7151802" y="2047668"/>
                  </a:lnTo>
                  <a:lnTo>
                    <a:pt x="7174593" y="2010466"/>
                  </a:lnTo>
                  <a:lnTo>
                    <a:pt x="7192919" y="1970521"/>
                  </a:lnTo>
                  <a:lnTo>
                    <a:pt x="7206436" y="1928179"/>
                  </a:lnTo>
                  <a:lnTo>
                    <a:pt x="7214799" y="1883782"/>
                  </a:lnTo>
                  <a:lnTo>
                    <a:pt x="7217664" y="1837677"/>
                  </a:lnTo>
                  <a:lnTo>
                    <a:pt x="7217664" y="367538"/>
                  </a:lnTo>
                  <a:lnTo>
                    <a:pt x="7214799" y="321442"/>
                  </a:lnTo>
                  <a:lnTo>
                    <a:pt x="7206436" y="277053"/>
                  </a:lnTo>
                  <a:lnTo>
                    <a:pt x="7192919" y="234715"/>
                  </a:lnTo>
                  <a:lnTo>
                    <a:pt x="7174593" y="194774"/>
                  </a:lnTo>
                  <a:lnTo>
                    <a:pt x="7151802" y="157572"/>
                  </a:lnTo>
                  <a:lnTo>
                    <a:pt x="7124892" y="123457"/>
                  </a:lnTo>
                  <a:lnTo>
                    <a:pt x="7094206" y="92771"/>
                  </a:lnTo>
                  <a:lnTo>
                    <a:pt x="7060091" y="65861"/>
                  </a:lnTo>
                  <a:lnTo>
                    <a:pt x="7022889" y="43070"/>
                  </a:lnTo>
                  <a:lnTo>
                    <a:pt x="6982948" y="24744"/>
                  </a:lnTo>
                  <a:lnTo>
                    <a:pt x="6940610" y="11227"/>
                  </a:lnTo>
                  <a:lnTo>
                    <a:pt x="6896221" y="2864"/>
                  </a:lnTo>
                  <a:lnTo>
                    <a:pt x="6850126" y="0"/>
                  </a:lnTo>
                  <a:close/>
                </a:path>
              </a:pathLst>
            </a:cu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6329" name="object 4">
              <a:extLst>
                <a:ext uri="{FF2B5EF4-FFF2-40B4-BE49-F238E27FC236}">
                  <a16:creationId xmlns:a16="http://schemas.microsoft.com/office/drawing/2014/main" id="{B20EED96-E34A-55CA-8999-8FB38DD8B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3074" y="4319778"/>
              <a:ext cx="7218045" cy="2205355"/>
            </a:xfrm>
            <a:custGeom>
              <a:avLst/>
              <a:gdLst>
                <a:gd name="T0" fmla="*/ 0 w 7218045"/>
                <a:gd name="T1" fmla="*/ 367538 h 2205354"/>
                <a:gd name="T2" fmla="*/ 2863 w 7218045"/>
                <a:gd name="T3" fmla="*/ 321442 h 2205354"/>
                <a:gd name="T4" fmla="*/ 11225 w 7218045"/>
                <a:gd name="T5" fmla="*/ 277053 h 2205354"/>
                <a:gd name="T6" fmla="*/ 24739 w 7218045"/>
                <a:gd name="T7" fmla="*/ 234715 h 2205354"/>
                <a:gd name="T8" fmla="*/ 43063 w 7218045"/>
                <a:gd name="T9" fmla="*/ 194774 h 2205354"/>
                <a:gd name="T10" fmla="*/ 65850 w 7218045"/>
                <a:gd name="T11" fmla="*/ 157572 h 2205354"/>
                <a:gd name="T12" fmla="*/ 92758 w 7218045"/>
                <a:gd name="T13" fmla="*/ 123457 h 2205354"/>
                <a:gd name="T14" fmla="*/ 123441 w 7218045"/>
                <a:gd name="T15" fmla="*/ 92771 h 2205354"/>
                <a:gd name="T16" fmla="*/ 157556 w 7218045"/>
                <a:gd name="T17" fmla="*/ 65861 h 2205354"/>
                <a:gd name="T18" fmla="*/ 194757 w 7218045"/>
                <a:gd name="T19" fmla="*/ 43070 h 2205354"/>
                <a:gd name="T20" fmla="*/ 234700 w 7218045"/>
                <a:gd name="T21" fmla="*/ 24744 h 2205354"/>
                <a:gd name="T22" fmla="*/ 277041 w 7218045"/>
                <a:gd name="T23" fmla="*/ 11227 h 2205354"/>
                <a:gd name="T24" fmla="*/ 321435 w 7218045"/>
                <a:gd name="T25" fmla="*/ 2864 h 2205354"/>
                <a:gd name="T26" fmla="*/ 367538 w 7218045"/>
                <a:gd name="T27" fmla="*/ 0 h 2205354"/>
                <a:gd name="T28" fmla="*/ 6850126 w 7218045"/>
                <a:gd name="T29" fmla="*/ 0 h 2205354"/>
                <a:gd name="T30" fmla="*/ 6896221 w 7218045"/>
                <a:gd name="T31" fmla="*/ 2864 h 2205354"/>
                <a:gd name="T32" fmla="*/ 6940610 w 7218045"/>
                <a:gd name="T33" fmla="*/ 11227 h 2205354"/>
                <a:gd name="T34" fmla="*/ 6982948 w 7218045"/>
                <a:gd name="T35" fmla="*/ 24744 h 2205354"/>
                <a:gd name="T36" fmla="*/ 7022889 w 7218045"/>
                <a:gd name="T37" fmla="*/ 43070 h 2205354"/>
                <a:gd name="T38" fmla="*/ 7060091 w 7218045"/>
                <a:gd name="T39" fmla="*/ 65861 h 2205354"/>
                <a:gd name="T40" fmla="*/ 7094206 w 7218045"/>
                <a:gd name="T41" fmla="*/ 92771 h 2205354"/>
                <a:gd name="T42" fmla="*/ 7124892 w 7218045"/>
                <a:gd name="T43" fmla="*/ 123457 h 2205354"/>
                <a:gd name="T44" fmla="*/ 7151802 w 7218045"/>
                <a:gd name="T45" fmla="*/ 157572 h 2205354"/>
                <a:gd name="T46" fmla="*/ 7174593 w 7218045"/>
                <a:gd name="T47" fmla="*/ 194774 h 2205354"/>
                <a:gd name="T48" fmla="*/ 7192919 w 7218045"/>
                <a:gd name="T49" fmla="*/ 234715 h 2205354"/>
                <a:gd name="T50" fmla="*/ 7206436 w 7218045"/>
                <a:gd name="T51" fmla="*/ 277053 h 2205354"/>
                <a:gd name="T52" fmla="*/ 7214799 w 7218045"/>
                <a:gd name="T53" fmla="*/ 321442 h 2205354"/>
                <a:gd name="T54" fmla="*/ 7217664 w 7218045"/>
                <a:gd name="T55" fmla="*/ 367538 h 2205354"/>
                <a:gd name="T56" fmla="*/ 7217664 w 7218045"/>
                <a:gd name="T57" fmla="*/ 1837679 h 2205354"/>
                <a:gd name="T58" fmla="*/ 7214799 w 7218045"/>
                <a:gd name="T59" fmla="*/ 1883784 h 2205354"/>
                <a:gd name="T60" fmla="*/ 7206436 w 7218045"/>
                <a:gd name="T61" fmla="*/ 1928181 h 2205354"/>
                <a:gd name="T62" fmla="*/ 7192919 w 7218045"/>
                <a:gd name="T63" fmla="*/ 1970523 h 2205354"/>
                <a:gd name="T64" fmla="*/ 7174593 w 7218045"/>
                <a:gd name="T65" fmla="*/ 2010468 h 2205354"/>
                <a:gd name="T66" fmla="*/ 7151802 w 7218045"/>
                <a:gd name="T67" fmla="*/ 2047670 h 2205354"/>
                <a:gd name="T68" fmla="*/ 7124892 w 7218045"/>
                <a:gd name="T69" fmla="*/ 2081786 h 2205354"/>
                <a:gd name="T70" fmla="*/ 7094206 w 7218045"/>
                <a:gd name="T71" fmla="*/ 2112470 h 2205354"/>
                <a:gd name="T72" fmla="*/ 7060091 w 7218045"/>
                <a:gd name="T73" fmla="*/ 2139378 h 2205354"/>
                <a:gd name="T74" fmla="*/ 7022889 w 7218045"/>
                <a:gd name="T75" fmla="*/ 2162166 h 2205354"/>
                <a:gd name="T76" fmla="*/ 6982948 w 7218045"/>
                <a:gd name="T77" fmla="*/ 2180490 h 2205354"/>
                <a:gd name="T78" fmla="*/ 6940610 w 7218045"/>
                <a:gd name="T79" fmla="*/ 2194004 h 2205354"/>
                <a:gd name="T80" fmla="*/ 6896221 w 7218045"/>
                <a:gd name="T81" fmla="*/ 2202366 h 2205354"/>
                <a:gd name="T82" fmla="*/ 6850126 w 7218045"/>
                <a:gd name="T83" fmla="*/ 2205230 h 2205354"/>
                <a:gd name="T84" fmla="*/ 367538 w 7218045"/>
                <a:gd name="T85" fmla="*/ 2205230 h 2205354"/>
                <a:gd name="T86" fmla="*/ 321435 w 7218045"/>
                <a:gd name="T87" fmla="*/ 2202366 h 2205354"/>
                <a:gd name="T88" fmla="*/ 277041 w 7218045"/>
                <a:gd name="T89" fmla="*/ 2194004 h 2205354"/>
                <a:gd name="T90" fmla="*/ 234700 w 7218045"/>
                <a:gd name="T91" fmla="*/ 2180490 h 2205354"/>
                <a:gd name="T92" fmla="*/ 194757 w 7218045"/>
                <a:gd name="T93" fmla="*/ 2162166 h 2205354"/>
                <a:gd name="T94" fmla="*/ 157556 w 7218045"/>
                <a:gd name="T95" fmla="*/ 2139378 h 2205354"/>
                <a:gd name="T96" fmla="*/ 123441 w 7218045"/>
                <a:gd name="T97" fmla="*/ 2112470 h 2205354"/>
                <a:gd name="T98" fmla="*/ 92758 w 7218045"/>
                <a:gd name="T99" fmla="*/ 2081786 h 2205354"/>
                <a:gd name="T100" fmla="*/ 65850 w 7218045"/>
                <a:gd name="T101" fmla="*/ 2047670 h 2205354"/>
                <a:gd name="T102" fmla="*/ 43063 w 7218045"/>
                <a:gd name="T103" fmla="*/ 2010468 h 2205354"/>
                <a:gd name="T104" fmla="*/ 24739 w 7218045"/>
                <a:gd name="T105" fmla="*/ 1970523 h 2205354"/>
                <a:gd name="T106" fmla="*/ 11225 w 7218045"/>
                <a:gd name="T107" fmla="*/ 1928181 h 2205354"/>
                <a:gd name="T108" fmla="*/ 2863 w 7218045"/>
                <a:gd name="T109" fmla="*/ 1883784 h 2205354"/>
                <a:gd name="T110" fmla="*/ 0 w 7218045"/>
                <a:gd name="T111" fmla="*/ 1837679 h 2205354"/>
                <a:gd name="T112" fmla="*/ 0 w 7218045"/>
                <a:gd name="T113" fmla="*/ 367538 h 220535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7218045" h="2205354">
                  <a:moveTo>
                    <a:pt x="0" y="367538"/>
                  </a:moveTo>
                  <a:lnTo>
                    <a:pt x="2863" y="321442"/>
                  </a:lnTo>
                  <a:lnTo>
                    <a:pt x="11225" y="277053"/>
                  </a:lnTo>
                  <a:lnTo>
                    <a:pt x="24739" y="234715"/>
                  </a:lnTo>
                  <a:lnTo>
                    <a:pt x="43063" y="194774"/>
                  </a:lnTo>
                  <a:lnTo>
                    <a:pt x="65850" y="157572"/>
                  </a:lnTo>
                  <a:lnTo>
                    <a:pt x="92758" y="123457"/>
                  </a:lnTo>
                  <a:lnTo>
                    <a:pt x="123441" y="92771"/>
                  </a:lnTo>
                  <a:lnTo>
                    <a:pt x="157556" y="65861"/>
                  </a:lnTo>
                  <a:lnTo>
                    <a:pt x="194757" y="43070"/>
                  </a:lnTo>
                  <a:lnTo>
                    <a:pt x="234700" y="24744"/>
                  </a:lnTo>
                  <a:lnTo>
                    <a:pt x="277041" y="11227"/>
                  </a:lnTo>
                  <a:lnTo>
                    <a:pt x="321435" y="2864"/>
                  </a:lnTo>
                  <a:lnTo>
                    <a:pt x="367538" y="0"/>
                  </a:lnTo>
                  <a:lnTo>
                    <a:pt x="6850126" y="0"/>
                  </a:lnTo>
                  <a:lnTo>
                    <a:pt x="6896221" y="2864"/>
                  </a:lnTo>
                  <a:lnTo>
                    <a:pt x="6940610" y="11227"/>
                  </a:lnTo>
                  <a:lnTo>
                    <a:pt x="6982948" y="24744"/>
                  </a:lnTo>
                  <a:lnTo>
                    <a:pt x="7022889" y="43070"/>
                  </a:lnTo>
                  <a:lnTo>
                    <a:pt x="7060091" y="65861"/>
                  </a:lnTo>
                  <a:lnTo>
                    <a:pt x="7094206" y="92771"/>
                  </a:lnTo>
                  <a:lnTo>
                    <a:pt x="7124892" y="123457"/>
                  </a:lnTo>
                  <a:lnTo>
                    <a:pt x="7151802" y="157572"/>
                  </a:lnTo>
                  <a:lnTo>
                    <a:pt x="7174593" y="194774"/>
                  </a:lnTo>
                  <a:lnTo>
                    <a:pt x="7192919" y="234715"/>
                  </a:lnTo>
                  <a:lnTo>
                    <a:pt x="7206436" y="277053"/>
                  </a:lnTo>
                  <a:lnTo>
                    <a:pt x="7214799" y="321442"/>
                  </a:lnTo>
                  <a:lnTo>
                    <a:pt x="7217664" y="367538"/>
                  </a:lnTo>
                  <a:lnTo>
                    <a:pt x="7217664" y="1837677"/>
                  </a:lnTo>
                  <a:lnTo>
                    <a:pt x="7214799" y="1883782"/>
                  </a:lnTo>
                  <a:lnTo>
                    <a:pt x="7206436" y="1928179"/>
                  </a:lnTo>
                  <a:lnTo>
                    <a:pt x="7192919" y="1970521"/>
                  </a:lnTo>
                  <a:lnTo>
                    <a:pt x="7174593" y="2010466"/>
                  </a:lnTo>
                  <a:lnTo>
                    <a:pt x="7151802" y="2047668"/>
                  </a:lnTo>
                  <a:lnTo>
                    <a:pt x="7124892" y="2081784"/>
                  </a:lnTo>
                  <a:lnTo>
                    <a:pt x="7094206" y="2112468"/>
                  </a:lnTo>
                  <a:lnTo>
                    <a:pt x="7060091" y="2139376"/>
                  </a:lnTo>
                  <a:lnTo>
                    <a:pt x="7022889" y="2162164"/>
                  </a:lnTo>
                  <a:lnTo>
                    <a:pt x="6982948" y="2180488"/>
                  </a:lnTo>
                  <a:lnTo>
                    <a:pt x="6940610" y="2194002"/>
                  </a:lnTo>
                  <a:lnTo>
                    <a:pt x="6896221" y="2202364"/>
                  </a:lnTo>
                  <a:lnTo>
                    <a:pt x="6850126" y="2205228"/>
                  </a:lnTo>
                  <a:lnTo>
                    <a:pt x="367538" y="2205228"/>
                  </a:lnTo>
                  <a:lnTo>
                    <a:pt x="321435" y="2202364"/>
                  </a:lnTo>
                  <a:lnTo>
                    <a:pt x="277041" y="2194002"/>
                  </a:lnTo>
                  <a:lnTo>
                    <a:pt x="234700" y="2180488"/>
                  </a:lnTo>
                  <a:lnTo>
                    <a:pt x="194757" y="2162164"/>
                  </a:lnTo>
                  <a:lnTo>
                    <a:pt x="157556" y="2139376"/>
                  </a:lnTo>
                  <a:lnTo>
                    <a:pt x="123441" y="2112468"/>
                  </a:lnTo>
                  <a:lnTo>
                    <a:pt x="92758" y="2081784"/>
                  </a:lnTo>
                  <a:lnTo>
                    <a:pt x="65850" y="2047668"/>
                  </a:lnTo>
                  <a:lnTo>
                    <a:pt x="43063" y="2010466"/>
                  </a:lnTo>
                  <a:lnTo>
                    <a:pt x="24739" y="1970521"/>
                  </a:lnTo>
                  <a:lnTo>
                    <a:pt x="11225" y="1928179"/>
                  </a:lnTo>
                  <a:lnTo>
                    <a:pt x="2863" y="1883782"/>
                  </a:lnTo>
                  <a:lnTo>
                    <a:pt x="0" y="1837677"/>
                  </a:lnTo>
                  <a:lnTo>
                    <a:pt x="0" y="367538"/>
                  </a:lnTo>
                  <a:close/>
                </a:path>
              </a:pathLst>
            </a:custGeom>
            <a:noFill/>
            <a:ln w="25908">
              <a:solidFill>
                <a:srgbClr val="CCCC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56323" name="object 5">
            <a:extLst>
              <a:ext uri="{FF2B5EF4-FFF2-40B4-BE49-F238E27FC236}">
                <a16:creationId xmlns:a16="http://schemas.microsoft.com/office/drawing/2014/main" id="{0DDA3D79-3FFF-903E-69DF-8A144EF187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6238" y="4768850"/>
            <a:ext cx="6037262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ts val="100"/>
              </a:spcBef>
            </a:pPr>
            <a:r>
              <a:rPr lang="ru-RU" altLang="ru-RU" sz="1500" b="1" dirty="0">
                <a:solidFill>
                  <a:srgbClr val="7030A0"/>
                </a:solidFill>
                <a:latin typeface="Carlito"/>
                <a:ea typeface="Carlito"/>
                <a:cs typeface="Carlito"/>
              </a:rPr>
              <a:t>АНО ДПО «БИОИНСТИТУТ ОХРАНЫ СОМАТОПСИХИЧЕСКОГО ЗДОРОВЬЯ»</a:t>
            </a:r>
            <a:endParaRPr lang="ru-RU" altLang="ru-RU" sz="1500" dirty="0">
              <a:solidFill>
                <a:srgbClr val="7030A0"/>
              </a:solidFill>
              <a:latin typeface="Carlito"/>
              <a:ea typeface="Carlito"/>
              <a:cs typeface="Carlito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9FFA6976-7884-2659-04D8-8F6027DF2A9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67744" y="6290385"/>
            <a:ext cx="3432778" cy="204351"/>
          </a:xfrm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dirty="0"/>
              <a:t>КАЛИНИНГРАД -КРАСНОДАР</a:t>
            </a:r>
            <a:r>
              <a:rPr lang="en-US" dirty="0"/>
              <a:t> 2030</a:t>
            </a:r>
            <a:endParaRPr dirty="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EA10477F-3D72-A98F-79C0-B60FE6BD554D}"/>
              </a:ext>
            </a:extLst>
          </p:cNvPr>
          <p:cNvSpPr txBox="1"/>
          <p:nvPr/>
        </p:nvSpPr>
        <p:spPr>
          <a:xfrm>
            <a:off x="2699792" y="5203142"/>
            <a:ext cx="4754499" cy="320601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30480" eaLnBrk="1" hangingPunct="1">
              <a:spcBef>
                <a:spcPts val="100"/>
              </a:spcBef>
              <a:defRPr/>
            </a:pPr>
            <a:r>
              <a:rPr lang="en-US" sz="2000" b="1" spc="-25" dirty="0">
                <a:solidFill>
                  <a:srgbClr val="C00000"/>
                </a:solidFill>
                <a:latin typeface="Carlito"/>
                <a:cs typeface="Carl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BIO-UNIVERS</a:t>
            </a:r>
            <a:r>
              <a:rPr sz="2000" b="1" spc="-25" dirty="0">
                <a:solidFill>
                  <a:srgbClr val="C00000"/>
                </a:solidFill>
                <a:latin typeface="Carlito"/>
                <a:cs typeface="Carl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.COM</a:t>
            </a:r>
            <a:r>
              <a:rPr lang="ru-RU" sz="2000" b="1" spc="-25" dirty="0">
                <a:solidFill>
                  <a:srgbClr val="C00000"/>
                </a:solidFill>
                <a:latin typeface="Carlito"/>
                <a:cs typeface="Carlito"/>
              </a:rPr>
              <a:t>   </a:t>
            </a:r>
            <a:r>
              <a:rPr lang="en-US" sz="2000" b="1" spc="-25" dirty="0">
                <a:solidFill>
                  <a:srgbClr val="C00000"/>
                </a:solidFill>
                <a:latin typeface="Carlito"/>
                <a:cs typeface="Carlito"/>
              </a:rPr>
              <a:t>REVERCHUK.COM</a:t>
            </a:r>
            <a:endParaRPr sz="2000" dirty="0">
              <a:solidFill>
                <a:srgbClr val="C00000"/>
              </a:solidFill>
              <a:latin typeface="Carlito"/>
              <a:cs typeface="Carlito"/>
            </a:endParaRPr>
          </a:p>
        </p:txBody>
      </p:sp>
      <p:sp>
        <p:nvSpPr>
          <p:cNvPr id="56326" name="object 7">
            <a:extLst>
              <a:ext uri="{FF2B5EF4-FFF2-40B4-BE49-F238E27FC236}">
                <a16:creationId xmlns:a16="http://schemas.microsoft.com/office/drawing/2014/main" id="{9BDC7745-B59C-8A1C-16C0-0D88DA558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0388" y="5821363"/>
            <a:ext cx="5500687" cy="21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3335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ts val="100"/>
              </a:spcBef>
            </a:pPr>
            <a:r>
              <a:rPr lang="ru-RU" altLang="ru-RU" sz="1300" b="1" dirty="0">
                <a:solidFill>
                  <a:srgbClr val="7030A0"/>
                </a:solidFill>
                <a:latin typeface="Carlito"/>
                <a:ea typeface="Carlito"/>
                <a:cs typeface="Carlito"/>
              </a:rPr>
              <a:t>ДИСТАНЦИОННОЕ КАЧЕСТВЕННОЕ ОБРАЗОВАНИЕ ВРАЧЕЙ И ПСИХОЛОГОВ</a:t>
            </a:r>
            <a:endParaRPr lang="ru-RU" altLang="ru-RU" sz="1300" dirty="0">
              <a:solidFill>
                <a:srgbClr val="7030A0"/>
              </a:solidFill>
              <a:latin typeface="Carlito"/>
              <a:ea typeface="Carlito"/>
              <a:cs typeface="Carlito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6774AC-C2DC-C26F-4851-D2893280A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794D7C-7ABD-4229-BB79-CA025C704D55}" type="slidenum">
              <a:rPr lang="ru-RU" smtClean="0"/>
              <a:pPr>
                <a:defRPr/>
              </a:pPr>
              <a:t>67</a:t>
            </a:fld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CFCB1B-E475-5191-E51E-0AAB024DAE9F}"/>
              </a:ext>
            </a:extLst>
          </p:cNvPr>
          <p:cNvSpPr txBox="1"/>
          <p:nvPr/>
        </p:nvSpPr>
        <p:spPr>
          <a:xfrm>
            <a:off x="8162206" y="6657702"/>
            <a:ext cx="827584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" b="0" i="0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RUS1288642 (v1.0)</a:t>
            </a:r>
            <a:endParaRPr lang="ru-RU" sz="500" dirty="0">
              <a:solidFill>
                <a:schemeClr val="bg1"/>
              </a:solidFill>
            </a:endParaRP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F4723620-00AF-66E7-0385-B7F8EF6411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8352" y="6478701"/>
            <a:ext cx="2103437" cy="16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algn="r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828800" indent="-228600" algn="l" defTabSz="914400" rtl="0" eaLnBrk="0" fontAlgn="base" latinLnBrk="0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286000" indent="-228600" algn="l" defTabSz="914400" rtl="0" eaLnBrk="0" fontAlgn="base" latinLnBrk="0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743200" indent="-228600" algn="l" defTabSz="914400" rtl="0" eaLnBrk="0" fontAlgn="base" latinLnBrk="0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200400" indent="-228600" algn="l" defTabSz="914400" rtl="0" eaLnBrk="0" fontAlgn="base" latinLnBrk="0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4C7EE9B-F55C-4BDA-9491-8EF664EB9937}" type="slidenum">
              <a:rPr lang="ru-RU" altLang="ru-RU" sz="105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67</a:t>
            </a:fld>
            <a:endParaRPr lang="ru-RU" altLang="ru-RU" sz="1050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 spd="slow">
    <p:blinds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1AB89934-4566-CCB7-73F7-22175BDF1C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9528" y="1253709"/>
            <a:ext cx="8815000" cy="4525962"/>
          </a:xfrm>
        </p:spPr>
        <p:txBody>
          <a:bodyPr/>
          <a:lstStyle/>
          <a:p>
            <a:pPr eaLnBrk="1" hangingPunct="1">
              <a:lnSpc>
                <a:spcPct val="75000"/>
              </a:lnSpc>
              <a:buSzPct val="120000"/>
              <a:buFont typeface="Wingdings" panose="05000000000000000000" pitchFamily="2" charset="2"/>
              <a:buChar char="ü"/>
            </a:pPr>
            <a:r>
              <a:rPr lang="ru-RU" altLang="ru-RU" sz="2400" b="1" i="1" u="sng" dirty="0">
                <a:solidFill>
                  <a:srgbClr val="002060"/>
                </a:solidFill>
                <a:cs typeface="Times New Roman" panose="02020603050405020304" pitchFamily="18" charset="0"/>
              </a:rPr>
              <a:t>Состояния</a:t>
            </a:r>
          </a:p>
          <a:p>
            <a:pPr eaLnBrk="1" hangingPunct="1">
              <a:lnSpc>
                <a:spcPct val="75000"/>
              </a:lnSpc>
              <a:buSzPct val="120000"/>
              <a:buFont typeface="Wingdings" panose="05000000000000000000" pitchFamily="2" charset="2"/>
              <a:buChar char="ü"/>
            </a:pPr>
            <a:r>
              <a:rPr lang="ru-RU" altLang="ru-RU" sz="2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Соматоформные</a:t>
            </a:r>
            <a:r>
              <a:rPr lang="ru-RU" altLang="ru-RU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расстройства (</a:t>
            </a:r>
            <a:r>
              <a:rPr lang="en-US" altLang="ru-RU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F</a:t>
            </a:r>
            <a:r>
              <a:rPr lang="ru-RU" altLang="ru-RU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– 45.0),</a:t>
            </a:r>
          </a:p>
          <a:p>
            <a:pPr eaLnBrk="1" hangingPunct="1">
              <a:lnSpc>
                <a:spcPct val="75000"/>
              </a:lnSpc>
              <a:buSzPct val="120000"/>
              <a:buFont typeface="Wingdings" panose="05000000000000000000" pitchFamily="2" charset="2"/>
              <a:buChar char="ü"/>
            </a:pPr>
            <a:r>
              <a:rPr lang="ru-RU" alt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в том числе:</a:t>
            </a:r>
          </a:p>
          <a:p>
            <a:pPr eaLnBrk="1" hangingPunct="1">
              <a:lnSpc>
                <a:spcPct val="75000"/>
              </a:lnSpc>
              <a:buSzPct val="120000"/>
              <a:buFont typeface="Wingdings" panose="05000000000000000000" pitchFamily="2" charset="2"/>
              <a:buChar char="ü"/>
            </a:pPr>
            <a:r>
              <a:rPr lang="ru-RU" alt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- </a:t>
            </a:r>
            <a:r>
              <a:rPr lang="ru-RU" altLang="ru-RU" sz="2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соматоформная</a:t>
            </a:r>
            <a:r>
              <a:rPr lang="ru-RU" alt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 дисфункция вегетативной </a:t>
            </a:r>
            <a:br>
              <a:rPr lang="ru-RU" altLang="ru-RU" sz="2000" b="1" dirty="0">
                <a:solidFill>
                  <a:srgbClr val="002060"/>
                </a:solidFill>
              </a:rPr>
            </a:br>
            <a:r>
              <a:rPr lang="ru-RU" alt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нервной системы (</a:t>
            </a:r>
            <a:r>
              <a:rPr lang="en-US" alt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F</a:t>
            </a:r>
            <a:r>
              <a:rPr lang="ru-RU" alt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–  45.3),</a:t>
            </a:r>
          </a:p>
          <a:p>
            <a:pPr eaLnBrk="1" hangingPunct="1">
              <a:lnSpc>
                <a:spcPct val="75000"/>
              </a:lnSpc>
              <a:buSzPct val="120000"/>
              <a:buFont typeface="Wingdings" panose="05000000000000000000" pitchFamily="2" charset="2"/>
              <a:buChar char="ü"/>
            </a:pPr>
            <a:r>
              <a:rPr lang="ru-RU" alt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- устойчивое </a:t>
            </a:r>
            <a:r>
              <a:rPr lang="ru-RU" altLang="ru-RU" sz="2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соматоформное</a:t>
            </a:r>
            <a:r>
              <a:rPr lang="ru-RU" alt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болевое расстройство (</a:t>
            </a:r>
            <a:r>
              <a:rPr lang="en-US" alt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F</a:t>
            </a:r>
            <a:r>
              <a:rPr lang="ru-RU" alt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– 45.4),</a:t>
            </a:r>
          </a:p>
          <a:p>
            <a:pPr eaLnBrk="1" hangingPunct="1">
              <a:lnSpc>
                <a:spcPct val="75000"/>
              </a:lnSpc>
              <a:buSzPct val="120000"/>
              <a:buFont typeface="Wingdings" panose="05000000000000000000" pitchFamily="2" charset="2"/>
              <a:buChar char="ü"/>
            </a:pPr>
            <a:r>
              <a:rPr lang="ru-RU" alt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- синдром хронической  усталости (</a:t>
            </a:r>
            <a:r>
              <a:rPr lang="en-US" alt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DSM</a:t>
            </a:r>
            <a:r>
              <a:rPr lang="ru-RU" alt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-</a:t>
            </a:r>
            <a:r>
              <a:rPr lang="en-US" alt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IV</a:t>
            </a:r>
            <a:r>
              <a:rPr lang="ru-RU" alt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-</a:t>
            </a:r>
            <a:r>
              <a:rPr lang="en-US" alt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R</a:t>
            </a:r>
            <a:r>
              <a:rPr lang="ru-RU" alt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);</a:t>
            </a:r>
          </a:p>
          <a:p>
            <a:pPr eaLnBrk="1" hangingPunct="1">
              <a:lnSpc>
                <a:spcPct val="75000"/>
              </a:lnSpc>
              <a:buSzPct val="120000"/>
              <a:buFont typeface="Wingdings" panose="05000000000000000000" pitchFamily="2" charset="2"/>
              <a:buChar char="ü"/>
            </a:pPr>
            <a:r>
              <a:rPr lang="ru-RU" altLang="ru-RU" sz="2000" b="1" dirty="0">
                <a:solidFill>
                  <a:srgbClr val="00B0F0"/>
                </a:solidFill>
                <a:cs typeface="Times New Roman" panose="02020603050405020304" pitchFamily="18" charset="0"/>
              </a:rPr>
              <a:t>Посттравматическое стрессовое расстройство (</a:t>
            </a:r>
            <a:r>
              <a:rPr lang="en-US" altLang="ru-RU" sz="2000" b="1" dirty="0">
                <a:solidFill>
                  <a:srgbClr val="00B0F0"/>
                </a:solidFill>
                <a:cs typeface="Times New Roman" panose="02020603050405020304" pitchFamily="18" charset="0"/>
              </a:rPr>
              <a:t>F</a:t>
            </a:r>
            <a:r>
              <a:rPr lang="ru-RU" altLang="ru-RU" sz="2000" b="1" dirty="0">
                <a:solidFill>
                  <a:srgbClr val="00B0F0"/>
                </a:solidFill>
                <a:cs typeface="Times New Roman" panose="02020603050405020304" pitchFamily="18" charset="0"/>
              </a:rPr>
              <a:t> – 43.1);</a:t>
            </a:r>
          </a:p>
          <a:p>
            <a:pPr eaLnBrk="1" hangingPunct="1">
              <a:lnSpc>
                <a:spcPct val="75000"/>
              </a:lnSpc>
              <a:buSzPct val="120000"/>
              <a:buFont typeface="Wingdings" panose="05000000000000000000" pitchFamily="2" charset="2"/>
              <a:buChar char="ü"/>
            </a:pPr>
            <a:r>
              <a:rPr lang="ru-RU" alt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Социально-стрессовое расстройство (в МКБ-10 не выделяется);</a:t>
            </a:r>
          </a:p>
          <a:p>
            <a:pPr eaLnBrk="1" hangingPunct="1">
              <a:lnSpc>
                <a:spcPct val="75000"/>
              </a:lnSpc>
              <a:buSzPct val="120000"/>
              <a:buFont typeface="Wingdings" panose="05000000000000000000" pitchFamily="2" charset="2"/>
              <a:buChar char="ü"/>
            </a:pPr>
            <a:r>
              <a:rPr lang="ru-RU" altLang="ru-RU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Неврастения (</a:t>
            </a:r>
            <a:r>
              <a:rPr lang="en-US" altLang="ru-RU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F</a:t>
            </a:r>
            <a:r>
              <a:rPr lang="ru-RU" altLang="ru-RU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– 48.0);</a:t>
            </a:r>
          </a:p>
          <a:p>
            <a:pPr eaLnBrk="1" hangingPunct="1">
              <a:lnSpc>
                <a:spcPct val="75000"/>
              </a:lnSpc>
              <a:buSzPct val="120000"/>
              <a:buFont typeface="Wingdings" panose="05000000000000000000" pitchFamily="2" charset="2"/>
              <a:buChar char="ü"/>
            </a:pPr>
            <a:r>
              <a:rPr lang="ru-RU" alt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Расстройства приема пищи (</a:t>
            </a:r>
            <a:r>
              <a:rPr lang="en-US" alt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F</a:t>
            </a:r>
            <a:r>
              <a:rPr lang="ru-RU" alt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 - 50.0);</a:t>
            </a:r>
          </a:p>
          <a:p>
            <a:pPr eaLnBrk="1" hangingPunct="1">
              <a:lnSpc>
                <a:spcPct val="75000"/>
              </a:lnSpc>
              <a:buSzPct val="120000"/>
              <a:buFont typeface="Wingdings" panose="05000000000000000000" pitchFamily="2" charset="2"/>
              <a:buChar char="ü"/>
            </a:pPr>
            <a:r>
              <a:rPr lang="ru-RU" alt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Расстройства сна неорганической природы (</a:t>
            </a:r>
            <a:r>
              <a:rPr lang="en-US" alt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F</a:t>
            </a:r>
            <a:r>
              <a:rPr lang="ru-RU" alt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– 51);</a:t>
            </a:r>
          </a:p>
          <a:p>
            <a:pPr eaLnBrk="1" hangingPunct="1">
              <a:lnSpc>
                <a:spcPct val="75000"/>
              </a:lnSpc>
              <a:buSzPct val="120000"/>
              <a:buFont typeface="Wingdings" panose="05000000000000000000" pitchFamily="2" charset="2"/>
              <a:buChar char="ü"/>
            </a:pPr>
            <a:r>
              <a:rPr lang="ru-RU" alt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Сексуальные расстройства (дисфункции), не обусловленные органическими нарушениями или болезнями (</a:t>
            </a:r>
            <a:r>
              <a:rPr lang="en-US" alt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F</a:t>
            </a:r>
            <a:r>
              <a:rPr lang="ru-RU" alt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– 52); </a:t>
            </a:r>
          </a:p>
          <a:p>
            <a:pPr eaLnBrk="1" hangingPunct="1">
              <a:lnSpc>
                <a:spcPct val="75000"/>
              </a:lnSpc>
              <a:buSzPct val="120000"/>
              <a:buFont typeface="Wingdings" panose="05000000000000000000" pitchFamily="2" charset="2"/>
              <a:buChar char="ü"/>
            </a:pPr>
            <a:r>
              <a:rPr lang="ru-RU" altLang="ru-RU" sz="2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Фобические</a:t>
            </a:r>
            <a:r>
              <a:rPr lang="ru-RU" altLang="ru-RU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тревожные расстройства (</a:t>
            </a:r>
            <a:r>
              <a:rPr lang="en-US" altLang="ru-RU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F</a:t>
            </a:r>
            <a:r>
              <a:rPr lang="ru-RU" altLang="ru-RU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– 40),</a:t>
            </a:r>
          </a:p>
          <a:p>
            <a:pPr eaLnBrk="1" hangingPunct="1">
              <a:lnSpc>
                <a:spcPct val="75000"/>
              </a:lnSpc>
              <a:buSzPct val="120000"/>
              <a:buFont typeface="Wingdings" panose="05000000000000000000" pitchFamily="2" charset="2"/>
              <a:buChar char="ü"/>
            </a:pPr>
            <a:r>
              <a:rPr lang="ru-RU" alt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в том числе:</a:t>
            </a:r>
          </a:p>
          <a:p>
            <a:pPr eaLnBrk="1" hangingPunct="1">
              <a:lnSpc>
                <a:spcPct val="75000"/>
              </a:lnSpc>
              <a:buSzPct val="120000"/>
              <a:buFont typeface="Wingdings" panose="05000000000000000000" pitchFamily="2" charset="2"/>
              <a:buChar char="ü"/>
            </a:pPr>
            <a:r>
              <a:rPr lang="ru-RU" alt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- агорафобия (</a:t>
            </a:r>
            <a:r>
              <a:rPr lang="en-US" alt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F</a:t>
            </a:r>
            <a:r>
              <a:rPr lang="ru-RU" alt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– 40.0),</a:t>
            </a:r>
          </a:p>
          <a:p>
            <a:pPr eaLnBrk="1" hangingPunct="1">
              <a:lnSpc>
                <a:spcPct val="75000"/>
              </a:lnSpc>
              <a:buSzPct val="120000"/>
              <a:buFont typeface="Wingdings" panose="05000000000000000000" pitchFamily="2" charset="2"/>
              <a:buChar char="ü"/>
            </a:pPr>
            <a:r>
              <a:rPr lang="ru-RU" alt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- социальные фобии (</a:t>
            </a:r>
            <a:r>
              <a:rPr lang="en-US" alt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F</a:t>
            </a:r>
            <a:r>
              <a:rPr lang="ru-RU" alt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– 40.1);</a:t>
            </a:r>
            <a:endParaRPr lang="ru-RU" altLang="ru-RU" sz="2000" b="1" dirty="0">
              <a:solidFill>
                <a:srgbClr val="002060"/>
              </a:solidFill>
            </a:endParaRPr>
          </a:p>
        </p:txBody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B3F0AA93-7893-E6CB-7D4C-7E1A3B411C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9528" y="0"/>
            <a:ext cx="8229600" cy="1143000"/>
          </a:xfrm>
        </p:spPr>
        <p:txBody>
          <a:bodyPr/>
          <a:lstStyle/>
          <a:p>
            <a:pPr algn="ctr" eaLnBrk="1" hangingPunct="1">
              <a:lnSpc>
                <a:spcPct val="75000"/>
              </a:lnSpc>
              <a:defRPr/>
            </a:pPr>
            <a:r>
              <a:rPr lang="ru-RU" sz="2800" b="0" dirty="0">
                <a:solidFill>
                  <a:srgbClr val="FF0000"/>
                </a:solidFill>
                <a:cs typeface="Times New Roman" pitchFamily="18" charset="0"/>
              </a:rPr>
              <a:t>К числу основных пограничны</a:t>
            </a:r>
            <a:r>
              <a:rPr lang="ru-RU" sz="2800" b="0" dirty="0">
                <a:solidFill>
                  <a:srgbClr val="FF0000"/>
                </a:solidFill>
              </a:rPr>
              <a:t>х психических</a:t>
            </a:r>
            <a:r>
              <a:rPr lang="ru-RU" sz="2800" b="0" dirty="0">
                <a:solidFill>
                  <a:srgbClr val="FF0000"/>
                </a:solidFill>
                <a:cs typeface="Times New Roman" pitchFamily="18" charset="0"/>
              </a:rPr>
              <a:t> расстройств в соответствии с МКБ-10 относятся:</a:t>
            </a:r>
            <a:r>
              <a:rPr lang="en-US" sz="2800" b="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8196" name="Text Box 4">
            <a:extLst>
              <a:ext uri="{FF2B5EF4-FFF2-40B4-BE49-F238E27FC236}">
                <a16:creationId xmlns:a16="http://schemas.microsoft.com/office/drawing/2014/main" id="{C30BAB77-8FDB-3C59-B775-5406C4E14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5" y="36513"/>
            <a:ext cx="16160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>
                <a:solidFill>
                  <a:schemeClr val="bg1"/>
                </a:solidFill>
              </a:rPr>
              <a:t>продолжение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98F76B9-BB8C-18E1-D5D8-4BE38E96F7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102" y="6525344"/>
            <a:ext cx="54928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None/>
            </a:pPr>
            <a:r>
              <a:rPr lang="ru-RU" altLang="ru-RU" sz="800" dirty="0">
                <a:latin typeface="Liberation Serif"/>
                <a:cs typeface="Calibri" panose="020F0502020204030204" pitchFamily="34" charset="0"/>
              </a:rPr>
              <a:t>МКБ-10 – Международная классификация болезней 10-го пересмотра. </a:t>
            </a:r>
            <a:r>
              <a:rPr lang="en-US" altLang="ru-RU" sz="800" dirty="0">
                <a:latin typeface="Liberation Serif"/>
                <a:cs typeface="Calibri" panose="020F0502020204030204" pitchFamily="34" charset="0"/>
              </a:rPr>
              <a:t>https://mkb-10.com/</a:t>
            </a:r>
            <a:r>
              <a:rPr lang="ru-RU" altLang="ru-RU" sz="800" dirty="0">
                <a:latin typeface="Liberation Serif"/>
                <a:cs typeface="Calibri" panose="020F0502020204030204" pitchFamily="34" charset="0"/>
              </a:rPr>
              <a:t>Дата обращения: 03.09.2023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800" dirty="0" err="1">
                <a:latin typeface="Liberation Serif"/>
                <a:cs typeface="Calibri" panose="020F0502020204030204" pitchFamily="34" charset="0"/>
              </a:rPr>
              <a:t>Реверчук</a:t>
            </a:r>
            <a:r>
              <a:rPr lang="ru-RU" altLang="ru-RU" sz="800" dirty="0">
                <a:latin typeface="Liberation Serif"/>
                <a:cs typeface="Calibri" panose="020F0502020204030204" pitchFamily="34" charset="0"/>
              </a:rPr>
              <a:t> И.В., Лекции по психоневрологии, 2019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ru-RU" altLang="ru-RU" sz="800" dirty="0">
              <a:latin typeface="Georgia" panose="02040502050405020303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494B77-A34A-7098-6263-B074802CB647}"/>
              </a:ext>
            </a:extLst>
          </p:cNvPr>
          <p:cNvSpPr txBox="1"/>
          <p:nvPr/>
        </p:nvSpPr>
        <p:spPr>
          <a:xfrm>
            <a:off x="5983759" y="6671537"/>
            <a:ext cx="827584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" b="0" i="0" dirty="0">
                <a:effectLst/>
                <a:latin typeface="Lato" panose="020F0502020204030203" pitchFamily="34" charset="0"/>
              </a:rPr>
              <a:t>RUS1288642 (v1.0)</a:t>
            </a:r>
            <a:endParaRPr lang="ru-RU" sz="500" dirty="0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FBCCD45-B3BE-D8A5-0341-03840C806C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838352" y="6478701"/>
            <a:ext cx="2103437" cy="16158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47688" indent="-27305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822325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096963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3716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28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86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743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2004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fld id="{64C7EE9B-F55C-4BDA-9491-8EF664EB9937}" type="slidenum">
              <a:rPr lang="ru-RU" altLang="ru-RU" sz="1050" smtClean="0">
                <a:solidFill>
                  <a:srgbClr val="898989"/>
                </a:solidFill>
              </a:rPr>
              <a:pPr algn="r">
                <a:spcBef>
                  <a:spcPct val="0"/>
                </a:spcBef>
                <a:buClrTx/>
                <a:buSzTx/>
                <a:buFontTx/>
                <a:buNone/>
              </a:pPr>
              <a:t>7</a:t>
            </a:fld>
            <a:endParaRPr lang="ru-RU" altLang="ru-RU" sz="1050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E5384C9D-C48A-95D3-AB32-0E30365AC7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75000"/>
              </a:lnSpc>
              <a:buSzPct val="120000"/>
              <a:buFont typeface="Wingdings" panose="05000000000000000000" pitchFamily="2" charset="2"/>
              <a:buChar char="ü"/>
            </a:pPr>
            <a:r>
              <a:rPr lang="ru-RU" altLang="ru-RU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Тревожные расстройства (</a:t>
            </a:r>
            <a:r>
              <a:rPr lang="en-US" altLang="ru-RU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F</a:t>
            </a:r>
            <a:r>
              <a:rPr lang="ru-RU" altLang="ru-RU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– 41),</a:t>
            </a:r>
            <a:endParaRPr lang="ru-RU" altLang="ru-RU" sz="2000" b="1" dirty="0">
              <a:solidFill>
                <a:srgbClr val="FF0000"/>
              </a:solidFill>
            </a:endParaRPr>
          </a:p>
          <a:p>
            <a:pPr marL="0" indent="0" eaLnBrk="1" hangingPunct="1">
              <a:lnSpc>
                <a:spcPct val="75000"/>
              </a:lnSpc>
              <a:buSzPct val="120000"/>
              <a:buNone/>
            </a:pPr>
            <a:r>
              <a:rPr lang="en-US" altLang="ru-RU" sz="2000" b="1" dirty="0">
                <a:solidFill>
                  <a:srgbClr val="002060"/>
                </a:solidFill>
              </a:rPr>
              <a:t>    </a:t>
            </a:r>
            <a:r>
              <a:rPr lang="ru-RU" altLang="ru-RU" sz="2000" b="1" dirty="0">
                <a:solidFill>
                  <a:srgbClr val="002060"/>
                </a:solidFill>
              </a:rPr>
              <a:t>в том числе:</a:t>
            </a:r>
          </a:p>
          <a:p>
            <a:pPr eaLnBrk="1" hangingPunct="1">
              <a:lnSpc>
                <a:spcPct val="75000"/>
              </a:lnSpc>
              <a:buSzPct val="120000"/>
              <a:buFont typeface="Wingdings" panose="05000000000000000000" pitchFamily="2" charset="2"/>
              <a:buChar char="ü"/>
            </a:pPr>
            <a:r>
              <a:rPr lang="ru-RU" altLang="ru-RU" sz="2000" b="1" dirty="0">
                <a:solidFill>
                  <a:srgbClr val="002060"/>
                </a:solidFill>
              </a:rPr>
              <a:t>- паническое расстройство (эпизодическая пароксизмальная         тревога) (</a:t>
            </a:r>
            <a:r>
              <a:rPr lang="en-US" altLang="ru-RU" sz="2000" b="1" dirty="0">
                <a:solidFill>
                  <a:srgbClr val="002060"/>
                </a:solidFill>
              </a:rPr>
              <a:t>F</a:t>
            </a:r>
            <a:r>
              <a:rPr lang="ru-RU" altLang="ru-RU" sz="2000" b="1" dirty="0">
                <a:solidFill>
                  <a:srgbClr val="002060"/>
                </a:solidFill>
              </a:rPr>
              <a:t> – 41.0),</a:t>
            </a:r>
          </a:p>
          <a:p>
            <a:pPr eaLnBrk="1" hangingPunct="1">
              <a:lnSpc>
                <a:spcPct val="75000"/>
              </a:lnSpc>
              <a:buSzPct val="120000"/>
              <a:buFont typeface="Wingdings" panose="05000000000000000000" pitchFamily="2" charset="2"/>
              <a:buChar char="ü"/>
            </a:pPr>
            <a:r>
              <a:rPr lang="ru-RU" altLang="ru-RU" sz="2000" b="1" dirty="0">
                <a:solidFill>
                  <a:srgbClr val="002060"/>
                </a:solidFill>
              </a:rPr>
              <a:t>- генерализованное тревожное расстройство  (</a:t>
            </a:r>
            <a:r>
              <a:rPr lang="en-US" altLang="ru-RU" sz="2000" b="1" dirty="0">
                <a:solidFill>
                  <a:srgbClr val="002060"/>
                </a:solidFill>
              </a:rPr>
              <a:t>F</a:t>
            </a:r>
            <a:r>
              <a:rPr lang="ru-RU" altLang="ru-RU" sz="2000" b="1" dirty="0">
                <a:solidFill>
                  <a:srgbClr val="002060"/>
                </a:solidFill>
              </a:rPr>
              <a:t> – 41.1),</a:t>
            </a:r>
          </a:p>
          <a:p>
            <a:pPr eaLnBrk="1" hangingPunct="1">
              <a:lnSpc>
                <a:spcPct val="75000"/>
              </a:lnSpc>
              <a:buSzPct val="120000"/>
              <a:buFont typeface="Wingdings" panose="05000000000000000000" pitchFamily="2" charset="2"/>
              <a:buChar char="ü"/>
            </a:pPr>
            <a:r>
              <a:rPr lang="ru-RU" altLang="ru-RU" sz="2000" b="1" dirty="0">
                <a:solidFill>
                  <a:srgbClr val="002060"/>
                </a:solidFill>
              </a:rPr>
              <a:t>- смешанные тревожное и депрессивное расстройство (</a:t>
            </a:r>
            <a:r>
              <a:rPr lang="en-US" altLang="ru-RU" sz="2000" b="1" dirty="0">
                <a:solidFill>
                  <a:srgbClr val="002060"/>
                </a:solidFill>
              </a:rPr>
              <a:t>F</a:t>
            </a:r>
            <a:r>
              <a:rPr lang="ru-RU" altLang="ru-RU" sz="2000" b="1" dirty="0">
                <a:solidFill>
                  <a:srgbClr val="002060"/>
                </a:solidFill>
              </a:rPr>
              <a:t> – 41.2);</a:t>
            </a:r>
          </a:p>
          <a:p>
            <a:pPr eaLnBrk="1" hangingPunct="1">
              <a:lnSpc>
                <a:spcPct val="75000"/>
              </a:lnSpc>
              <a:buSzPct val="120000"/>
              <a:buFont typeface="Wingdings" panose="05000000000000000000" pitchFamily="2" charset="2"/>
              <a:buChar char="ü"/>
            </a:pPr>
            <a:r>
              <a:rPr lang="ru-RU" altLang="ru-RU" sz="2000" b="1" dirty="0">
                <a:solidFill>
                  <a:srgbClr val="002060"/>
                </a:solidFill>
              </a:rPr>
              <a:t>-   Обсессивно-</a:t>
            </a:r>
            <a:r>
              <a:rPr lang="ru-RU" altLang="ru-RU" sz="2000" b="1" dirty="0" err="1">
                <a:solidFill>
                  <a:srgbClr val="002060"/>
                </a:solidFill>
              </a:rPr>
              <a:t>компульсивное</a:t>
            </a:r>
            <a:r>
              <a:rPr lang="ru-RU" altLang="ru-RU" sz="2000" b="1" dirty="0">
                <a:solidFill>
                  <a:srgbClr val="002060"/>
                </a:solidFill>
              </a:rPr>
              <a:t> расстройство (</a:t>
            </a:r>
            <a:r>
              <a:rPr lang="en-US" altLang="ru-RU" sz="2000" b="1" dirty="0">
                <a:solidFill>
                  <a:srgbClr val="002060"/>
                </a:solidFill>
              </a:rPr>
              <a:t>F</a:t>
            </a:r>
            <a:r>
              <a:rPr lang="ru-RU" altLang="ru-RU" sz="2000" b="1" dirty="0">
                <a:solidFill>
                  <a:srgbClr val="002060"/>
                </a:solidFill>
              </a:rPr>
              <a:t> – 42)</a:t>
            </a:r>
          </a:p>
          <a:p>
            <a:pPr marL="0" indent="0" eaLnBrk="1" hangingPunct="1">
              <a:lnSpc>
                <a:spcPct val="75000"/>
              </a:lnSpc>
              <a:buSzPct val="120000"/>
              <a:buNone/>
            </a:pPr>
            <a:r>
              <a:rPr lang="en-US" altLang="ru-RU" sz="2000" b="1" dirty="0">
                <a:solidFill>
                  <a:srgbClr val="002060"/>
                </a:solidFill>
              </a:rPr>
              <a:t>      </a:t>
            </a:r>
            <a:r>
              <a:rPr lang="ru-RU" altLang="ru-RU" sz="2000" b="1" dirty="0">
                <a:solidFill>
                  <a:srgbClr val="002060"/>
                </a:solidFill>
              </a:rPr>
              <a:t>в том числе:</a:t>
            </a:r>
          </a:p>
          <a:p>
            <a:pPr eaLnBrk="1" hangingPunct="1">
              <a:lnSpc>
                <a:spcPct val="75000"/>
              </a:lnSpc>
              <a:buSzPct val="120000"/>
              <a:buFont typeface="Wingdings" panose="05000000000000000000" pitchFamily="2" charset="2"/>
              <a:buChar char="ü"/>
            </a:pPr>
            <a:r>
              <a:rPr lang="ru-RU" altLang="ru-RU" sz="2000" b="1" dirty="0">
                <a:solidFill>
                  <a:srgbClr val="002060"/>
                </a:solidFill>
              </a:rPr>
              <a:t>- преимущественно навязчивые мысли </a:t>
            </a:r>
            <a:br>
              <a:rPr lang="ru-RU" altLang="ru-RU" sz="2000" b="1" dirty="0">
                <a:solidFill>
                  <a:srgbClr val="002060"/>
                </a:solidFill>
              </a:rPr>
            </a:br>
            <a:r>
              <a:rPr lang="ru-RU" altLang="ru-RU" sz="2000" b="1" dirty="0">
                <a:solidFill>
                  <a:srgbClr val="002060"/>
                </a:solidFill>
              </a:rPr>
              <a:t>  или размышления (</a:t>
            </a:r>
            <a:r>
              <a:rPr lang="en-US" altLang="ru-RU" sz="2000" b="1" dirty="0">
                <a:solidFill>
                  <a:srgbClr val="002060"/>
                </a:solidFill>
              </a:rPr>
              <a:t>F</a:t>
            </a:r>
            <a:r>
              <a:rPr lang="ru-RU" altLang="ru-RU" sz="2000" b="1" dirty="0">
                <a:solidFill>
                  <a:srgbClr val="002060"/>
                </a:solidFill>
              </a:rPr>
              <a:t> – 42.0)</a:t>
            </a:r>
          </a:p>
          <a:p>
            <a:pPr eaLnBrk="1" hangingPunct="1">
              <a:lnSpc>
                <a:spcPct val="75000"/>
              </a:lnSpc>
              <a:buSzPct val="120000"/>
              <a:buFont typeface="Wingdings" panose="05000000000000000000" pitchFamily="2" charset="2"/>
              <a:buChar char="ü"/>
            </a:pPr>
            <a:r>
              <a:rPr lang="ru-RU" altLang="ru-RU" sz="2000" b="1" dirty="0">
                <a:solidFill>
                  <a:srgbClr val="002060"/>
                </a:solidFill>
              </a:rPr>
              <a:t>- преимущественно </a:t>
            </a:r>
            <a:r>
              <a:rPr lang="ru-RU" altLang="ru-RU" sz="2000" b="1" dirty="0" err="1">
                <a:solidFill>
                  <a:srgbClr val="002060"/>
                </a:solidFill>
              </a:rPr>
              <a:t>компульсивное</a:t>
            </a:r>
            <a:r>
              <a:rPr lang="ru-RU" altLang="ru-RU" sz="2000" b="1" dirty="0">
                <a:solidFill>
                  <a:srgbClr val="002060"/>
                </a:solidFill>
              </a:rPr>
              <a:t> действие (</a:t>
            </a:r>
            <a:r>
              <a:rPr lang="en-US" altLang="ru-RU" sz="2000" b="1" dirty="0">
                <a:solidFill>
                  <a:srgbClr val="002060"/>
                </a:solidFill>
              </a:rPr>
              <a:t>F</a:t>
            </a:r>
            <a:r>
              <a:rPr lang="ru-RU" altLang="ru-RU" sz="2000" b="1" dirty="0">
                <a:solidFill>
                  <a:srgbClr val="002060"/>
                </a:solidFill>
              </a:rPr>
              <a:t> – 42.1)</a:t>
            </a:r>
            <a:r>
              <a:rPr lang="ru-RU" altLang="ru-RU" sz="2000" b="1" dirty="0">
                <a:solidFill>
                  <a:schemeClr val="bg1"/>
                </a:solidFill>
              </a:rPr>
              <a:t>– 60)</a:t>
            </a:r>
            <a:endParaRPr lang="en-US" altLang="ru-RU" sz="2000" b="1" dirty="0">
              <a:solidFill>
                <a:schemeClr val="bg1"/>
              </a:solidFill>
            </a:endParaRPr>
          </a:p>
        </p:txBody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A55F1E81-732F-5C8D-7997-A9BD2CE907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512" y="5383"/>
            <a:ext cx="8824024" cy="1143000"/>
          </a:xfrm>
        </p:spPr>
        <p:txBody>
          <a:bodyPr/>
          <a:lstStyle/>
          <a:p>
            <a:pPr algn="ctr" eaLnBrk="1" hangingPunct="1">
              <a:lnSpc>
                <a:spcPct val="75000"/>
              </a:lnSpc>
              <a:defRPr/>
            </a:pPr>
            <a:r>
              <a:rPr lang="ru-RU" sz="2800" b="0" dirty="0">
                <a:solidFill>
                  <a:srgbClr val="FF0000"/>
                </a:solidFill>
                <a:cs typeface="Times New Roman" pitchFamily="18" charset="0"/>
              </a:rPr>
              <a:t>К числу основных пограничны</a:t>
            </a:r>
            <a:r>
              <a:rPr lang="ru-RU" sz="2800" b="0" dirty="0">
                <a:solidFill>
                  <a:srgbClr val="FF0000"/>
                </a:solidFill>
              </a:rPr>
              <a:t>х психических</a:t>
            </a:r>
            <a:r>
              <a:rPr lang="ru-RU" sz="2800" b="0" dirty="0">
                <a:solidFill>
                  <a:srgbClr val="FF0000"/>
                </a:solidFill>
                <a:cs typeface="Times New Roman" pitchFamily="18" charset="0"/>
              </a:rPr>
              <a:t> расстройств в соответствии с МКБ-10 и </a:t>
            </a:r>
            <a:r>
              <a:rPr lang="en-US" sz="2800" b="0" dirty="0">
                <a:solidFill>
                  <a:srgbClr val="FF0000"/>
                </a:solidFill>
                <a:cs typeface="Times New Roman" pitchFamily="18" charset="0"/>
              </a:rPr>
              <a:t>DSM</a:t>
            </a:r>
            <a:r>
              <a:rPr lang="ru-RU" sz="2800" b="0" dirty="0">
                <a:solidFill>
                  <a:srgbClr val="FF0000"/>
                </a:solidFill>
                <a:cs typeface="Times New Roman" pitchFamily="18" charset="0"/>
              </a:rPr>
              <a:t> – </a:t>
            </a:r>
            <a:r>
              <a:rPr lang="en-US" sz="2800" b="0" dirty="0">
                <a:solidFill>
                  <a:srgbClr val="FF0000"/>
                </a:solidFill>
                <a:cs typeface="Times New Roman" pitchFamily="18" charset="0"/>
              </a:rPr>
              <a:t>IV</a:t>
            </a:r>
            <a:r>
              <a:rPr lang="ru-RU" sz="2800" b="0" dirty="0">
                <a:solidFill>
                  <a:srgbClr val="FF0000"/>
                </a:solidFill>
                <a:cs typeface="Times New Roman" pitchFamily="18" charset="0"/>
              </a:rPr>
              <a:t> – </a:t>
            </a:r>
            <a:r>
              <a:rPr lang="en-US" sz="2800" b="0" dirty="0">
                <a:solidFill>
                  <a:srgbClr val="FF0000"/>
                </a:solidFill>
                <a:cs typeface="Times New Roman" pitchFamily="18" charset="0"/>
              </a:rPr>
              <a:t>R</a:t>
            </a:r>
            <a:r>
              <a:rPr lang="ru-RU" sz="2800" b="0" dirty="0">
                <a:solidFill>
                  <a:srgbClr val="FF0000"/>
                </a:solidFill>
                <a:cs typeface="Times New Roman" pitchFamily="18" charset="0"/>
              </a:rPr>
              <a:t> относятся:</a:t>
            </a:r>
            <a:r>
              <a:rPr lang="en-US" sz="2800" b="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Прямоугольник 1">
            <a:extLst>
              <a:ext uri="{FF2B5EF4-FFF2-40B4-BE49-F238E27FC236}">
                <a16:creationId xmlns:a16="http://schemas.microsoft.com/office/drawing/2014/main" id="{58C0D13B-6A99-0954-0F12-11BDD175B4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568" y="6349007"/>
            <a:ext cx="57606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800" dirty="0">
                <a:latin typeface="Liberation Serif"/>
                <a:cs typeface="Calibri" panose="020F0502020204030204" pitchFamily="34" charset="0"/>
              </a:rPr>
              <a:t>МКБ-10 – Международная классификация болезней 10-го пересмотра. </a:t>
            </a:r>
            <a:r>
              <a:rPr lang="en-US" altLang="ru-RU" sz="800" dirty="0">
                <a:latin typeface="Liberation Serif"/>
                <a:cs typeface="Calibri" panose="020F0502020204030204" pitchFamily="34" charset="0"/>
              </a:rPr>
              <a:t>https://mkb-10.com/</a:t>
            </a:r>
            <a:r>
              <a:rPr lang="ru-RU" altLang="ru-RU" sz="800" dirty="0">
                <a:latin typeface="Liberation Serif"/>
                <a:cs typeface="Calibri" panose="020F0502020204030204" pitchFamily="34" charset="0"/>
              </a:rPr>
              <a:t>Дата обращения: 03.09.2023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800" dirty="0" err="1">
                <a:latin typeface="Liberation Serif"/>
                <a:cs typeface="Calibri" panose="020F0502020204030204" pitchFamily="34" charset="0"/>
              </a:rPr>
              <a:t>Реверчук</a:t>
            </a:r>
            <a:r>
              <a:rPr lang="ru-RU" altLang="ru-RU" sz="800" dirty="0">
                <a:latin typeface="Liberation Serif"/>
                <a:cs typeface="Calibri" panose="020F0502020204030204" pitchFamily="34" charset="0"/>
              </a:rPr>
              <a:t> И.В., Лекции по психоневрологии, 2019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800" dirty="0">
              <a:latin typeface="Georgia" panose="02040502050405020303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1DA1F9-0F25-267F-F2DC-E3995E8BB0E4}"/>
              </a:ext>
            </a:extLst>
          </p:cNvPr>
          <p:cNvSpPr txBox="1"/>
          <p:nvPr/>
        </p:nvSpPr>
        <p:spPr>
          <a:xfrm>
            <a:off x="8316416" y="6721475"/>
            <a:ext cx="827584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" b="0" i="0" dirty="0">
                <a:effectLst/>
                <a:latin typeface="Lato" panose="020F0502020204030203" pitchFamily="34" charset="0"/>
              </a:rPr>
              <a:t>RUS1288642 (v1.0)</a:t>
            </a:r>
            <a:endParaRPr lang="ru-RU" sz="500" dirty="0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3FFFF672-BB96-C9AD-9FB4-E7E0E3F93E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838352" y="6478701"/>
            <a:ext cx="2103437" cy="16158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47688" indent="-27305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822325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096963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3716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28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86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743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2004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fld id="{64C7EE9B-F55C-4BDA-9491-8EF664EB9937}" type="slidenum">
              <a:rPr lang="ru-RU" altLang="ru-RU" sz="1050" smtClean="0">
                <a:solidFill>
                  <a:srgbClr val="898989"/>
                </a:solidFill>
              </a:rPr>
              <a:pPr algn="r">
                <a:spcBef>
                  <a:spcPct val="0"/>
                </a:spcBef>
                <a:buClrTx/>
                <a:buSzTx/>
                <a:buFontTx/>
                <a:buNone/>
              </a:pPr>
              <a:t>8</a:t>
            </a:fld>
            <a:endParaRPr lang="ru-RU" altLang="ru-RU" sz="1050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F689828A-A7CB-07D1-C309-7A3504DBB0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600200"/>
            <a:ext cx="86868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SzPct val="120000"/>
              <a:buFont typeface="Wingdings" panose="05000000000000000000" pitchFamily="2" charset="2"/>
              <a:buChar char="ü"/>
            </a:pPr>
            <a:r>
              <a:rPr lang="ru-RU" altLang="ru-RU" sz="2400" b="1" i="1" u="sng" dirty="0">
                <a:solidFill>
                  <a:srgbClr val="002060"/>
                </a:solidFill>
              </a:rPr>
              <a:t>Развития </a:t>
            </a:r>
            <a:endParaRPr lang="ru-RU" altLang="ru-RU" sz="2400" dirty="0">
              <a:solidFill>
                <a:srgbClr val="002060"/>
              </a:solidFill>
            </a:endParaRPr>
          </a:p>
          <a:p>
            <a:pPr eaLnBrk="1" hangingPunct="1">
              <a:lnSpc>
                <a:spcPct val="90000"/>
              </a:lnSpc>
              <a:buSzPct val="120000"/>
              <a:buFont typeface="Wingdings" panose="05000000000000000000" pitchFamily="2" charset="2"/>
              <a:buChar char="ü"/>
            </a:pPr>
            <a:r>
              <a:rPr lang="ru-RU" altLang="ru-RU" sz="2400" dirty="0">
                <a:solidFill>
                  <a:srgbClr val="002060"/>
                </a:solidFill>
              </a:rPr>
              <a:t>Стойкие изменения личности, не связанные с повреждением  или болезнью головного мозга (</a:t>
            </a:r>
            <a:r>
              <a:rPr lang="en-US" altLang="ru-RU" sz="2400" dirty="0">
                <a:solidFill>
                  <a:srgbClr val="002060"/>
                </a:solidFill>
              </a:rPr>
              <a:t>F</a:t>
            </a:r>
            <a:r>
              <a:rPr lang="ru-RU" altLang="ru-RU" sz="2400" dirty="0">
                <a:solidFill>
                  <a:srgbClr val="002060"/>
                </a:solidFill>
              </a:rPr>
              <a:t> – 62);</a:t>
            </a:r>
          </a:p>
          <a:p>
            <a:pPr eaLnBrk="1" hangingPunct="1">
              <a:lnSpc>
                <a:spcPct val="90000"/>
              </a:lnSpc>
              <a:buSzPct val="120000"/>
              <a:buFont typeface="Wingdings" panose="05000000000000000000" pitchFamily="2" charset="2"/>
              <a:buChar char="ü"/>
            </a:pPr>
            <a:r>
              <a:rPr lang="ru-RU" altLang="ru-RU" sz="2400" dirty="0">
                <a:solidFill>
                  <a:srgbClr val="002060"/>
                </a:solidFill>
              </a:rPr>
              <a:t> в том числе:</a:t>
            </a:r>
          </a:p>
          <a:p>
            <a:pPr eaLnBrk="1" hangingPunct="1">
              <a:lnSpc>
                <a:spcPct val="90000"/>
              </a:lnSpc>
              <a:buSzPct val="120000"/>
              <a:buFont typeface="Wingdings" panose="05000000000000000000" pitchFamily="2" charset="2"/>
              <a:buChar char="ü"/>
            </a:pPr>
            <a:r>
              <a:rPr lang="ru-RU" altLang="ru-RU" sz="2400" dirty="0">
                <a:solidFill>
                  <a:srgbClr val="002060"/>
                </a:solidFill>
              </a:rPr>
              <a:t>-   </a:t>
            </a:r>
            <a:r>
              <a:rPr lang="ru-RU" altLang="ru-RU" sz="2400" dirty="0">
                <a:solidFill>
                  <a:srgbClr val="00B0F0"/>
                </a:solidFill>
              </a:rPr>
              <a:t>Стойкое изменение личности после переживания катастрофы (</a:t>
            </a:r>
            <a:r>
              <a:rPr lang="en-US" altLang="ru-RU" sz="2400" dirty="0">
                <a:solidFill>
                  <a:srgbClr val="00B0F0"/>
                </a:solidFill>
              </a:rPr>
              <a:t>F</a:t>
            </a:r>
            <a:r>
              <a:rPr lang="ru-RU" altLang="ru-RU" sz="2400" dirty="0">
                <a:solidFill>
                  <a:srgbClr val="00B0F0"/>
                </a:solidFill>
              </a:rPr>
              <a:t> – 62.0),</a:t>
            </a:r>
          </a:p>
          <a:p>
            <a:pPr eaLnBrk="1" hangingPunct="1">
              <a:lnSpc>
                <a:spcPct val="90000"/>
              </a:lnSpc>
              <a:buSzPct val="120000"/>
              <a:buFont typeface="Wingdings" panose="05000000000000000000" pitchFamily="2" charset="2"/>
              <a:buChar char="ü"/>
            </a:pPr>
            <a:r>
              <a:rPr lang="ru-RU" altLang="ru-RU" sz="2400" dirty="0">
                <a:solidFill>
                  <a:srgbClr val="002060"/>
                </a:solidFill>
              </a:rPr>
              <a:t>невротическое развитие                          		указанные 							      	варианты </a:t>
            </a:r>
          </a:p>
          <a:p>
            <a:pPr eaLnBrk="1" hangingPunct="1">
              <a:lnSpc>
                <a:spcPct val="90000"/>
              </a:lnSpc>
              <a:buSzPct val="120000"/>
              <a:buFont typeface="Wingdings" panose="05000000000000000000" pitchFamily="2" charset="2"/>
              <a:buChar char="ü"/>
            </a:pPr>
            <a:r>
              <a:rPr lang="ru-RU" altLang="ru-RU" sz="2400" dirty="0" err="1">
                <a:solidFill>
                  <a:srgbClr val="002060"/>
                </a:solidFill>
              </a:rPr>
              <a:t>патохарактерологическое</a:t>
            </a:r>
            <a:r>
              <a:rPr lang="ru-RU" altLang="ru-RU" sz="2400" dirty="0">
                <a:solidFill>
                  <a:srgbClr val="002060"/>
                </a:solidFill>
              </a:rPr>
              <a:t> развитие       		развития </a:t>
            </a:r>
            <a:br>
              <a:rPr lang="ru-RU" altLang="ru-RU" sz="2400" dirty="0">
                <a:solidFill>
                  <a:srgbClr val="002060"/>
                </a:solidFill>
              </a:rPr>
            </a:br>
            <a:r>
              <a:rPr lang="ru-RU" altLang="ru-RU" sz="2400" dirty="0">
                <a:solidFill>
                  <a:srgbClr val="002060"/>
                </a:solidFill>
              </a:rPr>
              <a:t>						     	в МКБ – 10 </a:t>
            </a:r>
            <a:br>
              <a:rPr lang="ru-RU" altLang="ru-RU" sz="2400" dirty="0">
                <a:solidFill>
                  <a:srgbClr val="002060"/>
                </a:solidFill>
              </a:rPr>
            </a:br>
            <a:r>
              <a:rPr lang="ru-RU" altLang="ru-RU" sz="2400" dirty="0">
                <a:solidFill>
                  <a:srgbClr val="002060"/>
                </a:solidFill>
              </a:rPr>
              <a:t>						     	не выделяются</a:t>
            </a:r>
          </a:p>
          <a:p>
            <a:pPr eaLnBrk="1" hangingPunct="1">
              <a:lnSpc>
                <a:spcPct val="90000"/>
              </a:lnSpc>
              <a:buSzPct val="120000"/>
              <a:buFont typeface="Wingdings" panose="05000000000000000000" pitchFamily="2" charset="2"/>
              <a:buChar char="ü"/>
            </a:pPr>
            <a:r>
              <a:rPr lang="ru-RU" altLang="ru-RU" sz="2400" dirty="0">
                <a:solidFill>
                  <a:srgbClr val="002060"/>
                </a:solidFill>
              </a:rPr>
              <a:t>психосоматическое развитие</a:t>
            </a:r>
            <a:endParaRPr lang="en-US" altLang="ru-RU" sz="2400" dirty="0">
              <a:solidFill>
                <a:srgbClr val="002060"/>
              </a:solidFill>
            </a:endParaRPr>
          </a:p>
        </p:txBody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947A150D-687A-CF24-2645-648BA499E9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6193"/>
            <a:ext cx="8229600" cy="1143000"/>
          </a:xfrm>
        </p:spPr>
        <p:txBody>
          <a:bodyPr/>
          <a:lstStyle/>
          <a:p>
            <a:pPr algn="ctr" eaLnBrk="1" hangingPunct="1">
              <a:lnSpc>
                <a:spcPct val="75000"/>
              </a:lnSpc>
              <a:defRPr/>
            </a:pPr>
            <a:r>
              <a:rPr lang="ru-RU" sz="2800" b="0" dirty="0">
                <a:solidFill>
                  <a:srgbClr val="FF0000"/>
                </a:solidFill>
                <a:cs typeface="Times New Roman" pitchFamily="18" charset="0"/>
              </a:rPr>
              <a:t>К числу основных пограничны</a:t>
            </a:r>
            <a:r>
              <a:rPr lang="ru-RU" sz="2800" b="0" dirty="0">
                <a:solidFill>
                  <a:srgbClr val="FF0000"/>
                </a:solidFill>
              </a:rPr>
              <a:t>х психических</a:t>
            </a:r>
            <a:r>
              <a:rPr lang="ru-RU" sz="2800" b="0" dirty="0">
                <a:solidFill>
                  <a:srgbClr val="FF0000"/>
                </a:solidFill>
                <a:cs typeface="Times New Roman" pitchFamily="18" charset="0"/>
              </a:rPr>
              <a:t> расстройств в соответствии с МКБ-10 относятся</a:t>
            </a:r>
            <a:r>
              <a:rPr lang="ru-RU" sz="2800" b="0" dirty="0">
                <a:solidFill>
                  <a:srgbClr val="FFFF99"/>
                </a:solidFill>
                <a:cs typeface="Times New Roman" pitchFamily="18" charset="0"/>
              </a:rPr>
              <a:t>:</a:t>
            </a:r>
            <a:r>
              <a:rPr lang="en-US" sz="2800" b="0" dirty="0">
                <a:solidFill>
                  <a:srgbClr val="FFFF99"/>
                </a:solidFill>
              </a:rPr>
              <a:t> </a:t>
            </a:r>
          </a:p>
        </p:txBody>
      </p:sp>
      <p:sp>
        <p:nvSpPr>
          <p:cNvPr id="10244" name="AutoShape 4">
            <a:extLst>
              <a:ext uri="{FF2B5EF4-FFF2-40B4-BE49-F238E27FC236}">
                <a16:creationId xmlns:a16="http://schemas.microsoft.com/office/drawing/2014/main" id="{FBFDC68B-E062-A496-C09D-8FDC971F5CAC}"/>
              </a:ext>
            </a:extLst>
          </p:cNvPr>
          <p:cNvSpPr>
            <a:spLocks/>
          </p:cNvSpPr>
          <p:nvPr/>
        </p:nvSpPr>
        <p:spPr bwMode="auto">
          <a:xfrm>
            <a:off x="5867400" y="3962400"/>
            <a:ext cx="152400" cy="1981200"/>
          </a:xfrm>
          <a:prstGeom prst="rightBrace">
            <a:avLst>
              <a:gd name="adj1" fmla="val 108333"/>
              <a:gd name="adj2" fmla="val 50000"/>
            </a:avLst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10245" name="Text Box 5">
            <a:extLst>
              <a:ext uri="{FF2B5EF4-FFF2-40B4-BE49-F238E27FC236}">
                <a16:creationId xmlns:a16="http://schemas.microsoft.com/office/drawing/2014/main" id="{132A44DB-8973-43D8-3E31-B4F200E83D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5" y="36513"/>
            <a:ext cx="16160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>
                <a:solidFill>
                  <a:schemeClr val="bg1"/>
                </a:solidFill>
              </a:rPr>
              <a:t>продолжение</a:t>
            </a:r>
          </a:p>
        </p:txBody>
      </p:sp>
      <p:sp>
        <p:nvSpPr>
          <p:cNvPr id="3" name="Прямоугольник 1">
            <a:extLst>
              <a:ext uri="{FF2B5EF4-FFF2-40B4-BE49-F238E27FC236}">
                <a16:creationId xmlns:a16="http://schemas.microsoft.com/office/drawing/2014/main" id="{F0F75845-9223-3241-3215-CCFB67E809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568" y="6349007"/>
            <a:ext cx="57606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800" dirty="0">
                <a:latin typeface="Liberation Serif"/>
                <a:cs typeface="Calibri" panose="020F0502020204030204" pitchFamily="34" charset="0"/>
              </a:rPr>
              <a:t>МКБ-10 – Международная классификация болезней 10-го пересмотра. </a:t>
            </a:r>
            <a:r>
              <a:rPr lang="en-US" altLang="ru-RU" sz="800" dirty="0">
                <a:latin typeface="Liberation Serif"/>
                <a:cs typeface="Calibri" panose="020F0502020204030204" pitchFamily="34" charset="0"/>
              </a:rPr>
              <a:t>https://mkb-10.com/</a:t>
            </a:r>
            <a:r>
              <a:rPr lang="ru-RU" altLang="ru-RU" sz="800" dirty="0">
                <a:latin typeface="Liberation Serif"/>
                <a:cs typeface="Calibri" panose="020F0502020204030204" pitchFamily="34" charset="0"/>
              </a:rPr>
              <a:t>Дата обращения: 03.09.2023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800" dirty="0" err="1">
                <a:latin typeface="Liberation Serif"/>
                <a:cs typeface="Calibri" panose="020F0502020204030204" pitchFamily="34" charset="0"/>
              </a:rPr>
              <a:t>Реверчук</a:t>
            </a:r>
            <a:r>
              <a:rPr lang="ru-RU" altLang="ru-RU" sz="800" dirty="0">
                <a:latin typeface="Liberation Serif"/>
                <a:cs typeface="Calibri" panose="020F0502020204030204" pitchFamily="34" charset="0"/>
              </a:rPr>
              <a:t> И.В., Лекции по психоневрологии, 2019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800" dirty="0">
              <a:latin typeface="Georgia" panose="02040502050405020303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2810C7-97E2-82F2-CF08-5B93D1357B72}"/>
              </a:ext>
            </a:extLst>
          </p:cNvPr>
          <p:cNvSpPr txBox="1"/>
          <p:nvPr/>
        </p:nvSpPr>
        <p:spPr>
          <a:xfrm>
            <a:off x="8316416" y="6721475"/>
            <a:ext cx="827584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" b="0" i="0" dirty="0">
                <a:effectLst/>
                <a:latin typeface="Lato" panose="020F0502020204030203" pitchFamily="34" charset="0"/>
              </a:rPr>
              <a:t>RUS1288642 (v1.0)</a:t>
            </a:r>
            <a:endParaRPr lang="ru-RU" sz="500" dirty="0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E66CDCB0-7181-435A-2064-BC5666A6FE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838352" y="6478701"/>
            <a:ext cx="2103437" cy="16158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47688" indent="-27305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822325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096963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3716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28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86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743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2004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fld id="{64C7EE9B-F55C-4BDA-9491-8EF664EB9937}" type="slidenum">
              <a:rPr lang="ru-RU" altLang="ru-RU" sz="1050" smtClean="0">
                <a:solidFill>
                  <a:srgbClr val="898989"/>
                </a:solidFill>
              </a:rPr>
              <a:pPr algn="r">
                <a:spcBef>
                  <a:spcPct val="0"/>
                </a:spcBef>
                <a:buClrTx/>
                <a:buSzTx/>
                <a:buFontTx/>
                <a:buNone/>
              </a:pPr>
              <a:t>9</a:t>
            </a:fld>
            <a:endParaRPr lang="ru-RU" altLang="ru-RU" sz="1050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чальная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Начальная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Начальная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Начальная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ppt/theme/themeOverride2.xml><?xml version="1.0" encoding="utf-8"?>
<a:themeOverride xmlns:a="http://schemas.openxmlformats.org/drawingml/2006/main">
  <a:clrScheme name="Начальная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8815</TotalTime>
  <Words>4925</Words>
  <Application>Microsoft Macintosh PowerPoint</Application>
  <PresentationFormat>Экран (4:3)</PresentationFormat>
  <Paragraphs>832</Paragraphs>
  <Slides>67</Slides>
  <Notes>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67</vt:i4>
      </vt:variant>
    </vt:vector>
  </HeadingPairs>
  <TitlesOfParts>
    <vt:vector size="86" baseType="lpstr">
      <vt:lpstr>Arial</vt:lpstr>
      <vt:lpstr>Bookman Old Style</vt:lpstr>
      <vt:lpstr>Calibri</vt:lpstr>
      <vt:lpstr>Cambria</vt:lpstr>
      <vt:lpstr>Carlito</vt:lpstr>
      <vt:lpstr>Courier New</vt:lpstr>
      <vt:lpstr>Georgia</vt:lpstr>
      <vt:lpstr>Gill Sans MT</vt:lpstr>
      <vt:lpstr>Lato</vt:lpstr>
      <vt:lpstr>Liberation Serif</vt:lpstr>
      <vt:lpstr>Tahoma</vt:lpstr>
      <vt:lpstr>Times New Roman</vt:lpstr>
      <vt:lpstr>Times New Roman PSMT</vt:lpstr>
      <vt:lpstr>Trebuchet MS</vt:lpstr>
      <vt:lpstr>Verdana</vt:lpstr>
      <vt:lpstr>Wingdings</vt:lpstr>
      <vt:lpstr>Wingdings 3</vt:lpstr>
      <vt:lpstr>Начальная</vt:lpstr>
      <vt:lpstr>Диаграмма</vt:lpstr>
      <vt:lpstr>Презентация PowerPoint</vt:lpstr>
      <vt:lpstr>Духовный рост   Личностный рост</vt:lpstr>
      <vt:lpstr>Презентация PowerPoint</vt:lpstr>
      <vt:lpstr>Презентация PowerPoint</vt:lpstr>
      <vt:lpstr>Пограничные психические расстройства</vt:lpstr>
      <vt:lpstr>К числу основных пограничных расстройств в соответствии с МКБ-10 относятся</vt:lpstr>
      <vt:lpstr>К числу основных пограничных психических расстройств в соответствии с МКБ-10 относятся: </vt:lpstr>
      <vt:lpstr>К числу основных пограничных психических расстройств в соответствии с МКБ-10 и DSM – IV – R относятся: </vt:lpstr>
      <vt:lpstr>К числу основных пограничных психических расстройств в соответствии с МКБ-10 относятся: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ЭКЗОГЕННО-ФУНКЦИОНАЛЬНЫЕ ЗАБОЛЕВАНИЯ</vt:lpstr>
      <vt:lpstr>В основе лежит психическая травма (психогенные расстройства)</vt:lpstr>
      <vt:lpstr>Варианты</vt:lpstr>
      <vt:lpstr>Триада К. Ясперса (1911)</vt:lpstr>
      <vt:lpstr>Модель невроза Ю.А.Александровского</vt:lpstr>
      <vt:lpstr> Этапы развития невроза</vt:lpstr>
      <vt:lpstr>ПТСР</vt:lpstr>
      <vt:lpstr>ПТСР: распространенность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ПТСР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ПСИХОТЕРАПЕВТИЧЕСКИЕ МЕТОДЫ</vt:lpstr>
      <vt:lpstr>Презентация PowerPoint</vt:lpstr>
      <vt:lpstr>Презентация PowerPoint</vt:lpstr>
      <vt:lpstr>Презентация PowerPoint</vt:lpstr>
      <vt:lpstr>Депрессия</vt:lpstr>
      <vt:lpstr>Депрессия</vt:lpstr>
      <vt:lpstr>О.П.Вертоградова (1926-2012)</vt:lpstr>
      <vt:lpstr>Депрессивный синдром</vt:lpstr>
      <vt:lpstr>“Крепелиновская триада”</vt:lpstr>
      <vt:lpstr>Презентация PowerPoint</vt:lpstr>
      <vt:lpstr>Изменение содержания мышления</vt:lpstr>
      <vt:lpstr>Изменение содержания мышления</vt:lpstr>
      <vt:lpstr>Крепелиновская триада</vt:lpstr>
      <vt:lpstr>Депрессивная деперсонализация-дереализация</vt:lpstr>
      <vt:lpstr>Соматовегетативные сдвиги</vt:lpstr>
      <vt:lpstr>Симпатикотония</vt:lpstr>
      <vt:lpstr>Эндокринные сдвиги</vt:lpstr>
      <vt:lpstr>Маскированная депрессия</vt:lpstr>
      <vt:lpstr>Структура маски</vt:lpstr>
      <vt:lpstr>Классическая депрессия</vt:lpstr>
      <vt:lpstr>Анестетическая депрессия</vt:lpstr>
      <vt:lpstr>Анестетическая депрессия</vt:lpstr>
      <vt:lpstr>Бредовая депрессия</vt:lpstr>
      <vt:lpstr>Выход в ремиссию при депрессии</vt:lpstr>
      <vt:lpstr>Флувоксамин успешно применяется у пожилых пациентов2 </vt:lpstr>
      <vt:lpstr>Презентация PowerPoint</vt:lpstr>
      <vt:lpstr>Флувоксамин – «тройной» эффект</vt:lpstr>
      <vt:lpstr>Ингибирование обратного захвата серотонина</vt:lpstr>
      <vt:lpstr>Взаимосвязи между расстройствами сна и депрессией</vt:lpstr>
      <vt:lpstr>Флувоксамин улучшает сон у пациентов с депрессией  уже на первой неделе терапии1</vt:lpstr>
      <vt:lpstr>Флувоксамин  стимулирует NGF-индуцированный рост аксонов, повышая адаптивную нейропластичность1</vt:lpstr>
      <vt:lpstr>Флувоксамин – положительное влияние на когнитивные функции у пациентов с депрессией1</vt:lpstr>
      <vt:lpstr>Презентация PowerPoint</vt:lpstr>
      <vt:lpstr>Презентация PowerPoint</vt:lpstr>
    </vt:vector>
  </TitlesOfParts>
  <Company>mars_station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ПОСТТРАВМАТИЧЕСКИЙ   СТРЕССОВЫЙ  СИНДРОМ</dc:title>
  <dc:creator>лена</dc:creator>
  <cp:lastModifiedBy>Emilia Kolomiets</cp:lastModifiedBy>
  <cp:revision>29</cp:revision>
  <dcterms:created xsi:type="dcterms:W3CDTF">2007-04-04T13:53:23Z</dcterms:created>
  <dcterms:modified xsi:type="dcterms:W3CDTF">2023-11-23T07:45:58Z</dcterms:modified>
</cp:coreProperties>
</file>