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2"/>
  </p:notesMasterIdLst>
  <p:sldIdLst>
    <p:sldId id="257" r:id="rId2"/>
    <p:sldId id="256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61" r:id="rId11"/>
    <p:sldId id="263" r:id="rId12"/>
    <p:sldId id="264" r:id="rId13"/>
    <p:sldId id="262" r:id="rId14"/>
    <p:sldId id="265" r:id="rId15"/>
    <p:sldId id="266" r:id="rId16"/>
    <p:sldId id="267" r:id="rId17"/>
    <p:sldId id="268" r:id="rId18"/>
    <p:sldId id="274" r:id="rId19"/>
    <p:sldId id="301" r:id="rId20"/>
    <p:sldId id="304" r:id="rId21"/>
    <p:sldId id="275" r:id="rId22"/>
    <p:sldId id="277" r:id="rId23"/>
    <p:sldId id="278" r:id="rId24"/>
    <p:sldId id="276" r:id="rId25"/>
    <p:sldId id="279" r:id="rId26"/>
    <p:sldId id="293" r:id="rId27"/>
    <p:sldId id="285" r:id="rId28"/>
    <p:sldId id="300" r:id="rId29"/>
    <p:sldId id="288" r:id="rId30"/>
    <p:sldId id="298" r:id="rId31"/>
  </p:sldIdLst>
  <p:sldSz cx="9144000" cy="6858000" type="screen4x3"/>
  <p:notesSz cx="6858000" cy="9144000"/>
  <p:defaultTextStyle>
    <a:defPPr>
      <a:defRPr lang="ru-RU"/>
    </a:defPPr>
    <a:lvl1pPr marL="0" algn="l" defTabSz="9139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9" algn="l" defTabSz="9139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20" algn="l" defTabSz="9139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77" algn="l" defTabSz="9139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39" algn="l" defTabSz="9139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97" algn="l" defTabSz="9139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58" algn="l" defTabSz="9139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18" algn="l" defTabSz="9139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76" algn="l" defTabSz="9139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83" autoAdjust="0"/>
    <p:restoredTop sz="94660"/>
  </p:normalViewPr>
  <p:slideViewPr>
    <p:cSldViewPr>
      <p:cViewPr varScale="1">
        <p:scale>
          <a:sx n="83" d="100"/>
          <a:sy n="83" d="100"/>
        </p:scale>
        <p:origin x="93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68AB3-83FE-4A03-8820-1502FCA88653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2C826-B5F4-46FD-B959-B5E1F8FA90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73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59" algn="l" defTabSz="9139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20" algn="l" defTabSz="9139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77" algn="l" defTabSz="9139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39" algn="l" defTabSz="9139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97" algn="l" defTabSz="9139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58" algn="l" defTabSz="9139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18" algn="l" defTabSz="9139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76" algn="l" defTabSz="9139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2C826-B5F4-46FD-B959-B5E1F8FA90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7497FF-1D12-4010-A5EC-B1C36EC67565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2ED652F-0BBF-49D4-AA65-1454AD2821C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97FF-1D12-4010-A5EC-B1C36EC67565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652F-0BBF-49D4-AA65-1454AD2821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97FF-1D12-4010-A5EC-B1C36EC67565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652F-0BBF-49D4-AA65-1454AD2821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7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7497FF-1D12-4010-A5EC-B1C36EC67565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ED652F-0BBF-49D4-AA65-1454AD2821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7497FF-1D12-4010-A5EC-B1C36EC67565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2ED652F-0BBF-49D4-AA65-1454AD2821C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97FF-1D12-4010-A5EC-B1C36EC67565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652F-0BBF-49D4-AA65-1454AD2821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97FF-1D12-4010-A5EC-B1C36EC67565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652F-0BBF-49D4-AA65-1454AD2821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7497FF-1D12-4010-A5EC-B1C36EC67565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ED652F-0BBF-49D4-AA65-1454AD2821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97FF-1D12-4010-A5EC-B1C36EC67565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652F-0BBF-49D4-AA65-1454AD2821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7497FF-1D12-4010-A5EC-B1C36EC67565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ED652F-0BBF-49D4-AA65-1454AD2821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7497FF-1D12-4010-A5EC-B1C36EC67565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ED652F-0BBF-49D4-AA65-1454AD2821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7497FF-1D12-4010-A5EC-B1C36EC67565}" type="datetimeFigureOut">
              <a:rPr lang="ru-RU" smtClean="0"/>
              <a:t>06.12.2023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ED652F-0BBF-49D4-AA65-1454AD2821C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8132440" cy="1470025"/>
          </a:xfrm>
        </p:spPr>
        <p:txBody>
          <a:bodyPr/>
          <a:lstStyle/>
          <a:p>
            <a:pPr algn="ctr"/>
            <a:r>
              <a:rPr lang="ru-RU" dirty="0" smtClean="0"/>
              <a:t>Боли в животе: «маски» болезней и диагностика функциональных нарушений ЖКТ у детей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279908" y="3356992"/>
            <a:ext cx="6400801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Лупаш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Н.Г.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Кафедра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педиатрии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1,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Кубанского Государственного Медицинского университета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8" y="5980670"/>
            <a:ext cx="2250838" cy="369283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r>
              <a:rPr lang="ru-RU" dirty="0" smtClean="0"/>
              <a:t>Краснодар, 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534" y="188646"/>
            <a:ext cx="8423938" cy="769393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pPr algn="ctr"/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абдоминальной боли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2" t="31394" r="23294" b="13414"/>
          <a:stretch/>
        </p:blipFill>
        <p:spPr bwMode="auto">
          <a:xfrm>
            <a:off x="488153" y="1019933"/>
            <a:ext cx="8044699" cy="531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3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t="17595" r="12922" b="7944"/>
          <a:stretch/>
        </p:blipFill>
        <p:spPr bwMode="auto">
          <a:xfrm>
            <a:off x="683571" y="404664"/>
            <a:ext cx="753782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6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r="16295" b="12089"/>
          <a:stretch/>
        </p:blipFill>
        <p:spPr bwMode="auto">
          <a:xfrm>
            <a:off x="1781112" y="1916832"/>
            <a:ext cx="5581781" cy="448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3" y="188641"/>
            <a:ext cx="8640960" cy="120028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абдоминальных болей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3" y="1268760"/>
            <a:ext cx="864096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помнить, что абдоминальная боль имеют разное происхождение. При боли в животе необходимо оценить: сроки появления, интенсивность, характер, продолжительность  и локализацию.</a:t>
            </a:r>
          </a:p>
        </p:txBody>
      </p:sp>
    </p:spTree>
    <p:extLst>
      <p:ext uri="{BB962C8B-B14F-4D97-AF65-F5344CB8AC3E}">
        <p14:creationId xmlns:p14="http://schemas.microsoft.com/office/powerpoint/2010/main" val="13327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488832" cy="70788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диагностики: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322" y="1966003"/>
            <a:ext cx="8640960" cy="310849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определить сроки появления боли: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Внезапность появления – характерна для «острого живота», перфорации 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пенетрации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язвы желудка и 12ПК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Хроническая, давняя, боль – рецидивирующие заболевания ЖКТ и системные процессы</a:t>
            </a:r>
          </a:p>
        </p:txBody>
      </p:sp>
    </p:spTree>
    <p:extLst>
      <p:ext uri="{BB962C8B-B14F-4D97-AF65-F5344CB8AC3E}">
        <p14:creationId xmlns:p14="http://schemas.microsoft.com/office/powerpoint/2010/main" val="15465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7"/>
            <a:ext cx="8280920" cy="563226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</a:p>
          <a:p>
            <a:endParaRPr lang="ru-RU" dirty="0" smtClean="0"/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интенсивность боли:</a:t>
            </a:r>
          </a:p>
          <a:p>
            <a:endParaRPr lang="ru-RU" dirty="0" smtClean="0"/>
          </a:p>
          <a:p>
            <a:pPr marL="456959" indent="-456959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и внезапная боль – «острый живот», перфорации или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пенетрация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язвы желудка и 12ПК;</a:t>
            </a:r>
          </a:p>
          <a:p>
            <a:pPr marL="456959" indent="-456959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Слабовыраженная, умеренная боль требует дифференциальной диагностики абдоминальных или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ложноабдоминальных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заболеваний»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7" y="1484789"/>
            <a:ext cx="4572001" cy="3877985"/>
          </a:xfrm>
          <a:prstGeom prst="rect">
            <a:avLst/>
          </a:prstGeom>
        </p:spPr>
        <p:txBody>
          <a:bodyPr lIns="91391" tIns="45696" rIns="91391" bIns="45696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болей:</a:t>
            </a:r>
          </a:p>
          <a:p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456959" indent="-456959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Схваткообразные</a:t>
            </a:r>
          </a:p>
          <a:p>
            <a:pPr marL="456959" indent="-456959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Ноющие</a:t>
            </a:r>
          </a:p>
          <a:p>
            <a:pPr marL="456959" indent="-456959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Жгучие</a:t>
            </a:r>
          </a:p>
          <a:p>
            <a:pPr marL="456959" indent="-456959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Колющие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539" y="404664"/>
            <a:ext cx="1915362" cy="707838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этап:</a:t>
            </a:r>
          </a:p>
        </p:txBody>
      </p:sp>
      <p:pic>
        <p:nvPicPr>
          <p:cNvPr id="5122" name="Picture 2" descr="https://media.baamboozle.com/uploads/images/38280/1672608316_67553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00658"/>
            <a:ext cx="2774562" cy="44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462" y="1484786"/>
            <a:ext cx="7826950" cy="430882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болей:</a:t>
            </a:r>
          </a:p>
          <a:p>
            <a:endParaRPr lang="ru-RU" dirty="0" smtClean="0"/>
          </a:p>
          <a:p>
            <a:pPr marL="456959" indent="-456959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Постоянная, непрерывная боль – острое воспаление брюшины: аппендицит, перитонит, эмболии, тромбозы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мезентериальных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сосудов</a:t>
            </a:r>
          </a:p>
          <a:p>
            <a:pPr marL="456959" indent="-456959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Кратковременная, эпизодическая боль – любое заболевание ЖКТ, а также некоторые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внеабдоминальные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 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ложноабдоминальный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345094"/>
            <a:ext cx="3203849" cy="70788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этап:</a:t>
            </a:r>
          </a:p>
        </p:txBody>
      </p:sp>
    </p:spTree>
    <p:extLst>
      <p:ext uri="{BB962C8B-B14F-4D97-AF65-F5344CB8AC3E}">
        <p14:creationId xmlns:p14="http://schemas.microsoft.com/office/powerpoint/2010/main" val="39337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789" y="1138591"/>
            <a:ext cx="6442182" cy="4415892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боли: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Эпигастрий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подреберье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Левое подреберье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Околопупочная область 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Правая подвздошная область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Левая подвздошная область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Надлобковая область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404664"/>
            <a:ext cx="6336704" cy="70788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3"/>
          <a:stretch/>
        </p:blipFill>
        <p:spPr bwMode="auto">
          <a:xfrm>
            <a:off x="4572001" y="511906"/>
            <a:ext cx="4437512" cy="559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7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5" y="332658"/>
            <a:ext cx="6336704" cy="8309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боли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869161"/>
            <a:ext cx="5184576" cy="138494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боли: нарастающая (прогрессирующая), постоянная (монотонная), убывающая (регрессирующая),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персистирующая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3645" r="7363" b="9763"/>
          <a:stretch/>
        </p:blipFill>
        <p:spPr bwMode="auto">
          <a:xfrm>
            <a:off x="231913" y="1196620"/>
            <a:ext cx="4366045" cy="341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54" y="1556792"/>
            <a:ext cx="4611140" cy="245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9" y="46750"/>
            <a:ext cx="895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причин абдоминальной боли является неспецифический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мезаденит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(МКБ-10,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188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Его диагностируют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8–9% детей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госпитализируемых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хирургические стационары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подозрением на острый аппендицит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022" y="1556792"/>
            <a:ext cx="8820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неспецифический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мезаденит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наиболее частой клинической «маской» острого аппендицита в детском возрасте.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45" y="2636912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норме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мезентериальные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лимфоузлы визуализируются у большинства здоровых детей, они имеют овальную форму, среднюю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диаметром 6-8 мм.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воспалении узлы становятся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приобретают округлую форму, при ЦДК отмечается усиление сосудистого рисунка.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достоверным диагностическим критерием является УЗИ диагностика (будет  выглядеть как плотные и увеличенные в размере лимфоузлы).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7880"/>
            <a:ext cx="5616624" cy="10310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ru-RU" sz="6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21" y="1079722"/>
            <a:ext cx="8712968" cy="62324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285599" indent="-285599"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– спонтанное субъективное тягостное ощущение, возникающее вследствие поступления в ЦНС патологических импульсов с периферии.</a:t>
            </a:r>
          </a:p>
          <a:p>
            <a:pPr marL="285599" indent="-285599">
              <a:buFont typeface="Wingdings" panose="05000000000000000000" pitchFamily="2" charset="2"/>
              <a:buChar char="§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599" indent="-285599">
              <a:buFont typeface="Wingdings" panose="05000000000000000000" pitchFamily="2" charset="2"/>
              <a:buChar char="§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599" indent="-285599">
              <a:buFont typeface="Wingdings" panose="05000000000000000000" pitchFamily="2" charset="2"/>
              <a:buChar char="§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599" indent="-285599">
              <a:buFont typeface="Wingdings" panose="05000000000000000000" pitchFamily="2" charset="2"/>
              <a:buChar char="§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599" indent="-285599">
              <a:buFont typeface="Wingdings" panose="05000000000000000000" pitchFamily="2" charset="2"/>
              <a:buChar char="§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599" indent="-285599">
              <a:buFont typeface="Wingdings" panose="05000000000000000000" pitchFamily="2" charset="2"/>
              <a:buChar char="§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599" indent="-285599">
              <a:buFont typeface="Wingdings" panose="05000000000000000000" pitchFamily="2" charset="2"/>
              <a:buChar char="§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599" indent="-285599">
              <a:buFont typeface="Wingdings" panose="05000000000000000000" pitchFamily="2" charset="2"/>
              <a:buChar char="§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599" indent="-285599">
              <a:buFont typeface="Wingdings" panose="05000000000000000000" pitchFamily="2" charset="2"/>
              <a:buChar char="§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599" indent="-285599">
              <a:buFont typeface="Wingdings" panose="05000000000000000000" pitchFamily="2" charset="2"/>
              <a:buChar char="§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599" indent="-285599"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Абдоминальная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(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R10.4)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наиболее частый симптом заболеваний органов брюшной полости, а иногда и поражения органов других анатомических областей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599" indent="-285599">
              <a:buFont typeface="Wingdings" panose="05000000000000000000" pitchFamily="2" charset="2"/>
              <a:buChar char="§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599" indent="-285599">
              <a:buFont typeface="Wingdings" panose="05000000000000000000" pitchFamily="2" charset="2"/>
              <a:buChar char="§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988840"/>
            <a:ext cx="4252958" cy="283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9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2" t="5976" r="6897" b="54024"/>
          <a:stretch/>
        </p:blipFill>
        <p:spPr bwMode="auto">
          <a:xfrm>
            <a:off x="1331640" y="692696"/>
            <a:ext cx="6328583" cy="50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312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493" y="332657"/>
            <a:ext cx="8496945" cy="5324486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  <a:p>
            <a:pPr marL="456959" indent="-456959">
              <a:buFont typeface="Wingdings" panose="05000000000000000000" pitchFamily="2" charset="2"/>
              <a:buChar char="Ø"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анамнеза: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Боль в животе (локализация, иррадиация, характер, продолжительность, интенсивность, провоцирующие и облегчающие факторы),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Характер рвоты (цвет, объем, содержимое),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Характер стул (цвет, оформленный или неоформленный, примесь крови),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Отмечался ли обморок или коллапс в момент возникновения болей,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Перенесенные заболевания,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Перенесенные оперативные вмешательства.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31703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493" y="332656"/>
            <a:ext cx="8496945" cy="390023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  <a:p>
            <a:pPr marL="456959" indent="-456959">
              <a:buFont typeface="Wingdings" panose="05000000000000000000" pitchFamily="2" charset="2"/>
              <a:buChar char="Ø"/>
            </a:pP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Физикальное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Осмотр (внешний вид, положение, температура тела и др.);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Поверхностная и глубокая пальпация живота;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Аускультация живота;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Перкуссия живота;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Ректальное исследование;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Влагалищное исследование.</a:t>
            </a:r>
          </a:p>
        </p:txBody>
      </p:sp>
    </p:spTree>
    <p:extLst>
      <p:ext uri="{BB962C8B-B14F-4D97-AF65-F5344CB8AC3E}">
        <p14:creationId xmlns:p14="http://schemas.microsoft.com/office/powerpoint/2010/main" val="20429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72328"/>
            <a:ext cx="8496945" cy="6432482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  <a:p>
            <a:pPr marL="456959" indent="-456959">
              <a:buFont typeface="Wingdings" panose="05000000000000000000" pitchFamily="2" charset="2"/>
              <a:buChar char="Ø"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анализы: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Общеклинические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анализы крови и мочи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Общих анализ кала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Копрограмма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 на гельминты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 на кишечные инфекции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Ультразвуковое исследование;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Рентгенологические исследования – обзорная рентгенография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клетки и живота, компьютерная томография с или без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внутривенного контрастирования;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Магнитно-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резонанстная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томография;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Эндоскопические исследования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фиброгастродуоденоскопия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колоноскопия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ретроградная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холангиопанкреатография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лапароскопия.</a:t>
            </a:r>
          </a:p>
        </p:txBody>
      </p:sp>
    </p:spTree>
    <p:extLst>
      <p:ext uri="{BB962C8B-B14F-4D97-AF65-F5344CB8AC3E}">
        <p14:creationId xmlns:p14="http://schemas.microsoft.com/office/powerpoint/2010/main" val="19717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6" y="260650"/>
            <a:ext cx="8784975" cy="497054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ru-RU" sz="6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купирования болевого абдоминального синдрома являются следующие: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лечение основного заболевания;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нормализация моторных расстройств;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снижение висцеральной чувствительности;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коррекция механизмов восприятия болей.</a:t>
            </a:r>
          </a:p>
        </p:txBody>
      </p:sp>
    </p:spTree>
    <p:extLst>
      <p:ext uri="{BB962C8B-B14F-4D97-AF65-F5344CB8AC3E}">
        <p14:creationId xmlns:p14="http://schemas.microsoft.com/office/powerpoint/2010/main" val="19629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664" y="620691"/>
            <a:ext cx="8643312" cy="35393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6959" indent="-456959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основных методов лечения является диетотерапия. Пища должна быть механически и химически щадящей, легкоусвояемой, разнообразной по вкусу. </a:t>
            </a:r>
          </a:p>
          <a:p>
            <a:pPr marL="456959" indent="-456959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6959" indent="-456959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медикаментозной терапии препаратом выбора для купирования абдоминальной боли применяют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тримебутина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необутин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2"/>
          <p:cNvSpPr/>
          <p:nvPr/>
        </p:nvSpPr>
        <p:spPr>
          <a:xfrm>
            <a:off x="1375831" y="260648"/>
            <a:ext cx="6580373" cy="164985"/>
          </a:xfrm>
          <a:prstGeom prst="rect">
            <a:avLst/>
          </a:prstGeom>
          <a:noFill/>
          <a:ln/>
        </p:spPr>
        <p:txBody>
          <a:bodyPr wrap="square" lIns="117830" tIns="58915" rIns="117830" bIns="58915" rtlCol="0" anchor="ctr"/>
          <a:lstStyle/>
          <a:p>
            <a:pPr defTabSz="1178296"/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</a:t>
            </a:r>
          </a:p>
        </p:txBody>
      </p:sp>
      <p:sp>
        <p:nvSpPr>
          <p:cNvPr id="4" name="Object3"/>
          <p:cNvSpPr/>
          <p:nvPr/>
        </p:nvSpPr>
        <p:spPr>
          <a:xfrm>
            <a:off x="251521" y="875017"/>
            <a:ext cx="7668344" cy="1689886"/>
          </a:xfrm>
          <a:prstGeom prst="rect">
            <a:avLst/>
          </a:prstGeom>
          <a:noFill/>
          <a:ln/>
        </p:spPr>
        <p:txBody>
          <a:bodyPr wrap="square" lIns="117830" tIns="58915" rIns="117830" bIns="58915" rtlCol="0" anchor="ctr"/>
          <a:lstStyle/>
          <a:p>
            <a:pPr defTabSz="1178296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Симптоматическое лечение боли, спазмов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живота, ощущения вздутия (метеоризма), моторных расстройств кишечника с изменением частоты стула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диарея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178296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запор), диспепсии, изжоги, отрыжки, тошноты,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рвоты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178296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функциональными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178296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желудочно-кишечного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тракта и желчных путей:</a:t>
            </a:r>
          </a:p>
        </p:txBody>
      </p:sp>
      <p:sp>
        <p:nvSpPr>
          <p:cNvPr id="5" name="Object4"/>
          <p:cNvSpPr/>
          <p:nvPr/>
        </p:nvSpPr>
        <p:spPr>
          <a:xfrm>
            <a:off x="395536" y="2852938"/>
            <a:ext cx="5509950" cy="2192583"/>
          </a:xfrm>
          <a:prstGeom prst="rect">
            <a:avLst/>
          </a:prstGeom>
          <a:noFill/>
          <a:ln/>
        </p:spPr>
        <p:txBody>
          <a:bodyPr wrap="square" lIns="117830" tIns="58915" rIns="117830" bIns="58915" rtlCol="0" anchor="ctr"/>
          <a:lstStyle/>
          <a:p>
            <a:pPr marL="220930" indent="-220930" defTabSz="1178296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0930" indent="-220930" defTabSz="1178296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неэрозивная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гастроэзофагеальной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рефлюксной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0930" indent="-220930" defTabSz="1178296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желчнокаменная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0930" indent="-220930" defTabSz="1178296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желчевыводящих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0930" indent="-220930" defTabSz="1178296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сфинктера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0930" indent="-220930" defTabSz="1178296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постхолецистэктомический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0930" indent="-220930" defTabSz="1178296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послеоперационная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паралитическая кишечная непроходимость</a:t>
            </a:r>
          </a:p>
        </p:txBody>
      </p:sp>
      <p:pic>
        <p:nvPicPr>
          <p:cNvPr id="6" name="Object 5" descr="C:\Users\Полина Паклина\Desktop\Необутин\images\neobutin_pediatr_srk_empty_01\boy_331578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471" y="2564903"/>
            <a:ext cx="2993204" cy="4293751"/>
          </a:xfrm>
          <a:prstGeom prst="rect">
            <a:avLst/>
          </a:prstGeom>
        </p:spPr>
      </p:pic>
      <p:sp>
        <p:nvSpPr>
          <p:cNvPr id="8" name="Object23">
            <a:extLst>
              <a:ext uri="{FF2B5EF4-FFF2-40B4-BE49-F238E27FC236}">
                <a16:creationId xmlns:a16="http://schemas.microsoft.com/office/drawing/2014/main" id="{7878221E-E30D-BD7B-5592-6D7C3821CE8B}"/>
              </a:ext>
            </a:extLst>
          </p:cNvPr>
          <p:cNvSpPr/>
          <p:nvPr/>
        </p:nvSpPr>
        <p:spPr>
          <a:xfrm>
            <a:off x="0" y="6481547"/>
            <a:ext cx="6704454" cy="447816"/>
          </a:xfrm>
          <a:prstGeom prst="rect">
            <a:avLst/>
          </a:prstGeom>
          <a:noFill/>
          <a:ln/>
        </p:spPr>
        <p:txBody>
          <a:bodyPr wrap="square" lIns="117830" tIns="58915" rIns="117830" bIns="58915" rtlCol="0" anchor="ctr"/>
          <a:lstStyle/>
          <a:p>
            <a:pPr defTabSz="1178296"/>
            <a:r>
              <a:rPr lang="en-US" sz="1000" dirty="0">
                <a:solidFill>
                  <a:prstClr val="white"/>
                </a:solidFill>
              </a:rPr>
              <a:t>1. Инструкция по медицинскому применению препарата Необутин РУ ЛП-00</a:t>
            </a:r>
            <a:r>
              <a:rPr lang="ru-RU" sz="1000" dirty="0">
                <a:solidFill>
                  <a:prstClr val="white"/>
                </a:solidFill>
              </a:rPr>
              <a:t>0425 от 16.11.2021</a:t>
            </a:r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903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Синбиотик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Максилак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комплекс из 9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пробиотических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штаммов в концентрации 4.5 млрд КОЕ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пребиотика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фруктоолигосахариды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которые дополняют и усиливают действие друг друга. Является универсальным средством для восстановления нормального баланса микрофлоры кишечника.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Входящие в состав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синбиотика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Максилак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 лакто-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бифидобактерии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пробиотический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компонент) подавляют рост различных видов болезнетворных бактерий, восстанавливая равновесие кишечной микрофлоры, улучшают обменные процессы, укрепляют иммунитет, повышают сопротивляемость организма простудным и инфекционным заболеваниям</a:t>
            </a:r>
          </a:p>
        </p:txBody>
      </p:sp>
    </p:spTree>
    <p:extLst>
      <p:ext uri="{BB962C8B-B14F-4D97-AF65-F5344CB8AC3E}">
        <p14:creationId xmlns:p14="http://schemas.microsoft.com/office/powerpoint/2010/main" val="33159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097" y="116632"/>
            <a:ext cx="847135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Гельминтозы (В65-В83)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животе возникает из-за перемещения глистов по желудочно-кишечному тракту. Большинство глистов имеют длину не более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10мм,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существуют и гигантские особи, достигающие нескольких метров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Неприятные ощущения могут иметь различный характер: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тянущий, режущий или острый, словно что-то проникает внутрь живота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14743"/>
            <a:ext cx="3809935" cy="333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097" y="316079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глисты проникают в стенки кишечника и желудка, питаясь питательными веществами. Это может привести к образованию ран и ссадин на тканях, которые затем могут превратиться в язвы. Воспалительные процессы всегда сопровождаются болевыми ощущениями.</a:t>
            </a:r>
          </a:p>
        </p:txBody>
      </p:sp>
    </p:spTree>
    <p:extLst>
      <p:ext uri="{BB962C8B-B14F-4D97-AF65-F5344CB8AC3E}">
        <p14:creationId xmlns:p14="http://schemas.microsoft.com/office/powerpoint/2010/main" val="1783296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01123"/>
            <a:ext cx="87557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Абдоминальная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 — наиболее частый симптом заболеваний органов брюшной полости, иногда — поражения близлежащих органов.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Абдоминальные боли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обусловлены раз­личными этиологическими факторами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механизмами.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болевого синдрома должно быть направлено на нормализацию структурных и функциональных нару­шений пораженного органа, а также нормализацию функций нервной системы, ответственных за восприя­тие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болей.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абдоминальной боли могут быть совершенно разными, от временных вздутий, до серьезных заболеваний. Поэтому если боль вызывает беспокойство,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выяснить причины появления болей.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476674"/>
            <a:ext cx="7992888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значение боли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20" indent="-34272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 роль -  боль сигнализирует об экзогенных и эндогенных воздействиях, которые вызывают повреждение тканей, а также о возникновении каких-либо патологических процессов в органах и тканях, то есть она имеет защитное значение.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20" indent="-34272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Патологическая роль – длительный болевой синдром может привести к психическим и функциональным расстройствам, нарушениям деятельности сердечно-сосудистой системы, истощению симпато-адреналовой системы – то есть боль может иметь и патогенное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дизадаптивное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для организма. </a:t>
            </a:r>
          </a:p>
        </p:txBody>
      </p:sp>
    </p:spTree>
    <p:extLst>
      <p:ext uri="{BB962C8B-B14F-4D97-AF65-F5344CB8AC3E}">
        <p14:creationId xmlns:p14="http://schemas.microsoft.com/office/powerpoint/2010/main" val="5682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9" t="17766" r="15055" b="6138"/>
          <a:stretch/>
        </p:blipFill>
        <p:spPr bwMode="auto">
          <a:xfrm>
            <a:off x="683568" y="213534"/>
            <a:ext cx="7408012" cy="664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2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4"/>
            <a:ext cx="8208912" cy="224675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ru-RU" sz="6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абдоминальных болей</a:t>
            </a:r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3528" y="2404632"/>
            <a:ext cx="8352928" cy="120032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4111148"/>
            <a:ext cx="3960439" cy="147727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marL="285599" indent="-285599">
              <a:buFont typeface="Wingdings" panose="05000000000000000000" pitchFamily="2" charset="2"/>
              <a:buChar char="ü"/>
            </a:pPr>
            <a:r>
              <a:rPr lang="ru-RU" b="1" dirty="0" smtClean="0"/>
              <a:t>Острая</a:t>
            </a:r>
            <a:r>
              <a:rPr lang="ru-RU" dirty="0" smtClean="0"/>
              <a:t> – сопровождает быстро протекающие патологические процессы (аппендицит, пульпит, травма и т.д.)</a:t>
            </a:r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20" y="4111148"/>
            <a:ext cx="3874043" cy="2031277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marL="285599" indent="-285599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prstClr val="black"/>
                </a:solidFill>
              </a:rPr>
              <a:t>Хроническая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– наблюдается при медленно протекающих, длительных патологических процессах (артрозы, каузалгия, хроническое воспаление внутренних органов). </a:t>
            </a:r>
          </a:p>
        </p:txBody>
      </p:sp>
    </p:spTree>
    <p:extLst>
      <p:ext uri="{BB962C8B-B14F-4D97-AF65-F5344CB8AC3E}">
        <p14:creationId xmlns:p14="http://schemas.microsoft.com/office/powerpoint/2010/main" val="28660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629" y="260651"/>
            <a:ext cx="8326706" cy="1969722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ru-RU" sz="61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абдоминальных болей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7" y="2199641"/>
            <a:ext cx="3374928" cy="461616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механизму развития: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628" y="2693384"/>
            <a:ext cx="4000740" cy="1384946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Висцеральная 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Париетальная (соматическая)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Отраженная (</a:t>
            </a:r>
            <a:r>
              <a:rPr lang="ru-RU" sz="2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иррадиирующая</a:t>
            </a: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Психогенная </a:t>
            </a:r>
          </a:p>
        </p:txBody>
      </p:sp>
      <p:sp>
        <p:nvSpPr>
          <p:cNvPr id="6" name="Рамка 5"/>
          <p:cNvSpPr/>
          <p:nvPr/>
        </p:nvSpPr>
        <p:spPr>
          <a:xfrm>
            <a:off x="251524" y="4141796"/>
            <a:ext cx="8467810" cy="2304256"/>
          </a:xfrm>
          <a:prstGeom prst="frame">
            <a:avLst>
              <a:gd name="adj1" fmla="val 226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1" tIns="45696" rIns="91391" bIns="45696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с нарушением моторной функции органов. Ведущие механизмы болей – это спазм и растяжение полого органа (спастическая абдоминальная боль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дистенизионная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боль). Может быть результатом как органических, так и функциональных заболеваний.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 обычно носит характер тупой, спастической, не имеющей четкой локализации. Нередко сопровождается разнообразными вегетативными проявлениями – потливость, беспокойством, тошнотой, рвотой, бледностью кожных покровов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129" y="188640"/>
            <a:ext cx="8784975" cy="1969722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ru-RU" sz="61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абдоминальных болей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7" y="2199641"/>
            <a:ext cx="3374928" cy="461616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механизму развития: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867" y="2693384"/>
            <a:ext cx="4166876" cy="1384946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Висцеральная 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Париетальная (соматическая)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Отраженная (</a:t>
            </a:r>
            <a:r>
              <a:rPr lang="ru-RU" sz="2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иррадиирующая</a:t>
            </a: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Психогенная </a:t>
            </a:r>
          </a:p>
        </p:txBody>
      </p:sp>
      <p:sp>
        <p:nvSpPr>
          <p:cNvPr id="7" name="Рамка 6"/>
          <p:cNvSpPr/>
          <p:nvPr/>
        </p:nvSpPr>
        <p:spPr>
          <a:xfrm>
            <a:off x="253129" y="4198538"/>
            <a:ext cx="8784975" cy="2542833"/>
          </a:xfrm>
          <a:prstGeom prst="frame">
            <a:avLst>
              <a:gd name="adj1" fmla="val 226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1" tIns="45696" rIns="91391" bIns="45696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029" y="4270849"/>
            <a:ext cx="8784975" cy="244677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при раздражении рецепторов кожи, соединительной ткани костей и суставов, мышц: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•Поверхностная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идет от рецепторов кожи и слизистых; - ранняя – быстро возникает и исчезает, четко локализована, сопровождается защитными ответными реакциями; - поздняя – возникает спустя латентный период, исчезает не сразу, не имеет определенной локализации, сопровождается вегетативными (мурашки, покалывание) и эмоционально-аффективными реакциями;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•Глубокая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тупая, диффузная, сопровождается вегетативными и аффективными реакциями, </a:t>
            </a:r>
          </a:p>
        </p:txBody>
      </p:sp>
    </p:spTree>
    <p:extLst>
      <p:ext uri="{BB962C8B-B14F-4D97-AF65-F5344CB8AC3E}">
        <p14:creationId xmlns:p14="http://schemas.microsoft.com/office/powerpoint/2010/main" val="3329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129" y="260651"/>
            <a:ext cx="8784975" cy="1969722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ru-RU" sz="61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абдоминальных болей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7" y="2199641"/>
            <a:ext cx="3374928" cy="461616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механизму развития: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867" y="2693384"/>
            <a:ext cx="4282868" cy="1384946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Висцеральная 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Париетальная (соматическая)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Отраженная (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иррадиирующая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Психогенная </a:t>
            </a:r>
          </a:p>
        </p:txBody>
      </p:sp>
      <p:sp>
        <p:nvSpPr>
          <p:cNvPr id="7" name="Рамка 6"/>
          <p:cNvSpPr/>
          <p:nvPr/>
        </p:nvSpPr>
        <p:spPr>
          <a:xfrm>
            <a:off x="253129" y="4078363"/>
            <a:ext cx="8784975" cy="2663007"/>
          </a:xfrm>
          <a:prstGeom prst="frame">
            <a:avLst>
              <a:gd name="adj1" fmla="val 226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1" tIns="45696" rIns="91391" bIns="45696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029" y="4155887"/>
            <a:ext cx="8679074" cy="2554497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Локализуется в различных областях, часто удаленных от патологического очага;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связана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органов, расположенных вне брюшной полости, и через афферентные нейроны проецироваться на ту или иную область живота;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передается на участки поверхности тела, которые имеют общую с пораженным органом брюшной полости корешковую иннервацию (зоны Захарьина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129" y="260651"/>
            <a:ext cx="8784975" cy="1969722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ru-RU" sz="61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абдоминальных болей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7" y="2199641"/>
            <a:ext cx="3374928" cy="461616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механизму развития: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869" y="2693384"/>
            <a:ext cx="4000740" cy="1384946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Висцеральная 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Париетальная (соматическая)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Отраженная (</a:t>
            </a:r>
            <a:r>
              <a:rPr lang="ru-RU" sz="2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иррадиирующая</a:t>
            </a:r>
            <a:r>
              <a:rPr lang="ru-RU" sz="2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Психогенная </a:t>
            </a:r>
          </a:p>
        </p:txBody>
      </p:sp>
      <p:sp>
        <p:nvSpPr>
          <p:cNvPr id="7" name="Рамка 6"/>
          <p:cNvSpPr/>
          <p:nvPr/>
        </p:nvSpPr>
        <p:spPr>
          <a:xfrm>
            <a:off x="253129" y="4198538"/>
            <a:ext cx="8784975" cy="2542833"/>
          </a:xfrm>
          <a:prstGeom prst="frame">
            <a:avLst>
              <a:gd name="adj1" fmla="val 226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1" tIns="45696" rIns="91391" bIns="45696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92" y="4293099"/>
            <a:ext cx="8564791" cy="230827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dirty="0" smtClean="0"/>
              <a:t>Возникают при отсутствии соматических причин, характер этих болей определяется особенностями личности ( наблюдаются у лиц с психоэмоциональными нарушениями;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dirty="0" smtClean="0"/>
              <a:t>Боль постоянная, тупая, длительная, продолжающаяся месяцами и даже годами, сочетается  с  болью другой локализации (головная боль), прекращается или уменьшается в условиях психического покоя;</a:t>
            </a:r>
          </a:p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dirty="0" smtClean="0"/>
              <a:t>Положительный эффект, а иногда полное купирование достигается при лечении психотропными средствами;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7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611" y="260651"/>
            <a:ext cx="8650865" cy="1969722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ru-RU" sz="61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абдоминальных болей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6" y="2199641"/>
            <a:ext cx="2847732" cy="461616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происхождению: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18" y="2533004"/>
            <a:ext cx="3510157" cy="461616"/>
          </a:xfrm>
          <a:prstGeom prst="rect">
            <a:avLst/>
          </a:prstGeom>
          <a:noFill/>
        </p:spPr>
        <p:txBody>
          <a:bodyPr wrap="none" lIns="91391" tIns="45696" rIns="91391" bIns="45696" rtlCol="0">
            <a:spAutoFit/>
          </a:bodyPr>
          <a:lstStyle/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Интраабдоминальные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75477" y="3000605"/>
            <a:ext cx="4572001" cy="3139272"/>
          </a:xfrm>
          <a:prstGeom prst="rect">
            <a:avLst/>
          </a:prstGeom>
        </p:spPr>
        <p:txBody>
          <a:bodyPr lIns="91391" tIns="45696" rIns="91391" bIns="45696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органов грудной клетки (инфаркт, базальные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пневмонии, перфорация пищевода, пневмоторакс и др.);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Заболевания позвоночника (травмы, опухоли и др.);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Метаболические нарушения, вследствие декомпенсации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эндокринных заболеваний (сахарный диабет, тиреотоксикоз,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надпочечниковая недостаточность и др.);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35997" y="2533004"/>
            <a:ext cx="4028827" cy="469154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marL="285599" indent="-285599">
              <a:buFont typeface="Arial" panose="020B0604020202020204" pitchFamily="34" charset="0"/>
              <a:buChar char="•"/>
            </a:pPr>
            <a:r>
              <a:rPr lang="ru-RU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Экстраабдоминальные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6611" y="3021852"/>
            <a:ext cx="3816424" cy="3139272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Воспаление полых и паренхиматозных органов (аппендицит, гепатит и др.);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Обструкция полых органов (кишечная непроходимость,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копростаз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Ишемические нарушения полых и паренхиматозных органов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(инфаркт селезенки, артериальный или венозный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мезентериальный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тромбоз и др.).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1532</Words>
  <Application>Microsoft Office PowerPoint</Application>
  <PresentationFormat>Экран (4:3)</PresentationFormat>
  <Paragraphs>197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Боли в животе: «маски» болезней и диагностика функциональных нарушений ЖКТ у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Абдоминальный синдром  у детей</dc:title>
  <dc:creator>Марина</dc:creator>
  <cp:lastModifiedBy>User</cp:lastModifiedBy>
  <cp:revision>69</cp:revision>
  <dcterms:created xsi:type="dcterms:W3CDTF">2023-10-18T16:10:45Z</dcterms:created>
  <dcterms:modified xsi:type="dcterms:W3CDTF">2023-12-06T06:16:22Z</dcterms:modified>
</cp:coreProperties>
</file>