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2817" autoAdjust="0"/>
  </p:normalViewPr>
  <p:slideViewPr>
    <p:cSldViewPr snapToGrid="0">
      <p:cViewPr varScale="1">
        <p:scale>
          <a:sx n="116" d="100"/>
          <a:sy n="116" d="100"/>
        </p:scale>
        <p:origin x="979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9ffb1ad950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Google Shape;97;g29ffb1ad950_3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9ffb1ad950_3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3" name="Google Shape;153;g29ffb1ad950_3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9ffb1ad950_3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g29ffb1ad950_3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9ffb1ad950_3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29ffb1ad950_3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9ffb1ad950_1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4" name="Google Shape;174;g29ffb1ad950_1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9ffb1ad950_3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g29ffb1ad950_3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9ffb1ad950_3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g29ffb1ad950_3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9ffb1ad950_3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g29ffb1ad950_3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9ffb1ad950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29ffb1ad950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ffb1ad950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29ffb1ad950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ffb1ad950_3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g29ffb1ad950_3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9ffb1ad950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g29ffb1ad950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ffb1ad950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29ffb1ad950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ffb1ad950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g29ffb1ad950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9ffb1ad950_3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29ffb1ad950_3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ffb1ad950_3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g29ffb1ad950_3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9ffb1ad950_3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g29ffb1ad950_3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9ffb1ad950_3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g29ffb1ad950_3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9ffb1ad950_3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29ffb1ad950_3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9ffb1ad950_3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g29ffb1ad950_3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9ffb1ad950_3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29ffb1ad950_3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9ffb1ad950_3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29ffb1ad950_3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9ffb1ad950_3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g29ffb1ad950_3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9ffb1ad950_3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29ffb1ad950_3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9ffb1ad950_3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4" name="Google Shape;134;g29ffb1ad950_3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9ffb1ad950_3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29ffb1ad950_3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ffb1ad950_3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29ffb1ad950_3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 spd="med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nt.ru/document/cons_doc_LAW_401865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htadb.ru/index.php/health-care/drugs/281-2015-09-28-08-48-04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khtadb.ru/index.php/health-care/drugs/281-2015-09-28-08-48-0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1193458" y="3281950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200">
                <a:solidFill>
                  <a:srgbClr val="FFFFFF"/>
                </a:solidFill>
              </a:rPr>
              <a:t>Льготное </a:t>
            </a:r>
            <a:endParaRPr sz="420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ru" sz="4200">
                <a:solidFill>
                  <a:srgbClr val="FFFFFF"/>
                </a:solidFill>
              </a:rPr>
              <a:t>лекарственное обеспечение</a:t>
            </a:r>
            <a:endParaRPr sz="4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157" name="Google Shape;15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447" y="0"/>
            <a:ext cx="807110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body" idx="1"/>
          </p:nvPr>
        </p:nvSpPr>
        <p:spPr>
          <a:xfrm>
            <a:off x="0" y="66150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 написанный от руки,</a:t>
            </a:r>
            <a:endParaRPr sz="19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второй дублирующий </a:t>
            </a:r>
            <a:endParaRPr sz="19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запись врача </a:t>
            </a:r>
            <a:endParaRPr sz="19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напечатанный из </a:t>
            </a:r>
            <a:endParaRPr sz="19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программы ППЦЛО)</a:t>
            </a:r>
            <a:endParaRPr/>
          </a:p>
        </p:txBody>
      </p:sp>
      <p:pic>
        <p:nvPicPr>
          <p:cNvPr id="164" name="Google Shape;1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951" y="-417050"/>
            <a:ext cx="5724551" cy="572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70" name="Google Shape;170;p36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 b="1" u="sng">
                <a:solidFill>
                  <a:schemeClr val="lt1"/>
                </a:solidFill>
              </a:rPr>
              <a:t>в случае назначения</a:t>
            </a:r>
            <a:endParaRPr sz="2000" b="1" u="sng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 b="1" u="sng">
                <a:solidFill>
                  <a:schemeClr val="lt1"/>
                </a:solidFill>
              </a:rPr>
              <a:t> </a:t>
            </a:r>
            <a:r>
              <a:rPr lang="ru" sz="2300" b="1" u="sng">
                <a:solidFill>
                  <a:schemeClr val="lt1"/>
                </a:solidFill>
              </a:rPr>
              <a:t>менее чем на 30 дней -</a:t>
            </a:r>
            <a:endParaRPr sz="2300" b="1" u="sng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300" b="1" u="sng">
                <a:solidFill>
                  <a:schemeClr val="lt1"/>
                </a:solidFill>
              </a:rPr>
              <a:t>нет указаний</a:t>
            </a:r>
            <a:endParaRPr sz="2300" b="1" u="sng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b="1" u="sng">
              <a:solidFill>
                <a:schemeClr val="lt1"/>
              </a:solidFill>
            </a:endParaRPr>
          </a:p>
        </p:txBody>
      </p:sp>
      <p:pic>
        <p:nvPicPr>
          <p:cNvPr id="171" name="Google Shape;171;p36"/>
          <p:cNvPicPr preferRelativeResize="0"/>
          <p:nvPr/>
        </p:nvPicPr>
        <p:blipFill rotWithShape="1">
          <a:blip r:embed="rId3">
            <a:alphaModFix/>
          </a:blip>
          <a:srcRect t="10687" b="11588"/>
          <a:stretch/>
        </p:blipFill>
        <p:spPr>
          <a:xfrm>
            <a:off x="5336125" y="132275"/>
            <a:ext cx="3323650" cy="459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77" name="Google Shape;177;p37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500" b="1" u="sng">
                <a:solidFill>
                  <a:schemeClr val="lt1"/>
                </a:solidFill>
              </a:rPr>
              <a:t>По специальному назначению –</a:t>
            </a:r>
            <a:endParaRPr sz="2500" b="1" u="sng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 b="1" u="sng">
                <a:solidFill>
                  <a:schemeClr val="lt1"/>
                </a:solidFill>
              </a:rPr>
              <a:t> в случае назначения </a:t>
            </a:r>
            <a:endParaRPr sz="2000" b="1" u="sng">
              <a:solidFill>
                <a:schemeClr val="lt1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r>
              <a:rPr lang="ru" sz="2400" b="1" u="sng">
                <a:solidFill>
                  <a:schemeClr val="lt1"/>
                </a:solidFill>
              </a:rPr>
              <a:t>более чем на 30 дней</a:t>
            </a:r>
            <a:endParaRPr sz="2400" b="1" u="sng">
              <a:solidFill>
                <a:schemeClr val="lt1"/>
              </a:solidFill>
            </a:endParaRPr>
          </a:p>
        </p:txBody>
      </p:sp>
      <p:pic>
        <p:nvPicPr>
          <p:cNvPr id="178" name="Google Shape;17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3547" y="-20125"/>
            <a:ext cx="330875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84" name="Google Shape;184;p38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r>
              <a:rPr lang="ru" sz="24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лечения хронических заболеваний указанным категориям граждан рецепты на лекарственные препараты могут выписываться на курс лечения </a:t>
            </a:r>
            <a:r>
              <a:rPr lang="ru" sz="24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2-х месяцев</a:t>
            </a:r>
            <a:r>
              <a:rPr lang="ru" sz="24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(148 форма рецептов)</a:t>
            </a:r>
            <a:endParaRPr sz="2400" b="1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90" name="Google Shape;190;p39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107 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рецепт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выписывается медицинским работником в</a:t>
            </a: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600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2-х экземплярах</a:t>
            </a:r>
            <a:r>
              <a:rPr lang="ru" sz="2300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 оригинальным  экземпляром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которого пациент обращается в аптечную организацию </a:t>
            </a: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 напечатанный из программы ППЦЛО оригинал на руках у родителя, 1 копия в карте пациента) 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можно выписать </a:t>
            </a:r>
            <a:r>
              <a:rPr lang="ru" sz="27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до 3 месяцев</a:t>
            </a:r>
            <a:endParaRPr sz="3100"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96" name="Google Shape;196;p40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7" name="Google Shape;19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326" y="132275"/>
            <a:ext cx="7711051" cy="54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03" name="Google Shape;203;p41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3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Действительность рецептурных бланков</a:t>
            </a:r>
            <a:endParaRPr sz="23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0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lang="ru" sz="22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0 дней для пациентов с инвалидностью, </a:t>
            </a:r>
            <a:endParaRPr sz="22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lang="ru" sz="22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30 дней без инвалидности, но имеющими право на льготу</a:t>
            </a:r>
            <a:endParaRPr sz="22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2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15 дней психотропные препраты, гормоны (соматотропин)</a:t>
            </a:r>
            <a:endParaRPr sz="22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0" name="Google Shape;2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359" y="0"/>
            <a:ext cx="844928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16" name="Google Shape;216;p43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6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107 </a:t>
            </a: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рецепт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3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определенных категорий необходимо проводить ВК - Дорогостоящие препараты, препараты по Торговому наименованию, по суду</a:t>
            </a: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366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Федеральный закон от 17 июля 1999 г. № 178-ФЗ "О государственной социальной помощи";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Федеральный закон от 21 ноября 2011 г. № 323-ФЗ "Об основах охраны здоровья граждан в РФ";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Постановление Правительства Российской Федерации от 30 июля 1994 № 890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Министерства здравоохранения и социального развития РФ  от 22.11. 2004 № 255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Министерства здравоохранения и социального развития РФ от 29.12. 2004 № 328 "Об утверждении Порядка предоставления набора социальных услуг отдельным категориям граждан";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Министерства здравоохранения РФ от 14.01. 2019 г. № 4н " Об утверждении порядка назначения лекарственных препаратов, форм рецептурных бланках на лекарственные препараты, порядка оформления указанных бланков, их учета и хранения";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imes New Roman"/>
              <a:buChar char="●"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Приказ Минздрава России от 11.07.2017 N 403н "Об утверждении правил отпуска лекарственных препаратов для медицинского применения, в том числе иммунобиологических лекарственных препаратов, аптечными организациями, индивидуальными предпринимателями, имеющими лицензию на фармацевтическую деятельность"</a:t>
            </a:r>
            <a:endParaRPr sz="1600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rgbClr val="323232"/>
                </a:solidFill>
                <a:highlight>
                  <a:srgbClr val="FFFFFF"/>
                </a:highlight>
              </a:rPr>
              <a:t> </a:t>
            </a:r>
            <a:endParaRPr sz="1200">
              <a:solidFill>
                <a:srgbClr val="32323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22" name="Google Shape;222;p44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пример выписка Диспорт - 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Ботулинический токсин типа А - 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относится к дорогостоящим 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9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препаратам</a:t>
            </a: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6000" y="66125"/>
            <a:ext cx="3810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9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2100"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5140" y="66125"/>
            <a:ext cx="63938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36" name="Google Shape;236;p46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107 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рецепт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Для определенных граждан с хроническими заболеваниями можно выписать рецепт длительностью более 3х месяцев.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r>
              <a:rPr lang="ru" sz="20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Обязательно должно быть пописано на сколько пациенту с хроническим заболеванием ежемесячно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42" name="Google Shape;242;p47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Обязательно должно быть пописано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r>
              <a:rPr lang="ru" sz="20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сколько пациенту с хроническим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r>
              <a:rPr lang="ru" sz="2000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заболеванием ежемесячно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36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3" name="Google Shape;24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23548" y="0"/>
            <a:ext cx="3161996" cy="562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49" name="Google Shape;249;p48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107</a:t>
            </a:r>
            <a:r>
              <a:rPr lang="ru" sz="40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3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не льготный</a:t>
            </a:r>
            <a:endParaRPr sz="33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50" b="1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Приказ Минздрава России от </a:t>
            </a:r>
            <a:r>
              <a:rPr lang="ru" sz="2150" b="1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24.11.2021 </a:t>
            </a:r>
            <a:r>
              <a:rPr lang="ru" sz="1650" b="1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N 1094н "Об утверждении Порядка назначения лекарственных препаратов, форм рецептурных бланков на лекарственные препараты, Порядка оформления указанных бланков, их учета и хранения, форм бланков рецептов</a:t>
            </a:r>
            <a:endParaRPr sz="3900" b="1" u="sng">
              <a:solidFill>
                <a:schemeClr val="dk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u="sng">
                <a:solidFill>
                  <a:srgbClr val="32323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ru">
                <a:solidFill>
                  <a:srgbClr val="4D515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Разрешается изготавливать рецептурные бланки формы N </a:t>
            </a:r>
            <a:r>
              <a:rPr lang="ru" b="1">
                <a:solidFill>
                  <a:srgbClr val="5F6368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107</a:t>
            </a:r>
            <a:r>
              <a:rPr lang="ru">
                <a:solidFill>
                  <a:srgbClr val="4D5156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-1/у и формы N 148-1/у-04(л) с помощью компьютерных технологий.</a:t>
            </a:r>
            <a:endParaRPr b="1" u="sng">
              <a:solidFill>
                <a:schemeClr val="lt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107</a:t>
            </a:r>
            <a:r>
              <a:rPr lang="ru" sz="40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40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3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не льготный</a:t>
            </a:r>
            <a:endParaRPr sz="3300" b="1" u="sng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6" name="Google Shape;2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2199" y="66125"/>
            <a:ext cx="3272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62" name="Google Shape;262;p50"/>
          <p:cNvSpPr txBox="1">
            <a:spLocks noGrp="1"/>
          </p:cNvSpPr>
          <p:nvPr>
            <p:ph type="body" idx="1"/>
          </p:nvPr>
        </p:nvSpPr>
        <p:spPr>
          <a:xfrm>
            <a:off x="0" y="66150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первом обращении при себе нужно иметь:  </a:t>
            </a:r>
            <a:endParaRPr sz="2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2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документ, удостоверяющий личность (паспорт или иной документ);  документ, подтверждающий право на получение набора социальных услуг (МСЭ, свидетельство, соцзащита);  </a:t>
            </a:r>
            <a:endParaRPr sz="2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2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справку, выданную Отделением Пенсионного Фонда Российской Федерации (отсутствие отказа)</a:t>
            </a:r>
            <a:endParaRPr sz="2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</a:pPr>
            <a:r>
              <a:rPr lang="ru" sz="2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полис обязательного медицинского страхования (ОМС).  </a:t>
            </a:r>
            <a:endParaRPr sz="2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ru" sz="23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СНИЛС </a:t>
            </a:r>
            <a:endParaRPr sz="23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268" name="Google Shape;268;p51"/>
          <p:cNvSpPr txBox="1">
            <a:spLocks noGrp="1"/>
          </p:cNvSpPr>
          <p:nvPr>
            <p:ph type="body" idx="1"/>
          </p:nvPr>
        </p:nvSpPr>
        <p:spPr>
          <a:xfrm>
            <a:off x="0" y="66150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300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ScreenRecorderProjec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33" y="302876"/>
            <a:ext cx="8966997" cy="45519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25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Категории льготополучателей, имеющих право на бесплатное и льготное обеспечение и внеочередное обслуживание </a:t>
            </a:r>
            <a:endParaRPr sz="25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1. Федеральны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 льготополучатели  </a:t>
            </a: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«Обеспечение необходимыми лекарственными средствами» ( ОНЛС)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категории граждан: 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инвалиды войны;  участники Великой Отечественной войны;  ветераны боевых действий,   военнослужащие, награжденные орденами или медалями СССР за службу в указанный период;  лица, награжденные знаком «Жителю блокадного Ленинграда»;  члены семей погибших (умерших) инвалидов войны, участников Великой Отечественной войны и ветеранов боевых действий,  инвалиды;  </a:t>
            </a:r>
            <a:r>
              <a:rPr lang="ru" sz="1900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дети-инвалиды. </a:t>
            </a:r>
            <a:r>
              <a:rPr lang="ru" sz="1200">
                <a:solidFill>
                  <a:srgbClr val="323232"/>
                </a:solidFill>
                <a:highlight>
                  <a:srgbClr val="FFFFFF"/>
                </a:highlight>
              </a:rPr>
              <a:t> (должна быть внесена справка МСЭК)</a:t>
            </a:r>
            <a:endParaRPr sz="1200">
              <a:solidFill>
                <a:srgbClr val="323232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-4572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AutoNum type="arabicPeriod"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Федеральны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е льготополучатели  </a:t>
            </a:r>
            <a:endParaRPr/>
          </a:p>
          <a:p>
            <a:pPr marL="800100" lvl="0" indent="-2286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500">
              <a:solidFill>
                <a:srgbClr val="202124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«Обеспечение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необходимыми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лекарственными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средствами»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 ( ОНЛС)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18" name="Google Shape;11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1934" y="841876"/>
            <a:ext cx="5836575" cy="4353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24" name="Google Shape;124;p29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Категории льготополучателей, имеющих право на бесплатное и льготное обеспечение и внеочередное обслуживание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Региональные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льготополучатели: 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</a:rPr>
              <a:t>«</a:t>
            </a:r>
            <a:r>
              <a:rPr lang="ru" sz="1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Региональное Лекарственное Обеспечение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</a:rPr>
              <a:t>»</a:t>
            </a: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 ( РЛО)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по Постановлению Правительства Российской Федерации от 30.07.1994 № 890 — по категориям заболеваний и группам населения, в том числе </a:t>
            </a:r>
            <a:r>
              <a:rPr lang="ru" sz="2000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дети до 3-х лет, дети до 6 лет из многодетных семей</a:t>
            </a:r>
            <a:r>
              <a:rPr lang="ru" sz="2000" u="sng">
                <a:solidFill>
                  <a:schemeClr val="dk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r>
              <a:rPr lang="ru" sz="1500" u="sng">
                <a:solidFill>
                  <a:schemeClr val="dk1"/>
                </a:solidFill>
                <a:highlight>
                  <a:srgbClr val="FFFFFF"/>
                </a:highlight>
              </a:rPr>
              <a:t>(должны быть внесены либо Свидетельство о рождении, либо удостоверение о многодетности из пенсионного фонда соответственно)</a:t>
            </a:r>
            <a:r>
              <a:rPr lang="ru" sz="1500" u="sng">
                <a:solidFill>
                  <a:schemeClr val="lt1"/>
                </a:solidFill>
                <a:highlight>
                  <a:srgbClr val="FFFFFF"/>
                </a:highlight>
              </a:rPr>
              <a:t>)</a:t>
            </a:r>
            <a:endParaRPr sz="15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Региональная программа предусматривает льготное обеспечение лекарственными препаратами социально уязвимых категорий граждан, а так же граждан, страдающих социально значимыми и некоторыми другими заболеваниями, и не имеющих инвалидности. .(</a:t>
            </a:r>
            <a:r>
              <a:rPr lang="ru" sz="1500" u="sng">
                <a:solidFill>
                  <a:schemeClr val="dk1"/>
                </a:solidFill>
                <a:highlight>
                  <a:srgbClr val="FFFFFF"/>
                </a:highlight>
              </a:rPr>
              <a:t>должны быть внесены коды МКБ и категория льготы)</a:t>
            </a:r>
            <a:r>
              <a:rPr lang="ru" sz="1500" u="sng">
                <a:solidFill>
                  <a:schemeClr val="lt1"/>
                </a:solidFill>
                <a:highlight>
                  <a:srgbClr val="FFFFFF"/>
                </a:highlight>
              </a:rPr>
              <a:t>)</a:t>
            </a:r>
            <a:endParaRPr sz="1500" u="sng">
              <a:solidFill>
                <a:schemeClr val="lt1"/>
              </a:solidFill>
              <a:highlight>
                <a:srgbClr val="FFFFFF"/>
              </a:highlight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Региональные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льготополучатели: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</a:rPr>
              <a:t>«</a:t>
            </a:r>
            <a:r>
              <a:rPr lang="ru" sz="1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Региональное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Лекарственное 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Обеспечение</a:t>
            </a:r>
            <a:r>
              <a:rPr lang="ru" sz="1600">
                <a:solidFill>
                  <a:srgbClr val="202124"/>
                </a:solidFill>
                <a:highlight>
                  <a:srgbClr val="FFFFFF"/>
                </a:highlight>
              </a:rPr>
              <a:t>»</a:t>
            </a: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 ( РЛО)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31" name="Google Shape;13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66556" y="412122"/>
            <a:ext cx="6165744" cy="4599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body" idx="1"/>
          </p:nvPr>
        </p:nvSpPr>
        <p:spPr>
          <a:xfrm>
            <a:off x="0" y="59300"/>
            <a:ext cx="9287700" cy="50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Льготное обеспечение пациентов признанных паллиативными </a:t>
            </a: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«должно быть проведено ВК »</a:t>
            </a:r>
            <a:endParaRPr sz="2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  <p:pic>
        <p:nvPicPr>
          <p:cNvPr id="138" name="Google Shape;13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000" y="842476"/>
            <a:ext cx="8976000" cy="402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Категории льготополучателей, имеющих право на бесплатное и льготное обеспечение и внеочередное обслуживание 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2. ВЗН -</a:t>
            </a:r>
            <a:r>
              <a:rPr lang="ru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ВЗН: Высокозатратные нозологии </a:t>
            </a:r>
            <a:r>
              <a:rPr lang="ru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 обеспечение дорогостоящими лекарственными препаратами больных </a:t>
            </a:r>
            <a:r>
              <a:rPr lang="ru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гемофилией, муковисцидозом, гипофизарным нанизмом, болезнью Гоше, злокачественными новообразованиями лимфоидной, кроветворной и родственных им тканей, рассеянным склерозом, гемолитико-уремическим синдромом, юношеским артритом с системным началом, мукополисахаридозом I, II и VI типов, апластической анемией неуточненной, наследственным дефицитом факторов II (фибриногена), VII (лабильного), X (Стюарта - Прауэра), лиц после трансплантации органов и (или) тканей </a:t>
            </a:r>
            <a:r>
              <a:rPr lang="ru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рамках исполнения постановления Правительства Российской Федерации</a:t>
            </a:r>
            <a:r>
              <a:rPr lang="ru" sz="1900" u="sng">
                <a:solidFill>
                  <a:srgbClr val="FFFFFF"/>
                </a:solidFill>
                <a:highlight>
                  <a:srgbClr val="000000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ru" sz="1200">
                <a:solidFill>
                  <a:srgbClr val="323232"/>
                </a:solidFill>
                <a:highlight>
                  <a:srgbClr val="FFFFFF"/>
                </a:highlight>
              </a:rPr>
              <a:t> (</a:t>
            </a:r>
            <a:r>
              <a:rPr lang="ru" sz="12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от 26.11.2018 № 1416</a:t>
            </a:r>
            <a:r>
              <a:rPr lang="ru" sz="1200">
                <a:solidFill>
                  <a:srgbClr val="323232"/>
                </a:solidFill>
                <a:highlight>
                  <a:srgbClr val="FFFFFF"/>
                </a:highlight>
              </a:rPr>
              <a:t>)</a:t>
            </a:r>
            <a:endParaRPr/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ru" sz="20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1500">
                <a:solidFill>
                  <a:srgbClr val="202124"/>
                </a:solidFill>
                <a:highlight>
                  <a:srgbClr val="FFFFFF"/>
                </a:highlight>
              </a:rPr>
              <a:t>«должно быть заключение краевого и федерального центра!!!»</a:t>
            </a:r>
            <a:endParaRPr sz="20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800"/>
              </a:spcBef>
              <a:spcAft>
                <a:spcPts val="120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body" idx="1"/>
          </p:nvPr>
        </p:nvSpPr>
        <p:spPr>
          <a:xfrm>
            <a:off x="0" y="132275"/>
            <a:ext cx="9287700" cy="5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2000" u="sng">
              <a:solidFill>
                <a:srgbClr val="323232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На рецептурном бланке формы </a:t>
            </a:r>
            <a:r>
              <a:rPr lang="ru" sz="23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№ 148-1/у-04 (л) и формы № 148-1/у-06 (л)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рецепт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выписывается медицинским работником в </a:t>
            </a:r>
            <a:r>
              <a:rPr lang="ru" sz="2300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3-х экземплярах,</a:t>
            </a: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с двумя экземплярами</a:t>
            </a:r>
            <a:endParaRPr sz="1600">
              <a:solidFill>
                <a:schemeClr val="lt1"/>
              </a:solidFill>
              <a:highlight>
                <a:schemeClr val="dk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  <a:buSzPts val="1800"/>
              <a:buNone/>
            </a:pPr>
            <a:r>
              <a:rPr lang="ru" sz="1600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которого пациент обращается в аптечную организацию </a:t>
            </a:r>
            <a:r>
              <a:rPr lang="ru" sz="1900" b="1" u="sng">
                <a:solidFill>
                  <a:schemeClr val="lt1"/>
                </a:solidFill>
                <a:highlight>
                  <a:schemeClr val="dk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(1 написанный от руки, второй дублирующий запись врача напечатанный из программы ППЦЛО)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919</Words>
  <Application>Microsoft Office PowerPoint</Application>
  <PresentationFormat>Экран (16:9)</PresentationFormat>
  <Paragraphs>86</Paragraphs>
  <Slides>27</Slides>
  <Notes>27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Simple Light</vt:lpstr>
      <vt:lpstr>Simple Light</vt:lpstr>
      <vt:lpstr>Льготное  лекарственное обеспечение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Льготное  лекарственное обеспечение</dc:title>
  <dc:creator>пользователь</dc:creator>
  <cp:lastModifiedBy>пользователь</cp:lastModifiedBy>
  <cp:revision>1</cp:revision>
  <dcterms:modified xsi:type="dcterms:W3CDTF">2023-11-29T13:04:43Z</dcterms:modified>
</cp:coreProperties>
</file>