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300" r:id="rId2"/>
    <p:sldId id="257" r:id="rId3"/>
    <p:sldId id="258" r:id="rId4"/>
    <p:sldId id="302" r:id="rId5"/>
    <p:sldId id="259" r:id="rId6"/>
    <p:sldId id="303" r:id="rId7"/>
    <p:sldId id="260" r:id="rId8"/>
    <p:sldId id="261" r:id="rId9"/>
    <p:sldId id="262" r:id="rId10"/>
    <p:sldId id="263" r:id="rId11"/>
    <p:sldId id="266" r:id="rId12"/>
    <p:sldId id="304" r:id="rId13"/>
    <p:sldId id="305" r:id="rId14"/>
    <p:sldId id="264" r:id="rId15"/>
    <p:sldId id="265" r:id="rId16"/>
    <p:sldId id="284" r:id="rId17"/>
    <p:sldId id="285" r:id="rId18"/>
    <p:sldId id="307" r:id="rId19"/>
    <p:sldId id="286" r:id="rId20"/>
    <p:sldId id="289" r:id="rId21"/>
    <p:sldId id="291" r:id="rId22"/>
    <p:sldId id="290" r:id="rId23"/>
    <p:sldId id="306" r:id="rId24"/>
    <p:sldId id="292" r:id="rId25"/>
    <p:sldId id="293" r:id="rId26"/>
    <p:sldId id="308" r:id="rId27"/>
    <p:sldId id="309" r:id="rId28"/>
    <p:sldId id="310" r:id="rId29"/>
    <p:sldId id="294" r:id="rId30"/>
    <p:sldId id="295" r:id="rId31"/>
    <p:sldId id="301" r:id="rId32"/>
    <p:sldId id="296" r:id="rId33"/>
    <p:sldId id="297" r:id="rId34"/>
    <p:sldId id="298" r:id="rId35"/>
    <p:sldId id="267" r:id="rId36"/>
    <p:sldId id="269" r:id="rId37"/>
    <p:sldId id="270" r:id="rId38"/>
    <p:sldId id="271" r:id="rId39"/>
    <p:sldId id="275" r:id="rId40"/>
    <p:sldId id="283" r:id="rId41"/>
    <p:sldId id="268" r:id="rId42"/>
    <p:sldId id="273" r:id="rId43"/>
    <p:sldId id="274" r:id="rId44"/>
    <p:sldId id="276" r:id="rId45"/>
    <p:sldId id="277" r:id="rId46"/>
    <p:sldId id="278" r:id="rId47"/>
    <p:sldId id="279" r:id="rId48"/>
    <p:sldId id="280" r:id="rId49"/>
    <p:sldId id="282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88" autoAdjust="0"/>
    <p:restoredTop sz="94625" autoAdjust="0"/>
  </p:normalViewPr>
  <p:slideViewPr>
    <p:cSldViewPr>
      <p:cViewPr varScale="1">
        <p:scale>
          <a:sx n="65" d="100"/>
          <a:sy n="65" d="100"/>
        </p:scale>
        <p:origin x="78" y="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9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962526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3462339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200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2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1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1" y="-26987"/>
            <a:ext cx="9150351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C:\Users\1\Desktop\логотип.png"/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5" y="160339"/>
            <a:ext cx="13684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267146A-BE3E-46BC-97C1-9337185ADC4A}" type="slidenum">
              <a:rPr lang="ru-RU" altLang="ru-RU">
                <a:solidFill>
                  <a:srgbClr val="898989"/>
                </a:solidFill>
              </a:rPr>
              <a:pPr/>
              <a:t>1</a:t>
            </a:fld>
            <a:endParaRPr lang="ru-RU" altLang="ru-RU" dirty="0">
              <a:solidFill>
                <a:srgbClr val="898989"/>
              </a:solidFill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2579688" y="469900"/>
            <a:ext cx="4546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C00000"/>
                </a:solidFill>
                <a:latin typeface="Cambria" pitchFamily="18" charset="0"/>
              </a:rPr>
              <a:t>Лекция</a:t>
            </a:r>
          </a:p>
          <a:p>
            <a:pPr algn="ctr" eaLnBrk="1" hangingPunct="1"/>
            <a:r>
              <a:rPr lang="ru-RU" altLang="ru-RU" sz="1600" b="1" dirty="0">
                <a:latin typeface="Cambria" pitchFamily="18" charset="0"/>
              </a:rPr>
              <a:t>по модулю </a:t>
            </a:r>
            <a:r>
              <a:rPr lang="ru-RU" altLang="ru-RU" sz="1600" b="1" dirty="0" smtClean="0">
                <a:latin typeface="Cambria" pitchFamily="18" charset="0"/>
              </a:rPr>
              <a:t>«Челюстно-лицевое протезирование»</a:t>
            </a:r>
          </a:p>
          <a:p>
            <a:pPr algn="ctr" eaLnBrk="1" hangingPunct="1"/>
            <a:r>
              <a:rPr lang="ru-RU" altLang="ru-RU" sz="1600" b="1" dirty="0" smtClean="0">
                <a:latin typeface="Cambria" pitchFamily="18" charset="0"/>
              </a:rPr>
              <a:t>учебной </a:t>
            </a:r>
            <a:r>
              <a:rPr lang="ru-RU" altLang="ru-RU" sz="1600" b="1" dirty="0">
                <a:latin typeface="Cambria" pitchFamily="18" charset="0"/>
              </a:rPr>
              <a:t>дисциплины «Стоматология»</a:t>
            </a:r>
          </a:p>
        </p:txBody>
      </p:sp>
      <p:sp>
        <p:nvSpPr>
          <p:cNvPr id="3078" name="Подзаголовок 2"/>
          <p:cNvSpPr txBox="1">
            <a:spLocks/>
          </p:cNvSpPr>
          <p:nvPr/>
        </p:nvSpPr>
        <p:spPr bwMode="auto">
          <a:xfrm>
            <a:off x="3276600" y="1789114"/>
            <a:ext cx="5867400" cy="279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 b="1" dirty="0">
                <a:solidFill>
                  <a:schemeClr val="bg1"/>
                </a:solidFill>
                <a:latin typeface="Cambria" pitchFamily="18" charset="0"/>
              </a:rPr>
              <a:t>Тема:</a:t>
            </a:r>
            <a:r>
              <a:rPr lang="ru-RU" altLang="ru-RU" sz="2000" b="1" dirty="0">
                <a:solidFill>
                  <a:schemeClr val="bg1"/>
                </a:solidFill>
                <a:latin typeface="Cambria" pitchFamily="18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  <a:t>«История становления, современное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  <a:t>состояние  и перспективы развития челюстно-лицевого протезирования. Особенности ортопедического лечения больных с травмами и посттравматическими дефектами челюстно-лицевой области»</a:t>
            </a:r>
            <a:endParaRPr lang="ru-RU" altLang="ru-RU" sz="2400" dirty="0">
              <a:solidFill>
                <a:schemeClr val="bg1"/>
              </a:solidFill>
              <a:latin typeface="Cambria" pitchFamily="18" charset="0"/>
              <a:ea typeface="Cambria" pitchFamily="18" charset="0"/>
              <a:cs typeface="Cambria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ru-RU" altLang="ru-RU" sz="2800" b="1" dirty="0">
              <a:solidFill>
                <a:schemeClr val="bg1"/>
              </a:solidFill>
              <a:latin typeface="Cambria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ru-RU" altLang="ru-RU" sz="3200" b="1" dirty="0">
              <a:solidFill>
                <a:schemeClr val="bg1"/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32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1863" y="4531238"/>
            <a:ext cx="5678488" cy="3139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3080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-26987"/>
            <a:ext cx="2000251" cy="145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8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4941168"/>
            <a:ext cx="7924800" cy="1143000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 </a:t>
            </a:r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линия перелома проходит в горизонтальном направлении над альвеолярным отростком. При этом виде перелома происходит обрыв альвеолярного отростка вместе с частью тела челюсти и твердым небом.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 </a:t>
            </a:r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(II)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линия перелома проходит через переносицу и медиальный край обеих глазниц, нижнеглазничную щель и скуловые отростки, затем через крыловидные отростки основной кости и носовую перегородку, т.е. происходит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отлом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всей верхней челюсти.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 </a:t>
            </a:r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(III)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линия перелома проходит через переносицу, медиальные стенки глазницы, нижнеглазничную щель, латеральные стенки глазницы, скуловые дуги и крыловидные отростки основной кости. При этом виде перелома происходит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отлом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верхней челюсти вместе со скуловыми костями.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23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924800" cy="1143000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Огнестрельные Ранения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268761"/>
            <a:ext cx="7924800" cy="48348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гнестрельные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ранения подразделяются по их локализации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на повреждение верхнего отдела лица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нижнего отдела лица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смешанные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повреждения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лечения переломов является правильная репозиция отломков, надежная фиксация и последующее восстановление функций жевательного аппарата (в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речевой). Лечение переломов может осуществляться хирургическими методами, ортопедическими и сочетанными.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методы аппаратурного лечения являются ортопедическими.</a:t>
            </a:r>
          </a:p>
          <a:p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238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028344"/>
            <a:ext cx="8280920" cy="5332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Главными отличительными чертами огнестрельных переломов являются наличие раны, повреждения костей на месте действия ранящего снаряда (вне зависимости от “слабых мест”);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оскольчатый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перелома, быстро изменяющиеся клинические признаки с момента ранения до поступления раненых в специализированные лечебные учреждения. В своем большинстве огнестрельные переломы являются более тяжелыми, чем неогнестрельные. По этой причине в условиях военного времени, особенно на передовых этапах эвакуации, главное внимание должно быть уделено определению степени опасности ранения для жизни, срочности оказания помощи, обеспечению транспортабельности пострадавшего с учетом его общего состояния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1444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43841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ортопедической точки зрения огнестрельные ранения подразделяются по их локализации: а) на повреждение верхнего отдела лица, б) нижнего отдела лица и в) смешанные повреждения.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лечения переломов является правильная репозиция отломков, надежная фиксация и последующее восстановление функций жевательного аппарата (в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речевой). Лечение переломов может осуществляться хирургическими методами, ортопедическими и сочетанными.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методы аппаратурного лечения являются ортопедическими.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04804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24800" cy="1143000"/>
          </a:xfrm>
        </p:spPr>
        <p:txBody>
          <a:bodyPr/>
          <a:lstStyle/>
          <a:p>
            <a:pPr algn="ctr"/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огнестрельных переломов верхней челюсти.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перелом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алвеолярного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отростка; б) суборбитальные переломы;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суббазальные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переломы; г) переломы отдельных костей лицевого скелета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8" y="2060849"/>
            <a:ext cx="763284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171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и локализация огнестрельных переломов нижней челюсти.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05678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125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24800" cy="980728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сросшиеся переломы. Этиология, Клиника, лечение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052736"/>
            <a:ext cx="7924800" cy="41148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 сросшиеся переломы являются следствием травматического повреждения челюстей. Причинами их могут быть: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несвоевременное оказание специализированной помощи;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длительное использование временных лигатурных шин;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неправильная репозиция отломков;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недостаточная фиксация или раннее снятие фиксирующего аппарата.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Неправильно сросшиеся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отломки могут быть смещены по вертикали или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трансверзали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Лечение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подобных больных, прежде всего, направлено на восстановление анатомической целостности челюстей, установление отломков в правильном прикусе, устранение ограничения открывания рта, восстановление функции жевания и речи.</a:t>
            </a:r>
          </a:p>
        </p:txBody>
      </p:sp>
    </p:spTree>
    <p:extLst>
      <p:ext uri="{BB962C8B-B14F-4D97-AF65-F5344CB8AC3E}">
        <p14:creationId xmlns:p14="http://schemas.microsoft.com/office/powerpoint/2010/main" val="2584371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404664"/>
            <a:ext cx="7885113" cy="2160240"/>
          </a:xfrm>
        </p:spPr>
        <p:txBody>
          <a:bodyPr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 хирургические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ортопедические и комплексные методы лечения неправильно сросшихся переломов. Наиболее радикальным является хирургический, заключающийся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рефрактуре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(т.е. искусственном нарушении целостности кости по линии бывшего перелома) и установлении отломков в правильном прикусе.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87824" y="5134744"/>
            <a:ext cx="3312368" cy="11025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Репонирующий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 аппарат </a:t>
            </a:r>
            <a:r>
              <a:rPr lang="ru-RU" dirty="0" err="1">
                <a:solidFill>
                  <a:schemeClr val="tx1"/>
                </a:solidFill>
              </a:rPr>
              <a:t>Бруна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64904"/>
            <a:ext cx="3312368" cy="256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641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696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340769"/>
            <a:ext cx="7924800" cy="4248472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небольших смещениях отломков по вертикали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трансверзали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отмечается незначительное нарушение множественного контакта между зубами. В этих случаях исправления деформации прикуса достигают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сошлифовыванием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зубов или применением несъемных протезов (коронок, мостовидных протезов, металлических и пластмассовых капп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значительных смещениях отломков нижней челюсти в горизонтальном направлении (внутрь) челюсть резко сужается и зубы неправильно смыкаются с зубами верхней челюсти. Такое взаимоотношение между бугорками боковых зубов затрудняет процесс дробления и пережевывания пищи. В таких случаях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межокклюзионные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взаимоотношения между зубами верхней и нижней челюсти восстанавливают путем изготовления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зубонадесневой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пластинки с двойным рядом зубов в боковых участках.</a:t>
            </a:r>
          </a:p>
        </p:txBody>
      </p:sp>
    </p:spTree>
    <p:extLst>
      <p:ext uri="{BB962C8B-B14F-4D97-AF65-F5344CB8AC3E}">
        <p14:creationId xmlns:p14="http://schemas.microsoft.com/office/powerpoint/2010/main" val="111922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5"/>
            <a:ext cx="7996808" cy="4887416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Контрольные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Челюстно-лицевая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ортопедия. Цели, задачи.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Принципы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 лечения огнестрельных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неогнестрельных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переломов.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Классификация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сложных челюстно-лицевых аппаратов.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Методика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 при тугоподвижных отломков челюстей.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Неправильно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сросшиеся переломы. Этиология, клиника; лечение.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Ложный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сустав. Этиология. Клиника; особенности ортопедического лечения.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Контрактуры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челюстей. Этиология. Клиника, профилактика и методы лечения.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Микростомия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Этиология. Клиника. Лечение;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862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36712"/>
            <a:ext cx="7924800" cy="4752528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Ложный сустав. Этиология. Клиника. Особенности ортопедического лечения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образования ложного сустава могут быть общие и местные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общим относятся заболевания: туберкулез, сифилис, болезни обмена, дистрофия, авитаминоз, заболевания желез внутренней секреции, сердечно-сосудистой системы и т.д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местным факторам относятся: несвоевременная или недостаточная иммобилизация отломков челюсти, переломов челюсти с дефектом костной ткани, попадание между отломками мягких тканей (слизистой или мышц), остеомиелит челюсти</a:t>
            </a:r>
          </a:p>
        </p:txBody>
      </p:sp>
    </p:spTree>
    <p:extLst>
      <p:ext uri="{BB962C8B-B14F-4D97-AF65-F5344CB8AC3E}">
        <p14:creationId xmlns:p14="http://schemas.microsoft.com/office/powerpoint/2010/main" val="1218428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792480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образования ложного сустава в свое время был раскрыт Б.Н.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Быниным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основе морфологических исследований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Бынин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установил, что процесс срастания костных отломков челюсти, в отличие от срастания трубчатых костей, проходит только две стадии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фибробластическую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остеобластическую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минуя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хондробластическую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т.е. хрящевую. Таким образом, при задержке какой-либо из стадий развития костной мозоли на челюсти, процесс останавливается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фибробластическом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срастании отломков, не переходя в хрящевую, что ведет к подвижности отломков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Радикальным и единственным лечением ложного сустава является хирургическое – путем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остеопластики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(непрерывность кости восстанавливается костной пластинкой, после чего следует зубное протезирование). Многие больные по ряду причин не могут или не желают подвергаться хирургическим вмешательствам, но нуждаются в зубном протезировании. Протезирование при ложном суставе имеет свои особенности. Зубной протез, независимо от фиксации (т.е. съемный или несъемный), на месте ложного сустава должен иметь подвижное соединение (лучше шарнирное) (рис. 42).</a:t>
            </a:r>
          </a:p>
        </p:txBody>
      </p:sp>
    </p:spTree>
    <p:extLst>
      <p:ext uri="{BB962C8B-B14F-4D97-AF65-F5344CB8AC3E}">
        <p14:creationId xmlns:p14="http://schemas.microsoft.com/office/powerpoint/2010/main" val="2311550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1179512"/>
            <a:ext cx="5040560" cy="986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063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692696"/>
            <a:ext cx="8640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А.Я.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Катц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объяснял это тем, что при открывании рта отломки все равно смещаются, при закрывании отломки совершают обратное перемещение и занимают первоначальное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Опорные зубы при этом вывихиваются, или происходят структурные изменения в металле, его “усталость” и тело мостовидного протеза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ломается.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ликвидации этих осложнений И.М.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Оксман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предложил применять не монолитные, а шарнирные мостовидные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протезы.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Вайнштейн вместо шарнира предлагает вварить пружину, Е.И. Гаврилов проволочный шарнир.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901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4800" cy="1143000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УI1. Контрактуры челюстей. Этиология. Клиника. Профилактика и методы лечения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412776"/>
            <a:ext cx="79248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Контрактура - это ограничение или отсутствие движений нижней челюсти. Различают суставные и внесуставные контрактуры.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Суставные (или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артрогенные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обусловлены внутрисуставными изменениями, ведущими к неподвижности в суставе, т.е. анкилозу. Они не подлежат консервативному лечению. Внесуставные контрактуры делятся на рубцовые и рефлекторно-мышечные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Рубцовые контрактуры связаны с рубцеванием мягких тканей, механически препятствующих движениям нижней челюсти, поэтому они могут быть названы механическими. В зависимости от характера рубцовой ткани различают миогенную,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дерматогенную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смешанные и т.д. контрактуры. Внесуставные рубцовые контрактуры по степени раскрывания рта делятся на тяжелые (раскрывание рта до 1 см), средние (на 1-2 см), легкие (на 2-3 см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663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764704"/>
            <a:ext cx="7924800" cy="49502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Рефлекторно-мышечные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контрактуры возникают рефлекторно вследствие воздействия раздражителя на рецепторный аппарат, что приводит к мышечной гипертонии.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Рубцовые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контрактуры могут возникать вследствие: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а) неправильной первичной обработки ран (на края раны мягких тканей не накладывались первичные или вторичные швы);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б) длительной межчелюстной фиксации отломков челюсти (2 недели);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в) несвоевременного применения лечебной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гимнастики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рубцовых контрактур в основном сводится к предупреждению развития грубых рубцов, вызывающих функциональные нарушения. Это достигается своевременной обработкой раны, максимальным сближением краев раны, ранней иммобилизацией отломков челюсти, применением лечебной гимнастики.</a:t>
            </a:r>
          </a:p>
        </p:txBody>
      </p:sp>
    </p:spTree>
    <p:extLst>
      <p:ext uri="{BB962C8B-B14F-4D97-AF65-F5344CB8AC3E}">
        <p14:creationId xmlns:p14="http://schemas.microsoft.com/office/powerpoint/2010/main" val="3069152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Лечение контрактуры челюстей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105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764704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Аппараты для лечения контрактуры челюстей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построены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принципе одномоментного действия на всю зубную дугу, на принципе активных и пассивных движений нижней челюсти.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такой аппарат был предложен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Дарсисаком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аппарат индивидуального пользования, т.е. изготовляется он по слепкам челюсти, в чем его неудобство, т.к. при ограниченном открывании рта снять оттиск трудно. И.М.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Оксман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модифицировал аппарат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Дарсисака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сделав его стандартным. А.А.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Лимберг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также предложил аппарат стандартного типа - качающиеся ложки. К.С.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Ядрова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предложила весьма простой конструкции два аппарата из дерева, также стандартного типа. Максимально сближенные ложки или дощечки вводятся в полость рта, а затем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внеротовые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 аппарата разводятся (аппараты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Лимберга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Ядровой) или сближаются резиновой тягой (аппараты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Дарсисака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Оксмана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нижняя челюсть пассивно отодвигается от верхней (пассивное открывание рта). Закрывание рта производит сам больной с аппаратом во рту, но без участия аппарата (активное движение нижней челюсти)</a:t>
            </a:r>
          </a:p>
        </p:txBody>
      </p:sp>
    </p:spTree>
    <p:extLst>
      <p:ext uri="{BB962C8B-B14F-4D97-AF65-F5344CB8AC3E}">
        <p14:creationId xmlns:p14="http://schemas.microsoft.com/office/powerpoint/2010/main" val="4178223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582341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Механотерапию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следует проводить после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физиопроцедур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Ее можно применять и для растягивания углов рта, рубцов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приротовой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области, приводящих 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микростоме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Лечебная гимнастика вместе с массажем, механотерапией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физиолечением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восстанавливает функцию периферической нервной системы, способствует улучшению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 кровообращения в тканях поврежденного органа, благодаря чему рубцовая ткань становится более мягкой, эластичной, растяжимой. Таким образом функция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 восстанавливается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62484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22840" cy="11430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V111.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Микростомия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Этиология. Клиника. Лечение.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Микростомия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сужение ротовой щели, относится к тяжелым последствиям челюстно-лицевой травмы. Она может возникнуть после ранения тканей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приротовой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области, после операций (особенно в области переднего участка нижней челюсти опухоль или остеомиелит), после ожога лица или системной склеродермии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Ротовая щель бывает сужена до 3 см. При этом ткани ротовой щели теряют эластичность, углы нередко бывают стянуты мощными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келлоидными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рубцами. Как правило, в таких случаях пластические операции мало помогают. Рубцы дают рецидивы.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Микростома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остается. Протезирование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микростоме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иногда бывает очень затруднительно из-за суженной ротовой щели, а также из-за распространения рубцов на слизистую протезного ложа или сочетания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микростомии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дефектами альвеолярного отростка, или вторичной деформации зубного ряда под действием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келлоидных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рубцов.</a:t>
            </a:r>
          </a:p>
        </p:txBody>
      </p:sp>
    </p:spTree>
    <p:extLst>
      <p:ext uri="{BB962C8B-B14F-4D97-AF65-F5344CB8AC3E}">
        <p14:creationId xmlns:p14="http://schemas.microsoft.com/office/powerpoint/2010/main" val="2349915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1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 1889 г., когда Клод Мартен впервые дал описание конструкций протезов для замещения дефектов верхней и нижней челюсти и методики непосредственного протезирования после резекции верхней челюсти, челюстно-лицевую ортопедию можно считать окончательно сформировавшейся специальностью, являющейся самостоятельным разделом ортопедической стоматологии.</a:t>
            </a:r>
          </a:p>
        </p:txBody>
      </p:sp>
      <p:pic>
        <p:nvPicPr>
          <p:cNvPr id="19" name="Объект 1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0849"/>
            <a:ext cx="2952328" cy="3384376"/>
          </a:xfr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r>
              <a:rPr lang="ru-RU" dirty="0" smtClean="0"/>
              <a:t>Немного истории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609600" y="1340769"/>
            <a:ext cx="3733800" cy="86409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Первый протез для закрытия дефекта неба описан </a:t>
            </a:r>
            <a:r>
              <a:rPr lang="ru-RU" dirty="0" err="1">
                <a:solidFill>
                  <a:schemeClr val="tx1"/>
                </a:solidFill>
              </a:rPr>
              <a:t>Амбруазом</a:t>
            </a:r>
            <a:r>
              <a:rPr lang="ru-RU" dirty="0">
                <a:solidFill>
                  <a:schemeClr val="tx1"/>
                </a:solidFill>
              </a:rPr>
              <a:t> Паре (1575)</a:t>
            </a:r>
          </a:p>
          <a:p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3"/>
          </p:nvPr>
        </p:nvSpPr>
        <p:spPr>
          <a:xfrm>
            <a:off x="4499992" y="1124745"/>
            <a:ext cx="3949824" cy="790699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1880 г. </a:t>
            </a:r>
            <a:r>
              <a:rPr lang="ru-RU" sz="1600" dirty="0" err="1">
                <a:solidFill>
                  <a:schemeClr val="tx1"/>
                </a:solidFill>
              </a:rPr>
              <a:t>Кингслей</a:t>
            </a:r>
            <a:r>
              <a:rPr lang="ru-RU" sz="1600" dirty="0">
                <a:solidFill>
                  <a:schemeClr val="tx1"/>
                </a:solidFill>
              </a:rPr>
              <a:t> были предложены протезы для замещения дефектов неба, носа и орбиты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06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7" y="5358012"/>
            <a:ext cx="7885113" cy="1499989"/>
          </a:xfrm>
        </p:spPr>
        <p:txBody>
          <a:bodyPr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Разборный протез.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детали протеза; б) протез в собранном виде, видна вестибулярная часть;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протез на модели, видна оральная часть.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395537" y="188640"/>
            <a:ext cx="7885113" cy="28164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Складной протез состоит из двух боковых частей, соединяющихся при помощи шарнира и фронтальной части. В полости рта он раздвигается, устанавливается на челюсти и укрепляется фронтальной частью. Последняя представляет собой передние зубы, базис и штифты, которые попадают в трубки, расположенные в толще половины протеза.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Разборные протезы состоят из отдельных частей  (рис. 45). В полости рта их составляют и скрепляют в единое целое при помощи штифтов и трубок. Можно делать обычный протез, но для облегчения введения и выведения его изо рта через суженную ротовую щель следует сузить зубную дугу протеза, применяя при этом телескопическую систему крепления, как наиболее надежную.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44958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298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4"/>
            <a:ext cx="9150351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" descr="C:\Users\1\Desktop\логотип.png"/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2" y="44451"/>
            <a:ext cx="1368425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3563939" y="1860550"/>
            <a:ext cx="53292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chemeClr val="bg1"/>
                </a:solidFill>
                <a:latin typeface="Cambria" pitchFamily="18" charset="0"/>
              </a:rPr>
              <a:t>Благодарю за внимание!</a:t>
            </a:r>
            <a:endParaRPr lang="ru-RU" altLang="ru-RU" sz="3600" b="1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8DAC9A9-B2EE-4C25-B3F0-668A0274C24B}" type="slidenum">
              <a:rPr lang="ru-RU" altLang="ru-RU">
                <a:solidFill>
                  <a:srgbClr val="898989"/>
                </a:solidFill>
              </a:rPr>
              <a:pPr/>
              <a:t>31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32774" name="Rectangle 3"/>
          <p:cNvSpPr>
            <a:spLocks noChangeArrowheads="1"/>
          </p:cNvSpPr>
          <p:nvPr/>
        </p:nvSpPr>
        <p:spPr bwMode="auto">
          <a:xfrm>
            <a:off x="2843214" y="-43775"/>
            <a:ext cx="6192837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latin typeface="Cambria" pitchFamily="18" charset="0"/>
                <a:cs typeface="Times New Roman" pitchFamily="18" charset="0"/>
              </a:rPr>
              <a:t>ФЕДЕРАЛЬНОЕ ГОСУДАРСТВЕННОЕ БЮДЖЕТНОЕ </a:t>
            </a:r>
          </a:p>
          <a:p>
            <a:pPr algn="ctr" eaLnBrk="1" hangingPunct="1"/>
            <a:r>
              <a:rPr lang="ru-RU" altLang="ru-RU" sz="1400" b="1">
                <a:latin typeface="Cambria" pitchFamily="18" charset="0"/>
                <a:cs typeface="Times New Roman" pitchFamily="18" charset="0"/>
              </a:rPr>
              <a:t>ОБРАЗОВАТЕЛЬНОЕ УЧРЕЖДЕНИЕ  </a:t>
            </a:r>
            <a:br>
              <a:rPr lang="ru-RU" altLang="ru-RU" sz="1400" b="1">
                <a:latin typeface="Cambria" pitchFamily="18" charset="0"/>
                <a:cs typeface="Times New Roman" pitchFamily="18" charset="0"/>
              </a:rPr>
            </a:br>
            <a:r>
              <a:rPr lang="ru-RU" altLang="ru-RU" sz="1400" b="1">
                <a:latin typeface="Cambria" pitchFamily="18" charset="0"/>
                <a:cs typeface="Times New Roman" pitchFamily="18" charset="0"/>
              </a:rPr>
              <a:t>ВЫСШЕГО ОБРАЗОВАНИЯ</a:t>
            </a:r>
          </a:p>
          <a:p>
            <a:pPr algn="ctr" eaLnBrk="1" hangingPunct="1"/>
            <a:endParaRPr lang="ru-RU" altLang="ru-RU" sz="1400" b="1">
              <a:latin typeface="Cambria" pitchFamily="18" charset="0"/>
            </a:endParaRPr>
          </a:p>
          <a:p>
            <a:pPr algn="ctr"/>
            <a:r>
              <a:rPr lang="ru-RU" altLang="ru-RU" sz="14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КУБАНСКИЙ ГОСУДАРСТВЕННЫЙ МЕДИЦИНСКИЙ УНИВЕРСИТЕТ</a:t>
            </a:r>
          </a:p>
          <a:p>
            <a:pPr algn="ctr"/>
            <a:endParaRPr lang="ru-RU" altLang="ru-RU" sz="1400" b="1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r>
              <a:rPr lang="ru-RU" altLang="ru-RU" sz="1400" b="1">
                <a:latin typeface="Cambria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  <a:endParaRPr lang="ru-RU" altLang="ru-RU" sz="1400" b="1">
              <a:latin typeface="Cambria" pitchFamily="18" charset="0"/>
            </a:endParaRPr>
          </a:p>
        </p:txBody>
      </p:sp>
      <p:pic>
        <p:nvPicPr>
          <p:cNvPr id="32775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4192589"/>
            <a:ext cx="1998663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9882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426896" cy="1354162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826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4800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692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7924800" cy="1152128"/>
          </a:xfrm>
        </p:spPr>
        <p:txBody>
          <a:bodyPr/>
          <a:lstStyle/>
          <a:p>
            <a:pPr algn="ctr"/>
            <a:r>
              <a:rPr lang="en-US" dirty="0"/>
              <a:t>III</a:t>
            </a:r>
            <a:r>
              <a:rPr lang="ru-RU" dirty="0"/>
              <a:t>. Классификация сложных челюстно-лицевых аппаратов.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2400" b="1" dirty="0" err="1"/>
              <a:t>Иммобилизирующие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       -</a:t>
            </a:r>
            <a:r>
              <a:rPr lang="ru-RU" sz="2400" dirty="0" err="1" smtClean="0"/>
              <a:t>Репонирующие</a:t>
            </a:r>
            <a:r>
              <a:rPr lang="ru-RU" sz="2400" dirty="0" smtClean="0"/>
              <a:t> </a:t>
            </a:r>
            <a:r>
              <a:rPr lang="ru-RU" sz="2400" dirty="0"/>
              <a:t>(исправляющие)                                          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       -Фиксирующие</a:t>
            </a:r>
            <a:endParaRPr lang="ru-RU" sz="2400" dirty="0"/>
          </a:p>
          <a:p>
            <a:r>
              <a:rPr lang="ru-RU" sz="2400" b="1" dirty="0"/>
              <a:t>Направляющие</a:t>
            </a:r>
            <a:r>
              <a:rPr lang="ru-RU" sz="2400" dirty="0"/>
              <a:t> (</a:t>
            </a:r>
            <a:r>
              <a:rPr lang="ru-RU" sz="2400" dirty="0" err="1"/>
              <a:t>коррегирующие</a:t>
            </a:r>
            <a:r>
              <a:rPr lang="ru-RU" sz="2400" dirty="0"/>
              <a:t>)</a:t>
            </a:r>
          </a:p>
          <a:p>
            <a:r>
              <a:rPr lang="ru-RU" sz="2400" b="1" dirty="0" smtClean="0"/>
              <a:t>Резекционные</a:t>
            </a:r>
            <a:r>
              <a:rPr lang="ru-RU" sz="2400" dirty="0" smtClean="0"/>
              <a:t> </a:t>
            </a:r>
            <a:r>
              <a:rPr lang="ru-RU" sz="2400" dirty="0"/>
              <a:t>(замещающие)</a:t>
            </a:r>
          </a:p>
          <a:p>
            <a:r>
              <a:rPr lang="ru-RU" sz="2400" b="1" dirty="0"/>
              <a:t>Комбинированные</a:t>
            </a:r>
            <a:endParaRPr lang="ru-RU" sz="2400" dirty="0"/>
          </a:p>
          <a:p>
            <a:r>
              <a:rPr lang="ru-RU" sz="2400" b="1" dirty="0"/>
              <a:t>Протезы при дефектах челюстей и лица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5078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404664"/>
            <a:ext cx="7924800" cy="5310336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По месту фиксации:</a:t>
            </a:r>
            <a:endParaRPr lang="ru-RU" sz="2400" dirty="0"/>
          </a:p>
          <a:p>
            <a:r>
              <a:rPr lang="ru-RU" sz="2000" i="1" dirty="0" err="1"/>
              <a:t>Внутриротовые</a:t>
            </a:r>
            <a:r>
              <a:rPr lang="ru-RU" sz="2000" i="1" dirty="0"/>
              <a:t> (</a:t>
            </a:r>
            <a:r>
              <a:rPr lang="ru-RU" sz="2000" dirty="0"/>
              <a:t>одно-челюстные, </a:t>
            </a:r>
            <a:r>
              <a:rPr lang="ru-RU" sz="2000" dirty="0" err="1"/>
              <a:t>двучелюстные</a:t>
            </a:r>
            <a:r>
              <a:rPr lang="ru-RU" sz="2000" dirty="0"/>
              <a:t>, межчелюстные</a:t>
            </a:r>
            <a:r>
              <a:rPr lang="ru-RU" sz="2000" i="1" dirty="0"/>
              <a:t>)</a:t>
            </a:r>
          </a:p>
          <a:p>
            <a:r>
              <a:rPr lang="ru-RU" sz="2000" b="1" i="1" dirty="0" err="1"/>
              <a:t>Внеротовые</a:t>
            </a:r>
            <a:endParaRPr lang="ru-RU" sz="2000" b="1" i="1" dirty="0"/>
          </a:p>
          <a:p>
            <a:r>
              <a:rPr lang="ru-RU" sz="2000" i="1" dirty="0"/>
              <a:t>Внутри-</a:t>
            </a:r>
            <a:r>
              <a:rPr lang="ru-RU" sz="2000" i="1" dirty="0" err="1"/>
              <a:t>внеротовые</a:t>
            </a:r>
            <a:r>
              <a:rPr lang="ru-RU" sz="2000" i="1" dirty="0"/>
              <a:t> </a:t>
            </a:r>
            <a:r>
              <a:rPr lang="ru-RU" sz="2000" dirty="0"/>
              <a:t>(верхнечелюстные, нижнечелюстные)</a:t>
            </a:r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sz="2400" b="1" dirty="0"/>
              <a:t>По лечебному назначению:</a:t>
            </a:r>
            <a:endParaRPr lang="ru-RU" sz="2400" dirty="0"/>
          </a:p>
          <a:p>
            <a:r>
              <a:rPr lang="ru-RU" sz="2000" i="1" dirty="0"/>
              <a:t>Основные</a:t>
            </a:r>
            <a:r>
              <a:rPr lang="ru-RU" sz="2000" dirty="0"/>
              <a:t> (имеющие самостоятельное лечебное значение: фиксирующие, исправляющие и т.д.)</a:t>
            </a:r>
          </a:p>
          <a:p>
            <a:r>
              <a:rPr lang="ru-RU" sz="2000" i="1" dirty="0"/>
              <a:t>Вспомогательные</a:t>
            </a:r>
            <a:r>
              <a:rPr lang="ru-RU" sz="2000" dirty="0"/>
              <a:t> (служащие для успешного выполнения </a:t>
            </a:r>
            <a:r>
              <a:rPr lang="ru-RU" sz="2000" dirty="0" err="1"/>
              <a:t>кожнопласти-ческих</a:t>
            </a:r>
            <a:r>
              <a:rPr lang="ru-RU" sz="2000" dirty="0"/>
              <a:t> или костнопластических операций)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124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09600" y="332656"/>
            <a:ext cx="7924800" cy="5382344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По конструкции</a:t>
            </a:r>
            <a:r>
              <a:rPr lang="ru-RU" sz="2400" b="1" dirty="0" smtClean="0"/>
              <a:t>:</a:t>
            </a:r>
          </a:p>
          <a:p>
            <a:r>
              <a:rPr lang="ru-RU" sz="2000" b="1" dirty="0" smtClean="0"/>
              <a:t>Стандартные</a:t>
            </a:r>
            <a:r>
              <a:rPr lang="ru-RU" sz="2000" dirty="0" smtClean="0"/>
              <a:t>                                       </a:t>
            </a:r>
          </a:p>
          <a:p>
            <a:r>
              <a:rPr lang="ru-RU" sz="2000" dirty="0" smtClean="0"/>
              <a:t>-Индивидуальные </a:t>
            </a:r>
            <a:r>
              <a:rPr lang="ru-RU" sz="2000" dirty="0"/>
              <a:t>(простые и сложные)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 smtClean="0"/>
          </a:p>
          <a:p>
            <a:pPr marL="0" indent="0">
              <a:buNone/>
            </a:pPr>
            <a:r>
              <a:rPr lang="ru-RU" sz="2400" b="1" dirty="0"/>
              <a:t>По способу изготовления:</a:t>
            </a:r>
            <a:endParaRPr lang="ru-RU" sz="2400" dirty="0"/>
          </a:p>
          <a:p>
            <a:r>
              <a:rPr lang="ru-RU" sz="2000" dirty="0"/>
              <a:t>Лабораторного изготовления                           </a:t>
            </a:r>
            <a:endParaRPr lang="ru-RU" sz="2000" dirty="0" smtClean="0"/>
          </a:p>
          <a:p>
            <a:r>
              <a:rPr lang="ru-RU" sz="2000" dirty="0" smtClean="0"/>
              <a:t>Внелабораторного </a:t>
            </a:r>
            <a:r>
              <a:rPr lang="ru-RU" sz="2000" dirty="0"/>
              <a:t>изготовления</a:t>
            </a:r>
          </a:p>
          <a:p>
            <a:pPr marL="0" indent="0">
              <a:buNone/>
            </a:pPr>
            <a:r>
              <a:rPr lang="ru-RU" sz="2400" b="1" dirty="0"/>
              <a:t>По материалам:</a:t>
            </a:r>
            <a:endParaRPr lang="ru-RU" sz="2400" dirty="0"/>
          </a:p>
          <a:p>
            <a:r>
              <a:rPr lang="ru-RU" sz="2000" dirty="0"/>
              <a:t>Пластмассовые                    </a:t>
            </a:r>
            <a:endParaRPr lang="ru-RU" sz="2000" dirty="0" smtClean="0"/>
          </a:p>
          <a:p>
            <a:r>
              <a:rPr lang="ru-RU" sz="2000" dirty="0" smtClean="0"/>
              <a:t>Металлические                           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Комбинированные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5825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290457"/>
            <a:ext cx="7924800" cy="5424544"/>
          </a:xfrm>
        </p:spPr>
        <p:txBody>
          <a:bodyPr/>
          <a:lstStyle/>
          <a:p>
            <a:r>
              <a:rPr lang="ru-RU" sz="2400" i="1" dirty="0" err="1"/>
              <a:t>Иммобилизирующие</a:t>
            </a:r>
            <a:r>
              <a:rPr lang="ru-RU" sz="2400" i="1" dirty="0"/>
              <a:t> аппараты применяют при лечении тяжелых переломов челюстей, недостаточном количестве или отсутствии зубов на отломках. К ним относятся</a:t>
            </a:r>
            <a:r>
              <a:rPr lang="ru-RU" sz="2400" i="1" dirty="0" smtClean="0"/>
              <a:t>:</a:t>
            </a:r>
          </a:p>
          <a:p>
            <a:endParaRPr lang="ru-RU" sz="2000" dirty="0"/>
          </a:p>
          <a:p>
            <a:r>
              <a:rPr lang="ru-RU" sz="2000" dirty="0"/>
              <a:t>а) 	шины из проволоки (</a:t>
            </a:r>
            <a:r>
              <a:rPr lang="ru-RU" sz="2000" dirty="0" err="1"/>
              <a:t>Тигирштедта</a:t>
            </a:r>
            <a:r>
              <a:rPr lang="ru-RU" sz="2000" dirty="0"/>
              <a:t>, </a:t>
            </a:r>
            <a:r>
              <a:rPr lang="ru-RU" sz="2000" dirty="0" err="1"/>
              <a:t>Баронова</a:t>
            </a:r>
            <a:r>
              <a:rPr lang="ru-RU" sz="2000" dirty="0"/>
              <a:t>, Айви, </a:t>
            </a:r>
            <a:r>
              <a:rPr lang="ru-RU" sz="2000" dirty="0" err="1"/>
              <a:t>Вильга</a:t>
            </a:r>
            <a:r>
              <a:rPr lang="ru-RU" sz="2000" dirty="0"/>
              <a:t>, </a:t>
            </a:r>
            <a:r>
              <a:rPr lang="ru-RU" sz="2000" dirty="0" err="1"/>
              <a:t>Гейкина</a:t>
            </a:r>
            <a:r>
              <a:rPr lang="ru-RU" sz="2000" dirty="0"/>
              <a:t>, Васильева, Степанова, Попудренко) (рис. 29, 30);</a:t>
            </a:r>
          </a:p>
          <a:p>
            <a:r>
              <a:rPr lang="ru-RU" sz="2000" dirty="0"/>
              <a:t>б)   шины на кольцах, коронках (с крючками для вытяжения отломков);</a:t>
            </a:r>
          </a:p>
          <a:p>
            <a:r>
              <a:rPr lang="ru-RU" sz="2000" dirty="0"/>
              <a:t>в) шины-каппы (металлические - литые, штампованные, </a:t>
            </a:r>
            <a:r>
              <a:rPr lang="ru-RU" sz="2000" dirty="0" err="1"/>
              <a:t>паеные</a:t>
            </a:r>
            <a:r>
              <a:rPr lang="ru-RU" sz="2000" dirty="0"/>
              <a:t>; пластмассовые – по </a:t>
            </a:r>
            <a:r>
              <a:rPr lang="ru-RU" sz="2000" dirty="0" err="1"/>
              <a:t>Марею</a:t>
            </a:r>
            <a:r>
              <a:rPr lang="ru-RU" sz="2000" dirty="0"/>
              <a:t>, </a:t>
            </a:r>
            <a:r>
              <a:rPr lang="ru-RU" sz="2000" dirty="0" err="1"/>
              <a:t>Фригофу</a:t>
            </a:r>
            <a:r>
              <a:rPr lang="ru-RU" sz="2000" dirty="0"/>
              <a:t>, </a:t>
            </a:r>
            <a:r>
              <a:rPr lang="ru-RU" sz="2000" dirty="0" err="1"/>
              <a:t>Кельману</a:t>
            </a:r>
            <a:r>
              <a:rPr lang="ru-RU" sz="2000" dirty="0"/>
              <a:t>, Егорову, Маркину и др.);</a:t>
            </a:r>
          </a:p>
          <a:p>
            <a:r>
              <a:rPr lang="ru-RU" sz="2000" dirty="0"/>
              <a:t>г) съемные шины Порта, </a:t>
            </a:r>
            <a:r>
              <a:rPr lang="ru-RU" sz="2000" dirty="0" err="1" smtClean="0"/>
              <a:t>Гунинга</a:t>
            </a:r>
            <a:r>
              <a:rPr lang="ru-RU" sz="2000" dirty="0"/>
              <a:t>, </a:t>
            </a:r>
            <a:r>
              <a:rPr lang="ru-RU" sz="2000" dirty="0" err="1"/>
              <a:t>Лимберга</a:t>
            </a:r>
            <a:r>
              <a:rPr lang="ru-RU" sz="2000" dirty="0"/>
              <a:t>, Вебера, </a:t>
            </a:r>
            <a:r>
              <a:rPr lang="ru-RU" sz="2000" dirty="0" err="1"/>
              <a:t>Ванкевича</a:t>
            </a:r>
            <a:r>
              <a:rPr lang="ru-RU" sz="2000" dirty="0"/>
              <a:t>, Степанова и </a:t>
            </a:r>
            <a:r>
              <a:rPr lang="ru-RU" sz="2000" dirty="0" smtClean="0"/>
              <a:t>др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3796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426170"/>
          </a:xfrm>
        </p:spPr>
        <p:txBody>
          <a:bodyPr/>
          <a:lstStyle/>
          <a:p>
            <a:pPr algn="ctr"/>
            <a:r>
              <a:rPr lang="ru-RU" sz="2400" dirty="0" err="1"/>
              <a:t>Репонирующие</a:t>
            </a:r>
            <a:r>
              <a:rPr lang="ru-RU" sz="2400" dirty="0"/>
              <a:t> аппараты, способствующие репозиции костных отломков, применяются также при застарелых переломах с тугоподвижными отломками челюстей.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а) </a:t>
            </a:r>
            <a:r>
              <a:rPr lang="ru-RU" sz="2000" dirty="0" err="1"/>
              <a:t>репонирующие</a:t>
            </a:r>
            <a:r>
              <a:rPr lang="ru-RU" sz="2000" dirty="0"/>
              <a:t> аппараты из проволоки с эластическими межчелюстными тягами, а также шины по </a:t>
            </a:r>
            <a:r>
              <a:rPr lang="ru-RU" sz="2000" dirty="0" err="1"/>
              <a:t>Урбанской</a:t>
            </a:r>
            <a:r>
              <a:rPr lang="ru-RU" sz="2000" dirty="0"/>
              <a:t>, </a:t>
            </a:r>
            <a:r>
              <a:rPr lang="ru-RU" sz="2000" dirty="0" err="1"/>
              <a:t>Понрою</a:t>
            </a:r>
            <a:r>
              <a:rPr lang="ru-RU" sz="2000" dirty="0"/>
              <a:t> и </a:t>
            </a:r>
            <a:r>
              <a:rPr lang="ru-RU" sz="2000" dirty="0" err="1"/>
              <a:t>Псому</a:t>
            </a:r>
            <a:r>
              <a:rPr lang="ru-RU" sz="2000" dirty="0"/>
              <a:t> и др</a:t>
            </a:r>
            <a:r>
              <a:rPr lang="ru-RU" sz="2000" dirty="0" smtClean="0"/>
              <a:t>.;</a:t>
            </a:r>
            <a:endParaRPr lang="ru-RU" sz="2000" dirty="0"/>
          </a:p>
          <a:p>
            <a:r>
              <a:rPr lang="ru-RU" sz="2000" dirty="0"/>
              <a:t>б) аппараты с внутри- и </a:t>
            </a:r>
            <a:r>
              <a:rPr lang="ru-RU" sz="2000" dirty="0" err="1"/>
              <a:t>внеротовыми</a:t>
            </a:r>
            <a:r>
              <a:rPr lang="ru-RU" sz="2000" dirty="0"/>
              <a:t> рычагами (</a:t>
            </a:r>
            <a:r>
              <a:rPr lang="ru-RU" sz="2000" dirty="0" err="1"/>
              <a:t>Бруна</a:t>
            </a:r>
            <a:r>
              <a:rPr lang="ru-RU" sz="2000" dirty="0"/>
              <a:t>, </a:t>
            </a:r>
            <a:r>
              <a:rPr lang="ru-RU" sz="2000" dirty="0" err="1"/>
              <a:t>Понроя</a:t>
            </a:r>
            <a:r>
              <a:rPr lang="ru-RU" sz="2000" dirty="0"/>
              <a:t> и </a:t>
            </a:r>
            <a:r>
              <a:rPr lang="ru-RU" sz="2000" dirty="0" err="1"/>
              <a:t>Псома</a:t>
            </a:r>
            <a:r>
              <a:rPr lang="ru-RU" sz="2000" dirty="0"/>
              <a:t>, Курляндского, </a:t>
            </a:r>
            <a:r>
              <a:rPr lang="ru-RU" sz="2000" dirty="0" err="1"/>
              <a:t>Катца</a:t>
            </a:r>
            <a:r>
              <a:rPr lang="ru-RU" sz="2000" dirty="0"/>
              <a:t>, Шура, </a:t>
            </a:r>
            <a:r>
              <a:rPr lang="ru-RU" sz="2000" dirty="0" err="1"/>
              <a:t>Оксмана</a:t>
            </a:r>
            <a:r>
              <a:rPr lang="ru-RU" sz="2000" dirty="0"/>
              <a:t>);</a:t>
            </a:r>
          </a:p>
          <a:p>
            <a:r>
              <a:rPr lang="ru-RU" sz="2000" dirty="0"/>
              <a:t>в) 	</a:t>
            </a:r>
            <a:r>
              <a:rPr lang="ru-RU" sz="2000" dirty="0" err="1"/>
              <a:t>репонирующие</a:t>
            </a:r>
            <a:r>
              <a:rPr lang="ru-RU" sz="2000" dirty="0"/>
              <a:t>  аппараты  с винтом  и отталкивающей  площадкой (Курляндского, </a:t>
            </a:r>
            <a:r>
              <a:rPr lang="ru-RU" sz="2000" dirty="0" err="1"/>
              <a:t>Грозовского</a:t>
            </a:r>
            <a:r>
              <a:rPr lang="ru-RU" sz="2000" dirty="0"/>
              <a:t>);</a:t>
            </a:r>
          </a:p>
          <a:p>
            <a:r>
              <a:rPr lang="ru-RU" sz="2000" dirty="0"/>
              <a:t>г) </a:t>
            </a:r>
            <a:r>
              <a:rPr lang="ru-RU" sz="2000" dirty="0" err="1"/>
              <a:t>репонирующие</a:t>
            </a:r>
            <a:r>
              <a:rPr lang="ru-RU" sz="2000" dirty="0"/>
              <a:t> аппараты с </a:t>
            </a:r>
            <a:r>
              <a:rPr lang="ru-RU" sz="2000" dirty="0" err="1"/>
              <a:t>пелотом</a:t>
            </a:r>
            <a:r>
              <a:rPr lang="ru-RU" sz="2000" dirty="0"/>
              <a:t> на беззубый отломок (Курляндского и др.) </a:t>
            </a:r>
          </a:p>
          <a:p>
            <a:r>
              <a:rPr lang="ru-RU" sz="2000" dirty="0"/>
              <a:t>д) 	</a:t>
            </a:r>
            <a:r>
              <a:rPr lang="ru-RU" sz="2000" dirty="0" err="1"/>
              <a:t>репонирующие</a:t>
            </a:r>
            <a:r>
              <a:rPr lang="ru-RU" sz="2000" dirty="0"/>
              <a:t> аппараты для беззубых челюстей (шины </a:t>
            </a:r>
            <a:r>
              <a:rPr lang="ru-RU" sz="2000" dirty="0" err="1"/>
              <a:t>Гунинга</a:t>
            </a:r>
            <a:r>
              <a:rPr lang="ru-RU" sz="2000" dirty="0"/>
              <a:t>-Порта, </a:t>
            </a:r>
            <a:r>
              <a:rPr lang="ru-RU" sz="2000" dirty="0" err="1"/>
              <a:t>Ванкевича</a:t>
            </a:r>
            <a:r>
              <a:rPr lang="ru-RU" sz="2000" dirty="0"/>
              <a:t> и др.).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50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83568" y="692697"/>
            <a:ext cx="75608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развития челюстно-лицевой  ортопедии уходит в глубь тысячелетий. Уже у египетских мумий были обнаружены искусственные уши, глаза и носы, а древние китайцы для восстановления этих частей лица использовали воск. Первый протез для закрытия дефекта неба описан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Амбруазом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Паре (1575), а в 1880 г.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Кингслей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были предложены протезы для замещения дефектов неба, носа и орбиты. С 1889 г., когда Клод Мартен впервые дал описание конструкций протезов для замещения дефектов верхней и нижней челюсти и методики непосредственного протезирования после резекции верхней челюсти, челюстно-лицевую ортопедию можно считать окончательно сформировавшейся специальностью, являющейся самостоятельным разделом ортопедической стоматологии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130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477" y="116633"/>
            <a:ext cx="655272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344538" y="2125639"/>
            <a:ext cx="3535668" cy="1752600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Рис.40.   </a:t>
            </a:r>
            <a:r>
              <a:rPr lang="ru-RU" dirty="0" err="1">
                <a:solidFill>
                  <a:schemeClr val="bg1"/>
                </a:solidFill>
              </a:rPr>
              <a:t>Репонирующие</a:t>
            </a:r>
            <a:r>
              <a:rPr lang="ru-RU" dirty="0">
                <a:solidFill>
                  <a:schemeClr val="bg1"/>
                </a:solidFill>
              </a:rPr>
              <a:t> аппараты для вправления отломков челюстей</a:t>
            </a:r>
          </a:p>
          <a:p>
            <a:r>
              <a:rPr lang="ru-RU" dirty="0">
                <a:solidFill>
                  <a:schemeClr val="bg1"/>
                </a:solidFill>
              </a:rPr>
              <a:t>а) по </a:t>
            </a:r>
            <a:r>
              <a:rPr lang="ru-RU" dirty="0" err="1">
                <a:solidFill>
                  <a:schemeClr val="bg1"/>
                </a:solidFill>
              </a:rPr>
              <a:t>Грозовскому</a:t>
            </a:r>
            <a:r>
              <a:rPr lang="ru-RU" dirty="0">
                <a:solidFill>
                  <a:schemeClr val="bg1"/>
                </a:solidFill>
              </a:rPr>
              <a:t>; б) по З. Я. Шуру: 1 – вытяжение,2 – закрепление,3 – фиксирующая скоба заменена наклонной плоскостью; в) аппарат для вправления отломков верхней челюсти (по З. Я. Шуру)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3568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763688" y="332656"/>
            <a:ext cx="5832648" cy="5350856"/>
            <a:chOff x="1521" y="8154"/>
            <a:chExt cx="5655" cy="7020"/>
          </a:xfrm>
        </p:grpSpPr>
        <p:pic>
          <p:nvPicPr>
            <p:cNvPr id="4099" name="Picture 3" descr="6 Репанирующие аппараты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1" y="8154"/>
              <a:ext cx="5036" cy="5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521" y="13374"/>
              <a:ext cx="5655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Рис.  31.  Репонирующие аппараты для вправления  отломков нижней челюсти а) по Катцу; б) по Урбанской; в) по Грозовскому; г) по Понрой и Псому; д) способ наложения лигатур по Шельгорну.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1966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21139"/>
            <a:ext cx="3240360" cy="356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238" y="404664"/>
            <a:ext cx="31337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55576" y="4195079"/>
            <a:ext cx="3029272" cy="37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Межчелюстное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связывание зубов  по: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а) Айви; б)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Гекину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; в)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Вильга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874061" y="4142928"/>
            <a:ext cx="33940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Последовательность изготовления челюстных шин из быстротвердеющей пластмассы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5881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/>
              <a:t>Фиксирующими</a:t>
            </a:r>
            <a:r>
              <a:rPr lang="ru-RU" sz="2400" dirty="0"/>
              <a:t> называют аппараты, способствующие удержанию отломков челюсти в определенном положении.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b="1" dirty="0" err="1"/>
              <a:t>Внеротовые</a:t>
            </a:r>
            <a:r>
              <a:rPr lang="ru-RU" sz="2000" b="1" dirty="0"/>
              <a:t>: </a:t>
            </a:r>
            <a:r>
              <a:rPr lang="ru-RU" sz="2000" dirty="0"/>
              <a:t>стандартная подбородочная праща с головной шапкой, праща по Померанцевой-</a:t>
            </a:r>
            <a:r>
              <a:rPr lang="ru-RU" sz="2000" dirty="0" err="1"/>
              <a:t>Урбанской</a:t>
            </a:r>
            <a:r>
              <a:rPr lang="ru-RU" sz="2000" dirty="0"/>
              <a:t>, стандартная шина по </a:t>
            </a:r>
            <a:r>
              <a:rPr lang="ru-RU" sz="2000" dirty="0" err="1"/>
              <a:t>Збаржу</a:t>
            </a:r>
            <a:r>
              <a:rPr lang="ru-RU" sz="2000" dirty="0"/>
              <a:t>, Орлову, Петрову и др.;</a:t>
            </a:r>
          </a:p>
          <a:p>
            <a:r>
              <a:rPr lang="ru-RU" sz="2000" b="1" dirty="0" err="1"/>
              <a:t>Внутриротовые</a:t>
            </a:r>
            <a:r>
              <a:rPr lang="ru-RU" sz="2000" b="1" dirty="0"/>
              <a:t>:</a:t>
            </a:r>
            <a:endParaRPr lang="ru-RU" sz="2000" dirty="0"/>
          </a:p>
          <a:p>
            <a:r>
              <a:rPr lang="ru-RU" sz="2000" dirty="0" err="1"/>
              <a:t>Назубные</a:t>
            </a:r>
            <a:r>
              <a:rPr lang="ru-RU" sz="2000" dirty="0"/>
              <a:t> шины:</a:t>
            </a:r>
          </a:p>
          <a:p>
            <a:r>
              <a:rPr lang="ru-RU" sz="2000" dirty="0"/>
              <a:t>а)  проволочные алюминиевые (</a:t>
            </a:r>
            <a:r>
              <a:rPr lang="ru-RU" sz="2000" dirty="0" err="1"/>
              <a:t>Тигирштедта</a:t>
            </a:r>
            <a:r>
              <a:rPr lang="ru-RU" sz="2000" dirty="0"/>
              <a:t>, </a:t>
            </a:r>
            <a:r>
              <a:rPr lang="ru-RU" sz="2000" dirty="0" err="1"/>
              <a:t>Баронова</a:t>
            </a:r>
            <a:r>
              <a:rPr lang="ru-RU" sz="2000" dirty="0"/>
              <a:t>, Айви, </a:t>
            </a:r>
            <a:r>
              <a:rPr lang="ru-RU" sz="2000" dirty="0" err="1"/>
              <a:t>Вильга</a:t>
            </a:r>
            <a:r>
              <a:rPr lang="ru-RU" sz="2000" dirty="0"/>
              <a:t>,   </a:t>
            </a:r>
            <a:r>
              <a:rPr lang="ru-RU" sz="2000" dirty="0" err="1"/>
              <a:t>Гейкина</a:t>
            </a:r>
            <a:r>
              <a:rPr lang="ru-RU" sz="2000" dirty="0"/>
              <a:t> и др.);</a:t>
            </a:r>
          </a:p>
          <a:p>
            <a:r>
              <a:rPr lang="ru-RU" sz="2000" dirty="0"/>
              <a:t>б)  паяные шины на кольцах, коронках;</a:t>
            </a:r>
          </a:p>
          <a:p>
            <a:r>
              <a:rPr lang="ru-RU" sz="2000" dirty="0"/>
              <a:t>в) пластмассовые шины (по </a:t>
            </a:r>
            <a:r>
              <a:rPr lang="ru-RU" sz="2000" dirty="0" err="1"/>
              <a:t>Марею</a:t>
            </a:r>
            <a:r>
              <a:rPr lang="ru-RU" sz="2000" dirty="0"/>
              <a:t>, </a:t>
            </a:r>
            <a:r>
              <a:rPr lang="ru-RU" sz="2000" dirty="0" err="1"/>
              <a:t>Фригофу</a:t>
            </a:r>
            <a:r>
              <a:rPr lang="ru-RU" sz="2000" dirty="0"/>
              <a:t>, </a:t>
            </a:r>
            <a:r>
              <a:rPr lang="ru-RU" sz="2000" dirty="0" err="1"/>
              <a:t>Кельману</a:t>
            </a:r>
            <a:r>
              <a:rPr lang="ru-RU" sz="2000" dirty="0"/>
              <a:t>, Егорову, Маркину и др.);</a:t>
            </a:r>
          </a:p>
          <a:p>
            <a:r>
              <a:rPr lang="ru-RU" sz="2000" dirty="0"/>
              <a:t>г) фиксирующие </a:t>
            </a:r>
            <a:r>
              <a:rPr lang="ru-RU" sz="2000" dirty="0" err="1"/>
              <a:t>назубные</a:t>
            </a:r>
            <a:r>
              <a:rPr lang="ru-RU" sz="2000" dirty="0"/>
              <a:t> аппараты (</a:t>
            </a:r>
            <a:r>
              <a:rPr lang="ru-RU" sz="2000" dirty="0" err="1"/>
              <a:t>Оксмана</a:t>
            </a:r>
            <a:r>
              <a:rPr lang="ru-RU" sz="2000" dirty="0"/>
              <a:t>, Курляндского и др.).</a:t>
            </a:r>
          </a:p>
          <a:p>
            <a:r>
              <a:rPr lang="ru-RU" sz="2000" b="1" dirty="0"/>
              <a:t>3убонадесневые шины: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0240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260648"/>
            <a:ext cx="3898463" cy="458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23728" y="5045337"/>
            <a:ext cx="5616624" cy="136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 Съемные лабораторные  шины. а) Зубодесневая (по Веберу);  б)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Гуннинга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– Порта; в)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пластиночная А. А.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Лимберга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для иммобилизации отломков беззубой нижней челюсти;        г) М. М.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Ванкевич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817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429001"/>
            <a:ext cx="7924800" cy="1930226"/>
          </a:xfrm>
        </p:spPr>
        <p:txBody>
          <a:bodyPr/>
          <a:lstStyle/>
          <a:p>
            <a:r>
              <a:rPr lang="ru-RU" sz="2800" b="1" i="1" dirty="0"/>
              <a:t>Формирующими </a:t>
            </a:r>
            <a:r>
              <a:rPr lang="ru-RU" sz="2800" i="1" dirty="0"/>
              <a:t>называются аппараты, являющиеся опорой пластического материала (кожа, слизистая оболочка), создающие ложе для протеза в послеоперационном периоде и препятствуют образованию рубцовых изменений мягких тканей и их последствий (смещение фрагментов за счет стягивающих сил, деформаций протезного ложа и др.).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754170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7"/>
            <a:ext cx="6840760" cy="543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46988"/>
            <a:ext cx="6840760" cy="321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3122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1"/>
            <a:ext cx="7924800" cy="1844618"/>
          </a:xfrm>
        </p:spPr>
        <p:txBody>
          <a:bodyPr/>
          <a:lstStyle/>
          <a:p>
            <a:r>
              <a:rPr lang="ru-RU" sz="2000" i="1" dirty="0"/>
              <a:t>К формирующим аппаратам относят: формирующий аппарат по </a:t>
            </a:r>
            <a:r>
              <a:rPr lang="ru-RU" sz="2000" i="1" dirty="0" err="1"/>
              <a:t>Бетельману</a:t>
            </a:r>
            <a:r>
              <a:rPr lang="ru-RU" sz="2000" i="1" dirty="0"/>
              <a:t> на нижнюю и верхнюю челюсти, формирующие аппараты на нижнюю челюсть по Курляндскому, </a:t>
            </a:r>
            <a:r>
              <a:rPr lang="ru-RU" sz="2000" i="1" dirty="0" err="1"/>
              <a:t>Оксману</a:t>
            </a:r>
            <a:r>
              <a:rPr lang="ru-RU" sz="2000" i="1" dirty="0"/>
              <a:t>, для верхней челюсти формирующий аппарат по Шуру с пальцевыми отростками в задней его части и др.</a:t>
            </a:r>
            <a:br>
              <a:rPr lang="ru-RU" sz="2000" i="1" dirty="0"/>
            </a:br>
            <a:endParaRPr lang="ru-RU" sz="2000" i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3"/>
            <a:ext cx="4790477" cy="289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84168" y="2924945"/>
            <a:ext cx="1979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Детали </a:t>
            </a:r>
            <a:r>
              <a:rPr lang="ru-RU" dirty="0"/>
              <a:t>протеза </a:t>
            </a:r>
            <a:r>
              <a:rPr lang="ru-RU" dirty="0" smtClean="0"/>
              <a:t>    Шура</a:t>
            </a:r>
            <a:r>
              <a:rPr lang="ru-RU" dirty="0"/>
              <a:t>	</a:t>
            </a:r>
            <a:endParaRPr lang="ru-RU" dirty="0" smtClean="0"/>
          </a:p>
          <a:p>
            <a:r>
              <a:rPr lang="ru-RU" dirty="0" smtClean="0"/>
              <a:t>- Протез </a:t>
            </a:r>
            <a:r>
              <a:rPr lang="ru-RU" dirty="0"/>
              <a:t>Шура наложен на </a:t>
            </a:r>
          </a:p>
          <a:p>
            <a:r>
              <a:rPr lang="ru-RU" dirty="0" smtClean="0"/>
              <a:t>челюсть </a:t>
            </a:r>
            <a:r>
              <a:rPr lang="ru-RU" dirty="0"/>
              <a:t>и укреплен на головной повязке</a:t>
            </a:r>
          </a:p>
        </p:txBody>
      </p:sp>
    </p:spTree>
    <p:extLst>
      <p:ext uri="{BB962C8B-B14F-4D97-AF65-F5344CB8AC3E}">
        <p14:creationId xmlns:p14="http://schemas.microsoft.com/office/powerpoint/2010/main" val="39715070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924800" cy="922114"/>
          </a:xfrm>
        </p:spPr>
        <p:txBody>
          <a:bodyPr/>
          <a:lstStyle/>
          <a:p>
            <a:pPr algn="ctr"/>
            <a:r>
              <a:rPr lang="ru-RU" sz="2400" dirty="0"/>
              <a:t>У1. Методика лечения при тугоподвижных отломках челюстей.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980728"/>
            <a:ext cx="7924800" cy="5040560"/>
          </a:xfrm>
        </p:spPr>
        <p:txBody>
          <a:bodyPr>
            <a:noAutofit/>
          </a:bodyPr>
          <a:lstStyle/>
          <a:p>
            <a:r>
              <a:rPr lang="ru-RU" sz="1800" dirty="0"/>
              <a:t>Для репозиции тугоподвижных отломков применяют аппараты, укрепленные на зубах посредством коронок или капп с </a:t>
            </a:r>
            <a:r>
              <a:rPr lang="ru-RU" sz="1800" dirty="0" err="1"/>
              <a:t>внеротовыми</a:t>
            </a:r>
            <a:r>
              <a:rPr lang="ru-RU" sz="1800" dirty="0"/>
              <a:t> и </a:t>
            </a:r>
            <a:r>
              <a:rPr lang="ru-RU" sz="1800" dirty="0" err="1"/>
              <a:t>внутриротовыми</a:t>
            </a:r>
            <a:r>
              <a:rPr lang="ru-RU" sz="1800" dirty="0"/>
              <a:t> рычагами. К таким аппаратам относятся </a:t>
            </a:r>
            <a:r>
              <a:rPr lang="ru-RU" sz="1800" dirty="0" err="1"/>
              <a:t>репонирующий</a:t>
            </a:r>
            <a:r>
              <a:rPr lang="ru-RU" sz="1800" dirty="0"/>
              <a:t> аппарат </a:t>
            </a:r>
            <a:r>
              <a:rPr lang="ru-RU" sz="1800" dirty="0" err="1"/>
              <a:t>Бруна</a:t>
            </a:r>
            <a:r>
              <a:rPr lang="ru-RU" sz="1800" dirty="0"/>
              <a:t>, </a:t>
            </a:r>
            <a:r>
              <a:rPr lang="ru-RU" sz="1800" dirty="0" err="1"/>
              <a:t>Катца</a:t>
            </a:r>
            <a:r>
              <a:rPr lang="ru-RU" sz="1800" dirty="0"/>
              <a:t>, </a:t>
            </a:r>
            <a:r>
              <a:rPr lang="ru-RU" sz="1800" dirty="0" err="1"/>
              <a:t>Понроя</a:t>
            </a:r>
            <a:r>
              <a:rPr lang="ru-RU" sz="1800" dirty="0"/>
              <a:t> и </a:t>
            </a:r>
            <a:r>
              <a:rPr lang="ru-RU" sz="1800" dirty="0" err="1"/>
              <a:t>Псома</a:t>
            </a:r>
            <a:r>
              <a:rPr lang="ru-RU" sz="1800" dirty="0"/>
              <a:t>, Курляндского и др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Аппарат </a:t>
            </a:r>
            <a:r>
              <a:rPr lang="ru-RU" sz="1800" dirty="0" err="1"/>
              <a:t>Катца</a:t>
            </a:r>
            <a:r>
              <a:rPr lang="ru-RU" sz="1800" dirty="0"/>
              <a:t> состоит из колец, укрепленных цементом на зубах отломка челюсти, гильз овальной формы, припаянных к щечной поверхности колец и рычагов, берущих начало в гильзах и выступающих из полости рта. Посредством выступающих частей рычага можно вполне успешно регулировать отломки челюсти в любой плоскости и устанавливать их в правильное положение. Принцип действия этого аппарата может быть использован для вправления отломков верхней и нижней челюсти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При переломах в пределах зубного ряда с тугоподвижными отломками на нижней челюсти можно применить шину с </a:t>
            </a:r>
            <a:r>
              <a:rPr lang="ru-RU" sz="1800" dirty="0" err="1"/>
              <a:t>внутриротовыми</a:t>
            </a:r>
            <a:r>
              <a:rPr lang="ru-RU" sz="1800" dirty="0"/>
              <a:t> рычагами по </a:t>
            </a:r>
            <a:r>
              <a:rPr lang="ru-RU" sz="1800" dirty="0" err="1"/>
              <a:t>Понрою</a:t>
            </a:r>
            <a:r>
              <a:rPr lang="ru-RU" sz="1800" dirty="0"/>
              <a:t> и </a:t>
            </a:r>
            <a:r>
              <a:rPr lang="ru-RU" sz="1800" dirty="0" err="1"/>
              <a:t>Псому</a:t>
            </a:r>
            <a:r>
              <a:rPr lang="ru-RU" sz="1800" dirty="0"/>
              <a:t> или пружинящую дугу по Курляндскому. Пружинящую дугу устанавливают в круглые трубки, которые припаивают к коронкам или каппам. Дуга обладает постоянной действующей силой. При удалении дуги отломки удерживают в правильном положении штифтами, вводимыми в трубки.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682298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9"/>
            <a:ext cx="7924800" cy="5904656"/>
          </a:xfrm>
        </p:spPr>
        <p:txBody>
          <a:bodyPr/>
          <a:lstStyle/>
          <a:p>
            <a:r>
              <a:rPr lang="ru-RU" sz="1800" dirty="0"/>
              <a:t>В некоторых случаях при переломах нижней челюсти с дефектом кости при наличии зубов на обоих отломках для репозиции их показано применение </a:t>
            </a:r>
            <a:r>
              <a:rPr lang="ru-RU" sz="1800" dirty="0" err="1"/>
              <a:t>каппового</a:t>
            </a:r>
            <a:r>
              <a:rPr lang="ru-RU" sz="1800" dirty="0"/>
              <a:t> аппарата с плечевыми отростками (площадками) и отталкивающим винтом. Такими аппаратами в достаточно короткий срок (4-5 дней) удается провести полную </a:t>
            </a:r>
            <a:r>
              <a:rPr lang="ru-RU" sz="1800" dirty="0" err="1"/>
              <a:t>некровавую</a:t>
            </a:r>
            <a:r>
              <a:rPr lang="ru-RU" sz="1800" dirty="0"/>
              <a:t> репозицию тугоподвижных отломков. К ним относятся </a:t>
            </a:r>
            <a:r>
              <a:rPr lang="ru-RU" sz="1800" dirty="0" err="1"/>
              <a:t>репонирующие</a:t>
            </a:r>
            <a:r>
              <a:rPr lang="ru-RU" sz="1800" dirty="0"/>
              <a:t> аппараты по </a:t>
            </a:r>
            <a:r>
              <a:rPr lang="ru-RU" sz="1800" dirty="0" err="1"/>
              <a:t>Грозовскому</a:t>
            </a:r>
            <a:r>
              <a:rPr lang="ru-RU" sz="1800" dirty="0"/>
              <a:t>, Курляндскому  (рис. 40).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При наличии тугоподвижного смещенного отломка верхней челюсти целесообразно применять </a:t>
            </a:r>
            <a:r>
              <a:rPr lang="ru-RU" sz="1800" dirty="0" err="1"/>
              <a:t>репонирующий</a:t>
            </a:r>
            <a:r>
              <a:rPr lang="ru-RU" sz="1800" dirty="0"/>
              <a:t> аппарат со встречными </a:t>
            </a:r>
            <a:r>
              <a:rPr lang="ru-RU" sz="1800" dirty="0" err="1"/>
              <a:t>внеротовыми</a:t>
            </a:r>
            <a:r>
              <a:rPr lang="ru-RU" sz="1800" dirty="0"/>
              <a:t> рычагами и </a:t>
            </a:r>
            <a:r>
              <a:rPr lang="ru-RU" sz="1800" dirty="0" err="1"/>
              <a:t>внутриротовым</a:t>
            </a:r>
            <a:r>
              <a:rPr lang="ru-RU" sz="1800" dirty="0"/>
              <a:t> креплением по Шуру. </a:t>
            </a:r>
            <a:r>
              <a:rPr lang="ru-RU" sz="1800" dirty="0" err="1"/>
              <a:t>Внутриротовая</a:t>
            </a:r>
            <a:r>
              <a:rPr lang="ru-RU" sz="1800" dirty="0"/>
              <a:t> часть его состоит из паяной шины в виде коронок или колец с плоскими втулками, припаянными к их щечной поверхности. Во втулки вводят металлические стержни, которые выходят у углов рта по наружной поверхности щеки и далее направляются кверху к височной области навстречу другим стержням, идущим сверху вниз от головной гипсовой повязки. Перемещением встречных рычагов регулируют положение отломка верхней челюсти.</a:t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14476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2" y="2276872"/>
            <a:ext cx="1684087" cy="2376264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76872"/>
            <a:ext cx="1695451" cy="238125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-171399"/>
            <a:ext cx="8208912" cy="2448272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России, благодаря работам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А.И.Бетельмана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Я.М.Збаржа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А.Л.Грозовского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З.Я.Шура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И.М.Оксмана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В.Ю.Курляндского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Е.И.Гаврилова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др., примерно в 50-80-е годы прошлого века челюстно-лицевая ортопедия получила широкое развитие. Именно в эти года был заложен фундамент этой науки, опирающейся прежде всего на специальные методы ортопедического лечения повреждений и деформаций челюстно-лицевой области.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899592" y="5085185"/>
            <a:ext cx="3733800" cy="574675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Оксман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 М.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4283968" y="5085185"/>
            <a:ext cx="3733800" cy="5746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Курляндский В. Ю.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15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9124" y="980729"/>
            <a:ext cx="88204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Челюстно-лицевая ортопедия является одним из разделов ортопедической стоматологии и включает клинику, диагностику и лечение повреждений и дефектов челюстно-лицевой области, возникших в результате травм, ранений, оперативных вмешательств по поводу воспалительных процессов, новообразований, лучевых поражений, а также врожденных дефектов челюстно-лицевой области (расщелины мягкого и твердого неба, верхней губы, расщелины в области нижней челюсти). Ортопедическое лечение может быть самостоятельным или применяться в сочетании с хирургическими методами.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Челюстно-лицевая ортопедия состоит из двух частей: челюстно-лицевой травматологии и челюстно-лицевого протезирования. Первая является преимущественно хирургической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1155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6" y="692696"/>
            <a:ext cx="7924800" cy="1143000"/>
          </a:xfrm>
        </p:spPr>
        <p:txBody>
          <a:bodyPr/>
          <a:lstStyle/>
          <a:p>
            <a:pPr algn="ctr"/>
            <a:r>
              <a:rPr lang="ru-RU" b="1" dirty="0"/>
              <a:t>Основные задачи челюстно-лицевой ортопедии: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Протезирование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больных с дефектами и деформациями челюстно-лицевой области, т.е. изготовление зубочелюстных, лицевых и челюстно-лицевых протезов;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ортопедических конструкций для правильного сопоставления отломков челюстей при их переломах, для исправления положения неправильно установленных или неправильно сросшихся отломков, а также для устранения других последствий травмы челюстно-лицевой области (рубцы, контрактуры и др.);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ортопедических конструкций при подготовке больных к сложным операциям челюстно-лицевой области и для обеспечения наиболее благоприятных условий в послеоперационном периоде;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специальных протезов при проведении костно-пластических операций и пластики мягких тканей челюстно-лицевой области у больных с врожденными и приобретенными дефектами и деформациями данной локализации.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752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7924800" cy="143103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комплексного  лечения огнестрельных и неогнестрельных переломов.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Энтин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делит неогнестрельные переломы нижней челюсти по 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локализации: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срединные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(боковые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ангулярные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(угловые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цервикальные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(шеечные)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венечного отростка.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Смещение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отломков на нижней челюсти обусловлено мышечной тягой, поскольку в области нижней челюсти прикрепляются все жевательные и ряд мимических мышц.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997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628800"/>
            <a:ext cx="720080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Переломы верхней челюсти происходят в типичных “слабых местах” по Фору (1900 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43608" y="5229201"/>
            <a:ext cx="6624736" cy="574675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7200" i="1" dirty="0" smtClean="0">
                <a:solidFill>
                  <a:schemeClr val="tx1"/>
                </a:solidFill>
              </a:rPr>
              <a:t> </a:t>
            </a:r>
            <a:r>
              <a:rPr lang="ru-RU" sz="7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неогнестрельных переломов верхней челюсти –</a:t>
            </a:r>
            <a:endParaRPr lang="ru-RU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7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слабого сопротивления.</a:t>
            </a:r>
            <a:endParaRPr lang="ru-RU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7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– Фор </a:t>
            </a:r>
            <a:r>
              <a:rPr lang="en-US" sz="7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7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б) – Фор </a:t>
            </a:r>
            <a:r>
              <a:rPr lang="en-US" sz="7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7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в) – Фор </a:t>
            </a:r>
            <a:r>
              <a:rPr lang="en-US" sz="7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7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326280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</TotalTime>
  <Words>3464</Words>
  <Application>Microsoft Office PowerPoint</Application>
  <PresentationFormat>Экран (4:3)</PresentationFormat>
  <Paragraphs>167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4" baseType="lpstr">
      <vt:lpstr>Arial</vt:lpstr>
      <vt:lpstr>Arial Narrow</vt:lpstr>
      <vt:lpstr>Cambria</vt:lpstr>
      <vt:lpstr>Times New Roman</vt:lpstr>
      <vt:lpstr>Горизонт</vt:lpstr>
      <vt:lpstr>Презентация PowerPoint</vt:lpstr>
      <vt:lpstr>                             Контрольные вопросы 1. Челюстно-лицевая ортопедия. Цели, задачи. 2. Принципы комплексного лечения огнестрельных и          неогнестрельных переломов. 3. Классификация сложных челюстно-лицевых аппаратов. 4. Методика лечения при тугоподвижных отломков челюстей.  5. Неправильно сросшиеся переломы. Этиология, клиника; лечение. 6. Ложный сустав. Этиология. Клиника; особенности ортопедического лечения. 7. Контрактуры челюстей. Этиология. Клиника, профилактика и методы лечения. 8. Микростомия. Этиология. Клиника. Лечение; </vt:lpstr>
      <vt:lpstr>Немного истории</vt:lpstr>
      <vt:lpstr>Презентация PowerPoint</vt:lpstr>
      <vt:lpstr>В России, благодаря работам А.И.Бетельмана, Я.М.Збаржа, А.Л.Грозовского, З.Я.Шура, И.М.Оксмана, В.Ю.Курляндского, Е.И.Гаврилова и др., примерно в 50-80-е годы прошлого века челюстно-лицевая ортопедия получила широкое развитие. Именно в эти года был заложен фундамент этой науки, опирающейся прежде всего на специальные методы ортопедического лечения повреждений и деформаций челюстно-лицевой области. </vt:lpstr>
      <vt:lpstr>Презентация PowerPoint</vt:lpstr>
      <vt:lpstr>Основные задачи челюстно-лицевой ортопедии: </vt:lpstr>
      <vt:lpstr>Принципы комплексного  лечения огнестрельных и неогнестрельных переломов. </vt:lpstr>
      <vt:lpstr>Переломы верхней челюсти происходят в типичных “слабых местах” по Фору (1900 г.) </vt:lpstr>
      <vt:lpstr>          Фор (1) – линия перелома проходит в горизонтальном направлении над альвеолярным отростком. При этом виде перелома происходит обрыв альвеолярного отростка вместе с частью тела челюсти и твердым небом.  Фор (II) – линия перелома проходит через переносицу и медиальный край обеих глазниц, нижнеглазничную щель и скуловые отростки, затем через крыловидные отростки основной кости и носовую перегородку, т.е. происходит отлом всей верхней челюсти.  Фор (III) – линия перелома проходит через переносицу, медиальные стенки глазницы, нижнеглазничную щель, латеральные стенки глазницы, скуловые дуги и крыловидные отростки основной кости. При этом виде перелома происходит отлом верхней челюсти вместе со скуловыми костями. </vt:lpstr>
      <vt:lpstr>Огнестрельные Ранения</vt:lpstr>
      <vt:lpstr>Презентация PowerPoint</vt:lpstr>
      <vt:lpstr>Презентация PowerPoint</vt:lpstr>
      <vt:lpstr> Типы огнестрельных переломов верхней челюсти. а) перелом алвеолярного отростка; б) суборбитальные переломы;  в) суббазальные переломы; г) переломы отдельных костей лицевого скелета</vt:lpstr>
      <vt:lpstr> Виды и локализация огнестрельных переломов нижней челюсти. </vt:lpstr>
      <vt:lpstr>Неправильно сросшиеся переломы. Этиология, Клиника, лечение</vt:lpstr>
      <vt:lpstr>Применяют хирургические  , ортопедические и комплексные методы лечения неправильно сросшихся переломов. Наиболее радикальным является хирургический, заключающийся в рефрактуре (т.е. искусственном нарушении целостности кости по линии бывшего перелома) и установлении отломков в правильном прикусе.</vt:lpstr>
      <vt:lpstr>Презентация PowerPoint</vt:lpstr>
      <vt:lpstr>При небольших смещениях отломков по вертикали и трансверзали отмечается незначительное нарушение множественного контакта между зубами. В этих случаях исправления деформации прикуса достигают сошлифовыванием зубов или применением несъемных протезов (коронок, мостовидных протезов, металлических и пластмассовых капп).  При значительных смещениях отломков нижней челюсти в горизонтальном направлении (внутрь) челюсть резко сужается и зубы неправильно смыкаются с зубами верхней челюсти. Такое взаимоотношение между бугорками боковых зубов затрудняет процесс дробления и пережевывания пищи. В таких случаях межокклюзионные взаимоотношения между зубами верхней и нижней челюсти восстанавливают путем изготовления зубонадесневой пластинки с двойным рядом зубов в боковых участках.</vt:lpstr>
      <vt:lpstr>Ложный сустав. Этиология. Клиника. Особенности ортопедического лечения.  Причины образования ложного сустава могут быть общие и местные.  К общим относятся заболевания: туберкулез, сифилис, болезни обмена, дистрофия, авитаминоз, заболевания желез внутренней секреции, сердечно-сосудистой системы и т.д.  К местным факторам относятся: несвоевременная или недостаточная иммобилизация отломков челюсти, переломов челюсти с дефектом костной ткани, попадание между отломками мягких тканей (слизистой или мышц), остеомиелит челюсти</vt:lpstr>
      <vt:lpstr>Презентация PowerPoint</vt:lpstr>
      <vt:lpstr>Презентация PowerPoint</vt:lpstr>
      <vt:lpstr>Презентация PowerPoint</vt:lpstr>
      <vt:lpstr>УI1. Контрактуры челюстей. Этиология. Клиника. Профилактика и методы лечения.</vt:lpstr>
      <vt:lpstr>Презентация PowerPoint</vt:lpstr>
      <vt:lpstr>Лечение контрактуры челюстей</vt:lpstr>
      <vt:lpstr>Презентация PowerPoint</vt:lpstr>
      <vt:lpstr>Презентация PowerPoint</vt:lpstr>
      <vt:lpstr>V111. Микростомия. Этиология. Клиника. Лечение.</vt:lpstr>
      <vt:lpstr>    Разборный протез. а) детали протеза; б) протез в собранном виде, видна вестибулярная часть;  в) протез на модели, видна оральная часть.</vt:lpstr>
      <vt:lpstr>Презентация PowerPoint</vt:lpstr>
      <vt:lpstr>БЛАГОДАРЮ ЗА ВНИМАНИЕ!</vt:lpstr>
      <vt:lpstr>Презентация PowerPoint</vt:lpstr>
      <vt:lpstr>Презентация PowerPoint</vt:lpstr>
      <vt:lpstr>III. Классификация сложных челюстно-лицевых аппаратов. </vt:lpstr>
      <vt:lpstr>Презентация PowerPoint</vt:lpstr>
      <vt:lpstr> </vt:lpstr>
      <vt:lpstr>Презентация PowerPoint</vt:lpstr>
      <vt:lpstr>Репонирующие аппараты, способствующие репозиции костных отломков, применяются также при застарелых переломах с тугоподвижными отломками челюстей. </vt:lpstr>
      <vt:lpstr>Презентация PowerPoint</vt:lpstr>
      <vt:lpstr>Презентация PowerPoint</vt:lpstr>
      <vt:lpstr>Презентация PowerPoint</vt:lpstr>
      <vt:lpstr>Фиксирующими называют аппараты, способствующие удержанию отломков челюсти в определенном положении. </vt:lpstr>
      <vt:lpstr>Презентация PowerPoint</vt:lpstr>
      <vt:lpstr>Формирующими называются аппараты, являющиеся опорой пластического материала (кожа, слизистая оболочка), создающие ложе для протеза в послеоперационном периоде и препятствуют образованию рубцовых изменений мягких тканей и их последствий (смещение фрагментов за счет стягивающих сил, деформаций протезного ложа и др.). </vt:lpstr>
      <vt:lpstr>Презентация PowerPoint</vt:lpstr>
      <vt:lpstr>К формирующим аппаратам относят: формирующий аппарат по Бетельману на нижнюю и верхнюю челюсти, формирующие аппараты на нижнюю челюсть по Курляндскому, Оксману, для верхней челюсти формирующий аппарат по Шуру с пальцевыми отростками в задней его части и др. </vt:lpstr>
      <vt:lpstr>У1. Методика лечения при тугоподвижных отломках челюстей.</vt:lpstr>
      <vt:lpstr>В некоторых случаях при переломах нижней челюсти с дефектом кости при наличии зубов на обоих отломках для репозиции их показано применение каппового аппарата с плечевыми отростками (площадками) и отталкивающим винтом. Такими аппаратами в достаточно короткий срок (4-5 дней) удается провести полную некровавую репозицию тугоподвижных отломков. К ним относятся репонирующие аппараты по Грозовскому, Курляндскому  (рис. 40).   При наличии тугоподвижного смещенного отломка верхней челюсти целесообразно применять репонирующий аппарат со встречными внеротовыми рычагами и внутриротовым креплением по Шуру. Внутриротовая часть его состоит из паяной шины в виде коронок или колец с плоскими втулками, припаянными к их щечной поверхности. Во втулки вводят металлические стержни, которые выходят у углов рта по наружной поверхности щеки и далее направляются кверху к височной области навстречу другим стержням, идущим сверху вниз от головной гипсовой повязки. Перемещением встречных рычагов регулируют положение отломка верхней челюсти.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 № 1 ИСТОРИЯ  СТАНОВЛЕНИЯ, СОВРЕМЕННОЕ СОСТОЯНИЕ И ПЕРСПЕКТИВЫ РАЗВИТИЯ ЧЕЛЮСТНО-ЛИЦЕВОГО ПРОТЕЗИРОВАНИЯ. ОСОБЕННОСТИ ОРТОПЕДИЧЕСКОГО ЛЕЧЕНИЯ БОЛЬНЫХ С ТРАВМАМИ И ПОСТТРАВМАТИЧЕСКИМИ ДЕФЕКТАМИ ЧЕЛЮСТНО-ЛИЦЕВОЙ ОБЛАСТИ.</dc:title>
  <dc:creator>User5</dc:creator>
  <cp:lastModifiedBy>User</cp:lastModifiedBy>
  <cp:revision>56</cp:revision>
  <dcterms:created xsi:type="dcterms:W3CDTF">2013-03-25T07:31:06Z</dcterms:created>
  <dcterms:modified xsi:type="dcterms:W3CDTF">2023-09-06T14:02:01Z</dcterms:modified>
</cp:coreProperties>
</file>