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96" r:id="rId3"/>
  </p:sldMasterIdLst>
  <p:notesMasterIdLst>
    <p:notesMasterId r:id="rId46"/>
  </p:notesMasterIdLst>
  <p:handoutMasterIdLst>
    <p:handoutMasterId r:id="rId47"/>
  </p:handoutMasterIdLst>
  <p:sldIdLst>
    <p:sldId id="296" r:id="rId4"/>
    <p:sldId id="297" r:id="rId5"/>
    <p:sldId id="299" r:id="rId6"/>
    <p:sldId id="300" r:id="rId7"/>
    <p:sldId id="301" r:id="rId8"/>
    <p:sldId id="303" r:id="rId9"/>
    <p:sldId id="304" r:id="rId10"/>
    <p:sldId id="333" r:id="rId11"/>
    <p:sldId id="302" r:id="rId12"/>
    <p:sldId id="305" r:id="rId13"/>
    <p:sldId id="334" r:id="rId14"/>
    <p:sldId id="307" r:id="rId15"/>
    <p:sldId id="335" r:id="rId16"/>
    <p:sldId id="308" r:id="rId17"/>
    <p:sldId id="336" r:id="rId18"/>
    <p:sldId id="310" r:id="rId19"/>
    <p:sldId id="337" r:id="rId20"/>
    <p:sldId id="306" r:id="rId21"/>
    <p:sldId id="309" r:id="rId22"/>
    <p:sldId id="311" r:id="rId23"/>
    <p:sldId id="312" r:id="rId24"/>
    <p:sldId id="313" r:id="rId25"/>
    <p:sldId id="338" r:id="rId26"/>
    <p:sldId id="314" r:id="rId27"/>
    <p:sldId id="315" r:id="rId28"/>
    <p:sldId id="316" r:id="rId29"/>
    <p:sldId id="317" r:id="rId30"/>
    <p:sldId id="321" r:id="rId31"/>
    <p:sldId id="322" r:id="rId32"/>
    <p:sldId id="323" r:id="rId33"/>
    <p:sldId id="324" r:id="rId34"/>
    <p:sldId id="325" r:id="rId35"/>
    <p:sldId id="326" r:id="rId36"/>
    <p:sldId id="339" r:id="rId37"/>
    <p:sldId id="329" r:id="rId38"/>
    <p:sldId id="340" r:id="rId39"/>
    <p:sldId id="341" r:id="rId40"/>
    <p:sldId id="331" r:id="rId41"/>
    <p:sldId id="342" r:id="rId42"/>
    <p:sldId id="343" r:id="rId43"/>
    <p:sldId id="332" r:id="rId44"/>
    <p:sldId id="29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33" autoAdjust="0"/>
  </p:normalViewPr>
  <p:slideViewPr>
    <p:cSldViewPr snapToGrid="0">
      <p:cViewPr varScale="1">
        <p:scale>
          <a:sx n="83" d="100"/>
          <a:sy n="83" d="100"/>
        </p:scale>
        <p:origin x="84" y="576"/>
      </p:cViewPr>
      <p:guideLst>
        <p:guide orient="horz" pos="2160"/>
        <p:guide pos="2880"/>
      </p:guideLst>
    </p:cSldViewPr>
  </p:slideViewPr>
  <p:outlineViewPr>
    <p:cViewPr>
      <p:scale>
        <a:sx n="33" d="100"/>
        <a:sy n="33" d="100"/>
      </p:scale>
      <p:origin x="0" y="52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27DD9-51BE-4527-9FA1-725E745653D3}"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ru-RU"/>
        </a:p>
      </dgm:t>
    </dgm:pt>
    <dgm:pt modelId="{4C8CBBFA-B6A4-4355-A110-157665C777AA}">
      <dgm:prSet phldrT="[Текст]"/>
      <dgm:spPr/>
      <dgm:t>
        <a:bodyPr/>
        <a:lstStyle/>
        <a:p>
          <a:r>
            <a:rPr lang="ru-RU" dirty="0" smtClean="0">
              <a:latin typeface="Cambria" panose="02040503050406030204" pitchFamily="18" charset="0"/>
              <a:ea typeface="Cambria" panose="02040503050406030204" pitchFamily="18" charset="0"/>
            </a:rPr>
            <a:t>Травмы слизистой оболочки рта </a:t>
          </a:r>
          <a:endParaRPr lang="ru-RU" dirty="0">
            <a:latin typeface="Cambria" panose="02040503050406030204" pitchFamily="18" charset="0"/>
            <a:ea typeface="Cambria" panose="02040503050406030204" pitchFamily="18" charset="0"/>
          </a:endParaRPr>
        </a:p>
      </dgm:t>
    </dgm:pt>
    <dgm:pt modelId="{867D666C-5545-4297-839B-C68856480BFA}" type="parTrans" cxnId="{3A0A8FAA-3478-400A-8F72-9F929F4650D2}">
      <dgm:prSet/>
      <dgm:spPr/>
      <dgm:t>
        <a:bodyPr/>
        <a:lstStyle/>
        <a:p>
          <a:endParaRPr lang="ru-RU">
            <a:latin typeface="Cambria" panose="02040503050406030204" pitchFamily="18" charset="0"/>
            <a:ea typeface="Cambria" panose="02040503050406030204" pitchFamily="18" charset="0"/>
          </a:endParaRPr>
        </a:p>
      </dgm:t>
    </dgm:pt>
    <dgm:pt modelId="{24DE407C-452A-404E-9E38-3CA66DBE8F35}" type="sibTrans" cxnId="{3A0A8FAA-3478-400A-8F72-9F929F4650D2}">
      <dgm:prSet/>
      <dgm:spPr/>
      <dgm:t>
        <a:bodyPr/>
        <a:lstStyle/>
        <a:p>
          <a:endParaRPr lang="ru-RU">
            <a:latin typeface="Cambria" panose="02040503050406030204" pitchFamily="18" charset="0"/>
            <a:ea typeface="Cambria" panose="02040503050406030204" pitchFamily="18" charset="0"/>
          </a:endParaRPr>
        </a:p>
      </dgm:t>
    </dgm:pt>
    <dgm:pt modelId="{A0E6ECC0-1D20-44AB-B0CA-D2EE3F80FC37}">
      <dgm:prSet phldrT="[Текст]" custT="1"/>
      <dgm:spPr/>
      <dgm:t>
        <a:bodyPr/>
        <a:lstStyle/>
        <a:p>
          <a:r>
            <a:rPr lang="ru-RU" sz="1600" dirty="0" smtClean="0">
              <a:latin typeface="Cambria" panose="02040503050406030204" pitchFamily="18" charset="0"/>
              <a:ea typeface="Cambria" panose="02040503050406030204" pitchFamily="18" charset="0"/>
            </a:rPr>
            <a:t>Такая травма может возникнуть из-за прикусывания или ранения инструментами.</a:t>
          </a:r>
          <a:endParaRPr lang="ru-RU" sz="1600" dirty="0">
            <a:latin typeface="Cambria" panose="02040503050406030204" pitchFamily="18" charset="0"/>
            <a:ea typeface="Cambria" panose="02040503050406030204" pitchFamily="18" charset="0"/>
          </a:endParaRPr>
        </a:p>
      </dgm:t>
    </dgm:pt>
    <dgm:pt modelId="{464BAC67-DF79-47DB-84D5-2DD16F856D41}" type="parTrans" cxnId="{40867BE3-E115-4E06-BEAC-E591E384D413}">
      <dgm:prSet/>
      <dgm:spPr/>
      <dgm:t>
        <a:bodyPr/>
        <a:lstStyle/>
        <a:p>
          <a:endParaRPr lang="ru-RU">
            <a:latin typeface="Cambria" panose="02040503050406030204" pitchFamily="18" charset="0"/>
            <a:ea typeface="Cambria" panose="02040503050406030204" pitchFamily="18" charset="0"/>
          </a:endParaRPr>
        </a:p>
      </dgm:t>
    </dgm:pt>
    <dgm:pt modelId="{06BEC350-9BDF-463D-880B-1E22F9AED347}" type="sibTrans" cxnId="{40867BE3-E115-4E06-BEAC-E591E384D413}">
      <dgm:prSet/>
      <dgm:spPr/>
      <dgm:t>
        <a:bodyPr/>
        <a:lstStyle/>
        <a:p>
          <a:endParaRPr lang="ru-RU">
            <a:latin typeface="Cambria" panose="02040503050406030204" pitchFamily="18" charset="0"/>
            <a:ea typeface="Cambria" panose="02040503050406030204" pitchFamily="18" charset="0"/>
          </a:endParaRPr>
        </a:p>
      </dgm:t>
    </dgm:pt>
    <dgm:pt modelId="{E449D2F3-88EE-49BE-914F-A57B0568A045}">
      <dgm:prSet phldrT="[Текст]" custT="1"/>
      <dgm:spPr/>
      <dgm:t>
        <a:bodyPr/>
        <a:lstStyle/>
        <a:p>
          <a:r>
            <a:rPr lang="ru-RU" sz="2000" i="0" dirty="0" smtClean="0">
              <a:latin typeface="Cambria" panose="02040503050406030204" pitchFamily="18" charset="0"/>
              <a:ea typeface="Cambria" panose="02040503050406030204" pitchFamily="18" charset="0"/>
            </a:rPr>
            <a:t>Хронические</a:t>
          </a:r>
          <a:endParaRPr lang="ru-RU" sz="2000" i="0" dirty="0">
            <a:latin typeface="Cambria" panose="02040503050406030204" pitchFamily="18" charset="0"/>
            <a:ea typeface="Cambria" panose="02040503050406030204" pitchFamily="18" charset="0"/>
          </a:endParaRPr>
        </a:p>
      </dgm:t>
    </dgm:pt>
    <dgm:pt modelId="{AD61B8CD-B5C3-4ADD-A50B-24F8D412D9AC}" type="parTrans" cxnId="{0DE2FDD5-2F8D-4066-9B2E-9E5FF8FE8346}">
      <dgm:prSet/>
      <dgm:spPr/>
      <dgm:t>
        <a:bodyPr/>
        <a:lstStyle/>
        <a:p>
          <a:endParaRPr lang="ru-RU">
            <a:latin typeface="Cambria" panose="02040503050406030204" pitchFamily="18" charset="0"/>
            <a:ea typeface="Cambria" panose="02040503050406030204" pitchFamily="18" charset="0"/>
          </a:endParaRPr>
        </a:p>
      </dgm:t>
    </dgm:pt>
    <dgm:pt modelId="{BD1D7ACC-688D-4999-B204-735CD751D223}" type="sibTrans" cxnId="{0DE2FDD5-2F8D-4066-9B2E-9E5FF8FE8346}">
      <dgm:prSet/>
      <dgm:spPr/>
      <dgm:t>
        <a:bodyPr/>
        <a:lstStyle/>
        <a:p>
          <a:endParaRPr lang="ru-RU">
            <a:latin typeface="Cambria" panose="02040503050406030204" pitchFamily="18" charset="0"/>
            <a:ea typeface="Cambria" panose="02040503050406030204" pitchFamily="18" charset="0"/>
          </a:endParaRPr>
        </a:p>
      </dgm:t>
    </dgm:pt>
    <dgm:pt modelId="{10887010-347B-407E-8EEC-8A5B5E0ADC9B}">
      <dgm:prSet phldrT="[Текст]" custT="1"/>
      <dgm:spPr/>
      <dgm:t>
        <a:bodyPr/>
        <a:lstStyle/>
        <a:p>
          <a:r>
            <a:rPr lang="ru-RU" sz="1600" dirty="0" smtClean="0">
              <a:latin typeface="Cambria" panose="02040503050406030204" pitchFamily="18" charset="0"/>
              <a:ea typeface="Cambria" panose="02040503050406030204" pitchFamily="18" charset="0"/>
            </a:rPr>
            <a:t>Появляется при воздействии слабого раздражителя продолжительный период времени</a:t>
          </a:r>
          <a:endParaRPr lang="ru-RU" sz="1600" dirty="0">
            <a:latin typeface="Cambria" panose="02040503050406030204" pitchFamily="18" charset="0"/>
            <a:ea typeface="Cambria" panose="02040503050406030204" pitchFamily="18" charset="0"/>
          </a:endParaRPr>
        </a:p>
      </dgm:t>
    </dgm:pt>
    <dgm:pt modelId="{ECE978AD-CF20-4890-8F29-9F7EB3048740}" type="parTrans" cxnId="{F57CB235-BA1B-459C-80DC-3AB71A76C0BE}">
      <dgm:prSet/>
      <dgm:spPr/>
      <dgm:t>
        <a:bodyPr/>
        <a:lstStyle/>
        <a:p>
          <a:endParaRPr lang="ru-RU">
            <a:latin typeface="Cambria" panose="02040503050406030204" pitchFamily="18" charset="0"/>
            <a:ea typeface="Cambria" panose="02040503050406030204" pitchFamily="18" charset="0"/>
          </a:endParaRPr>
        </a:p>
      </dgm:t>
    </dgm:pt>
    <dgm:pt modelId="{9E2F9D1D-ADE0-4A87-978D-4ECF6494791A}" type="sibTrans" cxnId="{F57CB235-BA1B-459C-80DC-3AB71A76C0BE}">
      <dgm:prSet/>
      <dgm:spPr/>
      <dgm:t>
        <a:bodyPr/>
        <a:lstStyle/>
        <a:p>
          <a:endParaRPr lang="ru-RU">
            <a:latin typeface="Cambria" panose="02040503050406030204" pitchFamily="18" charset="0"/>
            <a:ea typeface="Cambria" panose="02040503050406030204" pitchFamily="18" charset="0"/>
          </a:endParaRPr>
        </a:p>
      </dgm:t>
    </dgm:pt>
    <dgm:pt modelId="{508C78F4-5218-4247-815A-7E6FC875A5DD}">
      <dgm:prSet phldrT="[Текст]" custT="1"/>
      <dgm:spPr/>
      <dgm:t>
        <a:bodyPr/>
        <a:lstStyle/>
        <a:p>
          <a:r>
            <a:rPr lang="ru-RU" sz="2000" i="0" dirty="0" smtClean="0">
              <a:latin typeface="Cambria" panose="02040503050406030204" pitchFamily="18" charset="0"/>
              <a:ea typeface="Cambria" panose="02040503050406030204" pitchFamily="18" charset="0"/>
            </a:rPr>
            <a:t>Острые</a:t>
          </a:r>
          <a:endParaRPr lang="ru-RU" sz="2000" i="0" dirty="0">
            <a:latin typeface="Cambria" panose="02040503050406030204" pitchFamily="18" charset="0"/>
            <a:ea typeface="Cambria" panose="02040503050406030204" pitchFamily="18" charset="0"/>
          </a:endParaRPr>
        </a:p>
      </dgm:t>
    </dgm:pt>
    <dgm:pt modelId="{1CEDB303-7CFF-4E17-A70D-F97DF845E743}" type="sibTrans" cxnId="{99358F3A-CE84-402D-9598-3F2A0BD0BA52}">
      <dgm:prSet/>
      <dgm:spPr/>
      <dgm:t>
        <a:bodyPr/>
        <a:lstStyle/>
        <a:p>
          <a:endParaRPr lang="ru-RU">
            <a:latin typeface="Cambria" panose="02040503050406030204" pitchFamily="18" charset="0"/>
            <a:ea typeface="Cambria" panose="02040503050406030204" pitchFamily="18" charset="0"/>
          </a:endParaRPr>
        </a:p>
      </dgm:t>
    </dgm:pt>
    <dgm:pt modelId="{A2778344-13F4-4E55-B5F0-7076806AAEAE}" type="parTrans" cxnId="{99358F3A-CE84-402D-9598-3F2A0BD0BA52}">
      <dgm:prSet/>
      <dgm:spPr/>
      <dgm:t>
        <a:bodyPr/>
        <a:lstStyle/>
        <a:p>
          <a:endParaRPr lang="ru-RU">
            <a:latin typeface="Cambria" panose="02040503050406030204" pitchFamily="18" charset="0"/>
            <a:ea typeface="Cambria" panose="02040503050406030204" pitchFamily="18" charset="0"/>
          </a:endParaRPr>
        </a:p>
      </dgm:t>
    </dgm:pt>
    <dgm:pt modelId="{8CB798CA-DD89-4FC2-8A1A-3787151C4A7B}" type="pres">
      <dgm:prSet presAssocID="{F9027DD9-51BE-4527-9FA1-725E745653D3}" presName="diagram" presStyleCnt="0">
        <dgm:presLayoutVars>
          <dgm:chPref val="1"/>
          <dgm:dir/>
          <dgm:animOne val="branch"/>
          <dgm:animLvl val="lvl"/>
          <dgm:resizeHandles val="exact"/>
        </dgm:presLayoutVars>
      </dgm:prSet>
      <dgm:spPr/>
      <dgm:t>
        <a:bodyPr/>
        <a:lstStyle/>
        <a:p>
          <a:endParaRPr lang="ru-RU"/>
        </a:p>
      </dgm:t>
    </dgm:pt>
    <dgm:pt modelId="{CF13A4E2-C9FE-4CDC-8390-272F21020AA3}" type="pres">
      <dgm:prSet presAssocID="{4C8CBBFA-B6A4-4355-A110-157665C777AA}" presName="root1" presStyleCnt="0"/>
      <dgm:spPr/>
      <dgm:t>
        <a:bodyPr/>
        <a:lstStyle/>
        <a:p>
          <a:endParaRPr lang="ru-RU"/>
        </a:p>
      </dgm:t>
    </dgm:pt>
    <dgm:pt modelId="{BC40BA91-D410-42C9-83FA-5DC306A67898}" type="pres">
      <dgm:prSet presAssocID="{4C8CBBFA-B6A4-4355-A110-157665C777AA}" presName="LevelOneTextNode" presStyleLbl="node0" presStyleIdx="0" presStyleCnt="1" custScaleY="238159">
        <dgm:presLayoutVars>
          <dgm:chPref val="3"/>
        </dgm:presLayoutVars>
      </dgm:prSet>
      <dgm:spPr/>
      <dgm:t>
        <a:bodyPr/>
        <a:lstStyle/>
        <a:p>
          <a:endParaRPr lang="ru-RU"/>
        </a:p>
      </dgm:t>
    </dgm:pt>
    <dgm:pt modelId="{83B0FFBF-3DB8-4889-B95B-54D6F16458E4}" type="pres">
      <dgm:prSet presAssocID="{4C8CBBFA-B6A4-4355-A110-157665C777AA}" presName="level2hierChild" presStyleCnt="0"/>
      <dgm:spPr/>
      <dgm:t>
        <a:bodyPr/>
        <a:lstStyle/>
        <a:p>
          <a:endParaRPr lang="ru-RU"/>
        </a:p>
      </dgm:t>
    </dgm:pt>
    <dgm:pt modelId="{26BAB054-2D50-4990-B22E-350912C14496}" type="pres">
      <dgm:prSet presAssocID="{A2778344-13F4-4E55-B5F0-7076806AAEAE}" presName="conn2-1" presStyleLbl="parChTrans1D2" presStyleIdx="0" presStyleCnt="2"/>
      <dgm:spPr/>
      <dgm:t>
        <a:bodyPr/>
        <a:lstStyle/>
        <a:p>
          <a:endParaRPr lang="ru-RU"/>
        </a:p>
      </dgm:t>
    </dgm:pt>
    <dgm:pt modelId="{D8BD108E-3C11-4AE4-819E-ED37066ED5BA}" type="pres">
      <dgm:prSet presAssocID="{A2778344-13F4-4E55-B5F0-7076806AAEAE}" presName="connTx" presStyleLbl="parChTrans1D2" presStyleIdx="0" presStyleCnt="2"/>
      <dgm:spPr/>
      <dgm:t>
        <a:bodyPr/>
        <a:lstStyle/>
        <a:p>
          <a:endParaRPr lang="ru-RU"/>
        </a:p>
      </dgm:t>
    </dgm:pt>
    <dgm:pt modelId="{4CEAA577-E9DC-42F4-A0DA-B3835830D4B6}" type="pres">
      <dgm:prSet presAssocID="{508C78F4-5218-4247-815A-7E6FC875A5DD}" presName="root2" presStyleCnt="0"/>
      <dgm:spPr/>
      <dgm:t>
        <a:bodyPr/>
        <a:lstStyle/>
        <a:p>
          <a:endParaRPr lang="ru-RU"/>
        </a:p>
      </dgm:t>
    </dgm:pt>
    <dgm:pt modelId="{1E3DA98A-637A-46FE-9B2D-13584D0C2DE5}" type="pres">
      <dgm:prSet presAssocID="{508C78F4-5218-4247-815A-7E6FC875A5DD}" presName="LevelTwoTextNode" presStyleLbl="node2" presStyleIdx="0" presStyleCnt="2">
        <dgm:presLayoutVars>
          <dgm:chPref val="3"/>
        </dgm:presLayoutVars>
      </dgm:prSet>
      <dgm:spPr/>
      <dgm:t>
        <a:bodyPr/>
        <a:lstStyle/>
        <a:p>
          <a:endParaRPr lang="ru-RU"/>
        </a:p>
      </dgm:t>
    </dgm:pt>
    <dgm:pt modelId="{12C34D5D-E73F-4E15-AF11-DC567C85B00E}" type="pres">
      <dgm:prSet presAssocID="{508C78F4-5218-4247-815A-7E6FC875A5DD}" presName="level3hierChild" presStyleCnt="0"/>
      <dgm:spPr/>
      <dgm:t>
        <a:bodyPr/>
        <a:lstStyle/>
        <a:p>
          <a:endParaRPr lang="ru-RU"/>
        </a:p>
      </dgm:t>
    </dgm:pt>
    <dgm:pt modelId="{E2D414F9-62A0-405A-A863-62AC58A70571}" type="pres">
      <dgm:prSet presAssocID="{464BAC67-DF79-47DB-84D5-2DD16F856D41}" presName="conn2-1" presStyleLbl="parChTrans1D3" presStyleIdx="0" presStyleCnt="2"/>
      <dgm:spPr/>
      <dgm:t>
        <a:bodyPr/>
        <a:lstStyle/>
        <a:p>
          <a:endParaRPr lang="ru-RU"/>
        </a:p>
      </dgm:t>
    </dgm:pt>
    <dgm:pt modelId="{BB972588-A2EF-4320-9A3F-0759A073AA11}" type="pres">
      <dgm:prSet presAssocID="{464BAC67-DF79-47DB-84D5-2DD16F856D41}" presName="connTx" presStyleLbl="parChTrans1D3" presStyleIdx="0" presStyleCnt="2"/>
      <dgm:spPr/>
      <dgm:t>
        <a:bodyPr/>
        <a:lstStyle/>
        <a:p>
          <a:endParaRPr lang="ru-RU"/>
        </a:p>
      </dgm:t>
    </dgm:pt>
    <dgm:pt modelId="{8E78AB58-89D1-4305-82EE-49A4BA5B7254}" type="pres">
      <dgm:prSet presAssocID="{A0E6ECC0-1D20-44AB-B0CA-D2EE3F80FC37}" presName="root2" presStyleCnt="0"/>
      <dgm:spPr/>
      <dgm:t>
        <a:bodyPr/>
        <a:lstStyle/>
        <a:p>
          <a:endParaRPr lang="ru-RU"/>
        </a:p>
      </dgm:t>
    </dgm:pt>
    <dgm:pt modelId="{A6CD5AB5-D05B-4DDB-B468-A9B76838B6CC}" type="pres">
      <dgm:prSet presAssocID="{A0E6ECC0-1D20-44AB-B0CA-D2EE3F80FC37}" presName="LevelTwoTextNode" presStyleLbl="node3" presStyleIdx="0" presStyleCnt="2" custScaleX="110795" custScaleY="177816">
        <dgm:presLayoutVars>
          <dgm:chPref val="3"/>
        </dgm:presLayoutVars>
      </dgm:prSet>
      <dgm:spPr/>
      <dgm:t>
        <a:bodyPr/>
        <a:lstStyle/>
        <a:p>
          <a:endParaRPr lang="ru-RU"/>
        </a:p>
      </dgm:t>
    </dgm:pt>
    <dgm:pt modelId="{A0E9CC0A-6D0D-44A0-8E02-87E6D379FC57}" type="pres">
      <dgm:prSet presAssocID="{A0E6ECC0-1D20-44AB-B0CA-D2EE3F80FC37}" presName="level3hierChild" presStyleCnt="0"/>
      <dgm:spPr/>
      <dgm:t>
        <a:bodyPr/>
        <a:lstStyle/>
        <a:p>
          <a:endParaRPr lang="ru-RU"/>
        </a:p>
      </dgm:t>
    </dgm:pt>
    <dgm:pt modelId="{E87B2C40-3544-42F1-9482-3429D60071C0}" type="pres">
      <dgm:prSet presAssocID="{AD61B8CD-B5C3-4ADD-A50B-24F8D412D9AC}" presName="conn2-1" presStyleLbl="parChTrans1D2" presStyleIdx="1" presStyleCnt="2"/>
      <dgm:spPr/>
      <dgm:t>
        <a:bodyPr/>
        <a:lstStyle/>
        <a:p>
          <a:endParaRPr lang="ru-RU"/>
        </a:p>
      </dgm:t>
    </dgm:pt>
    <dgm:pt modelId="{D7E04420-B7B2-47B1-BD5B-8A4E60C55FFB}" type="pres">
      <dgm:prSet presAssocID="{AD61B8CD-B5C3-4ADD-A50B-24F8D412D9AC}" presName="connTx" presStyleLbl="parChTrans1D2" presStyleIdx="1" presStyleCnt="2"/>
      <dgm:spPr/>
      <dgm:t>
        <a:bodyPr/>
        <a:lstStyle/>
        <a:p>
          <a:endParaRPr lang="ru-RU"/>
        </a:p>
      </dgm:t>
    </dgm:pt>
    <dgm:pt modelId="{8425B6B2-9229-46AB-B70E-52BD9A6CD9C2}" type="pres">
      <dgm:prSet presAssocID="{E449D2F3-88EE-49BE-914F-A57B0568A045}" presName="root2" presStyleCnt="0"/>
      <dgm:spPr/>
      <dgm:t>
        <a:bodyPr/>
        <a:lstStyle/>
        <a:p>
          <a:endParaRPr lang="ru-RU"/>
        </a:p>
      </dgm:t>
    </dgm:pt>
    <dgm:pt modelId="{95158FA0-C304-4AC3-9148-5CD52F93A805}" type="pres">
      <dgm:prSet presAssocID="{E449D2F3-88EE-49BE-914F-A57B0568A045}" presName="LevelTwoTextNode" presStyleLbl="node2" presStyleIdx="1" presStyleCnt="2">
        <dgm:presLayoutVars>
          <dgm:chPref val="3"/>
        </dgm:presLayoutVars>
      </dgm:prSet>
      <dgm:spPr/>
      <dgm:t>
        <a:bodyPr/>
        <a:lstStyle/>
        <a:p>
          <a:endParaRPr lang="ru-RU"/>
        </a:p>
      </dgm:t>
    </dgm:pt>
    <dgm:pt modelId="{EBA841F4-99FF-4974-86FD-D7D8CB77D2FB}" type="pres">
      <dgm:prSet presAssocID="{E449D2F3-88EE-49BE-914F-A57B0568A045}" presName="level3hierChild" presStyleCnt="0"/>
      <dgm:spPr/>
      <dgm:t>
        <a:bodyPr/>
        <a:lstStyle/>
        <a:p>
          <a:endParaRPr lang="ru-RU"/>
        </a:p>
      </dgm:t>
    </dgm:pt>
    <dgm:pt modelId="{25C2567B-CE70-4283-975F-84D0C66AAA6F}" type="pres">
      <dgm:prSet presAssocID="{ECE978AD-CF20-4890-8F29-9F7EB3048740}" presName="conn2-1" presStyleLbl="parChTrans1D3" presStyleIdx="1" presStyleCnt="2"/>
      <dgm:spPr/>
      <dgm:t>
        <a:bodyPr/>
        <a:lstStyle/>
        <a:p>
          <a:endParaRPr lang="ru-RU"/>
        </a:p>
      </dgm:t>
    </dgm:pt>
    <dgm:pt modelId="{063DFEDE-9025-4915-B4C2-812FDB525B58}" type="pres">
      <dgm:prSet presAssocID="{ECE978AD-CF20-4890-8F29-9F7EB3048740}" presName="connTx" presStyleLbl="parChTrans1D3" presStyleIdx="1" presStyleCnt="2"/>
      <dgm:spPr/>
      <dgm:t>
        <a:bodyPr/>
        <a:lstStyle/>
        <a:p>
          <a:endParaRPr lang="ru-RU"/>
        </a:p>
      </dgm:t>
    </dgm:pt>
    <dgm:pt modelId="{7E4DE684-0691-4151-9DD5-738A1C46856B}" type="pres">
      <dgm:prSet presAssocID="{10887010-347B-407E-8EEC-8A5B5E0ADC9B}" presName="root2" presStyleCnt="0"/>
      <dgm:spPr/>
      <dgm:t>
        <a:bodyPr/>
        <a:lstStyle/>
        <a:p>
          <a:endParaRPr lang="ru-RU"/>
        </a:p>
      </dgm:t>
    </dgm:pt>
    <dgm:pt modelId="{39F6A337-71E0-471C-99B9-B25D98EF18D7}" type="pres">
      <dgm:prSet presAssocID="{10887010-347B-407E-8EEC-8A5B5E0ADC9B}" presName="LevelTwoTextNode" presStyleLbl="node3" presStyleIdx="1" presStyleCnt="2" custScaleX="111164" custScaleY="196619">
        <dgm:presLayoutVars>
          <dgm:chPref val="3"/>
        </dgm:presLayoutVars>
      </dgm:prSet>
      <dgm:spPr/>
      <dgm:t>
        <a:bodyPr/>
        <a:lstStyle/>
        <a:p>
          <a:endParaRPr lang="ru-RU"/>
        </a:p>
      </dgm:t>
    </dgm:pt>
    <dgm:pt modelId="{4ACC0A2F-81EE-472B-BFF3-CD0CC95113ED}" type="pres">
      <dgm:prSet presAssocID="{10887010-347B-407E-8EEC-8A5B5E0ADC9B}" presName="level3hierChild" presStyleCnt="0"/>
      <dgm:spPr/>
      <dgm:t>
        <a:bodyPr/>
        <a:lstStyle/>
        <a:p>
          <a:endParaRPr lang="ru-RU"/>
        </a:p>
      </dgm:t>
    </dgm:pt>
  </dgm:ptLst>
  <dgm:cxnLst>
    <dgm:cxn modelId="{FC2F9CA4-338D-46EA-8634-8676C100B4B5}" type="presOf" srcId="{A2778344-13F4-4E55-B5F0-7076806AAEAE}" destId="{D8BD108E-3C11-4AE4-819E-ED37066ED5BA}" srcOrd="1" destOrd="0" presId="urn:microsoft.com/office/officeart/2005/8/layout/hierarchy2"/>
    <dgm:cxn modelId="{B8B5B983-4DE5-47B6-8E02-08C12A02E628}" type="presOf" srcId="{A2778344-13F4-4E55-B5F0-7076806AAEAE}" destId="{26BAB054-2D50-4990-B22E-350912C14496}" srcOrd="0" destOrd="0" presId="urn:microsoft.com/office/officeart/2005/8/layout/hierarchy2"/>
    <dgm:cxn modelId="{40867BE3-E115-4E06-BEAC-E591E384D413}" srcId="{508C78F4-5218-4247-815A-7E6FC875A5DD}" destId="{A0E6ECC0-1D20-44AB-B0CA-D2EE3F80FC37}" srcOrd="0" destOrd="0" parTransId="{464BAC67-DF79-47DB-84D5-2DD16F856D41}" sibTransId="{06BEC350-9BDF-463D-880B-1E22F9AED347}"/>
    <dgm:cxn modelId="{99358F3A-CE84-402D-9598-3F2A0BD0BA52}" srcId="{4C8CBBFA-B6A4-4355-A110-157665C777AA}" destId="{508C78F4-5218-4247-815A-7E6FC875A5DD}" srcOrd="0" destOrd="0" parTransId="{A2778344-13F4-4E55-B5F0-7076806AAEAE}" sibTransId="{1CEDB303-7CFF-4E17-A70D-F97DF845E743}"/>
    <dgm:cxn modelId="{6A8C19DE-6892-45A4-9CFC-6FF484C6BCE0}" type="presOf" srcId="{E449D2F3-88EE-49BE-914F-A57B0568A045}" destId="{95158FA0-C304-4AC3-9148-5CD52F93A805}" srcOrd="0" destOrd="0" presId="urn:microsoft.com/office/officeart/2005/8/layout/hierarchy2"/>
    <dgm:cxn modelId="{3A0A8FAA-3478-400A-8F72-9F929F4650D2}" srcId="{F9027DD9-51BE-4527-9FA1-725E745653D3}" destId="{4C8CBBFA-B6A4-4355-A110-157665C777AA}" srcOrd="0" destOrd="0" parTransId="{867D666C-5545-4297-839B-C68856480BFA}" sibTransId="{24DE407C-452A-404E-9E38-3CA66DBE8F35}"/>
    <dgm:cxn modelId="{0A61D305-24D4-48A9-852E-B4EA9CFE0DF7}" type="presOf" srcId="{10887010-347B-407E-8EEC-8A5B5E0ADC9B}" destId="{39F6A337-71E0-471C-99B9-B25D98EF18D7}" srcOrd="0" destOrd="0" presId="urn:microsoft.com/office/officeart/2005/8/layout/hierarchy2"/>
    <dgm:cxn modelId="{E8D93BE4-8CD4-4E76-B7F8-77378996F7F0}" type="presOf" srcId="{ECE978AD-CF20-4890-8F29-9F7EB3048740}" destId="{063DFEDE-9025-4915-B4C2-812FDB525B58}" srcOrd="1" destOrd="0" presId="urn:microsoft.com/office/officeart/2005/8/layout/hierarchy2"/>
    <dgm:cxn modelId="{1C8E238B-4682-4EBD-B8EB-C7DBEBD3DFF5}" type="presOf" srcId="{AD61B8CD-B5C3-4ADD-A50B-24F8D412D9AC}" destId="{D7E04420-B7B2-47B1-BD5B-8A4E60C55FFB}" srcOrd="1" destOrd="0" presId="urn:microsoft.com/office/officeart/2005/8/layout/hierarchy2"/>
    <dgm:cxn modelId="{1A4C8294-A469-4565-8EF1-8C9A1D2CD260}" type="presOf" srcId="{464BAC67-DF79-47DB-84D5-2DD16F856D41}" destId="{BB972588-A2EF-4320-9A3F-0759A073AA11}" srcOrd="1" destOrd="0" presId="urn:microsoft.com/office/officeart/2005/8/layout/hierarchy2"/>
    <dgm:cxn modelId="{F3843EBF-664E-4ABA-B7B4-C42280371BD9}" type="presOf" srcId="{4C8CBBFA-B6A4-4355-A110-157665C777AA}" destId="{BC40BA91-D410-42C9-83FA-5DC306A67898}" srcOrd="0" destOrd="0" presId="urn:microsoft.com/office/officeart/2005/8/layout/hierarchy2"/>
    <dgm:cxn modelId="{CA5FB6A7-4415-41CD-8CA7-9C7006F71267}" type="presOf" srcId="{AD61B8CD-B5C3-4ADD-A50B-24F8D412D9AC}" destId="{E87B2C40-3544-42F1-9482-3429D60071C0}" srcOrd="0" destOrd="0" presId="urn:microsoft.com/office/officeart/2005/8/layout/hierarchy2"/>
    <dgm:cxn modelId="{0E42BA79-3DF3-453F-9ECC-AC34B1F5EB8D}" type="presOf" srcId="{508C78F4-5218-4247-815A-7E6FC875A5DD}" destId="{1E3DA98A-637A-46FE-9B2D-13584D0C2DE5}" srcOrd="0" destOrd="0" presId="urn:microsoft.com/office/officeart/2005/8/layout/hierarchy2"/>
    <dgm:cxn modelId="{872B085F-E5B5-4F5E-B146-A002B171DB31}" type="presOf" srcId="{464BAC67-DF79-47DB-84D5-2DD16F856D41}" destId="{E2D414F9-62A0-405A-A863-62AC58A70571}" srcOrd="0" destOrd="0" presId="urn:microsoft.com/office/officeart/2005/8/layout/hierarchy2"/>
    <dgm:cxn modelId="{7BE390DF-708F-4EDA-9561-FA591660202B}" type="presOf" srcId="{A0E6ECC0-1D20-44AB-B0CA-D2EE3F80FC37}" destId="{A6CD5AB5-D05B-4DDB-B468-A9B76838B6CC}" srcOrd="0" destOrd="0" presId="urn:microsoft.com/office/officeart/2005/8/layout/hierarchy2"/>
    <dgm:cxn modelId="{0DE2FDD5-2F8D-4066-9B2E-9E5FF8FE8346}" srcId="{4C8CBBFA-B6A4-4355-A110-157665C777AA}" destId="{E449D2F3-88EE-49BE-914F-A57B0568A045}" srcOrd="1" destOrd="0" parTransId="{AD61B8CD-B5C3-4ADD-A50B-24F8D412D9AC}" sibTransId="{BD1D7ACC-688D-4999-B204-735CD751D223}"/>
    <dgm:cxn modelId="{329FE3D2-DA9C-4D15-8047-A0EFCF8011FA}" type="presOf" srcId="{ECE978AD-CF20-4890-8F29-9F7EB3048740}" destId="{25C2567B-CE70-4283-975F-84D0C66AAA6F}" srcOrd="0" destOrd="0" presId="urn:microsoft.com/office/officeart/2005/8/layout/hierarchy2"/>
    <dgm:cxn modelId="{FA534FBB-0C0D-4C51-9E43-1DDF6A944518}" type="presOf" srcId="{F9027DD9-51BE-4527-9FA1-725E745653D3}" destId="{8CB798CA-DD89-4FC2-8A1A-3787151C4A7B}" srcOrd="0" destOrd="0" presId="urn:microsoft.com/office/officeart/2005/8/layout/hierarchy2"/>
    <dgm:cxn modelId="{F57CB235-BA1B-459C-80DC-3AB71A76C0BE}" srcId="{E449D2F3-88EE-49BE-914F-A57B0568A045}" destId="{10887010-347B-407E-8EEC-8A5B5E0ADC9B}" srcOrd="0" destOrd="0" parTransId="{ECE978AD-CF20-4890-8F29-9F7EB3048740}" sibTransId="{9E2F9D1D-ADE0-4A87-978D-4ECF6494791A}"/>
    <dgm:cxn modelId="{A2FB381D-E9F0-4788-A548-C1A52B75DA2C}" type="presParOf" srcId="{8CB798CA-DD89-4FC2-8A1A-3787151C4A7B}" destId="{CF13A4E2-C9FE-4CDC-8390-272F21020AA3}" srcOrd="0" destOrd="0" presId="urn:microsoft.com/office/officeart/2005/8/layout/hierarchy2"/>
    <dgm:cxn modelId="{60F33833-A574-4E9E-AD71-7463CB0BB7BC}" type="presParOf" srcId="{CF13A4E2-C9FE-4CDC-8390-272F21020AA3}" destId="{BC40BA91-D410-42C9-83FA-5DC306A67898}" srcOrd="0" destOrd="0" presId="urn:microsoft.com/office/officeart/2005/8/layout/hierarchy2"/>
    <dgm:cxn modelId="{8F727C84-8C16-4B86-BF49-D64D6588FCC4}" type="presParOf" srcId="{CF13A4E2-C9FE-4CDC-8390-272F21020AA3}" destId="{83B0FFBF-3DB8-4889-B95B-54D6F16458E4}" srcOrd="1" destOrd="0" presId="urn:microsoft.com/office/officeart/2005/8/layout/hierarchy2"/>
    <dgm:cxn modelId="{8E6991A3-A36D-4FC2-950D-B754A0AE32EC}" type="presParOf" srcId="{83B0FFBF-3DB8-4889-B95B-54D6F16458E4}" destId="{26BAB054-2D50-4990-B22E-350912C14496}" srcOrd="0" destOrd="0" presId="urn:microsoft.com/office/officeart/2005/8/layout/hierarchy2"/>
    <dgm:cxn modelId="{33DF3D4B-1CEE-43F3-81CA-F3D6685218A3}" type="presParOf" srcId="{26BAB054-2D50-4990-B22E-350912C14496}" destId="{D8BD108E-3C11-4AE4-819E-ED37066ED5BA}" srcOrd="0" destOrd="0" presId="urn:microsoft.com/office/officeart/2005/8/layout/hierarchy2"/>
    <dgm:cxn modelId="{B64B0AF2-F3BA-424E-8A09-26AB775EC503}" type="presParOf" srcId="{83B0FFBF-3DB8-4889-B95B-54D6F16458E4}" destId="{4CEAA577-E9DC-42F4-A0DA-B3835830D4B6}" srcOrd="1" destOrd="0" presId="urn:microsoft.com/office/officeart/2005/8/layout/hierarchy2"/>
    <dgm:cxn modelId="{F76CD47D-01A7-421E-90AD-5CC83192F73C}" type="presParOf" srcId="{4CEAA577-E9DC-42F4-A0DA-B3835830D4B6}" destId="{1E3DA98A-637A-46FE-9B2D-13584D0C2DE5}" srcOrd="0" destOrd="0" presId="urn:microsoft.com/office/officeart/2005/8/layout/hierarchy2"/>
    <dgm:cxn modelId="{A3976940-7513-4424-BEE2-E757D1AAE26E}" type="presParOf" srcId="{4CEAA577-E9DC-42F4-A0DA-B3835830D4B6}" destId="{12C34D5D-E73F-4E15-AF11-DC567C85B00E}" srcOrd="1" destOrd="0" presId="urn:microsoft.com/office/officeart/2005/8/layout/hierarchy2"/>
    <dgm:cxn modelId="{1974C371-C418-4A3D-9892-6B4DB8F3D500}" type="presParOf" srcId="{12C34D5D-E73F-4E15-AF11-DC567C85B00E}" destId="{E2D414F9-62A0-405A-A863-62AC58A70571}" srcOrd="0" destOrd="0" presId="urn:microsoft.com/office/officeart/2005/8/layout/hierarchy2"/>
    <dgm:cxn modelId="{B4783B36-4D28-4DDF-B9EA-7930DCA3AD30}" type="presParOf" srcId="{E2D414F9-62A0-405A-A863-62AC58A70571}" destId="{BB972588-A2EF-4320-9A3F-0759A073AA11}" srcOrd="0" destOrd="0" presId="urn:microsoft.com/office/officeart/2005/8/layout/hierarchy2"/>
    <dgm:cxn modelId="{7BD239EB-AB05-48D8-A3AC-C4CB8E28087F}" type="presParOf" srcId="{12C34D5D-E73F-4E15-AF11-DC567C85B00E}" destId="{8E78AB58-89D1-4305-82EE-49A4BA5B7254}" srcOrd="1" destOrd="0" presId="urn:microsoft.com/office/officeart/2005/8/layout/hierarchy2"/>
    <dgm:cxn modelId="{049E2B1A-989F-4157-8518-66142E24DDD9}" type="presParOf" srcId="{8E78AB58-89D1-4305-82EE-49A4BA5B7254}" destId="{A6CD5AB5-D05B-4DDB-B468-A9B76838B6CC}" srcOrd="0" destOrd="0" presId="urn:microsoft.com/office/officeart/2005/8/layout/hierarchy2"/>
    <dgm:cxn modelId="{2AA3F6EB-F065-4309-A04C-104DE77785BD}" type="presParOf" srcId="{8E78AB58-89D1-4305-82EE-49A4BA5B7254}" destId="{A0E9CC0A-6D0D-44A0-8E02-87E6D379FC57}" srcOrd="1" destOrd="0" presId="urn:microsoft.com/office/officeart/2005/8/layout/hierarchy2"/>
    <dgm:cxn modelId="{3466E66D-F238-41EB-9835-704C9E9E73A0}" type="presParOf" srcId="{83B0FFBF-3DB8-4889-B95B-54D6F16458E4}" destId="{E87B2C40-3544-42F1-9482-3429D60071C0}" srcOrd="2" destOrd="0" presId="urn:microsoft.com/office/officeart/2005/8/layout/hierarchy2"/>
    <dgm:cxn modelId="{A34C2C6E-DD58-4D95-B868-DEF85E1243D7}" type="presParOf" srcId="{E87B2C40-3544-42F1-9482-3429D60071C0}" destId="{D7E04420-B7B2-47B1-BD5B-8A4E60C55FFB}" srcOrd="0" destOrd="0" presId="urn:microsoft.com/office/officeart/2005/8/layout/hierarchy2"/>
    <dgm:cxn modelId="{647DB7A1-A0DB-4452-BCA1-FC5433785DC4}" type="presParOf" srcId="{83B0FFBF-3DB8-4889-B95B-54D6F16458E4}" destId="{8425B6B2-9229-46AB-B70E-52BD9A6CD9C2}" srcOrd="3" destOrd="0" presId="urn:microsoft.com/office/officeart/2005/8/layout/hierarchy2"/>
    <dgm:cxn modelId="{1753F12D-D1C8-4596-A156-FE21CAE281FA}" type="presParOf" srcId="{8425B6B2-9229-46AB-B70E-52BD9A6CD9C2}" destId="{95158FA0-C304-4AC3-9148-5CD52F93A805}" srcOrd="0" destOrd="0" presId="urn:microsoft.com/office/officeart/2005/8/layout/hierarchy2"/>
    <dgm:cxn modelId="{8A82377C-3195-408B-8488-AD9B023D845F}" type="presParOf" srcId="{8425B6B2-9229-46AB-B70E-52BD9A6CD9C2}" destId="{EBA841F4-99FF-4974-86FD-D7D8CB77D2FB}" srcOrd="1" destOrd="0" presId="urn:microsoft.com/office/officeart/2005/8/layout/hierarchy2"/>
    <dgm:cxn modelId="{3DD8924A-521F-4A8A-95AA-4399F2D2A578}" type="presParOf" srcId="{EBA841F4-99FF-4974-86FD-D7D8CB77D2FB}" destId="{25C2567B-CE70-4283-975F-84D0C66AAA6F}" srcOrd="0" destOrd="0" presId="urn:microsoft.com/office/officeart/2005/8/layout/hierarchy2"/>
    <dgm:cxn modelId="{CD9809A6-709A-4D68-BEAB-29433FDBACD2}" type="presParOf" srcId="{25C2567B-CE70-4283-975F-84D0C66AAA6F}" destId="{063DFEDE-9025-4915-B4C2-812FDB525B58}" srcOrd="0" destOrd="0" presId="urn:microsoft.com/office/officeart/2005/8/layout/hierarchy2"/>
    <dgm:cxn modelId="{DD1E8163-5EC8-47FC-B023-E3835E9E4514}" type="presParOf" srcId="{EBA841F4-99FF-4974-86FD-D7D8CB77D2FB}" destId="{7E4DE684-0691-4151-9DD5-738A1C46856B}" srcOrd="1" destOrd="0" presId="urn:microsoft.com/office/officeart/2005/8/layout/hierarchy2"/>
    <dgm:cxn modelId="{0B6D3A09-E547-4BE3-B426-A0E4F7F31BF4}" type="presParOf" srcId="{7E4DE684-0691-4151-9DD5-738A1C46856B}" destId="{39F6A337-71E0-471C-99B9-B25D98EF18D7}" srcOrd="0" destOrd="0" presId="urn:microsoft.com/office/officeart/2005/8/layout/hierarchy2"/>
    <dgm:cxn modelId="{E2438DE2-282F-43B1-840B-A8340D9FE90B}" type="presParOf" srcId="{7E4DE684-0691-4151-9DD5-738A1C46856B}" destId="{4ACC0A2F-81EE-472B-BFF3-CD0CC95113E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0BA91-D410-42C9-83FA-5DC306A67898}">
      <dsp:nvSpPr>
        <dsp:cNvPr id="0" name=""/>
        <dsp:cNvSpPr/>
      </dsp:nvSpPr>
      <dsp:spPr>
        <a:xfrm>
          <a:off x="4666" y="1564348"/>
          <a:ext cx="1850455" cy="220351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latin typeface="Cambria" panose="02040503050406030204" pitchFamily="18" charset="0"/>
              <a:ea typeface="Cambria" panose="02040503050406030204" pitchFamily="18" charset="0"/>
            </a:rPr>
            <a:t>Травмы слизистой оболочки рта </a:t>
          </a:r>
          <a:endParaRPr lang="ru-RU" sz="2700" kern="1200" dirty="0">
            <a:latin typeface="Cambria" panose="02040503050406030204" pitchFamily="18" charset="0"/>
            <a:ea typeface="Cambria" panose="02040503050406030204" pitchFamily="18" charset="0"/>
          </a:endParaRPr>
        </a:p>
      </dsp:txBody>
      <dsp:txXfrm>
        <a:off x="58864" y="1618546"/>
        <a:ext cx="1742059" cy="2095116"/>
      </dsp:txXfrm>
    </dsp:sp>
    <dsp:sp modelId="{26BAB054-2D50-4990-B22E-350912C14496}">
      <dsp:nvSpPr>
        <dsp:cNvPr id="0" name=""/>
        <dsp:cNvSpPr/>
      </dsp:nvSpPr>
      <dsp:spPr>
        <a:xfrm rot="18501120">
          <a:off x="1628764" y="2182996"/>
          <a:ext cx="1192897" cy="30731"/>
        </a:xfrm>
        <a:custGeom>
          <a:avLst/>
          <a:gdLst/>
          <a:ahLst/>
          <a:cxnLst/>
          <a:rect l="0" t="0" r="0" b="0"/>
          <a:pathLst>
            <a:path>
              <a:moveTo>
                <a:pt x="0" y="15365"/>
              </a:moveTo>
              <a:lnTo>
                <a:pt x="1192897" y="1536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Cambria" panose="02040503050406030204" pitchFamily="18" charset="0"/>
            <a:ea typeface="Cambria" panose="02040503050406030204" pitchFamily="18" charset="0"/>
          </a:endParaRPr>
        </a:p>
      </dsp:txBody>
      <dsp:txXfrm>
        <a:off x="2195390" y="2168539"/>
        <a:ext cx="59644" cy="59644"/>
      </dsp:txXfrm>
    </dsp:sp>
    <dsp:sp modelId="{1E3DA98A-637A-46FE-9B2D-13584D0C2DE5}">
      <dsp:nvSpPr>
        <dsp:cNvPr id="0" name=""/>
        <dsp:cNvSpPr/>
      </dsp:nvSpPr>
      <dsp:spPr>
        <a:xfrm>
          <a:off x="2595303" y="1268005"/>
          <a:ext cx="1850455" cy="92522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i="0" kern="1200" dirty="0" smtClean="0">
              <a:latin typeface="Cambria" panose="02040503050406030204" pitchFamily="18" charset="0"/>
              <a:ea typeface="Cambria" panose="02040503050406030204" pitchFamily="18" charset="0"/>
            </a:rPr>
            <a:t>Острые</a:t>
          </a:r>
          <a:endParaRPr lang="ru-RU" sz="2000" i="0" kern="1200" dirty="0">
            <a:latin typeface="Cambria" panose="02040503050406030204" pitchFamily="18" charset="0"/>
            <a:ea typeface="Cambria" panose="02040503050406030204" pitchFamily="18" charset="0"/>
          </a:endParaRPr>
        </a:p>
      </dsp:txBody>
      <dsp:txXfrm>
        <a:off x="2622402" y="1295104"/>
        <a:ext cx="1796257" cy="871029"/>
      </dsp:txXfrm>
    </dsp:sp>
    <dsp:sp modelId="{E2D414F9-62A0-405A-A863-62AC58A70571}">
      <dsp:nvSpPr>
        <dsp:cNvPr id="0" name=""/>
        <dsp:cNvSpPr/>
      </dsp:nvSpPr>
      <dsp:spPr>
        <a:xfrm>
          <a:off x="4445758" y="1715253"/>
          <a:ext cx="740182" cy="30731"/>
        </a:xfrm>
        <a:custGeom>
          <a:avLst/>
          <a:gdLst/>
          <a:ahLst/>
          <a:cxnLst/>
          <a:rect l="0" t="0" r="0" b="0"/>
          <a:pathLst>
            <a:path>
              <a:moveTo>
                <a:pt x="0" y="15365"/>
              </a:moveTo>
              <a:lnTo>
                <a:pt x="740182" y="153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Cambria" panose="02040503050406030204" pitchFamily="18" charset="0"/>
            <a:ea typeface="Cambria" panose="02040503050406030204" pitchFamily="18" charset="0"/>
          </a:endParaRPr>
        </a:p>
      </dsp:txBody>
      <dsp:txXfrm>
        <a:off x="4797345" y="1712114"/>
        <a:ext cx="37009" cy="37009"/>
      </dsp:txXfrm>
    </dsp:sp>
    <dsp:sp modelId="{A6CD5AB5-D05B-4DDB-B468-A9B76838B6CC}">
      <dsp:nvSpPr>
        <dsp:cNvPr id="0" name=""/>
        <dsp:cNvSpPr/>
      </dsp:nvSpPr>
      <dsp:spPr>
        <a:xfrm>
          <a:off x="5185940" y="908017"/>
          <a:ext cx="2050211" cy="164520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Cambria" panose="02040503050406030204" pitchFamily="18" charset="0"/>
              <a:ea typeface="Cambria" panose="02040503050406030204" pitchFamily="18" charset="0"/>
            </a:rPr>
            <a:t>Такая травма может возникнуть из-за прикусывания или ранения инструментами.</a:t>
          </a:r>
          <a:endParaRPr lang="ru-RU" sz="1600" kern="1200" dirty="0">
            <a:latin typeface="Cambria" panose="02040503050406030204" pitchFamily="18" charset="0"/>
            <a:ea typeface="Cambria" panose="02040503050406030204" pitchFamily="18" charset="0"/>
          </a:endParaRPr>
        </a:p>
      </dsp:txBody>
      <dsp:txXfrm>
        <a:off x="5234126" y="956203"/>
        <a:ext cx="1953839" cy="1548830"/>
      </dsp:txXfrm>
    </dsp:sp>
    <dsp:sp modelId="{E87B2C40-3544-42F1-9482-3429D60071C0}">
      <dsp:nvSpPr>
        <dsp:cNvPr id="0" name=""/>
        <dsp:cNvSpPr/>
      </dsp:nvSpPr>
      <dsp:spPr>
        <a:xfrm rot="3098880">
          <a:off x="1628764" y="3118482"/>
          <a:ext cx="1192897" cy="30731"/>
        </a:xfrm>
        <a:custGeom>
          <a:avLst/>
          <a:gdLst/>
          <a:ahLst/>
          <a:cxnLst/>
          <a:rect l="0" t="0" r="0" b="0"/>
          <a:pathLst>
            <a:path>
              <a:moveTo>
                <a:pt x="0" y="15365"/>
              </a:moveTo>
              <a:lnTo>
                <a:pt x="1192897" y="1536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Cambria" panose="02040503050406030204" pitchFamily="18" charset="0"/>
            <a:ea typeface="Cambria" panose="02040503050406030204" pitchFamily="18" charset="0"/>
          </a:endParaRPr>
        </a:p>
      </dsp:txBody>
      <dsp:txXfrm>
        <a:off x="2195390" y="3104025"/>
        <a:ext cx="59644" cy="59644"/>
      </dsp:txXfrm>
    </dsp:sp>
    <dsp:sp modelId="{95158FA0-C304-4AC3-9148-5CD52F93A805}">
      <dsp:nvSpPr>
        <dsp:cNvPr id="0" name=""/>
        <dsp:cNvSpPr/>
      </dsp:nvSpPr>
      <dsp:spPr>
        <a:xfrm>
          <a:off x="2595303" y="3138977"/>
          <a:ext cx="1850455" cy="92522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i="0" kern="1200" dirty="0" smtClean="0">
              <a:latin typeface="Cambria" panose="02040503050406030204" pitchFamily="18" charset="0"/>
              <a:ea typeface="Cambria" panose="02040503050406030204" pitchFamily="18" charset="0"/>
            </a:rPr>
            <a:t>Хронические</a:t>
          </a:r>
          <a:endParaRPr lang="ru-RU" sz="2000" i="0" kern="1200" dirty="0">
            <a:latin typeface="Cambria" panose="02040503050406030204" pitchFamily="18" charset="0"/>
            <a:ea typeface="Cambria" panose="02040503050406030204" pitchFamily="18" charset="0"/>
          </a:endParaRPr>
        </a:p>
      </dsp:txBody>
      <dsp:txXfrm>
        <a:off x="2622402" y="3166076"/>
        <a:ext cx="1796257" cy="871029"/>
      </dsp:txXfrm>
    </dsp:sp>
    <dsp:sp modelId="{25C2567B-CE70-4283-975F-84D0C66AAA6F}">
      <dsp:nvSpPr>
        <dsp:cNvPr id="0" name=""/>
        <dsp:cNvSpPr/>
      </dsp:nvSpPr>
      <dsp:spPr>
        <a:xfrm>
          <a:off x="4445758" y="3586225"/>
          <a:ext cx="740182" cy="30731"/>
        </a:xfrm>
        <a:custGeom>
          <a:avLst/>
          <a:gdLst/>
          <a:ahLst/>
          <a:cxnLst/>
          <a:rect l="0" t="0" r="0" b="0"/>
          <a:pathLst>
            <a:path>
              <a:moveTo>
                <a:pt x="0" y="15365"/>
              </a:moveTo>
              <a:lnTo>
                <a:pt x="740182" y="153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Cambria" panose="02040503050406030204" pitchFamily="18" charset="0"/>
            <a:ea typeface="Cambria" panose="02040503050406030204" pitchFamily="18" charset="0"/>
          </a:endParaRPr>
        </a:p>
      </dsp:txBody>
      <dsp:txXfrm>
        <a:off x="4797345" y="3583086"/>
        <a:ext cx="37009" cy="37009"/>
      </dsp:txXfrm>
    </dsp:sp>
    <dsp:sp modelId="{39F6A337-71E0-471C-99B9-B25D98EF18D7}">
      <dsp:nvSpPr>
        <dsp:cNvPr id="0" name=""/>
        <dsp:cNvSpPr/>
      </dsp:nvSpPr>
      <dsp:spPr>
        <a:xfrm>
          <a:off x="5185940" y="2692004"/>
          <a:ext cx="2057039" cy="181917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Cambria" panose="02040503050406030204" pitchFamily="18" charset="0"/>
              <a:ea typeface="Cambria" panose="02040503050406030204" pitchFamily="18" charset="0"/>
            </a:rPr>
            <a:t>Появляется при воздействии слабого раздражителя продолжительный период времени</a:t>
          </a:r>
          <a:endParaRPr lang="ru-RU" sz="1600" kern="1200" dirty="0">
            <a:latin typeface="Cambria" panose="02040503050406030204" pitchFamily="18" charset="0"/>
            <a:ea typeface="Cambria" panose="02040503050406030204" pitchFamily="18" charset="0"/>
          </a:endParaRPr>
        </a:p>
      </dsp:txBody>
      <dsp:txXfrm>
        <a:off x="5239222" y="2745286"/>
        <a:ext cx="1950475" cy="17126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0E703-0541-4D4E-A42D-75DD5107E559}" type="datetimeFigureOut">
              <a:rPr lang="ru-RU" smtClean="0"/>
              <a:t>19.02.2024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F52AC2-C6DA-4FD4-AF21-977C126DAE8D}" type="slidenum">
              <a:rPr lang="ru-RU" smtClean="0"/>
              <a:t>‹#›</a:t>
            </a:fld>
            <a:endParaRPr lang="ru-RU"/>
          </a:p>
        </p:txBody>
      </p:sp>
    </p:spTree>
    <p:extLst>
      <p:ext uri="{BB962C8B-B14F-4D97-AF65-F5344CB8AC3E}">
        <p14:creationId xmlns:p14="http://schemas.microsoft.com/office/powerpoint/2010/main" val="1900621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996976A-F9B4-4EFA-84D3-C5717E717905}" type="slidenum">
              <a:rPr lang="en-US"/>
              <a:pPr>
                <a:defRPr/>
              </a:pPr>
              <a:t>‹#›</a:t>
            </a:fld>
            <a:endParaRPr lang="en-US"/>
          </a:p>
        </p:txBody>
      </p:sp>
    </p:spTree>
    <p:extLst>
      <p:ext uri="{BB962C8B-B14F-4D97-AF65-F5344CB8AC3E}">
        <p14:creationId xmlns:p14="http://schemas.microsoft.com/office/powerpoint/2010/main" val="36263496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775C796A-55A3-4F9E-AFA7-612E6C6C286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4A5271-9E61-4523-8FC3-D09000C78CA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7DCCB-B1C8-411C-9D58-897CF5771F4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ru-RU"/>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lvl1pPr>
          </a:lstStyle>
          <a:p>
            <a:pPr>
              <a:defRPr/>
            </a:pPr>
            <a:endParaRPr lang="en-US"/>
          </a:p>
        </p:txBody>
      </p:sp>
      <p:sp>
        <p:nvSpPr>
          <p:cNvPr id="6" name="Rectangle 6"/>
          <p:cNvSpPr>
            <a:spLocks noGrp="1" noChangeArrowheads="1"/>
          </p:cNvSpPr>
          <p:nvPr>
            <p:ph type="ftr" sz="quarter" idx="11"/>
          </p:nvPr>
        </p:nvSpPr>
        <p:spPr/>
        <p:txBody>
          <a:bodyPr/>
          <a:lstStyle>
            <a:lvl1pPr>
              <a:defRPr smtClean="0"/>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15D9BB42-CE6E-4E50-920A-CE56E13AB613}"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CDF49B6-C2FE-46D1-85DB-6FF7546B0D84}"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64C5A1-2EFA-402A-A3CF-1EFBB67BD69B}"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A8B5036-733F-4A61-A1DF-B97B4776090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2CF1A3B-5207-4B7B-90DC-A6C0428FBB52}"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4E2A508-9B8C-49ED-BEB9-ED3B2BF556C7}"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313CEC1-F2B7-4006-85FA-B1FB03122583}"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F406AB-260B-4CDC-9B38-19F2469AF38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F71837-DBD3-4204-BAFD-CD1607554291}"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48BFB26-D930-4615-863E-E0D713BEF71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BB7554-2166-45D5-AFB7-F23B1EF8ABDE}"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9FCC58-6133-43D1-8E65-E5E13A43CB09}"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775C796A-55A3-4F9E-AFA7-612E6C6C286D}" type="slidenum">
              <a:rPr lang="en-US" smtClean="0"/>
              <a:pPr>
                <a:defRPr/>
              </a:pPr>
              <a:t>‹#›</a:t>
            </a:fld>
            <a:endParaRPr lang="en-US"/>
          </a:p>
        </p:txBody>
      </p:sp>
    </p:spTree>
    <p:extLst>
      <p:ext uri="{BB962C8B-B14F-4D97-AF65-F5344CB8AC3E}">
        <p14:creationId xmlns:p14="http://schemas.microsoft.com/office/powerpoint/2010/main" val="3856921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A4F71837-DBD3-4204-BAFD-CD1607554291}" type="slidenum">
              <a:rPr lang="en-US" smtClean="0"/>
              <a:pPr>
                <a:defRPr/>
              </a:pPr>
              <a:t>‹#›</a:t>
            </a:fld>
            <a:endParaRPr lang="en-US"/>
          </a:p>
        </p:txBody>
      </p:sp>
    </p:spTree>
    <p:extLst>
      <p:ext uri="{BB962C8B-B14F-4D97-AF65-F5344CB8AC3E}">
        <p14:creationId xmlns:p14="http://schemas.microsoft.com/office/powerpoint/2010/main" val="3250181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1343AB6A-1E97-453F-8BCB-55DA9F368BA9}" type="slidenum">
              <a:rPr lang="en-US" smtClean="0"/>
              <a:pPr>
                <a:defRPr/>
              </a:pPr>
              <a:t>‹#›</a:t>
            </a:fld>
            <a:endParaRPr lang="en-US"/>
          </a:p>
        </p:txBody>
      </p:sp>
    </p:spTree>
    <p:extLst>
      <p:ext uri="{BB962C8B-B14F-4D97-AF65-F5344CB8AC3E}">
        <p14:creationId xmlns:p14="http://schemas.microsoft.com/office/powerpoint/2010/main" val="2384753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72710458-ADA7-444E-A137-DC08723E5E03}" type="slidenum">
              <a:rPr lang="en-US" smtClean="0"/>
              <a:pPr>
                <a:defRPr/>
              </a:pPr>
              <a:t>‹#›</a:t>
            </a:fld>
            <a:endParaRPr lang="en-US"/>
          </a:p>
        </p:txBody>
      </p:sp>
    </p:spTree>
    <p:extLst>
      <p:ext uri="{BB962C8B-B14F-4D97-AF65-F5344CB8AC3E}">
        <p14:creationId xmlns:p14="http://schemas.microsoft.com/office/powerpoint/2010/main" val="2616870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983D0B06-5A7E-4D36-AAB8-03F3B1746152}" type="slidenum">
              <a:rPr lang="en-US" smtClean="0"/>
              <a:pPr>
                <a:defRPr/>
              </a:pPr>
              <a:t>‹#›</a:t>
            </a:fld>
            <a:endParaRPr lang="en-US"/>
          </a:p>
        </p:txBody>
      </p:sp>
    </p:spTree>
    <p:extLst>
      <p:ext uri="{BB962C8B-B14F-4D97-AF65-F5344CB8AC3E}">
        <p14:creationId xmlns:p14="http://schemas.microsoft.com/office/powerpoint/2010/main" val="2882895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750931EC-622A-41A8-B64A-A87B0CD9D1C3}" type="slidenum">
              <a:rPr lang="en-US" smtClean="0"/>
              <a:pPr>
                <a:defRPr/>
              </a:pPr>
              <a:t>‹#›</a:t>
            </a:fld>
            <a:endParaRPr lang="en-US"/>
          </a:p>
        </p:txBody>
      </p:sp>
    </p:spTree>
    <p:extLst>
      <p:ext uri="{BB962C8B-B14F-4D97-AF65-F5344CB8AC3E}">
        <p14:creationId xmlns:p14="http://schemas.microsoft.com/office/powerpoint/2010/main" val="309004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FA6A4A0E-B537-4959-A727-4B9398AA58B1}" type="slidenum">
              <a:rPr lang="en-US" smtClean="0"/>
              <a:pPr>
                <a:defRPr/>
              </a:pPr>
              <a:t>‹#›</a:t>
            </a:fld>
            <a:endParaRPr lang="en-US"/>
          </a:p>
        </p:txBody>
      </p:sp>
    </p:spTree>
    <p:extLst>
      <p:ext uri="{BB962C8B-B14F-4D97-AF65-F5344CB8AC3E}">
        <p14:creationId xmlns:p14="http://schemas.microsoft.com/office/powerpoint/2010/main" val="277345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3AB6A-1E97-453F-8BCB-55DA9F368BA9}"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8F0EF660-1A5F-4D7D-91C0-7B81AFB7A6EE}" type="slidenum">
              <a:rPr lang="en-US" smtClean="0"/>
              <a:pPr>
                <a:defRPr/>
              </a:pPr>
              <a:t>‹#›</a:t>
            </a:fld>
            <a:endParaRPr lang="en-US"/>
          </a:p>
        </p:txBody>
      </p:sp>
    </p:spTree>
    <p:extLst>
      <p:ext uri="{BB962C8B-B14F-4D97-AF65-F5344CB8AC3E}">
        <p14:creationId xmlns:p14="http://schemas.microsoft.com/office/powerpoint/2010/main" val="2927230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A8C6A76B-1FDD-4BD9-A83B-7877FFE3C660}" type="slidenum">
              <a:rPr lang="en-US" smtClean="0"/>
              <a:pPr>
                <a:defRPr/>
              </a:pPr>
              <a:t>‹#›</a:t>
            </a:fld>
            <a:endParaRPr lang="en-US"/>
          </a:p>
        </p:txBody>
      </p:sp>
    </p:spTree>
    <p:extLst>
      <p:ext uri="{BB962C8B-B14F-4D97-AF65-F5344CB8AC3E}">
        <p14:creationId xmlns:p14="http://schemas.microsoft.com/office/powerpoint/2010/main" val="238615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164A5271-9E61-4523-8FC3-D09000C78CAD}" type="slidenum">
              <a:rPr lang="en-US" smtClean="0"/>
              <a:pPr>
                <a:defRPr/>
              </a:pPr>
              <a:t>‹#›</a:t>
            </a:fld>
            <a:endParaRPr lang="en-US"/>
          </a:p>
        </p:txBody>
      </p:sp>
    </p:spTree>
    <p:extLst>
      <p:ext uri="{BB962C8B-B14F-4D97-AF65-F5344CB8AC3E}">
        <p14:creationId xmlns:p14="http://schemas.microsoft.com/office/powerpoint/2010/main" val="398822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467DCCB-B1C8-411C-9D58-897CF5771F4D}" type="slidenum">
              <a:rPr lang="en-US" smtClean="0"/>
              <a:pPr>
                <a:defRPr/>
              </a:pPr>
              <a:t>‹#›</a:t>
            </a:fld>
            <a:endParaRPr lang="en-US"/>
          </a:p>
        </p:txBody>
      </p:sp>
    </p:spTree>
    <p:extLst>
      <p:ext uri="{BB962C8B-B14F-4D97-AF65-F5344CB8AC3E}">
        <p14:creationId xmlns:p14="http://schemas.microsoft.com/office/powerpoint/2010/main" val="144151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710458-ADA7-444E-A137-DC08723E5E0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3D0B06-5A7E-4D36-AAB8-03F3B174615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0931EC-622A-41A8-B64A-A87B0CD9D1C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6A4A0E-B537-4959-A727-4B9398AA58B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0EF660-1A5F-4D7D-91C0-7B81AFB7A6E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6A76B-1FDD-4BD9-A83B-7877FFE3C66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CC7C0A-AE2B-425C-B28B-8BFA375E3B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ru-RU"/>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107BA22-02B6-4540-A0D8-C4497F6431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5CC7C0A-AE2B-425C-B28B-8BFA375E3B65}" type="slidenum">
              <a:rPr lang="en-US" smtClean="0"/>
              <a:pPr>
                <a:defRPr/>
              </a:pPr>
              <a:t>‹#›</a:t>
            </a:fld>
            <a:endParaRPr lang="en-US"/>
          </a:p>
        </p:txBody>
      </p:sp>
    </p:spTree>
    <p:extLst>
      <p:ext uri="{BB962C8B-B14F-4D97-AF65-F5344CB8AC3E}">
        <p14:creationId xmlns:p14="http://schemas.microsoft.com/office/powerpoint/2010/main" val="26095871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52.jpe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jpeg"/><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211174" y="16075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2579326" y="469620"/>
            <a:ext cx="4546401" cy="861774"/>
          </a:xfrm>
          <a:prstGeom prst="rect">
            <a:avLst/>
          </a:prstGeom>
          <a:noFill/>
        </p:spPr>
        <p:txBody>
          <a:bodyPr wrap="square" rtlCol="0">
            <a:spAutoFit/>
          </a:bodyPr>
          <a:lstStyle/>
          <a:p>
            <a:pPr algn="ctr"/>
            <a:r>
              <a:rPr lang="ru-RU" sz="1600" b="1" dirty="0" smtClean="0">
                <a:solidFill>
                  <a:srgbClr val="C00000"/>
                </a:solidFill>
                <a:latin typeface="Cambria" panose="02040503050406030204" pitchFamily="18" charset="0"/>
              </a:rPr>
              <a:t>Лекция</a:t>
            </a:r>
          </a:p>
          <a:p>
            <a:pPr algn="ctr"/>
            <a:r>
              <a:rPr lang="ru-RU" sz="1600" b="1" dirty="0" smtClean="0">
                <a:latin typeface="Cambria" panose="02040503050406030204" pitchFamily="18" charset="0"/>
              </a:rPr>
              <a:t>по модулю «Зубопротезирование сложное»</a:t>
            </a:r>
          </a:p>
          <a:p>
            <a:pPr algn="ctr"/>
            <a:r>
              <a:rPr lang="ru-RU" sz="1600" b="1" dirty="0" smtClean="0">
                <a:latin typeface="Cambria" panose="02040503050406030204" pitchFamily="18" charset="0"/>
              </a:rPr>
              <a:t>учебной дисциплины «Стоматология»</a:t>
            </a:r>
            <a:endParaRPr lang="ru-RU" sz="1600" b="1" dirty="0">
              <a:latin typeface="Cambria" panose="02040503050406030204" pitchFamily="18" charset="0"/>
            </a:endParaRPr>
          </a:p>
        </p:txBody>
      </p:sp>
      <p:sp>
        <p:nvSpPr>
          <p:cNvPr id="8" name="Подзаголовок 2"/>
          <p:cNvSpPr txBox="1">
            <a:spLocks/>
          </p:cNvSpPr>
          <p:nvPr/>
        </p:nvSpPr>
        <p:spPr>
          <a:xfrm>
            <a:off x="3275856" y="1789437"/>
            <a:ext cx="5868144" cy="17281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indent="-342900" algn="ctr">
              <a:spcBef>
                <a:spcPct val="20000"/>
              </a:spcBef>
              <a:defRPr/>
            </a:pP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000" b="1" dirty="0">
                <a:solidFill>
                  <a:schemeClr val="bg1"/>
                </a:solidFill>
                <a:latin typeface="Cambria" panose="02040503050406030204" pitchFamily="18" charset="0"/>
              </a:rPr>
              <a:t>Особенности ортопедического лечения пациентов старческого возраста несъемными и съемными зубными </a:t>
            </a:r>
            <a:r>
              <a:rPr lang="ru-RU" sz="2000" b="1" dirty="0" smtClean="0">
                <a:solidFill>
                  <a:schemeClr val="bg1"/>
                </a:solidFill>
                <a:latin typeface="Cambria" panose="02040503050406030204" pitchFamily="18" charset="0"/>
              </a:rPr>
              <a:t>протезами</a:t>
            </a:r>
            <a:r>
              <a:rPr lang="ru-RU" sz="2800" b="1" dirty="0" smtClean="0">
                <a:solidFill>
                  <a:schemeClr val="bg1"/>
                </a:solidFill>
                <a:latin typeface="Cambria" panose="02040503050406030204" pitchFamily="18" charset="0"/>
              </a:rPr>
              <a:t>»</a:t>
            </a:r>
            <a:endParaRPr lang="ru-RU" sz="2800" b="1" dirty="0">
              <a:solidFill>
                <a:schemeClr val="bg1"/>
              </a:solidFill>
              <a:latin typeface="Cambria" panose="02040503050406030204" pitchFamily="18" charset="0"/>
            </a:endParaRPr>
          </a:p>
          <a:p>
            <a:pPr marL="342900" indent="-342900" algn="ctr">
              <a:spcBef>
                <a:spcPct val="20000"/>
              </a:spcBef>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32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ru-RU" sz="32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sp>
        <p:nvSpPr>
          <p:cNvPr id="9" name="TextBox 8"/>
          <p:cNvSpPr txBox="1"/>
          <p:nvPr/>
        </p:nvSpPr>
        <p:spPr>
          <a:xfrm>
            <a:off x="3514100" y="4042856"/>
            <a:ext cx="5678735" cy="1957459"/>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Cambria" panose="02040503050406030204" pitchFamily="18" charset="0"/>
              </a:rPr>
              <a:t>Лекцию подготовила: </a:t>
            </a:r>
          </a:p>
          <a:p>
            <a:pPr marL="342900" lvl="0" indent="-342900" algn="ctr">
              <a:lnSpc>
                <a:spcPct val="80000"/>
              </a:lnSpc>
              <a:spcBef>
                <a:spcPct val="20000"/>
              </a:spcBef>
            </a:pPr>
            <a:r>
              <a:rPr lang="ru-RU" sz="2200" b="1" dirty="0">
                <a:latin typeface="Cambria" panose="02040503050406030204" pitchFamily="18" charset="0"/>
              </a:rPr>
              <a:t>з</a:t>
            </a:r>
            <a:r>
              <a:rPr lang="ru-RU" sz="2200" b="1" dirty="0" smtClean="0">
                <a:latin typeface="Cambria" panose="02040503050406030204" pitchFamily="18" charset="0"/>
              </a:rPr>
              <a:t>аведующий кафедрой</a:t>
            </a:r>
            <a:br>
              <a:rPr lang="ru-RU" sz="2200" b="1" dirty="0" smtClean="0">
                <a:latin typeface="Cambria" panose="02040503050406030204" pitchFamily="18" charset="0"/>
              </a:rPr>
            </a:br>
            <a:r>
              <a:rPr lang="ru-RU" sz="2200" b="1" dirty="0" smtClean="0">
                <a:latin typeface="Cambria" panose="02040503050406030204" pitchFamily="18" charset="0"/>
              </a:rPr>
              <a:t>ортопедической стоматологии</a:t>
            </a:r>
          </a:p>
          <a:p>
            <a:pPr marL="342900" lvl="0" indent="-342900" algn="ctr">
              <a:lnSpc>
                <a:spcPct val="80000"/>
              </a:lnSpc>
              <a:spcBef>
                <a:spcPct val="20000"/>
              </a:spcBef>
            </a:pPr>
            <a:r>
              <a:rPr lang="ru-RU" sz="2200" b="1" dirty="0" smtClean="0">
                <a:latin typeface="Cambria" panose="02040503050406030204" pitchFamily="18" charset="0"/>
              </a:rPr>
              <a:t>доктор медицинских наук, доцент </a:t>
            </a:r>
          </a:p>
          <a:p>
            <a:pPr marL="342900" lvl="0" indent="-342900" algn="ctr">
              <a:lnSpc>
                <a:spcPct val="80000"/>
              </a:lnSpc>
              <a:spcBef>
                <a:spcPct val="20000"/>
              </a:spcBef>
              <a:defRPr/>
            </a:pPr>
            <a:r>
              <a:rPr lang="ru-RU" sz="2400" b="1" dirty="0" smtClean="0">
                <a:solidFill>
                  <a:srgbClr val="C00000"/>
                </a:solidFill>
                <a:latin typeface="Cambria" panose="02040503050406030204" pitchFamily="18" charset="0"/>
              </a:rPr>
              <a:t>Лапина Наталья Викторовна</a:t>
            </a:r>
          </a:p>
          <a:p>
            <a:endParaRPr lang="ru-RU" dirty="0">
              <a:latin typeface="Cambria" panose="02040503050406030204" pitchFamily="18"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Tree>
    <p:extLst>
      <p:ext uri="{BB962C8B-B14F-4D97-AF65-F5344CB8AC3E}">
        <p14:creationId xmlns:p14="http://schemas.microsoft.com/office/powerpoint/2010/main" val="272090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10</a:t>
            </a:fld>
            <a:endParaRPr lang="ru-RU"/>
          </a:p>
        </p:txBody>
      </p:sp>
      <p:sp>
        <p:nvSpPr>
          <p:cNvPr id="6" name="Rectangle 4"/>
          <p:cNvSpPr txBox="1">
            <a:spLocks noChangeArrowheads="1"/>
          </p:cNvSpPr>
          <p:nvPr/>
        </p:nvSpPr>
        <p:spPr>
          <a:xfrm>
            <a:off x="1767254" y="310406"/>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Rectangle 3"/>
          <p:cNvSpPr txBox="1">
            <a:spLocks noChangeArrowheads="1"/>
          </p:cNvSpPr>
          <p:nvPr/>
        </p:nvSpPr>
        <p:spPr>
          <a:xfrm>
            <a:off x="4756638" y="1600200"/>
            <a:ext cx="4179544" cy="4525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2000" b="1" dirty="0" smtClean="0">
                <a:latin typeface="Cambria" panose="02040503050406030204" pitchFamily="18" charset="0"/>
                <a:ea typeface="Cambria" panose="02040503050406030204" pitchFamily="18" charset="0"/>
              </a:rPr>
              <a:t>У пожилых людей в пульпе зубов много </a:t>
            </a:r>
            <a:r>
              <a:rPr lang="ru-RU" sz="2000" b="1" dirty="0" err="1" smtClean="0">
                <a:latin typeface="Cambria" panose="02040503050406030204" pitchFamily="18" charset="0"/>
                <a:ea typeface="Cambria" panose="02040503050406030204" pitchFamily="18" charset="0"/>
              </a:rPr>
              <a:t>петрификатов</a:t>
            </a:r>
            <a:r>
              <a:rPr lang="ru-RU" sz="2000" b="1" dirty="0" smtClean="0">
                <a:latin typeface="Cambria" panose="02040503050406030204" pitchFamily="18" charset="0"/>
                <a:ea typeface="Cambria" panose="02040503050406030204" pitchFamily="18" charset="0"/>
              </a:rPr>
              <a:t> различной величины. О</a:t>
            </a:r>
            <a:r>
              <a:rPr lang="en-US" sz="2000" b="1" dirty="0" err="1" smtClean="0">
                <a:latin typeface="Cambria" panose="02040503050406030204" pitchFamily="18" charset="0"/>
                <a:ea typeface="Cambria" panose="02040503050406030204" pitchFamily="18" charset="0"/>
              </a:rPr>
              <a:t>сновной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причиной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их</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образования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является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патологическая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окклюзия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ведущая</a:t>
            </a:r>
            <a:r>
              <a:rPr lang="en-US" sz="2000" b="1" dirty="0" smtClean="0">
                <a:latin typeface="Cambria" panose="02040503050406030204" pitchFamily="18" charset="0"/>
                <a:ea typeface="Cambria" panose="02040503050406030204" pitchFamily="18" charset="0"/>
              </a:rPr>
              <a:t> к </a:t>
            </a:r>
            <a:r>
              <a:rPr lang="en-US" sz="2000" b="1" dirty="0" err="1" smtClean="0">
                <a:latin typeface="Cambria" panose="02040503050406030204" pitchFamily="18" charset="0"/>
                <a:ea typeface="Cambria" panose="02040503050406030204" pitchFamily="18" charset="0"/>
              </a:rPr>
              <a:t>атрофии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периодонта</a:t>
            </a:r>
            <a:r>
              <a:rPr lang="en-US" sz="2000" b="1" dirty="0" smtClean="0">
                <a:latin typeface="Cambria" panose="02040503050406030204" pitchFamily="18" charset="0"/>
                <a:ea typeface="Cambria" panose="02040503050406030204" pitchFamily="18" charset="0"/>
              </a:rPr>
              <a:t> с </a:t>
            </a:r>
            <a:r>
              <a:rPr lang="en-US" sz="2000" b="1" dirty="0" err="1" smtClean="0">
                <a:latin typeface="Cambria" panose="02040503050406030204" pitchFamily="18" charset="0"/>
                <a:ea typeface="Cambria" panose="02040503050406030204" pitchFamily="18" charset="0"/>
              </a:rPr>
              <a:t>нарушением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кровоснабжения</a:t>
            </a:r>
            <a:r>
              <a:rPr lang="en-US" sz="2000" b="1" dirty="0" smtClean="0">
                <a:latin typeface="Cambria" panose="02040503050406030204" pitchFamily="18" charset="0"/>
                <a:ea typeface="Cambria" panose="02040503050406030204" pitchFamily="18" charset="0"/>
              </a:rPr>
              <a:t> и </a:t>
            </a:r>
            <a:r>
              <a:rPr lang="en-US" sz="2000" b="1" dirty="0" err="1" smtClean="0">
                <a:latin typeface="Cambria" panose="02040503050406030204" pitchFamily="18" charset="0"/>
                <a:ea typeface="Cambria" panose="02040503050406030204" pitchFamily="18" charset="0"/>
              </a:rPr>
              <a:t>обмена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веществ</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После</a:t>
            </a:r>
            <a:r>
              <a:rPr lang="en-US" sz="2000" b="1" dirty="0" smtClean="0">
                <a:latin typeface="Cambria" panose="02040503050406030204" pitchFamily="18" charset="0"/>
                <a:ea typeface="Cambria" panose="02040503050406030204" pitchFamily="18" charset="0"/>
              </a:rPr>
              <a:t> 70 </a:t>
            </a:r>
            <a:r>
              <a:rPr lang="en-US" sz="2000" b="1" dirty="0" err="1" smtClean="0">
                <a:latin typeface="Cambria" panose="02040503050406030204" pitchFamily="18" charset="0"/>
                <a:ea typeface="Cambria" panose="02040503050406030204" pitchFamily="18" charset="0"/>
              </a:rPr>
              <a:t>лет</a:t>
            </a:r>
            <a:r>
              <a:rPr lang="en-US" sz="2000" b="1" dirty="0" smtClean="0">
                <a:latin typeface="Cambria" panose="02040503050406030204" pitchFamily="18" charset="0"/>
                <a:ea typeface="Cambria" panose="02040503050406030204" pitchFamily="18" charset="0"/>
              </a:rPr>
              <a:t> в </a:t>
            </a:r>
            <a:r>
              <a:rPr lang="en-US" sz="2000" b="1" dirty="0" err="1" smtClean="0">
                <a:latin typeface="Cambria" panose="02040503050406030204" pitchFamily="18" charset="0"/>
                <a:ea typeface="Cambria" panose="02040503050406030204" pitchFamily="18" charset="0"/>
              </a:rPr>
              <a:t>пульпе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зубов</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развивается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атеросклероз</a:t>
            </a:r>
            <a:r>
              <a:rPr lang="en-US" sz="2000" b="1" dirty="0" smtClean="0">
                <a:latin typeface="Cambria" panose="02040503050406030204" pitchFamily="18" charset="0"/>
                <a:ea typeface="Cambria" panose="02040503050406030204" pitchFamily="18" charset="0"/>
              </a:rPr>
              <a:t>, а </a:t>
            </a:r>
            <a:r>
              <a:rPr lang="en-US" sz="2000" b="1" dirty="0" err="1" smtClean="0">
                <a:latin typeface="Cambria" panose="02040503050406030204" pitchFamily="18" charset="0"/>
                <a:ea typeface="Cambria" panose="02040503050406030204" pitchFamily="18" charset="0"/>
              </a:rPr>
              <a:t>иногда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наблюдается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запустение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сосудов</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вплоть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до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полной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их</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облитерации</a:t>
            </a:r>
            <a:r>
              <a:rPr lang="en-US" sz="2000" b="1" dirty="0" smtClean="0">
                <a:latin typeface="Cambria" panose="02040503050406030204" pitchFamily="18" charset="0"/>
                <a:ea typeface="Cambria" panose="02040503050406030204" pitchFamily="18" charset="0"/>
              </a:rPr>
              <a:t>.</a:t>
            </a:r>
            <a:endParaRPr lang="ru-RU" b="1" dirty="0" smtClean="0">
              <a:latin typeface="Cambria" panose="02040503050406030204" pitchFamily="18" charset="0"/>
              <a:ea typeface="Cambria" panose="02040503050406030204" pitchFamily="18" charset="0"/>
            </a:endParaRPr>
          </a:p>
          <a:p>
            <a:pPr fontAlgn="auto">
              <a:spcAft>
                <a:spcPts val="0"/>
              </a:spcAft>
            </a:pPr>
            <a:endParaRPr lang="ru-RU" b="1" dirty="0" smtClean="0">
              <a:latin typeface="Cambria" panose="02040503050406030204" pitchFamily="18" charset="0"/>
              <a:ea typeface="Cambria" panose="02040503050406030204" pitchFamily="18" charset="0"/>
            </a:endParaRPr>
          </a:p>
        </p:txBody>
      </p:sp>
      <p:pic>
        <p:nvPicPr>
          <p:cNvPr id="9" name="Рисунок 8" descr="http://www.alfa-clinic.ru/uploads/images/stroenie_zuba.jpg"/>
          <p:cNvPicPr/>
          <p:nvPr/>
        </p:nvPicPr>
        <p:blipFill>
          <a:blip r:embed="rId4" cstate="print"/>
          <a:srcRect/>
          <a:stretch>
            <a:fillRect/>
          </a:stretch>
        </p:blipFill>
        <p:spPr bwMode="auto">
          <a:xfrm>
            <a:off x="1678425" y="1600200"/>
            <a:ext cx="3157344" cy="4083050"/>
          </a:xfrm>
          <a:prstGeom prst="rect">
            <a:avLst/>
          </a:prstGeom>
          <a:noFill/>
          <a:ln w="9525">
            <a:noFill/>
            <a:miter lim="800000"/>
            <a:headEnd/>
            <a:tailEnd/>
          </a:ln>
        </p:spPr>
      </p:pic>
    </p:spTree>
    <p:extLst>
      <p:ext uri="{BB962C8B-B14F-4D97-AF65-F5344CB8AC3E}">
        <p14:creationId xmlns:p14="http://schemas.microsoft.com/office/powerpoint/2010/main" val="278982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sp>
        <p:nvSpPr>
          <p:cNvPr id="6" name="Rectangle 4"/>
          <p:cNvSpPr txBox="1">
            <a:spLocks noChangeArrowheads="1"/>
          </p:cNvSpPr>
          <p:nvPr/>
        </p:nvSpPr>
        <p:spPr>
          <a:xfrm>
            <a:off x="1767254" y="310406"/>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6130517" y="1351128"/>
            <a:ext cx="3013484" cy="55068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2000" b="1" dirty="0" smtClean="0">
                <a:latin typeface="Cambria" panose="02040503050406030204" pitchFamily="18" charset="0"/>
                <a:ea typeface="Cambria" panose="02040503050406030204" pitchFamily="18" charset="0"/>
              </a:rPr>
              <a:t>Атрофируется кость альвеолярного отростка. Костные стенки лунки постепенно истончаются, уменьшается высота альвеолярного отростка. </a:t>
            </a:r>
            <a:r>
              <a:rPr lang="en-US" sz="2000" b="1" dirty="0" err="1" smtClean="0">
                <a:latin typeface="Cambria" panose="02040503050406030204" pitchFamily="18" charset="0"/>
                <a:ea typeface="Cambria" panose="02040503050406030204" pitchFamily="18" charset="0"/>
              </a:rPr>
              <a:t>Он</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атрофируется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неравномерно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его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края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становятся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неровными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снижается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уровень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десны</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хотя</a:t>
            </a:r>
            <a:r>
              <a:rPr lang="en-US" sz="2000" b="1" dirty="0" smtClean="0">
                <a:latin typeface="Cambria" panose="02040503050406030204" pitchFamily="18" charset="0"/>
                <a:ea typeface="Cambria" panose="02040503050406030204" pitchFamily="18" charset="0"/>
              </a:rPr>
              <a:t> в </a:t>
            </a:r>
            <a:r>
              <a:rPr lang="en-US" sz="2000" b="1" dirty="0" err="1" smtClean="0">
                <a:latin typeface="Cambria" panose="02040503050406030204" pitchFamily="18" charset="0"/>
                <a:ea typeface="Cambria" panose="02040503050406030204" pitchFamily="18" charset="0"/>
              </a:rPr>
              <a:t>глубоких</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слоях</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альвеолярного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отростка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кость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уплотнена</a:t>
            </a:r>
            <a:r>
              <a:rPr lang="en-US" sz="2000" b="1" dirty="0" smtClean="0">
                <a:latin typeface="Cambria" panose="02040503050406030204" pitchFamily="18" charset="0"/>
                <a:ea typeface="Cambria" panose="02040503050406030204" pitchFamily="18" charset="0"/>
              </a:rPr>
              <a:t>.</a:t>
            </a:r>
            <a:endParaRPr lang="ru-RU" sz="2000" b="1" dirty="0" smtClean="0">
              <a:latin typeface="Cambria" panose="02040503050406030204" pitchFamily="18" charset="0"/>
              <a:ea typeface="Cambria" panose="02040503050406030204" pitchFamily="18" charset="0"/>
            </a:endParaRPr>
          </a:p>
          <a:p>
            <a:pPr fontAlgn="auto">
              <a:spcAft>
                <a:spcPts val="0"/>
              </a:spcAft>
            </a:pPr>
            <a:endParaRPr lang="ru-RU" dirty="0">
              <a:latin typeface="Cambria" panose="02040503050406030204" pitchFamily="18" charset="0"/>
              <a:ea typeface="Cambria" panose="02040503050406030204" pitchFamily="18" charset="0"/>
            </a:endParaRPr>
          </a:p>
        </p:txBody>
      </p:sp>
      <p:pic>
        <p:nvPicPr>
          <p:cNvPr id="9" name="Picture 3" descr="C:\Documents and Settings\Администратор\Рабочий стол\Безымянный.bmp"/>
          <p:cNvPicPr>
            <a:picLocks noChangeAspect="1" noChangeArrowheads="1"/>
          </p:cNvPicPr>
          <p:nvPr/>
        </p:nvPicPr>
        <p:blipFill>
          <a:blip r:embed="rId4" cstate="print"/>
          <a:srcRect/>
          <a:stretch>
            <a:fillRect/>
          </a:stretch>
        </p:blipFill>
        <p:spPr bwMode="auto">
          <a:xfrm>
            <a:off x="1900761" y="1373236"/>
            <a:ext cx="2036618" cy="1527463"/>
          </a:xfrm>
          <a:prstGeom prst="rect">
            <a:avLst/>
          </a:prstGeom>
          <a:noFill/>
        </p:spPr>
      </p:pic>
      <p:grpSp>
        <p:nvGrpSpPr>
          <p:cNvPr id="10" name="Группа 9"/>
          <p:cNvGrpSpPr/>
          <p:nvPr/>
        </p:nvGrpSpPr>
        <p:grpSpPr>
          <a:xfrm>
            <a:off x="1894819" y="3055135"/>
            <a:ext cx="4211781" cy="2064091"/>
            <a:chOff x="636898" y="3013052"/>
            <a:chExt cx="4211781" cy="2064091"/>
          </a:xfrm>
        </p:grpSpPr>
        <p:pic>
          <p:nvPicPr>
            <p:cNvPr id="11" name="Picture 6"/>
            <p:cNvPicPr>
              <a:picLocks noChangeAspect="1" noChangeArrowheads="1"/>
            </p:cNvPicPr>
            <p:nvPr/>
          </p:nvPicPr>
          <p:blipFill>
            <a:blip r:embed="rId5" cstate="print"/>
            <a:srcRect t="34657"/>
            <a:stretch>
              <a:fillRect/>
            </a:stretch>
          </p:blipFill>
          <p:spPr bwMode="auto">
            <a:xfrm>
              <a:off x="636898" y="3013052"/>
              <a:ext cx="4211781" cy="2064091"/>
            </a:xfrm>
            <a:prstGeom prst="rect">
              <a:avLst/>
            </a:prstGeom>
            <a:noFill/>
            <a:ln w="9525">
              <a:noFill/>
              <a:miter lim="800000"/>
              <a:headEnd/>
              <a:tailEnd/>
            </a:ln>
            <a:effectLst/>
          </p:spPr>
        </p:pic>
        <p:cxnSp>
          <p:nvCxnSpPr>
            <p:cNvPr id="12" name="Прямая со стрелкой 11"/>
            <p:cNvCxnSpPr/>
            <p:nvPr/>
          </p:nvCxnSpPr>
          <p:spPr>
            <a:xfrm flipV="1">
              <a:off x="2215694" y="4438624"/>
              <a:ext cx="207818" cy="37407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382776" y="4548634"/>
              <a:ext cx="207818" cy="37407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18924" y="4535399"/>
              <a:ext cx="207818" cy="37407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2799860" y="4493422"/>
              <a:ext cx="207818" cy="37407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3034353" y="4548427"/>
              <a:ext cx="207818" cy="37407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8" descr="http://im0-tub-ru.yandex.net/i?id=488671465-37-72&amp;n=21"/>
          <p:cNvPicPr>
            <a:picLocks noChangeAspect="1" noChangeArrowheads="1"/>
          </p:cNvPicPr>
          <p:nvPr/>
        </p:nvPicPr>
        <p:blipFill>
          <a:blip r:embed="rId6" cstate="print"/>
          <a:srcRect/>
          <a:stretch>
            <a:fillRect/>
          </a:stretch>
        </p:blipFill>
        <p:spPr bwMode="auto">
          <a:xfrm>
            <a:off x="2786232" y="5170846"/>
            <a:ext cx="2181225" cy="1428750"/>
          </a:xfrm>
          <a:prstGeom prst="rect">
            <a:avLst/>
          </a:prstGeom>
          <a:noFill/>
        </p:spPr>
      </p:pic>
    </p:spTree>
    <p:extLst>
      <p:ext uri="{BB962C8B-B14F-4D97-AF65-F5344CB8AC3E}">
        <p14:creationId xmlns:p14="http://schemas.microsoft.com/office/powerpoint/2010/main" val="348181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a:xfrm>
            <a:off x="6841127" y="6376243"/>
            <a:ext cx="2057400" cy="365125"/>
          </a:xfrm>
        </p:spPr>
        <p:txBody>
          <a:bodyPr/>
          <a:lstStyle/>
          <a:p>
            <a:fld id="{725C68B6-61C2-468F-89AB-4B9F7531AA68}" type="slidenum">
              <a:rPr lang="ru-RU" smtClean="0"/>
              <a:pPr/>
              <a:t>12</a:t>
            </a:fld>
            <a:endParaRPr lang="ru-RU"/>
          </a:p>
        </p:txBody>
      </p:sp>
      <p:sp>
        <p:nvSpPr>
          <p:cNvPr id="2" name="Прямоугольник 1"/>
          <p:cNvSpPr/>
          <p:nvPr/>
        </p:nvSpPr>
        <p:spPr>
          <a:xfrm>
            <a:off x="1726259" y="993665"/>
            <a:ext cx="7014756" cy="2677656"/>
          </a:xfrm>
          <a:prstGeom prst="rect">
            <a:avLst/>
          </a:prstGeom>
        </p:spPr>
        <p:txBody>
          <a:bodyPr wrap="square">
            <a:spAutoFit/>
          </a:bodyPr>
          <a:lstStyle/>
          <a:p>
            <a:pPr marL="12700" marR="12700" indent="437515" algn="ctr">
              <a:spcBef>
                <a:spcPts val="3900"/>
              </a:spcBef>
              <a:spcAft>
                <a:spcPts val="0"/>
              </a:spcAft>
            </a:pPr>
            <a:r>
              <a:rPr lang="ru-RU" sz="2200" dirty="0" smtClean="0">
                <a:latin typeface="Cambria" panose="02040503050406030204" pitchFamily="18" charset="0"/>
                <a:ea typeface="Century Schoolbook" panose="02040604050505020304" pitchFamily="18" charset="0"/>
                <a:cs typeface="Times New Roman" panose="02020603050405020304" pitchFamily="18" charset="0"/>
              </a:rPr>
              <a:t>У </a:t>
            </a:r>
            <a:r>
              <a:rPr lang="ru-RU" sz="2200" dirty="0">
                <a:latin typeface="Cambria" panose="02040503050406030204" pitchFamily="18" charset="0"/>
                <a:ea typeface="Century Schoolbook" panose="02040604050505020304" pitchFamily="18" charset="0"/>
                <a:cs typeface="Times New Roman" panose="02020603050405020304" pitchFamily="18" charset="0"/>
              </a:rPr>
              <a:t>некоторых людей в возрасте 40 лет наблюдается стирание эмали до дентина, а в 50 лет дентин обнажается на обширных участках. При этом усиливается его пигментация. Позднее ткани зубов стираются до пульпы и приобретают интенсивную желто-бурую </a:t>
            </a:r>
            <a:r>
              <a:rPr lang="ru-RU" sz="2200" dirty="0" smtClean="0">
                <a:latin typeface="Cambria" panose="02040503050406030204" pitchFamily="18" charset="0"/>
                <a:ea typeface="Century Schoolbook" panose="02040604050505020304" pitchFamily="18" charset="0"/>
                <a:cs typeface="Times New Roman" panose="02020603050405020304" pitchFamily="18" charset="0"/>
              </a:rPr>
              <a:t>окраску.</a:t>
            </a:r>
            <a:r>
              <a:rPr lang="en-US" sz="2400" dirty="0" smtClean="0">
                <a:latin typeface="Century Schoolbook" panose="02040604050505020304" pitchFamily="18" charset="0"/>
                <a:ea typeface="Century Schoolbook" panose="02040604050505020304" pitchFamily="18" charset="0"/>
                <a:cs typeface="Times New Roman" panose="02020603050405020304" pitchFamily="18" charset="0"/>
              </a:rPr>
              <a:t/>
            </a:r>
            <a:br>
              <a:rPr lang="en-US" sz="2400" dirty="0" smtClean="0">
                <a:latin typeface="Century Schoolbook" panose="02040604050505020304" pitchFamily="18" charset="0"/>
                <a:ea typeface="Century Schoolbook" panose="02040604050505020304" pitchFamily="18" charset="0"/>
                <a:cs typeface="Times New Roman" panose="02020603050405020304" pitchFamily="18" charset="0"/>
              </a:rPr>
            </a:br>
            <a:r>
              <a:rPr lang="en-US" dirty="0" smtClean="0">
                <a:latin typeface="Century Schoolbook" panose="02040604050505020304" pitchFamily="18" charset="0"/>
                <a:ea typeface="Century Schoolbook" panose="02040604050505020304" pitchFamily="18" charset="0"/>
                <a:cs typeface="Times New Roman" panose="02020603050405020304" pitchFamily="18" charset="0"/>
              </a:rPr>
              <a:t/>
            </a:r>
            <a:br>
              <a:rPr lang="en-US" dirty="0" smtClean="0">
                <a:latin typeface="Century Schoolbook" panose="02040604050505020304" pitchFamily="18" charset="0"/>
                <a:ea typeface="Century Schoolbook" panose="02040604050505020304" pitchFamily="18" charset="0"/>
                <a:cs typeface="Times New Roman" panose="02020603050405020304" pitchFamily="18" charset="0"/>
              </a:rPr>
            </a:br>
            <a:endParaRPr lang="ru-RU"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sp>
        <p:nvSpPr>
          <p:cNvPr id="4" name="Прямоугольник 3"/>
          <p:cNvSpPr/>
          <p:nvPr/>
        </p:nvSpPr>
        <p:spPr>
          <a:xfrm>
            <a:off x="2476185" y="395638"/>
            <a:ext cx="5875326" cy="523220"/>
          </a:xfrm>
          <a:prstGeom prst="rect">
            <a:avLst/>
          </a:prstGeom>
        </p:spPr>
        <p:txBody>
          <a:bodyPr wrap="none">
            <a:spAutoFit/>
          </a:bodyPr>
          <a:lstStyle/>
          <a:p>
            <a:r>
              <a:rPr lang="ru-RU" sz="2800" b="1" dirty="0" smtClean="0">
                <a:solidFill>
                  <a:srgbClr val="FF0000"/>
                </a:solidFill>
                <a:latin typeface="Cambria" panose="02040503050406030204" pitchFamily="18" charset="0"/>
                <a:ea typeface="Century Schoolbook" panose="02040604050505020304" pitchFamily="18" charset="0"/>
                <a:cs typeface="Times New Roman" panose="02020603050405020304" pitchFamily="18" charset="0"/>
              </a:rPr>
              <a:t>Повышенная стираемость зубов</a:t>
            </a:r>
            <a:r>
              <a:rPr lang="ru-RU" sz="2800" dirty="0" smtClean="0">
                <a:solidFill>
                  <a:srgbClr val="FF0000"/>
                </a:solidFill>
                <a:latin typeface="Cambria" panose="02040503050406030204" pitchFamily="18" charset="0"/>
                <a:ea typeface="Century Schoolbook" panose="02040604050505020304" pitchFamily="18" charset="0"/>
                <a:cs typeface="Times New Roman" panose="02020603050405020304" pitchFamily="18" charset="0"/>
              </a:rPr>
              <a:t> </a:t>
            </a:r>
            <a:endParaRPr lang="ru-RU" sz="2800" dirty="0">
              <a:solidFill>
                <a:srgbClr val="FF0000"/>
              </a:solidFill>
            </a:endParaRPr>
          </a:p>
        </p:txBody>
      </p:sp>
      <p:pic>
        <p:nvPicPr>
          <p:cNvPr id="4098" name="Picture 2" descr="https://doktor-s-vami.ru/upload/000/u1/5b/0a/lechenie-bruksizma-v-stomatologii-photo-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55" y="3360980"/>
            <a:ext cx="3672190" cy="26043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maishadaily.files.wordpress.com/2019/03/teethwe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8825" y="3360980"/>
            <a:ext cx="3979809" cy="260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0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
        <p:nvSpPr>
          <p:cNvPr id="2" name="Прямоугольник 1"/>
          <p:cNvSpPr/>
          <p:nvPr/>
        </p:nvSpPr>
        <p:spPr>
          <a:xfrm>
            <a:off x="1822389" y="598306"/>
            <a:ext cx="7014756" cy="1938992"/>
          </a:xfrm>
          <a:prstGeom prst="rect">
            <a:avLst/>
          </a:prstGeom>
        </p:spPr>
        <p:txBody>
          <a:bodyPr wrap="square">
            <a:spAutoFit/>
          </a:bodyPr>
          <a:lstStyle/>
          <a:p>
            <a:pPr marL="12700" marR="12700" indent="437515">
              <a:spcBef>
                <a:spcPts val="3900"/>
              </a:spcBef>
              <a:spcAft>
                <a:spcPts val="0"/>
              </a:spcAft>
            </a:pPr>
            <a:r>
              <a:rPr lang="ru-RU" sz="2000" b="1" dirty="0" smtClean="0">
                <a:solidFill>
                  <a:srgbClr val="FF0000"/>
                </a:solidFill>
                <a:latin typeface="Cambria" panose="02040503050406030204" pitchFamily="18" charset="0"/>
                <a:ea typeface="Century Schoolbook" panose="02040604050505020304" pitchFamily="18" charset="0"/>
                <a:cs typeface="Times New Roman" panose="02020603050405020304" pitchFamily="18" charset="0"/>
              </a:rPr>
              <a:t>Стираемость</a:t>
            </a:r>
            <a:r>
              <a:rPr lang="ru-RU" sz="2000" dirty="0" smtClean="0">
                <a:latin typeface="Cambria" panose="02040503050406030204" pitchFamily="18" charset="0"/>
                <a:ea typeface="Century Schoolbook" panose="02040604050505020304" pitchFamily="18" charset="0"/>
                <a:cs typeface="Times New Roman" panose="02020603050405020304" pitchFamily="18" charset="0"/>
              </a:rPr>
              <a:t> </a:t>
            </a:r>
            <a:r>
              <a:rPr lang="ru-RU" sz="2000" dirty="0">
                <a:latin typeface="Cambria" panose="02040503050406030204" pitchFamily="18" charset="0"/>
                <a:ea typeface="Century Schoolbook" panose="02040604050505020304" pitchFamily="18" charset="0"/>
                <a:cs typeface="Times New Roman" panose="02020603050405020304" pitchFamily="18" charset="0"/>
              </a:rPr>
              <a:t>— физиологический процесс и наблюдается он в течение всей жизни человека, однако его степень зависит от многих причин. Определенное значение имеет и плотность твердых тканей зубов. Важную роль играют характер пищи и жевательная функция.</a:t>
            </a:r>
            <a:endParaRPr lang="ru-RU" sz="2000" dirty="0">
              <a:effectLst/>
              <a:latin typeface="Century Schoolbook" panose="02040604050505020304" pitchFamily="18" charset="0"/>
              <a:ea typeface="Century Schoolbook" panose="02040604050505020304" pitchFamily="18" charset="0"/>
              <a:cs typeface="Century Schoolbook" panose="02040604050505020304" pitchFamily="18" charset="0"/>
            </a:endParaRPr>
          </a:p>
        </p:txBody>
      </p:sp>
      <p:pic>
        <p:nvPicPr>
          <p:cNvPr id="3074" name="Picture 2" descr="http://plomba911.ru/wp-content/uploads/2018/06/postoyannyj-prikus-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543" y="2504804"/>
            <a:ext cx="6086449" cy="346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6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
        <p:nvSpPr>
          <p:cNvPr id="6" name="Rectangle 4"/>
          <p:cNvSpPr txBox="1">
            <a:spLocks noChangeArrowheads="1"/>
          </p:cNvSpPr>
          <p:nvPr/>
        </p:nvSpPr>
        <p:spPr>
          <a:xfrm>
            <a:off x="1475656" y="256887"/>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4853354" y="1488877"/>
            <a:ext cx="4030907" cy="4525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000" b="1" dirty="0" smtClean="0">
                <a:latin typeface="Cambria" panose="02040503050406030204" pitchFamily="18" charset="0"/>
                <a:ea typeface="Cambria" panose="02040503050406030204" pitchFamily="18" charset="0"/>
              </a:rPr>
              <a:t>В </a:t>
            </a:r>
            <a:r>
              <a:rPr lang="en-US" sz="2000" b="1" dirty="0" err="1" smtClean="0">
                <a:latin typeface="Cambria" panose="02040503050406030204" pitchFamily="18" charset="0"/>
                <a:ea typeface="Cambria" panose="02040503050406030204" pitchFamily="18" charset="0"/>
              </a:rPr>
              <a:t>результате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стирания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эмали</a:t>
            </a:r>
            <a:r>
              <a:rPr lang="en-US" sz="2000" b="1" dirty="0" smtClean="0">
                <a:latin typeface="Cambria" panose="02040503050406030204" pitchFamily="18" charset="0"/>
                <a:ea typeface="Cambria" panose="02040503050406030204" pitchFamily="18" charset="0"/>
              </a:rPr>
              <a:t> и </a:t>
            </a:r>
            <a:r>
              <a:rPr lang="en-US" sz="2000" b="1" dirty="0" err="1" smtClean="0">
                <a:latin typeface="Cambria" panose="02040503050406030204" pitchFamily="18" charset="0"/>
                <a:ea typeface="Cambria" panose="02040503050406030204" pitchFamily="18" charset="0"/>
              </a:rPr>
              <a:t>дентина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изменяется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рельеф</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жевательной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поверхности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зубов</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Величина</a:t>
            </a:r>
            <a:r>
              <a:rPr lang="en-US" sz="2000" b="1" dirty="0" smtClean="0">
                <a:latin typeface="Cambria" panose="02040503050406030204" pitchFamily="18" charset="0"/>
                <a:ea typeface="Cambria" panose="02040503050406030204" pitchFamily="18" charset="0"/>
              </a:rPr>
              <a:t> и </a:t>
            </a:r>
            <a:r>
              <a:rPr lang="en-US" sz="2000" b="1" dirty="0" err="1" smtClean="0">
                <a:latin typeface="Cambria" panose="02040503050406030204" pitchFamily="18" charset="0"/>
                <a:ea typeface="Cambria" panose="02040503050406030204" pitchFamily="18" charset="0"/>
              </a:rPr>
              <a:t>локализация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поверхности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стирания</a:t>
            </a:r>
            <a:r>
              <a:rPr lang="en-US" sz="2000" b="1" dirty="0" smtClean="0">
                <a:latin typeface="Cambria" panose="02040503050406030204" pitchFamily="18" charset="0"/>
                <a:ea typeface="Cambria" panose="02040503050406030204" pitchFamily="18" charset="0"/>
              </a:rPr>
              <a:t> в </a:t>
            </a:r>
            <a:r>
              <a:rPr lang="en-US" sz="2000" b="1" dirty="0" err="1" smtClean="0">
                <a:latin typeface="Cambria" panose="02040503050406030204" pitchFamily="18" charset="0"/>
                <a:ea typeface="Cambria" panose="02040503050406030204" pitchFamily="18" charset="0"/>
              </a:rPr>
              <a:t>основном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зависят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форм</a:t>
            </a:r>
            <a:endParaRPr lang="ru-RU" sz="2000" b="1" dirty="0" smtClean="0">
              <a:latin typeface="Cambria" panose="02040503050406030204" pitchFamily="18" charset="0"/>
              <a:ea typeface="Cambria" panose="02040503050406030204" pitchFamily="18" charset="0"/>
            </a:endParaRPr>
          </a:p>
          <a:p>
            <a:pPr fontAlgn="auto">
              <a:spcAft>
                <a:spcPts val="0"/>
              </a:spcAft>
              <a:buFont typeface="Arial" panose="020B0604020202020204" pitchFamily="34" charset="0"/>
              <a:buNone/>
            </a:pPr>
            <a:endParaRPr lang="ru-RU" sz="2000" b="1" dirty="0" smtClean="0">
              <a:latin typeface="Cambria" panose="02040503050406030204" pitchFamily="18" charset="0"/>
              <a:ea typeface="Cambria" panose="02040503050406030204" pitchFamily="18" charset="0"/>
            </a:endParaRPr>
          </a:p>
          <a:p>
            <a:pPr fontAlgn="auto">
              <a:spcAft>
                <a:spcPts val="0"/>
              </a:spcAft>
              <a:buFont typeface="Arial" panose="020B0604020202020204" pitchFamily="34" charset="0"/>
              <a:buNone/>
            </a:pPr>
            <a:r>
              <a:rPr lang="ru-RU"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Считается</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что</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сильное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стирание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происходит</a:t>
            </a:r>
            <a:r>
              <a:rPr lang="en-US" sz="1600" i="1" dirty="0" smtClean="0">
                <a:solidFill>
                  <a:srgbClr val="0070C0"/>
                </a:solidFill>
                <a:latin typeface="Cambria" panose="02040503050406030204" pitchFamily="18" charset="0"/>
                <a:ea typeface="Cambria" panose="02040503050406030204" pitchFamily="18" charset="0"/>
              </a:rPr>
              <a:t> в </a:t>
            </a:r>
            <a:r>
              <a:rPr lang="en-US" sz="1600" i="1" dirty="0" err="1" smtClean="0">
                <a:solidFill>
                  <a:srgbClr val="0070C0"/>
                </a:solidFill>
                <a:latin typeface="Cambria" panose="02040503050406030204" pitchFamily="18" charset="0"/>
                <a:ea typeface="Cambria" panose="02040503050406030204" pitchFamily="18" charset="0"/>
              </a:rPr>
              <a:t>более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молодом</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возрасте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когда</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функционируют</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сильно</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развитые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мышцы</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челюстей</a:t>
            </a:r>
            <a:r>
              <a:rPr lang="en-US" sz="1600" i="1" dirty="0" smtClean="0">
                <a:solidFill>
                  <a:srgbClr val="0070C0"/>
                </a:solidFill>
                <a:latin typeface="Cambria" panose="02040503050406030204" pitchFamily="18" charset="0"/>
                <a:ea typeface="Cambria" panose="02040503050406030204" pitchFamily="18" charset="0"/>
              </a:rPr>
              <a:t> и </a:t>
            </a:r>
            <a:r>
              <a:rPr lang="en-US" sz="1600" i="1" dirty="0" err="1" smtClean="0">
                <a:solidFill>
                  <a:srgbClr val="0070C0"/>
                </a:solidFill>
                <a:latin typeface="Cambria" panose="02040503050406030204" pitchFamily="18" charset="0"/>
                <a:ea typeface="Cambria" panose="02040503050406030204" pitchFamily="18" charset="0"/>
              </a:rPr>
              <a:t>жевательные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движения</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более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интенсивные</a:t>
            </a:r>
            <a:r>
              <a:rPr lang="en-US" sz="1600" i="1" dirty="0" smtClean="0">
                <a:solidFill>
                  <a:srgbClr val="0070C0"/>
                </a:solidFill>
                <a:latin typeface="Cambria" panose="02040503050406030204" pitchFamily="18" charset="0"/>
                <a:ea typeface="Cambria" panose="02040503050406030204" pitchFamily="18" charset="0"/>
              </a:rPr>
              <a:t>. В </a:t>
            </a:r>
            <a:r>
              <a:rPr lang="en-US" sz="1600" i="1" dirty="0" err="1" smtClean="0">
                <a:solidFill>
                  <a:srgbClr val="0070C0"/>
                </a:solidFill>
                <a:latin typeface="Cambria" panose="02040503050406030204" pitchFamily="18" charset="0"/>
                <a:ea typeface="Cambria" panose="02040503050406030204" pitchFamily="18" charset="0"/>
              </a:rPr>
              <a:t>пожилом</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возрасте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люди</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избегают</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таких</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нагрузок</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поэтому</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стирание</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зубов</a:t>
            </a:r>
            <a:r>
              <a:rPr lang="en-US" sz="1600" i="1" dirty="0" smtClean="0">
                <a:solidFill>
                  <a:srgbClr val="0070C0"/>
                </a:solidFill>
                <a:latin typeface="Cambria" panose="02040503050406030204" pitchFamily="18" charset="0"/>
                <a:ea typeface="Cambria" panose="02040503050406030204" pitchFamily="18" charset="0"/>
              </a:rPr>
              <a:t> у </a:t>
            </a:r>
            <a:r>
              <a:rPr lang="en-US" sz="1600" i="1" dirty="0" err="1" smtClean="0">
                <a:solidFill>
                  <a:srgbClr val="0070C0"/>
                </a:solidFill>
                <a:latin typeface="Cambria" panose="02040503050406030204" pitchFamily="18" charset="0"/>
                <a:ea typeface="Cambria" panose="02040503050406030204" pitchFamily="18" charset="0"/>
              </a:rPr>
              <a:t>них</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происходит</a:t>
            </a:r>
            <a:r>
              <a:rPr lang="en-US" sz="1600" i="1" dirty="0" smtClean="0">
                <a:solidFill>
                  <a:srgbClr val="0070C0"/>
                </a:solidFill>
                <a:latin typeface="Cambria" panose="02040503050406030204" pitchFamily="18" charset="0"/>
                <a:ea typeface="Cambria" panose="02040503050406030204" pitchFamily="18" charset="0"/>
              </a:rPr>
              <a:t> </a:t>
            </a:r>
            <a:r>
              <a:rPr lang="en-US" sz="1600" i="1" dirty="0" err="1" smtClean="0">
                <a:solidFill>
                  <a:srgbClr val="0070C0"/>
                </a:solidFill>
                <a:latin typeface="Cambria" panose="02040503050406030204" pitchFamily="18" charset="0"/>
                <a:ea typeface="Cambria" panose="02040503050406030204" pitchFamily="18" charset="0"/>
              </a:rPr>
              <a:t>слабее</a:t>
            </a:r>
            <a:r>
              <a:rPr lang="en-US" sz="1600" i="1" dirty="0" smtClean="0">
                <a:solidFill>
                  <a:srgbClr val="0070C0"/>
                </a:solidFill>
                <a:latin typeface="Cambria" panose="02040503050406030204" pitchFamily="18" charset="0"/>
                <a:ea typeface="Cambria" panose="02040503050406030204" pitchFamily="18" charset="0"/>
              </a:rPr>
              <a:t>.</a:t>
            </a:r>
            <a:endParaRPr lang="ru-RU" sz="2000" b="1" dirty="0">
              <a:latin typeface="Cambria" panose="02040503050406030204" pitchFamily="18" charset="0"/>
              <a:ea typeface="Cambria" panose="02040503050406030204" pitchFamily="18" charset="0"/>
            </a:endParaRPr>
          </a:p>
        </p:txBody>
      </p:sp>
      <p:pic>
        <p:nvPicPr>
          <p:cNvPr id="9" name="Рисунок 8" descr="http://im7-tub-ru.yandex.net/i?id=470603821-04-72&amp;n=21"/>
          <p:cNvPicPr/>
          <p:nvPr/>
        </p:nvPicPr>
        <p:blipFill>
          <a:blip r:embed="rId4" cstate="print"/>
          <a:srcRect t="18698" b="18475"/>
          <a:stretch>
            <a:fillRect/>
          </a:stretch>
        </p:blipFill>
        <p:spPr bwMode="auto">
          <a:xfrm>
            <a:off x="1637234" y="1488876"/>
            <a:ext cx="3136989" cy="1984085"/>
          </a:xfrm>
          <a:prstGeom prst="rect">
            <a:avLst/>
          </a:prstGeom>
          <a:noFill/>
          <a:ln w="9525">
            <a:noFill/>
            <a:miter lim="800000"/>
            <a:headEnd/>
            <a:tailEnd/>
          </a:ln>
        </p:spPr>
      </p:pic>
      <p:pic>
        <p:nvPicPr>
          <p:cNvPr id="10" name="Picture 4" descr="http://im7-tub-ru.yandex.net/i?id=57516436-20-72&amp;n=21"/>
          <p:cNvPicPr>
            <a:picLocks noChangeAspect="1" noChangeArrowheads="1"/>
          </p:cNvPicPr>
          <p:nvPr/>
        </p:nvPicPr>
        <p:blipFill>
          <a:blip r:embed="rId5" cstate="print"/>
          <a:srcRect/>
          <a:stretch>
            <a:fillRect/>
          </a:stretch>
        </p:blipFill>
        <p:spPr bwMode="auto">
          <a:xfrm>
            <a:off x="1637234" y="3751858"/>
            <a:ext cx="3136989" cy="2202230"/>
          </a:xfrm>
          <a:prstGeom prst="rect">
            <a:avLst/>
          </a:prstGeom>
          <a:noFill/>
        </p:spPr>
      </p:pic>
    </p:spTree>
    <p:extLst>
      <p:ext uri="{BB962C8B-B14F-4D97-AF65-F5344CB8AC3E}">
        <p14:creationId xmlns:p14="http://schemas.microsoft.com/office/powerpoint/2010/main" val="33335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11" name="Прямоугольник 10"/>
          <p:cNvSpPr/>
          <p:nvPr/>
        </p:nvSpPr>
        <p:spPr>
          <a:xfrm>
            <a:off x="1754776" y="497462"/>
            <a:ext cx="7014755" cy="5355312"/>
          </a:xfrm>
          <a:prstGeom prst="rect">
            <a:avLst/>
          </a:prstGeom>
        </p:spPr>
        <p:txBody>
          <a:bodyPr wrap="square">
            <a:spAutoFit/>
          </a:bodyPr>
          <a:lstStyle/>
          <a:p>
            <a:r>
              <a:rPr lang="ru-RU" dirty="0">
                <a:latin typeface="Cambria" panose="02040503050406030204" pitchFamily="18" charset="0"/>
              </a:rPr>
              <a:t>В пожилом возрасте губчатые </a:t>
            </a:r>
            <a:r>
              <a:rPr lang="ru-RU" dirty="0" err="1">
                <a:latin typeface="Cambria" panose="02040503050406030204" pitchFamily="18" charset="0"/>
              </a:rPr>
              <a:t>балочки</a:t>
            </a:r>
            <a:r>
              <a:rPr lang="ru-RU" dirty="0">
                <a:latin typeface="Cambria" panose="02040503050406030204" pitchFamily="18" charset="0"/>
              </a:rPr>
              <a:t> нижней челюсти</a:t>
            </a:r>
            <a:r>
              <a:rPr lang="ru-RU" b="1" dirty="0">
                <a:latin typeface="Cambria" panose="02040503050406030204" pitchFamily="18" charset="0"/>
              </a:rPr>
              <a:t> </a:t>
            </a:r>
            <a:r>
              <a:rPr lang="ru-RU" dirty="0" smtClean="0">
                <a:latin typeface="Cambria" panose="02040503050406030204" pitchFamily="18" charset="0"/>
              </a:rPr>
              <a:t>и</a:t>
            </a:r>
            <a:r>
              <a:rPr lang="ru-RU" b="1" dirty="0" smtClean="0">
                <a:latin typeface="Cambria" panose="02040503050406030204" pitchFamily="18" charset="0"/>
              </a:rPr>
              <a:t> </a:t>
            </a:r>
            <a:r>
              <a:rPr lang="ru-RU" dirty="0" smtClean="0">
                <a:latin typeface="Cambria" panose="02040503050406030204" pitchFamily="18" charset="0"/>
              </a:rPr>
              <a:t>альвеолярного </a:t>
            </a:r>
            <a:r>
              <a:rPr lang="ru-RU" dirty="0">
                <a:latin typeface="Cambria" panose="02040503050406030204" pitchFamily="18" charset="0"/>
              </a:rPr>
              <a:t>отростка становятся более тонкими и пористыми, наблюдаются расширение костномозговых полостей с образованием крупных ячеек, превращение костного мозга в жировую ткань, </a:t>
            </a:r>
            <a:r>
              <a:rPr lang="ru-RU" dirty="0" smtClean="0">
                <a:latin typeface="Cambria" panose="02040503050406030204" pitchFamily="18" charset="0"/>
              </a:rPr>
              <a:t>резорбция </a:t>
            </a:r>
            <a:r>
              <a:rPr lang="ru-RU" dirty="0">
                <a:latin typeface="Cambria" panose="02040503050406030204" pitchFamily="18" charset="0"/>
              </a:rPr>
              <a:t>коркового слоя в направлении изнутри кнаружи. Старческая </a:t>
            </a:r>
            <a:r>
              <a:rPr lang="ru-RU" dirty="0" smtClean="0">
                <a:latin typeface="Cambria" panose="02040503050406030204" pitchFamily="18" charset="0"/>
              </a:rPr>
              <a:t>атрофия </a:t>
            </a:r>
            <a:r>
              <a:rPr lang="ru-RU" dirty="0">
                <a:latin typeface="Cambria" panose="02040503050406030204" pitchFamily="18" charset="0"/>
              </a:rPr>
              <a:t>альвеолярного отростка является образцом старческой атрофии кости. </a:t>
            </a:r>
            <a:r>
              <a:rPr lang="ru-RU" dirty="0" smtClean="0">
                <a:latin typeface="Cambria" panose="02040503050406030204" pitchFamily="18" charset="0"/>
              </a:rPr>
              <a:t/>
            </a:r>
            <a:br>
              <a:rPr lang="ru-RU" dirty="0" smtClean="0">
                <a:latin typeface="Cambria" panose="02040503050406030204" pitchFamily="18" charset="0"/>
              </a:rPr>
            </a:br>
            <a:endParaRPr lang="ru-RU" dirty="0" smtClean="0">
              <a:latin typeface="Cambria" panose="02040503050406030204" pitchFamily="18" charset="0"/>
            </a:endParaRPr>
          </a:p>
          <a:p>
            <a:r>
              <a:rPr lang="ru-RU" b="1" dirty="0" smtClean="0">
                <a:solidFill>
                  <a:srgbClr val="FF0000"/>
                </a:solidFill>
                <a:latin typeface="Cambria" panose="02040503050406030204" pitchFamily="18" charset="0"/>
              </a:rPr>
              <a:t>Остеопороз</a:t>
            </a:r>
            <a:r>
              <a:rPr lang="ru-RU" dirty="0" smtClean="0">
                <a:latin typeface="Cambria" panose="02040503050406030204" pitchFamily="18" charset="0"/>
              </a:rPr>
              <a:t> </a:t>
            </a:r>
            <a:r>
              <a:rPr lang="ru-RU" dirty="0">
                <a:latin typeface="Cambria" panose="02040503050406030204" pitchFamily="18" charset="0"/>
              </a:rPr>
              <a:t>— обусловлен процессом старения разрежение </a:t>
            </a:r>
            <a:r>
              <a:rPr lang="ru-RU" dirty="0" smtClean="0">
                <a:latin typeface="Cambria" panose="02040503050406030204" pitchFamily="18" charset="0"/>
              </a:rPr>
              <a:t>костной </a:t>
            </a:r>
            <a:r>
              <a:rPr lang="ru-RU" dirty="0">
                <a:latin typeface="Cambria" panose="02040503050406030204" pitchFamily="18" charset="0"/>
              </a:rPr>
              <a:t>ткани с уменьшением количества костного вещества в единице объема и изменение его качественного состава — соотношения </a:t>
            </a:r>
            <a:r>
              <a:rPr lang="ru-RU" dirty="0" smtClean="0">
                <a:latin typeface="Cambria" panose="02040503050406030204" pitchFamily="18" charset="0"/>
              </a:rPr>
              <a:t>органического </a:t>
            </a:r>
            <a:r>
              <a:rPr lang="ru-RU" dirty="0">
                <a:latin typeface="Cambria" panose="02040503050406030204" pitchFamily="18" charset="0"/>
              </a:rPr>
              <a:t>и минерального компонентов. </a:t>
            </a:r>
          </a:p>
          <a:p>
            <a:r>
              <a:rPr lang="ru-RU" dirty="0">
                <a:latin typeface="Cambria" panose="02040503050406030204" pitchFamily="18" charset="0"/>
              </a:rPr>
              <a:t>Остеопороз часто определяется у людей старше 45 лет и является признаком старения организма человека</a:t>
            </a:r>
            <a:r>
              <a:rPr lang="ru-RU" dirty="0" smtClean="0">
                <a:latin typeface="Cambria" panose="02040503050406030204" pitchFamily="18" charset="0"/>
              </a:rPr>
              <a:t>.</a:t>
            </a:r>
          </a:p>
          <a:p>
            <a:endParaRPr lang="ru-RU" dirty="0">
              <a:latin typeface="Cambria" panose="02040503050406030204" pitchFamily="18" charset="0"/>
            </a:endParaRPr>
          </a:p>
          <a:p>
            <a:r>
              <a:rPr lang="ru-RU" dirty="0">
                <a:latin typeface="Cambria" panose="02040503050406030204" pitchFamily="18" charset="0"/>
              </a:rPr>
              <a:t>В процессе старения организма изменяются не только сама кость нижней челюсти, но и взаимоотношения между нижней челюстью, языком, а также поднижнечелюстными слюнными железами.</a:t>
            </a:r>
          </a:p>
        </p:txBody>
      </p:sp>
    </p:spTree>
    <p:extLst>
      <p:ext uri="{BB962C8B-B14F-4D97-AF65-F5344CB8AC3E}">
        <p14:creationId xmlns:p14="http://schemas.microsoft.com/office/powerpoint/2010/main" val="284612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sp>
        <p:nvSpPr>
          <p:cNvPr id="6" name="Rectangle 4"/>
          <p:cNvSpPr txBox="1">
            <a:spLocks noChangeArrowheads="1"/>
          </p:cNvSpPr>
          <p:nvPr/>
        </p:nvSpPr>
        <p:spPr>
          <a:xfrm>
            <a:off x="1475656" y="256887"/>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5530362" y="1872763"/>
            <a:ext cx="3456623" cy="37191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2000" b="1" dirty="0" smtClean="0">
                <a:latin typeface="Cambria" panose="02040503050406030204" pitchFamily="18" charset="0"/>
                <a:ea typeface="Cambria" panose="02040503050406030204" pitchFamily="18" charset="0"/>
              </a:rPr>
              <a:t>Вследствие утраты </a:t>
            </a:r>
            <a:r>
              <a:rPr lang="ru-RU" sz="2000" b="1" dirty="0">
                <a:latin typeface="Cambria" panose="02040503050406030204" pitchFamily="18" charset="0"/>
                <a:ea typeface="Cambria" panose="02040503050406030204" pitchFamily="18" charset="0"/>
              </a:rPr>
              <a:t>з</a:t>
            </a:r>
            <a:r>
              <a:rPr lang="ru-RU" sz="2000" b="1" dirty="0" smtClean="0">
                <a:latin typeface="Cambria" panose="02040503050406030204" pitchFamily="18" charset="0"/>
                <a:ea typeface="Cambria" panose="02040503050406030204" pitchFamily="18" charset="0"/>
              </a:rPr>
              <a:t>убов или при их стертости суставные головки все более смещаются кзади, суставная поверхность уплощается, в суставном диске, суставных головках и связках наблюдается перестройка. </a:t>
            </a:r>
            <a:r>
              <a:rPr lang="en-US" sz="2000" b="1" dirty="0" err="1" smtClean="0">
                <a:latin typeface="Cambria" panose="02040503050406030204" pitchFamily="18" charset="0"/>
                <a:ea typeface="Cambria" panose="02040503050406030204" pitchFamily="18" charset="0"/>
              </a:rPr>
              <a:t>Диск</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деформируется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суставной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бугорок</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атрофируется</a:t>
            </a:r>
            <a:r>
              <a:rPr lang="en-US" sz="2000" b="1" dirty="0" smtClean="0">
                <a:latin typeface="Cambria" panose="02040503050406030204" pitchFamily="18" charset="0"/>
                <a:ea typeface="Cambria" panose="02040503050406030204" pitchFamily="18" charset="0"/>
              </a:rPr>
              <a:t>. </a:t>
            </a:r>
            <a:endParaRPr lang="ru-RU" sz="2000" b="1" dirty="0">
              <a:latin typeface="Cambria" panose="02040503050406030204" pitchFamily="18" charset="0"/>
              <a:ea typeface="Cambria" panose="02040503050406030204" pitchFamily="18" charset="0"/>
            </a:endParaRPr>
          </a:p>
        </p:txBody>
      </p:sp>
      <p:pic>
        <p:nvPicPr>
          <p:cNvPr id="9" name="Рисунок 8" descr="http://bone-surgery.ru/images/uploads/gnatologia5.7_.JPG"/>
          <p:cNvPicPr/>
          <p:nvPr/>
        </p:nvPicPr>
        <p:blipFill>
          <a:blip r:embed="rId4" cstate="print"/>
          <a:srcRect/>
          <a:stretch>
            <a:fillRect/>
          </a:stretch>
        </p:blipFill>
        <p:spPr bwMode="auto">
          <a:xfrm>
            <a:off x="1595064" y="2141660"/>
            <a:ext cx="4125595" cy="2105025"/>
          </a:xfrm>
          <a:prstGeom prst="rect">
            <a:avLst/>
          </a:prstGeom>
          <a:noFill/>
          <a:ln w="9525">
            <a:noFill/>
            <a:miter lim="800000"/>
            <a:headEnd/>
            <a:tailEnd/>
          </a:ln>
        </p:spPr>
      </p:pic>
      <p:sp>
        <p:nvSpPr>
          <p:cNvPr id="10" name="Прямоугольник 9"/>
          <p:cNvSpPr/>
          <p:nvPr/>
        </p:nvSpPr>
        <p:spPr>
          <a:xfrm>
            <a:off x="1595064" y="4504771"/>
            <a:ext cx="4073857" cy="1477328"/>
          </a:xfrm>
          <a:prstGeom prst="rect">
            <a:avLst/>
          </a:prstGeom>
        </p:spPr>
        <p:txBody>
          <a:bodyPr wrap="square">
            <a:spAutoFit/>
          </a:bodyPr>
          <a:lstStyle/>
          <a:p>
            <a:pPr algn="ctr"/>
            <a:r>
              <a:rPr lang="ru-RU" b="1" dirty="0">
                <a:solidFill>
                  <a:srgbClr val="0070C0"/>
                </a:solidFill>
                <a:latin typeface="Cambria" panose="02040503050406030204" pitchFamily="18" charset="0"/>
                <a:ea typeface="Cambria" panose="02040503050406030204" pitchFamily="18" charset="0"/>
              </a:rPr>
              <a:t>Дистальное смещение головки ВНЧС (2) и дислокация суставного диска кпереди (1) при потере жевательных </a:t>
            </a:r>
            <a:r>
              <a:rPr lang="ru-RU" b="1" dirty="0" smtClean="0">
                <a:solidFill>
                  <a:srgbClr val="0070C0"/>
                </a:solidFill>
                <a:latin typeface="Cambria" panose="02040503050406030204" pitchFamily="18" charset="0"/>
                <a:ea typeface="Cambria" panose="02040503050406030204" pitchFamily="18" charset="0"/>
              </a:rPr>
              <a:t>зубов</a:t>
            </a:r>
          </a:p>
          <a:p>
            <a:pPr algn="ctr"/>
            <a:r>
              <a:rPr lang="ru-RU" b="1" dirty="0" smtClean="0">
                <a:solidFill>
                  <a:srgbClr val="0070C0"/>
                </a:solidFill>
                <a:latin typeface="Cambria" panose="02040503050406030204" pitchFamily="18" charset="0"/>
                <a:ea typeface="Cambria" panose="02040503050406030204" pitchFamily="18" charset="0"/>
              </a:rPr>
              <a:t> </a:t>
            </a:r>
            <a:r>
              <a:rPr lang="ru-RU" b="1" dirty="0">
                <a:solidFill>
                  <a:srgbClr val="0070C0"/>
                </a:solidFill>
                <a:latin typeface="Cambria" panose="02040503050406030204" pitchFamily="18" charset="0"/>
                <a:ea typeface="Cambria" panose="02040503050406030204" pitchFamily="18" charset="0"/>
              </a:rPr>
              <a:t>[по </a:t>
            </a:r>
            <a:r>
              <a:rPr lang="ru-RU" b="1" dirty="0" err="1">
                <a:solidFill>
                  <a:srgbClr val="0070C0"/>
                </a:solidFill>
                <a:latin typeface="Cambria" panose="02040503050406030204" pitchFamily="18" charset="0"/>
                <a:ea typeface="Cambria" panose="02040503050406030204" pitchFamily="18" charset="0"/>
              </a:rPr>
              <a:t>G.Steinhardt</a:t>
            </a:r>
            <a:r>
              <a:rPr lang="ru-RU" b="1" dirty="0">
                <a:solidFill>
                  <a:srgbClr val="0070C0"/>
                </a:solidFill>
                <a:latin typeface="Cambria" panose="02040503050406030204" pitchFamily="18" charset="0"/>
                <a:ea typeface="Cambria" panose="02040503050406030204" pitchFamily="18" charset="0"/>
              </a:rPr>
              <a:t>, 1947].</a:t>
            </a:r>
          </a:p>
        </p:txBody>
      </p:sp>
    </p:spTree>
    <p:extLst>
      <p:ext uri="{BB962C8B-B14F-4D97-AF65-F5344CB8AC3E}">
        <p14:creationId xmlns:p14="http://schemas.microsoft.com/office/powerpoint/2010/main" val="21444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17</a:t>
            </a:fld>
            <a:endParaRPr lang="ru-RU"/>
          </a:p>
        </p:txBody>
      </p:sp>
      <p:sp>
        <p:nvSpPr>
          <p:cNvPr id="14" name="Прямоугольник 13"/>
          <p:cNvSpPr/>
          <p:nvPr/>
        </p:nvSpPr>
        <p:spPr>
          <a:xfrm>
            <a:off x="1770562" y="416758"/>
            <a:ext cx="6918960" cy="2246769"/>
          </a:xfrm>
          <a:prstGeom prst="rect">
            <a:avLst/>
          </a:prstGeom>
        </p:spPr>
        <p:txBody>
          <a:bodyPr wrap="square">
            <a:spAutoFit/>
          </a:bodyPr>
          <a:lstStyle/>
          <a:p>
            <a:pPr algn="ctr"/>
            <a:r>
              <a:rPr lang="ru-RU" sz="2000" dirty="0">
                <a:latin typeface="Cambria" panose="02040503050406030204" pitchFamily="18" charset="0"/>
              </a:rPr>
              <a:t>«Удлинение» зубов в пожилом возрасте является следствием </a:t>
            </a:r>
            <a:r>
              <a:rPr lang="ru-RU" sz="2000" dirty="0" smtClean="0">
                <a:latin typeface="Cambria" panose="02040503050406030204" pitchFamily="18" charset="0"/>
              </a:rPr>
              <a:t>ретракции </a:t>
            </a:r>
            <a:r>
              <a:rPr lang="ru-RU" sz="2000" dirty="0">
                <a:latin typeface="Cambria" panose="02040503050406030204" pitchFamily="18" charset="0"/>
              </a:rPr>
              <a:t>десны, наступающей после атрофии межзубных перегородок. Зуб почти неподвижен. </a:t>
            </a:r>
            <a:endParaRPr lang="ru-RU" sz="2000" dirty="0" smtClean="0">
              <a:latin typeface="Cambria" panose="02040503050406030204" pitchFamily="18" charset="0"/>
            </a:endParaRPr>
          </a:p>
          <a:p>
            <a:pPr algn="ctr"/>
            <a:endParaRPr lang="ru-RU" sz="2000" dirty="0">
              <a:latin typeface="Cambria" panose="02040503050406030204" pitchFamily="18" charset="0"/>
            </a:endParaRPr>
          </a:p>
          <a:p>
            <a:pPr algn="ctr"/>
            <a:r>
              <a:rPr lang="ru-RU" sz="2000" dirty="0" smtClean="0">
                <a:latin typeface="Cambria" panose="02040503050406030204" pitchFamily="18" charset="0"/>
              </a:rPr>
              <a:t>Подвижность </a:t>
            </a:r>
            <a:r>
              <a:rPr lang="ru-RU" sz="2000" dirty="0">
                <a:latin typeface="Cambria" panose="02040503050406030204" pitchFamily="18" charset="0"/>
              </a:rPr>
              <a:t>может наступить только тогда, когда небольшая часть корня будет еще находиться в атрофированном альвеолярном отростке.</a:t>
            </a:r>
          </a:p>
        </p:txBody>
      </p:sp>
      <p:pic>
        <p:nvPicPr>
          <p:cNvPr id="5125" name="Picture 5" descr="https://ozube.ru/wp-content/uploads/2018/11/screenshot_3-min-min-768x5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922" y="3000410"/>
            <a:ext cx="4900240" cy="323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18</a:t>
            </a:fld>
            <a:endParaRPr lang="ru-RU"/>
          </a:p>
        </p:txBody>
      </p:sp>
      <p:sp>
        <p:nvSpPr>
          <p:cNvPr id="6" name="Rectangle 4"/>
          <p:cNvSpPr txBox="1">
            <a:spLocks noChangeArrowheads="1"/>
          </p:cNvSpPr>
          <p:nvPr/>
        </p:nvSpPr>
        <p:spPr>
          <a:xfrm>
            <a:off x="1475656" y="256887"/>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1560303" y="5370930"/>
            <a:ext cx="7426682" cy="121465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err="1" smtClean="0">
                <a:solidFill>
                  <a:srgbClr val="0070C0"/>
                </a:solidFill>
                <a:latin typeface="Cambria" panose="02040503050406030204" pitchFamily="18" charset="0"/>
                <a:ea typeface="Cambria" panose="02040503050406030204" pitchFamily="18" charset="0"/>
              </a:rPr>
              <a:t>По</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мере</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потери</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зубов</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возникает</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атрофия</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нижней</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челюсти</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атрофические</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процессы</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внутренней</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стенки</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челюсти</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проявляются</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значительно</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интенсивнее</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чем</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наружной</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Нижнечелюстная</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альвеолярная</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дуга</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становится</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больше</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верхнечелюстной</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что</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приводит</a:t>
            </a:r>
            <a:r>
              <a:rPr lang="en-US" sz="1400" b="1" dirty="0" smtClean="0">
                <a:solidFill>
                  <a:srgbClr val="0070C0"/>
                </a:solidFill>
                <a:latin typeface="Cambria" panose="02040503050406030204" pitchFamily="18" charset="0"/>
                <a:ea typeface="Cambria" panose="02040503050406030204" pitchFamily="18" charset="0"/>
              </a:rPr>
              <a:t> к </a:t>
            </a:r>
            <a:r>
              <a:rPr lang="en-US" sz="1400" b="1" dirty="0" err="1" smtClean="0">
                <a:solidFill>
                  <a:srgbClr val="0070C0"/>
                </a:solidFill>
                <a:latin typeface="Cambria" panose="02040503050406030204" pitchFamily="18" charset="0"/>
                <a:ea typeface="Cambria" panose="02040503050406030204" pitchFamily="18" charset="0"/>
              </a:rPr>
              <a:t>старческой</a:t>
            </a:r>
            <a:r>
              <a:rPr lang="en-US" sz="1400" b="1" dirty="0" smtClean="0">
                <a:solidFill>
                  <a:srgbClr val="0070C0"/>
                </a:solidFill>
                <a:latin typeface="Cambria" panose="02040503050406030204" pitchFamily="18" charset="0"/>
                <a:ea typeface="Cambria" panose="02040503050406030204" pitchFamily="18" charset="0"/>
              </a:rPr>
              <a:t> </a:t>
            </a:r>
            <a:r>
              <a:rPr lang="en-US" sz="1400" b="1" dirty="0" err="1" smtClean="0">
                <a:solidFill>
                  <a:srgbClr val="0070C0"/>
                </a:solidFill>
                <a:latin typeface="Cambria" panose="02040503050406030204" pitchFamily="18" charset="0"/>
                <a:ea typeface="Cambria" panose="02040503050406030204" pitchFamily="18" charset="0"/>
              </a:rPr>
              <a:t>прогении</a:t>
            </a:r>
            <a:r>
              <a:rPr lang="en-US" sz="1400" b="1" dirty="0" smtClean="0">
                <a:solidFill>
                  <a:srgbClr val="0070C0"/>
                </a:solidFill>
                <a:latin typeface="Cambria" panose="02040503050406030204" pitchFamily="18" charset="0"/>
                <a:ea typeface="Cambria" panose="02040503050406030204" pitchFamily="18" charset="0"/>
              </a:rPr>
              <a:t>. </a:t>
            </a:r>
            <a:r>
              <a:rPr lang="ru-RU" sz="1400" b="1" dirty="0" smtClean="0">
                <a:solidFill>
                  <a:srgbClr val="0070C0"/>
                </a:solidFill>
                <a:latin typeface="Cambria" panose="02040503050406030204" pitchFamily="18" charset="0"/>
                <a:ea typeface="Cambria" panose="02040503050406030204" pitchFamily="18" charset="0"/>
              </a:rPr>
              <a:t>Этому же способствует снижение прикуса, наблюдаемое при старении или частичной потере зубов.</a:t>
            </a:r>
          </a:p>
          <a:p>
            <a:pPr fontAlgn="auto">
              <a:spcAft>
                <a:spcPts val="0"/>
              </a:spcAft>
            </a:pPr>
            <a:endParaRPr lang="ru-RU" sz="1400" dirty="0">
              <a:latin typeface="Cambria" panose="02040503050406030204" pitchFamily="18" charset="0"/>
              <a:ea typeface="Cambria" panose="02040503050406030204" pitchFamily="18" charset="0"/>
            </a:endParaRPr>
          </a:p>
        </p:txBody>
      </p:sp>
      <p:sp>
        <p:nvSpPr>
          <p:cNvPr id="9" name="Прямоугольник 8"/>
          <p:cNvSpPr/>
          <p:nvPr/>
        </p:nvSpPr>
        <p:spPr>
          <a:xfrm>
            <a:off x="1560303" y="3708937"/>
            <a:ext cx="3589361" cy="1661993"/>
          </a:xfrm>
          <a:prstGeom prst="rect">
            <a:avLst/>
          </a:prstGeom>
        </p:spPr>
        <p:txBody>
          <a:bodyPr wrap="square">
            <a:spAutoFit/>
          </a:bodyPr>
          <a:lstStyle/>
          <a:p>
            <a:pPr algn="ctr"/>
            <a:r>
              <a:rPr lang="ru-RU" sz="1400" b="1" dirty="0">
                <a:solidFill>
                  <a:srgbClr val="0070C0"/>
                </a:solidFill>
                <a:latin typeface="Cambria" panose="02040503050406030204" pitchFamily="18" charset="0"/>
                <a:ea typeface="Cambria" panose="02040503050406030204" pitchFamily="18" charset="0"/>
              </a:rPr>
              <a:t>Развитие формы нижней челюсти </a:t>
            </a:r>
            <a:r>
              <a:rPr lang="ru-RU" sz="1400" b="1" dirty="0" smtClean="0">
                <a:solidFill>
                  <a:srgbClr val="0070C0"/>
                </a:solidFill>
                <a:latin typeface="Cambria" panose="02040503050406030204" pitchFamily="18" charset="0"/>
                <a:ea typeface="Cambria" panose="02040503050406030204" pitchFamily="18" charset="0"/>
              </a:rPr>
              <a:t/>
            </a:r>
            <a:br>
              <a:rPr lang="ru-RU" sz="1400" b="1" dirty="0" smtClean="0">
                <a:solidFill>
                  <a:srgbClr val="0070C0"/>
                </a:solidFill>
                <a:latin typeface="Cambria" panose="02040503050406030204" pitchFamily="18" charset="0"/>
                <a:ea typeface="Cambria" panose="02040503050406030204" pitchFamily="18" charset="0"/>
              </a:rPr>
            </a:br>
            <a:r>
              <a:rPr lang="ru-RU" sz="1400" b="1" dirty="0" smtClean="0">
                <a:solidFill>
                  <a:srgbClr val="0070C0"/>
                </a:solidFill>
                <a:latin typeface="Cambria" panose="02040503050406030204" pitchFamily="18" charset="0"/>
                <a:ea typeface="Cambria" panose="02040503050406030204" pitchFamily="18" charset="0"/>
              </a:rPr>
              <a:t>с возрастом</a:t>
            </a:r>
          </a:p>
          <a:p>
            <a:r>
              <a:rPr lang="ru-RU" sz="1400" b="1" dirty="0" smtClean="0">
                <a:latin typeface="Cambria" panose="02040503050406030204" pitchFamily="18" charset="0"/>
                <a:ea typeface="Cambria" panose="02040503050406030204" pitchFamily="18" charset="0"/>
              </a:rPr>
              <a:t>1 </a:t>
            </a:r>
            <a:r>
              <a:rPr lang="ru-RU" sz="1400" b="1" dirty="0">
                <a:latin typeface="Cambria" panose="02040503050406030204" pitchFamily="18" charset="0"/>
                <a:ea typeface="Cambria" panose="02040503050406030204" pitchFamily="18" charset="0"/>
              </a:rPr>
              <a:t>- челюсть новорожденного</a:t>
            </a:r>
            <a:r>
              <a:rPr lang="ru-RU" sz="1400" b="1" dirty="0" smtClean="0">
                <a:latin typeface="Cambria" panose="02040503050406030204" pitchFamily="18" charset="0"/>
                <a:ea typeface="Cambria" panose="02040503050406030204" pitchFamily="18" charset="0"/>
              </a:rPr>
              <a:t/>
            </a:r>
            <a:br>
              <a:rPr lang="ru-RU" sz="1400" b="1" dirty="0" smtClean="0">
                <a:latin typeface="Cambria" panose="02040503050406030204" pitchFamily="18" charset="0"/>
                <a:ea typeface="Cambria" panose="02040503050406030204" pitchFamily="18" charset="0"/>
              </a:rPr>
            </a:br>
            <a:r>
              <a:rPr lang="ru-RU" sz="1400" b="1" dirty="0">
                <a:latin typeface="Cambria" panose="02040503050406030204" pitchFamily="18" charset="0"/>
                <a:ea typeface="Cambria" panose="02040503050406030204" pitchFamily="18" charset="0"/>
              </a:rPr>
              <a:t>2 - челюсть четырехлетнего ребенка</a:t>
            </a:r>
            <a:r>
              <a:rPr lang="ru-RU" sz="1400" b="1" dirty="0" smtClean="0">
                <a:latin typeface="Cambria" panose="02040503050406030204" pitchFamily="18" charset="0"/>
                <a:ea typeface="Cambria" panose="02040503050406030204" pitchFamily="18" charset="0"/>
              </a:rPr>
              <a:t/>
            </a:r>
            <a:br>
              <a:rPr lang="ru-RU" sz="1400" b="1" dirty="0" smtClean="0">
                <a:latin typeface="Cambria" panose="02040503050406030204" pitchFamily="18" charset="0"/>
                <a:ea typeface="Cambria" panose="02040503050406030204" pitchFamily="18" charset="0"/>
              </a:rPr>
            </a:br>
            <a:r>
              <a:rPr lang="ru-RU" sz="1400" b="1" dirty="0">
                <a:latin typeface="Cambria" panose="02040503050406030204" pitchFamily="18" charset="0"/>
                <a:ea typeface="Cambria" panose="02040503050406030204" pitchFamily="18" charset="0"/>
              </a:rPr>
              <a:t>3 - челюсть 6-летнего ребенка</a:t>
            </a:r>
            <a:r>
              <a:rPr lang="ru-RU" sz="1400" b="1" dirty="0" smtClean="0">
                <a:latin typeface="Cambria" panose="02040503050406030204" pitchFamily="18" charset="0"/>
                <a:ea typeface="Cambria" panose="02040503050406030204" pitchFamily="18" charset="0"/>
              </a:rPr>
              <a:t/>
            </a:r>
            <a:br>
              <a:rPr lang="ru-RU" sz="1400" b="1" dirty="0" smtClean="0">
                <a:latin typeface="Cambria" panose="02040503050406030204" pitchFamily="18" charset="0"/>
                <a:ea typeface="Cambria" panose="02040503050406030204" pitchFamily="18" charset="0"/>
              </a:rPr>
            </a:br>
            <a:r>
              <a:rPr lang="ru-RU" sz="1400" b="1" dirty="0">
                <a:latin typeface="Cambria" panose="02040503050406030204" pitchFamily="18" charset="0"/>
                <a:ea typeface="Cambria" panose="02040503050406030204" pitchFamily="18" charset="0"/>
              </a:rPr>
              <a:t>4 - челюсть взрослого человека</a:t>
            </a:r>
            <a:r>
              <a:rPr lang="ru-RU" sz="1400" b="1" dirty="0" smtClean="0">
                <a:latin typeface="Cambria" panose="02040503050406030204" pitchFamily="18" charset="0"/>
                <a:ea typeface="Cambria" panose="02040503050406030204" pitchFamily="18" charset="0"/>
              </a:rPr>
              <a:t/>
            </a:r>
            <a:br>
              <a:rPr lang="ru-RU" sz="1400" b="1" dirty="0" smtClean="0">
                <a:latin typeface="Cambria" panose="02040503050406030204" pitchFamily="18" charset="0"/>
                <a:ea typeface="Cambria" panose="02040503050406030204" pitchFamily="18" charset="0"/>
              </a:rPr>
            </a:br>
            <a:r>
              <a:rPr lang="ru-RU" sz="1400" b="1" dirty="0">
                <a:latin typeface="Cambria" panose="02040503050406030204" pitchFamily="18" charset="0"/>
                <a:ea typeface="Cambria" panose="02040503050406030204" pitchFamily="18" charset="0"/>
              </a:rPr>
              <a:t>5 - челюсть старика (зубы выпали)</a:t>
            </a:r>
          </a:p>
        </p:txBody>
      </p:sp>
      <p:pic>
        <p:nvPicPr>
          <p:cNvPr id="10" name="Рисунок 9" descr="http://vcheloveke.ru/wp-content/uploads/2009/12/3.jpg"/>
          <p:cNvPicPr/>
          <p:nvPr/>
        </p:nvPicPr>
        <p:blipFill>
          <a:blip r:embed="rId4" cstate="print"/>
          <a:srcRect/>
          <a:stretch>
            <a:fillRect/>
          </a:stretch>
        </p:blipFill>
        <p:spPr bwMode="auto">
          <a:xfrm>
            <a:off x="1669486" y="1297614"/>
            <a:ext cx="3370997" cy="2347415"/>
          </a:xfrm>
          <a:prstGeom prst="rect">
            <a:avLst/>
          </a:prstGeom>
          <a:noFill/>
          <a:ln w="9525">
            <a:noFill/>
            <a:miter lim="800000"/>
            <a:headEnd/>
            <a:tailEnd/>
          </a:ln>
        </p:spPr>
      </p:pic>
      <p:sp>
        <p:nvSpPr>
          <p:cNvPr id="11" name="Прямоугольник 10"/>
          <p:cNvSpPr/>
          <p:nvPr/>
        </p:nvSpPr>
        <p:spPr>
          <a:xfrm>
            <a:off x="5173467" y="3966722"/>
            <a:ext cx="3875963" cy="1169551"/>
          </a:xfrm>
          <a:prstGeom prst="rect">
            <a:avLst/>
          </a:prstGeom>
        </p:spPr>
        <p:txBody>
          <a:bodyPr wrap="square">
            <a:spAutoFit/>
          </a:bodyPr>
          <a:lstStyle/>
          <a:p>
            <a:r>
              <a:rPr lang="ru-RU" sz="1400" b="1" dirty="0">
                <a:solidFill>
                  <a:srgbClr val="0070C0"/>
                </a:solidFill>
                <a:latin typeface="Cambria" panose="02040503050406030204" pitchFamily="18" charset="0"/>
                <a:ea typeface="Cambria" panose="02040503050406030204" pitchFamily="18" charset="0"/>
              </a:rPr>
              <a:t>Усадка кости как результат потери зубов.</a:t>
            </a:r>
          </a:p>
          <a:p>
            <a:r>
              <a:rPr lang="ru-RU" sz="1400" b="1" dirty="0">
                <a:latin typeface="Cambria" panose="02040503050406030204" pitchFamily="18" charset="0"/>
                <a:ea typeface="Cambria" panose="02040503050406030204" pitchFamily="18" charset="0"/>
              </a:rPr>
              <a:t>1-нижняя челюсть с зубами.</a:t>
            </a:r>
          </a:p>
          <a:p>
            <a:r>
              <a:rPr lang="ru-RU" sz="1400" b="1" dirty="0">
                <a:latin typeface="Cambria" panose="02040503050406030204" pitchFamily="18" charset="0"/>
                <a:ea typeface="Cambria" panose="02040503050406030204" pitchFamily="18" charset="0"/>
              </a:rPr>
              <a:t>2- нижняя челюсть через 21 год после потери зубов</a:t>
            </a:r>
          </a:p>
          <a:p>
            <a:r>
              <a:rPr lang="ru-RU" sz="1400" b="1" dirty="0">
                <a:latin typeface="Cambria" panose="02040503050406030204" pitchFamily="18" charset="0"/>
                <a:ea typeface="Cambria" panose="02040503050406030204" pitchFamily="18" charset="0"/>
              </a:rPr>
              <a:t>Значительная утрата костного массива</a:t>
            </a:r>
            <a:r>
              <a:rPr lang="ru-RU" sz="1400" dirty="0">
                <a:latin typeface="Cambria" panose="02040503050406030204" pitchFamily="18" charset="0"/>
                <a:ea typeface="Cambria" panose="02040503050406030204" pitchFamily="18" charset="0"/>
              </a:rPr>
              <a:t>.</a:t>
            </a:r>
          </a:p>
        </p:txBody>
      </p:sp>
      <p:pic>
        <p:nvPicPr>
          <p:cNvPr id="12" name="Рисунок 11" descr="http://estetikdent.ru/images/stories/%2018.jpg"/>
          <p:cNvPicPr/>
          <p:nvPr/>
        </p:nvPicPr>
        <p:blipFill>
          <a:blip r:embed="rId5" cstate="print"/>
          <a:srcRect/>
          <a:stretch>
            <a:fillRect/>
          </a:stretch>
        </p:blipFill>
        <p:spPr bwMode="auto">
          <a:xfrm>
            <a:off x="5270197" y="1297614"/>
            <a:ext cx="3716788" cy="2469619"/>
          </a:xfrm>
          <a:prstGeom prst="rect">
            <a:avLst/>
          </a:prstGeom>
          <a:noFill/>
          <a:ln w="9525">
            <a:noFill/>
            <a:miter lim="800000"/>
            <a:headEnd/>
            <a:tailEnd/>
          </a:ln>
        </p:spPr>
      </p:pic>
    </p:spTree>
    <p:extLst>
      <p:ext uri="{BB962C8B-B14F-4D97-AF65-F5344CB8AC3E}">
        <p14:creationId xmlns:p14="http://schemas.microsoft.com/office/powerpoint/2010/main" val="82935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sp>
        <p:nvSpPr>
          <p:cNvPr id="9" name="Rectangle 4"/>
          <p:cNvSpPr txBox="1">
            <a:spLocks noChangeArrowheads="1"/>
          </p:cNvSpPr>
          <p:nvPr/>
        </p:nvSpPr>
        <p:spPr>
          <a:xfrm>
            <a:off x="1475656" y="256887"/>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10" name="Содержимое 2"/>
          <p:cNvSpPr txBox="1">
            <a:spLocks/>
          </p:cNvSpPr>
          <p:nvPr/>
        </p:nvSpPr>
        <p:spPr>
          <a:xfrm>
            <a:off x="4932486" y="1463639"/>
            <a:ext cx="4107255" cy="45367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1800" b="1" dirty="0" smtClean="0">
                <a:solidFill>
                  <a:srgbClr val="1B05BB"/>
                </a:solidFill>
                <a:latin typeface="Cambria" panose="02040503050406030204" pitchFamily="18" charset="0"/>
                <a:ea typeface="Cambria" panose="02040503050406030204" pitchFamily="18" charset="0"/>
              </a:rPr>
              <a:t>Возрастные изменения мышц. </a:t>
            </a:r>
            <a:r>
              <a:rPr lang="ru-RU" sz="1800" b="1" dirty="0" smtClean="0">
                <a:latin typeface="Cambria" panose="02040503050406030204" pitchFamily="18" charset="0"/>
                <a:ea typeface="Cambria" panose="02040503050406030204" pitchFamily="18" charset="0"/>
              </a:rPr>
              <a:t>Одним из признаков старения является уменьшение массы тела за счет усыхания мышечной ткани. При старении брюшко мышцы теряет свою упругость, сама мышца уменьшается, а ее сухожилие увеличивается. </a:t>
            </a:r>
          </a:p>
          <a:p>
            <a:pPr fontAlgn="auto">
              <a:spcAft>
                <a:spcPts val="0"/>
              </a:spcAft>
            </a:pPr>
            <a:r>
              <a:rPr lang="ru-RU" sz="1800" b="1" dirty="0" smtClean="0">
                <a:solidFill>
                  <a:srgbClr val="1B05BB"/>
                </a:solidFill>
                <a:latin typeface="Cambria" panose="02040503050406030204" pitchFamily="18" charset="0"/>
                <a:ea typeface="Cambria" panose="02040503050406030204" pitchFamily="18" charset="0"/>
              </a:rPr>
              <a:t>Возрастные изменения слизистой оболочки полости рта</a:t>
            </a:r>
          </a:p>
          <a:p>
            <a:pPr fontAlgn="auto">
              <a:spcAft>
                <a:spcPts val="0"/>
              </a:spcAft>
            </a:pPr>
            <a:r>
              <a:rPr lang="ru-RU" sz="1800" b="1" dirty="0" smtClean="0">
                <a:latin typeface="Cambria" panose="02040503050406030204" pitchFamily="18" charset="0"/>
                <a:ea typeface="Cambria" panose="02040503050406030204" pitchFamily="18" charset="0"/>
              </a:rPr>
              <a:t>После 60 лет в покровном эпителии слизистой оболочки щек и губ выражены атрофические изменения: истончен эпителиальный пласт, уменьшены клетки, сглажены эпителиальные гребешки. </a:t>
            </a:r>
          </a:p>
          <a:p>
            <a:pPr fontAlgn="auto">
              <a:spcAft>
                <a:spcPts val="0"/>
              </a:spcAft>
            </a:pPr>
            <a:endParaRPr lang="ru-RU" sz="1800" b="1" dirty="0" smtClean="0">
              <a:latin typeface="Cambria" panose="02040503050406030204" pitchFamily="18" charset="0"/>
              <a:ea typeface="Cambria" panose="02040503050406030204" pitchFamily="18" charset="0"/>
            </a:endParaRPr>
          </a:p>
          <a:p>
            <a:pPr fontAlgn="auto">
              <a:spcAft>
                <a:spcPts val="0"/>
              </a:spcAft>
            </a:pPr>
            <a:endParaRPr lang="ru-RU" dirty="0">
              <a:latin typeface="Cambria" panose="02040503050406030204" pitchFamily="18" charset="0"/>
              <a:ea typeface="Cambria" panose="02040503050406030204" pitchFamily="18" charset="0"/>
            </a:endParaRPr>
          </a:p>
        </p:txBody>
      </p:sp>
      <p:pic>
        <p:nvPicPr>
          <p:cNvPr id="11" name="Picture 2" descr="http://www.ruthmontes.com/blog/wp-content/uploads/2011/11/Dibujo.jpg"/>
          <p:cNvPicPr>
            <a:picLocks noChangeAspect="1" noChangeArrowheads="1"/>
          </p:cNvPicPr>
          <p:nvPr/>
        </p:nvPicPr>
        <p:blipFill rotWithShape="1">
          <a:blip r:embed="rId4" cstate="print"/>
          <a:srcRect l="7033" r="8336"/>
          <a:stretch/>
        </p:blipFill>
        <p:spPr bwMode="auto">
          <a:xfrm>
            <a:off x="1688125" y="1321993"/>
            <a:ext cx="3297116" cy="2475908"/>
          </a:xfrm>
          <a:prstGeom prst="rect">
            <a:avLst/>
          </a:prstGeom>
          <a:noFill/>
        </p:spPr>
      </p:pic>
      <p:grpSp>
        <p:nvGrpSpPr>
          <p:cNvPr id="12" name="Группа 11"/>
          <p:cNvGrpSpPr/>
          <p:nvPr/>
        </p:nvGrpSpPr>
        <p:grpSpPr>
          <a:xfrm>
            <a:off x="1708796" y="3931974"/>
            <a:ext cx="3311614" cy="2174546"/>
            <a:chOff x="1110917" y="4244454"/>
            <a:chExt cx="2997059" cy="1862066"/>
          </a:xfrm>
        </p:grpSpPr>
        <p:pic>
          <p:nvPicPr>
            <p:cNvPr id="13" name="Picture 4" descr="http://im7-tub-ru.yandex.net/i?id=198273178-67-72&amp;n=21"/>
            <p:cNvPicPr>
              <a:picLocks noChangeAspect="1" noChangeArrowheads="1"/>
            </p:cNvPicPr>
            <p:nvPr/>
          </p:nvPicPr>
          <p:blipFill>
            <a:blip r:embed="rId5" cstate="print"/>
            <a:srcRect/>
            <a:stretch>
              <a:fillRect/>
            </a:stretch>
          </p:blipFill>
          <p:spPr bwMode="auto">
            <a:xfrm>
              <a:off x="1110917" y="4299045"/>
              <a:ext cx="2964259" cy="1807475"/>
            </a:xfrm>
            <a:prstGeom prst="rect">
              <a:avLst/>
            </a:prstGeom>
            <a:noFill/>
          </p:spPr>
        </p:pic>
        <p:cxnSp>
          <p:nvCxnSpPr>
            <p:cNvPr id="14" name="Прямая со стрелкой 13"/>
            <p:cNvCxnSpPr/>
            <p:nvPr/>
          </p:nvCxnSpPr>
          <p:spPr>
            <a:xfrm flipH="1">
              <a:off x="2456599" y="4312693"/>
              <a:ext cx="504965" cy="40943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2579429" y="5459105"/>
              <a:ext cx="504965" cy="40943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603011" y="4244454"/>
              <a:ext cx="504965" cy="40943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194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6" name="Содержимое 2"/>
          <p:cNvSpPr txBox="1">
            <a:spLocks/>
          </p:cNvSpPr>
          <p:nvPr/>
        </p:nvSpPr>
        <p:spPr>
          <a:xfrm>
            <a:off x="1691680" y="116632"/>
            <a:ext cx="7452320" cy="640871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rPr>
              <a:t>Вопросы:</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ru-RU" sz="3600" b="1" i="0" u="none" strike="noStrike" kern="1200" cap="none" spc="0" normalizeH="0" baseline="0" noProof="0" dirty="0" smtClean="0">
              <a:ln>
                <a:noFill/>
              </a:ln>
              <a:solidFill>
                <a:srgbClr val="C00000"/>
              </a:solidFill>
              <a:effectLst/>
              <a:uLnTx/>
              <a:uFillTx/>
              <a:latin typeface="Cambria" panose="02040503050406030204" pitchFamily="18" charset="0"/>
            </a:endParaRPr>
          </a:p>
          <a:p>
            <a:pPr marL="457200" indent="-457200">
              <a:spcBef>
                <a:spcPts val="600"/>
              </a:spcBef>
              <a:spcAft>
                <a:spcPts val="600"/>
              </a:spcAft>
              <a:buFont typeface="+mj-lt"/>
              <a:buAutoNum type="arabicPeriod"/>
            </a:pPr>
            <a:r>
              <a:rPr lang="ru-RU" sz="2400" b="1" dirty="0" smtClean="0">
                <a:solidFill>
                  <a:srgbClr val="0000FF"/>
                </a:solidFill>
                <a:latin typeface="Cambria" panose="02040503050406030204" pitchFamily="18" charset="0"/>
                <a:cs typeface="+mn-cs"/>
              </a:rPr>
              <a:t>Введение в проблему</a:t>
            </a:r>
          </a:p>
          <a:p>
            <a:pPr marL="457200" indent="-457200">
              <a:spcBef>
                <a:spcPts val="600"/>
              </a:spcBef>
              <a:spcAft>
                <a:spcPts val="600"/>
              </a:spcAft>
              <a:buFont typeface="+mj-lt"/>
              <a:buAutoNum type="arabicPeriod"/>
            </a:pPr>
            <a:r>
              <a:rPr lang="ru-RU" sz="2400" b="1" dirty="0" smtClean="0">
                <a:solidFill>
                  <a:srgbClr val="0000FF"/>
                </a:solidFill>
                <a:latin typeface="Cambria" panose="02040503050406030204" pitchFamily="18" charset="0"/>
                <a:cs typeface="+mn-cs"/>
              </a:rPr>
              <a:t>Возрастные изменения тканей полости рта и челюстей</a:t>
            </a:r>
          </a:p>
          <a:p>
            <a:pPr marL="457200" indent="-457200">
              <a:spcBef>
                <a:spcPts val="600"/>
              </a:spcBef>
              <a:spcAft>
                <a:spcPts val="600"/>
              </a:spcAft>
              <a:buFont typeface="+mj-lt"/>
              <a:buAutoNum type="arabicPeriod"/>
            </a:pPr>
            <a:r>
              <a:rPr lang="ru-RU" sz="2400" b="1" dirty="0" smtClean="0">
                <a:solidFill>
                  <a:srgbClr val="0000FF"/>
                </a:solidFill>
                <a:latin typeface="Cambria" panose="02040503050406030204" pitchFamily="18" charset="0"/>
                <a:cs typeface="+mn-cs"/>
              </a:rPr>
              <a:t>Заболевание слизистой оболочки полости рта у пожилых и старых людей</a:t>
            </a:r>
          </a:p>
          <a:p>
            <a:pPr marL="457200" indent="-457200">
              <a:spcBef>
                <a:spcPts val="600"/>
              </a:spcBef>
              <a:spcAft>
                <a:spcPts val="600"/>
              </a:spcAft>
              <a:buFont typeface="+mj-lt"/>
              <a:buAutoNum type="arabicPeriod"/>
            </a:pPr>
            <a:r>
              <a:rPr lang="ru-RU" sz="2400" b="1" dirty="0" smtClean="0">
                <a:solidFill>
                  <a:srgbClr val="0000FF"/>
                </a:solidFill>
                <a:latin typeface="Cambria" panose="02040503050406030204" pitchFamily="18" charset="0"/>
                <a:cs typeface="+mn-cs"/>
              </a:rPr>
              <a:t>Особенности ортопедического лечения пациентов старческого возраста несъемными зубными протезами</a:t>
            </a:r>
          </a:p>
          <a:p>
            <a:pPr marL="457200" indent="-457200">
              <a:spcBef>
                <a:spcPts val="600"/>
              </a:spcBef>
              <a:spcAft>
                <a:spcPts val="600"/>
              </a:spcAft>
              <a:buFont typeface="+mj-lt"/>
              <a:buAutoNum type="arabicPeriod"/>
            </a:pPr>
            <a:r>
              <a:rPr lang="ru-RU" sz="2400" b="1" dirty="0" smtClean="0">
                <a:solidFill>
                  <a:srgbClr val="0000FF"/>
                </a:solidFill>
                <a:latin typeface="Cambria" panose="02040503050406030204" pitchFamily="18" charset="0"/>
                <a:cs typeface="+mn-cs"/>
              </a:rPr>
              <a:t>Особенности ортопедического лечения пациентов старческого возраста съемными зубными протезами</a:t>
            </a:r>
          </a:p>
          <a:p>
            <a:endParaRPr lang="ru-RU" b="1" dirty="0">
              <a:solidFill>
                <a:srgbClr val="0000FF"/>
              </a:solidFill>
              <a:latin typeface="Cambria" panose="02040503050406030204" pitchFamily="18" charset="0"/>
            </a:endParaRPr>
          </a:p>
        </p:txBody>
      </p:sp>
    </p:spTree>
    <p:extLst>
      <p:ext uri="{BB962C8B-B14F-4D97-AF65-F5344CB8AC3E}">
        <p14:creationId xmlns:p14="http://schemas.microsoft.com/office/powerpoint/2010/main" val="391464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
        <p:nvSpPr>
          <p:cNvPr id="6" name="Rectangle 4"/>
          <p:cNvSpPr txBox="1">
            <a:spLocks noChangeArrowheads="1"/>
          </p:cNvSpPr>
          <p:nvPr/>
        </p:nvSpPr>
        <p:spPr>
          <a:xfrm>
            <a:off x="1475656" y="256887"/>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1475656" y="1600200"/>
            <a:ext cx="7504571" cy="4525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1800" b="1" dirty="0" smtClean="0">
                <a:solidFill>
                  <a:srgbClr val="1B05BB"/>
                </a:solidFill>
                <a:latin typeface="Cambria" panose="02040503050406030204" pitchFamily="18" charset="0"/>
                <a:ea typeface="Cambria" panose="02040503050406030204" pitchFamily="18" charset="0"/>
              </a:rPr>
              <a:t>Язык. </a:t>
            </a:r>
            <a:r>
              <a:rPr lang="ru-RU" sz="1800" b="1" dirty="0" smtClean="0">
                <a:latin typeface="Cambria" panose="02040503050406030204" pitchFamily="18" charset="0"/>
                <a:ea typeface="Cambria" panose="02040503050406030204" pitchFamily="18" charset="0"/>
              </a:rPr>
              <a:t>Возрастное опущение дна полости рта, отсутствие зубов, ослабление артикуляции приводят к нарушению образования звуков. Однако по мере старения и постепенного изменения резонаторного состояния полости рта появляются приспособительные механизмы и ткани полости рта адаптируются к новым условиям. </a:t>
            </a:r>
          </a:p>
          <a:p>
            <a:pPr fontAlgn="auto">
              <a:spcAft>
                <a:spcPts val="0"/>
              </a:spcAft>
            </a:pPr>
            <a:r>
              <a:rPr lang="ru-RU" sz="1800" b="1" dirty="0" smtClean="0">
                <a:solidFill>
                  <a:srgbClr val="1B05BB"/>
                </a:solidFill>
                <a:latin typeface="Cambria" panose="02040503050406030204" pitchFamily="18" charset="0"/>
                <a:ea typeface="Cambria" panose="02040503050406030204" pitchFamily="18" charset="0"/>
              </a:rPr>
              <a:t>Слюнные железы. </a:t>
            </a:r>
            <a:r>
              <a:rPr lang="ru-RU" sz="1800" b="1" dirty="0" smtClean="0">
                <a:latin typeface="Cambria" panose="02040503050406030204" pitchFamily="18" charset="0"/>
                <a:ea typeface="Cambria" panose="02040503050406030204" pitchFamily="18" charset="0"/>
              </a:rPr>
              <a:t>Старческая физиологическая атрофия слюнных желез начинает проявляться в возрасте 60—70 лет, но иногда и в 80 лет слюнные железы сохраняют нормальные размеры и функцию. По мере старения организма скорость секреции слюны увеличивается, а затем уменьшается. В пожилом и старческом возрасте выводные отверстия протока околоушной слюнной железы расположены на слизистой оболочке щеки кзади между 2—3-м большими коренными зубами или на уровне 3-го большого коренного зуба. Диаметр их уменьшается до 0,5—0,8 мм. Проток имеет дугообразную, </a:t>
            </a:r>
            <a:r>
              <a:rPr lang="en-US" sz="1800" b="1" dirty="0" smtClean="0">
                <a:latin typeface="Cambria" panose="02040503050406030204" pitchFamily="18" charset="0"/>
                <a:ea typeface="Cambria" panose="02040503050406030204" pitchFamily="18" charset="0"/>
              </a:rPr>
              <a:t>s</a:t>
            </a:r>
            <a:r>
              <a:rPr lang="ru-RU" sz="1800" b="1" dirty="0" smtClean="0">
                <a:latin typeface="Cambria" panose="02040503050406030204" pitchFamily="18" charset="0"/>
                <a:ea typeface="Cambria" panose="02040503050406030204" pitchFamily="18" charset="0"/>
              </a:rPr>
              <a:t>-образную или коленчатую форму. У лиц, не имеющих зубов, секрет слюнных желез становится нейтральным или щелочным.</a:t>
            </a:r>
          </a:p>
          <a:p>
            <a:pPr fontAlgn="auto">
              <a:spcAft>
                <a:spcPts val="0"/>
              </a:spcAft>
            </a:pP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135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6" name="Rectangle 4"/>
          <p:cNvSpPr txBox="1">
            <a:spLocks noChangeArrowheads="1"/>
          </p:cNvSpPr>
          <p:nvPr/>
        </p:nvSpPr>
        <p:spPr>
          <a:xfrm>
            <a:off x="1475657" y="144050"/>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5249008" y="1201004"/>
            <a:ext cx="3737978" cy="47058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ru-RU" sz="1400" b="1" dirty="0" smtClean="0">
                <a:solidFill>
                  <a:srgbClr val="1B05BB"/>
                </a:solidFill>
                <a:latin typeface="Cambria" panose="02040503050406030204" pitchFamily="18" charset="0"/>
                <a:ea typeface="Cambria" panose="02040503050406030204" pitchFamily="18" charset="0"/>
              </a:rPr>
              <a:t>Гравитационные возрастные </a:t>
            </a:r>
            <a:br>
              <a:rPr lang="ru-RU" sz="1400" b="1" dirty="0" smtClean="0">
                <a:solidFill>
                  <a:srgbClr val="1B05BB"/>
                </a:solidFill>
                <a:latin typeface="Cambria" panose="02040503050406030204" pitchFamily="18" charset="0"/>
                <a:ea typeface="Cambria" panose="02040503050406030204" pitchFamily="18" charset="0"/>
              </a:rPr>
            </a:br>
            <a:r>
              <a:rPr lang="ru-RU" sz="1400" b="1" dirty="0" smtClean="0">
                <a:solidFill>
                  <a:srgbClr val="1B05BB"/>
                </a:solidFill>
                <a:latin typeface="Cambria" panose="02040503050406030204" pitchFamily="18" charset="0"/>
                <a:ea typeface="Cambria" panose="02040503050406030204" pitchFamily="18" charset="0"/>
              </a:rPr>
              <a:t>изменения лица:</a:t>
            </a:r>
            <a:endParaRPr lang="ru-RU" sz="1400" dirty="0" smtClean="0">
              <a:solidFill>
                <a:srgbClr val="1B05BB"/>
              </a:solidFill>
              <a:latin typeface="Cambria" panose="02040503050406030204" pitchFamily="18" charset="0"/>
              <a:ea typeface="Cambria" panose="02040503050406030204" pitchFamily="18" charset="0"/>
            </a:endParaRPr>
          </a:p>
          <a:p>
            <a:pPr fontAlgn="auto">
              <a:spcAft>
                <a:spcPts val="0"/>
              </a:spcAft>
            </a:pPr>
            <a:r>
              <a:rPr lang="ru-RU" sz="1400" b="1" dirty="0" smtClean="0">
                <a:latin typeface="Cambria" panose="02040503050406030204" pitchFamily="18" charset="0"/>
                <a:ea typeface="Cambria" panose="02040503050406030204" pitchFamily="18" charset="0"/>
              </a:rPr>
              <a:t>Появление складки гордецов</a:t>
            </a:r>
          </a:p>
          <a:p>
            <a:pPr fontAlgn="auto">
              <a:spcAft>
                <a:spcPts val="0"/>
              </a:spcAft>
            </a:pPr>
            <a:r>
              <a:rPr lang="ru-RU" sz="1400" b="1" dirty="0" smtClean="0">
                <a:latin typeface="Cambria" panose="02040503050406030204" pitchFamily="18" charset="0"/>
                <a:ea typeface="Cambria" panose="02040503050406030204" pitchFamily="18" charset="0"/>
              </a:rPr>
              <a:t>Опущение бровей и нависание верхнего века (1)</a:t>
            </a:r>
          </a:p>
          <a:p>
            <a:pPr fontAlgn="auto">
              <a:spcAft>
                <a:spcPts val="0"/>
              </a:spcAft>
            </a:pPr>
            <a:r>
              <a:rPr lang="ru-RU" sz="1400" b="1" dirty="0" smtClean="0">
                <a:latin typeface="Cambria" panose="02040503050406030204" pitchFamily="18" charset="0"/>
                <a:ea typeface="Cambria" panose="02040503050406030204" pitchFamily="18" charset="0"/>
              </a:rPr>
              <a:t>Дряблость кожи щек (3)</a:t>
            </a:r>
          </a:p>
          <a:p>
            <a:pPr fontAlgn="auto">
              <a:spcAft>
                <a:spcPts val="0"/>
              </a:spcAft>
            </a:pPr>
            <a:r>
              <a:rPr lang="ru-RU" sz="1400" b="1" dirty="0" smtClean="0">
                <a:latin typeface="Cambria" panose="02040503050406030204" pitchFamily="18" charset="0"/>
                <a:ea typeface="Cambria" panose="02040503050406030204" pitchFamily="18" charset="0"/>
              </a:rPr>
              <a:t>Углубление носогубных складок</a:t>
            </a:r>
          </a:p>
          <a:p>
            <a:pPr fontAlgn="auto">
              <a:spcAft>
                <a:spcPts val="0"/>
              </a:spcAft>
            </a:pPr>
            <a:r>
              <a:rPr lang="ru-RU" sz="1400" b="1" dirty="0" smtClean="0">
                <a:latin typeface="Cambria" panose="02040503050406030204" pitchFamily="18" charset="0"/>
                <a:ea typeface="Cambria" panose="02040503050406030204" pitchFamily="18" charset="0"/>
              </a:rPr>
              <a:t>Опущение уголков рта</a:t>
            </a:r>
          </a:p>
          <a:p>
            <a:pPr fontAlgn="auto">
              <a:spcAft>
                <a:spcPts val="0"/>
              </a:spcAft>
            </a:pPr>
            <a:r>
              <a:rPr lang="ru-RU" sz="1400" b="1" dirty="0" smtClean="0">
                <a:latin typeface="Cambria" panose="02040503050406030204" pitchFamily="18" charset="0"/>
                <a:ea typeface="Cambria" panose="02040503050406030204" pitchFamily="18" charset="0"/>
              </a:rPr>
              <a:t>Брыли (5)</a:t>
            </a:r>
          </a:p>
          <a:p>
            <a:pPr fontAlgn="auto">
              <a:spcAft>
                <a:spcPts val="0"/>
              </a:spcAft>
            </a:pPr>
            <a:r>
              <a:rPr lang="ru-RU" sz="1400" b="1" dirty="0" smtClean="0">
                <a:latin typeface="Cambria" panose="02040503050406030204" pitchFamily="18" charset="0"/>
                <a:ea typeface="Cambria" panose="02040503050406030204" pitchFamily="18" charset="0"/>
              </a:rPr>
              <a:t>Опущение кончика носа (10)</a:t>
            </a:r>
          </a:p>
          <a:p>
            <a:pPr fontAlgn="auto">
              <a:spcAft>
                <a:spcPts val="0"/>
              </a:spcAft>
            </a:pPr>
            <a:r>
              <a:rPr lang="ru-RU" sz="1400" b="1" dirty="0" smtClean="0">
                <a:latin typeface="Cambria" panose="02040503050406030204" pitchFamily="18" charset="0"/>
                <a:ea typeface="Cambria" panose="02040503050406030204" pitchFamily="18" charset="0"/>
              </a:rPr>
              <a:t>Нос за период между семнадцатью и семьюдесятью годами жизни «вырастает» примерно на 1 см. В действительности нос не растет, а как бы сползает со скелетной основы.</a:t>
            </a:r>
          </a:p>
          <a:p>
            <a:pPr fontAlgn="auto">
              <a:spcAft>
                <a:spcPts val="0"/>
              </a:spcAft>
            </a:pPr>
            <a:r>
              <a:rPr lang="ru-RU" sz="1400" b="1" dirty="0" smtClean="0">
                <a:latin typeface="Cambria" panose="02040503050406030204" pitchFamily="18" charset="0"/>
                <a:ea typeface="Cambria" panose="02040503050406030204" pitchFamily="18" charset="0"/>
              </a:rPr>
              <a:t>Дряблость кожи и морщины на шее (6)</a:t>
            </a:r>
          </a:p>
          <a:p>
            <a:pPr fontAlgn="auto">
              <a:spcAft>
                <a:spcPts val="0"/>
              </a:spcAft>
            </a:pPr>
            <a:r>
              <a:rPr lang="ru-RU" sz="1400" b="1" dirty="0" smtClean="0">
                <a:latin typeface="Cambria" panose="02040503050406030204" pitchFamily="18" charset="0"/>
                <a:ea typeface="Cambria" panose="02040503050406030204" pitchFamily="18" charset="0"/>
              </a:rPr>
              <a:t>Мешки под глазами (9)</a:t>
            </a:r>
          </a:p>
          <a:p>
            <a:pPr fontAlgn="auto">
              <a:spcAft>
                <a:spcPts val="0"/>
              </a:spcAft>
              <a:buFont typeface="Arial" panose="020B0604020202020204" pitchFamily="34" charset="0"/>
              <a:buNone/>
            </a:pPr>
            <a:endParaRPr lang="ru-RU" sz="1400" dirty="0">
              <a:latin typeface="Cambria" panose="02040503050406030204" pitchFamily="18" charset="0"/>
              <a:ea typeface="Cambria" panose="02040503050406030204" pitchFamily="18" charset="0"/>
            </a:endParaRPr>
          </a:p>
        </p:txBody>
      </p:sp>
      <p:pic>
        <p:nvPicPr>
          <p:cNvPr id="9" name="Picture 2" descr="http://prebiokosmetik.ru/wp-content/uploads/2012/02/Vozrastnii-izmeneniya.jpg"/>
          <p:cNvPicPr>
            <a:picLocks noChangeAspect="1" noChangeArrowheads="1"/>
          </p:cNvPicPr>
          <p:nvPr/>
        </p:nvPicPr>
        <p:blipFill>
          <a:blip r:embed="rId4" cstate="print"/>
          <a:srcRect/>
          <a:stretch>
            <a:fillRect/>
          </a:stretch>
        </p:blipFill>
        <p:spPr bwMode="auto">
          <a:xfrm>
            <a:off x="1652951" y="1092389"/>
            <a:ext cx="3107274" cy="3545034"/>
          </a:xfrm>
          <a:prstGeom prst="rect">
            <a:avLst/>
          </a:prstGeom>
          <a:noFill/>
        </p:spPr>
      </p:pic>
      <p:sp>
        <p:nvSpPr>
          <p:cNvPr id="10" name="Прямоугольник 9"/>
          <p:cNvSpPr/>
          <p:nvPr/>
        </p:nvSpPr>
        <p:spPr>
          <a:xfrm>
            <a:off x="1652953" y="4450808"/>
            <a:ext cx="3411416" cy="2031325"/>
          </a:xfrm>
          <a:prstGeom prst="rect">
            <a:avLst/>
          </a:prstGeom>
        </p:spPr>
        <p:txBody>
          <a:bodyPr wrap="square">
            <a:spAutoFit/>
          </a:bodyPr>
          <a:lstStyle/>
          <a:p>
            <a:pPr algn="ctr"/>
            <a:r>
              <a:rPr lang="ru-RU" sz="1400" b="1" dirty="0" smtClean="0">
                <a:solidFill>
                  <a:srgbClr val="1B05BB"/>
                </a:solidFill>
                <a:latin typeface="Cambria" panose="02040503050406030204" pitchFamily="18" charset="0"/>
                <a:ea typeface="Cambria" panose="02040503050406030204" pitchFamily="18" charset="0"/>
              </a:rPr>
              <a:t>Мимические возрастные изменения лица:</a:t>
            </a:r>
            <a:endParaRPr lang="ru-RU" sz="1400" dirty="0" smtClean="0">
              <a:solidFill>
                <a:srgbClr val="1B05BB"/>
              </a:solidFill>
              <a:latin typeface="Cambria" panose="02040503050406030204" pitchFamily="18" charset="0"/>
              <a:ea typeface="Cambria" panose="02040503050406030204" pitchFamily="18" charset="0"/>
            </a:endParaRPr>
          </a:p>
          <a:p>
            <a:r>
              <a:rPr lang="ru-RU" sz="1400" b="1" dirty="0" smtClean="0">
                <a:latin typeface="Cambria" panose="02040503050406030204" pitchFamily="18" charset="0"/>
                <a:ea typeface="Cambria" panose="02040503050406030204" pitchFamily="18" charset="0"/>
              </a:rPr>
              <a:t>Горизонтальные морщины лба (7)</a:t>
            </a:r>
          </a:p>
          <a:p>
            <a:r>
              <a:rPr lang="ru-RU" sz="1400" b="1" dirty="0" smtClean="0">
                <a:latin typeface="Cambria" panose="02040503050406030204" pitchFamily="18" charset="0"/>
                <a:ea typeface="Cambria" panose="02040503050406030204" pitchFamily="18" charset="0"/>
              </a:rPr>
              <a:t>Вертикальные морщины лба (8)</a:t>
            </a:r>
          </a:p>
          <a:p>
            <a:r>
              <a:rPr lang="ru-RU" sz="1400" b="1" dirty="0" smtClean="0">
                <a:latin typeface="Cambria" panose="02040503050406030204" pitchFamily="18" charset="0"/>
                <a:ea typeface="Cambria" panose="02040503050406030204" pitchFamily="18" charset="0"/>
              </a:rPr>
              <a:t>«Гусиные лапки»  в уголках глаз  (2)</a:t>
            </a:r>
          </a:p>
          <a:p>
            <a:r>
              <a:rPr lang="ru-RU" sz="1400" b="1" dirty="0" smtClean="0">
                <a:latin typeface="Cambria" panose="02040503050406030204" pitchFamily="18" charset="0"/>
                <a:ea typeface="Cambria" panose="02040503050406030204" pitchFamily="18" charset="0"/>
              </a:rPr>
              <a:t>Носогубные складки</a:t>
            </a:r>
          </a:p>
          <a:p>
            <a:r>
              <a:rPr lang="ru-RU" sz="1400" b="1" dirty="0" smtClean="0">
                <a:latin typeface="Cambria" panose="02040503050406030204" pitchFamily="18" charset="0"/>
                <a:ea typeface="Cambria" panose="02040503050406030204" pitchFamily="18" charset="0"/>
              </a:rPr>
              <a:t>Морщины вокруг рта (11)</a:t>
            </a:r>
          </a:p>
          <a:p>
            <a:r>
              <a:rPr lang="ru-RU" sz="1400" b="1" dirty="0" smtClean="0">
                <a:latin typeface="Cambria" panose="02040503050406030204" pitchFamily="18" charset="0"/>
                <a:ea typeface="Cambria" panose="02040503050406030204" pitchFamily="18" charset="0"/>
              </a:rPr>
              <a:t>Провисание поверхностной мышцы шеи (12)</a:t>
            </a:r>
          </a:p>
        </p:txBody>
      </p:sp>
    </p:spTree>
    <p:extLst>
      <p:ext uri="{BB962C8B-B14F-4D97-AF65-F5344CB8AC3E}">
        <p14:creationId xmlns:p14="http://schemas.microsoft.com/office/powerpoint/2010/main" val="372185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sp>
        <p:nvSpPr>
          <p:cNvPr id="8" name="Содержимое 2"/>
          <p:cNvSpPr txBox="1">
            <a:spLocks/>
          </p:cNvSpPr>
          <p:nvPr/>
        </p:nvSpPr>
        <p:spPr>
          <a:xfrm>
            <a:off x="1748897" y="1206050"/>
            <a:ext cx="7220030" cy="53328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1600" b="1" dirty="0" smtClean="0">
                <a:latin typeface="Cambria" panose="02040503050406030204" pitchFamily="18" charset="0"/>
                <a:ea typeface="Cambria" panose="02040503050406030204" pitchFamily="18" charset="0"/>
              </a:rPr>
              <a:t>Из заболеваний слизистой оболочки полости рта в пожилом возрасте часто наблюдаются красный плоский лишай, </a:t>
            </a:r>
            <a:r>
              <a:rPr lang="ru-RU" sz="1600" b="1" dirty="0" err="1" smtClean="0">
                <a:latin typeface="Cambria" panose="02040503050406030204" pitchFamily="18" charset="0"/>
                <a:ea typeface="Cambria" panose="02040503050406030204" pitchFamily="18" charset="0"/>
              </a:rPr>
              <a:t>глоссалгия</a:t>
            </a:r>
            <a:r>
              <a:rPr lang="ru-RU" sz="1600" b="1" dirty="0" smtClean="0">
                <a:latin typeface="Cambria" panose="02040503050406030204" pitchFamily="18" charset="0"/>
                <a:ea typeface="Cambria" panose="02040503050406030204" pitchFamily="18" charset="0"/>
              </a:rPr>
              <a:t>, ксеростомия, хронический рецидивирующий </a:t>
            </a:r>
            <a:r>
              <a:rPr lang="ru-RU" sz="1600" b="1" dirty="0" err="1" smtClean="0">
                <a:latin typeface="Cambria" panose="02040503050406030204" pitchFamily="18" charset="0"/>
                <a:ea typeface="Cambria" panose="02040503050406030204" pitchFamily="18" charset="0"/>
              </a:rPr>
              <a:t>афтозный</a:t>
            </a:r>
            <a:r>
              <a:rPr lang="ru-RU" sz="1600" b="1" dirty="0" smtClean="0">
                <a:latin typeface="Cambria" panose="02040503050406030204" pitchFamily="18" charset="0"/>
                <a:ea typeface="Cambria" panose="02040503050406030204" pitchFamily="18" charset="0"/>
              </a:rPr>
              <a:t> стоматит, </a:t>
            </a:r>
            <a:r>
              <a:rPr lang="ru-RU" sz="1600" b="1" dirty="0" err="1" smtClean="0">
                <a:latin typeface="Cambria" panose="02040503050406030204" pitchFamily="18" charset="0"/>
                <a:ea typeface="Cambria" panose="02040503050406030204" pitchFamily="18" charset="0"/>
              </a:rPr>
              <a:t>кандидозные</a:t>
            </a:r>
            <a:r>
              <a:rPr lang="ru-RU" sz="1600" b="1" dirty="0" smtClean="0">
                <a:latin typeface="Cambria" panose="02040503050406030204" pitchFamily="18" charset="0"/>
                <a:ea typeface="Cambria" panose="02040503050406030204" pitchFamily="18" charset="0"/>
              </a:rPr>
              <a:t> поражения и лейкоплакия. </a:t>
            </a:r>
          </a:p>
          <a:p>
            <a:pPr fontAlgn="auto">
              <a:spcAft>
                <a:spcPts val="0"/>
              </a:spcAft>
            </a:pPr>
            <a:r>
              <a:rPr lang="ru-RU" sz="1600" i="1" dirty="0" err="1" smtClean="0">
                <a:solidFill>
                  <a:srgbClr val="1B05BB"/>
                </a:solidFill>
                <a:latin typeface="Cambria" panose="02040503050406030204" pitchFamily="18" charset="0"/>
                <a:ea typeface="Cambria" panose="02040503050406030204" pitchFamily="18" charset="0"/>
              </a:rPr>
              <a:t>Глоссалгия</a:t>
            </a:r>
            <a:r>
              <a:rPr lang="ru-RU" sz="1600" i="1" dirty="0" smtClean="0">
                <a:solidFill>
                  <a:srgbClr val="1B05BB"/>
                </a:solidFill>
                <a:latin typeface="Cambria" panose="02040503050406030204" pitchFamily="18" charset="0"/>
                <a:ea typeface="Cambria" panose="02040503050406030204" pitchFamily="18" charset="0"/>
              </a:rPr>
              <a:t> не является болезнью слизистой оболочки. Однако в связи с тем что она, особенно часто встречаясь у пожилых людей, требует дифференциации с различными поражениями слизистой оболочки, ее целесообразно рассматривать вместе с другими заболеваниями слизистой оболочки полости рта.</a:t>
            </a:r>
          </a:p>
          <a:p>
            <a:pPr fontAlgn="auto">
              <a:spcAft>
                <a:spcPts val="0"/>
              </a:spcAft>
            </a:pPr>
            <a:r>
              <a:rPr lang="ru-RU" sz="1600" b="1" dirty="0" smtClean="0">
                <a:latin typeface="Cambria" panose="02040503050406030204" pitchFamily="18" charset="0"/>
                <a:ea typeface="Cambria" panose="02040503050406030204" pitchFamily="18" charset="0"/>
              </a:rPr>
              <a:t>Синдром </a:t>
            </a:r>
            <a:r>
              <a:rPr lang="ru-RU" sz="1600" b="1" dirty="0" err="1" smtClean="0">
                <a:latin typeface="Cambria" panose="02040503050406030204" pitchFamily="18" charset="0"/>
                <a:ea typeface="Cambria" panose="02040503050406030204" pitchFamily="18" charset="0"/>
              </a:rPr>
              <a:t>глоссалгии</a:t>
            </a:r>
            <a:r>
              <a:rPr lang="ru-RU" sz="1600" b="1" dirty="0" smtClean="0">
                <a:latin typeface="Cambria" panose="02040503050406030204" pitchFamily="18" charset="0"/>
                <a:ea typeface="Cambria" panose="02040503050406030204" pitchFamily="18" charset="0"/>
              </a:rPr>
              <a:t> складывается из ощущения неловкости, покалывания и ползания мурашек по языку. У старых людей к этим симптомам обычно присоединяется чувство жжения. Для этого заболевания характерно проявление симптомов независимо от приема пищи. Обычно признаки </a:t>
            </a:r>
            <a:r>
              <a:rPr lang="ru-RU" sz="1600" b="1" dirty="0" err="1" smtClean="0">
                <a:latin typeface="Cambria" panose="02040503050406030204" pitchFamily="18" charset="0"/>
                <a:ea typeface="Cambria" panose="02040503050406030204" pitchFamily="18" charset="0"/>
              </a:rPr>
              <a:t>глоссалгии</a:t>
            </a:r>
            <a:r>
              <a:rPr lang="ru-RU" sz="1600" b="1" dirty="0" smtClean="0">
                <a:latin typeface="Cambria" panose="02040503050406030204" pitchFamily="18" charset="0"/>
                <a:ea typeface="Cambria" panose="02040503050406030204" pitchFamily="18" charset="0"/>
              </a:rPr>
              <a:t> проявляются во второй половине дня, в некоторых случаях — в ночное время.</a:t>
            </a:r>
          </a:p>
          <a:p>
            <a:pPr fontAlgn="auto">
              <a:spcAft>
                <a:spcPts val="0"/>
              </a:spcAft>
            </a:pPr>
            <a:endParaRPr lang="ru-RU" sz="1600" dirty="0">
              <a:latin typeface="Cambria" panose="02040503050406030204" pitchFamily="18" charset="0"/>
              <a:ea typeface="Cambria" panose="02040503050406030204" pitchFamily="18" charset="0"/>
            </a:endParaRPr>
          </a:p>
        </p:txBody>
      </p:sp>
      <p:sp>
        <p:nvSpPr>
          <p:cNvPr id="9"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pic>
        <p:nvPicPr>
          <p:cNvPr id="7170" name="Picture 2" descr="http://simptomy-i-lechenie.net/wp-content/uploads/2019/05/sukhost-jazi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0570" y="4897720"/>
            <a:ext cx="2918038" cy="16411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sunhome.ru/journal/187/blesk-dlya-gub-mozhet-vizvat-rak-v2.o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818" y="4897721"/>
            <a:ext cx="2490652" cy="164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pic>
        <p:nvPicPr>
          <p:cNvPr id="6146" name="Picture 2" descr="https://vseglisty.ru/wp-content/uploads/9/a/b/9ab25d317b183af09fa2108203b43d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178" y="3494167"/>
            <a:ext cx="3516261" cy="272596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5588862" y="3494167"/>
            <a:ext cx="3214649" cy="2725961"/>
          </a:xfrm>
          <a:prstGeom prst="rect">
            <a:avLst/>
          </a:prstGeom>
        </p:spPr>
      </p:pic>
      <p:sp>
        <p:nvSpPr>
          <p:cNvPr id="4" name="Прямоугольник 3"/>
          <p:cNvSpPr/>
          <p:nvPr/>
        </p:nvSpPr>
        <p:spPr>
          <a:xfrm>
            <a:off x="2114004" y="354846"/>
            <a:ext cx="6622869" cy="3139321"/>
          </a:xfrm>
          <a:prstGeom prst="rect">
            <a:avLst/>
          </a:prstGeom>
        </p:spPr>
        <p:txBody>
          <a:bodyPr wrap="square">
            <a:spAutoFit/>
          </a:bodyPr>
          <a:lstStyle/>
          <a:p>
            <a:pPr fontAlgn="auto">
              <a:spcAft>
                <a:spcPts val="0"/>
              </a:spcAft>
            </a:pPr>
            <a:r>
              <a:rPr lang="ru-RU" b="1" dirty="0">
                <a:solidFill>
                  <a:srgbClr val="1B05BB"/>
                </a:solidFill>
                <a:latin typeface="Cambria" panose="02040503050406030204" pitchFamily="18" charset="0"/>
                <a:ea typeface="Cambria" panose="02040503050406030204" pitchFamily="18" charset="0"/>
              </a:rPr>
              <a:t>СИНДРОМ ШЕГРЕНА.</a:t>
            </a:r>
            <a:r>
              <a:rPr lang="ru-RU" dirty="0">
                <a:latin typeface="Cambria" panose="02040503050406030204" pitchFamily="18" charset="0"/>
                <a:ea typeface="Cambria" panose="02040503050406030204" pitchFamily="18" charset="0"/>
              </a:rPr>
              <a:t> </a:t>
            </a:r>
            <a:r>
              <a:rPr lang="ru-RU" b="1" dirty="0">
                <a:latin typeface="Cambria" panose="02040503050406030204" pitchFamily="18" charset="0"/>
                <a:ea typeface="Cambria" panose="02040503050406030204" pitchFamily="18" charset="0"/>
              </a:rPr>
              <a:t>Больные пожилого и старческого возраста особенно часто обращаются к врачу с жалобами на сухость во рту и связанные с нею изменения органов и тканей полости рта. С возрастом снижается уровень </a:t>
            </a:r>
            <a:r>
              <a:rPr lang="ru-RU" b="1" dirty="0" err="1">
                <a:latin typeface="Cambria" panose="02040503050406030204" pitchFamily="18" charset="0"/>
                <a:ea typeface="Cambria" panose="02040503050406030204" pitchFamily="18" charset="0"/>
              </a:rPr>
              <a:t>слюновыделения</a:t>
            </a:r>
            <a:r>
              <a:rPr lang="ru-RU" b="1" dirty="0">
                <a:latin typeface="Cambria" panose="02040503050406030204" pitchFamily="18" charset="0"/>
                <a:ea typeface="Cambria" panose="02040503050406030204" pitchFamily="18" charset="0"/>
              </a:rPr>
              <a:t>. В ряде случаев резкое уменьшение </a:t>
            </a:r>
            <a:r>
              <a:rPr lang="ru-RU" b="1" dirty="0" err="1">
                <a:latin typeface="Cambria" panose="02040503050406030204" pitchFamily="18" charset="0"/>
                <a:ea typeface="Cambria" panose="02040503050406030204" pitchFamily="18" charset="0"/>
              </a:rPr>
              <a:t>слюновыделения</a:t>
            </a:r>
            <a:r>
              <a:rPr lang="ru-RU" b="1" dirty="0">
                <a:latin typeface="Cambria" panose="02040503050406030204" pitchFamily="18" charset="0"/>
                <a:ea typeface="Cambria" panose="02040503050406030204" pitchFamily="18" charset="0"/>
              </a:rPr>
              <a:t> является лишь симптомом болезни </a:t>
            </a:r>
            <a:r>
              <a:rPr lang="ru-RU" b="1" dirty="0" err="1">
                <a:latin typeface="Cambria" panose="02040503050406030204" pitchFamily="18" charset="0"/>
                <a:ea typeface="Cambria" panose="02040503050406030204" pitchFamily="18" charset="0"/>
              </a:rPr>
              <a:t>Шегрена</a:t>
            </a:r>
            <a:r>
              <a:rPr lang="ru-RU" b="1" dirty="0">
                <a:latin typeface="Cambria" panose="02040503050406030204" pitchFamily="18" charset="0"/>
                <a:ea typeface="Cambria" panose="02040503050406030204" pitchFamily="18" charset="0"/>
              </a:rPr>
              <a:t>, которая рассматривается как аутоиммунное заболевание, характеризующееся </a:t>
            </a:r>
            <a:r>
              <a:rPr lang="ru-RU" b="1" dirty="0" err="1">
                <a:latin typeface="Cambria" panose="02040503050406030204" pitchFamily="18" charset="0"/>
                <a:ea typeface="Cambria" panose="02040503050406030204" pitchFamily="18" charset="0"/>
              </a:rPr>
              <a:t>лимфоплазмоклеточной</a:t>
            </a:r>
            <a:r>
              <a:rPr lang="ru-RU" b="1" dirty="0">
                <a:latin typeface="Cambria" panose="02040503050406030204" pitchFamily="18" charset="0"/>
                <a:ea typeface="Cambria" panose="02040503050406030204" pitchFamily="18" charset="0"/>
              </a:rPr>
              <a:t> инфильтрацией секретирующих эпителиальных </a:t>
            </a:r>
            <a:r>
              <a:rPr lang="ru-RU" b="1" dirty="0" smtClean="0">
                <a:latin typeface="Cambria" panose="02040503050406030204" pitchFamily="18" charset="0"/>
                <a:ea typeface="Cambria" panose="02040503050406030204" pitchFamily="18" charset="0"/>
              </a:rPr>
              <a:t>желез.</a:t>
            </a:r>
            <a:endParaRPr lang="ru-RU" b="1" dirty="0">
              <a:latin typeface="Cambria" panose="02040503050406030204" pitchFamily="18" charset="0"/>
              <a:ea typeface="Cambria" panose="02040503050406030204" pitchFamily="18" charset="0"/>
            </a:endParaRPr>
          </a:p>
          <a:p>
            <a:pPr fontAlgn="auto">
              <a:spcAft>
                <a:spcPts val="0"/>
              </a:spcAft>
            </a:pP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2054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Объект 4"/>
          <p:cNvSpPr txBox="1">
            <a:spLocks/>
          </p:cNvSpPr>
          <p:nvPr/>
        </p:nvSpPr>
        <p:spPr>
          <a:xfrm>
            <a:off x="4587033" y="912282"/>
            <a:ext cx="4487683" cy="3333220"/>
          </a:xfrm>
          <a:prstGeom prst="rect">
            <a:avLst/>
          </a:prstGeom>
          <a:noFill/>
        </p:spPr>
        <p:txBody>
          <a:bodyPr wrap="square"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1800" b="1" dirty="0" smtClean="0">
                <a:solidFill>
                  <a:srgbClr val="1B05BB"/>
                </a:solidFill>
                <a:latin typeface="Cambria" panose="02040503050406030204" pitchFamily="18" charset="0"/>
                <a:ea typeface="Cambria" panose="02040503050406030204" pitchFamily="18" charset="0"/>
              </a:rPr>
              <a:t>Хронический гастрит </a:t>
            </a:r>
            <a:r>
              <a:rPr lang="ru-RU" sz="1800" dirty="0" smtClean="0">
                <a:solidFill>
                  <a:srgbClr val="1B05BB"/>
                </a:solidFill>
                <a:latin typeface="Cambria" panose="02040503050406030204" pitchFamily="18" charset="0"/>
                <a:ea typeface="Cambria" panose="02040503050406030204" pitchFamily="18" charset="0"/>
              </a:rPr>
              <a:t>— </a:t>
            </a:r>
            <a:r>
              <a:rPr lang="ru-RU" sz="1800" i="1" dirty="0" smtClean="0">
                <a:latin typeface="Cambria" panose="02040503050406030204" pitchFamily="18" charset="0"/>
                <a:ea typeface="Cambria" panose="02040503050406030204" pitchFamily="18" charset="0"/>
              </a:rPr>
              <a:t>это хронический воспалительный процесс слизистой оболочки желудка, характеризующийся нарушением ее физиологической регенерации, уменьшением количества железистых клеток, а при прогрессировании — атрофией железистого эпителия с последующим развитием кишечной метаплазии и дисплазии, расстройством секреторной, моторной и нередко инкреторной функции желудка.</a:t>
            </a:r>
            <a:endParaRPr lang="ru-RU" sz="1800" dirty="0">
              <a:latin typeface="Cambria" panose="02040503050406030204" pitchFamily="18" charset="0"/>
              <a:ea typeface="Cambria" panose="02040503050406030204" pitchFamily="18" charset="0"/>
            </a:endParaRPr>
          </a:p>
        </p:txBody>
      </p:sp>
      <p:sp>
        <p:nvSpPr>
          <p:cNvPr id="9" name="TextBox 8"/>
          <p:cNvSpPr txBox="1"/>
          <p:nvPr/>
        </p:nvSpPr>
        <p:spPr>
          <a:xfrm>
            <a:off x="1587931" y="5103674"/>
            <a:ext cx="4586758" cy="1754326"/>
          </a:xfrm>
          <a:prstGeom prst="rect">
            <a:avLst/>
          </a:prstGeom>
          <a:noFill/>
        </p:spPr>
        <p:txBody>
          <a:bodyPr wrap="square" rtlCol="0">
            <a:spAutoFit/>
          </a:bodyPr>
          <a:lstStyle/>
          <a:p>
            <a:r>
              <a:rPr lang="ru-RU" b="1" i="1" dirty="0" smtClean="0">
                <a:solidFill>
                  <a:srgbClr val="1B05BB"/>
                </a:solidFill>
                <a:latin typeface="Cambria" panose="02040503050406030204" pitchFamily="18" charset="0"/>
                <a:ea typeface="Cambria" panose="02040503050406030204" pitchFamily="18" charset="0"/>
              </a:rPr>
              <a:t>Патологические изменения  рта </a:t>
            </a:r>
            <a:r>
              <a:rPr lang="ru-RU" i="1" dirty="0" smtClean="0">
                <a:latin typeface="Cambria" panose="02040503050406030204" pitchFamily="18" charset="0"/>
                <a:ea typeface="Cambria" panose="02040503050406030204" pitchFamily="18" charset="0"/>
              </a:rPr>
              <a:t>при хроническом гастрите относятся хронический рецидивирующий </a:t>
            </a:r>
            <a:r>
              <a:rPr lang="ru-RU" i="1" dirty="0" err="1" smtClean="0">
                <a:latin typeface="Cambria" panose="02040503050406030204" pitchFamily="18" charset="0"/>
                <a:ea typeface="Cambria" panose="02040503050406030204" pitchFamily="18" charset="0"/>
              </a:rPr>
              <a:t>афтозный</a:t>
            </a:r>
            <a:r>
              <a:rPr lang="ru-RU" i="1" dirty="0" smtClean="0">
                <a:latin typeface="Cambria" panose="02040503050406030204" pitchFamily="18" charset="0"/>
                <a:ea typeface="Cambria" panose="02040503050406030204" pitchFamily="18" charset="0"/>
              </a:rPr>
              <a:t> стоматит, плоский лишай, реже встречаются острый </a:t>
            </a:r>
            <a:r>
              <a:rPr lang="ru-RU" i="1" dirty="0" err="1" smtClean="0">
                <a:latin typeface="Cambria" panose="02040503050406030204" pitchFamily="18" charset="0"/>
                <a:ea typeface="Cambria" panose="02040503050406030204" pitchFamily="18" charset="0"/>
              </a:rPr>
              <a:t>афтозный</a:t>
            </a:r>
            <a:r>
              <a:rPr lang="ru-RU" i="1" dirty="0" smtClean="0">
                <a:latin typeface="Cambria" panose="02040503050406030204" pitchFamily="18" charset="0"/>
                <a:ea typeface="Cambria" panose="02040503050406030204" pitchFamily="18" charset="0"/>
              </a:rPr>
              <a:t> стоматит, лейкоплакия, хейлит.</a:t>
            </a:r>
            <a:endParaRPr lang="ru-RU" i="1" dirty="0">
              <a:latin typeface="Cambria" panose="02040503050406030204" pitchFamily="18" charset="0"/>
              <a:ea typeface="Cambria" panose="02040503050406030204" pitchFamily="18" charset="0"/>
            </a:endParaRPr>
          </a:p>
        </p:txBody>
      </p:sp>
      <p:pic>
        <p:nvPicPr>
          <p:cNvPr id="10" name="Picture 2" descr="http://im0-tub-ru.yandex.net/i?id=618898601-50-72&amp;n=21"/>
          <p:cNvPicPr>
            <a:picLocks noChangeAspect="1" noChangeArrowheads="1"/>
          </p:cNvPicPr>
          <p:nvPr/>
        </p:nvPicPr>
        <p:blipFill>
          <a:blip r:embed="rId4" cstate="print"/>
          <a:srcRect/>
          <a:stretch>
            <a:fillRect/>
          </a:stretch>
        </p:blipFill>
        <p:spPr bwMode="auto">
          <a:xfrm>
            <a:off x="1539334" y="923906"/>
            <a:ext cx="2908703" cy="1896980"/>
          </a:xfrm>
          <a:prstGeom prst="rect">
            <a:avLst/>
          </a:prstGeom>
          <a:noFill/>
        </p:spPr>
      </p:pic>
      <p:pic>
        <p:nvPicPr>
          <p:cNvPr id="11" name="Picture 8" descr="http://im0-tub-ru.yandex.net/i?id=244503847-42-72&amp;n=21"/>
          <p:cNvPicPr>
            <a:picLocks noChangeAspect="1" noChangeArrowheads="1"/>
          </p:cNvPicPr>
          <p:nvPr/>
        </p:nvPicPr>
        <p:blipFill>
          <a:blip r:embed="rId5" cstate="print"/>
          <a:srcRect/>
          <a:stretch>
            <a:fillRect/>
          </a:stretch>
        </p:blipFill>
        <p:spPr bwMode="auto">
          <a:xfrm>
            <a:off x="1587931" y="2888099"/>
            <a:ext cx="2860106" cy="2105312"/>
          </a:xfrm>
          <a:prstGeom prst="rect">
            <a:avLst/>
          </a:prstGeom>
          <a:noFill/>
        </p:spPr>
      </p:pic>
      <p:pic>
        <p:nvPicPr>
          <p:cNvPr id="12" name="Picture 10" descr="http://im8-tub-ru.yandex.net/i?id=487969768-62-72&amp;n=21"/>
          <p:cNvPicPr>
            <a:picLocks noChangeAspect="1" noChangeArrowheads="1"/>
          </p:cNvPicPr>
          <p:nvPr/>
        </p:nvPicPr>
        <p:blipFill>
          <a:blip r:embed="rId6" cstate="print"/>
          <a:srcRect/>
          <a:stretch>
            <a:fillRect/>
          </a:stretch>
        </p:blipFill>
        <p:spPr bwMode="auto">
          <a:xfrm>
            <a:off x="6056597" y="4245502"/>
            <a:ext cx="2860106" cy="2410202"/>
          </a:xfrm>
          <a:prstGeom prst="rect">
            <a:avLst/>
          </a:prstGeom>
          <a:noFill/>
        </p:spPr>
      </p:pic>
    </p:spTree>
    <p:extLst>
      <p:ext uri="{BB962C8B-B14F-4D97-AF65-F5344CB8AC3E}">
        <p14:creationId xmlns:p14="http://schemas.microsoft.com/office/powerpoint/2010/main" val="175275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25</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605259" y="3294270"/>
            <a:ext cx="7336518" cy="3447098"/>
          </a:xfrm>
          <a:prstGeom prst="rect">
            <a:avLst/>
          </a:prstGeom>
          <a:noFill/>
        </p:spPr>
        <p:txBody>
          <a:bodyPr wrap="square" rtlCol="0">
            <a:spAutoFit/>
          </a:bodyPr>
          <a:lstStyle/>
          <a:p>
            <a:r>
              <a:rPr lang="ru-RU" sz="2000" b="1" dirty="0" smtClean="0">
                <a:solidFill>
                  <a:srgbClr val="1B05BB"/>
                </a:solidFill>
                <a:latin typeface="Cambria" panose="02040503050406030204" pitchFamily="18" charset="0"/>
                <a:ea typeface="Cambria" panose="02040503050406030204" pitchFamily="18" charset="0"/>
              </a:rPr>
              <a:t>При артериальной гипертензии </a:t>
            </a:r>
            <a:r>
              <a:rPr lang="ru-RU" b="1" i="1" dirty="0" smtClean="0">
                <a:latin typeface="Cambria" panose="02040503050406030204" pitchFamily="18" charset="0"/>
                <a:ea typeface="Cambria" panose="02040503050406030204" pitchFamily="18" charset="0"/>
              </a:rPr>
              <a:t>нередко наблюдается возникновение геморрагических пузырей на слизистой оболочке полости рта. Пузыри различных размеров с геморрагическим содержимым чаще появляются на слизистой оболочке мягкого нёба, боковых поверхностях языка, слизистой оболочке щек по линии смыкания. </a:t>
            </a:r>
          </a:p>
          <a:p>
            <a:r>
              <a:rPr lang="ru-RU" b="1" i="1" dirty="0">
                <a:latin typeface="Cambria" panose="02040503050406030204" pitchFamily="18" charset="0"/>
                <a:ea typeface="Cambria" panose="02040503050406030204" pitchFamily="18" charset="0"/>
              </a:rPr>
              <a:t>Пузырь возникает внезапно вследствие разрыва мелкого сосуда, часто во время еды увеличивается в размерах, вскрывается и остается эрозия, покрытая беловатым налетом, располагающаяся на гиперемированном фоне слизистой оболочки.</a:t>
            </a:r>
          </a:p>
          <a:p>
            <a:endParaRPr lang="ru-RU" b="1" i="1" dirty="0">
              <a:latin typeface="Cambria" panose="02040503050406030204" pitchFamily="18" charset="0"/>
              <a:ea typeface="Cambria" panose="02040503050406030204" pitchFamily="18" charset="0"/>
            </a:endParaRPr>
          </a:p>
        </p:txBody>
      </p:sp>
      <p:pic>
        <p:nvPicPr>
          <p:cNvPr id="10" name="Picture 3" descr="hereditary-hemorrhagic-telangiectasia-2"/>
          <p:cNvPicPr>
            <a:picLocks noChangeAspect="1" noChangeArrowheads="1"/>
          </p:cNvPicPr>
          <p:nvPr/>
        </p:nvPicPr>
        <p:blipFill>
          <a:blip r:embed="rId4" cstate="print"/>
          <a:srcRect b="28609"/>
          <a:stretch>
            <a:fillRect/>
          </a:stretch>
        </p:blipFill>
        <p:spPr bwMode="auto">
          <a:xfrm>
            <a:off x="2396288" y="1041945"/>
            <a:ext cx="5204478" cy="2183409"/>
          </a:xfrm>
          <a:prstGeom prst="rect">
            <a:avLst/>
          </a:prstGeom>
          <a:noFill/>
          <a:ln w="9525">
            <a:noFill/>
            <a:miter lim="800000"/>
            <a:headEnd/>
            <a:tailEnd/>
          </a:ln>
        </p:spPr>
      </p:pic>
    </p:spTree>
    <p:extLst>
      <p:ext uri="{BB962C8B-B14F-4D97-AF65-F5344CB8AC3E}">
        <p14:creationId xmlns:p14="http://schemas.microsoft.com/office/powerpoint/2010/main" val="356320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510191" y="973029"/>
            <a:ext cx="7493132" cy="3416320"/>
          </a:xfrm>
          <a:prstGeom prst="rect">
            <a:avLst/>
          </a:prstGeom>
          <a:noFill/>
        </p:spPr>
        <p:txBody>
          <a:bodyPr wrap="square" rtlCol="0">
            <a:spAutoFit/>
          </a:bodyPr>
          <a:lstStyle/>
          <a:p>
            <a:pPr algn="ctr"/>
            <a:r>
              <a:rPr lang="ru-RU" b="1" dirty="0" smtClean="0">
                <a:solidFill>
                  <a:srgbClr val="1B05BB"/>
                </a:solidFill>
                <a:latin typeface="Cambria" panose="02040503050406030204" pitchFamily="18" charset="0"/>
                <a:ea typeface="Cambria" panose="02040503050406030204" pitchFamily="18" charset="0"/>
              </a:rPr>
              <a:t>Кандидоз - </a:t>
            </a:r>
            <a:r>
              <a:rPr lang="ru-RU" dirty="0" smtClean="0">
                <a:solidFill>
                  <a:srgbClr val="1B05BB"/>
                </a:solidFill>
                <a:latin typeface="Cambria" panose="02040503050406030204" pitchFamily="18" charset="0"/>
                <a:ea typeface="Cambria" panose="02040503050406030204" pitchFamily="18" charset="0"/>
              </a:rPr>
              <a:t> </a:t>
            </a:r>
            <a:r>
              <a:rPr lang="ru-RU" b="1" i="1" dirty="0" smtClean="0">
                <a:latin typeface="Cambria" panose="02040503050406030204" pitchFamily="18" charset="0"/>
                <a:ea typeface="Cambria" panose="02040503050406030204" pitchFamily="18" charset="0"/>
              </a:rPr>
              <a:t>заболевание, вызываемое дрожжевыми грибами.</a:t>
            </a:r>
          </a:p>
          <a:p>
            <a:pPr algn="ctr"/>
            <a:r>
              <a:rPr lang="ru-RU" b="1" dirty="0" smtClean="0">
                <a:solidFill>
                  <a:srgbClr val="1B05BB"/>
                </a:solidFill>
                <a:latin typeface="Cambria" panose="02040503050406030204" pitchFamily="18" charset="0"/>
                <a:ea typeface="Cambria" panose="02040503050406030204" pitchFamily="18" charset="0"/>
              </a:rPr>
              <a:t>Механизм передачи возбудителя.  </a:t>
            </a:r>
            <a:r>
              <a:rPr lang="ru-RU" i="1" dirty="0" smtClean="0">
                <a:latin typeface="Cambria" panose="02040503050406030204" pitchFamily="18" charset="0"/>
                <a:ea typeface="Cambria" panose="02040503050406030204" pitchFamily="18" charset="0"/>
              </a:rPr>
              <a:t>Первичное инфицирование происходит в родовых путях. В последующем экзогенное инфицирование происходит половым путем, путем контакта через загрязненные руки медицинского персонала, а также через белье и медицинский инструментарий.</a:t>
            </a:r>
          </a:p>
          <a:p>
            <a:pPr algn="ctr"/>
            <a:r>
              <a:rPr lang="ru-RU" b="1" i="1" dirty="0">
                <a:solidFill>
                  <a:srgbClr val="C00000"/>
                </a:solidFill>
                <a:latin typeface="Cambria" panose="02040503050406030204" pitchFamily="18" charset="0"/>
                <a:ea typeface="Cambria" panose="02040503050406030204" pitchFamily="18" charset="0"/>
              </a:rPr>
              <a:t>К группам риска </a:t>
            </a:r>
            <a:r>
              <a:rPr lang="ru-RU" i="1" dirty="0">
                <a:latin typeface="Cambria" panose="02040503050406030204" pitchFamily="18" charset="0"/>
                <a:ea typeface="Cambria" panose="02040503050406030204" pitchFamily="18" charset="0"/>
              </a:rPr>
              <a:t>относятся новорожденные, особенно недоношенные, а также лица пожилого возраста с наличием тяжелых заболеваний. Особенно часто парентеральное заражение отмечается у наркоманов в результате использования контаминированных шприцев.</a:t>
            </a:r>
          </a:p>
          <a:p>
            <a:pPr algn="ctr"/>
            <a:endParaRPr lang="ru-RU" i="1" dirty="0">
              <a:latin typeface="Cambria" panose="02040503050406030204" pitchFamily="18" charset="0"/>
              <a:ea typeface="Cambria" panose="02040503050406030204" pitchFamily="18" charset="0"/>
            </a:endParaRPr>
          </a:p>
        </p:txBody>
      </p:sp>
      <p:pic>
        <p:nvPicPr>
          <p:cNvPr id="9" name="Picture 2" descr="http://udoktora.net/wp-content/uploads/2011/10/molochnitsa-polosti-rta.jpg"/>
          <p:cNvPicPr>
            <a:picLocks noChangeAspect="1" noChangeArrowheads="1"/>
          </p:cNvPicPr>
          <p:nvPr/>
        </p:nvPicPr>
        <p:blipFill>
          <a:blip r:embed="rId4" cstate="print"/>
          <a:srcRect/>
          <a:stretch>
            <a:fillRect/>
          </a:stretch>
        </p:blipFill>
        <p:spPr bwMode="auto">
          <a:xfrm>
            <a:off x="5896145" y="4277940"/>
            <a:ext cx="3035140" cy="2078411"/>
          </a:xfrm>
          <a:prstGeom prst="rect">
            <a:avLst/>
          </a:prstGeom>
          <a:noFill/>
        </p:spPr>
      </p:pic>
      <p:pic>
        <p:nvPicPr>
          <p:cNvPr id="11" name="Picture 4" descr="http://im3-tub-ru.yandex.net/i?id=26386486-65-72&amp;n=21"/>
          <p:cNvPicPr>
            <a:picLocks noChangeAspect="1" noChangeArrowheads="1"/>
          </p:cNvPicPr>
          <p:nvPr/>
        </p:nvPicPr>
        <p:blipFill>
          <a:blip r:embed="rId5" cstate="print"/>
          <a:srcRect/>
          <a:stretch>
            <a:fillRect/>
          </a:stretch>
        </p:blipFill>
        <p:spPr bwMode="auto">
          <a:xfrm>
            <a:off x="2458103" y="3822817"/>
            <a:ext cx="1893790" cy="2898659"/>
          </a:xfrm>
          <a:prstGeom prst="rect">
            <a:avLst/>
          </a:prstGeom>
          <a:noFill/>
        </p:spPr>
      </p:pic>
    </p:spTree>
    <p:extLst>
      <p:ext uri="{BB962C8B-B14F-4D97-AF65-F5344CB8AC3E}">
        <p14:creationId xmlns:p14="http://schemas.microsoft.com/office/powerpoint/2010/main" val="113888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graphicFrame>
        <p:nvGraphicFramePr>
          <p:cNvPr id="8" name="Схема 7"/>
          <p:cNvGraphicFramePr/>
          <p:nvPr>
            <p:extLst>
              <p:ext uri="{D42A27DB-BD31-4B8C-83A1-F6EECF244321}">
                <p14:modId xmlns:p14="http://schemas.microsoft.com/office/powerpoint/2010/main" val="2461497833"/>
              </p:ext>
            </p:extLst>
          </p:nvPr>
        </p:nvGraphicFramePr>
        <p:xfrm>
          <a:off x="1688122" y="1090246"/>
          <a:ext cx="7247647" cy="5419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706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872762" y="4283429"/>
            <a:ext cx="6659807" cy="1815882"/>
          </a:xfrm>
          <a:prstGeom prst="rect">
            <a:avLst/>
          </a:prstGeom>
          <a:noFill/>
        </p:spPr>
        <p:txBody>
          <a:bodyPr wrap="square" rtlCol="0">
            <a:spAutoFit/>
          </a:bodyPr>
          <a:lstStyle/>
          <a:p>
            <a:pPr algn="ctr"/>
            <a:r>
              <a:rPr lang="ru-RU" sz="2800" b="1" dirty="0" smtClean="0">
                <a:solidFill>
                  <a:srgbClr val="1B05BB"/>
                </a:solidFill>
                <a:latin typeface="Cambria" panose="02040503050406030204" pitchFamily="18" charset="0"/>
                <a:ea typeface="Cambria" panose="02040503050406030204" pitchFamily="18" charset="0"/>
              </a:rPr>
              <a:t>Травматический </a:t>
            </a:r>
            <a:r>
              <a:rPr lang="ru-RU" sz="2800" b="1" dirty="0" err="1" smtClean="0">
                <a:solidFill>
                  <a:srgbClr val="1B05BB"/>
                </a:solidFill>
                <a:latin typeface="Cambria" panose="02040503050406030204" pitchFamily="18" charset="0"/>
                <a:ea typeface="Cambria" panose="02040503050406030204" pitchFamily="18" charset="0"/>
              </a:rPr>
              <a:t>фиброматоз</a:t>
            </a:r>
            <a:r>
              <a:rPr lang="ru-RU" sz="2800" b="1" dirty="0" smtClean="0">
                <a:solidFill>
                  <a:srgbClr val="1B05BB"/>
                </a:solidFill>
                <a:latin typeface="Cambria" panose="02040503050406030204" pitchFamily="18" charset="0"/>
                <a:ea typeface="Cambria" panose="02040503050406030204" pitchFamily="18" charset="0"/>
              </a:rPr>
              <a:t>, </a:t>
            </a:r>
            <a:r>
              <a:rPr lang="ru-RU" sz="2800" dirty="0" smtClean="0">
                <a:latin typeface="Cambria" panose="02040503050406030204" pitchFamily="18" charset="0"/>
                <a:ea typeface="Cambria" panose="02040503050406030204" pitchFamily="18" charset="0"/>
              </a:rPr>
              <a:t>как правило, возникает в результате травмы краем протеза слизистой оболочки или переходной складки</a:t>
            </a:r>
            <a:endParaRPr lang="ru-RU" sz="2800" dirty="0">
              <a:latin typeface="Cambria" panose="02040503050406030204" pitchFamily="18" charset="0"/>
              <a:ea typeface="Cambria" panose="02040503050406030204" pitchFamily="18" charset="0"/>
            </a:endParaRPr>
          </a:p>
        </p:txBody>
      </p:sp>
      <p:pic>
        <p:nvPicPr>
          <p:cNvPr id="9" name="Picture 2" descr="http://im4-tub-ru.yandex.net/i?id=61474274-12-72&amp;n=21"/>
          <p:cNvPicPr>
            <a:picLocks noChangeAspect="1" noChangeArrowheads="1"/>
          </p:cNvPicPr>
          <p:nvPr/>
        </p:nvPicPr>
        <p:blipFill>
          <a:blip r:embed="rId4" cstate="print"/>
          <a:srcRect/>
          <a:stretch>
            <a:fillRect/>
          </a:stretch>
        </p:blipFill>
        <p:spPr bwMode="auto">
          <a:xfrm>
            <a:off x="3509484" y="973029"/>
            <a:ext cx="3386361" cy="3131010"/>
          </a:xfrm>
          <a:prstGeom prst="rect">
            <a:avLst/>
          </a:prstGeom>
          <a:noFill/>
        </p:spPr>
      </p:pic>
    </p:spTree>
    <p:extLst>
      <p:ext uri="{BB962C8B-B14F-4D97-AF65-F5344CB8AC3E}">
        <p14:creationId xmlns:p14="http://schemas.microsoft.com/office/powerpoint/2010/main" val="141236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644203" y="3603646"/>
            <a:ext cx="7200859" cy="2062103"/>
          </a:xfrm>
          <a:prstGeom prst="rect">
            <a:avLst/>
          </a:prstGeom>
          <a:noFill/>
        </p:spPr>
        <p:txBody>
          <a:bodyPr wrap="square" rtlCol="0">
            <a:spAutoFit/>
          </a:bodyPr>
          <a:lstStyle/>
          <a:p>
            <a:r>
              <a:rPr lang="ru-RU" sz="3200" b="1" dirty="0" smtClean="0">
                <a:solidFill>
                  <a:srgbClr val="1B05BB"/>
                </a:solidFill>
                <a:latin typeface="Cambria" panose="02040503050406030204" pitchFamily="18" charset="0"/>
                <a:ea typeface="Cambria" panose="02040503050406030204" pitchFamily="18" charset="0"/>
              </a:rPr>
              <a:t>Красный плоский лишай </a:t>
            </a:r>
            <a:r>
              <a:rPr lang="ru-RU" sz="2400" dirty="0" smtClean="0">
                <a:solidFill>
                  <a:srgbClr val="1B05BB"/>
                </a:solidFill>
                <a:latin typeface="Cambria" panose="02040503050406030204" pitchFamily="18" charset="0"/>
                <a:ea typeface="Cambria" panose="02040503050406030204" pitchFamily="18" charset="0"/>
              </a:rPr>
              <a:t>— </a:t>
            </a:r>
            <a:r>
              <a:rPr lang="ru-RU" sz="2400" b="1" dirty="0" smtClean="0">
                <a:latin typeface="Cambria" panose="02040503050406030204" pitchFamily="18" charset="0"/>
                <a:ea typeface="Cambria" panose="02040503050406030204" pitchFamily="18" charset="0"/>
              </a:rPr>
              <a:t>хроническое заболевание, характеризующееся </a:t>
            </a:r>
            <a:r>
              <a:rPr lang="ru-RU" sz="2400" b="1" dirty="0" err="1" smtClean="0">
                <a:latin typeface="Cambria" panose="02040503050406030204" pitchFamily="18" charset="0"/>
                <a:ea typeface="Cambria" panose="02040503050406030204" pitchFamily="18" charset="0"/>
              </a:rPr>
              <a:t>мономорфными</a:t>
            </a:r>
            <a:r>
              <a:rPr lang="ru-RU" sz="2400" b="1" dirty="0" smtClean="0">
                <a:latin typeface="Cambria" panose="02040503050406030204" pitchFamily="18" charset="0"/>
                <a:ea typeface="Cambria" panose="02040503050406030204" pitchFamily="18" charset="0"/>
              </a:rPr>
              <a:t> высыпаниями папул на коже и видимых слизистых оболочках, часто на слизистой оболочке рта и красной кайме губ. </a:t>
            </a:r>
            <a:endParaRPr lang="ru-RU" sz="2400" b="1" dirty="0">
              <a:latin typeface="Cambria" panose="02040503050406030204" pitchFamily="18" charset="0"/>
              <a:ea typeface="Cambria" panose="02040503050406030204" pitchFamily="18" charset="0"/>
            </a:endParaRPr>
          </a:p>
        </p:txBody>
      </p:sp>
      <p:pic>
        <p:nvPicPr>
          <p:cNvPr id="9" name="Picture 4" descr="http://im7-tub-ru.yandex.net/i?id=307198042-25-72&amp;n=21"/>
          <p:cNvPicPr>
            <a:picLocks noChangeAspect="1" noChangeArrowheads="1"/>
          </p:cNvPicPr>
          <p:nvPr/>
        </p:nvPicPr>
        <p:blipFill>
          <a:blip r:embed="rId4" cstate="print"/>
          <a:srcRect/>
          <a:stretch>
            <a:fillRect/>
          </a:stretch>
        </p:blipFill>
        <p:spPr bwMode="auto">
          <a:xfrm>
            <a:off x="1707886" y="1097475"/>
            <a:ext cx="3136545" cy="1981072"/>
          </a:xfrm>
          <a:prstGeom prst="rect">
            <a:avLst/>
          </a:prstGeom>
          <a:noFill/>
        </p:spPr>
      </p:pic>
      <p:pic>
        <p:nvPicPr>
          <p:cNvPr id="10" name="Picture 6" descr="http://im4-tub-ru.yandex.net/i?id=311578942-13-72&amp;n=21"/>
          <p:cNvPicPr>
            <a:picLocks noChangeAspect="1" noChangeArrowheads="1"/>
          </p:cNvPicPr>
          <p:nvPr/>
        </p:nvPicPr>
        <p:blipFill>
          <a:blip r:embed="rId5" cstate="print"/>
          <a:srcRect/>
          <a:stretch>
            <a:fillRect/>
          </a:stretch>
        </p:blipFill>
        <p:spPr bwMode="auto">
          <a:xfrm>
            <a:off x="5358912" y="1097475"/>
            <a:ext cx="3136545" cy="1981072"/>
          </a:xfrm>
          <a:prstGeom prst="rect">
            <a:avLst/>
          </a:prstGeom>
          <a:noFill/>
        </p:spPr>
      </p:pic>
    </p:spTree>
    <p:extLst>
      <p:ext uri="{BB962C8B-B14F-4D97-AF65-F5344CB8AC3E}">
        <p14:creationId xmlns:p14="http://schemas.microsoft.com/office/powerpoint/2010/main" val="263812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a:t>
            </a:fld>
            <a:endParaRPr lang="ru-RU"/>
          </a:p>
        </p:txBody>
      </p:sp>
      <p:sp>
        <p:nvSpPr>
          <p:cNvPr id="8" name="Содержимое 2"/>
          <p:cNvSpPr txBox="1">
            <a:spLocks/>
          </p:cNvSpPr>
          <p:nvPr/>
        </p:nvSpPr>
        <p:spPr>
          <a:xfrm>
            <a:off x="1743963" y="438794"/>
            <a:ext cx="7208448" cy="32362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ru-RU" sz="2200" b="1" dirty="0" smtClean="0">
                <a:solidFill>
                  <a:srgbClr val="1B05BB"/>
                </a:solidFill>
                <a:latin typeface="Cambria" panose="02040503050406030204" pitchFamily="18" charset="0"/>
                <a:ea typeface="Cambria" panose="02040503050406030204" pitchFamily="18" charset="0"/>
              </a:rPr>
              <a:t>Старение, старость </a:t>
            </a:r>
            <a:r>
              <a:rPr lang="ru-RU" sz="2200" dirty="0" smtClean="0">
                <a:latin typeface="Cambria" panose="02040503050406030204" pitchFamily="18" charset="0"/>
                <a:ea typeface="Cambria" panose="02040503050406030204" pitchFamily="18" charset="0"/>
              </a:rPr>
              <a:t>— </a:t>
            </a:r>
            <a:r>
              <a:rPr lang="ru-RU" sz="2200" b="1" dirty="0" smtClean="0">
                <a:latin typeface="Cambria" panose="02040503050406030204" pitchFamily="18" charset="0"/>
                <a:ea typeface="Cambria" panose="02040503050406030204" pitchFamily="18" charset="0"/>
              </a:rPr>
              <a:t>нормальное физиологическое явление, свойственное всем многоклеточным организмам, оно характеризуется нарушениями функциональных способностей организма, уменьшается активность всех органов. Ряд изменений, происходящих на молекулярном и клеточном уровнях, приводит к нарушению функционирования</a:t>
            </a:r>
            <a:br>
              <a:rPr lang="ru-RU" sz="2200" b="1" dirty="0" smtClean="0">
                <a:latin typeface="Cambria" panose="02040503050406030204" pitchFamily="18" charset="0"/>
                <a:ea typeface="Cambria" panose="02040503050406030204" pitchFamily="18" charset="0"/>
              </a:rPr>
            </a:br>
            <a:r>
              <a:rPr lang="ru-RU" sz="2200" b="1" dirty="0" smtClean="0">
                <a:latin typeface="Cambria" panose="02040503050406030204" pitchFamily="18" charset="0"/>
                <a:ea typeface="Cambria" panose="02040503050406030204" pitchFamily="18" charset="0"/>
              </a:rPr>
              <a:t> органов и организма в целом.</a:t>
            </a:r>
            <a:endParaRPr lang="ru-RU" sz="2200" dirty="0">
              <a:latin typeface="Cambria" panose="02040503050406030204" pitchFamily="18" charset="0"/>
              <a:ea typeface="Cambria" panose="02040503050406030204" pitchFamily="18" charset="0"/>
            </a:endParaRPr>
          </a:p>
        </p:txBody>
      </p:sp>
      <p:pic>
        <p:nvPicPr>
          <p:cNvPr id="1026" name="Picture 2" descr="https://www.thesun.co.uk/wp-content/uploads/2016/12/nintchdbpict000291273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2175" y="3289662"/>
            <a:ext cx="4913526" cy="318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1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944712" y="1494865"/>
            <a:ext cx="6570638" cy="4062651"/>
          </a:xfrm>
          <a:prstGeom prst="rect">
            <a:avLst/>
          </a:prstGeom>
          <a:noFill/>
        </p:spPr>
        <p:txBody>
          <a:bodyPr wrap="square" rtlCol="0">
            <a:spAutoFit/>
          </a:bodyPr>
          <a:lstStyle/>
          <a:p>
            <a:pPr algn="ctr"/>
            <a:r>
              <a:rPr lang="ru-RU" sz="2400" b="1" dirty="0" smtClean="0">
                <a:solidFill>
                  <a:srgbClr val="1B05BB"/>
                </a:solidFill>
                <a:latin typeface="Cambria" panose="02040503050406030204" pitchFamily="18" charset="0"/>
                <a:ea typeface="Cambria" panose="02040503050406030204" pitchFamily="18" charset="0"/>
              </a:rPr>
              <a:t>Основные принципы лечения</a:t>
            </a:r>
          </a:p>
          <a:p>
            <a:pPr algn="ctr"/>
            <a:r>
              <a:rPr lang="ru-RU" b="1" dirty="0" smtClean="0">
                <a:solidFill>
                  <a:srgbClr val="1B05BB"/>
                </a:solidFill>
                <a:latin typeface="Cambria" panose="02040503050406030204" pitchFamily="18" charset="0"/>
                <a:ea typeface="Cambria" panose="02040503050406030204" pitchFamily="18" charset="0"/>
              </a:rPr>
              <a:t>Красный </a:t>
            </a:r>
            <a:r>
              <a:rPr lang="ru-RU" b="1" dirty="0">
                <a:solidFill>
                  <a:srgbClr val="1B05BB"/>
                </a:solidFill>
                <a:latin typeface="Cambria" panose="02040503050406030204" pitchFamily="18" charset="0"/>
                <a:ea typeface="Cambria" panose="02040503050406030204" pitchFamily="18" charset="0"/>
              </a:rPr>
              <a:t>плоский лишай </a:t>
            </a:r>
            <a:endParaRPr lang="ru-RU" dirty="0" smtClean="0">
              <a:latin typeface="Cambria" panose="02040503050406030204" pitchFamily="18" charset="0"/>
              <a:ea typeface="Cambria" panose="02040503050406030204" pitchFamily="18" charset="0"/>
            </a:endParaRPr>
          </a:p>
          <a:p>
            <a:r>
              <a:rPr lang="ru-RU" dirty="0" smtClean="0">
                <a:latin typeface="Cambria" panose="02040503050406030204" pitchFamily="18" charset="0"/>
                <a:ea typeface="Cambria" panose="02040503050406030204" pitchFamily="18" charset="0"/>
              </a:rPr>
              <a:t>1</a:t>
            </a:r>
            <a:r>
              <a:rPr lang="ru-RU" dirty="0">
                <a:latin typeface="Cambria" panose="02040503050406030204" pitchFamily="18" charset="0"/>
                <a:ea typeface="Cambria" panose="02040503050406030204" pitchFamily="18" charset="0"/>
              </a:rPr>
              <a:t>. Тщательная санация полости рта: устраняются местные раздражающие факторы, зубной камень, </a:t>
            </a:r>
            <a:r>
              <a:rPr lang="ru-RU" dirty="0" err="1">
                <a:latin typeface="Cambria" panose="02040503050406030204" pitchFamily="18" charset="0"/>
                <a:ea typeface="Cambria" panose="02040503050406030204" pitchFamily="18" charset="0"/>
              </a:rPr>
              <a:t>сошлифовываются</a:t>
            </a:r>
            <a:r>
              <a:rPr lang="ru-RU" dirty="0">
                <a:latin typeface="Cambria" panose="02040503050406030204" pitchFamily="18" charset="0"/>
                <a:ea typeface="Cambria" panose="02040503050406030204" pitchFamily="18" charset="0"/>
              </a:rPr>
              <a:t> острые края зубов, производится замена </a:t>
            </a:r>
            <a:r>
              <a:rPr lang="ru-RU" dirty="0" err="1">
                <a:latin typeface="Cambria" panose="02040503050406030204" pitchFamily="18" charset="0"/>
                <a:ea typeface="Cambria" panose="02040503050406030204" pitchFamily="18" charset="0"/>
              </a:rPr>
              <a:t>амальгамовых</a:t>
            </a:r>
            <a:r>
              <a:rPr lang="ru-RU" dirty="0">
                <a:latin typeface="Cambria" panose="02040503050406030204" pitchFamily="18" charset="0"/>
                <a:ea typeface="Cambria" panose="02040503050406030204" pitchFamily="18" charset="0"/>
              </a:rPr>
              <a:t> пломб и т.д.</a:t>
            </a:r>
          </a:p>
          <a:p>
            <a:r>
              <a:rPr lang="ru-RU" dirty="0">
                <a:latin typeface="Cambria" panose="02040503050406030204" pitchFamily="18" charset="0"/>
                <a:ea typeface="Cambria" panose="02040503050406030204" pitchFamily="18" charset="0"/>
              </a:rPr>
              <a:t>2. Даются рекомендации по гигиене полости рта.</a:t>
            </a:r>
          </a:p>
          <a:p>
            <a:r>
              <a:rPr lang="ru-RU" dirty="0">
                <a:latin typeface="Cambria" panose="02040503050406030204" pitchFamily="18" charset="0"/>
                <a:ea typeface="Cambria" panose="02040503050406030204" pitchFamily="18" charset="0"/>
              </a:rPr>
              <a:t>3. </a:t>
            </a:r>
            <a:r>
              <a:rPr lang="ru-RU" dirty="0" smtClean="0">
                <a:latin typeface="Cambria" panose="02040503050406030204" pitchFamily="18" charset="0"/>
                <a:ea typeface="Cambria" panose="02040503050406030204" pitchFamily="18" charset="0"/>
              </a:rPr>
              <a:t>Производится оценка </a:t>
            </a:r>
            <a:r>
              <a:rPr lang="ru-RU" dirty="0">
                <a:latin typeface="Cambria" panose="02040503050406030204" pitchFamily="18" charset="0"/>
                <a:ea typeface="Cambria" panose="02040503050406030204" pitchFamily="18" charset="0"/>
              </a:rPr>
              <a:t>существующих конструкций, устраняются протезы из разнородных металлов.</a:t>
            </a:r>
          </a:p>
          <a:p>
            <a:r>
              <a:rPr lang="ru-RU" dirty="0">
                <a:latin typeface="Cambria" panose="02040503050406030204" pitchFamily="18" charset="0"/>
                <a:ea typeface="Cambria" panose="02040503050406030204" pitchFamily="18" charset="0"/>
              </a:rPr>
              <a:t>4. Исключаются по возможности такие факторы, как курение, прием алкоголя, горячей, острой пищи, рекомендуется диета.</a:t>
            </a:r>
          </a:p>
          <a:p>
            <a:r>
              <a:rPr lang="ru-RU" dirty="0">
                <a:latin typeface="Cambria" panose="02040503050406030204" pitchFamily="18" charset="0"/>
                <a:ea typeface="Cambria" panose="02040503050406030204" pitchFamily="18" charset="0"/>
              </a:rPr>
              <a:t>Медикаментозное лечение включает использование общей и местной терапии</a:t>
            </a:r>
            <a:r>
              <a:rPr lang="ru-RU" dirty="0" smtClean="0">
                <a:latin typeface="Cambria" panose="02040503050406030204" pitchFamily="18" charset="0"/>
                <a:ea typeface="Cambria" panose="02040503050406030204" pitchFamily="18" charset="0"/>
              </a:rPr>
              <a:t>.</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257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1635369" y="751533"/>
            <a:ext cx="7303999" cy="1446550"/>
          </a:xfrm>
          <a:prstGeom prst="rect">
            <a:avLst/>
          </a:prstGeom>
          <a:noFill/>
        </p:spPr>
        <p:txBody>
          <a:bodyPr wrap="square" rtlCol="0">
            <a:spAutoFit/>
          </a:bodyPr>
          <a:lstStyle/>
          <a:p>
            <a:r>
              <a:rPr lang="ru-RU" sz="2800" b="1" dirty="0" smtClean="0">
                <a:solidFill>
                  <a:srgbClr val="1B05BB"/>
                </a:solidFill>
                <a:latin typeface="Cambria" panose="02040503050406030204" pitchFamily="18" charset="0"/>
                <a:ea typeface="Cambria" panose="02040503050406030204" pitchFamily="18" charset="0"/>
              </a:rPr>
              <a:t>Лейкоплакия —</a:t>
            </a:r>
            <a:r>
              <a:rPr lang="ru-RU" sz="2800" b="1" dirty="0" smtClean="0">
                <a:solidFill>
                  <a:srgbClr val="C00000"/>
                </a:solidFill>
                <a:latin typeface="Cambria" panose="02040503050406030204" pitchFamily="18" charset="0"/>
                <a:ea typeface="Cambria" panose="02040503050406030204" pitchFamily="18" charset="0"/>
              </a:rPr>
              <a:t> </a:t>
            </a:r>
            <a:r>
              <a:rPr lang="ru-RU" sz="2000" b="1" dirty="0" smtClean="0">
                <a:latin typeface="Cambria" panose="02040503050406030204" pitchFamily="18" charset="0"/>
                <a:ea typeface="Cambria" panose="02040503050406030204" pitchFamily="18" charset="0"/>
              </a:rPr>
              <a:t>ороговение слизистой оболочки полости рта или красной каймы губ, сопровождающееся воспалением; возникает, как правило, в ответ на хроническое экзогенное раздражение.</a:t>
            </a:r>
            <a:endParaRPr lang="ru-RU" b="1" dirty="0">
              <a:latin typeface="Cambria" panose="02040503050406030204" pitchFamily="18" charset="0"/>
              <a:ea typeface="Cambria" panose="02040503050406030204" pitchFamily="18" charset="0"/>
            </a:endParaRPr>
          </a:p>
        </p:txBody>
      </p:sp>
      <p:pic>
        <p:nvPicPr>
          <p:cNvPr id="9" name="Picture 2" descr="http://im8-tub-ru.yandex.net/i?id=278040147-43-72&amp;n=21"/>
          <p:cNvPicPr>
            <a:picLocks noChangeAspect="1" noChangeArrowheads="1"/>
          </p:cNvPicPr>
          <p:nvPr/>
        </p:nvPicPr>
        <p:blipFill>
          <a:blip r:embed="rId4" cstate="print"/>
          <a:srcRect/>
          <a:stretch>
            <a:fillRect/>
          </a:stretch>
        </p:blipFill>
        <p:spPr bwMode="auto">
          <a:xfrm>
            <a:off x="2469909" y="2349241"/>
            <a:ext cx="5094808" cy="2019981"/>
          </a:xfrm>
          <a:prstGeom prst="rect">
            <a:avLst/>
          </a:prstGeom>
          <a:noFill/>
        </p:spPr>
      </p:pic>
      <p:sp>
        <p:nvSpPr>
          <p:cNvPr id="10" name="TextBox 9"/>
          <p:cNvSpPr txBox="1"/>
          <p:nvPr/>
        </p:nvSpPr>
        <p:spPr>
          <a:xfrm>
            <a:off x="1548238" y="4432456"/>
            <a:ext cx="7478260" cy="2185214"/>
          </a:xfrm>
          <a:prstGeom prst="rect">
            <a:avLst/>
          </a:prstGeom>
          <a:noFill/>
        </p:spPr>
        <p:txBody>
          <a:bodyPr wrap="square" rtlCol="0">
            <a:spAutoFit/>
          </a:bodyPr>
          <a:lstStyle/>
          <a:p>
            <a:r>
              <a:rPr lang="ru-RU" b="1" dirty="0" smtClean="0">
                <a:latin typeface="Cambria" panose="02040503050406030204" pitchFamily="18" charset="0"/>
                <a:ea typeface="Cambria" panose="02040503050406030204" pitchFamily="18" charset="0"/>
              </a:rPr>
              <a:t>Определенную роль в патогенезе лейкоплакии играют эндогенные факторы, но более важны внешние (механические, термические, химические) раздражающие факторы, особенно при их сочетании. </a:t>
            </a:r>
          </a:p>
          <a:p>
            <a:pPr algn="ctr"/>
            <a:r>
              <a:rPr lang="ru-RU" sz="2800" b="1" dirty="0" smtClean="0">
                <a:solidFill>
                  <a:srgbClr val="C00000"/>
                </a:solidFill>
                <a:latin typeface="Cambria" panose="02040503050406030204" pitchFamily="18" charset="0"/>
                <a:ea typeface="Cambria" panose="02040503050406030204" pitchFamily="18" charset="0"/>
              </a:rPr>
              <a:t>!!!</a:t>
            </a:r>
            <a:r>
              <a:rPr lang="ru-RU" b="1" dirty="0" smtClean="0">
                <a:solidFill>
                  <a:srgbClr val="C00000"/>
                </a:solidFill>
                <a:latin typeface="Cambria" panose="02040503050406030204" pitchFamily="18" charset="0"/>
                <a:ea typeface="Cambria" panose="02040503050406030204" pitchFamily="18" charset="0"/>
              </a:rPr>
              <a:t> Первостепенное значение имеет воздействие горячего табачного дыма, который вызывает увеличение ядер клеток, размеров клеток эпителия и раннее его ороговение.</a:t>
            </a:r>
            <a:endParaRPr lang="ru-RU"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973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sp>
        <p:nvSpPr>
          <p:cNvPr id="6" name="Заголовок 1"/>
          <p:cNvSpPr txBox="1">
            <a:spLocks/>
          </p:cNvSpPr>
          <p:nvPr/>
        </p:nvSpPr>
        <p:spPr>
          <a:xfrm>
            <a:off x="1872762" y="142198"/>
            <a:ext cx="6972300" cy="83083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400" b="1" dirty="0" smtClean="0">
                <a:solidFill>
                  <a:srgbClr val="C00000"/>
                </a:solidFill>
                <a:latin typeface="Cambria" panose="02040503050406030204" pitchFamily="18" charset="0"/>
                <a:ea typeface="Cambria" panose="02040503050406030204" pitchFamily="18" charset="0"/>
              </a:rPr>
              <a:t>ЗАБОЛЕВАНИЕ СЛИЗИСТОЙ ОБОЛОЧКИ РТА У ПОЖИЛЫХ И СТАРЫХ ЛЮДЕЙ</a:t>
            </a:r>
            <a:endParaRPr lang="ru-RU" sz="2400" b="1" dirty="0">
              <a:solidFill>
                <a:srgbClr val="C00000"/>
              </a:solidFill>
              <a:latin typeface="Cambria" panose="02040503050406030204" pitchFamily="18" charset="0"/>
              <a:ea typeface="Cambria" panose="02040503050406030204" pitchFamily="18" charset="0"/>
            </a:endParaRPr>
          </a:p>
        </p:txBody>
      </p:sp>
      <p:sp>
        <p:nvSpPr>
          <p:cNvPr id="8" name="TextBox 7"/>
          <p:cNvSpPr txBox="1"/>
          <p:nvPr/>
        </p:nvSpPr>
        <p:spPr>
          <a:xfrm>
            <a:off x="2339933" y="973029"/>
            <a:ext cx="2797192" cy="2062103"/>
          </a:xfrm>
          <a:prstGeom prst="rect">
            <a:avLst/>
          </a:prstGeom>
          <a:noFill/>
        </p:spPr>
        <p:txBody>
          <a:bodyPr wrap="square" rtlCol="0">
            <a:spAutoFit/>
          </a:bodyPr>
          <a:lstStyle/>
          <a:p>
            <a:r>
              <a:rPr lang="ru-RU" sz="3200" b="1" dirty="0" smtClean="0">
                <a:solidFill>
                  <a:srgbClr val="1B05BB"/>
                </a:solidFill>
                <a:latin typeface="Cambria" panose="02040503050406030204" pitchFamily="18" charset="0"/>
                <a:ea typeface="Cambria" panose="02040503050406030204" pitchFamily="18" charset="0"/>
              </a:rPr>
              <a:t>Рак губы и слизистой оболочки полости рта</a:t>
            </a:r>
            <a:endParaRPr lang="ru-RU" sz="3200" b="1" dirty="0">
              <a:solidFill>
                <a:srgbClr val="1B05BB"/>
              </a:solidFill>
              <a:latin typeface="Cambria" panose="02040503050406030204" pitchFamily="18" charset="0"/>
              <a:ea typeface="Cambria" panose="02040503050406030204" pitchFamily="18" charset="0"/>
            </a:endParaRPr>
          </a:p>
        </p:txBody>
      </p:sp>
      <p:pic>
        <p:nvPicPr>
          <p:cNvPr id="9" name="Picture 2" descr="http://im4-tub-ru.yandex.net/i?id=34698178-02-72&amp;n=21"/>
          <p:cNvPicPr>
            <a:picLocks noChangeAspect="1" noChangeArrowheads="1"/>
          </p:cNvPicPr>
          <p:nvPr/>
        </p:nvPicPr>
        <p:blipFill>
          <a:blip r:embed="rId4" cstate="print"/>
          <a:srcRect/>
          <a:stretch>
            <a:fillRect/>
          </a:stretch>
        </p:blipFill>
        <p:spPr bwMode="auto">
          <a:xfrm>
            <a:off x="1872762" y="3320116"/>
            <a:ext cx="3264363" cy="2448272"/>
          </a:xfrm>
          <a:prstGeom prst="rect">
            <a:avLst/>
          </a:prstGeom>
          <a:noFill/>
        </p:spPr>
      </p:pic>
      <p:pic>
        <p:nvPicPr>
          <p:cNvPr id="10" name="Picture 4" descr="http://im2-tub-ru.yandex.net/i?id=80794691-32-72&amp;n=21"/>
          <p:cNvPicPr>
            <a:picLocks noChangeAspect="1" noChangeArrowheads="1"/>
          </p:cNvPicPr>
          <p:nvPr/>
        </p:nvPicPr>
        <p:blipFill>
          <a:blip r:embed="rId5" cstate="print"/>
          <a:srcRect/>
          <a:stretch>
            <a:fillRect/>
          </a:stretch>
        </p:blipFill>
        <p:spPr bwMode="auto">
          <a:xfrm>
            <a:off x="5656837" y="3320116"/>
            <a:ext cx="2399307" cy="2448272"/>
          </a:xfrm>
          <a:prstGeom prst="rect">
            <a:avLst/>
          </a:prstGeom>
          <a:noFill/>
        </p:spPr>
      </p:pic>
      <p:pic>
        <p:nvPicPr>
          <p:cNvPr id="11" name="Picture 6" descr="http://im2-tub-ru.yandex.net/i?id=62867195-23-72&amp;n=21"/>
          <p:cNvPicPr>
            <a:picLocks noChangeAspect="1" noChangeArrowheads="1"/>
          </p:cNvPicPr>
          <p:nvPr/>
        </p:nvPicPr>
        <p:blipFill>
          <a:blip r:embed="rId6" cstate="print"/>
          <a:srcRect/>
          <a:stretch>
            <a:fillRect/>
          </a:stretch>
        </p:blipFill>
        <p:spPr bwMode="auto">
          <a:xfrm>
            <a:off x="5533684" y="1225935"/>
            <a:ext cx="2436271" cy="1800200"/>
          </a:xfrm>
          <a:prstGeom prst="rect">
            <a:avLst/>
          </a:prstGeom>
          <a:noFill/>
        </p:spPr>
      </p:pic>
    </p:spTree>
    <p:extLst>
      <p:ext uri="{BB962C8B-B14F-4D97-AF65-F5344CB8AC3E}">
        <p14:creationId xmlns:p14="http://schemas.microsoft.com/office/powerpoint/2010/main" val="103810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a:p>
        </p:txBody>
      </p:sp>
      <p:sp>
        <p:nvSpPr>
          <p:cNvPr id="2" name="Прямоугольник 1"/>
          <p:cNvSpPr/>
          <p:nvPr/>
        </p:nvSpPr>
        <p:spPr>
          <a:xfrm>
            <a:off x="1645920" y="214136"/>
            <a:ext cx="7158446" cy="4090351"/>
          </a:xfrm>
          <a:prstGeom prst="rect">
            <a:avLst/>
          </a:prstGeom>
        </p:spPr>
        <p:txBody>
          <a:bodyPr wrap="square">
            <a:spAutoFit/>
          </a:bodyPr>
          <a:lstStyle/>
          <a:p>
            <a:pPr algn="ctr">
              <a:spcAft>
                <a:spcPts val="0"/>
              </a:spcAft>
            </a:pPr>
            <a:r>
              <a:rPr lang="ru-RU" sz="1600" b="1" cap="all" dirty="0">
                <a:solidFill>
                  <a:srgbClr val="C00000"/>
                </a:solidFill>
                <a:latin typeface="Cambria" panose="02040503050406030204" pitchFamily="18" charset="0"/>
                <a:ea typeface="Century Schoolbook" panose="02040604050505020304" pitchFamily="18" charset="0"/>
                <a:cs typeface="Times New Roman" panose="02020603050405020304" pitchFamily="18" charset="0"/>
              </a:rPr>
              <a:t>Особенности ортопедического лечения пациентов старческого возраста несъемными зубными </a:t>
            </a:r>
            <a:r>
              <a:rPr lang="ru-RU" sz="1600" b="1" cap="all" dirty="0" smtClean="0">
                <a:solidFill>
                  <a:srgbClr val="C00000"/>
                </a:solidFill>
                <a:latin typeface="Cambria" panose="02040503050406030204" pitchFamily="18" charset="0"/>
                <a:ea typeface="Century Schoolbook" panose="02040604050505020304" pitchFamily="18" charset="0"/>
                <a:cs typeface="Times New Roman" panose="02020603050405020304" pitchFamily="18" charset="0"/>
              </a:rPr>
              <a:t>протезами</a:t>
            </a:r>
          </a:p>
          <a:p>
            <a:pPr algn="ctr">
              <a:spcAft>
                <a:spcPts val="0"/>
              </a:spcAft>
            </a:pPr>
            <a:endParaRPr lang="ru-RU" sz="700" dirty="0">
              <a:latin typeface="Century Schoolbook" panose="02040604050505020304" pitchFamily="18" charset="0"/>
              <a:ea typeface="Century Schoolbook" panose="02040604050505020304" pitchFamily="18" charset="0"/>
              <a:cs typeface="Century Schoolbook" panose="02040604050505020304" pitchFamily="18" charset="0"/>
            </a:endParaRPr>
          </a:p>
          <a:p>
            <a:pPr indent="450215">
              <a:lnSpc>
                <a:spcPct val="115000"/>
              </a:lnSpc>
              <a:spcAft>
                <a:spcPts val="0"/>
              </a:spcAft>
            </a:pPr>
            <a:r>
              <a:rPr lang="ru-RU" sz="1600" dirty="0">
                <a:latin typeface="Cambria" panose="02040503050406030204" pitchFamily="18" charset="0"/>
                <a:ea typeface="Times New Roman" panose="02020603050405020304" pitchFamily="18" charset="0"/>
                <a:cs typeface="Arial" panose="020B0604020202020204" pitchFamily="34" charset="0"/>
              </a:rPr>
              <a:t>Протезирование лиц пожилого и старческого возраста несъемными конструкциями протезов имеет ряд особенностей. Прежде чем начать </a:t>
            </a:r>
            <a:r>
              <a:rPr lang="ru-RU" sz="1600" dirty="0" err="1">
                <a:latin typeface="Cambria" panose="02040503050406030204" pitchFamily="18" charset="0"/>
                <a:ea typeface="Times New Roman" panose="02020603050405020304" pitchFamily="18" charset="0"/>
                <a:cs typeface="Arial" panose="020B0604020202020204" pitchFamily="34" charset="0"/>
              </a:rPr>
              <a:t>одонтопрепарирование</a:t>
            </a:r>
            <a:r>
              <a:rPr lang="ru-RU" sz="1600" dirty="0">
                <a:latin typeface="Cambria" panose="02040503050406030204" pitchFamily="18" charset="0"/>
                <a:ea typeface="Times New Roman" panose="02020603050405020304" pitchFamily="18" charset="0"/>
                <a:cs typeface="Arial" panose="020B0604020202020204" pitchFamily="34" charset="0"/>
              </a:rPr>
              <a:t> следует убедиться в том, что у больного нет чувства страха перед предстоящей процедурой. При необходимости следует применять перед препарированием седативные и анальгезирующие препараты.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ru-RU" sz="1600" dirty="0">
                <a:latin typeface="Cambria" panose="02040503050406030204" pitchFamily="18" charset="0"/>
                <a:ea typeface="Times New Roman" panose="02020603050405020304" pitchFamily="18" charset="0"/>
                <a:cs typeface="Arial" panose="020B0604020202020204" pitchFamily="34" charset="0"/>
              </a:rPr>
              <a:t>Если пациенту данной категории необходимо препарировать одновременно более 3-4 зубов, то это следует проводить в несколько приемов. Причем, если пациент перед клиническим приемом предъявляет жалобы соматического характера (головная боль, повышенное кровяное давление, боли в сердце и др.) необходимо перенести </a:t>
            </a:r>
            <a:r>
              <a:rPr lang="ru-RU" sz="1600" dirty="0" smtClean="0">
                <a:latin typeface="Cambria" panose="02040503050406030204" pitchFamily="18" charset="0"/>
                <a:ea typeface="Times New Roman" panose="02020603050405020304" pitchFamily="18" charset="0"/>
                <a:cs typeface="Arial" panose="020B0604020202020204" pitchFamily="34" charset="0"/>
              </a:rPr>
              <a:t/>
            </a:r>
            <a:br>
              <a:rPr lang="ru-RU" sz="1600" dirty="0" smtClean="0">
                <a:latin typeface="Cambria" panose="02040503050406030204" pitchFamily="18" charset="0"/>
                <a:ea typeface="Times New Roman" panose="02020603050405020304" pitchFamily="18" charset="0"/>
                <a:cs typeface="Arial" panose="020B0604020202020204" pitchFamily="34" charset="0"/>
              </a:rPr>
            </a:br>
            <a:r>
              <a:rPr lang="ru-RU" sz="1600" dirty="0" smtClean="0">
                <a:latin typeface="Cambria" panose="02040503050406030204" pitchFamily="18" charset="0"/>
                <a:ea typeface="Times New Roman" panose="02020603050405020304" pitchFamily="18" charset="0"/>
                <a:cs typeface="Arial" panose="020B0604020202020204" pitchFamily="34" charset="0"/>
              </a:rPr>
              <a:t>этот </a:t>
            </a:r>
            <a:r>
              <a:rPr lang="ru-RU" sz="1600" dirty="0">
                <a:latin typeface="Cambria" panose="02040503050406030204" pitchFamily="18" charset="0"/>
                <a:ea typeface="Times New Roman" panose="02020603050405020304" pitchFamily="18" charset="0"/>
                <a:cs typeface="Arial" panose="020B0604020202020204" pitchFamily="34" charset="0"/>
              </a:rPr>
              <a:t>этап на другой день</a:t>
            </a:r>
            <a:r>
              <a:rPr lang="ru-RU" sz="1600" dirty="0" smtClean="0">
                <a:latin typeface="Cambria" panose="02040503050406030204" pitchFamily="18" charset="0"/>
                <a:ea typeface="Times New Roman" panose="02020603050405020304" pitchFamily="18" charset="0"/>
                <a:cs typeface="Arial" panose="020B0604020202020204" pitchFamily="34"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https://dom-prestarelyh.ru/upload/medialibrary/7b3/7b32a87e86023e84c760bec18a2156c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3132" y="4304487"/>
            <a:ext cx="3080803" cy="20518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rsmile86.ru/wp-content/uploads/2019/12/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199" y="4304487"/>
            <a:ext cx="3041781" cy="20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3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sp>
        <p:nvSpPr>
          <p:cNvPr id="6" name="Заголовок 1"/>
          <p:cNvSpPr txBox="1">
            <a:spLocks/>
          </p:cNvSpPr>
          <p:nvPr/>
        </p:nvSpPr>
        <p:spPr>
          <a:xfrm>
            <a:off x="1475656" y="204716"/>
            <a:ext cx="7668343" cy="155584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000" b="1" cap="all" dirty="0" smtClean="0">
                <a:solidFill>
                  <a:srgbClr val="1B05BB"/>
                </a:solidFill>
                <a:latin typeface="Cambria" panose="02040503050406030204" pitchFamily="18" charset="0"/>
                <a:ea typeface="Cambria" panose="02040503050406030204" pitchFamily="18" charset="0"/>
              </a:rPr>
              <a:t/>
            </a:r>
            <a:br>
              <a:rPr lang="ru-RU" sz="2000" b="1" cap="all" dirty="0" smtClean="0">
                <a:solidFill>
                  <a:srgbClr val="1B05BB"/>
                </a:solidFill>
                <a:latin typeface="Cambria" panose="02040503050406030204" pitchFamily="18" charset="0"/>
                <a:ea typeface="Cambria" panose="02040503050406030204" pitchFamily="18" charset="0"/>
              </a:rPr>
            </a:br>
            <a:r>
              <a:rPr lang="ru-RU" sz="2000" b="1" cap="all" dirty="0" smtClean="0">
                <a:solidFill>
                  <a:srgbClr val="1B05BB"/>
                </a:solidFill>
                <a:latin typeface="Cambria" panose="02040503050406030204" pitchFamily="18" charset="0"/>
                <a:ea typeface="Cambria" panose="02040503050406030204" pitchFamily="18" charset="0"/>
              </a:rPr>
              <a:t>Особенности ортопедического лечения пациентов старческого возраста </a:t>
            </a:r>
            <a:br>
              <a:rPr lang="ru-RU" sz="2000" b="1" cap="all" dirty="0" smtClean="0">
                <a:solidFill>
                  <a:srgbClr val="1B05BB"/>
                </a:solidFill>
                <a:latin typeface="Cambria" panose="02040503050406030204" pitchFamily="18" charset="0"/>
                <a:ea typeface="Cambria" panose="02040503050406030204" pitchFamily="18" charset="0"/>
              </a:rPr>
            </a:br>
            <a:r>
              <a:rPr lang="ru-RU" sz="2000" b="1" cap="all" dirty="0" smtClean="0">
                <a:solidFill>
                  <a:srgbClr val="1B05BB"/>
                </a:solidFill>
                <a:latin typeface="Cambria" panose="02040503050406030204" pitchFamily="18" charset="0"/>
                <a:ea typeface="Cambria" panose="02040503050406030204" pitchFamily="18" charset="0"/>
              </a:rPr>
              <a:t>несъемными зубными протезами</a:t>
            </a:r>
            <a:r>
              <a:rPr lang="ru-RU" sz="2400" b="1" cap="all" dirty="0" smtClean="0">
                <a:solidFill>
                  <a:srgbClr val="1B05BB"/>
                </a:solidFill>
                <a:latin typeface="Cambria" panose="02040503050406030204" pitchFamily="18" charset="0"/>
                <a:ea typeface="Cambria" panose="02040503050406030204" pitchFamily="18" charset="0"/>
              </a:rPr>
              <a:t/>
            </a:r>
            <a:br>
              <a:rPr lang="ru-RU" sz="2400" b="1" cap="all" dirty="0" smtClean="0">
                <a:solidFill>
                  <a:srgbClr val="1B05BB"/>
                </a:solidFill>
                <a:latin typeface="Cambria" panose="02040503050406030204" pitchFamily="18" charset="0"/>
                <a:ea typeface="Cambria" panose="02040503050406030204" pitchFamily="18" charset="0"/>
              </a:rPr>
            </a:br>
            <a:r>
              <a:rPr lang="ru-RU" sz="2400" b="1" cap="all" dirty="0" smtClean="0">
                <a:solidFill>
                  <a:srgbClr val="C00000"/>
                </a:solidFill>
                <a:latin typeface="Cambria" panose="02040503050406030204" pitchFamily="18" charset="0"/>
                <a:ea typeface="Cambria" panose="02040503050406030204" pitchFamily="18" charset="0"/>
              </a:rPr>
              <a:t>(</a:t>
            </a:r>
            <a:r>
              <a:rPr lang="ru-RU" sz="1800" b="1" dirty="0" smtClean="0">
                <a:solidFill>
                  <a:srgbClr val="C00000"/>
                </a:solidFill>
                <a:latin typeface="Cambria" panose="02040503050406030204" pitchFamily="18" charset="0"/>
                <a:ea typeface="Cambria" panose="02040503050406030204" pitchFamily="18" charset="0"/>
              </a:rPr>
              <a:t>основные принципы конструирования мостовидных протезов)</a:t>
            </a:r>
            <a:endParaRPr lang="ru-RU" sz="2400" dirty="0">
              <a:solidFill>
                <a:srgbClr val="1B05BB"/>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1661746" y="1760561"/>
            <a:ext cx="7241832" cy="47596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Опорные элементы мостовидного протеза и его промежуточная часть должны находиться на одной линии. Криволинейная форма промежуточной части мостовидного протеза приводит к трансформации вертикальных и горизонтальных нагрузок во вращении.</a:t>
            </a:r>
          </a:p>
          <a:p>
            <a:pPr algn="just"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При конструировании мостовидного протеза следует использовать опорные зубы с не очень высокой клинической коронкой. Величина горизонтальной нагрузки прямо пропорциональна высоте клинической коронки опорного зуба. Особенно вредно для пародонта использование опорных зубов с высокими клиническими коронками укороченными корнями.</a:t>
            </a:r>
          </a:p>
          <a:p>
            <a:pPr algn="just"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Ширина жевательной поверхности мостовидного протеза должна меньше ширины жевательной поверхности замещаемых зубов. Поскольку любой мостовидный протез функционирует за счет резервных сил пародонта опорных зубов, суженные жевательные поверхности тела уменьшают нагрузку на опорные зубы.</a:t>
            </a:r>
          </a:p>
          <a:p>
            <a:pPr fontAlgn="auto">
              <a:spcAft>
                <a:spcPts val="0"/>
              </a:spcAft>
              <a:buClr>
                <a:srgbClr val="C00000"/>
              </a:buClr>
              <a:buFont typeface="Wingdings" pitchFamily="2" charset="2"/>
              <a:buChar char="ü"/>
            </a:pPr>
            <a:endParaRPr lang="ru-RU" sz="1800" b="1" dirty="0" smtClean="0">
              <a:latin typeface="Cambria" panose="02040503050406030204" pitchFamily="18" charset="0"/>
              <a:ea typeface="Cambria" panose="02040503050406030204" pitchFamily="18" charset="0"/>
            </a:endParaRPr>
          </a:p>
          <a:p>
            <a:pPr fontAlgn="auto">
              <a:spcAft>
                <a:spcPts val="0"/>
              </a:spcAft>
              <a:buClr>
                <a:srgbClr val="C00000"/>
              </a:buClr>
              <a:buFont typeface="Wingdings" pitchFamily="2" charset="2"/>
              <a:buChar char="ü"/>
            </a:pPr>
            <a:endParaRPr lang="ru-RU" sz="1800" b="1" dirty="0" smtClean="0">
              <a:latin typeface="Cambria" panose="02040503050406030204" pitchFamily="18" charset="0"/>
              <a:ea typeface="Cambria" panose="02040503050406030204" pitchFamily="18" charset="0"/>
            </a:endParaRPr>
          </a:p>
          <a:p>
            <a:pPr fontAlgn="auto">
              <a:spcAft>
                <a:spcPts val="0"/>
              </a:spcAft>
            </a:pP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063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35</a:t>
            </a:fld>
            <a:endParaRPr lang="ru-RU"/>
          </a:p>
        </p:txBody>
      </p:sp>
      <p:sp>
        <p:nvSpPr>
          <p:cNvPr id="6" name="Заголовок 1"/>
          <p:cNvSpPr txBox="1">
            <a:spLocks/>
          </p:cNvSpPr>
          <p:nvPr/>
        </p:nvSpPr>
        <p:spPr>
          <a:xfrm>
            <a:off x="1475656" y="204716"/>
            <a:ext cx="7668343" cy="155584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000" b="1" cap="all" dirty="0" smtClean="0">
                <a:solidFill>
                  <a:srgbClr val="1B05BB"/>
                </a:solidFill>
                <a:latin typeface="Cambria" panose="02040503050406030204" pitchFamily="18" charset="0"/>
                <a:ea typeface="Cambria" panose="02040503050406030204" pitchFamily="18" charset="0"/>
              </a:rPr>
              <a:t/>
            </a:r>
            <a:br>
              <a:rPr lang="ru-RU" sz="2000" b="1" cap="all" dirty="0" smtClean="0">
                <a:solidFill>
                  <a:srgbClr val="1B05BB"/>
                </a:solidFill>
                <a:latin typeface="Cambria" panose="02040503050406030204" pitchFamily="18" charset="0"/>
                <a:ea typeface="Cambria" panose="02040503050406030204" pitchFamily="18" charset="0"/>
              </a:rPr>
            </a:br>
            <a:r>
              <a:rPr lang="ru-RU" sz="2000" b="1" cap="all" dirty="0" smtClean="0">
                <a:solidFill>
                  <a:srgbClr val="1B05BB"/>
                </a:solidFill>
                <a:latin typeface="Cambria" panose="02040503050406030204" pitchFamily="18" charset="0"/>
                <a:ea typeface="Cambria" panose="02040503050406030204" pitchFamily="18" charset="0"/>
              </a:rPr>
              <a:t>Особенности ортопедического лечения пациентов старческого возраста </a:t>
            </a:r>
            <a:br>
              <a:rPr lang="ru-RU" sz="2000" b="1" cap="all" dirty="0" smtClean="0">
                <a:solidFill>
                  <a:srgbClr val="1B05BB"/>
                </a:solidFill>
                <a:latin typeface="Cambria" panose="02040503050406030204" pitchFamily="18" charset="0"/>
                <a:ea typeface="Cambria" panose="02040503050406030204" pitchFamily="18" charset="0"/>
              </a:rPr>
            </a:br>
            <a:r>
              <a:rPr lang="ru-RU" sz="2000" b="1" cap="all" dirty="0" smtClean="0">
                <a:solidFill>
                  <a:srgbClr val="1B05BB"/>
                </a:solidFill>
                <a:latin typeface="Cambria" panose="02040503050406030204" pitchFamily="18" charset="0"/>
                <a:ea typeface="Cambria" panose="02040503050406030204" pitchFamily="18" charset="0"/>
              </a:rPr>
              <a:t>несъемными зубными протезами</a:t>
            </a:r>
            <a:r>
              <a:rPr lang="ru-RU" sz="2400" b="1" cap="all" dirty="0" smtClean="0">
                <a:solidFill>
                  <a:srgbClr val="1B05BB"/>
                </a:solidFill>
                <a:latin typeface="Cambria" panose="02040503050406030204" pitchFamily="18" charset="0"/>
                <a:ea typeface="Cambria" panose="02040503050406030204" pitchFamily="18" charset="0"/>
              </a:rPr>
              <a:t/>
            </a:r>
            <a:br>
              <a:rPr lang="ru-RU" sz="2400" b="1" cap="all" dirty="0" smtClean="0">
                <a:solidFill>
                  <a:srgbClr val="1B05BB"/>
                </a:solidFill>
                <a:latin typeface="Cambria" panose="02040503050406030204" pitchFamily="18" charset="0"/>
                <a:ea typeface="Cambria" panose="02040503050406030204" pitchFamily="18" charset="0"/>
              </a:rPr>
            </a:br>
            <a:r>
              <a:rPr lang="ru-RU" sz="2400" b="1" cap="all" dirty="0" smtClean="0">
                <a:solidFill>
                  <a:srgbClr val="C00000"/>
                </a:solidFill>
                <a:latin typeface="Cambria" panose="02040503050406030204" pitchFamily="18" charset="0"/>
                <a:ea typeface="Cambria" panose="02040503050406030204" pitchFamily="18" charset="0"/>
              </a:rPr>
              <a:t>(</a:t>
            </a:r>
            <a:r>
              <a:rPr lang="ru-RU" sz="1800" b="1" dirty="0" smtClean="0">
                <a:solidFill>
                  <a:srgbClr val="C00000"/>
                </a:solidFill>
                <a:latin typeface="Cambria" panose="02040503050406030204" pitchFamily="18" charset="0"/>
                <a:ea typeface="Cambria" panose="02040503050406030204" pitchFamily="18" charset="0"/>
              </a:rPr>
              <a:t>основные принципы конструирования мостовидных протезов)</a:t>
            </a:r>
            <a:endParaRPr lang="ru-RU" sz="2400" dirty="0">
              <a:solidFill>
                <a:srgbClr val="1B05BB"/>
              </a:solidFill>
              <a:latin typeface="Cambria" panose="02040503050406030204" pitchFamily="18" charset="0"/>
              <a:ea typeface="Cambria" panose="02040503050406030204" pitchFamily="18" charset="0"/>
            </a:endParaRPr>
          </a:p>
        </p:txBody>
      </p:sp>
      <p:sp>
        <p:nvSpPr>
          <p:cNvPr id="8" name="Содержимое 2"/>
          <p:cNvSpPr txBox="1">
            <a:spLocks/>
          </p:cNvSpPr>
          <p:nvPr/>
        </p:nvSpPr>
        <p:spPr>
          <a:xfrm>
            <a:off x="1617785" y="2146111"/>
            <a:ext cx="7064253" cy="334028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Величина жевательного давления обратно пропорциональна расстоянию от точки его приложения до опорного зуба.</a:t>
            </a:r>
          </a:p>
          <a:p>
            <a:pPr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Необходимо восстановить контактные пункты между опорными элементами мостовидного протеза и рядом стоящими естественными зубами.</a:t>
            </a:r>
          </a:p>
          <a:p>
            <a:pPr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Грамотно конструировать мостовидные протезы с точки зрения нормальной окклюзии. </a:t>
            </a:r>
          </a:p>
          <a:p>
            <a:pPr fontAlgn="auto">
              <a:spcAft>
                <a:spcPts val="0"/>
              </a:spcAft>
              <a:buClr>
                <a:srgbClr val="C00000"/>
              </a:buClr>
              <a:buFont typeface="Wingdings" pitchFamily="2" charset="2"/>
              <a:buChar char="ü"/>
            </a:pPr>
            <a:r>
              <a:rPr lang="ru-RU" sz="1800" b="1" dirty="0" smtClean="0">
                <a:latin typeface="Cambria" panose="02040503050406030204" pitchFamily="18" charset="0"/>
                <a:ea typeface="Cambria" panose="02040503050406030204" pitchFamily="18" charset="0"/>
              </a:rPr>
              <a:t>Необходимо конструировать такие мостовидные протезы, которые бы в максимальной степени отвечали требованиям эстетики. </a:t>
            </a:r>
            <a:endParaRPr lang="ru-RU"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833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36</a:t>
            </a:fld>
            <a:endParaRPr lang="ru-RU"/>
          </a:p>
        </p:txBody>
      </p:sp>
      <p:sp>
        <p:nvSpPr>
          <p:cNvPr id="10" name="Прямоугольник 9"/>
          <p:cNvSpPr/>
          <p:nvPr/>
        </p:nvSpPr>
        <p:spPr>
          <a:xfrm>
            <a:off x="1889760" y="197346"/>
            <a:ext cx="6923314" cy="4524315"/>
          </a:xfrm>
          <a:prstGeom prst="rect">
            <a:avLst/>
          </a:prstGeom>
        </p:spPr>
        <p:txBody>
          <a:bodyPr wrap="square">
            <a:spAutoFit/>
          </a:bodyPr>
          <a:lstStyle/>
          <a:p>
            <a:pPr algn="ctr"/>
            <a:r>
              <a:rPr lang="ru-RU" b="1" dirty="0">
                <a:solidFill>
                  <a:srgbClr val="FF0000"/>
                </a:solidFill>
                <a:latin typeface="Cambria" panose="02040503050406030204" pitchFamily="18" charset="0"/>
              </a:rPr>
              <a:t>ОСОБЕННОСТИ ОРТОПЕДИЧЕСКОГО ЛЕЧЕНИЯ ПАЦИЕНТОВ СТАРЧЕСКОГО ВОЗРАСТА СЪЕМНЫМИ ЗУБНЫМИ </a:t>
            </a:r>
            <a:r>
              <a:rPr lang="ru-RU" b="1" dirty="0" smtClean="0">
                <a:solidFill>
                  <a:srgbClr val="FF0000"/>
                </a:solidFill>
                <a:latin typeface="Cambria" panose="02040503050406030204" pitchFamily="18" charset="0"/>
              </a:rPr>
              <a:t>ПРОТЕЗАМИ</a:t>
            </a:r>
          </a:p>
          <a:p>
            <a:endParaRPr lang="ru-RU" dirty="0">
              <a:latin typeface="Cambria" panose="02040503050406030204" pitchFamily="18" charset="0"/>
            </a:endParaRPr>
          </a:p>
          <a:p>
            <a:r>
              <a:rPr lang="ru-RU" dirty="0">
                <a:latin typeface="Cambria" panose="02040503050406030204" pitchFamily="18" charset="0"/>
              </a:rPr>
              <a:t>Показания к протезированию пластиночными протезами и </a:t>
            </a:r>
            <a:r>
              <a:rPr lang="ru-RU" dirty="0" smtClean="0">
                <a:latin typeface="Cambria" panose="02040503050406030204" pitchFamily="18" charset="0"/>
              </a:rPr>
              <a:t>способы </a:t>
            </a:r>
            <a:r>
              <a:rPr lang="ru-RU" dirty="0">
                <a:latin typeface="Cambria" panose="02040503050406030204" pitchFamily="18" charset="0"/>
              </a:rPr>
              <a:t>их изготовления у лиц пожилого и старческого возраста </a:t>
            </a:r>
            <a:r>
              <a:rPr lang="ru-RU" dirty="0" smtClean="0">
                <a:latin typeface="Cambria" panose="02040503050406030204" pitchFamily="18" charset="0"/>
              </a:rPr>
              <a:t>практически </a:t>
            </a:r>
            <a:r>
              <a:rPr lang="ru-RU" dirty="0">
                <a:latin typeface="Cambria" panose="02040503050406030204" pitchFamily="18" charset="0"/>
              </a:rPr>
              <a:t>не отличаются от общеизвестных. Вместе с тем необходимо </a:t>
            </a:r>
            <a:r>
              <a:rPr lang="ru-RU" dirty="0" smtClean="0">
                <a:latin typeface="Cambria" panose="02040503050406030204" pitchFamily="18" charset="0"/>
              </a:rPr>
              <a:t>отметить</a:t>
            </a:r>
            <a:r>
              <a:rPr lang="ru-RU" dirty="0">
                <a:latin typeface="Cambria" panose="02040503050406030204" pitchFamily="18" charset="0"/>
              </a:rPr>
              <a:t>, что вследствие атрофических процессов в пародонте следует </a:t>
            </a:r>
            <a:r>
              <a:rPr lang="ru-RU" dirty="0" smtClean="0">
                <a:latin typeface="Cambria" panose="02040503050406030204" pitchFamily="18" charset="0"/>
              </a:rPr>
              <a:t>использовать </a:t>
            </a:r>
            <a:r>
              <a:rPr lang="ru-RU" dirty="0">
                <a:latin typeface="Cambria" panose="02040503050406030204" pitchFamily="18" charset="0"/>
              </a:rPr>
              <a:t>в качестве опорных зубов для </a:t>
            </a:r>
            <a:r>
              <a:rPr lang="ru-RU" dirty="0" err="1">
                <a:latin typeface="Cambria" panose="02040503050406030204" pitchFamily="18" charset="0"/>
              </a:rPr>
              <a:t>кламмерной</a:t>
            </a:r>
            <a:r>
              <a:rPr lang="ru-RU" dirty="0">
                <a:latin typeface="Cambria" panose="02040503050406030204" pitchFamily="18" charset="0"/>
              </a:rPr>
              <a:t> или </a:t>
            </a:r>
            <a:r>
              <a:rPr lang="ru-RU" dirty="0" smtClean="0">
                <a:latin typeface="Cambria" panose="02040503050406030204" pitchFamily="18" charset="0"/>
              </a:rPr>
              <a:t>телескопической </a:t>
            </a:r>
            <a:r>
              <a:rPr lang="ru-RU" dirty="0">
                <a:latin typeface="Cambria" panose="02040503050406030204" pitchFamily="18" charset="0"/>
              </a:rPr>
              <a:t>фиксации по 2-3 зуба с каждой стороны.</a:t>
            </a:r>
          </a:p>
          <a:p>
            <a:r>
              <a:rPr lang="ru-RU" dirty="0">
                <a:latin typeface="Cambria" panose="02040503050406030204" pitchFamily="18" charset="0"/>
              </a:rPr>
              <a:t>При решении вопроса о выборе конструкции съемного протеза у пациента пожилого или старческого возраста следует учитывать, что при наличии дефектов зубных рядов большой протяженности </a:t>
            </a:r>
            <a:r>
              <a:rPr lang="ru-RU" dirty="0" smtClean="0">
                <a:latin typeface="Cambria" panose="02040503050406030204" pitchFamily="18" charset="0"/>
              </a:rPr>
              <a:t>показания </a:t>
            </a:r>
            <a:r>
              <a:rPr lang="ru-RU" dirty="0">
                <a:latin typeface="Cambria" panose="02040503050406030204" pitchFamily="18" charset="0"/>
              </a:rPr>
              <a:t>к изготовлению съемных пластиночных протезов расширяются.</a:t>
            </a:r>
          </a:p>
        </p:txBody>
      </p:sp>
      <p:pic>
        <p:nvPicPr>
          <p:cNvPr id="9221" name="Picture 5" descr="https://cosmetology-info.ru/img_lib/2014/12/1419263479_8b2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28" y="4721661"/>
            <a:ext cx="3117669" cy="177696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s://stolica-dent.ru/content/photos/publication/355/main/1228/dsc_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1417" y="4724016"/>
            <a:ext cx="2764972" cy="177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9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a:xfrm>
            <a:off x="6902087" y="6376243"/>
            <a:ext cx="2057400" cy="365125"/>
          </a:xfrm>
        </p:spPr>
        <p:txBody>
          <a:bodyPr/>
          <a:lstStyle/>
          <a:p>
            <a:fld id="{725C68B6-61C2-468F-89AB-4B9F7531AA68}" type="slidenum">
              <a:rPr lang="ru-RU" smtClean="0"/>
              <a:pPr/>
              <a:t>37</a:t>
            </a:fld>
            <a:endParaRPr lang="ru-RU"/>
          </a:p>
        </p:txBody>
      </p:sp>
      <p:sp>
        <p:nvSpPr>
          <p:cNvPr id="10" name="Прямоугольник 9"/>
          <p:cNvSpPr/>
          <p:nvPr/>
        </p:nvSpPr>
        <p:spPr>
          <a:xfrm>
            <a:off x="1889760" y="197346"/>
            <a:ext cx="6923314" cy="1200329"/>
          </a:xfrm>
          <a:prstGeom prst="rect">
            <a:avLst/>
          </a:prstGeom>
        </p:spPr>
        <p:txBody>
          <a:bodyPr wrap="square">
            <a:spAutoFit/>
          </a:bodyPr>
          <a:lstStyle/>
          <a:p>
            <a:pPr algn="ctr"/>
            <a:r>
              <a:rPr lang="ru-RU" b="1" dirty="0">
                <a:solidFill>
                  <a:srgbClr val="FF0000"/>
                </a:solidFill>
                <a:latin typeface="Cambria" panose="02040503050406030204" pitchFamily="18" charset="0"/>
              </a:rPr>
              <a:t>ОСОБЕННОСТИ ОРТОПЕДИЧЕСКОГО ЛЕЧЕНИЯ ПАЦИЕНТОВ СТАРЧЕСКОГО ВОЗРАСТА СЪЕМНЫМИ ЗУБНЫМИ </a:t>
            </a:r>
            <a:r>
              <a:rPr lang="ru-RU" b="1" dirty="0" smtClean="0">
                <a:solidFill>
                  <a:srgbClr val="FF0000"/>
                </a:solidFill>
                <a:latin typeface="Cambria" panose="02040503050406030204" pitchFamily="18" charset="0"/>
              </a:rPr>
              <a:t>ПРОТЕЗАМИ</a:t>
            </a:r>
          </a:p>
          <a:p>
            <a:endParaRPr lang="ru-RU" dirty="0">
              <a:latin typeface="Cambria" panose="02040503050406030204" pitchFamily="18" charset="0"/>
            </a:endParaRPr>
          </a:p>
        </p:txBody>
      </p:sp>
      <p:sp>
        <p:nvSpPr>
          <p:cNvPr id="2" name="Прямоугольник 1"/>
          <p:cNvSpPr/>
          <p:nvPr/>
        </p:nvSpPr>
        <p:spPr>
          <a:xfrm>
            <a:off x="1889760" y="1284464"/>
            <a:ext cx="6923314" cy="3596369"/>
          </a:xfrm>
          <a:prstGeom prst="rect">
            <a:avLst/>
          </a:prstGeom>
        </p:spPr>
        <p:txBody>
          <a:bodyPr wrap="square">
            <a:spAutoFit/>
          </a:bodyPr>
          <a:lstStyle/>
          <a:p>
            <a:pPr indent="450215">
              <a:lnSpc>
                <a:spcPct val="115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Учитывая, что адаптационные возможности у пожилых людей весьма снижены, следует ограничиться исправлением старых протезов (если нет выраженной </a:t>
            </a:r>
            <a:r>
              <a:rPr lang="ru-RU" dirty="0" smtClean="0">
                <a:latin typeface="Cambria" panose="02040503050406030204" pitchFamily="18" charset="0"/>
                <a:ea typeface="Times New Roman" panose="02020603050405020304" pitchFamily="18" charset="0"/>
                <a:cs typeface="Arial" panose="020B0604020202020204" pitchFamily="34" charset="0"/>
              </a:rPr>
              <a:t>стираемости искусственных </a:t>
            </a:r>
            <a:r>
              <a:rPr lang="ru-RU" dirty="0">
                <a:latin typeface="Cambria" panose="02040503050406030204" pitchFamily="18" charset="0"/>
                <a:ea typeface="Times New Roman" panose="02020603050405020304" pitchFamily="18" charset="0"/>
                <a:cs typeface="Arial" panose="020B0604020202020204" pitchFamily="34" charset="0"/>
              </a:rPr>
              <a:t>зубов).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В случае изготовления новых протезов следует </a:t>
            </a:r>
            <a:r>
              <a:rPr lang="ru-RU" dirty="0" smtClean="0">
                <a:latin typeface="Cambria" panose="02040503050406030204" pitchFamily="18" charset="0"/>
                <a:ea typeface="Times New Roman" panose="02020603050405020304" pitchFamily="18" charset="0"/>
                <a:cs typeface="Arial" panose="020B0604020202020204" pitchFamily="34" charset="0"/>
              </a:rPr>
              <a:t>продублировать расположение зубов </a:t>
            </a:r>
            <a:r>
              <a:rPr lang="ru-RU" dirty="0">
                <a:latin typeface="Cambria" panose="02040503050406030204" pitchFamily="18" charset="0"/>
                <a:ea typeface="Times New Roman" panose="02020603050405020304" pitchFamily="18" charset="0"/>
                <a:cs typeface="Arial" panose="020B0604020202020204" pitchFamily="34" charset="0"/>
              </a:rPr>
              <a:t>со старых протезов </a:t>
            </a:r>
            <a:r>
              <a:rPr lang="ru-RU" dirty="0" smtClean="0">
                <a:latin typeface="Cambria" panose="02040503050406030204" pitchFamily="18" charset="0"/>
                <a:ea typeface="Times New Roman" panose="02020603050405020304" pitchFamily="18" charset="0"/>
                <a:cs typeface="Arial" panose="020B0604020202020204" pitchFamily="34" charset="0"/>
              </a:rPr>
              <a:t>, </a:t>
            </a:r>
            <a:r>
              <a:rPr lang="ru-RU" dirty="0">
                <a:latin typeface="Cambria" panose="02040503050406030204" pitchFamily="18" charset="0"/>
                <a:ea typeface="Times New Roman" panose="02020603050405020304" pitchFamily="18" charset="0"/>
                <a:cs typeface="Arial" panose="020B0604020202020204" pitchFamily="34" charset="0"/>
              </a:rPr>
              <a:t>ширину и длину зубных рядов, величину язычного </a:t>
            </a:r>
            <a:r>
              <a:rPr lang="ru-RU" dirty="0" smtClean="0">
                <a:latin typeface="Cambria" panose="02040503050406030204" pitchFamily="18" charset="0"/>
                <a:ea typeface="Times New Roman" panose="02020603050405020304" pitchFamily="18" charset="0"/>
                <a:cs typeface="Arial" panose="020B0604020202020204" pitchFamily="34" charset="0"/>
              </a:rPr>
              <a:t>пространства. </a:t>
            </a:r>
            <a:r>
              <a:rPr lang="ru-RU" dirty="0">
                <a:latin typeface="Cambria" panose="02040503050406030204" pitchFamily="18" charset="0"/>
                <a:ea typeface="Times New Roman" panose="02020603050405020304" pitchFamily="18" charset="0"/>
                <a:cs typeface="Arial" panose="020B0604020202020204" pitchFamily="34" charset="0"/>
              </a:rPr>
              <a:t>Подобное </a:t>
            </a:r>
            <a:r>
              <a:rPr lang="ru-RU" dirty="0" smtClean="0">
                <a:latin typeface="Cambria" panose="02040503050406030204" pitchFamily="18" charset="0"/>
                <a:ea typeface="Times New Roman" panose="02020603050405020304" pitchFamily="18" charset="0"/>
                <a:cs typeface="Arial" panose="020B0604020202020204" pitchFamily="34" charset="0"/>
              </a:rPr>
              <a:t>«дублирование» </a:t>
            </a:r>
            <a:r>
              <a:rPr lang="ru-RU" dirty="0">
                <a:latin typeface="Cambria" panose="02040503050406030204" pitchFamily="18" charset="0"/>
                <a:ea typeface="Times New Roman" panose="02020603050405020304" pitchFamily="18" charset="0"/>
                <a:cs typeface="Arial" panose="020B0604020202020204" pitchFamily="34" charset="0"/>
              </a:rPr>
              <a:t>наилучшим образом может быть осуществлено при поэтапном изготовлении протезов: например, протеза для верхней челюсти - по старому нижнему, а затем уже нижнего протеза по новому верхнему.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2381523" y="4880833"/>
            <a:ext cx="2617198" cy="1619843"/>
          </a:xfrm>
          <a:prstGeom prst="rect">
            <a:avLst/>
          </a:prstGeom>
        </p:spPr>
      </p:pic>
      <p:pic>
        <p:nvPicPr>
          <p:cNvPr id="10242" name="Picture 2" descr="https://zubkiexpert.ru/wp-content/uploads/2018/06/s'emnyie-zubnyie-protezyi-20-768x5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484" y="4880832"/>
            <a:ext cx="2616971" cy="161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7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38</a:t>
            </a:fld>
            <a:endParaRPr lang="ru-RU"/>
          </a:p>
        </p:txBody>
      </p:sp>
      <p:sp>
        <p:nvSpPr>
          <p:cNvPr id="6" name="Заголовок 1"/>
          <p:cNvSpPr txBox="1">
            <a:spLocks/>
          </p:cNvSpPr>
          <p:nvPr/>
        </p:nvSpPr>
        <p:spPr>
          <a:xfrm>
            <a:off x="1723292" y="274638"/>
            <a:ext cx="6958746"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000" b="1" cap="all" dirty="0" smtClean="0">
                <a:solidFill>
                  <a:srgbClr val="1B05BB"/>
                </a:solidFill>
                <a:latin typeface="Cambria" panose="02040503050406030204" pitchFamily="18" charset="0"/>
                <a:ea typeface="Cambria" panose="02040503050406030204" pitchFamily="18" charset="0"/>
              </a:rPr>
              <a:t>Особенности ортопедического лечения пациентов старческого возраста </a:t>
            </a:r>
            <a:br>
              <a:rPr lang="ru-RU" sz="2000" b="1" cap="all" dirty="0" smtClean="0">
                <a:solidFill>
                  <a:srgbClr val="1B05BB"/>
                </a:solidFill>
                <a:latin typeface="Cambria" panose="02040503050406030204" pitchFamily="18" charset="0"/>
                <a:ea typeface="Cambria" panose="02040503050406030204" pitchFamily="18" charset="0"/>
              </a:rPr>
            </a:br>
            <a:r>
              <a:rPr lang="ru-RU" sz="2000" b="1" cap="all" dirty="0" smtClean="0">
                <a:solidFill>
                  <a:srgbClr val="1B05BB"/>
                </a:solidFill>
                <a:latin typeface="Cambria" panose="02040503050406030204" pitchFamily="18" charset="0"/>
                <a:ea typeface="Cambria" panose="02040503050406030204" pitchFamily="18" charset="0"/>
              </a:rPr>
              <a:t>съемными зубными протезами</a:t>
            </a:r>
            <a:endParaRPr lang="ru-RU" sz="1800" dirty="0">
              <a:latin typeface="Cambria" panose="02040503050406030204" pitchFamily="18" charset="0"/>
              <a:ea typeface="Cambria" panose="02040503050406030204" pitchFamily="18" charset="0"/>
            </a:endParaRPr>
          </a:p>
        </p:txBody>
      </p:sp>
      <p:sp>
        <p:nvSpPr>
          <p:cNvPr id="8" name="Содержимое 2"/>
          <p:cNvSpPr txBox="1">
            <a:spLocks/>
          </p:cNvSpPr>
          <p:nvPr/>
        </p:nvSpPr>
        <p:spPr bwMode="auto">
          <a:xfrm>
            <a:off x="1475656" y="1540143"/>
            <a:ext cx="735878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a:buClr>
                <a:srgbClr val="C00000"/>
              </a:buClr>
              <a:buFont typeface="Wingdings" pitchFamily="2" charset="2"/>
              <a:buChar char="ü"/>
            </a:pPr>
            <a:r>
              <a:rPr lang="ru-RU" sz="1800" b="1" kern="0" dirty="0" smtClean="0">
                <a:latin typeface="Cambria" panose="02040503050406030204" pitchFamily="18" charset="0"/>
                <a:ea typeface="Cambria" panose="02040503050406030204" pitchFamily="18" charset="0"/>
              </a:rPr>
              <a:t>Предпочтительно применение разгружающих оттисков;</a:t>
            </a:r>
          </a:p>
          <a:p>
            <a:pPr>
              <a:buClr>
                <a:srgbClr val="C00000"/>
              </a:buClr>
              <a:buFont typeface="Wingdings" pitchFamily="2" charset="2"/>
              <a:buChar char="ü"/>
            </a:pPr>
            <a:r>
              <a:rPr lang="ru-RU" sz="1800" b="1" kern="0" dirty="0" smtClean="0">
                <a:latin typeface="Cambria" panose="02040503050406030204" pitchFamily="18" charset="0"/>
                <a:ea typeface="Cambria" panose="02040503050406030204" pitchFamily="18" charset="0"/>
              </a:rPr>
              <a:t> постановка зубов с малыми буграми. </a:t>
            </a:r>
          </a:p>
          <a:p>
            <a:pPr>
              <a:buClr>
                <a:srgbClr val="C00000"/>
              </a:buClr>
              <a:buFont typeface="Wingdings" pitchFamily="2" charset="2"/>
              <a:buChar char="ü"/>
            </a:pPr>
            <a:r>
              <a:rPr lang="ru-RU" sz="1800" b="1" kern="0" dirty="0" smtClean="0">
                <a:latin typeface="Cambria" panose="02040503050406030204" pitchFamily="18" charset="0"/>
                <a:ea typeface="Cambria" panose="02040503050406030204" pitchFamily="18" charset="0"/>
              </a:rPr>
              <a:t>При гипертрофии языка следует обеспечить для него достаточное пространство, создав желобок по всей внутренней поверхности базиса протеза нижней челюсти.</a:t>
            </a:r>
          </a:p>
          <a:p>
            <a:pPr>
              <a:buClr>
                <a:srgbClr val="C00000"/>
              </a:buClr>
              <a:buFont typeface="Wingdings" pitchFamily="2" charset="2"/>
              <a:buChar char="ü"/>
            </a:pPr>
            <a:r>
              <a:rPr lang="ru-RU" sz="1800" b="1" kern="0" dirty="0" smtClean="0">
                <a:latin typeface="Cambria" panose="02040503050406030204" pitchFamily="18" charset="0"/>
                <a:ea typeface="Cambria" panose="02040503050406030204" pitchFamily="18" charset="0"/>
              </a:rPr>
              <a:t>С целью улучшения стабилизации протеза для нижней челюсти целесообразно сориентировать </a:t>
            </a:r>
            <a:r>
              <a:rPr lang="ru-RU" sz="1800" b="1" kern="0" dirty="0" err="1" smtClean="0">
                <a:latin typeface="Cambria" panose="02040503050406030204" pitchFamily="18" charset="0"/>
                <a:ea typeface="Cambria" panose="02040503050406030204" pitchFamily="18" charset="0"/>
              </a:rPr>
              <a:t>окклюзионную</a:t>
            </a:r>
            <a:r>
              <a:rPr lang="ru-RU" sz="1800" b="1" kern="0" dirty="0" smtClean="0">
                <a:latin typeface="Cambria" panose="02040503050406030204" pitchFamily="18" charset="0"/>
                <a:ea typeface="Cambria" panose="02040503050406030204" pitchFamily="18" charset="0"/>
              </a:rPr>
              <a:t> плоскость таким образом, чтобы она находилась ниже уровня спинки языка и нижней губы, а язык, в состоянии покоя возвышался бы над жевательными зубами нижней челюсти. </a:t>
            </a:r>
          </a:p>
          <a:p>
            <a:pPr>
              <a:buClr>
                <a:srgbClr val="C00000"/>
              </a:buClr>
              <a:buFont typeface="Wingdings" pitchFamily="2" charset="2"/>
              <a:buChar char="ü"/>
            </a:pPr>
            <a:r>
              <a:rPr lang="ru-RU" sz="1800" b="1" kern="0" dirty="0" smtClean="0">
                <a:latin typeface="Cambria" panose="02040503050406030204" pitchFamily="18" charset="0"/>
                <a:ea typeface="Cambria" panose="02040503050406030204" pitchFamily="18" charset="0"/>
              </a:rPr>
              <a:t>В преклонном возрасте в связи со значительными атрофическими изменениями лицевого черепа следует стремиться прежде всего к восстановлению эффективности жевания и чистоты произнесения звуков речи, иногда за счет ограничения эстетического результата протезирования</a:t>
            </a:r>
          </a:p>
          <a:p>
            <a:endParaRPr lang="ru-RU"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770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39</a:t>
            </a:fld>
            <a:endParaRPr lang="ru-RU"/>
          </a:p>
        </p:txBody>
      </p:sp>
      <p:sp>
        <p:nvSpPr>
          <p:cNvPr id="2" name="Прямоугольник 1"/>
          <p:cNvSpPr/>
          <p:nvPr/>
        </p:nvSpPr>
        <p:spPr>
          <a:xfrm>
            <a:off x="1716453" y="223696"/>
            <a:ext cx="7265574" cy="3631763"/>
          </a:xfrm>
          <a:prstGeom prst="rect">
            <a:avLst/>
          </a:prstGeom>
        </p:spPr>
        <p:txBody>
          <a:bodyPr wrap="square">
            <a:spAutoFit/>
          </a:bodyPr>
          <a:lstStyle/>
          <a:p>
            <a:pPr indent="450215">
              <a:lnSpc>
                <a:spcPct val="115000"/>
              </a:lnSpc>
              <a:spcAft>
                <a:spcPts val="0"/>
              </a:spcAft>
            </a:pPr>
            <a:r>
              <a:rPr lang="ru-RU" sz="2000" dirty="0">
                <a:latin typeface="Cambria" panose="02040503050406030204" pitchFamily="18" charset="0"/>
                <a:ea typeface="Times New Roman" panose="02020603050405020304" pitchFamily="18" charset="0"/>
                <a:cs typeface="Helvetica" panose="020B0604020202030204" pitchFamily="34" charset="0"/>
              </a:rPr>
              <a:t>Таким образом, тактика врача при повторном протезировании имеет отличия от той, которой придерживаются при первичном обращении больного. </a:t>
            </a:r>
            <a:endParaRPr lang="ru-RU" sz="2000" dirty="0" smtClean="0">
              <a:latin typeface="Cambria" panose="02040503050406030204" pitchFamily="18" charset="0"/>
              <a:ea typeface="Times New Roman" panose="02020603050405020304" pitchFamily="18" charset="0"/>
              <a:cs typeface="Helvetica" panose="020B0604020202030204" pitchFamily="34" charset="0"/>
            </a:endParaRPr>
          </a:p>
          <a:p>
            <a:pPr marL="342900" indent="-342900">
              <a:lnSpc>
                <a:spcPct val="115000"/>
              </a:lnSpc>
              <a:spcAft>
                <a:spcPts val="0"/>
              </a:spcAft>
              <a:buFont typeface="Arial" panose="020B0604020202020204" pitchFamily="34" charset="0"/>
              <a:buChar char="•"/>
            </a:pPr>
            <a:r>
              <a:rPr lang="ru-RU" sz="2000" dirty="0" smtClean="0">
                <a:latin typeface="Cambria" panose="02040503050406030204" pitchFamily="18" charset="0"/>
                <a:ea typeface="Times New Roman" panose="02020603050405020304" pitchFamily="18" charset="0"/>
                <a:cs typeface="Helvetica" panose="020B0604020202030204" pitchFamily="34" charset="0"/>
              </a:rPr>
              <a:t>Необходимо </a:t>
            </a:r>
            <a:r>
              <a:rPr lang="ru-RU" sz="2000" dirty="0">
                <a:latin typeface="Cambria" panose="02040503050406030204" pitchFamily="18" charset="0"/>
                <a:ea typeface="Times New Roman" panose="02020603050405020304" pitchFamily="18" charset="0"/>
                <a:cs typeface="Helvetica" panose="020B0604020202030204" pitchFamily="34" charset="0"/>
              </a:rPr>
              <a:t>решать вопросы изменения высоты нижнего отдела лица, состояние тканей протезного ложа, гигиены полости рта и протеза, изменение границ базиса, формы и размера зубной дуги в новом протезе. </a:t>
            </a:r>
            <a:r>
              <a:rPr lang="ru-RU" sz="2000" dirty="0" smtClean="0">
                <a:latin typeface="Cambria" panose="02040503050406030204" pitchFamily="18" charset="0"/>
                <a:ea typeface="Times New Roman" panose="02020603050405020304" pitchFamily="18" charset="0"/>
                <a:cs typeface="Helvetica" panose="020B0604020202030204" pitchFamily="34" charset="0"/>
              </a:rPr>
              <a:t/>
            </a:r>
            <a:br>
              <a:rPr lang="ru-RU" sz="2000" dirty="0" smtClean="0">
                <a:latin typeface="Cambria" panose="02040503050406030204" pitchFamily="18" charset="0"/>
                <a:ea typeface="Times New Roman" panose="02020603050405020304" pitchFamily="18" charset="0"/>
                <a:cs typeface="Helvetica" panose="020B0604020202030204" pitchFamily="34" charset="0"/>
              </a:rPr>
            </a:br>
            <a:endParaRPr lang="ru-RU" sz="2000" dirty="0" smtClean="0">
              <a:latin typeface="Cambria" panose="02040503050406030204" pitchFamily="18" charset="0"/>
              <a:ea typeface="Times New Roman" panose="02020603050405020304" pitchFamily="18" charset="0"/>
              <a:cs typeface="Helvetica" panose="020B0604020202030204" pitchFamily="34" charset="0"/>
            </a:endParaRPr>
          </a:p>
          <a:p>
            <a:pPr>
              <a:lnSpc>
                <a:spcPct val="115000"/>
              </a:lnSpc>
              <a:spcAft>
                <a:spcPts val="0"/>
              </a:spcAft>
            </a:pPr>
            <a:r>
              <a:rPr lang="ru-RU" sz="2000" i="1" dirty="0" smtClean="0">
                <a:solidFill>
                  <a:srgbClr val="002060"/>
                </a:solidFill>
                <a:latin typeface="Cambria" panose="02040503050406030204" pitchFamily="18" charset="0"/>
                <a:ea typeface="Times New Roman" panose="02020603050405020304" pitchFamily="18" charset="0"/>
                <a:cs typeface="Helvetica" panose="020B0604020202030204" pitchFamily="34" charset="0"/>
              </a:rPr>
              <a:t>Но главное - это </a:t>
            </a:r>
            <a:r>
              <a:rPr lang="ru-RU" sz="2000" i="1" dirty="0">
                <a:solidFill>
                  <a:srgbClr val="002060"/>
                </a:solidFill>
                <a:latin typeface="Cambria" panose="02040503050406030204" pitchFamily="18" charset="0"/>
                <a:ea typeface="Times New Roman" panose="02020603050405020304" pitchFamily="18" charset="0"/>
                <a:cs typeface="Helvetica" panose="020B0604020202030204" pitchFamily="34" charset="0"/>
              </a:rPr>
              <a:t>особенности психологии пожилого человека и возможности адаптации больного к новому протезу.</a:t>
            </a:r>
            <a:endParaRPr lang="ru-RU" sz="16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1875882" y="4261655"/>
            <a:ext cx="3314428" cy="1823916"/>
          </a:xfrm>
          <a:prstGeom prst="rect">
            <a:avLst/>
          </a:prstGeom>
        </p:spPr>
      </p:pic>
      <p:pic>
        <p:nvPicPr>
          <p:cNvPr id="9" name="Рисунок 8"/>
          <p:cNvPicPr>
            <a:picLocks noChangeAspect="1"/>
          </p:cNvPicPr>
          <p:nvPr/>
        </p:nvPicPr>
        <p:blipFill>
          <a:blip r:embed="rId5"/>
          <a:stretch>
            <a:fillRect/>
          </a:stretch>
        </p:blipFill>
        <p:spPr>
          <a:xfrm>
            <a:off x="5349240" y="4261653"/>
            <a:ext cx="3362848" cy="1823917"/>
          </a:xfrm>
          <a:prstGeom prst="rect">
            <a:avLst/>
          </a:prstGeom>
        </p:spPr>
      </p:pic>
    </p:spTree>
    <p:extLst>
      <p:ext uri="{BB962C8B-B14F-4D97-AF65-F5344CB8AC3E}">
        <p14:creationId xmlns:p14="http://schemas.microsoft.com/office/powerpoint/2010/main" val="338852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a:t>
            </a:fld>
            <a:endParaRPr lang="ru-RU"/>
          </a:p>
        </p:txBody>
      </p:sp>
      <p:sp>
        <p:nvSpPr>
          <p:cNvPr id="6" name="Rectangle 1"/>
          <p:cNvSpPr>
            <a:spLocks noChangeArrowheads="1"/>
          </p:cNvSpPr>
          <p:nvPr/>
        </p:nvSpPr>
        <p:spPr bwMode="auto">
          <a:xfrm>
            <a:off x="1909483" y="339814"/>
            <a:ext cx="63188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Наука, изучающая различные проблемы старения, называется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1B05BB"/>
                </a:solidFill>
                <a:effectLst/>
                <a:latin typeface="Times New Roman" pitchFamily="18" charset="0"/>
                <a:ea typeface="Calibri" pitchFamily="34" charset="0"/>
                <a:cs typeface="Times New Roman" pitchFamily="18" charset="0"/>
              </a:rPr>
              <a:t>геронтологией (</a:t>
            </a:r>
            <a:r>
              <a:rPr kumimoji="0" lang="ru-RU" sz="2400" b="1" i="0" u="none" strike="noStrike" cap="none" normalizeH="0" baseline="0" dirty="0" err="1" smtClean="0">
                <a:ln>
                  <a:noFill/>
                </a:ln>
                <a:solidFill>
                  <a:srgbClr val="1B05BB"/>
                </a:solidFill>
                <a:effectLst/>
                <a:latin typeface="Times New Roman" pitchFamily="18" charset="0"/>
                <a:ea typeface="Calibri" pitchFamily="34" charset="0"/>
                <a:cs typeface="Times New Roman" pitchFamily="18" charset="0"/>
              </a:rPr>
              <a:t>gcron</a:t>
            </a:r>
            <a:r>
              <a:rPr kumimoji="0" lang="ru-RU" sz="2400" b="1" i="0" u="none" strike="noStrike" cap="none" normalizeH="0" baseline="0" dirty="0" smtClean="0">
                <a:ln>
                  <a:noFill/>
                </a:ln>
                <a:solidFill>
                  <a:srgbClr val="1B05BB"/>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rgbClr val="1B05BB"/>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rgbClr val="1B05BB"/>
                </a:solidFill>
                <a:effectLst/>
                <a:latin typeface="Times New Roman" pitchFamily="18" charset="0"/>
                <a:ea typeface="Calibri" pitchFamily="34" charset="0"/>
                <a:cs typeface="Times New Roman" pitchFamily="18" charset="0"/>
              </a:rPr>
              <a:t> старый человек)</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endParaRPr>
          </a:p>
        </p:txBody>
      </p:sp>
      <p:sp>
        <p:nvSpPr>
          <p:cNvPr id="8" name="Прямоугольник 7"/>
          <p:cNvSpPr/>
          <p:nvPr/>
        </p:nvSpPr>
        <p:spPr>
          <a:xfrm>
            <a:off x="1667643" y="1886365"/>
            <a:ext cx="6454380" cy="646331"/>
          </a:xfrm>
          <a:prstGeom prst="rect">
            <a:avLst/>
          </a:prstGeom>
          <a:ln>
            <a:solidFill>
              <a:srgbClr val="C00000"/>
            </a:solidFill>
          </a:ln>
        </p:spPr>
        <p:txBody>
          <a:bodyPr wrap="square">
            <a:spAutoFit/>
          </a:bodyPr>
          <a:lstStyle/>
          <a:p>
            <a:pPr lvl="0" algn="just" eaLnBrk="0" hangingPunct="0"/>
            <a:r>
              <a:rPr lang="ru-RU" b="1" dirty="0" smtClean="0">
                <a:latin typeface="Calibri"/>
                <a:ea typeface="Calibri" pitchFamily="34" charset="0"/>
                <a:cs typeface="Times New Roman" pitchFamily="18" charset="0"/>
              </a:rPr>
              <a:t>•</a:t>
            </a:r>
            <a:r>
              <a:rPr lang="ru-RU" b="1" dirty="0" smtClean="0">
                <a:latin typeface="Times New Roman" pitchFamily="18" charset="0"/>
                <a:ea typeface="Calibri" pitchFamily="34" charset="0"/>
                <a:cs typeface="Times New Roman" pitchFamily="18" charset="0"/>
              </a:rPr>
              <a:t> </a:t>
            </a:r>
            <a:r>
              <a:rPr lang="ru-RU" b="1" i="1" dirty="0" smtClean="0">
                <a:solidFill>
                  <a:srgbClr val="C00000"/>
                </a:solidFill>
                <a:latin typeface="Cambria" pitchFamily="18" charset="0"/>
                <a:ea typeface="Calibri" pitchFamily="34" charset="0"/>
                <a:cs typeface="Times New Roman" pitchFamily="18" charset="0"/>
              </a:rPr>
              <a:t>биологический</a:t>
            </a:r>
            <a:r>
              <a:rPr lang="ru-RU" b="1" dirty="0" smtClean="0">
                <a:solidFill>
                  <a:srgbClr val="C00000"/>
                </a:solidFill>
                <a:latin typeface="Cambria" pitchFamily="18" charset="0"/>
                <a:ea typeface="Calibri" pitchFamily="34" charset="0"/>
                <a:cs typeface="Times New Roman" pitchFamily="18" charset="0"/>
              </a:rPr>
              <a:t> </a:t>
            </a:r>
            <a:r>
              <a:rPr lang="ru-RU" b="1" dirty="0" smtClean="0">
                <a:latin typeface="Cambria" pitchFamily="18" charset="0"/>
                <a:ea typeface="Calibri" pitchFamily="34" charset="0"/>
                <a:cs typeface="Times New Roman" pitchFamily="18" charset="0"/>
              </a:rPr>
              <a:t>—  в этом аспекте геронтологии рассматриваются фундаментальные аспекты старения; </a:t>
            </a:r>
            <a:endParaRPr lang="ru-RU" b="1" dirty="0" smtClean="0">
              <a:latin typeface="Cambria" pitchFamily="18" charset="0"/>
            </a:endParaRPr>
          </a:p>
        </p:txBody>
      </p:sp>
      <p:sp>
        <p:nvSpPr>
          <p:cNvPr id="9" name="Прямоугольник 8"/>
          <p:cNvSpPr/>
          <p:nvPr/>
        </p:nvSpPr>
        <p:spPr>
          <a:xfrm>
            <a:off x="1663311" y="3071084"/>
            <a:ext cx="6458712" cy="1754326"/>
          </a:xfrm>
          <a:prstGeom prst="rect">
            <a:avLst/>
          </a:prstGeom>
          <a:ln>
            <a:solidFill>
              <a:srgbClr val="C00000"/>
            </a:solidFill>
          </a:ln>
        </p:spPr>
        <p:txBody>
          <a:bodyPr wrap="square">
            <a:spAutoFit/>
          </a:bodyPr>
          <a:lstStyle/>
          <a:p>
            <a:pPr lvl="0" algn="just" eaLnBrk="0" hangingPunct="0"/>
            <a:r>
              <a:rPr lang="ru-RU" dirty="0" smtClean="0">
                <a:latin typeface="Calibri"/>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a:t>
            </a:r>
            <a:r>
              <a:rPr lang="ru-RU" b="1" i="1" dirty="0" smtClean="0">
                <a:solidFill>
                  <a:srgbClr val="C00000"/>
                </a:solidFill>
                <a:latin typeface="Cambria" pitchFamily="18" charset="0"/>
                <a:ea typeface="Calibri" pitchFamily="34" charset="0"/>
                <a:cs typeface="Times New Roman" pitchFamily="18" charset="0"/>
              </a:rPr>
              <a:t>клинический </a:t>
            </a:r>
            <a:r>
              <a:rPr lang="ru-RU" b="1" dirty="0" smtClean="0">
                <a:latin typeface="Times New Roman" pitchFamily="18" charset="0"/>
                <a:ea typeface="Calibri" pitchFamily="34" charset="0"/>
                <a:cs typeface="Times New Roman" pitchFamily="18" charset="0"/>
              </a:rPr>
              <a:t>(гериатрия) </a:t>
            </a:r>
            <a:r>
              <a:rPr lang="ru-RU" b="1" dirty="0" smtClean="0">
                <a:latin typeface="Calibri"/>
                <a:ea typeface="Calibri" pitchFamily="34" charset="0"/>
                <a:cs typeface="Times New Roman" pitchFamily="18" charset="0"/>
              </a:rPr>
              <a:t>—</a:t>
            </a:r>
            <a:r>
              <a:rPr lang="ru-RU" b="1" dirty="0" smtClean="0">
                <a:latin typeface="Times New Roman" pitchFamily="18" charset="0"/>
                <a:ea typeface="Calibri" pitchFamily="34" charset="0"/>
                <a:cs typeface="Times New Roman" pitchFamily="18" charset="0"/>
              </a:rPr>
              <a:t>  </a:t>
            </a:r>
            <a:r>
              <a:rPr lang="ru-RU" b="1" dirty="0" smtClean="0">
                <a:latin typeface="Cambria" pitchFamily="18" charset="0"/>
                <a:ea typeface="Calibri" pitchFamily="34" charset="0"/>
                <a:cs typeface="Times New Roman" pitchFamily="18" charset="0"/>
              </a:rPr>
              <a:t>это направление включает изучение болезней «старческого возраста», таких как сердечнососудистые, сосудистые заболевания мозга, злокачественные опухоли, артрит, ревматизм, аутоиммунные болезни, и разработку методов их лечения. </a:t>
            </a:r>
            <a:endParaRPr lang="ru-RU" b="1" dirty="0" smtClean="0">
              <a:latin typeface="Cambria" pitchFamily="18" charset="0"/>
            </a:endParaRPr>
          </a:p>
        </p:txBody>
      </p:sp>
      <p:sp>
        <p:nvSpPr>
          <p:cNvPr id="10" name="Прямоугольник 9"/>
          <p:cNvSpPr/>
          <p:nvPr/>
        </p:nvSpPr>
        <p:spPr>
          <a:xfrm>
            <a:off x="1663311" y="5171632"/>
            <a:ext cx="6458712" cy="923330"/>
          </a:xfrm>
          <a:prstGeom prst="rect">
            <a:avLst/>
          </a:prstGeom>
          <a:ln>
            <a:solidFill>
              <a:srgbClr val="C00000"/>
            </a:solidFill>
          </a:ln>
        </p:spPr>
        <p:txBody>
          <a:bodyPr wrap="square">
            <a:spAutoFit/>
          </a:bodyPr>
          <a:lstStyle/>
          <a:p>
            <a:pPr lvl="0" algn="just" eaLnBrk="0" hangingPunct="0"/>
            <a:r>
              <a:rPr lang="ru-RU" dirty="0" smtClean="0">
                <a:latin typeface="Calibri"/>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a:t>
            </a:r>
            <a:r>
              <a:rPr lang="ru-RU" b="1" i="1" dirty="0" smtClean="0">
                <a:solidFill>
                  <a:srgbClr val="C00000"/>
                </a:solidFill>
                <a:latin typeface="Cambria" pitchFamily="18" charset="0"/>
                <a:ea typeface="Calibri" pitchFamily="34" charset="0"/>
                <a:cs typeface="Times New Roman" pitchFamily="18" charset="0"/>
              </a:rPr>
              <a:t>социально-психологический </a:t>
            </a:r>
            <a:r>
              <a:rPr lang="ru-RU" b="1" dirty="0" smtClean="0">
                <a:latin typeface="Cambria" pitchFamily="18" charset="0"/>
                <a:ea typeface="Calibri" pitchFamily="34" charset="0"/>
                <a:cs typeface="Times New Roman" pitchFamily="18" charset="0"/>
              </a:rPr>
              <a:t>— это направление имеет дело с социальными и психологическими проблемами старых и удалившихся отдел людей.</a:t>
            </a:r>
            <a:endParaRPr lang="ru-RU" b="1" dirty="0" smtClean="0">
              <a:latin typeface="Cambria" pitchFamily="18" charset="0"/>
            </a:endParaRPr>
          </a:p>
        </p:txBody>
      </p:sp>
    </p:spTree>
    <p:extLst>
      <p:ext uri="{BB962C8B-B14F-4D97-AF65-F5344CB8AC3E}">
        <p14:creationId xmlns:p14="http://schemas.microsoft.com/office/powerpoint/2010/main" val="171267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zubnieprotezi.info/wp-content/uploads/2020/02/mycollages-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702" y="4190439"/>
            <a:ext cx="5214372" cy="237017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rotWithShape="1">
          <a:blip r:embed="rId3"/>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40</a:t>
            </a:fld>
            <a:endParaRPr lang="ru-RU"/>
          </a:p>
        </p:txBody>
      </p:sp>
      <p:sp>
        <p:nvSpPr>
          <p:cNvPr id="6" name="Прямоугольник 5"/>
          <p:cNvSpPr/>
          <p:nvPr/>
        </p:nvSpPr>
        <p:spPr>
          <a:xfrm>
            <a:off x="1787843" y="220121"/>
            <a:ext cx="7154090" cy="3970318"/>
          </a:xfrm>
          <a:prstGeom prst="rect">
            <a:avLst/>
          </a:prstGeom>
        </p:spPr>
        <p:txBody>
          <a:bodyPr wrap="square">
            <a:spAutoFit/>
          </a:bodyPr>
          <a:lstStyle/>
          <a:p>
            <a:r>
              <a:rPr lang="ru-RU" dirty="0" smtClean="0">
                <a:latin typeface="Cambria" panose="02040503050406030204" pitchFamily="18" charset="0"/>
                <a:ea typeface="Times New Roman" panose="02020603050405020304" pitchFamily="18" charset="0"/>
                <a:cs typeface="Helvetica" panose="020B0604020202030204" pitchFamily="34" charset="0"/>
              </a:rPr>
              <a:t>Происходящие </a:t>
            </a:r>
            <a:r>
              <a:rPr lang="ru-RU" dirty="0">
                <a:latin typeface="Cambria" panose="02040503050406030204" pitchFamily="18" charset="0"/>
                <a:ea typeface="Times New Roman" panose="02020603050405020304" pitchFamily="18" charset="0"/>
                <a:cs typeface="Helvetica" panose="020B0604020202030204" pitchFamily="34" charset="0"/>
              </a:rPr>
              <a:t>в последнее </a:t>
            </a:r>
            <a:r>
              <a:rPr lang="ru-RU" dirty="0" smtClean="0">
                <a:latin typeface="Cambria" panose="02040503050406030204" pitchFamily="18" charset="0"/>
                <a:ea typeface="Times New Roman" panose="02020603050405020304" pitchFamily="18" charset="0"/>
                <a:cs typeface="Helvetica" panose="020B0604020202030204" pitchFamily="34" charset="0"/>
              </a:rPr>
              <a:t>время </a:t>
            </a:r>
            <a:r>
              <a:rPr lang="ru-RU" dirty="0">
                <a:latin typeface="Cambria" panose="02040503050406030204" pitchFamily="18" charset="0"/>
                <a:ea typeface="Times New Roman" panose="02020603050405020304" pitchFamily="18" charset="0"/>
                <a:cs typeface="Helvetica" panose="020B0604020202030204" pitchFamily="34" charset="0"/>
              </a:rPr>
              <a:t>сдвиги в возрастной структуре общества, демографический прогноз на третье тысячелетие и данные литературы делают </a:t>
            </a:r>
            <a:r>
              <a:rPr lang="ru-RU" b="1" i="1" dirty="0">
                <a:solidFill>
                  <a:srgbClr val="FF0000"/>
                </a:solidFill>
                <a:latin typeface="Cambria" panose="02040503050406030204" pitchFamily="18" charset="0"/>
                <a:ea typeface="Times New Roman" panose="02020603050405020304" pitchFamily="18" charset="0"/>
                <a:cs typeface="Helvetica" panose="020B0604020202030204" pitchFamily="34" charset="0"/>
              </a:rPr>
              <a:t>проблемы </a:t>
            </a:r>
            <a:r>
              <a:rPr lang="ru-RU" b="1" i="1" dirty="0" err="1">
                <a:solidFill>
                  <a:srgbClr val="FF0000"/>
                </a:solidFill>
                <a:latin typeface="Cambria" panose="02040503050406030204" pitchFamily="18" charset="0"/>
                <a:ea typeface="Times New Roman" panose="02020603050405020304" pitchFamily="18" charset="0"/>
                <a:cs typeface="Helvetica" panose="020B0604020202030204" pitchFamily="34" charset="0"/>
              </a:rPr>
              <a:t>геронтостоматологии</a:t>
            </a:r>
            <a:r>
              <a:rPr lang="ru-RU" b="1" i="1" dirty="0">
                <a:solidFill>
                  <a:srgbClr val="FF0000"/>
                </a:solidFill>
                <a:latin typeface="Cambria" panose="02040503050406030204" pitchFamily="18" charset="0"/>
                <a:ea typeface="Times New Roman" panose="02020603050405020304" pitchFamily="18" charset="0"/>
                <a:cs typeface="Helvetica" panose="020B0604020202030204" pitchFamily="34" charset="0"/>
              </a:rPr>
              <a:t> весьма актуальными. </a:t>
            </a:r>
            <a:endParaRPr lang="ru-RU" b="1" i="1" dirty="0" smtClean="0">
              <a:solidFill>
                <a:srgbClr val="FF0000"/>
              </a:solidFill>
              <a:latin typeface="Cambria" panose="02040503050406030204" pitchFamily="18" charset="0"/>
              <a:ea typeface="Times New Roman" panose="02020603050405020304" pitchFamily="18" charset="0"/>
              <a:cs typeface="Helvetica" panose="020B0604020202030204" pitchFamily="34" charset="0"/>
            </a:endParaRPr>
          </a:p>
          <a:p>
            <a:endParaRPr lang="ru-RU" b="1" i="1" dirty="0" smtClean="0">
              <a:solidFill>
                <a:srgbClr val="FF0000"/>
              </a:solidFill>
              <a:latin typeface="Cambria" panose="02040503050406030204" pitchFamily="18" charset="0"/>
              <a:ea typeface="Times New Roman" panose="02020603050405020304" pitchFamily="18" charset="0"/>
              <a:cs typeface="Helvetica" panose="020B0604020202030204" pitchFamily="34" charset="0"/>
            </a:endParaRPr>
          </a:p>
          <a:p>
            <a:pPr algn="ctr"/>
            <a:r>
              <a:rPr lang="ru-RU" i="1" dirty="0" smtClean="0">
                <a:solidFill>
                  <a:srgbClr val="002060"/>
                </a:solidFill>
                <a:latin typeface="Cambria" panose="02040503050406030204" pitchFamily="18" charset="0"/>
                <a:ea typeface="Times New Roman" panose="02020603050405020304" pitchFamily="18" charset="0"/>
                <a:cs typeface="Helvetica" panose="020B0604020202030204" pitchFamily="34" charset="0"/>
              </a:rPr>
              <a:t>Системы </a:t>
            </a:r>
            <a:r>
              <a:rPr lang="ru-RU" i="1" dirty="0">
                <a:solidFill>
                  <a:srgbClr val="002060"/>
                </a:solidFill>
                <a:latin typeface="Cambria" panose="02040503050406030204" pitchFamily="18" charset="0"/>
                <a:ea typeface="Times New Roman" panose="02020603050405020304" pitchFamily="18" charset="0"/>
                <a:cs typeface="Helvetica" panose="020B0604020202030204" pitchFamily="34" charset="0"/>
              </a:rPr>
              <a:t>стоматологической помощи должны ориентироваться на изменяющуюся демографическую ситуацию, необходима выработка стратегии оказания стоматологической помощи пожилой части населения. </a:t>
            </a:r>
            <a:endParaRPr lang="ru-RU" i="1" dirty="0" smtClean="0">
              <a:solidFill>
                <a:srgbClr val="002060"/>
              </a:solidFill>
              <a:latin typeface="Cambria" panose="02040503050406030204" pitchFamily="18" charset="0"/>
              <a:ea typeface="Times New Roman" panose="02020603050405020304" pitchFamily="18" charset="0"/>
              <a:cs typeface="Helvetica" panose="020B0604020202030204" pitchFamily="34" charset="0"/>
            </a:endParaRPr>
          </a:p>
          <a:p>
            <a:pPr algn="ctr"/>
            <a:endParaRPr lang="ru-RU" dirty="0">
              <a:latin typeface="Cambria" panose="02040503050406030204" pitchFamily="18" charset="0"/>
              <a:ea typeface="Times New Roman" panose="02020603050405020304" pitchFamily="18" charset="0"/>
              <a:cs typeface="Helvetica" panose="020B0604020202030204" pitchFamily="34" charset="0"/>
            </a:endParaRPr>
          </a:p>
          <a:p>
            <a:r>
              <a:rPr lang="ru-RU" dirty="0" smtClean="0">
                <a:latin typeface="Cambria" panose="02040503050406030204" pitchFamily="18" charset="0"/>
                <a:ea typeface="Times New Roman" panose="02020603050405020304" pitchFamily="18" charset="0"/>
                <a:cs typeface="Helvetica" panose="020B0604020202030204" pitchFamily="34" charset="0"/>
              </a:rPr>
              <a:t>    Это</a:t>
            </a:r>
            <a:r>
              <a:rPr lang="ru-RU" dirty="0">
                <a:latin typeface="Cambria" panose="02040503050406030204" pitchFamily="18" charset="0"/>
                <a:ea typeface="Times New Roman" panose="02020603050405020304" pitchFamily="18" charset="0"/>
                <a:cs typeface="Helvetica" panose="020B0604020202030204" pitchFamily="34" charset="0"/>
              </a:rPr>
              <a:t>, в свою очередь, требует точных знаний о распространенности и тяжести основных заболеваний полости рта, учитывающих многообразие социальных и возрастных проблем, и их дальнейшего углубленного изучения.</a:t>
            </a:r>
            <a:endParaRPr lang="ru-RU" dirty="0"/>
          </a:p>
        </p:txBody>
      </p:sp>
    </p:spTree>
    <p:extLst>
      <p:ext uri="{BB962C8B-B14F-4D97-AF65-F5344CB8AC3E}">
        <p14:creationId xmlns:p14="http://schemas.microsoft.com/office/powerpoint/2010/main" val="25215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41</a:t>
            </a:fld>
            <a:endParaRPr lang="ru-RU"/>
          </a:p>
        </p:txBody>
      </p:sp>
      <p:sp>
        <p:nvSpPr>
          <p:cNvPr id="6" name="Заголовок 1"/>
          <p:cNvSpPr txBox="1">
            <a:spLocks/>
          </p:cNvSpPr>
          <p:nvPr/>
        </p:nvSpPr>
        <p:spPr>
          <a:xfrm>
            <a:off x="1617784" y="3669471"/>
            <a:ext cx="7276619" cy="268688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2800" b="1" dirty="0" smtClean="0">
                <a:solidFill>
                  <a:srgbClr val="C00000"/>
                </a:solidFill>
                <a:latin typeface="Cambria" panose="02040503050406030204" pitchFamily="18" charset="0"/>
                <a:ea typeface="Cambria" panose="02040503050406030204" pitchFamily="18" charset="0"/>
              </a:rPr>
              <a:t>Формирование консервативного образа мышления и преимущественно негативной реакции на изменение внешних условий представляет собой психосоциальный аспект наступления старости! </a:t>
            </a:r>
            <a:endParaRPr lang="ru-RU" sz="2800" b="1" dirty="0">
              <a:solidFill>
                <a:srgbClr val="C00000"/>
              </a:solidFill>
              <a:latin typeface="Cambria" panose="02040503050406030204" pitchFamily="18" charset="0"/>
              <a:ea typeface="Cambria" panose="02040503050406030204" pitchFamily="18" charset="0"/>
            </a:endParaRPr>
          </a:p>
        </p:txBody>
      </p:sp>
      <p:pic>
        <p:nvPicPr>
          <p:cNvPr id="8" name="Рисунок 7" descr="http://im0-tub-ru.yandex.net/i?id=19421448-13-72&amp;n=21"/>
          <p:cNvPicPr/>
          <p:nvPr/>
        </p:nvPicPr>
        <p:blipFill>
          <a:blip r:embed="rId4" cstate="print"/>
          <a:srcRect/>
          <a:stretch>
            <a:fillRect/>
          </a:stretch>
        </p:blipFill>
        <p:spPr bwMode="auto">
          <a:xfrm>
            <a:off x="3034509" y="300877"/>
            <a:ext cx="3797114" cy="2838108"/>
          </a:xfrm>
          <a:prstGeom prst="rect">
            <a:avLst/>
          </a:prstGeom>
          <a:noFill/>
          <a:ln w="9525">
            <a:noFill/>
            <a:miter lim="800000"/>
            <a:headEnd/>
            <a:tailEnd/>
          </a:ln>
        </p:spPr>
      </p:pic>
    </p:spTree>
    <p:extLst>
      <p:ext uri="{BB962C8B-B14F-4D97-AF65-F5344CB8AC3E}">
        <p14:creationId xmlns:p14="http://schemas.microsoft.com/office/powerpoint/2010/main" val="126268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sp>
        <p:nvSpPr>
          <p:cNvPr id="8" name="Rectangle 3"/>
          <p:cNvSpPr>
            <a:spLocks noChangeArrowheads="1"/>
          </p:cNvSpPr>
          <p:nvPr/>
        </p:nvSpPr>
        <p:spPr bwMode="auto">
          <a:xfrm>
            <a:off x="2195736" y="150577"/>
            <a:ext cx="7142756" cy="1323439"/>
          </a:xfrm>
          <a:prstGeom prst="rect">
            <a:avLst/>
          </a:prstGeom>
          <a:noFill/>
          <a:ln w="9525">
            <a:noFill/>
            <a:miter lim="800000"/>
            <a:headEnd/>
            <a:tailEnd/>
          </a:ln>
        </p:spPr>
        <p:txBody>
          <a:bodyPr wrap="square" anchor="ctr">
            <a:spAutoFit/>
          </a:bodyPr>
          <a:lstStyle/>
          <a:p>
            <a:pPr algn="ctr"/>
            <a:r>
              <a:rPr lang="ru-RU" sz="1600" b="1" dirty="0" smtClean="0">
                <a:latin typeface="Cambria" panose="02040503050406030204" pitchFamily="18" charset="0"/>
                <a:cs typeface="Times New Roman" pitchFamily="18" charset="0"/>
              </a:rPr>
              <a:t>ФЕДЕРАЛЬНОЕ ГОСУДАРСТВЕННОЕ БЮДЖЕТНОЕ </a:t>
            </a:r>
          </a:p>
          <a:p>
            <a:pPr algn="ctr"/>
            <a:r>
              <a:rPr lang="ru-RU" sz="1600" b="1" dirty="0" smtClean="0">
                <a:latin typeface="Cambria" panose="02040503050406030204" pitchFamily="18" charset="0"/>
                <a:cs typeface="Times New Roman" pitchFamily="18" charset="0"/>
              </a:rPr>
              <a:t>ОБРАЗОВАТЕЛЬНОЕ </a:t>
            </a:r>
            <a:r>
              <a:rPr lang="ru-RU" sz="1600" b="1" dirty="0">
                <a:latin typeface="Cambria" panose="02040503050406030204" pitchFamily="18" charset="0"/>
                <a:cs typeface="Times New Roman" pitchFamily="18" charset="0"/>
              </a:rPr>
              <a:t>УЧРЕЖДЕНИЕ  </a:t>
            </a:r>
            <a:r>
              <a:rPr lang="ru-RU" sz="1600" b="1" dirty="0" smtClean="0">
                <a:latin typeface="Cambria" panose="02040503050406030204" pitchFamily="18" charset="0"/>
                <a:cs typeface="Times New Roman" pitchFamily="18" charset="0"/>
              </a:rPr>
              <a:t/>
            </a:r>
            <a:br>
              <a:rPr lang="ru-RU" sz="1600" b="1" dirty="0" smtClean="0">
                <a:latin typeface="Cambria" panose="02040503050406030204" pitchFamily="18" charset="0"/>
                <a:cs typeface="Times New Roman" pitchFamily="18" charset="0"/>
              </a:rPr>
            </a:br>
            <a:r>
              <a:rPr lang="ru-RU" sz="1600" b="1" dirty="0" smtClean="0">
                <a:latin typeface="Cambria" panose="02040503050406030204" pitchFamily="18" charset="0"/>
                <a:cs typeface="Times New Roman" pitchFamily="18" charset="0"/>
              </a:rPr>
              <a:t>ВЫСШЕГО ОБРАЗОВАНИЯ</a:t>
            </a:r>
            <a:endParaRPr lang="ru-RU" sz="1600" b="1" dirty="0">
              <a:latin typeface="Cambria" panose="02040503050406030204" pitchFamily="18" charset="0"/>
            </a:endParaRPr>
          </a:p>
          <a:p>
            <a:pPr algn="ctr" eaLnBrk="0" hangingPunct="0"/>
            <a:r>
              <a:rPr lang="ru-RU" sz="16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600" b="1" dirty="0" smtClean="0">
                <a:solidFill>
                  <a:srgbClr val="C00000"/>
                </a:solidFill>
                <a:latin typeface="Cambria" panose="02040503050406030204" pitchFamily="18" charset="0"/>
                <a:cs typeface="Times New Roman" pitchFamily="18" charset="0"/>
              </a:rPr>
              <a:t>УНИВЕРСИТЕТ</a:t>
            </a:r>
            <a:endParaRPr lang="ru-RU" sz="1600" b="1" dirty="0">
              <a:solidFill>
                <a:srgbClr val="C00000"/>
              </a:solidFill>
              <a:latin typeface="Cambria" panose="02040503050406030204" pitchFamily="18" charset="0"/>
            </a:endParaRPr>
          </a:p>
          <a:p>
            <a:pPr algn="ctr" eaLnBrk="0" hangingPunct="0"/>
            <a:r>
              <a:rPr lang="ru-RU" sz="1600" b="1" dirty="0">
                <a:latin typeface="Cambria" panose="02040503050406030204" pitchFamily="18" charset="0"/>
                <a:cs typeface="Times New Roman" pitchFamily="18" charset="0"/>
              </a:rPr>
              <a:t>МИНИСТЕРСТВА ЗДРАВООХРАНЕНИЯ </a:t>
            </a:r>
            <a:r>
              <a:rPr lang="ru-RU" sz="1600" b="1" dirty="0" smtClean="0">
                <a:latin typeface="Cambria" panose="02040503050406030204" pitchFamily="18" charset="0"/>
                <a:cs typeface="Times New Roman" pitchFamily="18" charset="0"/>
              </a:rPr>
              <a:t>РОССИЙСКОЙ ФЕДЕРАЦИИ</a:t>
            </a:r>
            <a:endParaRPr lang="ru-RU" sz="16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150319"/>
            <a:ext cx="1999515" cy="1454676"/>
          </a:xfrm>
          <a:prstGeom prst="rect">
            <a:avLst/>
          </a:prstGeom>
        </p:spPr>
      </p:pic>
    </p:spTree>
    <p:extLst>
      <p:ext uri="{BB962C8B-B14F-4D97-AF65-F5344CB8AC3E}">
        <p14:creationId xmlns:p14="http://schemas.microsoft.com/office/powerpoint/2010/main" val="12076408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5</a:t>
            </a:fld>
            <a:endParaRPr lang="ru-RU"/>
          </a:p>
        </p:txBody>
      </p:sp>
      <p:sp>
        <p:nvSpPr>
          <p:cNvPr id="6" name="Содержимое 2"/>
          <p:cNvSpPr txBox="1">
            <a:spLocks/>
          </p:cNvSpPr>
          <p:nvPr/>
        </p:nvSpPr>
        <p:spPr>
          <a:xfrm>
            <a:off x="1825914" y="422030"/>
            <a:ext cx="6878472" cy="556553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Clr>
                <a:srgbClr val="C00000"/>
              </a:buClr>
              <a:buFont typeface="Arial" panose="020B0604020202020204" pitchFamily="34" charset="0"/>
              <a:buNone/>
            </a:pPr>
            <a:r>
              <a:rPr lang="ru-RU" sz="2400" b="1" dirty="0" smtClean="0">
                <a:solidFill>
                  <a:srgbClr val="C00000"/>
                </a:solidFill>
                <a:latin typeface="Cambria" panose="02040503050406030204" pitchFamily="18" charset="0"/>
                <a:ea typeface="Cambria" panose="02040503050406030204" pitchFamily="18" charset="0"/>
              </a:rPr>
              <a:t>Причины, по которым лица пожилого и старческого возраста отказываются от стоматологической помощи: </a:t>
            </a:r>
          </a:p>
          <a:p>
            <a:pPr marL="0" indent="0" algn="ctr" fontAlgn="auto">
              <a:spcAft>
                <a:spcPts val="0"/>
              </a:spcAft>
              <a:buClr>
                <a:srgbClr val="C00000"/>
              </a:buClr>
              <a:buFont typeface="Arial" panose="020B0604020202020204" pitchFamily="34" charset="0"/>
              <a:buNone/>
            </a:pPr>
            <a:endParaRPr lang="ru-RU" sz="2400" b="1" dirty="0" smtClean="0">
              <a:solidFill>
                <a:srgbClr val="C00000"/>
              </a:solidFill>
              <a:latin typeface="Cambria" panose="02040503050406030204" pitchFamily="18" charset="0"/>
              <a:ea typeface="Cambria" panose="02040503050406030204" pitchFamily="18" charset="0"/>
            </a:endParaRP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боязнь боли при врачебных процедурах;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посещение стоматолога откладывается до момента острой необходимости;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безразличие к себе, своему здоровью;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недоверие к проводимому лечению;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плохое состояние здоровья, трудность в передвижении;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отдаленность стоматологической клиники от места проживания и неудобства, связанные с поездкой в общественном транспорте; </a:t>
            </a:r>
          </a:p>
          <a:p>
            <a:pPr fontAlgn="auto">
              <a:spcAft>
                <a:spcPts val="0"/>
              </a:spcAft>
              <a:buClr>
                <a:srgbClr val="C00000"/>
              </a:buClr>
              <a:buFont typeface="Wingdings" pitchFamily="2" charset="2"/>
              <a:buChar char="ü"/>
            </a:pPr>
            <a:r>
              <a:rPr lang="ru-RU" sz="2000" b="1" dirty="0" smtClean="0">
                <a:latin typeface="Cambria" panose="02040503050406030204" pitchFamily="18" charset="0"/>
                <a:ea typeface="Cambria" panose="02040503050406030204" pitchFamily="18" charset="0"/>
              </a:rPr>
              <a:t>плохое самочувствие и непродолжительность (по мнению пациентов) оставшегося срока жизни.</a:t>
            </a:r>
          </a:p>
          <a:p>
            <a:pPr fontAlgn="auto">
              <a:spcAft>
                <a:spcPts val="0"/>
              </a:spcAft>
            </a:pP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03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sp>
        <p:nvSpPr>
          <p:cNvPr id="6" name="Rectangle 2"/>
          <p:cNvSpPr txBox="1">
            <a:spLocks noChangeArrowheads="1"/>
          </p:cNvSpPr>
          <p:nvPr/>
        </p:nvSpPr>
        <p:spPr>
          <a:xfrm>
            <a:off x="1643332" y="274638"/>
            <a:ext cx="7376843"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p>
        </p:txBody>
      </p:sp>
      <p:sp>
        <p:nvSpPr>
          <p:cNvPr id="8" name="Rectangle 3"/>
          <p:cNvSpPr txBox="1">
            <a:spLocks noChangeArrowheads="1"/>
          </p:cNvSpPr>
          <p:nvPr/>
        </p:nvSpPr>
        <p:spPr>
          <a:xfrm>
            <a:off x="4331918" y="1417638"/>
            <a:ext cx="4688257" cy="4525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000" b="1" dirty="0" smtClean="0">
                <a:latin typeface="Cambria" panose="02040503050406030204" pitchFamily="18" charset="0"/>
                <a:ea typeface="Cambria" panose="02040503050406030204" pitchFamily="18" charset="0"/>
              </a:rPr>
              <a:t>В </a:t>
            </a:r>
            <a:r>
              <a:rPr lang="en-US" sz="2000" b="1" dirty="0" err="1" smtClean="0">
                <a:latin typeface="Cambria" panose="02040503050406030204" pitchFamily="18" charset="0"/>
                <a:ea typeface="Cambria" panose="02040503050406030204" pitchFamily="18" charset="0"/>
              </a:rPr>
              <a:t>норме</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эмаль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имеет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белый</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цвет</a:t>
            </a:r>
            <a:r>
              <a:rPr lang="en-US" sz="2000" b="1" dirty="0" smtClean="0">
                <a:latin typeface="Cambria" panose="02040503050406030204" pitchFamily="18" charset="0"/>
                <a:ea typeface="Cambria" panose="02040503050406030204" pitchFamily="18" charset="0"/>
              </a:rPr>
              <a:t> с </a:t>
            </a:r>
            <a:r>
              <a:rPr lang="en-US" sz="2000" b="1" dirty="0" err="1" smtClean="0">
                <a:latin typeface="Cambria" panose="02040503050406030204" pitchFamily="18" charset="0"/>
                <a:ea typeface="Cambria" panose="02040503050406030204" pitchFamily="18" charset="0"/>
              </a:rPr>
              <a:t>синеватым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или</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желтоватым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оттенком</a:t>
            </a:r>
            <a:r>
              <a:rPr lang="en-US" sz="2000" b="1" dirty="0" smtClean="0">
                <a:latin typeface="Cambria" panose="02040503050406030204" pitchFamily="18" charset="0"/>
                <a:ea typeface="Cambria" panose="02040503050406030204" pitchFamily="18" charset="0"/>
              </a:rPr>
              <a:t> и </a:t>
            </a:r>
            <a:r>
              <a:rPr lang="en-US" sz="2000" b="1" dirty="0" err="1" smtClean="0">
                <a:latin typeface="Cambria" panose="02040503050406030204" pitchFamily="18" charset="0"/>
                <a:ea typeface="Cambria" panose="02040503050406030204" pitchFamily="18" charset="0"/>
              </a:rPr>
              <a:t>блестящую</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поверхность</a:t>
            </a:r>
            <a:r>
              <a:rPr lang="en-US" sz="2000" b="1" dirty="0" smtClean="0">
                <a:latin typeface="Cambria" panose="02040503050406030204" pitchFamily="18" charset="0"/>
                <a:ea typeface="Cambria" panose="02040503050406030204" pitchFamily="18" charset="0"/>
              </a:rPr>
              <a:t>.</a:t>
            </a:r>
            <a:endParaRPr lang="ru-RU" sz="2000" dirty="0" smtClean="0">
              <a:latin typeface="Cambria" panose="02040503050406030204" pitchFamily="18" charset="0"/>
              <a:ea typeface="Cambria" panose="02040503050406030204" pitchFamily="18" charset="0"/>
            </a:endParaRPr>
          </a:p>
          <a:p>
            <a:pPr fontAlgn="auto">
              <a:spcAft>
                <a:spcPts val="0"/>
              </a:spcAft>
            </a:pPr>
            <a:endParaRPr lang="ru-RU" sz="2000" dirty="0" smtClean="0">
              <a:latin typeface="Cambria" panose="02040503050406030204" pitchFamily="18" charset="0"/>
              <a:ea typeface="Cambria" panose="02040503050406030204" pitchFamily="18" charset="0"/>
            </a:endParaRPr>
          </a:p>
          <a:p>
            <a:pPr fontAlgn="auto">
              <a:spcAft>
                <a:spcPts val="0"/>
              </a:spcAft>
            </a:pPr>
            <a:endParaRPr lang="ru-RU" sz="2000" dirty="0" smtClean="0">
              <a:latin typeface="Cambria" panose="02040503050406030204" pitchFamily="18" charset="0"/>
              <a:ea typeface="Cambria" panose="02040503050406030204" pitchFamily="18" charset="0"/>
            </a:endParaRPr>
          </a:p>
          <a:p>
            <a:pPr fontAlgn="auto">
              <a:spcAft>
                <a:spcPts val="0"/>
              </a:spcAft>
            </a:pPr>
            <a:r>
              <a:rPr lang="en-US" sz="2000" b="1" dirty="0" smtClean="0">
                <a:latin typeface="Cambria" panose="02040503050406030204" pitchFamily="18" charset="0"/>
                <a:ea typeface="Cambria" panose="02040503050406030204" pitchFamily="18" charset="0"/>
              </a:rPr>
              <a:t>С </a:t>
            </a:r>
            <a:r>
              <a:rPr lang="en-US" sz="2000" b="1" dirty="0" err="1" smtClean="0">
                <a:latin typeface="Cambria" panose="02040503050406030204" pitchFamily="18" charset="0"/>
                <a:ea typeface="Cambria" panose="02040503050406030204" pitchFamily="18" charset="0"/>
              </a:rPr>
              <a:t>возрастом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она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становится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желто-коричневой</a:t>
            </a:r>
            <a:r>
              <a:rPr lang="en-US" sz="2000" b="1" dirty="0" smtClean="0">
                <a:latin typeface="Cambria" panose="02040503050406030204" pitchFamily="18" charset="0"/>
                <a:ea typeface="Cambria" panose="02040503050406030204" pitchFamily="18" charset="0"/>
              </a:rPr>
              <a:t>.</a:t>
            </a:r>
            <a:endParaRPr lang="ru-RU" sz="2000" dirty="0" smtClean="0">
              <a:latin typeface="Cambria" panose="02040503050406030204" pitchFamily="18" charset="0"/>
              <a:ea typeface="Cambria" panose="02040503050406030204" pitchFamily="18" charset="0"/>
            </a:endParaRPr>
          </a:p>
          <a:p>
            <a:pPr fontAlgn="auto">
              <a:spcAft>
                <a:spcPts val="0"/>
              </a:spcAft>
            </a:pPr>
            <a:r>
              <a:rPr lang="ru-RU" sz="2000" dirty="0" smtClean="0">
                <a:solidFill>
                  <a:srgbClr val="1B05BB"/>
                </a:solidFill>
                <a:latin typeface="Cambria" panose="02040503050406030204" pitchFamily="18" charset="0"/>
                <a:ea typeface="Cambria" panose="02040503050406030204" pitchFamily="18" charset="0"/>
              </a:rPr>
              <a:t>Потемнение зубов объясняют образованием значительного количества вторичного дентина, ретракцией и изменением пульпы. Пожелтение зубов связано с отложением </a:t>
            </a:r>
            <a:r>
              <a:rPr lang="ru-RU" sz="2000" dirty="0" err="1" smtClean="0">
                <a:solidFill>
                  <a:srgbClr val="1B05BB"/>
                </a:solidFill>
                <a:latin typeface="Cambria" panose="02040503050406030204" pitchFamily="18" charset="0"/>
                <a:ea typeface="Cambria" panose="02040503050406030204" pitchFamily="18" charset="0"/>
              </a:rPr>
              <a:t>липохромов</a:t>
            </a:r>
            <a:r>
              <a:rPr lang="ru-RU" sz="2000" dirty="0" smtClean="0">
                <a:solidFill>
                  <a:srgbClr val="1B05BB"/>
                </a:solidFill>
                <a:latin typeface="Cambria" panose="02040503050406030204" pitchFamily="18" charset="0"/>
                <a:ea typeface="Cambria" panose="02040503050406030204" pitchFamily="18" charset="0"/>
              </a:rPr>
              <a:t> </a:t>
            </a:r>
            <a:br>
              <a:rPr lang="ru-RU" sz="2000" dirty="0" smtClean="0">
                <a:solidFill>
                  <a:srgbClr val="1B05BB"/>
                </a:solidFill>
                <a:latin typeface="Cambria" panose="02040503050406030204" pitchFamily="18" charset="0"/>
                <a:ea typeface="Cambria" panose="02040503050406030204" pitchFamily="18" charset="0"/>
              </a:rPr>
            </a:br>
            <a:r>
              <a:rPr lang="ru-RU" sz="2000" dirty="0" smtClean="0">
                <a:solidFill>
                  <a:srgbClr val="1B05BB"/>
                </a:solidFill>
                <a:latin typeface="Cambria" panose="02040503050406030204" pitchFamily="18" charset="0"/>
                <a:ea typeface="Cambria" panose="02040503050406030204" pitchFamily="18" charset="0"/>
              </a:rPr>
              <a:t>(И. В. </a:t>
            </a:r>
            <a:r>
              <a:rPr lang="ru-RU" sz="2000" dirty="0" err="1" smtClean="0">
                <a:solidFill>
                  <a:srgbClr val="1B05BB"/>
                </a:solidFill>
                <a:latin typeface="Cambria" panose="02040503050406030204" pitchFamily="18" charset="0"/>
                <a:ea typeface="Cambria" panose="02040503050406030204" pitchFamily="18" charset="0"/>
              </a:rPr>
              <a:t>Давыдовский</a:t>
            </a:r>
            <a:r>
              <a:rPr lang="ru-RU" sz="2000" dirty="0" smtClean="0">
                <a:solidFill>
                  <a:srgbClr val="1B05BB"/>
                </a:solidFill>
                <a:latin typeface="Cambria" panose="02040503050406030204" pitchFamily="18" charset="0"/>
                <a:ea typeface="Cambria" panose="02040503050406030204" pitchFamily="18" charset="0"/>
              </a:rPr>
              <a:t>).</a:t>
            </a:r>
          </a:p>
          <a:p>
            <a:pPr fontAlgn="auto">
              <a:spcAft>
                <a:spcPts val="0"/>
              </a:spcAft>
            </a:pPr>
            <a:endParaRPr lang="ru-RU" sz="2000" dirty="0" smtClean="0">
              <a:latin typeface="Cambria" panose="02040503050406030204" pitchFamily="18" charset="0"/>
              <a:ea typeface="Cambria" panose="02040503050406030204" pitchFamily="18" charset="0"/>
            </a:endParaRPr>
          </a:p>
        </p:txBody>
      </p:sp>
      <p:pic>
        <p:nvPicPr>
          <p:cNvPr id="9" name="Рисунок 8" descr="http://im2-tub-ru.yandex.net/i?id=121487347-12-72&amp;n=21"/>
          <p:cNvPicPr/>
          <p:nvPr/>
        </p:nvPicPr>
        <p:blipFill>
          <a:blip r:embed="rId4" cstate="print"/>
          <a:srcRect/>
          <a:stretch>
            <a:fillRect/>
          </a:stretch>
        </p:blipFill>
        <p:spPr bwMode="auto">
          <a:xfrm>
            <a:off x="1616955" y="1408254"/>
            <a:ext cx="2770407" cy="1827311"/>
          </a:xfrm>
          <a:prstGeom prst="rect">
            <a:avLst/>
          </a:prstGeom>
          <a:noFill/>
          <a:ln w="9525">
            <a:noFill/>
            <a:miter lim="800000"/>
            <a:headEnd/>
            <a:tailEnd/>
          </a:ln>
        </p:spPr>
      </p:pic>
      <p:pic>
        <p:nvPicPr>
          <p:cNvPr id="10" name="Рисунок 9" descr="http://im8-tub-ru.yandex.net/i?id=433237937-30-72&amp;n=21"/>
          <p:cNvPicPr/>
          <p:nvPr/>
        </p:nvPicPr>
        <p:blipFill>
          <a:blip r:embed="rId5" cstate="print"/>
          <a:srcRect/>
          <a:stretch>
            <a:fillRect/>
          </a:stretch>
        </p:blipFill>
        <p:spPr bwMode="auto">
          <a:xfrm>
            <a:off x="1643332" y="3789483"/>
            <a:ext cx="2770406" cy="2074986"/>
          </a:xfrm>
          <a:prstGeom prst="rect">
            <a:avLst/>
          </a:prstGeom>
          <a:noFill/>
          <a:ln w="9525">
            <a:noFill/>
            <a:miter lim="800000"/>
            <a:headEnd/>
            <a:tailEnd/>
          </a:ln>
        </p:spPr>
      </p:pic>
    </p:spTree>
    <p:extLst>
      <p:ext uri="{BB962C8B-B14F-4D97-AF65-F5344CB8AC3E}">
        <p14:creationId xmlns:p14="http://schemas.microsoft.com/office/powerpoint/2010/main" val="3824129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8" name="Rectangle 5"/>
          <p:cNvSpPr txBox="1">
            <a:spLocks noChangeArrowheads="1"/>
          </p:cNvSpPr>
          <p:nvPr/>
        </p:nvSpPr>
        <p:spPr>
          <a:xfrm>
            <a:off x="4478389" y="1669473"/>
            <a:ext cx="4485502" cy="39554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ru-RU" sz="2000" b="1" dirty="0" smtClean="0">
                <a:latin typeface="Cambria" panose="02040503050406030204" pitchFamily="18" charset="0"/>
                <a:ea typeface="Cambria" panose="02040503050406030204" pitchFamily="18" charset="0"/>
              </a:rPr>
              <a:t>С возрастом толщина </a:t>
            </a:r>
            <a:r>
              <a:rPr lang="ru-RU" sz="2000" b="1" dirty="0" err="1" smtClean="0">
                <a:latin typeface="Cambria" panose="02040503050406030204" pitchFamily="18" charset="0"/>
                <a:ea typeface="Cambria" panose="02040503050406030204" pitchFamily="18" charset="0"/>
              </a:rPr>
              <a:t>окклюзионных</a:t>
            </a:r>
            <a:r>
              <a:rPr lang="ru-RU" sz="2000" b="1" dirty="0" smtClean="0">
                <a:latin typeface="Cambria" panose="02040503050406030204" pitchFamily="18" charset="0"/>
                <a:ea typeface="Cambria" panose="02040503050406030204" pitchFamily="18" charset="0"/>
              </a:rPr>
              <a:t> стенок полости зубов в области </a:t>
            </a:r>
            <a:r>
              <a:rPr lang="ru-RU" sz="2000" b="1" dirty="0" err="1" smtClean="0">
                <a:latin typeface="Cambria" panose="02040503050406030204" pitchFamily="18" charset="0"/>
                <a:ea typeface="Cambria" panose="02040503050406030204" pitchFamily="18" charset="0"/>
              </a:rPr>
              <a:t>фиссур</a:t>
            </a:r>
            <a:r>
              <a:rPr lang="ru-RU" sz="2000" b="1" dirty="0" smtClean="0">
                <a:latin typeface="Cambria" panose="02040503050406030204" pitchFamily="18" charset="0"/>
                <a:ea typeface="Cambria" panose="02040503050406030204" pitchFamily="18" charset="0"/>
              </a:rPr>
              <a:t> увеличивается, а в области большинства бугров уменьшается. </a:t>
            </a:r>
          </a:p>
          <a:p>
            <a:pPr fontAlgn="auto">
              <a:spcAft>
                <a:spcPts val="0"/>
              </a:spcAft>
            </a:pPr>
            <a:endParaRPr lang="ru-RU" sz="2000" b="1" dirty="0" smtClean="0">
              <a:latin typeface="Cambria" panose="02040503050406030204" pitchFamily="18" charset="0"/>
              <a:ea typeface="Cambria" panose="02040503050406030204" pitchFamily="18" charset="0"/>
            </a:endParaRPr>
          </a:p>
          <a:p>
            <a:pPr fontAlgn="auto">
              <a:spcAft>
                <a:spcPts val="0"/>
              </a:spcAft>
            </a:pPr>
            <a:r>
              <a:rPr lang="ru-RU" sz="2000" b="1" dirty="0" smtClean="0">
                <a:latin typeface="Cambria" panose="02040503050406030204" pitchFamily="18" charset="0"/>
                <a:ea typeface="Cambria" panose="02040503050406030204" pitchFamily="18" charset="0"/>
              </a:rPr>
              <a:t>Признаками возрастных изменений эмали являются трещины на губных поверхностях фронтальных зубов, а также атрофия </a:t>
            </a:r>
            <a:r>
              <a:rPr lang="ru-RU" sz="2000" b="1" dirty="0" err="1" smtClean="0">
                <a:latin typeface="Cambria" panose="02040503050406030204" pitchFamily="18" charset="0"/>
                <a:ea typeface="Cambria" panose="02040503050406030204" pitchFamily="18" charset="0"/>
              </a:rPr>
              <a:t>амелобластов</a:t>
            </a:r>
            <a:r>
              <a:rPr lang="ru-RU" sz="2000" b="1" dirty="0" smtClean="0">
                <a:latin typeface="Cambria" panose="02040503050406030204" pitchFamily="18" charset="0"/>
                <a:ea typeface="Cambria" panose="02040503050406030204" pitchFamily="18" charset="0"/>
              </a:rPr>
              <a:t>, вследствие которой эмаль перестает реагировать на процессы, происходящие в организме. </a:t>
            </a:r>
          </a:p>
          <a:p>
            <a:pPr fontAlgn="auto">
              <a:spcAft>
                <a:spcPts val="0"/>
              </a:spcAft>
            </a:pPr>
            <a:endParaRPr lang="ru-RU" sz="2000" b="1" dirty="0" smtClean="0">
              <a:latin typeface="Cambria" panose="02040503050406030204" pitchFamily="18" charset="0"/>
              <a:ea typeface="Cambria" panose="02040503050406030204" pitchFamily="18" charset="0"/>
            </a:endParaRPr>
          </a:p>
        </p:txBody>
      </p:sp>
      <p:grpSp>
        <p:nvGrpSpPr>
          <p:cNvPr id="4" name="Группа 3"/>
          <p:cNvGrpSpPr/>
          <p:nvPr/>
        </p:nvGrpSpPr>
        <p:grpSpPr>
          <a:xfrm>
            <a:off x="1475656" y="1485165"/>
            <a:ext cx="3096344" cy="2052859"/>
            <a:chOff x="845127" y="1649730"/>
            <a:chExt cx="2618509" cy="1606088"/>
          </a:xfrm>
        </p:grpSpPr>
        <p:pic>
          <p:nvPicPr>
            <p:cNvPr id="9" name="Рисунок 8" descr="http://im4-tub-ru.yandex.net/i?id=139134845-17-72&amp;n=21"/>
            <p:cNvPicPr/>
            <p:nvPr/>
          </p:nvPicPr>
          <p:blipFill>
            <a:blip r:embed="rId4" cstate="print"/>
            <a:srcRect/>
            <a:stretch>
              <a:fillRect/>
            </a:stretch>
          </p:blipFill>
          <p:spPr bwMode="auto">
            <a:xfrm>
              <a:off x="845127" y="1649730"/>
              <a:ext cx="2618509" cy="1606088"/>
            </a:xfrm>
            <a:prstGeom prst="rect">
              <a:avLst/>
            </a:prstGeom>
            <a:noFill/>
            <a:ln w="9525">
              <a:noFill/>
              <a:miter lim="800000"/>
              <a:headEnd/>
              <a:tailEnd/>
            </a:ln>
          </p:spPr>
        </p:pic>
        <p:cxnSp>
          <p:nvCxnSpPr>
            <p:cNvPr id="10" name="Прямая со стрелкой 9"/>
            <p:cNvCxnSpPr/>
            <p:nvPr/>
          </p:nvCxnSpPr>
          <p:spPr>
            <a:xfrm>
              <a:off x="1399309" y="1787236"/>
              <a:ext cx="346364" cy="554182"/>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2479963" y="1759527"/>
              <a:ext cx="304801" cy="678874"/>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Группа 1"/>
          <p:cNvGrpSpPr/>
          <p:nvPr/>
        </p:nvGrpSpPr>
        <p:grpSpPr>
          <a:xfrm>
            <a:off x="1572491" y="3881693"/>
            <a:ext cx="2905898" cy="2112130"/>
            <a:chOff x="1475656" y="3896858"/>
            <a:chExt cx="2162175" cy="1428750"/>
          </a:xfrm>
        </p:grpSpPr>
        <p:pic>
          <p:nvPicPr>
            <p:cNvPr id="12" name="Picture 5" descr="http://im4-tub-ru.yandex.net/i?id=45600728-27-72&amp;n=21"/>
            <p:cNvPicPr>
              <a:picLocks noChangeAspect="1" noChangeArrowheads="1"/>
            </p:cNvPicPr>
            <p:nvPr/>
          </p:nvPicPr>
          <p:blipFill>
            <a:blip r:embed="rId5" cstate="print"/>
            <a:srcRect/>
            <a:stretch>
              <a:fillRect/>
            </a:stretch>
          </p:blipFill>
          <p:spPr bwMode="auto">
            <a:xfrm>
              <a:off x="1475656" y="3896858"/>
              <a:ext cx="2162175" cy="1428750"/>
            </a:xfrm>
            <a:prstGeom prst="rect">
              <a:avLst/>
            </a:prstGeom>
            <a:noFill/>
          </p:spPr>
        </p:pic>
        <p:cxnSp>
          <p:nvCxnSpPr>
            <p:cNvPr id="13" name="Прямая со стрелкой 12"/>
            <p:cNvCxnSpPr/>
            <p:nvPr/>
          </p:nvCxnSpPr>
          <p:spPr>
            <a:xfrm flipH="1">
              <a:off x="2843808" y="3913911"/>
              <a:ext cx="706582" cy="40178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639923" y="3955471"/>
              <a:ext cx="803563" cy="36022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2"/>
          <p:cNvSpPr txBox="1">
            <a:spLocks noChangeArrowheads="1"/>
          </p:cNvSpPr>
          <p:nvPr/>
        </p:nvSpPr>
        <p:spPr>
          <a:xfrm>
            <a:off x="1643332" y="274638"/>
            <a:ext cx="7376843"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p>
        </p:txBody>
      </p:sp>
    </p:spTree>
    <p:extLst>
      <p:ext uri="{BB962C8B-B14F-4D97-AF65-F5344CB8AC3E}">
        <p14:creationId xmlns:p14="http://schemas.microsoft.com/office/powerpoint/2010/main" val="362102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un9-59.userapi.com/3oU-19uZzoRCDgjdqDttbtqvj8lqL9HN7elpEw/3rczmBQJP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994" y="1785165"/>
            <a:ext cx="3055076" cy="457118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nvPr/>
        </p:nvPicPr>
        <p:blipFill rotWithShape="1">
          <a:blip r:embed="rId3"/>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sp>
        <p:nvSpPr>
          <p:cNvPr id="4" name="Прямоугольник 3"/>
          <p:cNvSpPr/>
          <p:nvPr/>
        </p:nvSpPr>
        <p:spPr>
          <a:xfrm>
            <a:off x="1692184" y="329450"/>
            <a:ext cx="7249886" cy="1938992"/>
          </a:xfrm>
          <a:prstGeom prst="rect">
            <a:avLst/>
          </a:prstGeom>
        </p:spPr>
        <p:txBody>
          <a:bodyPr wrap="square">
            <a:spAutoFit/>
          </a:bodyPr>
          <a:lstStyle/>
          <a:p>
            <a:pPr marL="25400" marR="25400" indent="437515">
              <a:spcBef>
                <a:spcPts val="3900"/>
              </a:spcBef>
              <a:spcAft>
                <a:spcPts val="0"/>
              </a:spcAft>
            </a:pPr>
            <a:r>
              <a:rPr lang="ru-RU" sz="2000" dirty="0">
                <a:latin typeface="Cambria" panose="02040503050406030204" pitchFamily="18" charset="0"/>
                <a:ea typeface="Century Schoolbook" panose="02040604050505020304" pitchFamily="18" charset="0"/>
                <a:cs typeface="Times New Roman" panose="02020603050405020304" pitchFamily="18" charset="0"/>
              </a:rPr>
              <a:t>Пародонт играет основную роль в процессе приспособления к различным влияниям. По мере старения эта функция </a:t>
            </a:r>
            <a:r>
              <a:rPr lang="ru-RU" sz="2000" dirty="0" smtClean="0">
                <a:latin typeface="Cambria" panose="02040503050406030204" pitchFamily="18" charset="0"/>
                <a:ea typeface="Century Schoolbook" panose="02040604050505020304" pitchFamily="18" charset="0"/>
                <a:cs typeface="Times New Roman" panose="02020603050405020304" pitchFamily="18" charset="0"/>
              </a:rPr>
              <a:t>снижается.</a:t>
            </a:r>
            <a:r>
              <a:rPr lang="ru-RU" sz="2000" dirty="0">
                <a:latin typeface="Cambria" panose="02040503050406030204" pitchFamily="18" charset="0"/>
                <a:ea typeface="Century Schoolbook" panose="02040604050505020304" pitchFamily="18" charset="0"/>
                <a:cs typeface="Times New Roman" panose="02020603050405020304" pitchFamily="18" charset="0"/>
              </a:rPr>
              <a:t/>
            </a:r>
            <a:br>
              <a:rPr lang="ru-RU" sz="2000" dirty="0">
                <a:latin typeface="Cambria" panose="02040503050406030204" pitchFamily="18" charset="0"/>
                <a:ea typeface="Century Schoolbook" panose="02040604050505020304" pitchFamily="18" charset="0"/>
                <a:cs typeface="Times New Roman" panose="02020603050405020304" pitchFamily="18" charset="0"/>
              </a:rPr>
            </a:br>
            <a:r>
              <a:rPr lang="ru-RU" sz="2000" dirty="0" smtClean="0">
                <a:latin typeface="Cambria" panose="02040503050406030204" pitchFamily="18" charset="0"/>
                <a:ea typeface="Century Schoolbook" panose="02040604050505020304" pitchFamily="18" charset="0"/>
                <a:cs typeface="Times New Roman" panose="02020603050405020304" pitchFamily="18" charset="0"/>
              </a:rPr>
              <a:t>Понятие </a:t>
            </a:r>
            <a:r>
              <a:rPr lang="ru-RU" sz="2000" b="1" dirty="0">
                <a:solidFill>
                  <a:srgbClr val="FF0000"/>
                </a:solidFill>
                <a:latin typeface="Cambria" panose="02040503050406030204" pitchFamily="18" charset="0"/>
                <a:ea typeface="Century Schoolbook" panose="02040604050505020304" pitchFamily="18" charset="0"/>
                <a:cs typeface="Times New Roman" panose="02020603050405020304" pitchFamily="18" charset="0"/>
              </a:rPr>
              <a:t>«пародонт» </a:t>
            </a:r>
            <a:r>
              <a:rPr lang="ru-RU" sz="2000" dirty="0">
                <a:latin typeface="Cambria" panose="02040503050406030204" pitchFamily="18" charset="0"/>
                <a:ea typeface="Century Schoolbook" panose="02040604050505020304" pitchFamily="18" charset="0"/>
                <a:cs typeface="Times New Roman" panose="02020603050405020304" pitchFamily="18" charset="0"/>
              </a:rPr>
              <a:t>включает десну, костную ткань альвеолы, периодонт, которые </a:t>
            </a:r>
            <a:r>
              <a:rPr lang="ru-RU" sz="2000" dirty="0" err="1">
                <a:latin typeface="Cambria" panose="02040503050406030204" pitchFamily="18" charset="0"/>
                <a:ea typeface="Century Schoolbook" panose="02040604050505020304" pitchFamily="18" charset="0"/>
                <a:cs typeface="Times New Roman" panose="02020603050405020304" pitchFamily="18" charset="0"/>
              </a:rPr>
              <a:t>гистологически</a:t>
            </a:r>
            <a:r>
              <a:rPr lang="ru-RU" sz="2000" dirty="0">
                <a:latin typeface="Cambria" panose="02040503050406030204" pitchFamily="18" charset="0"/>
                <a:ea typeface="Century Schoolbook" panose="02040604050505020304" pitchFamily="18" charset="0"/>
                <a:cs typeface="Times New Roman" panose="02020603050405020304" pitchFamily="18" charset="0"/>
              </a:rPr>
              <a:t> и функционально связаны между </a:t>
            </a:r>
            <a:r>
              <a:rPr lang="ru-RU" sz="2000" dirty="0" smtClean="0">
                <a:latin typeface="Cambria" panose="02040503050406030204" pitchFamily="18" charset="0"/>
                <a:ea typeface="Century Schoolbook" panose="02040604050505020304" pitchFamily="18" charset="0"/>
                <a:cs typeface="Times New Roman" panose="02020603050405020304" pitchFamily="18" charset="0"/>
              </a:rPr>
              <a:t>собой.</a:t>
            </a:r>
            <a:endParaRPr lang="en-US" sz="2000" dirty="0">
              <a:latin typeface="Cambria" panose="02040503050406030204" pitchFamily="18" charset="0"/>
              <a:ea typeface="Century Schoolbook" panose="02040604050505020304" pitchFamily="18" charset="0"/>
              <a:cs typeface="Times New Roman" panose="02020603050405020304" pitchFamily="18" charset="0"/>
            </a:endParaRPr>
          </a:p>
        </p:txBody>
      </p:sp>
      <p:sp>
        <p:nvSpPr>
          <p:cNvPr id="25" name="Прямоугольник 24"/>
          <p:cNvSpPr/>
          <p:nvPr/>
        </p:nvSpPr>
        <p:spPr>
          <a:xfrm>
            <a:off x="1770634" y="2331820"/>
            <a:ext cx="3821382" cy="3477875"/>
          </a:xfrm>
          <a:prstGeom prst="rect">
            <a:avLst/>
          </a:prstGeom>
        </p:spPr>
        <p:txBody>
          <a:bodyPr wrap="square">
            <a:spAutoFit/>
          </a:bodyPr>
          <a:lstStyle/>
          <a:p>
            <a:pPr marL="25400" marR="25400" indent="437515">
              <a:spcBef>
                <a:spcPts val="3900"/>
              </a:spcBef>
              <a:spcAft>
                <a:spcPts val="0"/>
              </a:spcAft>
            </a:pPr>
            <a:r>
              <a:rPr lang="ru-RU" sz="2000" b="1" i="1" dirty="0">
                <a:solidFill>
                  <a:srgbClr val="002060"/>
                </a:solidFill>
                <a:latin typeface="Cambria" panose="02040503050406030204" pitchFamily="18" charset="0"/>
              </a:rPr>
              <a:t>Основная функция пародонта </a:t>
            </a:r>
            <a:r>
              <a:rPr lang="ru-RU" sz="2000" dirty="0">
                <a:latin typeface="Cambria" panose="02040503050406030204" pitchFamily="18" charset="0"/>
              </a:rPr>
              <a:t>— амортизирующая. </a:t>
            </a:r>
            <a:r>
              <a:rPr lang="en-US" sz="2000" dirty="0">
                <a:latin typeface="Cambria" panose="02040503050406030204" pitchFamily="18" charset="0"/>
              </a:rPr>
              <a:t/>
            </a:r>
            <a:br>
              <a:rPr lang="en-US" sz="2000" dirty="0">
                <a:latin typeface="Cambria" panose="02040503050406030204" pitchFamily="18" charset="0"/>
              </a:rPr>
            </a:br>
            <a:r>
              <a:rPr lang="ru-RU" sz="2000" dirty="0" smtClean="0">
                <a:latin typeface="Cambria" panose="02040503050406030204" pitchFamily="18" charset="0"/>
              </a:rPr>
              <a:t>Давление </a:t>
            </a:r>
            <a:r>
              <a:rPr lang="ru-RU" sz="2000" dirty="0">
                <a:latin typeface="Cambria" panose="02040503050406030204" pitchFamily="18" charset="0"/>
              </a:rPr>
              <a:t>вследствие жевания, величина </a:t>
            </a:r>
            <a:r>
              <a:rPr lang="ru-RU" sz="2000" dirty="0" err="1">
                <a:latin typeface="Cambria" panose="02040503050406030204" pitchFamily="18" charset="0"/>
              </a:rPr>
              <a:t>периодонтальной</a:t>
            </a:r>
            <a:r>
              <a:rPr lang="ru-RU" sz="2000" dirty="0">
                <a:latin typeface="Cambria" panose="02040503050406030204" pitchFamily="18" charset="0"/>
              </a:rPr>
              <a:t> щели, растяжимость коллагеновых волокон, а также движение жидкостей по сообщающимся системам </a:t>
            </a:r>
            <a:r>
              <a:rPr lang="ru-RU" sz="2000" dirty="0" err="1">
                <a:latin typeface="Cambria" panose="02040503050406030204" pitchFamily="18" charset="0"/>
              </a:rPr>
              <a:t>лимфо</a:t>
            </a:r>
            <a:r>
              <a:rPr lang="ru-RU" sz="2000" dirty="0">
                <a:latin typeface="Cambria" panose="02040503050406030204" pitchFamily="18" charset="0"/>
              </a:rPr>
              <a:t>- и кровообращения </a:t>
            </a:r>
            <a:r>
              <a:rPr lang="ru-RU" sz="2000" dirty="0" smtClean="0">
                <a:latin typeface="Cambria" panose="02040503050406030204" pitchFamily="18" charset="0"/>
              </a:rPr>
              <a:t>взаимообусловлены</a:t>
            </a:r>
            <a:r>
              <a:rPr lang="en-US" sz="2000" dirty="0">
                <a:latin typeface="Cambria" panose="02040503050406030204" pitchFamily="18" charset="0"/>
              </a:rPr>
              <a:t>.</a:t>
            </a:r>
            <a:endParaRPr lang="ru-RU" sz="2000" dirty="0">
              <a:latin typeface="Cambria" panose="02040503050406030204" pitchFamily="18" charset="0"/>
              <a:ea typeface="Century Schoolbook" panose="02040604050505020304" pitchFamily="18" charset="0"/>
              <a:cs typeface="Century Schoolbook" panose="02040604050505020304" pitchFamily="18" charset="0"/>
            </a:endParaRPr>
          </a:p>
        </p:txBody>
      </p:sp>
    </p:spTree>
    <p:extLst>
      <p:ext uri="{BB962C8B-B14F-4D97-AF65-F5344CB8AC3E}">
        <p14:creationId xmlns:p14="http://schemas.microsoft.com/office/powerpoint/2010/main" val="133268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sp>
        <p:nvSpPr>
          <p:cNvPr id="6" name="Содержимое 2"/>
          <p:cNvSpPr txBox="1">
            <a:spLocks/>
          </p:cNvSpPr>
          <p:nvPr/>
        </p:nvSpPr>
        <p:spPr>
          <a:xfrm>
            <a:off x="1767254" y="4690896"/>
            <a:ext cx="7086600" cy="20504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000" b="1" dirty="0" err="1" smtClean="0">
                <a:latin typeface="Cambria" panose="02040503050406030204" pitchFamily="18" charset="0"/>
                <a:ea typeface="Cambria" panose="02040503050406030204" pitchFamily="18" charset="0"/>
              </a:rPr>
              <a:t>Прочность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пародонта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зависит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от</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возраста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общего</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состояния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человека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соотношения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длины</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коронки</a:t>
            </a:r>
            <a:r>
              <a:rPr lang="en-US" sz="2000" b="1" dirty="0" smtClean="0">
                <a:latin typeface="Cambria" panose="02040503050406030204" pitchFamily="18" charset="0"/>
                <a:ea typeface="Cambria" panose="02040503050406030204" pitchFamily="18" charset="0"/>
              </a:rPr>
              <a:t> и </a:t>
            </a:r>
            <a:r>
              <a:rPr lang="en-US" sz="2000" b="1" dirty="0" err="1" smtClean="0">
                <a:latin typeface="Cambria" panose="02040503050406030204" pitchFamily="18" charset="0"/>
                <a:ea typeface="Cambria" panose="02040503050406030204" pitchFamily="18" charset="0"/>
              </a:rPr>
              <a:t>корня</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зуба</a:t>
            </a:r>
            <a:r>
              <a:rPr lang="en-US" sz="2000" b="1" dirty="0" smtClean="0">
                <a:latin typeface="Cambria" panose="02040503050406030204" pitchFamily="18" charset="0"/>
                <a:ea typeface="Cambria" panose="02040503050406030204" pitchFamily="18" charset="0"/>
              </a:rPr>
              <a:t>. С </a:t>
            </a:r>
            <a:r>
              <a:rPr lang="en-US" sz="2000" b="1" dirty="0" err="1" smtClean="0">
                <a:latin typeface="Cambria" panose="02040503050406030204" pitchFamily="18" charset="0"/>
                <a:ea typeface="Cambria" panose="02040503050406030204" pitchFamily="18" charset="0"/>
              </a:rPr>
              <a:t>возрастом</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выносливость</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пародонта</a:t>
            </a:r>
            <a:r>
              <a:rPr lang="en-US" sz="2000" b="1" dirty="0" smtClean="0">
                <a:latin typeface="Cambria" panose="02040503050406030204" pitchFamily="18" charset="0"/>
                <a:ea typeface="Cambria" panose="02040503050406030204" pitchFamily="18" charset="0"/>
              </a:rPr>
              <a:t> </a:t>
            </a:r>
            <a:r>
              <a:rPr lang="en-US" sz="2000" b="1" dirty="0" err="1" smtClean="0">
                <a:latin typeface="Cambria" panose="02040503050406030204" pitchFamily="18" charset="0"/>
                <a:ea typeface="Cambria" panose="02040503050406030204" pitchFamily="18" charset="0"/>
              </a:rPr>
              <a:t>снижается</a:t>
            </a:r>
            <a:r>
              <a:rPr lang="en-US" sz="2000" b="1" dirty="0" smtClean="0">
                <a:latin typeface="Cambria" panose="02040503050406030204" pitchFamily="18" charset="0"/>
                <a:ea typeface="Cambria" panose="02040503050406030204" pitchFamily="18" charset="0"/>
              </a:rPr>
              <a:t>. </a:t>
            </a:r>
            <a:r>
              <a:rPr lang="ru-RU" sz="2000" b="1" dirty="0" smtClean="0">
                <a:latin typeface="Cambria" panose="02040503050406030204" pitchFamily="18" charset="0"/>
                <a:ea typeface="Cambria" panose="02040503050406030204" pitchFamily="18" charset="0"/>
              </a:rPr>
              <a:t>Огрубение волокнистых структур, их рост, накопление </a:t>
            </a:r>
            <a:r>
              <a:rPr lang="ru-RU" sz="2000" b="1" dirty="0" err="1" smtClean="0">
                <a:latin typeface="Cambria" panose="02040503050406030204" pitchFamily="18" charset="0"/>
                <a:ea typeface="Cambria" panose="02040503050406030204" pitchFamily="18" charset="0"/>
              </a:rPr>
              <a:t>мукополисахаридов</a:t>
            </a:r>
            <a:r>
              <a:rPr lang="ru-RU" sz="2000" b="1" dirty="0" smtClean="0">
                <a:latin typeface="Cambria" panose="02040503050406030204" pitchFamily="18" charset="0"/>
                <a:ea typeface="Cambria" panose="02040503050406030204" pitchFamily="18" charset="0"/>
              </a:rPr>
              <a:t> исследователи объясняют гипоксией тканей пародонта, прогрессирующей с возрастом.</a:t>
            </a:r>
          </a:p>
          <a:p>
            <a:pPr fontAlgn="auto">
              <a:spcAft>
                <a:spcPts val="0"/>
              </a:spcAft>
            </a:pPr>
            <a:endParaRPr lang="ru-RU" dirty="0">
              <a:latin typeface="Cambria" panose="02040503050406030204" pitchFamily="18" charset="0"/>
              <a:ea typeface="Cambria" panose="02040503050406030204" pitchFamily="18" charset="0"/>
            </a:endParaRPr>
          </a:p>
        </p:txBody>
      </p:sp>
      <p:pic>
        <p:nvPicPr>
          <p:cNvPr id="8" name="Picture 2" descr="http://www.esteticdent.ru/images/parodont.jpg"/>
          <p:cNvPicPr>
            <a:picLocks noChangeAspect="1" noChangeArrowheads="1"/>
          </p:cNvPicPr>
          <p:nvPr/>
        </p:nvPicPr>
        <p:blipFill>
          <a:blip r:embed="rId4" cstate="print"/>
          <a:srcRect/>
          <a:stretch>
            <a:fillRect/>
          </a:stretch>
        </p:blipFill>
        <p:spPr bwMode="auto">
          <a:xfrm>
            <a:off x="2356071" y="1572612"/>
            <a:ext cx="6428362" cy="3104430"/>
          </a:xfrm>
          <a:prstGeom prst="rect">
            <a:avLst/>
          </a:prstGeom>
          <a:noFill/>
        </p:spPr>
      </p:pic>
      <p:sp>
        <p:nvSpPr>
          <p:cNvPr id="9" name="Rectangle 4"/>
          <p:cNvSpPr txBox="1">
            <a:spLocks noChangeArrowheads="1"/>
          </p:cNvSpPr>
          <p:nvPr/>
        </p:nvSpPr>
        <p:spPr>
          <a:xfrm>
            <a:off x="1767254" y="310406"/>
            <a:ext cx="7511329"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b="1" dirty="0" smtClean="0">
                <a:solidFill>
                  <a:srgbClr val="C00000"/>
                </a:solidFill>
                <a:latin typeface="Cambria" panose="02040503050406030204" pitchFamily="18" charset="0"/>
                <a:ea typeface="Cambria" panose="02040503050406030204" pitchFamily="18" charset="0"/>
              </a:rPr>
              <a:t>ВОЗРАСТНЫЕ ИЗМЕНЕНИЯ ТКАНЕЙ ПОЛОСТИ РТА И ЧЕЛЮСТЕЙ</a:t>
            </a:r>
            <a:endParaRPr lang="ru-RU" dirty="0" smtClean="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133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12">
  <a:themeElements>
    <a:clrScheme name="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12</Template>
  <TotalTime>838</TotalTime>
  <Words>3058</Words>
  <Application>Microsoft Office PowerPoint</Application>
  <PresentationFormat>Экран (4:3)</PresentationFormat>
  <Paragraphs>225</Paragraphs>
  <Slides>42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42</vt:i4>
      </vt:variant>
    </vt:vector>
  </HeadingPairs>
  <TitlesOfParts>
    <vt:vector size="53" baseType="lpstr">
      <vt:lpstr>Arial</vt:lpstr>
      <vt:lpstr>Calibri</vt:lpstr>
      <vt:lpstr>Calibri Light</vt:lpstr>
      <vt:lpstr>Cambria</vt:lpstr>
      <vt:lpstr>Century Schoolbook</vt:lpstr>
      <vt:lpstr>Helvetica</vt:lpstr>
      <vt:lpstr>Times New Roman</vt:lpstr>
      <vt:lpstr>Wingdings</vt:lpstr>
      <vt:lpstr>12</vt:lpstr>
      <vt:lpstr>1_Default Design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ортопедической стоматологии</dc:title>
  <dc:creator>Admin</dc:creator>
  <cp:lastModifiedBy>User</cp:lastModifiedBy>
  <cp:revision>83</cp:revision>
  <dcterms:created xsi:type="dcterms:W3CDTF">2013-02-07T19:50:12Z</dcterms:created>
  <dcterms:modified xsi:type="dcterms:W3CDTF">2024-02-19T09:30:36Z</dcterms:modified>
</cp:coreProperties>
</file>