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6"/>
  </p:notesMasterIdLst>
  <p:sldIdLst>
    <p:sldId id="258" r:id="rId2"/>
    <p:sldId id="259" r:id="rId3"/>
    <p:sldId id="312" r:id="rId4"/>
    <p:sldId id="313" r:id="rId5"/>
    <p:sldId id="276" r:id="rId6"/>
    <p:sldId id="277" r:id="rId7"/>
    <p:sldId id="314" r:id="rId8"/>
    <p:sldId id="278" r:id="rId9"/>
    <p:sldId id="315" r:id="rId10"/>
    <p:sldId id="316" r:id="rId11"/>
    <p:sldId id="304" r:id="rId12"/>
    <p:sldId id="279" r:id="rId13"/>
    <p:sldId id="282" r:id="rId14"/>
    <p:sldId id="305" r:id="rId15"/>
    <p:sldId id="306" r:id="rId16"/>
    <p:sldId id="307" r:id="rId17"/>
    <p:sldId id="318" r:id="rId18"/>
    <p:sldId id="319" r:id="rId19"/>
    <p:sldId id="317" r:id="rId20"/>
    <p:sldId id="320" r:id="rId21"/>
    <p:sldId id="321" r:id="rId22"/>
    <p:sldId id="308" r:id="rId23"/>
    <p:sldId id="341" r:id="rId24"/>
    <p:sldId id="322" r:id="rId25"/>
    <p:sldId id="342" r:id="rId26"/>
    <p:sldId id="323" r:id="rId27"/>
    <p:sldId id="324" r:id="rId28"/>
    <p:sldId id="309" r:id="rId29"/>
    <p:sldId id="310" r:id="rId30"/>
    <p:sldId id="311" r:id="rId31"/>
    <p:sldId id="343" r:id="rId32"/>
    <p:sldId id="344" r:id="rId33"/>
    <p:sldId id="345" r:id="rId34"/>
    <p:sldId id="346" r:id="rId35"/>
    <p:sldId id="347" r:id="rId36"/>
    <p:sldId id="283" r:id="rId37"/>
    <p:sldId id="325" r:id="rId38"/>
    <p:sldId id="327" r:id="rId39"/>
    <p:sldId id="333" r:id="rId40"/>
    <p:sldId id="334" r:id="rId41"/>
    <p:sldId id="284" r:id="rId42"/>
    <p:sldId id="335" r:id="rId43"/>
    <p:sldId id="336" r:id="rId44"/>
    <p:sldId id="337" r:id="rId45"/>
    <p:sldId id="339" r:id="rId46"/>
    <p:sldId id="326" r:id="rId47"/>
    <p:sldId id="287" r:id="rId48"/>
    <p:sldId id="340" r:id="rId49"/>
    <p:sldId id="329" r:id="rId50"/>
    <p:sldId id="285" r:id="rId51"/>
    <p:sldId id="330" r:id="rId52"/>
    <p:sldId id="331" r:id="rId53"/>
    <p:sldId id="332" r:id="rId54"/>
    <p:sldId id="275" r:id="rId5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4F81B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Средний стиль 1 —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1526" autoAdjust="0"/>
    <p:restoredTop sz="94660"/>
  </p:normalViewPr>
  <p:slideViewPr>
    <p:cSldViewPr>
      <p:cViewPr varScale="1">
        <p:scale>
          <a:sx n="84" d="100"/>
          <a:sy n="84" d="100"/>
        </p:scale>
        <p:origin x="1157" y="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viewProps" Target="viewProps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presProps" Target="presProp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F0FC65F-D3C8-4139-B77F-6110F35EBCF9}" type="datetimeFigureOut">
              <a:rPr lang="ru-RU" smtClean="0"/>
              <a:pPr/>
              <a:t>29.12.2020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54020B-54F7-495D-8606-BE28F527840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38487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E1579F-8233-4150-AA96-6E53D47E26AC}" type="datetime1">
              <a:rPr lang="ru-RU" smtClean="0"/>
              <a:t>29.12.2020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435D93-ABB8-4A75-8B8F-004DB000C661}" type="datetime1">
              <a:rPr lang="ru-RU" smtClean="0"/>
              <a:t>29.12.2020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D8A6AB-37E4-4823-8603-29907F9D0FFB}" type="datetime1">
              <a:rPr lang="ru-RU" smtClean="0"/>
              <a:t>29.12.2020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73C639-3219-44CC-9D0F-D4895B37E110}" type="datetime1">
              <a:rPr lang="ru-RU" smtClean="0"/>
              <a:t>29.12.2020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A96E46-A32E-41BF-950B-05DE431B18A1}" type="datetime1">
              <a:rPr lang="ru-RU" smtClean="0"/>
              <a:t>29.12.2020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88ED0-CB8E-458C-9F64-02439936E303}" type="datetime1">
              <a:rPr lang="ru-RU" smtClean="0"/>
              <a:t>29.12.2020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2E0681-97B0-48E1-B87B-89DB616DAAFC}" type="datetime1">
              <a:rPr lang="ru-RU" smtClean="0"/>
              <a:t>29.12.2020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EA1336-5222-4987-BB45-5DC816D71C93}" type="datetime1">
              <a:rPr lang="ru-RU" smtClean="0"/>
              <a:t>29.12.2020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F1EC49-FE9C-47F1-BD16-513579B39222}" type="datetime1">
              <a:rPr lang="ru-RU" smtClean="0"/>
              <a:t>29.12.2020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C40FE3-2186-4399-8AF7-1EBB5EBB3A7F}" type="datetime1">
              <a:rPr lang="ru-RU" smtClean="0"/>
              <a:t>29.12.2020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31E27-57B4-4119-877D-C6F2A7ADE0B7}" type="datetime1">
              <a:rPr lang="ru-RU" smtClean="0"/>
              <a:t>29.12.2020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E0B952-C720-4D09-A2FA-06645F70425C}" type="datetime1">
              <a:rPr lang="ru-RU" smtClean="0"/>
              <a:t>29.12.2020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jpeg"/><Relationship Id="rId4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jpe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jpeg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4.png"/><Relationship Id="rId4" Type="http://schemas.openxmlformats.org/officeDocument/2006/relationships/image" Target="../media/image33.jpe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5.jpe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6.jpe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7.jpe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2.pn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41.jpe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0.jpeg"/><Relationship Id="rId5" Type="http://schemas.openxmlformats.org/officeDocument/2006/relationships/image" Target="../media/image39.jpeg"/><Relationship Id="rId4" Type="http://schemas.openxmlformats.org/officeDocument/2006/relationships/image" Target="../media/image2.pn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3.jpeg"/><Relationship Id="rId4" Type="http://schemas.openxmlformats.org/officeDocument/2006/relationships/image" Target="../media/image42.pn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18"/>
            <a:ext cx="9149631" cy="6853782"/>
          </a:xfrm>
          <a:prstGeom prst="rect">
            <a:avLst/>
          </a:prstGeom>
        </p:spPr>
      </p:pic>
      <p:pic>
        <p:nvPicPr>
          <p:cNvPr id="3" name="Picture 2" descr="C:\Users\1\Desktop\логотип.png"/>
          <p:cNvPicPr>
            <a:picLocks noChangeAspect="1" noChangeArrowheads="1"/>
          </p:cNvPicPr>
          <p:nvPr/>
        </p:nvPicPr>
        <p:blipFill>
          <a:blip r:embed="rId3" cstate="print">
            <a:lum bright="-10000"/>
          </a:blip>
          <a:srcRect/>
          <a:stretch>
            <a:fillRect/>
          </a:stretch>
        </p:blipFill>
        <p:spPr bwMode="auto">
          <a:xfrm>
            <a:off x="1187624" y="44624"/>
            <a:ext cx="1368152" cy="14235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1</a:t>
            </a:fld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2987824" y="248547"/>
            <a:ext cx="641860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C00000"/>
                </a:solidFill>
                <a:latin typeface="Cambria" panose="02040503050406030204" pitchFamily="18" charset="0"/>
              </a:rPr>
              <a:t>Лекция № </a:t>
            </a:r>
          </a:p>
          <a:p>
            <a:pPr algn="ctr"/>
            <a:r>
              <a:rPr lang="ru-RU" sz="2000" b="1" dirty="0" smtClean="0">
                <a:latin typeface="Cambria" panose="02040503050406030204" pitchFamily="18" charset="0"/>
              </a:rPr>
              <a:t>по модулю </a:t>
            </a:r>
            <a:r>
              <a:rPr lang="ru-RU" sz="2000" b="1" dirty="0" smtClean="0">
                <a:latin typeface="Cambria" panose="02040503050406030204" pitchFamily="18" charset="0"/>
              </a:rPr>
              <a:t>«Зубопротезирование сложное»</a:t>
            </a:r>
            <a:endParaRPr lang="ru-RU" sz="2000" b="1" dirty="0" smtClean="0">
              <a:latin typeface="Cambria" panose="02040503050406030204" pitchFamily="18" charset="0"/>
            </a:endParaRPr>
          </a:p>
          <a:p>
            <a:pPr algn="ctr"/>
            <a:r>
              <a:rPr lang="ru-RU" sz="2000" b="1" dirty="0" smtClean="0">
                <a:latin typeface="Cambria" panose="02040503050406030204" pitchFamily="18" charset="0"/>
              </a:rPr>
              <a:t>учебной дисциплины «Стоматология»</a:t>
            </a:r>
            <a:endParaRPr lang="ru-RU" sz="2000" b="1" dirty="0">
              <a:latin typeface="Cambria" panose="02040503050406030204" pitchFamily="18" charset="0"/>
            </a:endParaRPr>
          </a:p>
        </p:txBody>
      </p:sp>
      <p:sp>
        <p:nvSpPr>
          <p:cNvPr id="8" name="Подзаголовок 2"/>
          <p:cNvSpPr txBox="1">
            <a:spLocks/>
          </p:cNvSpPr>
          <p:nvPr/>
        </p:nvSpPr>
        <p:spPr>
          <a:xfrm>
            <a:off x="3514100" y="1916832"/>
            <a:ext cx="5666412" cy="1728192"/>
          </a:xfrm>
          <a:prstGeom prst="rect">
            <a:avLst/>
          </a:prstGeom>
        </p:spPr>
        <p:txBody>
          <a:bodyPr/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mbria" panose="02040503050406030204" pitchFamily="18" charset="0"/>
              </a:rPr>
              <a:t>Тема:</a:t>
            </a: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mbria" panose="02040503050406030204" pitchFamily="18" charset="0"/>
              </a:rPr>
              <a:t> </a:t>
            </a:r>
          </a:p>
          <a:p>
            <a:pPr marL="342900" lvl="0" indent="-342900" algn="ctr">
              <a:spcBef>
                <a:spcPct val="20000"/>
              </a:spcBef>
              <a:defRPr/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mbria" panose="02040503050406030204" pitchFamily="18" charset="0"/>
              </a:rPr>
              <a:t>«</a:t>
            </a:r>
            <a:r>
              <a:rPr lang="ru-RU" sz="2000" b="1" noProof="0" dirty="0" smtClean="0">
                <a:solidFill>
                  <a:schemeClr val="bg1"/>
                </a:solidFill>
                <a:latin typeface="Cambria" panose="02040503050406030204" pitchFamily="18" charset="0"/>
              </a:rPr>
              <a:t>Взаимодействие </a:t>
            </a:r>
            <a:r>
              <a:rPr lang="ru-RU" sz="2000" b="1" noProof="0" dirty="0" smtClean="0">
                <a:solidFill>
                  <a:schemeClr val="bg1"/>
                </a:solidFill>
                <a:latin typeface="Cambria" panose="02040503050406030204" pitchFamily="18" charset="0"/>
              </a:rPr>
              <a:t>человека и тканей протезного ложа с материалами, применяемыми для изготовления зубных протезов</a:t>
            </a: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mbria" panose="02040503050406030204" pitchFamily="18" charset="0"/>
              </a:rPr>
              <a:t>»</a:t>
            </a:r>
            <a:endParaRPr kumimoji="0" lang="ru-RU" sz="2400" b="1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mbria" panose="020405030504060302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514100" y="4042856"/>
            <a:ext cx="5678735" cy="19574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 algn="ctr">
              <a:lnSpc>
                <a:spcPct val="80000"/>
              </a:lnSpc>
              <a:spcBef>
                <a:spcPct val="20000"/>
              </a:spcBef>
            </a:pPr>
            <a:r>
              <a:rPr lang="ru-RU" sz="2200" b="1" dirty="0" smtClean="0">
                <a:latin typeface="Cambria" panose="02040503050406030204" pitchFamily="18" charset="0"/>
              </a:rPr>
              <a:t>Лекцию читает: </a:t>
            </a:r>
          </a:p>
          <a:p>
            <a:pPr marL="342900" lvl="0" indent="-342900" algn="ctr">
              <a:lnSpc>
                <a:spcPct val="80000"/>
              </a:lnSpc>
              <a:spcBef>
                <a:spcPct val="20000"/>
              </a:spcBef>
            </a:pPr>
            <a:r>
              <a:rPr lang="ru-RU" sz="2200" b="1" dirty="0" smtClean="0">
                <a:latin typeface="Cambria" panose="02040503050406030204" pitchFamily="18" charset="0"/>
              </a:rPr>
              <a:t>Профессор кафедры ортопедической стоматологии,</a:t>
            </a:r>
          </a:p>
          <a:p>
            <a:pPr marL="342900" lvl="0" indent="-342900" algn="ctr">
              <a:lnSpc>
                <a:spcPct val="80000"/>
              </a:lnSpc>
              <a:spcBef>
                <a:spcPct val="20000"/>
              </a:spcBef>
            </a:pPr>
            <a:r>
              <a:rPr lang="ru-RU" sz="2200" b="1" dirty="0" smtClean="0">
                <a:latin typeface="Cambria" panose="02040503050406030204" pitchFamily="18" charset="0"/>
              </a:rPr>
              <a:t>доктор медицинских наук</a:t>
            </a:r>
          </a:p>
          <a:p>
            <a:pPr marL="342900" lvl="0" indent="-342900" algn="ctr">
              <a:lnSpc>
                <a:spcPct val="80000"/>
              </a:lnSpc>
              <a:spcBef>
                <a:spcPct val="20000"/>
              </a:spcBef>
              <a:defRPr/>
            </a:pPr>
            <a:r>
              <a:rPr lang="ru-RU" sz="2400" b="1" dirty="0" smtClean="0">
                <a:solidFill>
                  <a:srgbClr val="C00000"/>
                </a:solidFill>
                <a:latin typeface="Cambria" panose="02040503050406030204" pitchFamily="18" charset="0"/>
              </a:rPr>
              <a:t>Скорикова Людмила Анатольевна</a:t>
            </a:r>
          </a:p>
          <a:p>
            <a:endParaRPr lang="ru-RU" dirty="0"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9000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10</a:t>
            </a:fld>
            <a:endParaRPr lang="ru-RU"/>
          </a:p>
        </p:txBody>
      </p:sp>
      <p:pic>
        <p:nvPicPr>
          <p:cNvPr id="7" name="Рисунок 6"/>
          <p:cNvPicPr/>
          <p:nvPr/>
        </p:nvPicPr>
        <p:blipFill rotWithShape="1">
          <a:blip r:embed="rId2" cstate="print"/>
          <a:srcRect l="41900" t="62005" r="53766" b="7839"/>
          <a:stretch/>
        </p:blipFill>
        <p:spPr bwMode="auto">
          <a:xfrm>
            <a:off x="107504" y="116632"/>
            <a:ext cx="1368152" cy="662473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Picture 2" descr="C:\Users\1\Desktop\логотип.png"/>
          <p:cNvPicPr>
            <a:picLocks noChangeAspect="1" noChangeArrowheads="1"/>
          </p:cNvPicPr>
          <p:nvPr/>
        </p:nvPicPr>
        <p:blipFill>
          <a:blip r:embed="rId3" cstate="print">
            <a:lum bright="-10000"/>
          </a:blip>
          <a:srcRect/>
          <a:stretch>
            <a:fillRect/>
          </a:stretch>
        </p:blipFill>
        <p:spPr bwMode="auto">
          <a:xfrm>
            <a:off x="107504" y="116632"/>
            <a:ext cx="1368152" cy="14235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1619672" y="476672"/>
            <a:ext cx="7344816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Механическое действие материала на ткани и органы полости </a:t>
            </a:r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рта</a:t>
            </a:r>
          </a:p>
          <a:p>
            <a:pPr algn="ctr"/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зависит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 физико-механических свойств. Так, прочность материалов на истирание различна — у фарфора и сплавов металлов значительно выше, чем у пластмассы. Поэтому при контакте с твердыми тканями зуба пластмасса, как менее прочный материал, истирается быстрее.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 контакте сплавов металлов (КХС и подобные ему) и фарфора с твердыми тканя­ми зубов-антагонистов, истиранию в большей степени подвержены твердые ткани зуба, чем основной материал,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т.о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механическое действие у этих материалов больше, чем у пластмассы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dirty="0">
              <a:solidFill>
                <a:srgbClr val="33333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Степень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выраженности клинических проявлений при этом зави­сит от площади контактирующих поверхностей (твердые ткани зуба и тот или иной протетический материал на зубе-антагонисте), вида прикуса, состояния твердых тканей, устойчивости зубов, возраста па­циента и т.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д. 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Поэтому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одних случаях будет доминировать </a:t>
            </a:r>
            <a:r>
              <a:rPr lang="ru-RU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убыль твердых тканей зуба-антагониста с соответствующей клинической картиной</a:t>
            </a:r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b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других — </a:t>
            </a:r>
            <a:r>
              <a:rPr lang="ru-RU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преобладать явления функциональной пере­грузки пародонта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839028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11</a:t>
            </a:fld>
            <a:endParaRPr lang="ru-RU"/>
          </a:p>
        </p:txBody>
      </p:sp>
      <p:pic>
        <p:nvPicPr>
          <p:cNvPr id="7" name="Рисунок 6"/>
          <p:cNvPicPr/>
          <p:nvPr/>
        </p:nvPicPr>
        <p:blipFill rotWithShape="1">
          <a:blip r:embed="rId2" cstate="print"/>
          <a:srcRect l="41900" t="62005" r="53766" b="7839"/>
          <a:stretch/>
        </p:blipFill>
        <p:spPr bwMode="auto">
          <a:xfrm>
            <a:off x="107504" y="116632"/>
            <a:ext cx="1368152" cy="662473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Picture 2" descr="C:\Users\1\Desktop\логотип.png"/>
          <p:cNvPicPr>
            <a:picLocks noChangeAspect="1" noChangeArrowheads="1"/>
          </p:cNvPicPr>
          <p:nvPr/>
        </p:nvPicPr>
        <p:blipFill>
          <a:blip r:embed="rId3" cstate="print">
            <a:lum bright="-10000"/>
          </a:blip>
          <a:srcRect/>
          <a:stretch>
            <a:fillRect/>
          </a:stretch>
        </p:blipFill>
        <p:spPr bwMode="auto">
          <a:xfrm>
            <a:off x="107504" y="116632"/>
            <a:ext cx="1368152" cy="14235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1737392" y="447927"/>
            <a:ext cx="6966520" cy="59621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540385" algn="just">
              <a:lnSpc>
                <a:spcPct val="150000"/>
              </a:lnSpc>
              <a:spcAft>
                <a:spcPts val="1000"/>
              </a:spcAft>
            </a:pPr>
            <a:r>
              <a:rPr lang="ru-RU" sz="16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Травматический протезный стоматит </a:t>
            </a: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возникает при несоответствии базиса, </a:t>
            </a:r>
            <a:r>
              <a:rPr lang="ru-RU" sz="1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кламмеров</a:t>
            </a: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протеза границам и поверхности протезного ложа. Клиника может быть самой разнообразной. При легкой степени травмы развивается катаральное воспаление. В случае глубокого несоответствия протеза переходной складке возникают пролежневые язвы с отечными краями и кровоточащим дном. Язвы болезненны и являются одной из причин отказа больных от пользования протезом. Острые </a:t>
            </a:r>
            <a:r>
              <a:rPr lang="ru-RU" sz="1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декубитальные</a:t>
            </a: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язвы быстро исчезают после коррекции краев протеза, в противном случае язва становится хронической. Вокруг нее возникает гиперплазия эпителия. Иногда в виде лепестков, покрывающих язву. Дно язвы может быть чистым, кровоточащим. Иногда покрыто фибринозным налетом. При исследовании </a:t>
            </a:r>
            <a:r>
              <a:rPr lang="ru-RU" sz="1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биопсийного</a:t>
            </a: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материала обнаруживается хроническое воспаление с явлениями гиперкератоза и погружного роста эпителия. После устранения травмы язва быстро заживает, оставляя после себя рубец, деформирующий переходную складку и затрудняющий в последующем создание замыкающего клапана.</a:t>
            </a:r>
            <a:endParaRPr lang="ru-RU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9753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12</a:t>
            </a:fld>
            <a:endParaRPr lang="ru-RU"/>
          </a:p>
        </p:txBody>
      </p:sp>
      <p:pic>
        <p:nvPicPr>
          <p:cNvPr id="7" name="Рисунок 6"/>
          <p:cNvPicPr/>
          <p:nvPr/>
        </p:nvPicPr>
        <p:blipFill rotWithShape="1">
          <a:blip r:embed="rId2" cstate="print"/>
          <a:srcRect l="41900" t="62005" r="53766" b="7839"/>
          <a:stretch/>
        </p:blipFill>
        <p:spPr bwMode="auto">
          <a:xfrm>
            <a:off x="107504" y="116632"/>
            <a:ext cx="1368152" cy="662473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Picture 2" descr="C:\Users\1\Desktop\логотип.png"/>
          <p:cNvPicPr>
            <a:picLocks noChangeAspect="1" noChangeArrowheads="1"/>
          </p:cNvPicPr>
          <p:nvPr/>
        </p:nvPicPr>
        <p:blipFill>
          <a:blip r:embed="rId3" cstate="print">
            <a:lum bright="-10000"/>
          </a:blip>
          <a:srcRect/>
          <a:stretch>
            <a:fillRect/>
          </a:stretch>
        </p:blipFill>
        <p:spPr bwMode="auto">
          <a:xfrm>
            <a:off x="107504" y="116632"/>
            <a:ext cx="1368152" cy="14235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2843808" y="507889"/>
            <a:ext cx="521623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Травматические протезные стоматиты</a:t>
            </a:r>
          </a:p>
        </p:txBody>
      </p:sp>
      <p:pic>
        <p:nvPicPr>
          <p:cNvPr id="6" name="Picture 2" descr="http://medicalpictures.net/wp-content/uploads/2011/08/aphthous-stomatitis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817151" y="1268760"/>
            <a:ext cx="3480563" cy="2286000"/>
          </a:xfrm>
          <a:prstGeom prst="rect">
            <a:avLst/>
          </a:prstGeom>
          <a:noFill/>
        </p:spPr>
      </p:pic>
      <p:pic>
        <p:nvPicPr>
          <p:cNvPr id="9" name="Picture 4" descr="http://stomatologist.org/uploads/posts/2011-11/1322071946_protez.jpg"/>
          <p:cNvPicPr>
            <a:picLocks noChangeAspect="1" noChangeArrowheads="1"/>
          </p:cNvPicPr>
          <p:nvPr/>
        </p:nvPicPr>
        <p:blipFill>
          <a:blip r:embed="rId5" cstate="print"/>
          <a:srcRect t="11299"/>
          <a:stretch>
            <a:fillRect/>
          </a:stretch>
        </p:blipFill>
        <p:spPr bwMode="auto">
          <a:xfrm>
            <a:off x="5580112" y="1268760"/>
            <a:ext cx="2943225" cy="2281909"/>
          </a:xfrm>
          <a:prstGeom prst="rect">
            <a:avLst/>
          </a:prstGeom>
          <a:noFill/>
        </p:spPr>
      </p:pic>
      <p:pic>
        <p:nvPicPr>
          <p:cNvPr id="10" name="Picture 6" descr="http://www.trihomoniazanet.ru/sites/default/files/styles/medium/public/field/image/images_67.jpeg"/>
          <p:cNvPicPr>
            <a:picLocks noChangeAspect="1" noChangeArrowheads="1"/>
          </p:cNvPicPr>
          <p:nvPr/>
        </p:nvPicPr>
        <p:blipFill>
          <a:blip r:embed="rId6" cstate="print"/>
          <a:srcRect b="45205"/>
          <a:stretch>
            <a:fillRect/>
          </a:stretch>
        </p:blipFill>
        <p:spPr bwMode="auto">
          <a:xfrm>
            <a:off x="3347864" y="4149080"/>
            <a:ext cx="3492500" cy="1905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868461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13</a:t>
            </a:fld>
            <a:endParaRPr lang="ru-RU"/>
          </a:p>
        </p:txBody>
      </p:sp>
      <p:pic>
        <p:nvPicPr>
          <p:cNvPr id="7" name="Рисунок 6"/>
          <p:cNvPicPr/>
          <p:nvPr/>
        </p:nvPicPr>
        <p:blipFill rotWithShape="1">
          <a:blip r:embed="rId2" cstate="print"/>
          <a:srcRect l="41900" t="62005" r="53766" b="7839"/>
          <a:stretch/>
        </p:blipFill>
        <p:spPr bwMode="auto">
          <a:xfrm>
            <a:off x="107504" y="116632"/>
            <a:ext cx="1368152" cy="662473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Picture 2" descr="C:\Users\1\Desktop\логотип.png"/>
          <p:cNvPicPr>
            <a:picLocks noChangeAspect="1" noChangeArrowheads="1"/>
          </p:cNvPicPr>
          <p:nvPr/>
        </p:nvPicPr>
        <p:blipFill>
          <a:blip r:embed="rId3" cstate="print">
            <a:lum bright="-10000"/>
          </a:blip>
          <a:srcRect/>
          <a:stretch>
            <a:fillRect/>
          </a:stretch>
        </p:blipFill>
        <p:spPr bwMode="auto">
          <a:xfrm>
            <a:off x="107504" y="116632"/>
            <a:ext cx="1368152" cy="14235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1835696" y="467558"/>
            <a:ext cx="7128792" cy="58887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540385" algn="just">
              <a:lnSpc>
                <a:spcPct val="150000"/>
              </a:lnSpc>
              <a:spcAft>
                <a:spcPts val="1000"/>
              </a:spcAft>
            </a:pP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Помимо перечисленных отрицательных моментов воздействия съемного пластмассового протеза на подлежащую слизистую еще одним побочным действием является так называемый</a:t>
            </a:r>
            <a:r>
              <a:rPr lang="ru-RU" sz="16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6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«парниковый эффект</a:t>
            </a:r>
            <a:r>
              <a:rPr lang="ru-RU" sz="16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»</a:t>
            </a:r>
            <a:r>
              <a:rPr lang="ru-RU" sz="16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ru-RU" sz="1600" b="1" dirty="0" smtClean="0">
              <a:solidFill>
                <a:srgbClr val="FF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540385" algn="just">
              <a:lnSpc>
                <a:spcPct val="150000"/>
              </a:lnSpc>
              <a:spcAft>
                <a:spcPts val="1000"/>
              </a:spcAft>
            </a:pPr>
            <a:r>
              <a:rPr lang="ru-RU" sz="16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Выражается в нарушении терморегуляции слизистой оболочки протезного ложа. Механизм этого явления заключается в следующем. Базисные материалы акрилового ряда обладают малой теплопроводностью. По этой причине под протезом устанавливается более высокая температура, чем в полости рта, близкая к температуре тела человека. Возникает как бы термостат, в котором создаются условия для размножения бактериальной и грибковой микрофлоры. Токсины, высвобождаемые бактериями, являются причиной воспаления слизистой оболочки. </a:t>
            </a:r>
            <a:endParaRPr lang="ru-RU" sz="1600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540385" algn="just">
              <a:lnSpc>
                <a:spcPct val="150000"/>
              </a:lnSpc>
              <a:spcAft>
                <a:spcPts val="1000"/>
              </a:spcAft>
            </a:pPr>
            <a:r>
              <a:rPr lang="ru-RU" sz="16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Клинический </a:t>
            </a: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эффект проявляется разлитой или очаговой гиперемией (токсический бактериальный стоматит). Если на «парниковый» эффект наслоится плохой уход за протезами и полостью рта, слизистая оболочка протезного ложа попадает в еще более плохие условия.</a:t>
            </a:r>
            <a:endParaRPr lang="ru-RU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2376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http://vmede.org/sait/content/Stomatologiya_ortop_lebedenko_2011/12_files/mb4_010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48064" y="2329831"/>
            <a:ext cx="3857625" cy="2895600"/>
          </a:xfrm>
          <a:prstGeom prst="rect">
            <a:avLst/>
          </a:prstGeom>
          <a:noFill/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14</a:t>
            </a:fld>
            <a:endParaRPr lang="ru-RU"/>
          </a:p>
        </p:txBody>
      </p:sp>
      <p:pic>
        <p:nvPicPr>
          <p:cNvPr id="7" name="Рисунок 6"/>
          <p:cNvPicPr/>
          <p:nvPr/>
        </p:nvPicPr>
        <p:blipFill rotWithShape="1">
          <a:blip r:embed="rId3" cstate="print"/>
          <a:srcRect l="41900" t="62005" r="53766" b="7839"/>
          <a:stretch/>
        </p:blipFill>
        <p:spPr bwMode="auto">
          <a:xfrm>
            <a:off x="107504" y="116632"/>
            <a:ext cx="1368152" cy="662473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Picture 2" descr="C:\Users\1\Desktop\логотип.png"/>
          <p:cNvPicPr>
            <a:picLocks noChangeAspect="1" noChangeArrowheads="1"/>
          </p:cNvPicPr>
          <p:nvPr/>
        </p:nvPicPr>
        <p:blipFill>
          <a:blip r:embed="rId4" cstate="print">
            <a:lum bright="-10000"/>
          </a:blip>
          <a:srcRect/>
          <a:stretch>
            <a:fillRect/>
          </a:stretch>
        </p:blipFill>
        <p:spPr bwMode="auto">
          <a:xfrm>
            <a:off x="107504" y="116632"/>
            <a:ext cx="1368152" cy="14235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2051720" y="692696"/>
            <a:ext cx="6336704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«Парниковый эффект» и термоизолирующее действие пластмассы </a:t>
            </a:r>
          </a:p>
        </p:txBody>
      </p:sp>
      <p:pic>
        <p:nvPicPr>
          <p:cNvPr id="6" name="Picture 4" descr="http://zabolekar-ralev.com/wp-content/uploads/2013/01/protezi-gorna-i-dolna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619672" y="2348880"/>
            <a:ext cx="3666703" cy="287655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678832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15</a:t>
            </a:fld>
            <a:endParaRPr lang="ru-RU"/>
          </a:p>
        </p:txBody>
      </p:sp>
      <p:pic>
        <p:nvPicPr>
          <p:cNvPr id="7" name="Рисунок 6"/>
          <p:cNvPicPr/>
          <p:nvPr/>
        </p:nvPicPr>
        <p:blipFill rotWithShape="1">
          <a:blip r:embed="rId2" cstate="print"/>
          <a:srcRect l="41900" t="62005" r="53766" b="7839"/>
          <a:stretch/>
        </p:blipFill>
        <p:spPr bwMode="auto">
          <a:xfrm>
            <a:off x="107504" y="116632"/>
            <a:ext cx="1368152" cy="662473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Picture 2" descr="C:\Users\1\Desktop\логотип.png"/>
          <p:cNvPicPr>
            <a:picLocks noChangeAspect="1" noChangeArrowheads="1"/>
          </p:cNvPicPr>
          <p:nvPr/>
        </p:nvPicPr>
        <p:blipFill>
          <a:blip r:embed="rId3" cstate="print">
            <a:lum bright="-10000"/>
          </a:blip>
          <a:srcRect/>
          <a:stretch>
            <a:fillRect/>
          </a:stretch>
        </p:blipFill>
        <p:spPr bwMode="auto">
          <a:xfrm>
            <a:off x="107504" y="116632"/>
            <a:ext cx="1368152" cy="14235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2051720" y="908720"/>
            <a:ext cx="6534472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540385" algn="just">
              <a:lnSpc>
                <a:spcPct val="150000"/>
              </a:lnSpc>
              <a:spcAft>
                <a:spcPts val="1000"/>
              </a:spcAft>
            </a:pPr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«Парниковый» эффект 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связан с физическими свойствами материала протеза. Борьба с ним должна заключаться в подборе базисных материалов, обладающих большой теплопроводностью. Безопасны в этом отношении литые металлические базисы. Поскольку к их применению имеются противопоказания, следует искать пути снижения этого эффекта при пользовании пластмассовыми протезами. Для этого необходимо уменьшить площадь базиса, пользоваться протезом лишь днем, соблюдать гигиену полости рта, применять гигиенические полоскания.</a:t>
            </a: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3792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16</a:t>
            </a:fld>
            <a:endParaRPr lang="ru-RU"/>
          </a:p>
        </p:txBody>
      </p:sp>
      <p:pic>
        <p:nvPicPr>
          <p:cNvPr id="7" name="Рисунок 6"/>
          <p:cNvPicPr/>
          <p:nvPr/>
        </p:nvPicPr>
        <p:blipFill rotWithShape="1">
          <a:blip r:embed="rId2" cstate="print"/>
          <a:srcRect l="41900" t="62005" r="53766" b="7839"/>
          <a:stretch/>
        </p:blipFill>
        <p:spPr bwMode="auto">
          <a:xfrm>
            <a:off x="107504" y="116632"/>
            <a:ext cx="1368152" cy="662473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Picture 2" descr="C:\Users\1\Desktop\логотип.png"/>
          <p:cNvPicPr>
            <a:picLocks noChangeAspect="1" noChangeArrowheads="1"/>
          </p:cNvPicPr>
          <p:nvPr/>
        </p:nvPicPr>
        <p:blipFill>
          <a:blip r:embed="rId3" cstate="print">
            <a:lum bright="-10000"/>
          </a:blip>
          <a:srcRect/>
          <a:stretch>
            <a:fillRect/>
          </a:stretch>
        </p:blipFill>
        <p:spPr bwMode="auto">
          <a:xfrm>
            <a:off x="107504" y="116632"/>
            <a:ext cx="1368152" cy="14235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3047604" y="447763"/>
            <a:ext cx="453650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Токсическое действие </a:t>
            </a:r>
          </a:p>
        </p:txBody>
      </p:sp>
      <p:pic>
        <p:nvPicPr>
          <p:cNvPr id="6" name="Picture 4" descr="http://img.medscape.com/pi/emed/ckb/dermatology/1048885-1075227-309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327263" y="1177343"/>
            <a:ext cx="3977188" cy="2572898"/>
          </a:xfrm>
          <a:prstGeom prst="rect">
            <a:avLst/>
          </a:prstGeom>
          <a:noFill/>
        </p:spPr>
      </p:pic>
      <p:pic>
        <p:nvPicPr>
          <p:cNvPr id="9" name="Picture 6" descr="http://24stoma.ru/wp-content/uploads/2013/05/de20.jpg"/>
          <p:cNvPicPr>
            <a:picLocks noChangeAspect="1" noChangeArrowheads="1"/>
          </p:cNvPicPr>
          <p:nvPr/>
        </p:nvPicPr>
        <p:blipFill>
          <a:blip r:embed="rId5" cstate="print"/>
          <a:srcRect b="8487"/>
          <a:stretch>
            <a:fillRect/>
          </a:stretch>
        </p:blipFill>
        <p:spPr bwMode="auto">
          <a:xfrm>
            <a:off x="3327262" y="3860798"/>
            <a:ext cx="3977189" cy="259253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551055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17</a:t>
            </a:fld>
            <a:endParaRPr lang="ru-RU"/>
          </a:p>
        </p:txBody>
      </p:sp>
      <p:pic>
        <p:nvPicPr>
          <p:cNvPr id="7" name="Рисунок 6"/>
          <p:cNvPicPr/>
          <p:nvPr/>
        </p:nvPicPr>
        <p:blipFill rotWithShape="1">
          <a:blip r:embed="rId2" cstate="print"/>
          <a:srcRect l="41900" t="62005" r="53766" b="7839"/>
          <a:stretch/>
        </p:blipFill>
        <p:spPr bwMode="auto">
          <a:xfrm>
            <a:off x="107504" y="116632"/>
            <a:ext cx="1368152" cy="662473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Picture 2" descr="C:\Users\1\Desktop\логотип.png"/>
          <p:cNvPicPr>
            <a:picLocks noChangeAspect="1" noChangeArrowheads="1"/>
          </p:cNvPicPr>
          <p:nvPr/>
        </p:nvPicPr>
        <p:blipFill>
          <a:blip r:embed="rId3" cstate="print">
            <a:lum bright="-10000"/>
          </a:blip>
          <a:srcRect/>
          <a:stretch>
            <a:fillRect/>
          </a:stretch>
        </p:blipFill>
        <p:spPr bwMode="auto">
          <a:xfrm>
            <a:off x="107504" y="116632"/>
            <a:ext cx="1368152" cy="14235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1763688" y="548680"/>
            <a:ext cx="6822504" cy="5324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Токсическое действие 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основных материалов связано с их соста­вом и свойствами (физическими, химическими, токсикологическими и др.). Входящие в состав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пластмасс наполнители, которые служат для измерения механических и физических свойств, пластифика­торы (вещества повышающие пластичность при высоких температурах и упругости полимера), стабилизаторы (вещества, уменьшающие скорость старения полимера),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красители — как в сочетании друг с другом, так и каждый в отдельности — могут обладать токсическим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действи­ем, но главным токсикогенным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фактором акриловых пластмасс является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мономер.</a:t>
            </a: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связи с этим в медицинском материаловедении разработан ряд</a:t>
            </a:r>
            <a:r>
              <a:rPr lang="ru-RU" sz="2000" dirty="0" smtClean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методов</a:t>
            </a:r>
            <a:r>
              <a:rPr lang="ru-RU" sz="2000" dirty="0" smtClean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ru-RU" sz="2000" b="1" i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сополимеризация</a:t>
            </a:r>
            <a:r>
              <a:rPr lang="ru-RU" sz="2000" dirty="0" smtClean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пластификация, поперечная сшивка и др. – позволяющих направлено изменять не только физико-механические, химические, но и биологические свойства стоматологических материалов.</a:t>
            </a:r>
            <a:endParaRPr lang="en-US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2799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18</a:t>
            </a:fld>
            <a:endParaRPr lang="ru-RU"/>
          </a:p>
        </p:txBody>
      </p:sp>
      <p:pic>
        <p:nvPicPr>
          <p:cNvPr id="7" name="Рисунок 6"/>
          <p:cNvPicPr/>
          <p:nvPr/>
        </p:nvPicPr>
        <p:blipFill rotWithShape="1">
          <a:blip r:embed="rId2" cstate="print"/>
          <a:srcRect l="41900" t="62005" r="53766" b="7839"/>
          <a:stretch/>
        </p:blipFill>
        <p:spPr bwMode="auto">
          <a:xfrm>
            <a:off x="107504" y="116632"/>
            <a:ext cx="1368152" cy="662473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Picture 2" descr="C:\Users\1\Desktop\логотип.png"/>
          <p:cNvPicPr>
            <a:picLocks noChangeAspect="1" noChangeArrowheads="1"/>
          </p:cNvPicPr>
          <p:nvPr/>
        </p:nvPicPr>
        <p:blipFill>
          <a:blip r:embed="rId3" cstate="print">
            <a:lum bright="-10000"/>
          </a:blip>
          <a:srcRect/>
          <a:stretch>
            <a:fillRect/>
          </a:stretch>
        </p:blipFill>
        <p:spPr bwMode="auto">
          <a:xfrm>
            <a:off x="107504" y="116632"/>
            <a:ext cx="1368152" cy="14235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1953744" y="5229200"/>
            <a:ext cx="682250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Токсическое </a:t>
            </a:r>
            <a:r>
              <a:rPr lang="ru-RU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действие</a:t>
            </a:r>
            <a:endParaRPr lang="en-US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2" descr="Диагностика непереносимости конструкционных стоматологических материалов в  клинике ортопедической стоматологии - Dental Magazin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620688"/>
            <a:ext cx="6338520" cy="44072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56833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19</a:t>
            </a:fld>
            <a:endParaRPr lang="ru-RU"/>
          </a:p>
        </p:txBody>
      </p:sp>
      <p:pic>
        <p:nvPicPr>
          <p:cNvPr id="7" name="Рисунок 6"/>
          <p:cNvPicPr/>
          <p:nvPr/>
        </p:nvPicPr>
        <p:blipFill rotWithShape="1">
          <a:blip r:embed="rId2" cstate="print"/>
          <a:srcRect l="41900" t="62005" r="53766" b="7839"/>
          <a:stretch/>
        </p:blipFill>
        <p:spPr bwMode="auto">
          <a:xfrm>
            <a:off x="107504" y="116632"/>
            <a:ext cx="1368152" cy="662473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Picture 2" descr="C:\Users\1\Desktop\логотип.png"/>
          <p:cNvPicPr>
            <a:picLocks noChangeAspect="1" noChangeArrowheads="1"/>
          </p:cNvPicPr>
          <p:nvPr/>
        </p:nvPicPr>
        <p:blipFill>
          <a:blip r:embed="rId3" cstate="print">
            <a:lum bright="-10000"/>
          </a:blip>
          <a:srcRect/>
          <a:stretch>
            <a:fillRect/>
          </a:stretch>
        </p:blipFill>
        <p:spPr bwMode="auto">
          <a:xfrm>
            <a:off x="107504" y="116632"/>
            <a:ext cx="1368152" cy="14235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1763688" y="332656"/>
            <a:ext cx="6923112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Токсичность полимеров для организма больного находится в прямой зависимости от массы материала (так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например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при изготовлении базиса съемного протеза из акриловых пластмасс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расходуется примерно 1 г пластмассы на 1 искусственный зуб в протезе) и от пространственно-геометрической размеренности конструкции протеза из материала (в пределах коронковой части зуба- в случае одиночных искусственных коронок, в пределах дефекта зубного ряда или практически в пределах альвеолярной части при наличии съемных протезов). Имеет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значение и на-рушение соотношения порошка и жидкости пластмассы, так как при этом также может увеличиваться токсическое действие материала.</a:t>
            </a:r>
          </a:p>
          <a:p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Токсическое </a:t>
            </a:r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действие мономера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проявляется себя и в случае проведения так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называемой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клинической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перебазировки – когда для уточнения базиса пластмассового протеза или его границ врач использует приготовленную быстротвердеющую пластмассу ( типа «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Протакрил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-М и ее аналогов). Практически любая пластмасса в жидкотекучем состоянии при непосредственном контакте со слизистой оболочкой, как наиболее ранимой тканью, оказывает токсическое действие, клиническая выраженность которого зависит от времени, площади контакта, фазового состояния материала, состояния слизистой оболочки и др.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693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/>
          <p:nvPr/>
        </p:nvPicPr>
        <p:blipFill rotWithShape="1">
          <a:blip r:embed="rId2" cstate="print"/>
          <a:srcRect l="41900" t="62005" r="53766" b="7839"/>
          <a:stretch/>
        </p:blipFill>
        <p:spPr bwMode="auto">
          <a:xfrm>
            <a:off x="107504" y="116632"/>
            <a:ext cx="1368152" cy="662473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Picture 2" descr="C:\Users\1\Desktop\логотип.png"/>
          <p:cNvPicPr>
            <a:picLocks noChangeAspect="1" noChangeArrowheads="1"/>
          </p:cNvPicPr>
          <p:nvPr/>
        </p:nvPicPr>
        <p:blipFill>
          <a:blip r:embed="rId3" cstate="print">
            <a:lum bright="-10000"/>
          </a:blip>
          <a:srcRect/>
          <a:stretch>
            <a:fillRect/>
          </a:stretch>
        </p:blipFill>
        <p:spPr bwMode="auto">
          <a:xfrm>
            <a:off x="107504" y="116632"/>
            <a:ext cx="1368152" cy="14235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2</a:t>
            </a:fld>
            <a:endParaRPr lang="ru-RU"/>
          </a:p>
        </p:txBody>
      </p:sp>
      <p:sp>
        <p:nvSpPr>
          <p:cNvPr id="8" name="TextBox 7"/>
          <p:cNvSpPr txBox="1"/>
          <p:nvPr/>
        </p:nvSpPr>
        <p:spPr>
          <a:xfrm>
            <a:off x="1619672" y="93816"/>
            <a:ext cx="7524328" cy="73558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2400" b="1" dirty="0" smtClean="0">
              <a:solidFill>
                <a:srgbClr val="FF0000"/>
              </a:solidFill>
              <a:latin typeface="Cambria" panose="02040503050406030204" pitchFamily="18" charset="0"/>
            </a:endParaRPr>
          </a:p>
          <a:p>
            <a:pPr algn="ctr"/>
            <a:r>
              <a:rPr lang="ru-RU" sz="2400" b="1" dirty="0" smtClean="0">
                <a:solidFill>
                  <a:srgbClr val="FF0000"/>
                </a:solidFill>
                <a:latin typeface="Cambria" panose="02040503050406030204" pitchFamily="18" charset="0"/>
              </a:rPr>
              <a:t>Вопросы :</a:t>
            </a:r>
          </a:p>
          <a:p>
            <a:pPr algn="ctr"/>
            <a:endParaRPr lang="ru-RU" sz="2400" dirty="0" smtClean="0">
              <a:solidFill>
                <a:srgbClr val="FF0000"/>
              </a:solidFill>
              <a:latin typeface="Cambria" panose="02040503050406030204" pitchFamily="18" charset="0"/>
            </a:endParaRPr>
          </a:p>
          <a:p>
            <a:pPr marL="457200" lvl="0" indent="-457200">
              <a:buAutoNum type="arabicPeriod"/>
            </a:pPr>
            <a:r>
              <a:rPr lang="ru-RU" sz="2000" dirty="0" smtClean="0">
                <a:latin typeface="Cambria" panose="02040503050406030204" pitchFamily="18" charset="0"/>
                <a:ea typeface="Cambria" panose="02040503050406030204" pitchFamily="18" charset="0"/>
              </a:rPr>
              <a:t>Определение материаловедения и технического материаловедения.</a:t>
            </a:r>
          </a:p>
          <a:p>
            <a:pPr marL="457200" lvl="0" indent="-457200">
              <a:buAutoNum type="arabicPeriod"/>
            </a:pPr>
            <a:r>
              <a:rPr lang="ru-RU" sz="2000" dirty="0" smtClean="0">
                <a:latin typeface="Cambria" panose="02040503050406030204" pitchFamily="18" charset="0"/>
                <a:ea typeface="Cambria" panose="02040503050406030204" pitchFamily="18" charset="0"/>
              </a:rPr>
              <a:t>Классификация действия материалов на организм.</a:t>
            </a:r>
          </a:p>
          <a:p>
            <a:pPr marL="457200" lvl="0" indent="-457200">
              <a:buAutoNum type="arabicPeriod"/>
            </a:pPr>
            <a:r>
              <a:rPr lang="ru-RU" sz="2000" dirty="0" smtClean="0">
                <a:latin typeface="Cambria" panose="02040503050406030204" pitchFamily="18" charset="0"/>
                <a:ea typeface="Cambria" panose="02040503050406030204" pitchFamily="18" charset="0"/>
              </a:rPr>
              <a:t>Механическое действие материалов</a:t>
            </a:r>
          </a:p>
          <a:p>
            <a:pPr marL="457200" lvl="0" indent="-457200">
              <a:buAutoNum type="arabicPeriod"/>
            </a:pPr>
            <a:r>
              <a:rPr lang="ru-RU" sz="2000" dirty="0" smtClean="0">
                <a:latin typeface="Cambria" panose="02040503050406030204" pitchFamily="18" charset="0"/>
                <a:ea typeface="Cambria" panose="02040503050406030204" pitchFamily="18" charset="0"/>
              </a:rPr>
              <a:t>Токсическое действие материалов</a:t>
            </a:r>
          </a:p>
          <a:p>
            <a:pPr marL="457200" lvl="0" indent="-457200">
              <a:buAutoNum type="arabicPeriod"/>
            </a:pPr>
            <a:r>
              <a:rPr lang="ru-RU" sz="2000" dirty="0" smtClean="0">
                <a:latin typeface="Cambria" panose="02040503050406030204" pitchFamily="18" charset="0"/>
                <a:ea typeface="Cambria" panose="02040503050406030204" pitchFamily="18" charset="0"/>
              </a:rPr>
              <a:t>Термоизолирующее действие материалов</a:t>
            </a:r>
          </a:p>
          <a:p>
            <a:pPr marL="457200" lvl="0" indent="-457200">
              <a:buAutoNum type="arabicPeriod"/>
            </a:pPr>
            <a:r>
              <a:rPr lang="ru-RU" sz="2000" dirty="0" smtClean="0">
                <a:latin typeface="Cambria" panose="02040503050406030204" pitchFamily="18" charset="0"/>
                <a:ea typeface="Cambria" panose="02040503050406030204" pitchFamily="18" charset="0"/>
              </a:rPr>
              <a:t>Аллергическая реакция на материалы</a:t>
            </a:r>
          </a:p>
          <a:p>
            <a:pPr marL="457200" lvl="0" indent="-457200">
              <a:buAutoNum type="arabicPeriod"/>
            </a:pPr>
            <a:r>
              <a:rPr lang="ru-RU" sz="2000" dirty="0">
                <a:latin typeface="Cambria" panose="02040503050406030204" pitchFamily="18" charset="0"/>
                <a:ea typeface="Cambria" panose="02040503050406030204" pitchFamily="18" charset="0"/>
              </a:rPr>
              <a:t>Дифференциальная диагностика поражений слизистой оболочки полости рта от базисных материалов и проявлений </a:t>
            </a:r>
            <a:r>
              <a:rPr lang="ru-RU" sz="2000" dirty="0" smtClean="0">
                <a:latin typeface="Cambria" panose="02040503050406030204" pitchFamily="18" charset="0"/>
                <a:ea typeface="Cambria" panose="02040503050406030204" pitchFamily="18" charset="0"/>
              </a:rPr>
              <a:t>общих </a:t>
            </a:r>
            <a:r>
              <a:rPr lang="ru-RU" sz="2000" dirty="0">
                <a:latin typeface="Cambria" panose="02040503050406030204" pitchFamily="18" charset="0"/>
                <a:ea typeface="Cambria" panose="02040503050406030204" pitchFamily="18" charset="0"/>
              </a:rPr>
              <a:t>заболеваний полости </a:t>
            </a:r>
            <a:r>
              <a:rPr lang="ru-RU" sz="2000" dirty="0" smtClean="0">
                <a:latin typeface="Cambria" panose="02040503050406030204" pitchFamily="18" charset="0"/>
                <a:ea typeface="Cambria" panose="02040503050406030204" pitchFamily="18" charset="0"/>
              </a:rPr>
              <a:t>рта.</a:t>
            </a:r>
          </a:p>
          <a:p>
            <a:pPr marL="457200" lvl="0" indent="-457200">
              <a:buAutoNum type="arabicPeriod"/>
            </a:pPr>
            <a:r>
              <a:rPr lang="ru-RU" sz="2000" dirty="0" smtClean="0">
                <a:latin typeface="Cambria" panose="02040503050406030204" pitchFamily="18" charset="0"/>
                <a:ea typeface="Cambria" panose="02040503050406030204" pitchFamily="18" charset="0"/>
              </a:rPr>
              <a:t>Реакции организма на использование металлов в протезировании</a:t>
            </a:r>
          </a:p>
          <a:p>
            <a:pPr marL="457200" lvl="0" indent="-457200">
              <a:buAutoNum type="arabicPeriod"/>
            </a:pPr>
            <a:r>
              <a:rPr lang="ru-RU" sz="2000" dirty="0" smtClean="0">
                <a:latin typeface="Cambria" panose="02040503050406030204" pitchFamily="18" charset="0"/>
                <a:ea typeface="Cambria" panose="02040503050406030204" pitchFamily="18" charset="0"/>
              </a:rPr>
              <a:t>Биологическое воздействие организма человека на материал</a:t>
            </a:r>
          </a:p>
          <a:p>
            <a:pPr marL="457200" lvl="0" indent="-457200">
              <a:buAutoNum type="arabicPeriod"/>
            </a:pPr>
            <a:endParaRPr lang="ru-RU" sz="2400" dirty="0" smtClean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457200" lvl="0" indent="-457200">
              <a:buAutoNum type="arabicPeriod"/>
            </a:pPr>
            <a:endParaRPr lang="ru-RU" sz="24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457200" lvl="0" indent="-457200">
              <a:buAutoNum type="arabicPeriod"/>
            </a:pPr>
            <a:endParaRPr lang="ru-RU" sz="2400" dirty="0" smtClean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457200" lvl="0" indent="-457200">
              <a:buAutoNum type="arabicPeriod"/>
            </a:pPr>
            <a:endParaRPr lang="ru-RU" sz="2400" dirty="0" smtClean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457200" lvl="0" indent="-457200">
              <a:buAutoNum type="arabicPeriod"/>
            </a:pPr>
            <a:endParaRPr lang="ru-RU" sz="24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4482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20</a:t>
            </a:fld>
            <a:endParaRPr lang="ru-RU"/>
          </a:p>
        </p:txBody>
      </p:sp>
      <p:pic>
        <p:nvPicPr>
          <p:cNvPr id="7" name="Рисунок 6"/>
          <p:cNvPicPr/>
          <p:nvPr/>
        </p:nvPicPr>
        <p:blipFill rotWithShape="1">
          <a:blip r:embed="rId2" cstate="print"/>
          <a:srcRect l="41900" t="62005" r="53766" b="7839"/>
          <a:stretch/>
        </p:blipFill>
        <p:spPr bwMode="auto">
          <a:xfrm>
            <a:off x="107504" y="116632"/>
            <a:ext cx="1368152" cy="662473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Picture 2" descr="C:\Users\1\Desktop\логотип.png"/>
          <p:cNvPicPr>
            <a:picLocks noChangeAspect="1" noChangeArrowheads="1"/>
          </p:cNvPicPr>
          <p:nvPr/>
        </p:nvPicPr>
        <p:blipFill>
          <a:blip r:embed="rId3" cstate="print">
            <a:lum bright="-10000"/>
          </a:blip>
          <a:srcRect/>
          <a:stretch>
            <a:fillRect/>
          </a:stretch>
        </p:blipFill>
        <p:spPr bwMode="auto">
          <a:xfrm>
            <a:off x="107504" y="116632"/>
            <a:ext cx="1368152" cy="14235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1763688" y="404664"/>
            <a:ext cx="6822504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Клиническими признаками стоматита токсико-химического генеза от действия акриловых базисных пластмасс являются: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быстрое проявление симптомов жжения и сухости в пределах площади контакта (т.е. поражение ограничено протезным ложем) на фоне гиперемированной слизистой оболочки. Кроме местного непосредственного токсического действия пластмассы в организме человека могут наблюдаться такие изменения, как обострение хронических заболеваний желудочно-кишечного тракта, диспептические явления, астенизация и др., которые следует рассматривать как общетоксическое действие материала.</a:t>
            </a:r>
          </a:p>
          <a:p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Токсическое действие пластмассы в полости рта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может проявить себя опосредованно через продукты метаболизма микроорганизмов, т.к. при этом нарушается равновесие микрофлоры полости рта из-за цитотоксического и цитолитического действия компонентов пластмассы, в частности мономера, на те или иные микроорганизмы. Усиление опосредованного токсического действия пластмассы на ткани и органы полости рта через нарушение биологического равновесия микрофлоры происходит и при термоизолирующем действии пластмассы (базиса съемного протеза).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3598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21</a:t>
            </a:fld>
            <a:endParaRPr lang="ru-RU"/>
          </a:p>
        </p:txBody>
      </p:sp>
      <p:pic>
        <p:nvPicPr>
          <p:cNvPr id="7" name="Рисунок 6"/>
          <p:cNvPicPr/>
          <p:nvPr/>
        </p:nvPicPr>
        <p:blipFill rotWithShape="1">
          <a:blip r:embed="rId2" cstate="print"/>
          <a:srcRect l="41900" t="62005" r="53766" b="7839"/>
          <a:stretch/>
        </p:blipFill>
        <p:spPr bwMode="auto">
          <a:xfrm>
            <a:off x="107504" y="116632"/>
            <a:ext cx="1368152" cy="662473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Picture 2" descr="C:\Users\1\Desktop\логотип.png"/>
          <p:cNvPicPr>
            <a:picLocks noChangeAspect="1" noChangeArrowheads="1"/>
          </p:cNvPicPr>
          <p:nvPr/>
        </p:nvPicPr>
        <p:blipFill>
          <a:blip r:embed="rId3" cstate="print">
            <a:lum bright="-10000"/>
          </a:blip>
          <a:srcRect/>
          <a:stretch>
            <a:fillRect/>
          </a:stretch>
        </p:blipFill>
        <p:spPr bwMode="auto">
          <a:xfrm>
            <a:off x="107504" y="116632"/>
            <a:ext cx="1368152" cy="14235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2" name="Picture 10" descr="Заболевания и изменения слизистых оболочек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8568" y="116632"/>
            <a:ext cx="6267450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Прямоугольник 10"/>
          <p:cNvSpPr/>
          <p:nvPr/>
        </p:nvSpPr>
        <p:spPr>
          <a:xfrm>
            <a:off x="2001061" y="5909325"/>
            <a:ext cx="646246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Рис. - Токсическое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действие пластмассы в полости рта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63984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22</a:t>
            </a:fld>
            <a:endParaRPr lang="ru-RU"/>
          </a:p>
        </p:txBody>
      </p:sp>
      <p:pic>
        <p:nvPicPr>
          <p:cNvPr id="7" name="Рисунок 6"/>
          <p:cNvPicPr/>
          <p:nvPr/>
        </p:nvPicPr>
        <p:blipFill rotWithShape="1">
          <a:blip r:embed="rId2" cstate="print"/>
          <a:srcRect l="41900" t="62005" r="53766" b="7839"/>
          <a:stretch/>
        </p:blipFill>
        <p:spPr bwMode="auto">
          <a:xfrm>
            <a:off x="107504" y="116632"/>
            <a:ext cx="1368152" cy="662473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Picture 2" descr="C:\Users\1\Desktop\логотип.png"/>
          <p:cNvPicPr>
            <a:picLocks noChangeAspect="1" noChangeArrowheads="1"/>
          </p:cNvPicPr>
          <p:nvPr/>
        </p:nvPicPr>
        <p:blipFill>
          <a:blip r:embed="rId3" cstate="print">
            <a:lum bright="-10000"/>
          </a:blip>
          <a:srcRect/>
          <a:stretch>
            <a:fillRect/>
          </a:stretch>
        </p:blipFill>
        <p:spPr bwMode="auto">
          <a:xfrm>
            <a:off x="107504" y="116632"/>
            <a:ext cx="1368152" cy="14235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1782016" y="394098"/>
            <a:ext cx="6912768" cy="60698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540385" algn="just">
              <a:lnSpc>
                <a:spcPct val="150000"/>
              </a:lnSpc>
              <a:spcAft>
                <a:spcPts val="1000"/>
              </a:spcAft>
            </a:pPr>
            <a:r>
              <a:rPr lang="ru-RU" sz="15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Токсическая реакция </a:t>
            </a:r>
            <a:r>
              <a:rPr lang="ru-RU" sz="15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 акриловый протез возникает в случае нарушения режима полимеризации, когда содержание мономера значительно увеличено. При этом развивается быстрое и выраженное проявление интоксикации. Спустя 1-7 суток после наложения съемных протезов ощущается сильное жжение слизистых оболочек рта под протезом, жжение губ. Снятие протеза значительно уменьшает эти ощущения или они исчезают полностью. Больные жалуются на сухость, иногда </a:t>
            </a:r>
            <a:r>
              <a:rPr lang="ru-RU" sz="15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гиперсаливацию</a:t>
            </a:r>
            <a:r>
              <a:rPr lang="ru-RU" sz="15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Выражены неврологические нарушения: головные боли, нарушение сна; возможны диспептические расстройства желудочно-кишечного тракта.</a:t>
            </a:r>
            <a:endParaRPr lang="ru-RU" sz="15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540385" algn="just">
              <a:lnSpc>
                <a:spcPct val="150000"/>
              </a:lnSpc>
              <a:spcAft>
                <a:spcPts val="1000"/>
              </a:spcAft>
            </a:pPr>
            <a:r>
              <a:rPr lang="ru-RU" sz="15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При осмотре полости рта отмечается гиперемия и отек слизистых оболочек под протезом, чаще верхней челюсти; сухость всех слизистых оболочек рта, иногда только под съемными протезами. Язык гиперемирован, сухой. Сосочки языка сглажены, атрофированы. Считают, что токсины нарушают функцию парасимпатических нервов, а также ткань слюнных желез, что приводит к изменению обмена гистамина и серотонина, калия, белка, следствием чего является </a:t>
            </a:r>
            <a:r>
              <a:rPr lang="ru-RU" sz="15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гипосаливация</a:t>
            </a:r>
            <a:r>
              <a:rPr lang="ru-RU" sz="15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При </a:t>
            </a:r>
            <a:r>
              <a:rPr lang="ru-RU" sz="15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гиперсаливации</a:t>
            </a:r>
            <a:r>
              <a:rPr lang="ru-RU" sz="15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этих изменений обмена не отмечают</a:t>
            </a:r>
            <a:endParaRPr lang="ru-RU" sz="15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6480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23</a:t>
            </a:fld>
            <a:endParaRPr lang="ru-RU"/>
          </a:p>
        </p:txBody>
      </p:sp>
      <p:pic>
        <p:nvPicPr>
          <p:cNvPr id="7" name="Рисунок 6"/>
          <p:cNvPicPr/>
          <p:nvPr/>
        </p:nvPicPr>
        <p:blipFill rotWithShape="1">
          <a:blip r:embed="rId2" cstate="print"/>
          <a:srcRect l="41900" t="62005" r="53766" b="7839"/>
          <a:stretch/>
        </p:blipFill>
        <p:spPr bwMode="auto">
          <a:xfrm>
            <a:off x="107504" y="116632"/>
            <a:ext cx="1368152" cy="662473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Picture 2" descr="C:\Users\1\Desktop\логотип.png"/>
          <p:cNvPicPr>
            <a:picLocks noChangeAspect="1" noChangeArrowheads="1"/>
          </p:cNvPicPr>
          <p:nvPr/>
        </p:nvPicPr>
        <p:blipFill>
          <a:blip r:embed="rId3" cstate="print">
            <a:lum bright="-10000"/>
          </a:blip>
          <a:srcRect/>
          <a:stretch>
            <a:fillRect/>
          </a:stretch>
        </p:blipFill>
        <p:spPr bwMode="auto">
          <a:xfrm>
            <a:off x="107504" y="116632"/>
            <a:ext cx="1368152" cy="14235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1746616" y="242097"/>
            <a:ext cx="6912768" cy="63504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540385" algn="ctr">
              <a:lnSpc>
                <a:spcPct val="150000"/>
              </a:lnSpc>
              <a:spcAft>
                <a:spcPts val="1000"/>
              </a:spcAft>
            </a:pPr>
            <a:r>
              <a:rPr lang="ru-RU" sz="2000" b="1" dirty="0" smtClean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Диагностика</a:t>
            </a:r>
            <a:endParaRPr lang="ru-RU" sz="2000" b="1" dirty="0">
              <a:solidFill>
                <a:srgbClr val="0070C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540385">
              <a:lnSpc>
                <a:spcPct val="150000"/>
              </a:lnSpc>
              <a:spcAft>
                <a:spcPts val="1000"/>
              </a:spcAft>
            </a:pPr>
            <a:r>
              <a:rPr lang="ru-RU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Мономер является сильным токсином и уже через 2 часа ношения акрилового протеза отмечается изменение в картине крови: лейкоцитоз, уменьшение количества эритроцитов, увеличение скорости оседания эритроцитов. Клинически при этом </a:t>
            </a:r>
            <a:r>
              <a:rPr lang="ru-RU" sz="20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отмечаюстя</a:t>
            </a:r>
            <a:r>
              <a:rPr lang="ru-RU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явления анемии: жжение слизистой оболочки под протезов, общее недомогание, усталость, сонливость и др.</a:t>
            </a:r>
          </a:p>
          <a:p>
            <a:pPr indent="540385">
              <a:lnSpc>
                <a:spcPct val="150000"/>
              </a:lnSpc>
              <a:spcAft>
                <a:spcPts val="1000"/>
              </a:spcAft>
            </a:pPr>
            <a:r>
              <a:rPr lang="ru-RU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Пластмассовые протезы по своей природе </a:t>
            </a:r>
            <a:r>
              <a:rPr lang="ru-RU" sz="20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электронейтральны</a:t>
            </a:r>
            <a:r>
              <a:rPr lang="ru-RU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поэтому активных электрохимических процессов не возникает. Микроэлементы слюны, желудочного сока и крови не изменены, без изменения белок слюны и активность ферментов слизистой оболочки.</a:t>
            </a:r>
          </a:p>
        </p:txBody>
      </p:sp>
    </p:spTree>
    <p:extLst>
      <p:ext uri="{BB962C8B-B14F-4D97-AF65-F5344CB8AC3E}">
        <p14:creationId xmlns:p14="http://schemas.microsoft.com/office/powerpoint/2010/main" val="1516572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24</a:t>
            </a:fld>
            <a:endParaRPr lang="ru-RU"/>
          </a:p>
        </p:txBody>
      </p:sp>
      <p:pic>
        <p:nvPicPr>
          <p:cNvPr id="7" name="Рисунок 6"/>
          <p:cNvPicPr/>
          <p:nvPr/>
        </p:nvPicPr>
        <p:blipFill rotWithShape="1">
          <a:blip r:embed="rId2" cstate="print"/>
          <a:srcRect l="41900" t="62005" r="53766" b="7839"/>
          <a:stretch/>
        </p:blipFill>
        <p:spPr bwMode="auto">
          <a:xfrm>
            <a:off x="107504" y="116632"/>
            <a:ext cx="1368152" cy="662473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Picture 2" descr="C:\Users\1\Desktop\логотип.png"/>
          <p:cNvPicPr>
            <a:picLocks noChangeAspect="1" noChangeArrowheads="1"/>
          </p:cNvPicPr>
          <p:nvPr/>
        </p:nvPicPr>
        <p:blipFill>
          <a:blip r:embed="rId3" cstate="print">
            <a:lum bright="-10000"/>
          </a:blip>
          <a:srcRect/>
          <a:stretch>
            <a:fillRect/>
          </a:stretch>
        </p:blipFill>
        <p:spPr bwMode="auto">
          <a:xfrm>
            <a:off x="107504" y="116632"/>
            <a:ext cx="1368152" cy="14235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1835696" y="467558"/>
            <a:ext cx="7128792" cy="3407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540385" algn="just">
              <a:lnSpc>
                <a:spcPct val="150000"/>
              </a:lnSpc>
              <a:spcAft>
                <a:spcPts val="1000"/>
              </a:spcAft>
            </a:pPr>
            <a:endParaRPr lang="ru-RU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691680" y="472174"/>
            <a:ext cx="7128792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Термоизолирующее действие</a:t>
            </a:r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протеза зависит от структурных свойств и линейно-объемных параметров базиса протеза. При этом, кроме нарушений аэрации слизистой оболочки, меняется </a:t>
            </a:r>
            <a:r>
              <a:rPr lang="ru-RU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термо</a:t>
            </a:r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-рецепторное восприятие, например, холодной или горячей пищи.</a:t>
            </a:r>
          </a:p>
          <a:p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Повышение температуры под пластмассой базиса протеза способствует разрыхлению, мацерации слизистой оболочки протезного ложа, увеличению проницаемости сосудистой стенки.</a:t>
            </a:r>
          </a:p>
          <a:p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Термоизолирующее действие пластмассы провоцирует появление и усиливает аллергические реакции организма</a:t>
            </a:r>
            <a:r>
              <a:rPr lang="ru-RU" dirty="0" smtClean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ru-RU" dirty="0">
              <a:solidFill>
                <a:srgbClr val="33333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Picture 4" descr="http://dentistguglani.com/pics/overdentures/overdentures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835696" y="3429000"/>
            <a:ext cx="3248025" cy="2301688"/>
          </a:xfrm>
          <a:prstGeom prst="rect">
            <a:avLst/>
          </a:prstGeom>
          <a:noFill/>
        </p:spPr>
      </p:pic>
      <p:pic>
        <p:nvPicPr>
          <p:cNvPr id="10" name="Picture 6" descr="http://simple-health-secrets.com/wp-content/uploads/2012/10/Glossitis-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56423" y="3429000"/>
            <a:ext cx="3248025" cy="2301688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2123728" y="5892581"/>
            <a:ext cx="633670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Нарушение тактильной, температурной чувствительности и вкуса</a:t>
            </a:r>
          </a:p>
        </p:txBody>
      </p:sp>
    </p:spTree>
    <p:extLst>
      <p:ext uri="{BB962C8B-B14F-4D97-AF65-F5344CB8AC3E}">
        <p14:creationId xmlns:p14="http://schemas.microsoft.com/office/powerpoint/2010/main" val="307996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25</a:t>
            </a:fld>
            <a:endParaRPr lang="ru-RU"/>
          </a:p>
        </p:txBody>
      </p:sp>
      <p:pic>
        <p:nvPicPr>
          <p:cNvPr id="7" name="Рисунок 6"/>
          <p:cNvPicPr/>
          <p:nvPr/>
        </p:nvPicPr>
        <p:blipFill rotWithShape="1">
          <a:blip r:embed="rId2" cstate="print"/>
          <a:srcRect l="41900" t="62005" r="53766" b="7839"/>
          <a:stretch/>
        </p:blipFill>
        <p:spPr bwMode="auto">
          <a:xfrm>
            <a:off x="107504" y="116632"/>
            <a:ext cx="1368152" cy="662473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Picture 2" descr="C:\Users\1\Desktop\логотип.png"/>
          <p:cNvPicPr>
            <a:picLocks noChangeAspect="1" noChangeArrowheads="1"/>
          </p:cNvPicPr>
          <p:nvPr/>
        </p:nvPicPr>
        <p:blipFill>
          <a:blip r:embed="rId3" cstate="print">
            <a:lum bright="-10000"/>
          </a:blip>
          <a:srcRect/>
          <a:stretch>
            <a:fillRect/>
          </a:stretch>
        </p:blipFill>
        <p:spPr bwMode="auto">
          <a:xfrm>
            <a:off x="107504" y="116632"/>
            <a:ext cx="1368152" cy="14235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1915369" y="662877"/>
            <a:ext cx="6624736" cy="875010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771305" y="260270"/>
            <a:ext cx="6750496" cy="62786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Аллергическое действие</a:t>
            </a:r>
            <a:r>
              <a:rPr lang="ru-RU" sz="2400" b="1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sz="24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Аллергеном принято считать вещество белковой природы, вызывающее развитие аллергической реакции. Если внедрение в организм вещества приводит к развитию аллергической реакции, то его называют аллергеном, если к развитию иммунной реакции к антигеном. Однако аллергические реакции могут вызывать вещества не только антигенной природы, но и вещества, не обладающие этими свойствами</a:t>
            </a:r>
            <a:r>
              <a:rPr lang="ru-RU" sz="2400" dirty="0" smtClean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ru-RU" sz="2400" dirty="0">
              <a:solidFill>
                <a:srgbClr val="33333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Аллергия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(греч.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allos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— другой и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ergon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— действие) — измененная чувствительность или реактивность организма к повторным воздействиям на него микробов, чужеродных и собственных трансформированных белков.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000" dirty="0">
              <a:solidFill>
                <a:srgbClr val="33333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1810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26</a:t>
            </a:fld>
            <a:endParaRPr lang="ru-RU"/>
          </a:p>
        </p:txBody>
      </p:sp>
      <p:pic>
        <p:nvPicPr>
          <p:cNvPr id="7" name="Рисунок 6"/>
          <p:cNvPicPr/>
          <p:nvPr/>
        </p:nvPicPr>
        <p:blipFill rotWithShape="1">
          <a:blip r:embed="rId2" cstate="print"/>
          <a:srcRect l="41900" t="62005" r="53766" b="7839"/>
          <a:stretch/>
        </p:blipFill>
        <p:spPr bwMode="auto">
          <a:xfrm>
            <a:off x="107504" y="116632"/>
            <a:ext cx="1368152" cy="662473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Picture 2" descr="C:\Users\1\Desktop\логотип.png"/>
          <p:cNvPicPr>
            <a:picLocks noChangeAspect="1" noChangeArrowheads="1"/>
          </p:cNvPicPr>
          <p:nvPr/>
        </p:nvPicPr>
        <p:blipFill>
          <a:blip r:embed="rId3" cstate="print">
            <a:lum bright="-10000"/>
          </a:blip>
          <a:srcRect/>
          <a:stretch>
            <a:fillRect/>
          </a:stretch>
        </p:blipFill>
        <p:spPr bwMode="auto">
          <a:xfrm>
            <a:off x="107504" y="116632"/>
            <a:ext cx="1368152" cy="14235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1835696" y="467558"/>
            <a:ext cx="7128792" cy="3407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540385" algn="just">
              <a:lnSpc>
                <a:spcPct val="150000"/>
              </a:lnSpc>
              <a:spcAft>
                <a:spcPts val="1000"/>
              </a:spcAft>
            </a:pPr>
            <a:endParaRPr lang="ru-RU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691680" y="260648"/>
            <a:ext cx="720080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 ним относятся многие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микромолекулярные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соединения, например лекарственные препараты, простые химические вещества (хром, никель и др.), а также более сложные продукты небелковой природы (мономер). Эти вещества называют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гаптенами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При попадании в организм они не включают иммунных механизмов, а становятся антигенами только после соединения с белками тканей организма. При этом образуются так называемые конъюгированные (или комплексные) антигены, которые сенсибилизируют организм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122" name="Picture 2" descr="Аллергический стоматит во рту: фото, лечение заболевания слизистой оболочки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6785" y="3212976"/>
            <a:ext cx="5310590" cy="2659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3708731" y="6021288"/>
            <a:ext cx="355238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Рис. 1 - Аллергическое </a:t>
            </a:r>
            <a:r>
              <a:rPr lang="ru-RU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действие</a:t>
            </a:r>
            <a:endParaRPr lang="ru-RU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9889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27</a:t>
            </a:fld>
            <a:endParaRPr lang="ru-RU"/>
          </a:p>
        </p:txBody>
      </p:sp>
      <p:pic>
        <p:nvPicPr>
          <p:cNvPr id="7" name="Рисунок 6"/>
          <p:cNvPicPr/>
          <p:nvPr/>
        </p:nvPicPr>
        <p:blipFill rotWithShape="1">
          <a:blip r:embed="rId2" cstate="print"/>
          <a:srcRect l="41900" t="62005" r="53766" b="7839"/>
          <a:stretch/>
        </p:blipFill>
        <p:spPr bwMode="auto">
          <a:xfrm>
            <a:off x="107504" y="116632"/>
            <a:ext cx="1368152" cy="662473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Picture 2" descr="C:\Users\1\Desktop\логотип.png"/>
          <p:cNvPicPr>
            <a:picLocks noChangeAspect="1" noChangeArrowheads="1"/>
          </p:cNvPicPr>
          <p:nvPr/>
        </p:nvPicPr>
        <p:blipFill>
          <a:blip r:embed="rId3" cstate="print">
            <a:lum bright="-10000"/>
          </a:blip>
          <a:srcRect/>
          <a:stretch>
            <a:fillRect/>
          </a:stretch>
        </p:blipFill>
        <p:spPr bwMode="auto">
          <a:xfrm>
            <a:off x="107504" y="116632"/>
            <a:ext cx="1368152" cy="14235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1835696" y="467558"/>
            <a:ext cx="7128792" cy="3407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540385" algn="just">
              <a:lnSpc>
                <a:spcPct val="150000"/>
              </a:lnSpc>
              <a:spcAft>
                <a:spcPts val="1000"/>
              </a:spcAft>
            </a:pPr>
            <a:endParaRPr lang="ru-RU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691680" y="332656"/>
            <a:ext cx="7272808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Сенсибилизация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— это повышение чувствительности организма к антигенам экзогенного или эндогенного происхождения.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 повторном поступлении в организм эти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гаптены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(аллергены) часто могут соединяться с образовавшимися антителами и/или сенсибилизированными лимфоцитами уже самостоятельно, без предварительного связывания с белками. Роль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гаптена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может выполнять иногда не все химическое вещество, а определенная его часть, группировка.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Одинаковые группировки могут находиться в составе различных химических веществ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Поэтому при сенсибилизации к одному химическому веществу возможны аллергические реакции и на другие химические вещества, имеющие аналогичные группировки</a:t>
            </a:r>
            <a:r>
              <a:rPr lang="ru-RU" b="1" i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ru-RU" b="1" i="1" dirty="0" smtClean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Проявлением аллергической реакции на основные стоматологические материалы являются стоматиты, которые относят к группе контактных, так как проникновение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гаптенов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(остаточного мономера, металлов) обусловлено контактом со слизистой оболочкой полости рта. При этом очаг поражения находится в проекции границ протеза.</a:t>
            </a:r>
          </a:p>
        </p:txBody>
      </p:sp>
    </p:spTree>
    <p:extLst>
      <p:ext uri="{BB962C8B-B14F-4D97-AF65-F5344CB8AC3E}">
        <p14:creationId xmlns:p14="http://schemas.microsoft.com/office/powerpoint/2010/main" val="3455067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28</a:t>
            </a:fld>
            <a:endParaRPr lang="ru-RU"/>
          </a:p>
        </p:txBody>
      </p:sp>
      <p:pic>
        <p:nvPicPr>
          <p:cNvPr id="7" name="Рисунок 6"/>
          <p:cNvPicPr/>
          <p:nvPr/>
        </p:nvPicPr>
        <p:blipFill rotWithShape="1">
          <a:blip r:embed="rId2" cstate="print"/>
          <a:srcRect l="41900" t="62005" r="53766" b="7839"/>
          <a:stretch/>
        </p:blipFill>
        <p:spPr bwMode="auto">
          <a:xfrm>
            <a:off x="107504" y="116632"/>
            <a:ext cx="1368152" cy="662473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Picture 2" descr="C:\Users\1\Desktop\логотип.png"/>
          <p:cNvPicPr>
            <a:picLocks noChangeAspect="1" noChangeArrowheads="1"/>
          </p:cNvPicPr>
          <p:nvPr/>
        </p:nvPicPr>
        <p:blipFill>
          <a:blip r:embed="rId3" cstate="print">
            <a:lum bright="-10000"/>
          </a:blip>
          <a:srcRect/>
          <a:stretch>
            <a:fillRect/>
          </a:stretch>
        </p:blipFill>
        <p:spPr bwMode="auto">
          <a:xfrm>
            <a:off x="107504" y="116632"/>
            <a:ext cx="1368152" cy="14235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1763688" y="692696"/>
            <a:ext cx="7110536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504190" algn="just">
              <a:lnSpc>
                <a:spcPct val="150000"/>
              </a:lnSpc>
              <a:spcAft>
                <a:spcPts val="1000"/>
              </a:spcAft>
            </a:pPr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Аллергический стоматит 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при пользовании протезами отмечается у лиц, пользующихся протезами, а также работающих с материалами, из которых протезы изготовлены. Эти материалы не имеют белковой природы, следовательно, не могут являться антигенами, но они приобретают эти свойства, когда соединяются с белками тканей организма. Аллергические реакции при пользовании протезами известны очень давно. Отек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Квинке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крапивницу и стоматиты наблюдали еще в то время, когда базисным материалом при протезировании служил каучук. Учащение реактивных аллергических проявлений замечено в связи с широким использованием акриловых пластмасс в качестве базисного материала. Возможно, определенную роль играют добавки в виде красителей, наполнителей и др.</a:t>
            </a: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6934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29</a:t>
            </a:fld>
            <a:endParaRPr lang="ru-RU"/>
          </a:p>
        </p:txBody>
      </p:sp>
      <p:pic>
        <p:nvPicPr>
          <p:cNvPr id="7" name="Рисунок 6"/>
          <p:cNvPicPr/>
          <p:nvPr/>
        </p:nvPicPr>
        <p:blipFill rotWithShape="1">
          <a:blip r:embed="rId2" cstate="print"/>
          <a:srcRect l="41900" t="62005" r="53766" b="7839"/>
          <a:stretch/>
        </p:blipFill>
        <p:spPr bwMode="auto">
          <a:xfrm>
            <a:off x="107504" y="116632"/>
            <a:ext cx="1368152" cy="662473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Picture 2" descr="C:\Users\1\Desktop\логотип.png"/>
          <p:cNvPicPr>
            <a:picLocks noChangeAspect="1" noChangeArrowheads="1"/>
          </p:cNvPicPr>
          <p:nvPr/>
        </p:nvPicPr>
        <p:blipFill>
          <a:blip r:embed="rId3" cstate="print">
            <a:lum bright="-10000"/>
          </a:blip>
          <a:srcRect/>
          <a:stretch>
            <a:fillRect/>
          </a:stretch>
        </p:blipFill>
        <p:spPr bwMode="auto">
          <a:xfrm>
            <a:off x="107504" y="116632"/>
            <a:ext cx="1368152" cy="14235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 descr="Протезный стоматит - фото, причины, симптомы, лечение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8080" y="1175943"/>
            <a:ext cx="4752528" cy="29397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240868" y="4340503"/>
            <a:ext cx="6246440" cy="21698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504190" algn="just">
              <a:lnSpc>
                <a:spcPct val="150000"/>
              </a:lnSpc>
              <a:spcAft>
                <a:spcPts val="1000"/>
              </a:spcAft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 характеру проявлений аллергических реакций можно выделить контактную аллергию, которая проявляется в местах соприкосновения базиса протеза с тканями полости рта (протезное ложе), и аллергические реакции со стороны других систем организма.</a:t>
            </a: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363576" y="401161"/>
            <a:ext cx="437677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Аллергический стоматит 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1336858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/>
          <p:nvPr/>
        </p:nvPicPr>
        <p:blipFill rotWithShape="1">
          <a:blip r:embed="rId2" cstate="print"/>
          <a:srcRect l="41900" t="62005" r="53766" b="7839"/>
          <a:stretch/>
        </p:blipFill>
        <p:spPr bwMode="auto">
          <a:xfrm>
            <a:off x="107504" y="116632"/>
            <a:ext cx="1368152" cy="662473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Picture 2" descr="C:\Users\1\Desktop\логотип.png"/>
          <p:cNvPicPr>
            <a:picLocks noChangeAspect="1" noChangeArrowheads="1"/>
          </p:cNvPicPr>
          <p:nvPr/>
        </p:nvPicPr>
        <p:blipFill>
          <a:blip r:embed="rId3" cstate="print">
            <a:lum bright="-10000"/>
          </a:blip>
          <a:srcRect/>
          <a:stretch>
            <a:fillRect/>
          </a:stretch>
        </p:blipFill>
        <p:spPr bwMode="auto">
          <a:xfrm>
            <a:off x="107504" y="116632"/>
            <a:ext cx="1368152" cy="14235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3</a:t>
            </a:fld>
            <a:endParaRPr lang="ru-RU"/>
          </a:p>
        </p:txBody>
      </p:sp>
      <p:sp>
        <p:nvSpPr>
          <p:cNvPr id="8" name="TextBox 7"/>
          <p:cNvSpPr txBox="1"/>
          <p:nvPr/>
        </p:nvSpPr>
        <p:spPr>
          <a:xfrm>
            <a:off x="1835696" y="476672"/>
            <a:ext cx="7067128" cy="56166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sz="2000" b="1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Материаловедение</a:t>
            </a:r>
            <a:r>
              <a:rPr lang="ru-RU" sz="2000" dirty="0" smtClean="0">
                <a:latin typeface="Cambria" panose="02040503050406030204" pitchFamily="18" charset="0"/>
                <a:ea typeface="Cambria" panose="02040503050406030204" pitchFamily="18" charset="0"/>
              </a:rPr>
              <a:t> – наука о происхождении, физико-химических свойствах и технологии изготовления различных материалов, выпускаемых и применяемых в народном хозяйстве и промышленности.</a:t>
            </a:r>
          </a:p>
          <a:p>
            <a:pPr lvl="0"/>
            <a:r>
              <a:rPr lang="ru-RU" sz="2000" dirty="0" smtClean="0">
                <a:latin typeface="Cambria" panose="02040503050406030204" pitchFamily="18" charset="0"/>
                <a:ea typeface="Cambria" panose="02040503050406030204" pitchFamily="18" charset="0"/>
              </a:rPr>
              <a:t>Материаловедение является прикладной наукой. </a:t>
            </a:r>
            <a:r>
              <a:rPr lang="ru-RU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sz="2000" dirty="0" smtClean="0">
                <a:latin typeface="Cambria" panose="02040503050406030204" pitchFamily="18" charset="0"/>
                <a:ea typeface="Cambria" panose="02040503050406030204" pitchFamily="18" charset="0"/>
              </a:rPr>
              <a:t>Из всего разнообразия свойств любого материала основное внимание уделяется тем его свойствам, которые имеют непосредственное отношение к данному производству.</a:t>
            </a:r>
          </a:p>
          <a:p>
            <a:pPr lvl="0"/>
            <a:endParaRPr lang="ru-RU" sz="2000" dirty="0" smtClean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lvl="0"/>
            <a:r>
              <a:rPr lang="ru-RU" sz="2000" b="1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Зуботехническое материаловедение </a:t>
            </a:r>
            <a:r>
              <a:rPr lang="ru-RU" sz="2000" dirty="0" smtClean="0">
                <a:latin typeface="Cambria" panose="02040503050406030204" pitchFamily="18" charset="0"/>
                <a:ea typeface="Cambria" panose="02040503050406030204" pitchFamily="18" charset="0"/>
              </a:rPr>
              <a:t>– это раздел, изучающий материалы, применяемые в ортопедической стоматологии и зуботехнической практике.</a:t>
            </a:r>
          </a:p>
          <a:p>
            <a:pPr lvl="0"/>
            <a:r>
              <a:rPr lang="ru-RU" sz="2000" dirty="0" smtClean="0">
                <a:latin typeface="Cambria" panose="02040503050406030204" pitchFamily="18" charset="0"/>
                <a:ea typeface="Cambria" panose="02040503050406030204" pitchFamily="18" charset="0"/>
              </a:rPr>
              <a:t>В  курсе зуботехнического материаловедения изучаются в основном те свойства и качества материалов, которые связаны с технологическим процессом изготовления зубных протезов, применением данного материала в условиях полости рта, влиянием на состояние органов полости рта и всего организма человека.</a:t>
            </a:r>
            <a:endParaRPr lang="ru-RU" sz="20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3565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30</a:t>
            </a:fld>
            <a:endParaRPr lang="ru-RU"/>
          </a:p>
        </p:txBody>
      </p:sp>
      <p:pic>
        <p:nvPicPr>
          <p:cNvPr id="7" name="Рисунок 6"/>
          <p:cNvPicPr/>
          <p:nvPr/>
        </p:nvPicPr>
        <p:blipFill rotWithShape="1">
          <a:blip r:embed="rId2" cstate="print"/>
          <a:srcRect l="41900" t="62005" r="53766" b="7839"/>
          <a:stretch/>
        </p:blipFill>
        <p:spPr bwMode="auto">
          <a:xfrm>
            <a:off x="107504" y="116632"/>
            <a:ext cx="1368152" cy="662473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Picture 2" descr="C:\Users\1\Desktop\логотип.png"/>
          <p:cNvPicPr>
            <a:picLocks noChangeAspect="1" noChangeArrowheads="1"/>
          </p:cNvPicPr>
          <p:nvPr/>
        </p:nvPicPr>
        <p:blipFill>
          <a:blip r:embed="rId3" cstate="print">
            <a:lum bright="-10000"/>
          </a:blip>
          <a:srcRect/>
          <a:stretch>
            <a:fillRect/>
          </a:stretch>
        </p:blipFill>
        <p:spPr bwMode="auto">
          <a:xfrm>
            <a:off x="107504" y="116632"/>
            <a:ext cx="1368152" cy="14235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1720280" y="476672"/>
            <a:ext cx="6966520" cy="5760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504190" algn="just">
              <a:lnSpc>
                <a:spcPct val="150000"/>
              </a:lnSpc>
              <a:spcAft>
                <a:spcPts val="1000"/>
              </a:spcAft>
            </a:pPr>
            <a:r>
              <a:rPr lang="ru-RU" sz="16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При аллергическом стоматите на акриловую пластмассу </a:t>
            </a: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больные жалуются на невозможность или затрудненное пользование съемными протезами вследствие постоянного чувства жжения в области слизистой оболочки протезного ложа. Чувство жжения больше выражено на верхней челюсти, чем на нижней, что связано, по-видимому, с буферными свойствами слизистой оболочки протезного поля верхней челюсти. Иногда присоединяются жжение языка, слизистых оболочек альвеолярных отростков, щек, губ. Больные жалуются на сухость во рту. Слюна вязкая, «пенистая», «клейкая». </a:t>
            </a:r>
            <a:r>
              <a:rPr lang="ru-RU" sz="1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Гипосаливация</a:t>
            </a: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затрудняет пользование протезом и усугубляет клиническую картину аллергического состояния. Снятие протеза, как правило, устраняет субъективные ощущения. Часто субъективные ощущения превалируют над объективной картиной заболевания.</a:t>
            </a:r>
            <a:endParaRPr lang="ru-RU" sz="1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504190" algn="just">
              <a:lnSpc>
                <a:spcPct val="150000"/>
              </a:lnSpc>
              <a:spcAft>
                <a:spcPts val="1000"/>
              </a:spcAft>
            </a:pPr>
            <a:r>
              <a:rPr lang="ru-RU" sz="16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Характерная жалоба больных </a:t>
            </a: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отек слизистых оболочек щек, языка, губ, мягкого неба и глотки. Вследствие отека затруднено глотание, иногда, язык не умещается во рту, «мешает», больные прикусывают щеки, язык.</a:t>
            </a:r>
            <a:endParaRPr lang="ru-RU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1791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31</a:t>
            </a:fld>
            <a:endParaRPr lang="ru-RU"/>
          </a:p>
        </p:txBody>
      </p:sp>
      <p:pic>
        <p:nvPicPr>
          <p:cNvPr id="7" name="Рисунок 6"/>
          <p:cNvPicPr/>
          <p:nvPr/>
        </p:nvPicPr>
        <p:blipFill rotWithShape="1">
          <a:blip r:embed="rId2" cstate="print"/>
          <a:srcRect l="41900" t="62005" r="53766" b="7839"/>
          <a:stretch/>
        </p:blipFill>
        <p:spPr bwMode="auto">
          <a:xfrm>
            <a:off x="107504" y="116632"/>
            <a:ext cx="1368152" cy="662473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Picture 2" descr="C:\Users\1\Desktop\логотип.png"/>
          <p:cNvPicPr>
            <a:picLocks noChangeAspect="1" noChangeArrowheads="1"/>
          </p:cNvPicPr>
          <p:nvPr/>
        </p:nvPicPr>
        <p:blipFill>
          <a:blip r:embed="rId3" cstate="print">
            <a:lum bright="-10000"/>
          </a:blip>
          <a:srcRect/>
          <a:stretch>
            <a:fillRect/>
          </a:stretch>
        </p:blipFill>
        <p:spPr bwMode="auto">
          <a:xfrm>
            <a:off x="107504" y="116632"/>
            <a:ext cx="1368152" cy="14235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1720280" y="476672"/>
            <a:ext cx="6966520" cy="26334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504190" algn="just">
              <a:lnSpc>
                <a:spcPct val="150000"/>
              </a:lnSpc>
              <a:spcAft>
                <a:spcPts val="1000"/>
              </a:spcAft>
            </a:pPr>
            <a:r>
              <a:rPr lang="ru-RU" sz="16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Токсический (бактериальный) стоматит</a:t>
            </a:r>
            <a:r>
              <a:rPr lang="ru-RU" sz="1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6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вызывается токсинами бактериального происхождения. Последние появляются при низкой гигиене полости рта и плохом уходе за протезами. При этом в полости рта создаются условия к росту микрофлоры. Она не только увеличивается количественно, но и изменяется ее качественный состав – в полости рта увеличивается количество грибковых микроорганизмов. Бактериальные токсины являются продуктами жизнедеятельности бактерий, а так же их гибели.</a:t>
            </a:r>
            <a:endParaRPr lang="ru-RU" sz="1600" b="1" dirty="0" smtClean="0">
              <a:solidFill>
                <a:srgbClr val="FF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5362" name="Picture 2" descr="Токсический стоматит при пользовании акриловыми протезами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3677" y="3294054"/>
            <a:ext cx="4279726" cy="2878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63502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32</a:t>
            </a:fld>
            <a:endParaRPr lang="ru-RU"/>
          </a:p>
        </p:txBody>
      </p:sp>
      <p:pic>
        <p:nvPicPr>
          <p:cNvPr id="7" name="Рисунок 6"/>
          <p:cNvPicPr/>
          <p:nvPr/>
        </p:nvPicPr>
        <p:blipFill rotWithShape="1">
          <a:blip r:embed="rId2" cstate="print"/>
          <a:srcRect l="41900" t="62005" r="53766" b="7839"/>
          <a:stretch/>
        </p:blipFill>
        <p:spPr bwMode="auto">
          <a:xfrm>
            <a:off x="107504" y="116632"/>
            <a:ext cx="1368152" cy="662473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Picture 2" descr="C:\Users\1\Desktop\логотип.png"/>
          <p:cNvPicPr>
            <a:picLocks noChangeAspect="1" noChangeArrowheads="1"/>
          </p:cNvPicPr>
          <p:nvPr/>
        </p:nvPicPr>
        <p:blipFill>
          <a:blip r:embed="rId3" cstate="print">
            <a:lum bright="-10000"/>
          </a:blip>
          <a:srcRect/>
          <a:stretch>
            <a:fillRect/>
          </a:stretch>
        </p:blipFill>
        <p:spPr bwMode="auto">
          <a:xfrm>
            <a:off x="107504" y="116632"/>
            <a:ext cx="1368152" cy="14235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1754608" y="476672"/>
            <a:ext cx="6966520" cy="56169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504190" algn="ctr">
              <a:spcAft>
                <a:spcPts val="1000"/>
              </a:spcAft>
            </a:pPr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Дифференциальная диагностика </a:t>
            </a:r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поражений </a:t>
            </a:r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слизистой оболочки полости </a:t>
            </a:r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рта от базисных материалов и проявлений </a:t>
            </a:r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общих заболеваний полости рта</a:t>
            </a:r>
          </a:p>
          <a:p>
            <a:pPr indent="504190">
              <a:spcAft>
                <a:spcPts val="1000"/>
              </a:spcAft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Аллергический стоматит на металлические протезы следует</a:t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дифференцировать от: </a:t>
            </a:r>
          </a:p>
          <a:p>
            <a:pPr marL="285750" indent="-285750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глоссалгии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желудочно-кишечного генеза; </a:t>
            </a:r>
          </a:p>
          <a:p>
            <a:pPr marL="285750" indent="-285750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кандидомикоза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285750" indent="-285750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заболеваний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эндокринной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системы;</a:t>
            </a:r>
          </a:p>
          <a:p>
            <a:pPr marL="285750" indent="-285750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климакса;</a:t>
            </a:r>
          </a:p>
          <a:p>
            <a:pPr marL="285750" indent="-285750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симптомами болезни крови;</a:t>
            </a:r>
          </a:p>
          <a:p>
            <a:pPr marL="285750" indent="-285750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хронических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заболеваний слизистых оболочек (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красный плоский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лишая, лейкоплакия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);</a:t>
            </a:r>
          </a:p>
          <a:p>
            <a:pPr marL="285750" indent="-285750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синдром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Костена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285750" indent="-285750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гальваноза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1600" b="1" dirty="0" smtClean="0">
              <a:solidFill>
                <a:srgbClr val="FF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1213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33</a:t>
            </a:fld>
            <a:endParaRPr lang="ru-RU"/>
          </a:p>
        </p:txBody>
      </p:sp>
      <p:pic>
        <p:nvPicPr>
          <p:cNvPr id="7" name="Рисунок 6"/>
          <p:cNvPicPr/>
          <p:nvPr/>
        </p:nvPicPr>
        <p:blipFill rotWithShape="1">
          <a:blip r:embed="rId2" cstate="print"/>
          <a:srcRect l="41900" t="62005" r="53766" b="7839"/>
          <a:stretch/>
        </p:blipFill>
        <p:spPr bwMode="auto">
          <a:xfrm>
            <a:off x="107504" y="116632"/>
            <a:ext cx="1368152" cy="662473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Picture 2" descr="C:\Users\1\Desktop\логотип.png"/>
          <p:cNvPicPr>
            <a:picLocks noChangeAspect="1" noChangeArrowheads="1"/>
          </p:cNvPicPr>
          <p:nvPr/>
        </p:nvPicPr>
        <p:blipFill>
          <a:blip r:embed="rId3" cstate="print">
            <a:lum bright="-10000"/>
          </a:blip>
          <a:srcRect/>
          <a:stretch>
            <a:fillRect/>
          </a:stretch>
        </p:blipFill>
        <p:spPr bwMode="auto">
          <a:xfrm>
            <a:off x="107504" y="116632"/>
            <a:ext cx="1368152" cy="14235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1720280" y="332656"/>
            <a:ext cx="7172200" cy="73353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504190">
              <a:lnSpc>
                <a:spcPct val="150000"/>
              </a:lnSpc>
              <a:spcAft>
                <a:spcPts val="1000"/>
              </a:spcAft>
            </a:pPr>
            <a:r>
              <a:rPr lang="ru-RU" sz="16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 </a:t>
            </a:r>
            <a:r>
              <a:rPr lang="ru-RU" sz="1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глоссалгия желудочно-кишечного генеза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жжение языка, как</a:t>
            </a:r>
            <a:b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правило, проходит во время еды. Усиление жжения или появление жжения впервые больные связывают с обострениями патологии ЖКТ.</a:t>
            </a:r>
          </a:p>
          <a:p>
            <a:pPr indent="504190">
              <a:lnSpc>
                <a:spcPct val="150000"/>
              </a:lnSpc>
              <a:spcAft>
                <a:spcPts val="1000"/>
              </a:spcAft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 аллергии на металлические протезы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жжение постоянное, усиливается к вечеру, ночью, появляется после 10-15 лет ношения металлического протеи. Спектральный анализ слюны при аллергии выявляет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изменение качественного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состава (свинец, олово, титан и др.) и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количественного содержания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гантенов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никеля, кобальта,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хрема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При аллергии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всегда положительные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кожные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скарификационно-тиленочные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тесты, при</a:t>
            </a:r>
            <a:b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гальванозе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чаще всего отрицательные. </a:t>
            </a:r>
            <a:endPara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504190">
              <a:lnSpc>
                <a:spcPct val="150000"/>
              </a:lnSpc>
              <a:spcAft>
                <a:spcPts val="1000"/>
              </a:spcAft>
            </a:pPr>
            <a:r>
              <a:rPr lang="ru-RU" sz="16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 </a:t>
            </a:r>
            <a:r>
              <a:rPr lang="ru-RU" sz="16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гальванозе</a:t>
            </a:r>
            <a:r>
              <a:rPr lang="ru-RU" sz="1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изменена картина крови.</a:t>
            </a:r>
          </a:p>
          <a:p>
            <a:pPr indent="504190">
              <a:lnSpc>
                <a:spcPct val="150000"/>
              </a:lnSpc>
              <a:spcAft>
                <a:spcPts val="1000"/>
              </a:spcAft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Симптом жжения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без видимых изменений слизистой оболочки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 является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типичным для аллергического заболевания. Он встречается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чаще у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женщин </a:t>
            </a:r>
            <a:r>
              <a:rPr lang="ru-RU" sz="1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период менопаузы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В подобных случаях тесты на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аллергию остаются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отрицательными, а применение других протезных материалов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 даст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эффекта.</a:t>
            </a:r>
            <a:endParaRPr lang="ru-RU" sz="1600" b="1" dirty="0">
              <a:solidFill>
                <a:srgbClr val="FF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504190">
              <a:lnSpc>
                <a:spcPct val="150000"/>
              </a:lnSpc>
              <a:spcAft>
                <a:spcPts val="1000"/>
              </a:spcAft>
            </a:pPr>
            <a:endParaRPr lang="ru-RU" sz="1400" b="1" dirty="0">
              <a:solidFill>
                <a:srgbClr val="FF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504190">
              <a:lnSpc>
                <a:spcPct val="150000"/>
              </a:lnSpc>
              <a:spcAft>
                <a:spcPts val="1000"/>
              </a:spcAft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1600" b="1" dirty="0" smtClean="0">
              <a:solidFill>
                <a:srgbClr val="FF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2107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34</a:t>
            </a:fld>
            <a:endParaRPr lang="ru-RU"/>
          </a:p>
        </p:txBody>
      </p:sp>
      <p:pic>
        <p:nvPicPr>
          <p:cNvPr id="7" name="Рисунок 6"/>
          <p:cNvPicPr/>
          <p:nvPr/>
        </p:nvPicPr>
        <p:blipFill rotWithShape="1">
          <a:blip r:embed="rId2" cstate="print"/>
          <a:srcRect l="41900" t="62005" r="53766" b="7839"/>
          <a:stretch/>
        </p:blipFill>
        <p:spPr bwMode="auto">
          <a:xfrm>
            <a:off x="107504" y="116632"/>
            <a:ext cx="1368152" cy="662473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Picture 2" descr="C:\Users\1\Desktop\логотип.png"/>
          <p:cNvPicPr>
            <a:picLocks noChangeAspect="1" noChangeArrowheads="1"/>
          </p:cNvPicPr>
          <p:nvPr/>
        </p:nvPicPr>
        <p:blipFill>
          <a:blip r:embed="rId3" cstate="print">
            <a:lum bright="-10000"/>
          </a:blip>
          <a:srcRect/>
          <a:stretch>
            <a:fillRect/>
          </a:stretch>
        </p:blipFill>
        <p:spPr bwMode="auto">
          <a:xfrm>
            <a:off x="107504" y="116632"/>
            <a:ext cx="1368152" cy="14235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1835696" y="491552"/>
            <a:ext cx="7172200" cy="63863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504190">
              <a:spcAft>
                <a:spcPts val="1000"/>
              </a:spcAft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Сходные </a:t>
            </a:r>
            <a:r>
              <a:rPr lang="ru-RU" sz="16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 </a:t>
            </a:r>
            <a:r>
              <a:rPr lang="ru-RU" sz="1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аллергией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симптомы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бывают при других патологических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состояниях, как, например, при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авитаминозах. </a:t>
            </a:r>
          </a:p>
          <a:p>
            <a:pPr indent="504190">
              <a:spcAft>
                <a:spcPts val="1000"/>
              </a:spcAft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Чувство «жжения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полости рта» может возникать при </a:t>
            </a:r>
            <a:r>
              <a:rPr lang="ru-RU" sz="1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сахарном</a:t>
            </a:r>
            <a:br>
              <a:rPr lang="ru-RU" sz="1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диабете, </a:t>
            </a:r>
            <a:r>
              <a:rPr lang="ru-RU" sz="16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анемиях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особенно пернициозной, </a:t>
            </a:r>
            <a:r>
              <a:rPr lang="ru-RU" sz="1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атеросклерозе </a:t>
            </a:r>
            <a:r>
              <a:rPr lang="ru-RU" sz="16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язычной артерии</a:t>
            </a:r>
            <a:r>
              <a:rPr lang="ru-RU" sz="1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интоксикациях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например, солями тяжелых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металлов, </a:t>
            </a:r>
            <a:r>
              <a:rPr lang="ru-RU" sz="16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заболеваниях ЖКТ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др. Так, при заболеваниях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сердечно-</a:t>
            </a:r>
            <a:r>
              <a:rPr lang="ru-RU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сосудистойсистемы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тканях полости рта нарушается микроциркуляция,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снижаются </a:t>
            </a:r>
            <a:r>
              <a:rPr lang="ru-RU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окислительно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-восстановительные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реакции, развиваются явления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гипоксии, в тканях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накапливаются продукта метаболизма, у больных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субъективно отмечаются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чувство жжения, явления парестезии, давления,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распирания слизистой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оболочки. Характерна отечность всей слизистой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оболочки протезного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ложа. Нередко отмечается жжение языка, сочетающееся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 атрофией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нитевидных сосочков и истончением эпителия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языка.</a:t>
            </a:r>
          </a:p>
          <a:p>
            <a:pPr indent="504190">
              <a:spcAft>
                <a:spcPts val="1000"/>
              </a:spcAft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больных </a:t>
            </a:r>
            <a:r>
              <a:rPr lang="ru-RU" sz="1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язвенной болезнью желудка и двенадцатиперстной </a:t>
            </a:r>
            <a:r>
              <a:rPr lang="ru-RU" sz="16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кишки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хроническом течении заболевания нередко отмечается </a:t>
            </a:r>
            <a:r>
              <a:rPr lang="ru-RU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гипосаливация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что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способствует непереносимости зубных протезов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 заболеваниях ЖКТ наиболее характерны следующие </a:t>
            </a:r>
            <a:r>
              <a:rPr lang="ru-RU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жалобы:жжение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парестезии слизистой оболочки, особенно языка,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гипер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игипосаливация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При синдроме Крона (хронический </a:t>
            </a:r>
            <a:r>
              <a:rPr lang="ru-RU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стенозирующий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язвенный илеит) на слизистой оболочке полости рта обнаруживаются афты, которые могут глубоко рубцеваться, иногда развивается </a:t>
            </a:r>
            <a:r>
              <a:rPr lang="ru-RU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фибриноидное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набухание сосудистых стенок, вплоть до некроза.</a:t>
            </a:r>
            <a:endParaRPr lang="ru-RU" sz="1600" b="1" dirty="0">
              <a:solidFill>
                <a:srgbClr val="FF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504190">
              <a:lnSpc>
                <a:spcPct val="150000"/>
              </a:lnSpc>
              <a:spcAft>
                <a:spcPts val="1000"/>
              </a:spcAft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1600" b="1" dirty="0" smtClean="0">
              <a:solidFill>
                <a:srgbClr val="FF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8547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35</a:t>
            </a:fld>
            <a:endParaRPr lang="ru-RU"/>
          </a:p>
        </p:txBody>
      </p:sp>
      <p:pic>
        <p:nvPicPr>
          <p:cNvPr id="7" name="Рисунок 6"/>
          <p:cNvPicPr/>
          <p:nvPr/>
        </p:nvPicPr>
        <p:blipFill rotWithShape="1">
          <a:blip r:embed="rId2" cstate="print"/>
          <a:srcRect l="41900" t="62005" r="53766" b="7839"/>
          <a:stretch/>
        </p:blipFill>
        <p:spPr bwMode="auto">
          <a:xfrm>
            <a:off x="107504" y="116632"/>
            <a:ext cx="1368152" cy="662473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Picture 2" descr="C:\Users\1\Desktop\логотип.png"/>
          <p:cNvPicPr>
            <a:picLocks noChangeAspect="1" noChangeArrowheads="1"/>
          </p:cNvPicPr>
          <p:nvPr/>
        </p:nvPicPr>
        <p:blipFill>
          <a:blip r:embed="rId3" cstate="print">
            <a:lum bright="-10000"/>
          </a:blip>
          <a:srcRect/>
          <a:stretch>
            <a:fillRect/>
          </a:stretch>
        </p:blipFill>
        <p:spPr bwMode="auto">
          <a:xfrm>
            <a:off x="107504" y="116632"/>
            <a:ext cx="1368152" cy="14235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1799104" y="260648"/>
            <a:ext cx="7172200" cy="36779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504190">
              <a:spcAft>
                <a:spcPts val="1000"/>
              </a:spcAft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 больных </a:t>
            </a:r>
            <a:r>
              <a:rPr lang="ru-RU" sz="16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сахарным диабетом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отмечаются жалобы на сухость во рту, снижение вкусовой чувствительности, быстрое развитие декубитальных язв при травмировании протезом.</a:t>
            </a:r>
          </a:p>
          <a:p>
            <a:pPr indent="504190">
              <a:spcAft>
                <a:spcPts val="1000"/>
              </a:spcAft>
            </a:pPr>
            <a:r>
              <a:rPr lang="ru-RU" sz="16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При </a:t>
            </a:r>
            <a:r>
              <a:rPr lang="ru-RU" sz="1600" b="1" i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тиреотоксикозе</a:t>
            </a:r>
            <a:r>
              <a:rPr lang="ru-RU" sz="16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выявляются жжение слизистой оболочки, снижение вкусовой чувствительности, глоссит.</a:t>
            </a:r>
          </a:p>
          <a:p>
            <a:pPr indent="504190">
              <a:spcAft>
                <a:spcPts val="1000"/>
              </a:spcAft>
            </a:pPr>
            <a:r>
              <a:rPr lang="ru-RU" sz="16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Один из симптомов </a:t>
            </a:r>
            <a:r>
              <a:rPr lang="ru-RU" sz="1600" b="1" dirty="0" smtClean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непереносимости акрилатов </a:t>
            </a:r>
            <a:r>
              <a:rPr lang="ru-RU" sz="16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– «сухость слизистой оболочки протезного ложа», может наблюдаться при </a:t>
            </a:r>
            <a:r>
              <a:rPr lang="ru-RU" sz="1600" b="1" i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микседеме, недостаточности половых желез, при инфекционных заболеваниях, применении медикаментов, угнетающих функцию парасимпатической нервной системы, при угнетении ЦНС, синдромах ксеростомии и др.</a:t>
            </a:r>
            <a:endParaRPr lang="ru-RU" sz="1600" b="1" i="1" dirty="0">
              <a:solidFill>
                <a:srgbClr val="FF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504190">
              <a:lnSpc>
                <a:spcPct val="150000"/>
              </a:lnSpc>
              <a:spcAft>
                <a:spcPts val="1000"/>
              </a:spcAft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1600" b="1" dirty="0" smtClean="0">
              <a:solidFill>
                <a:srgbClr val="FF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6386" name="Picture 2" descr="Декубитальная язва это - ProValgus.ru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9104" y="3248369"/>
            <a:ext cx="5152657" cy="32813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7275209" y="4703365"/>
            <a:ext cx="15841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Рис. – </a:t>
            </a:r>
            <a:r>
              <a:rPr lang="ru-RU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Декубитальная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язва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3386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36</a:t>
            </a:fld>
            <a:endParaRPr lang="ru-RU"/>
          </a:p>
        </p:txBody>
      </p:sp>
      <p:pic>
        <p:nvPicPr>
          <p:cNvPr id="7" name="Рисунок 6"/>
          <p:cNvPicPr/>
          <p:nvPr/>
        </p:nvPicPr>
        <p:blipFill rotWithShape="1">
          <a:blip r:embed="rId2" cstate="print"/>
          <a:srcRect l="41900" t="62005" r="53766" b="7839"/>
          <a:stretch/>
        </p:blipFill>
        <p:spPr bwMode="auto">
          <a:xfrm>
            <a:off x="107504" y="116632"/>
            <a:ext cx="1368152" cy="662473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Picture 2" descr="C:\Users\1\Desktop\логотип.png"/>
          <p:cNvPicPr>
            <a:picLocks noChangeAspect="1" noChangeArrowheads="1"/>
          </p:cNvPicPr>
          <p:nvPr/>
        </p:nvPicPr>
        <p:blipFill>
          <a:blip r:embed="rId3" cstate="print">
            <a:lum bright="-10000"/>
          </a:blip>
          <a:srcRect/>
          <a:stretch>
            <a:fillRect/>
          </a:stretch>
        </p:blipFill>
        <p:spPr bwMode="auto">
          <a:xfrm>
            <a:off x="107504" y="116632"/>
            <a:ext cx="1368152" cy="14235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1475656" y="353918"/>
            <a:ext cx="7600783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Аллергическая </a:t>
            </a:r>
            <a:r>
              <a:rPr lang="ru-RU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реакция</a:t>
            </a:r>
            <a:endParaRPr lang="en-US" sz="32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на материалы</a:t>
            </a:r>
          </a:p>
        </p:txBody>
      </p:sp>
      <p:pic>
        <p:nvPicPr>
          <p:cNvPr id="6" name="Picture 2" descr="http://www.huidziekten.nl/afbeeldingen/benzocaine-allergie.jpg"/>
          <p:cNvPicPr>
            <a:picLocks noChangeAspect="1" noChangeArrowheads="1"/>
          </p:cNvPicPr>
          <p:nvPr/>
        </p:nvPicPr>
        <p:blipFill>
          <a:blip r:embed="rId4" cstate="print"/>
          <a:srcRect t="31579"/>
          <a:stretch>
            <a:fillRect/>
          </a:stretch>
        </p:blipFill>
        <p:spPr bwMode="auto">
          <a:xfrm>
            <a:off x="1776449" y="1504592"/>
            <a:ext cx="3857625" cy="1981201"/>
          </a:xfrm>
          <a:prstGeom prst="rect">
            <a:avLst/>
          </a:prstGeom>
          <a:noFill/>
        </p:spPr>
      </p:pic>
      <p:pic>
        <p:nvPicPr>
          <p:cNvPr id="9" name="Picture 4" descr="http://www.nedug.ru/lib/lit/stom/01nov/stom10/40_05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461430" y="1504593"/>
            <a:ext cx="3369388" cy="1981200"/>
          </a:xfrm>
          <a:prstGeom prst="rect">
            <a:avLst/>
          </a:prstGeom>
          <a:noFill/>
        </p:spPr>
      </p:pic>
      <p:pic>
        <p:nvPicPr>
          <p:cNvPr id="10" name="Picture 6" descr="http://expert-poisk.ru/subdomains/files/ajax_images/887/1335261501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545924" y="3845865"/>
            <a:ext cx="3200400" cy="24003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691680" y="3485793"/>
            <a:ext cx="376975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540385">
              <a:lnSpc>
                <a:spcPct val="150000"/>
              </a:lnSpc>
              <a:spcAft>
                <a:spcPts val="1000"/>
              </a:spcAft>
            </a:pP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Аллергическое воспаление, протекающее по типу контактного стоматита, проявляется на слизистой оболочке языка, губ, щек, альвеолярных отростков и особенно не небе. </a:t>
            </a:r>
            <a:r>
              <a:rPr lang="ru-RU" sz="16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Оно соответствует зонам соприкосновения протеза со слизистыми оболочками.</a:t>
            </a:r>
            <a:endParaRPr lang="ru-RU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2884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37</a:t>
            </a:fld>
            <a:endParaRPr lang="ru-RU"/>
          </a:p>
        </p:txBody>
      </p:sp>
      <p:pic>
        <p:nvPicPr>
          <p:cNvPr id="7" name="Рисунок 6"/>
          <p:cNvPicPr/>
          <p:nvPr/>
        </p:nvPicPr>
        <p:blipFill rotWithShape="1">
          <a:blip r:embed="rId2" cstate="print"/>
          <a:srcRect l="41900" t="62005" r="53766" b="7839"/>
          <a:stretch/>
        </p:blipFill>
        <p:spPr bwMode="auto">
          <a:xfrm>
            <a:off x="107504" y="116632"/>
            <a:ext cx="1368152" cy="662473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Picture 2" descr="C:\Users\1\Desktop\логотип.png"/>
          <p:cNvPicPr>
            <a:picLocks noChangeAspect="1" noChangeArrowheads="1"/>
          </p:cNvPicPr>
          <p:nvPr/>
        </p:nvPicPr>
        <p:blipFill>
          <a:blip r:embed="rId3" cstate="print">
            <a:lum bright="-10000"/>
          </a:blip>
          <a:srcRect/>
          <a:stretch>
            <a:fillRect/>
          </a:stretch>
        </p:blipFill>
        <p:spPr bwMode="auto">
          <a:xfrm>
            <a:off x="107504" y="116632"/>
            <a:ext cx="1368152" cy="14235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1691680" y="309740"/>
            <a:ext cx="7128792" cy="960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540385" algn="ctr">
              <a:lnSpc>
                <a:spcPct val="150000"/>
              </a:lnSpc>
              <a:spcAft>
                <a:spcPts val="1000"/>
              </a:spcAft>
            </a:pPr>
            <a:r>
              <a:rPr lang="ru-RU" sz="20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Реакция организма на использование металлов в протезировании</a:t>
            </a:r>
            <a:endParaRPr lang="ru-RU" sz="2000" b="1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699656" y="1460599"/>
            <a:ext cx="7272808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настоящее время с целью ортопедического лечения используют самые различные сплавы металлов, в состав которых входят хром, железо, никель, титан, марганец, кобальт, цинк, серебро, золото, бериллий и др. (около 20 металлов).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Естественно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что степень воздействия металла как материала для зубных протезов зависит от многих факторов, среди которых существенное значение имеет технология и, соответственно, технологическая дисциплина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Так, например, сильный или длительный разогрев металла ведет к образованию вдоль границ структурных зерен оксидов, неправильной выбор формовочной массы влечет за собой сернистое загрязнение литья и т.д. 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Увеличение содержания примесей элементов ( никель, хром, железо, медь, марганец) в слюне при этом создает все предпосылки для развития аллергических, токсических и др. заболеваний (гингивиты, лейкоплакия, красный плоский лишай, глоссалгия).</a:t>
            </a:r>
          </a:p>
          <a:p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975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38</a:t>
            </a:fld>
            <a:endParaRPr lang="ru-RU"/>
          </a:p>
        </p:txBody>
      </p:sp>
      <p:pic>
        <p:nvPicPr>
          <p:cNvPr id="7" name="Рисунок 6"/>
          <p:cNvPicPr/>
          <p:nvPr/>
        </p:nvPicPr>
        <p:blipFill rotWithShape="1">
          <a:blip r:embed="rId2" cstate="print"/>
          <a:srcRect l="41900" t="62005" r="53766" b="7839"/>
          <a:stretch/>
        </p:blipFill>
        <p:spPr bwMode="auto">
          <a:xfrm>
            <a:off x="107504" y="116632"/>
            <a:ext cx="1368152" cy="662473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Picture 2" descr="C:\Users\1\Desktop\логотип.png"/>
          <p:cNvPicPr>
            <a:picLocks noChangeAspect="1" noChangeArrowheads="1"/>
          </p:cNvPicPr>
          <p:nvPr/>
        </p:nvPicPr>
        <p:blipFill>
          <a:blip r:embed="rId3" cstate="print">
            <a:lum bright="-10000"/>
          </a:blip>
          <a:srcRect/>
          <a:stretch>
            <a:fillRect/>
          </a:stretch>
        </p:blipFill>
        <p:spPr bwMode="auto">
          <a:xfrm>
            <a:off x="107504" y="116632"/>
            <a:ext cx="1368152" cy="14235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1835696" y="136968"/>
            <a:ext cx="7128792" cy="3407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540385" algn="just">
              <a:lnSpc>
                <a:spcPct val="150000"/>
              </a:lnSpc>
              <a:spcAft>
                <a:spcPts val="1000"/>
              </a:spcAft>
            </a:pPr>
            <a:endParaRPr lang="ru-RU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619672" y="404664"/>
            <a:ext cx="7152792" cy="57861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Сплавы металлов, находящиеся в полости рта в виде зубных протезов, постоянно омываются слюной, которая выполняет роль электролита. Происходящие при этом электрохимические процессы (коррозия) сопровождаются избытком водородных ионов, т. е. повышенной кислотностью.</a:t>
            </a:r>
          </a:p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Это проявляется и подтверждается клинически. У пациентов, имеющих зубные протезы из КХС или нержавеющей стали, появляется чувство жжения, которое переходит в отек слизистой оболочки щек, языка, губ, мягкого нёба и глотки с нарушением всех видов чувствительности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Изменения в полости рта сопровождаются </a:t>
            </a:r>
            <a:r>
              <a:rPr lang="ru-RU" sz="16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эмоциональной лабильностью, раздражительностью, </a:t>
            </a:r>
            <a:r>
              <a:rPr lang="ru-RU" sz="1600" b="1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канцерофобией</a:t>
            </a:r>
            <a:r>
              <a:rPr lang="ru-RU" sz="16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бессонницей и т. д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Если у больного имеется системное заболевание, то, как правило, в это время наступает его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обострение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оэтому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весь комплекс симптомов, предъявляемых больным после наложения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металллических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протезов, представляет большие диагностические трудности выяснения природы стоматита. Порой трудно определить генез — токсический или аллергический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Наибольшую ценность при диагностике аллергических стоматитов, обусловленных зубными протезами из металлов и полимеров, представляет сочетание различных методов исследования: </a:t>
            </a:r>
            <a:r>
              <a:rPr lang="ru-RU" sz="1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полноценность сбора анамнеза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(стоматологического и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аллергологического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), </a:t>
            </a:r>
            <a:r>
              <a:rPr lang="ru-RU" sz="1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проведение различных экспозиционно-провокационных проб, кожных проб на </a:t>
            </a:r>
            <a:r>
              <a:rPr lang="ru-RU" sz="16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гаптены</a:t>
            </a:r>
            <a:r>
              <a:rPr lang="ru-RU" sz="1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(кобальт, хром, никель), </a:t>
            </a:r>
            <a:r>
              <a:rPr lang="ru-RU" sz="1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клинические анализы крови, исследования слюны</a:t>
            </a:r>
            <a:r>
              <a:rPr lang="ru-RU" dirty="0">
                <a:solidFill>
                  <a:srgbClr val="333333"/>
                </a:solidFill>
                <a:latin typeface="Merriweather"/>
              </a:rPr>
              <a:t>.</a:t>
            </a:r>
            <a:endParaRPr lang="ru-RU" b="0" i="0" dirty="0">
              <a:solidFill>
                <a:srgbClr val="333333"/>
              </a:solidFill>
              <a:effectLst/>
              <a:latin typeface="Merriweather"/>
            </a:endParaRPr>
          </a:p>
        </p:txBody>
      </p:sp>
    </p:spTree>
    <p:extLst>
      <p:ext uri="{BB962C8B-B14F-4D97-AF65-F5344CB8AC3E}">
        <p14:creationId xmlns:p14="http://schemas.microsoft.com/office/powerpoint/2010/main" val="1975484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39</a:t>
            </a:fld>
            <a:endParaRPr lang="ru-RU"/>
          </a:p>
        </p:txBody>
      </p:sp>
      <p:pic>
        <p:nvPicPr>
          <p:cNvPr id="7" name="Рисунок 6"/>
          <p:cNvPicPr/>
          <p:nvPr/>
        </p:nvPicPr>
        <p:blipFill rotWithShape="1">
          <a:blip r:embed="rId2" cstate="print"/>
          <a:srcRect l="41900" t="62005" r="53766" b="7839"/>
          <a:stretch/>
        </p:blipFill>
        <p:spPr bwMode="auto">
          <a:xfrm>
            <a:off x="107504" y="116632"/>
            <a:ext cx="1368152" cy="662473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Picture 2" descr="C:\Users\1\Desktop\логотип.png"/>
          <p:cNvPicPr>
            <a:picLocks noChangeAspect="1" noChangeArrowheads="1"/>
          </p:cNvPicPr>
          <p:nvPr/>
        </p:nvPicPr>
        <p:blipFill>
          <a:blip r:embed="rId3" cstate="print">
            <a:lum bright="-10000"/>
          </a:blip>
          <a:srcRect/>
          <a:stretch>
            <a:fillRect/>
          </a:stretch>
        </p:blipFill>
        <p:spPr bwMode="auto">
          <a:xfrm>
            <a:off x="107504" y="116632"/>
            <a:ext cx="1368152" cy="14235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1691680" y="404664"/>
            <a:ext cx="6995120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 наличии во рту </a:t>
            </a: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металлических 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включений возможны три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основных вида патологического воздействия на организм человека: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химико-токсическое, </a:t>
            </a:r>
            <a:r>
              <a:rPr lang="ru-RU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электрогальваническое</a:t>
            </a:r>
            <a:r>
              <a:rPr lang="ru-RU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(повреждающее </a:t>
            </a:r>
            <a:r>
              <a:rPr lang="ru-RU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действие гальванического </a:t>
            </a:r>
            <a:r>
              <a:rPr lang="ru-RU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тока) и аллергическое</a:t>
            </a:r>
            <a:r>
              <a:rPr lang="ru-RU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Непереносимость </a:t>
            </a:r>
            <a:r>
              <a:rPr lang="ru-RU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электрогальванической</a:t>
            </a:r>
            <a:r>
              <a:rPr lang="ru-RU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природы </a:t>
            </a: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патологический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симптомокомплекс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характерный для непереносимости </a:t>
            </a:r>
            <a:r>
              <a:rPr lang="ru-RU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электрогальванической</a:t>
            </a: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природы</a:t>
            </a: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Выражается следующими признаками: </a:t>
            </a:r>
            <a:endParaRPr lang="ru-RU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металлическим 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привкусом;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вкусом соли, горечи, кислоты ( особенно после приема кислой пищи</a:t>
            </a: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парестезией 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слизистой оболочки полости </a:t>
            </a: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рта;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глоссoдинией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глоссалгией</a:t>
            </a: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гипо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или </a:t>
            </a:r>
            <a:r>
              <a:rPr lang="ru-RU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гиперсаливацией</a:t>
            </a: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чувством 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«прохождения тока» при </a:t>
            </a: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введении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металлических 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предметов в </a:t>
            </a: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рот;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развитием 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воспаления слизистой </a:t>
            </a: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рта;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гиперкератозом 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виде красного плоского лишая или лейкоплакии.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4137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/>
          <p:nvPr/>
        </p:nvPicPr>
        <p:blipFill rotWithShape="1">
          <a:blip r:embed="rId2" cstate="print"/>
          <a:srcRect l="41900" t="62005" r="53766" b="7839"/>
          <a:stretch/>
        </p:blipFill>
        <p:spPr bwMode="auto">
          <a:xfrm>
            <a:off x="107504" y="116632"/>
            <a:ext cx="1368152" cy="662473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Picture 2" descr="C:\Users\1\Desktop\логотип.png"/>
          <p:cNvPicPr>
            <a:picLocks noChangeAspect="1" noChangeArrowheads="1"/>
          </p:cNvPicPr>
          <p:nvPr/>
        </p:nvPicPr>
        <p:blipFill>
          <a:blip r:embed="rId3" cstate="print">
            <a:lum bright="-10000"/>
          </a:blip>
          <a:srcRect/>
          <a:stretch>
            <a:fillRect/>
          </a:stretch>
        </p:blipFill>
        <p:spPr bwMode="auto">
          <a:xfrm>
            <a:off x="107504" y="116632"/>
            <a:ext cx="1368152" cy="14235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4</a:t>
            </a:fld>
            <a:endParaRPr lang="ru-RU"/>
          </a:p>
        </p:txBody>
      </p:sp>
      <p:sp>
        <p:nvSpPr>
          <p:cNvPr id="8" name="TextBox 7"/>
          <p:cNvSpPr txBox="1"/>
          <p:nvPr/>
        </p:nvSpPr>
        <p:spPr>
          <a:xfrm>
            <a:off x="1691680" y="332656"/>
            <a:ext cx="7068256" cy="59400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sz="2000" b="1" i="1" dirty="0" smtClean="0">
                <a:solidFill>
                  <a:srgbClr val="0070C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Основные стоматологические материалы</a:t>
            </a:r>
            <a:r>
              <a:rPr lang="ru-RU" sz="2000" dirty="0" smtClean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, кроме набора требуемых свойств, обладают побочными качествами, т.к. до сих пор не создано ни одного идеального из них. Поэтому клиническое материаловедение, помимо прочего, изучает взаимодействие материалов и организма человека (больного и врача).</a:t>
            </a:r>
          </a:p>
          <a:p>
            <a:pPr lvl="0"/>
            <a:r>
              <a:rPr lang="ru-RU" sz="2000" b="1" dirty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Клинические проявления взаимодействия организма больного и материалов</a:t>
            </a:r>
            <a:r>
              <a:rPr lang="ru-RU" sz="20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, применяемых при протезировании полости рта, зависит от соматического и психического состояния, возраста, пола, харак­тера и протяженности дефектов зубного ряда, состояния зубов и тка­ней пародонта и др.</a:t>
            </a:r>
          </a:p>
          <a:p>
            <a:pPr lvl="0"/>
            <a:r>
              <a:rPr lang="ru-RU" sz="2000" dirty="0" smtClean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Следует </a:t>
            </a:r>
            <a:r>
              <a:rPr lang="ru-RU" sz="20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учитывать, что основные материалы и протезы (съемные и несъемные) в своих клинических проявлениях взаимодействия с организмом дают, как правило, «суммарный» эффект, который в большинстве случаев представляет большие трудности для диагно­стики и лечения. Этот вопрос рассматривается в их тесной взаимо­связи и взаимообусловленности.</a:t>
            </a:r>
          </a:p>
        </p:txBody>
      </p:sp>
    </p:spTree>
    <p:extLst>
      <p:ext uri="{BB962C8B-B14F-4D97-AF65-F5344CB8AC3E}">
        <p14:creationId xmlns:p14="http://schemas.microsoft.com/office/powerpoint/2010/main" val="1678707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40</a:t>
            </a:fld>
            <a:endParaRPr lang="ru-RU"/>
          </a:p>
        </p:txBody>
      </p:sp>
      <p:pic>
        <p:nvPicPr>
          <p:cNvPr id="7" name="Рисунок 6"/>
          <p:cNvPicPr/>
          <p:nvPr/>
        </p:nvPicPr>
        <p:blipFill rotWithShape="1">
          <a:blip r:embed="rId2" cstate="print"/>
          <a:srcRect l="41900" t="62005" r="53766" b="7839"/>
          <a:stretch/>
        </p:blipFill>
        <p:spPr bwMode="auto">
          <a:xfrm>
            <a:off x="107504" y="116632"/>
            <a:ext cx="1368152" cy="662473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Picture 2" descr="C:\Users\1\Desktop\логотип.png"/>
          <p:cNvPicPr>
            <a:picLocks noChangeAspect="1" noChangeArrowheads="1"/>
          </p:cNvPicPr>
          <p:nvPr/>
        </p:nvPicPr>
        <p:blipFill>
          <a:blip r:embed="rId3" cstate="print">
            <a:lum bright="-10000"/>
          </a:blip>
          <a:srcRect/>
          <a:stretch>
            <a:fillRect/>
          </a:stretch>
        </p:blipFill>
        <p:spPr bwMode="auto">
          <a:xfrm>
            <a:off x="107504" y="116632"/>
            <a:ext cx="1368152" cy="14235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1763688" y="347891"/>
            <a:ext cx="7272808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 </a:t>
            </a: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больных с жалобами на явление </a:t>
            </a:r>
            <a:r>
              <a:rPr lang="ru-RU" sz="16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гальваноза</a:t>
            </a: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прежде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всего </a:t>
            </a: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определяют электрические характеристики </a:t>
            </a:r>
            <a:r>
              <a:rPr lang="ru-RU" sz="16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электрохимических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процессов </a:t>
            </a: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между разнородными металлами. </a:t>
            </a:r>
            <a:endParaRPr lang="ru-RU" sz="1600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6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Наряду </a:t>
            </a:r>
            <a:r>
              <a:rPr lang="ru-RU" sz="1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</a:t>
            </a:r>
            <a:r>
              <a:rPr lang="ru-RU" sz="16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клиническими методами </a:t>
            </a:r>
            <a:r>
              <a:rPr lang="ru-RU" sz="1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обследования особое значение приобретают </a:t>
            </a:r>
            <a:r>
              <a:rPr lang="ru-RU" sz="16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специальные методы</a:t>
            </a:r>
            <a:r>
              <a:rPr lang="ru-RU" sz="1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endParaRPr lang="ru-RU" sz="1600" b="1" i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измерение </a:t>
            </a: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величин потенциалов металлических </a:t>
            </a:r>
            <a:r>
              <a:rPr lang="ru-RU" sz="16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включений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полости </a:t>
            </a: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рта</a:t>
            </a:r>
            <a:r>
              <a:rPr lang="ru-RU" sz="16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измерение </a:t>
            </a: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силы тока </a:t>
            </a:r>
            <a:r>
              <a:rPr lang="ru-RU" sz="16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между металлическими зубными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протезами</a:t>
            </a: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определение рН слюны; </a:t>
            </a:r>
            <a:endParaRPr lang="ru-RU" sz="1600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определение </a:t>
            </a: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качественного состава </a:t>
            </a:r>
            <a:r>
              <a:rPr lang="ru-RU" sz="16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количественного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содержания микроэлементов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слюны, как показателя выраженности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электрохимических реакций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Приборами, которыми пользуются для измерения различных параметров гальванического элемента полости рта, являются: лабораторный 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-метр </a:t>
            </a:r>
            <a:r>
              <a:rPr lang="ru-RU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милливольметр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pH-340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микроамперметр М-24, потенциометры типа ПП-63, УПИП-601.</a:t>
            </a:r>
          </a:p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 норму приняты показатели микротоков, возникающих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между золотыми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мостовидными протезами у практически здоровых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лиц: они составляют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 1 до 3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мкА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(до 50 мВ). При </a:t>
            </a:r>
            <a:r>
              <a:rPr lang="ru-RU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гальванозе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сила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тока увеличивается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В некоторых случаях заметное улучшение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состояния слизистой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оболочки наблюдалось после удаления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из полости рта металлических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включений с высоким (более 100 мВ)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потенциалом. </a:t>
            </a:r>
          </a:p>
          <a:p>
            <a:r>
              <a:rPr lang="ru-RU" sz="1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Кожные </a:t>
            </a:r>
            <a:r>
              <a:rPr lang="ru-RU" sz="1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пробы никель, хром, кобальт </a:t>
            </a:r>
            <a:r>
              <a:rPr lang="ru-RU" sz="1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 </a:t>
            </a:r>
            <a:r>
              <a:rPr lang="ru-RU" sz="16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гальванозе</a:t>
            </a:r>
            <a:r>
              <a:rPr lang="ru-RU" sz="1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отрицательны</a:t>
            </a:r>
            <a:r>
              <a:rPr lang="ru-RU" sz="1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Определение наличия микроэлементов в слюне проводят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методом спектрального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анализа. Используют кварцевый спектрограф ИСП-28.</a:t>
            </a:r>
          </a:p>
        </p:txBody>
      </p:sp>
    </p:spTree>
    <p:extLst>
      <p:ext uri="{BB962C8B-B14F-4D97-AF65-F5344CB8AC3E}">
        <p14:creationId xmlns:p14="http://schemas.microsoft.com/office/powerpoint/2010/main" val="3260876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41</a:t>
            </a:fld>
            <a:endParaRPr lang="ru-RU"/>
          </a:p>
        </p:txBody>
      </p:sp>
      <p:pic>
        <p:nvPicPr>
          <p:cNvPr id="7" name="Рисунок 6"/>
          <p:cNvPicPr/>
          <p:nvPr/>
        </p:nvPicPr>
        <p:blipFill rotWithShape="1">
          <a:blip r:embed="rId2" cstate="print"/>
          <a:srcRect l="41900" t="62005" r="53766" b="7839"/>
          <a:stretch/>
        </p:blipFill>
        <p:spPr bwMode="auto">
          <a:xfrm>
            <a:off x="107504" y="116632"/>
            <a:ext cx="1368152" cy="662473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Picture 2" descr="C:\Users\1\Desktop\логотип.png"/>
          <p:cNvPicPr>
            <a:picLocks noChangeAspect="1" noChangeArrowheads="1"/>
          </p:cNvPicPr>
          <p:nvPr/>
        </p:nvPicPr>
        <p:blipFill>
          <a:blip r:embed="rId3" cstate="print">
            <a:lum bright="-10000"/>
          </a:blip>
          <a:srcRect/>
          <a:stretch>
            <a:fillRect/>
          </a:stretch>
        </p:blipFill>
        <p:spPr bwMode="auto">
          <a:xfrm>
            <a:off x="107504" y="116632"/>
            <a:ext cx="1368152" cy="14235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2123728" y="535999"/>
            <a:ext cx="647683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Электрогальванический</a:t>
            </a:r>
            <a:r>
              <a:rPr lang="ru-RU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синдром</a:t>
            </a:r>
          </a:p>
        </p:txBody>
      </p:sp>
      <p:pic>
        <p:nvPicPr>
          <p:cNvPr id="6" name="Picture 2" descr="http://www.ruzanadent.ru/image/shtampovannyi-mostovidnyi-protez/shtampovannaja-koronka-1%282%29.jpg"/>
          <p:cNvPicPr>
            <a:picLocks noChangeAspect="1" noChangeArrowheads="1"/>
          </p:cNvPicPr>
          <p:nvPr/>
        </p:nvPicPr>
        <p:blipFill>
          <a:blip r:embed="rId4" cstate="print"/>
          <a:srcRect b="8046"/>
          <a:stretch>
            <a:fillRect/>
          </a:stretch>
        </p:blipFill>
        <p:spPr bwMode="auto">
          <a:xfrm>
            <a:off x="2900416" y="1540143"/>
            <a:ext cx="4629150" cy="1828800"/>
          </a:xfrm>
          <a:prstGeom prst="rect">
            <a:avLst/>
          </a:prstGeom>
          <a:noFill/>
        </p:spPr>
      </p:pic>
      <p:pic>
        <p:nvPicPr>
          <p:cNvPr id="9" name="Picture 4" descr="http://www.hsp-ufa.ru/images/stal%20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26079" y="3429000"/>
            <a:ext cx="3534938" cy="2592288"/>
          </a:xfrm>
          <a:prstGeom prst="rect">
            <a:avLst/>
          </a:prstGeom>
          <a:noFill/>
        </p:spPr>
      </p:pic>
      <p:pic>
        <p:nvPicPr>
          <p:cNvPr id="10" name="Picture 6" descr="http://ib3.keep4u.ru/b/2012/03/27/ef/ef332385bfc95d036257fe959e0304ff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336796" y="3481854"/>
            <a:ext cx="3568955" cy="246742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241051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42</a:t>
            </a:fld>
            <a:endParaRPr lang="ru-RU"/>
          </a:p>
        </p:txBody>
      </p:sp>
      <p:pic>
        <p:nvPicPr>
          <p:cNvPr id="7" name="Рисунок 6"/>
          <p:cNvPicPr/>
          <p:nvPr/>
        </p:nvPicPr>
        <p:blipFill rotWithShape="1">
          <a:blip r:embed="rId2" cstate="print"/>
          <a:srcRect l="41900" t="62005" r="53766" b="7839"/>
          <a:stretch/>
        </p:blipFill>
        <p:spPr bwMode="auto">
          <a:xfrm>
            <a:off x="107504" y="116632"/>
            <a:ext cx="1368152" cy="662473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Picture 2" descr="C:\Users\1\Desktop\логотип.png"/>
          <p:cNvPicPr>
            <a:picLocks noChangeAspect="1" noChangeArrowheads="1"/>
          </p:cNvPicPr>
          <p:nvPr/>
        </p:nvPicPr>
        <p:blipFill>
          <a:blip r:embed="rId3" cstate="print">
            <a:lum bright="-10000"/>
          </a:blip>
          <a:srcRect/>
          <a:stretch>
            <a:fillRect/>
          </a:stretch>
        </p:blipFill>
        <p:spPr bwMode="auto">
          <a:xfrm>
            <a:off x="107504" y="116632"/>
            <a:ext cx="1368152" cy="14235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1477912" y="246984"/>
            <a:ext cx="727280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Химико-токсический стоматит при воздействии металлов</a:t>
            </a:r>
            <a:endParaRPr lang="ru-RU" sz="2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682576" y="629602"/>
            <a:ext cx="7416824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Это заболевание обусловлено действием «тяжелых»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металлов, поступающих в слюну в результате электрохимических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процессов между металлическими протезами.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проявления токсического действия металлов в полости рта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необходим контакт их со слизистыми оболочками, при этом металлы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связываются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оболочками клеток, интимы капилляров, нарушая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проницаемость последних. Нарушение проницаемости приводит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перераспределению металла, проникновению его в цитоплазму.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Металлы, вымываемые из металлических </a:t>
            </a: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протезов 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результате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электрохимических реакций (коррозия металла), взаимодействуют также </a:t>
            </a: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различными 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органическими молекулами, в частности, с ферментами. </a:t>
            </a: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этом 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происходит блокирование функционально активных групп </a:t>
            </a: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белков-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ферментов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и </a:t>
            </a: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металлы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оказывают стимулирующее 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или </a:t>
            </a: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угнетающее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влияние 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них.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Больные </a:t>
            </a:r>
            <a:r>
              <a:rPr lang="ru-RU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жалуются на</a:t>
            </a: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жжение 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языка, привкус </a:t>
            </a: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кислоты,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гиперсаливацию</a:t>
            </a: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(реже сухость), явления парестезии, нарушение </a:t>
            </a: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общего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статуса, желудочно-кишечные поражения. Степень выраженности 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жжения языка различна у разных больных, она зависит </a:t>
            </a: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количества 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металлических протезов во рту, длительности </a:t>
            </a: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пользования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Больные жалуются на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гиперсаливацию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спустя 1-7 дней после фиксации мостовидных протезов из нержавеющей стали, золота 900 пробы.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808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43</a:t>
            </a:fld>
            <a:endParaRPr lang="ru-RU"/>
          </a:p>
        </p:txBody>
      </p:sp>
      <p:pic>
        <p:nvPicPr>
          <p:cNvPr id="7" name="Рисунок 6"/>
          <p:cNvPicPr/>
          <p:nvPr/>
        </p:nvPicPr>
        <p:blipFill rotWithShape="1">
          <a:blip r:embed="rId2" cstate="print"/>
          <a:srcRect l="41900" t="62005" r="53766" b="7839"/>
          <a:stretch/>
        </p:blipFill>
        <p:spPr bwMode="auto">
          <a:xfrm>
            <a:off x="107504" y="116632"/>
            <a:ext cx="1368152" cy="662473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Picture 2" descr="C:\Users\1\Desktop\логотип.png"/>
          <p:cNvPicPr>
            <a:picLocks noChangeAspect="1" noChangeArrowheads="1"/>
          </p:cNvPicPr>
          <p:nvPr/>
        </p:nvPicPr>
        <p:blipFill>
          <a:blip r:embed="rId3" cstate="print">
            <a:lum bright="-10000"/>
          </a:blip>
          <a:srcRect/>
          <a:stretch>
            <a:fillRect/>
          </a:stretch>
        </p:blipFill>
        <p:spPr bwMode="auto">
          <a:xfrm>
            <a:off x="107504" y="116632"/>
            <a:ext cx="1368152" cy="14235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1619672" y="283506"/>
            <a:ext cx="727280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Диагностика</a:t>
            </a:r>
            <a:endParaRPr lang="ru-RU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619672" y="755105"/>
            <a:ext cx="4534256" cy="58782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 больных с токсической реакцией на металлические протезы обнаружены резкие сдвиги минерального состава слюны по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сравнению с нормой. Резко возрастает содержание железа, никеля,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меди,серебра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хрома.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Микроэлементы, поступающие в слюну и металлических протезов,</a:t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через желудочно-кишечный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тракт заглатываются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всасываются</a:t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поступают в печень-депо. При этом отмечаются обострения заболеваний</a:t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печени,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гастритов, язвенной болезни. Металлические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зубные протезы оказывают ингибирующее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влияние на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содержание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пепсиногена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желудочном соке. При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заболеваниях желудочно-кишечного </a:t>
            </a:r>
            <a:b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тракта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токсическом стоматите в желудочном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соке, крови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достоверно увеличено содержание марганца, меди, свинца, никеля,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моче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железа, меди.</a:t>
            </a:r>
          </a:p>
        </p:txBody>
      </p:sp>
      <p:pic>
        <p:nvPicPr>
          <p:cNvPr id="10242" name="Picture 2" descr="Изготовление Штампованной Коронки • OHI-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6416" y="1274879"/>
            <a:ext cx="2857500" cy="24193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86416" y="3861048"/>
            <a:ext cx="2857500" cy="20882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8587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44</a:t>
            </a:fld>
            <a:endParaRPr lang="ru-RU"/>
          </a:p>
        </p:txBody>
      </p:sp>
      <p:pic>
        <p:nvPicPr>
          <p:cNvPr id="7" name="Рисунок 6"/>
          <p:cNvPicPr/>
          <p:nvPr/>
        </p:nvPicPr>
        <p:blipFill rotWithShape="1">
          <a:blip r:embed="rId2" cstate="print"/>
          <a:srcRect l="41900" t="62005" r="53766" b="7839"/>
          <a:stretch/>
        </p:blipFill>
        <p:spPr bwMode="auto">
          <a:xfrm>
            <a:off x="107504" y="116632"/>
            <a:ext cx="1368152" cy="662473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Picture 2" descr="C:\Users\1\Desktop\логотип.png"/>
          <p:cNvPicPr>
            <a:picLocks noChangeAspect="1" noChangeArrowheads="1"/>
          </p:cNvPicPr>
          <p:nvPr/>
        </p:nvPicPr>
        <p:blipFill>
          <a:blip r:embed="rId3" cstate="print">
            <a:lum bright="-10000"/>
          </a:blip>
          <a:srcRect/>
          <a:stretch>
            <a:fillRect/>
          </a:stretch>
        </p:blipFill>
        <p:spPr bwMode="auto">
          <a:xfrm>
            <a:off x="107504" y="116632"/>
            <a:ext cx="1368152" cy="14235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1619672" y="366722"/>
            <a:ext cx="727280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Диагностика</a:t>
            </a:r>
            <a:endParaRPr lang="ru-RU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763688" y="882186"/>
            <a:ext cx="7272808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 токсическом стоматите на металлические протезы в крови</a:t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содержание лейкоцитов (лейкоцитоз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),эритроцитов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эритропения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), увеличивается скорость оседания эритроцитов.</a:t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Выраженные изменения биохимических показателей отмечены в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слюне. Увеличивается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активность щелочной фосфатазы, кислой,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щелочной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протеиназы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уменьшается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лактатдегидрогеназы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трансаминазы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Белок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слюне увеличен.</a:t>
            </a:r>
          </a:p>
        </p:txBody>
      </p:sp>
      <p:pic>
        <p:nvPicPr>
          <p:cNvPr id="14340" name="Picture 4" descr="В Англии создано первое &quot;искусственное&quot; живое существо - Аргументы Недели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3284984"/>
            <a:ext cx="4908513" cy="32723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26004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45</a:t>
            </a:fld>
            <a:endParaRPr lang="ru-RU"/>
          </a:p>
        </p:txBody>
      </p:sp>
      <p:pic>
        <p:nvPicPr>
          <p:cNvPr id="7" name="Рисунок 6"/>
          <p:cNvPicPr/>
          <p:nvPr/>
        </p:nvPicPr>
        <p:blipFill rotWithShape="1">
          <a:blip r:embed="rId2" cstate="print"/>
          <a:srcRect l="41900" t="62005" r="53766" b="7839"/>
          <a:stretch/>
        </p:blipFill>
        <p:spPr bwMode="auto">
          <a:xfrm>
            <a:off x="107504" y="116632"/>
            <a:ext cx="1368152" cy="662473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Picture 2" descr="C:\Users\1\Desktop\логотип.png"/>
          <p:cNvPicPr>
            <a:picLocks noChangeAspect="1" noChangeArrowheads="1"/>
          </p:cNvPicPr>
          <p:nvPr/>
        </p:nvPicPr>
        <p:blipFill>
          <a:blip r:embed="rId3" cstate="print">
            <a:lum bright="-10000"/>
          </a:blip>
          <a:srcRect/>
          <a:stretch>
            <a:fillRect/>
          </a:stretch>
        </p:blipFill>
        <p:spPr bwMode="auto">
          <a:xfrm>
            <a:off x="107504" y="116632"/>
            <a:ext cx="1368152" cy="14235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1691680" y="404664"/>
            <a:ext cx="7272808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Аллергенами, </a:t>
            </a:r>
            <a:r>
              <a:rPr lang="ru-RU" sz="2000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вызывающими аллергические </a:t>
            </a:r>
            <a:r>
              <a:rPr lang="ru-RU" sz="20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реакции на металл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являются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гантены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никель, хром, </a:t>
            </a:r>
            <a:r>
              <a:rPr lang="ru-RU" sz="20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кобальт и 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др., приобретающие свойства аллергенов в результате конъюгации </a:t>
            </a:r>
            <a:r>
              <a:rPr lang="ru-RU" sz="20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белками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Попадание в организм антигена вызывает его сенсибилизацию</a:t>
            </a:r>
            <a:r>
              <a:rPr lang="ru-RU" sz="20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Аллергия на металлы возникает через 5-8 лет после повторного</a:t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протезирования. У пациентов отмечается жжение слизистых оболочек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 языка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их отек, сухость во рту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Объективно</a:t>
            </a:r>
            <a:r>
              <a:rPr lang="ru-RU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разлитая гиперемия всех</a:t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слизистых оболочек полости рта, на которых часто наблюдаются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эрозии;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отек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слизистых оболочек губ, щек, языка;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петехиальные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кровоизлияния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слизистой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мягкого неба; тягучая или пенистая слюна.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Аллергический стоматит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может сопровождаться функциональными нарушениями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 стороны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нервной системы: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раздражительностью, эмоциональной лабильностью,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канцерофобией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прозопaлгией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обострением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бессонницы,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хронических холециститов, гастритов, колитов.</a:t>
            </a:r>
          </a:p>
        </p:txBody>
      </p:sp>
    </p:spTree>
    <p:extLst>
      <p:ext uri="{BB962C8B-B14F-4D97-AF65-F5344CB8AC3E}">
        <p14:creationId xmlns:p14="http://schemas.microsoft.com/office/powerpoint/2010/main" val="915432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46</a:t>
            </a:fld>
            <a:endParaRPr lang="ru-RU"/>
          </a:p>
        </p:txBody>
      </p:sp>
      <p:pic>
        <p:nvPicPr>
          <p:cNvPr id="7" name="Рисунок 6"/>
          <p:cNvPicPr/>
          <p:nvPr/>
        </p:nvPicPr>
        <p:blipFill rotWithShape="1">
          <a:blip r:embed="rId2" cstate="print"/>
          <a:srcRect l="41900" t="62005" r="53766" b="7839"/>
          <a:stretch/>
        </p:blipFill>
        <p:spPr bwMode="auto">
          <a:xfrm>
            <a:off x="107504" y="116632"/>
            <a:ext cx="1368152" cy="662473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Picture 2" descr="C:\Users\1\Desktop\логотип.png"/>
          <p:cNvPicPr>
            <a:picLocks noChangeAspect="1" noChangeArrowheads="1"/>
          </p:cNvPicPr>
          <p:nvPr/>
        </p:nvPicPr>
        <p:blipFill>
          <a:blip r:embed="rId3" cstate="print">
            <a:lum bright="-10000"/>
          </a:blip>
          <a:srcRect/>
          <a:stretch>
            <a:fillRect/>
          </a:stretch>
        </p:blipFill>
        <p:spPr bwMode="auto">
          <a:xfrm>
            <a:off x="107504" y="116632"/>
            <a:ext cx="1368152" cy="14235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1835696" y="467558"/>
            <a:ext cx="7128792" cy="3407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540385" algn="just">
              <a:lnSpc>
                <a:spcPct val="150000"/>
              </a:lnSpc>
              <a:spcAft>
                <a:spcPts val="1000"/>
              </a:spcAft>
            </a:pPr>
            <a:endParaRPr lang="ru-RU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7170" name="Picture 2" descr="Гальваноз полости рта - лечение и симптомы — Клиника «Доктор рядом»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4248" y="1092182"/>
            <a:ext cx="6624736" cy="39996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056256" y="5462498"/>
            <a:ext cx="65527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Рис.- Аллергия на металл в полости рта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9310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47</a:t>
            </a:fld>
            <a:endParaRPr lang="ru-RU"/>
          </a:p>
        </p:txBody>
      </p:sp>
      <p:pic>
        <p:nvPicPr>
          <p:cNvPr id="7" name="Рисунок 6"/>
          <p:cNvPicPr/>
          <p:nvPr/>
        </p:nvPicPr>
        <p:blipFill rotWithShape="1">
          <a:blip r:embed="rId2" cstate="print"/>
          <a:srcRect l="41900" t="62005" r="53766" b="7839"/>
          <a:stretch/>
        </p:blipFill>
        <p:spPr bwMode="auto">
          <a:xfrm>
            <a:off x="107504" y="116632"/>
            <a:ext cx="1368152" cy="662473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Picture 2" descr="C:\Users\1\Desktop\логотип.png"/>
          <p:cNvPicPr>
            <a:picLocks noChangeAspect="1" noChangeArrowheads="1"/>
          </p:cNvPicPr>
          <p:nvPr/>
        </p:nvPicPr>
        <p:blipFill>
          <a:blip r:embed="rId3" cstate="print">
            <a:lum bright="-10000"/>
          </a:blip>
          <a:srcRect/>
          <a:stretch>
            <a:fillRect/>
          </a:stretch>
        </p:blipFill>
        <p:spPr bwMode="auto">
          <a:xfrm>
            <a:off x="107504" y="116632"/>
            <a:ext cx="1368152" cy="14235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4" descr="Признаки аллергии на коронки из титана и золота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511463"/>
            <a:ext cx="5544616" cy="62299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339814" y="142131"/>
            <a:ext cx="383252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Аллергическая реакция </a:t>
            </a:r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металл</a:t>
            </a:r>
            <a:endParaRPr lang="ru-RU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1831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48</a:t>
            </a:fld>
            <a:endParaRPr lang="ru-RU"/>
          </a:p>
        </p:txBody>
      </p:sp>
      <p:pic>
        <p:nvPicPr>
          <p:cNvPr id="7" name="Рисунок 6"/>
          <p:cNvPicPr/>
          <p:nvPr/>
        </p:nvPicPr>
        <p:blipFill rotWithShape="1">
          <a:blip r:embed="rId2" cstate="print"/>
          <a:srcRect l="41900" t="62005" r="53766" b="7839"/>
          <a:stretch/>
        </p:blipFill>
        <p:spPr bwMode="auto">
          <a:xfrm>
            <a:off x="107504" y="116632"/>
            <a:ext cx="1368152" cy="662473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Picture 2" descr="C:\Users\1\Desktop\логотип.png"/>
          <p:cNvPicPr>
            <a:picLocks noChangeAspect="1" noChangeArrowheads="1"/>
          </p:cNvPicPr>
          <p:nvPr/>
        </p:nvPicPr>
        <p:blipFill>
          <a:blip r:embed="rId3" cstate="print">
            <a:lum bright="-10000"/>
          </a:blip>
          <a:srcRect/>
          <a:stretch>
            <a:fillRect/>
          </a:stretch>
        </p:blipFill>
        <p:spPr bwMode="auto">
          <a:xfrm>
            <a:off x="107504" y="116632"/>
            <a:ext cx="1368152" cy="14235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1691680" y="620688"/>
            <a:ext cx="7344816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Диагностика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аллергической гиперчувствительности организма к составным частям металлических зубных протезов значительно затруднена. Это связано с тем, что тесты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эмилинации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(введения) и экспозиции (удаления) протезов не могут выполняться, так как несъемные зубные протезы удаляются только с их разрушением.</a:t>
            </a:r>
          </a:p>
          <a:p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Выполняются следующие накожные </a:t>
            </a:r>
            <a:r>
              <a:rPr lang="ru-RU" sz="2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эпикутантные</a:t>
            </a:r>
            <a:r>
              <a:rPr lang="ru-RU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(аппликационные) </a:t>
            </a:r>
            <a:r>
              <a:rPr lang="ru-RU" sz="2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аллергологические</a:t>
            </a:r>
            <a:r>
              <a:rPr lang="ru-RU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пробы: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ru-RU" sz="20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Капельные;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Скарификационные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Компрессионные.</a:t>
            </a:r>
          </a:p>
          <a:p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 клиническом анализе крови выявляются лейкопения, лимфоцитоз, уменьшение количества сегментоядерных лейкоцитов.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7179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49</a:t>
            </a:fld>
            <a:endParaRPr lang="ru-RU"/>
          </a:p>
        </p:txBody>
      </p:sp>
      <p:pic>
        <p:nvPicPr>
          <p:cNvPr id="7" name="Рисунок 6"/>
          <p:cNvPicPr/>
          <p:nvPr/>
        </p:nvPicPr>
        <p:blipFill rotWithShape="1">
          <a:blip r:embed="rId2" cstate="print"/>
          <a:srcRect l="41900" t="62005" r="53766" b="7839"/>
          <a:stretch/>
        </p:blipFill>
        <p:spPr bwMode="auto">
          <a:xfrm>
            <a:off x="107504" y="116632"/>
            <a:ext cx="1368152" cy="662473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Picture 2" descr="C:\Users\1\Desktop\логотип.png"/>
          <p:cNvPicPr>
            <a:picLocks noChangeAspect="1" noChangeArrowheads="1"/>
          </p:cNvPicPr>
          <p:nvPr/>
        </p:nvPicPr>
        <p:blipFill>
          <a:blip r:embed="rId3" cstate="print">
            <a:lum bright="-10000"/>
          </a:blip>
          <a:srcRect/>
          <a:stretch>
            <a:fillRect/>
          </a:stretch>
        </p:blipFill>
        <p:spPr bwMode="auto">
          <a:xfrm>
            <a:off x="107504" y="116632"/>
            <a:ext cx="1368152" cy="14235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Заголовок 1"/>
          <p:cNvSpPr txBox="1">
            <a:spLocks/>
          </p:cNvSpPr>
          <p:nvPr/>
        </p:nvSpPr>
        <p:spPr>
          <a:xfrm>
            <a:off x="1475656" y="253982"/>
            <a:ext cx="7467600" cy="11430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32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607112" y="1278037"/>
            <a:ext cx="7110536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Естественно, что организм человека адекватно реагирует на «агрессивное» воздействие основных материалов развитием различных компенсаторно-приспособительных реакций и механизмов, направленных в конечном счете на восстановление нарушенного равновесия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Поскольку влияние основных материалов можно рассматривать на различных уровнях, то и происходящие изменения (ответные реакции) также нужно изучать на тканевом, клеточном, органном, системном и организменном уровнях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Изучение этих изменений детально рассматривается в курсе аллергологии, токсикологии, внутренних болезней и других специальностей. Поэтому для ортопедической стоматологии наиболее существенным является рассмотрение вопроса о действии организма человека на физико-механические, химические свойства основных материалов, определяющих их долговечность в конструкции протеза, на динамику изменения этих свойств и на их клинические проявления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2122240" y="306709"/>
            <a:ext cx="617443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Биологическое воздействие организма человека на материал</a:t>
            </a:r>
          </a:p>
        </p:txBody>
      </p:sp>
    </p:spTree>
    <p:extLst>
      <p:ext uri="{BB962C8B-B14F-4D97-AF65-F5344CB8AC3E}">
        <p14:creationId xmlns:p14="http://schemas.microsoft.com/office/powerpoint/2010/main" val="2744806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4" descr="http://dr-granov.ru/wp-content/uploads/2011/11/zoloto_platin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92080" y="1563007"/>
            <a:ext cx="3248025" cy="2695576"/>
          </a:xfrm>
          <a:prstGeom prst="rect">
            <a:avLst/>
          </a:prstGeom>
          <a:noFill/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5</a:t>
            </a:fld>
            <a:endParaRPr lang="ru-RU"/>
          </a:p>
        </p:txBody>
      </p:sp>
      <p:pic>
        <p:nvPicPr>
          <p:cNvPr id="7" name="Рисунок 6"/>
          <p:cNvPicPr/>
          <p:nvPr/>
        </p:nvPicPr>
        <p:blipFill rotWithShape="1">
          <a:blip r:embed="rId3" cstate="print"/>
          <a:srcRect l="41900" t="62005" r="53766" b="7839"/>
          <a:stretch/>
        </p:blipFill>
        <p:spPr bwMode="auto">
          <a:xfrm>
            <a:off x="107504" y="116632"/>
            <a:ext cx="1368152" cy="662473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Picture 2" descr="C:\Users\1\Desktop\логотип.png"/>
          <p:cNvPicPr>
            <a:picLocks noChangeAspect="1" noChangeArrowheads="1"/>
          </p:cNvPicPr>
          <p:nvPr/>
        </p:nvPicPr>
        <p:blipFill>
          <a:blip r:embed="rId4" cstate="print">
            <a:lum bright="-10000"/>
          </a:blip>
          <a:srcRect/>
          <a:stretch>
            <a:fillRect/>
          </a:stretch>
        </p:blipFill>
        <p:spPr bwMode="auto">
          <a:xfrm>
            <a:off x="107504" y="116632"/>
            <a:ext cx="1368152" cy="14235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2079780" y="387433"/>
            <a:ext cx="64008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Материалы, из которых изготавливаются ортопедические конструкции</a:t>
            </a:r>
          </a:p>
        </p:txBody>
      </p:sp>
      <p:pic>
        <p:nvPicPr>
          <p:cNvPr id="6" name="Picture 2" descr="http://stomstatus.ru/wp-content/uploads/2009/08/President_fn_ch_0040-300x20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819708" y="1890216"/>
            <a:ext cx="2857500" cy="1914525"/>
          </a:xfrm>
          <a:prstGeom prst="rect">
            <a:avLst/>
          </a:prstGeom>
          <a:noFill/>
        </p:spPr>
      </p:pic>
      <p:pic>
        <p:nvPicPr>
          <p:cNvPr id="10" name="Picture 6" descr="http://happy-teeth.ru/wp-content/gallery/neilon/neylon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792236" y="3804741"/>
            <a:ext cx="3857625" cy="2905125"/>
          </a:xfrm>
          <a:prstGeom prst="rect">
            <a:avLst/>
          </a:prstGeom>
          <a:noFill/>
        </p:spPr>
      </p:pic>
      <p:pic>
        <p:nvPicPr>
          <p:cNvPr id="1026" name="Picture 2" descr="Металлические коронки в Москве, Балашихе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9861" y="4258583"/>
            <a:ext cx="3355896" cy="19799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86438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0" descr="http://dentaltechnic.info/Rukovodstvo_po_dentalnoj_implantologii_files/Rukovodstvo_po_dentalnoj_implantologii-108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2130" y="1361014"/>
            <a:ext cx="3157326" cy="2426898"/>
          </a:xfrm>
          <a:prstGeom prst="rect">
            <a:avLst/>
          </a:prstGeom>
          <a:noFill/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50</a:t>
            </a:fld>
            <a:endParaRPr lang="ru-RU"/>
          </a:p>
        </p:txBody>
      </p:sp>
      <p:pic>
        <p:nvPicPr>
          <p:cNvPr id="7" name="Рисунок 6"/>
          <p:cNvPicPr/>
          <p:nvPr/>
        </p:nvPicPr>
        <p:blipFill rotWithShape="1">
          <a:blip r:embed="rId3" cstate="print"/>
          <a:srcRect l="41900" t="62005" r="53766" b="7839"/>
          <a:stretch/>
        </p:blipFill>
        <p:spPr bwMode="auto">
          <a:xfrm>
            <a:off x="107504" y="116632"/>
            <a:ext cx="1368152" cy="662473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Picture 2" descr="C:\Users\1\Desktop\логотип.png"/>
          <p:cNvPicPr>
            <a:picLocks noChangeAspect="1" noChangeArrowheads="1"/>
          </p:cNvPicPr>
          <p:nvPr/>
        </p:nvPicPr>
        <p:blipFill>
          <a:blip r:embed="rId4" cstate="print">
            <a:lum bright="-10000"/>
          </a:blip>
          <a:srcRect/>
          <a:stretch>
            <a:fillRect/>
          </a:stretch>
        </p:blipFill>
        <p:spPr bwMode="auto">
          <a:xfrm>
            <a:off x="107504" y="116632"/>
            <a:ext cx="1368152" cy="14235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4" descr="http://www.dental-revue.ru/Article/01/Images/Mart/pr021.JPG"/>
          <p:cNvPicPr>
            <a:picLocks noChangeAspect="1" noChangeArrowheads="1"/>
          </p:cNvPicPr>
          <p:nvPr/>
        </p:nvPicPr>
        <p:blipFill>
          <a:blip r:embed="rId5" cstate="print"/>
          <a:srcRect t="9486"/>
          <a:stretch>
            <a:fillRect/>
          </a:stretch>
        </p:blipFill>
        <p:spPr bwMode="auto">
          <a:xfrm>
            <a:off x="5364087" y="1430606"/>
            <a:ext cx="3607464" cy="2324810"/>
          </a:xfrm>
          <a:prstGeom prst="rect">
            <a:avLst/>
          </a:prstGeom>
          <a:noFill/>
        </p:spPr>
      </p:pic>
      <p:pic>
        <p:nvPicPr>
          <p:cNvPr id="9" name="Picture 6" descr="http://kirillkostin.ru/images/stories/410ae442dd7f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835696" y="3789040"/>
            <a:ext cx="3800528" cy="2533686"/>
          </a:xfrm>
          <a:prstGeom prst="rect">
            <a:avLst/>
          </a:prstGeom>
          <a:noFill/>
        </p:spPr>
      </p:pic>
      <p:pic>
        <p:nvPicPr>
          <p:cNvPr id="10" name="Picture 8" descr="http://pics.lj.ivanovo.ru/disk2/uploads13/WAiCIWdxZ0iy9LhsvPEg/vklakda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724128" y="3861048"/>
            <a:ext cx="3103039" cy="2268048"/>
          </a:xfrm>
          <a:prstGeom prst="rect">
            <a:avLst/>
          </a:prstGeom>
          <a:noFill/>
        </p:spPr>
      </p:pic>
      <p:sp>
        <p:nvSpPr>
          <p:cNvPr id="11" name="Заголовок 1"/>
          <p:cNvSpPr txBox="1">
            <a:spLocks/>
          </p:cNvSpPr>
          <p:nvPr/>
        </p:nvSpPr>
        <p:spPr>
          <a:xfrm>
            <a:off x="1475656" y="253982"/>
            <a:ext cx="7467600" cy="11430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2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Биологическое воздействие организма человека на материал</a:t>
            </a:r>
            <a:endParaRPr lang="ru-RU" sz="32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2846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51</a:t>
            </a:fld>
            <a:endParaRPr lang="ru-RU"/>
          </a:p>
        </p:txBody>
      </p:sp>
      <p:pic>
        <p:nvPicPr>
          <p:cNvPr id="7" name="Рисунок 6"/>
          <p:cNvPicPr/>
          <p:nvPr/>
        </p:nvPicPr>
        <p:blipFill rotWithShape="1">
          <a:blip r:embed="rId2" cstate="print"/>
          <a:srcRect l="41900" t="62005" r="53766" b="7839"/>
          <a:stretch/>
        </p:blipFill>
        <p:spPr bwMode="auto">
          <a:xfrm>
            <a:off x="107504" y="116632"/>
            <a:ext cx="1368152" cy="662473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Picture 2" descr="C:\Users\1\Desktop\логотип.png"/>
          <p:cNvPicPr>
            <a:picLocks noChangeAspect="1" noChangeArrowheads="1"/>
          </p:cNvPicPr>
          <p:nvPr/>
        </p:nvPicPr>
        <p:blipFill>
          <a:blip r:embed="rId3" cstate="print">
            <a:lum bright="-10000"/>
          </a:blip>
          <a:srcRect/>
          <a:stretch>
            <a:fillRect/>
          </a:stretch>
        </p:blipFill>
        <p:spPr bwMode="auto">
          <a:xfrm>
            <a:off x="107504" y="116632"/>
            <a:ext cx="1368152" cy="14235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Заголовок 1"/>
          <p:cNvSpPr txBox="1">
            <a:spLocks/>
          </p:cNvSpPr>
          <p:nvPr/>
        </p:nvSpPr>
        <p:spPr>
          <a:xfrm>
            <a:off x="1475656" y="253982"/>
            <a:ext cx="7467600" cy="11430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32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614301" y="612844"/>
            <a:ext cx="4467472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Влияние организма человека на протетические материалы. </a:t>
            </a:r>
            <a:endParaRPr lang="en-US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Условно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это влияние можно определять с позиций организма как единого целого и жевательного аппарата как части организма, т. е. как его непосредственное действие. Опосредованное действие организма на основные стоматологические материалы проявляется через микрофлору полости рта.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Протетические материалы испытывают механическое воздействие при жевании. Это, как правило, нагрузки на сжатие, изгиб, растяжение и удар. Соответственно фазам жевательных движений протез подвергается большому количеству циклических знакопеременных нагрузок, быстро меняющихся как во времени, так силе и направлению.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33857" y="908720"/>
            <a:ext cx="2757314" cy="2278388"/>
          </a:xfrm>
          <a:prstGeom prst="rect">
            <a:avLst/>
          </a:prstGeom>
        </p:spPr>
      </p:pic>
      <p:pic>
        <p:nvPicPr>
          <p:cNvPr id="8194" name="Picture 2" descr="Некоторые распространенные осложнения при протезировании  металлокерамическими коронками. Часть четвертая. - Укрдентал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8052" y="3475587"/>
            <a:ext cx="2763119" cy="25922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24306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52</a:t>
            </a:fld>
            <a:endParaRPr lang="ru-RU"/>
          </a:p>
        </p:txBody>
      </p:sp>
      <p:pic>
        <p:nvPicPr>
          <p:cNvPr id="7" name="Рисунок 6"/>
          <p:cNvPicPr/>
          <p:nvPr/>
        </p:nvPicPr>
        <p:blipFill rotWithShape="1">
          <a:blip r:embed="rId2" cstate="print"/>
          <a:srcRect l="41900" t="62005" r="53766" b="7839"/>
          <a:stretch/>
        </p:blipFill>
        <p:spPr bwMode="auto">
          <a:xfrm>
            <a:off x="107504" y="116632"/>
            <a:ext cx="1368152" cy="662473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Picture 2" descr="C:\Users\1\Desktop\логотип.png"/>
          <p:cNvPicPr>
            <a:picLocks noChangeAspect="1" noChangeArrowheads="1"/>
          </p:cNvPicPr>
          <p:nvPr/>
        </p:nvPicPr>
        <p:blipFill>
          <a:blip r:embed="rId3" cstate="print">
            <a:lum bright="-10000"/>
          </a:blip>
          <a:srcRect/>
          <a:stretch>
            <a:fillRect/>
          </a:stretch>
        </p:blipFill>
        <p:spPr bwMode="auto">
          <a:xfrm>
            <a:off x="107504" y="116632"/>
            <a:ext cx="1368152" cy="14235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Заголовок 1"/>
          <p:cNvSpPr txBox="1">
            <a:spLocks/>
          </p:cNvSpPr>
          <p:nvPr/>
        </p:nvSpPr>
        <p:spPr>
          <a:xfrm>
            <a:off x="1475656" y="253982"/>
            <a:ext cx="7467600" cy="11430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32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737084" y="620688"/>
            <a:ext cx="7206172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Следует отметить также </a:t>
            </a:r>
            <a:r>
              <a:rPr lang="ru-RU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биологическое воздействие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организма человека на материалы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Факторами, влияющими на процесс </a:t>
            </a:r>
            <a:r>
              <a:rPr lang="ru-RU" sz="2400" b="1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биодеструкции</a:t>
            </a:r>
            <a:r>
              <a:rPr lang="ru-RU" sz="24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 старения стоматологических материалов, является </a:t>
            </a:r>
            <a:r>
              <a:rPr lang="ru-RU" sz="2400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воздействие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биологических сред (в первую очередь слюны), 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влияние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кислорода воздуха, 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пищевых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продуктов (химическое воздействие), 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перепадов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температур (физическое воздействие) и пр.</a:t>
            </a:r>
          </a:p>
        </p:txBody>
      </p:sp>
    </p:spTree>
    <p:extLst>
      <p:ext uri="{BB962C8B-B14F-4D97-AF65-F5344CB8AC3E}">
        <p14:creationId xmlns:p14="http://schemas.microsoft.com/office/powerpoint/2010/main" val="3181149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53</a:t>
            </a:fld>
            <a:endParaRPr lang="ru-RU"/>
          </a:p>
        </p:txBody>
      </p:sp>
      <p:pic>
        <p:nvPicPr>
          <p:cNvPr id="7" name="Рисунок 6"/>
          <p:cNvPicPr/>
          <p:nvPr/>
        </p:nvPicPr>
        <p:blipFill rotWithShape="1">
          <a:blip r:embed="rId2" cstate="print"/>
          <a:srcRect l="41900" t="62005" r="53766" b="7839"/>
          <a:stretch/>
        </p:blipFill>
        <p:spPr bwMode="auto">
          <a:xfrm>
            <a:off x="107504" y="116632"/>
            <a:ext cx="1368152" cy="662473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Picture 2" descr="C:\Users\1\Desktop\логотип.png"/>
          <p:cNvPicPr>
            <a:picLocks noChangeAspect="1" noChangeArrowheads="1"/>
          </p:cNvPicPr>
          <p:nvPr/>
        </p:nvPicPr>
        <p:blipFill>
          <a:blip r:embed="rId3" cstate="print">
            <a:lum bright="-10000"/>
          </a:blip>
          <a:srcRect/>
          <a:stretch>
            <a:fillRect/>
          </a:stretch>
        </p:blipFill>
        <p:spPr bwMode="auto">
          <a:xfrm>
            <a:off x="107504" y="116632"/>
            <a:ext cx="1368152" cy="14235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Заголовок 1"/>
          <p:cNvSpPr txBox="1">
            <a:spLocks/>
          </p:cNvSpPr>
          <p:nvPr/>
        </p:nvSpPr>
        <p:spPr>
          <a:xfrm>
            <a:off x="1475656" y="253982"/>
            <a:ext cx="7467600" cy="11430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32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737084" y="825482"/>
            <a:ext cx="7206172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Таким образом, следует отметить, что многие стоматологические материалы могут оказывать механическое, токсическое или аллергическое воздействие на человеческий организм. </a:t>
            </a:r>
          </a:p>
          <a:p>
            <a:pPr algn="ctr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свою очередь, введенные в полость рта протетические пломбировочные материалы подвергаются механическому, биологическому (в основном ферментативному), физическому и химическому влиянию.</a:t>
            </a:r>
          </a:p>
          <a:p>
            <a:pPr algn="ctr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Особенности этого взаимодействия должны хорошо знать стоматологи и зубные техники, чтобы предупреждать или уменьшать их проявления.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1241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18"/>
            <a:ext cx="9149631" cy="6853782"/>
          </a:xfrm>
          <a:prstGeom prst="rect">
            <a:avLst/>
          </a:prstGeom>
        </p:spPr>
      </p:pic>
      <p:pic>
        <p:nvPicPr>
          <p:cNvPr id="3" name="Picture 2" descr="C:\Users\1\Desktop\логотип.png"/>
          <p:cNvPicPr>
            <a:picLocks noChangeAspect="1" noChangeArrowheads="1"/>
          </p:cNvPicPr>
          <p:nvPr/>
        </p:nvPicPr>
        <p:blipFill>
          <a:blip r:embed="rId3" cstate="print">
            <a:lum bright="-10000"/>
          </a:blip>
          <a:srcRect/>
          <a:stretch>
            <a:fillRect/>
          </a:stretch>
        </p:blipFill>
        <p:spPr bwMode="auto">
          <a:xfrm>
            <a:off x="1187624" y="44624"/>
            <a:ext cx="1368152" cy="14235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3563888" y="1859925"/>
            <a:ext cx="532859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000" b="1" dirty="0" smtClean="0">
                <a:solidFill>
                  <a:schemeClr val="bg1"/>
                </a:solidFill>
                <a:latin typeface="Cambria" panose="02040503050406030204" pitchFamily="18" charset="0"/>
              </a:rPr>
              <a:t>Благодарю за внимание!</a:t>
            </a:r>
            <a:endParaRPr lang="ru-RU" sz="3600" b="1" dirty="0" smtClean="0">
              <a:solidFill>
                <a:schemeClr val="bg1"/>
              </a:solidFill>
              <a:latin typeface="Cambria" panose="02040503050406030204" pitchFamily="18" charset="0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54</a:t>
            </a:fld>
            <a:endParaRPr lang="ru-RU"/>
          </a:p>
        </p:txBody>
      </p:sp>
      <p:sp>
        <p:nvSpPr>
          <p:cNvPr id="8" name="Rectangle 3"/>
          <p:cNvSpPr>
            <a:spLocks noChangeArrowheads="1"/>
          </p:cNvSpPr>
          <p:nvPr/>
        </p:nvSpPr>
        <p:spPr bwMode="auto">
          <a:xfrm>
            <a:off x="2843808" y="63881"/>
            <a:ext cx="6192688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/>
            <a:r>
              <a:rPr lang="ru-RU" sz="1400" b="1" dirty="0" smtClean="0">
                <a:latin typeface="Cambria" panose="02040503050406030204" pitchFamily="18" charset="0"/>
                <a:cs typeface="Times New Roman" pitchFamily="18" charset="0"/>
              </a:rPr>
              <a:t>ФЕДЕРАЛЬНОЕ  ГОСУДАРСТВЕННОЕ БЮДЖЕТНОЕ ОБРАЗОВАТЕЛЬНОЕ </a:t>
            </a:r>
            <a:r>
              <a:rPr lang="ru-RU" sz="1400" b="1" dirty="0">
                <a:latin typeface="Cambria" panose="02040503050406030204" pitchFamily="18" charset="0"/>
                <a:cs typeface="Times New Roman" pitchFamily="18" charset="0"/>
              </a:rPr>
              <a:t>УЧРЕЖДЕНИЕ  </a:t>
            </a:r>
            <a:r>
              <a:rPr lang="ru-RU" sz="1400" b="1" dirty="0" smtClean="0">
                <a:latin typeface="Cambria" panose="02040503050406030204" pitchFamily="18" charset="0"/>
                <a:cs typeface="Times New Roman" pitchFamily="18" charset="0"/>
              </a:rPr>
              <a:t>ВЫСШЕГО ОБРАЗОВАНИЯ</a:t>
            </a:r>
          </a:p>
          <a:p>
            <a:pPr algn="ctr"/>
            <a:endParaRPr lang="ru-RU" sz="1400" b="1" dirty="0">
              <a:latin typeface="Cambria" panose="02040503050406030204" pitchFamily="18" charset="0"/>
            </a:endParaRPr>
          </a:p>
          <a:p>
            <a:pPr algn="ctr" eaLnBrk="0" hangingPunct="0"/>
            <a:r>
              <a:rPr lang="ru-RU" sz="1400" b="1" dirty="0">
                <a:solidFill>
                  <a:srgbClr val="C00000"/>
                </a:solidFill>
                <a:latin typeface="Cambria" panose="02040503050406030204" pitchFamily="18" charset="0"/>
                <a:cs typeface="Times New Roman" pitchFamily="18" charset="0"/>
              </a:rPr>
              <a:t>КУБАНСКИЙ ГОСУДАРСТВЕННЫЙ МЕДИЦИНСКИЙ </a:t>
            </a:r>
            <a:r>
              <a:rPr lang="ru-RU" sz="1400" b="1" dirty="0" smtClean="0">
                <a:solidFill>
                  <a:srgbClr val="C00000"/>
                </a:solidFill>
                <a:latin typeface="Cambria" panose="02040503050406030204" pitchFamily="18" charset="0"/>
                <a:cs typeface="Times New Roman" pitchFamily="18" charset="0"/>
              </a:rPr>
              <a:t>УНИВЕРСИТЕТ</a:t>
            </a:r>
          </a:p>
          <a:p>
            <a:pPr algn="ctr" eaLnBrk="0" hangingPunct="0"/>
            <a:endParaRPr lang="ru-RU" sz="1400" b="1" dirty="0">
              <a:solidFill>
                <a:srgbClr val="C00000"/>
              </a:solidFill>
              <a:latin typeface="Cambria" panose="02040503050406030204" pitchFamily="18" charset="0"/>
            </a:endParaRPr>
          </a:p>
          <a:p>
            <a:pPr algn="ctr" eaLnBrk="0" hangingPunct="0"/>
            <a:r>
              <a:rPr lang="ru-RU" sz="1400" b="1" dirty="0">
                <a:latin typeface="Cambria" panose="02040503050406030204" pitchFamily="18" charset="0"/>
                <a:cs typeface="Times New Roman" pitchFamily="18" charset="0"/>
              </a:rPr>
              <a:t>МИНИСТЕРСТВА ЗДРАВООХРАНЕНИЯ </a:t>
            </a:r>
            <a:r>
              <a:rPr lang="ru-RU" sz="1400" b="1" dirty="0" smtClean="0">
                <a:latin typeface="Cambria" panose="02040503050406030204" pitchFamily="18" charset="0"/>
                <a:cs typeface="Times New Roman" pitchFamily="18" charset="0"/>
              </a:rPr>
              <a:t>РОССИЙСКОЙ ФЕДЕРАЦИИ</a:t>
            </a:r>
            <a:endParaRPr lang="ru-RU" sz="1400" b="1" dirty="0"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2436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6</a:t>
            </a:fld>
            <a:endParaRPr lang="ru-RU"/>
          </a:p>
        </p:txBody>
      </p:sp>
      <p:pic>
        <p:nvPicPr>
          <p:cNvPr id="7" name="Рисунок 6"/>
          <p:cNvPicPr/>
          <p:nvPr/>
        </p:nvPicPr>
        <p:blipFill rotWithShape="1">
          <a:blip r:embed="rId2" cstate="print"/>
          <a:srcRect l="41900" t="62005" r="53766" b="7839"/>
          <a:stretch/>
        </p:blipFill>
        <p:spPr bwMode="auto">
          <a:xfrm>
            <a:off x="107504" y="116632"/>
            <a:ext cx="1368152" cy="662473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Picture 2" descr="C:\Users\1\Desktop\логотип.png"/>
          <p:cNvPicPr>
            <a:picLocks noChangeAspect="1" noChangeArrowheads="1"/>
          </p:cNvPicPr>
          <p:nvPr/>
        </p:nvPicPr>
        <p:blipFill>
          <a:blip r:embed="rId3" cstate="print">
            <a:lum bright="-10000"/>
          </a:blip>
          <a:srcRect/>
          <a:stretch>
            <a:fillRect/>
          </a:stretch>
        </p:blipFill>
        <p:spPr bwMode="auto">
          <a:xfrm>
            <a:off x="107504" y="116632"/>
            <a:ext cx="1368152" cy="14235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2339752" y="548680"/>
            <a:ext cx="577696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Действие материалов на организм</a:t>
            </a:r>
          </a:p>
        </p:txBody>
      </p:sp>
      <p:sp>
        <p:nvSpPr>
          <p:cNvPr id="6" name="Содержимое 2"/>
          <p:cNvSpPr txBox="1">
            <a:spLocks/>
          </p:cNvSpPr>
          <p:nvPr/>
        </p:nvSpPr>
        <p:spPr>
          <a:xfrm>
            <a:off x="1660022" y="1540143"/>
            <a:ext cx="6456696" cy="4813461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механическое;</a:t>
            </a: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токсическое – общее и местное (непосредственное и опосредованное);</a:t>
            </a: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термоизолирующее, нарушение тактильной и вкусовой чувствительности;</a:t>
            </a: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аллергическое (гиперчувствительность немедленного и замедленного типа)</a:t>
            </a: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электро-гальванический синдром;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иологическое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воздействие организма человека на материалы.</a:t>
            </a:r>
            <a:endParaRPr lang="ru-RU" sz="2400" cap="small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8650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7</a:t>
            </a:fld>
            <a:endParaRPr lang="ru-RU"/>
          </a:p>
        </p:txBody>
      </p:sp>
      <p:pic>
        <p:nvPicPr>
          <p:cNvPr id="7" name="Рисунок 6"/>
          <p:cNvPicPr/>
          <p:nvPr/>
        </p:nvPicPr>
        <p:blipFill rotWithShape="1">
          <a:blip r:embed="rId2" cstate="print"/>
          <a:srcRect l="41900" t="62005" r="53766" b="7839"/>
          <a:stretch/>
        </p:blipFill>
        <p:spPr bwMode="auto">
          <a:xfrm>
            <a:off x="107504" y="116632"/>
            <a:ext cx="1368152" cy="662473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Picture 2" descr="C:\Users\1\Desktop\логотип.png"/>
          <p:cNvPicPr>
            <a:picLocks noChangeAspect="1" noChangeArrowheads="1"/>
          </p:cNvPicPr>
          <p:nvPr/>
        </p:nvPicPr>
        <p:blipFill>
          <a:blip r:embed="rId3" cstate="print">
            <a:lum bright="-10000"/>
          </a:blip>
          <a:srcRect/>
          <a:stretch>
            <a:fillRect/>
          </a:stretch>
        </p:blipFill>
        <p:spPr bwMode="auto">
          <a:xfrm>
            <a:off x="107504" y="116632"/>
            <a:ext cx="1368152" cy="14235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Содержимое 2"/>
          <p:cNvSpPr txBox="1">
            <a:spLocks/>
          </p:cNvSpPr>
          <p:nvPr/>
        </p:nvSpPr>
        <p:spPr>
          <a:xfrm>
            <a:off x="1660022" y="1540143"/>
            <a:ext cx="6456696" cy="4813461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518328" y="335845"/>
            <a:ext cx="7625672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Механическое </a:t>
            </a:r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действие</a:t>
            </a:r>
            <a:r>
              <a:rPr lang="ru-RU" b="1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материалов зависит от вида материала и в большей степени от площади контакта с тканями и органами полости рта. Так, для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пластмасс,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используемых в качестве базиса съемного протеза, такими тканями являются слизистая оболочка аль­веолярной части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челюсти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твердого нёба, эмаль естественных зу­бов, с которой контактирует базис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Пластмасса,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используемая для коронок, вступает в тесный контакт с раневой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поверхностью твердых тканей зуба. Естественно, что в обоих случаях применения пластмасс (для съемных и несъемных зубных протезов) степень выраженности механического действия будет различной и локализованный в основном в области мягких тканей как менее устойчивых к механическому воздействию в силу особенностей своего строения. 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Абразивность пластмассового базиса протеза проявляется больше в случае недостаточной фиксации протеза и в отдельных случаях может носить характер острой травмы с нарушением целостности строения слизистой оболочки. Выраженность клинических проявлений также весьма многообразна – от локального покраснения до разлитого с явлениями отечности мягких тканей. Очаги воспаления имеют различную морфологическую характеристику в зависимости от стадии развития – от катарального воспаления до эрозий и гиперпластических разрастаний, т.е. механический фактор раздражения находится в тесной этиологической и патогенетической связи при развитии очаговых стоматитов.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9751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8</a:t>
            </a:fld>
            <a:endParaRPr lang="ru-RU"/>
          </a:p>
        </p:txBody>
      </p:sp>
      <p:pic>
        <p:nvPicPr>
          <p:cNvPr id="7" name="Рисунок 6"/>
          <p:cNvPicPr/>
          <p:nvPr/>
        </p:nvPicPr>
        <p:blipFill rotWithShape="1">
          <a:blip r:embed="rId2" cstate="print"/>
          <a:srcRect l="41900" t="62005" r="53766" b="7839"/>
          <a:stretch/>
        </p:blipFill>
        <p:spPr bwMode="auto">
          <a:xfrm>
            <a:off x="107504" y="116632"/>
            <a:ext cx="1368152" cy="662473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Picture 2" descr="C:\Users\1\Desktop\логотип.png"/>
          <p:cNvPicPr>
            <a:picLocks noChangeAspect="1" noChangeArrowheads="1"/>
          </p:cNvPicPr>
          <p:nvPr/>
        </p:nvPicPr>
        <p:blipFill>
          <a:blip r:embed="rId3" cstate="print">
            <a:lum bright="-10000"/>
          </a:blip>
          <a:srcRect/>
          <a:stretch>
            <a:fillRect/>
          </a:stretch>
        </p:blipFill>
        <p:spPr bwMode="auto">
          <a:xfrm>
            <a:off x="107504" y="116632"/>
            <a:ext cx="1368152" cy="14235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 descr="http://belozybik.ru/uploads/posts/2013-01/1359305986_priznaki-stomatita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051093" y="1844824"/>
            <a:ext cx="2947923" cy="2016381"/>
          </a:xfrm>
          <a:prstGeom prst="rect">
            <a:avLst/>
          </a:prstGeom>
          <a:noFill/>
        </p:spPr>
      </p:pic>
      <p:pic>
        <p:nvPicPr>
          <p:cNvPr id="6" name="Picture 4" descr="http://dermline.ru/foto/l/1/krasnii_ploskii_lishai-Oral-37-a-foto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436096" y="1844824"/>
            <a:ext cx="3024570" cy="2016381"/>
          </a:xfrm>
          <a:prstGeom prst="rect">
            <a:avLst/>
          </a:prstGeom>
          <a:noFill/>
        </p:spPr>
      </p:pic>
      <p:pic>
        <p:nvPicPr>
          <p:cNvPr id="9" name="Picture 6" descr="http://drugster.info/img/term/infection-vincent-7832_0.jpg"/>
          <p:cNvPicPr>
            <a:picLocks noChangeAspect="1" noChangeArrowheads="1"/>
          </p:cNvPicPr>
          <p:nvPr/>
        </p:nvPicPr>
        <p:blipFill>
          <a:blip r:embed="rId6" cstate="print"/>
          <a:srcRect b="8725"/>
          <a:stretch>
            <a:fillRect/>
          </a:stretch>
        </p:blipFill>
        <p:spPr bwMode="auto">
          <a:xfrm>
            <a:off x="3381665" y="4005064"/>
            <a:ext cx="3580485" cy="2404671"/>
          </a:xfrm>
          <a:prstGeom prst="rect">
            <a:avLst/>
          </a:prstGeom>
          <a:noFill/>
        </p:spPr>
      </p:pic>
      <p:sp>
        <p:nvSpPr>
          <p:cNvPr id="10" name="Заголовок 1"/>
          <p:cNvSpPr txBox="1">
            <a:spLocks/>
          </p:cNvSpPr>
          <p:nvPr/>
        </p:nvSpPr>
        <p:spPr>
          <a:xfrm>
            <a:off x="1315857" y="315746"/>
            <a:ext cx="7432607" cy="953014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Механическое действие материалов </a:t>
            </a:r>
            <a:endParaRPr lang="ru-RU" sz="3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8323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9</a:t>
            </a:fld>
            <a:endParaRPr lang="ru-RU"/>
          </a:p>
        </p:txBody>
      </p:sp>
      <p:pic>
        <p:nvPicPr>
          <p:cNvPr id="7" name="Рисунок 6"/>
          <p:cNvPicPr/>
          <p:nvPr/>
        </p:nvPicPr>
        <p:blipFill rotWithShape="1">
          <a:blip r:embed="rId2" cstate="print"/>
          <a:srcRect l="41900" t="62005" r="53766" b="7839"/>
          <a:stretch/>
        </p:blipFill>
        <p:spPr bwMode="auto">
          <a:xfrm>
            <a:off x="107504" y="116632"/>
            <a:ext cx="1368152" cy="662473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Picture 2" descr="C:\Users\1\Desktop\логотип.png"/>
          <p:cNvPicPr>
            <a:picLocks noChangeAspect="1" noChangeArrowheads="1"/>
          </p:cNvPicPr>
          <p:nvPr/>
        </p:nvPicPr>
        <p:blipFill>
          <a:blip r:embed="rId3" cstate="print">
            <a:lum bright="-10000"/>
          </a:blip>
          <a:srcRect/>
          <a:stretch>
            <a:fillRect/>
          </a:stretch>
        </p:blipFill>
        <p:spPr bwMode="auto">
          <a:xfrm>
            <a:off x="107504" y="116632"/>
            <a:ext cx="1368152" cy="14235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1619672" y="313865"/>
            <a:ext cx="7262464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Механическое действие материала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изменяется в зависимости от срока действия материала, вариабельности его физико-механических свойств. Так, например, у полимеров в условиях полости рта происхо­дит набухание, т. е. линейно-объемные изменения. Поэтому чем дольше находится в полости рта такой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пластмассовый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протез, тем больше он проявляет свое механическое действие на сли­зистую оболочку десневого края, вызывая при этом воспаление. Ин­тенсивность и выраженность механического действия полимера на­ходится в прямой связи с соблюдением технологической дисциплины в процессе работы зубного техника с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пластмассой.</a:t>
            </a:r>
          </a:p>
          <a:p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Picture 2" descr="Травматические Поражения Слизистой Оболочки Полости Рта • OHI-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3284984"/>
            <a:ext cx="6021528" cy="2922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13996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2398</TotalTime>
  <Words>4795</Words>
  <Application>Microsoft Office PowerPoint</Application>
  <PresentationFormat>Экран (4:3)</PresentationFormat>
  <Paragraphs>258</Paragraphs>
  <Slides>54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54</vt:i4>
      </vt:variant>
    </vt:vector>
  </HeadingPairs>
  <TitlesOfParts>
    <vt:vector size="60" baseType="lpstr">
      <vt:lpstr>Arial</vt:lpstr>
      <vt:lpstr>Calibri</vt:lpstr>
      <vt:lpstr>Cambria</vt:lpstr>
      <vt:lpstr>Merriweather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Наталья</dc:creator>
  <cp:lastModifiedBy>Ann</cp:lastModifiedBy>
  <cp:revision>140</cp:revision>
  <dcterms:modified xsi:type="dcterms:W3CDTF">2020-12-28T22:38:34Z</dcterms:modified>
</cp:coreProperties>
</file>