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259" r:id="rId3"/>
    <p:sldId id="293" r:id="rId4"/>
    <p:sldId id="319" r:id="rId5"/>
    <p:sldId id="295" r:id="rId6"/>
    <p:sldId id="321" r:id="rId7"/>
    <p:sldId id="322" r:id="rId8"/>
    <p:sldId id="294" r:id="rId9"/>
    <p:sldId id="323" r:id="rId10"/>
    <p:sldId id="296" r:id="rId11"/>
    <p:sldId id="297" r:id="rId12"/>
    <p:sldId id="298" r:id="rId13"/>
    <p:sldId id="299" r:id="rId14"/>
    <p:sldId id="324" r:id="rId15"/>
    <p:sldId id="311" r:id="rId16"/>
    <p:sldId id="312" r:id="rId17"/>
    <p:sldId id="315" r:id="rId18"/>
    <p:sldId id="314" r:id="rId19"/>
    <p:sldId id="316" r:id="rId20"/>
    <p:sldId id="326" r:id="rId21"/>
    <p:sldId id="317" r:id="rId22"/>
    <p:sldId id="300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01" r:id="rId32"/>
    <p:sldId id="339" r:id="rId33"/>
    <p:sldId id="320" r:id="rId34"/>
    <p:sldId id="302" r:id="rId35"/>
    <p:sldId id="303" r:id="rId36"/>
    <p:sldId id="304" r:id="rId37"/>
    <p:sldId id="325" r:id="rId38"/>
    <p:sldId id="305" r:id="rId39"/>
    <p:sldId id="307" r:id="rId40"/>
    <p:sldId id="337" r:id="rId41"/>
    <p:sldId id="338" r:id="rId42"/>
    <p:sldId id="306" r:id="rId43"/>
    <p:sldId id="308" r:id="rId44"/>
    <p:sldId id="309" r:id="rId45"/>
    <p:sldId id="310" r:id="rId46"/>
    <p:sldId id="340" r:id="rId47"/>
    <p:sldId id="341" r:id="rId48"/>
    <p:sldId id="27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" initials="A" lastIdx="2" clrIdx="0">
    <p:extLst>
      <p:ext uri="{19B8F6BF-5375-455C-9EA6-DF929625EA0E}">
        <p15:presenceInfo xmlns:p15="http://schemas.microsoft.com/office/powerpoint/2012/main" userId="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>
      <p:cViewPr varScale="1">
        <p:scale>
          <a:sx n="89" d="100"/>
          <a:sy n="89" d="100"/>
        </p:scale>
        <p:origin x="115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5T21:07:20.95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C65F-D3C8-4139-B77F-6110F35EBCF9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020B-54F7-495D-8606-BE28F5278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4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79F-8233-4150-AA96-6E53D47E26AC}" type="datetime1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D93-ABB8-4A75-8B8F-004DB000C661}" type="datetime1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A6AB-37E4-4823-8603-29907F9D0FFB}" type="datetime1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C639-3219-44CC-9D0F-D4895B37E110}" type="datetime1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6E46-A32E-41BF-950B-05DE431B18A1}" type="datetime1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ED0-CB8E-458C-9F64-02439936E303}" type="datetime1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0681-97B0-48E1-B87B-89DB616DAAFC}" type="datetime1">
              <a:rPr lang="ru-RU" smtClean="0"/>
              <a:t>26.12.2020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336-5222-4987-BB45-5DC816D71C93}" type="datetime1">
              <a:rPr lang="ru-RU" smtClean="0"/>
              <a:t>26.12.2020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EC49-FE9C-47F1-BD16-513579B39222}" type="datetime1">
              <a:rPr lang="ru-RU" smtClean="0"/>
              <a:t>26.12.2020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0FE3-2186-4399-8AF7-1EBB5EBB3A7F}" type="datetime1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1E27-57B4-4119-877D-C6F2A7ADE0B7}" type="datetime1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B952-C720-4D09-A2FA-06645F70425C}" type="datetime1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8"/>
            <a:ext cx="9149631" cy="6853782"/>
          </a:xfrm>
          <a:prstGeom prst="rect">
            <a:avLst/>
          </a:prstGeom>
        </p:spPr>
      </p:pic>
      <p:pic>
        <p:nvPicPr>
          <p:cNvPr id="3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87624" y="44624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248547"/>
            <a:ext cx="64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Лекция №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4</a:t>
            </a:r>
            <a:endParaRPr lang="ru-RU" sz="20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по модулю «Общее лечение заболеваний»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учебной дисциплины «Стоматология»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14100" y="1916832"/>
            <a:ext cx="5666412" cy="17281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Тема: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«</a:t>
            </a:r>
            <a:r>
              <a:rPr lang="ru-RU" sz="2000" b="1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Разновидности мостовидных протезов: комбинированные, цельнолитые, пластмассовые, металлопластмассовые, металлокерамические</a:t>
            </a:r>
            <a:r>
              <a:rPr lang="ru-RU" sz="2000" b="1" noProof="0" smtClean="0">
                <a:solidFill>
                  <a:schemeClr val="bg1"/>
                </a:solidFill>
                <a:latin typeface="Cambria" panose="02040503050406030204" pitchFamily="18" charset="0"/>
              </a:rPr>
              <a:t>, адгезивные</a:t>
            </a:r>
            <a:r>
              <a:rPr lang="ru-RU" sz="2000" b="1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»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4100" y="4042856"/>
            <a:ext cx="5678735" cy="195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Cambria" panose="02040503050406030204" pitchFamily="18" charset="0"/>
              </a:rPr>
              <a:t>Лекцию читает: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Cambria" panose="02040503050406030204" pitchFamily="18" charset="0"/>
              </a:rPr>
              <a:t>Профессор кафедры ортопедической стоматологии,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Cambria" panose="02040503050406030204" pitchFamily="18" charset="0"/>
              </a:rPr>
              <a:t>доктор медицинских наук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Скорикова Людмила Анатольевна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9080" y="422191"/>
            <a:ext cx="7427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изготовлению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мостовидных протезов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86811" y="1785305"/>
            <a:ext cx="3744416" cy="43468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и топография дефекта,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дефекта,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твердых тканей и периодонта зубов,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взаимоотношения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str15a.ru/userfiles/image/202protezir/001-0001-protezirovanie_vosstanovlenie_shtiftami_i_vkladk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519" y="2132856"/>
            <a:ext cx="3435305" cy="365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4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980728"/>
            <a:ext cx="648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различной функциональной ориентировкой волокон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противопоказания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небольшой резервный запас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72722" y="332656"/>
            <a:ext cx="5775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мостовидных протезов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3" y="1988840"/>
            <a:ext cx="6705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цельнокерамические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мостовидных протезов используют сплавы: хромоникелевые, кобальтохромовые, золото 900-й пробы для коронок и 750-й – для промежуточной части, пластмассы акрилового ряда и фарфор.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Штампованно-паяный мостовидный протез - основные характеристики. Когда  оправдано замещение утраченных зубов паяными протезам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04" y="3355377"/>
            <a:ext cx="4520480" cy="33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Цельнолитые коронки установить в стоматологии Москв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04" y="460976"/>
            <a:ext cx="4520480" cy="30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7892" y="1412776"/>
            <a:ext cx="2316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цельнолитой мостовидный протез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7892" y="4238724"/>
            <a:ext cx="2245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паяно-штампованный мостовидный протез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7772" y="315637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Рис 1.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4452" y="632060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Рис </a:t>
            </a:r>
            <a:r>
              <a:rPr lang="ru-RU" dirty="0" smtClean="0">
                <a:solidFill>
                  <a:srgbClr val="FF0000"/>
                </a:solidFill>
              </a:rPr>
              <a:t>2.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828387"/>
            <a:ext cx="6966520" cy="303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6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Недостатком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паяных мостовидных протезов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наличие припоя, который состоит из металлов, вызывающих у отдельных больных непереносимость, - цинка, меди, висмута, кадмия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6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Цельнолитые мостовидные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протезы лишены этого недостатка.</a:t>
            </a:r>
          </a:p>
        </p:txBody>
      </p:sp>
      <p:pic>
        <p:nvPicPr>
          <p:cNvPr id="17410" name="Picture 2" descr="Чем опасны штампованные коронки в полости рта? | Клиника эстетической  стоматологии Интерст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39282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Несъемные протезы | ЭвриСт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100" y="260648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паяного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мостовидного протеза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0808" y="1645643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клинический этап:</a:t>
            </a:r>
          </a:p>
          <a:p>
            <a:pPr marL="64008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 и снятие оттисков (рабочий, вспомогательный)</a:t>
            </a:r>
          </a:p>
        </p:txBody>
      </p:sp>
      <p:pic>
        <p:nvPicPr>
          <p:cNvPr id="9" name="Picture 2" descr="http://stom.nsk.ru/cases/2/befor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352" y="2997478"/>
            <a:ext cx="4224151" cy="2819400"/>
          </a:xfrm>
          <a:prstGeom prst="rect">
            <a:avLst/>
          </a:prstGeom>
          <a:noFill/>
        </p:spPr>
      </p:pic>
      <p:pic>
        <p:nvPicPr>
          <p:cNvPr id="10" name="Picture 4" descr="http://www.medicus.ru/images/upload/35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341" y="2627855"/>
            <a:ext cx="2502457" cy="1889355"/>
          </a:xfrm>
          <a:prstGeom prst="rect">
            <a:avLst/>
          </a:prstGeom>
          <a:noFill/>
        </p:spPr>
      </p:pic>
      <p:pic>
        <p:nvPicPr>
          <p:cNvPr id="11" name="Picture 6" descr="http://www.vsma.ac.ru/publ/priam/006-2/Site/images/19.gif"/>
          <p:cNvPicPr>
            <a:picLocks noChangeAspect="1" noChangeArrowheads="1"/>
          </p:cNvPicPr>
          <p:nvPr/>
        </p:nvPicPr>
        <p:blipFill>
          <a:blip r:embed="rId6" cstate="print"/>
          <a:srcRect l="7960" t="51358" r="34328" b="5185"/>
          <a:stretch>
            <a:fillRect/>
          </a:stretch>
        </p:blipFill>
        <p:spPr bwMode="auto">
          <a:xfrm>
            <a:off x="6184341" y="4517210"/>
            <a:ext cx="2502457" cy="1833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Гильзы из нержавеющей стали для зубных коро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05" y="3507319"/>
            <a:ext cx="3646760" cy="28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31859" y="476672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этап:</a:t>
            </a:r>
          </a:p>
          <a:p>
            <a:pPr marL="64008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и изготовление штампованных коронок.</a:t>
            </a:r>
          </a:p>
        </p:txBody>
      </p:sp>
      <p:pic>
        <p:nvPicPr>
          <p:cNvPr id="9218" name="Picture 2" descr="Клинический случай комплексной реабилитации пациентки подросткового  возраста с остеобластокластомой нижней челюсти - Dental Magaz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15559"/>
            <a:ext cx="2809359" cy="426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24stoma.ru/wp-content/uploads/2012/04/krn304.jpg"/>
          <p:cNvPicPr>
            <a:picLocks noChangeAspect="1" noChangeArrowheads="1"/>
          </p:cNvPicPr>
          <p:nvPr/>
        </p:nvPicPr>
        <p:blipFill>
          <a:blip r:embed="rId6" cstate="print"/>
          <a:srcRect l="16862" t="29907" b="15265"/>
          <a:stretch>
            <a:fillRect/>
          </a:stretch>
        </p:blipFill>
        <p:spPr bwMode="auto">
          <a:xfrm>
            <a:off x="5220072" y="1838423"/>
            <a:ext cx="3678593" cy="1823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5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6136" y="1154291"/>
            <a:ext cx="3192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лабораторный этап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части мостовидного протеза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828387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ttp://24stoma.ru/wp-content/uploads/2012/05/qw4.jpg"/>
          <p:cNvPicPr>
            <a:picLocks noChangeAspect="1" noChangeArrowheads="1"/>
          </p:cNvPicPr>
          <p:nvPr/>
        </p:nvPicPr>
        <p:blipFill>
          <a:blip r:embed="rId5" cstate="print"/>
          <a:srcRect l="5621" t="16842" r="8197" b="21404"/>
          <a:stretch>
            <a:fillRect/>
          </a:stretch>
        </p:blipFill>
        <p:spPr bwMode="auto">
          <a:xfrm>
            <a:off x="1835696" y="3717032"/>
            <a:ext cx="4881304" cy="2539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0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96633" y="320555"/>
            <a:ext cx="7236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клинический этап:</a:t>
            </a:r>
          </a:p>
          <a:p>
            <a:pPr marL="64008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Припасовка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коронок в полости рта и снятие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оттиска для изготовления промежуточной части.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bicon.com/cases/wp-content/gallery/KA/KA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686886"/>
            <a:ext cx="4680520" cy="4318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4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56816" y="798707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клинический этап:</a:t>
            </a:r>
          </a:p>
          <a:p>
            <a:pPr marL="64008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припасовка паяного мостовидного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 в полости рта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6816" y="2348880"/>
            <a:ext cx="3697678" cy="28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359416"/>
            <a:ext cx="3312368" cy="28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6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404664"/>
            <a:ext cx="752432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Вопросы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Понятие о мостовидном протезе</a:t>
            </a:r>
          </a:p>
          <a:p>
            <a:pPr marL="457200" lvl="0" indent="-457200">
              <a:buAutoNum type="arabicPeriod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Показания, противопоказания к изготовлени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ю</a:t>
            </a:r>
          </a:p>
          <a:p>
            <a:pPr marL="457200" lvl="0" indent="-457200">
              <a:buAutoNum type="arabicPeriod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Классификация мостовидных протезов (комбинированные, цельнолитые, пластмассовые, металлопластмассовые, металлокерамические, адгезивные).</a:t>
            </a:r>
          </a:p>
          <a:p>
            <a:pPr marL="457200" lvl="0" indent="-457200">
              <a:buAutoNum type="arabicPeriod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Ошибки при изготовлении мостовидных протезов</a:t>
            </a:r>
          </a:p>
          <a:p>
            <a:pPr marL="457200" lvl="0" indent="-457200">
              <a:buAutoNum type="arabicPeriod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Заключение</a:t>
            </a:r>
          </a:p>
          <a:p>
            <a:pPr lvl="0"/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AutoNum type="arabicPeriod"/>
            </a:pP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AutoNum type="arabicPeriod"/>
            </a:pP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AutoNum type="arabicPeriod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56816" y="805470"/>
            <a:ext cx="71749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лабораторный этап:</a:t>
            </a:r>
          </a:p>
          <a:p>
            <a:pPr marL="64008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шлифовка, полировка паяного мостовидного протеза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446" y="2456169"/>
            <a:ext cx="3267075" cy="2590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2456169"/>
            <a:ext cx="34956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9072" y="40466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Фиксация мостовидного протеза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ВладМиВа Унифас-2 (порошок 100г, жидкость 60г) (описание, цены, где купить,  отзывы) - Купить на Маркете - Профессиональный стоматологический портал  (сайт) «Клуб стоматологов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412776"/>
            <a:ext cx="3569642" cy="18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xn--80abwmlfh7b4c.xn--p1ai/wa-data/public/shop/products/04/webp/73/23/2373/images/2949/2949.97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66414" y="3598187"/>
            <a:ext cx="199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 – цемент для постоянной фиксации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2" name="Picture 10" descr="Уницем бактерицидный (содержащий серебро) - универсальный цинкфосфатный  цемент для пломбирования и фиксации 50г порошок, 30г жидкость, Владми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55" y="3602111"/>
            <a:ext cx="3456384" cy="25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66414" y="5000029"/>
            <a:ext cx="199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 – цемент для постоянной фиксации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92494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8618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2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581" y="1150260"/>
            <a:ext cx="2668227" cy="21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tomatolog.at.ua/picture/bredentan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105" y="1117487"/>
            <a:ext cx="4067175" cy="2590800"/>
          </a:xfrm>
          <a:prstGeom prst="rect">
            <a:avLst/>
          </a:prstGeom>
          <a:noFill/>
        </p:spPr>
      </p:pic>
      <p:pic>
        <p:nvPicPr>
          <p:cNvPr id="6" name="Picture 2" descr="http://www.dentallabor-lemm.de/ccds_cache/img/e5/e5ce8a36ffdfc79149b7de05f65fc521.600x58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54454"/>
            <a:ext cx="2880320" cy="2301896"/>
          </a:xfrm>
          <a:prstGeom prst="rect">
            <a:avLst/>
          </a:prstGeom>
          <a:noFill/>
        </p:spPr>
      </p:pic>
      <p:pic>
        <p:nvPicPr>
          <p:cNvPr id="4098" name="Picture 2" descr="Мостовидный несъемные зубные протезы: цена в Спб, мостовидный протез на  передние зубы на имплантан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63" y="4054454"/>
            <a:ext cx="3633997" cy="21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482738"/>
            <a:ext cx="5351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Пластмассовый мостовидный протез</a:t>
            </a:r>
          </a:p>
        </p:txBody>
      </p:sp>
    </p:spTree>
    <p:extLst>
      <p:ext uri="{BB962C8B-B14F-4D97-AF65-F5344CB8AC3E}">
        <p14:creationId xmlns:p14="http://schemas.microsoft.com/office/powerpoint/2010/main" val="41023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39167" y="620688"/>
            <a:ext cx="6966520" cy="515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6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 к применению пластмассовых мостовидных протезов: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коронковой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части фронтальных зубов 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Аномалии формы, величины, положения передних зубов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зубного ряда малой протяженности во фронтальном отделе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шинирующих конструкций при заболевании пародонта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 провизорные конструкции на момент изготовления постоянной конструкции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39167" y="620688"/>
            <a:ext cx="696652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6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Противопоказания к применению пластмассовых мостовидных протезов:</a:t>
            </a:r>
          </a:p>
          <a:p>
            <a:pPr indent="450215" algn="ctr">
              <a:lnSpc>
                <a:spcPct val="160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Глубокое резцовое перекрытие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Низкие или плоские коронковые части опорных зубов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Повышенная стираемость зубов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Гипертонус жевательных мышц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39167" y="620688"/>
            <a:ext cx="696652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6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Противопоказания к применению пластмассовых мостовидных протезов:</a:t>
            </a:r>
          </a:p>
          <a:p>
            <a:pPr indent="450215" algn="ctr">
              <a:lnSpc>
                <a:spcPct val="160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Глубокое резцовое перекрытие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Низкие или плоские коронковые части опорных зубов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Повышенная стираемость зубов</a:t>
            </a:r>
          </a:p>
          <a:p>
            <a:pPr marL="457200" indent="-457200" algn="just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Гипертонус жевательных мышц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39167" y="620688"/>
            <a:ext cx="696652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6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изготовления пластмассовых мостовидных протезов:</a:t>
            </a:r>
          </a:p>
          <a:p>
            <a:pPr indent="450215">
              <a:lnSpc>
                <a:spcPct val="160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Прямой метод ( непосредственно в стоматологическом кресле)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Непрямой метод ( изготовление в зуботехнической лаборатории)</a:t>
            </a:r>
          </a:p>
        </p:txBody>
      </p:sp>
    </p:spTree>
    <p:extLst>
      <p:ext uri="{BB962C8B-B14F-4D97-AF65-F5344CB8AC3E}">
        <p14:creationId xmlns:p14="http://schemas.microsoft.com/office/powerpoint/2010/main" val="38233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20280" y="188640"/>
            <a:ext cx="6966520" cy="1494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6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Клинико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-лабораторные этапы изготовления пластмассового мостовидного протеза (непрямой метод):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6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1939" y="3087394"/>
            <a:ext cx="60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 клинический этап. </a:t>
            </a:r>
          </a:p>
          <a:p>
            <a:r>
              <a:rPr lang="ru-RU" sz="1600" dirty="0" smtClean="0"/>
              <a:t>Препарирование зуба и снятие оттиска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723" y="1279248"/>
            <a:ext cx="2592288" cy="1756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1286628"/>
            <a:ext cx="2724400" cy="1692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3719926"/>
            <a:ext cx="4617145" cy="21688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1097" y="5716605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 лабораторный этап.</a:t>
            </a:r>
          </a:p>
          <a:p>
            <a:r>
              <a:rPr lang="ru-RU" sz="1600" dirty="0" smtClean="0"/>
              <a:t>Отливка моделей и изготовление пластмассового мостовидного протеза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359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20280" y="407347"/>
            <a:ext cx="6966520" cy="150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6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Клинико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-лабораторные этапы изготовления пластмассового мостовидного протеза (непрямой метод):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6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013" y="1987413"/>
            <a:ext cx="6387054" cy="27363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0280" y="4797152"/>
            <a:ext cx="696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восковой конструкции пластмассового мостовидного протеза.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воска на пластмассу.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20280" y="332361"/>
            <a:ext cx="6966520" cy="150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6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Клинико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-лабораторные этапы изготовления пластмассового мостовидного протеза (непрямой метод):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6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187" y="2060848"/>
            <a:ext cx="6854142" cy="2514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0280" y="4797152"/>
            <a:ext cx="6966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Припасовка пластмассового мостовидного протеза на модели.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Шлифовка и полировка готового пластмассового мостовидного протеза.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4960" y="828387"/>
            <a:ext cx="6992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26988" algn="ctr">
              <a:buNone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Мостовидный протез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протез, имеющий две и более точки опоры на зубах, расположенных по обе стороны дефекта зубного ряда.</a:t>
            </a:r>
          </a:p>
        </p:txBody>
      </p:sp>
      <p:pic>
        <p:nvPicPr>
          <p:cNvPr id="6" name="Picture 2" descr="http://newdentalclinic.ru/protezirovanie/photos/src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068960"/>
            <a:ext cx="3384376" cy="2592288"/>
          </a:xfrm>
          <a:prstGeom prst="rect">
            <a:avLst/>
          </a:prstGeom>
          <a:noFill/>
        </p:spPr>
      </p:pic>
      <p:pic>
        <p:nvPicPr>
          <p:cNvPr id="9" name="Picture 4" descr="http://d1.endata.cx/data/games/19390/mostovidniy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1248" y="3068960"/>
            <a:ext cx="3623433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33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68706" y="5229200"/>
            <a:ext cx="6966520" cy="101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6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готового пластмассового мостовидного протеза</a:t>
            </a:r>
          </a:p>
          <a:p>
            <a:pPr indent="450215">
              <a:lnSpc>
                <a:spcPct val="16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Установка мостовидных зубных протезов в Оренбург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6068605" cy="40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8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startsmile.ru/images/reference/41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4577" y="3898056"/>
            <a:ext cx="4320480" cy="2640856"/>
          </a:xfrm>
          <a:prstGeom prst="rect">
            <a:avLst/>
          </a:prstGeom>
          <a:noFill/>
        </p:spPr>
      </p:pic>
      <p:pic>
        <p:nvPicPr>
          <p:cNvPr id="9" name="Picture 2" descr="http://massanet.ru/wp-content/uploads/2011/10/45678987632532353232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5329" y="3448165"/>
            <a:ext cx="3533775" cy="2971019"/>
          </a:xfrm>
          <a:prstGeom prst="rect">
            <a:avLst/>
          </a:prstGeom>
          <a:noFill/>
        </p:spPr>
      </p:pic>
      <p:pic>
        <p:nvPicPr>
          <p:cNvPr id="5" name="Picture 4" descr="http://images.deal.by/258531_w640_h640_most1.jpg"/>
          <p:cNvPicPr>
            <a:picLocks noChangeAspect="1" noChangeArrowheads="1"/>
          </p:cNvPicPr>
          <p:nvPr/>
        </p:nvPicPr>
        <p:blipFill>
          <a:blip r:embed="rId6" cstate="print"/>
          <a:srcRect b="21678"/>
          <a:stretch>
            <a:fillRect/>
          </a:stretch>
        </p:blipFill>
        <p:spPr bwMode="auto">
          <a:xfrm>
            <a:off x="3131840" y="1460322"/>
            <a:ext cx="4053273" cy="21263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4766" y="634811"/>
            <a:ext cx="6727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мостовидный протез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5682" y="3528724"/>
            <a:ext cx="594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Металлокерамические мостовидные протезы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4765" y="305167"/>
            <a:ext cx="6727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мостовидный протез</a:t>
            </a:r>
          </a:p>
        </p:txBody>
      </p:sp>
      <p:pic>
        <p:nvPicPr>
          <p:cNvPr id="3076" name="Picture 4" descr=" Замена металлопластмассовых мостовидных протезов верней челю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36" y="1039315"/>
            <a:ext cx="5238092" cy="24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Замена металлопластмассовых мостовидных протезов верней челю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28" y="3524578"/>
            <a:ext cx="5238092" cy="26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55282" y="6222566"/>
            <a:ext cx="476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Металлопластмассовый мостовидный протез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0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mage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476696"/>
            <a:ext cx="7354888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182316" y="57149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Мостовидный протез из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безметалловой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керамики</a:t>
            </a:r>
          </a:p>
        </p:txBody>
      </p:sp>
    </p:spTree>
    <p:extLst>
      <p:ext uri="{BB962C8B-B14F-4D97-AF65-F5344CB8AC3E}">
        <p14:creationId xmlns:p14="http://schemas.microsoft.com/office/powerpoint/2010/main" val="29596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398" y="3789040"/>
            <a:ext cx="3804968" cy="275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339814"/>
            <a:ext cx="49225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мостовидных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7290" y="1700808"/>
            <a:ext cx="6174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крепления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несъемные;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съемные (малые седловидные).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506" y="3789040"/>
            <a:ext cx="3347934" cy="25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61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434697"/>
            <a:ext cx="6566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мостовидных протезов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200592"/>
            <a:ext cx="40301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конструкции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цельные;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(паяные).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отношению промежуточной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альвеолярному отростку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касательные;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промывные;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седловидные.</a:t>
            </a:r>
          </a:p>
          <a:p>
            <a:endParaRPr lang="ru-RU" dirty="0"/>
          </a:p>
        </p:txBody>
      </p:sp>
      <p:pic>
        <p:nvPicPr>
          <p:cNvPr id="6146" name="Picture 2" descr="Мостовидный протез: за и против. Рекомендации стоматологов и отзывы  пациен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54" y="1700808"/>
            <a:ext cx="3105161" cy="38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ntitled-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2656"/>
            <a:ext cx="5593863" cy="38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24315" y="4294247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промежуточной части мостовидного протеза</a:t>
            </a:r>
            <a:r>
              <a:rPr lang="ru-RU" sz="1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 – касательная для передних зубов; б – висячая при высоких клинических коронках опорных зубов; в – висячая при низких клинических коронках опорных зубов; г – седловидная металлическая; д, е – висячая с облицовкой губной или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губно-жевательной </a:t>
            </a:r>
            <a:r>
              <a:rPr lang="ru-RU" sz="1600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поверхности; ж – седловидная с облицовкой видимых поверхностей – жевательной и частично боковых у искусственных зубов нижней челюсти.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193713"/>
            <a:ext cx="7182544" cy="634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6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точки зрения гигиены к мостовидным протезам предъявляются особые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Здесь большое значение имеет форма промежуточной части протеза и ее отношение к окружающим тканям протезного ложа – слизистой оболочке беззубого альвеолярного отростка, десне опорных зубов, слизистой оболочке губ, щек, языка. В переднем и боковом отделах зубной дуги положение промежуточной части неодинаково.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переднем отделе она должна касаться слизистой оболочки без давления на нее (касательная форма), то в боковом отделе между телом протеза и слизистой оболочкой, покрывающей беззубый альвеолярный отросток, должно оставаться свободное пространство, не препятствующее прохождению разжевываемых пищевых продуктов (промывное пространство). Промывное пространство делают достаточно большим, особенно на нижней челюсти. На верхней челюсти, с учетом степени обнажения боковых зубов при улыбке, промывное пространство делают чуть меньше, чем на нижней, а в области премоляров и клыков, открывающихся при улыбке, оно может быть сведено к минимуму вплоть до касания слизистой оболочки. В каждом конкретном случае этот вопрос решается индивидуально.</a:t>
            </a:r>
          </a:p>
        </p:txBody>
      </p:sp>
    </p:spTree>
    <p:extLst>
      <p:ext uri="{BB962C8B-B14F-4D97-AF65-F5344CB8AC3E}">
        <p14:creationId xmlns:p14="http://schemas.microsoft.com/office/powerpoint/2010/main" val="32327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36180" y="1540143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опорной части протеза: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цельнометаллические коронки (литые, штампованные);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коронки;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культевые коронки;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 коронки;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коронки;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телескопические коронки;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полукоронки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вкладки,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использовании адгезионной технологии изготовления мостовидных протезов;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штифтовые зубы;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сочетание всех предыдущих.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конструкции промежуточной части протеза: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цельнометаллические;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(фасеточные);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32636" y="400302"/>
            <a:ext cx="6879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протезов</a:t>
            </a:r>
          </a:p>
        </p:txBody>
      </p:sp>
    </p:spTree>
    <p:extLst>
      <p:ext uri="{BB962C8B-B14F-4D97-AF65-F5344CB8AC3E}">
        <p14:creationId xmlns:p14="http://schemas.microsoft.com/office/powerpoint/2010/main" val="28539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418945"/>
            <a:ext cx="6388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мостовидных протезов</a:t>
            </a:r>
          </a:p>
        </p:txBody>
      </p:sp>
      <p:pic>
        <p:nvPicPr>
          <p:cNvPr id="7170" name="Picture 2" descr="Адгезивный мостовидный протез - цена, показания, этапы изготовл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256922" cy="28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titled-1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1496" y="3811587"/>
            <a:ext cx="427513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00461" y="2301376"/>
            <a:ext cx="2007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Адгезивный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</a:t>
            </a:r>
          </a:p>
        </p:txBody>
      </p:sp>
      <p:pic>
        <p:nvPicPr>
          <p:cNvPr id="7172" name="Picture 4" descr="💊 Вкладки на зубы метро Таганская Марксистская в стоматологии Витар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18298"/>
            <a:ext cx="2664296" cy="19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18048" y="382012"/>
            <a:ext cx="67687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Мостовидные протезы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имеют лечебное и профилактическое назначение. Они применяются при лечении дефектов зубного ряда с целью восстановления функции жевания и речи, устранения эстетических недостатков, предупреждения деформаций зубных рядов, патологической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стираемости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перегрузки оставшихся зубов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 положительных качеств они имеют следующие недостатки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препарирования зубов под опорные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функциональной перегрузки пародонта зубов при неправильном выборе конструкции протеза и количества опорных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зубов;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раздражающее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действие края искусственной коронки на краевой пародонт, не всегда удовлетворительные эстетические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затруднение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гигиенического ухода за протезом в связи с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несъемностью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конструкции.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802" y="260648"/>
            <a:ext cx="757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Адгезивные мостовидный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3591" y="854482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 малых включенных дефектов в переднем и боковом отделах зубного ряда;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несъемных шин при заболевании пародонта;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иммедиат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-протеза;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для изготовления АМП: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опорных зубов, так как при этом уменьшается площадь опоры 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адгезии фиксирующего материала;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стираемость опорных зубов;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опорных зубов;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парафункции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бруксизм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значительный наклон опорных зубов;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диастемы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на металл и другие материалы, используемые при изготовлении и фиксации АМП.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противопоказания: </a:t>
            </a:r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полости рта (OHIS &gt; 0,6).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412888"/>
            <a:ext cx="757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Адгезивные мостовидный протез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8008" y="911523"/>
            <a:ext cx="6574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1.Клинический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опорных зубов к протезированию - препарирование твердых тканей в пределах эмали с целью создания ложа для окклюзионных накладок.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оттисков.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1.Лабораторный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Отливка рабочей модели. Моделирование конструкции будущего протеза из воска. Замена восковой конструкции на пластмассу, металл, керамику, в зависимости от материала для изготовления.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2.Клинический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Припасовка каркаса в полости рта.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2.Лабораторный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Окончательная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каркаса (шлифовка,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полировка).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3.Клинический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Фиксация готового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адгезивного мостовидного протеза.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Использование боров GW Ultra в адгезивной технике ортопедического лечения  мостовидными зубными протезами с погруженными опор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56" y="3933056"/>
            <a:ext cx="2769031" cy="23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418945"/>
            <a:ext cx="6388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мостовидных протезов</a:t>
            </a:r>
          </a:p>
        </p:txBody>
      </p:sp>
      <p:pic>
        <p:nvPicPr>
          <p:cNvPr id="6" name="Picture 2" descr="http://www.dentaltechnic.info/Rukovodstvo%20dlja%20zubnyh%20tehnikov_files/Rukovodstvo%20dlja%20zubnyh%20tehnikov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095272"/>
            <a:ext cx="4067175" cy="2457451"/>
          </a:xfrm>
          <a:prstGeom prst="rect">
            <a:avLst/>
          </a:prstGeom>
          <a:noFill/>
        </p:spPr>
      </p:pic>
      <p:pic>
        <p:nvPicPr>
          <p:cNvPr id="9" name="Picture 4" descr="http://www.dentaltechnic.info/Bjuking_Stomatologicheskaja_sokrovishhnica_files/Bjuking_Stomatologicheskaja_sokrovishhnica-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4616" y="3613772"/>
            <a:ext cx="4067175" cy="25812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6395864" y="1628800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Мостовидный протез с фиксацией на вкладке</a:t>
            </a:r>
          </a:p>
        </p:txBody>
      </p:sp>
    </p:spTree>
    <p:extLst>
      <p:ext uri="{BB962C8B-B14F-4D97-AF65-F5344CB8AC3E}">
        <p14:creationId xmlns:p14="http://schemas.microsoft.com/office/powerpoint/2010/main" val="1894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54237" y="359171"/>
            <a:ext cx="728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мостовидных протезов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5776" y="1171115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Мостовидные протезы с телескопическим креплением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Протезирование CAD/CAM цена установки в Москв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76" y="1919186"/>
            <a:ext cx="6401880" cy="40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54237" y="535999"/>
            <a:ext cx="728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мостовидных протезов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7680" y="1772816"/>
            <a:ext cx="45484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288200" y="2708920"/>
            <a:ext cx="2116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Мостовидный протез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фиксацией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newsfromweb.ru/images/news13/065056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51462"/>
            <a:ext cx="3891051" cy="3155073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31357" y="661075"/>
            <a:ext cx="728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мостовидных протезов</a:t>
            </a:r>
          </a:p>
        </p:txBody>
      </p:sp>
      <p:pic>
        <p:nvPicPr>
          <p:cNvPr id="9" name="Picture 4" descr="http://www.ardc.ru/assets/images/new/implantaciya-stoimost-ce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0525" y="2021336"/>
            <a:ext cx="3756702" cy="28153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5442064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Мостовидный протез с опорой на имплантаты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404664"/>
            <a:ext cx="741682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изготовлении мостовидных протезов на этапах препарирования, припасовки и фиксации могут возникать ошибки, приводящие к развитию осложнений.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Тактические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технические ошибки: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Препарирование без водяного охлаждения, плохо центрированным наконечником.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5143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Чрезмерная конусность опорных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коронок и/или недостаточная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конусность опорных коронок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снятие твердых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тканей.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Глубокое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поддесневое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препарирование.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параллельности опорных зубов.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некачественного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оттиска.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Погрешности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припасовке протеза.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Плохо выверены окклюзионные контакты.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Погрешности при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фиксации.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30869" y="613077"/>
            <a:ext cx="3419872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положительным качеством изготовления мостовидных протезов является передача жевательного давления физиологичным путем на пародонт опорных зубов.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отвечают как эстетическим, так и функциональным качествам, удобны в пользовании, восстанавливая жевательную эффективность до 100%. 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Цельнолитые мостовидные протезы | Стоматология &quot;Имплант-Эксперт&quot; | Яндекс 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8" y="917181"/>
            <a:ext cx="3974761" cy="25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322" y="3933056"/>
            <a:ext cx="4032448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8"/>
            <a:ext cx="9149631" cy="6853782"/>
          </a:xfrm>
          <a:prstGeom prst="rect">
            <a:avLst/>
          </a:prstGeom>
        </p:spPr>
      </p:pic>
      <p:pic>
        <p:nvPicPr>
          <p:cNvPr id="3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87624" y="44624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1859925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Благодарю за внимание!</a:t>
            </a:r>
            <a:endParaRPr lang="ru-RU" sz="36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43808" y="63881"/>
            <a:ext cx="6192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latin typeface="Cambria" panose="02040503050406030204" pitchFamily="18" charset="0"/>
                <a:cs typeface="Times New Roman" pitchFamily="18" charset="0"/>
              </a:rPr>
              <a:t>ФЕДЕРАЛЬНОЕ  ГОСУДАРСТВЕННОЕ БЮДЖЕТНОЕ ОБРАЗОВАТЕЛЬНОЕ </a:t>
            </a:r>
            <a:r>
              <a:rPr lang="ru-RU" sz="1400" b="1" dirty="0">
                <a:latin typeface="Cambria" panose="02040503050406030204" pitchFamily="18" charset="0"/>
                <a:cs typeface="Times New Roman" pitchFamily="18" charset="0"/>
              </a:rPr>
              <a:t>УЧРЕЖДЕНИЕ  </a:t>
            </a:r>
            <a:r>
              <a:rPr lang="ru-RU" sz="1400" b="1" dirty="0" smtClean="0">
                <a:latin typeface="Cambria" panose="02040503050406030204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/>
            <a:endParaRPr lang="ru-RU" sz="1400" b="1" dirty="0">
              <a:latin typeface="Cambria" panose="02040503050406030204" pitchFamily="18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КУБАНСКИЙ ГОСУДАРСТВЕННЫЙ МЕДИЦИНСКИЙ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</a:t>
            </a:r>
          </a:p>
          <a:p>
            <a:pPr algn="ctr" eaLnBrk="0" hangingPunct="0"/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 eaLnBrk="0" hangingPunct="0"/>
            <a:r>
              <a:rPr lang="ru-RU" sz="1400" b="1" dirty="0">
                <a:latin typeface="Cambria" panose="02040503050406030204" pitchFamily="18" charset="0"/>
                <a:cs typeface="Times New Roman" pitchFamily="18" charset="0"/>
              </a:rPr>
              <a:t>МИНИСТЕРСТВА ЗДРАВООХРАНЕНИЯ </a:t>
            </a:r>
            <a:r>
              <a:rPr lang="ru-RU" sz="1400" b="1" dirty="0" smtClean="0">
                <a:latin typeface="Cambria" panose="02040503050406030204" pitchFamily="18" charset="0"/>
                <a:cs typeface="Times New Roman" pitchFamily="18" charset="0"/>
              </a:rPr>
              <a:t>РОССИЙСКОЙ ФЕДЕРАЦИИ</a:t>
            </a:r>
            <a:endParaRPr lang="ru-RU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Установка и приобретение зубных мостовидных протезов по выгодным ценам в  Тюме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76" y="1268760"/>
            <a:ext cx="4581120" cy="28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9776" y="476672"/>
            <a:ext cx="6460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Составные части мостовидного протеза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6560" y="4221087"/>
            <a:ext cx="331356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элементы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275856" y="2924944"/>
            <a:ext cx="288032" cy="1296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057392" y="2924944"/>
            <a:ext cx="162680" cy="1296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53424" y="1700808"/>
            <a:ext cx="2167048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часть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(тело)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14" idx="1"/>
          </p:cNvCxnSpPr>
          <p:nvPr/>
        </p:nvCxnSpPr>
        <p:spPr>
          <a:xfrm flipH="1">
            <a:off x="4644008" y="2362528"/>
            <a:ext cx="2009416" cy="202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2" name="Picture 4" descr="Мостовидные протезы - цена, виды, фото в Ростове-на-Дону 269-55-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68" y="437770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5660124" y="4628670"/>
            <a:ext cx="1216132" cy="540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60124" y="4304064"/>
            <a:ext cx="2484276" cy="250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524328" y="3024247"/>
            <a:ext cx="251476" cy="1596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662332" y="5157462"/>
            <a:ext cx="4053396" cy="131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4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каждом мостовидном протезе различают опорные элементы и промежуточную часть (тело протеза).</a:t>
            </a:r>
          </a:p>
        </p:txBody>
      </p:sp>
    </p:spTree>
    <p:extLst>
      <p:ext uri="{BB962C8B-B14F-4D97-AF65-F5344CB8AC3E}">
        <p14:creationId xmlns:p14="http://schemas.microsoft.com/office/powerpoint/2010/main" val="37812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620688"/>
            <a:ext cx="6858000" cy="538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4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опорных элементов в мостовидном протезе могут быть использованы: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4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4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- коронки (штампованные, литые);</a:t>
            </a: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полимерные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компомерные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керамические (фарфоровые или </a:t>
            </a:r>
            <a:r>
              <a:rPr lang="ru-RU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ситалловые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комбинированные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(металлокерамические,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металлополимерные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штифтовые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искусственной культе</a:t>
            </a:r>
          </a:p>
          <a:p>
            <a:pPr algn="just">
              <a:lnSpc>
                <a:spcPct val="14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полукоронки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4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вкладки</a:t>
            </a:r>
          </a:p>
          <a:p>
            <a:pPr algn="just">
              <a:lnSpc>
                <a:spcPct val="14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опорно-удерживающие кламмеры или их элементы, например, в разборных или адгезивных протезах.</a:t>
            </a:r>
          </a:p>
        </p:txBody>
      </p:sp>
    </p:spTree>
    <p:extLst>
      <p:ext uri="{BB962C8B-B14F-4D97-AF65-F5344CB8AC3E}">
        <p14:creationId xmlns:p14="http://schemas.microsoft.com/office/powerpoint/2010/main" val="19185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37376" y="316860"/>
            <a:ext cx="6923112" cy="2743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4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Чаще опорные элементы располагаются по обе стороны промежуточной части (мостовидный протез с двусторонней опорой), значительно реже – на одной стороне (мостовидный протез с односторонней опорой).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84984"/>
            <a:ext cx="3404670" cy="2557285"/>
          </a:xfrm>
          <a:prstGeom prst="rect">
            <a:avLst/>
          </a:prstGeom>
        </p:spPr>
      </p:pic>
      <p:pic>
        <p:nvPicPr>
          <p:cNvPr id="14344" name="Picture 8" descr="Мостовидные протезы зубов - поставить зубной мост недорого в Москве |  НоваДе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46" y="3284984"/>
            <a:ext cx="3220066" cy="25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5696" y="6063962"/>
            <a:ext cx="328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 – мостовидный протез с двусторонней опорой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7750" y="5954137"/>
            <a:ext cx="328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 – мостовидный протез с односторонней опорой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3110" y="5472937"/>
            <a:ext cx="80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2410" y="5472937"/>
            <a:ext cx="80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Варианты протезирования при одном отсутствующем зубе Сайт «Мы О Здоровье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17263"/>
            <a:ext cx="3195902" cy="226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dental-revue.ru/Article/Photogallery/Images/Pab/mpab48.JPG"/>
          <p:cNvPicPr>
            <a:picLocks noChangeAspect="1" noChangeArrowheads="1"/>
          </p:cNvPicPr>
          <p:nvPr/>
        </p:nvPicPr>
        <p:blipFill>
          <a:blip r:embed="rId5" cstate="print"/>
          <a:srcRect l="7494" t="16667" r="8197" b="16667"/>
          <a:stretch>
            <a:fillRect/>
          </a:stretch>
        </p:blipFill>
        <p:spPr bwMode="auto">
          <a:xfrm>
            <a:off x="3113498" y="1968959"/>
            <a:ext cx="4556280" cy="2430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1238" y="476672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26988">
              <a:buNone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Консольный протез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вид несъемного протеза, замещающий дефект зубного ряда по одну сторону опоры.</a:t>
            </a:r>
          </a:p>
        </p:txBody>
      </p:sp>
      <p:pic>
        <p:nvPicPr>
          <p:cNvPr id="1028" name="Picture 4" descr="Что такое мостовидный протез? Кому он подходит? Сколько простоит? |  Стоматология ROOTT | Яндекс Дзе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17263"/>
            <a:ext cx="2952328" cy="226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532694"/>
            <a:ext cx="7110536" cy="579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4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замещении концевых дефектов использовать протезы 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односторонней опорой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(консольные) можно только в том случае, если имеются противопоказания к протезированию съемными протезами.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нельзя применять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при: </a:t>
            </a: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вторичной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травматической окклюзии (пародонтозе, пародонтите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низких клинических коронках зубов, пограничных с дефектом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патологической подвижности их.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4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силу ряда обстоятельств приходится прибегать к указанной конструкции мостовидного протеза, то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хорошо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выровнять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окклюзионные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соотношения;</a:t>
            </a: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один искусственный зуб, моделируя его не шире премоляра;</a:t>
            </a:r>
          </a:p>
          <a:p>
            <a:pPr marL="285750" indent="-285750" algn="just">
              <a:lnSpc>
                <a:spcPct val="14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опоры использовать два-три зуба.</a:t>
            </a:r>
          </a:p>
        </p:txBody>
      </p:sp>
    </p:spTree>
    <p:extLst>
      <p:ext uri="{BB962C8B-B14F-4D97-AF65-F5344CB8AC3E}">
        <p14:creationId xmlns:p14="http://schemas.microsoft.com/office/powerpoint/2010/main" val="42186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1689</Words>
  <Application>Microsoft Office PowerPoint</Application>
  <PresentationFormat>Экран (4:3)</PresentationFormat>
  <Paragraphs>294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Кафедра</cp:lastModifiedBy>
  <cp:revision>133</cp:revision>
  <dcterms:modified xsi:type="dcterms:W3CDTF">2020-12-26T08:50:54Z</dcterms:modified>
</cp:coreProperties>
</file>