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be0e4ad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be0e4ad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8cbe0e4adc_0_5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cbe0e4ad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cbe0e4ad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8cbe0e4adc_0_5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cbe0e4ad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cbe0e4ad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8cbe0e4adc_0_6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cbe0e4ad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cbe0e4ad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8cbe0e4adc_0_7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cbe0e4ad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cbe0e4ad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8cbe0e4adc_0_8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be0e4ad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cbe0e4ad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8cbe0e4adc_0_8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cbe0e4ad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cbe0e4ad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8cbe0e4adc_0_1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cbe0e4ad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cbe0e4ad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8cbe0e4adc_0_11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cbe0e4ad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cbe0e4ad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8cbe0e4adc_0_1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cbe0e4ad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cbe0e4ad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8cbe0e4adc_0_13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cbe0e4ad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cbe0e4ad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8cbe0e4adc_0_14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cbe0e4ad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cbe0e4ad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8cbe0e4adc_0_14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cbe0e4adc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cbe0e4adc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8cbe0e4adc_0_15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cbe0e4ad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cbe0e4ad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8cbe0e4adc_0_16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cbe0e4ad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cbe0e4ad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8cbe0e4adc_0_16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cbe0e4ad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cbe0e4adc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8cbe0e4adc_0_18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cbe0e4ad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cbe0e4ad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8cbe0e4adc_0_18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be0e4adc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be0e4adc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8cbe0e4adc_0_19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cbe0e4ad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cbe0e4adc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8cbe0e4adc_0_19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cbe0e4ad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cbe0e4ad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8cbe0e4adc_0_20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cbe0e4ad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cbe0e4ad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8cbe0e4adc_0_2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12676820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12676820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9126768208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1267682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1267682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9126768208_0_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12676820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12676820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9126768208_0_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12676820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12676820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9126768208_0_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91267682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91267682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9126768208_0_3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12676820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912676820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9126768208_0_4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be0e4ad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be0e4ad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8cbe0e4adc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be0e4ad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be0e4ad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8cbe0e4adc_0_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be0e4ad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cbe0e4ad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8cbe0e4adc_0_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be0e4ad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be0e4ad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8cbe0e4adc_0_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be0e4ad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be0e4ad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8cbe0e4adc_0_3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be0e4ad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cbe0e4ad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8cbe0e4adc_0_5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ntaltechnic.info/index.php/obshie-voprosy/ortopedicheskayastomatologiya/664-etiologiya_i_patogenez___chastichnoj_adenti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50350" cy="68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C:\Users\1\Desktop\логотип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1262" y="160337"/>
            <a:ext cx="1368425" cy="14239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579687" y="469900"/>
            <a:ext cx="45466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mbria"/>
              <a:buNone/>
            </a:pPr>
            <a:r>
              <a:rPr lang="en-US" sz="1600" b="1" i="0" u="none" strike="noStrike" cap="none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Лекция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</a:pPr>
            <a:r>
              <a:rPr lang="en-US" sz="16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дисциплине «Ортопедическая стоматология»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3276600" y="1789112"/>
            <a:ext cx="5867400" cy="172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Тема:</a:t>
            </a:r>
            <a:r>
              <a:rPr lang="en-US" sz="2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«Клиника частичной потери зубов. Ведущие симптомы клиники частичной потери зубов. Классификация дефектов зубных рядо</a:t>
            </a:r>
            <a:r>
              <a:rPr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»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514725" y="4043362"/>
            <a:ext cx="5678487" cy="195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Лекцию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читает</a:t>
            </a:r>
            <a:r>
              <a:rPr lang="en-US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endParaRPr>
              <a:solidFill>
                <a:schemeClr val="dk1"/>
              </a:solidFill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Кандидат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медицинских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наук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доцент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endParaRPr dirty="0">
              <a:solidFill>
                <a:schemeClr val="dk1"/>
              </a:solidFill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врач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высшей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категории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завуч</a:t>
            </a:r>
            <a:r>
              <a:rPr lang="en-US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кафедры</a:t>
            </a:r>
            <a:endParaRPr sz="1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Сеферян</a:t>
            </a:r>
            <a:r>
              <a:rPr lang="en-US" sz="28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Карина</a:t>
            </a:r>
            <a:r>
              <a:rPr lang="en-US" sz="28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Геворковна</a:t>
            </a:r>
            <a:endParaRPr sz="2800" b="1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8987" y="-26987"/>
            <a:ext cx="2000250" cy="14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/>
        </p:nvSpPr>
        <p:spPr>
          <a:xfrm>
            <a:off x="0" y="0"/>
            <a:ext cx="8864100" cy="6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b="1">
                <a:solidFill>
                  <a:srgbClr val="393B3B"/>
                </a:solidFill>
              </a:rPr>
              <a:t>третий класс по Кеннеди</a:t>
            </a:r>
            <a:r>
              <a:rPr lang="en-US" sz="2400">
                <a:solidFill>
                  <a:srgbClr val="393B3B"/>
                </a:solidFill>
              </a:rPr>
              <a:t>  – зубные ряды с включенными дефектами в боковом отделе зубного ряда; </a:t>
            </a:r>
            <a:endParaRPr sz="2400">
              <a:solidFill>
                <a:srgbClr val="393B3B"/>
              </a:solidFill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50" y="1367875"/>
            <a:ext cx="4061725" cy="28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953" y="1574875"/>
            <a:ext cx="3559525" cy="20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 t="4425" r="5006"/>
          <a:stretch/>
        </p:blipFill>
        <p:spPr>
          <a:xfrm>
            <a:off x="923013" y="4606125"/>
            <a:ext cx="2261975" cy="18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5538" y="4488188"/>
            <a:ext cx="26003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0" y="0"/>
            <a:ext cx="8925600" cy="6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b="1">
                <a:solidFill>
                  <a:srgbClr val="393B3B"/>
                </a:solidFill>
              </a:rPr>
              <a:t>четвертый класс по Кеннеди</a:t>
            </a:r>
            <a:r>
              <a:rPr lang="en-US" sz="2400">
                <a:solidFill>
                  <a:srgbClr val="393B3B"/>
                </a:solidFill>
              </a:rPr>
              <a:t> – включенные дефекты переднего (фронтального) отдела зубной дуги. </a:t>
            </a:r>
            <a:endParaRPr sz="2400">
              <a:solidFill>
                <a:srgbClr val="393B3B"/>
              </a:solidFill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r="50000" b="50000"/>
          <a:stretch/>
        </p:blipFill>
        <p:spPr>
          <a:xfrm>
            <a:off x="561975" y="1944800"/>
            <a:ext cx="3573275" cy="16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531" y="1869750"/>
            <a:ext cx="3397794" cy="16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5">
            <a:alphaModFix/>
          </a:blip>
          <a:srcRect t="31926" r="5446"/>
          <a:stretch/>
        </p:blipFill>
        <p:spPr>
          <a:xfrm>
            <a:off x="2785363" y="4264944"/>
            <a:ext cx="3573275" cy="171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/>
        </p:nvSpPr>
        <p:spPr>
          <a:xfrm>
            <a:off x="0" y="266100"/>
            <a:ext cx="8761800" cy="6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93B3B"/>
                </a:solidFill>
              </a:rPr>
              <a:t>Каждый класс, кроме последнего, имеет подкласс. </a:t>
            </a:r>
            <a:endParaRPr sz="24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93B3B"/>
                </a:solidFill>
              </a:rPr>
              <a:t>Если в зубной дуге имеется несколько дефектов, относящихся к различным классам, то зубную дугу следует отнести к меньшему по порядку классу. </a:t>
            </a:r>
            <a:endParaRPr sz="2400" b="1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rgbClr val="393B3B"/>
              </a:solidFill>
            </a:endParaRPr>
          </a:p>
          <a:p>
            <a:pPr marL="0" marR="10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rgbClr val="393B3B"/>
              </a:solidFill>
            </a:endParaRPr>
          </a:p>
          <a:p>
            <a:pPr marL="0" marR="101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93B3B"/>
                </a:solidFill>
              </a:rPr>
              <a:t>На снимке в/ч - 3 класс по Кеннеди ( он сложнее чем 4), значит в диагнозе нужно поставить 3 класс по Кеннеди на н/ч - тоже 3 класс по Кеннеди</a:t>
            </a:r>
            <a:endParaRPr sz="2400" b="1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400" b="1">
              <a:solidFill>
                <a:srgbClr val="393B3B"/>
              </a:solidFill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275" y="2590400"/>
            <a:ext cx="5468075" cy="27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0" y="0"/>
            <a:ext cx="8802900" cy="6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</a:rPr>
              <a:t>В отличие от классификации Кеннеди, Гаврилов выделяет челюсти с одиночно сохранившимися зубами, при которых имеются особенности в снятии слепков, подготовке к протезированию и его методике.</a:t>
            </a:r>
            <a:endParaRPr sz="21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</a:rPr>
              <a:t>Согласно </a:t>
            </a:r>
            <a:r>
              <a:rPr lang="en-US" sz="2100" b="1">
                <a:solidFill>
                  <a:srgbClr val="393B3B"/>
                </a:solidFill>
              </a:rPr>
              <a:t>классификации Гаврилова</a:t>
            </a:r>
            <a:r>
              <a:rPr lang="en-US" sz="2100">
                <a:solidFill>
                  <a:srgbClr val="393B3B"/>
                </a:solidFill>
              </a:rPr>
              <a:t> различают четыре группы дефектов:</a:t>
            </a:r>
            <a:endParaRPr sz="21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</a:rPr>
              <a:t>1 – концевые односторонние и двусторонние дефекты.</a:t>
            </a:r>
            <a:endParaRPr sz="21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</a:rPr>
              <a:t>2 – включенные боковые (односторонние и двусторонние) и передние дефекты .</a:t>
            </a:r>
            <a:endParaRPr sz="21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</a:rPr>
              <a:t>3 – комбинированные .</a:t>
            </a:r>
            <a:endParaRPr sz="21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</a:rPr>
              <a:t>4 – дефекты при одиночно сохранившихся зубах .</a:t>
            </a:r>
            <a:endParaRPr sz="21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100">
              <a:solidFill>
                <a:srgbClr val="393B3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925" y="902662"/>
            <a:ext cx="8061350" cy="50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/>
        </p:nvSpPr>
        <p:spPr>
          <a:xfrm>
            <a:off x="81900" y="225300"/>
            <a:ext cx="8700600" cy="6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Появление дефектов зубных рядов приводит к нарушению единства зубочелюстной системы не только в морфологическом, но и функциональном отношении.</a:t>
            </a:r>
            <a:endParaRPr sz="20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0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Группа зубов, сохранившая своих антагонистов (функционирующая)</a:t>
            </a:r>
            <a:r>
              <a:rPr lang="en-US" sz="20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получает дополнительную нагрузку, что ставит ее в необычные условия восприятия жевательного давления. </a:t>
            </a:r>
            <a:r>
              <a:rPr lang="en-US" sz="20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Группа зубов, лишенных антагонистов, носит название «недогруженное звено» или атрофический блок</a:t>
            </a:r>
            <a:r>
              <a:rPr lang="en-US" sz="20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363" y="1932575"/>
            <a:ext cx="6305275" cy="29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515650" y="154700"/>
            <a:ext cx="8021100" cy="1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Распад зубных рядов на самостоятельно действующие группы </a:t>
            </a:r>
            <a:endParaRPr sz="2400" i="1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- функционирующие группы зубов: </a:t>
            </a:r>
            <a:endParaRPr sz="1800" i="1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 - нефункционирующие группы зубов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/>
        </p:nvSpPr>
        <p:spPr>
          <a:xfrm>
            <a:off x="360950" y="481275"/>
            <a:ext cx="8473800" cy="61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непрерывности зубного ряда жевательное давление передается по межзубным контактам на рядом стоящие зубы и распространяется по всей зубной дуге. Функционирующая группа зубов принимает на себя всю нагрузку и оказывается в состоянии значительного функционального напряжения. </a:t>
            </a: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Например, при потере боковых зубов функционирующая группа фронтальных зубов начинает осуществлять смешанную функцию (откусывание и перетирание пищи). Это приводит к стиранию режущих краев зубов и, как следствие, к снижению высоты прикуса, что в свою очередь, может пагубно отразиться на функции височно-челюстного сустава. Помимо того, функция перетирания пищи необычна для пародонта передних зубов, поскольку физиологически он приспособлен к функции откусывания. </a:t>
            </a: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Таким образом появляется жевательная нагрузка, неадекватная по силе, направлению и продолжительности действия для пародонта функционирующих зубов, что постепенно приводит к функциональной перегрузке зубов.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/>
        </p:nvSpPr>
        <p:spPr>
          <a:xfrm>
            <a:off x="142875" y="103125"/>
            <a:ext cx="8640300" cy="6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Биологическое назначение пародонта, как опорного аппарата, заключается в восприятии жевательного давления, которое в физиологических пределах является стимулятором обменных процессов, поддерживает жизнедеятельность пародонта. </a:t>
            </a: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Окклюзия, при которой на зубы падает нормальная жевательная нагрузка, называется </a:t>
            </a:r>
            <a:r>
              <a:rPr lang="en-US" sz="2000" b="1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физиологической окклюзией.</a:t>
            </a:r>
            <a:endParaRPr sz="2000" b="1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Окклюзия, при которой возникает функциональная перегрузка зубов, называется </a:t>
            </a:r>
            <a:r>
              <a:rPr lang="en-US" sz="2000" b="1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травматической окклюзией. </a:t>
            </a:r>
            <a:endParaRPr sz="2000" b="1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Различают первичную и вторичную травматическую окклюзию. </a:t>
            </a: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en-US" sz="2000" b="1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первичной травматической окклюзии</a:t>
            </a: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на здоровый пародонт падает повышенное жевательное давление в результате повышения высоты прикуса на пломбах, вкладках, искусственных коронках, отсутствия зубов, нерациональной конструкции протеза и т.д. </a:t>
            </a: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en-US" sz="2000" b="1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вторичной травматической окклюзии</a:t>
            </a:r>
            <a:r>
              <a:rPr lang="en-US" sz="20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нормальное физиологическое давление становится неадекватным в результате поражения пародонта при его заболеваниях. </a:t>
            </a:r>
            <a:endParaRPr sz="2000" b="1">
              <a:solidFill>
                <a:srgbClr val="393B3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/>
        </p:nvSpPr>
        <p:spPr>
          <a:xfrm>
            <a:off x="171875" y="189075"/>
            <a:ext cx="8886000" cy="6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Резервные силы пародонта -  </a:t>
            </a:r>
            <a:r>
              <a:rPr lang="en-US" sz="19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компенсаторные возможности пародонта, т.е. способности пародонта приспосабливаться к повышению функциональной нагрузке.Явления компенсации выражаются в усилении кровообращения, увеличении числа и толщины шарпеевских волокон пародонта, явлениях гиперцементоза и т.д.</a:t>
            </a:r>
            <a:endParaRPr sz="19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Резервные силы зависят от общего состояния организма, ранее перенесенных заболеваний, поверхности корня, ширины периодонтальной щели, соотношения клинической коронки и корня. Изменения в пародонте, возникшие вследствие перегрузки, могут быть ликвидированы, если причина травматической окклюзии будет устранена. Если этого не будет сделано, и компенсаторные возможности иссякнут, то разовьется </a:t>
            </a:r>
            <a:r>
              <a:rPr lang="en-US" sz="19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первичный травматический синдром (патологическая подвижность, атрофия альвеолярного отростка и травматическая окклюзия).</a:t>
            </a:r>
            <a:r>
              <a:rPr lang="en-US" sz="1900">
                <a:solidFill>
                  <a:srgbClr val="393B3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соответствии с делением травматической окклюзии на первичную и вторичную следует различать первичный и вторичный травматические синдромы.</a:t>
            </a:r>
            <a:endParaRPr sz="1900" b="1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260900" y="40675"/>
            <a:ext cx="8795700" cy="6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Адентия</a:t>
            </a:r>
            <a:r>
              <a:rPr lang="en-US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отсутствие нескольких или всех зубов.   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Различают приобретенную (в результате заболевания или травмы), врожденную наследственную адентию.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специальной литературе применяют ряд других терминов: дефект зубного ряда,   отсутствие зубов,   потеря зубов.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Частичной вторичной адентией</a:t>
            </a:r>
            <a:r>
              <a:rPr lang="en-US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как самостоятельной нозологической формой поражения зубочелюстной системы, называют заболевание зубного ряда или обоих зубных рядов, характеризующееся нарушением целостности зубных рядов сформированной зубочелюстной системы при отсутствии патологических изменений в остальных звеньях этой системы.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потере части зубов все органы и ткани зубочелюстной системы могут адаптироваться к данной анатомической ситуации благодаря компенсаторным возможностям каждого органа системы. Однако после потери зубов в системе могут наступить значительные изменения, которые относят к осложнениям.</a:t>
            </a:r>
            <a:r>
              <a:rPr lang="en-US" sz="17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/>
        </p:nvSpPr>
        <p:spPr>
          <a:xfrm>
            <a:off x="85950" y="0"/>
            <a:ext cx="88089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В участке зубочелюстной системы, где имеются зубы, лишенные антагонистов (нефункционирующее звено), происходит значительная перестройка, вызванная выключением части зубов из функции.</a:t>
            </a:r>
            <a:endParaRPr sz="20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Вторичное перемещение зубов приводит к нарушению окклюзионной поверхности зубных рядов. При этом наиболее типичными являются:</a:t>
            </a:r>
            <a:endParaRPr sz="20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вертикальное перемещение верхних и нижних зубов (одностороннее и двустороннее);</a:t>
            </a:r>
            <a:endParaRPr sz="20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>
              <a:solidFill>
                <a:srgbClr val="393B3B"/>
              </a:solidFill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 rotWithShape="1">
          <a:blip r:embed="rId3">
            <a:alphaModFix/>
          </a:blip>
          <a:srcRect r="50000" b="4196"/>
          <a:stretch/>
        </p:blipFill>
        <p:spPr>
          <a:xfrm>
            <a:off x="3410651" y="3347775"/>
            <a:ext cx="2322700" cy="33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/>
        </p:nvSpPr>
        <p:spPr>
          <a:xfrm>
            <a:off x="0" y="0"/>
            <a:ext cx="8903400" cy="6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93B3B"/>
                </a:solidFill>
              </a:rPr>
              <a:t>2) дистальное перемещение зубов</a:t>
            </a: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93B3B"/>
                </a:solidFill>
              </a:rPr>
              <a:t>или мезиальное перемещение зубов;</a:t>
            </a: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 b="31539"/>
          <a:stretch/>
        </p:blipFill>
        <p:spPr>
          <a:xfrm>
            <a:off x="1289075" y="3224751"/>
            <a:ext cx="2249300" cy="19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4">
            <a:alphaModFix/>
          </a:blip>
          <a:srcRect b="29158"/>
          <a:stretch/>
        </p:blipFill>
        <p:spPr>
          <a:xfrm>
            <a:off x="843125" y="588900"/>
            <a:ext cx="4058200" cy="16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3" y="3224750"/>
            <a:ext cx="303922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/>
        </p:nvSpPr>
        <p:spPr>
          <a:xfrm>
            <a:off x="0" y="0"/>
            <a:ext cx="8920500" cy="6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93B3B"/>
                </a:solidFill>
              </a:rPr>
              <a:t>3) наклон в сторону дефекта или язычно-щечном направлении;</a:t>
            </a: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93B3B"/>
                </a:solidFill>
              </a:rPr>
              <a:t>4) поворот зуба по оси;</a:t>
            </a: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93B3B"/>
                </a:solidFill>
              </a:rPr>
              <a:t>5) комбинированное перемещение.</a:t>
            </a:r>
            <a:endParaRPr sz="18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46" name="Google Shape;246;p34"/>
          <p:cNvPicPr preferRelativeResize="0"/>
          <p:nvPr/>
        </p:nvPicPr>
        <p:blipFill rotWithShape="1">
          <a:blip r:embed="rId3">
            <a:alphaModFix/>
          </a:blip>
          <a:srcRect r="10674" b="18207"/>
          <a:stretch/>
        </p:blipFill>
        <p:spPr>
          <a:xfrm>
            <a:off x="4223799" y="824773"/>
            <a:ext cx="2118550" cy="15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 rotWithShape="1">
          <a:blip r:embed="rId4">
            <a:alphaModFix/>
          </a:blip>
          <a:srcRect l="13370" t="1162" r="5401" b="1162"/>
          <a:stretch/>
        </p:blipFill>
        <p:spPr>
          <a:xfrm>
            <a:off x="1289100" y="824750"/>
            <a:ext cx="2526625" cy="17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5">
            <a:alphaModFix/>
          </a:blip>
          <a:srcRect t="14442"/>
          <a:stretch/>
        </p:blipFill>
        <p:spPr>
          <a:xfrm>
            <a:off x="2391900" y="3222750"/>
            <a:ext cx="26574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/>
        </p:nvSpPr>
        <p:spPr>
          <a:xfrm>
            <a:off x="0" y="0"/>
            <a:ext cx="9006600" cy="6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0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верхних зубов наиболее типично вертикальное зубоальвеолярное движение и щечный наклон. Нижним зубам свойственно мезиальное перемещение, часто сочетающееся с язычным наклоном. Примером комбинированного перемещения является веерообразное расхождение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47" y="2517100"/>
            <a:ext cx="7672975" cy="29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/>
        </p:nvSpPr>
        <p:spPr>
          <a:xfrm>
            <a:off x="0" y="0"/>
            <a:ext cx="8851800" cy="6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Феномен Попова</a:t>
            </a: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lang="en-US" sz="2000" b="1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Годона</a:t>
            </a:r>
            <a:r>
              <a:rPr lang="en-US" sz="2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смещение зубов в различных направлениях после образования дефекта в зубной дуге, приводящее к деформациям окклюзионной кривой. 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Причина</a:t>
            </a: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удаление</a:t>
            </a:r>
            <a:r>
              <a:rPr lang="en-US" sz="2000" b="1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одного или нескольких зубов без их своевременного замещения! </a:t>
            </a:r>
            <a:endParaRPr sz="20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Последствия:</a:t>
            </a:r>
            <a:endParaRPr sz="2000" b="1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Соседние зубы смещаются в сторону образовавшейся пустоты,увеличиваются промежутки между зубами! </a:t>
            </a:r>
            <a:endParaRPr sz="20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Деформируется также противоположный зубной ряд. Зуб-антагонист как бы "вырастает" из зубной дуги и создает своеобразный "замок" при движении челюстей. </a:t>
            </a:r>
            <a:endParaRPr sz="20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Нарушается жевательная функция и прикус. </a:t>
            </a:r>
            <a:endParaRPr sz="20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Кость челюсти также деформируется.</a:t>
            </a:r>
            <a:endParaRPr sz="20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42857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/>
        </p:nvSpPr>
        <p:spPr>
          <a:xfrm>
            <a:off x="0" y="0"/>
            <a:ext cx="8955000" cy="6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 это может привести к </a:t>
            </a:r>
            <a:r>
              <a:rPr lang="en-US" sz="2000" b="1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проблемам височно-нижнечелюстным суставом</a:t>
            </a: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! Одновременно со смещением зубов может наблюдаться </a:t>
            </a:r>
            <a:r>
              <a:rPr lang="en-US" sz="2000" b="1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увеличение альвеолярного отростка,</a:t>
            </a: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что приводит к образованию </a:t>
            </a:r>
            <a:r>
              <a:rPr lang="en-US" sz="2000" b="1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десневого кармана</a:t>
            </a: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и обнажению корня зуба-антагониста. Это происходит из за потери привычной функциональной нагрузки на парадонт, нарушаются обменные процессы и микроциркуляция крови, а в более позднем периоде начинается </a:t>
            </a:r>
            <a:r>
              <a:rPr lang="en-US" sz="2000" b="1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атрофический процесс </a:t>
            </a: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000" b="1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резорбция пародонта</a:t>
            </a:r>
            <a:r>
              <a:rPr lang="en-US" sz="2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"атрофия от бездействия".</a:t>
            </a:r>
            <a:endParaRPr sz="2000">
              <a:solidFill>
                <a:srgbClr val="55555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Впервые это явление было описано в 1880 г. В.О. Поповым. В 1904 г. Годон (С. Godon) наблюдал деформацию зубных рядов в связи с частичной утратой зубов. Поэтому это явление часто называют феноменом Попова — Годона.</a:t>
            </a:r>
            <a:endParaRPr sz="20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0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Фактически, это смещение такого же зуба на противоположной челюсти из-за нарушения целостности зубного ряда. </a:t>
            </a:r>
            <a:endParaRPr sz="20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875" y="2120000"/>
            <a:ext cx="676275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 txBox="1"/>
          <p:nvPr/>
        </p:nvSpPr>
        <p:spPr>
          <a:xfrm>
            <a:off x="0" y="0"/>
            <a:ext cx="8972100" cy="21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Например, при потере зуба “шестерки” на нижней челюсти, происходит выпячивание» вниз, в образовавшееся пустое пространство, шестерки на верхней челюсти. В медицинской среде такое изменение называется денто-альвеолярное удлинение зуба.</a:t>
            </a:r>
            <a:endParaRPr sz="20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/>
          <p:nvPr/>
        </p:nvSpPr>
        <p:spPr>
          <a:xfrm>
            <a:off x="137500" y="189075"/>
            <a:ext cx="8714400" cy="6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Удаление зуба, потеря зубов может изменить соотношение челюстей. Это связано с тем, что работа челюстно-лицевого аппарата человека начинает перестраиваться, исходя из новых условий. Оставшиеся зубы сдвигаются в сторону появившегося промежутка, пытаясь заполнить возникшую пустоту. Это приводит к разреженности зубов и другим аномалиям.</a:t>
            </a:r>
            <a:endParaRPr sz="19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9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Зуб-антагонист создает блок, мешающий нормальному функционированию челюстей.</a:t>
            </a:r>
            <a:endParaRPr sz="19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497" y="3270250"/>
            <a:ext cx="3642400" cy="33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/>
        </p:nvSpPr>
        <p:spPr>
          <a:xfrm>
            <a:off x="0" y="0"/>
            <a:ext cx="8903400" cy="6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Различают </a:t>
            </a:r>
            <a:r>
              <a:rPr lang="en-US" sz="1800" b="1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две формы этой зубочелюстной деформации</a:t>
            </a:r>
            <a:r>
              <a:rPr lang="en-US" sz="18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одной форме у выдвинувшихся зубов шейка не обнажается, </a:t>
            </a: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другой — обнажаются шейка и частично цемент корня. </a:t>
            </a: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150" y="3942000"/>
            <a:ext cx="28479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0"/>
          <p:cNvPicPr preferRelativeResize="0"/>
          <p:nvPr/>
        </p:nvPicPr>
        <p:blipFill rotWithShape="1">
          <a:blip r:embed="rId4">
            <a:alphaModFix/>
          </a:blip>
          <a:srcRect l="28761" t="40566" r="28380" b="20669"/>
          <a:stretch/>
        </p:blipFill>
        <p:spPr>
          <a:xfrm>
            <a:off x="2612575" y="1082850"/>
            <a:ext cx="2939150" cy="19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/>
        </p:nvSpPr>
        <p:spPr>
          <a:xfrm>
            <a:off x="0" y="0"/>
            <a:ext cx="8834700" cy="6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Иногда зубы, лишенные антагонистов, выдвигаются настолько, что своими коронками почти касаются слизистой оболочки альвеолярного отростка противоположной челюсти. При этом происходит блокирование жевательных движений нижней челюсти.</a:t>
            </a:r>
            <a:endParaRPr sz="19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90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1010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Гистологические исследования зубов и околозубных тканей показали, что при феномене Попова-Годона происходит перестройка кости зубных альвеол у зубов, лишенных антагонистов: суживается периодонтальная щель, изменяется направление пучков коллагеновых волокон периодонта. Одновременно в пульпе этих зубов наблюдается ряд дистрофических изменений.</a:t>
            </a:r>
            <a:endParaRPr sz="1900">
              <a:solidFill>
                <a:srgbClr val="01010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637725" y="115875"/>
            <a:ext cx="7398300" cy="6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понятии </a:t>
            </a:r>
            <a:r>
              <a:rPr lang="en-US" sz="23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«вторичная адентия»</a:t>
            </a:r>
            <a:r>
              <a:rPr lang="en-US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заложен дифференциальный диагностический признак того, что зуб (зубы) сформировался нормально, прорезался и какой-то период жизни функционировал в полости рта. Выделить эту форму поражений системы необходимо, так как дефект в зубном ряде может наблюдаться при гибели зачатков зубов и при задержке прорезывания (ретенция).</a:t>
            </a:r>
            <a:r>
              <a:rPr lang="en-US" sz="100">
                <a:solidFill>
                  <a:srgbClr val="FFFFFF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httpsdentaltechnic.info/index.php/obshie-voprosy/ortopicheskyastomatologiya/664-etiologiya_i_patogenez___chastichnoj_adentii о Этиология и патогенез частичной адентии</a:t>
            </a:r>
            <a:endParaRPr sz="23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2650" y="3565879"/>
            <a:ext cx="3365825" cy="22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/>
        </p:nvSpPr>
        <p:spPr>
          <a:xfrm>
            <a:off x="0" y="0"/>
            <a:ext cx="8905800" cy="6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Нарушения деятельности  височно-нижнечелюстного сустава </a:t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потери зубов</a:t>
            </a:r>
            <a:endParaRPr sz="21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Жевательный аппарат (зубные дуги, жевательные мышцы, височно- нижнечелюстной сустав) представляют собой цепь звеньев, объединенных сложной связью анатомического и функционального характера. Вполне естественно, что с нарушением одного из звеньев этой системы следует ожидать изменений в деятельности других звеньев.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Нарушение нормальной деятельности сустава при частичной потере зубов можно было бы связать с изменением условия распределения жевательного давления, понижением межальвеолярной высоты, и наконец, с появлением необычных экскурсий нижней челюсти в связи с деформацией окклюзионной поверхности зубных рядов.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причинам, вызывающим изменения височно-нижнечелюстного сустава, следует отнести и снижение межальвеолярной высоты. При деформациях зубных рядов нарушаются привычные экскурсии нижней челюсти. При взаимном вертикальном перемещении зубов возникает блокада передних движений нижней челюсти. На первый план выступают шарнирные движения, а челюсть в начале открывания рта смещается в сторону, где имеется блокада. В других случаях при боковой окклюзии множественные контакты. В том и другом случае в конечном счете возникает перенапряжение сустава.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/>
          <p:nvPr/>
        </p:nvSpPr>
        <p:spPr>
          <a:xfrm>
            <a:off x="0" y="0"/>
            <a:ext cx="8794800" cy="6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Одной из причин нарушения функции является дистальное смещение нижней челюсти, наблюдаемое чаще у женщин, при частичной потере зубов, повышенной стираемости и другой патологии. Дистальное смещение нижней челюсти имеет свою клиническую и рентгенологическую характеристику. Больные жалуются на необычное положение нижней челюсти, затрудненное и длительное пережевывание пищи, утомляемость жевательных мышц, боль в суставе. Иногда эти жалобы могут отсутствовать, и патология обнаруживается врачом при осмотре по другому поводу.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обследовании больных отмечаются уменьшение высоты нижней части лица и межальвеолярной высоты, увеличение свободного межокклюзионного пространства. Нарушение функции височно-нижнечелюстного сустава проявляется в виде толчкообразных движений головок нижней челюсти с большой амплитудой, а иногда щелканьем и хрустом.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Подобные жалобы чаще всего предъявляют больные с двусторонними концевыми дефектами зубных рядов на одной или на обеих челюстях, со стертыми бугорками верхних передних зубов. У некоторых больных наблюдается также стертость режущих краев и вестибулярной поверхности нижних передних зубов; глубина резцового перекрытия увеличена до образования глубокого травмирующего прикуса.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8" name="Google Shape;3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875" y="5026025"/>
            <a:ext cx="248415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50" y="576263"/>
            <a:ext cx="7391400" cy="57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/>
          <p:nvPr/>
        </p:nvSpPr>
        <p:spPr>
          <a:xfrm>
            <a:off x="0" y="0"/>
            <a:ext cx="887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Нарушение функции жевания, речи и </a:t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эстетических норм при потери зубов</a:t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Зубы являются неотъемлемой частью пищеварительной системы, и потеря их приводит к понижению в той или иной степени функции пищеварения. Однако жевательный аппарат человека обладает большими функциональными возможностями, и небольшая потеря зубов не вызывает серьезных нарушений жевания. Сохранившиеся зубы обеспечивают нужную степень размельчения пищи, не перегружая нижележащие отделы пищеварительного тракта.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Нарушение степени размельчения пищи зависит от количества утраченных антагонистов, их места в зубном ряду и состоянии пародонта оставшихся зубов. По данным С.В.Андреева, для полного размельчения пищи необходимо сохранение 40 - 60% нормальной жевательной способности. Как только остаточный зубной ряд перестает обеспечивать нужную степень разжевывания пищи, и неполное раздробление приводит к недостаточному смачиванию ее слюной, можно говорить о нарушении одного из элементов пищеварения в полости рта.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1" name="Google Shape;32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625" y="3048000"/>
            <a:ext cx="2080750" cy="11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/>
          <p:nvPr/>
        </p:nvSpPr>
        <p:spPr>
          <a:xfrm>
            <a:off x="0" y="0"/>
            <a:ext cx="8874000" cy="6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потере передних зубов откусывание и разжевывание пищи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переносится на премоляры и моляры, но жевательные движения в этом случае близки к нормальным.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наличии одиночных зубов, один из которых расположен на верхней, а другой - на нижней челюстях, больные разжевывают пищу, сдвигая нижнюю челюсть до контакта сохранившихся зубов. Движения ее в этом случае становятся неестественными.В случае сохранности зубов только на одной челюсти больные разжевывают мягкую пищу, используя альвеолярный гребень и язык. Чтобы облегчить растирание пищи, они размачивают ее или подвергают предварительной кулинарной обработке, которая исключает необходимость в тщательном разжевывании.Степень измельчения пищи влияет как на моторную функцию желудка, так и на степень усвояемости пищи.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/>
          <p:nvPr/>
        </p:nvSpPr>
        <p:spPr>
          <a:xfrm>
            <a:off x="0" y="0"/>
            <a:ext cx="90012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Зубы - это не только орган жевания, одновременно они принимают участие в образовании звуков. Поэтому потеря их приводит к нарушению речи. Особенно выражено нарушение речи при утрате передних зубов. Оно выражается в нечетком произношении звуков, шепелявости. Произношение звуков может измениться и при потере боковых зубов, поскольку последние также принимают участие в образовании звуков, ограничивая пространство для прохождения воздуха.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334" name="Google Shape;3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485" y="2424135"/>
            <a:ext cx="3798900" cy="37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/>
        </p:nvSpPr>
        <p:spPr>
          <a:xfrm>
            <a:off x="0" y="0"/>
            <a:ext cx="9001200" cy="6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Потеря зубов нарушает эстетические нормы, что выражается в изменении внешнего вида лица, особенно если отсутствуют передние зубы. Отсутствие боковых зубов также отражается на конфигурации лица. У пожилых людей в связи с изменением тонуса щечных мышц западают щеки. При понижении межальвеолярной высоты и уменьшении нижней трети лица становятся более выраженными носогубные и подбородочная складки. Углы рта при этом опускаются, и человек кажется старше своего возраста. Изменение внешнего вида наиболее выражено при полной потере зубов.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Эстетические нарушения, вызванные потерей зубов, отражаются на психике. Степень этого влияния зависит от пола, возраста и особенностей личности.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1" name="Google Shape;34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0" y="3957203"/>
            <a:ext cx="2778125" cy="26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50350" cy="685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9" descr="C:\Users\1\Desktop\логотип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450" y="44450"/>
            <a:ext cx="1368425" cy="142398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9"/>
          <p:cNvSpPr txBox="1"/>
          <p:nvPr/>
        </p:nvSpPr>
        <p:spPr>
          <a:xfrm>
            <a:off x="3563937" y="1860550"/>
            <a:ext cx="53292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</a:pPr>
            <a:r>
              <a:rPr lang="en-US" sz="6000" b="1" i="0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Благодарю за внимание!</a:t>
            </a:r>
            <a:endParaRPr/>
          </a:p>
        </p:txBody>
      </p:sp>
      <p:sp>
        <p:nvSpPr>
          <p:cNvPr id="349" name="Google Shape;349;p4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sp>
        <p:nvSpPr>
          <p:cNvPr id="350" name="Google Shape;350;p49"/>
          <p:cNvSpPr txBox="1"/>
          <p:nvPr/>
        </p:nvSpPr>
        <p:spPr>
          <a:xfrm>
            <a:off x="2317200" y="-44450"/>
            <a:ext cx="6718800" cy="1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ФЕДЕРАЛЬНОЕ ГОСУДАРСТВЕННОЕ БЮДЖЕТНОЕ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ОБРАЗОВАТЕЛЬНОЕ УЧРЕЖДЕНИЕ  </a:t>
            </a:r>
            <a:b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ВЫСШЕГО ОБРАЗОВАНИЯ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Cambria"/>
              <a:buNone/>
            </a:pPr>
            <a:r>
              <a:rPr lang="en-US" sz="1400" b="1" i="0" u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КУБАНСКИЙ ГОСУДАРСТВЕННЫЙ МЕДИЦИНСКИЙ УНИВЕРСИТЕТ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lang="en-US" sz="14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МИНИСТЕРСТВА ЗДРАВООХРАНЕНИЯ РОССИЙСКОЙ ФЕДЕРАЦИИ</a:t>
            </a:r>
            <a:endParaRPr/>
          </a:p>
        </p:txBody>
      </p:sp>
      <p:pic>
        <p:nvPicPr>
          <p:cNvPr id="351" name="Google Shape;35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462" y="4192587"/>
            <a:ext cx="1998662" cy="145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252450" y="276300"/>
            <a:ext cx="8639100" cy="6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4775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Ведущими симптомами в клинике частичной потери зубов </a:t>
            </a:r>
            <a:r>
              <a:rPr lang="en-US" sz="26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являются:</a:t>
            </a:r>
            <a:endParaRPr sz="2600" b="1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наличие дефектов в зубном ряду</a:t>
            </a:r>
            <a:endParaRPr sz="21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распад зубного ряда на функционально ориентированные группы зубов</a:t>
            </a:r>
            <a:endParaRPr sz="21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функциональная перегрузка отдельных групп зубов и травматическая окклюзия</a:t>
            </a:r>
            <a:endParaRPr sz="21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возникновение деформации окклюзионной поверхности зубных рядов</a:t>
            </a:r>
            <a:endParaRPr sz="21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снижение высоты прикуса</a:t>
            </a:r>
            <a:endParaRPr sz="21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е) нарушение деятельности височно-челюстного сустава</a:t>
            </a:r>
            <a:endParaRPr sz="21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1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ж) нарушение функции жевания, речи и эстетики.</a:t>
            </a:r>
            <a:endParaRPr sz="21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0" y="0"/>
            <a:ext cx="8972100" cy="6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Различают дефекты зубного ряда: </a:t>
            </a:r>
            <a:endParaRPr sz="3000" b="1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малые дефекты (</a:t>
            </a:r>
            <a:r>
              <a:rPr lang="en-US" sz="24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отсутствует не более трех зубов):</a:t>
            </a:r>
            <a:endParaRPr sz="24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средние </a:t>
            </a:r>
            <a:r>
              <a:rPr lang="en-US" sz="24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(отсутствует 4-6 зубов) </a:t>
            </a:r>
            <a:endParaRPr sz="24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большие </a:t>
            </a:r>
            <a:r>
              <a:rPr lang="en-US" sz="24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(отсутствуют 6 и более зубов).</a:t>
            </a:r>
            <a:endParaRPr sz="24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r="52584" b="18652"/>
          <a:stretch/>
        </p:blipFill>
        <p:spPr>
          <a:xfrm>
            <a:off x="6835950" y="1129235"/>
            <a:ext cx="2136150" cy="110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125" y="2582438"/>
            <a:ext cx="1949075" cy="12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3443" y="4525650"/>
            <a:ext cx="1479132" cy="12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t="12149"/>
          <a:stretch/>
        </p:blipFill>
        <p:spPr>
          <a:xfrm>
            <a:off x="4254177" y="4494525"/>
            <a:ext cx="3185697" cy="158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450375" y="388950"/>
            <a:ext cx="7995000" cy="4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локализации дефекты различают:</a:t>
            </a:r>
            <a:endParaRPr sz="3000" b="1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включенные – ограниченные зубами с двух сторон;</a:t>
            </a:r>
            <a:endParaRPr sz="24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>
                <a:solidFill>
                  <a:srgbClr val="39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ограниченные – с медиальной стороны ограничен, с дистальной – неограничен зубами.</a:t>
            </a:r>
            <a:endParaRPr sz="2400">
              <a:solidFill>
                <a:srgbClr val="39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r="52557"/>
          <a:stretch/>
        </p:blipFill>
        <p:spPr>
          <a:xfrm>
            <a:off x="1087111" y="4494525"/>
            <a:ext cx="2085989" cy="15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5">
            <a:alphaModFix/>
          </a:blip>
          <a:srcRect t="15817"/>
          <a:stretch/>
        </p:blipFill>
        <p:spPr>
          <a:xfrm>
            <a:off x="2667800" y="1801525"/>
            <a:ext cx="2657475" cy="14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0" y="0"/>
            <a:ext cx="8761800" cy="6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93B3B"/>
                </a:solidFill>
              </a:rPr>
              <a:t>Разнообразие вариантов дефектов зубных дуг послужило основанием для их классификации. Наибольшее распространение получили классификации Кеннеди и Гаврилова, в которых основным критерием является локализация дефекта.</a:t>
            </a:r>
            <a:endParaRPr sz="2400">
              <a:solidFill>
                <a:srgbClr val="393B3B"/>
              </a:solidFill>
            </a:endParaRPr>
          </a:p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93B3B"/>
                </a:solidFill>
              </a:rPr>
              <a:t>По </a:t>
            </a:r>
            <a:r>
              <a:rPr lang="en-US" sz="2400" b="1">
                <a:solidFill>
                  <a:srgbClr val="393B3B"/>
                </a:solidFill>
              </a:rPr>
              <a:t>классификации Кеннеди</a:t>
            </a:r>
            <a:r>
              <a:rPr lang="en-US" sz="2400">
                <a:solidFill>
                  <a:srgbClr val="393B3B"/>
                </a:solidFill>
              </a:rPr>
              <a:t> все зубные ряды с дефектами делятся на 4 класса. </a:t>
            </a:r>
            <a:endParaRPr sz="2400">
              <a:solidFill>
                <a:srgbClr val="393B3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598" y="3582525"/>
            <a:ext cx="2530400" cy="27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0" y="0"/>
            <a:ext cx="8864100" cy="6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>
                <a:solidFill>
                  <a:srgbClr val="393B3B"/>
                </a:solidFill>
              </a:rPr>
              <a:t>К </a:t>
            </a:r>
            <a:r>
              <a:rPr lang="en-US" sz="2400" b="1">
                <a:solidFill>
                  <a:srgbClr val="393B3B"/>
                </a:solidFill>
              </a:rPr>
              <a:t>первому классу по Кеннеди </a:t>
            </a:r>
            <a:r>
              <a:rPr lang="en-US" sz="2400">
                <a:solidFill>
                  <a:srgbClr val="393B3B"/>
                </a:solidFill>
              </a:rPr>
              <a:t>относятся зубные ряды с двусторонними концевыми дефектами; </a:t>
            </a:r>
            <a:endParaRPr sz="2400">
              <a:solidFill>
                <a:srgbClr val="393B3B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823" y="1455700"/>
            <a:ext cx="4237625" cy="366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0" y="0"/>
            <a:ext cx="8761800" cy="6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b="1">
                <a:solidFill>
                  <a:srgbClr val="393B3B"/>
                </a:solidFill>
              </a:rPr>
              <a:t>второй класс по Кеннеди </a:t>
            </a:r>
            <a:r>
              <a:rPr lang="en-US" sz="2400">
                <a:solidFill>
                  <a:srgbClr val="393B3B"/>
                </a:solidFill>
              </a:rPr>
              <a:t>– зубные ряды с односторонними концевыми дефектами; </a:t>
            </a:r>
            <a:endParaRPr sz="2400">
              <a:solidFill>
                <a:srgbClr val="393B3B"/>
              </a:solidFill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700" y="1628900"/>
            <a:ext cx="4135375" cy="1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173" y="3908650"/>
            <a:ext cx="3425625" cy="256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5">
            <a:alphaModFix/>
          </a:blip>
          <a:srcRect r="49568"/>
          <a:stretch/>
        </p:blipFill>
        <p:spPr>
          <a:xfrm>
            <a:off x="735402" y="3908650"/>
            <a:ext cx="3638100" cy="24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2383</Words>
  <Application>Microsoft Office PowerPoint</Application>
  <PresentationFormat>Экран (4:3)</PresentationFormat>
  <Paragraphs>200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Ketty</dc:creator>
  <cp:lastModifiedBy>User</cp:lastModifiedBy>
  <cp:revision>2</cp:revision>
  <dcterms:modified xsi:type="dcterms:W3CDTF">2024-02-19T09:48:44Z</dcterms:modified>
</cp:coreProperties>
</file>