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embeddedFontLst>
    <p:embeddedFont>
      <p:font typeface="Cambria" panose="02040503050406030204" pitchFamily="18" charset="0"/>
      <p:regular r:id="rId37"/>
      <p:bold r:id="rId38"/>
      <p:italic r:id="rId39"/>
      <p:boldItalic r:id="rId40"/>
    </p:embeddedFont>
    <p:embeddedFont>
      <p:font typeface="Robot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2" y="5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c32d6e90e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c32d6e90e_0_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bc32d6e90e_0_4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c32d6e90e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c32d6e90e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bc32d6e90e_0_5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c32d6e90e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c32d6e90e_0_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bc32d6e90e_0_8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c32d6e90e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c32d6e90e_0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bc32d6e90e_0_8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13</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c32d6e90e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c32d6e90e_0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bc32d6e90e_0_9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c32d6e90e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bc32d6e90e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bc32d6e90e_0_94: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c32d6e90e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c32d6e90e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bc32d6e90e_0_9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16</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bc32d6e90e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bc32d6e90e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bc32d6e90e_0_10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17</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c32d6e90e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c32d6e90e_0_1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bc32d6e90e_0_129: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18</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c32d6e90e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c32d6e90e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bc32d6e90e_0_13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19</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ba57eb97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ba57eb970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bba57eb970_0_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a:t>
            </a:fld>
            <a:endParaRPr sz="14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c32d6e90e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c32d6e90e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bc32d6e90e_0_13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20</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c32d6e90e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c32d6e90e_0_1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bc32d6e90e_0_15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c32d6e90e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c32d6e90e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bc32d6e90e_0_15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c32d6e90e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c32d6e90e_0_1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bc32d6e90e_0_16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c32d6e90e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c32d6e90e_0_1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bc32d6e90e_0_165: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24</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c32d6e90e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c32d6e90e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bc32d6e90e_0_2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25</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c32d6e90e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c32d6e90e_0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bc32d6e90e_0_19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26</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c32d6e90e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c32d6e90e_0_1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bc32d6e90e_0_19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27</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c32d6e90e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bc32d6e90e_0_2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bc32d6e90e_0_20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28</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c32d6e90e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c32d6e90e_0_2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bc32d6e90e_0_219: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29</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c32d6e90e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c32d6e90e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bc32d6e90e_0_4: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a:t>
            </a:fld>
            <a:endParaRPr sz="14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c32d6e90e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c32d6e90e_0_2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bc32d6e90e_0_22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30</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c32d6e90e_0_2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bc32d6e90e_0_2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bc32d6e90e_0_24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31</a:t>
            </a:fld>
            <a:endParaRPr sz="14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bc32d6e90e_0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bc32d6e90e_0_2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bc32d6e90e_0_27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32</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bc32d6e90e_0_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bc32d6e90e_0_2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bc32d6e90e_0_275: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33</a:t>
            </a:fld>
            <a:endParaRPr sz="1400">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18274b28d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918274b28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c32d6e90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c32d6e90e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bc32d6e90e_0_1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c32d6e90e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c32d6e90e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bc32d6e90e_0_16: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c32d6e90e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c32d6e90e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bc32d6e90e_0_34: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c32d6e90e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c32d6e90e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bc32d6e90e_0_38: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7</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c32d6e90e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c32d6e90e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bc32d6e90e_0_11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c32d6e90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c32d6e90e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bc32d6e90e_0_4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9</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2396331"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5" name="Google Shape;35;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41" name="Google Shape;41;p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2" name="Google Shape;42;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9" name="Google Shape;69;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900"/>
              <a:buFont typeface="Arial"/>
              <a:buNone/>
              <a:defRPr sz="9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900"/>
              <a:buFont typeface="Arial"/>
              <a:buNone/>
              <a:defRPr sz="9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ru.wikipedia.org/wiki/%D0%93%D0%B8%D0%BF%D0%BF%D0%BE%D0%BA%D1%80%D0%B0%D1%82"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amelmedical.com.ua/ru/199-ottisknye-material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4762"/>
            <a:ext cx="9150350" cy="6853237"/>
          </a:xfrm>
          <a:prstGeom prst="rect">
            <a:avLst/>
          </a:prstGeom>
          <a:noFill/>
          <a:ln>
            <a:noFill/>
          </a:ln>
        </p:spPr>
      </p:pic>
      <p:pic>
        <p:nvPicPr>
          <p:cNvPr id="89" name="Google Shape;89;p13" descr="C:\Users\1\Desktop\логотип.png"/>
          <p:cNvPicPr preferRelativeResize="0"/>
          <p:nvPr/>
        </p:nvPicPr>
        <p:blipFill rotWithShape="1">
          <a:blip r:embed="rId4">
            <a:alphaModFix/>
          </a:blip>
          <a:srcRect/>
          <a:stretch/>
        </p:blipFill>
        <p:spPr>
          <a:xfrm>
            <a:off x="1211262" y="160337"/>
            <a:ext cx="1368425" cy="1423987"/>
          </a:xfrm>
          <a:prstGeom prst="rect">
            <a:avLst/>
          </a:prstGeom>
          <a:noFill/>
          <a:ln>
            <a:noFill/>
          </a:ln>
        </p:spPr>
      </p:pic>
      <p:sp>
        <p:nvSpPr>
          <p:cNvPr id="90" name="Google Shape;90;p13"/>
          <p:cNvSpPr txBox="1"/>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strike="noStrike" cap="none">
                <a:solidFill>
                  <a:srgbClr val="898989"/>
                </a:solidFill>
                <a:latin typeface="Arial"/>
                <a:ea typeface="Arial"/>
                <a:cs typeface="Arial"/>
                <a:sym typeface="Arial"/>
              </a:rPr>
              <a:t>1</a:t>
            </a:fld>
            <a:endParaRPr/>
          </a:p>
        </p:txBody>
      </p:sp>
      <p:sp>
        <p:nvSpPr>
          <p:cNvPr id="91" name="Google Shape;91;p13"/>
          <p:cNvSpPr txBox="1"/>
          <p:nvPr/>
        </p:nvSpPr>
        <p:spPr>
          <a:xfrm>
            <a:off x="2579687" y="469900"/>
            <a:ext cx="4546600" cy="8620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600"/>
              <a:buFont typeface="Cambria"/>
              <a:buNone/>
            </a:pPr>
            <a:r>
              <a:rPr lang="en-US" sz="1600" b="1" i="0" u="none" strike="noStrike" cap="none">
                <a:solidFill>
                  <a:srgbClr val="C00000"/>
                </a:solidFill>
                <a:latin typeface="Cambria"/>
                <a:ea typeface="Cambria"/>
                <a:cs typeface="Cambria"/>
                <a:sym typeface="Cambria"/>
              </a:rPr>
              <a:t>Лекция</a:t>
            </a:r>
            <a:endParaRPr/>
          </a:p>
          <a:p>
            <a:pPr marL="0" marR="0" lvl="0" indent="0" algn="ctr" rtl="0">
              <a:lnSpc>
                <a:spcPct val="100000"/>
              </a:lnSpc>
              <a:spcBef>
                <a:spcPts val="0"/>
              </a:spcBef>
              <a:spcAft>
                <a:spcPts val="0"/>
              </a:spcAft>
              <a:buClr>
                <a:schemeClr val="dk1"/>
              </a:buClr>
              <a:buSzPts val="1600"/>
              <a:buFont typeface="Cambria"/>
              <a:buNone/>
            </a:pPr>
            <a:r>
              <a:rPr lang="en-US" sz="1600" b="1" i="0" u="none" strike="noStrike" cap="none">
                <a:solidFill>
                  <a:schemeClr val="dk1"/>
                </a:solidFill>
                <a:latin typeface="Cambria"/>
                <a:ea typeface="Cambria"/>
                <a:cs typeface="Cambria"/>
                <a:sym typeface="Cambria"/>
              </a:rPr>
              <a:t>по модулю  </a:t>
            </a:r>
            <a:r>
              <a:rPr lang="en-US" sz="1600" b="1">
                <a:solidFill>
                  <a:schemeClr val="dk1"/>
                </a:solidFill>
                <a:latin typeface="Cambria"/>
                <a:ea typeface="Cambria"/>
                <a:cs typeface="Cambria"/>
                <a:sym typeface="Cambria"/>
              </a:rPr>
              <a:t>“Клиническая стоматология”</a:t>
            </a:r>
            <a:endParaRPr/>
          </a:p>
        </p:txBody>
      </p:sp>
      <p:sp>
        <p:nvSpPr>
          <p:cNvPr id="92" name="Google Shape;92;p13"/>
          <p:cNvSpPr txBox="1"/>
          <p:nvPr/>
        </p:nvSpPr>
        <p:spPr>
          <a:xfrm>
            <a:off x="3276600" y="1789112"/>
            <a:ext cx="5867400" cy="17289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lt1"/>
              </a:buClr>
              <a:buSzPts val="2800"/>
              <a:buFont typeface="Cambria"/>
              <a:buNone/>
            </a:pPr>
            <a:r>
              <a:rPr lang="en-US" sz="2800" b="1" i="0" u="none" strike="noStrike" cap="none">
                <a:solidFill>
                  <a:schemeClr val="lt1"/>
                </a:solidFill>
                <a:latin typeface="Cambria"/>
                <a:ea typeface="Cambria"/>
                <a:cs typeface="Cambria"/>
                <a:sym typeface="Cambria"/>
              </a:rPr>
              <a:t>Тема:</a:t>
            </a:r>
            <a:r>
              <a:rPr lang="en-US" sz="2000" b="1" i="0" u="none" strike="noStrike" cap="none">
                <a:solidFill>
                  <a:schemeClr val="lt1"/>
                </a:solidFill>
                <a:latin typeface="Cambria"/>
                <a:ea typeface="Cambria"/>
                <a:cs typeface="Cambria"/>
                <a:sym typeface="Cambria"/>
              </a:rPr>
              <a:t> </a:t>
            </a:r>
            <a:endParaRPr/>
          </a:p>
          <a:p>
            <a:pPr marL="342900" marR="0" lvl="0" indent="-342900" algn="ctr" rtl="0">
              <a:lnSpc>
                <a:spcPct val="80000"/>
              </a:lnSpc>
              <a:spcBef>
                <a:spcPts val="480"/>
              </a:spcBef>
              <a:spcAft>
                <a:spcPts val="0"/>
              </a:spcAft>
              <a:buClr>
                <a:schemeClr val="lt1"/>
              </a:buClr>
              <a:buSzPts val="2400"/>
              <a:buFont typeface="Cambria"/>
              <a:buNone/>
            </a:pPr>
            <a:r>
              <a:rPr lang="en-US" sz="2400" b="0" i="0" u="none" strike="noStrike" cap="none">
                <a:solidFill>
                  <a:schemeClr val="lt1"/>
                </a:solidFill>
                <a:latin typeface="Cambria"/>
                <a:ea typeface="Cambria"/>
                <a:cs typeface="Cambria"/>
                <a:sym typeface="Cambria"/>
              </a:rPr>
              <a:t>«</a:t>
            </a:r>
            <a:r>
              <a:rPr lang="en-US" sz="2400">
                <a:solidFill>
                  <a:schemeClr val="lt1"/>
                </a:solidFill>
                <a:latin typeface="Cambria"/>
                <a:ea typeface="Cambria"/>
                <a:cs typeface="Cambria"/>
                <a:sym typeface="Cambria"/>
              </a:rPr>
              <a:t>Ошибки и осложнения в ортопедической стоматологии</a:t>
            </a:r>
            <a:r>
              <a:rPr lang="en-US" sz="2400" b="0" i="0" u="none" strike="noStrike" cap="none">
                <a:solidFill>
                  <a:schemeClr val="lt1"/>
                </a:solidFill>
                <a:latin typeface="Cambria"/>
                <a:ea typeface="Cambria"/>
                <a:cs typeface="Cambria"/>
                <a:sym typeface="Cambria"/>
              </a:rPr>
              <a:t>»</a:t>
            </a:r>
            <a:endParaRPr/>
          </a:p>
          <a:p>
            <a:pPr marL="342900" marR="0" lvl="0" indent="-342900" algn="ctr" rtl="0">
              <a:lnSpc>
                <a:spcPct val="100000"/>
              </a:lnSpc>
              <a:spcBef>
                <a:spcPts val="560"/>
              </a:spcBef>
              <a:spcAft>
                <a:spcPts val="0"/>
              </a:spcAft>
              <a:buClr>
                <a:schemeClr val="dk1"/>
              </a:buClr>
              <a:buSzPts val="2800"/>
              <a:buFont typeface="Arial"/>
              <a:buNone/>
            </a:pPr>
            <a:endParaRPr sz="2800" b="1" i="0" u="none" strike="noStrike" cap="none">
              <a:solidFill>
                <a:schemeClr val="lt1"/>
              </a:solidFill>
              <a:latin typeface="Cambria"/>
              <a:ea typeface="Cambria"/>
              <a:cs typeface="Cambria"/>
              <a:sym typeface="Cambria"/>
            </a:endParaRPr>
          </a:p>
          <a:p>
            <a:pPr marL="342900" marR="0" lvl="0" indent="-342900" algn="l" rtl="0">
              <a:lnSpc>
                <a:spcPct val="100000"/>
              </a:lnSpc>
              <a:spcBef>
                <a:spcPts val="640"/>
              </a:spcBef>
              <a:spcAft>
                <a:spcPts val="0"/>
              </a:spcAft>
              <a:buClr>
                <a:schemeClr val="dk1"/>
              </a:buClr>
              <a:buSzPts val="3200"/>
              <a:buFont typeface="Arial"/>
              <a:buNone/>
            </a:pPr>
            <a:endParaRPr sz="3200" b="1" i="0" u="none" strike="noStrike" cap="none">
              <a:solidFill>
                <a:schemeClr val="lt1"/>
              </a:solidFill>
              <a:latin typeface="Cambria"/>
              <a:ea typeface="Cambria"/>
              <a:cs typeface="Cambria"/>
              <a:sym typeface="Cambria"/>
            </a:endParaRPr>
          </a:p>
          <a:p>
            <a:pPr marL="0" marR="0" lvl="0" indent="0" algn="l" rtl="0">
              <a:lnSpc>
                <a:spcPct val="100000"/>
              </a:lnSpc>
              <a:spcBef>
                <a:spcPts val="0"/>
              </a:spcBef>
              <a:spcAft>
                <a:spcPts val="0"/>
              </a:spcAft>
              <a:buNone/>
            </a:pPr>
            <a:endParaRPr sz="3200" b="1" i="0" u="none">
              <a:solidFill>
                <a:schemeClr val="lt1"/>
              </a:solidFill>
              <a:latin typeface="Cambria"/>
              <a:ea typeface="Cambria"/>
              <a:cs typeface="Cambria"/>
              <a:sym typeface="Cambria"/>
            </a:endParaRPr>
          </a:p>
        </p:txBody>
      </p:sp>
      <p:sp>
        <p:nvSpPr>
          <p:cNvPr id="93" name="Google Shape;93;p13"/>
          <p:cNvSpPr txBox="1"/>
          <p:nvPr/>
        </p:nvSpPr>
        <p:spPr>
          <a:xfrm>
            <a:off x="3514725" y="4043362"/>
            <a:ext cx="5678487" cy="1957387"/>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chemeClr val="dk1"/>
              </a:buClr>
              <a:buSzPts val="2200"/>
              <a:buFont typeface="Cambria"/>
              <a:buNone/>
            </a:pPr>
            <a:r>
              <a:rPr lang="en-US" sz="2200" b="1" i="0" u="none">
                <a:solidFill>
                  <a:schemeClr val="dk1"/>
                </a:solidFill>
                <a:latin typeface="Cambria"/>
                <a:ea typeface="Cambria"/>
                <a:cs typeface="Cambria"/>
                <a:sym typeface="Cambria"/>
              </a:rPr>
              <a:t>Лекцию подготовила: </a:t>
            </a:r>
            <a:endParaRPr/>
          </a:p>
          <a:p>
            <a:pPr marL="342900" marR="0" lvl="0" indent="-342900" algn="ctr" rtl="0">
              <a:lnSpc>
                <a:spcPct val="80000"/>
              </a:lnSpc>
              <a:spcBef>
                <a:spcPts val="440"/>
              </a:spcBef>
              <a:spcAft>
                <a:spcPts val="0"/>
              </a:spcAft>
              <a:buClr>
                <a:schemeClr val="dk1"/>
              </a:buClr>
              <a:buSzPts val="2200"/>
              <a:buFont typeface="Cambria"/>
              <a:buNone/>
            </a:pPr>
            <a:r>
              <a:rPr lang="en-US" sz="2400" b="1">
                <a:solidFill>
                  <a:srgbClr val="C00000"/>
                </a:solidFill>
                <a:latin typeface="Cambria"/>
                <a:ea typeface="Cambria"/>
                <a:cs typeface="Cambria"/>
                <a:sym typeface="Cambria"/>
              </a:rPr>
              <a:t>Сеферян Карина Геворковна</a:t>
            </a:r>
            <a:endParaRPr sz="2400" b="1">
              <a:solidFill>
                <a:srgbClr val="C00000"/>
              </a:solidFill>
              <a:latin typeface="Cambria"/>
              <a:ea typeface="Cambria"/>
              <a:cs typeface="Cambria"/>
              <a:sym typeface="Cambria"/>
            </a:endParaRPr>
          </a:p>
          <a:p>
            <a:pPr marL="342900" marR="0" lvl="0" indent="-342900" algn="ctr" rtl="0">
              <a:lnSpc>
                <a:spcPct val="80000"/>
              </a:lnSpc>
              <a:spcBef>
                <a:spcPts val="440"/>
              </a:spcBef>
              <a:spcAft>
                <a:spcPts val="0"/>
              </a:spcAft>
              <a:buClr>
                <a:schemeClr val="dk1"/>
              </a:buClr>
              <a:buSzPts val="2200"/>
              <a:buFont typeface="Cambria"/>
              <a:buNone/>
            </a:pPr>
            <a:r>
              <a:rPr lang="en-US" sz="2400" b="1">
                <a:solidFill>
                  <a:srgbClr val="C00000"/>
                </a:solidFill>
                <a:latin typeface="Cambria"/>
                <a:ea typeface="Cambria"/>
                <a:cs typeface="Cambria"/>
                <a:sym typeface="Cambria"/>
              </a:rPr>
              <a:t>кандидат медицинских наук</a:t>
            </a:r>
            <a:endParaRPr sz="2400" b="1">
              <a:solidFill>
                <a:srgbClr val="C00000"/>
              </a:solidFill>
              <a:latin typeface="Cambria"/>
              <a:ea typeface="Cambria"/>
              <a:cs typeface="Cambria"/>
              <a:sym typeface="Cambria"/>
            </a:endParaRPr>
          </a:p>
          <a:p>
            <a:pPr marL="342900" marR="0" lvl="0" indent="-342900" algn="ctr" rtl="0">
              <a:lnSpc>
                <a:spcPct val="80000"/>
              </a:lnSpc>
              <a:spcBef>
                <a:spcPts val="440"/>
              </a:spcBef>
              <a:spcAft>
                <a:spcPts val="0"/>
              </a:spcAft>
              <a:buClr>
                <a:schemeClr val="dk1"/>
              </a:buClr>
              <a:buSzPts val="2200"/>
              <a:buFont typeface="Cambria"/>
              <a:buNone/>
            </a:pPr>
            <a:r>
              <a:rPr lang="en-US" sz="2400" b="1">
                <a:solidFill>
                  <a:srgbClr val="C00000"/>
                </a:solidFill>
                <a:latin typeface="Cambria"/>
                <a:ea typeface="Cambria"/>
                <a:cs typeface="Cambria"/>
                <a:sym typeface="Cambria"/>
              </a:rPr>
              <a:t>доцент</a:t>
            </a:r>
            <a:endParaRPr sz="2400" b="1">
              <a:solidFill>
                <a:srgbClr val="C00000"/>
              </a:solidFill>
              <a:latin typeface="Cambria"/>
              <a:ea typeface="Cambria"/>
              <a:cs typeface="Cambria"/>
              <a:sym typeface="Cambria"/>
            </a:endParaRPr>
          </a:p>
          <a:p>
            <a:pPr marL="342900" marR="0" lvl="0" indent="-342900" algn="ctr" rtl="0">
              <a:lnSpc>
                <a:spcPct val="80000"/>
              </a:lnSpc>
              <a:spcBef>
                <a:spcPts val="440"/>
              </a:spcBef>
              <a:spcAft>
                <a:spcPts val="0"/>
              </a:spcAft>
              <a:buClr>
                <a:schemeClr val="dk1"/>
              </a:buClr>
              <a:buSzPts val="2200"/>
              <a:buFont typeface="Cambria"/>
              <a:buNone/>
            </a:pPr>
            <a:r>
              <a:rPr lang="en-US" sz="2400" b="1">
                <a:solidFill>
                  <a:srgbClr val="C00000"/>
                </a:solidFill>
                <a:latin typeface="Cambria"/>
                <a:ea typeface="Cambria"/>
                <a:cs typeface="Cambria"/>
                <a:sym typeface="Cambria"/>
              </a:rPr>
              <a:t>врач высшей категории</a:t>
            </a:r>
            <a:endParaRPr sz="2400" b="1">
              <a:solidFill>
                <a:srgbClr val="C00000"/>
              </a:solidFill>
              <a:latin typeface="Cambria"/>
              <a:ea typeface="Cambria"/>
              <a:cs typeface="Cambria"/>
              <a:sym typeface="Cambria"/>
            </a:endParaRPr>
          </a:p>
        </p:txBody>
      </p:sp>
      <p:pic>
        <p:nvPicPr>
          <p:cNvPr id="94" name="Google Shape;94;p13"/>
          <p:cNvPicPr preferRelativeResize="0"/>
          <p:nvPr/>
        </p:nvPicPr>
        <p:blipFill rotWithShape="1">
          <a:blip r:embed="rId5">
            <a:alphaModFix/>
          </a:blip>
          <a:srcRect/>
          <a:stretch/>
        </p:blipFill>
        <p:spPr>
          <a:xfrm>
            <a:off x="7138987" y="-26987"/>
            <a:ext cx="2000250" cy="1454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p:nvPr/>
        </p:nvSpPr>
        <p:spPr>
          <a:xfrm>
            <a:off x="0" y="0"/>
            <a:ext cx="9091200" cy="210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По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определению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Блэка</a:t>
            </a:r>
            <a:r>
              <a:rPr lang="en-US" sz="1700"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подготовка</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полости</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для</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вкладки</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включает</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следующие</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этапы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определение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границ</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выбор</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способа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ретенции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препарирование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подходящей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формы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создание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гладкой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стенки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эмали</a:t>
            </a:r>
            <a:r>
              <a:rPr lang="en-US" sz="1700" dirty="0">
                <a:solidFill>
                  <a:schemeClr val="dk1"/>
                </a:solidFill>
                <a:latin typeface="Times New Roman"/>
                <a:ea typeface="Times New Roman"/>
                <a:cs typeface="Times New Roman"/>
                <a:sym typeface="Times New Roman"/>
              </a:rPr>
              <a:t>. </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700" b="1" dirty="0" err="1">
                <a:solidFill>
                  <a:schemeClr val="dk1"/>
                </a:solidFill>
                <a:latin typeface="Times New Roman"/>
                <a:ea typeface="Times New Roman"/>
                <a:cs typeface="Times New Roman"/>
                <a:sym typeface="Times New Roman"/>
              </a:rPr>
              <a:t>Требования</a:t>
            </a:r>
            <a:r>
              <a:rPr lang="en-US" sz="1700" b="1" dirty="0">
                <a:solidFill>
                  <a:schemeClr val="dk1"/>
                </a:solidFill>
                <a:latin typeface="Times New Roman"/>
                <a:ea typeface="Times New Roman"/>
                <a:cs typeface="Times New Roman"/>
                <a:sym typeface="Times New Roman"/>
              </a:rPr>
              <a:t> к </a:t>
            </a:r>
            <a:r>
              <a:rPr lang="en-US" sz="1700" b="1" dirty="0" err="1">
                <a:solidFill>
                  <a:schemeClr val="dk1"/>
                </a:solidFill>
                <a:latin typeface="Times New Roman"/>
                <a:ea typeface="Times New Roman"/>
                <a:cs typeface="Times New Roman"/>
                <a:sym typeface="Times New Roman"/>
              </a:rPr>
              <a:t>полости</a:t>
            </a:r>
            <a:r>
              <a:rPr lang="en-US" sz="1700" b="1" dirty="0">
                <a:solidFill>
                  <a:schemeClr val="dk1"/>
                </a:solidFill>
                <a:latin typeface="Times New Roman"/>
                <a:ea typeface="Times New Roman"/>
                <a:cs typeface="Times New Roman"/>
                <a:sym typeface="Times New Roman"/>
              </a:rPr>
              <a:t>:</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вкладка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жевании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должна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смещаться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стенки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параллельны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слегка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расходящиеся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гладко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эмалевые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края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необходимости</a:t>
            </a:r>
            <a:r>
              <a:rPr lang="en-US" sz="1700" dirty="0">
                <a:solidFill>
                  <a:schemeClr val="dk1"/>
                </a:solidFill>
                <a:latin typeface="Times New Roman"/>
                <a:ea typeface="Times New Roman"/>
                <a:cs typeface="Times New Roman"/>
                <a:sym typeface="Times New Roman"/>
              </a:rPr>
              <a:t> — </a:t>
            </a:r>
            <a:r>
              <a:rPr lang="en-US" sz="1700" dirty="0" err="1">
                <a:solidFill>
                  <a:schemeClr val="dk1"/>
                </a:solidFill>
                <a:latin typeface="Times New Roman"/>
                <a:ea typeface="Times New Roman"/>
                <a:cs typeface="Times New Roman"/>
                <a:sym typeface="Times New Roman"/>
              </a:rPr>
              <a:t>наличие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дополнительных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достаточная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удаленность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пульповой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камеры</a:t>
            </a:r>
            <a:r>
              <a:rPr lang="en-US" sz="1700" dirty="0">
                <a:solidFill>
                  <a:schemeClr val="dk1"/>
                </a:solidFill>
                <a:latin typeface="Times New Roman"/>
                <a:ea typeface="Times New Roman"/>
                <a:cs typeface="Times New Roman"/>
                <a:sym typeface="Times New Roman"/>
              </a:rPr>
              <a:t>.</a:t>
            </a:r>
            <a:endParaRPr dirty="0"/>
          </a:p>
        </p:txBody>
      </p:sp>
      <p:pic>
        <p:nvPicPr>
          <p:cNvPr id="155" name="Google Shape;155;p22"/>
          <p:cNvPicPr preferRelativeResize="0"/>
          <p:nvPr/>
        </p:nvPicPr>
        <p:blipFill>
          <a:blip r:embed="rId3">
            <a:alphaModFix/>
          </a:blip>
          <a:stretch>
            <a:fillRect/>
          </a:stretch>
        </p:blipFill>
        <p:spPr>
          <a:xfrm>
            <a:off x="394650" y="2555975"/>
            <a:ext cx="3397775" cy="2261075"/>
          </a:xfrm>
          <a:prstGeom prst="rect">
            <a:avLst/>
          </a:prstGeom>
          <a:noFill/>
          <a:ln>
            <a:noFill/>
          </a:ln>
        </p:spPr>
      </p:pic>
      <p:pic>
        <p:nvPicPr>
          <p:cNvPr id="156" name="Google Shape;156;p22"/>
          <p:cNvPicPr preferRelativeResize="0"/>
          <p:nvPr/>
        </p:nvPicPr>
        <p:blipFill>
          <a:blip r:embed="rId4">
            <a:alphaModFix/>
          </a:blip>
          <a:stretch>
            <a:fillRect/>
          </a:stretch>
        </p:blipFill>
        <p:spPr>
          <a:xfrm>
            <a:off x="5225150" y="3493825"/>
            <a:ext cx="2865400" cy="295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p:nvPr/>
        </p:nvSpPr>
        <p:spPr>
          <a:xfrm>
            <a:off x="0" y="0"/>
            <a:ext cx="9028200" cy="490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800" dirty="0" err="1">
                <a:solidFill>
                  <a:schemeClr val="dk1"/>
                </a:solidFill>
                <a:latin typeface="Times New Roman"/>
                <a:ea typeface="Times New Roman"/>
                <a:cs typeface="Times New Roman"/>
                <a:sym typeface="Times New Roman"/>
              </a:rPr>
              <a:t>На</a:t>
            </a:r>
            <a:r>
              <a:rPr lang="en-US" sz="1800"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клиническом</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этапе</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подготовки</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полости</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для</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вкладки</a:t>
            </a:r>
            <a:r>
              <a:rPr lang="en-US" sz="1800" b="1"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несоблюдении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известных</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правил</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препаровки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допускаются</a:t>
            </a:r>
            <a:r>
              <a:rPr lang="en-US" sz="1800"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следующие</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ошибки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отсутствие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параллельности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стенок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сужение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входа</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полость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недостаточные</a:t>
            </a:r>
            <a:r>
              <a:rPr lang="en-US" sz="1800" dirty="0">
                <a:solidFill>
                  <a:schemeClr val="dk1"/>
                </a:solidFill>
                <a:latin typeface="Times New Roman"/>
                <a:ea typeface="Times New Roman"/>
                <a:cs typeface="Times New Roman"/>
                <a:sym typeface="Times New Roman"/>
              </a:rPr>
              <a:t> и (</a:t>
            </a:r>
            <a:r>
              <a:rPr lang="en-US" sz="1800" dirty="0" err="1">
                <a:solidFill>
                  <a:schemeClr val="dk1"/>
                </a:solidFill>
                <a:latin typeface="Times New Roman"/>
                <a:ea typeface="Times New Roman"/>
                <a:cs typeface="Times New Roman"/>
                <a:sym typeface="Times New Roman"/>
              </a:rPr>
              <a:t>или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нерациональные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ретенционные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пункты</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оставление</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полости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некротического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дентина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близкое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расположение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дна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полости</a:t>
            </a:r>
            <a:r>
              <a:rPr lang="en-US" sz="1800" dirty="0">
                <a:solidFill>
                  <a:schemeClr val="dk1"/>
                </a:solidFill>
                <a:latin typeface="Times New Roman"/>
                <a:ea typeface="Times New Roman"/>
                <a:cs typeface="Times New Roman"/>
                <a:sym typeface="Times New Roman"/>
              </a:rPr>
              <a:t> к </a:t>
            </a:r>
            <a:r>
              <a:rPr lang="en-US" sz="1800" dirty="0" err="1">
                <a:solidFill>
                  <a:schemeClr val="dk1"/>
                </a:solidFill>
                <a:latin typeface="Times New Roman"/>
                <a:ea typeface="Times New Roman"/>
                <a:cs typeface="Times New Roman"/>
                <a:sym typeface="Times New Roman"/>
              </a:rPr>
              <a:t>пульповой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камере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вплоть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вскрытия</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последней</a:t>
            </a:r>
            <a:r>
              <a:rPr lang="en-US" sz="1800" dirty="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800" dirty="0" err="1">
                <a:solidFill>
                  <a:schemeClr val="dk1"/>
                </a:solidFill>
                <a:latin typeface="Times New Roman"/>
                <a:ea typeface="Times New Roman"/>
                <a:cs typeface="Times New Roman"/>
                <a:sym typeface="Times New Roman"/>
              </a:rPr>
              <a:t>Допущенные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ошибки</a:t>
            </a:r>
            <a:r>
              <a:rPr lang="en-US" sz="1800"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вызывают</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ряд</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осложнений</a:t>
            </a:r>
            <a:r>
              <a:rPr lang="en-US" sz="1800" b="1" dirty="0">
                <a:solidFill>
                  <a:schemeClr val="dk1"/>
                </a:solidFill>
                <a:latin typeface="Times New Roman"/>
                <a:ea typeface="Times New Roman"/>
                <a:cs typeface="Times New Roman"/>
                <a:sym typeface="Times New Roman"/>
              </a:rPr>
              <a:t>:</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деформацию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восковой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модели</a:t>
            </a:r>
            <a:r>
              <a:rPr lang="en-US" sz="1800" dirty="0">
                <a:solidFill>
                  <a:schemeClr val="dk1"/>
                </a:solidFill>
                <a:latin typeface="Times New Roman"/>
                <a:ea typeface="Times New Roman"/>
                <a:cs typeface="Times New Roman"/>
                <a:sym typeface="Times New Roman"/>
              </a:rPr>
              <a:t> и </a:t>
            </a:r>
            <a:r>
              <a:rPr lang="en-US" sz="1800" dirty="0" err="1">
                <a:solidFill>
                  <a:schemeClr val="dk1"/>
                </a:solidFill>
                <a:latin typeface="Times New Roman"/>
                <a:ea typeface="Times New Roman"/>
                <a:cs typeface="Times New Roman"/>
                <a:sym typeface="Times New Roman"/>
              </a:rPr>
              <a:t>последующую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неточную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отливку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вкладки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это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приводит</a:t>
            </a:r>
            <a:r>
              <a:rPr lang="en-US" sz="1800" dirty="0">
                <a:solidFill>
                  <a:schemeClr val="dk1"/>
                </a:solidFill>
                <a:latin typeface="Times New Roman"/>
                <a:ea typeface="Times New Roman"/>
                <a:cs typeface="Times New Roman"/>
                <a:sym typeface="Times New Roman"/>
              </a:rPr>
              <a:t> к </a:t>
            </a:r>
            <a:r>
              <a:rPr lang="en-US" sz="1800" dirty="0" err="1">
                <a:solidFill>
                  <a:schemeClr val="dk1"/>
                </a:solidFill>
                <a:latin typeface="Times New Roman"/>
                <a:ea typeface="Times New Roman"/>
                <a:cs typeface="Times New Roman"/>
                <a:sym typeface="Times New Roman"/>
              </a:rPr>
              <a:t>быстрой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ее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расцементировке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вторичному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кариесу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лому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стенок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препарировании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глубокой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полости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возможен</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ожог</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пульпы</a:t>
            </a:r>
            <a:r>
              <a:rPr lang="en-US" sz="1800" dirty="0">
                <a:solidFill>
                  <a:schemeClr val="dk1"/>
                </a:solidFill>
                <a:latin typeface="Times New Roman"/>
                <a:ea typeface="Times New Roman"/>
                <a:cs typeface="Times New Roman"/>
                <a:sym typeface="Times New Roman"/>
              </a:rPr>
              <a:t> и </a:t>
            </a:r>
            <a:r>
              <a:rPr lang="en-US" sz="1800" dirty="0" err="1">
                <a:solidFill>
                  <a:schemeClr val="dk1"/>
                </a:solidFill>
                <a:latin typeface="Times New Roman"/>
                <a:ea typeface="Times New Roman"/>
                <a:cs typeface="Times New Roman"/>
                <a:sym typeface="Times New Roman"/>
              </a:rPr>
              <a:t>ее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дальнейшее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воспаление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Это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же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возникает</a:t>
            </a:r>
            <a:r>
              <a:rPr lang="en-US" sz="1800" dirty="0">
                <a:solidFill>
                  <a:schemeClr val="dk1"/>
                </a:solidFill>
                <a:latin typeface="Times New Roman"/>
                <a:ea typeface="Times New Roman"/>
                <a:cs typeface="Times New Roman"/>
                <a:sym typeface="Times New Roman"/>
              </a:rPr>
              <a:t> и в </a:t>
            </a:r>
            <a:r>
              <a:rPr lang="en-US" sz="1800" dirty="0" err="1">
                <a:solidFill>
                  <a:schemeClr val="dk1"/>
                </a:solidFill>
                <a:latin typeface="Times New Roman"/>
                <a:ea typeface="Times New Roman"/>
                <a:cs typeface="Times New Roman"/>
                <a:sym typeface="Times New Roman"/>
              </a:rPr>
              <a:t>результате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перехода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термических</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воздействий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через</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вкладку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близлежащий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участок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пульпы</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p:txBody>
      </p:sp>
      <p:pic>
        <p:nvPicPr>
          <p:cNvPr id="163" name="Google Shape;163;p23"/>
          <p:cNvPicPr preferRelativeResize="0"/>
          <p:nvPr/>
        </p:nvPicPr>
        <p:blipFill>
          <a:blip r:embed="rId3">
            <a:alphaModFix/>
          </a:blip>
          <a:stretch>
            <a:fillRect/>
          </a:stretch>
        </p:blipFill>
        <p:spPr>
          <a:xfrm>
            <a:off x="5405869" y="1687025"/>
            <a:ext cx="2202925" cy="1434275"/>
          </a:xfrm>
          <a:prstGeom prst="rect">
            <a:avLst/>
          </a:prstGeom>
          <a:noFill/>
          <a:ln>
            <a:noFill/>
          </a:ln>
        </p:spPr>
      </p:pic>
      <p:pic>
        <p:nvPicPr>
          <p:cNvPr id="164" name="Google Shape;164;p23"/>
          <p:cNvPicPr preferRelativeResize="0"/>
          <p:nvPr/>
        </p:nvPicPr>
        <p:blipFill>
          <a:blip r:embed="rId4">
            <a:alphaModFix/>
          </a:blip>
          <a:stretch>
            <a:fillRect/>
          </a:stretch>
        </p:blipFill>
        <p:spPr>
          <a:xfrm>
            <a:off x="4381842" y="5202315"/>
            <a:ext cx="2048053" cy="12790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p:nvPr/>
        </p:nvSpPr>
        <p:spPr>
          <a:xfrm>
            <a:off x="0" y="0"/>
            <a:ext cx="8828100" cy="27114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800" b="1" dirty="0" err="1">
                <a:solidFill>
                  <a:schemeClr val="dk1"/>
                </a:solidFill>
                <a:latin typeface="Times New Roman"/>
                <a:ea typeface="Times New Roman"/>
                <a:cs typeface="Times New Roman"/>
                <a:sym typeface="Times New Roman"/>
              </a:rPr>
              <a:t>Ошибки</a:t>
            </a:r>
            <a:r>
              <a:rPr lang="en-US" sz="1800" b="1" dirty="0">
                <a:solidFill>
                  <a:schemeClr val="dk1"/>
                </a:solidFill>
                <a:latin typeface="Times New Roman"/>
                <a:ea typeface="Times New Roman"/>
                <a:cs typeface="Times New Roman"/>
                <a:sym typeface="Times New Roman"/>
              </a:rPr>
              <a:t> и </a:t>
            </a:r>
            <a:r>
              <a:rPr lang="en-US" sz="1800" b="1" dirty="0" err="1">
                <a:solidFill>
                  <a:schemeClr val="dk1"/>
                </a:solidFill>
                <a:latin typeface="Times New Roman"/>
                <a:ea typeface="Times New Roman"/>
                <a:cs typeface="Times New Roman"/>
                <a:sym typeface="Times New Roman"/>
              </a:rPr>
              <a:t>осложнения</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при</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применении</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полукоронок</a:t>
            </a:r>
            <a:r>
              <a:rPr lang="en-US" sz="1800" b="1" dirty="0">
                <a:solidFill>
                  <a:schemeClr val="dk1"/>
                </a:solidFill>
                <a:latin typeface="Times New Roman"/>
                <a:ea typeface="Times New Roman"/>
                <a:cs typeface="Times New Roman"/>
                <a:sym typeface="Times New Roman"/>
              </a:rPr>
              <a:t> и </a:t>
            </a:r>
            <a:r>
              <a:rPr lang="en-US" sz="1800" b="1" dirty="0" err="1">
                <a:solidFill>
                  <a:schemeClr val="dk1"/>
                </a:solidFill>
                <a:latin typeface="Times New Roman"/>
                <a:ea typeface="Times New Roman"/>
                <a:cs typeface="Times New Roman"/>
                <a:sym typeface="Times New Roman"/>
              </a:rPr>
              <a:t>одиночных</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коронок</a:t>
            </a:r>
            <a:r>
              <a:rPr lang="en-US" sz="1800" b="1" dirty="0">
                <a:solidFill>
                  <a:schemeClr val="dk1"/>
                </a:solidFill>
                <a:latin typeface="Times New Roman"/>
                <a:ea typeface="Times New Roman"/>
                <a:cs typeface="Times New Roman"/>
                <a:sym typeface="Times New Roman"/>
              </a:rPr>
              <a:t>.</a:t>
            </a:r>
            <a:r>
              <a:rPr lang="en-US" sz="1800" dirty="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800" b="1" dirty="0" err="1">
                <a:solidFill>
                  <a:schemeClr val="dk1"/>
                </a:solidFill>
                <a:latin typeface="Times New Roman"/>
                <a:ea typeface="Times New Roman"/>
                <a:cs typeface="Times New Roman"/>
                <a:sym typeface="Times New Roman"/>
              </a:rPr>
              <a:t>Металлические</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штампованные</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коронки</a:t>
            </a:r>
            <a:r>
              <a:rPr lang="en-US" sz="1800" b="1"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должны</a:t>
            </a:r>
            <a:r>
              <a:rPr lang="en-US" sz="1800" dirty="0">
                <a:solidFill>
                  <a:schemeClr val="dk1"/>
                </a:solidFill>
                <a:latin typeface="Times New Roman"/>
                <a:ea typeface="Times New Roman"/>
                <a:cs typeface="Times New Roman"/>
                <a:sym typeface="Times New Roman"/>
              </a:rPr>
              <a:t>: 1) </a:t>
            </a:r>
            <a:r>
              <a:rPr lang="en-US" sz="1800" dirty="0" err="1">
                <a:solidFill>
                  <a:schemeClr val="dk1"/>
                </a:solidFill>
                <a:latin typeface="Times New Roman"/>
                <a:ea typeface="Times New Roman"/>
                <a:cs typeface="Times New Roman"/>
                <a:sym typeface="Times New Roman"/>
              </a:rPr>
              <a:t>восстанавливать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анатомическую</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800" dirty="0" err="1">
                <a:solidFill>
                  <a:schemeClr val="dk1"/>
                </a:solidFill>
                <a:latin typeface="Times New Roman"/>
                <a:ea typeface="Times New Roman"/>
                <a:cs typeface="Times New Roman"/>
                <a:sym typeface="Times New Roman"/>
              </a:rPr>
              <a:t>форму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зуба</a:t>
            </a:r>
            <a:r>
              <a:rPr lang="en-US" sz="1800" dirty="0">
                <a:solidFill>
                  <a:schemeClr val="dk1"/>
                </a:solidFill>
                <a:latin typeface="Times New Roman"/>
                <a:ea typeface="Times New Roman"/>
                <a:cs typeface="Times New Roman"/>
                <a:sym typeface="Times New Roman"/>
              </a:rPr>
              <a:t>; 2) </a:t>
            </a:r>
            <a:r>
              <a:rPr lang="en-US" sz="1800" dirty="0" err="1">
                <a:solidFill>
                  <a:schemeClr val="dk1"/>
                </a:solidFill>
                <a:latin typeface="Times New Roman"/>
                <a:ea typeface="Times New Roman"/>
                <a:cs typeface="Times New Roman"/>
                <a:sym typeface="Times New Roman"/>
              </a:rPr>
              <a:t>плотно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охватывать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шейку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всей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окружности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ее</a:t>
            </a:r>
            <a:r>
              <a:rPr lang="en-US" sz="1800" dirty="0">
                <a:solidFill>
                  <a:schemeClr val="dk1"/>
                </a:solidFill>
                <a:latin typeface="Times New Roman"/>
                <a:ea typeface="Times New Roman"/>
                <a:cs typeface="Times New Roman"/>
                <a:sym typeface="Times New Roman"/>
              </a:rPr>
              <a:t>; 3) </a:t>
            </a:r>
            <a:r>
              <a:rPr lang="en-US" sz="1800" dirty="0" err="1">
                <a:solidFill>
                  <a:schemeClr val="dk1"/>
                </a:solidFill>
                <a:latin typeface="Times New Roman"/>
                <a:ea typeface="Times New Roman"/>
                <a:cs typeface="Times New Roman"/>
                <a:sym typeface="Times New Roman"/>
              </a:rPr>
              <a:t>заходить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под</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десневой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край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глубже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чем</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на</a:t>
            </a:r>
            <a:r>
              <a:rPr lang="en-US" sz="1800" dirty="0">
                <a:solidFill>
                  <a:schemeClr val="dk1"/>
                </a:solidFill>
                <a:latin typeface="Times New Roman"/>
                <a:ea typeface="Times New Roman"/>
                <a:cs typeface="Times New Roman"/>
                <a:sym typeface="Times New Roman"/>
              </a:rPr>
              <a:t> </a:t>
            </a:r>
            <a:r>
              <a:rPr lang="en-US" sz="1800" dirty="0" smtClean="0">
                <a:solidFill>
                  <a:schemeClr val="dk1"/>
                </a:solidFill>
                <a:latin typeface="Times New Roman"/>
                <a:ea typeface="Times New Roman"/>
                <a:cs typeface="Times New Roman"/>
                <a:sym typeface="Times New Roman"/>
              </a:rPr>
              <a:t>0,</a:t>
            </a:r>
            <a:r>
              <a:rPr lang="ru-RU" sz="1800" dirty="0" smtClean="0">
                <a:solidFill>
                  <a:schemeClr val="dk1"/>
                </a:solidFill>
                <a:latin typeface="Times New Roman"/>
                <a:ea typeface="Times New Roman"/>
                <a:cs typeface="Times New Roman"/>
                <a:sym typeface="Times New Roman"/>
              </a:rPr>
              <a:t>3</a:t>
            </a:r>
            <a:r>
              <a:rPr lang="en-US" sz="1800" dirty="0" smtClean="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мм</a:t>
            </a:r>
            <a:r>
              <a:rPr lang="en-US" sz="1800" dirty="0">
                <a:solidFill>
                  <a:schemeClr val="dk1"/>
                </a:solidFill>
                <a:latin typeface="Times New Roman"/>
                <a:ea typeface="Times New Roman"/>
                <a:cs typeface="Times New Roman"/>
                <a:sym typeface="Times New Roman"/>
              </a:rPr>
              <a:t>; 4) </a:t>
            </a:r>
            <a:r>
              <a:rPr lang="en-US" sz="1800" dirty="0" err="1">
                <a:solidFill>
                  <a:schemeClr val="dk1"/>
                </a:solidFill>
                <a:latin typeface="Times New Roman"/>
                <a:ea typeface="Times New Roman"/>
                <a:cs typeface="Times New Roman"/>
                <a:sym typeface="Times New Roman"/>
              </a:rPr>
              <a:t>быть</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плотном</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контакте</a:t>
            </a:r>
            <a:r>
              <a:rPr lang="en-US" sz="1800" dirty="0">
                <a:solidFill>
                  <a:schemeClr val="dk1"/>
                </a:solidFill>
                <a:latin typeface="Times New Roman"/>
                <a:ea typeface="Times New Roman"/>
                <a:cs typeface="Times New Roman"/>
                <a:sym typeface="Times New Roman"/>
              </a:rPr>
              <a:t> с </a:t>
            </a:r>
            <a:r>
              <a:rPr lang="en-US" sz="1800" dirty="0" err="1">
                <a:solidFill>
                  <a:schemeClr val="dk1"/>
                </a:solidFill>
                <a:latin typeface="Times New Roman"/>
                <a:ea typeface="Times New Roman"/>
                <a:cs typeface="Times New Roman"/>
                <a:sym typeface="Times New Roman"/>
              </a:rPr>
              <a:t>антагонистами</a:t>
            </a:r>
            <a:r>
              <a:rPr lang="en-US" sz="1800" dirty="0">
                <a:solidFill>
                  <a:schemeClr val="dk1"/>
                </a:solidFill>
                <a:latin typeface="Times New Roman"/>
                <a:ea typeface="Times New Roman"/>
                <a:cs typeface="Times New Roman"/>
                <a:sym typeface="Times New Roman"/>
              </a:rPr>
              <a:t> и </a:t>
            </a:r>
            <a:r>
              <a:rPr lang="en-US" sz="1800" dirty="0" err="1">
                <a:solidFill>
                  <a:schemeClr val="dk1"/>
                </a:solidFill>
                <a:latin typeface="Times New Roman"/>
                <a:ea typeface="Times New Roman"/>
                <a:cs typeface="Times New Roman"/>
                <a:sym typeface="Times New Roman"/>
              </a:rPr>
              <a:t>соседними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зубами</a:t>
            </a:r>
            <a:r>
              <a:rPr lang="en-US" sz="1800" dirty="0">
                <a:solidFill>
                  <a:schemeClr val="dk1"/>
                </a:solidFill>
                <a:latin typeface="Times New Roman"/>
                <a:ea typeface="Times New Roman"/>
                <a:cs typeface="Times New Roman"/>
                <a:sym typeface="Times New Roman"/>
              </a:rPr>
              <a:t>; 5) </a:t>
            </a:r>
            <a:r>
              <a:rPr lang="en-US" sz="1800" dirty="0" err="1">
                <a:solidFill>
                  <a:schemeClr val="dk1"/>
                </a:solidFill>
                <a:latin typeface="Times New Roman"/>
                <a:ea typeface="Times New Roman"/>
                <a:cs typeface="Times New Roman"/>
                <a:sym typeface="Times New Roman"/>
              </a:rPr>
              <a:t>не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повышать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прикус</a:t>
            </a:r>
            <a:r>
              <a:rPr lang="en-US" sz="1800" dirty="0">
                <a:solidFill>
                  <a:schemeClr val="dk1"/>
                </a:solidFill>
                <a:latin typeface="Times New Roman"/>
                <a:ea typeface="Times New Roman"/>
                <a:cs typeface="Times New Roman"/>
                <a:sym typeface="Times New Roman"/>
              </a:rPr>
              <a:t>; 6) </a:t>
            </a:r>
            <a:r>
              <a:rPr lang="en-US" sz="1800" dirty="0" err="1">
                <a:solidFill>
                  <a:schemeClr val="dk1"/>
                </a:solidFill>
                <a:latin typeface="Times New Roman"/>
                <a:ea typeface="Times New Roman"/>
                <a:cs typeface="Times New Roman"/>
                <a:sym typeface="Times New Roman"/>
              </a:rPr>
              <a:t>не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выстоять</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щечную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сторону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западать</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язычную</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p:txBody>
      </p:sp>
      <p:pic>
        <p:nvPicPr>
          <p:cNvPr id="176" name="Google Shape;176;p25"/>
          <p:cNvPicPr preferRelativeResize="0"/>
          <p:nvPr/>
        </p:nvPicPr>
        <p:blipFill>
          <a:blip r:embed="rId3">
            <a:alphaModFix/>
          </a:blip>
          <a:stretch>
            <a:fillRect/>
          </a:stretch>
        </p:blipFill>
        <p:spPr>
          <a:xfrm>
            <a:off x="767971" y="3002348"/>
            <a:ext cx="7740350" cy="224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p:nvPr/>
        </p:nvSpPr>
        <p:spPr>
          <a:xfrm>
            <a:off x="0" y="0"/>
            <a:ext cx="9144000" cy="485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могут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отвечать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этим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качествам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правильном</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последовательном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выполнении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всех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клинических</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лабораторных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этапов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изготовления</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a:solidFill>
                  <a:schemeClr val="dk1"/>
                </a:solidFill>
                <a:latin typeface="Times New Roman"/>
                <a:ea typeface="Times New Roman"/>
                <a:cs typeface="Times New Roman"/>
                <a:sym typeface="Times New Roman"/>
              </a:rPr>
              <a:t>В </a:t>
            </a:r>
            <a:r>
              <a:rPr lang="en-US" sz="1600" dirty="0" err="1">
                <a:solidFill>
                  <a:schemeClr val="dk1"/>
                </a:solidFill>
                <a:latin typeface="Times New Roman"/>
                <a:ea typeface="Times New Roman"/>
                <a:cs typeface="Times New Roman"/>
                <a:sym typeface="Times New Roman"/>
              </a:rPr>
              <a:t>процессе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препарирования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зубов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под</a:t>
            </a:r>
            <a:r>
              <a:rPr lang="en-US" sz="1600"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штампованные</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могут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быть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допущены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следующие</a:t>
            </a:r>
            <a:r>
              <a:rPr lang="en-US" sz="1600"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ошибки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которые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приводят</a:t>
            </a:r>
            <a:r>
              <a:rPr lang="en-US" sz="1600" dirty="0">
                <a:solidFill>
                  <a:schemeClr val="dk1"/>
                </a:solidFill>
                <a:latin typeface="Times New Roman"/>
                <a:ea typeface="Times New Roman"/>
                <a:cs typeface="Times New Roman"/>
                <a:sym typeface="Times New Roman"/>
              </a:rPr>
              <a:t> к </a:t>
            </a:r>
            <a:r>
              <a:rPr lang="en-US" sz="1600" dirty="0" err="1">
                <a:solidFill>
                  <a:schemeClr val="dk1"/>
                </a:solidFill>
                <a:latin typeface="Times New Roman"/>
                <a:ea typeface="Times New Roman"/>
                <a:cs typeface="Times New Roman"/>
                <a:sym typeface="Times New Roman"/>
              </a:rPr>
              <a:t>серьезным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осложнениям</a:t>
            </a:r>
            <a:r>
              <a:rPr lang="en-US" sz="1600" dirty="0">
                <a:solidFill>
                  <a:schemeClr val="dk1"/>
                </a:solidFill>
                <a:latin typeface="Times New Roman"/>
                <a:ea typeface="Times New Roman"/>
                <a:cs typeface="Times New Roman"/>
                <a:sym typeface="Times New Roman"/>
              </a:rPr>
              <a:t>: 1) </a:t>
            </a:r>
            <a:r>
              <a:rPr lang="en-US" sz="1600" dirty="0" err="1">
                <a:solidFill>
                  <a:schemeClr val="dk1"/>
                </a:solidFill>
                <a:latin typeface="Times New Roman"/>
                <a:ea typeface="Times New Roman"/>
                <a:cs typeface="Times New Roman"/>
                <a:sym typeface="Times New Roman"/>
              </a:rPr>
              <a:t>недостаточно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тщательно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отпрепарированы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все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поверхности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отсутствует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параллельность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стенок</a:t>
            </a:r>
            <a:r>
              <a:rPr lang="en-US" sz="1600" dirty="0">
                <a:solidFill>
                  <a:schemeClr val="dk1"/>
                </a:solidFill>
                <a:latin typeface="Times New Roman"/>
                <a:ea typeface="Times New Roman"/>
                <a:cs typeface="Times New Roman"/>
                <a:sym typeface="Times New Roman"/>
              </a:rPr>
              <a:t>); 2) </a:t>
            </a:r>
            <a:r>
              <a:rPr lang="en-US" sz="1600" dirty="0" err="1">
                <a:solidFill>
                  <a:schemeClr val="dk1"/>
                </a:solidFill>
                <a:latin typeface="Times New Roman"/>
                <a:ea typeface="Times New Roman"/>
                <a:cs typeface="Times New Roman"/>
                <a:sym typeface="Times New Roman"/>
              </a:rPr>
              <a:t>термический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ожог</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пульпы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чрезмерном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снятии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ткани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a:t>
            </a:r>
            <a:r>
              <a:rPr lang="en-US" sz="1600" dirty="0">
                <a:solidFill>
                  <a:schemeClr val="dk1"/>
                </a:solidFill>
                <a:latin typeface="Times New Roman"/>
                <a:ea typeface="Times New Roman"/>
                <a:cs typeface="Times New Roman"/>
                <a:sym typeface="Times New Roman"/>
              </a:rPr>
              <a:t>; 3) </a:t>
            </a:r>
            <a:r>
              <a:rPr lang="en-US" sz="1600" dirty="0" err="1">
                <a:solidFill>
                  <a:schemeClr val="dk1"/>
                </a:solidFill>
                <a:latin typeface="Times New Roman"/>
                <a:ea typeface="Times New Roman"/>
                <a:cs typeface="Times New Roman"/>
                <a:sym typeface="Times New Roman"/>
              </a:rPr>
              <a:t>придание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формы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затрудняющей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фиксацию</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удален</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экватор</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Во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избежание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этих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ошибок</a:t>
            </a:r>
            <a:r>
              <a:rPr lang="en-US" sz="1600"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следует</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помнить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что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необходимо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снимать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твердые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ткани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толщину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будущей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 0,3 </a:t>
            </a:r>
            <a:r>
              <a:rPr lang="en-US" sz="1600" dirty="0" err="1">
                <a:solidFill>
                  <a:schemeClr val="dk1"/>
                </a:solidFill>
                <a:latin typeface="Times New Roman"/>
                <a:ea typeface="Times New Roman"/>
                <a:cs typeface="Times New Roman"/>
                <a:sym typeface="Times New Roman"/>
              </a:rPr>
              <a:t>мм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После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препаровки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должен</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иметь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форму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цилиндра</a:t>
            </a:r>
            <a:r>
              <a:rPr lang="en-US" sz="1600" dirty="0">
                <a:solidFill>
                  <a:schemeClr val="dk1"/>
                </a:solidFill>
                <a:latin typeface="Times New Roman"/>
                <a:ea typeface="Times New Roman"/>
                <a:cs typeface="Times New Roman"/>
                <a:sym typeface="Times New Roman"/>
              </a:rPr>
              <a:t> с </a:t>
            </a:r>
            <a:r>
              <a:rPr lang="en-US" sz="1600" dirty="0" err="1">
                <a:solidFill>
                  <a:schemeClr val="dk1"/>
                </a:solidFill>
                <a:latin typeface="Times New Roman"/>
                <a:ea typeface="Times New Roman"/>
                <a:cs typeface="Times New Roman"/>
                <a:sym typeface="Times New Roman"/>
              </a:rPr>
              <a:t>одинаковым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диаметром</a:t>
            </a:r>
            <a:r>
              <a:rPr lang="en-US" sz="1600" dirty="0">
                <a:solidFill>
                  <a:schemeClr val="dk1"/>
                </a:solidFill>
                <a:latin typeface="Times New Roman"/>
                <a:ea typeface="Times New Roman"/>
                <a:cs typeface="Times New Roman"/>
                <a:sym typeface="Times New Roman"/>
              </a:rPr>
              <a:t> у </a:t>
            </a:r>
            <a:r>
              <a:rPr lang="en-US" sz="1600" dirty="0" err="1">
                <a:solidFill>
                  <a:schemeClr val="dk1"/>
                </a:solidFill>
                <a:latin typeface="Times New Roman"/>
                <a:ea typeface="Times New Roman"/>
                <a:cs typeface="Times New Roman"/>
                <a:sym typeface="Times New Roman"/>
              </a:rPr>
              <a:t>шейки</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всем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протяжении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Чтобы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избежать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термического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повреждения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пульпы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необходимо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препаровку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производить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прерывисто</a:t>
            </a:r>
            <a:r>
              <a:rPr lang="en-US" sz="1600" dirty="0">
                <a:solidFill>
                  <a:schemeClr val="dk1"/>
                </a:solidFill>
                <a:latin typeface="Times New Roman"/>
                <a:ea typeface="Times New Roman"/>
                <a:cs typeface="Times New Roman"/>
                <a:sym typeface="Times New Roman"/>
              </a:rPr>
              <a:t>, с </a:t>
            </a:r>
            <a:r>
              <a:rPr lang="en-US" sz="1600" dirty="0" err="1">
                <a:solidFill>
                  <a:schemeClr val="dk1"/>
                </a:solidFill>
                <a:latin typeface="Times New Roman"/>
                <a:ea typeface="Times New Roman"/>
                <a:cs typeface="Times New Roman"/>
                <a:sym typeface="Times New Roman"/>
              </a:rPr>
              <a:t>периодическим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охлаждением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водой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без</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нажима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абразивным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инструментом</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600" dirty="0">
                <a:solidFill>
                  <a:schemeClr val="dk1"/>
                </a:solidFill>
                <a:latin typeface="Times New Roman"/>
                <a:ea typeface="Times New Roman"/>
                <a:cs typeface="Times New Roman"/>
                <a:sym typeface="Times New Roman"/>
              </a:rPr>
              <a:t>В </a:t>
            </a:r>
            <a:r>
              <a:rPr lang="en-US" sz="1600" dirty="0" err="1">
                <a:solidFill>
                  <a:schemeClr val="dk1"/>
                </a:solidFill>
                <a:latin typeface="Times New Roman"/>
                <a:ea typeface="Times New Roman"/>
                <a:cs typeface="Times New Roman"/>
                <a:sym typeface="Times New Roman"/>
              </a:rPr>
              <a:t>процессе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препарирования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зубов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возможны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травмирование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слизистой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оболочки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десны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губы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щеки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языка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неба</a:t>
            </a:r>
            <a:r>
              <a:rPr lang="en-US" sz="1600" dirty="0">
                <a:solidFill>
                  <a:schemeClr val="dk1"/>
                </a:solidFill>
                <a:latin typeface="Times New Roman"/>
                <a:ea typeface="Times New Roman"/>
                <a:cs typeface="Times New Roman"/>
                <a:sym typeface="Times New Roman"/>
              </a:rPr>
              <a:t>. В </a:t>
            </a:r>
            <a:r>
              <a:rPr lang="en-US" sz="1600" dirty="0" err="1">
                <a:solidFill>
                  <a:schemeClr val="dk1"/>
                </a:solidFill>
                <a:latin typeface="Times New Roman"/>
                <a:ea typeface="Times New Roman"/>
                <a:cs typeface="Times New Roman"/>
                <a:sym typeface="Times New Roman"/>
              </a:rPr>
              <a:t>целях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защиты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последних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используют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зубоврачебные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зеркала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наконечники</a:t>
            </a:r>
            <a:r>
              <a:rPr lang="en-US" sz="1600" dirty="0">
                <a:solidFill>
                  <a:schemeClr val="dk1"/>
                </a:solidFill>
                <a:latin typeface="Times New Roman"/>
                <a:ea typeface="Times New Roman"/>
                <a:cs typeface="Times New Roman"/>
                <a:sym typeface="Times New Roman"/>
              </a:rPr>
              <a:t> с </a:t>
            </a:r>
            <a:r>
              <a:rPr lang="en-US" sz="1600" dirty="0" err="1">
                <a:solidFill>
                  <a:schemeClr val="dk1"/>
                </a:solidFill>
                <a:latin typeface="Times New Roman"/>
                <a:ea typeface="Times New Roman"/>
                <a:cs typeface="Times New Roman"/>
                <a:sym typeface="Times New Roman"/>
              </a:rPr>
              <a:t>защитной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кареткой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кофердам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шпателя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прибегают</a:t>
            </a:r>
            <a:r>
              <a:rPr lang="en-US" sz="1600" dirty="0">
                <a:solidFill>
                  <a:schemeClr val="dk1"/>
                </a:solidFill>
                <a:latin typeface="Times New Roman"/>
                <a:ea typeface="Times New Roman"/>
                <a:cs typeface="Times New Roman"/>
                <a:sym typeface="Times New Roman"/>
              </a:rPr>
              <a:t> к </a:t>
            </a:r>
            <a:r>
              <a:rPr lang="en-US" sz="1600" dirty="0" err="1">
                <a:solidFill>
                  <a:schemeClr val="dk1"/>
                </a:solidFill>
                <a:latin typeface="Times New Roman"/>
                <a:ea typeface="Times New Roman"/>
                <a:cs typeface="Times New Roman"/>
                <a:sym typeface="Times New Roman"/>
              </a:rPr>
              <a:t>помощи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ассистента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медсестры</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p:txBody>
      </p:sp>
      <p:pic>
        <p:nvPicPr>
          <p:cNvPr id="183" name="Google Shape;183;p26"/>
          <p:cNvPicPr preferRelativeResize="0"/>
          <p:nvPr/>
        </p:nvPicPr>
        <p:blipFill>
          <a:blip r:embed="rId3">
            <a:alphaModFix/>
          </a:blip>
          <a:stretch>
            <a:fillRect/>
          </a:stretch>
        </p:blipFill>
        <p:spPr>
          <a:xfrm>
            <a:off x="1139975" y="4952000"/>
            <a:ext cx="2533650" cy="1809750"/>
          </a:xfrm>
          <a:prstGeom prst="rect">
            <a:avLst/>
          </a:prstGeom>
          <a:noFill/>
          <a:ln>
            <a:noFill/>
          </a:ln>
        </p:spPr>
      </p:pic>
      <p:pic>
        <p:nvPicPr>
          <p:cNvPr id="184" name="Google Shape;184;p26"/>
          <p:cNvPicPr preferRelativeResize="0"/>
          <p:nvPr/>
        </p:nvPicPr>
        <p:blipFill>
          <a:blip r:embed="rId4">
            <a:alphaModFix/>
          </a:blip>
          <a:stretch>
            <a:fillRect/>
          </a:stretch>
        </p:blipFill>
        <p:spPr>
          <a:xfrm>
            <a:off x="4968213" y="4985325"/>
            <a:ext cx="261937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p:nvPr/>
        </p:nvSpPr>
        <p:spPr>
          <a:xfrm>
            <a:off x="0" y="0"/>
            <a:ext cx="9049200" cy="514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Наиболее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частой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технической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ошибкой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изготовлении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коронок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является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моделирование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высоких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бугров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жевательной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поверхности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моляров</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премоляров</a:t>
            </a:r>
            <a:r>
              <a:rPr lang="en-US" sz="1600" dirty="0">
                <a:solidFill>
                  <a:schemeClr val="dk1"/>
                </a:solidFill>
                <a:latin typeface="Times New Roman"/>
                <a:ea typeface="Times New Roman"/>
                <a:cs typeface="Times New Roman"/>
                <a:sym typeface="Times New Roman"/>
              </a:rPr>
              <a:t> у </a:t>
            </a:r>
            <a:r>
              <a:rPr lang="en-US" sz="1600" dirty="0" err="1">
                <a:solidFill>
                  <a:schemeClr val="dk1"/>
                </a:solidFill>
                <a:latin typeface="Times New Roman"/>
                <a:ea typeface="Times New Roman"/>
                <a:cs typeface="Times New Roman"/>
                <a:sym typeface="Times New Roman"/>
              </a:rPr>
              <a:t>пациентов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пожилого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возраста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Ориентиром</a:t>
            </a:r>
            <a:r>
              <a:rPr lang="en-US" sz="1600" dirty="0">
                <a:solidFill>
                  <a:schemeClr val="dk1"/>
                </a:solidFill>
                <a:latin typeface="Times New Roman"/>
                <a:ea typeface="Times New Roman"/>
                <a:cs typeface="Times New Roman"/>
                <a:sym typeface="Times New Roman"/>
              </a:rPr>
              <a:t> в </a:t>
            </a:r>
            <a:r>
              <a:rPr lang="en-US" sz="1600" dirty="0" err="1">
                <a:solidFill>
                  <a:schemeClr val="dk1"/>
                </a:solidFill>
                <a:latin typeface="Times New Roman"/>
                <a:ea typeface="Times New Roman"/>
                <a:cs typeface="Times New Roman"/>
                <a:sym typeface="Times New Roman"/>
              </a:rPr>
              <a:t>данном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случае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должны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служить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одноименные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противоположной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стороны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челюсти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Штамповку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следует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производить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тщательно</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аккуратно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обязательно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используя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для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этого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два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металлических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штампа</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Самый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ответственный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клинический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этап</a:t>
            </a:r>
            <a:r>
              <a:rPr lang="en-US" sz="1600" dirty="0">
                <a:solidFill>
                  <a:schemeClr val="dk1"/>
                </a:solidFill>
                <a:latin typeface="Times New Roman"/>
                <a:ea typeface="Times New Roman"/>
                <a:cs typeface="Times New Roman"/>
                <a:sym typeface="Times New Roman"/>
              </a:rPr>
              <a:t> — </a:t>
            </a:r>
            <a:r>
              <a:rPr lang="en-US" sz="1600" dirty="0" err="1">
                <a:solidFill>
                  <a:schemeClr val="dk1"/>
                </a:solidFill>
                <a:latin typeface="Times New Roman"/>
                <a:ea typeface="Times New Roman"/>
                <a:cs typeface="Times New Roman"/>
                <a:sym typeface="Times New Roman"/>
              </a:rPr>
              <a:t>припасовка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Необходимо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обратить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внимание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форму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плотность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прилегания</a:t>
            </a:r>
            <a:r>
              <a:rPr lang="en-US" sz="1600" dirty="0">
                <a:solidFill>
                  <a:schemeClr val="dk1"/>
                </a:solidFill>
                <a:latin typeface="Times New Roman"/>
                <a:ea typeface="Times New Roman"/>
                <a:cs typeface="Times New Roman"/>
                <a:sym typeface="Times New Roman"/>
              </a:rPr>
              <a:t> к </a:t>
            </a:r>
            <a:r>
              <a:rPr lang="en-US" sz="1600" dirty="0" err="1">
                <a:solidFill>
                  <a:schemeClr val="dk1"/>
                </a:solidFill>
                <a:latin typeface="Times New Roman"/>
                <a:ea typeface="Times New Roman"/>
                <a:cs typeface="Times New Roman"/>
                <a:sym typeface="Times New Roman"/>
              </a:rPr>
              <a:t>шейке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степень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введения</a:t>
            </a:r>
            <a:r>
              <a:rPr lang="en-US" sz="1600" dirty="0">
                <a:solidFill>
                  <a:schemeClr val="dk1"/>
                </a:solidFill>
                <a:latin typeface="Times New Roman"/>
                <a:ea typeface="Times New Roman"/>
                <a:cs typeface="Times New Roman"/>
                <a:sym typeface="Times New Roman"/>
              </a:rPr>
              <a:t> в </a:t>
            </a:r>
            <a:r>
              <a:rPr lang="en-US" sz="1600" dirty="0" err="1">
                <a:solidFill>
                  <a:schemeClr val="dk1"/>
                </a:solidFill>
                <a:latin typeface="Times New Roman"/>
                <a:ea typeface="Times New Roman"/>
                <a:cs typeface="Times New Roman"/>
                <a:sym typeface="Times New Roman"/>
              </a:rPr>
              <a:t>десневой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карман</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состояние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прикуса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контакт</a:t>
            </a:r>
            <a:r>
              <a:rPr lang="en-US" sz="1600" dirty="0">
                <a:solidFill>
                  <a:schemeClr val="dk1"/>
                </a:solidFill>
                <a:latin typeface="Times New Roman"/>
                <a:ea typeface="Times New Roman"/>
                <a:cs typeface="Times New Roman"/>
                <a:sym typeface="Times New Roman"/>
              </a:rPr>
              <a:t> с </a:t>
            </a:r>
            <a:r>
              <a:rPr lang="en-US" sz="1600" dirty="0" err="1">
                <a:solidFill>
                  <a:schemeClr val="dk1"/>
                </a:solidFill>
                <a:latin typeface="Times New Roman"/>
                <a:ea typeface="Times New Roman"/>
                <a:cs typeface="Times New Roman"/>
                <a:sym typeface="Times New Roman"/>
              </a:rPr>
              <a:t>антагонистами</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рядом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стоящими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зубами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Недопустимо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погружение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края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под</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десну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более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чем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0,2— 0,3 </a:t>
            </a:r>
            <a:r>
              <a:rPr lang="en-US" sz="1600" dirty="0" err="1">
                <a:solidFill>
                  <a:schemeClr val="dk1"/>
                </a:solidFill>
                <a:latin typeface="Times New Roman"/>
                <a:ea typeface="Times New Roman"/>
                <a:cs typeface="Times New Roman"/>
                <a:sym typeface="Times New Roman"/>
              </a:rPr>
              <a:t>мм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так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как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приводит</a:t>
            </a:r>
            <a:r>
              <a:rPr lang="en-US" sz="1600" dirty="0">
                <a:solidFill>
                  <a:schemeClr val="dk1"/>
                </a:solidFill>
                <a:latin typeface="Times New Roman"/>
                <a:ea typeface="Times New Roman"/>
                <a:cs typeface="Times New Roman"/>
                <a:sym typeface="Times New Roman"/>
              </a:rPr>
              <a:t> к </a:t>
            </a:r>
            <a:r>
              <a:rPr lang="en-US" sz="1600" dirty="0" err="1">
                <a:solidFill>
                  <a:schemeClr val="dk1"/>
                </a:solidFill>
                <a:latin typeface="Times New Roman"/>
                <a:ea typeface="Times New Roman"/>
                <a:cs typeface="Times New Roman"/>
                <a:sym typeface="Times New Roman"/>
              </a:rPr>
              <a:t>травме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циркулярной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связки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вызывает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воспаление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маргинального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пародонта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После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устранения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выявленных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недостатков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коронку</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надо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тщательно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шлифовать</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полировать</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Завершающий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этап</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изготовления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 </a:t>
            </a:r>
            <a:r>
              <a:rPr lang="en-US" sz="1600" dirty="0" err="1">
                <a:solidFill>
                  <a:schemeClr val="dk1"/>
                </a:solidFill>
                <a:latin typeface="Times New Roman"/>
                <a:ea typeface="Times New Roman"/>
                <a:cs typeface="Times New Roman"/>
                <a:sym typeface="Times New Roman"/>
              </a:rPr>
              <a:t>фиксация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цементом</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600" dirty="0" err="1">
                <a:solidFill>
                  <a:schemeClr val="dk1"/>
                </a:solidFill>
                <a:latin typeface="Times New Roman"/>
                <a:ea typeface="Times New Roman"/>
                <a:cs typeface="Times New Roman"/>
                <a:sym typeface="Times New Roman"/>
              </a:rPr>
              <a:t>Наиболее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распространенные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ошибки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недостаточное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обезжиривание</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высушивание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поверхностей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внутренней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поверхности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несоблюдение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точных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пропорций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порошка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цемента</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жидкости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придание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неправильного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положения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уточнив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где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щечная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где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язычная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поверхность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фиксация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открытом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рте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ватку</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p:txBody>
      </p:sp>
      <p:pic>
        <p:nvPicPr>
          <p:cNvPr id="191" name="Google Shape;191;p27"/>
          <p:cNvPicPr preferRelativeResize="0"/>
          <p:nvPr/>
        </p:nvPicPr>
        <p:blipFill>
          <a:blip r:embed="rId3">
            <a:alphaModFix/>
          </a:blip>
          <a:stretch>
            <a:fillRect/>
          </a:stretch>
        </p:blipFill>
        <p:spPr>
          <a:xfrm>
            <a:off x="2480550" y="5304025"/>
            <a:ext cx="3714750" cy="1228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p:nvPr/>
        </p:nvSpPr>
        <p:spPr>
          <a:xfrm>
            <a:off x="0" y="0"/>
            <a:ext cx="8891100" cy="680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протезировании</a:t>
            </a:r>
            <a:r>
              <a:rPr lang="en-US" sz="1500"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цельнолитыми</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металлическими</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коронками</a:t>
            </a:r>
            <a:r>
              <a:rPr lang="en-US" sz="1500" b="1"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клинические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требования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же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что</a:t>
            </a:r>
            <a:r>
              <a:rPr lang="en-US" sz="1500" dirty="0">
                <a:solidFill>
                  <a:schemeClr val="dk1"/>
                </a:solidFill>
                <a:latin typeface="Times New Roman"/>
                <a:ea typeface="Times New Roman"/>
                <a:cs typeface="Times New Roman"/>
                <a:sym typeface="Times New Roman"/>
              </a:rPr>
              <a:t> и к </a:t>
            </a:r>
            <a:r>
              <a:rPr lang="en-US" sz="1500" dirty="0" err="1">
                <a:solidFill>
                  <a:schemeClr val="dk1"/>
                </a:solidFill>
                <a:latin typeface="Times New Roman"/>
                <a:ea typeface="Times New Roman"/>
                <a:cs typeface="Times New Roman"/>
                <a:sym typeface="Times New Roman"/>
              </a:rPr>
              <a:t>штампованным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существует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ряд</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особенностей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препаровке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dirty="0">
                <a:solidFill>
                  <a:schemeClr val="dk1"/>
                </a:solidFill>
                <a:latin typeface="Times New Roman"/>
                <a:ea typeface="Times New Roman"/>
                <a:cs typeface="Times New Roman"/>
                <a:sym typeface="Times New Roman"/>
              </a:rPr>
              <a:t>1.Препарированный </a:t>
            </a:r>
            <a:r>
              <a:rPr lang="en-US" sz="1500" dirty="0" err="1">
                <a:solidFill>
                  <a:schemeClr val="dk1"/>
                </a:solidFill>
                <a:latin typeface="Times New Roman"/>
                <a:ea typeface="Times New Roman"/>
                <a:cs typeface="Times New Roman"/>
                <a:sym typeface="Times New Roman"/>
              </a:rPr>
              <a:t>зуб</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должен</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иметь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форму</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слабо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усеченного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конуса</a:t>
            </a:r>
            <a:r>
              <a:rPr lang="en-US" sz="1500" dirty="0">
                <a:solidFill>
                  <a:schemeClr val="dk1"/>
                </a:solidFill>
                <a:latin typeface="Times New Roman"/>
                <a:ea typeface="Times New Roman"/>
                <a:cs typeface="Times New Roman"/>
                <a:sym typeface="Times New Roman"/>
              </a:rPr>
              <a:t> ( </a:t>
            </a:r>
            <a:r>
              <a:rPr lang="en-US" sz="1500" dirty="0" err="1">
                <a:solidFill>
                  <a:schemeClr val="dk1"/>
                </a:solidFill>
                <a:latin typeface="Times New Roman"/>
                <a:ea typeface="Times New Roman"/>
                <a:cs typeface="Times New Roman"/>
                <a:sym typeface="Times New Roman"/>
              </a:rPr>
              <a:t>скос</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культи</a:t>
            </a:r>
            <a:r>
              <a:rPr lang="en-US" sz="1500" dirty="0">
                <a:solidFill>
                  <a:schemeClr val="dk1"/>
                </a:solidFill>
                <a:latin typeface="Times New Roman"/>
                <a:ea typeface="Times New Roman"/>
                <a:cs typeface="Times New Roman"/>
                <a:sym typeface="Times New Roman"/>
              </a:rPr>
              <a:t> 3-5 </a:t>
            </a:r>
            <a:r>
              <a:rPr lang="en-US" sz="1500" dirty="0" err="1">
                <a:solidFill>
                  <a:schemeClr val="dk1"/>
                </a:solidFill>
                <a:latin typeface="Times New Roman"/>
                <a:ea typeface="Times New Roman"/>
                <a:cs typeface="Times New Roman"/>
                <a:sym typeface="Times New Roman"/>
              </a:rPr>
              <a:t>градусов</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dirty="0">
                <a:solidFill>
                  <a:schemeClr val="dk1"/>
                </a:solidFill>
                <a:latin typeface="Times New Roman"/>
                <a:ea typeface="Times New Roman"/>
                <a:cs typeface="Times New Roman"/>
                <a:sym typeface="Times New Roman"/>
              </a:rPr>
              <a:t>2.Сформировать </a:t>
            </a:r>
            <a:r>
              <a:rPr lang="en-US" sz="1500" dirty="0" err="1">
                <a:solidFill>
                  <a:schemeClr val="dk1"/>
                </a:solidFill>
                <a:latin typeface="Times New Roman"/>
                <a:ea typeface="Times New Roman"/>
                <a:cs typeface="Times New Roman"/>
                <a:sym typeface="Times New Roman"/>
              </a:rPr>
              <a:t>соответствующим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режущим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инструментом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диски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камни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торцевой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бор</a:t>
            </a:r>
            <a:r>
              <a:rPr lang="en-US" sz="1500" dirty="0">
                <a:solidFill>
                  <a:schemeClr val="dk1"/>
                </a:solidFill>
                <a:latin typeface="Times New Roman"/>
                <a:ea typeface="Times New Roman"/>
                <a:cs typeface="Times New Roman"/>
                <a:sym typeface="Times New Roman"/>
              </a:rPr>
              <a:t> и т. д.) </a:t>
            </a:r>
            <a:r>
              <a:rPr lang="en-US" sz="1500" dirty="0" err="1">
                <a:solidFill>
                  <a:schemeClr val="dk1"/>
                </a:solidFill>
                <a:latin typeface="Times New Roman"/>
                <a:ea typeface="Times New Roman"/>
                <a:cs typeface="Times New Roman"/>
                <a:sym typeface="Times New Roman"/>
              </a:rPr>
              <a:t>уступ</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пришеечной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части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глубиной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до</a:t>
            </a:r>
            <a:r>
              <a:rPr lang="en-US" sz="1500" dirty="0">
                <a:solidFill>
                  <a:schemeClr val="dk1"/>
                </a:solidFill>
                <a:latin typeface="Times New Roman"/>
                <a:ea typeface="Times New Roman"/>
                <a:cs typeface="Times New Roman"/>
                <a:sym typeface="Times New Roman"/>
              </a:rPr>
              <a:t> 0,3 </a:t>
            </a:r>
            <a:r>
              <a:rPr lang="en-US" sz="1500" dirty="0" err="1">
                <a:solidFill>
                  <a:schemeClr val="dk1"/>
                </a:solidFill>
                <a:latin typeface="Times New Roman"/>
                <a:ea typeface="Times New Roman"/>
                <a:cs typeface="Times New Roman"/>
                <a:sym typeface="Times New Roman"/>
              </a:rPr>
              <a:t>мм</a:t>
            </a:r>
            <a:r>
              <a:rPr lang="en-US" sz="1500" dirty="0">
                <a:solidFill>
                  <a:schemeClr val="dk1"/>
                </a:solidFill>
                <a:latin typeface="Times New Roman"/>
                <a:ea typeface="Times New Roman"/>
                <a:cs typeface="Times New Roman"/>
                <a:sym typeface="Times New Roman"/>
              </a:rPr>
              <a:t>. </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dirty="0">
                <a:solidFill>
                  <a:schemeClr val="dk1"/>
                </a:solidFill>
                <a:latin typeface="Times New Roman"/>
                <a:ea typeface="Times New Roman"/>
                <a:cs typeface="Times New Roman"/>
                <a:sym typeface="Times New Roman"/>
              </a:rPr>
              <a:t>3.Добиться </a:t>
            </a:r>
            <a:r>
              <a:rPr lang="en-US" sz="1500" dirty="0" err="1">
                <a:solidFill>
                  <a:schemeClr val="dk1"/>
                </a:solidFill>
                <a:latin typeface="Times New Roman"/>
                <a:ea typeface="Times New Roman"/>
                <a:cs typeface="Times New Roman"/>
                <a:sym typeface="Times New Roman"/>
              </a:rPr>
              <a:t>создания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промежутка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между</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антагонистами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до</a:t>
            </a:r>
            <a:r>
              <a:rPr lang="en-US" sz="1500" dirty="0">
                <a:solidFill>
                  <a:schemeClr val="dk1"/>
                </a:solidFill>
                <a:latin typeface="Times New Roman"/>
                <a:ea typeface="Times New Roman"/>
                <a:cs typeface="Times New Roman"/>
                <a:sym typeface="Times New Roman"/>
              </a:rPr>
              <a:t> 0,4 </a:t>
            </a:r>
            <a:r>
              <a:rPr lang="en-US" sz="1500" dirty="0" err="1">
                <a:solidFill>
                  <a:schemeClr val="dk1"/>
                </a:solidFill>
                <a:latin typeface="Times New Roman"/>
                <a:ea typeface="Times New Roman"/>
                <a:cs typeface="Times New Roman"/>
                <a:sym typeface="Times New Roman"/>
              </a:rPr>
              <a:t>мм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жевательной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поверхности</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dirty="0" err="1">
                <a:solidFill>
                  <a:schemeClr val="dk1"/>
                </a:solidFill>
                <a:latin typeface="Times New Roman"/>
                <a:ea typeface="Times New Roman"/>
                <a:cs typeface="Times New Roman"/>
                <a:sym typeface="Times New Roman"/>
              </a:rPr>
              <a:t>Выполняя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все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перечисленное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выше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следует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учитывать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анатомо-топографические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особенности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строения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необходимости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должен</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быть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девитализирован</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иначе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препаровка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его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более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травматична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препаровке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возможен</a:t>
            </a:r>
            <a:r>
              <a:rPr lang="en-US" sz="1500" b="1"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ожог</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пульпы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или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вскрытие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рога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пульповой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камеры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если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был</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девитализирован</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формировании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пришеечного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уступа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возможно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травмирование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слизистой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оболочки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окружающей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что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чревато</a:t>
            </a:r>
            <a:r>
              <a:rPr lang="en-US" sz="1500"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осложнениями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воспаление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слизистой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оболочки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присоединение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инфекции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входные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ворота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для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вторичного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инфицирования</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b="1" dirty="0" err="1">
                <a:solidFill>
                  <a:schemeClr val="dk1"/>
                </a:solidFill>
                <a:latin typeface="Times New Roman"/>
                <a:ea typeface="Times New Roman"/>
                <a:cs typeface="Times New Roman"/>
                <a:sym typeface="Times New Roman"/>
              </a:rPr>
              <a:t>Ошибкой</a:t>
            </a:r>
            <a:r>
              <a:rPr lang="en-US" sz="1500" b="1"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врача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будет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недостаточная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защита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слизистой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оболочки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препаровке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под</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коронку</a:t>
            </a:r>
            <a:r>
              <a:rPr lang="en-US" sz="1500" dirty="0">
                <a:solidFill>
                  <a:schemeClr val="dk1"/>
                </a:solidFill>
                <a:latin typeface="Times New Roman"/>
                <a:ea typeface="Times New Roman"/>
                <a:cs typeface="Times New Roman"/>
                <a:sym typeface="Times New Roman"/>
              </a:rPr>
              <a:t> — </a:t>
            </a:r>
            <a:r>
              <a:rPr lang="en-US" sz="1500" dirty="0" err="1">
                <a:solidFill>
                  <a:schemeClr val="dk1"/>
                </a:solidFill>
                <a:latin typeface="Times New Roman"/>
                <a:ea typeface="Times New Roman"/>
                <a:cs typeface="Times New Roman"/>
                <a:sym typeface="Times New Roman"/>
              </a:rPr>
              <a:t>необходимо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отвести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край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слизистой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оболочки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лигатурой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избежание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кровоточивости</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болезненности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манипуляции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слизистую</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оболочку</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вокруг</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отодвигают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ретракционной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нитью</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500" dirty="0" err="1">
                <a:solidFill>
                  <a:schemeClr val="dk1"/>
                </a:solidFill>
                <a:latin typeface="Times New Roman"/>
                <a:ea typeface="Times New Roman"/>
                <a:cs typeface="Times New Roman"/>
                <a:sym typeface="Times New Roman"/>
              </a:rPr>
              <a:t>Частыми</a:t>
            </a:r>
            <a:r>
              <a:rPr lang="en-US" sz="1500"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ошибками</a:t>
            </a:r>
            <a:r>
              <a:rPr lang="en-US" sz="1500" b="1"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протезировании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литыми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коронками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являются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щадящая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препаровка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жевательной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поверхности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малый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зазор</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между</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антагонистами</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результате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окажется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повышенный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прикус</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этом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счет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толщины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коронки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впоследствии</a:t>
            </a:r>
            <a:r>
              <a:rPr lang="en-US" sz="1500" dirty="0">
                <a:solidFill>
                  <a:schemeClr val="dk1"/>
                </a:solidFill>
                <a:latin typeface="Times New Roman"/>
                <a:ea typeface="Times New Roman"/>
                <a:cs typeface="Times New Roman"/>
                <a:sym typeface="Times New Roman"/>
              </a:rPr>
              <a:t> — </a:t>
            </a:r>
            <a:r>
              <a:rPr lang="en-US" sz="1500" dirty="0" err="1">
                <a:solidFill>
                  <a:schemeClr val="dk1"/>
                </a:solidFill>
                <a:latin typeface="Times New Roman"/>
                <a:ea typeface="Times New Roman"/>
                <a:cs typeface="Times New Roman"/>
                <a:sym typeface="Times New Roman"/>
              </a:rPr>
              <a:t>травматический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периодонтит</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9"/>
          <p:cNvPicPr preferRelativeResize="0"/>
          <p:nvPr/>
        </p:nvPicPr>
        <p:blipFill>
          <a:blip r:embed="rId3">
            <a:alphaModFix/>
          </a:blip>
          <a:stretch>
            <a:fillRect/>
          </a:stretch>
        </p:blipFill>
        <p:spPr>
          <a:xfrm>
            <a:off x="6167525" y="4724375"/>
            <a:ext cx="2628900" cy="1733550"/>
          </a:xfrm>
          <a:prstGeom prst="rect">
            <a:avLst/>
          </a:prstGeom>
          <a:noFill/>
          <a:ln>
            <a:noFill/>
          </a:ln>
        </p:spPr>
      </p:pic>
      <p:sp>
        <p:nvSpPr>
          <p:cNvPr id="204" name="Google Shape;204;p29"/>
          <p:cNvSpPr txBox="1"/>
          <p:nvPr/>
        </p:nvSpPr>
        <p:spPr>
          <a:xfrm>
            <a:off x="152400" y="152400"/>
            <a:ext cx="8738700" cy="4250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600" b="1" dirty="0" err="1">
                <a:solidFill>
                  <a:schemeClr val="dk1"/>
                </a:solidFill>
                <a:latin typeface="Times New Roman"/>
                <a:ea typeface="Times New Roman"/>
                <a:cs typeface="Times New Roman"/>
                <a:sym typeface="Times New Roman"/>
              </a:rPr>
              <a:t>Ошибкой</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при</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техническом</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исполнении</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ц</a:t>
            </a:r>
            <a:r>
              <a:rPr lang="en-US" sz="1600" dirty="0" err="1">
                <a:solidFill>
                  <a:schemeClr val="dk1"/>
                </a:solidFill>
                <a:latin typeface="Times New Roman"/>
                <a:ea typeface="Times New Roman"/>
                <a:cs typeface="Times New Roman"/>
                <a:sym typeface="Times New Roman"/>
              </a:rPr>
              <a:t>ельнолитых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коронок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является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неточное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литье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наплывы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металла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внутрь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утолщение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апроксимальных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поверхностей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учтен</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процент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усадки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материала</a:t>
            </a:r>
            <a:r>
              <a:rPr lang="en-US" sz="1600" dirty="0">
                <a:solidFill>
                  <a:schemeClr val="dk1"/>
                </a:solidFill>
                <a:latin typeface="Times New Roman"/>
                <a:ea typeface="Times New Roman"/>
                <a:cs typeface="Times New Roman"/>
                <a:sym typeface="Times New Roman"/>
              </a:rPr>
              <a:t>). В </a:t>
            </a:r>
            <a:r>
              <a:rPr lang="en-US" sz="1600" dirty="0" err="1">
                <a:solidFill>
                  <a:schemeClr val="dk1"/>
                </a:solidFill>
                <a:latin typeface="Times New Roman"/>
                <a:ea typeface="Times New Roman"/>
                <a:cs typeface="Times New Roman"/>
                <a:sym typeface="Times New Roman"/>
              </a:rPr>
              <a:t>результате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этого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затрудняется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припасовка</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сдача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Цельнолитая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должна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быть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как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можно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тоньше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меньше</a:t>
            </a:r>
            <a:r>
              <a:rPr lang="en-US" sz="1600" dirty="0">
                <a:solidFill>
                  <a:schemeClr val="dk1"/>
                </a:solidFill>
                <a:latin typeface="Times New Roman"/>
                <a:ea typeface="Times New Roman"/>
                <a:cs typeface="Times New Roman"/>
                <a:sym typeface="Times New Roman"/>
              </a:rPr>
              <a:t> 0,3 </a:t>
            </a:r>
            <a:r>
              <a:rPr lang="en-US" sz="1600" dirty="0" err="1">
                <a:solidFill>
                  <a:schemeClr val="dk1"/>
                </a:solidFill>
                <a:latin typeface="Times New Roman"/>
                <a:ea typeface="Times New Roman"/>
                <a:cs typeface="Times New Roman"/>
                <a:sym typeface="Times New Roman"/>
              </a:rPr>
              <a:t>мм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иначе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когда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необходимо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будет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снять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процедура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будет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очень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тяжелой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как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для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врача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так</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для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пациента</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Возможные</a:t>
            </a:r>
            <a:r>
              <a:rPr lang="en-US" sz="1700"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ошибки</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при</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фиксации</a:t>
            </a:r>
            <a:r>
              <a:rPr lang="en-US" sz="1700" b="1" dirty="0">
                <a:solidFill>
                  <a:schemeClr val="dk1"/>
                </a:solidFill>
                <a:latin typeface="Times New Roman"/>
                <a:ea typeface="Times New Roman"/>
                <a:cs typeface="Times New Roman"/>
                <a:sym typeface="Times New Roman"/>
              </a:rPr>
              <a:t>:</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дошла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уступа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либо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между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десневым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краем</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краем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образовался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зазор</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повлечет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собой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скопление</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нем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пищи</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постепенную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расцементировку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сдаче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является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втягивание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волокон</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ваты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из</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ватного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валика</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коронку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вместе</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цементом</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результате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волокну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как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фитилю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под</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коронку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попадает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слюна</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происходит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расцементировка</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16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p:nvPr/>
        </p:nvSpPr>
        <p:spPr>
          <a:xfrm>
            <a:off x="0" y="0"/>
            <a:ext cx="8933400" cy="6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600" b="1" dirty="0" err="1">
                <a:solidFill>
                  <a:schemeClr val="dk1"/>
                </a:solidFill>
                <a:latin typeface="Times New Roman"/>
                <a:ea typeface="Times New Roman"/>
                <a:cs typeface="Times New Roman"/>
                <a:sym typeface="Times New Roman"/>
              </a:rPr>
              <a:t>Ошибки</a:t>
            </a:r>
            <a:r>
              <a:rPr lang="en-US" sz="1600" b="1" dirty="0">
                <a:solidFill>
                  <a:schemeClr val="dk1"/>
                </a:solidFill>
                <a:latin typeface="Times New Roman"/>
                <a:ea typeface="Times New Roman"/>
                <a:cs typeface="Times New Roman"/>
                <a:sym typeface="Times New Roman"/>
              </a:rPr>
              <a:t> и </a:t>
            </a:r>
            <a:r>
              <a:rPr lang="en-US" sz="1600" b="1" dirty="0" err="1">
                <a:solidFill>
                  <a:schemeClr val="dk1"/>
                </a:solidFill>
                <a:latin typeface="Times New Roman"/>
                <a:ea typeface="Times New Roman"/>
                <a:cs typeface="Times New Roman"/>
                <a:sym typeface="Times New Roman"/>
              </a:rPr>
              <a:t>осложнения</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при</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применении</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фарфоровых</a:t>
            </a:r>
            <a:r>
              <a:rPr lang="en-US" sz="1600" b="1" dirty="0">
                <a:solidFill>
                  <a:schemeClr val="dk1"/>
                </a:solidFill>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коронок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Фарфоровые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имеют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ряд</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преимуществ</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перед</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пластмассовыми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изменяют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цвет</a:t>
            </a:r>
            <a:r>
              <a:rPr lang="en-US" sz="1600" dirty="0">
                <a:solidFill>
                  <a:schemeClr val="dk1"/>
                </a:solidFill>
                <a:latin typeface="Times New Roman"/>
                <a:ea typeface="Times New Roman"/>
                <a:cs typeface="Times New Roman"/>
                <a:sym typeface="Times New Roman"/>
              </a:rPr>
              <a:t> с </a:t>
            </a:r>
            <a:r>
              <a:rPr lang="en-US" sz="1600" dirty="0" err="1">
                <a:solidFill>
                  <a:schemeClr val="dk1"/>
                </a:solidFill>
                <a:latin typeface="Times New Roman"/>
                <a:ea typeface="Times New Roman"/>
                <a:cs typeface="Times New Roman"/>
                <a:sym typeface="Times New Roman"/>
              </a:rPr>
              <a:t>течением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времени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стираются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вызывают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воспаление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десны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набухают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влажной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среде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полости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рта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Фарфор</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обладает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химической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стойкостью</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слабой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теплопроводностью</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имеет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высокие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эстетические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достоинства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Возможен</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точный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подбор</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цвета</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Однако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фарфоровые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должны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применяться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показаниям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строгим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соблюдением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всех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правил</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клинико-лабораторных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этапов</a:t>
            </a:r>
            <a:r>
              <a:rPr lang="en-US" sz="1600" dirty="0">
                <a:solidFill>
                  <a:schemeClr val="dk1"/>
                </a:solidFill>
                <a:latin typeface="Times New Roman"/>
                <a:ea typeface="Times New Roman"/>
                <a:cs typeface="Times New Roman"/>
                <a:sym typeface="Times New Roman"/>
              </a:rPr>
              <a:t>. В </a:t>
            </a:r>
            <a:r>
              <a:rPr lang="en-US" sz="1600" dirty="0" err="1">
                <a:solidFill>
                  <a:schemeClr val="dk1"/>
                </a:solidFill>
                <a:latin typeface="Times New Roman"/>
                <a:ea typeface="Times New Roman"/>
                <a:cs typeface="Times New Roman"/>
                <a:sym typeface="Times New Roman"/>
              </a:rPr>
              <a:t>противном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случае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возникают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различные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осложнения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термический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ожог</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пульпы</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асептическое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воспаление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изменение</a:t>
            </a:r>
            <a:r>
              <a:rPr lang="en-US" sz="1600" dirty="0">
                <a:solidFill>
                  <a:schemeClr val="dk1"/>
                </a:solidFill>
                <a:latin typeface="Times New Roman"/>
                <a:ea typeface="Times New Roman"/>
                <a:cs typeface="Times New Roman"/>
                <a:sym typeface="Times New Roman"/>
              </a:rPr>
              <a:t> в </a:t>
            </a:r>
            <a:r>
              <a:rPr lang="en-US" sz="1600" dirty="0" err="1">
                <a:solidFill>
                  <a:schemeClr val="dk1"/>
                </a:solidFill>
                <a:latin typeface="Times New Roman"/>
                <a:ea typeface="Times New Roman"/>
                <a:cs typeface="Times New Roman"/>
                <a:sym typeface="Times New Roman"/>
              </a:rPr>
              <a:t>верхушечном</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периодонте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поломка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фарфоровой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искажение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цвета</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err="1">
                <a:solidFill>
                  <a:schemeClr val="dk1"/>
                </a:solidFill>
                <a:latin typeface="Times New Roman"/>
                <a:ea typeface="Times New Roman"/>
                <a:cs typeface="Times New Roman"/>
                <a:sym typeface="Times New Roman"/>
              </a:rPr>
              <a:t>Противопоказания</a:t>
            </a:r>
            <a:r>
              <a:rPr lang="en-US" sz="1600" dirty="0">
                <a:solidFill>
                  <a:schemeClr val="dk1"/>
                </a:solidFill>
                <a:latin typeface="Times New Roman"/>
                <a:ea typeface="Times New Roman"/>
                <a:cs typeface="Times New Roman"/>
                <a:sym typeface="Times New Roman"/>
              </a:rPr>
              <a:t> к </a:t>
            </a:r>
            <a:r>
              <a:rPr lang="en-US" sz="1600" dirty="0" err="1">
                <a:solidFill>
                  <a:schemeClr val="dk1"/>
                </a:solidFill>
                <a:latin typeface="Times New Roman"/>
                <a:ea typeface="Times New Roman"/>
                <a:cs typeface="Times New Roman"/>
                <a:sym typeface="Times New Roman"/>
              </a:rPr>
              <a:t>изготовлению</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коронки</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a:solidFill>
                  <a:schemeClr val="dk1"/>
                </a:solidFill>
                <a:latin typeface="Times New Roman"/>
                <a:ea typeface="Times New Roman"/>
                <a:cs typeface="Times New Roman"/>
                <a:sym typeface="Times New Roman"/>
              </a:rPr>
              <a:t>1)</a:t>
            </a:r>
            <a:r>
              <a:rPr lang="en-US" sz="1600" dirty="0" err="1">
                <a:solidFill>
                  <a:schemeClr val="dk1"/>
                </a:solidFill>
                <a:latin typeface="Times New Roman"/>
                <a:ea typeface="Times New Roman"/>
                <a:cs typeface="Times New Roman"/>
                <a:sym typeface="Times New Roman"/>
              </a:rPr>
              <a:t>зубы</a:t>
            </a:r>
            <a:r>
              <a:rPr lang="en-US" sz="1600" dirty="0">
                <a:solidFill>
                  <a:schemeClr val="dk1"/>
                </a:solidFill>
                <a:latin typeface="Times New Roman"/>
                <a:ea typeface="Times New Roman"/>
                <a:cs typeface="Times New Roman"/>
                <a:sym typeface="Times New Roman"/>
              </a:rPr>
              <a:t> с </a:t>
            </a:r>
            <a:r>
              <a:rPr lang="en-US" sz="1600" dirty="0" err="1">
                <a:solidFill>
                  <a:schemeClr val="dk1"/>
                </a:solidFill>
                <a:latin typeface="Times New Roman"/>
                <a:ea typeface="Times New Roman"/>
                <a:cs typeface="Times New Roman"/>
                <a:sym typeface="Times New Roman"/>
              </a:rPr>
              <a:t>живой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пульпой</a:t>
            </a:r>
            <a:r>
              <a:rPr lang="en-US" sz="1600" dirty="0">
                <a:solidFill>
                  <a:schemeClr val="dk1"/>
                </a:solidFill>
                <a:latin typeface="Times New Roman"/>
                <a:ea typeface="Times New Roman"/>
                <a:cs typeface="Times New Roman"/>
                <a:sym typeface="Times New Roman"/>
              </a:rPr>
              <a:t> у </a:t>
            </a:r>
            <a:r>
              <a:rPr lang="en-US" sz="1600" dirty="0" err="1">
                <a:solidFill>
                  <a:schemeClr val="dk1"/>
                </a:solidFill>
                <a:latin typeface="Times New Roman"/>
                <a:ea typeface="Times New Roman"/>
                <a:cs typeface="Times New Roman"/>
                <a:sym typeface="Times New Roman"/>
              </a:rPr>
              <a:t>лиц</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до</a:t>
            </a:r>
            <a:r>
              <a:rPr lang="en-US" sz="1600" dirty="0">
                <a:solidFill>
                  <a:schemeClr val="dk1"/>
                </a:solidFill>
                <a:latin typeface="Times New Roman"/>
                <a:ea typeface="Times New Roman"/>
                <a:cs typeface="Times New Roman"/>
                <a:sym typeface="Times New Roman"/>
              </a:rPr>
              <a:t> 16 </a:t>
            </a:r>
            <a:r>
              <a:rPr lang="en-US" sz="1600" dirty="0" err="1">
                <a:solidFill>
                  <a:schemeClr val="dk1"/>
                </a:solidFill>
                <a:latin typeface="Times New Roman"/>
                <a:ea typeface="Times New Roman"/>
                <a:cs typeface="Times New Roman"/>
                <a:sym typeface="Times New Roman"/>
              </a:rPr>
              <a:t>лет</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a:solidFill>
                  <a:schemeClr val="dk1"/>
                </a:solidFill>
                <a:latin typeface="Times New Roman"/>
                <a:ea typeface="Times New Roman"/>
                <a:cs typeface="Times New Roman"/>
                <a:sym typeface="Times New Roman"/>
              </a:rPr>
              <a:t>2)</a:t>
            </a:r>
            <a:r>
              <a:rPr lang="en-US" sz="1600" dirty="0" err="1">
                <a:solidFill>
                  <a:schemeClr val="dk1"/>
                </a:solidFill>
                <a:latin typeface="Times New Roman"/>
                <a:ea typeface="Times New Roman"/>
                <a:cs typeface="Times New Roman"/>
                <a:sym typeface="Times New Roman"/>
              </a:rPr>
              <a:t>глубокий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прикус</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глубокое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перекрытие</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a:solidFill>
                  <a:schemeClr val="dk1"/>
                </a:solidFill>
                <a:latin typeface="Times New Roman"/>
                <a:ea typeface="Times New Roman"/>
                <a:cs typeface="Times New Roman"/>
                <a:sym typeface="Times New Roman"/>
              </a:rPr>
              <a:t>3)</a:t>
            </a:r>
            <a:r>
              <a:rPr lang="en-US" sz="1600" dirty="0" err="1">
                <a:solidFill>
                  <a:schemeClr val="dk1"/>
                </a:solidFill>
                <a:latin typeface="Times New Roman"/>
                <a:ea typeface="Times New Roman"/>
                <a:cs typeface="Times New Roman"/>
                <a:sym typeface="Times New Roman"/>
              </a:rPr>
              <a:t>патологическая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стираемость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зубов</a:t>
            </a:r>
            <a:r>
              <a:rPr lang="en-US" sz="1600" dirty="0">
                <a:solidFill>
                  <a:schemeClr val="dk1"/>
                </a:solidFill>
                <a:latin typeface="Times New Roman"/>
                <a:ea typeface="Times New Roman"/>
                <a:cs typeface="Times New Roman"/>
                <a:sym typeface="Times New Roman"/>
              </a:rPr>
              <a:t> с </a:t>
            </a:r>
            <a:r>
              <a:rPr lang="en-US" sz="1600" dirty="0" err="1">
                <a:solidFill>
                  <a:schemeClr val="dk1"/>
                </a:solidFill>
                <a:latin typeface="Times New Roman"/>
                <a:ea typeface="Times New Roman"/>
                <a:cs typeface="Times New Roman"/>
                <a:sym typeface="Times New Roman"/>
              </a:rPr>
              <a:t>тенденцией</a:t>
            </a:r>
            <a:r>
              <a:rPr lang="en-US" sz="1600" dirty="0">
                <a:solidFill>
                  <a:schemeClr val="dk1"/>
                </a:solidFill>
                <a:latin typeface="Times New Roman"/>
                <a:ea typeface="Times New Roman"/>
                <a:cs typeface="Times New Roman"/>
                <a:sym typeface="Times New Roman"/>
              </a:rPr>
              <a:t> к </a:t>
            </a:r>
            <a:r>
              <a:rPr lang="en-US" sz="1600" dirty="0" err="1">
                <a:solidFill>
                  <a:schemeClr val="dk1"/>
                </a:solidFill>
                <a:latin typeface="Times New Roman"/>
                <a:ea typeface="Times New Roman"/>
                <a:cs typeface="Times New Roman"/>
                <a:sym typeface="Times New Roman"/>
              </a:rPr>
              <a:t>снижению</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прикуса</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600" dirty="0">
                <a:solidFill>
                  <a:schemeClr val="dk1"/>
                </a:solidFill>
                <a:latin typeface="Times New Roman"/>
                <a:ea typeface="Times New Roman"/>
                <a:cs typeface="Times New Roman"/>
                <a:sym typeface="Times New Roman"/>
              </a:rPr>
              <a:t>4)</a:t>
            </a:r>
            <a:r>
              <a:rPr lang="en-US" sz="1600" dirty="0" err="1">
                <a:solidFill>
                  <a:schemeClr val="dk1"/>
                </a:solidFill>
                <a:latin typeface="Times New Roman"/>
                <a:ea typeface="Times New Roman"/>
                <a:cs typeface="Times New Roman"/>
                <a:sym typeface="Times New Roman"/>
              </a:rPr>
              <a:t>болезни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пародонта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сопровождающиеся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значительной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подвижностью</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зубов</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600" dirty="0">
                <a:solidFill>
                  <a:schemeClr val="dk1"/>
                </a:solidFill>
                <a:latin typeface="Times New Roman"/>
                <a:ea typeface="Times New Roman"/>
                <a:cs typeface="Times New Roman"/>
                <a:sym typeface="Times New Roman"/>
              </a:rPr>
              <a:t>В </a:t>
            </a:r>
            <a:r>
              <a:rPr lang="en-US" sz="1600" dirty="0" err="1">
                <a:solidFill>
                  <a:schemeClr val="dk1"/>
                </a:solidFill>
                <a:latin typeface="Times New Roman"/>
                <a:ea typeface="Times New Roman"/>
                <a:cs typeface="Times New Roman"/>
                <a:sym typeface="Times New Roman"/>
              </a:rPr>
              <a:t>процессе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препарирования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зубов</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изготовления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фарфоровых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коронок</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любая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даже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самая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незначительная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неточность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может</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явиться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причиной</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дальнейших</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осложнений</a:t>
            </a:r>
            <a:r>
              <a:rPr lang="en-US" sz="1600" dirty="0">
                <a:solidFill>
                  <a:schemeClr val="dk1"/>
                </a:solidFill>
                <a:latin typeface="Times New Roman"/>
                <a:ea typeface="Times New Roman"/>
                <a:cs typeface="Times New Roman"/>
                <a:sym typeface="Times New Roman"/>
              </a:rPr>
              <a:t> и </a:t>
            </a:r>
            <a:r>
              <a:rPr lang="en-US" sz="1600" dirty="0" err="1">
                <a:solidFill>
                  <a:schemeClr val="dk1"/>
                </a:solidFill>
                <a:latin typeface="Times New Roman"/>
                <a:ea typeface="Times New Roman"/>
                <a:cs typeface="Times New Roman"/>
                <a:sym typeface="Times New Roman"/>
              </a:rPr>
              <a:t>вызвать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необходимость</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повторного</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изготовления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протеза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Наиболее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распространенные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ошибки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встречаются</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на</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этапе</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препаровки</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зуба</a:t>
            </a:r>
            <a:r>
              <a:rPr lang="en-US" sz="1600" dirty="0">
                <a:solidFill>
                  <a:schemeClr val="dk1"/>
                </a:solidFill>
                <a:latin typeface="Times New Roman"/>
                <a:ea typeface="Times New Roman"/>
                <a:cs typeface="Times New Roman"/>
                <a:sym typeface="Times New Roman"/>
              </a:rPr>
              <a:t>.</a:t>
            </a:r>
            <a:endParaRPr sz="1600" dirty="0">
              <a:solidFill>
                <a:schemeClr val="dk1"/>
              </a:solidFill>
              <a:latin typeface="Times New Roman"/>
              <a:ea typeface="Times New Roman"/>
              <a:cs typeface="Times New Roman"/>
              <a:sym typeface="Times New Roman"/>
            </a:endParaRPr>
          </a:p>
        </p:txBody>
      </p:sp>
      <p:pic>
        <p:nvPicPr>
          <p:cNvPr id="211" name="Google Shape;211;p30"/>
          <p:cNvPicPr preferRelativeResize="0"/>
          <p:nvPr/>
        </p:nvPicPr>
        <p:blipFill>
          <a:blip r:embed="rId3">
            <a:alphaModFix/>
          </a:blip>
          <a:stretch>
            <a:fillRect/>
          </a:stretch>
        </p:blipFill>
        <p:spPr>
          <a:xfrm>
            <a:off x="5228950" y="2600325"/>
            <a:ext cx="2762250" cy="1657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p:nvPr/>
        </p:nvSpPr>
        <p:spPr>
          <a:xfrm>
            <a:off x="0" y="0"/>
            <a:ext cx="8922900" cy="637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800" dirty="0" err="1">
                <a:solidFill>
                  <a:schemeClr val="dk1"/>
                </a:solidFill>
                <a:latin typeface="Times New Roman"/>
                <a:ea typeface="Times New Roman"/>
                <a:cs typeface="Times New Roman"/>
                <a:sym typeface="Times New Roman"/>
              </a:rPr>
              <a:t>При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изготовлении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фарфоровой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коронки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производят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сошлифовку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твердых</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тканей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на</a:t>
            </a:r>
            <a:r>
              <a:rPr lang="en-US" sz="1800" dirty="0">
                <a:solidFill>
                  <a:schemeClr val="dk1"/>
                </a:solidFill>
                <a:latin typeface="Times New Roman"/>
                <a:ea typeface="Times New Roman"/>
                <a:cs typeface="Times New Roman"/>
                <a:sym typeface="Times New Roman"/>
              </a:rPr>
              <a:t> 1—1,5 </a:t>
            </a:r>
            <a:r>
              <a:rPr lang="en-US" sz="1800" dirty="0" err="1">
                <a:solidFill>
                  <a:schemeClr val="dk1"/>
                </a:solidFill>
                <a:latin typeface="Times New Roman"/>
                <a:ea typeface="Times New Roman"/>
                <a:cs typeface="Times New Roman"/>
                <a:sym typeface="Times New Roman"/>
              </a:rPr>
              <a:t>мм</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так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как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фарфоровая</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коронка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гораздо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толще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металлической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Особенность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препаровки</a:t>
            </a:r>
            <a:r>
              <a:rPr lang="en-US" sz="1800" dirty="0">
                <a:solidFill>
                  <a:schemeClr val="dk1"/>
                </a:solidFill>
                <a:latin typeface="Times New Roman"/>
                <a:ea typeface="Times New Roman"/>
                <a:cs typeface="Times New Roman"/>
                <a:sym typeface="Times New Roman"/>
              </a:rPr>
              <a:t> — </a:t>
            </a:r>
            <a:r>
              <a:rPr lang="en-US" sz="1800" dirty="0" err="1">
                <a:solidFill>
                  <a:schemeClr val="dk1"/>
                </a:solidFill>
                <a:latin typeface="Times New Roman"/>
                <a:ea typeface="Times New Roman"/>
                <a:cs typeface="Times New Roman"/>
                <a:sym typeface="Times New Roman"/>
              </a:rPr>
              <a:t>создание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циркулярного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уступа</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пришеечной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области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поддесневого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под</a:t>
            </a:r>
            <a:r>
              <a:rPr lang="en-US" sz="1800" dirty="0">
                <a:solidFill>
                  <a:schemeClr val="dk1"/>
                </a:solidFill>
                <a:latin typeface="Times New Roman"/>
                <a:ea typeface="Times New Roman"/>
                <a:cs typeface="Times New Roman"/>
                <a:sym typeface="Times New Roman"/>
              </a:rPr>
              <a:t> 90 </a:t>
            </a:r>
            <a:r>
              <a:rPr lang="en-US" sz="1800" dirty="0" err="1">
                <a:solidFill>
                  <a:schemeClr val="dk1"/>
                </a:solidFill>
                <a:latin typeface="Times New Roman"/>
                <a:ea typeface="Times New Roman"/>
                <a:cs typeface="Times New Roman"/>
                <a:sym typeface="Times New Roman"/>
              </a:rPr>
              <a:t>градусов</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процессе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создания</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уступа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возможно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травмирование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краевого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пародонта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создание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уступа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большей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или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меньшей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ширины</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следует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придавать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форму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слабо-усеченного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конуса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так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как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это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способствует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лучшей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механической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фиксации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коронки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получении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оттисков</a:t>
            </a:r>
            <a:r>
              <a:rPr lang="en-US" sz="1800" dirty="0">
                <a:solidFill>
                  <a:schemeClr val="dk1"/>
                </a:solidFill>
                <a:latin typeface="Times New Roman"/>
                <a:ea typeface="Times New Roman"/>
                <a:cs typeface="Times New Roman"/>
                <a:sym typeface="Times New Roman"/>
              </a:rPr>
              <a:t> с </a:t>
            </a:r>
            <a:r>
              <a:rPr lang="en-US" sz="1800" dirty="0" err="1">
                <a:solidFill>
                  <a:schemeClr val="dk1"/>
                </a:solidFill>
                <a:latin typeface="Times New Roman"/>
                <a:ea typeface="Times New Roman"/>
                <a:cs typeface="Times New Roman"/>
                <a:sym typeface="Times New Roman"/>
              </a:rPr>
              <a:t>отпрепарированных</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зубов</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следует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пользоваться</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материалами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не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дающими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усадки</a:t>
            </a:r>
            <a:r>
              <a:rPr lang="en-US" sz="1800" dirty="0">
                <a:solidFill>
                  <a:schemeClr val="dk1"/>
                </a:solidFill>
                <a:latin typeface="Times New Roman"/>
                <a:ea typeface="Times New Roman"/>
                <a:cs typeface="Times New Roman"/>
                <a:sym typeface="Times New Roman"/>
              </a:rPr>
              <a:t> и </a:t>
            </a:r>
            <a:r>
              <a:rPr lang="en-US" sz="1800" dirty="0" err="1">
                <a:solidFill>
                  <a:schemeClr val="dk1"/>
                </a:solidFill>
                <a:latin typeface="Times New Roman"/>
                <a:ea typeface="Times New Roman"/>
                <a:cs typeface="Times New Roman"/>
                <a:sym typeface="Times New Roman"/>
              </a:rPr>
              <a:t>точно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отображающими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шейку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зуба</a:t>
            </a:r>
            <a:r>
              <a:rPr lang="en-US" sz="1800" dirty="0">
                <a:solidFill>
                  <a:schemeClr val="dk1"/>
                </a:solidFill>
                <a:latin typeface="Times New Roman"/>
                <a:ea typeface="Times New Roman"/>
                <a:cs typeface="Times New Roman"/>
                <a:sym typeface="Times New Roman"/>
              </a:rPr>
              <a:t> и </a:t>
            </a:r>
            <a:r>
              <a:rPr lang="en-US" sz="1800" dirty="0" err="1">
                <a:solidFill>
                  <a:schemeClr val="dk1"/>
                </a:solidFill>
                <a:latin typeface="Times New Roman"/>
                <a:ea typeface="Times New Roman"/>
                <a:cs typeface="Times New Roman"/>
                <a:sym typeface="Times New Roman"/>
              </a:rPr>
              <a:t>уступ</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Для</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этого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изготавливают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двойной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оттиск</a:t>
            </a:r>
            <a:r>
              <a:rPr lang="en-US" sz="1800" dirty="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800" dirty="0" err="1">
                <a:solidFill>
                  <a:schemeClr val="dk1"/>
                </a:solidFill>
                <a:latin typeface="Times New Roman"/>
                <a:ea typeface="Times New Roman"/>
                <a:cs typeface="Times New Roman"/>
                <a:sym typeface="Times New Roman"/>
              </a:rPr>
              <a:t>Перед</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последним</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обжигом</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или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глазурованием</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врач</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делает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контрольную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припасовку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коронки</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полости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рта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производит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ее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последнюю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коррекцию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только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алмазными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инструментами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Малейшее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повышение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прикуса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приведет</a:t>
            </a:r>
            <a:r>
              <a:rPr lang="en-US" sz="1800" dirty="0">
                <a:solidFill>
                  <a:schemeClr val="dk1"/>
                </a:solidFill>
                <a:latin typeface="Times New Roman"/>
                <a:ea typeface="Times New Roman"/>
                <a:cs typeface="Times New Roman"/>
                <a:sym typeface="Times New Roman"/>
              </a:rPr>
              <a:t> в </a:t>
            </a:r>
            <a:r>
              <a:rPr lang="en-US" sz="1800" dirty="0" err="1">
                <a:solidFill>
                  <a:schemeClr val="dk1"/>
                </a:solidFill>
                <a:latin typeface="Times New Roman"/>
                <a:ea typeface="Times New Roman"/>
                <a:cs typeface="Times New Roman"/>
                <a:sym typeface="Times New Roman"/>
              </a:rPr>
              <a:t>дальнейшем</a:t>
            </a:r>
            <a:r>
              <a:rPr lang="en-US" sz="1800" dirty="0">
                <a:solidFill>
                  <a:schemeClr val="dk1"/>
                </a:solidFill>
                <a:latin typeface="Times New Roman"/>
                <a:ea typeface="Times New Roman"/>
                <a:cs typeface="Times New Roman"/>
                <a:sym typeface="Times New Roman"/>
              </a:rPr>
              <a:t> к </a:t>
            </a:r>
            <a:r>
              <a:rPr lang="en-US" sz="1800" dirty="0" err="1">
                <a:solidFill>
                  <a:schemeClr val="dk1"/>
                </a:solidFill>
                <a:latin typeface="Times New Roman"/>
                <a:ea typeface="Times New Roman"/>
                <a:cs typeface="Times New Roman"/>
                <a:sym typeface="Times New Roman"/>
              </a:rPr>
              <a:t>функциональной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перегрузке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повышенной</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стираемости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травмированию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периодонта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расшатыванию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зубов-антагонистов</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800" dirty="0">
                <a:solidFill>
                  <a:schemeClr val="dk1"/>
                </a:solidFill>
                <a:latin typeface="Times New Roman"/>
                <a:ea typeface="Times New Roman"/>
                <a:cs typeface="Times New Roman"/>
                <a:sym typeface="Times New Roman"/>
              </a:rPr>
              <a:t>В </a:t>
            </a:r>
            <a:r>
              <a:rPr lang="en-US" sz="1800" dirty="0" err="1">
                <a:solidFill>
                  <a:schemeClr val="dk1"/>
                </a:solidFill>
                <a:latin typeface="Times New Roman"/>
                <a:ea typeface="Times New Roman"/>
                <a:cs typeface="Times New Roman"/>
                <a:sym typeface="Times New Roman"/>
              </a:rPr>
              <a:t>процессе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глазурования</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следует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соблюдать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предельную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чистоту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так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как</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загрязнение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коронки</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приводит</a:t>
            </a:r>
            <a:r>
              <a:rPr lang="en-US" sz="1800" dirty="0">
                <a:solidFill>
                  <a:schemeClr val="dk1"/>
                </a:solidFill>
                <a:latin typeface="Times New Roman"/>
                <a:ea typeface="Times New Roman"/>
                <a:cs typeface="Times New Roman"/>
                <a:sym typeface="Times New Roman"/>
              </a:rPr>
              <a:t> к </a:t>
            </a:r>
            <a:r>
              <a:rPr lang="en-US" sz="1800" dirty="0" err="1">
                <a:solidFill>
                  <a:schemeClr val="dk1"/>
                </a:solidFill>
                <a:latin typeface="Times New Roman"/>
                <a:ea typeface="Times New Roman"/>
                <a:cs typeface="Times New Roman"/>
                <a:sym typeface="Times New Roman"/>
              </a:rPr>
              <a:t>изменению</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ее</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цвета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Фиксировать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коронку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следует</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предварительно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хорошо</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обезжирив</a:t>
            </a:r>
            <a:r>
              <a:rPr lang="en-US" sz="1800" dirty="0">
                <a:solidFill>
                  <a:schemeClr val="dk1"/>
                </a:solidFill>
                <a:latin typeface="Times New Roman"/>
                <a:ea typeface="Times New Roman"/>
                <a:cs typeface="Times New Roman"/>
                <a:sym typeface="Times New Roman"/>
              </a:rPr>
              <a:t> и </a:t>
            </a:r>
            <a:r>
              <a:rPr lang="en-US" sz="1800" dirty="0" err="1">
                <a:solidFill>
                  <a:schemeClr val="dk1"/>
                </a:solidFill>
                <a:latin typeface="Times New Roman"/>
                <a:ea typeface="Times New Roman"/>
                <a:cs typeface="Times New Roman"/>
                <a:sym typeface="Times New Roman"/>
              </a:rPr>
              <a:t>высушив</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поверхность</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зуба</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p:nvPr/>
        </p:nvSpPr>
        <p:spPr>
          <a:xfrm>
            <a:off x="179100" y="0"/>
            <a:ext cx="8964900" cy="744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dirty="0">
                <a:solidFill>
                  <a:srgbClr val="333333"/>
                </a:solidFill>
                <a:highlight>
                  <a:srgbClr val="FFFFFF"/>
                </a:highlight>
                <a:latin typeface="Times New Roman"/>
                <a:ea typeface="Times New Roman"/>
                <a:cs typeface="Times New Roman"/>
                <a:sym typeface="Times New Roman"/>
              </a:rPr>
              <a:t> </a:t>
            </a:r>
            <a:r>
              <a:rPr lang="en-US" sz="1600" b="1" dirty="0" err="1">
                <a:solidFill>
                  <a:schemeClr val="dk1"/>
                </a:solidFill>
                <a:latin typeface="Times New Roman"/>
                <a:ea typeface="Times New Roman"/>
                <a:cs typeface="Times New Roman"/>
                <a:sym typeface="Times New Roman"/>
              </a:rPr>
              <a:t>О</a:t>
            </a:r>
            <a:r>
              <a:rPr lang="en-US" sz="1800" b="1" dirty="0" err="1">
                <a:solidFill>
                  <a:schemeClr val="dk1"/>
                </a:solidFill>
                <a:latin typeface="Times New Roman"/>
                <a:ea typeface="Times New Roman"/>
                <a:cs typeface="Times New Roman"/>
                <a:sym typeface="Times New Roman"/>
              </a:rPr>
              <a:t>шибки</a:t>
            </a:r>
            <a:r>
              <a:rPr lang="en-US" sz="1800" b="1" dirty="0">
                <a:solidFill>
                  <a:schemeClr val="dk1"/>
                </a:solidFill>
                <a:latin typeface="Times New Roman"/>
                <a:ea typeface="Times New Roman"/>
                <a:cs typeface="Times New Roman"/>
                <a:sym typeface="Times New Roman"/>
              </a:rPr>
              <a:t> и </a:t>
            </a:r>
            <a:r>
              <a:rPr lang="en-US" sz="1800" b="1" dirty="0" err="1">
                <a:solidFill>
                  <a:schemeClr val="dk1"/>
                </a:solidFill>
                <a:latin typeface="Times New Roman"/>
                <a:ea typeface="Times New Roman"/>
                <a:cs typeface="Times New Roman"/>
                <a:sym typeface="Times New Roman"/>
              </a:rPr>
              <a:t>осложнения</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при</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изготовлении</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металлокерамичских</a:t>
            </a:r>
            <a:r>
              <a:rPr lang="en-US" sz="1800" b="1" dirty="0">
                <a:solidFill>
                  <a:schemeClr val="dk1"/>
                </a:solidFill>
                <a:latin typeface="Times New Roman"/>
                <a:ea typeface="Times New Roman"/>
                <a:cs typeface="Times New Roman"/>
                <a:sym typeface="Times New Roman"/>
              </a:rPr>
              <a:t> </a:t>
            </a:r>
            <a:r>
              <a:rPr lang="en-US" sz="1800" b="1" dirty="0" err="1">
                <a:solidFill>
                  <a:schemeClr val="dk1"/>
                </a:solidFill>
                <a:latin typeface="Times New Roman"/>
                <a:ea typeface="Times New Roman"/>
                <a:cs typeface="Times New Roman"/>
                <a:sym typeface="Times New Roman"/>
              </a:rPr>
              <a:t>протезов</a:t>
            </a:r>
            <a:r>
              <a:rPr lang="en-US"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500" dirty="0" err="1">
                <a:solidFill>
                  <a:srgbClr val="333333"/>
                </a:solidFill>
                <a:highlight>
                  <a:srgbClr val="FFFFFF"/>
                </a:highlight>
                <a:latin typeface="Times New Roman"/>
                <a:ea typeface="Times New Roman"/>
                <a:cs typeface="Times New Roman"/>
                <a:sym typeface="Times New Roman"/>
              </a:rPr>
              <a:t>Врачебные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ошибки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могут</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возникать</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на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любом</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этапе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изготовления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металлокерамических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протезов</a:t>
            </a:r>
            <a:r>
              <a:rPr lang="en-US" sz="1500" dirty="0">
                <a:solidFill>
                  <a:srgbClr val="333333"/>
                </a:solidFill>
                <a:highlight>
                  <a:srgbClr val="FFFFFF"/>
                </a:highlight>
                <a:latin typeface="Times New Roman"/>
                <a:ea typeface="Times New Roman"/>
                <a:cs typeface="Times New Roman"/>
                <a:sym typeface="Times New Roman"/>
              </a:rPr>
              <a:t>. В </a:t>
            </a:r>
            <a:r>
              <a:rPr lang="en-US" sz="1500" dirty="0" err="1">
                <a:solidFill>
                  <a:srgbClr val="333333"/>
                </a:solidFill>
                <a:highlight>
                  <a:srgbClr val="FFFFFF"/>
                </a:highlight>
                <a:latin typeface="Times New Roman"/>
                <a:ea typeface="Times New Roman"/>
                <a:cs typeface="Times New Roman"/>
                <a:sym typeface="Times New Roman"/>
              </a:rPr>
              <a:t>зависимости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от</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характера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последствий</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различают</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500" dirty="0">
                <a:solidFill>
                  <a:srgbClr val="333333"/>
                </a:solidFill>
                <a:highlight>
                  <a:srgbClr val="FFFFFF"/>
                </a:highlight>
                <a:latin typeface="Times New Roman"/>
                <a:ea typeface="Times New Roman"/>
                <a:cs typeface="Times New Roman"/>
                <a:sym typeface="Times New Roman"/>
              </a:rPr>
              <a:t>1.Ошибки, </a:t>
            </a:r>
            <a:r>
              <a:rPr lang="en-US" sz="1500" dirty="0" err="1">
                <a:solidFill>
                  <a:srgbClr val="333333"/>
                </a:solidFill>
                <a:highlight>
                  <a:srgbClr val="FFFFFF"/>
                </a:highlight>
                <a:latin typeface="Times New Roman"/>
                <a:ea typeface="Times New Roman"/>
                <a:cs typeface="Times New Roman"/>
                <a:sym typeface="Times New Roman"/>
              </a:rPr>
              <a:t>не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вызывающие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клинические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осложнений</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500" dirty="0">
                <a:solidFill>
                  <a:srgbClr val="333333"/>
                </a:solidFill>
                <a:highlight>
                  <a:srgbClr val="FFFFFF"/>
                </a:highlight>
                <a:latin typeface="Times New Roman"/>
                <a:ea typeface="Times New Roman"/>
                <a:cs typeface="Times New Roman"/>
                <a:sym typeface="Times New Roman"/>
              </a:rPr>
              <a:t>2.Ошибки, </a:t>
            </a:r>
            <a:r>
              <a:rPr lang="en-US" sz="1500" dirty="0" err="1">
                <a:solidFill>
                  <a:srgbClr val="333333"/>
                </a:solidFill>
                <a:highlight>
                  <a:srgbClr val="FFFFFF"/>
                </a:highlight>
                <a:latin typeface="Times New Roman"/>
                <a:ea typeface="Times New Roman"/>
                <a:cs typeface="Times New Roman"/>
                <a:sym typeface="Times New Roman"/>
              </a:rPr>
              <a:t>приводящие</a:t>
            </a:r>
            <a:r>
              <a:rPr lang="en-US" sz="1500" dirty="0">
                <a:solidFill>
                  <a:srgbClr val="333333"/>
                </a:solidFill>
                <a:highlight>
                  <a:srgbClr val="FFFFFF"/>
                </a:highlight>
                <a:latin typeface="Times New Roman"/>
                <a:ea typeface="Times New Roman"/>
                <a:cs typeface="Times New Roman"/>
                <a:sym typeface="Times New Roman"/>
              </a:rPr>
              <a:t> к </a:t>
            </a:r>
            <a:r>
              <a:rPr lang="en-US" sz="1500" dirty="0" err="1">
                <a:solidFill>
                  <a:srgbClr val="333333"/>
                </a:solidFill>
                <a:highlight>
                  <a:srgbClr val="FFFFFF"/>
                </a:highlight>
                <a:latin typeface="Times New Roman"/>
                <a:ea typeface="Times New Roman"/>
                <a:cs typeface="Times New Roman"/>
                <a:sym typeface="Times New Roman"/>
              </a:rPr>
              <a:t>обратимым</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клиническим</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осложнениям</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500" dirty="0">
                <a:solidFill>
                  <a:srgbClr val="333333"/>
                </a:solidFill>
                <a:highlight>
                  <a:srgbClr val="FFFFFF"/>
                </a:highlight>
                <a:latin typeface="Times New Roman"/>
                <a:ea typeface="Times New Roman"/>
                <a:cs typeface="Times New Roman"/>
                <a:sym typeface="Times New Roman"/>
              </a:rPr>
              <a:t>3.Ошибки, </a:t>
            </a:r>
            <a:r>
              <a:rPr lang="en-US" sz="1500" dirty="0" err="1">
                <a:solidFill>
                  <a:srgbClr val="333333"/>
                </a:solidFill>
                <a:highlight>
                  <a:srgbClr val="FFFFFF"/>
                </a:highlight>
                <a:latin typeface="Times New Roman"/>
                <a:ea typeface="Times New Roman"/>
                <a:cs typeface="Times New Roman"/>
                <a:sym typeface="Times New Roman"/>
              </a:rPr>
              <a:t>обусловливающие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необратимые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клинические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осложнения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потеря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опорного</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зуба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или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группы</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зубов</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как</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опорных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так</a:t>
            </a:r>
            <a:r>
              <a:rPr lang="en-US" sz="1500" dirty="0">
                <a:solidFill>
                  <a:srgbClr val="333333"/>
                </a:solidFill>
                <a:highlight>
                  <a:srgbClr val="FFFFFF"/>
                </a:highlight>
                <a:latin typeface="Times New Roman"/>
                <a:ea typeface="Times New Roman"/>
                <a:cs typeface="Times New Roman"/>
                <a:sym typeface="Times New Roman"/>
              </a:rPr>
              <a:t> и </a:t>
            </a:r>
            <a:r>
              <a:rPr lang="en-US" sz="1500" dirty="0" err="1">
                <a:solidFill>
                  <a:srgbClr val="333333"/>
                </a:solidFill>
                <a:highlight>
                  <a:srgbClr val="FFFFFF"/>
                </a:highlight>
                <a:latin typeface="Times New Roman"/>
                <a:ea typeface="Times New Roman"/>
                <a:cs typeface="Times New Roman"/>
                <a:sym typeface="Times New Roman"/>
              </a:rPr>
              <a:t>антагонирующих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поражение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пародонта</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На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этапе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составления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плана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лечения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на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основе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тщательного</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всестороннего</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обследования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больного</a:t>
            </a:r>
            <a:r>
              <a:rPr lang="en-US" sz="1500" dirty="0">
                <a:solidFill>
                  <a:srgbClr val="333333"/>
                </a:solidFill>
                <a:highlight>
                  <a:srgbClr val="FFFFFF"/>
                </a:highlight>
                <a:latin typeface="Times New Roman"/>
                <a:ea typeface="Times New Roman"/>
                <a:cs typeface="Times New Roman"/>
                <a:sym typeface="Times New Roman"/>
              </a:rPr>
              <a:t> и </a:t>
            </a:r>
            <a:r>
              <a:rPr lang="en-US" sz="1500" dirty="0" err="1">
                <a:solidFill>
                  <a:srgbClr val="333333"/>
                </a:solidFill>
                <a:highlight>
                  <a:srgbClr val="FFFFFF"/>
                </a:highlight>
                <a:latin typeface="Times New Roman"/>
                <a:ea typeface="Times New Roman"/>
                <a:cs typeface="Times New Roman"/>
                <a:sym typeface="Times New Roman"/>
              </a:rPr>
              <a:t>установлении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диагноза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возможны</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следующие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ошибки</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500" dirty="0">
                <a:solidFill>
                  <a:srgbClr val="333333"/>
                </a:solidFill>
                <a:highlight>
                  <a:srgbClr val="FFFFFF"/>
                </a:highlight>
                <a:latin typeface="Times New Roman"/>
                <a:ea typeface="Times New Roman"/>
                <a:cs typeface="Times New Roman"/>
                <a:sym typeface="Times New Roman"/>
              </a:rPr>
              <a:t>1.Неправильный </a:t>
            </a:r>
            <a:r>
              <a:rPr lang="en-US" sz="1500" dirty="0" err="1">
                <a:solidFill>
                  <a:srgbClr val="333333"/>
                </a:solidFill>
                <a:highlight>
                  <a:srgbClr val="FFFFFF"/>
                </a:highlight>
                <a:latin typeface="Times New Roman"/>
                <a:ea typeface="Times New Roman"/>
                <a:cs typeface="Times New Roman"/>
                <a:sym typeface="Times New Roman"/>
              </a:rPr>
              <a:t>выбор</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показаний</a:t>
            </a:r>
            <a:r>
              <a:rPr lang="en-US" sz="1500" dirty="0">
                <a:solidFill>
                  <a:srgbClr val="333333"/>
                </a:solidFill>
                <a:highlight>
                  <a:srgbClr val="FFFFFF"/>
                </a:highlight>
                <a:latin typeface="Times New Roman"/>
                <a:ea typeface="Times New Roman"/>
                <a:cs typeface="Times New Roman"/>
                <a:sym typeface="Times New Roman"/>
              </a:rPr>
              <a:t> к </a:t>
            </a:r>
            <a:r>
              <a:rPr lang="en-US" sz="1500" dirty="0" err="1">
                <a:solidFill>
                  <a:srgbClr val="333333"/>
                </a:solidFill>
                <a:highlight>
                  <a:srgbClr val="FFFFFF"/>
                </a:highlight>
                <a:latin typeface="Times New Roman"/>
                <a:ea typeface="Times New Roman"/>
                <a:cs typeface="Times New Roman"/>
                <a:sym typeface="Times New Roman"/>
              </a:rPr>
              <a:t>изготовлению</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металлокерамических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мостовидных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протезов</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500" dirty="0">
                <a:solidFill>
                  <a:srgbClr val="333333"/>
                </a:solidFill>
                <a:highlight>
                  <a:srgbClr val="FFFFFF"/>
                </a:highlight>
                <a:latin typeface="Times New Roman"/>
                <a:ea typeface="Times New Roman"/>
                <a:cs typeface="Times New Roman"/>
                <a:sym typeface="Times New Roman"/>
              </a:rPr>
              <a:t>2.Выбор </a:t>
            </a:r>
            <a:r>
              <a:rPr lang="en-US" sz="1500" dirty="0" err="1">
                <a:solidFill>
                  <a:srgbClr val="333333"/>
                </a:solidFill>
                <a:highlight>
                  <a:srgbClr val="FFFFFF"/>
                </a:highlight>
                <a:latin typeface="Times New Roman"/>
                <a:ea typeface="Times New Roman"/>
                <a:cs typeface="Times New Roman"/>
                <a:sym typeface="Times New Roman"/>
              </a:rPr>
              <a:t>неправильной</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конструкции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мостовидных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протезов</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457200" lvl="0" indent="-323850" algn="l" rtl="0">
              <a:lnSpc>
                <a:spcPct val="115000"/>
              </a:lnSpc>
              <a:spcBef>
                <a:spcPts val="1500"/>
              </a:spcBef>
              <a:spcAft>
                <a:spcPts val="0"/>
              </a:spcAft>
              <a:buClr>
                <a:srgbClr val="333333"/>
              </a:buClr>
              <a:buSzPts val="1500"/>
              <a:buFont typeface="Times New Roman"/>
              <a:buChar char="●"/>
            </a:pPr>
            <a:r>
              <a:rPr lang="en-US" sz="1500" dirty="0" err="1">
                <a:solidFill>
                  <a:srgbClr val="333333"/>
                </a:solidFill>
                <a:highlight>
                  <a:srgbClr val="FFFFFF"/>
                </a:highlight>
                <a:latin typeface="Times New Roman"/>
                <a:ea typeface="Times New Roman"/>
                <a:cs typeface="Times New Roman"/>
                <a:sym typeface="Times New Roman"/>
              </a:rPr>
              <a:t>Применение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металлокерамических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мостовидных</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протезов</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наличии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хронического</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верхушечного</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периодонтита</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является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грубой</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врачебной</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ошибкой</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которая</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может</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привести</a:t>
            </a:r>
            <a:r>
              <a:rPr lang="en-US" sz="1500" dirty="0">
                <a:solidFill>
                  <a:srgbClr val="333333"/>
                </a:solidFill>
                <a:highlight>
                  <a:srgbClr val="FFFFFF"/>
                </a:highlight>
                <a:latin typeface="Times New Roman"/>
                <a:ea typeface="Times New Roman"/>
                <a:cs typeface="Times New Roman"/>
                <a:sym typeface="Times New Roman"/>
              </a:rPr>
              <a:t> к </a:t>
            </a:r>
            <a:r>
              <a:rPr lang="en-US" sz="1500" dirty="0" err="1">
                <a:solidFill>
                  <a:srgbClr val="333333"/>
                </a:solidFill>
                <a:highlight>
                  <a:srgbClr val="FFFFFF"/>
                </a:highlight>
                <a:latin typeface="Times New Roman"/>
                <a:ea typeface="Times New Roman"/>
                <a:cs typeface="Times New Roman"/>
                <a:sym typeface="Times New Roman"/>
              </a:rPr>
              <a:t>обострению</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патологического</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процесса</a:t>
            </a:r>
            <a:r>
              <a:rPr lang="en-US" sz="1500" dirty="0">
                <a:solidFill>
                  <a:srgbClr val="333333"/>
                </a:solidFill>
                <a:highlight>
                  <a:srgbClr val="FFFFFF"/>
                </a:highlight>
                <a:latin typeface="Times New Roman"/>
                <a:ea typeface="Times New Roman"/>
                <a:cs typeface="Times New Roman"/>
                <a:sym typeface="Times New Roman"/>
              </a:rPr>
              <a:t>.</a:t>
            </a:r>
            <a:endParaRPr sz="1500" dirty="0">
              <a:solidFill>
                <a:srgbClr val="333333"/>
              </a:solidFill>
              <a:highlight>
                <a:srgbClr val="FFFFFF"/>
              </a:highlight>
              <a:latin typeface="Times New Roman"/>
              <a:ea typeface="Times New Roman"/>
              <a:cs typeface="Times New Roman"/>
              <a:sym typeface="Times New Roman"/>
            </a:endParaRPr>
          </a:p>
          <a:p>
            <a:pPr marL="457200" lvl="0" indent="-323850" algn="l" rtl="0">
              <a:lnSpc>
                <a:spcPct val="115000"/>
              </a:lnSpc>
              <a:spcBef>
                <a:spcPts val="0"/>
              </a:spcBef>
              <a:spcAft>
                <a:spcPts val="0"/>
              </a:spcAft>
              <a:buClr>
                <a:srgbClr val="333333"/>
              </a:buClr>
              <a:buSzPts val="1500"/>
              <a:buFont typeface="Times New Roman"/>
              <a:buChar char="●"/>
            </a:pPr>
            <a:r>
              <a:rPr lang="en-US" sz="1500" dirty="0" err="1">
                <a:solidFill>
                  <a:srgbClr val="333333"/>
                </a:solidFill>
                <a:highlight>
                  <a:srgbClr val="FFFFFF"/>
                </a:highlight>
                <a:latin typeface="Times New Roman"/>
                <a:ea typeface="Times New Roman"/>
                <a:cs typeface="Times New Roman"/>
                <a:sym typeface="Times New Roman"/>
              </a:rPr>
              <a:t>Протезирование</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людей</a:t>
            </a:r>
            <a:r>
              <a:rPr lang="en-US" sz="1500" dirty="0">
                <a:solidFill>
                  <a:srgbClr val="333333"/>
                </a:solidFill>
                <a:highlight>
                  <a:srgbClr val="FFFFFF"/>
                </a:highlight>
                <a:latin typeface="Times New Roman"/>
                <a:ea typeface="Times New Roman"/>
                <a:cs typeface="Times New Roman"/>
                <a:sym typeface="Times New Roman"/>
              </a:rPr>
              <a:t>, с </a:t>
            </a:r>
            <a:r>
              <a:rPr lang="en-US" sz="1500" dirty="0" err="1">
                <a:solidFill>
                  <a:srgbClr val="333333"/>
                </a:solidFill>
                <a:highlight>
                  <a:srgbClr val="FFFFFF"/>
                </a:highlight>
                <a:latin typeface="Times New Roman"/>
                <a:ea typeface="Times New Roman"/>
                <a:cs typeface="Times New Roman"/>
                <a:sym typeface="Times New Roman"/>
              </a:rPr>
              <a:t>бруксизмом</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или</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глубоким</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прикусом</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это</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может</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привести</a:t>
            </a:r>
            <a:r>
              <a:rPr lang="en-US" sz="1500" dirty="0">
                <a:solidFill>
                  <a:srgbClr val="333333"/>
                </a:solidFill>
                <a:highlight>
                  <a:srgbClr val="FFFFFF"/>
                </a:highlight>
                <a:latin typeface="Times New Roman"/>
                <a:ea typeface="Times New Roman"/>
                <a:cs typeface="Times New Roman"/>
                <a:sym typeface="Times New Roman"/>
              </a:rPr>
              <a:t> к </a:t>
            </a:r>
            <a:r>
              <a:rPr lang="en-US" sz="1500" dirty="0" err="1">
                <a:solidFill>
                  <a:srgbClr val="333333"/>
                </a:solidFill>
                <a:highlight>
                  <a:srgbClr val="FFFFFF"/>
                </a:highlight>
                <a:latin typeface="Times New Roman"/>
                <a:ea typeface="Times New Roman"/>
                <a:cs typeface="Times New Roman"/>
                <a:sym typeface="Times New Roman"/>
              </a:rPr>
              <a:t>сколу</a:t>
            </a:r>
            <a:r>
              <a:rPr lang="en-US" sz="1500" dirty="0">
                <a:solidFill>
                  <a:srgbClr val="333333"/>
                </a:solidFill>
                <a:highlight>
                  <a:srgbClr val="FFFFFF"/>
                </a:highlight>
                <a:latin typeface="Times New Roman"/>
                <a:ea typeface="Times New Roman"/>
                <a:cs typeface="Times New Roman"/>
                <a:sym typeface="Times New Roman"/>
              </a:rPr>
              <a:t> </a:t>
            </a:r>
            <a:r>
              <a:rPr lang="en-US" sz="1500" dirty="0" err="1">
                <a:solidFill>
                  <a:srgbClr val="333333"/>
                </a:solidFill>
                <a:highlight>
                  <a:srgbClr val="FFFFFF"/>
                </a:highlight>
                <a:latin typeface="Times New Roman"/>
                <a:ea typeface="Times New Roman"/>
                <a:cs typeface="Times New Roman"/>
                <a:sym typeface="Times New Roman"/>
              </a:rPr>
              <a:t>керамики</a:t>
            </a:r>
            <a:r>
              <a:rPr lang="en-US" sz="1500" dirty="0">
                <a:solidFill>
                  <a:srgbClr val="333333"/>
                </a:solidFill>
                <a:highlight>
                  <a:srgbClr val="FFFFFF"/>
                </a:highlight>
                <a:latin typeface="Times New Roman"/>
                <a:ea typeface="Times New Roman"/>
                <a:cs typeface="Times New Roman"/>
                <a:sym typeface="Times New Roman"/>
              </a:rPr>
              <a:t>;</a:t>
            </a:r>
            <a:endParaRPr sz="1300" dirty="0">
              <a:solidFill>
                <a:srgbClr val="333333"/>
              </a:solidFill>
              <a:highlight>
                <a:srgbClr val="FFFFFF"/>
              </a:highlight>
              <a:latin typeface="Times New Roman"/>
              <a:ea typeface="Times New Roman"/>
              <a:cs typeface="Times New Roman"/>
              <a:sym typeface="Times New Roman"/>
            </a:endParaRPr>
          </a:p>
          <a:p>
            <a:pPr marL="457200" lvl="0" indent="-330200" algn="l" rtl="0">
              <a:lnSpc>
                <a:spcPct val="115000"/>
              </a:lnSpc>
              <a:spcBef>
                <a:spcPts val="0"/>
              </a:spcBef>
              <a:spcAft>
                <a:spcPts val="0"/>
              </a:spcAft>
              <a:buClr>
                <a:srgbClr val="333333"/>
              </a:buClr>
              <a:buSzPts val="1600"/>
              <a:buFont typeface="Times New Roman"/>
              <a:buChar char="●"/>
            </a:pPr>
            <a:r>
              <a:rPr lang="en-US" sz="1600" dirty="0" err="1">
                <a:solidFill>
                  <a:srgbClr val="333333"/>
                </a:solidFill>
                <a:highlight>
                  <a:srgbClr val="FFFFFF"/>
                </a:highlight>
                <a:latin typeface="Times New Roman"/>
                <a:ea typeface="Times New Roman"/>
                <a:cs typeface="Times New Roman"/>
                <a:sym typeface="Times New Roman"/>
              </a:rPr>
              <a:t>Изготовление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металлокерамических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протезов</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больших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дефектах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зубных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рядов</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также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может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привести</a:t>
            </a:r>
            <a:r>
              <a:rPr lang="en-US" sz="1600" dirty="0">
                <a:solidFill>
                  <a:srgbClr val="333333"/>
                </a:solidFill>
                <a:highlight>
                  <a:srgbClr val="FFFFFF"/>
                </a:highlight>
                <a:latin typeface="Times New Roman"/>
                <a:ea typeface="Times New Roman"/>
                <a:cs typeface="Times New Roman"/>
                <a:sym typeface="Times New Roman"/>
              </a:rPr>
              <a:t> к </a:t>
            </a:r>
            <a:r>
              <a:rPr lang="en-US" sz="1600" dirty="0" err="1">
                <a:solidFill>
                  <a:srgbClr val="333333"/>
                </a:solidFill>
                <a:highlight>
                  <a:srgbClr val="FFFFFF"/>
                </a:highlight>
                <a:latin typeface="Times New Roman"/>
                <a:ea typeface="Times New Roman"/>
                <a:cs typeface="Times New Roman"/>
                <a:sym typeface="Times New Roman"/>
              </a:rPr>
              <a:t>отколу</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фарфора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металлического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каркаса</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600" dirty="0">
                <a:solidFill>
                  <a:srgbClr val="333333"/>
                </a:solidFill>
                <a:highlight>
                  <a:srgbClr val="FFFFFF"/>
                </a:highlight>
                <a:latin typeface="Times New Roman"/>
                <a:ea typeface="Times New Roman"/>
                <a:cs typeface="Times New Roman"/>
                <a:sym typeface="Times New Roman"/>
              </a:rPr>
              <a:t>3.Неправильное </a:t>
            </a:r>
            <a:r>
              <a:rPr lang="en-US" sz="1600" dirty="0" err="1">
                <a:solidFill>
                  <a:srgbClr val="333333"/>
                </a:solidFill>
                <a:highlight>
                  <a:srgbClr val="FFFFFF"/>
                </a:highlight>
                <a:latin typeface="Times New Roman"/>
                <a:ea typeface="Times New Roman"/>
                <a:cs typeface="Times New Roman"/>
                <a:sym typeface="Times New Roman"/>
              </a:rPr>
              <a:t>снятие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оттисков</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endParaRPr sz="1050" dirty="0">
              <a:solidFill>
                <a:srgbClr val="333333"/>
              </a:solidFill>
              <a:highlight>
                <a:srgbClr val="FFFFFF"/>
              </a:highlight>
            </a:endParaRPr>
          </a:p>
          <a:p>
            <a:pPr marL="0" lvl="0" indent="0" algn="l" rtl="0">
              <a:lnSpc>
                <a:spcPct val="115000"/>
              </a:lnSpc>
              <a:spcBef>
                <a:spcPts val="1500"/>
              </a:spcBef>
              <a:spcAft>
                <a:spcPts val="1500"/>
              </a:spcAft>
              <a:buNone/>
            </a:pPr>
            <a:endParaRPr sz="1050" dirty="0">
              <a:solidFill>
                <a:srgbClr val="333333"/>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592800" y="439475"/>
            <a:ext cx="8104800" cy="6208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Вопросы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качества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стоматологической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помощи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становятся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более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актуальными</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значимыми</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современных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условиях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для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которой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характерны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инновационные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технологии</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новаторские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подходы</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решении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существующих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задач</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сожалению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несмотря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достигнутые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успехи</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развитии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ортопедической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стоматологии</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совершенствование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клинических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методик</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технологических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процессов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процент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ошибок</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осложнений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остается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достаточно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высоким</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Многообразие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клинических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проявлений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заболеваний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требующих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ортопедического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стоматологического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лечения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недостаточная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разрешающая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способность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поликлинических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методов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обследования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отсутствие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единых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протоколов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лечения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определяющих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врачебную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тактику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затрудняют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работу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ортопеда-стоматолога</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обусловливают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возможность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допущения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ошибок</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возникновения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осложнений</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Зубные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техники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выполнении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лечебных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аппаратов</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протезов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всегда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точно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выполняют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инструкции</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соблюдают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технологический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процесс</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также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нередко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является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причиной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ошибок</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последующих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осложнений</a:t>
            </a:r>
            <a:r>
              <a:rPr lang="en-US" sz="1700" dirty="0">
                <a:solidFill>
                  <a:schemeClr val="dk1"/>
                </a:solidFill>
                <a:latin typeface="Times New Roman"/>
                <a:ea typeface="Times New Roman"/>
                <a:cs typeface="Times New Roman"/>
                <a:sym typeface="Times New Roman"/>
              </a:rPr>
              <a:t>. </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a:solidFill>
                  <a:schemeClr val="dk1"/>
                </a:solidFill>
                <a:latin typeface="Times New Roman"/>
                <a:ea typeface="Times New Roman"/>
                <a:cs typeface="Times New Roman"/>
                <a:sym typeface="Times New Roman"/>
              </a:rPr>
              <a:t>В </a:t>
            </a:r>
            <a:r>
              <a:rPr lang="en-US" sz="1700" dirty="0" err="1">
                <a:solidFill>
                  <a:schemeClr val="dk1"/>
                </a:solidFill>
                <a:latin typeface="Times New Roman"/>
                <a:ea typeface="Times New Roman"/>
                <a:cs typeface="Times New Roman"/>
                <a:sym typeface="Times New Roman"/>
              </a:rPr>
              <a:t>ортопедической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стоматологии</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основном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встречаются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диагностические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которые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влекут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собой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неправильный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выбор</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метода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лечения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тактики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ведения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больных</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нерациональное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зубное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протезирование</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19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p:nvPr/>
        </p:nvSpPr>
        <p:spPr>
          <a:xfrm>
            <a:off x="63200" y="0"/>
            <a:ext cx="8943600" cy="716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Второй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этап</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это</a:t>
            </a:r>
            <a:r>
              <a:rPr lang="en-US" sz="1600" dirty="0">
                <a:solidFill>
                  <a:srgbClr val="333333"/>
                </a:solidFill>
                <a:highlight>
                  <a:srgbClr val="FFFFFF"/>
                </a:highlight>
                <a:latin typeface="Times New Roman"/>
                <a:ea typeface="Times New Roman"/>
                <a:cs typeface="Times New Roman"/>
                <a:sym typeface="Times New Roman"/>
              </a:rPr>
              <a:t> </a:t>
            </a:r>
            <a:r>
              <a:rPr lang="en-US" sz="1600" b="1" dirty="0" err="1">
                <a:solidFill>
                  <a:srgbClr val="333333"/>
                </a:solidFill>
                <a:highlight>
                  <a:srgbClr val="FFFFFF"/>
                </a:highlight>
                <a:latin typeface="Times New Roman"/>
                <a:ea typeface="Times New Roman"/>
                <a:cs typeface="Times New Roman"/>
                <a:sym typeface="Times New Roman"/>
              </a:rPr>
              <a:t>препарирование</a:t>
            </a:r>
            <a:r>
              <a:rPr lang="en-US" sz="1600" b="1" dirty="0">
                <a:solidFill>
                  <a:srgbClr val="333333"/>
                </a:solidFill>
                <a:highlight>
                  <a:srgbClr val="FFFFFF"/>
                </a:highlight>
                <a:latin typeface="Times New Roman"/>
                <a:ea typeface="Times New Roman"/>
                <a:cs typeface="Times New Roman"/>
                <a:sym typeface="Times New Roman"/>
              </a:rPr>
              <a:t> </a:t>
            </a:r>
            <a:r>
              <a:rPr lang="en-US" sz="1600" b="1" dirty="0" err="1">
                <a:solidFill>
                  <a:srgbClr val="333333"/>
                </a:solidFill>
                <a:highlight>
                  <a:srgbClr val="FFFFFF"/>
                </a:highlight>
                <a:latin typeface="Times New Roman"/>
                <a:ea typeface="Times New Roman"/>
                <a:cs typeface="Times New Roman"/>
                <a:sym typeface="Times New Roman"/>
              </a:rPr>
              <a:t>твердых</a:t>
            </a:r>
            <a:r>
              <a:rPr lang="en-US" sz="1600" b="1" dirty="0">
                <a:solidFill>
                  <a:srgbClr val="333333"/>
                </a:solidFill>
                <a:highlight>
                  <a:srgbClr val="FFFFFF"/>
                </a:highlight>
                <a:latin typeface="Times New Roman"/>
                <a:ea typeface="Times New Roman"/>
                <a:cs typeface="Times New Roman"/>
                <a:sym typeface="Times New Roman"/>
              </a:rPr>
              <a:t> </a:t>
            </a:r>
            <a:r>
              <a:rPr lang="en-US" sz="1600" b="1" dirty="0" err="1">
                <a:solidFill>
                  <a:srgbClr val="333333"/>
                </a:solidFill>
                <a:highlight>
                  <a:srgbClr val="FFFFFF"/>
                </a:highlight>
                <a:latin typeface="Times New Roman"/>
                <a:ea typeface="Times New Roman"/>
                <a:cs typeface="Times New Roman"/>
                <a:sym typeface="Times New Roman"/>
              </a:rPr>
              <a:t>тканей</a:t>
            </a:r>
            <a:r>
              <a:rPr lang="en-US" sz="1600" b="1" dirty="0">
                <a:solidFill>
                  <a:srgbClr val="333333"/>
                </a:solidFill>
                <a:highlight>
                  <a:srgbClr val="FFFFFF"/>
                </a:highlight>
                <a:latin typeface="Times New Roman"/>
                <a:ea typeface="Times New Roman"/>
                <a:cs typeface="Times New Roman"/>
                <a:sym typeface="Times New Roman"/>
              </a:rPr>
              <a:t> </a:t>
            </a:r>
            <a:r>
              <a:rPr lang="en-US" sz="1600" b="1" dirty="0" err="1">
                <a:solidFill>
                  <a:srgbClr val="333333"/>
                </a:solidFill>
                <a:highlight>
                  <a:srgbClr val="FFFFFF"/>
                </a:highlight>
                <a:latin typeface="Times New Roman"/>
                <a:ea typeface="Times New Roman"/>
                <a:cs typeface="Times New Roman"/>
                <a:sym typeface="Times New Roman"/>
              </a:rPr>
              <a:t>зуба</a:t>
            </a:r>
            <a:r>
              <a:rPr lang="en-US" sz="1600" b="1" dirty="0">
                <a:solidFill>
                  <a:srgbClr val="333333"/>
                </a:solidFill>
                <a:highlight>
                  <a:srgbClr val="FFFFFF"/>
                </a:highlight>
                <a:latin typeface="Times New Roman"/>
                <a:ea typeface="Times New Roman"/>
                <a:cs typeface="Times New Roman"/>
                <a:sym typeface="Times New Roman"/>
              </a:rPr>
              <a:t>.</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Здесь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могут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возникнуть</a:t>
            </a:r>
            <a:r>
              <a:rPr lang="en-US" sz="1600" dirty="0">
                <a:solidFill>
                  <a:srgbClr val="333333"/>
                </a:solidFill>
                <a:highlight>
                  <a:srgbClr val="FFFFFF"/>
                </a:highlight>
                <a:latin typeface="Times New Roman"/>
                <a:ea typeface="Times New Roman"/>
                <a:cs typeface="Times New Roman"/>
                <a:sym typeface="Times New Roman"/>
              </a:rPr>
              <a:t> </a:t>
            </a:r>
            <a:r>
              <a:rPr lang="en-US" sz="1600" b="1" dirty="0" err="1">
                <a:solidFill>
                  <a:srgbClr val="333333"/>
                </a:solidFill>
                <a:highlight>
                  <a:srgbClr val="FFFFFF"/>
                </a:highlight>
                <a:latin typeface="Times New Roman"/>
                <a:ea typeface="Times New Roman"/>
                <a:cs typeface="Times New Roman"/>
                <a:sym typeface="Times New Roman"/>
              </a:rPr>
              <a:t>ошибки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такие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как</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endParaRPr sz="1600" dirty="0">
              <a:solidFill>
                <a:srgbClr val="333333"/>
              </a:solidFill>
              <a:highlight>
                <a:srgbClr val="FFFFFF"/>
              </a:highlight>
              <a:latin typeface="Times New Roman"/>
              <a:ea typeface="Times New Roman"/>
              <a:cs typeface="Times New Roman"/>
              <a:sym typeface="Times New Roman"/>
            </a:endParaRPr>
          </a:p>
          <a:p>
            <a:pPr marL="457200" lvl="0" indent="-330200" algn="l" rtl="0">
              <a:lnSpc>
                <a:spcPct val="115000"/>
              </a:lnSpc>
              <a:spcBef>
                <a:spcPts val="1500"/>
              </a:spcBef>
              <a:spcAft>
                <a:spcPts val="0"/>
              </a:spcAft>
              <a:buClr>
                <a:srgbClr val="333333"/>
              </a:buClr>
              <a:buSzPts val="1600"/>
              <a:buFont typeface="Times New Roman"/>
              <a:buChar char="●"/>
            </a:pPr>
            <a:r>
              <a:rPr lang="en-US" sz="1600" dirty="0" err="1">
                <a:solidFill>
                  <a:srgbClr val="333333"/>
                </a:solidFill>
                <a:highlight>
                  <a:srgbClr val="FFFFFF"/>
                </a:highlight>
                <a:latin typeface="Times New Roman"/>
                <a:ea typeface="Times New Roman"/>
                <a:cs typeface="Times New Roman"/>
                <a:sym typeface="Times New Roman"/>
              </a:rPr>
              <a:t>травма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или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ожог</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пульпы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препарировании</a:t>
            </a:r>
            <a:endParaRPr sz="1600" dirty="0">
              <a:solidFill>
                <a:srgbClr val="333333"/>
              </a:solidFill>
              <a:highlight>
                <a:srgbClr val="FFFFFF"/>
              </a:highlight>
              <a:latin typeface="Times New Roman"/>
              <a:ea typeface="Times New Roman"/>
              <a:cs typeface="Times New Roman"/>
              <a:sym typeface="Times New Roman"/>
            </a:endParaRPr>
          </a:p>
          <a:p>
            <a:pPr marL="457200" lvl="0" indent="-330200" algn="l" rtl="0">
              <a:lnSpc>
                <a:spcPct val="115000"/>
              </a:lnSpc>
              <a:spcBef>
                <a:spcPts val="0"/>
              </a:spcBef>
              <a:spcAft>
                <a:spcPts val="0"/>
              </a:spcAft>
              <a:buClr>
                <a:srgbClr val="333333"/>
              </a:buClr>
              <a:buSzPts val="1600"/>
              <a:buFont typeface="Times New Roman"/>
              <a:buChar char="●"/>
            </a:pPr>
            <a:r>
              <a:rPr lang="en-US" sz="1600" dirty="0" err="1">
                <a:solidFill>
                  <a:srgbClr val="333333"/>
                </a:solidFill>
                <a:highlight>
                  <a:srgbClr val="FFFFFF"/>
                </a:highlight>
                <a:latin typeface="Times New Roman"/>
                <a:ea typeface="Times New Roman"/>
                <a:cs typeface="Times New Roman"/>
                <a:sym typeface="Times New Roman"/>
              </a:rPr>
              <a:t>препарированием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зубов</a:t>
            </a:r>
            <a:r>
              <a:rPr lang="en-US" sz="1600" dirty="0">
                <a:solidFill>
                  <a:srgbClr val="333333"/>
                </a:solidFill>
                <a:highlight>
                  <a:srgbClr val="FFFFFF"/>
                </a:highlight>
                <a:latin typeface="Times New Roman"/>
                <a:ea typeface="Times New Roman"/>
                <a:cs typeface="Times New Roman"/>
                <a:sym typeface="Times New Roman"/>
              </a:rPr>
              <a:t> с </a:t>
            </a:r>
            <a:r>
              <a:rPr lang="en-US" sz="1600" dirty="0" err="1">
                <a:solidFill>
                  <a:srgbClr val="333333"/>
                </a:solidFill>
                <a:highlight>
                  <a:srgbClr val="FFFFFF"/>
                </a:highlight>
                <a:latin typeface="Times New Roman"/>
                <a:ea typeface="Times New Roman"/>
                <a:cs typeface="Times New Roman"/>
                <a:sym typeface="Times New Roman"/>
              </a:rPr>
              <a:t>кариозным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поражением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твердых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тканей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ранее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пломбированных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или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препарированных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зубов</a:t>
            </a:r>
            <a:r>
              <a:rPr lang="en-US" sz="1600" dirty="0">
                <a:solidFill>
                  <a:srgbClr val="333333"/>
                </a:solidFill>
                <a:highlight>
                  <a:srgbClr val="FFFFFF"/>
                </a:highlight>
                <a:latin typeface="Times New Roman"/>
                <a:ea typeface="Times New Roman"/>
                <a:cs typeface="Times New Roman"/>
                <a:sym typeface="Times New Roman"/>
              </a:rPr>
              <a:t> (в </a:t>
            </a:r>
            <a:r>
              <a:rPr lang="en-US" sz="1600" dirty="0" err="1">
                <a:solidFill>
                  <a:srgbClr val="333333"/>
                </a:solidFill>
                <a:highlight>
                  <a:srgbClr val="FFFFFF"/>
                </a:highlight>
                <a:latin typeface="Times New Roman"/>
                <a:ea typeface="Times New Roman"/>
                <a:cs typeface="Times New Roman"/>
                <a:sym typeface="Times New Roman"/>
              </a:rPr>
              <a:t>случаях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повторного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протезирования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Возможны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осложнения</a:t>
            </a:r>
            <a:r>
              <a:rPr lang="en-US" sz="1600" dirty="0">
                <a:solidFill>
                  <a:srgbClr val="333333"/>
                </a:solidFill>
                <a:highlight>
                  <a:srgbClr val="FFFFFF"/>
                </a:highlight>
                <a:latin typeface="Times New Roman"/>
                <a:ea typeface="Times New Roman"/>
                <a:cs typeface="Times New Roman"/>
                <a:sym typeface="Times New Roman"/>
              </a:rPr>
              <a:t> в </a:t>
            </a:r>
            <a:r>
              <a:rPr lang="en-US" sz="1600" dirty="0" err="1">
                <a:solidFill>
                  <a:srgbClr val="333333"/>
                </a:solidFill>
                <a:highlight>
                  <a:srgbClr val="FFFFFF"/>
                </a:highlight>
                <a:latin typeface="Times New Roman"/>
                <a:ea typeface="Times New Roman"/>
                <a:cs typeface="Times New Roman"/>
                <a:sym typeface="Times New Roman"/>
              </a:rPr>
              <a:t>виде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вторичного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кариеса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или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некроза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твердых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тканей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зубов</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под</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мостовидными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протезами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Вторичный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кариес</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может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возникнуть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неполном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удалении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распада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твердых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тканей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подверженных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кариесу</a:t>
            </a:r>
            <a:r>
              <a:rPr lang="en-US" sz="1600" dirty="0">
                <a:solidFill>
                  <a:srgbClr val="333333"/>
                </a:solidFill>
                <a:highlight>
                  <a:srgbClr val="FFFFFF"/>
                </a:highlight>
                <a:latin typeface="Times New Roman"/>
                <a:ea typeface="Times New Roman"/>
                <a:cs typeface="Times New Roman"/>
                <a:sym typeface="Times New Roman"/>
              </a:rPr>
              <a:t>, и в </a:t>
            </a:r>
            <a:r>
              <a:rPr lang="en-US" sz="1600" dirty="0" err="1">
                <a:solidFill>
                  <a:srgbClr val="333333"/>
                </a:solidFill>
                <a:highlight>
                  <a:srgbClr val="FFFFFF"/>
                </a:highlight>
                <a:latin typeface="Times New Roman"/>
                <a:ea typeface="Times New Roman"/>
                <a:cs typeface="Times New Roman"/>
                <a:sym typeface="Times New Roman"/>
              </a:rPr>
              <a:t>тех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случаях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когда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проводится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ревизия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качества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пломбы</a:t>
            </a:r>
            <a:endParaRPr sz="16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600" dirty="0" err="1">
                <a:solidFill>
                  <a:srgbClr val="333333"/>
                </a:solidFill>
                <a:highlight>
                  <a:srgbClr val="FFFFFF"/>
                </a:highlight>
                <a:latin typeface="Times New Roman"/>
                <a:ea typeface="Times New Roman"/>
                <a:cs typeface="Times New Roman"/>
                <a:sym typeface="Times New Roman"/>
              </a:rPr>
              <a:t>На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этом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этапе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также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возможны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ошибки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создании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формы</a:t>
            </a:r>
            <a:r>
              <a:rPr lang="en-US" sz="1600" dirty="0">
                <a:solidFill>
                  <a:srgbClr val="333333"/>
                </a:solidFill>
                <a:highlight>
                  <a:srgbClr val="FFFFFF"/>
                </a:highlight>
                <a:latin typeface="Times New Roman"/>
                <a:ea typeface="Times New Roman"/>
                <a:cs typeface="Times New Roman"/>
                <a:sym typeface="Times New Roman"/>
              </a:rPr>
              <a:t> и </a:t>
            </a:r>
            <a:r>
              <a:rPr lang="en-US" sz="1600" dirty="0" err="1">
                <a:solidFill>
                  <a:srgbClr val="333333"/>
                </a:solidFill>
                <a:highlight>
                  <a:srgbClr val="FFFFFF"/>
                </a:highlight>
                <a:latin typeface="Times New Roman"/>
                <a:ea typeface="Times New Roman"/>
                <a:cs typeface="Times New Roman"/>
                <a:sym typeface="Times New Roman"/>
              </a:rPr>
              <a:t>размеров</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культи</a:t>
            </a:r>
            <a:r>
              <a:rPr lang="en-US" sz="1600" dirty="0">
                <a:solidFill>
                  <a:srgbClr val="333333"/>
                </a:solidFill>
                <a:highlight>
                  <a:srgbClr val="FFFFFF"/>
                </a:highlight>
                <a:latin typeface="Times New Roman"/>
                <a:ea typeface="Times New Roman"/>
                <a:cs typeface="Times New Roman"/>
                <a:sym typeface="Times New Roman"/>
              </a:rPr>
              <a:t>, а </a:t>
            </a:r>
            <a:r>
              <a:rPr lang="en-US" sz="1600" dirty="0" err="1">
                <a:solidFill>
                  <a:srgbClr val="333333"/>
                </a:solidFill>
                <a:highlight>
                  <a:srgbClr val="FFFFFF"/>
                </a:highlight>
                <a:latin typeface="Times New Roman"/>
                <a:ea typeface="Times New Roman"/>
                <a:cs typeface="Times New Roman"/>
                <a:sym typeface="Times New Roman"/>
              </a:rPr>
              <a:t>именно</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457200" lvl="0" indent="-330200" algn="l" rtl="0">
              <a:lnSpc>
                <a:spcPct val="115000"/>
              </a:lnSpc>
              <a:spcBef>
                <a:spcPts val="1500"/>
              </a:spcBef>
              <a:spcAft>
                <a:spcPts val="0"/>
              </a:spcAft>
              <a:buClr>
                <a:srgbClr val="333333"/>
              </a:buClr>
              <a:buSzPts val="1600"/>
              <a:buFont typeface="Times New Roman"/>
              <a:buChar char="●"/>
            </a:pPr>
            <a:r>
              <a:rPr lang="en-US" sz="1600" dirty="0" err="1">
                <a:solidFill>
                  <a:srgbClr val="333333"/>
                </a:solidFill>
                <a:highlight>
                  <a:srgbClr val="FFFFFF"/>
                </a:highlight>
                <a:latin typeface="Times New Roman"/>
                <a:ea typeface="Times New Roman"/>
                <a:cs typeface="Times New Roman"/>
                <a:sym typeface="Times New Roman"/>
              </a:rPr>
              <a:t>снятие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большого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количества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твердых</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тканей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или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же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наоборот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снято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недостаточно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тканей</a:t>
            </a:r>
            <a:r>
              <a:rPr lang="en-US" sz="1600" dirty="0">
                <a:solidFill>
                  <a:srgbClr val="333333"/>
                </a:solidFill>
                <a:highlight>
                  <a:srgbClr val="FFFFFF"/>
                </a:highlight>
                <a:latin typeface="Times New Roman"/>
                <a:ea typeface="Times New Roman"/>
                <a:cs typeface="Times New Roman"/>
                <a:sym typeface="Times New Roman"/>
              </a:rPr>
              <a:t> - </a:t>
            </a:r>
            <a:r>
              <a:rPr lang="en-US" sz="1600" dirty="0" err="1">
                <a:solidFill>
                  <a:srgbClr val="333333"/>
                </a:solidFill>
                <a:highlight>
                  <a:srgbClr val="FFFFFF"/>
                </a:highlight>
                <a:latin typeface="Times New Roman"/>
                <a:ea typeface="Times New Roman"/>
                <a:cs typeface="Times New Roman"/>
                <a:sym typeface="Times New Roman"/>
              </a:rPr>
              <a:t>коронка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будет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либо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слишком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тонкой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либо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будет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выступать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границы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зубного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ряда</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457200" lvl="0" indent="-330200" algn="l" rtl="0">
              <a:lnSpc>
                <a:spcPct val="115000"/>
              </a:lnSpc>
              <a:spcBef>
                <a:spcPts val="0"/>
              </a:spcBef>
              <a:spcAft>
                <a:spcPts val="0"/>
              </a:spcAft>
              <a:buClr>
                <a:srgbClr val="333333"/>
              </a:buClr>
              <a:buSzPts val="1600"/>
              <a:buFont typeface="Times New Roman"/>
              <a:buChar char="●"/>
            </a:pPr>
            <a:r>
              <a:rPr lang="en-US" sz="1600" dirty="0" err="1">
                <a:solidFill>
                  <a:srgbClr val="333333"/>
                </a:solidFill>
                <a:highlight>
                  <a:srgbClr val="FFFFFF"/>
                </a:highlight>
                <a:latin typeface="Times New Roman"/>
                <a:ea typeface="Times New Roman"/>
                <a:cs typeface="Times New Roman"/>
                <a:sym typeface="Times New Roman"/>
              </a:rPr>
              <a:t>неправильное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создание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конусности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культи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малой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конусности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могут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возникнуть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затруднения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наложении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или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для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наложения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потребуется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большое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усилие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что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приводит</a:t>
            </a:r>
            <a:r>
              <a:rPr lang="en-US" sz="1600" dirty="0">
                <a:solidFill>
                  <a:srgbClr val="333333"/>
                </a:solidFill>
                <a:highlight>
                  <a:srgbClr val="FFFFFF"/>
                </a:highlight>
                <a:latin typeface="Times New Roman"/>
                <a:ea typeface="Times New Roman"/>
                <a:cs typeface="Times New Roman"/>
                <a:sym typeface="Times New Roman"/>
              </a:rPr>
              <a:t> к </a:t>
            </a:r>
            <a:r>
              <a:rPr lang="en-US" sz="1600" dirty="0" err="1">
                <a:solidFill>
                  <a:srgbClr val="333333"/>
                </a:solidFill>
                <a:highlight>
                  <a:srgbClr val="FFFFFF"/>
                </a:highlight>
                <a:latin typeface="Times New Roman"/>
                <a:ea typeface="Times New Roman"/>
                <a:cs typeface="Times New Roman"/>
                <a:sym typeface="Times New Roman"/>
              </a:rPr>
              <a:t>возникновению</a:t>
            </a:r>
            <a:r>
              <a:rPr lang="en-US" sz="1600" dirty="0">
                <a:solidFill>
                  <a:srgbClr val="333333"/>
                </a:solidFill>
                <a:highlight>
                  <a:srgbClr val="FFFFFF"/>
                </a:highlight>
                <a:latin typeface="Times New Roman"/>
                <a:ea typeface="Times New Roman"/>
                <a:cs typeface="Times New Roman"/>
                <a:sym typeface="Times New Roman"/>
              </a:rPr>
              <a:t> в </a:t>
            </a:r>
            <a:r>
              <a:rPr lang="en-US" sz="1600" dirty="0" err="1">
                <a:solidFill>
                  <a:srgbClr val="333333"/>
                </a:solidFill>
                <a:highlight>
                  <a:srgbClr val="FFFFFF"/>
                </a:highlight>
                <a:latin typeface="Times New Roman"/>
                <a:ea typeface="Times New Roman"/>
                <a:cs typeface="Times New Roman"/>
                <a:sym typeface="Times New Roman"/>
              </a:rPr>
              <a:t>каркасе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металлокерамического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внутреннего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напряжения</a:t>
            </a:r>
            <a:r>
              <a:rPr lang="en-US" sz="1600" dirty="0">
                <a:solidFill>
                  <a:srgbClr val="333333"/>
                </a:solidFill>
                <a:highlight>
                  <a:srgbClr val="FFFFFF"/>
                </a:highlight>
                <a:latin typeface="Times New Roman"/>
                <a:ea typeface="Times New Roman"/>
                <a:cs typeface="Times New Roman"/>
                <a:sym typeface="Times New Roman"/>
              </a:rPr>
              <a:t> и, </a:t>
            </a:r>
            <a:r>
              <a:rPr lang="en-US" sz="1600" dirty="0" err="1">
                <a:solidFill>
                  <a:srgbClr val="333333"/>
                </a:solidFill>
                <a:highlight>
                  <a:srgbClr val="FFFFFF"/>
                </a:highlight>
                <a:latin typeface="Times New Roman"/>
                <a:ea typeface="Times New Roman"/>
                <a:cs typeface="Times New Roman"/>
                <a:sym typeface="Times New Roman"/>
              </a:rPr>
              <a:t>вследствие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этого</a:t>
            </a:r>
            <a:r>
              <a:rPr lang="en-US" sz="1600" dirty="0">
                <a:solidFill>
                  <a:srgbClr val="333333"/>
                </a:solidFill>
                <a:highlight>
                  <a:srgbClr val="FFFFFF"/>
                </a:highlight>
                <a:latin typeface="Times New Roman"/>
                <a:ea typeface="Times New Roman"/>
                <a:cs typeface="Times New Roman"/>
                <a:sym typeface="Times New Roman"/>
              </a:rPr>
              <a:t>, к </a:t>
            </a:r>
            <a:r>
              <a:rPr lang="en-US" sz="1600" dirty="0" err="1">
                <a:solidFill>
                  <a:srgbClr val="333333"/>
                </a:solidFill>
                <a:highlight>
                  <a:srgbClr val="FFFFFF"/>
                </a:highlight>
                <a:latin typeface="Times New Roman"/>
                <a:ea typeface="Times New Roman"/>
                <a:cs typeface="Times New Roman"/>
                <a:sym typeface="Times New Roman"/>
              </a:rPr>
              <a:t>отколу</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керамического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покрытия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Малая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конусность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культи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препарированного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может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привести</a:t>
            </a:r>
            <a:r>
              <a:rPr lang="en-US" sz="1600" dirty="0">
                <a:solidFill>
                  <a:srgbClr val="333333"/>
                </a:solidFill>
                <a:highlight>
                  <a:srgbClr val="FFFFFF"/>
                </a:highlight>
                <a:latin typeface="Times New Roman"/>
                <a:ea typeface="Times New Roman"/>
                <a:cs typeface="Times New Roman"/>
                <a:sym typeface="Times New Roman"/>
              </a:rPr>
              <a:t> к </a:t>
            </a:r>
            <a:r>
              <a:rPr lang="en-US" sz="1600" dirty="0" err="1">
                <a:solidFill>
                  <a:srgbClr val="333333"/>
                </a:solidFill>
                <a:highlight>
                  <a:srgbClr val="FFFFFF"/>
                </a:highlight>
                <a:latin typeface="Times New Roman"/>
                <a:ea typeface="Times New Roman"/>
                <a:cs typeface="Times New Roman"/>
                <a:sym typeface="Times New Roman"/>
              </a:rPr>
              <a:t>недостаточно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точному</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наложению</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фиксации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вследствие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что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выход</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излишка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цемента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из</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опорной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коронки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затруднен</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чрезмерной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конусности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культя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приобретает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клиновидную</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форму</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что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значительно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ослабляет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фиксацию</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протеза</a:t>
            </a:r>
            <a:r>
              <a:rPr lang="en-US" sz="1600" dirty="0">
                <a:solidFill>
                  <a:srgbClr val="333333"/>
                </a:solidFill>
                <a:highlight>
                  <a:srgbClr val="FFFFFF"/>
                </a:highlight>
                <a:latin typeface="Times New Roman"/>
                <a:ea typeface="Times New Roman"/>
                <a:cs typeface="Times New Roman"/>
                <a:sym typeface="Times New Roman"/>
              </a:rPr>
              <a:t> и </a:t>
            </a:r>
            <a:r>
              <a:rPr lang="en-US" sz="1600" dirty="0" err="1">
                <a:solidFill>
                  <a:srgbClr val="333333"/>
                </a:solidFill>
                <a:highlight>
                  <a:srgbClr val="FFFFFF"/>
                </a:highlight>
                <a:latin typeface="Times New Roman"/>
                <a:ea typeface="Times New Roman"/>
                <a:cs typeface="Times New Roman"/>
                <a:sym typeface="Times New Roman"/>
              </a:rPr>
              <a:t>может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приводить</a:t>
            </a:r>
            <a:r>
              <a:rPr lang="en-US" sz="1600" dirty="0">
                <a:solidFill>
                  <a:srgbClr val="333333"/>
                </a:solidFill>
                <a:highlight>
                  <a:srgbClr val="FFFFFF"/>
                </a:highlight>
                <a:latin typeface="Times New Roman"/>
                <a:ea typeface="Times New Roman"/>
                <a:cs typeface="Times New Roman"/>
                <a:sym typeface="Times New Roman"/>
              </a:rPr>
              <a:t> к </a:t>
            </a:r>
            <a:r>
              <a:rPr lang="en-US" sz="1600" dirty="0" err="1">
                <a:solidFill>
                  <a:srgbClr val="333333"/>
                </a:solidFill>
                <a:highlight>
                  <a:srgbClr val="FFFFFF"/>
                </a:highlight>
                <a:latin typeface="Times New Roman"/>
                <a:ea typeface="Times New Roman"/>
                <a:cs typeface="Times New Roman"/>
                <a:sym typeface="Times New Roman"/>
              </a:rPr>
              <a:t>частым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расцементировкам</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457200" lvl="0" indent="-330200" algn="l" rtl="0">
              <a:lnSpc>
                <a:spcPct val="115000"/>
              </a:lnSpc>
              <a:spcBef>
                <a:spcPts val="0"/>
              </a:spcBef>
              <a:spcAft>
                <a:spcPts val="0"/>
              </a:spcAft>
              <a:buClr>
                <a:srgbClr val="333333"/>
              </a:buClr>
              <a:buSzPts val="1600"/>
              <a:buFont typeface="Times New Roman"/>
              <a:buChar char="●"/>
            </a:pPr>
            <a:r>
              <a:rPr lang="en-US" sz="1600" dirty="0" err="1">
                <a:solidFill>
                  <a:srgbClr val="333333"/>
                </a:solidFill>
                <a:highlight>
                  <a:srgbClr val="FFFFFF"/>
                </a:highlight>
                <a:latin typeface="Times New Roman"/>
                <a:ea typeface="Times New Roman"/>
                <a:cs typeface="Times New Roman"/>
                <a:sym typeface="Times New Roman"/>
              </a:rPr>
              <a:t>Чрезмерное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или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недостаточное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укорочение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культи</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1500"/>
              </a:spcAft>
              <a:buNone/>
            </a:pPr>
            <a:r>
              <a:rPr lang="en-US" sz="1600" dirty="0">
                <a:solidFill>
                  <a:srgbClr val="333333"/>
                </a:solidFill>
                <a:highlight>
                  <a:srgbClr val="FFFFFF"/>
                </a:highlight>
                <a:latin typeface="Times New Roman"/>
                <a:ea typeface="Times New Roman"/>
                <a:cs typeface="Times New Roman"/>
                <a:sym typeface="Times New Roman"/>
              </a:rPr>
              <a:t> 	</a:t>
            </a:r>
            <a:endParaRPr sz="1600" dirty="0">
              <a:solidFill>
                <a:srgbClr val="333333"/>
              </a:solidFill>
              <a:highlight>
                <a:srgbClr val="FFFFFF"/>
              </a:highlight>
              <a:latin typeface="Times New Roman"/>
              <a:ea typeface="Times New Roman"/>
              <a:cs typeface="Times New Roman"/>
              <a:sym typeface="Times New Roman"/>
            </a:endParaRPr>
          </a:p>
        </p:txBody>
      </p:sp>
      <p:pic>
        <p:nvPicPr>
          <p:cNvPr id="230" name="Google Shape;230;p33"/>
          <p:cNvPicPr preferRelativeResize="0"/>
          <p:nvPr/>
        </p:nvPicPr>
        <p:blipFill>
          <a:blip r:embed="rId3">
            <a:alphaModFix/>
          </a:blip>
          <a:stretch>
            <a:fillRect/>
          </a:stretch>
        </p:blipFill>
        <p:spPr>
          <a:xfrm>
            <a:off x="6289125" y="441775"/>
            <a:ext cx="1846700" cy="1136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p:nvPr/>
        </p:nvSpPr>
        <p:spPr>
          <a:xfrm>
            <a:off x="115875" y="94800"/>
            <a:ext cx="8901900" cy="562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dirty="0" err="1">
                <a:solidFill>
                  <a:srgbClr val="666666"/>
                </a:solidFill>
                <a:highlight>
                  <a:srgbClr val="FFFFFF"/>
                </a:highlight>
                <a:latin typeface="Times New Roman"/>
                <a:ea typeface="Times New Roman"/>
                <a:cs typeface="Times New Roman"/>
                <a:sym typeface="Times New Roman"/>
              </a:rPr>
              <a:t>Правильно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изготовленный</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металлический</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каркас</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не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должен</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иметь</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острых</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углов</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во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избежание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откола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керамики</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Кроме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того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керамика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должна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хорошо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покрывать</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металлический</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каркас</a:t>
            </a:r>
            <a:r>
              <a:rPr lang="en-US" sz="1800" dirty="0">
                <a:solidFill>
                  <a:srgbClr val="666666"/>
                </a:solidFill>
                <a:highlight>
                  <a:srgbClr val="FFFFFF"/>
                </a:highlight>
                <a:latin typeface="Times New Roman"/>
                <a:ea typeface="Times New Roman"/>
                <a:cs typeface="Times New Roman"/>
                <a:sym typeface="Times New Roman"/>
              </a:rPr>
              <a:t> и </a:t>
            </a:r>
            <a:r>
              <a:rPr lang="en-US" sz="1800" dirty="0" err="1">
                <a:solidFill>
                  <a:srgbClr val="666666"/>
                </a:solidFill>
                <a:highlight>
                  <a:srgbClr val="FFFFFF"/>
                </a:highlight>
                <a:latin typeface="Times New Roman"/>
                <a:ea typeface="Times New Roman"/>
                <a:cs typeface="Times New Roman"/>
                <a:sym typeface="Times New Roman"/>
              </a:rPr>
              <a:t>все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его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вогнутые</a:t>
            </a:r>
            <a:r>
              <a:rPr lang="en-US" sz="1800" dirty="0">
                <a:solidFill>
                  <a:srgbClr val="666666"/>
                </a:solidFill>
                <a:highlight>
                  <a:srgbClr val="FFFFFF"/>
                </a:highlight>
                <a:latin typeface="Times New Roman"/>
                <a:ea typeface="Times New Roman"/>
                <a:cs typeface="Times New Roman"/>
                <a:sym typeface="Times New Roman"/>
              </a:rPr>
              <a:t> и </a:t>
            </a:r>
            <a:r>
              <a:rPr lang="en-US" sz="1800" dirty="0" err="1">
                <a:solidFill>
                  <a:srgbClr val="666666"/>
                </a:solidFill>
                <a:highlight>
                  <a:srgbClr val="FFFFFF"/>
                </a:highlight>
                <a:latin typeface="Times New Roman"/>
                <a:ea typeface="Times New Roman"/>
                <a:cs typeface="Times New Roman"/>
                <a:sym typeface="Times New Roman"/>
              </a:rPr>
              <a:t>выпуклые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участки</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Это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обеспечивает</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устойчивую</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связь</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между</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каркасом</a:t>
            </a:r>
            <a:r>
              <a:rPr lang="en-US" sz="1800" dirty="0">
                <a:solidFill>
                  <a:srgbClr val="666666"/>
                </a:solidFill>
                <a:highlight>
                  <a:srgbClr val="FFFFFF"/>
                </a:highlight>
                <a:latin typeface="Times New Roman"/>
                <a:ea typeface="Times New Roman"/>
                <a:cs typeface="Times New Roman"/>
                <a:sym typeface="Times New Roman"/>
              </a:rPr>
              <a:t> и </a:t>
            </a:r>
            <a:r>
              <a:rPr lang="en-US" sz="1800" dirty="0" err="1">
                <a:solidFill>
                  <a:srgbClr val="666666"/>
                </a:solidFill>
                <a:highlight>
                  <a:srgbClr val="FFFFFF"/>
                </a:highlight>
                <a:latin typeface="Times New Roman"/>
                <a:ea typeface="Times New Roman"/>
                <a:cs typeface="Times New Roman"/>
                <a:sym typeface="Times New Roman"/>
              </a:rPr>
              <a:t>керамикой</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Чем</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мягче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изгибы</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металлического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каркаса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тем</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лучше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распределяются</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действующие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на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протез</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нагрузки</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увеличивая</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прочность</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механического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соединения</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керамики</a:t>
            </a:r>
            <a:r>
              <a:rPr lang="en-US" sz="1800" dirty="0">
                <a:solidFill>
                  <a:srgbClr val="666666"/>
                </a:solidFill>
                <a:highlight>
                  <a:srgbClr val="FFFFFF"/>
                </a:highlight>
                <a:latin typeface="Times New Roman"/>
                <a:ea typeface="Times New Roman"/>
                <a:cs typeface="Times New Roman"/>
                <a:sym typeface="Times New Roman"/>
              </a:rPr>
              <a:t> и </a:t>
            </a:r>
            <a:r>
              <a:rPr lang="en-US" sz="1800" dirty="0" err="1">
                <a:solidFill>
                  <a:srgbClr val="666666"/>
                </a:solidFill>
                <a:highlight>
                  <a:srgbClr val="FFFFFF"/>
                </a:highlight>
                <a:latin typeface="Times New Roman"/>
                <a:ea typeface="Times New Roman"/>
                <a:cs typeface="Times New Roman"/>
                <a:sym typeface="Times New Roman"/>
              </a:rPr>
              <a:t>металла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Наиболее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уязвимым</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местом</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металлокерамической</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системы</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является</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пограничная</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зона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между</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металлом</a:t>
            </a:r>
            <a:r>
              <a:rPr lang="en-US" sz="1800" dirty="0">
                <a:solidFill>
                  <a:srgbClr val="666666"/>
                </a:solidFill>
                <a:highlight>
                  <a:srgbClr val="FFFFFF"/>
                </a:highlight>
                <a:latin typeface="Times New Roman"/>
                <a:ea typeface="Times New Roman"/>
                <a:cs typeface="Times New Roman"/>
                <a:sym typeface="Times New Roman"/>
              </a:rPr>
              <a:t> и </a:t>
            </a:r>
            <a:r>
              <a:rPr lang="en-US" sz="1800" dirty="0" err="1">
                <a:solidFill>
                  <a:srgbClr val="666666"/>
                </a:solidFill>
                <a:highlight>
                  <a:srgbClr val="FFFFFF"/>
                </a:highlight>
                <a:latin typeface="Times New Roman"/>
                <a:ea typeface="Times New Roman"/>
                <a:cs typeface="Times New Roman"/>
                <a:sym typeface="Times New Roman"/>
              </a:rPr>
              <a:t>керамикой</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где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встречаются</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оба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материала</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Здесь</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не</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должно</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быть</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контактов</a:t>
            </a:r>
            <a:r>
              <a:rPr lang="en-US" sz="1800" dirty="0">
                <a:solidFill>
                  <a:srgbClr val="666666"/>
                </a:solidFill>
                <a:highlight>
                  <a:srgbClr val="FFFFFF"/>
                </a:highlight>
                <a:latin typeface="Times New Roman"/>
                <a:ea typeface="Times New Roman"/>
                <a:cs typeface="Times New Roman"/>
                <a:sym typeface="Times New Roman"/>
              </a:rPr>
              <a:t> с </a:t>
            </a:r>
            <a:r>
              <a:rPr lang="en-US" sz="1800" dirty="0" err="1">
                <a:solidFill>
                  <a:srgbClr val="666666"/>
                </a:solidFill>
                <a:highlight>
                  <a:srgbClr val="FFFFFF"/>
                </a:highlight>
                <a:latin typeface="Times New Roman"/>
                <a:ea typeface="Times New Roman"/>
                <a:cs typeface="Times New Roman"/>
                <a:sym typeface="Times New Roman"/>
              </a:rPr>
              <a:t>зубам</a:t>
            </a:r>
            <a:r>
              <a:rPr lang="en-US" sz="1800" dirty="0">
                <a:solidFill>
                  <a:srgbClr val="666666"/>
                </a:solidFill>
                <a:highlight>
                  <a:srgbClr val="FFFFFF"/>
                </a:highlight>
                <a:latin typeface="Times New Roman"/>
                <a:ea typeface="Times New Roman"/>
                <a:cs typeface="Times New Roman"/>
                <a:sym typeface="Times New Roman"/>
              </a:rPr>
              <a:t> </a:t>
            </a:r>
            <a:r>
              <a:rPr lang="en-US" sz="1800" dirty="0" err="1">
                <a:solidFill>
                  <a:srgbClr val="666666"/>
                </a:solidFill>
                <a:highlight>
                  <a:srgbClr val="FFFFFF"/>
                </a:highlight>
                <a:latin typeface="Times New Roman"/>
                <a:ea typeface="Times New Roman"/>
                <a:cs typeface="Times New Roman"/>
                <a:sym typeface="Times New Roman"/>
              </a:rPr>
              <a:t>антоганистами</a:t>
            </a:r>
            <a:r>
              <a:rPr lang="en-US" sz="1800" dirty="0">
                <a:solidFill>
                  <a:srgbClr val="666666"/>
                </a:solidFill>
                <a:highlight>
                  <a:srgbClr val="FFFFFF"/>
                </a:highlight>
                <a:latin typeface="Times New Roman"/>
                <a:ea typeface="Times New Roman"/>
                <a:cs typeface="Times New Roman"/>
                <a:sym typeface="Times New Roman"/>
              </a:rPr>
              <a:t>.</a:t>
            </a:r>
            <a:endParaRPr sz="18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endParaRPr sz="18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endParaRPr sz="18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endParaRPr sz="18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1500"/>
              </a:spcAft>
              <a:buNone/>
            </a:pPr>
            <a:r>
              <a:rPr lang="en-US" sz="1700" dirty="0" err="1">
                <a:solidFill>
                  <a:srgbClr val="333333"/>
                </a:solidFill>
                <a:highlight>
                  <a:srgbClr val="FFFFFF"/>
                </a:highlight>
                <a:latin typeface="Times New Roman"/>
                <a:ea typeface="Times New Roman"/>
                <a:cs typeface="Times New Roman"/>
                <a:sym typeface="Times New Roman"/>
              </a:rPr>
              <a:t>На</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следующем</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этапе</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при</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фиксации</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мостовидных</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протезов</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неправильное</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замешивание</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цемента</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густой</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консистенции</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или</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цемент</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средней</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густоты</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при</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большой</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излишней</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массе</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ведет</a:t>
            </a:r>
            <a:r>
              <a:rPr lang="en-US" sz="1700" dirty="0">
                <a:solidFill>
                  <a:srgbClr val="333333"/>
                </a:solidFill>
                <a:highlight>
                  <a:srgbClr val="FFFFFF"/>
                </a:highlight>
                <a:latin typeface="Times New Roman"/>
                <a:ea typeface="Times New Roman"/>
                <a:cs typeface="Times New Roman"/>
                <a:sym typeface="Times New Roman"/>
              </a:rPr>
              <a:t> к </a:t>
            </a:r>
            <a:r>
              <a:rPr lang="en-US" sz="1700" dirty="0" err="1">
                <a:solidFill>
                  <a:srgbClr val="333333"/>
                </a:solidFill>
                <a:highlight>
                  <a:srgbClr val="FFFFFF"/>
                </a:highlight>
                <a:latin typeface="Times New Roman"/>
                <a:ea typeface="Times New Roman"/>
                <a:cs typeface="Times New Roman"/>
                <a:sym typeface="Times New Roman"/>
              </a:rPr>
              <a:t>недостаточному</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осаживанию</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коронок</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при</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фиксации</a:t>
            </a:r>
            <a:r>
              <a:rPr lang="en-US" sz="1700" dirty="0">
                <a:solidFill>
                  <a:srgbClr val="333333"/>
                </a:solidFill>
                <a:highlight>
                  <a:srgbClr val="FFFFFF"/>
                </a:highlight>
                <a:latin typeface="Times New Roman"/>
                <a:ea typeface="Times New Roman"/>
                <a:cs typeface="Times New Roman"/>
                <a:sym typeface="Times New Roman"/>
              </a:rPr>
              <a:t> и </a:t>
            </a:r>
            <a:r>
              <a:rPr lang="en-US" sz="1700" dirty="0" err="1">
                <a:solidFill>
                  <a:srgbClr val="333333"/>
                </a:solidFill>
                <a:highlight>
                  <a:srgbClr val="FFFFFF"/>
                </a:highlight>
                <a:latin typeface="Times New Roman"/>
                <a:ea typeface="Times New Roman"/>
                <a:cs typeface="Times New Roman"/>
                <a:sym typeface="Times New Roman"/>
              </a:rPr>
              <a:t>оголению</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пришеечной</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препарированной</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части</a:t>
            </a:r>
            <a:r>
              <a:rPr lang="en-US" sz="1700" dirty="0">
                <a:solidFill>
                  <a:srgbClr val="333333"/>
                </a:solidFill>
                <a:highlight>
                  <a:srgbClr val="FFFFFF"/>
                </a:highlight>
                <a:latin typeface="Times New Roman"/>
                <a:ea typeface="Times New Roman"/>
                <a:cs typeface="Times New Roman"/>
                <a:sym typeface="Times New Roman"/>
              </a:rPr>
              <a:t> </a:t>
            </a:r>
            <a:r>
              <a:rPr lang="en-US" sz="1700" dirty="0" err="1">
                <a:solidFill>
                  <a:srgbClr val="333333"/>
                </a:solidFill>
                <a:highlight>
                  <a:srgbClr val="FFFFFF"/>
                </a:highlight>
                <a:latin typeface="Times New Roman"/>
                <a:ea typeface="Times New Roman"/>
                <a:cs typeface="Times New Roman"/>
                <a:sym typeface="Times New Roman"/>
              </a:rPr>
              <a:t>зуба</a:t>
            </a:r>
            <a:r>
              <a:rPr lang="en-US" sz="1700" dirty="0">
                <a:solidFill>
                  <a:srgbClr val="333333"/>
                </a:solidFill>
                <a:highlight>
                  <a:srgbClr val="FFFFFF"/>
                </a:highlight>
                <a:latin typeface="Times New Roman"/>
                <a:ea typeface="Times New Roman"/>
                <a:cs typeface="Times New Roman"/>
                <a:sym typeface="Times New Roman"/>
              </a:rPr>
              <a:t>.</a:t>
            </a:r>
            <a:endParaRPr sz="1700" dirty="0">
              <a:solidFill>
                <a:srgbClr val="333333"/>
              </a:solidFill>
              <a:highlight>
                <a:srgbClr val="FFFFFF"/>
              </a:highlight>
              <a:latin typeface="Times New Roman"/>
              <a:ea typeface="Times New Roman"/>
              <a:cs typeface="Times New Roman"/>
              <a:sym typeface="Times New Roman"/>
            </a:endParaRPr>
          </a:p>
        </p:txBody>
      </p:sp>
      <p:pic>
        <p:nvPicPr>
          <p:cNvPr id="237" name="Google Shape;237;p34"/>
          <p:cNvPicPr preferRelativeResize="0"/>
          <p:nvPr/>
        </p:nvPicPr>
        <p:blipFill>
          <a:blip r:embed="rId3">
            <a:alphaModFix/>
          </a:blip>
          <a:stretch>
            <a:fillRect/>
          </a:stretch>
        </p:blipFill>
        <p:spPr>
          <a:xfrm>
            <a:off x="2151847" y="2906550"/>
            <a:ext cx="2287000" cy="1372200"/>
          </a:xfrm>
          <a:prstGeom prst="rect">
            <a:avLst/>
          </a:prstGeom>
          <a:noFill/>
          <a:ln>
            <a:noFill/>
          </a:ln>
        </p:spPr>
      </p:pic>
      <p:pic>
        <p:nvPicPr>
          <p:cNvPr id="238" name="Google Shape;238;p34"/>
          <p:cNvPicPr preferRelativeResize="0"/>
          <p:nvPr/>
        </p:nvPicPr>
        <p:blipFill>
          <a:blip r:embed="rId4">
            <a:alphaModFix/>
          </a:blip>
          <a:stretch>
            <a:fillRect/>
          </a:stretch>
        </p:blipFill>
        <p:spPr>
          <a:xfrm>
            <a:off x="6560598" y="5637320"/>
            <a:ext cx="1696302" cy="10700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p:nvPr/>
        </p:nvSpPr>
        <p:spPr>
          <a:xfrm>
            <a:off x="0" y="0"/>
            <a:ext cx="9091200" cy="690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700" b="1" dirty="0">
                <a:solidFill>
                  <a:schemeClr val="dk1"/>
                </a:solidFill>
                <a:latin typeface="Times New Roman"/>
                <a:ea typeface="Times New Roman"/>
                <a:cs typeface="Times New Roman"/>
                <a:sym typeface="Times New Roman"/>
              </a:rPr>
              <a:t>ОШИБКИ И ОСЛОЖНЕНИЯ ПРИ ИЗГОТОВЛЕНИИ МОСТОВИДНЫХ ПРОТЕЗОВ</a:t>
            </a:r>
            <a:endParaRPr sz="1700" b="1" dirty="0">
              <a:solidFill>
                <a:schemeClr val="dk1"/>
              </a:solidFill>
              <a:latin typeface="Times New Roman"/>
              <a:ea typeface="Times New Roman"/>
              <a:cs typeface="Times New Roman"/>
              <a:sym typeface="Times New Roman"/>
            </a:endParaRPr>
          </a:p>
          <a:p>
            <a:pPr marL="0" marR="482600" lvl="0" indent="0" algn="l" rtl="0">
              <a:lnSpc>
                <a:spcPct val="150000"/>
              </a:lnSpc>
              <a:spcBef>
                <a:spcPts val="1200"/>
              </a:spcBef>
              <a:spcAft>
                <a:spcPts val="0"/>
              </a:spcAft>
              <a:buNone/>
            </a:pPr>
            <a:r>
              <a:rPr lang="en-US" sz="1500" dirty="0" err="1">
                <a:solidFill>
                  <a:schemeClr val="dk1"/>
                </a:solidFill>
                <a:latin typeface="Times New Roman"/>
                <a:ea typeface="Times New Roman"/>
                <a:cs typeface="Times New Roman"/>
                <a:sym typeface="Times New Roman"/>
              </a:rPr>
              <a:t>Наиболее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распространенными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ошибками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являются</a:t>
            </a:r>
            <a:r>
              <a:rPr lang="en-US" sz="1500" dirty="0">
                <a:solidFill>
                  <a:schemeClr val="dk1"/>
                </a:solidFill>
                <a:latin typeface="Times New Roman"/>
                <a:ea typeface="Times New Roman"/>
                <a:cs typeface="Times New Roman"/>
                <a:sym typeface="Times New Roman"/>
              </a:rPr>
              <a:t>: 1) </a:t>
            </a:r>
            <a:r>
              <a:rPr lang="en-US" sz="1500" dirty="0" err="1">
                <a:solidFill>
                  <a:schemeClr val="dk1"/>
                </a:solidFill>
                <a:latin typeface="Times New Roman"/>
                <a:ea typeface="Times New Roman"/>
                <a:cs typeface="Times New Roman"/>
                <a:sym typeface="Times New Roman"/>
              </a:rPr>
              <a:t>неправильная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оценка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клинического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состояния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зубов</a:t>
            </a:r>
            <a:r>
              <a:rPr lang="en-US" sz="1500" dirty="0">
                <a:solidFill>
                  <a:schemeClr val="dk1"/>
                </a:solidFill>
                <a:latin typeface="Times New Roman"/>
                <a:ea typeface="Times New Roman"/>
                <a:cs typeface="Times New Roman"/>
                <a:sym typeface="Times New Roman"/>
              </a:rPr>
              <a:t>, 2) </a:t>
            </a:r>
            <a:r>
              <a:rPr lang="en-US" sz="1500" dirty="0" err="1">
                <a:solidFill>
                  <a:schemeClr val="dk1"/>
                </a:solidFill>
                <a:latin typeface="Times New Roman"/>
                <a:ea typeface="Times New Roman"/>
                <a:cs typeface="Times New Roman"/>
                <a:sym typeface="Times New Roman"/>
              </a:rPr>
              <a:t>ошибка</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выборе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количества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зубов</a:t>
            </a:r>
            <a:r>
              <a:rPr lang="en-US" sz="1500" dirty="0">
                <a:solidFill>
                  <a:schemeClr val="dk1"/>
                </a:solidFill>
                <a:latin typeface="Times New Roman"/>
                <a:ea typeface="Times New Roman"/>
                <a:cs typeface="Times New Roman"/>
                <a:sym typeface="Times New Roman"/>
              </a:rPr>
              <a:t>, 3) </a:t>
            </a:r>
            <a:r>
              <a:rPr lang="en-US" sz="1500" dirty="0" err="1">
                <a:solidFill>
                  <a:schemeClr val="dk1"/>
                </a:solidFill>
                <a:latin typeface="Times New Roman"/>
                <a:ea typeface="Times New Roman"/>
                <a:cs typeface="Times New Roman"/>
                <a:sym typeface="Times New Roman"/>
              </a:rPr>
              <a:t>необоснованное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расширение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показаний</a:t>
            </a:r>
            <a:r>
              <a:rPr lang="en-US" sz="1500" dirty="0">
                <a:solidFill>
                  <a:schemeClr val="dk1"/>
                </a:solidFill>
                <a:latin typeface="Times New Roman"/>
                <a:ea typeface="Times New Roman"/>
                <a:cs typeface="Times New Roman"/>
                <a:sym typeface="Times New Roman"/>
              </a:rPr>
              <a:t> к </a:t>
            </a:r>
            <a:r>
              <a:rPr lang="en-US" sz="1500" dirty="0" err="1">
                <a:solidFill>
                  <a:schemeClr val="dk1"/>
                </a:solidFill>
                <a:latin typeface="Times New Roman"/>
                <a:ea typeface="Times New Roman"/>
                <a:cs typeface="Times New Roman"/>
                <a:sym typeface="Times New Roman"/>
              </a:rPr>
              <a:t>мостовидим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протезам</a:t>
            </a:r>
            <a:r>
              <a:rPr lang="en-US" sz="1500" dirty="0">
                <a:solidFill>
                  <a:schemeClr val="dk1"/>
                </a:solidFill>
                <a:latin typeface="Times New Roman"/>
                <a:ea typeface="Times New Roman"/>
                <a:cs typeface="Times New Roman"/>
                <a:sym typeface="Times New Roman"/>
              </a:rPr>
              <a:t>, 4) </a:t>
            </a:r>
            <a:r>
              <a:rPr lang="en-US" sz="1500" dirty="0" err="1">
                <a:solidFill>
                  <a:schemeClr val="dk1"/>
                </a:solidFill>
                <a:latin typeface="Times New Roman"/>
                <a:ea typeface="Times New Roman"/>
                <a:cs typeface="Times New Roman"/>
                <a:sym typeface="Times New Roman"/>
              </a:rPr>
              <a:t>нарушение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окклюзионных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отношений</a:t>
            </a:r>
            <a:r>
              <a:rPr lang="en-US" sz="1500" dirty="0">
                <a:solidFill>
                  <a:schemeClr val="dk1"/>
                </a:solidFill>
                <a:latin typeface="Times New Roman"/>
                <a:ea typeface="Times New Roman"/>
                <a:cs typeface="Times New Roman"/>
                <a:sym typeface="Times New Roman"/>
              </a:rPr>
              <a:t> с </a:t>
            </a:r>
            <a:r>
              <a:rPr lang="en-US" sz="1500" dirty="0" err="1">
                <a:solidFill>
                  <a:schemeClr val="dk1"/>
                </a:solidFill>
                <a:latin typeface="Times New Roman"/>
                <a:ea typeface="Times New Roman"/>
                <a:cs typeface="Times New Roman"/>
                <a:sym typeface="Times New Roman"/>
              </a:rPr>
              <a:t>антагонистами</a:t>
            </a:r>
            <a:r>
              <a:rPr lang="en-US" sz="1500" dirty="0">
                <a:solidFill>
                  <a:schemeClr val="dk1"/>
                </a:solidFill>
                <a:latin typeface="Times New Roman"/>
                <a:ea typeface="Times New Roman"/>
                <a:cs typeface="Times New Roman"/>
                <a:sym typeface="Times New Roman"/>
              </a:rPr>
              <a:t>, 5) </a:t>
            </a:r>
            <a:r>
              <a:rPr lang="en-US" sz="1500" dirty="0" err="1">
                <a:solidFill>
                  <a:schemeClr val="dk1"/>
                </a:solidFill>
                <a:latin typeface="Times New Roman"/>
                <a:ea typeface="Times New Roman"/>
                <a:cs typeface="Times New Roman"/>
                <a:sym typeface="Times New Roman"/>
              </a:rPr>
              <a:t>нарушение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правил</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моделирования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тела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мостовидного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отношению</a:t>
            </a:r>
            <a:r>
              <a:rPr lang="en-US" sz="1500" dirty="0">
                <a:solidFill>
                  <a:schemeClr val="dk1"/>
                </a:solidFill>
                <a:latin typeface="Times New Roman"/>
                <a:ea typeface="Times New Roman"/>
                <a:cs typeface="Times New Roman"/>
                <a:sym typeface="Times New Roman"/>
              </a:rPr>
              <a:t> к </a:t>
            </a:r>
            <a:r>
              <a:rPr lang="en-US" sz="1500" dirty="0" err="1">
                <a:solidFill>
                  <a:schemeClr val="dk1"/>
                </a:solidFill>
                <a:latin typeface="Times New Roman"/>
                <a:ea typeface="Times New Roman"/>
                <a:cs typeface="Times New Roman"/>
                <a:sym typeface="Times New Roman"/>
              </a:rPr>
              <a:t>слизистой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оболочке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коронкам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высоте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бугров</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жевательной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поверхности</a:t>
            </a:r>
            <a:r>
              <a:rPr lang="en-US" sz="1500" dirty="0">
                <a:solidFill>
                  <a:schemeClr val="dk1"/>
                </a:solidFill>
                <a:latin typeface="Times New Roman"/>
                <a:ea typeface="Times New Roman"/>
                <a:cs typeface="Times New Roman"/>
                <a:sym typeface="Times New Roman"/>
              </a:rPr>
              <a:t>, 6) </a:t>
            </a:r>
            <a:r>
              <a:rPr lang="en-US" sz="1500" dirty="0" err="1">
                <a:solidFill>
                  <a:schemeClr val="dk1"/>
                </a:solidFill>
                <a:latin typeface="Times New Roman"/>
                <a:ea typeface="Times New Roman"/>
                <a:cs typeface="Times New Roman"/>
                <a:sym typeface="Times New Roman"/>
              </a:rPr>
              <a:t>нарушение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внешнего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вида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больного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невыгодным</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эстетическом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отношении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протезом</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marR="381000" lvl="0" indent="0" algn="just" rtl="0">
              <a:lnSpc>
                <a:spcPct val="150000"/>
              </a:lnSpc>
              <a:spcBef>
                <a:spcPts val="1200"/>
              </a:spcBef>
              <a:spcAft>
                <a:spcPts val="0"/>
              </a:spcAft>
              <a:buNone/>
            </a:pPr>
            <a:r>
              <a:rPr lang="en-US" sz="1500" dirty="0">
                <a:solidFill>
                  <a:schemeClr val="dk1"/>
                </a:solidFill>
                <a:latin typeface="Times New Roman"/>
                <a:ea typeface="Times New Roman"/>
                <a:cs typeface="Times New Roman"/>
                <a:sym typeface="Times New Roman"/>
              </a:rPr>
              <a:t>1. </a:t>
            </a:r>
            <a:r>
              <a:rPr lang="en-US" sz="1500" dirty="0" err="1">
                <a:solidFill>
                  <a:schemeClr val="dk1"/>
                </a:solidFill>
                <a:latin typeface="Times New Roman"/>
                <a:ea typeface="Times New Roman"/>
                <a:cs typeface="Times New Roman"/>
                <a:sym typeface="Times New Roman"/>
              </a:rPr>
              <a:t>Неправильная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оценка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клинического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состояния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зубов</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всегда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является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результатом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поверхностного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обследования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больного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котором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можно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заметить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даже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грубые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изменения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пародонта</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зубах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наличии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пломб</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сохранении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цвета</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устойчивости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может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быть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некротизирована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пульпа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Герметизм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создаваемый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полной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коронкой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может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вызвать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серьезное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осложнение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сразу</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же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после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наложения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или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через</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некоторое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время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имеющие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пломбы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надо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исследовать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рентгенологически</a:t>
            </a:r>
            <a:r>
              <a:rPr lang="en-US" sz="1500" dirty="0">
                <a:solidFill>
                  <a:schemeClr val="dk1"/>
                </a:solidFill>
                <a:latin typeface="Times New Roman"/>
                <a:ea typeface="Times New Roman"/>
                <a:cs typeface="Times New Roman"/>
                <a:sym typeface="Times New Roman"/>
              </a:rPr>
              <a:t>, а </a:t>
            </a:r>
            <a:r>
              <a:rPr lang="en-US" sz="1500" dirty="0" err="1">
                <a:solidFill>
                  <a:schemeClr val="dk1"/>
                </a:solidFill>
                <a:latin typeface="Times New Roman"/>
                <a:ea typeface="Times New Roman"/>
                <a:cs typeface="Times New Roman"/>
                <a:sym typeface="Times New Roman"/>
              </a:rPr>
              <a:t>также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помощи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электроодонтодиагностического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аппарата</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marR="381000" lvl="0" indent="0" algn="just" rtl="0">
              <a:lnSpc>
                <a:spcPct val="150000"/>
              </a:lnSpc>
              <a:spcBef>
                <a:spcPts val="1200"/>
              </a:spcBef>
              <a:spcAft>
                <a:spcPts val="0"/>
              </a:spcAft>
              <a:buNone/>
            </a:pPr>
            <a:r>
              <a:rPr lang="en-US" sz="1500" dirty="0">
                <a:solidFill>
                  <a:schemeClr val="dk1"/>
                </a:solidFill>
                <a:latin typeface="Times New Roman"/>
                <a:ea typeface="Times New Roman"/>
                <a:cs typeface="Times New Roman"/>
                <a:sym typeface="Times New Roman"/>
              </a:rPr>
              <a:t>2. </a:t>
            </a:r>
            <a:r>
              <a:rPr lang="en-US" sz="1500" dirty="0" err="1">
                <a:solidFill>
                  <a:schemeClr val="dk1"/>
                </a:solidFill>
                <a:latin typeface="Times New Roman"/>
                <a:ea typeface="Times New Roman"/>
                <a:cs typeface="Times New Roman"/>
                <a:sym typeface="Times New Roman"/>
              </a:rPr>
              <a:t>Ошибка</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выборе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количества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зубов</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связана</a:t>
            </a:r>
            <a:r>
              <a:rPr lang="en-US" sz="1500" dirty="0">
                <a:solidFill>
                  <a:schemeClr val="dk1"/>
                </a:solidFill>
                <a:latin typeface="Times New Roman"/>
                <a:ea typeface="Times New Roman"/>
                <a:cs typeface="Times New Roman"/>
                <a:sym typeface="Times New Roman"/>
              </a:rPr>
              <a:t> с </a:t>
            </a:r>
            <a:r>
              <a:rPr lang="en-US" sz="1500" dirty="0" err="1">
                <a:solidFill>
                  <a:schemeClr val="dk1"/>
                </a:solidFill>
                <a:latin typeface="Times New Roman"/>
                <a:ea typeface="Times New Roman"/>
                <a:cs typeface="Times New Roman"/>
                <a:sym typeface="Times New Roman"/>
              </a:rPr>
              <a:t>неправильной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оценкой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функциональных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возможностей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Обычно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это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также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является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следствием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недостаточно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подробного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клинического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обследования</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результате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такой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ошибки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возникает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перегрузка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опорных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зубов</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наступает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преждевременная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гибель</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17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p:nvPr/>
        </p:nvSpPr>
        <p:spPr>
          <a:xfrm>
            <a:off x="0" y="0"/>
            <a:ext cx="8912100" cy="6317700"/>
          </a:xfrm>
          <a:prstGeom prst="rect">
            <a:avLst/>
          </a:prstGeom>
          <a:noFill/>
          <a:ln>
            <a:noFill/>
          </a:ln>
        </p:spPr>
        <p:txBody>
          <a:bodyPr spcFirstLastPara="1" wrap="square" lIns="91425" tIns="91425" rIns="91425" bIns="91425" anchor="t" anchorCtr="0">
            <a:spAutoFit/>
          </a:bodyPr>
          <a:lstStyle/>
          <a:p>
            <a:pPr marL="0" marR="381000" lvl="0" indent="0" algn="just" rtl="0">
              <a:lnSpc>
                <a:spcPct val="115000"/>
              </a:lnSpc>
              <a:spcBef>
                <a:spcPts val="1200"/>
              </a:spcBef>
              <a:spcAft>
                <a:spcPts val="0"/>
              </a:spcAft>
              <a:buNone/>
            </a:pPr>
            <a:r>
              <a:rPr lang="en-US" sz="1700" dirty="0">
                <a:solidFill>
                  <a:schemeClr val="dk1"/>
                </a:solidFill>
                <a:latin typeface="Times New Roman"/>
                <a:ea typeface="Times New Roman"/>
                <a:cs typeface="Times New Roman"/>
                <a:sym typeface="Times New Roman"/>
              </a:rPr>
              <a:t>3. </a:t>
            </a:r>
            <a:r>
              <a:rPr lang="en-US" sz="1700" dirty="0" err="1">
                <a:solidFill>
                  <a:schemeClr val="dk1"/>
                </a:solidFill>
                <a:latin typeface="Times New Roman"/>
                <a:ea typeface="Times New Roman"/>
                <a:cs typeface="Times New Roman"/>
                <a:sym typeface="Times New Roman"/>
              </a:rPr>
              <a:t>Расширение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показаний</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мостовидиым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имеет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место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тогда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когда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учитывается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патогенез</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развивающейся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патологии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характер</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взаимоотношений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мостовидных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протезов</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тканями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ложа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которыми</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данном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случае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является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пародонт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Наиболее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которой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учитывается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патогенез</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развивающейся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патологии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является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протезирование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двусторонних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включенных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дефектов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боковых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отделов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ряда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глубоком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снижающемся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прикусе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этом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виде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прикуса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как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известно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отсутствуют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режущебугорковые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контакты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передних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После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потери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боковых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наступают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перегрузка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оставшихся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моляров</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премоляров</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вертикальное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перемещение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этим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следует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уменьшение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межальвеолярной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высоты</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прикус</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глубокий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переходит</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травматический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Протезирование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мостовидиы-ми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протезами</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использованием</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качестве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опоры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оставшихся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боковых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усиливает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функциональную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перегрузку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Развивающийся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первичный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травматический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синдром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содействует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дальнейшему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снижению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высоты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прикуса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заключается</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следующем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Вместо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чтобы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предупредить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дальнейшее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понижение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высоты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прикуса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протезирование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мостовидными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создает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условия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для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дальненйшего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развития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патологического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механизма</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1200"/>
              </a:spcAft>
              <a:buNone/>
            </a:pPr>
            <a:r>
              <a:rPr lang="en-US" sz="1700" dirty="0">
                <a:solidFill>
                  <a:schemeClr val="dk1"/>
                </a:solidFill>
                <a:latin typeface="Times New Roman"/>
                <a:ea typeface="Times New Roman"/>
                <a:cs typeface="Times New Roman"/>
                <a:sym typeface="Times New Roman"/>
              </a:rPr>
              <a:t>4. </a:t>
            </a:r>
            <a:r>
              <a:rPr lang="en-US" sz="1700" dirty="0" err="1">
                <a:solidFill>
                  <a:schemeClr val="dk1"/>
                </a:solidFill>
                <a:latin typeface="Times New Roman"/>
                <a:ea typeface="Times New Roman"/>
                <a:cs typeface="Times New Roman"/>
                <a:sym typeface="Times New Roman"/>
              </a:rPr>
              <a:t>Повышение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высоты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прикуса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мостовидных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является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грубой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заметить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которую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нетрудно</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другой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относится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нарушение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контактов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между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искусственными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зубами</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естественными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антагонистами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полное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частичное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Функциональная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эффективность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таких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низкая</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p:nvPr/>
        </p:nvSpPr>
        <p:spPr>
          <a:xfrm>
            <a:off x="0" y="0"/>
            <a:ext cx="8880600" cy="358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dirty="0" err="1">
                <a:solidFill>
                  <a:schemeClr val="dk1"/>
                </a:solidFill>
                <a:latin typeface="Times New Roman"/>
                <a:ea typeface="Times New Roman"/>
                <a:cs typeface="Times New Roman"/>
                <a:sym typeface="Times New Roman"/>
              </a:rPr>
              <a:t>Ошибки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допущенные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моделировании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тела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мостовидного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заключаются</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создании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излишне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выраженных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жевательных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бугров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большой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площади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касания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слизистой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оболочкой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альвеолярного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отростка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отсутствии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достаточной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площади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спая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тела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коронками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приводит</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отрыву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тела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мостовидиого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повреждению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слизистой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оболочки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существу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группа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технических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ошибок</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ним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относятся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плохая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спайка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недоброкачественное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литье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вследствие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чего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возможна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поломка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Грубой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является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деформация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время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спайки</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этом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случае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невозможно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наложить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опорные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он</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балансирует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искусственные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артикулируют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своими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антагонистами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Технической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следует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считать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также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истончение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коронок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после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небрежного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отбеливания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полировки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Металл</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таких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коронок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быстро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изнашивается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буграх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жевательных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режущих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краях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резцов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появляются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площадки</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обнажением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твердых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тканей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дефектами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коронок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подлежит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удалению</a:t>
            </a:r>
            <a:r>
              <a:rPr lang="en-US" sz="1700" dirty="0">
                <a:solidFill>
                  <a:schemeClr val="dk1"/>
                </a:solidFill>
                <a:latin typeface="Times New Roman"/>
                <a:ea typeface="Times New Roman"/>
                <a:cs typeface="Times New Roman"/>
                <a:sym typeface="Times New Roman"/>
              </a:rPr>
              <a:t>. </a:t>
            </a:r>
            <a:endParaRPr sz="1900" dirty="0">
              <a:latin typeface="Times New Roman"/>
              <a:ea typeface="Times New Roman"/>
              <a:cs typeface="Times New Roman"/>
              <a:sym typeface="Times New Roman"/>
            </a:endParaRPr>
          </a:p>
        </p:txBody>
      </p:sp>
      <p:pic>
        <p:nvPicPr>
          <p:cNvPr id="257" name="Google Shape;257;p37"/>
          <p:cNvPicPr preferRelativeResize="0"/>
          <p:nvPr/>
        </p:nvPicPr>
        <p:blipFill>
          <a:blip r:embed="rId3">
            <a:alphaModFix/>
          </a:blip>
          <a:stretch>
            <a:fillRect/>
          </a:stretch>
        </p:blipFill>
        <p:spPr>
          <a:xfrm>
            <a:off x="689650" y="4202425"/>
            <a:ext cx="2828925" cy="1619250"/>
          </a:xfrm>
          <a:prstGeom prst="rect">
            <a:avLst/>
          </a:prstGeom>
          <a:noFill/>
          <a:ln>
            <a:noFill/>
          </a:ln>
        </p:spPr>
      </p:pic>
      <p:pic>
        <p:nvPicPr>
          <p:cNvPr id="258" name="Google Shape;258;p37"/>
          <p:cNvPicPr preferRelativeResize="0"/>
          <p:nvPr/>
        </p:nvPicPr>
        <p:blipFill>
          <a:blip r:embed="rId4">
            <a:alphaModFix/>
          </a:blip>
          <a:stretch>
            <a:fillRect/>
          </a:stretch>
        </p:blipFill>
        <p:spPr>
          <a:xfrm>
            <a:off x="5269938" y="4145275"/>
            <a:ext cx="2733675" cy="1676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p:nvPr/>
        </p:nvSpPr>
        <p:spPr>
          <a:xfrm>
            <a:off x="0" y="0"/>
            <a:ext cx="8932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endParaRPr sz="1100">
              <a:solidFill>
                <a:schemeClr val="dk1"/>
              </a:solidFill>
              <a:latin typeface="Times New Roman"/>
              <a:ea typeface="Times New Roman"/>
              <a:cs typeface="Times New Roman"/>
              <a:sym typeface="Times New Roman"/>
            </a:endParaRPr>
          </a:p>
        </p:txBody>
      </p:sp>
      <p:sp>
        <p:nvSpPr>
          <p:cNvPr id="265" name="Google Shape;265;p38"/>
          <p:cNvSpPr txBox="1"/>
          <p:nvPr/>
        </p:nvSpPr>
        <p:spPr>
          <a:xfrm>
            <a:off x="42150" y="0"/>
            <a:ext cx="8743800" cy="46806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1500"/>
              </a:spcBef>
              <a:spcAft>
                <a:spcPts val="0"/>
              </a:spcAft>
              <a:buNone/>
            </a:pPr>
            <a:r>
              <a:rPr lang="en-US" sz="2250" dirty="0" err="1">
                <a:solidFill>
                  <a:srgbClr val="333333"/>
                </a:solidFill>
                <a:highlight>
                  <a:srgbClr val="FFFFFF"/>
                </a:highlight>
              </a:rPr>
              <a:t>Возможные</a:t>
            </a:r>
            <a:r>
              <a:rPr lang="en-US" sz="2250" dirty="0">
                <a:solidFill>
                  <a:srgbClr val="333333"/>
                </a:solidFill>
                <a:highlight>
                  <a:srgbClr val="FFFFFF"/>
                </a:highlight>
              </a:rPr>
              <a:t> </a:t>
            </a:r>
            <a:r>
              <a:rPr lang="en-US" sz="2250" dirty="0" err="1">
                <a:solidFill>
                  <a:srgbClr val="333333"/>
                </a:solidFill>
                <a:highlight>
                  <a:srgbClr val="FFFFFF"/>
                </a:highlight>
              </a:rPr>
              <a:t>ошибки</a:t>
            </a:r>
            <a:r>
              <a:rPr lang="en-US" sz="2250" dirty="0">
                <a:solidFill>
                  <a:srgbClr val="333333"/>
                </a:solidFill>
                <a:highlight>
                  <a:srgbClr val="FFFFFF"/>
                </a:highlight>
              </a:rPr>
              <a:t> </a:t>
            </a:r>
            <a:r>
              <a:rPr lang="en-US" sz="2250" dirty="0" err="1">
                <a:solidFill>
                  <a:srgbClr val="333333"/>
                </a:solidFill>
                <a:highlight>
                  <a:srgbClr val="FFFFFF"/>
                </a:highlight>
              </a:rPr>
              <a:t>при</a:t>
            </a:r>
            <a:r>
              <a:rPr lang="en-US" sz="2250" dirty="0">
                <a:solidFill>
                  <a:srgbClr val="333333"/>
                </a:solidFill>
                <a:highlight>
                  <a:srgbClr val="FFFFFF"/>
                </a:highlight>
              </a:rPr>
              <a:t> </a:t>
            </a:r>
            <a:r>
              <a:rPr lang="en-US" sz="2250" dirty="0" err="1">
                <a:solidFill>
                  <a:srgbClr val="333333"/>
                </a:solidFill>
                <a:highlight>
                  <a:srgbClr val="FFFFFF"/>
                </a:highlight>
              </a:rPr>
              <a:t>определении</a:t>
            </a:r>
            <a:r>
              <a:rPr lang="en-US" sz="2250" dirty="0">
                <a:solidFill>
                  <a:srgbClr val="333333"/>
                </a:solidFill>
                <a:highlight>
                  <a:srgbClr val="FFFFFF"/>
                </a:highlight>
              </a:rPr>
              <a:t> </a:t>
            </a:r>
            <a:r>
              <a:rPr lang="en-US" sz="2250" dirty="0" err="1">
                <a:solidFill>
                  <a:srgbClr val="333333"/>
                </a:solidFill>
                <a:highlight>
                  <a:srgbClr val="FFFFFF"/>
                </a:highlight>
              </a:rPr>
              <a:t>центрального</a:t>
            </a:r>
            <a:r>
              <a:rPr lang="en-US" sz="2250" dirty="0">
                <a:solidFill>
                  <a:srgbClr val="333333"/>
                </a:solidFill>
                <a:highlight>
                  <a:srgbClr val="FFFFFF"/>
                </a:highlight>
              </a:rPr>
              <a:t> </a:t>
            </a:r>
            <a:r>
              <a:rPr lang="en-US" sz="2250" dirty="0" err="1">
                <a:solidFill>
                  <a:srgbClr val="333333"/>
                </a:solidFill>
                <a:highlight>
                  <a:srgbClr val="FFFFFF"/>
                </a:highlight>
              </a:rPr>
              <a:t>соотношения</a:t>
            </a:r>
            <a:r>
              <a:rPr lang="en-US" sz="2250" dirty="0">
                <a:solidFill>
                  <a:srgbClr val="333333"/>
                </a:solidFill>
                <a:highlight>
                  <a:srgbClr val="FFFFFF"/>
                </a:highlight>
              </a:rPr>
              <a:t> </a:t>
            </a:r>
            <a:r>
              <a:rPr lang="en-US" sz="2250" dirty="0" err="1">
                <a:solidFill>
                  <a:srgbClr val="333333"/>
                </a:solidFill>
                <a:highlight>
                  <a:srgbClr val="FFFFFF"/>
                </a:highlight>
              </a:rPr>
              <a:t>беззубых</a:t>
            </a:r>
            <a:r>
              <a:rPr lang="en-US" sz="2250" dirty="0">
                <a:solidFill>
                  <a:srgbClr val="333333"/>
                </a:solidFill>
                <a:highlight>
                  <a:srgbClr val="FFFFFF"/>
                </a:highlight>
              </a:rPr>
              <a:t> </a:t>
            </a:r>
            <a:r>
              <a:rPr lang="en-US" sz="2250" dirty="0" err="1">
                <a:solidFill>
                  <a:srgbClr val="333333"/>
                </a:solidFill>
                <a:highlight>
                  <a:srgbClr val="FFFFFF"/>
                </a:highlight>
              </a:rPr>
              <a:t>челюстей</a:t>
            </a:r>
            <a:endParaRPr sz="2250" dirty="0">
              <a:solidFill>
                <a:srgbClr val="333333"/>
              </a:solidFill>
              <a:highlight>
                <a:srgbClr val="FFFFFF"/>
              </a:highlight>
            </a:endParaRPr>
          </a:p>
          <a:p>
            <a:pPr marL="0" lvl="0" indent="0" algn="l" rtl="0">
              <a:lnSpc>
                <a:spcPct val="115000"/>
              </a:lnSpc>
              <a:spcBef>
                <a:spcPts val="800"/>
              </a:spcBef>
              <a:spcAft>
                <a:spcPts val="0"/>
              </a:spcAft>
              <a:buNone/>
            </a:pPr>
            <a:r>
              <a:rPr lang="en-US" sz="1250" dirty="0">
                <a:solidFill>
                  <a:srgbClr val="333333"/>
                </a:solidFill>
                <a:highlight>
                  <a:srgbClr val="FFFFFF"/>
                </a:highlight>
              </a:rPr>
              <a:t> </a:t>
            </a:r>
            <a:r>
              <a:rPr lang="en-US" sz="1450" dirty="0" err="1">
                <a:solidFill>
                  <a:srgbClr val="333333"/>
                </a:solidFill>
                <a:highlight>
                  <a:srgbClr val="FFFFFF"/>
                </a:highlight>
                <a:latin typeface="Times New Roman"/>
                <a:ea typeface="Times New Roman"/>
                <a:cs typeface="Times New Roman"/>
                <a:sym typeface="Times New Roman"/>
              </a:rPr>
              <a:t>Ошибки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которые</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допускаются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при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определении</a:t>
            </a:r>
            <a:r>
              <a:rPr lang="en-US" sz="1450" dirty="0">
                <a:solidFill>
                  <a:srgbClr val="333333"/>
                </a:solidFill>
                <a:highlight>
                  <a:srgbClr val="FFFFFF"/>
                </a:highlight>
                <a:latin typeface="Times New Roman"/>
                <a:ea typeface="Times New Roman"/>
                <a:cs typeface="Times New Roman"/>
                <a:sym typeface="Times New Roman"/>
              </a:rPr>
              <a:t> и </a:t>
            </a:r>
            <a:r>
              <a:rPr lang="en-US" sz="1450" dirty="0" err="1">
                <a:solidFill>
                  <a:srgbClr val="333333"/>
                </a:solidFill>
                <a:highlight>
                  <a:srgbClr val="FFFFFF"/>
                </a:highlight>
                <a:latin typeface="Times New Roman"/>
                <a:ea typeface="Times New Roman"/>
                <a:cs typeface="Times New Roman"/>
                <a:sym typeface="Times New Roman"/>
              </a:rPr>
              <a:t>фиксации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центрального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соотношения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челюстей</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могут</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быть</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выявлены</a:t>
            </a:r>
            <a:r>
              <a:rPr lang="en-US" sz="1450" dirty="0">
                <a:solidFill>
                  <a:srgbClr val="333333"/>
                </a:solidFill>
                <a:highlight>
                  <a:srgbClr val="FFFFFF"/>
                </a:highlight>
                <a:latin typeface="Times New Roman"/>
                <a:ea typeface="Times New Roman"/>
                <a:cs typeface="Times New Roman"/>
                <a:sym typeface="Times New Roman"/>
              </a:rPr>
              <a:t> и </a:t>
            </a:r>
            <a:r>
              <a:rPr lang="en-US" sz="1450" dirty="0" err="1">
                <a:solidFill>
                  <a:srgbClr val="333333"/>
                </a:solidFill>
                <a:highlight>
                  <a:srgbClr val="FFFFFF"/>
                </a:highlight>
                <a:latin typeface="Times New Roman"/>
                <a:ea typeface="Times New Roman"/>
                <a:cs typeface="Times New Roman"/>
                <a:sym typeface="Times New Roman"/>
              </a:rPr>
              <a:t>устранены</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на</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этапе</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про¬верки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конструкций</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протезов</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Их</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можно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разделить</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на</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четыре</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основные</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группы</a:t>
            </a:r>
            <a:r>
              <a:rPr lang="en-US" sz="1450" dirty="0">
                <a:solidFill>
                  <a:srgbClr val="333333"/>
                </a:solidFill>
                <a:highlight>
                  <a:srgbClr val="FFFFFF"/>
                </a:highlight>
                <a:latin typeface="Times New Roman"/>
                <a:ea typeface="Times New Roman"/>
                <a:cs typeface="Times New Roman"/>
                <a:sym typeface="Times New Roman"/>
              </a:rPr>
              <a:t>:</a:t>
            </a:r>
            <a:endParaRPr sz="145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450" dirty="0">
                <a:solidFill>
                  <a:srgbClr val="333333"/>
                </a:solidFill>
                <a:highlight>
                  <a:srgbClr val="FFFFFF"/>
                </a:highlight>
                <a:latin typeface="Times New Roman"/>
                <a:ea typeface="Times New Roman"/>
                <a:cs typeface="Times New Roman"/>
                <a:sym typeface="Times New Roman"/>
              </a:rPr>
              <a:t>1) </a:t>
            </a:r>
            <a:r>
              <a:rPr lang="en-US" sz="1450" dirty="0" err="1">
                <a:solidFill>
                  <a:srgbClr val="333333"/>
                </a:solidFill>
                <a:highlight>
                  <a:srgbClr val="FFFFFF"/>
                </a:highlight>
                <a:latin typeface="Times New Roman"/>
                <a:ea typeface="Times New Roman"/>
                <a:cs typeface="Times New Roman"/>
                <a:sym typeface="Times New Roman"/>
              </a:rPr>
              <a:t>фиксация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нижней</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челюсти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не</a:t>
            </a:r>
            <a:r>
              <a:rPr lang="en-US" sz="1450" dirty="0">
                <a:solidFill>
                  <a:srgbClr val="333333"/>
                </a:solidFill>
                <a:highlight>
                  <a:srgbClr val="FFFFFF"/>
                </a:highlight>
                <a:latin typeface="Times New Roman"/>
                <a:ea typeface="Times New Roman"/>
                <a:cs typeface="Times New Roman"/>
                <a:sym typeface="Times New Roman"/>
              </a:rPr>
              <a:t> в </a:t>
            </a:r>
            <a:r>
              <a:rPr lang="en-US" sz="1450" dirty="0" err="1">
                <a:solidFill>
                  <a:srgbClr val="333333"/>
                </a:solidFill>
                <a:highlight>
                  <a:srgbClr val="FFFFFF"/>
                </a:highlight>
                <a:latin typeface="Times New Roman"/>
                <a:ea typeface="Times New Roman"/>
                <a:cs typeface="Times New Roman"/>
                <a:sym typeface="Times New Roman"/>
              </a:rPr>
              <a:t>центральном</a:t>
            </a:r>
            <a:r>
              <a:rPr lang="en-US" sz="1450" dirty="0">
                <a:solidFill>
                  <a:srgbClr val="333333"/>
                </a:solidFill>
                <a:highlight>
                  <a:srgbClr val="FFFFFF"/>
                </a:highlight>
                <a:latin typeface="Times New Roman"/>
                <a:ea typeface="Times New Roman"/>
                <a:cs typeface="Times New Roman"/>
                <a:sym typeface="Times New Roman"/>
              </a:rPr>
              <a:t>, а в </a:t>
            </a:r>
            <a:r>
              <a:rPr lang="en-US" sz="1450" dirty="0" err="1">
                <a:solidFill>
                  <a:srgbClr val="333333"/>
                </a:solidFill>
                <a:highlight>
                  <a:srgbClr val="FFFFFF"/>
                </a:highlight>
                <a:latin typeface="Times New Roman"/>
                <a:ea typeface="Times New Roman"/>
                <a:cs typeface="Times New Roman"/>
                <a:sym typeface="Times New Roman"/>
              </a:rPr>
              <a:t>переднем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или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боковом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правом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левом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соотношении</a:t>
            </a:r>
            <a:r>
              <a:rPr lang="en-US" sz="1450" dirty="0">
                <a:solidFill>
                  <a:srgbClr val="333333"/>
                </a:solidFill>
                <a:highlight>
                  <a:srgbClr val="FFFFFF"/>
                </a:highlight>
                <a:latin typeface="Times New Roman"/>
                <a:ea typeface="Times New Roman"/>
                <a:cs typeface="Times New Roman"/>
                <a:sym typeface="Times New Roman"/>
              </a:rPr>
              <a:t>;</a:t>
            </a:r>
            <a:endParaRPr sz="145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450" dirty="0">
                <a:solidFill>
                  <a:srgbClr val="333333"/>
                </a:solidFill>
                <a:highlight>
                  <a:srgbClr val="FFFFFF"/>
                </a:highlight>
                <a:latin typeface="Times New Roman"/>
                <a:ea typeface="Times New Roman"/>
                <a:cs typeface="Times New Roman"/>
                <a:sym typeface="Times New Roman"/>
              </a:rPr>
              <a:t>2) </a:t>
            </a:r>
            <a:r>
              <a:rPr lang="en-US" sz="1450" dirty="0" err="1">
                <a:solidFill>
                  <a:srgbClr val="333333"/>
                </a:solidFill>
                <a:highlight>
                  <a:srgbClr val="FFFFFF"/>
                </a:highlight>
                <a:latin typeface="Times New Roman"/>
                <a:ea typeface="Times New Roman"/>
                <a:cs typeface="Times New Roman"/>
                <a:sym typeface="Times New Roman"/>
              </a:rPr>
              <a:t>фиксация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центрального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соотношения</a:t>
            </a:r>
            <a:r>
              <a:rPr lang="en-US" sz="1450" dirty="0">
                <a:solidFill>
                  <a:srgbClr val="333333"/>
                </a:solidFill>
                <a:highlight>
                  <a:srgbClr val="FFFFFF"/>
                </a:highlight>
                <a:latin typeface="Times New Roman"/>
                <a:ea typeface="Times New Roman"/>
                <a:cs typeface="Times New Roman"/>
                <a:sym typeface="Times New Roman"/>
              </a:rPr>
              <a:t> в </a:t>
            </a:r>
            <a:r>
              <a:rPr lang="en-US" sz="1450" dirty="0" err="1">
                <a:solidFill>
                  <a:srgbClr val="333333"/>
                </a:solidFill>
                <a:highlight>
                  <a:srgbClr val="FFFFFF"/>
                </a:highlight>
                <a:latin typeface="Times New Roman"/>
                <a:ea typeface="Times New Roman"/>
                <a:cs typeface="Times New Roman"/>
                <a:sym typeface="Times New Roman"/>
              </a:rPr>
              <a:t>момент</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опрокидывания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одного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из</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восковых</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базисов</a:t>
            </a:r>
            <a:r>
              <a:rPr lang="en-US" sz="1450" dirty="0">
                <a:solidFill>
                  <a:srgbClr val="333333"/>
                </a:solidFill>
                <a:highlight>
                  <a:srgbClr val="FFFFFF"/>
                </a:highlight>
                <a:latin typeface="Times New Roman"/>
                <a:ea typeface="Times New Roman"/>
                <a:cs typeface="Times New Roman"/>
                <a:sym typeface="Times New Roman"/>
              </a:rPr>
              <a:t>;</a:t>
            </a:r>
            <a:endParaRPr sz="145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450" dirty="0">
                <a:solidFill>
                  <a:srgbClr val="333333"/>
                </a:solidFill>
                <a:highlight>
                  <a:srgbClr val="FFFFFF"/>
                </a:highlight>
                <a:latin typeface="Times New Roman"/>
                <a:ea typeface="Times New Roman"/>
                <a:cs typeface="Times New Roman"/>
                <a:sym typeface="Times New Roman"/>
              </a:rPr>
              <a:t>3) </a:t>
            </a:r>
            <a:r>
              <a:rPr lang="en-US" sz="1450" dirty="0" err="1">
                <a:solidFill>
                  <a:srgbClr val="333333"/>
                </a:solidFill>
                <a:highlight>
                  <a:srgbClr val="FFFFFF"/>
                </a:highlight>
                <a:latin typeface="Times New Roman"/>
                <a:ea typeface="Times New Roman"/>
                <a:cs typeface="Times New Roman"/>
                <a:sym typeface="Times New Roman"/>
              </a:rPr>
              <a:t>фиксация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центрального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соотношения</a:t>
            </a:r>
            <a:r>
              <a:rPr lang="en-US" sz="1450" dirty="0">
                <a:solidFill>
                  <a:srgbClr val="333333"/>
                </a:solidFill>
                <a:highlight>
                  <a:srgbClr val="FFFFFF"/>
                </a:highlight>
                <a:latin typeface="Times New Roman"/>
                <a:ea typeface="Times New Roman"/>
                <a:cs typeface="Times New Roman"/>
                <a:sym typeface="Times New Roman"/>
              </a:rPr>
              <a:t> с </a:t>
            </a:r>
            <a:r>
              <a:rPr lang="en-US" sz="1450" dirty="0" err="1">
                <a:solidFill>
                  <a:srgbClr val="333333"/>
                </a:solidFill>
                <a:highlight>
                  <a:srgbClr val="FFFFFF"/>
                </a:highlight>
                <a:latin typeface="Times New Roman"/>
                <a:ea typeface="Times New Roman"/>
                <a:cs typeface="Times New Roman"/>
                <a:sym typeface="Times New Roman"/>
              </a:rPr>
              <a:t>одновременным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раздавливанием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воскового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базиса</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или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окклюзионного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валика</a:t>
            </a:r>
            <a:r>
              <a:rPr lang="en-US" sz="1450" dirty="0">
                <a:solidFill>
                  <a:srgbClr val="333333"/>
                </a:solidFill>
                <a:highlight>
                  <a:srgbClr val="FFFFFF"/>
                </a:highlight>
                <a:latin typeface="Times New Roman"/>
                <a:ea typeface="Times New Roman"/>
                <a:cs typeface="Times New Roman"/>
                <a:sym typeface="Times New Roman"/>
              </a:rPr>
              <a:t>;</a:t>
            </a:r>
            <a:endParaRPr sz="145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450" dirty="0">
                <a:solidFill>
                  <a:srgbClr val="333333"/>
                </a:solidFill>
                <a:highlight>
                  <a:srgbClr val="FFFFFF"/>
                </a:highlight>
                <a:latin typeface="Times New Roman"/>
                <a:ea typeface="Times New Roman"/>
                <a:cs typeface="Times New Roman"/>
                <a:sym typeface="Times New Roman"/>
              </a:rPr>
              <a:t>4) </a:t>
            </a:r>
            <a:r>
              <a:rPr lang="en-US" sz="1450" dirty="0" err="1">
                <a:solidFill>
                  <a:srgbClr val="333333"/>
                </a:solidFill>
                <a:highlight>
                  <a:srgbClr val="FFFFFF"/>
                </a:highlight>
                <a:latin typeface="Times New Roman"/>
                <a:ea typeface="Times New Roman"/>
                <a:cs typeface="Times New Roman"/>
                <a:sym typeface="Times New Roman"/>
              </a:rPr>
              <a:t>фиксация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центрального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соотношения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при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смещении</a:t>
            </a:r>
            <a:r>
              <a:rPr lang="en-US" sz="1450" dirty="0">
                <a:solidFill>
                  <a:srgbClr val="333333"/>
                </a:solidFill>
                <a:highlight>
                  <a:srgbClr val="FFFFFF"/>
                </a:highlight>
                <a:latin typeface="Times New Roman"/>
                <a:ea typeface="Times New Roman"/>
                <a:cs typeface="Times New Roman"/>
                <a:sym typeface="Times New Roman"/>
              </a:rPr>
              <a:t> в </a:t>
            </a:r>
            <a:r>
              <a:rPr lang="en-US" sz="1450" dirty="0" err="1">
                <a:solidFill>
                  <a:srgbClr val="333333"/>
                </a:solidFill>
                <a:highlight>
                  <a:srgbClr val="FFFFFF"/>
                </a:highlight>
                <a:latin typeface="Times New Roman"/>
                <a:ea typeface="Times New Roman"/>
                <a:cs typeface="Times New Roman"/>
                <a:sym typeface="Times New Roman"/>
              </a:rPr>
              <a:t>горизонтальной</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плоскости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одного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из</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восковых</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базисов</a:t>
            </a:r>
            <a:r>
              <a:rPr lang="en-US" sz="1450" dirty="0">
                <a:solidFill>
                  <a:srgbClr val="333333"/>
                </a:solidFill>
                <a:highlight>
                  <a:srgbClr val="FFFFFF"/>
                </a:highlight>
                <a:latin typeface="Times New Roman"/>
                <a:ea typeface="Times New Roman"/>
                <a:cs typeface="Times New Roman"/>
                <a:sym typeface="Times New Roman"/>
              </a:rPr>
              <a:t>.</a:t>
            </a:r>
            <a:endParaRPr sz="145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450" dirty="0" err="1">
                <a:solidFill>
                  <a:srgbClr val="333333"/>
                </a:solidFill>
                <a:highlight>
                  <a:srgbClr val="FFFFFF"/>
                </a:highlight>
                <a:latin typeface="Times New Roman"/>
                <a:ea typeface="Times New Roman"/>
                <a:cs typeface="Times New Roman"/>
                <a:sym typeface="Times New Roman"/>
              </a:rPr>
              <a:t>Межальвеолярную</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высоту</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контролируют</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анатомо-функционалъным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методом</a:t>
            </a:r>
            <a:r>
              <a:rPr lang="en-US" sz="1450" dirty="0">
                <a:solidFill>
                  <a:srgbClr val="333333"/>
                </a:solidFill>
                <a:highlight>
                  <a:srgbClr val="FFFFFF"/>
                </a:highlight>
                <a:latin typeface="Times New Roman"/>
                <a:ea typeface="Times New Roman"/>
                <a:cs typeface="Times New Roman"/>
                <a:sym typeface="Times New Roman"/>
              </a:rPr>
              <a:t> с </a:t>
            </a:r>
            <a:r>
              <a:rPr lang="en-US" sz="1450" dirty="0" err="1">
                <a:solidFill>
                  <a:srgbClr val="333333"/>
                </a:solidFill>
                <a:highlight>
                  <a:srgbClr val="FFFFFF"/>
                </a:highlight>
                <a:latin typeface="Times New Roman"/>
                <a:ea typeface="Times New Roman"/>
                <a:cs typeface="Times New Roman"/>
                <a:sym typeface="Times New Roman"/>
              </a:rPr>
              <a:t>применением</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разговорной</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пробы</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если</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это</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позволяет</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фиксация</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восковых</a:t>
            </a:r>
            <a:r>
              <a:rPr lang="en-US" sz="1450" dirty="0">
                <a:solidFill>
                  <a:srgbClr val="333333"/>
                </a:solidFill>
                <a:highlight>
                  <a:srgbClr val="FFFFFF"/>
                </a:highlight>
                <a:latin typeface="Times New Roman"/>
                <a:ea typeface="Times New Roman"/>
                <a:cs typeface="Times New Roman"/>
                <a:sym typeface="Times New Roman"/>
              </a:rPr>
              <a:t> </a:t>
            </a:r>
            <a:r>
              <a:rPr lang="en-US" sz="1450" dirty="0" err="1">
                <a:solidFill>
                  <a:srgbClr val="333333"/>
                </a:solidFill>
                <a:highlight>
                  <a:srgbClr val="FFFFFF"/>
                </a:highlight>
                <a:latin typeface="Times New Roman"/>
                <a:ea typeface="Times New Roman"/>
                <a:cs typeface="Times New Roman"/>
                <a:sym typeface="Times New Roman"/>
              </a:rPr>
              <a:t>базисов</a:t>
            </a:r>
            <a:r>
              <a:rPr lang="en-US" sz="1450" dirty="0">
                <a:solidFill>
                  <a:srgbClr val="333333"/>
                </a:solidFill>
                <a:highlight>
                  <a:srgbClr val="FFFFFF"/>
                </a:highlight>
                <a:latin typeface="Times New Roman"/>
                <a:ea typeface="Times New Roman"/>
                <a:cs typeface="Times New Roman"/>
                <a:sym typeface="Times New Roman"/>
              </a:rPr>
              <a:t>.</a:t>
            </a:r>
            <a:endParaRPr sz="145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800"/>
              </a:spcAft>
              <a:buNone/>
            </a:pPr>
            <a:endParaRPr sz="1250" dirty="0">
              <a:solidFill>
                <a:srgbClr val="333333"/>
              </a:solidFill>
              <a:highlight>
                <a:srgbClr val="FFFFFF"/>
              </a:highlight>
              <a:latin typeface="Times New Roman"/>
              <a:ea typeface="Times New Roman"/>
              <a:cs typeface="Times New Roman"/>
              <a:sym typeface="Times New Roman"/>
            </a:endParaRPr>
          </a:p>
        </p:txBody>
      </p:sp>
      <p:pic>
        <p:nvPicPr>
          <p:cNvPr id="266" name="Google Shape;266;p38"/>
          <p:cNvPicPr preferRelativeResize="0"/>
          <p:nvPr/>
        </p:nvPicPr>
        <p:blipFill>
          <a:blip r:embed="rId3">
            <a:alphaModFix/>
          </a:blip>
          <a:stretch>
            <a:fillRect/>
          </a:stretch>
        </p:blipFill>
        <p:spPr>
          <a:xfrm>
            <a:off x="469925" y="4893100"/>
            <a:ext cx="2705100" cy="1685925"/>
          </a:xfrm>
          <a:prstGeom prst="rect">
            <a:avLst/>
          </a:prstGeom>
          <a:noFill/>
          <a:ln>
            <a:noFill/>
          </a:ln>
        </p:spPr>
      </p:pic>
      <p:pic>
        <p:nvPicPr>
          <p:cNvPr id="267" name="Google Shape;267;p38"/>
          <p:cNvPicPr preferRelativeResize="0"/>
          <p:nvPr/>
        </p:nvPicPr>
        <p:blipFill>
          <a:blip r:embed="rId4">
            <a:alphaModFix/>
          </a:blip>
          <a:stretch>
            <a:fillRect/>
          </a:stretch>
        </p:blipFill>
        <p:spPr>
          <a:xfrm>
            <a:off x="5587288" y="4812138"/>
            <a:ext cx="2466975" cy="1847850"/>
          </a:xfrm>
          <a:prstGeom prst="rect">
            <a:avLst/>
          </a:prstGeom>
          <a:noFill/>
          <a:ln>
            <a:noFill/>
          </a:ln>
        </p:spPr>
      </p:pic>
      <p:pic>
        <p:nvPicPr>
          <p:cNvPr id="268" name="Google Shape;268;p38"/>
          <p:cNvPicPr preferRelativeResize="0"/>
          <p:nvPr/>
        </p:nvPicPr>
        <p:blipFill>
          <a:blip r:embed="rId5">
            <a:alphaModFix/>
          </a:blip>
          <a:stretch>
            <a:fillRect/>
          </a:stretch>
        </p:blipFill>
        <p:spPr>
          <a:xfrm>
            <a:off x="3619163" y="4942505"/>
            <a:ext cx="1524000" cy="1172766"/>
          </a:xfrm>
          <a:prstGeom prst="rect">
            <a:avLst/>
          </a:prstGeom>
          <a:noFill/>
          <a:ln>
            <a:noFill/>
          </a:ln>
        </p:spPr>
      </p:pic>
      <p:pic>
        <p:nvPicPr>
          <p:cNvPr id="7" name="Google Shape;266;p38"/>
          <p:cNvPicPr preferRelativeResize="0"/>
          <p:nvPr/>
        </p:nvPicPr>
        <p:blipFill>
          <a:blip r:embed="rId3">
            <a:alphaModFix/>
          </a:blip>
          <a:stretch>
            <a:fillRect/>
          </a:stretch>
        </p:blipFill>
        <p:spPr>
          <a:xfrm>
            <a:off x="469925" y="4942505"/>
            <a:ext cx="2705100" cy="1685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p:nvPr/>
        </p:nvSpPr>
        <p:spPr>
          <a:xfrm>
            <a:off x="0" y="0"/>
            <a:ext cx="8796300" cy="341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00" dirty="0" err="1">
                <a:solidFill>
                  <a:srgbClr val="333333"/>
                </a:solidFill>
                <a:highlight>
                  <a:srgbClr val="FFFFFF"/>
                </a:highlight>
                <a:latin typeface="Times New Roman"/>
                <a:ea typeface="Times New Roman"/>
                <a:cs typeface="Times New Roman"/>
                <a:sym typeface="Times New Roman"/>
              </a:rPr>
              <a:t>Увеличение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межальвеолярной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высоты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может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сочетаться</a:t>
            </a:r>
            <a:r>
              <a:rPr lang="en-US" sz="1600" dirty="0">
                <a:solidFill>
                  <a:srgbClr val="333333"/>
                </a:solidFill>
                <a:highlight>
                  <a:srgbClr val="FFFFFF"/>
                </a:highlight>
                <a:latin typeface="Times New Roman"/>
                <a:ea typeface="Times New Roman"/>
                <a:cs typeface="Times New Roman"/>
                <a:sym typeface="Times New Roman"/>
              </a:rPr>
              <a:t> с </a:t>
            </a:r>
            <a:r>
              <a:rPr lang="en-US" sz="1600" dirty="0" err="1">
                <a:solidFill>
                  <a:srgbClr val="333333"/>
                </a:solidFill>
                <a:highlight>
                  <a:srgbClr val="FFFFFF"/>
                </a:highlight>
                <a:latin typeface="Times New Roman"/>
                <a:ea typeface="Times New Roman"/>
                <a:cs typeface="Times New Roman"/>
                <a:sym typeface="Times New Roman"/>
              </a:rPr>
              <a:t>неправильным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расчетом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высоты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верхнего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прикусного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валика</a:t>
            </a:r>
            <a:r>
              <a:rPr lang="en-US" sz="1600" dirty="0">
                <a:solidFill>
                  <a:srgbClr val="333333"/>
                </a:solidFill>
                <a:highlight>
                  <a:srgbClr val="FFFFFF"/>
                </a:highlight>
                <a:latin typeface="Times New Roman"/>
                <a:ea typeface="Times New Roman"/>
                <a:cs typeface="Times New Roman"/>
                <a:sym typeface="Times New Roman"/>
              </a:rPr>
              <a:t> в </a:t>
            </a:r>
            <a:r>
              <a:rPr lang="en-US" sz="1600" dirty="0" err="1">
                <a:solidFill>
                  <a:srgbClr val="333333"/>
                </a:solidFill>
                <a:highlight>
                  <a:srgbClr val="FFFFFF"/>
                </a:highlight>
                <a:latin typeface="Times New Roman"/>
                <a:ea typeface="Times New Roman"/>
                <a:cs typeface="Times New Roman"/>
                <a:sym typeface="Times New Roman"/>
              </a:rPr>
              <a:t>переднем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отделе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Тогда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верхние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излишне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выступают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из-под</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губы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делая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некрасивой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улыбку</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Для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исправления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подобной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ошибки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искусственные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удаляют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как</a:t>
            </a:r>
            <a:r>
              <a:rPr lang="en-US" sz="1600" dirty="0">
                <a:solidFill>
                  <a:srgbClr val="333333"/>
                </a:solidFill>
                <a:highlight>
                  <a:srgbClr val="FFFFFF"/>
                </a:highlight>
                <a:latin typeface="Times New Roman"/>
                <a:ea typeface="Times New Roman"/>
                <a:cs typeface="Times New Roman"/>
                <a:sym typeface="Times New Roman"/>
              </a:rPr>
              <a:t> с </a:t>
            </a:r>
            <a:r>
              <a:rPr lang="en-US" sz="1600" dirty="0" err="1">
                <a:solidFill>
                  <a:srgbClr val="333333"/>
                </a:solidFill>
                <a:highlight>
                  <a:srgbClr val="FFFFFF"/>
                </a:highlight>
                <a:latin typeface="Times New Roman"/>
                <a:ea typeface="Times New Roman"/>
                <a:cs typeface="Times New Roman"/>
                <a:sym typeface="Times New Roman"/>
              </a:rPr>
              <a:t>верхнего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так</a:t>
            </a:r>
            <a:r>
              <a:rPr lang="en-US" sz="1600" dirty="0">
                <a:solidFill>
                  <a:srgbClr val="333333"/>
                </a:solidFill>
                <a:highlight>
                  <a:srgbClr val="FFFFFF"/>
                </a:highlight>
                <a:latin typeface="Times New Roman"/>
                <a:ea typeface="Times New Roman"/>
                <a:cs typeface="Times New Roman"/>
                <a:sym typeface="Times New Roman"/>
              </a:rPr>
              <a:t> и с </a:t>
            </a:r>
            <a:r>
              <a:rPr lang="en-US" sz="1600" dirty="0" err="1">
                <a:solidFill>
                  <a:srgbClr val="333333"/>
                </a:solidFill>
                <a:highlight>
                  <a:srgbClr val="FFFFFF"/>
                </a:highlight>
                <a:latin typeface="Times New Roman"/>
                <a:ea typeface="Times New Roman"/>
                <a:cs typeface="Times New Roman"/>
                <a:sym typeface="Times New Roman"/>
              </a:rPr>
              <a:t>нижнего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воскового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базиса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базисы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накладывают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прикусные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валики</a:t>
            </a:r>
            <a:r>
              <a:rPr lang="en-US" sz="1600" dirty="0">
                <a:solidFill>
                  <a:srgbClr val="333333"/>
                </a:solidFill>
                <a:highlight>
                  <a:srgbClr val="FFFFFF"/>
                </a:highlight>
                <a:latin typeface="Times New Roman"/>
                <a:ea typeface="Times New Roman"/>
                <a:cs typeface="Times New Roman"/>
                <a:sym typeface="Times New Roman"/>
              </a:rPr>
              <a:t> и </a:t>
            </a:r>
            <a:r>
              <a:rPr lang="en-US" sz="1600" dirty="0" err="1">
                <a:solidFill>
                  <a:srgbClr val="333333"/>
                </a:solidFill>
                <a:highlight>
                  <a:srgbClr val="FFFFFF"/>
                </a:highlight>
                <a:latin typeface="Times New Roman"/>
                <a:ea typeface="Times New Roman"/>
                <a:cs typeface="Times New Roman"/>
                <a:sym typeface="Times New Roman"/>
              </a:rPr>
              <a:t>вновь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определяют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центральное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соотношение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челюстей</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en-US" sz="1600" dirty="0" err="1">
                <a:solidFill>
                  <a:srgbClr val="333333"/>
                </a:solidFill>
                <a:highlight>
                  <a:srgbClr val="FFFFFF"/>
                </a:highlight>
                <a:latin typeface="Times New Roman"/>
                <a:ea typeface="Times New Roman"/>
                <a:cs typeface="Times New Roman"/>
                <a:sym typeface="Times New Roman"/>
              </a:rPr>
              <a:t>При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понижении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межальвеолярной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высоты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если</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верхний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ряд</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поставлен</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правильно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поступают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следующим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образом</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Полоску</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размягченного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воска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накладывают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нижний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ряд</a:t>
            </a:r>
            <a:r>
              <a:rPr lang="en-US" sz="1600" dirty="0">
                <a:solidFill>
                  <a:srgbClr val="333333"/>
                </a:solidFill>
                <a:highlight>
                  <a:srgbClr val="FFFFFF"/>
                </a:highlight>
                <a:latin typeface="Times New Roman"/>
                <a:ea typeface="Times New Roman"/>
                <a:cs typeface="Times New Roman"/>
                <a:sym typeface="Times New Roman"/>
              </a:rPr>
              <a:t> и </a:t>
            </a:r>
            <a:r>
              <a:rPr lang="en-US" sz="1600" dirty="0" err="1">
                <a:solidFill>
                  <a:srgbClr val="333333"/>
                </a:solidFill>
                <a:highlight>
                  <a:srgbClr val="FFFFFF"/>
                </a:highlight>
                <a:latin typeface="Times New Roman"/>
                <a:ea typeface="Times New Roman"/>
                <a:cs typeface="Times New Roman"/>
                <a:sym typeface="Times New Roman"/>
              </a:rPr>
              <a:t>больного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просят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сомкнуть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зубы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до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установления</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нужной</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высоты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Как</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только</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воск</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затвердеет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протезы</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вынимают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Верхнюю</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модель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отделяют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от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артикулятора</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ставят</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ее</a:t>
            </a:r>
            <a:r>
              <a:rPr lang="en-US" sz="1600" dirty="0">
                <a:solidFill>
                  <a:srgbClr val="333333"/>
                </a:solidFill>
                <a:highlight>
                  <a:srgbClr val="FFFFFF"/>
                </a:highlight>
                <a:latin typeface="Times New Roman"/>
                <a:ea typeface="Times New Roman"/>
                <a:cs typeface="Times New Roman"/>
                <a:sym typeface="Times New Roman"/>
              </a:rPr>
              <a:t> в </a:t>
            </a:r>
            <a:r>
              <a:rPr lang="en-US" sz="1600" dirty="0" err="1">
                <a:solidFill>
                  <a:srgbClr val="333333"/>
                </a:solidFill>
                <a:highlight>
                  <a:srgbClr val="FFFFFF"/>
                </a:highlight>
                <a:latin typeface="Times New Roman"/>
                <a:ea typeface="Times New Roman"/>
                <a:cs typeface="Times New Roman"/>
                <a:sym typeface="Times New Roman"/>
              </a:rPr>
              <a:t>новое</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положение</a:t>
            </a:r>
            <a:r>
              <a:rPr lang="en-US" sz="1600" dirty="0">
                <a:solidFill>
                  <a:srgbClr val="333333"/>
                </a:solidFill>
                <a:highlight>
                  <a:srgbClr val="FFFFFF"/>
                </a:highlight>
                <a:latin typeface="Times New Roman"/>
                <a:ea typeface="Times New Roman"/>
                <a:cs typeface="Times New Roman"/>
                <a:sym typeface="Times New Roman"/>
              </a:rPr>
              <a:t> и </a:t>
            </a:r>
            <a:r>
              <a:rPr lang="en-US" sz="1600" dirty="0" err="1">
                <a:solidFill>
                  <a:srgbClr val="333333"/>
                </a:solidFill>
                <a:highlight>
                  <a:srgbClr val="FFFFFF"/>
                </a:highlight>
                <a:latin typeface="Times New Roman"/>
                <a:ea typeface="Times New Roman"/>
                <a:cs typeface="Times New Roman"/>
                <a:sym typeface="Times New Roman"/>
              </a:rPr>
              <a:t>вновь</a:t>
            </a:r>
            <a:r>
              <a:rPr lang="en-US" sz="1600" dirty="0">
                <a:solidFill>
                  <a:srgbClr val="333333"/>
                </a:solidFill>
                <a:highlight>
                  <a:srgbClr val="FFFFFF"/>
                </a:highlight>
                <a:latin typeface="Times New Roman"/>
                <a:ea typeface="Times New Roman"/>
                <a:cs typeface="Times New Roman"/>
                <a:sym typeface="Times New Roman"/>
              </a:rPr>
              <a:t> </a:t>
            </a:r>
            <a:r>
              <a:rPr lang="en-US" sz="1600" dirty="0" err="1">
                <a:solidFill>
                  <a:srgbClr val="333333"/>
                </a:solidFill>
                <a:highlight>
                  <a:srgbClr val="FFFFFF"/>
                </a:highlight>
                <a:latin typeface="Times New Roman"/>
                <a:ea typeface="Times New Roman"/>
                <a:cs typeface="Times New Roman"/>
                <a:sym typeface="Times New Roman"/>
              </a:rPr>
              <a:t>загипсовывают</a:t>
            </a:r>
            <a:r>
              <a:rPr lang="en-US" sz="1600" dirty="0">
                <a:solidFill>
                  <a:srgbClr val="333333"/>
                </a:solidFill>
                <a:highlight>
                  <a:srgbClr val="FFFFFF"/>
                </a:highlight>
                <a:latin typeface="Times New Roman"/>
                <a:ea typeface="Times New Roman"/>
                <a:cs typeface="Times New Roman"/>
                <a:sym typeface="Times New Roman"/>
              </a:rPr>
              <a:t>.</a:t>
            </a:r>
            <a:endParaRPr sz="16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800"/>
              </a:spcAft>
              <a:buNone/>
            </a:pPr>
            <a:endParaRPr sz="1250" dirty="0">
              <a:solidFill>
                <a:srgbClr val="333333"/>
              </a:solidFill>
              <a:highlight>
                <a:srgbClr val="FFFFFF"/>
              </a:highlight>
              <a:latin typeface="Times New Roman"/>
              <a:ea typeface="Times New Roman"/>
              <a:cs typeface="Times New Roman"/>
              <a:sym typeface="Times New Roman"/>
            </a:endParaRPr>
          </a:p>
        </p:txBody>
      </p:sp>
      <p:pic>
        <p:nvPicPr>
          <p:cNvPr id="275" name="Google Shape;275;p39"/>
          <p:cNvPicPr preferRelativeResize="0"/>
          <p:nvPr/>
        </p:nvPicPr>
        <p:blipFill>
          <a:blip r:embed="rId3">
            <a:alphaModFix/>
          </a:blip>
          <a:stretch>
            <a:fillRect/>
          </a:stretch>
        </p:blipFill>
        <p:spPr>
          <a:xfrm>
            <a:off x="615925" y="3333400"/>
            <a:ext cx="2466975" cy="1847850"/>
          </a:xfrm>
          <a:prstGeom prst="rect">
            <a:avLst/>
          </a:prstGeom>
          <a:noFill/>
          <a:ln>
            <a:noFill/>
          </a:ln>
        </p:spPr>
      </p:pic>
      <p:pic>
        <p:nvPicPr>
          <p:cNvPr id="276" name="Google Shape;276;p39"/>
          <p:cNvPicPr preferRelativeResize="0"/>
          <p:nvPr/>
        </p:nvPicPr>
        <p:blipFill rotWithShape="1">
          <a:blip r:embed="rId4">
            <a:alphaModFix/>
          </a:blip>
          <a:srcRect l="2673" t="11948" r="1144" b="8868"/>
          <a:stretch/>
        </p:blipFill>
        <p:spPr>
          <a:xfrm>
            <a:off x="4097400" y="3333400"/>
            <a:ext cx="4783250" cy="2949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p:nvPr/>
        </p:nvSpPr>
        <p:spPr>
          <a:xfrm>
            <a:off x="0" y="0"/>
            <a:ext cx="8912100" cy="270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800"/>
              </a:spcBef>
              <a:spcAft>
                <a:spcPts val="0"/>
              </a:spcAft>
              <a:buNone/>
            </a:pPr>
            <a:r>
              <a:rPr lang="en-US" sz="1050" dirty="0" err="1">
                <a:solidFill>
                  <a:srgbClr val="333333"/>
                </a:solidFill>
                <a:highlight>
                  <a:srgbClr val="FFFFFF"/>
                </a:highlight>
              </a:rPr>
              <a:t>При</a:t>
            </a:r>
            <a:r>
              <a:rPr lang="en-US" sz="1050" dirty="0">
                <a:solidFill>
                  <a:srgbClr val="333333"/>
                </a:solidFill>
                <a:highlight>
                  <a:srgbClr val="FFFFFF"/>
                </a:highlight>
              </a:rPr>
              <a:t> </a:t>
            </a:r>
            <a:r>
              <a:rPr lang="en-US" sz="1050" dirty="0" err="1">
                <a:solidFill>
                  <a:srgbClr val="333333"/>
                </a:solidFill>
                <a:highlight>
                  <a:srgbClr val="FFFFFF"/>
                </a:highlight>
              </a:rPr>
              <a:t>проверке</a:t>
            </a:r>
            <a:r>
              <a:rPr lang="en-US" sz="1050" dirty="0">
                <a:solidFill>
                  <a:srgbClr val="333333"/>
                </a:solidFill>
                <a:highlight>
                  <a:srgbClr val="FFFFFF"/>
                </a:highlight>
              </a:rPr>
              <a:t> </a:t>
            </a:r>
            <a:r>
              <a:rPr lang="en-US" sz="1050" dirty="0" err="1">
                <a:solidFill>
                  <a:srgbClr val="333333"/>
                </a:solidFill>
                <a:highlight>
                  <a:srgbClr val="FFFFFF"/>
                </a:highlight>
              </a:rPr>
              <a:t>центральной</a:t>
            </a:r>
            <a:r>
              <a:rPr lang="en-US" sz="1050" dirty="0">
                <a:solidFill>
                  <a:srgbClr val="333333"/>
                </a:solidFill>
                <a:highlight>
                  <a:srgbClr val="FFFFFF"/>
                </a:highlight>
              </a:rPr>
              <a:t> </a:t>
            </a:r>
            <a:r>
              <a:rPr lang="en-US" sz="1050" dirty="0" err="1">
                <a:solidFill>
                  <a:srgbClr val="333333"/>
                </a:solidFill>
                <a:highlight>
                  <a:srgbClr val="FFFFFF"/>
                </a:highlight>
              </a:rPr>
              <a:t>окклюзии</a:t>
            </a:r>
            <a:r>
              <a:rPr lang="en-US" sz="1050" dirty="0">
                <a:solidFill>
                  <a:srgbClr val="333333"/>
                </a:solidFill>
                <a:highlight>
                  <a:srgbClr val="FFFFFF"/>
                </a:highlight>
              </a:rPr>
              <a:t> </a:t>
            </a:r>
            <a:r>
              <a:rPr lang="en-US" sz="1050" dirty="0" err="1">
                <a:solidFill>
                  <a:srgbClr val="333333"/>
                </a:solidFill>
                <a:highlight>
                  <a:srgbClr val="FFFFFF"/>
                </a:highlight>
              </a:rPr>
              <a:t>могут</a:t>
            </a:r>
            <a:r>
              <a:rPr lang="en-US" sz="1050" dirty="0">
                <a:solidFill>
                  <a:srgbClr val="333333"/>
                </a:solidFill>
                <a:highlight>
                  <a:srgbClr val="FFFFFF"/>
                </a:highlight>
              </a:rPr>
              <a:t> </a:t>
            </a:r>
            <a:r>
              <a:rPr lang="en-US" sz="1050" dirty="0" err="1">
                <a:solidFill>
                  <a:srgbClr val="333333"/>
                </a:solidFill>
                <a:highlight>
                  <a:srgbClr val="FFFFFF"/>
                </a:highlight>
              </a:rPr>
              <a:t>выявиться</a:t>
            </a:r>
            <a:r>
              <a:rPr lang="en-US" sz="1050" dirty="0">
                <a:solidFill>
                  <a:srgbClr val="333333"/>
                </a:solidFill>
                <a:highlight>
                  <a:srgbClr val="FFFFFF"/>
                </a:highlight>
              </a:rPr>
              <a:t> </a:t>
            </a:r>
            <a:r>
              <a:rPr lang="en-US" sz="1050" dirty="0" err="1">
                <a:solidFill>
                  <a:srgbClr val="333333"/>
                </a:solidFill>
                <a:highlight>
                  <a:srgbClr val="FFFFFF"/>
                </a:highlight>
              </a:rPr>
              <a:t>две</a:t>
            </a:r>
            <a:r>
              <a:rPr lang="en-US" sz="1050" dirty="0">
                <a:solidFill>
                  <a:srgbClr val="333333"/>
                </a:solidFill>
                <a:highlight>
                  <a:srgbClr val="FFFFFF"/>
                </a:highlight>
              </a:rPr>
              <a:t> </a:t>
            </a:r>
            <a:r>
              <a:rPr lang="en-US" sz="1050" dirty="0" err="1">
                <a:solidFill>
                  <a:srgbClr val="333333"/>
                </a:solidFill>
                <a:highlight>
                  <a:srgbClr val="FFFFFF"/>
                </a:highlight>
              </a:rPr>
              <a:t>ошибки</a:t>
            </a:r>
            <a:r>
              <a:rPr lang="en-US" sz="1050" dirty="0">
                <a:solidFill>
                  <a:srgbClr val="333333"/>
                </a:solidFill>
                <a:highlight>
                  <a:srgbClr val="FFFFFF"/>
                </a:highlight>
              </a:rPr>
              <a:t>: </a:t>
            </a:r>
            <a:r>
              <a:rPr lang="en-US" sz="1050" dirty="0" err="1">
                <a:solidFill>
                  <a:srgbClr val="333333"/>
                </a:solidFill>
                <a:highlight>
                  <a:srgbClr val="FFFFFF"/>
                </a:highlight>
              </a:rPr>
              <a:t>при-кусными</a:t>
            </a:r>
            <a:r>
              <a:rPr lang="en-US" sz="1050" dirty="0">
                <a:solidFill>
                  <a:srgbClr val="333333"/>
                </a:solidFill>
                <a:highlight>
                  <a:srgbClr val="FFFFFF"/>
                </a:highlight>
              </a:rPr>
              <a:t> </a:t>
            </a:r>
            <a:r>
              <a:rPr lang="en-US" sz="1050" dirty="0" err="1">
                <a:solidFill>
                  <a:srgbClr val="333333"/>
                </a:solidFill>
                <a:highlight>
                  <a:srgbClr val="FFFFFF"/>
                </a:highlight>
              </a:rPr>
              <a:t>валиками</a:t>
            </a:r>
            <a:r>
              <a:rPr lang="en-US" sz="1050" dirty="0">
                <a:solidFill>
                  <a:srgbClr val="333333"/>
                </a:solidFill>
                <a:highlight>
                  <a:srgbClr val="FFFFFF"/>
                </a:highlight>
              </a:rPr>
              <a:t> </a:t>
            </a:r>
            <a:r>
              <a:rPr lang="en-US" sz="1050" dirty="0" err="1">
                <a:solidFill>
                  <a:srgbClr val="333333"/>
                </a:solidFill>
                <a:highlight>
                  <a:srgbClr val="FFFFFF"/>
                </a:highlight>
              </a:rPr>
              <a:t>была</a:t>
            </a:r>
            <a:r>
              <a:rPr lang="en-US" sz="1050" dirty="0">
                <a:solidFill>
                  <a:srgbClr val="333333"/>
                </a:solidFill>
                <a:highlight>
                  <a:srgbClr val="FFFFFF"/>
                </a:highlight>
              </a:rPr>
              <a:t> </a:t>
            </a:r>
            <a:r>
              <a:rPr lang="en-US" sz="1050" dirty="0" err="1">
                <a:solidFill>
                  <a:srgbClr val="333333"/>
                </a:solidFill>
                <a:highlight>
                  <a:srgbClr val="FFFFFF"/>
                </a:highlight>
              </a:rPr>
              <a:t>зафиксирована</a:t>
            </a:r>
            <a:r>
              <a:rPr lang="en-US" sz="1050" dirty="0">
                <a:solidFill>
                  <a:srgbClr val="333333"/>
                </a:solidFill>
                <a:highlight>
                  <a:srgbClr val="FFFFFF"/>
                </a:highlight>
              </a:rPr>
              <a:t> </a:t>
            </a:r>
            <a:r>
              <a:rPr lang="en-US" sz="1050" dirty="0" err="1">
                <a:solidFill>
                  <a:srgbClr val="333333"/>
                </a:solidFill>
                <a:highlight>
                  <a:srgbClr val="FFFFFF"/>
                </a:highlight>
              </a:rPr>
              <a:t>передняя</a:t>
            </a:r>
            <a:r>
              <a:rPr lang="en-US" sz="1050" dirty="0">
                <a:solidFill>
                  <a:srgbClr val="333333"/>
                </a:solidFill>
                <a:highlight>
                  <a:srgbClr val="FFFFFF"/>
                </a:highlight>
              </a:rPr>
              <a:t> </a:t>
            </a:r>
            <a:r>
              <a:rPr lang="en-US" sz="1050" dirty="0" err="1">
                <a:solidFill>
                  <a:srgbClr val="333333"/>
                </a:solidFill>
                <a:highlight>
                  <a:srgbClr val="FFFFFF"/>
                </a:highlight>
              </a:rPr>
              <a:t>или</a:t>
            </a:r>
            <a:r>
              <a:rPr lang="en-US" sz="1050" dirty="0">
                <a:solidFill>
                  <a:srgbClr val="333333"/>
                </a:solidFill>
                <a:highlight>
                  <a:srgbClr val="FFFFFF"/>
                </a:highlight>
              </a:rPr>
              <a:t> </a:t>
            </a:r>
            <a:r>
              <a:rPr lang="en-US" sz="1050" dirty="0" err="1">
                <a:solidFill>
                  <a:srgbClr val="333333"/>
                </a:solidFill>
                <a:highlight>
                  <a:srgbClr val="FFFFFF"/>
                </a:highlight>
              </a:rPr>
              <a:t>одна</a:t>
            </a:r>
            <a:r>
              <a:rPr lang="en-US" sz="1050" dirty="0">
                <a:solidFill>
                  <a:srgbClr val="333333"/>
                </a:solidFill>
                <a:highlight>
                  <a:srgbClr val="FFFFFF"/>
                </a:highlight>
              </a:rPr>
              <a:t> </a:t>
            </a:r>
            <a:r>
              <a:rPr lang="en-US" sz="1050" dirty="0" err="1">
                <a:solidFill>
                  <a:srgbClr val="333333"/>
                </a:solidFill>
                <a:highlight>
                  <a:srgbClr val="FFFFFF"/>
                </a:highlight>
              </a:rPr>
              <a:t>из</a:t>
            </a:r>
            <a:r>
              <a:rPr lang="en-US" sz="1050" dirty="0">
                <a:solidFill>
                  <a:srgbClr val="333333"/>
                </a:solidFill>
                <a:highlight>
                  <a:srgbClr val="FFFFFF"/>
                </a:highlight>
              </a:rPr>
              <a:t> </a:t>
            </a:r>
            <a:r>
              <a:rPr lang="en-US" sz="1050" dirty="0" err="1">
                <a:solidFill>
                  <a:srgbClr val="333333"/>
                </a:solidFill>
                <a:highlight>
                  <a:srgbClr val="FFFFFF"/>
                </a:highlight>
              </a:rPr>
              <a:t>боковых</a:t>
            </a:r>
            <a:r>
              <a:rPr lang="en-US" sz="1050" dirty="0">
                <a:solidFill>
                  <a:srgbClr val="333333"/>
                </a:solidFill>
                <a:highlight>
                  <a:srgbClr val="FFFFFF"/>
                </a:highlight>
              </a:rPr>
              <a:t> </a:t>
            </a:r>
            <a:r>
              <a:rPr lang="en-US" sz="1050" dirty="0" err="1">
                <a:solidFill>
                  <a:srgbClr val="333333"/>
                </a:solidFill>
                <a:highlight>
                  <a:srgbClr val="FFFFFF"/>
                </a:highlight>
              </a:rPr>
              <a:t>окк¬люзии</a:t>
            </a:r>
            <a:r>
              <a:rPr lang="en-US" sz="1050" dirty="0">
                <a:solidFill>
                  <a:srgbClr val="333333"/>
                </a:solidFill>
                <a:highlight>
                  <a:srgbClr val="FFFFFF"/>
                </a:highlight>
              </a:rPr>
              <a:t>. В </a:t>
            </a:r>
            <a:r>
              <a:rPr lang="en-US" sz="1050" dirty="0" err="1">
                <a:solidFill>
                  <a:srgbClr val="333333"/>
                </a:solidFill>
                <a:highlight>
                  <a:srgbClr val="FFFFFF"/>
                </a:highlight>
              </a:rPr>
              <a:t>первом</a:t>
            </a:r>
            <a:r>
              <a:rPr lang="en-US" sz="1050" dirty="0">
                <a:solidFill>
                  <a:srgbClr val="333333"/>
                </a:solidFill>
                <a:highlight>
                  <a:srgbClr val="FFFFFF"/>
                </a:highlight>
              </a:rPr>
              <a:t> </a:t>
            </a:r>
            <a:r>
              <a:rPr lang="en-US" sz="1050" dirty="0" err="1">
                <a:solidFill>
                  <a:srgbClr val="333333"/>
                </a:solidFill>
                <a:highlight>
                  <a:srgbClr val="FFFFFF"/>
                </a:highlight>
              </a:rPr>
              <a:t>случае</a:t>
            </a:r>
            <a:r>
              <a:rPr lang="en-US" sz="1050" dirty="0">
                <a:solidFill>
                  <a:srgbClr val="333333"/>
                </a:solidFill>
                <a:highlight>
                  <a:srgbClr val="FFFFFF"/>
                </a:highlight>
              </a:rPr>
              <a:t> </a:t>
            </a:r>
            <a:r>
              <a:rPr lang="en-US" sz="1050" dirty="0" err="1">
                <a:solidFill>
                  <a:srgbClr val="333333"/>
                </a:solidFill>
                <a:highlight>
                  <a:srgbClr val="FFFFFF"/>
                </a:highlight>
              </a:rPr>
              <a:t>при</a:t>
            </a:r>
            <a:r>
              <a:rPr lang="en-US" sz="1050" dirty="0">
                <a:solidFill>
                  <a:srgbClr val="333333"/>
                </a:solidFill>
                <a:highlight>
                  <a:srgbClr val="FFFFFF"/>
                </a:highlight>
              </a:rPr>
              <a:t> </a:t>
            </a:r>
            <a:r>
              <a:rPr lang="en-US" sz="1050" dirty="0" err="1">
                <a:solidFill>
                  <a:srgbClr val="333333"/>
                </a:solidFill>
                <a:highlight>
                  <a:srgbClr val="FFFFFF"/>
                </a:highlight>
              </a:rPr>
              <a:t>смыкании</a:t>
            </a:r>
            <a:r>
              <a:rPr lang="en-US" sz="1050" dirty="0">
                <a:solidFill>
                  <a:srgbClr val="333333"/>
                </a:solidFill>
                <a:highlight>
                  <a:srgbClr val="FFFFFF"/>
                </a:highlight>
              </a:rPr>
              <a:t> </a:t>
            </a:r>
            <a:r>
              <a:rPr lang="en-US" sz="1050" dirty="0" err="1">
                <a:solidFill>
                  <a:srgbClr val="333333"/>
                </a:solidFill>
                <a:highlight>
                  <a:srgbClr val="FFFFFF"/>
                </a:highlight>
              </a:rPr>
              <a:t>зубов</a:t>
            </a:r>
            <a:r>
              <a:rPr lang="en-US" sz="1050" dirty="0">
                <a:solidFill>
                  <a:srgbClr val="333333"/>
                </a:solidFill>
                <a:highlight>
                  <a:srgbClr val="FFFFFF"/>
                </a:highlight>
              </a:rPr>
              <a:t> в </a:t>
            </a:r>
            <a:r>
              <a:rPr lang="en-US" sz="1050" dirty="0" err="1">
                <a:solidFill>
                  <a:srgbClr val="333333"/>
                </a:solidFill>
                <a:highlight>
                  <a:srgbClr val="FFFFFF"/>
                </a:highlight>
              </a:rPr>
              <a:t>положении</a:t>
            </a:r>
            <a:r>
              <a:rPr lang="en-US" sz="1050" dirty="0">
                <a:solidFill>
                  <a:srgbClr val="333333"/>
                </a:solidFill>
                <a:highlight>
                  <a:srgbClr val="FFFFFF"/>
                </a:highlight>
              </a:rPr>
              <a:t> </a:t>
            </a:r>
            <a:r>
              <a:rPr lang="en-US" sz="1050" dirty="0" err="1">
                <a:solidFill>
                  <a:srgbClr val="333333"/>
                </a:solidFill>
                <a:highlight>
                  <a:srgbClr val="FFFFFF"/>
                </a:highlight>
              </a:rPr>
              <a:t>центральной</a:t>
            </a:r>
            <a:r>
              <a:rPr lang="en-US" sz="1050" dirty="0">
                <a:solidFill>
                  <a:srgbClr val="333333"/>
                </a:solidFill>
                <a:highlight>
                  <a:srgbClr val="FFFFFF"/>
                </a:highlight>
              </a:rPr>
              <a:t> </a:t>
            </a:r>
            <a:r>
              <a:rPr lang="en-US" sz="1050" dirty="0" err="1">
                <a:solidFill>
                  <a:srgbClr val="333333"/>
                </a:solidFill>
                <a:highlight>
                  <a:srgbClr val="FFFFFF"/>
                </a:highlight>
              </a:rPr>
              <a:t>окк¬люзии</a:t>
            </a:r>
            <a:r>
              <a:rPr lang="en-US" sz="1050" dirty="0">
                <a:solidFill>
                  <a:srgbClr val="333333"/>
                </a:solidFill>
                <a:highlight>
                  <a:srgbClr val="FFFFFF"/>
                </a:highlight>
              </a:rPr>
              <a:t> в </a:t>
            </a:r>
            <a:r>
              <a:rPr lang="en-US" sz="1050" dirty="0" err="1">
                <a:solidFill>
                  <a:srgbClr val="333333"/>
                </a:solidFill>
                <a:highlight>
                  <a:srgbClr val="FFFFFF"/>
                </a:highlight>
              </a:rPr>
              <a:t>контакт</a:t>
            </a:r>
            <a:r>
              <a:rPr lang="en-US" sz="1050" dirty="0">
                <a:solidFill>
                  <a:srgbClr val="333333"/>
                </a:solidFill>
                <a:highlight>
                  <a:srgbClr val="FFFFFF"/>
                </a:highlight>
              </a:rPr>
              <a:t> </a:t>
            </a:r>
            <a:r>
              <a:rPr lang="en-US" sz="1050" dirty="0" err="1">
                <a:solidFill>
                  <a:srgbClr val="333333"/>
                </a:solidFill>
                <a:highlight>
                  <a:srgbClr val="FFFFFF"/>
                </a:highlight>
              </a:rPr>
              <a:t>вступают</a:t>
            </a:r>
            <a:r>
              <a:rPr lang="en-US" sz="1050" dirty="0">
                <a:solidFill>
                  <a:srgbClr val="333333"/>
                </a:solidFill>
                <a:highlight>
                  <a:srgbClr val="FFFFFF"/>
                </a:highlight>
              </a:rPr>
              <a:t> </a:t>
            </a:r>
            <a:r>
              <a:rPr lang="en-US" sz="1050" dirty="0" err="1">
                <a:solidFill>
                  <a:srgbClr val="333333"/>
                </a:solidFill>
                <a:highlight>
                  <a:srgbClr val="FFFFFF"/>
                </a:highlight>
              </a:rPr>
              <a:t>лишь</a:t>
            </a:r>
            <a:r>
              <a:rPr lang="en-US" sz="1050" dirty="0">
                <a:solidFill>
                  <a:srgbClr val="333333"/>
                </a:solidFill>
                <a:highlight>
                  <a:srgbClr val="FFFFFF"/>
                </a:highlight>
              </a:rPr>
              <a:t> </a:t>
            </a:r>
            <a:r>
              <a:rPr lang="en-US" sz="1050" dirty="0" err="1">
                <a:solidFill>
                  <a:srgbClr val="333333"/>
                </a:solidFill>
                <a:highlight>
                  <a:srgbClr val="FFFFFF"/>
                </a:highlight>
              </a:rPr>
              <a:t>боковые</a:t>
            </a:r>
            <a:r>
              <a:rPr lang="en-US" sz="1050" dirty="0">
                <a:solidFill>
                  <a:srgbClr val="333333"/>
                </a:solidFill>
                <a:highlight>
                  <a:srgbClr val="FFFFFF"/>
                </a:highlight>
              </a:rPr>
              <a:t> </a:t>
            </a:r>
            <a:r>
              <a:rPr lang="en-US" sz="1050" dirty="0" err="1">
                <a:solidFill>
                  <a:srgbClr val="333333"/>
                </a:solidFill>
                <a:highlight>
                  <a:srgbClr val="FFFFFF"/>
                </a:highlight>
              </a:rPr>
              <a:t>зубы</a:t>
            </a:r>
            <a:r>
              <a:rPr lang="en-US" sz="1050" dirty="0">
                <a:solidFill>
                  <a:srgbClr val="333333"/>
                </a:solidFill>
                <a:highlight>
                  <a:srgbClr val="FFFFFF"/>
                </a:highlight>
              </a:rPr>
              <a:t>, а </a:t>
            </a:r>
            <a:r>
              <a:rPr lang="en-US" sz="1050" dirty="0" err="1">
                <a:solidFill>
                  <a:srgbClr val="333333"/>
                </a:solidFill>
                <a:highlight>
                  <a:srgbClr val="FFFFFF"/>
                </a:highlight>
              </a:rPr>
              <a:t>между</a:t>
            </a:r>
            <a:r>
              <a:rPr lang="en-US" sz="1050" dirty="0">
                <a:solidFill>
                  <a:srgbClr val="333333"/>
                </a:solidFill>
                <a:highlight>
                  <a:srgbClr val="FFFFFF"/>
                </a:highlight>
              </a:rPr>
              <a:t> </a:t>
            </a:r>
            <a:r>
              <a:rPr lang="en-US" sz="1050" dirty="0" err="1">
                <a:solidFill>
                  <a:srgbClr val="333333"/>
                </a:solidFill>
                <a:highlight>
                  <a:srgbClr val="FFFFFF"/>
                </a:highlight>
              </a:rPr>
              <a:t>резцами</a:t>
            </a:r>
            <a:r>
              <a:rPr lang="en-US" sz="1050" dirty="0">
                <a:solidFill>
                  <a:srgbClr val="333333"/>
                </a:solidFill>
                <a:highlight>
                  <a:srgbClr val="FFFFFF"/>
                </a:highlight>
              </a:rPr>
              <a:t> </a:t>
            </a:r>
            <a:r>
              <a:rPr lang="en-US" sz="1050" dirty="0" err="1">
                <a:solidFill>
                  <a:srgbClr val="333333"/>
                </a:solidFill>
                <a:highlight>
                  <a:srgbClr val="FFFFFF"/>
                </a:highlight>
              </a:rPr>
              <a:t>образуется</a:t>
            </a:r>
            <a:r>
              <a:rPr lang="en-US" sz="1050" dirty="0">
                <a:solidFill>
                  <a:srgbClr val="333333"/>
                </a:solidFill>
                <a:highlight>
                  <a:srgbClr val="FFFFFF"/>
                </a:highlight>
              </a:rPr>
              <a:t> </a:t>
            </a:r>
            <a:r>
              <a:rPr lang="en-US" sz="1050" dirty="0" err="1">
                <a:solidFill>
                  <a:srgbClr val="333333"/>
                </a:solidFill>
                <a:highlight>
                  <a:srgbClr val="FFFFFF"/>
                </a:highlight>
              </a:rPr>
              <a:t>щель</a:t>
            </a:r>
            <a:r>
              <a:rPr lang="en-US" sz="1050" dirty="0">
                <a:solidFill>
                  <a:srgbClr val="333333"/>
                </a:solidFill>
                <a:highlight>
                  <a:srgbClr val="FFFFFF"/>
                </a:highlight>
              </a:rPr>
              <a:t>. </a:t>
            </a:r>
            <a:r>
              <a:rPr lang="en-US" sz="1050" dirty="0" err="1">
                <a:solidFill>
                  <a:srgbClr val="333333"/>
                </a:solidFill>
                <a:highlight>
                  <a:srgbClr val="FFFFFF"/>
                </a:highlight>
              </a:rPr>
              <a:t>Причина</a:t>
            </a:r>
            <a:r>
              <a:rPr lang="en-US" sz="1050" dirty="0">
                <a:solidFill>
                  <a:srgbClr val="333333"/>
                </a:solidFill>
                <a:highlight>
                  <a:srgbClr val="FFFFFF"/>
                </a:highlight>
              </a:rPr>
              <a:t> </a:t>
            </a:r>
            <a:r>
              <a:rPr lang="en-US" sz="1050" dirty="0" err="1">
                <a:solidFill>
                  <a:srgbClr val="333333"/>
                </a:solidFill>
                <a:highlight>
                  <a:srgbClr val="FFFFFF"/>
                </a:highlight>
              </a:rPr>
              <a:t>этой</a:t>
            </a:r>
            <a:r>
              <a:rPr lang="en-US" sz="1050" dirty="0">
                <a:solidFill>
                  <a:srgbClr val="333333"/>
                </a:solidFill>
                <a:highlight>
                  <a:srgbClr val="FFFFFF"/>
                </a:highlight>
              </a:rPr>
              <a:t> </a:t>
            </a:r>
            <a:r>
              <a:rPr lang="en-US" sz="1050" dirty="0" err="1">
                <a:solidFill>
                  <a:srgbClr val="333333"/>
                </a:solidFill>
                <a:highlight>
                  <a:srgbClr val="FFFFFF"/>
                </a:highlight>
              </a:rPr>
              <a:t>ошибки</a:t>
            </a:r>
            <a:r>
              <a:rPr lang="en-US" sz="1050" dirty="0">
                <a:solidFill>
                  <a:srgbClr val="333333"/>
                </a:solidFill>
                <a:highlight>
                  <a:srgbClr val="FFFFFF"/>
                </a:highlight>
              </a:rPr>
              <a:t> - </a:t>
            </a:r>
            <a:r>
              <a:rPr lang="en-US" sz="1050" dirty="0" err="1">
                <a:solidFill>
                  <a:srgbClr val="333333"/>
                </a:solidFill>
                <a:highlight>
                  <a:srgbClr val="FFFFFF"/>
                </a:highlight>
              </a:rPr>
              <a:t>привычка</a:t>
            </a:r>
            <a:r>
              <a:rPr lang="en-US" sz="1050" dirty="0">
                <a:solidFill>
                  <a:srgbClr val="333333"/>
                </a:solidFill>
                <a:highlight>
                  <a:srgbClr val="FFFFFF"/>
                </a:highlight>
              </a:rPr>
              <a:t> </a:t>
            </a:r>
            <a:r>
              <a:rPr lang="en-US" sz="1050" dirty="0" err="1">
                <a:solidFill>
                  <a:srgbClr val="333333"/>
                </a:solidFill>
                <a:highlight>
                  <a:srgbClr val="FFFFFF"/>
                </a:highlight>
              </a:rPr>
              <a:t>больных</a:t>
            </a:r>
            <a:r>
              <a:rPr lang="en-US" sz="1050" dirty="0">
                <a:solidFill>
                  <a:srgbClr val="333333"/>
                </a:solidFill>
                <a:highlight>
                  <a:srgbClr val="FFFFFF"/>
                </a:highlight>
              </a:rPr>
              <a:t>, </a:t>
            </a:r>
            <a:r>
              <a:rPr lang="en-US" sz="1050" dirty="0" err="1">
                <a:solidFill>
                  <a:srgbClr val="333333"/>
                </a:solidFill>
                <a:highlight>
                  <a:srgbClr val="FFFFFF"/>
                </a:highlight>
              </a:rPr>
              <a:t>потерявших</a:t>
            </a:r>
            <a:r>
              <a:rPr lang="en-US" sz="1050" dirty="0">
                <a:solidFill>
                  <a:srgbClr val="333333"/>
                </a:solidFill>
                <a:highlight>
                  <a:srgbClr val="FFFFFF"/>
                </a:highlight>
              </a:rPr>
              <a:t> </a:t>
            </a:r>
            <a:r>
              <a:rPr lang="en-US" sz="1050" dirty="0" err="1">
                <a:solidFill>
                  <a:srgbClr val="333333"/>
                </a:solidFill>
                <a:highlight>
                  <a:srgbClr val="FFFFFF"/>
                </a:highlight>
              </a:rPr>
              <a:t>все</a:t>
            </a:r>
            <a:r>
              <a:rPr lang="en-US" sz="1050" dirty="0">
                <a:solidFill>
                  <a:srgbClr val="333333"/>
                </a:solidFill>
                <a:highlight>
                  <a:srgbClr val="FFFFFF"/>
                </a:highlight>
              </a:rPr>
              <a:t> </a:t>
            </a:r>
            <a:r>
              <a:rPr lang="en-US" sz="1050" dirty="0" err="1">
                <a:solidFill>
                  <a:srgbClr val="333333"/>
                </a:solidFill>
                <a:highlight>
                  <a:srgbClr val="FFFFFF"/>
                </a:highlight>
              </a:rPr>
              <a:t>зубы</a:t>
            </a:r>
            <a:r>
              <a:rPr lang="en-US" sz="1050" dirty="0">
                <a:solidFill>
                  <a:srgbClr val="333333"/>
                </a:solidFill>
                <a:highlight>
                  <a:srgbClr val="FFFFFF"/>
                </a:highlight>
              </a:rPr>
              <a:t>, </a:t>
            </a:r>
            <a:r>
              <a:rPr lang="en-US" sz="1050" dirty="0" err="1">
                <a:solidFill>
                  <a:srgbClr val="333333"/>
                </a:solidFill>
                <a:highlight>
                  <a:srgbClr val="FFFFFF"/>
                </a:highlight>
              </a:rPr>
              <a:t>выдвигать</a:t>
            </a:r>
            <a:r>
              <a:rPr lang="en-US" sz="1050" dirty="0">
                <a:solidFill>
                  <a:srgbClr val="333333"/>
                </a:solidFill>
                <a:highlight>
                  <a:srgbClr val="FFFFFF"/>
                </a:highlight>
              </a:rPr>
              <a:t> </a:t>
            </a:r>
            <a:r>
              <a:rPr lang="en-US" sz="1050" dirty="0" err="1">
                <a:solidFill>
                  <a:srgbClr val="333333"/>
                </a:solidFill>
                <a:highlight>
                  <a:srgbClr val="FFFFFF"/>
                </a:highlight>
              </a:rPr>
              <a:t>нижнюю</a:t>
            </a:r>
            <a:r>
              <a:rPr lang="en-US" sz="1050" dirty="0">
                <a:solidFill>
                  <a:srgbClr val="333333"/>
                </a:solidFill>
                <a:highlight>
                  <a:srgbClr val="FFFFFF"/>
                </a:highlight>
              </a:rPr>
              <a:t> </a:t>
            </a:r>
            <a:r>
              <a:rPr lang="en-US" sz="1050" dirty="0" err="1">
                <a:solidFill>
                  <a:srgbClr val="333333"/>
                </a:solidFill>
                <a:highlight>
                  <a:srgbClr val="FFFFFF"/>
                </a:highlight>
              </a:rPr>
              <a:t>челюсть</a:t>
            </a:r>
            <a:r>
              <a:rPr lang="en-US" sz="1050" dirty="0">
                <a:solidFill>
                  <a:srgbClr val="333333"/>
                </a:solidFill>
                <a:highlight>
                  <a:srgbClr val="FFFFFF"/>
                </a:highlight>
              </a:rPr>
              <a:t> </a:t>
            </a:r>
            <a:r>
              <a:rPr lang="en-US" sz="1050" dirty="0" err="1">
                <a:solidFill>
                  <a:srgbClr val="333333"/>
                </a:solidFill>
                <a:highlight>
                  <a:srgbClr val="FFFFFF"/>
                </a:highlight>
              </a:rPr>
              <a:t>вперед</a:t>
            </a:r>
            <a:r>
              <a:rPr lang="en-US" sz="1050" dirty="0">
                <a:solidFill>
                  <a:srgbClr val="333333"/>
                </a:solidFill>
                <a:highlight>
                  <a:srgbClr val="FFFFFF"/>
                </a:highlight>
              </a:rPr>
              <a:t>. </a:t>
            </a:r>
            <a:r>
              <a:rPr lang="en-US" sz="1050" dirty="0" err="1">
                <a:solidFill>
                  <a:srgbClr val="333333"/>
                </a:solidFill>
                <a:highlight>
                  <a:srgbClr val="FFFFFF"/>
                </a:highlight>
              </a:rPr>
              <a:t>Если</a:t>
            </a:r>
            <a:r>
              <a:rPr lang="en-US" sz="1050" dirty="0">
                <a:solidFill>
                  <a:srgbClr val="333333"/>
                </a:solidFill>
                <a:highlight>
                  <a:srgbClr val="FFFFFF"/>
                </a:highlight>
              </a:rPr>
              <a:t> </a:t>
            </a:r>
            <a:r>
              <a:rPr lang="en-US" sz="1050" dirty="0" err="1">
                <a:solidFill>
                  <a:srgbClr val="333333"/>
                </a:solidFill>
                <a:highlight>
                  <a:srgbClr val="FFFFFF"/>
                </a:highlight>
              </a:rPr>
              <a:t>такая</a:t>
            </a:r>
            <a:r>
              <a:rPr lang="en-US" sz="1050" dirty="0">
                <a:solidFill>
                  <a:srgbClr val="333333"/>
                </a:solidFill>
                <a:highlight>
                  <a:srgbClr val="FFFFFF"/>
                </a:highlight>
              </a:rPr>
              <a:t> </a:t>
            </a:r>
            <a:r>
              <a:rPr lang="en-US" sz="1050" dirty="0" err="1">
                <a:solidFill>
                  <a:srgbClr val="333333"/>
                </a:solidFill>
                <a:highlight>
                  <a:srgbClr val="FFFFFF"/>
                </a:highlight>
              </a:rPr>
              <a:t>ошибка</a:t>
            </a:r>
            <a:r>
              <a:rPr lang="en-US" sz="1050" dirty="0">
                <a:solidFill>
                  <a:srgbClr val="333333"/>
                </a:solidFill>
                <a:highlight>
                  <a:srgbClr val="FFFFFF"/>
                </a:highlight>
              </a:rPr>
              <a:t> </a:t>
            </a:r>
            <a:r>
              <a:rPr lang="en-US" sz="1050" dirty="0" err="1">
                <a:solidFill>
                  <a:srgbClr val="333333"/>
                </a:solidFill>
                <a:highlight>
                  <a:srgbClr val="FFFFFF"/>
                </a:highlight>
              </a:rPr>
              <a:t>обнаружится</a:t>
            </a:r>
            <a:r>
              <a:rPr lang="en-US" sz="1050" dirty="0">
                <a:solidFill>
                  <a:srgbClr val="333333"/>
                </a:solidFill>
                <a:highlight>
                  <a:srgbClr val="FFFFFF"/>
                </a:highlight>
              </a:rPr>
              <a:t>, </a:t>
            </a:r>
            <a:r>
              <a:rPr lang="en-US" sz="1050" dirty="0" err="1">
                <a:solidFill>
                  <a:srgbClr val="333333"/>
                </a:solidFill>
                <a:highlight>
                  <a:srgbClr val="FFFFFF"/>
                </a:highlight>
              </a:rPr>
              <a:t>не¬обходимо</a:t>
            </a:r>
            <a:r>
              <a:rPr lang="en-US" sz="1050" dirty="0">
                <a:solidFill>
                  <a:srgbClr val="333333"/>
                </a:solidFill>
                <a:highlight>
                  <a:srgbClr val="FFFFFF"/>
                </a:highlight>
              </a:rPr>
              <a:t> с </a:t>
            </a:r>
            <a:r>
              <a:rPr lang="en-US" sz="1050" dirty="0" err="1">
                <a:solidFill>
                  <a:srgbClr val="333333"/>
                </a:solidFill>
                <a:highlight>
                  <a:srgbClr val="FFFFFF"/>
                </a:highlight>
              </a:rPr>
              <a:t>нижнего</a:t>
            </a:r>
            <a:r>
              <a:rPr lang="en-US" sz="1050" dirty="0">
                <a:solidFill>
                  <a:srgbClr val="333333"/>
                </a:solidFill>
                <a:highlight>
                  <a:srgbClr val="FFFFFF"/>
                </a:highlight>
              </a:rPr>
              <a:t> </a:t>
            </a:r>
            <a:r>
              <a:rPr lang="en-US" sz="1050" dirty="0" err="1">
                <a:solidFill>
                  <a:srgbClr val="333333"/>
                </a:solidFill>
                <a:highlight>
                  <a:srgbClr val="FFFFFF"/>
                </a:highlight>
              </a:rPr>
              <a:t>воскового</a:t>
            </a:r>
            <a:r>
              <a:rPr lang="en-US" sz="1050" dirty="0">
                <a:solidFill>
                  <a:srgbClr val="333333"/>
                </a:solidFill>
                <a:highlight>
                  <a:srgbClr val="FFFFFF"/>
                </a:highlight>
              </a:rPr>
              <a:t> </a:t>
            </a:r>
            <a:r>
              <a:rPr lang="en-US" sz="1050" dirty="0" err="1">
                <a:solidFill>
                  <a:srgbClr val="333333"/>
                </a:solidFill>
                <a:highlight>
                  <a:srgbClr val="FFFFFF"/>
                </a:highlight>
              </a:rPr>
              <a:t>базиса</a:t>
            </a:r>
            <a:r>
              <a:rPr lang="en-US" sz="1050" dirty="0">
                <a:solidFill>
                  <a:srgbClr val="333333"/>
                </a:solidFill>
                <a:highlight>
                  <a:srgbClr val="FFFFFF"/>
                </a:highlight>
              </a:rPr>
              <a:t> </a:t>
            </a:r>
            <a:r>
              <a:rPr lang="en-US" sz="1050" dirty="0" err="1">
                <a:solidFill>
                  <a:srgbClr val="333333"/>
                </a:solidFill>
                <a:highlight>
                  <a:srgbClr val="FFFFFF"/>
                </a:highlight>
              </a:rPr>
              <a:t>удалить</a:t>
            </a:r>
            <a:r>
              <a:rPr lang="en-US" sz="1050" dirty="0">
                <a:solidFill>
                  <a:srgbClr val="333333"/>
                </a:solidFill>
                <a:highlight>
                  <a:srgbClr val="FFFFFF"/>
                </a:highlight>
              </a:rPr>
              <a:t> </a:t>
            </a:r>
            <a:r>
              <a:rPr lang="en-US" sz="1050" dirty="0" err="1">
                <a:solidFill>
                  <a:srgbClr val="333333"/>
                </a:solidFill>
                <a:highlight>
                  <a:srgbClr val="FFFFFF"/>
                </a:highlight>
              </a:rPr>
              <a:t>зубы</a:t>
            </a:r>
            <a:r>
              <a:rPr lang="en-US" sz="1050" dirty="0">
                <a:solidFill>
                  <a:srgbClr val="333333"/>
                </a:solidFill>
                <a:highlight>
                  <a:srgbClr val="FFFFFF"/>
                </a:highlight>
              </a:rPr>
              <a:t>, </a:t>
            </a:r>
            <a:r>
              <a:rPr lang="en-US" sz="1050" dirty="0" err="1">
                <a:solidFill>
                  <a:srgbClr val="333333"/>
                </a:solidFill>
                <a:highlight>
                  <a:srgbClr val="FFFFFF"/>
                </a:highlight>
              </a:rPr>
              <a:t>изготовить</a:t>
            </a:r>
            <a:r>
              <a:rPr lang="en-US" sz="1050" dirty="0">
                <a:solidFill>
                  <a:srgbClr val="333333"/>
                </a:solidFill>
                <a:highlight>
                  <a:srgbClr val="FFFFFF"/>
                </a:highlight>
              </a:rPr>
              <a:t> </a:t>
            </a:r>
            <a:r>
              <a:rPr lang="en-US" sz="1050" dirty="0" err="1">
                <a:solidFill>
                  <a:srgbClr val="333333"/>
                </a:solidFill>
                <a:highlight>
                  <a:srgbClr val="FFFFFF"/>
                </a:highlight>
              </a:rPr>
              <a:t>прикусной</a:t>
            </a:r>
            <a:r>
              <a:rPr lang="en-US" sz="1050" dirty="0">
                <a:solidFill>
                  <a:srgbClr val="333333"/>
                </a:solidFill>
                <a:highlight>
                  <a:srgbClr val="FFFFFF"/>
                </a:highlight>
              </a:rPr>
              <a:t> </a:t>
            </a:r>
            <a:r>
              <a:rPr lang="en-US" sz="1050" dirty="0" err="1">
                <a:solidFill>
                  <a:srgbClr val="333333"/>
                </a:solidFill>
                <a:highlight>
                  <a:srgbClr val="FFFFFF"/>
                </a:highlight>
              </a:rPr>
              <a:t>валик</a:t>
            </a:r>
            <a:r>
              <a:rPr lang="en-US" sz="1050" dirty="0">
                <a:solidFill>
                  <a:srgbClr val="333333"/>
                </a:solidFill>
                <a:highlight>
                  <a:srgbClr val="FFFFFF"/>
                </a:highlight>
              </a:rPr>
              <a:t>, </a:t>
            </a:r>
            <a:r>
              <a:rPr lang="en-US" sz="1050" dirty="0" err="1">
                <a:solidFill>
                  <a:srgbClr val="333333"/>
                </a:solidFill>
                <a:highlight>
                  <a:srgbClr val="FFFFFF"/>
                </a:highlight>
              </a:rPr>
              <a:t>заново</a:t>
            </a:r>
            <a:r>
              <a:rPr lang="en-US" sz="1050" dirty="0">
                <a:solidFill>
                  <a:srgbClr val="333333"/>
                </a:solidFill>
                <a:highlight>
                  <a:srgbClr val="FFFFFF"/>
                </a:highlight>
              </a:rPr>
              <a:t> </a:t>
            </a:r>
            <a:r>
              <a:rPr lang="en-US" sz="1050" dirty="0" err="1">
                <a:solidFill>
                  <a:srgbClr val="333333"/>
                </a:solidFill>
                <a:highlight>
                  <a:srgbClr val="FFFFFF"/>
                </a:highlight>
              </a:rPr>
              <a:t>определить</a:t>
            </a:r>
            <a:r>
              <a:rPr lang="en-US" sz="1050" dirty="0">
                <a:solidFill>
                  <a:srgbClr val="333333"/>
                </a:solidFill>
                <a:highlight>
                  <a:srgbClr val="FFFFFF"/>
                </a:highlight>
              </a:rPr>
              <a:t> </a:t>
            </a:r>
            <a:r>
              <a:rPr lang="en-US" sz="1050" dirty="0" err="1">
                <a:solidFill>
                  <a:srgbClr val="333333"/>
                </a:solidFill>
                <a:highlight>
                  <a:srgbClr val="FFFFFF"/>
                </a:highlight>
              </a:rPr>
              <a:t>центральное</a:t>
            </a:r>
            <a:r>
              <a:rPr lang="en-US" sz="1050" dirty="0">
                <a:solidFill>
                  <a:srgbClr val="333333"/>
                </a:solidFill>
                <a:highlight>
                  <a:srgbClr val="FFFFFF"/>
                </a:highlight>
              </a:rPr>
              <a:t> </a:t>
            </a:r>
            <a:r>
              <a:rPr lang="en-US" sz="1050" dirty="0" err="1">
                <a:solidFill>
                  <a:srgbClr val="333333"/>
                </a:solidFill>
                <a:highlight>
                  <a:srgbClr val="FFFFFF"/>
                </a:highlight>
              </a:rPr>
              <a:t>соотношение</a:t>
            </a:r>
            <a:r>
              <a:rPr lang="en-US" sz="1050" dirty="0">
                <a:solidFill>
                  <a:srgbClr val="333333"/>
                </a:solidFill>
                <a:highlight>
                  <a:srgbClr val="FFFFFF"/>
                </a:highlight>
              </a:rPr>
              <a:t> </a:t>
            </a:r>
            <a:r>
              <a:rPr lang="en-US" sz="1050" dirty="0" err="1">
                <a:solidFill>
                  <a:srgbClr val="333333"/>
                </a:solidFill>
                <a:highlight>
                  <a:srgbClr val="FFFFFF"/>
                </a:highlight>
              </a:rPr>
              <a:t>челюстей</a:t>
            </a:r>
            <a:r>
              <a:rPr lang="en-US" sz="1050" dirty="0">
                <a:solidFill>
                  <a:srgbClr val="333333"/>
                </a:solidFill>
                <a:highlight>
                  <a:srgbClr val="FFFFFF"/>
                </a:highlight>
              </a:rPr>
              <a:t>.</a:t>
            </a:r>
            <a:endParaRPr sz="1050" dirty="0">
              <a:solidFill>
                <a:srgbClr val="333333"/>
              </a:solidFill>
              <a:highlight>
                <a:srgbClr val="FFFFFF"/>
              </a:highlight>
            </a:endParaRPr>
          </a:p>
          <a:p>
            <a:pPr marL="0" lvl="0" indent="0" algn="l" rtl="0">
              <a:lnSpc>
                <a:spcPct val="115000"/>
              </a:lnSpc>
              <a:spcBef>
                <a:spcPts val="800"/>
              </a:spcBef>
              <a:spcAft>
                <a:spcPts val="0"/>
              </a:spcAft>
              <a:buNone/>
            </a:pPr>
            <a:r>
              <a:rPr lang="en-US" sz="1050" dirty="0" err="1">
                <a:solidFill>
                  <a:srgbClr val="333333"/>
                </a:solidFill>
                <a:highlight>
                  <a:srgbClr val="FFFFFF"/>
                </a:highlight>
              </a:rPr>
              <a:t>Если</a:t>
            </a:r>
            <a:r>
              <a:rPr lang="en-US" sz="1050" dirty="0">
                <a:solidFill>
                  <a:srgbClr val="333333"/>
                </a:solidFill>
                <a:highlight>
                  <a:srgbClr val="FFFFFF"/>
                </a:highlight>
              </a:rPr>
              <a:t> </a:t>
            </a:r>
            <a:r>
              <a:rPr lang="en-US" sz="1050" dirty="0" err="1">
                <a:solidFill>
                  <a:srgbClr val="333333"/>
                </a:solidFill>
                <a:highlight>
                  <a:srgbClr val="FFFFFF"/>
                </a:highlight>
              </a:rPr>
              <a:t>прикусными</a:t>
            </a:r>
            <a:r>
              <a:rPr lang="en-US" sz="1050" dirty="0">
                <a:solidFill>
                  <a:srgbClr val="333333"/>
                </a:solidFill>
                <a:highlight>
                  <a:srgbClr val="FFFFFF"/>
                </a:highlight>
              </a:rPr>
              <a:t> </a:t>
            </a:r>
            <a:r>
              <a:rPr lang="en-US" sz="1050" dirty="0" err="1">
                <a:solidFill>
                  <a:srgbClr val="333333"/>
                </a:solidFill>
                <a:highlight>
                  <a:srgbClr val="FFFFFF"/>
                </a:highlight>
              </a:rPr>
              <a:t>валиками</a:t>
            </a:r>
            <a:r>
              <a:rPr lang="en-US" sz="1050" dirty="0">
                <a:solidFill>
                  <a:srgbClr val="333333"/>
                </a:solidFill>
                <a:highlight>
                  <a:srgbClr val="FFFFFF"/>
                </a:highlight>
              </a:rPr>
              <a:t> </a:t>
            </a:r>
            <a:r>
              <a:rPr lang="en-US" sz="1050" dirty="0" err="1">
                <a:solidFill>
                  <a:srgbClr val="333333"/>
                </a:solidFill>
                <a:highlight>
                  <a:srgbClr val="FFFFFF"/>
                </a:highlight>
              </a:rPr>
              <a:t>была</a:t>
            </a:r>
            <a:r>
              <a:rPr lang="en-US" sz="1050" dirty="0">
                <a:solidFill>
                  <a:srgbClr val="333333"/>
                </a:solidFill>
                <a:highlight>
                  <a:srgbClr val="FFFFFF"/>
                </a:highlight>
              </a:rPr>
              <a:t> </a:t>
            </a:r>
            <a:r>
              <a:rPr lang="en-US" sz="1050" dirty="0" err="1">
                <a:solidFill>
                  <a:srgbClr val="333333"/>
                </a:solidFill>
                <a:highlight>
                  <a:srgbClr val="FFFFFF"/>
                </a:highlight>
              </a:rPr>
              <a:t>зафиксирована</a:t>
            </a:r>
            <a:r>
              <a:rPr lang="en-US" sz="1050" dirty="0">
                <a:solidFill>
                  <a:srgbClr val="333333"/>
                </a:solidFill>
                <a:highlight>
                  <a:srgbClr val="FFFFFF"/>
                </a:highlight>
              </a:rPr>
              <a:t> </a:t>
            </a:r>
            <a:r>
              <a:rPr lang="en-US" sz="1050" dirty="0" err="1">
                <a:solidFill>
                  <a:srgbClr val="333333"/>
                </a:solidFill>
                <a:highlight>
                  <a:srgbClr val="FFFFFF"/>
                </a:highlight>
              </a:rPr>
              <a:t>одна</a:t>
            </a:r>
            <a:r>
              <a:rPr lang="en-US" sz="1050" dirty="0">
                <a:solidFill>
                  <a:srgbClr val="333333"/>
                </a:solidFill>
                <a:highlight>
                  <a:srgbClr val="FFFFFF"/>
                </a:highlight>
              </a:rPr>
              <a:t> </a:t>
            </a:r>
            <a:r>
              <a:rPr lang="en-US" sz="1050" dirty="0" err="1">
                <a:solidFill>
                  <a:srgbClr val="333333"/>
                </a:solidFill>
                <a:highlight>
                  <a:srgbClr val="FFFFFF"/>
                </a:highlight>
              </a:rPr>
              <a:t>из</a:t>
            </a:r>
            <a:r>
              <a:rPr lang="en-US" sz="1050" dirty="0">
                <a:solidFill>
                  <a:srgbClr val="333333"/>
                </a:solidFill>
                <a:highlight>
                  <a:srgbClr val="FFFFFF"/>
                </a:highlight>
              </a:rPr>
              <a:t> </a:t>
            </a:r>
            <a:r>
              <a:rPr lang="en-US" sz="1050" dirty="0" err="1">
                <a:solidFill>
                  <a:srgbClr val="333333"/>
                </a:solidFill>
                <a:highlight>
                  <a:srgbClr val="FFFFFF"/>
                </a:highlight>
              </a:rPr>
              <a:t>боковых</a:t>
            </a:r>
            <a:r>
              <a:rPr lang="en-US" sz="1050" dirty="0">
                <a:solidFill>
                  <a:srgbClr val="333333"/>
                </a:solidFill>
                <a:highlight>
                  <a:srgbClr val="FFFFFF"/>
                </a:highlight>
              </a:rPr>
              <a:t> </a:t>
            </a:r>
            <a:r>
              <a:rPr lang="en-US" sz="1050" dirty="0" err="1">
                <a:solidFill>
                  <a:srgbClr val="333333"/>
                </a:solidFill>
                <a:highlight>
                  <a:srgbClr val="FFFFFF"/>
                </a:highlight>
              </a:rPr>
              <a:t>окк¬люзии</a:t>
            </a:r>
            <a:r>
              <a:rPr lang="en-US" sz="1050" dirty="0">
                <a:solidFill>
                  <a:srgbClr val="333333"/>
                </a:solidFill>
                <a:highlight>
                  <a:srgbClr val="FFFFFF"/>
                </a:highlight>
              </a:rPr>
              <a:t>, </a:t>
            </a:r>
            <a:r>
              <a:rPr lang="en-US" sz="1050" dirty="0" err="1">
                <a:solidFill>
                  <a:srgbClr val="333333"/>
                </a:solidFill>
                <a:highlight>
                  <a:srgbClr val="FFFFFF"/>
                </a:highlight>
              </a:rPr>
              <a:t>при</a:t>
            </a:r>
            <a:r>
              <a:rPr lang="en-US" sz="1050" dirty="0">
                <a:solidFill>
                  <a:srgbClr val="333333"/>
                </a:solidFill>
                <a:highlight>
                  <a:srgbClr val="FFFFFF"/>
                </a:highlight>
              </a:rPr>
              <a:t> </a:t>
            </a:r>
            <a:r>
              <a:rPr lang="en-US" sz="1050" dirty="0" err="1">
                <a:solidFill>
                  <a:srgbClr val="333333"/>
                </a:solidFill>
                <a:highlight>
                  <a:srgbClr val="FFFFFF"/>
                </a:highlight>
              </a:rPr>
              <a:t>смыкании</a:t>
            </a:r>
            <a:r>
              <a:rPr lang="en-US" sz="1050" dirty="0">
                <a:solidFill>
                  <a:srgbClr val="333333"/>
                </a:solidFill>
                <a:highlight>
                  <a:srgbClr val="FFFFFF"/>
                </a:highlight>
              </a:rPr>
              <a:t> </a:t>
            </a:r>
            <a:r>
              <a:rPr lang="en-US" sz="1050" dirty="0" err="1">
                <a:solidFill>
                  <a:srgbClr val="333333"/>
                </a:solidFill>
                <a:highlight>
                  <a:srgbClr val="FFFFFF"/>
                </a:highlight>
              </a:rPr>
              <a:t>зубов</a:t>
            </a:r>
            <a:r>
              <a:rPr lang="en-US" sz="1050" dirty="0">
                <a:solidFill>
                  <a:srgbClr val="333333"/>
                </a:solidFill>
                <a:highlight>
                  <a:srgbClr val="FFFFFF"/>
                </a:highlight>
              </a:rPr>
              <a:t> в </a:t>
            </a:r>
            <a:r>
              <a:rPr lang="en-US" sz="1050" dirty="0" err="1">
                <a:solidFill>
                  <a:srgbClr val="333333"/>
                </a:solidFill>
                <a:highlight>
                  <a:srgbClr val="FFFFFF"/>
                </a:highlight>
              </a:rPr>
              <a:t>центральном</a:t>
            </a:r>
            <a:r>
              <a:rPr lang="en-US" sz="1050" dirty="0">
                <a:solidFill>
                  <a:srgbClr val="333333"/>
                </a:solidFill>
                <a:highlight>
                  <a:srgbClr val="FFFFFF"/>
                </a:highlight>
              </a:rPr>
              <a:t> </a:t>
            </a:r>
            <a:r>
              <a:rPr lang="en-US" sz="1050" dirty="0" err="1">
                <a:solidFill>
                  <a:srgbClr val="333333"/>
                </a:solidFill>
                <a:highlight>
                  <a:srgbClr val="FFFFFF"/>
                </a:highlight>
              </a:rPr>
              <a:t>положении</a:t>
            </a:r>
            <a:r>
              <a:rPr lang="en-US" sz="1050" dirty="0">
                <a:solidFill>
                  <a:srgbClr val="333333"/>
                </a:solidFill>
                <a:highlight>
                  <a:srgbClr val="FFFFFF"/>
                </a:highlight>
              </a:rPr>
              <a:t> </a:t>
            </a:r>
            <a:r>
              <a:rPr lang="en-US" sz="1050" dirty="0" err="1">
                <a:solidFill>
                  <a:srgbClr val="333333"/>
                </a:solidFill>
                <a:highlight>
                  <a:srgbClr val="FFFFFF"/>
                </a:highlight>
              </a:rPr>
              <a:t>возникает</a:t>
            </a:r>
            <a:r>
              <a:rPr lang="en-US" sz="1050" dirty="0">
                <a:solidFill>
                  <a:srgbClr val="333333"/>
                </a:solidFill>
                <a:highlight>
                  <a:srgbClr val="FFFFFF"/>
                </a:highlight>
              </a:rPr>
              <a:t> </a:t>
            </a:r>
            <a:r>
              <a:rPr lang="en-US" sz="1050" dirty="0" err="1">
                <a:solidFill>
                  <a:srgbClr val="333333"/>
                </a:solidFill>
                <a:highlight>
                  <a:srgbClr val="FFFFFF"/>
                </a:highlight>
              </a:rPr>
              <a:t>перекрест¬ный</a:t>
            </a:r>
            <a:r>
              <a:rPr lang="en-US" sz="1050" dirty="0">
                <a:solidFill>
                  <a:srgbClr val="333333"/>
                </a:solidFill>
                <a:highlight>
                  <a:srgbClr val="FFFFFF"/>
                </a:highlight>
              </a:rPr>
              <a:t> </a:t>
            </a:r>
            <a:r>
              <a:rPr lang="en-US" sz="1050" dirty="0" err="1">
                <a:solidFill>
                  <a:srgbClr val="333333"/>
                </a:solidFill>
                <a:highlight>
                  <a:srgbClr val="FFFFFF"/>
                </a:highlight>
              </a:rPr>
              <a:t>прикус</a:t>
            </a:r>
            <a:r>
              <a:rPr lang="en-US" sz="1050" dirty="0">
                <a:solidFill>
                  <a:srgbClr val="333333"/>
                </a:solidFill>
                <a:highlight>
                  <a:srgbClr val="FFFFFF"/>
                </a:highlight>
              </a:rPr>
              <a:t>. В </a:t>
            </a:r>
            <a:r>
              <a:rPr lang="en-US" sz="1050" dirty="0" err="1">
                <a:solidFill>
                  <a:srgbClr val="333333"/>
                </a:solidFill>
                <a:highlight>
                  <a:srgbClr val="FFFFFF"/>
                </a:highlight>
              </a:rPr>
              <a:t>этом</a:t>
            </a:r>
            <a:r>
              <a:rPr lang="en-US" sz="1050" dirty="0">
                <a:solidFill>
                  <a:srgbClr val="333333"/>
                </a:solidFill>
                <a:highlight>
                  <a:srgbClr val="FFFFFF"/>
                </a:highlight>
              </a:rPr>
              <a:t> </a:t>
            </a:r>
            <a:r>
              <a:rPr lang="en-US" sz="1050" dirty="0" err="1">
                <a:solidFill>
                  <a:srgbClr val="333333"/>
                </a:solidFill>
                <a:highlight>
                  <a:srgbClr val="FFFFFF"/>
                </a:highlight>
              </a:rPr>
              <a:t>случае</a:t>
            </a:r>
            <a:r>
              <a:rPr lang="en-US" sz="1050" dirty="0">
                <a:solidFill>
                  <a:srgbClr val="333333"/>
                </a:solidFill>
                <a:highlight>
                  <a:srgbClr val="FFFFFF"/>
                </a:highlight>
              </a:rPr>
              <a:t> </a:t>
            </a:r>
            <a:r>
              <a:rPr lang="en-US" sz="1050" dirty="0" err="1">
                <a:solidFill>
                  <a:srgbClr val="333333"/>
                </a:solidFill>
                <a:highlight>
                  <a:srgbClr val="FFFFFF"/>
                </a:highlight>
              </a:rPr>
              <a:t>следует</a:t>
            </a:r>
            <a:r>
              <a:rPr lang="en-US" sz="1050" dirty="0">
                <a:solidFill>
                  <a:srgbClr val="333333"/>
                </a:solidFill>
                <a:highlight>
                  <a:srgbClr val="FFFFFF"/>
                </a:highlight>
              </a:rPr>
              <a:t> </a:t>
            </a:r>
            <a:r>
              <a:rPr lang="en-US" sz="1050" dirty="0" err="1">
                <a:solidFill>
                  <a:srgbClr val="333333"/>
                </a:solidFill>
                <a:highlight>
                  <a:srgbClr val="FFFFFF"/>
                </a:highlight>
              </a:rPr>
              <a:t>повторить</a:t>
            </a:r>
            <a:r>
              <a:rPr lang="en-US" sz="1050" dirty="0">
                <a:solidFill>
                  <a:srgbClr val="333333"/>
                </a:solidFill>
                <a:highlight>
                  <a:srgbClr val="FFFFFF"/>
                </a:highlight>
              </a:rPr>
              <a:t> </a:t>
            </a:r>
            <a:r>
              <a:rPr lang="en-US" sz="1050" dirty="0" err="1">
                <a:solidFill>
                  <a:srgbClr val="333333"/>
                </a:solidFill>
                <a:highlight>
                  <a:srgbClr val="FFFFFF"/>
                </a:highlight>
              </a:rPr>
              <a:t>определение</a:t>
            </a:r>
            <a:r>
              <a:rPr lang="en-US" sz="1050" dirty="0">
                <a:solidFill>
                  <a:srgbClr val="333333"/>
                </a:solidFill>
                <a:highlight>
                  <a:srgbClr val="FFFFFF"/>
                </a:highlight>
              </a:rPr>
              <a:t> </a:t>
            </a:r>
            <a:r>
              <a:rPr lang="en-US" sz="1050" dirty="0" err="1">
                <a:solidFill>
                  <a:srgbClr val="333333"/>
                </a:solidFill>
                <a:highlight>
                  <a:srgbClr val="FFFFFF"/>
                </a:highlight>
              </a:rPr>
              <a:t>центрального</a:t>
            </a:r>
            <a:r>
              <a:rPr lang="en-US" sz="1050" dirty="0">
                <a:solidFill>
                  <a:srgbClr val="333333"/>
                </a:solidFill>
                <a:highlight>
                  <a:srgbClr val="FFFFFF"/>
                </a:highlight>
              </a:rPr>
              <a:t> </a:t>
            </a:r>
            <a:r>
              <a:rPr lang="en-US" sz="1050" dirty="0" err="1">
                <a:solidFill>
                  <a:srgbClr val="333333"/>
                </a:solidFill>
                <a:highlight>
                  <a:srgbClr val="FFFFFF"/>
                </a:highlight>
              </a:rPr>
              <a:t>соотношения</a:t>
            </a:r>
            <a:r>
              <a:rPr lang="en-US" sz="1050" dirty="0">
                <a:solidFill>
                  <a:srgbClr val="333333"/>
                </a:solidFill>
                <a:highlight>
                  <a:srgbClr val="FFFFFF"/>
                </a:highlight>
              </a:rPr>
              <a:t> </a:t>
            </a:r>
            <a:r>
              <a:rPr lang="en-US" sz="1050" dirty="0" err="1">
                <a:solidFill>
                  <a:srgbClr val="333333"/>
                </a:solidFill>
                <a:highlight>
                  <a:srgbClr val="FFFFFF"/>
                </a:highlight>
              </a:rPr>
              <a:t>челюстей</a:t>
            </a:r>
            <a:r>
              <a:rPr lang="en-US" sz="1050" dirty="0">
                <a:solidFill>
                  <a:srgbClr val="333333"/>
                </a:solidFill>
                <a:highlight>
                  <a:srgbClr val="FFFFFF"/>
                </a:highlight>
              </a:rPr>
              <a:t>.</a:t>
            </a:r>
            <a:endParaRPr sz="1050" dirty="0">
              <a:solidFill>
                <a:srgbClr val="333333"/>
              </a:solidFill>
              <a:highlight>
                <a:srgbClr val="FFFFFF"/>
              </a:highlight>
            </a:endParaRPr>
          </a:p>
          <a:p>
            <a:pPr marL="0" lvl="0" indent="0" algn="l" rtl="0">
              <a:lnSpc>
                <a:spcPct val="115000"/>
              </a:lnSpc>
              <a:spcBef>
                <a:spcPts val="800"/>
              </a:spcBef>
              <a:spcAft>
                <a:spcPts val="800"/>
              </a:spcAft>
              <a:buNone/>
            </a:pPr>
            <a:r>
              <a:rPr lang="en-US" sz="1050" dirty="0" err="1">
                <a:solidFill>
                  <a:srgbClr val="333333"/>
                </a:solidFill>
                <a:highlight>
                  <a:srgbClr val="FFFFFF"/>
                </a:highlight>
              </a:rPr>
              <a:t>Неправильное</a:t>
            </a:r>
            <a:r>
              <a:rPr lang="en-US" sz="1050" dirty="0">
                <a:solidFill>
                  <a:srgbClr val="333333"/>
                </a:solidFill>
                <a:highlight>
                  <a:srgbClr val="FFFFFF"/>
                </a:highlight>
              </a:rPr>
              <a:t> </a:t>
            </a:r>
            <a:r>
              <a:rPr lang="en-US" sz="1050" dirty="0" err="1">
                <a:solidFill>
                  <a:srgbClr val="333333"/>
                </a:solidFill>
                <a:highlight>
                  <a:srgbClr val="FFFFFF"/>
                </a:highlight>
              </a:rPr>
              <a:t>определение</a:t>
            </a:r>
            <a:r>
              <a:rPr lang="en-US" sz="1050" dirty="0">
                <a:solidFill>
                  <a:srgbClr val="333333"/>
                </a:solidFill>
                <a:highlight>
                  <a:srgbClr val="FFFFFF"/>
                </a:highlight>
              </a:rPr>
              <a:t> и </a:t>
            </a:r>
            <a:r>
              <a:rPr lang="en-US" sz="1050" dirty="0" err="1">
                <a:solidFill>
                  <a:srgbClr val="333333"/>
                </a:solidFill>
                <a:highlight>
                  <a:srgbClr val="FFFFFF"/>
                </a:highlight>
              </a:rPr>
              <a:t>нанесение</a:t>
            </a:r>
            <a:r>
              <a:rPr lang="en-US" sz="1050" dirty="0">
                <a:solidFill>
                  <a:srgbClr val="333333"/>
                </a:solidFill>
                <a:highlight>
                  <a:srgbClr val="FFFFFF"/>
                </a:highlight>
              </a:rPr>
              <a:t> </a:t>
            </a:r>
            <a:r>
              <a:rPr lang="en-US" sz="1050" dirty="0" err="1">
                <a:solidFill>
                  <a:srgbClr val="333333"/>
                </a:solidFill>
                <a:highlight>
                  <a:srgbClr val="FFFFFF"/>
                </a:highlight>
              </a:rPr>
              <a:t>на</a:t>
            </a:r>
            <a:r>
              <a:rPr lang="en-US" sz="1050" dirty="0">
                <a:solidFill>
                  <a:srgbClr val="333333"/>
                </a:solidFill>
                <a:highlight>
                  <a:srgbClr val="FFFFFF"/>
                </a:highlight>
              </a:rPr>
              <a:t> </a:t>
            </a:r>
            <a:r>
              <a:rPr lang="en-US" sz="1050" dirty="0" err="1">
                <a:solidFill>
                  <a:srgbClr val="333333"/>
                </a:solidFill>
                <a:highlight>
                  <a:srgbClr val="FFFFFF"/>
                </a:highlight>
              </a:rPr>
              <a:t>валики</a:t>
            </a:r>
            <a:r>
              <a:rPr lang="en-US" sz="1050" dirty="0">
                <a:solidFill>
                  <a:srgbClr val="333333"/>
                </a:solidFill>
                <a:highlight>
                  <a:srgbClr val="FFFFFF"/>
                </a:highlight>
              </a:rPr>
              <a:t> </a:t>
            </a:r>
            <a:r>
              <a:rPr lang="en-US" sz="1050" dirty="0" err="1">
                <a:solidFill>
                  <a:srgbClr val="333333"/>
                </a:solidFill>
                <a:highlight>
                  <a:srgbClr val="FFFFFF"/>
                </a:highlight>
              </a:rPr>
              <a:t>линии</a:t>
            </a:r>
            <a:r>
              <a:rPr lang="en-US" sz="1050" dirty="0">
                <a:solidFill>
                  <a:srgbClr val="333333"/>
                </a:solidFill>
                <a:highlight>
                  <a:srgbClr val="FFFFFF"/>
                </a:highlight>
              </a:rPr>
              <a:t> </a:t>
            </a:r>
            <a:r>
              <a:rPr lang="en-US" sz="1050" dirty="0" err="1">
                <a:solidFill>
                  <a:srgbClr val="333333"/>
                </a:solidFill>
                <a:highlight>
                  <a:srgbClr val="FFFFFF"/>
                </a:highlight>
              </a:rPr>
              <a:t>центра</a:t>
            </a:r>
            <a:r>
              <a:rPr lang="en-US" sz="1050" dirty="0">
                <a:solidFill>
                  <a:srgbClr val="333333"/>
                </a:solidFill>
                <a:highlight>
                  <a:srgbClr val="FFFFFF"/>
                </a:highlight>
              </a:rPr>
              <a:t> </a:t>
            </a:r>
            <a:r>
              <a:rPr lang="en-US" sz="1050" dirty="0" err="1">
                <a:solidFill>
                  <a:srgbClr val="333333"/>
                </a:solidFill>
                <a:highlight>
                  <a:srgbClr val="FFFFFF"/>
                </a:highlight>
              </a:rPr>
              <a:t>лица</a:t>
            </a:r>
            <a:r>
              <a:rPr lang="en-US" sz="1050" dirty="0">
                <a:solidFill>
                  <a:srgbClr val="333333"/>
                </a:solidFill>
                <a:highlight>
                  <a:srgbClr val="FFFFFF"/>
                </a:highlight>
              </a:rPr>
              <a:t> </a:t>
            </a:r>
            <a:r>
              <a:rPr lang="en-US" sz="1050" dirty="0" err="1">
                <a:solidFill>
                  <a:srgbClr val="333333"/>
                </a:solidFill>
                <a:highlight>
                  <a:srgbClr val="FFFFFF"/>
                </a:highlight>
              </a:rPr>
              <a:t>ве¬дет</a:t>
            </a:r>
            <a:r>
              <a:rPr lang="en-US" sz="1050" dirty="0">
                <a:solidFill>
                  <a:srgbClr val="333333"/>
                </a:solidFill>
                <a:highlight>
                  <a:srgbClr val="FFFFFF"/>
                </a:highlight>
              </a:rPr>
              <a:t> к </a:t>
            </a:r>
            <a:r>
              <a:rPr lang="en-US" sz="1050" dirty="0" err="1">
                <a:solidFill>
                  <a:srgbClr val="333333"/>
                </a:solidFill>
                <a:highlight>
                  <a:srgbClr val="FFFFFF"/>
                </a:highlight>
              </a:rPr>
              <a:t>нарушению</a:t>
            </a:r>
            <a:r>
              <a:rPr lang="en-US" sz="1050" dirty="0">
                <a:solidFill>
                  <a:srgbClr val="333333"/>
                </a:solidFill>
                <a:highlight>
                  <a:srgbClr val="FFFFFF"/>
                </a:highlight>
              </a:rPr>
              <a:t> </a:t>
            </a:r>
            <a:r>
              <a:rPr lang="en-US" sz="1050" dirty="0" err="1">
                <a:solidFill>
                  <a:srgbClr val="333333"/>
                </a:solidFill>
                <a:highlight>
                  <a:srgbClr val="FFFFFF"/>
                </a:highlight>
              </a:rPr>
              <a:t>не</a:t>
            </a:r>
            <a:r>
              <a:rPr lang="en-US" sz="1050" dirty="0">
                <a:solidFill>
                  <a:srgbClr val="333333"/>
                </a:solidFill>
                <a:highlight>
                  <a:srgbClr val="FFFFFF"/>
                </a:highlight>
              </a:rPr>
              <a:t> </a:t>
            </a:r>
            <a:r>
              <a:rPr lang="en-US" sz="1050" dirty="0" err="1">
                <a:solidFill>
                  <a:srgbClr val="333333"/>
                </a:solidFill>
                <a:highlight>
                  <a:srgbClr val="FFFFFF"/>
                </a:highlight>
              </a:rPr>
              <a:t>только</a:t>
            </a:r>
            <a:r>
              <a:rPr lang="en-US" sz="1050" dirty="0">
                <a:solidFill>
                  <a:srgbClr val="333333"/>
                </a:solidFill>
                <a:highlight>
                  <a:srgbClr val="FFFFFF"/>
                </a:highlight>
              </a:rPr>
              <a:t> </a:t>
            </a:r>
            <a:r>
              <a:rPr lang="en-US" sz="1050" dirty="0" err="1">
                <a:solidFill>
                  <a:srgbClr val="333333"/>
                </a:solidFill>
                <a:highlight>
                  <a:srgbClr val="FFFFFF"/>
                </a:highlight>
              </a:rPr>
              <a:t>симметричности</a:t>
            </a:r>
            <a:r>
              <a:rPr lang="en-US" sz="1050" dirty="0">
                <a:solidFill>
                  <a:srgbClr val="333333"/>
                </a:solidFill>
                <a:highlight>
                  <a:srgbClr val="FFFFFF"/>
                </a:highlight>
              </a:rPr>
              <a:t> </a:t>
            </a:r>
            <a:r>
              <a:rPr lang="en-US" sz="1050" dirty="0" err="1">
                <a:solidFill>
                  <a:srgbClr val="333333"/>
                </a:solidFill>
                <a:highlight>
                  <a:srgbClr val="FFFFFF"/>
                </a:highlight>
              </a:rPr>
              <a:t>расположения</a:t>
            </a:r>
            <a:r>
              <a:rPr lang="en-US" sz="1050" dirty="0">
                <a:solidFill>
                  <a:srgbClr val="333333"/>
                </a:solidFill>
                <a:highlight>
                  <a:srgbClr val="FFFFFF"/>
                </a:highlight>
              </a:rPr>
              <a:t> </a:t>
            </a:r>
            <a:r>
              <a:rPr lang="en-US" sz="1050" dirty="0" err="1">
                <a:solidFill>
                  <a:srgbClr val="333333"/>
                </a:solidFill>
                <a:highlight>
                  <a:srgbClr val="FFFFFF"/>
                </a:highlight>
              </a:rPr>
              <a:t>искусственных</a:t>
            </a:r>
            <a:r>
              <a:rPr lang="en-US" sz="1050" dirty="0">
                <a:solidFill>
                  <a:srgbClr val="333333"/>
                </a:solidFill>
                <a:highlight>
                  <a:srgbClr val="FFFFFF"/>
                </a:highlight>
              </a:rPr>
              <a:t> </a:t>
            </a:r>
            <a:r>
              <a:rPr lang="en-US" sz="1050" dirty="0" err="1">
                <a:solidFill>
                  <a:srgbClr val="333333"/>
                </a:solidFill>
                <a:highlight>
                  <a:srgbClr val="FFFFFF"/>
                </a:highlight>
              </a:rPr>
              <a:t>зубов</a:t>
            </a:r>
            <a:r>
              <a:rPr lang="en-US" sz="1050" dirty="0">
                <a:solidFill>
                  <a:srgbClr val="333333"/>
                </a:solidFill>
                <a:highlight>
                  <a:srgbClr val="FFFFFF"/>
                </a:highlight>
              </a:rPr>
              <a:t> </a:t>
            </a:r>
            <a:r>
              <a:rPr lang="en-US" sz="1050" dirty="0" err="1">
                <a:solidFill>
                  <a:srgbClr val="333333"/>
                </a:solidFill>
                <a:highlight>
                  <a:srgbClr val="FFFFFF"/>
                </a:highlight>
              </a:rPr>
              <a:t>правой</a:t>
            </a:r>
            <a:r>
              <a:rPr lang="en-US" sz="1050" dirty="0">
                <a:solidFill>
                  <a:srgbClr val="333333"/>
                </a:solidFill>
                <a:highlight>
                  <a:srgbClr val="FFFFFF"/>
                </a:highlight>
              </a:rPr>
              <a:t> и </a:t>
            </a:r>
            <a:r>
              <a:rPr lang="en-US" sz="1050" dirty="0" err="1">
                <a:solidFill>
                  <a:srgbClr val="333333"/>
                </a:solidFill>
                <a:highlight>
                  <a:srgbClr val="FFFFFF"/>
                </a:highlight>
              </a:rPr>
              <a:t>левой</a:t>
            </a:r>
            <a:r>
              <a:rPr lang="en-US" sz="1050" dirty="0">
                <a:solidFill>
                  <a:srgbClr val="333333"/>
                </a:solidFill>
                <a:highlight>
                  <a:srgbClr val="FFFFFF"/>
                </a:highlight>
              </a:rPr>
              <a:t> </a:t>
            </a:r>
            <a:r>
              <a:rPr lang="en-US" sz="1050" dirty="0" err="1">
                <a:solidFill>
                  <a:srgbClr val="333333"/>
                </a:solidFill>
                <a:highlight>
                  <a:srgbClr val="FFFFFF"/>
                </a:highlight>
              </a:rPr>
              <a:t>стороны</a:t>
            </a:r>
            <a:r>
              <a:rPr lang="en-US" sz="1050" dirty="0">
                <a:solidFill>
                  <a:srgbClr val="333333"/>
                </a:solidFill>
                <a:highlight>
                  <a:srgbClr val="FFFFFF"/>
                </a:highlight>
              </a:rPr>
              <a:t>, </a:t>
            </a:r>
            <a:r>
              <a:rPr lang="en-US" sz="1050" dirty="0" err="1">
                <a:solidFill>
                  <a:srgbClr val="333333"/>
                </a:solidFill>
                <a:highlight>
                  <a:srgbClr val="FFFFFF"/>
                </a:highlight>
              </a:rPr>
              <a:t>но</a:t>
            </a:r>
            <a:r>
              <a:rPr lang="en-US" sz="1050" dirty="0">
                <a:solidFill>
                  <a:srgbClr val="333333"/>
                </a:solidFill>
                <a:highlight>
                  <a:srgbClr val="FFFFFF"/>
                </a:highlight>
              </a:rPr>
              <a:t> </a:t>
            </a:r>
            <a:r>
              <a:rPr lang="en-US" sz="1050" dirty="0" err="1">
                <a:solidFill>
                  <a:srgbClr val="333333"/>
                </a:solidFill>
                <a:highlight>
                  <a:srgbClr val="FFFFFF"/>
                </a:highlight>
              </a:rPr>
              <a:t>также</a:t>
            </a:r>
            <a:r>
              <a:rPr lang="en-US" sz="1050" dirty="0">
                <a:solidFill>
                  <a:srgbClr val="333333"/>
                </a:solidFill>
                <a:highlight>
                  <a:srgbClr val="FFFFFF"/>
                </a:highlight>
              </a:rPr>
              <a:t> </a:t>
            </a:r>
            <a:r>
              <a:rPr lang="en-US" sz="1050" dirty="0" err="1">
                <a:solidFill>
                  <a:srgbClr val="333333"/>
                </a:solidFill>
                <a:highlight>
                  <a:srgbClr val="FFFFFF"/>
                </a:highlight>
              </a:rPr>
              <a:t>окклюзионных</a:t>
            </a:r>
            <a:r>
              <a:rPr lang="en-US" sz="1050" dirty="0">
                <a:solidFill>
                  <a:srgbClr val="333333"/>
                </a:solidFill>
                <a:highlight>
                  <a:srgbClr val="FFFFFF"/>
                </a:highlight>
              </a:rPr>
              <a:t> </a:t>
            </a:r>
            <a:r>
              <a:rPr lang="en-US" sz="1050" dirty="0" err="1">
                <a:solidFill>
                  <a:srgbClr val="333333"/>
                </a:solidFill>
                <a:highlight>
                  <a:srgbClr val="FFFFFF"/>
                </a:highlight>
              </a:rPr>
              <a:t>контактов</a:t>
            </a:r>
            <a:r>
              <a:rPr lang="en-US" sz="1050" dirty="0">
                <a:solidFill>
                  <a:srgbClr val="333333"/>
                </a:solidFill>
                <a:highlight>
                  <a:srgbClr val="FFFFFF"/>
                </a:highlight>
              </a:rPr>
              <a:t> и </a:t>
            </a:r>
            <a:r>
              <a:rPr lang="en-US" sz="1050" dirty="0" err="1">
                <a:solidFill>
                  <a:srgbClr val="333333"/>
                </a:solidFill>
                <a:highlight>
                  <a:srgbClr val="FFFFFF"/>
                </a:highlight>
              </a:rPr>
              <a:t>эстети¬ческих</a:t>
            </a:r>
            <a:r>
              <a:rPr lang="en-US" sz="1050" dirty="0">
                <a:solidFill>
                  <a:srgbClr val="333333"/>
                </a:solidFill>
                <a:highlight>
                  <a:srgbClr val="FFFFFF"/>
                </a:highlight>
              </a:rPr>
              <a:t> </a:t>
            </a:r>
            <a:r>
              <a:rPr lang="en-US" sz="1050" dirty="0" err="1">
                <a:solidFill>
                  <a:srgbClr val="333333"/>
                </a:solidFill>
                <a:highlight>
                  <a:srgbClr val="FFFFFF"/>
                </a:highlight>
              </a:rPr>
              <a:t>норм</a:t>
            </a:r>
            <a:r>
              <a:rPr lang="en-US" sz="1050" dirty="0">
                <a:solidFill>
                  <a:srgbClr val="333333"/>
                </a:solidFill>
                <a:highlight>
                  <a:srgbClr val="FFFFFF"/>
                </a:highlight>
              </a:rPr>
              <a:t>. </a:t>
            </a:r>
            <a:r>
              <a:rPr lang="en-US" sz="1050" dirty="0" err="1">
                <a:solidFill>
                  <a:srgbClr val="333333"/>
                </a:solidFill>
                <a:highlight>
                  <a:srgbClr val="FFFFFF"/>
                </a:highlight>
              </a:rPr>
              <a:t>Эта</a:t>
            </a:r>
            <a:r>
              <a:rPr lang="en-US" sz="1050" dirty="0">
                <a:solidFill>
                  <a:srgbClr val="333333"/>
                </a:solidFill>
                <a:highlight>
                  <a:srgbClr val="FFFFFF"/>
                </a:highlight>
              </a:rPr>
              <a:t> </a:t>
            </a:r>
            <a:r>
              <a:rPr lang="en-US" sz="1050" dirty="0" err="1">
                <a:solidFill>
                  <a:srgbClr val="333333"/>
                </a:solidFill>
                <a:highlight>
                  <a:srgbClr val="FFFFFF"/>
                </a:highlight>
              </a:rPr>
              <a:t>ошибка</a:t>
            </a:r>
            <a:r>
              <a:rPr lang="en-US" sz="1050" dirty="0">
                <a:solidFill>
                  <a:srgbClr val="333333"/>
                </a:solidFill>
                <a:highlight>
                  <a:srgbClr val="FFFFFF"/>
                </a:highlight>
              </a:rPr>
              <a:t> </a:t>
            </a:r>
            <a:r>
              <a:rPr lang="en-US" sz="1050" dirty="0" err="1">
                <a:solidFill>
                  <a:srgbClr val="333333"/>
                </a:solidFill>
                <a:highlight>
                  <a:srgbClr val="FFFFFF"/>
                </a:highlight>
              </a:rPr>
              <a:t>чаще</a:t>
            </a:r>
            <a:r>
              <a:rPr lang="en-US" sz="1050" dirty="0">
                <a:solidFill>
                  <a:srgbClr val="333333"/>
                </a:solidFill>
                <a:highlight>
                  <a:srgbClr val="FFFFFF"/>
                </a:highlight>
              </a:rPr>
              <a:t> </a:t>
            </a:r>
            <a:r>
              <a:rPr lang="en-US" sz="1050" dirty="0" err="1">
                <a:solidFill>
                  <a:srgbClr val="333333"/>
                </a:solidFill>
                <a:highlight>
                  <a:srgbClr val="FFFFFF"/>
                </a:highlight>
              </a:rPr>
              <a:t>всего</a:t>
            </a:r>
            <a:r>
              <a:rPr lang="en-US" sz="1050" dirty="0">
                <a:solidFill>
                  <a:srgbClr val="333333"/>
                </a:solidFill>
                <a:highlight>
                  <a:srgbClr val="FFFFFF"/>
                </a:highlight>
              </a:rPr>
              <a:t> </a:t>
            </a:r>
            <a:r>
              <a:rPr lang="en-US" sz="1050" dirty="0" err="1">
                <a:solidFill>
                  <a:srgbClr val="333333"/>
                </a:solidFill>
                <a:highlight>
                  <a:srgbClr val="FFFFFF"/>
                </a:highlight>
              </a:rPr>
              <a:t>обусловлена</a:t>
            </a:r>
            <a:r>
              <a:rPr lang="en-US" sz="1050" dirty="0">
                <a:solidFill>
                  <a:srgbClr val="333333"/>
                </a:solidFill>
                <a:highlight>
                  <a:srgbClr val="FFFFFF"/>
                </a:highlight>
              </a:rPr>
              <a:t> </a:t>
            </a:r>
            <a:r>
              <a:rPr lang="en-US" sz="1050" dirty="0" err="1">
                <a:solidFill>
                  <a:srgbClr val="333333"/>
                </a:solidFill>
                <a:highlight>
                  <a:srgbClr val="FFFFFF"/>
                </a:highlight>
              </a:rPr>
              <a:t>тем</a:t>
            </a:r>
            <a:r>
              <a:rPr lang="en-US" sz="1050" dirty="0">
                <a:solidFill>
                  <a:srgbClr val="333333"/>
                </a:solidFill>
                <a:highlight>
                  <a:srgbClr val="FFFFFF"/>
                </a:highlight>
              </a:rPr>
              <a:t>, </a:t>
            </a:r>
            <a:r>
              <a:rPr lang="en-US" sz="1050" dirty="0" err="1">
                <a:solidFill>
                  <a:srgbClr val="333333"/>
                </a:solidFill>
                <a:highlight>
                  <a:srgbClr val="FFFFFF"/>
                </a:highlight>
              </a:rPr>
              <a:t>что</a:t>
            </a:r>
            <a:r>
              <a:rPr lang="en-US" sz="1050" dirty="0">
                <a:solidFill>
                  <a:srgbClr val="333333"/>
                </a:solidFill>
                <a:highlight>
                  <a:srgbClr val="FFFFFF"/>
                </a:highlight>
              </a:rPr>
              <a:t> </a:t>
            </a:r>
            <a:r>
              <a:rPr lang="en-US" sz="1050" dirty="0" err="1">
                <a:solidFill>
                  <a:srgbClr val="333333"/>
                </a:solidFill>
                <a:highlight>
                  <a:srgbClr val="FFFFFF"/>
                </a:highlight>
              </a:rPr>
              <a:t>данный</a:t>
            </a:r>
            <a:r>
              <a:rPr lang="en-US" sz="1050" dirty="0">
                <a:solidFill>
                  <a:srgbClr val="333333"/>
                </a:solidFill>
                <a:highlight>
                  <a:srgbClr val="FFFFFF"/>
                </a:highlight>
              </a:rPr>
              <a:t> </a:t>
            </a:r>
            <a:r>
              <a:rPr lang="en-US" sz="1050" dirty="0" err="1">
                <a:solidFill>
                  <a:srgbClr val="333333"/>
                </a:solidFill>
                <a:highlight>
                  <a:srgbClr val="FFFFFF"/>
                </a:highlight>
              </a:rPr>
              <a:t>ориен¬тир</a:t>
            </a:r>
            <a:r>
              <a:rPr lang="en-US" sz="1050" dirty="0">
                <a:solidFill>
                  <a:srgbClr val="333333"/>
                </a:solidFill>
                <a:highlight>
                  <a:srgbClr val="FFFFFF"/>
                </a:highlight>
              </a:rPr>
              <a:t> </a:t>
            </a:r>
            <a:r>
              <a:rPr lang="en-US" sz="1050" dirty="0" err="1">
                <a:solidFill>
                  <a:srgbClr val="333333"/>
                </a:solidFill>
                <a:highlight>
                  <a:srgbClr val="FFFFFF"/>
                </a:highlight>
              </a:rPr>
              <a:t>определяют</a:t>
            </a:r>
            <a:r>
              <a:rPr lang="en-US" sz="1050" dirty="0">
                <a:solidFill>
                  <a:srgbClr val="333333"/>
                </a:solidFill>
                <a:highlight>
                  <a:srgbClr val="FFFFFF"/>
                </a:highlight>
              </a:rPr>
              <a:t> </a:t>
            </a:r>
            <a:r>
              <a:rPr lang="en-US" sz="1050" dirty="0" err="1">
                <a:solidFill>
                  <a:srgbClr val="333333"/>
                </a:solidFill>
                <a:highlight>
                  <a:srgbClr val="FFFFFF"/>
                </a:highlight>
              </a:rPr>
              <a:t>не</a:t>
            </a:r>
            <a:r>
              <a:rPr lang="en-US" sz="1050" dirty="0">
                <a:solidFill>
                  <a:srgbClr val="333333"/>
                </a:solidFill>
                <a:highlight>
                  <a:srgbClr val="FFFFFF"/>
                </a:highlight>
              </a:rPr>
              <a:t> </a:t>
            </a:r>
            <a:r>
              <a:rPr lang="en-US" sz="1050" dirty="0" err="1">
                <a:solidFill>
                  <a:srgbClr val="333333"/>
                </a:solidFill>
                <a:highlight>
                  <a:srgbClr val="FFFFFF"/>
                </a:highlight>
              </a:rPr>
              <a:t>по</a:t>
            </a:r>
            <a:r>
              <a:rPr lang="en-US" sz="1050" dirty="0">
                <a:solidFill>
                  <a:srgbClr val="333333"/>
                </a:solidFill>
                <a:highlight>
                  <a:srgbClr val="FFFFFF"/>
                </a:highlight>
              </a:rPr>
              <a:t> </a:t>
            </a:r>
            <a:r>
              <a:rPr lang="en-US" sz="1050" dirty="0" err="1">
                <a:solidFill>
                  <a:srgbClr val="333333"/>
                </a:solidFill>
                <a:highlight>
                  <a:srgbClr val="FFFFFF"/>
                </a:highlight>
              </a:rPr>
              <a:t>центру</a:t>
            </a:r>
            <a:r>
              <a:rPr lang="en-US" sz="1050" dirty="0">
                <a:solidFill>
                  <a:srgbClr val="333333"/>
                </a:solidFill>
                <a:highlight>
                  <a:srgbClr val="FFFFFF"/>
                </a:highlight>
              </a:rPr>
              <a:t> </a:t>
            </a:r>
            <a:r>
              <a:rPr lang="en-US" sz="1050" dirty="0" err="1">
                <a:solidFill>
                  <a:srgbClr val="333333"/>
                </a:solidFill>
                <a:highlight>
                  <a:srgbClr val="FFFFFF"/>
                </a:highlight>
              </a:rPr>
              <a:t>лица</a:t>
            </a:r>
            <a:r>
              <a:rPr lang="en-US" sz="1050" dirty="0">
                <a:solidFill>
                  <a:srgbClr val="333333"/>
                </a:solidFill>
                <a:highlight>
                  <a:srgbClr val="FFFFFF"/>
                </a:highlight>
              </a:rPr>
              <a:t>, а </a:t>
            </a:r>
            <a:r>
              <a:rPr lang="en-US" sz="1050" dirty="0" err="1">
                <a:solidFill>
                  <a:srgbClr val="333333"/>
                </a:solidFill>
                <a:highlight>
                  <a:srgbClr val="FFFFFF"/>
                </a:highlight>
              </a:rPr>
              <a:t>по</a:t>
            </a:r>
            <a:r>
              <a:rPr lang="en-US" sz="1050" dirty="0">
                <a:solidFill>
                  <a:srgbClr val="333333"/>
                </a:solidFill>
                <a:highlight>
                  <a:srgbClr val="FFFFFF"/>
                </a:highlight>
              </a:rPr>
              <a:t> </a:t>
            </a:r>
            <a:r>
              <a:rPr lang="en-US" sz="1050" dirty="0" err="1">
                <a:solidFill>
                  <a:srgbClr val="333333"/>
                </a:solidFill>
                <a:highlight>
                  <a:srgbClr val="FFFFFF"/>
                </a:highlight>
              </a:rPr>
              <a:t>положению</a:t>
            </a:r>
            <a:r>
              <a:rPr lang="en-US" sz="1050" dirty="0">
                <a:solidFill>
                  <a:srgbClr val="333333"/>
                </a:solidFill>
                <a:highlight>
                  <a:srgbClr val="FFFFFF"/>
                </a:highlight>
              </a:rPr>
              <a:t> </a:t>
            </a:r>
            <a:r>
              <a:rPr lang="en-US" sz="1050" dirty="0" err="1">
                <a:solidFill>
                  <a:srgbClr val="333333"/>
                </a:solidFill>
                <a:highlight>
                  <a:srgbClr val="FFFFFF"/>
                </a:highlight>
              </a:rPr>
              <a:t>уздечки</a:t>
            </a:r>
            <a:r>
              <a:rPr lang="en-US" sz="1050" dirty="0">
                <a:solidFill>
                  <a:srgbClr val="333333"/>
                </a:solidFill>
                <a:highlight>
                  <a:srgbClr val="FFFFFF"/>
                </a:highlight>
              </a:rPr>
              <a:t> </a:t>
            </a:r>
            <a:r>
              <a:rPr lang="en-US" sz="1050" dirty="0" err="1">
                <a:solidFill>
                  <a:srgbClr val="333333"/>
                </a:solidFill>
                <a:highlight>
                  <a:srgbClr val="FFFFFF"/>
                </a:highlight>
              </a:rPr>
              <a:t>верхней</a:t>
            </a:r>
            <a:r>
              <a:rPr lang="en-US" sz="1050" dirty="0">
                <a:solidFill>
                  <a:srgbClr val="333333"/>
                </a:solidFill>
                <a:highlight>
                  <a:srgbClr val="FFFFFF"/>
                </a:highlight>
              </a:rPr>
              <a:t> </a:t>
            </a:r>
            <a:r>
              <a:rPr lang="en-US" sz="1050" dirty="0" err="1">
                <a:solidFill>
                  <a:srgbClr val="333333"/>
                </a:solidFill>
                <a:highlight>
                  <a:srgbClr val="FFFFFF"/>
                </a:highlight>
              </a:rPr>
              <a:t>губы</a:t>
            </a:r>
            <a:r>
              <a:rPr lang="en-US" sz="1050" dirty="0">
                <a:solidFill>
                  <a:srgbClr val="333333"/>
                </a:solidFill>
                <a:highlight>
                  <a:srgbClr val="FFFFFF"/>
                </a:highlight>
              </a:rPr>
              <a:t>. В </a:t>
            </a:r>
            <a:r>
              <a:rPr lang="en-US" sz="1050" dirty="0" err="1">
                <a:solidFill>
                  <a:srgbClr val="333333"/>
                </a:solidFill>
                <a:highlight>
                  <a:srgbClr val="FFFFFF"/>
                </a:highlight>
              </a:rPr>
              <a:t>ряде</a:t>
            </a:r>
            <a:r>
              <a:rPr lang="en-US" sz="1050" dirty="0">
                <a:solidFill>
                  <a:srgbClr val="333333"/>
                </a:solidFill>
                <a:highlight>
                  <a:srgbClr val="FFFFFF"/>
                </a:highlight>
              </a:rPr>
              <a:t> </a:t>
            </a:r>
            <a:r>
              <a:rPr lang="en-US" sz="1050" dirty="0" err="1">
                <a:solidFill>
                  <a:srgbClr val="333333"/>
                </a:solidFill>
                <a:highlight>
                  <a:srgbClr val="FFFFFF"/>
                </a:highlight>
              </a:rPr>
              <a:t>случаев</a:t>
            </a:r>
            <a:r>
              <a:rPr lang="en-US" sz="1050" dirty="0">
                <a:solidFill>
                  <a:srgbClr val="333333"/>
                </a:solidFill>
                <a:highlight>
                  <a:srgbClr val="FFFFFF"/>
                </a:highlight>
              </a:rPr>
              <a:t> </a:t>
            </a:r>
            <a:r>
              <a:rPr lang="en-US" sz="1050" dirty="0" err="1">
                <a:solidFill>
                  <a:srgbClr val="333333"/>
                </a:solidFill>
                <a:highlight>
                  <a:srgbClr val="FFFFFF"/>
                </a:highlight>
              </a:rPr>
              <a:t>уздечка</a:t>
            </a:r>
            <a:r>
              <a:rPr lang="en-US" sz="1050" dirty="0">
                <a:solidFill>
                  <a:srgbClr val="333333"/>
                </a:solidFill>
                <a:highlight>
                  <a:srgbClr val="FFFFFF"/>
                </a:highlight>
              </a:rPr>
              <a:t> </a:t>
            </a:r>
            <a:r>
              <a:rPr lang="en-US" sz="1050" dirty="0" err="1">
                <a:solidFill>
                  <a:srgbClr val="333333"/>
                </a:solidFill>
                <a:highlight>
                  <a:srgbClr val="FFFFFF"/>
                </a:highlight>
              </a:rPr>
              <a:t>верхней</a:t>
            </a:r>
            <a:r>
              <a:rPr lang="en-US" sz="1050" dirty="0">
                <a:solidFill>
                  <a:srgbClr val="333333"/>
                </a:solidFill>
                <a:highlight>
                  <a:srgbClr val="FFFFFF"/>
                </a:highlight>
              </a:rPr>
              <a:t> </a:t>
            </a:r>
            <a:r>
              <a:rPr lang="en-US" sz="1050" dirty="0" err="1">
                <a:solidFill>
                  <a:srgbClr val="333333"/>
                </a:solidFill>
                <a:highlight>
                  <a:srgbClr val="FFFFFF"/>
                </a:highlight>
              </a:rPr>
              <a:t>губы</a:t>
            </a:r>
            <a:r>
              <a:rPr lang="en-US" sz="1050" dirty="0">
                <a:solidFill>
                  <a:srgbClr val="333333"/>
                </a:solidFill>
                <a:highlight>
                  <a:srgbClr val="FFFFFF"/>
                </a:highlight>
              </a:rPr>
              <a:t> </a:t>
            </a:r>
            <a:r>
              <a:rPr lang="en-US" sz="1050" dirty="0" err="1">
                <a:solidFill>
                  <a:srgbClr val="333333"/>
                </a:solidFill>
                <a:highlight>
                  <a:srgbClr val="FFFFFF"/>
                </a:highlight>
              </a:rPr>
              <a:t>не</a:t>
            </a:r>
            <a:r>
              <a:rPr lang="en-US" sz="1050" dirty="0">
                <a:solidFill>
                  <a:srgbClr val="333333"/>
                </a:solidFill>
                <a:highlight>
                  <a:srgbClr val="FFFFFF"/>
                </a:highlight>
              </a:rPr>
              <a:t> </a:t>
            </a:r>
            <a:r>
              <a:rPr lang="en-US" sz="1050" dirty="0" err="1">
                <a:solidFill>
                  <a:srgbClr val="333333"/>
                </a:solidFill>
                <a:highlight>
                  <a:srgbClr val="FFFFFF"/>
                </a:highlight>
              </a:rPr>
              <a:t>совпадает</a:t>
            </a:r>
            <a:r>
              <a:rPr lang="en-US" sz="1050" dirty="0">
                <a:solidFill>
                  <a:srgbClr val="333333"/>
                </a:solidFill>
                <a:highlight>
                  <a:srgbClr val="FFFFFF"/>
                </a:highlight>
              </a:rPr>
              <a:t> с </a:t>
            </a:r>
            <a:r>
              <a:rPr lang="en-US" sz="1050" dirty="0" err="1">
                <a:solidFill>
                  <a:srgbClr val="333333"/>
                </a:solidFill>
                <a:highlight>
                  <a:srgbClr val="FFFFFF"/>
                </a:highlight>
              </a:rPr>
              <a:t>линией</a:t>
            </a:r>
            <a:r>
              <a:rPr lang="en-US" sz="1050" dirty="0">
                <a:solidFill>
                  <a:srgbClr val="333333"/>
                </a:solidFill>
                <a:highlight>
                  <a:srgbClr val="FFFFFF"/>
                </a:highlight>
              </a:rPr>
              <a:t> </a:t>
            </a:r>
            <a:r>
              <a:rPr lang="en-US" sz="1050" dirty="0" err="1">
                <a:solidFill>
                  <a:srgbClr val="333333"/>
                </a:solidFill>
                <a:highlight>
                  <a:srgbClr val="FFFFFF"/>
                </a:highlight>
              </a:rPr>
              <a:t>центра</a:t>
            </a:r>
            <a:r>
              <a:rPr lang="en-US" sz="1050" dirty="0">
                <a:solidFill>
                  <a:srgbClr val="333333"/>
                </a:solidFill>
                <a:highlight>
                  <a:srgbClr val="FFFFFF"/>
                </a:highlight>
              </a:rPr>
              <a:t> </a:t>
            </a:r>
            <a:r>
              <a:rPr lang="en-US" sz="1050" dirty="0" err="1">
                <a:solidFill>
                  <a:srgbClr val="333333"/>
                </a:solidFill>
                <a:highlight>
                  <a:srgbClr val="FFFFFF"/>
                </a:highlight>
              </a:rPr>
              <a:t>лица</a:t>
            </a:r>
            <a:r>
              <a:rPr lang="en-US" sz="1050" dirty="0">
                <a:solidFill>
                  <a:srgbClr val="333333"/>
                </a:solidFill>
                <a:highlight>
                  <a:srgbClr val="FFFFFF"/>
                </a:highlight>
              </a:rPr>
              <a:t>.</a:t>
            </a:r>
            <a:endParaRPr dirty="0"/>
          </a:p>
        </p:txBody>
      </p:sp>
      <p:pic>
        <p:nvPicPr>
          <p:cNvPr id="283" name="Google Shape;283;p40"/>
          <p:cNvPicPr preferRelativeResize="0"/>
          <p:nvPr/>
        </p:nvPicPr>
        <p:blipFill rotWithShape="1">
          <a:blip r:embed="rId3">
            <a:alphaModFix/>
          </a:blip>
          <a:srcRect t="55596" r="-10827"/>
          <a:stretch/>
        </p:blipFill>
        <p:spPr>
          <a:xfrm>
            <a:off x="363975" y="2895600"/>
            <a:ext cx="3554875" cy="1066825"/>
          </a:xfrm>
          <a:prstGeom prst="rect">
            <a:avLst/>
          </a:prstGeom>
          <a:noFill/>
          <a:ln>
            <a:noFill/>
          </a:ln>
        </p:spPr>
      </p:pic>
      <p:pic>
        <p:nvPicPr>
          <p:cNvPr id="284" name="Google Shape;284;p40"/>
          <p:cNvPicPr preferRelativeResize="0"/>
          <p:nvPr/>
        </p:nvPicPr>
        <p:blipFill rotWithShape="1">
          <a:blip r:embed="rId4">
            <a:alphaModFix/>
          </a:blip>
          <a:srcRect r="-3594" b="43297"/>
          <a:stretch/>
        </p:blipFill>
        <p:spPr>
          <a:xfrm>
            <a:off x="3975375" y="3508025"/>
            <a:ext cx="4599750" cy="1885700"/>
          </a:xfrm>
          <a:prstGeom prst="rect">
            <a:avLst/>
          </a:prstGeom>
          <a:noFill/>
          <a:ln>
            <a:noFill/>
          </a:ln>
        </p:spPr>
      </p:pic>
      <p:pic>
        <p:nvPicPr>
          <p:cNvPr id="285" name="Google Shape;285;p40"/>
          <p:cNvPicPr preferRelativeResize="0"/>
          <p:nvPr/>
        </p:nvPicPr>
        <p:blipFill rotWithShape="1">
          <a:blip r:embed="rId5">
            <a:alphaModFix/>
          </a:blip>
          <a:srcRect l="30009" t="50619" r="26276"/>
          <a:stretch/>
        </p:blipFill>
        <p:spPr>
          <a:xfrm>
            <a:off x="868452" y="4777750"/>
            <a:ext cx="2228698" cy="1885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p:nvPr/>
        </p:nvSpPr>
        <p:spPr>
          <a:xfrm>
            <a:off x="0" y="0"/>
            <a:ext cx="8838600" cy="463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500" b="1">
                <a:solidFill>
                  <a:schemeClr val="dk1"/>
                </a:solidFill>
                <a:latin typeface="Times New Roman"/>
                <a:ea typeface="Times New Roman"/>
                <a:cs typeface="Times New Roman"/>
                <a:sym typeface="Times New Roman"/>
              </a:rPr>
              <a:t>ОШИБКИ И ОСЛОЖНЕНИЯ ПРИ ИЗГОТОВЛЕНИИ СЪЕМНЫХ ПРОТЕЗОВ</a:t>
            </a:r>
            <a:endParaRPr sz="1500" b="1">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a:solidFill>
                  <a:schemeClr val="dk1"/>
                </a:solidFill>
                <a:latin typeface="Times New Roman"/>
                <a:ea typeface="Times New Roman"/>
                <a:cs typeface="Times New Roman"/>
                <a:sym typeface="Times New Roman"/>
              </a:rPr>
              <a:t>В понятие «съемные пластиночные протезы» входит частичный пластиночный протез на верхнюю и нижнюю челюсти при наличии оставшейся группы устойчивых зубов на челюстях пациента.</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a:solidFill>
                  <a:schemeClr val="dk1"/>
                </a:solidFill>
                <a:latin typeface="Times New Roman"/>
                <a:ea typeface="Times New Roman"/>
                <a:cs typeface="Times New Roman"/>
                <a:sym typeface="Times New Roman"/>
              </a:rPr>
              <a:t>Полный съемный пластиночный пластмассовый протез изготавливается при отсутствии у пациента зубов.</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a:solidFill>
                  <a:schemeClr val="dk1"/>
                </a:solidFill>
                <a:latin typeface="Times New Roman"/>
                <a:ea typeface="Times New Roman"/>
                <a:cs typeface="Times New Roman"/>
                <a:sym typeface="Times New Roman"/>
              </a:rPr>
              <a:t>Дуговой (бюгельный) протез—это пластиночный пластмассовый протез, в конструкцию которого входят металлические включения разнообразной модификации (в зависимости от наличия устойчивых зубов на челюстях у пациента).</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a:solidFill>
                  <a:schemeClr val="dk1"/>
                </a:solidFill>
                <a:latin typeface="Times New Roman"/>
                <a:ea typeface="Times New Roman"/>
                <a:cs typeface="Times New Roman"/>
                <a:sym typeface="Times New Roman"/>
              </a:rPr>
              <a:t>Каждый из перечисленных протезов имеет общие и конструктивные особенности, определяемые группой и классом дефекта в зубном ряду, количеством сохранившихся устойчивых зубов, состоянием их твердых тканей и пародонта, состоянием слизистой оболочки протезного ложа, степенью атрофии альвеолярного отростка, формы твердого неба, выраженности торуса и экзостозов.</a:t>
            </a:r>
            <a:endParaRPr sz="15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500">
                <a:solidFill>
                  <a:schemeClr val="dk1"/>
                </a:solidFill>
                <a:latin typeface="Times New Roman"/>
                <a:ea typeface="Times New Roman"/>
                <a:cs typeface="Times New Roman"/>
                <a:sym typeface="Times New Roman"/>
              </a:rPr>
              <a:t>Общим объединяющим для всех протезов является наличие базиса (пластинки), фиксирующих элементов (кламмеров, пелотов, пластмассовых отростков), пластмассовых (фарфоровых) зубов, металлического каркаса, дуги и ответвлений от нее.</a:t>
            </a:r>
            <a:endParaRPr sz="1500">
              <a:solidFill>
                <a:schemeClr val="dk1"/>
              </a:solidFill>
              <a:latin typeface="Times New Roman"/>
              <a:ea typeface="Times New Roman"/>
              <a:cs typeface="Times New Roman"/>
              <a:sym typeface="Times New Roman"/>
            </a:endParaRPr>
          </a:p>
        </p:txBody>
      </p:sp>
      <p:pic>
        <p:nvPicPr>
          <p:cNvPr id="292" name="Google Shape;292;p41"/>
          <p:cNvPicPr preferRelativeResize="0"/>
          <p:nvPr/>
        </p:nvPicPr>
        <p:blipFill>
          <a:blip r:embed="rId3">
            <a:alphaModFix/>
          </a:blip>
          <a:stretch>
            <a:fillRect/>
          </a:stretch>
        </p:blipFill>
        <p:spPr>
          <a:xfrm>
            <a:off x="531825" y="4784013"/>
            <a:ext cx="3057525" cy="1495425"/>
          </a:xfrm>
          <a:prstGeom prst="rect">
            <a:avLst/>
          </a:prstGeom>
          <a:noFill/>
          <a:ln>
            <a:noFill/>
          </a:ln>
        </p:spPr>
      </p:pic>
      <p:pic>
        <p:nvPicPr>
          <p:cNvPr id="293" name="Google Shape;293;p41"/>
          <p:cNvPicPr preferRelativeResize="0"/>
          <p:nvPr/>
        </p:nvPicPr>
        <p:blipFill>
          <a:blip r:embed="rId4">
            <a:alphaModFix/>
          </a:blip>
          <a:stretch>
            <a:fillRect/>
          </a:stretch>
        </p:blipFill>
        <p:spPr>
          <a:xfrm>
            <a:off x="5342250" y="4798313"/>
            <a:ext cx="3124200" cy="1466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p:nvPr/>
        </p:nvSpPr>
        <p:spPr>
          <a:xfrm>
            <a:off x="0" y="0"/>
            <a:ext cx="8828100" cy="6275400"/>
          </a:xfrm>
          <a:prstGeom prst="rect">
            <a:avLst/>
          </a:prstGeom>
          <a:noFill/>
          <a:ln>
            <a:noFill/>
          </a:ln>
        </p:spPr>
        <p:txBody>
          <a:bodyPr spcFirstLastPara="1" wrap="square" lIns="91425" tIns="91425" rIns="91425" bIns="91425" anchor="t" anchorCtr="0">
            <a:spAutoFit/>
          </a:bodyPr>
          <a:lstStyle/>
          <a:p>
            <a:pPr marL="0" marR="381000" lvl="0" indent="0" algn="ctr" rtl="0">
              <a:lnSpc>
                <a:spcPct val="115000"/>
              </a:lnSpc>
              <a:spcBef>
                <a:spcPts val="1200"/>
              </a:spcBef>
              <a:spcAft>
                <a:spcPts val="0"/>
              </a:spcAft>
              <a:buNone/>
            </a:pPr>
            <a:r>
              <a:rPr lang="en-US" sz="1800" b="1">
                <a:solidFill>
                  <a:schemeClr val="dk1"/>
                </a:solidFill>
                <a:latin typeface="Times New Roman"/>
                <a:ea typeface="Times New Roman"/>
                <a:cs typeface="Times New Roman"/>
                <a:sym typeface="Times New Roman"/>
              </a:rPr>
              <a:t>Ошибки конструкции частичного съемного пластиночного протеза</a:t>
            </a:r>
            <a:endParaRPr sz="1800" b="1">
              <a:solidFill>
                <a:schemeClr val="dk1"/>
              </a:solidFill>
              <a:latin typeface="Times New Roman"/>
              <a:ea typeface="Times New Roman"/>
              <a:cs typeface="Times New Roman"/>
              <a:sym typeface="Times New Roman"/>
            </a:endParaRPr>
          </a:p>
          <a:p>
            <a:pPr marL="457200" marR="381000" lvl="0" indent="-342900" algn="l" rtl="0">
              <a:lnSpc>
                <a:spcPct val="115000"/>
              </a:lnSpc>
              <a:spcBef>
                <a:spcPts val="1200"/>
              </a:spcBef>
              <a:spcAft>
                <a:spcPts val="0"/>
              </a:spcAft>
              <a:buClr>
                <a:schemeClr val="dk1"/>
              </a:buClr>
              <a:buSzPts val="1800"/>
              <a:buFont typeface="Times New Roman"/>
              <a:buAutoNum type="arabicPeriod"/>
            </a:pPr>
            <a:r>
              <a:rPr lang="en-US" sz="1800">
                <a:solidFill>
                  <a:schemeClr val="dk1"/>
                </a:solidFill>
                <a:latin typeface="Times New Roman"/>
                <a:ea typeface="Times New Roman"/>
                <a:cs typeface="Times New Roman"/>
                <a:sym typeface="Times New Roman"/>
              </a:rPr>
              <a:t>занижение межальвеолярной высоты.</a:t>
            </a:r>
            <a:endParaRPr sz="1800">
              <a:solidFill>
                <a:schemeClr val="dk1"/>
              </a:solidFill>
              <a:latin typeface="Times New Roman"/>
              <a:ea typeface="Times New Roman"/>
              <a:cs typeface="Times New Roman"/>
              <a:sym typeface="Times New Roman"/>
            </a:endParaRPr>
          </a:p>
          <a:p>
            <a:pPr marL="101600" marR="482600" lvl="0" indent="0" algn="l" rtl="0">
              <a:lnSpc>
                <a:spcPct val="97500"/>
              </a:lnSpc>
              <a:spcBef>
                <a:spcPts val="1200"/>
              </a:spcBef>
              <a:spcAft>
                <a:spcPts val="0"/>
              </a:spcAft>
              <a:buNone/>
            </a:pPr>
            <a:r>
              <a:rPr lang="en-US" sz="1800">
                <a:solidFill>
                  <a:schemeClr val="dk1"/>
                </a:solidFill>
                <a:latin typeface="Times New Roman"/>
                <a:ea typeface="Times New Roman"/>
                <a:cs typeface="Times New Roman"/>
                <a:sym typeface="Times New Roman"/>
              </a:rPr>
              <a:t>При внешнем осмотре: старческое лицо, нижняя треть его снижена, выражены носогубные складки, подбородок выдвинут вперед, красная кайма губ уменьшена. Восковую пластинку разогревают, накладывают на искусственные зубы нижней челюсти, просят больного сомкнуть зубы и, таким образом, восстанавливают необходимую высоту нижнего отдела лица.</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В лаборатории вновь производят постановку зубов.</a:t>
            </a:r>
            <a:endParaRPr sz="1800">
              <a:solidFill>
                <a:schemeClr val="dk1"/>
              </a:solidFill>
              <a:latin typeface="Times New Roman"/>
              <a:ea typeface="Times New Roman"/>
              <a:cs typeface="Times New Roman"/>
              <a:sym typeface="Times New Roman"/>
            </a:endParaRPr>
          </a:p>
          <a:p>
            <a:pPr marL="457200" marR="381000" lvl="0" indent="-342900" algn="l" rtl="0">
              <a:lnSpc>
                <a:spcPct val="115000"/>
              </a:lnSpc>
              <a:spcBef>
                <a:spcPts val="1200"/>
              </a:spcBef>
              <a:spcAft>
                <a:spcPts val="0"/>
              </a:spcAft>
              <a:buClr>
                <a:schemeClr val="dk1"/>
              </a:buClr>
              <a:buSzPts val="1800"/>
              <a:buFont typeface="Times New Roman"/>
              <a:buAutoNum type="arabicPeriod" startAt="2"/>
            </a:pPr>
            <a:r>
              <a:rPr lang="en-US" sz="1800">
                <a:solidFill>
                  <a:schemeClr val="dk1"/>
                </a:solidFill>
                <a:latin typeface="Times New Roman"/>
                <a:ea typeface="Times New Roman"/>
                <a:cs typeface="Times New Roman"/>
                <a:sym typeface="Times New Roman"/>
              </a:rPr>
              <a:t>Завышение межальвеолярной высоты.</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Напряжение мягких тканей лица при внешнем осмотре, сглаженность носогубных складок. В полости рта — плотный фиссурно-бугорковый контакт зубов. Техник изготавливает восковые шаблоны с прикусными валиками, врач вновь определяет межальвеолярную высоту и фиксирует положение челюстей в центральной окклюзии.</a:t>
            </a:r>
            <a:endParaRPr sz="1800">
              <a:solidFill>
                <a:schemeClr val="dk1"/>
              </a:solidFill>
              <a:latin typeface="Times New Roman"/>
              <a:ea typeface="Times New Roman"/>
              <a:cs typeface="Times New Roman"/>
              <a:sym typeface="Times New Roman"/>
            </a:endParaRPr>
          </a:p>
          <a:p>
            <a:pPr marL="457200" marR="381000" lvl="0" indent="-342900" algn="l" rtl="0">
              <a:lnSpc>
                <a:spcPct val="115000"/>
              </a:lnSpc>
              <a:spcBef>
                <a:spcPts val="1200"/>
              </a:spcBef>
              <a:spcAft>
                <a:spcPts val="0"/>
              </a:spcAft>
              <a:buClr>
                <a:schemeClr val="dk1"/>
              </a:buClr>
              <a:buSzPts val="1800"/>
              <a:buFont typeface="Times New Roman"/>
              <a:buAutoNum type="arabicPeriod" startAt="3"/>
            </a:pPr>
            <a:r>
              <a:rPr lang="en-US" sz="1800">
                <a:solidFill>
                  <a:schemeClr val="dk1"/>
                </a:solidFill>
                <a:latin typeface="Times New Roman"/>
                <a:ea typeface="Times New Roman"/>
                <a:cs typeface="Times New Roman"/>
                <a:sym typeface="Times New Roman"/>
              </a:rPr>
              <a:t>Смещение нижней челюсти:</a:t>
            </a:r>
            <a:endParaRPr sz="1800">
              <a:solidFill>
                <a:schemeClr val="dk1"/>
              </a:solidFill>
              <a:latin typeface="Times New Roman"/>
              <a:ea typeface="Times New Roman"/>
              <a:cs typeface="Times New Roman"/>
              <a:sym typeface="Times New Roman"/>
            </a:endParaRPr>
          </a:p>
          <a:p>
            <a:pPr marL="457200" marR="381000" lvl="0" indent="-342900" algn="l" rtl="0">
              <a:lnSpc>
                <a:spcPct val="115000"/>
              </a:lnSpc>
              <a:spcBef>
                <a:spcPts val="0"/>
              </a:spcBef>
              <a:spcAft>
                <a:spcPts val="0"/>
              </a:spcAft>
              <a:buClr>
                <a:schemeClr val="dk1"/>
              </a:buClr>
              <a:buSzPts val="1800"/>
              <a:buFont typeface="Times New Roman"/>
              <a:buAutoNum type="arabicPeriod"/>
            </a:pPr>
            <a:r>
              <a:rPr lang="en-US" sz="1800">
                <a:solidFill>
                  <a:schemeClr val="dk1"/>
                </a:solidFill>
                <a:latin typeface="Times New Roman"/>
                <a:ea typeface="Times New Roman"/>
                <a:cs typeface="Times New Roman"/>
                <a:sym typeface="Times New Roman"/>
              </a:rPr>
              <a:t>назад;</a:t>
            </a:r>
            <a:endParaRPr sz="1800">
              <a:solidFill>
                <a:schemeClr val="dk1"/>
              </a:solidFill>
              <a:latin typeface="Times New Roman"/>
              <a:ea typeface="Times New Roman"/>
              <a:cs typeface="Times New Roman"/>
              <a:sym typeface="Times New Roman"/>
            </a:endParaRPr>
          </a:p>
          <a:p>
            <a:pPr marL="457200" marR="381000" lvl="0" indent="-342900" algn="l" rtl="0">
              <a:lnSpc>
                <a:spcPct val="115000"/>
              </a:lnSpc>
              <a:spcBef>
                <a:spcPts val="0"/>
              </a:spcBef>
              <a:spcAft>
                <a:spcPts val="0"/>
              </a:spcAft>
              <a:buClr>
                <a:schemeClr val="dk1"/>
              </a:buClr>
              <a:buSzPts val="1800"/>
              <a:buFont typeface="Times New Roman"/>
              <a:buAutoNum type="arabicPeriod"/>
            </a:pPr>
            <a:r>
              <a:rPr lang="en-US" sz="1800">
                <a:solidFill>
                  <a:schemeClr val="dk1"/>
                </a:solidFill>
                <a:latin typeface="Times New Roman"/>
                <a:ea typeface="Times New Roman"/>
                <a:cs typeface="Times New Roman"/>
                <a:sym typeface="Times New Roman"/>
              </a:rPr>
              <a:t>влево и вправо.</a:t>
            </a:r>
            <a:endParaRPr sz="1800">
              <a:solidFill>
                <a:schemeClr val="dk1"/>
              </a:solidFill>
              <a:latin typeface="Times New Roman"/>
              <a:ea typeface="Times New Roman"/>
              <a:cs typeface="Times New Roman"/>
              <a:sym typeface="Times New Roman"/>
            </a:endParaRPr>
          </a:p>
        </p:txBody>
      </p:sp>
      <p:pic>
        <p:nvPicPr>
          <p:cNvPr id="300" name="Google Shape;300;p42"/>
          <p:cNvPicPr preferRelativeResize="0"/>
          <p:nvPr/>
        </p:nvPicPr>
        <p:blipFill>
          <a:blip r:embed="rId3">
            <a:alphaModFix/>
          </a:blip>
          <a:stretch>
            <a:fillRect/>
          </a:stretch>
        </p:blipFill>
        <p:spPr>
          <a:xfrm>
            <a:off x="5109278" y="4835950"/>
            <a:ext cx="2600975" cy="189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0" y="0"/>
            <a:ext cx="8932800" cy="6786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n-US" sz="1700" b="1" dirty="0" err="1">
                <a:solidFill>
                  <a:schemeClr val="dk1"/>
                </a:solidFill>
                <a:latin typeface="Times New Roman"/>
                <a:ea typeface="Times New Roman"/>
                <a:cs typeface="Times New Roman"/>
                <a:sym typeface="Times New Roman"/>
              </a:rPr>
              <a:t>Ошибаться</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свойственно</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всем</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людям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Однако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всегда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отдает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себе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отчет</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том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его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ошибки</a:t>
            </a:r>
            <a:r>
              <a:rPr lang="en-US" sz="1700" dirty="0">
                <a:solidFill>
                  <a:schemeClr val="dk1"/>
                </a:solidFill>
                <a:latin typeface="Times New Roman"/>
                <a:ea typeface="Times New Roman"/>
                <a:cs typeface="Times New Roman"/>
                <a:sym typeface="Times New Roman"/>
              </a:rPr>
              <a:t> у </a:t>
            </a:r>
            <a:r>
              <a:rPr lang="en-US" sz="1700" dirty="0" err="1">
                <a:solidFill>
                  <a:schemeClr val="dk1"/>
                </a:solidFill>
                <a:latin typeface="Times New Roman"/>
                <a:ea typeface="Times New Roman"/>
                <a:cs typeface="Times New Roman"/>
                <a:sym typeface="Times New Roman"/>
              </a:rPr>
              <a:t>кресла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больного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могут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привести</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беде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иногда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имеет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право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риск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имя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спасения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жизни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человека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хотя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право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нигде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оговорено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диктуется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сложившейся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ситуацией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Поэтому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иногда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трудно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провести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грань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между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врачебной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ошибкой</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преступлением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Подчас</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врачебные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смешиваются</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небрежностью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халатностью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невнимательностью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Между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чаще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всего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врачебная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ошибка</a:t>
            </a:r>
            <a:r>
              <a:rPr lang="en-US" sz="1700" dirty="0">
                <a:solidFill>
                  <a:schemeClr val="dk1"/>
                </a:solidFill>
                <a:latin typeface="Times New Roman"/>
                <a:ea typeface="Times New Roman"/>
                <a:cs typeface="Times New Roman"/>
                <a:sym typeface="Times New Roman"/>
              </a:rPr>
              <a:t> - </a:t>
            </a:r>
            <a:r>
              <a:rPr lang="en-US" sz="1700" dirty="0" err="1">
                <a:solidFill>
                  <a:schemeClr val="dk1"/>
                </a:solidFill>
                <a:latin typeface="Times New Roman"/>
                <a:ea typeface="Times New Roman"/>
                <a:cs typeface="Times New Roman"/>
                <a:sym typeface="Times New Roman"/>
              </a:rPr>
              <a:t>это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ряд</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добросовестных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заблуждений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врача</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суждениях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действиях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исполнении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своих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обязанностей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Отсутствие</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этих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суждениях</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действиях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элементов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которые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классифицируются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как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преступление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такие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как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невнимательность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небрежность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противопоказания</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лечебным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мероприятиям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являются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факторами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которые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отграничивают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врачебные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ошибки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врачебных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преступлений</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Чаще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всего</a:t>
            </a:r>
            <a:r>
              <a:rPr lang="en-US" sz="1700"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ошибки</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обусловлены</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a:solidFill>
                  <a:schemeClr val="dk1"/>
                </a:solidFill>
                <a:latin typeface="Times New Roman"/>
                <a:ea typeface="Times New Roman"/>
                <a:cs typeface="Times New Roman"/>
                <a:sym typeface="Times New Roman"/>
              </a:rPr>
              <a:t> 1 )</a:t>
            </a:r>
            <a:r>
              <a:rPr lang="en-US" sz="1700" dirty="0" err="1">
                <a:solidFill>
                  <a:schemeClr val="dk1"/>
                </a:solidFill>
                <a:latin typeface="Times New Roman"/>
                <a:ea typeface="Times New Roman"/>
                <a:cs typeface="Times New Roman"/>
                <a:sym typeface="Times New Roman"/>
              </a:rPr>
              <a:t>недостаточным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знанием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теоретических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основ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диагностического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процесса</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несоблюдением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правил</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обследования</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a:solidFill>
                  <a:schemeClr val="dk1"/>
                </a:solidFill>
                <a:latin typeface="Times New Roman"/>
                <a:ea typeface="Times New Roman"/>
                <a:cs typeface="Times New Roman"/>
                <a:sym typeface="Times New Roman"/>
              </a:rPr>
              <a:t> 2) </a:t>
            </a:r>
            <a:r>
              <a:rPr lang="en-US" sz="1700" dirty="0" err="1">
                <a:solidFill>
                  <a:schemeClr val="dk1"/>
                </a:solidFill>
                <a:latin typeface="Times New Roman"/>
                <a:ea typeface="Times New Roman"/>
                <a:cs typeface="Times New Roman"/>
                <a:sym typeface="Times New Roman"/>
              </a:rPr>
              <a:t>отсутствием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комплексного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обследования</a:t>
            </a:r>
            <a:r>
              <a:rPr lang="en-US" sz="1700" dirty="0">
                <a:solidFill>
                  <a:schemeClr val="dk1"/>
                </a:solidFill>
                <a:latin typeface="Times New Roman"/>
                <a:ea typeface="Times New Roman"/>
                <a:cs typeface="Times New Roman"/>
                <a:sym typeface="Times New Roman"/>
              </a:rPr>
              <a:t>; 3)</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организационными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недостатками</a:t>
            </a:r>
            <a:r>
              <a:rPr lang="en-US" sz="1700" dirty="0">
                <a:solidFill>
                  <a:schemeClr val="dk1"/>
                </a:solidFill>
                <a:latin typeface="Times New Roman"/>
                <a:ea typeface="Times New Roman"/>
                <a:cs typeface="Times New Roman"/>
                <a:sym typeface="Times New Roman"/>
              </a:rPr>
              <a:t>; 4)</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нарушениями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технологического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процесса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изготовления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протезов</a:t>
            </a:r>
            <a:r>
              <a:rPr lang="en-US" sz="1700" dirty="0">
                <a:solidFill>
                  <a:schemeClr val="dk1"/>
                </a:solidFill>
                <a:latin typeface="Times New Roman"/>
                <a:ea typeface="Times New Roman"/>
                <a:cs typeface="Times New Roman"/>
                <a:sym typeface="Times New Roman"/>
              </a:rPr>
              <a:t>; 5)</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700" dirty="0" err="1">
                <a:solidFill>
                  <a:schemeClr val="dk1"/>
                </a:solidFill>
                <a:latin typeface="Times New Roman"/>
                <a:ea typeface="Times New Roman"/>
                <a:cs typeface="Times New Roman"/>
                <a:sym typeface="Times New Roman"/>
              </a:rPr>
              <a:t>недостаточным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ознакомлением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врача</a:t>
            </a:r>
            <a:r>
              <a:rPr lang="en-US" sz="1700" dirty="0">
                <a:solidFill>
                  <a:schemeClr val="dk1"/>
                </a:solidFill>
                <a:latin typeface="Times New Roman"/>
                <a:ea typeface="Times New Roman"/>
                <a:cs typeface="Times New Roman"/>
                <a:sym typeface="Times New Roman"/>
              </a:rPr>
              <a:t> с </a:t>
            </a:r>
            <a:r>
              <a:rPr lang="en-US" sz="1700" dirty="0" err="1">
                <a:solidFill>
                  <a:schemeClr val="dk1"/>
                </a:solidFill>
                <a:latin typeface="Times New Roman"/>
                <a:ea typeface="Times New Roman"/>
                <a:cs typeface="Times New Roman"/>
                <a:sym typeface="Times New Roman"/>
              </a:rPr>
              <a:t>физикохимическими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свойствами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новых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стоматологических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материалов</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p:nvPr/>
        </p:nvSpPr>
        <p:spPr>
          <a:xfrm>
            <a:off x="0" y="0"/>
            <a:ext cx="8933400" cy="6984900"/>
          </a:xfrm>
          <a:prstGeom prst="rect">
            <a:avLst/>
          </a:prstGeom>
          <a:noFill/>
          <a:ln>
            <a:noFill/>
          </a:ln>
        </p:spPr>
        <p:txBody>
          <a:bodyPr spcFirstLastPara="1" wrap="square" lIns="91425" tIns="91425" rIns="91425" bIns="91425" anchor="t" anchorCtr="0">
            <a:spAutoFit/>
          </a:bodyPr>
          <a:lstStyle/>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В полости рта при смыкании челюстей прогеническое соотношение зубных рядов. Изготовление заново воскового базиса с окклюзионными валиками, повторение этапа определения и фиксации челюстей в положении центральной окклюзии.</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г) Деформация верхнего и нижнего восковых шаблонов</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Повышение прикуса с неравномерным и неопределённым бугорковым контактом боковых зубов, просвет между фронтальными зубами. Техник изготавливает новый шаблон с прикусными валиками, врач вновь определяет центральную окклюзию.</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b="1">
                <a:solidFill>
                  <a:schemeClr val="dk1"/>
                </a:solidFill>
                <a:latin typeface="Times New Roman"/>
                <a:ea typeface="Times New Roman"/>
                <a:cs typeface="Times New Roman"/>
                <a:sym typeface="Times New Roman"/>
              </a:rPr>
              <a:t>При наложении протеза могут проявиться ошибки технического характера.</a:t>
            </a:r>
            <a:endParaRPr sz="1800">
              <a:solidFill>
                <a:schemeClr val="dk1"/>
              </a:solidFill>
              <a:latin typeface="Times New Roman"/>
              <a:ea typeface="Times New Roman"/>
              <a:cs typeface="Times New Roman"/>
              <a:sym typeface="Times New Roman"/>
            </a:endParaRPr>
          </a:p>
          <a:p>
            <a:pPr marL="101600" marR="482600" lvl="0" indent="0" algn="l" rtl="0">
              <a:lnSpc>
                <a:spcPct val="97500"/>
              </a:lnSpc>
              <a:spcBef>
                <a:spcPts val="1200"/>
              </a:spcBef>
              <a:spcAft>
                <a:spcPts val="0"/>
              </a:spcAft>
              <a:buNone/>
            </a:pPr>
            <a:r>
              <a:rPr lang="en-US" sz="1800">
                <a:solidFill>
                  <a:schemeClr val="dk1"/>
                </a:solidFill>
                <a:latin typeface="Times New Roman"/>
                <a:ea typeface="Times New Roman"/>
                <a:cs typeface="Times New Roman"/>
                <a:sym typeface="Times New Roman"/>
              </a:rPr>
              <a:t>1 недопрессовка пластмассового теста. При этом базис протеза получается толстым, прикус повышенным; часто наблюдается бугорковый контакт между зубами. Такие протезы необходимо переделывать;</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2 при прессовке образуются трещины на модели (чаще на нижней); прикус получается неопределенный вследствие смещения фрагментов. Протезы в таких случаях также необходимо переделывать;</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3 самопроизвольное укорочение границ протеза техником.</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0"/>
              </a:spcAft>
              <a:buNone/>
            </a:pPr>
            <a:r>
              <a:rPr lang="en-US" sz="1800">
                <a:solidFill>
                  <a:schemeClr val="dk1"/>
                </a:solidFill>
                <a:latin typeface="Times New Roman"/>
                <a:ea typeface="Times New Roman"/>
                <a:cs typeface="Times New Roman"/>
                <a:sym typeface="Times New Roman"/>
              </a:rPr>
              <a:t>При этом фиксация протеза будет нарушена. Исправить ошибку возможно перебазировкой.</a:t>
            </a:r>
            <a:endParaRPr sz="1800">
              <a:solidFill>
                <a:schemeClr val="dk1"/>
              </a:solidFill>
              <a:latin typeface="Times New Roman"/>
              <a:ea typeface="Times New Roman"/>
              <a:cs typeface="Times New Roman"/>
              <a:sym typeface="Times New Roman"/>
            </a:endParaRPr>
          </a:p>
          <a:p>
            <a:pPr marL="0" marR="381000" lvl="0" indent="0" algn="just" rtl="0">
              <a:lnSpc>
                <a:spcPct val="115000"/>
              </a:lnSpc>
              <a:spcBef>
                <a:spcPts val="1200"/>
              </a:spcBef>
              <a:spcAft>
                <a:spcPts val="120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p:nvPr/>
        </p:nvSpPr>
        <p:spPr>
          <a:xfrm>
            <a:off x="150100" y="0"/>
            <a:ext cx="8730600" cy="6240300"/>
          </a:xfrm>
          <a:prstGeom prst="rect">
            <a:avLst/>
          </a:prstGeom>
          <a:noFill/>
          <a:ln>
            <a:noFill/>
          </a:ln>
        </p:spPr>
        <p:txBody>
          <a:bodyPr spcFirstLastPara="1" wrap="square" lIns="91425" tIns="91425" rIns="91425" bIns="91425" anchor="t" anchorCtr="0">
            <a:spAutoFit/>
          </a:bodyPr>
          <a:lstStyle/>
          <a:p>
            <a:pPr marL="101600" marR="101600" lvl="0" indent="0" algn="ctr" rtl="0">
              <a:lnSpc>
                <a:spcPct val="115000"/>
              </a:lnSpc>
              <a:spcBef>
                <a:spcPts val="800"/>
              </a:spcBef>
              <a:spcAft>
                <a:spcPts val="0"/>
              </a:spcAft>
              <a:buNone/>
            </a:pPr>
            <a:r>
              <a:rPr lang="en-US" sz="1900" b="1">
                <a:solidFill>
                  <a:schemeClr val="dk1"/>
                </a:solidFill>
                <a:highlight>
                  <a:srgbClr val="FFFFFF"/>
                </a:highlight>
                <a:latin typeface="Times New Roman"/>
                <a:ea typeface="Times New Roman"/>
                <a:cs typeface="Times New Roman"/>
                <a:sym typeface="Times New Roman"/>
              </a:rPr>
              <a:t>Заболевания, обусловленные металлическими включениями в полости рта</a:t>
            </a:r>
            <a:endParaRPr sz="1900" b="1">
              <a:solidFill>
                <a:schemeClr val="dk1"/>
              </a:solidFill>
              <a:highlight>
                <a:srgbClr val="FFFFFF"/>
              </a:highlight>
              <a:latin typeface="Times New Roman"/>
              <a:ea typeface="Times New Roman"/>
              <a:cs typeface="Times New Roman"/>
              <a:sym typeface="Times New Roman"/>
            </a:endParaRPr>
          </a:p>
          <a:p>
            <a:pPr marL="101600" marR="101600" lvl="0" indent="0" algn="ctr" rtl="0">
              <a:lnSpc>
                <a:spcPct val="115000"/>
              </a:lnSpc>
              <a:spcBef>
                <a:spcPts val="800"/>
              </a:spcBef>
              <a:spcAft>
                <a:spcPts val="0"/>
              </a:spcAft>
              <a:buNone/>
            </a:pPr>
            <a:r>
              <a:rPr lang="en-US" sz="1900">
                <a:solidFill>
                  <a:schemeClr val="dk1"/>
                </a:solidFill>
                <a:highlight>
                  <a:srgbClr val="FFFFFF"/>
                </a:highlight>
                <a:latin typeface="Roboto"/>
                <a:ea typeface="Roboto"/>
                <a:cs typeface="Roboto"/>
                <a:sym typeface="Roboto"/>
              </a:rPr>
              <a:t>Металлические включения в полости рта могут оказывать различное воздействие на организм человека, чаще всего химико-токсическое и аллергическое. Следствием этого воздействия являются изменения, которые происходят в составе слюны, твердых тканях зубов, костной ткани, пародонте, слизистой оболочке полости рта и в организме человека в целом.</a:t>
            </a:r>
            <a:endParaRPr sz="1900">
              <a:solidFill>
                <a:schemeClr val="dk1"/>
              </a:solidFill>
              <a:highlight>
                <a:srgbClr val="FFFFFF"/>
              </a:highlight>
              <a:latin typeface="Roboto"/>
              <a:ea typeface="Roboto"/>
              <a:cs typeface="Roboto"/>
              <a:sym typeface="Roboto"/>
            </a:endParaRPr>
          </a:p>
          <a:p>
            <a:pPr marL="101600" marR="101600" lvl="0" indent="0" algn="ctr" rtl="0">
              <a:lnSpc>
                <a:spcPct val="115000"/>
              </a:lnSpc>
              <a:spcBef>
                <a:spcPts val="800"/>
              </a:spcBef>
              <a:spcAft>
                <a:spcPts val="0"/>
              </a:spcAft>
              <a:buNone/>
            </a:pPr>
            <a:r>
              <a:rPr lang="en-US" sz="1900">
                <a:solidFill>
                  <a:schemeClr val="dk1"/>
                </a:solidFill>
                <a:highlight>
                  <a:srgbClr val="FFFFFF"/>
                </a:highlight>
                <a:latin typeface="Roboto"/>
                <a:ea typeface="Roboto"/>
                <a:cs typeface="Roboto"/>
                <a:sym typeface="Roboto"/>
              </a:rPr>
              <a:t>Известно, что в 4-11 % случаев больные с металлическими включениями в полости рта отмечают неприятные ощущения, иногда переходящие по силе восприятия в непереносимость использования зубных протезов.</a:t>
            </a:r>
            <a:endParaRPr sz="1900">
              <a:solidFill>
                <a:schemeClr val="dk1"/>
              </a:solidFill>
              <a:highlight>
                <a:srgbClr val="FFFFFF"/>
              </a:highlight>
              <a:latin typeface="Roboto"/>
              <a:ea typeface="Roboto"/>
              <a:cs typeface="Roboto"/>
              <a:sym typeface="Roboto"/>
            </a:endParaRPr>
          </a:p>
          <a:p>
            <a:pPr marL="101600" marR="101600" lvl="0" indent="0" algn="ctr" rtl="0">
              <a:lnSpc>
                <a:spcPct val="115000"/>
              </a:lnSpc>
              <a:spcBef>
                <a:spcPts val="800"/>
              </a:spcBef>
              <a:spcAft>
                <a:spcPts val="0"/>
              </a:spcAft>
              <a:buNone/>
            </a:pPr>
            <a:r>
              <a:rPr lang="en-US" sz="1900">
                <a:solidFill>
                  <a:schemeClr val="dk1"/>
                </a:solidFill>
                <a:highlight>
                  <a:srgbClr val="FFFFFF"/>
                </a:highlight>
                <a:latin typeface="Roboto"/>
                <a:ea typeface="Roboto"/>
                <a:cs typeface="Roboto"/>
                <a:sym typeface="Roboto"/>
              </a:rPr>
              <a:t>Клинические проявления:</a:t>
            </a:r>
            <a:endParaRPr sz="1900">
              <a:solidFill>
                <a:schemeClr val="dk1"/>
              </a:solidFill>
              <a:highlight>
                <a:srgbClr val="FFFFFF"/>
              </a:highlight>
              <a:latin typeface="Roboto"/>
              <a:ea typeface="Roboto"/>
              <a:cs typeface="Roboto"/>
              <a:sym typeface="Roboto"/>
            </a:endParaRPr>
          </a:p>
          <a:p>
            <a:pPr marL="101600" marR="101600" lvl="0" indent="0" algn="ctr" rtl="0">
              <a:lnSpc>
                <a:spcPct val="115000"/>
              </a:lnSpc>
              <a:spcBef>
                <a:spcPts val="800"/>
              </a:spcBef>
              <a:spcAft>
                <a:spcPts val="0"/>
              </a:spcAft>
              <a:buNone/>
            </a:pPr>
            <a:r>
              <a:rPr lang="en-US" sz="1900">
                <a:solidFill>
                  <a:schemeClr val="dk1"/>
                </a:solidFill>
                <a:highlight>
                  <a:srgbClr val="FFFFFF"/>
                </a:highlight>
                <a:latin typeface="Roboto"/>
                <a:ea typeface="Roboto"/>
                <a:cs typeface="Roboto"/>
                <a:sym typeface="Roboto"/>
              </a:rPr>
              <a:t>•  гальваноз;</a:t>
            </a:r>
            <a:endParaRPr sz="1900">
              <a:solidFill>
                <a:schemeClr val="dk1"/>
              </a:solidFill>
              <a:highlight>
                <a:srgbClr val="FFFFFF"/>
              </a:highlight>
              <a:latin typeface="Roboto"/>
              <a:ea typeface="Roboto"/>
              <a:cs typeface="Roboto"/>
              <a:sym typeface="Roboto"/>
            </a:endParaRPr>
          </a:p>
          <a:p>
            <a:pPr marL="101600" marR="101600" lvl="0" indent="0" algn="ctr" rtl="0">
              <a:lnSpc>
                <a:spcPct val="115000"/>
              </a:lnSpc>
              <a:spcBef>
                <a:spcPts val="800"/>
              </a:spcBef>
              <a:spcAft>
                <a:spcPts val="0"/>
              </a:spcAft>
              <a:buNone/>
            </a:pPr>
            <a:r>
              <a:rPr lang="en-US" sz="1900">
                <a:solidFill>
                  <a:schemeClr val="dk1"/>
                </a:solidFill>
                <a:highlight>
                  <a:srgbClr val="FFFFFF"/>
                </a:highlight>
                <a:latin typeface="Roboto"/>
                <a:ea typeface="Roboto"/>
                <a:cs typeface="Roboto"/>
                <a:sym typeface="Roboto"/>
              </a:rPr>
              <a:t>•  токсический стоматит;</a:t>
            </a:r>
            <a:endParaRPr sz="1900">
              <a:solidFill>
                <a:schemeClr val="dk1"/>
              </a:solidFill>
              <a:highlight>
                <a:srgbClr val="FFFFFF"/>
              </a:highlight>
              <a:latin typeface="Roboto"/>
              <a:ea typeface="Roboto"/>
              <a:cs typeface="Roboto"/>
              <a:sym typeface="Roboto"/>
            </a:endParaRPr>
          </a:p>
          <a:p>
            <a:pPr marL="101600" marR="101600" lvl="0" indent="0" algn="ctr" rtl="0">
              <a:lnSpc>
                <a:spcPct val="115000"/>
              </a:lnSpc>
              <a:spcBef>
                <a:spcPts val="800"/>
              </a:spcBef>
              <a:spcAft>
                <a:spcPts val="0"/>
              </a:spcAft>
              <a:buNone/>
            </a:pPr>
            <a:r>
              <a:rPr lang="en-US" sz="1900">
                <a:solidFill>
                  <a:schemeClr val="dk1"/>
                </a:solidFill>
                <a:highlight>
                  <a:srgbClr val="FFFFFF"/>
                </a:highlight>
                <a:latin typeface="Roboto"/>
                <a:ea typeface="Roboto"/>
                <a:cs typeface="Roboto"/>
                <a:sym typeface="Roboto"/>
              </a:rPr>
              <a:t>•  аллергические реакции на металлические включения;</a:t>
            </a:r>
            <a:endParaRPr sz="1900">
              <a:solidFill>
                <a:schemeClr val="dk1"/>
              </a:solidFill>
              <a:highlight>
                <a:srgbClr val="FFFFFF"/>
              </a:highlight>
              <a:latin typeface="Roboto"/>
              <a:ea typeface="Roboto"/>
              <a:cs typeface="Roboto"/>
              <a:sym typeface="Roboto"/>
            </a:endParaRPr>
          </a:p>
          <a:p>
            <a:pPr marL="101600" marR="101600" lvl="0" indent="0" algn="ctr" rtl="0">
              <a:lnSpc>
                <a:spcPct val="115000"/>
              </a:lnSpc>
              <a:spcBef>
                <a:spcPts val="800"/>
              </a:spcBef>
              <a:spcAft>
                <a:spcPts val="800"/>
              </a:spcAft>
              <a:buNone/>
            </a:pPr>
            <a:r>
              <a:rPr lang="en-US" sz="1900">
                <a:solidFill>
                  <a:schemeClr val="dk1"/>
                </a:solidFill>
                <a:highlight>
                  <a:srgbClr val="FFFFFF"/>
                </a:highlight>
                <a:latin typeface="Roboto"/>
                <a:ea typeface="Roboto"/>
                <a:cs typeface="Roboto"/>
                <a:sym typeface="Roboto"/>
              </a:rPr>
              <a:t>•  обострение общесоматических заболеваний.</a:t>
            </a:r>
            <a:endParaRPr sz="1900">
              <a:solidFill>
                <a:schemeClr val="dk1"/>
              </a:solidFill>
              <a:highlight>
                <a:srgbClr val="FFFFFF"/>
              </a:highlight>
              <a:latin typeface="Roboto"/>
              <a:ea typeface="Roboto"/>
              <a:cs typeface="Roboto"/>
              <a:sym typeface="Roboto"/>
            </a:endParaRPr>
          </a:p>
        </p:txBody>
      </p:sp>
      <p:pic>
        <p:nvPicPr>
          <p:cNvPr id="313" name="Google Shape;313;p44"/>
          <p:cNvPicPr preferRelativeResize="0"/>
          <p:nvPr/>
        </p:nvPicPr>
        <p:blipFill rotWithShape="1">
          <a:blip r:embed="rId3">
            <a:alphaModFix/>
          </a:blip>
          <a:srcRect l="52914" t="27826" r="3528" b="13875"/>
          <a:stretch/>
        </p:blipFill>
        <p:spPr>
          <a:xfrm>
            <a:off x="6788725" y="3683000"/>
            <a:ext cx="2091976" cy="1574950"/>
          </a:xfrm>
          <a:prstGeom prst="rect">
            <a:avLst/>
          </a:prstGeom>
          <a:noFill/>
          <a:ln>
            <a:noFill/>
          </a:ln>
        </p:spPr>
      </p:pic>
      <p:pic>
        <p:nvPicPr>
          <p:cNvPr id="314" name="Google Shape;314;p44"/>
          <p:cNvPicPr preferRelativeResize="0"/>
          <p:nvPr/>
        </p:nvPicPr>
        <p:blipFill rotWithShape="1">
          <a:blip r:embed="rId4">
            <a:alphaModFix/>
          </a:blip>
          <a:srcRect l="18179" t="7229" r="31847" b="2963"/>
          <a:stretch/>
        </p:blipFill>
        <p:spPr>
          <a:xfrm>
            <a:off x="300200" y="3576762"/>
            <a:ext cx="1768274" cy="1787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p:nvPr/>
        </p:nvSpPr>
        <p:spPr>
          <a:xfrm>
            <a:off x="0" y="0"/>
            <a:ext cx="8785800" cy="4387800"/>
          </a:xfrm>
          <a:prstGeom prst="rect">
            <a:avLst/>
          </a:prstGeom>
          <a:noFill/>
          <a:ln>
            <a:noFill/>
          </a:ln>
        </p:spPr>
        <p:txBody>
          <a:bodyPr spcFirstLastPara="1" wrap="square" lIns="91425" tIns="91425" rIns="91425" bIns="91425" anchor="t" anchorCtr="0">
            <a:spAutoFit/>
          </a:bodyPr>
          <a:lstStyle/>
          <a:p>
            <a:pPr marL="101600" marR="101600" lvl="0" indent="0" algn="ctr" rtl="0">
              <a:lnSpc>
                <a:spcPct val="115000"/>
              </a:lnSpc>
              <a:spcBef>
                <a:spcPts val="800"/>
              </a:spcBef>
              <a:spcAft>
                <a:spcPts val="0"/>
              </a:spcAft>
              <a:buNone/>
            </a:pPr>
            <a:r>
              <a:rPr lang="en-US" sz="1800" b="1">
                <a:solidFill>
                  <a:schemeClr val="dk1"/>
                </a:solidFill>
                <a:highlight>
                  <a:srgbClr val="FFFFFF"/>
                </a:highlight>
                <a:latin typeface="Times New Roman"/>
                <a:ea typeface="Times New Roman"/>
                <a:cs typeface="Times New Roman"/>
                <a:sym typeface="Times New Roman"/>
              </a:rPr>
              <a:t>Аллергические реакции на металлические включения</a:t>
            </a:r>
            <a:endParaRPr sz="1800" b="1">
              <a:solidFill>
                <a:schemeClr val="dk1"/>
              </a:solidFill>
              <a:highlight>
                <a:srgbClr val="FFFFFF"/>
              </a:highlight>
              <a:latin typeface="Times New Roman"/>
              <a:ea typeface="Times New Roman"/>
              <a:cs typeface="Times New Roman"/>
              <a:sym typeface="Times New Roman"/>
            </a:endParaRPr>
          </a:p>
          <a:p>
            <a:pPr marL="101600" marR="101600" lvl="0" indent="0" algn="ctr" rtl="0">
              <a:lnSpc>
                <a:spcPct val="115000"/>
              </a:lnSpc>
              <a:spcBef>
                <a:spcPts val="800"/>
              </a:spcBef>
              <a:spcAft>
                <a:spcPts val="800"/>
              </a:spcAft>
              <a:buNone/>
            </a:pPr>
            <a:r>
              <a:rPr lang="en-US" sz="1800">
                <a:solidFill>
                  <a:schemeClr val="dk1"/>
                </a:solidFill>
                <a:highlight>
                  <a:srgbClr val="FFFFFF"/>
                </a:highlight>
                <a:latin typeface="Times New Roman"/>
                <a:ea typeface="Times New Roman"/>
                <a:cs typeface="Times New Roman"/>
                <a:sym typeface="Times New Roman"/>
              </a:rPr>
              <a:t>Аллергическими реакциями объясняют кожные проявления, внезапное появление головных болей, отечности в носоглотке и затруднение дыхания, возникающие после введения в полость рта металлических зубных протезов из нержавеющей стали и сплавов золота. Взгляд на абсолютную устойчивость благородных металлов в последние годы подвергается сомнению. Применяемые для зубного протезирования сплавы золота из-за наличия примесей подвержены коррозии, интенсивность которой зависит от состава сплава и наличия в полости рта протезов из других металлов. Происходящие при наличии металлических включений в полости рта электрохимические процессы могут способствовать аллергическим проявлениям. В качестве аллергенов выступают окислы металлов, особенно меди. Увеличение количественного содержания микроэлементов в слюне связано с электрохимическим процессом - коррозией в полости рта.</a:t>
            </a:r>
            <a:endParaRPr sz="18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p:nvPr/>
        </p:nvSpPr>
        <p:spPr>
          <a:xfrm>
            <a:off x="0" y="0"/>
            <a:ext cx="8809200" cy="777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650">
                <a:solidFill>
                  <a:srgbClr val="333333"/>
                </a:solidFill>
                <a:highlight>
                  <a:srgbClr val="FFFFFF"/>
                </a:highlight>
                <a:latin typeface="Times New Roman"/>
                <a:ea typeface="Times New Roman"/>
                <a:cs typeface="Times New Roman"/>
                <a:sym typeface="Times New Roman"/>
              </a:rPr>
              <a:t>В медицине существует своя классификация ошибок врачей, которая весьма обширна. В обобщенном варианте можно выделить шесть видов медицинских ошибок:</a:t>
            </a:r>
            <a:r>
              <a:rPr lang="en-US" sz="1650" b="1">
                <a:solidFill>
                  <a:srgbClr val="333333"/>
                </a:solidFill>
                <a:highlight>
                  <a:srgbClr val="FFFFFF"/>
                </a:highlight>
                <a:latin typeface="Times New Roman"/>
                <a:ea typeface="Times New Roman"/>
                <a:cs typeface="Times New Roman"/>
                <a:sym typeface="Times New Roman"/>
              </a:rPr>
              <a:t>Диагностические </a:t>
            </a:r>
            <a:r>
              <a:rPr lang="en-US" sz="1650">
                <a:solidFill>
                  <a:srgbClr val="333333"/>
                </a:solidFill>
                <a:highlight>
                  <a:srgbClr val="FFFFFF"/>
                </a:highlight>
                <a:latin typeface="Times New Roman"/>
                <a:ea typeface="Times New Roman"/>
                <a:cs typeface="Times New Roman"/>
                <a:sym typeface="Times New Roman"/>
              </a:rPr>
              <a:t>– этап постановки диагноза; </a:t>
            </a:r>
            <a:r>
              <a:rPr lang="en-US" sz="1650" b="1">
                <a:solidFill>
                  <a:srgbClr val="333333"/>
                </a:solidFill>
                <a:highlight>
                  <a:srgbClr val="FFFFFF"/>
                </a:highlight>
                <a:latin typeface="Times New Roman"/>
                <a:ea typeface="Times New Roman"/>
                <a:cs typeface="Times New Roman"/>
                <a:sym typeface="Times New Roman"/>
              </a:rPr>
              <a:t>Лечебно-технические</a:t>
            </a:r>
            <a:r>
              <a:rPr lang="en-US" sz="1650">
                <a:solidFill>
                  <a:srgbClr val="333333"/>
                </a:solidFill>
                <a:highlight>
                  <a:srgbClr val="FFFFFF"/>
                </a:highlight>
                <a:latin typeface="Times New Roman"/>
                <a:ea typeface="Times New Roman"/>
                <a:cs typeface="Times New Roman"/>
                <a:sym typeface="Times New Roman"/>
              </a:rPr>
              <a:t> – это недостаточная либо ошибочная диагностика или лечение; </a:t>
            </a:r>
            <a:r>
              <a:rPr lang="en-US" sz="1650" b="1">
                <a:solidFill>
                  <a:srgbClr val="333333"/>
                </a:solidFill>
                <a:highlight>
                  <a:srgbClr val="FFFFFF"/>
                </a:highlight>
                <a:latin typeface="Times New Roman"/>
                <a:ea typeface="Times New Roman"/>
                <a:cs typeface="Times New Roman"/>
                <a:sym typeface="Times New Roman"/>
              </a:rPr>
              <a:t>Лечебно-тактические</a:t>
            </a:r>
            <a:r>
              <a:rPr lang="en-US" sz="1650">
                <a:solidFill>
                  <a:srgbClr val="333333"/>
                </a:solidFill>
                <a:highlight>
                  <a:srgbClr val="FFFFFF"/>
                </a:highlight>
                <a:latin typeface="Times New Roman"/>
                <a:ea typeface="Times New Roman"/>
                <a:cs typeface="Times New Roman"/>
                <a:sym typeface="Times New Roman"/>
              </a:rPr>
              <a:t> –это неверно подобранный метод исследования, который позволяет оставить диагноз, некорректная или неправильная интерпретация полученных результатов либо ошибка в выявлении показаний или противопоказаний к любому из методов терапии; </a:t>
            </a:r>
            <a:r>
              <a:rPr lang="en-US" sz="1650" b="1">
                <a:solidFill>
                  <a:srgbClr val="333333"/>
                </a:solidFill>
                <a:highlight>
                  <a:srgbClr val="FFFFFF"/>
                </a:highlight>
                <a:latin typeface="Times New Roman"/>
                <a:ea typeface="Times New Roman"/>
                <a:cs typeface="Times New Roman"/>
                <a:sym typeface="Times New Roman"/>
              </a:rPr>
              <a:t>Организационные</a:t>
            </a:r>
            <a:r>
              <a:rPr lang="en-US" sz="1650">
                <a:solidFill>
                  <a:srgbClr val="333333"/>
                </a:solidFill>
                <a:highlight>
                  <a:srgbClr val="FFFFFF"/>
                </a:highlight>
                <a:latin typeface="Times New Roman"/>
                <a:ea typeface="Times New Roman"/>
                <a:cs typeface="Times New Roman"/>
                <a:sym typeface="Times New Roman"/>
              </a:rPr>
              <a:t> – допускаются в случае неверно организованного терапевтического процесса или некачественных, неукомплектованных рабочих мест медицинских служащих; </a:t>
            </a:r>
            <a:r>
              <a:rPr lang="en-US" sz="1650" b="1">
                <a:solidFill>
                  <a:srgbClr val="333333"/>
                </a:solidFill>
                <a:highlight>
                  <a:srgbClr val="FFFFFF"/>
                </a:highlight>
                <a:latin typeface="Times New Roman"/>
                <a:ea typeface="Times New Roman"/>
                <a:cs typeface="Times New Roman"/>
                <a:sym typeface="Times New Roman"/>
              </a:rPr>
              <a:t>Неправильное оформление и ведение обязательной документации</a:t>
            </a:r>
            <a:r>
              <a:rPr lang="en-US" sz="1650">
                <a:solidFill>
                  <a:srgbClr val="333333"/>
                </a:solidFill>
                <a:highlight>
                  <a:srgbClr val="FFFFFF"/>
                </a:highlight>
                <a:latin typeface="Times New Roman"/>
                <a:ea typeface="Times New Roman"/>
                <a:cs typeface="Times New Roman"/>
                <a:sym typeface="Times New Roman"/>
              </a:rPr>
              <a:t> – в случае, если принятые в отношении пациента действия не были зафиксированы в письменном виде; </a:t>
            </a:r>
            <a:r>
              <a:rPr lang="en-US" sz="1650" b="1">
                <a:solidFill>
                  <a:srgbClr val="333333"/>
                </a:solidFill>
                <a:highlight>
                  <a:srgbClr val="FFFFFF"/>
                </a:highlight>
                <a:latin typeface="Times New Roman"/>
                <a:ea typeface="Times New Roman"/>
                <a:cs typeface="Times New Roman"/>
                <a:sym typeface="Times New Roman"/>
              </a:rPr>
              <a:t>Ненадлежащее поведение медицинских служащих</a:t>
            </a:r>
            <a:r>
              <a:rPr lang="en-US" sz="1650">
                <a:solidFill>
                  <a:srgbClr val="333333"/>
                </a:solidFill>
                <a:highlight>
                  <a:srgbClr val="FFFFFF"/>
                </a:highlight>
                <a:latin typeface="Times New Roman"/>
                <a:ea typeface="Times New Roman"/>
                <a:cs typeface="Times New Roman"/>
                <a:sym typeface="Times New Roman"/>
              </a:rPr>
              <a:t> – пренебрежение принципами этики и нормами морали в отношении пациентов.</a:t>
            </a:r>
            <a:endParaRPr sz="165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1500"/>
              </a:spcBef>
              <a:spcAft>
                <a:spcPts val="0"/>
              </a:spcAft>
              <a:buNone/>
            </a:pPr>
            <a:r>
              <a:rPr lang="en-US" sz="1650" b="1">
                <a:solidFill>
                  <a:srgbClr val="333333"/>
                </a:solidFill>
                <a:highlight>
                  <a:srgbClr val="FFFFFF"/>
                </a:highlight>
                <a:latin typeface="Times New Roman"/>
                <a:ea typeface="Times New Roman"/>
                <a:cs typeface="Times New Roman"/>
                <a:sym typeface="Times New Roman"/>
              </a:rPr>
              <a:t>Прямого понятия «врачебная ошибка» в российском законодательстве не существует. В общем смысле – это ошибка медицинского специалиста в его работе, обусловленная халатностью или небрежностью действий. Также врачебную ошибку можно рассматривать, как ненадлежаще исполненные действия либо бездействия медицинского сотрудника, повлекшие за собой ухудшение состояния здоровья пациента или его смерть.</a:t>
            </a:r>
            <a:endParaRPr sz="1650" b="1">
              <a:solidFill>
                <a:srgbClr val="333333"/>
              </a:solidFill>
              <a:highlight>
                <a:srgbClr val="FFFFFF"/>
              </a:highlight>
              <a:latin typeface="Times New Roman"/>
              <a:ea typeface="Times New Roman"/>
              <a:cs typeface="Times New Roman"/>
              <a:sym typeface="Times New Roman"/>
            </a:endParaRPr>
          </a:p>
          <a:p>
            <a:pPr marL="685800" lvl="0" indent="-339725" algn="l" rtl="0">
              <a:lnSpc>
                <a:spcPct val="115000"/>
              </a:lnSpc>
              <a:spcBef>
                <a:spcPts val="1500"/>
              </a:spcBef>
              <a:spcAft>
                <a:spcPts val="0"/>
              </a:spcAft>
              <a:buClr>
                <a:srgbClr val="202122"/>
              </a:buClr>
              <a:buSzPts val="1750"/>
              <a:buChar char="●"/>
            </a:pPr>
            <a:r>
              <a:rPr lang="en-US" sz="1750" i="1">
                <a:solidFill>
                  <a:srgbClr val="202122"/>
                </a:solidFill>
                <a:highlight>
                  <a:srgbClr val="FFFFFF"/>
                </a:highlight>
                <a:latin typeface="Times New Roman"/>
                <a:ea typeface="Times New Roman"/>
                <a:cs typeface="Times New Roman"/>
                <a:sym typeface="Times New Roman"/>
              </a:rPr>
              <a:t>Людские нужды заставляют нас решать и действовать. Но если мы будем требовательны к себе, то не только успехи, но и ошибки станут источником знания. </a:t>
            </a:r>
            <a:r>
              <a:rPr lang="en-US" sz="1750" b="1" i="1">
                <a:solidFill>
                  <a:srgbClr val="0645AD"/>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Гиппократ</a:t>
            </a:r>
            <a:endParaRPr sz="1750" b="1" i="1">
              <a:solidFill>
                <a:srgbClr val="0645AD"/>
              </a:solidFill>
              <a:highlight>
                <a:srgbClr val="FFFFFF"/>
              </a:highlight>
              <a:latin typeface="Times New Roman"/>
              <a:ea typeface="Times New Roman"/>
              <a:cs typeface="Times New Roman"/>
              <a:sym typeface="Times New Roman"/>
            </a:endParaRPr>
          </a:p>
          <a:p>
            <a:pPr marL="0" lvl="0" indent="0" algn="l" rtl="0">
              <a:lnSpc>
                <a:spcPct val="115000"/>
              </a:lnSpc>
              <a:spcBef>
                <a:spcPts val="100"/>
              </a:spcBef>
              <a:spcAft>
                <a:spcPts val="0"/>
              </a:spcAft>
              <a:buNone/>
            </a:pPr>
            <a:endParaRPr sz="1050">
              <a:solidFill>
                <a:srgbClr val="333333"/>
              </a:solidFill>
              <a:highlight>
                <a:srgbClr val="FFFFFF"/>
              </a:highlight>
            </a:endParaRPr>
          </a:p>
          <a:p>
            <a:pPr marL="0" lvl="0" indent="0" algn="l" rtl="0">
              <a:lnSpc>
                <a:spcPct val="115000"/>
              </a:lnSpc>
              <a:spcBef>
                <a:spcPts val="1500"/>
              </a:spcBef>
              <a:spcAft>
                <a:spcPts val="0"/>
              </a:spcAft>
              <a:buNone/>
            </a:pPr>
            <a:endParaRPr sz="1050">
              <a:solidFill>
                <a:srgbClr val="333333"/>
              </a:solidFill>
              <a:highlight>
                <a:srgbClr val="FFFFFF"/>
              </a:highlight>
            </a:endParaRPr>
          </a:p>
          <a:p>
            <a:pPr marL="0" lvl="0" indent="0" algn="l" rtl="0">
              <a:lnSpc>
                <a:spcPct val="115000"/>
              </a:lnSpc>
              <a:spcBef>
                <a:spcPts val="1500"/>
              </a:spcBef>
              <a:spcAft>
                <a:spcPts val="0"/>
              </a:spcAft>
              <a:buNone/>
            </a:pPr>
            <a:endParaRPr sz="1050">
              <a:solidFill>
                <a:srgbClr val="333333"/>
              </a:solidFill>
              <a:highlight>
                <a:srgbClr val="FFFFFF"/>
              </a:highlight>
            </a:endParaRPr>
          </a:p>
          <a:p>
            <a:pPr marL="0" lvl="0" indent="0" algn="l" rtl="0">
              <a:lnSpc>
                <a:spcPct val="115000"/>
              </a:lnSpc>
              <a:spcBef>
                <a:spcPts val="1500"/>
              </a:spcBef>
              <a:spcAft>
                <a:spcPts val="1500"/>
              </a:spcAft>
              <a:buNone/>
            </a:pPr>
            <a:r>
              <a:rPr lang="en-US" sz="1050">
                <a:solidFill>
                  <a:srgbClr val="333333"/>
                </a:solidFill>
                <a:highlight>
                  <a:srgbClr val="FFFFFF"/>
                </a:highlight>
              </a:rPr>
              <a:t> </a:t>
            </a:r>
            <a:endParaRPr sz="1050">
              <a:solidFill>
                <a:srgbClr val="333333"/>
              </a:solidFill>
              <a:highlight>
                <a:srgbClr val="FFFFFF"/>
              </a:high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7"/>
          <p:cNvPicPr preferRelativeResize="0"/>
          <p:nvPr/>
        </p:nvPicPr>
        <p:blipFill rotWithShape="1">
          <a:blip r:embed="rId3">
            <a:alphaModFix/>
          </a:blip>
          <a:srcRect/>
          <a:stretch/>
        </p:blipFill>
        <p:spPr>
          <a:xfrm>
            <a:off x="0" y="4762"/>
            <a:ext cx="9150350" cy="6853236"/>
          </a:xfrm>
          <a:prstGeom prst="rect">
            <a:avLst/>
          </a:prstGeom>
          <a:noFill/>
          <a:ln>
            <a:noFill/>
          </a:ln>
        </p:spPr>
      </p:pic>
      <p:pic>
        <p:nvPicPr>
          <p:cNvPr id="332" name="Google Shape;332;p47" descr="C:\Users\1\Desktop\логотип.png"/>
          <p:cNvPicPr preferRelativeResize="0"/>
          <p:nvPr/>
        </p:nvPicPr>
        <p:blipFill rotWithShape="1">
          <a:blip r:embed="rId4">
            <a:alphaModFix/>
          </a:blip>
          <a:srcRect/>
          <a:stretch/>
        </p:blipFill>
        <p:spPr>
          <a:xfrm>
            <a:off x="1187450" y="44450"/>
            <a:ext cx="1368425" cy="1423987"/>
          </a:xfrm>
          <a:prstGeom prst="rect">
            <a:avLst/>
          </a:prstGeom>
          <a:noFill/>
          <a:ln>
            <a:noFill/>
          </a:ln>
        </p:spPr>
      </p:pic>
      <p:sp>
        <p:nvSpPr>
          <p:cNvPr id="333" name="Google Shape;333;p47"/>
          <p:cNvSpPr txBox="1"/>
          <p:nvPr/>
        </p:nvSpPr>
        <p:spPr>
          <a:xfrm>
            <a:off x="3563937" y="1860550"/>
            <a:ext cx="5329200" cy="193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6000"/>
              <a:buFont typeface="Cambria"/>
              <a:buNone/>
            </a:pPr>
            <a:r>
              <a:rPr lang="en-US" sz="6000" b="1" i="0" u="none">
                <a:solidFill>
                  <a:schemeClr val="lt1"/>
                </a:solidFill>
                <a:latin typeface="Cambria"/>
                <a:ea typeface="Cambria"/>
                <a:cs typeface="Cambria"/>
                <a:sym typeface="Cambria"/>
              </a:rPr>
              <a:t>Благодарю за внимание!</a:t>
            </a:r>
            <a:endParaRPr/>
          </a:p>
        </p:txBody>
      </p:sp>
      <p:sp>
        <p:nvSpPr>
          <p:cNvPr id="334" name="Google Shape;334;p47"/>
          <p:cNvSpPr txBox="1"/>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Arial"/>
              <a:buNone/>
            </a:pPr>
            <a:fld id="{00000000-1234-1234-1234-123412341234}" type="slidenum">
              <a:rPr lang="en-US" sz="900" b="0" i="0" u="none">
                <a:solidFill>
                  <a:srgbClr val="898989"/>
                </a:solidFill>
                <a:latin typeface="Arial"/>
                <a:ea typeface="Arial"/>
                <a:cs typeface="Arial"/>
                <a:sym typeface="Arial"/>
              </a:rPr>
              <a:t>34</a:t>
            </a:fld>
            <a:endParaRPr/>
          </a:p>
        </p:txBody>
      </p:sp>
      <p:sp>
        <p:nvSpPr>
          <p:cNvPr id="335" name="Google Shape;335;p47"/>
          <p:cNvSpPr txBox="1"/>
          <p:nvPr/>
        </p:nvSpPr>
        <p:spPr>
          <a:xfrm>
            <a:off x="2317200" y="-44450"/>
            <a:ext cx="6718800" cy="160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mbria"/>
              <a:buNone/>
            </a:pPr>
            <a:r>
              <a:rPr lang="en-US" sz="1400" b="1" i="0" u="none">
                <a:solidFill>
                  <a:schemeClr val="dk1"/>
                </a:solidFill>
                <a:latin typeface="Cambria"/>
                <a:ea typeface="Cambria"/>
                <a:cs typeface="Cambria"/>
                <a:sym typeface="Cambria"/>
              </a:rPr>
              <a:t>ФЕДЕРАЛЬНОЕ ГОСУДАРСТВЕННОЕ БЮДЖЕТНОЕ </a:t>
            </a:r>
            <a:endParaRPr/>
          </a:p>
          <a:p>
            <a:pPr marL="0" marR="0" lvl="0" indent="0" algn="ctr" rtl="0">
              <a:lnSpc>
                <a:spcPct val="100000"/>
              </a:lnSpc>
              <a:spcBef>
                <a:spcPts val="0"/>
              </a:spcBef>
              <a:spcAft>
                <a:spcPts val="0"/>
              </a:spcAft>
              <a:buClr>
                <a:schemeClr val="dk1"/>
              </a:buClr>
              <a:buSzPts val="1400"/>
              <a:buFont typeface="Cambria"/>
              <a:buNone/>
            </a:pPr>
            <a:r>
              <a:rPr lang="en-US" sz="1400" b="1" i="0" u="none">
                <a:solidFill>
                  <a:schemeClr val="dk1"/>
                </a:solidFill>
                <a:latin typeface="Cambria"/>
                <a:ea typeface="Cambria"/>
                <a:cs typeface="Cambria"/>
                <a:sym typeface="Cambria"/>
              </a:rPr>
              <a:t>ОБРАЗОВАТЕЛЬНОЕ УЧРЕЖДЕНИЕ  </a:t>
            </a:r>
            <a:br>
              <a:rPr lang="en-US" sz="1400" b="1" i="0" u="none">
                <a:solidFill>
                  <a:schemeClr val="dk1"/>
                </a:solidFill>
                <a:latin typeface="Cambria"/>
                <a:ea typeface="Cambria"/>
                <a:cs typeface="Cambria"/>
                <a:sym typeface="Cambria"/>
              </a:rPr>
            </a:br>
            <a:r>
              <a:rPr lang="en-US" sz="1400" b="1" i="0" u="none">
                <a:solidFill>
                  <a:schemeClr val="dk1"/>
                </a:solidFill>
                <a:latin typeface="Cambria"/>
                <a:ea typeface="Cambria"/>
                <a:cs typeface="Cambria"/>
                <a:sym typeface="Cambria"/>
              </a:rPr>
              <a:t>ВЫСШЕГО ОБРАЗОВАНИЯ</a:t>
            </a:r>
            <a:endParaRPr/>
          </a:p>
          <a:p>
            <a:pPr marL="0" marR="0" lvl="0" indent="0" algn="ctr" rtl="0">
              <a:lnSpc>
                <a:spcPct val="100000"/>
              </a:lnSpc>
              <a:spcBef>
                <a:spcPts val="0"/>
              </a:spcBef>
              <a:spcAft>
                <a:spcPts val="0"/>
              </a:spcAft>
              <a:buClr>
                <a:schemeClr val="dk1"/>
              </a:buClr>
              <a:buSzPts val="1400"/>
              <a:buFont typeface="Arial"/>
              <a:buNone/>
            </a:pPr>
            <a:endParaRPr sz="1400" b="1" i="0" u="none">
              <a:solidFill>
                <a:schemeClr val="dk1"/>
              </a:solidFill>
              <a:latin typeface="Cambria"/>
              <a:ea typeface="Cambria"/>
              <a:cs typeface="Cambria"/>
              <a:sym typeface="Cambria"/>
            </a:endParaRPr>
          </a:p>
          <a:p>
            <a:pPr marL="0" marR="0" lvl="0" indent="0" algn="ctr" rtl="0">
              <a:lnSpc>
                <a:spcPct val="100000"/>
              </a:lnSpc>
              <a:spcBef>
                <a:spcPts val="0"/>
              </a:spcBef>
              <a:spcAft>
                <a:spcPts val="0"/>
              </a:spcAft>
              <a:buClr>
                <a:srgbClr val="C00000"/>
              </a:buClr>
              <a:buSzPts val="1400"/>
              <a:buFont typeface="Cambria"/>
              <a:buNone/>
            </a:pPr>
            <a:r>
              <a:rPr lang="en-US" sz="1400" b="1" i="0" u="none">
                <a:solidFill>
                  <a:srgbClr val="C00000"/>
                </a:solidFill>
                <a:latin typeface="Cambria"/>
                <a:ea typeface="Cambria"/>
                <a:cs typeface="Cambria"/>
                <a:sym typeface="Cambria"/>
              </a:rPr>
              <a:t>КУБАНСКИЙ ГОСУДАРСТВЕННЫЙ МЕДИЦИНСКИЙ УНИВЕРСИТЕТ</a:t>
            </a:r>
            <a:endParaRPr/>
          </a:p>
          <a:p>
            <a:pPr marL="0" marR="0" lvl="0" indent="0" algn="ctr" rtl="0">
              <a:lnSpc>
                <a:spcPct val="100000"/>
              </a:lnSpc>
              <a:spcBef>
                <a:spcPts val="0"/>
              </a:spcBef>
              <a:spcAft>
                <a:spcPts val="0"/>
              </a:spcAft>
              <a:buClr>
                <a:schemeClr val="dk1"/>
              </a:buClr>
              <a:buSzPts val="1400"/>
              <a:buFont typeface="Arial"/>
              <a:buNone/>
            </a:pPr>
            <a:endParaRPr sz="1400" b="1" i="0" u="none">
              <a:solidFill>
                <a:srgbClr val="C00000"/>
              </a:solidFill>
              <a:latin typeface="Cambria"/>
              <a:ea typeface="Cambria"/>
              <a:cs typeface="Cambria"/>
              <a:sym typeface="Cambria"/>
            </a:endParaRPr>
          </a:p>
          <a:p>
            <a:pPr marL="0" marR="0" lvl="0" indent="0" algn="ctr" rtl="0">
              <a:lnSpc>
                <a:spcPct val="100000"/>
              </a:lnSpc>
              <a:spcBef>
                <a:spcPts val="0"/>
              </a:spcBef>
              <a:spcAft>
                <a:spcPts val="0"/>
              </a:spcAft>
              <a:buClr>
                <a:schemeClr val="dk1"/>
              </a:buClr>
              <a:buSzPts val="1400"/>
              <a:buFont typeface="Cambria"/>
              <a:buNone/>
            </a:pPr>
            <a:r>
              <a:rPr lang="en-US" sz="1400" b="1" i="0" u="none">
                <a:solidFill>
                  <a:schemeClr val="dk1"/>
                </a:solidFill>
                <a:latin typeface="Cambria"/>
                <a:ea typeface="Cambria"/>
                <a:cs typeface="Cambria"/>
                <a:sym typeface="Cambria"/>
              </a:rPr>
              <a:t>МИНИСТЕРСТВА ЗДРАВООХРАНЕНИЯ РОССИЙСКОЙ ФЕДЕРАЦИИ</a:t>
            </a:r>
            <a:endParaRPr/>
          </a:p>
        </p:txBody>
      </p:sp>
      <p:pic>
        <p:nvPicPr>
          <p:cNvPr id="336" name="Google Shape;336;p47"/>
          <p:cNvPicPr preferRelativeResize="0"/>
          <p:nvPr/>
        </p:nvPicPr>
        <p:blipFill rotWithShape="1">
          <a:blip r:embed="rId5">
            <a:alphaModFix/>
          </a:blip>
          <a:srcRect/>
          <a:stretch/>
        </p:blipFill>
        <p:spPr>
          <a:xfrm>
            <a:off x="6240462" y="4192587"/>
            <a:ext cx="1998662" cy="14557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0" y="0"/>
            <a:ext cx="9208800" cy="3917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700" b="1" dirty="0">
                <a:solidFill>
                  <a:schemeClr val="dk1"/>
                </a:solidFill>
                <a:latin typeface="Times New Roman"/>
                <a:ea typeface="Times New Roman"/>
                <a:cs typeface="Times New Roman"/>
                <a:sym typeface="Times New Roman"/>
              </a:rPr>
              <a:t>ОШИБКИ ПРИ СНЯТИИ </a:t>
            </a:r>
            <a:r>
              <a:rPr lang="en-US" sz="1700" b="1" dirty="0" err="1">
                <a:solidFill>
                  <a:schemeClr val="dk1"/>
                </a:solidFill>
                <a:latin typeface="Times New Roman"/>
                <a:ea typeface="Times New Roman"/>
                <a:cs typeface="Times New Roman"/>
                <a:sym typeface="Times New Roman"/>
              </a:rPr>
              <a:t>оттисков</a:t>
            </a:r>
            <a:endParaRPr sz="17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Оттиск</a:t>
            </a:r>
            <a:r>
              <a:rPr lang="en-US" sz="1700" dirty="0">
                <a:solidFill>
                  <a:schemeClr val="dk1"/>
                </a:solidFill>
                <a:latin typeface="Times New Roman"/>
                <a:ea typeface="Times New Roman"/>
                <a:cs typeface="Times New Roman"/>
                <a:sym typeface="Times New Roman"/>
              </a:rPr>
              <a:t> — </a:t>
            </a:r>
            <a:r>
              <a:rPr lang="en-US" sz="1700" dirty="0" err="1">
                <a:solidFill>
                  <a:schemeClr val="dk1"/>
                </a:solidFill>
                <a:latin typeface="Times New Roman"/>
                <a:ea typeface="Times New Roman"/>
                <a:cs typeface="Times New Roman"/>
                <a:sym typeface="Times New Roman"/>
              </a:rPr>
              <a:t>это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негативное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отображение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челюстной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поверхности</a:t>
            </a:r>
            <a:r>
              <a:rPr lang="en-US" sz="1700" dirty="0">
                <a:solidFill>
                  <a:schemeClr val="dk1"/>
                </a:solidFill>
                <a:latin typeface="Times New Roman"/>
                <a:ea typeface="Times New Roman"/>
                <a:cs typeface="Times New Roman"/>
                <a:sym typeface="Times New Roman"/>
              </a:rPr>
              <a:t>, а </a:t>
            </a:r>
            <a:r>
              <a:rPr lang="en-US" sz="1700" dirty="0" err="1">
                <a:solidFill>
                  <a:schemeClr val="dk1"/>
                </a:solidFill>
                <a:latin typeface="Times New Roman"/>
                <a:ea typeface="Times New Roman"/>
                <a:cs typeface="Times New Roman"/>
                <a:sym typeface="Times New Roman"/>
              </a:rPr>
              <a:t>модель</a:t>
            </a:r>
            <a:r>
              <a:rPr lang="en-US" sz="1700" dirty="0">
                <a:solidFill>
                  <a:schemeClr val="dk1"/>
                </a:solidFill>
                <a:latin typeface="Times New Roman"/>
                <a:ea typeface="Times New Roman"/>
                <a:cs typeface="Times New Roman"/>
                <a:sym typeface="Times New Roman"/>
              </a:rPr>
              <a:t> — </a:t>
            </a:r>
            <a:r>
              <a:rPr lang="en-US" sz="1700" dirty="0" err="1">
                <a:solidFill>
                  <a:schemeClr val="dk1"/>
                </a:solidFill>
                <a:latin typeface="Times New Roman"/>
                <a:ea typeface="Times New Roman"/>
                <a:cs typeface="Times New Roman"/>
                <a:sym typeface="Times New Roman"/>
              </a:rPr>
              <a:t>позитивное</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dirty="0" err="1">
                <a:solidFill>
                  <a:schemeClr val="dk1"/>
                </a:solidFill>
                <a:latin typeface="Times New Roman"/>
                <a:ea typeface="Times New Roman"/>
                <a:cs typeface="Times New Roman"/>
                <a:sym typeface="Times New Roman"/>
              </a:rPr>
              <a:t>Анатомические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оттиски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передают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отпечаток</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зубов</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неподвижной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слизистой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оболочки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рта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они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делятся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рабочие</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вспомогательные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Функциональные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оттиски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передают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изображение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неподвижной</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подвижной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слизистой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оболочки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рта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нейтральной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зоны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они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делятся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собственно-функциональные</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функционально-присасывающиеся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эти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разделения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носят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условный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характер</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700" dirty="0" err="1">
                <a:solidFill>
                  <a:schemeClr val="dk1"/>
                </a:solidFill>
                <a:latin typeface="Times New Roman"/>
                <a:ea typeface="Times New Roman"/>
                <a:cs typeface="Times New Roman"/>
                <a:sym typeface="Times New Roman"/>
              </a:rPr>
              <a:t>Ошибки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допускаемые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снятии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оттисков</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зависят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учета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состояния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относительного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покоя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взаимо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перемещения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тканей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акте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жевания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разговоре</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других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функций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рта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Четкость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получаемых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оттисков</a:t>
            </a:r>
            <a:r>
              <a:rPr lang="en-US" sz="1700" dirty="0">
                <a:solidFill>
                  <a:schemeClr val="dk1"/>
                </a:solidFill>
                <a:latin typeface="Times New Roman"/>
                <a:ea typeface="Times New Roman"/>
                <a:cs typeface="Times New Roman"/>
                <a:sym typeface="Times New Roman"/>
              </a:rPr>
              <a:t> и в </a:t>
            </a:r>
            <a:r>
              <a:rPr lang="en-US" sz="1700" dirty="0" err="1">
                <a:solidFill>
                  <a:schemeClr val="dk1"/>
                </a:solidFill>
                <a:latin typeface="Times New Roman"/>
                <a:ea typeface="Times New Roman"/>
                <a:cs typeface="Times New Roman"/>
                <a:sym typeface="Times New Roman"/>
              </a:rPr>
              <a:t>дальнейшем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моделей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зависит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правильного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выбора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оттискного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материала</a:t>
            </a:r>
            <a:endParaRPr sz="2000" dirty="0">
              <a:latin typeface="Times New Roman"/>
              <a:ea typeface="Times New Roman"/>
              <a:cs typeface="Times New Roman"/>
              <a:sym typeface="Times New Roman"/>
            </a:endParaRPr>
          </a:p>
        </p:txBody>
      </p:sp>
      <p:pic>
        <p:nvPicPr>
          <p:cNvPr id="113" name="Google Shape;113;p16"/>
          <p:cNvPicPr preferRelativeResize="0"/>
          <p:nvPr/>
        </p:nvPicPr>
        <p:blipFill>
          <a:blip r:embed="rId3">
            <a:alphaModFix/>
          </a:blip>
          <a:stretch>
            <a:fillRect/>
          </a:stretch>
        </p:blipFill>
        <p:spPr>
          <a:xfrm>
            <a:off x="152400" y="4069800"/>
            <a:ext cx="2857500" cy="1600200"/>
          </a:xfrm>
          <a:prstGeom prst="rect">
            <a:avLst/>
          </a:prstGeom>
          <a:noFill/>
          <a:ln>
            <a:noFill/>
          </a:ln>
        </p:spPr>
      </p:pic>
      <p:pic>
        <p:nvPicPr>
          <p:cNvPr id="114" name="Google Shape;114;p16"/>
          <p:cNvPicPr preferRelativeResize="0"/>
          <p:nvPr/>
        </p:nvPicPr>
        <p:blipFill>
          <a:blip r:embed="rId4">
            <a:alphaModFix/>
          </a:blip>
          <a:stretch>
            <a:fillRect/>
          </a:stretch>
        </p:blipFill>
        <p:spPr>
          <a:xfrm>
            <a:off x="3162300" y="4069800"/>
            <a:ext cx="2619375" cy="1743075"/>
          </a:xfrm>
          <a:prstGeom prst="rect">
            <a:avLst/>
          </a:prstGeom>
          <a:noFill/>
          <a:ln>
            <a:noFill/>
          </a:ln>
        </p:spPr>
      </p:pic>
      <p:pic>
        <p:nvPicPr>
          <p:cNvPr id="115" name="Google Shape;115;p16"/>
          <p:cNvPicPr preferRelativeResize="0"/>
          <p:nvPr/>
        </p:nvPicPr>
        <p:blipFill>
          <a:blip r:embed="rId5">
            <a:alphaModFix/>
          </a:blip>
          <a:stretch>
            <a:fillRect/>
          </a:stretch>
        </p:blipFill>
        <p:spPr>
          <a:xfrm>
            <a:off x="5934075" y="4069800"/>
            <a:ext cx="2466975" cy="185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p:nvPr/>
        </p:nvSpPr>
        <p:spPr>
          <a:xfrm>
            <a:off x="0" y="0"/>
            <a:ext cx="8881800" cy="637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50" dirty="0" err="1">
                <a:solidFill>
                  <a:srgbClr val="414141"/>
                </a:solidFill>
                <a:highlight>
                  <a:srgbClr val="FFFFFF"/>
                </a:highlight>
                <a:latin typeface="Times New Roman"/>
                <a:ea typeface="Times New Roman"/>
                <a:cs typeface="Times New Roman"/>
                <a:sym typeface="Times New Roman"/>
              </a:rPr>
              <a:t>Оттиск</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представляет</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собой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негативное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отображение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рельефа</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тканей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которое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получают</a:t>
            </a:r>
            <a:r>
              <a:rPr lang="en-US" sz="1750" dirty="0">
                <a:solidFill>
                  <a:srgbClr val="414141"/>
                </a:solidFill>
                <a:highlight>
                  <a:srgbClr val="FFFFFF"/>
                </a:highlight>
                <a:latin typeface="Times New Roman"/>
                <a:ea typeface="Times New Roman"/>
                <a:cs typeface="Times New Roman"/>
                <a:sym typeface="Times New Roman"/>
              </a:rPr>
              <a:t> с </a:t>
            </a:r>
            <a:r>
              <a:rPr lang="en-US" sz="1750" dirty="0" err="1">
                <a:solidFill>
                  <a:srgbClr val="414141"/>
                </a:solidFill>
                <a:highlight>
                  <a:srgbClr val="FFFFFF"/>
                </a:highlight>
                <a:latin typeface="Times New Roman"/>
                <a:ea typeface="Times New Roman"/>
                <a:cs typeface="Times New Roman"/>
                <a:sym typeface="Times New Roman"/>
              </a:rPr>
              <a:t>помощью</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специальных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материалов</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Сразу</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же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оговоримся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что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разницы</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между</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слепочной</a:t>
            </a:r>
            <a:r>
              <a:rPr lang="en-US" sz="1750" dirty="0">
                <a:solidFill>
                  <a:srgbClr val="414141"/>
                </a:solidFill>
                <a:highlight>
                  <a:srgbClr val="FFFFFF"/>
                </a:highlight>
                <a:latin typeface="Times New Roman"/>
                <a:ea typeface="Times New Roman"/>
                <a:cs typeface="Times New Roman"/>
                <a:sym typeface="Times New Roman"/>
              </a:rPr>
              <a:t>» и «</a:t>
            </a:r>
            <a:r>
              <a:rPr lang="en-US" sz="1750" dirty="0" err="1">
                <a:solidFill>
                  <a:srgbClr val="414141"/>
                </a:solidFill>
                <a:highlight>
                  <a:srgbClr val="FFFFFF"/>
                </a:highlight>
                <a:latin typeface="Times New Roman"/>
                <a:ea typeface="Times New Roman"/>
                <a:cs typeface="Times New Roman"/>
                <a:sym typeface="Times New Roman"/>
              </a:rPr>
              <a:t>оттискной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массой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существует</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Слепочные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материалы</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применяются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во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многих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направлениях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стоматологии</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их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основное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предназначение</a:t>
            </a:r>
            <a:r>
              <a:rPr lang="en-US" sz="1750" dirty="0">
                <a:solidFill>
                  <a:srgbClr val="414141"/>
                </a:solidFill>
                <a:highlight>
                  <a:srgbClr val="FFFFFF"/>
                </a:highlight>
                <a:latin typeface="Times New Roman"/>
                <a:ea typeface="Times New Roman"/>
                <a:cs typeface="Times New Roman"/>
                <a:sym typeface="Times New Roman"/>
              </a:rPr>
              <a:t> — </a:t>
            </a:r>
            <a:r>
              <a:rPr lang="en-US" sz="1750" dirty="0" err="1">
                <a:solidFill>
                  <a:srgbClr val="414141"/>
                </a:solidFill>
                <a:highlight>
                  <a:srgbClr val="FFFFFF"/>
                </a:highlight>
                <a:latin typeface="Times New Roman"/>
                <a:ea typeface="Times New Roman"/>
                <a:cs typeface="Times New Roman"/>
                <a:sym typeface="Times New Roman"/>
              </a:rPr>
              <a:t>получение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оттисков</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для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создания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ортодонтических</a:t>
            </a:r>
            <a:r>
              <a:rPr lang="en-US" sz="1750" dirty="0">
                <a:solidFill>
                  <a:srgbClr val="414141"/>
                </a:solidFill>
                <a:highlight>
                  <a:srgbClr val="FFFFFF"/>
                </a:highlight>
                <a:latin typeface="Times New Roman"/>
                <a:ea typeface="Times New Roman"/>
                <a:cs typeface="Times New Roman"/>
                <a:sym typeface="Times New Roman"/>
              </a:rPr>
              <a:t> и </a:t>
            </a:r>
            <a:r>
              <a:rPr lang="en-US" sz="1750" dirty="0" err="1">
                <a:solidFill>
                  <a:srgbClr val="414141"/>
                </a:solidFill>
                <a:highlight>
                  <a:srgbClr val="FFFFFF"/>
                </a:highlight>
                <a:latin typeface="Times New Roman"/>
                <a:ea typeface="Times New Roman"/>
                <a:cs typeface="Times New Roman"/>
                <a:sym typeface="Times New Roman"/>
              </a:rPr>
              <a:t>ортопедических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изделий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которые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являются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носителем</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информации</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для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зуботехнической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лаборатории</a:t>
            </a:r>
            <a:r>
              <a:rPr lang="en-US" sz="1750" dirty="0">
                <a:solidFill>
                  <a:srgbClr val="414141"/>
                </a:solidFill>
                <a:highlight>
                  <a:srgbClr val="FFFFFF"/>
                </a:highlight>
                <a:latin typeface="Times New Roman"/>
                <a:ea typeface="Times New Roman"/>
                <a:cs typeface="Times New Roman"/>
                <a:sym typeface="Times New Roman"/>
              </a:rPr>
              <a:t>.</a:t>
            </a:r>
            <a:endParaRPr sz="1750" dirty="0">
              <a:solidFill>
                <a:srgbClr val="414141"/>
              </a:solidFill>
              <a:highlight>
                <a:srgbClr val="FFFFFF"/>
              </a:highlight>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US" sz="1750" dirty="0" err="1">
                <a:solidFill>
                  <a:srgbClr val="414141"/>
                </a:solidFill>
                <a:highlight>
                  <a:srgbClr val="FFFFFF"/>
                </a:highlight>
                <a:latin typeface="Times New Roman"/>
                <a:ea typeface="Times New Roman"/>
                <a:cs typeface="Times New Roman"/>
                <a:sym typeface="Times New Roman"/>
              </a:rPr>
              <a:t>Оттиски</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только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необходимы</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для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создания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моделей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также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являются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важным</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диагностическим</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материалом</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позволяющим</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подтвердить</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диагноз</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на</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основе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которого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составляют</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грамотный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план</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лечения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Применение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оттискных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материалов</a:t>
            </a:r>
            <a:r>
              <a:rPr lang="en-US" sz="1750" dirty="0">
                <a:solidFill>
                  <a:srgbClr val="414141"/>
                </a:solidFill>
                <a:highlight>
                  <a:srgbClr val="FFFFFF"/>
                </a:highlight>
                <a:latin typeface="Times New Roman"/>
                <a:ea typeface="Times New Roman"/>
                <a:cs typeface="Times New Roman"/>
                <a:sym typeface="Times New Roman"/>
              </a:rPr>
              <a:t> в </a:t>
            </a:r>
            <a:r>
              <a:rPr lang="en-US" sz="1750" dirty="0" err="1">
                <a:solidFill>
                  <a:srgbClr val="414141"/>
                </a:solidFill>
                <a:highlight>
                  <a:srgbClr val="FFFFFF"/>
                </a:highlight>
                <a:latin typeface="Times New Roman"/>
                <a:ea typeface="Times New Roman"/>
                <a:cs typeface="Times New Roman"/>
                <a:sym typeface="Times New Roman"/>
              </a:rPr>
              <a:t>терапевтической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стоматологии</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позволяет</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выполнять</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прямые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реставрации</a:t>
            </a:r>
            <a:r>
              <a:rPr lang="en-US" sz="1750" dirty="0">
                <a:solidFill>
                  <a:srgbClr val="414141"/>
                </a:solidFill>
                <a:highlight>
                  <a:srgbClr val="FFFFFF"/>
                </a:highlight>
                <a:latin typeface="Times New Roman"/>
                <a:ea typeface="Times New Roman"/>
                <a:cs typeface="Times New Roman"/>
                <a:sym typeface="Times New Roman"/>
              </a:rPr>
              <a:t> с </a:t>
            </a:r>
            <a:r>
              <a:rPr lang="en-US" sz="1750" dirty="0" err="1">
                <a:solidFill>
                  <a:srgbClr val="414141"/>
                </a:solidFill>
                <a:highlight>
                  <a:srgbClr val="FFFFFF"/>
                </a:highlight>
                <a:latin typeface="Times New Roman"/>
                <a:ea typeface="Times New Roman"/>
                <a:cs typeface="Times New Roman"/>
                <a:sym typeface="Times New Roman"/>
              </a:rPr>
              <a:t>непревзойденной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точностью</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благодаря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чему</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функциональность</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жевательного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аппарата</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соответствует</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природной</a:t>
            </a:r>
            <a:r>
              <a:rPr lang="en-US" sz="1750" dirty="0">
                <a:solidFill>
                  <a:srgbClr val="414141"/>
                </a:solidFill>
                <a:highlight>
                  <a:srgbClr val="FFFFFF"/>
                </a:highlight>
                <a:latin typeface="Times New Roman"/>
                <a:ea typeface="Times New Roman"/>
                <a:cs typeface="Times New Roman"/>
                <a:sym typeface="Times New Roman"/>
              </a:rPr>
              <a:t>. С </a:t>
            </a:r>
            <a:r>
              <a:rPr lang="en-US" sz="1750" dirty="0" err="1">
                <a:solidFill>
                  <a:srgbClr val="414141"/>
                </a:solidFill>
                <a:highlight>
                  <a:srgbClr val="FFFFFF"/>
                </a:highlight>
                <a:latin typeface="Times New Roman"/>
                <a:ea typeface="Times New Roman"/>
                <a:cs typeface="Times New Roman"/>
                <a:sym typeface="Times New Roman"/>
              </a:rPr>
              <a:t>их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помощью</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создают</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матрицы</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до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препарирования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зубов</a:t>
            </a:r>
            <a:r>
              <a:rPr lang="en-US" sz="1750" dirty="0">
                <a:solidFill>
                  <a:srgbClr val="414141"/>
                </a:solidFill>
                <a:highlight>
                  <a:srgbClr val="FFFFFF"/>
                </a:highlight>
                <a:latin typeface="Times New Roman"/>
                <a:ea typeface="Times New Roman"/>
                <a:cs typeface="Times New Roman"/>
                <a:sym typeface="Times New Roman"/>
              </a:rPr>
              <a:t> и </a:t>
            </a:r>
            <a:r>
              <a:rPr lang="en-US" sz="1750" dirty="0" err="1">
                <a:solidFill>
                  <a:srgbClr val="414141"/>
                </a:solidFill>
                <a:highlight>
                  <a:srgbClr val="FFFFFF"/>
                </a:highlight>
                <a:latin typeface="Times New Roman"/>
                <a:ea typeface="Times New Roman"/>
                <a:cs typeface="Times New Roman"/>
                <a:sym typeface="Times New Roman"/>
              </a:rPr>
              <a:t>используют</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их</a:t>
            </a:r>
            <a:r>
              <a:rPr lang="en-US" sz="1750" dirty="0">
                <a:solidFill>
                  <a:srgbClr val="414141"/>
                </a:solidFill>
                <a:highlight>
                  <a:srgbClr val="FFFFFF"/>
                </a:highlight>
                <a:latin typeface="Times New Roman"/>
                <a:ea typeface="Times New Roman"/>
                <a:cs typeface="Times New Roman"/>
                <a:sym typeface="Times New Roman"/>
              </a:rPr>
              <a:t> в </a:t>
            </a:r>
            <a:r>
              <a:rPr lang="en-US" sz="1750" dirty="0" err="1">
                <a:solidFill>
                  <a:srgbClr val="414141"/>
                </a:solidFill>
                <a:highlight>
                  <a:srgbClr val="FFFFFF"/>
                </a:highlight>
                <a:latin typeface="Times New Roman"/>
                <a:ea typeface="Times New Roman"/>
                <a:cs typeface="Times New Roman"/>
                <a:sym typeface="Times New Roman"/>
              </a:rPr>
              <a:t>процессе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лечения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точно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адаптируя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реставрируемые</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поверхности</a:t>
            </a:r>
            <a:r>
              <a:rPr lang="en-US" sz="1750" dirty="0">
                <a:solidFill>
                  <a:srgbClr val="414141"/>
                </a:solidFill>
                <a:highlight>
                  <a:srgbClr val="FFFFFF"/>
                </a:highlight>
                <a:latin typeface="Times New Roman"/>
                <a:ea typeface="Times New Roman"/>
                <a:cs typeface="Times New Roman"/>
                <a:sym typeface="Times New Roman"/>
              </a:rPr>
              <a:t> к </a:t>
            </a:r>
            <a:r>
              <a:rPr lang="en-US" sz="1750" dirty="0" err="1">
                <a:solidFill>
                  <a:srgbClr val="414141"/>
                </a:solidFill>
                <a:highlight>
                  <a:srgbClr val="FFFFFF"/>
                </a:highlight>
                <a:latin typeface="Times New Roman"/>
                <a:ea typeface="Times New Roman"/>
                <a:cs typeface="Times New Roman"/>
                <a:sym typeface="Times New Roman"/>
              </a:rPr>
              <a:t>зубам-антагонистам</a:t>
            </a:r>
            <a:r>
              <a:rPr lang="en-US" sz="1750" dirty="0">
                <a:solidFill>
                  <a:srgbClr val="414141"/>
                </a:solidFill>
                <a:highlight>
                  <a:srgbClr val="FFFFFF"/>
                </a:highlight>
                <a:latin typeface="Times New Roman"/>
                <a:ea typeface="Times New Roman"/>
                <a:cs typeface="Times New Roman"/>
                <a:sym typeface="Times New Roman"/>
              </a:rPr>
              <a:t>.</a:t>
            </a:r>
            <a:endParaRPr sz="1750" dirty="0">
              <a:solidFill>
                <a:srgbClr val="414141"/>
              </a:solidFill>
              <a:highlight>
                <a:srgbClr val="FFFFFF"/>
              </a:highlight>
              <a:latin typeface="Times New Roman"/>
              <a:ea typeface="Times New Roman"/>
              <a:cs typeface="Times New Roman"/>
              <a:sym typeface="Times New Roman"/>
            </a:endParaRPr>
          </a:p>
          <a:p>
            <a:pPr marL="0" lvl="0" indent="0" algn="l" rtl="0">
              <a:lnSpc>
                <a:spcPct val="115000"/>
              </a:lnSpc>
              <a:spcBef>
                <a:spcPts val="1000"/>
              </a:spcBef>
              <a:spcAft>
                <a:spcPts val="0"/>
              </a:spcAft>
              <a:buNone/>
            </a:pPr>
            <a:r>
              <a:rPr lang="en-US" sz="1750" dirty="0" err="1">
                <a:solidFill>
                  <a:srgbClr val="52545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Современные</a:t>
            </a:r>
            <a:r>
              <a:rPr lang="en-US" sz="1750" dirty="0">
                <a:solidFill>
                  <a:srgbClr val="52545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750" dirty="0" err="1">
                <a:solidFill>
                  <a:srgbClr val="52545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оттискные</a:t>
            </a:r>
            <a:r>
              <a:rPr lang="en-US" sz="1750" dirty="0">
                <a:solidFill>
                  <a:srgbClr val="52545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750" dirty="0" err="1">
                <a:solidFill>
                  <a:srgbClr val="52545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материалы</a:t>
            </a:r>
            <a:r>
              <a:rPr lang="en-US" sz="1750" dirty="0">
                <a:solidFill>
                  <a:srgbClr val="52545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750" dirty="0" err="1">
                <a:solidFill>
                  <a:srgbClr val="414141"/>
                </a:solidFill>
                <a:highlight>
                  <a:srgbClr val="FFFFFF"/>
                </a:highlight>
                <a:latin typeface="Times New Roman"/>
                <a:ea typeface="Times New Roman"/>
                <a:cs typeface="Times New Roman"/>
                <a:sym typeface="Times New Roman"/>
              </a:rPr>
              <a:t>широко</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применяются</a:t>
            </a:r>
            <a:r>
              <a:rPr lang="en-US" sz="1750" dirty="0">
                <a:solidFill>
                  <a:srgbClr val="414141"/>
                </a:solidFill>
                <a:highlight>
                  <a:srgbClr val="FFFFFF"/>
                </a:highlight>
                <a:latin typeface="Times New Roman"/>
                <a:ea typeface="Times New Roman"/>
                <a:cs typeface="Times New Roman"/>
                <a:sym typeface="Times New Roman"/>
              </a:rPr>
              <a:t> в </a:t>
            </a:r>
            <a:r>
              <a:rPr lang="en-US" sz="1750" dirty="0" err="1">
                <a:solidFill>
                  <a:srgbClr val="414141"/>
                </a:solidFill>
                <a:highlight>
                  <a:srgbClr val="FFFFFF"/>
                </a:highlight>
                <a:latin typeface="Times New Roman"/>
                <a:ea typeface="Times New Roman"/>
                <a:cs typeface="Times New Roman"/>
                <a:sym typeface="Times New Roman"/>
              </a:rPr>
              <a:t>зуботехнических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лабораториях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например</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силиконовый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оттискный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материал</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используется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для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создания</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копий</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твердых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гипсовых</a:t>
            </a:r>
            <a:r>
              <a:rPr lang="en-US" sz="1750" dirty="0">
                <a:solidFill>
                  <a:srgbClr val="414141"/>
                </a:solidFill>
                <a:highlight>
                  <a:srgbClr val="FFFFFF"/>
                </a:highlight>
                <a:latin typeface="Times New Roman"/>
                <a:ea typeface="Times New Roman"/>
                <a:cs typeface="Times New Roman"/>
                <a:sym typeface="Times New Roman"/>
              </a:rPr>
              <a:t> </a:t>
            </a:r>
            <a:r>
              <a:rPr lang="en-US" sz="1750" dirty="0" err="1">
                <a:solidFill>
                  <a:srgbClr val="414141"/>
                </a:solidFill>
                <a:highlight>
                  <a:srgbClr val="FFFFFF"/>
                </a:highlight>
                <a:latin typeface="Times New Roman"/>
                <a:ea typeface="Times New Roman"/>
                <a:cs typeface="Times New Roman"/>
                <a:sym typeface="Times New Roman"/>
              </a:rPr>
              <a:t>моделей</a:t>
            </a:r>
            <a:r>
              <a:rPr lang="en-US" sz="1750" dirty="0">
                <a:solidFill>
                  <a:srgbClr val="414141"/>
                </a:solidFill>
                <a:highlight>
                  <a:srgbClr val="FFFFFF"/>
                </a:highlight>
                <a:latin typeface="Times New Roman"/>
                <a:ea typeface="Times New Roman"/>
                <a:cs typeface="Times New Roman"/>
                <a:sym typeface="Times New Roman"/>
              </a:rPr>
              <a:t>.</a:t>
            </a:r>
            <a:endParaRPr sz="1750" dirty="0">
              <a:solidFill>
                <a:srgbClr val="414141"/>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1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11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0" y="0"/>
            <a:ext cx="9004200" cy="620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dirty="0" err="1">
                <a:solidFill>
                  <a:srgbClr val="414141"/>
                </a:solidFill>
                <a:highlight>
                  <a:srgbClr val="FFFFFF"/>
                </a:highlight>
                <a:latin typeface="Times New Roman"/>
                <a:ea typeface="Times New Roman"/>
                <a:cs typeface="Times New Roman"/>
                <a:sym typeface="Times New Roman"/>
              </a:rPr>
              <a:t>Основные</a:t>
            </a:r>
            <a:r>
              <a:rPr lang="en-US" sz="1800" b="1" dirty="0">
                <a:solidFill>
                  <a:srgbClr val="414141"/>
                </a:solidFill>
                <a:highlight>
                  <a:srgbClr val="FFFFFF"/>
                </a:highlight>
                <a:latin typeface="Times New Roman"/>
                <a:ea typeface="Times New Roman"/>
                <a:cs typeface="Times New Roman"/>
                <a:sym typeface="Times New Roman"/>
              </a:rPr>
              <a:t> </a:t>
            </a:r>
            <a:r>
              <a:rPr lang="en-US" sz="1800" b="1" dirty="0" err="1">
                <a:solidFill>
                  <a:srgbClr val="414141"/>
                </a:solidFill>
                <a:highlight>
                  <a:srgbClr val="FFFFFF"/>
                </a:highlight>
                <a:latin typeface="Times New Roman"/>
                <a:ea typeface="Times New Roman"/>
                <a:cs typeface="Times New Roman"/>
                <a:sym typeface="Times New Roman"/>
              </a:rPr>
              <a:t>требования</a:t>
            </a:r>
            <a:r>
              <a:rPr lang="en-US" sz="1800" b="1" dirty="0">
                <a:solidFill>
                  <a:srgbClr val="414141"/>
                </a:solidFill>
                <a:highlight>
                  <a:srgbClr val="FFFFFF"/>
                </a:highlight>
                <a:latin typeface="Times New Roman"/>
                <a:ea typeface="Times New Roman"/>
                <a:cs typeface="Times New Roman"/>
                <a:sym typeface="Times New Roman"/>
              </a:rPr>
              <a:t>, </a:t>
            </a:r>
            <a:r>
              <a:rPr lang="en-US" sz="1800" b="1" dirty="0" err="1">
                <a:solidFill>
                  <a:srgbClr val="414141"/>
                </a:solidFill>
                <a:highlight>
                  <a:srgbClr val="FFFFFF"/>
                </a:highlight>
                <a:latin typeface="Times New Roman"/>
                <a:ea typeface="Times New Roman"/>
                <a:cs typeface="Times New Roman"/>
                <a:sym typeface="Times New Roman"/>
              </a:rPr>
              <a:t>предъявляемые</a:t>
            </a:r>
            <a:r>
              <a:rPr lang="en-US" sz="1800" b="1" dirty="0">
                <a:solidFill>
                  <a:srgbClr val="414141"/>
                </a:solidFill>
                <a:highlight>
                  <a:srgbClr val="FFFFFF"/>
                </a:highlight>
                <a:latin typeface="Times New Roman"/>
                <a:ea typeface="Times New Roman"/>
                <a:cs typeface="Times New Roman"/>
                <a:sym typeface="Times New Roman"/>
              </a:rPr>
              <a:t> к </a:t>
            </a:r>
            <a:r>
              <a:rPr lang="en-US" sz="1800" b="1" dirty="0" err="1">
                <a:solidFill>
                  <a:srgbClr val="414141"/>
                </a:solidFill>
                <a:highlight>
                  <a:srgbClr val="FFFFFF"/>
                </a:highlight>
                <a:latin typeface="Times New Roman"/>
                <a:ea typeface="Times New Roman"/>
                <a:cs typeface="Times New Roman"/>
                <a:sym typeface="Times New Roman"/>
              </a:rPr>
              <a:t>слепочным</a:t>
            </a:r>
            <a:r>
              <a:rPr lang="en-US" sz="1800" b="1" dirty="0">
                <a:solidFill>
                  <a:srgbClr val="414141"/>
                </a:solidFill>
                <a:highlight>
                  <a:srgbClr val="FFFFFF"/>
                </a:highlight>
                <a:latin typeface="Times New Roman"/>
                <a:ea typeface="Times New Roman"/>
                <a:cs typeface="Times New Roman"/>
                <a:sym typeface="Times New Roman"/>
              </a:rPr>
              <a:t> </a:t>
            </a:r>
            <a:r>
              <a:rPr lang="en-US" sz="1800" b="1" dirty="0" err="1">
                <a:solidFill>
                  <a:srgbClr val="414141"/>
                </a:solidFill>
                <a:highlight>
                  <a:srgbClr val="FFFFFF"/>
                </a:highlight>
                <a:latin typeface="Times New Roman"/>
                <a:ea typeface="Times New Roman"/>
                <a:cs typeface="Times New Roman"/>
                <a:sym typeface="Times New Roman"/>
              </a:rPr>
              <a:t>материалам</a:t>
            </a:r>
            <a:r>
              <a:rPr lang="en-US" sz="1800" b="1" dirty="0">
                <a:solidFill>
                  <a:srgbClr val="414141"/>
                </a:solidFill>
                <a:highlight>
                  <a:srgbClr val="FFFFFF"/>
                </a:highlight>
                <a:latin typeface="Times New Roman"/>
                <a:ea typeface="Times New Roman"/>
                <a:cs typeface="Times New Roman"/>
                <a:sym typeface="Times New Roman"/>
              </a:rPr>
              <a:t>:</a:t>
            </a:r>
            <a:endParaRPr sz="1800" b="1"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100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безопасность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для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пациента</a:t>
            </a:r>
            <a:r>
              <a:rPr lang="en-US" sz="1800" dirty="0">
                <a:solidFill>
                  <a:srgbClr val="414141"/>
                </a:solidFill>
                <a:highlight>
                  <a:srgbClr val="FFFFFF"/>
                </a:highlight>
                <a:latin typeface="Times New Roman"/>
                <a:ea typeface="Times New Roman"/>
                <a:cs typeface="Times New Roman"/>
                <a:sym typeface="Times New Roman"/>
              </a:rPr>
              <a:t> и </a:t>
            </a:r>
            <a:r>
              <a:rPr lang="en-US" sz="1800" dirty="0" err="1">
                <a:solidFill>
                  <a:srgbClr val="414141"/>
                </a:solidFill>
                <a:highlight>
                  <a:srgbClr val="FFFFFF"/>
                </a:highlight>
                <a:latin typeface="Times New Roman"/>
                <a:ea typeface="Times New Roman"/>
                <a:cs typeface="Times New Roman"/>
                <a:sym typeface="Times New Roman"/>
              </a:rPr>
              <a:t>специалиста</a:t>
            </a:r>
            <a:r>
              <a:rPr lang="en-US" sz="1800" dirty="0">
                <a:solidFill>
                  <a:srgbClr val="414141"/>
                </a:solidFill>
                <a:highlight>
                  <a:srgbClr val="FFFFFF"/>
                </a:highlight>
                <a:latin typeface="Times New Roman"/>
                <a:ea typeface="Times New Roman"/>
                <a:cs typeface="Times New Roman"/>
                <a:sym typeface="Times New Roman"/>
              </a:rPr>
              <a:t> — </a:t>
            </a:r>
            <a:r>
              <a:rPr lang="en-US" sz="1800" dirty="0" err="1">
                <a:solidFill>
                  <a:srgbClr val="414141"/>
                </a:solidFill>
                <a:highlight>
                  <a:srgbClr val="FFFFFF"/>
                </a:highlight>
                <a:latin typeface="Times New Roman"/>
                <a:ea typeface="Times New Roman"/>
                <a:cs typeface="Times New Roman"/>
                <a:sym typeface="Times New Roman"/>
              </a:rPr>
              <a:t>материал</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не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должен</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оказывать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негативного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влияния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на</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ткани</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ротовой</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полости</a:t>
            </a:r>
            <a:r>
              <a:rPr lang="en-US" sz="1800" dirty="0">
                <a:solidFill>
                  <a:srgbClr val="414141"/>
                </a:solidFill>
                <a:highlight>
                  <a:srgbClr val="FFFFFF"/>
                </a:highlight>
                <a:latin typeface="Times New Roman"/>
                <a:ea typeface="Times New Roman"/>
                <a:cs typeface="Times New Roman"/>
                <a:sym typeface="Times New Roman"/>
              </a:rPr>
              <a:t> и </a:t>
            </a:r>
            <a:r>
              <a:rPr lang="en-US" sz="1800" dirty="0" err="1">
                <a:solidFill>
                  <a:srgbClr val="414141"/>
                </a:solidFill>
                <a:highlight>
                  <a:srgbClr val="FFFFFF"/>
                </a:highlight>
                <a:latin typeface="Times New Roman"/>
                <a:ea typeface="Times New Roman"/>
                <a:cs typeface="Times New Roman"/>
                <a:sym typeface="Times New Roman"/>
              </a:rPr>
              <a:t>организм</a:t>
            </a:r>
            <a:r>
              <a:rPr lang="en-US" sz="1800" dirty="0">
                <a:solidFill>
                  <a:srgbClr val="414141"/>
                </a:solidFill>
                <a:highlight>
                  <a:srgbClr val="FFFFFF"/>
                </a:highlight>
                <a:latin typeface="Times New Roman"/>
                <a:ea typeface="Times New Roman"/>
                <a:cs typeface="Times New Roman"/>
                <a:sym typeface="Times New Roman"/>
              </a:rPr>
              <a:t> в </a:t>
            </a:r>
            <a:r>
              <a:rPr lang="en-US" sz="1800" dirty="0" err="1">
                <a:solidFill>
                  <a:srgbClr val="414141"/>
                </a:solidFill>
                <a:highlight>
                  <a:srgbClr val="FFFFFF"/>
                </a:highlight>
                <a:latin typeface="Times New Roman"/>
                <a:ea typeface="Times New Roman"/>
                <a:cs typeface="Times New Roman"/>
                <a:sym typeface="Times New Roman"/>
              </a:rPr>
              <a:t>целом</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быть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гипоаллергенным</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удобство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при</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работе</a:t>
            </a:r>
            <a:r>
              <a:rPr lang="en-US" sz="1800" dirty="0">
                <a:solidFill>
                  <a:srgbClr val="414141"/>
                </a:solidFill>
                <a:highlight>
                  <a:srgbClr val="FFFFFF"/>
                </a:highlight>
                <a:latin typeface="Times New Roman"/>
                <a:ea typeface="Times New Roman"/>
                <a:cs typeface="Times New Roman"/>
                <a:sym typeface="Times New Roman"/>
              </a:rPr>
              <a:t> с </a:t>
            </a:r>
            <a:r>
              <a:rPr lang="en-US" sz="1800" dirty="0" err="1">
                <a:solidFill>
                  <a:srgbClr val="414141"/>
                </a:solidFill>
                <a:highlight>
                  <a:srgbClr val="FFFFFF"/>
                </a:highlight>
                <a:latin typeface="Times New Roman"/>
                <a:ea typeface="Times New Roman"/>
                <a:cs typeface="Times New Roman"/>
                <a:sym typeface="Times New Roman"/>
              </a:rPr>
              <a:t>материалом</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которого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добиваются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за</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счет</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оптимального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соотношения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между</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временем</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смешивания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рабочим</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временем</a:t>
            </a:r>
            <a:r>
              <a:rPr lang="en-US" sz="1800" dirty="0">
                <a:solidFill>
                  <a:srgbClr val="414141"/>
                </a:solidFill>
                <a:highlight>
                  <a:srgbClr val="FFFFFF"/>
                </a:highlight>
                <a:latin typeface="Times New Roman"/>
                <a:ea typeface="Times New Roman"/>
                <a:cs typeface="Times New Roman"/>
                <a:sym typeface="Times New Roman"/>
              </a:rPr>
              <a:t> и </a:t>
            </a:r>
            <a:r>
              <a:rPr lang="en-US" sz="1800" dirty="0" err="1">
                <a:solidFill>
                  <a:srgbClr val="414141"/>
                </a:solidFill>
                <a:highlight>
                  <a:srgbClr val="FFFFFF"/>
                </a:highlight>
                <a:latin typeface="Times New Roman"/>
                <a:ea typeface="Times New Roman"/>
                <a:cs typeface="Times New Roman"/>
                <a:sym typeface="Times New Roman"/>
              </a:rPr>
              <a:t>временем</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отверждения</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инертность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материала</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отношению</a:t>
            </a:r>
            <a:r>
              <a:rPr lang="en-US" sz="1800" dirty="0">
                <a:solidFill>
                  <a:srgbClr val="414141"/>
                </a:solidFill>
                <a:highlight>
                  <a:srgbClr val="FFFFFF"/>
                </a:highlight>
                <a:latin typeface="Times New Roman"/>
                <a:ea typeface="Times New Roman"/>
                <a:cs typeface="Times New Roman"/>
                <a:sym typeface="Times New Roman"/>
              </a:rPr>
              <a:t> к </a:t>
            </a:r>
            <a:r>
              <a:rPr lang="en-US" sz="1800" dirty="0" err="1">
                <a:solidFill>
                  <a:srgbClr val="414141"/>
                </a:solidFill>
                <a:highlight>
                  <a:srgbClr val="FFFFFF"/>
                </a:highlight>
                <a:latin typeface="Times New Roman"/>
                <a:ea typeface="Times New Roman"/>
                <a:cs typeface="Times New Roman"/>
                <a:sym typeface="Times New Roman"/>
              </a:rPr>
              <a:t>среде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ротовой</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полости</a:t>
            </a:r>
            <a:r>
              <a:rPr lang="en-US" sz="1800" dirty="0">
                <a:solidFill>
                  <a:srgbClr val="414141"/>
                </a:solidFill>
                <a:highlight>
                  <a:srgbClr val="FFFFFF"/>
                </a:highlight>
                <a:latin typeface="Times New Roman"/>
                <a:ea typeface="Times New Roman"/>
                <a:cs typeface="Times New Roman"/>
                <a:sym typeface="Times New Roman"/>
              </a:rPr>
              <a:t>, а </a:t>
            </a:r>
            <a:r>
              <a:rPr lang="en-US" sz="1800" dirty="0" err="1">
                <a:solidFill>
                  <a:srgbClr val="414141"/>
                </a:solidFill>
                <a:highlight>
                  <a:srgbClr val="FFFFFF"/>
                </a:highlight>
                <a:latin typeface="Times New Roman"/>
                <a:ea typeface="Times New Roman"/>
                <a:cs typeface="Times New Roman"/>
                <a:sym typeface="Times New Roman"/>
              </a:rPr>
              <a:t>также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отсутствие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негативного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влияния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на</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сам</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материал</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небольшое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время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отверждения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слишком</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длительное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время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выдержки</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материала</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рту</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может</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вызывать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дискомфорт</a:t>
            </a:r>
            <a:r>
              <a:rPr lang="en-US" sz="1800" dirty="0">
                <a:solidFill>
                  <a:srgbClr val="414141"/>
                </a:solidFill>
                <a:highlight>
                  <a:srgbClr val="FFFFFF"/>
                </a:highlight>
                <a:latin typeface="Times New Roman"/>
                <a:ea typeface="Times New Roman"/>
                <a:cs typeface="Times New Roman"/>
                <a:sym typeface="Times New Roman"/>
              </a:rPr>
              <a:t> у </a:t>
            </a:r>
            <a:r>
              <a:rPr lang="en-US" sz="1800" dirty="0" err="1">
                <a:solidFill>
                  <a:srgbClr val="414141"/>
                </a:solidFill>
                <a:highlight>
                  <a:srgbClr val="FFFFFF"/>
                </a:highlight>
                <a:latin typeface="Times New Roman"/>
                <a:ea typeface="Times New Roman"/>
                <a:cs typeface="Times New Roman"/>
                <a:sym typeface="Times New Roman"/>
              </a:rPr>
              <a:t>пациента</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восстановление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после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деформаций</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возможность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проведения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дезинфекции</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пространственная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стабильность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после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удаления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из</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ротовой</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полости</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457200" lvl="0" indent="-342900" algn="l" rtl="0">
              <a:lnSpc>
                <a:spcPct val="115000"/>
              </a:lnSpc>
              <a:spcBef>
                <a:spcPts val="0"/>
              </a:spcBef>
              <a:spcAft>
                <a:spcPts val="0"/>
              </a:spcAft>
              <a:buClr>
                <a:srgbClr val="414141"/>
              </a:buClr>
              <a:buSzPts val="1800"/>
              <a:buFont typeface="Times New Roman"/>
              <a:buChar char="●"/>
            </a:pPr>
            <a:r>
              <a:rPr lang="en-US" sz="1800" dirty="0" err="1">
                <a:solidFill>
                  <a:srgbClr val="414141"/>
                </a:solidFill>
                <a:highlight>
                  <a:srgbClr val="FFFFFF"/>
                </a:highlight>
                <a:latin typeface="Times New Roman"/>
                <a:ea typeface="Times New Roman"/>
                <a:cs typeface="Times New Roman"/>
                <a:sym typeface="Times New Roman"/>
              </a:rPr>
              <a:t>оттискные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слепочные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материалы</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должны</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предоставлять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возможность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отливать</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качественные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изделия</a:t>
            </a:r>
            <a:r>
              <a:rPr lang="en-US" sz="1800" dirty="0">
                <a:solidFill>
                  <a:srgbClr val="414141"/>
                </a:solidFill>
                <a:highlight>
                  <a:srgbClr val="FFFFFF"/>
                </a:highlight>
                <a:latin typeface="Times New Roman"/>
                <a:ea typeface="Times New Roman"/>
                <a:cs typeface="Times New Roman"/>
                <a:sym typeface="Times New Roman"/>
              </a:rPr>
              <a:t> с </a:t>
            </a:r>
            <a:r>
              <a:rPr lang="en-US" sz="1800" dirty="0" err="1">
                <a:solidFill>
                  <a:srgbClr val="414141"/>
                </a:solidFill>
                <a:highlight>
                  <a:srgbClr val="FFFFFF"/>
                </a:highlight>
                <a:latin typeface="Times New Roman"/>
                <a:ea typeface="Times New Roman"/>
                <a:cs typeface="Times New Roman"/>
                <a:sym typeface="Times New Roman"/>
              </a:rPr>
              <a:t>гладкими</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поверхностями</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которые</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легко</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отделяются</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от</a:t>
            </a:r>
            <a:r>
              <a:rPr lang="en-US" sz="1800" dirty="0">
                <a:solidFill>
                  <a:srgbClr val="414141"/>
                </a:solidFill>
                <a:highlight>
                  <a:srgbClr val="FFFFFF"/>
                </a:highlight>
                <a:latin typeface="Times New Roman"/>
                <a:ea typeface="Times New Roman"/>
                <a:cs typeface="Times New Roman"/>
                <a:sym typeface="Times New Roman"/>
              </a:rPr>
              <a:t> </a:t>
            </a:r>
            <a:r>
              <a:rPr lang="en-US" sz="1800" dirty="0" err="1">
                <a:solidFill>
                  <a:srgbClr val="414141"/>
                </a:solidFill>
                <a:highlight>
                  <a:srgbClr val="FFFFFF"/>
                </a:highlight>
                <a:latin typeface="Times New Roman"/>
                <a:ea typeface="Times New Roman"/>
                <a:cs typeface="Times New Roman"/>
                <a:sym typeface="Times New Roman"/>
              </a:rPr>
              <a:t>модели</a:t>
            </a:r>
            <a:r>
              <a:rPr lang="en-US" sz="1800" dirty="0">
                <a:solidFill>
                  <a:srgbClr val="414141"/>
                </a:solidFill>
                <a:highlight>
                  <a:srgbClr val="FFFFFF"/>
                </a:highlight>
                <a:latin typeface="Times New Roman"/>
                <a:ea typeface="Times New Roman"/>
                <a:cs typeface="Times New Roman"/>
                <a:sym typeface="Times New Roman"/>
              </a:rPr>
              <a:t>.</a:t>
            </a:r>
            <a:endParaRPr sz="1800" dirty="0">
              <a:solidFill>
                <a:srgbClr val="41414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800" dirty="0">
              <a:solidFill>
                <a:srgbClr val="414141"/>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050" dirty="0">
              <a:solidFill>
                <a:srgbClr val="414141"/>
              </a:solidFill>
              <a:highlight>
                <a:srgbClr val="FFFFFF"/>
              </a:highlight>
            </a:endParaRPr>
          </a:p>
        </p:txBody>
      </p:sp>
      <p:pic>
        <p:nvPicPr>
          <p:cNvPr id="128" name="Google Shape;128;p18"/>
          <p:cNvPicPr preferRelativeResize="0"/>
          <p:nvPr/>
        </p:nvPicPr>
        <p:blipFill>
          <a:blip r:embed="rId3">
            <a:alphaModFix/>
          </a:blip>
          <a:stretch>
            <a:fillRect/>
          </a:stretch>
        </p:blipFill>
        <p:spPr>
          <a:xfrm>
            <a:off x="5851043" y="5355600"/>
            <a:ext cx="2254982" cy="150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p:nvPr/>
        </p:nvSpPr>
        <p:spPr>
          <a:xfrm>
            <a:off x="0" y="0"/>
            <a:ext cx="8892000" cy="342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200">
                <a:solidFill>
                  <a:srgbClr val="414141"/>
                </a:solidFill>
                <a:highlight>
                  <a:srgbClr val="FFFFFF"/>
                </a:highlight>
                <a:latin typeface="Times New Roman"/>
                <a:ea typeface="Times New Roman"/>
                <a:cs typeface="Times New Roman"/>
                <a:sym typeface="Times New Roman"/>
              </a:rPr>
              <a:t>Рассмотрим основные характеристики оттискных материалов:</a:t>
            </a:r>
            <a:endParaRPr sz="1200">
              <a:solidFill>
                <a:srgbClr val="41414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1000"/>
              </a:spcBef>
              <a:spcAft>
                <a:spcPts val="0"/>
              </a:spcAft>
              <a:buClr>
                <a:srgbClr val="414141"/>
              </a:buClr>
              <a:buSzPts val="1200"/>
              <a:buFont typeface="Times New Roman"/>
              <a:buChar char="●"/>
            </a:pPr>
            <a:r>
              <a:rPr lang="en-US" sz="1200">
                <a:solidFill>
                  <a:srgbClr val="414141"/>
                </a:solidFill>
                <a:highlight>
                  <a:srgbClr val="FFFFFF"/>
                </a:highlight>
                <a:latin typeface="Times New Roman"/>
                <a:ea typeface="Times New Roman"/>
                <a:cs typeface="Times New Roman"/>
                <a:sym typeface="Times New Roman"/>
              </a:rPr>
              <a:t>точность отображения деталей рельефа;</a:t>
            </a:r>
            <a:endParaRPr sz="1200">
              <a:solidFill>
                <a:srgbClr val="41414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414141"/>
              </a:buClr>
              <a:buSzPts val="1200"/>
              <a:buFont typeface="Times New Roman"/>
              <a:buChar char="●"/>
            </a:pPr>
            <a:r>
              <a:rPr lang="en-US" sz="1200">
                <a:solidFill>
                  <a:srgbClr val="414141"/>
                </a:solidFill>
                <a:highlight>
                  <a:srgbClr val="FFFFFF"/>
                </a:highlight>
                <a:latin typeface="Times New Roman"/>
                <a:ea typeface="Times New Roman"/>
                <a:cs typeface="Times New Roman"/>
                <a:sym typeface="Times New Roman"/>
              </a:rPr>
              <a:t>пространственная стабильность;</a:t>
            </a:r>
            <a:endParaRPr sz="1200">
              <a:solidFill>
                <a:srgbClr val="41414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414141"/>
              </a:buClr>
              <a:buSzPts val="1200"/>
              <a:buFont typeface="Times New Roman"/>
              <a:buChar char="●"/>
            </a:pPr>
            <a:r>
              <a:rPr lang="en-US" sz="1200">
                <a:solidFill>
                  <a:srgbClr val="414141"/>
                </a:solidFill>
                <a:highlight>
                  <a:srgbClr val="FFFFFF"/>
                </a:highlight>
                <a:latin typeface="Times New Roman"/>
                <a:ea typeface="Times New Roman"/>
                <a:cs typeface="Times New Roman"/>
                <a:sym typeface="Times New Roman"/>
              </a:rPr>
              <a:t>вязкость, текучесть, твердость;</a:t>
            </a:r>
            <a:endParaRPr sz="1200">
              <a:solidFill>
                <a:srgbClr val="41414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414141"/>
              </a:buClr>
              <a:buSzPts val="1200"/>
              <a:buFont typeface="Times New Roman"/>
              <a:buChar char="●"/>
            </a:pPr>
            <a:r>
              <a:rPr lang="en-US" sz="1200">
                <a:solidFill>
                  <a:srgbClr val="414141"/>
                </a:solidFill>
                <a:highlight>
                  <a:srgbClr val="FFFFFF"/>
                </a:highlight>
                <a:latin typeface="Times New Roman"/>
                <a:ea typeface="Times New Roman"/>
                <a:cs typeface="Times New Roman"/>
                <a:sym typeface="Times New Roman"/>
              </a:rPr>
              <a:t>тиксотропность;</a:t>
            </a:r>
            <a:endParaRPr sz="1200">
              <a:solidFill>
                <a:srgbClr val="41414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414141"/>
              </a:buClr>
              <a:buSzPts val="1200"/>
              <a:buFont typeface="Times New Roman"/>
              <a:buChar char="●"/>
            </a:pPr>
            <a:r>
              <a:rPr lang="en-US" sz="1200">
                <a:solidFill>
                  <a:srgbClr val="414141"/>
                </a:solidFill>
                <a:highlight>
                  <a:srgbClr val="FFFFFF"/>
                </a:highlight>
                <a:latin typeface="Times New Roman"/>
                <a:ea typeface="Times New Roman"/>
                <a:cs typeface="Times New Roman"/>
                <a:sym typeface="Times New Roman"/>
              </a:rPr>
              <a:t>деформация;</a:t>
            </a:r>
            <a:endParaRPr sz="1200">
              <a:solidFill>
                <a:srgbClr val="414141"/>
              </a:solidFill>
              <a:highlight>
                <a:srgbClr val="FFFFFF"/>
              </a:highlight>
              <a:latin typeface="Times New Roman"/>
              <a:ea typeface="Times New Roman"/>
              <a:cs typeface="Times New Roman"/>
              <a:sym typeface="Times New Roman"/>
            </a:endParaRPr>
          </a:p>
          <a:p>
            <a:pPr marL="457200" lvl="0" indent="-304800" algn="l" rtl="0">
              <a:lnSpc>
                <a:spcPct val="115000"/>
              </a:lnSpc>
              <a:spcBef>
                <a:spcPts val="0"/>
              </a:spcBef>
              <a:spcAft>
                <a:spcPts val="0"/>
              </a:spcAft>
              <a:buClr>
                <a:srgbClr val="414141"/>
              </a:buClr>
              <a:buSzPts val="1200"/>
              <a:buFont typeface="Times New Roman"/>
              <a:buChar char="●"/>
            </a:pPr>
            <a:r>
              <a:rPr lang="en-US" sz="1200">
                <a:solidFill>
                  <a:srgbClr val="414141"/>
                </a:solidFill>
                <a:highlight>
                  <a:srgbClr val="FFFFFF"/>
                </a:highlight>
                <a:latin typeface="Times New Roman"/>
                <a:ea typeface="Times New Roman"/>
                <a:cs typeface="Times New Roman"/>
                <a:sym typeface="Times New Roman"/>
              </a:rPr>
              <a:t>смачиваемость.</a:t>
            </a:r>
            <a:endParaRPr sz="1200">
              <a:solidFill>
                <a:srgbClr val="414141"/>
              </a:solidFill>
              <a:highlight>
                <a:srgbClr val="FFFFFF"/>
              </a:highlight>
              <a:latin typeface="Times New Roman"/>
              <a:ea typeface="Times New Roman"/>
              <a:cs typeface="Times New Roman"/>
              <a:sym typeface="Times New Roman"/>
            </a:endParaRPr>
          </a:p>
          <a:p>
            <a:pPr marL="0" lvl="0" indent="0" algn="l" rtl="0">
              <a:lnSpc>
                <a:spcPct val="120000"/>
              </a:lnSpc>
              <a:spcBef>
                <a:spcPts val="0"/>
              </a:spcBef>
              <a:spcAft>
                <a:spcPts val="0"/>
              </a:spcAft>
              <a:buNone/>
            </a:pPr>
            <a:r>
              <a:rPr lang="en-US" sz="1200" b="1">
                <a:solidFill>
                  <a:srgbClr val="414141"/>
                </a:solidFill>
                <a:highlight>
                  <a:srgbClr val="FFFFFF"/>
                </a:highlight>
                <a:latin typeface="Times New Roman"/>
                <a:ea typeface="Times New Roman"/>
                <a:cs typeface="Times New Roman"/>
                <a:sym typeface="Times New Roman"/>
              </a:rPr>
              <a:t>Точность отображения деталей рельефа</a:t>
            </a:r>
            <a:endParaRPr sz="1200" b="1">
              <a:solidFill>
                <a:srgbClr val="414141"/>
              </a:solidFill>
              <a:highlight>
                <a:srgbClr val="FFFFFF"/>
              </a:highlight>
              <a:latin typeface="Times New Roman"/>
              <a:ea typeface="Times New Roman"/>
              <a:cs typeface="Times New Roman"/>
              <a:sym typeface="Times New Roman"/>
            </a:endParaRPr>
          </a:p>
          <a:p>
            <a:pPr marL="0" lvl="0" indent="0" algn="l" rtl="0">
              <a:lnSpc>
                <a:spcPct val="115000"/>
              </a:lnSpc>
              <a:spcBef>
                <a:spcPts val="400"/>
              </a:spcBef>
              <a:spcAft>
                <a:spcPts val="0"/>
              </a:spcAft>
              <a:buNone/>
            </a:pPr>
            <a:r>
              <a:rPr lang="en-US" sz="1200">
                <a:solidFill>
                  <a:srgbClr val="414141"/>
                </a:solidFill>
                <a:highlight>
                  <a:srgbClr val="FFFFFF"/>
                </a:highlight>
                <a:latin typeface="Times New Roman"/>
                <a:ea typeface="Times New Roman"/>
                <a:cs typeface="Times New Roman"/>
                <a:sym typeface="Times New Roman"/>
              </a:rPr>
              <a:t>Точность отображения рельефа — одно из основных требований. Применяемые сегодня материалы, а именно альгинаты и силиконы, позволяют передавать самые мелкие детали. Проверяют точность при помощи специального блока в виде металлического цилиндра, на верхней плоскости которого размещены бороздки, а вокруг плоскости находится кольцо для центрирования. Борозды имеют разную ширину (от 20 до 75 мкм), и в зависимости от того, какие из них сможет отобразить материал, определяется его точность. Самой низкой (75 мкм) точностью обладает гипс, а самой высокой — силиконы.</a:t>
            </a:r>
            <a:endParaRPr sz="1200">
              <a:solidFill>
                <a:srgbClr val="414141"/>
              </a:solidFill>
              <a:highlight>
                <a:srgbClr val="FFFFFF"/>
              </a:highlight>
              <a:latin typeface="Times New Roman"/>
              <a:ea typeface="Times New Roman"/>
              <a:cs typeface="Times New Roman"/>
              <a:sym typeface="Times New Roman"/>
            </a:endParaRPr>
          </a:p>
          <a:p>
            <a:pPr marL="0" lvl="0" indent="0" algn="l" rtl="0">
              <a:lnSpc>
                <a:spcPct val="115000"/>
              </a:lnSpc>
              <a:spcBef>
                <a:spcPts val="1000"/>
              </a:spcBef>
              <a:spcAft>
                <a:spcPts val="0"/>
              </a:spcAft>
              <a:buNone/>
            </a:pPr>
            <a:endParaRPr sz="1050">
              <a:solidFill>
                <a:srgbClr val="414141"/>
              </a:solidFill>
              <a:highlight>
                <a:srgbClr val="FFFFFF"/>
              </a:highlight>
            </a:endParaRPr>
          </a:p>
        </p:txBody>
      </p:sp>
      <p:pic>
        <p:nvPicPr>
          <p:cNvPr id="135" name="Google Shape;135;p19"/>
          <p:cNvPicPr preferRelativeResize="0"/>
          <p:nvPr/>
        </p:nvPicPr>
        <p:blipFill>
          <a:blip r:embed="rId3">
            <a:alphaModFix/>
          </a:blip>
          <a:stretch>
            <a:fillRect/>
          </a:stretch>
        </p:blipFill>
        <p:spPr>
          <a:xfrm>
            <a:off x="1307325" y="3209250"/>
            <a:ext cx="5762844" cy="3128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p:nvPr/>
        </p:nvSpPr>
        <p:spPr>
          <a:xfrm>
            <a:off x="0" y="0"/>
            <a:ext cx="9091200" cy="660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500" dirty="0" err="1">
                <a:solidFill>
                  <a:schemeClr val="dk1"/>
                </a:solidFill>
                <a:latin typeface="Times New Roman"/>
                <a:ea typeface="Times New Roman"/>
                <a:cs typeface="Times New Roman"/>
                <a:sym typeface="Times New Roman"/>
              </a:rPr>
              <a:t>Врачебные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ошибки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возможны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время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снятия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оттисков</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Сюда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относятся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получение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частичных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оттисков</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даже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изготовлении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одиночной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коронки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этом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невозможно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создание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высококачественной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коронки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так</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как</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гипсовые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модели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могут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быть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сопоставлены</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фиксированны</a:t>
            </a:r>
            <a:r>
              <a:rPr lang="en-US" sz="1500" dirty="0">
                <a:solidFill>
                  <a:schemeClr val="dk1"/>
                </a:solidFill>
                <a:latin typeface="Times New Roman"/>
                <a:ea typeface="Times New Roman"/>
                <a:cs typeface="Times New Roman"/>
                <a:sym typeface="Times New Roman"/>
              </a:rPr>
              <a:t> с </a:t>
            </a:r>
            <a:r>
              <a:rPr lang="en-US" sz="1500" dirty="0" err="1">
                <a:solidFill>
                  <a:schemeClr val="dk1"/>
                </a:solidFill>
                <a:latin typeface="Times New Roman"/>
                <a:ea typeface="Times New Roman"/>
                <a:cs typeface="Times New Roman"/>
                <a:sym typeface="Times New Roman"/>
              </a:rPr>
              <a:t>помощью</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окклюдатора</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центральной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окклюзии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Неполноценными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являются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оттиски</a:t>
            </a:r>
            <a:r>
              <a:rPr lang="en-US" sz="1500" dirty="0">
                <a:solidFill>
                  <a:schemeClr val="dk1"/>
                </a:solidFill>
                <a:latin typeface="Times New Roman"/>
                <a:ea typeface="Times New Roman"/>
                <a:cs typeface="Times New Roman"/>
                <a:sym typeface="Times New Roman"/>
              </a:rPr>
              <a:t> с </a:t>
            </a:r>
            <a:r>
              <a:rPr lang="en-US" sz="1500" dirty="0" err="1">
                <a:solidFill>
                  <a:schemeClr val="dk1"/>
                </a:solidFill>
                <a:latin typeface="Times New Roman"/>
                <a:ea typeface="Times New Roman"/>
                <a:cs typeface="Times New Roman"/>
                <a:sym typeface="Times New Roman"/>
              </a:rPr>
              <a:t>расплывчатым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нечетким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отображением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шейки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оторванный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ложки</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b="1" dirty="0" err="1">
                <a:solidFill>
                  <a:schemeClr val="dk1"/>
                </a:solidFill>
                <a:latin typeface="Times New Roman"/>
                <a:ea typeface="Times New Roman"/>
                <a:cs typeface="Times New Roman"/>
                <a:sym typeface="Times New Roman"/>
              </a:rPr>
              <a:t>При</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снятии</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любого</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вида</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оттисков</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существуют</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общие</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правила</a:t>
            </a:r>
            <a:r>
              <a:rPr lang="en-US" sz="1500" b="1" dirty="0">
                <a:solidFill>
                  <a:schemeClr val="dk1"/>
                </a:solidFill>
                <a:latin typeface="Times New Roman"/>
                <a:ea typeface="Times New Roman"/>
                <a:cs typeface="Times New Roman"/>
                <a:sym typeface="Times New Roman"/>
              </a:rPr>
              <a:t> и </a:t>
            </a:r>
            <a:r>
              <a:rPr lang="en-US" sz="1500" b="1" dirty="0" err="1">
                <a:solidFill>
                  <a:schemeClr val="dk1"/>
                </a:solidFill>
                <a:latin typeface="Times New Roman"/>
                <a:ea typeface="Times New Roman"/>
                <a:cs typeface="Times New Roman"/>
                <a:sym typeface="Times New Roman"/>
              </a:rPr>
              <a:t>последовательность</a:t>
            </a:r>
            <a:r>
              <a:rPr lang="en-US" sz="1500" b="1" dirty="0">
                <a:solidFill>
                  <a:schemeClr val="dk1"/>
                </a:solidFill>
                <a:latin typeface="Times New Roman"/>
                <a:ea typeface="Times New Roman"/>
                <a:cs typeface="Times New Roman"/>
                <a:sym typeface="Times New Roman"/>
              </a:rPr>
              <a:t> </a:t>
            </a:r>
            <a:r>
              <a:rPr lang="en-US" sz="1500" b="1" dirty="0" err="1">
                <a:solidFill>
                  <a:schemeClr val="dk1"/>
                </a:solidFill>
                <a:latin typeface="Times New Roman"/>
                <a:ea typeface="Times New Roman"/>
                <a:cs typeface="Times New Roman"/>
                <a:sym typeface="Times New Roman"/>
              </a:rPr>
              <a:t>манипуляций</a:t>
            </a:r>
            <a:r>
              <a:rPr lang="en-US" sz="1500" b="1" dirty="0">
                <a:solidFill>
                  <a:schemeClr val="dk1"/>
                </a:solidFill>
                <a:latin typeface="Times New Roman"/>
                <a:ea typeface="Times New Roman"/>
                <a:cs typeface="Times New Roman"/>
                <a:sym typeface="Times New Roman"/>
              </a:rPr>
              <a:t>: </a:t>
            </a:r>
            <a:endParaRPr sz="15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dirty="0">
                <a:solidFill>
                  <a:schemeClr val="dk1"/>
                </a:solidFill>
                <a:latin typeface="Times New Roman"/>
                <a:ea typeface="Times New Roman"/>
                <a:cs typeface="Times New Roman"/>
                <a:sym typeface="Times New Roman"/>
              </a:rPr>
              <a:t>1.Подбор </a:t>
            </a:r>
            <a:r>
              <a:rPr lang="en-US" sz="1500" dirty="0" err="1">
                <a:solidFill>
                  <a:schemeClr val="dk1"/>
                </a:solidFill>
                <a:latin typeface="Times New Roman"/>
                <a:ea typeface="Times New Roman"/>
                <a:cs typeface="Times New Roman"/>
                <a:sym typeface="Times New Roman"/>
              </a:rPr>
              <a:t>стандартной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либо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припасовка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индивидуальной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ложки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Наиболее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частая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ошибка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выполнении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этой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манипуляции</a:t>
            </a:r>
            <a:r>
              <a:rPr lang="en-US" sz="1500" dirty="0">
                <a:solidFill>
                  <a:schemeClr val="dk1"/>
                </a:solidFill>
                <a:latin typeface="Times New Roman"/>
                <a:ea typeface="Times New Roman"/>
                <a:cs typeface="Times New Roman"/>
                <a:sym typeface="Times New Roman"/>
              </a:rPr>
              <a:t> — </a:t>
            </a:r>
            <a:r>
              <a:rPr lang="en-US" sz="1500" dirty="0" err="1">
                <a:solidFill>
                  <a:schemeClr val="dk1"/>
                </a:solidFill>
                <a:latin typeface="Times New Roman"/>
                <a:ea typeface="Times New Roman"/>
                <a:cs typeface="Times New Roman"/>
                <a:sym typeface="Times New Roman"/>
              </a:rPr>
              <a:t>высокие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края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ложек</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Вследствие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такой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ошибки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необходимо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укладывать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большее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количество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массы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что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затрудняет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введение</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выведение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из</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полости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рта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излишки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затекая</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гортань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вызывают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кашлевой</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рвотный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рефлексы</a:t>
            </a:r>
            <a:r>
              <a:rPr lang="en-US" sz="1500" dirty="0">
                <a:solidFill>
                  <a:schemeClr val="dk1"/>
                </a:solidFill>
                <a:latin typeface="Times New Roman"/>
                <a:ea typeface="Times New Roman"/>
                <a:cs typeface="Times New Roman"/>
                <a:sym typeface="Times New Roman"/>
              </a:rPr>
              <a:t>, а в </a:t>
            </a:r>
            <a:r>
              <a:rPr lang="en-US" sz="1500" dirty="0" err="1">
                <a:solidFill>
                  <a:schemeClr val="dk1"/>
                </a:solidFill>
                <a:latin typeface="Times New Roman"/>
                <a:ea typeface="Times New Roman"/>
                <a:cs typeface="Times New Roman"/>
                <a:sym typeface="Times New Roman"/>
              </a:rPr>
              <a:t>тяжелых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случаях</a:t>
            </a:r>
            <a:r>
              <a:rPr lang="en-US" sz="1500" dirty="0">
                <a:solidFill>
                  <a:schemeClr val="dk1"/>
                </a:solidFill>
                <a:latin typeface="Times New Roman"/>
                <a:ea typeface="Times New Roman"/>
                <a:cs typeface="Times New Roman"/>
                <a:sym typeface="Times New Roman"/>
              </a:rPr>
              <a:t> — </a:t>
            </a:r>
            <a:r>
              <a:rPr lang="en-US" sz="1500" dirty="0" err="1">
                <a:solidFill>
                  <a:schemeClr val="dk1"/>
                </a:solidFill>
                <a:latin typeface="Times New Roman"/>
                <a:ea typeface="Times New Roman"/>
                <a:cs typeface="Times New Roman"/>
                <a:sym typeface="Times New Roman"/>
              </a:rPr>
              <a:t>аспирацию</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части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массы</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дыхательные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пути</a:t>
            </a:r>
            <a:r>
              <a:rPr lang="en-US" sz="1500" dirty="0">
                <a:solidFill>
                  <a:schemeClr val="dk1"/>
                </a:solidFill>
                <a:latin typeface="Times New Roman"/>
                <a:ea typeface="Times New Roman"/>
                <a:cs typeface="Times New Roman"/>
                <a:sym typeface="Times New Roman"/>
              </a:rPr>
              <a:t>. </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500" dirty="0">
                <a:solidFill>
                  <a:schemeClr val="dk1"/>
                </a:solidFill>
                <a:latin typeface="Times New Roman"/>
                <a:ea typeface="Times New Roman"/>
                <a:cs typeface="Times New Roman"/>
                <a:sym typeface="Times New Roman"/>
              </a:rPr>
              <a:t>2.Приготовление </a:t>
            </a:r>
            <a:r>
              <a:rPr lang="en-US" sz="1500" dirty="0" err="1">
                <a:solidFill>
                  <a:schemeClr val="dk1"/>
                </a:solidFill>
                <a:latin typeface="Times New Roman"/>
                <a:ea typeface="Times New Roman"/>
                <a:cs typeface="Times New Roman"/>
                <a:sym typeface="Times New Roman"/>
              </a:rPr>
              <a:t>оттискной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массы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Ошибкой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является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нанесенение</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ложку</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очень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жидкой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либо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затвердевающей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массы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Жидкая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масса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растекается</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полости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рта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держится</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ложке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представляется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возможным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сформировать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края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оттисков</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этом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возникает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опасность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попадания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текучего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материала</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пищевод</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дыхательные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пути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Затвердевающая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масса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прижатии</a:t>
            </a:r>
            <a:r>
              <a:rPr lang="en-US" sz="1500" dirty="0">
                <a:solidFill>
                  <a:schemeClr val="dk1"/>
                </a:solidFill>
                <a:latin typeface="Times New Roman"/>
                <a:ea typeface="Times New Roman"/>
                <a:cs typeface="Times New Roman"/>
                <a:sym typeface="Times New Roman"/>
              </a:rPr>
              <a:t> к </a:t>
            </a:r>
            <a:r>
              <a:rPr lang="en-US" sz="1500" dirty="0" err="1">
                <a:solidFill>
                  <a:schemeClr val="dk1"/>
                </a:solidFill>
                <a:latin typeface="Times New Roman"/>
                <a:ea typeface="Times New Roman"/>
                <a:cs typeface="Times New Roman"/>
                <a:sym typeface="Times New Roman"/>
              </a:rPr>
              <a:t>протезному</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полю</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трескается</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области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твердого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неба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образуется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замкнутое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воздушное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пространство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сформировать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края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будущего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невозможно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дистальный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край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неравномерно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изрезан</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границы</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нечеткие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Выводить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такой</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из</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полости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рта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крайне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трудно</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результате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расходуется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слепочного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материала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врач</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затрачивает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дополнительное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время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свое</a:t>
            </a:r>
            <a:r>
              <a:rPr lang="en-US" sz="1500" dirty="0">
                <a:solidFill>
                  <a:schemeClr val="dk1"/>
                </a:solidFill>
                <a:latin typeface="Times New Roman"/>
                <a:ea typeface="Times New Roman"/>
                <a:cs typeface="Times New Roman"/>
                <a:sym typeface="Times New Roman"/>
              </a:rPr>
              <a:t> и </a:t>
            </a:r>
            <a:r>
              <a:rPr lang="en-US" sz="1500" dirty="0" err="1">
                <a:solidFill>
                  <a:schemeClr val="dk1"/>
                </a:solidFill>
                <a:latin typeface="Times New Roman"/>
                <a:ea typeface="Times New Roman"/>
                <a:cs typeface="Times New Roman"/>
                <a:sym typeface="Times New Roman"/>
              </a:rPr>
              <a:t>пациента</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1500" dirty="0" err="1">
                <a:solidFill>
                  <a:schemeClr val="dk1"/>
                </a:solidFill>
                <a:latin typeface="Times New Roman"/>
                <a:ea typeface="Times New Roman"/>
                <a:cs typeface="Times New Roman"/>
                <a:sym typeface="Times New Roman"/>
              </a:rPr>
              <a:t>При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оценке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оттиска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недопустимо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образование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пор</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или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непроснятых</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участков</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протезного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поля</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полости</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рта</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что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искажает</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отливаемую</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модель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если</a:t>
            </a:r>
            <a:r>
              <a:rPr lang="en-US" sz="1500" dirty="0">
                <a:solidFill>
                  <a:schemeClr val="dk1"/>
                </a:solidFill>
                <a:latin typeface="Times New Roman"/>
                <a:ea typeface="Times New Roman"/>
                <a:cs typeface="Times New Roman"/>
                <a:sym typeface="Times New Roman"/>
              </a:rPr>
              <a:t> в </a:t>
            </a:r>
            <a:r>
              <a:rPr lang="en-US" sz="1500" dirty="0" err="1">
                <a:solidFill>
                  <a:schemeClr val="dk1"/>
                </a:solidFill>
                <a:latin typeface="Times New Roman"/>
                <a:ea typeface="Times New Roman"/>
                <a:cs typeface="Times New Roman"/>
                <a:sym typeface="Times New Roman"/>
              </a:rPr>
              <a:t>оттиске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образовались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ретенционные</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пункты</a:t>
            </a:r>
            <a:r>
              <a:rPr lang="en-US" sz="1500" dirty="0">
                <a:solidFill>
                  <a:schemeClr val="dk1"/>
                </a:solidFill>
                <a:latin typeface="Times New Roman"/>
                <a:ea typeface="Times New Roman"/>
                <a:cs typeface="Times New Roman"/>
                <a:sym typeface="Times New Roman"/>
              </a:rPr>
              <a:t> — </a:t>
            </a:r>
            <a:r>
              <a:rPr lang="en-US" sz="1500" dirty="0" err="1">
                <a:solidFill>
                  <a:schemeClr val="dk1"/>
                </a:solidFill>
                <a:latin typeface="Times New Roman"/>
                <a:ea typeface="Times New Roman"/>
                <a:cs typeface="Times New Roman"/>
                <a:sym typeface="Times New Roman"/>
              </a:rPr>
              <a:t>модель</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плохо</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раскрывается</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возможен</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отлом</a:t>
            </a:r>
            <a:r>
              <a:rPr lang="en-US" sz="1500" dirty="0">
                <a:solidFill>
                  <a:schemeClr val="dk1"/>
                </a:solidFill>
                <a:latin typeface="Times New Roman"/>
                <a:ea typeface="Times New Roman"/>
                <a:cs typeface="Times New Roman"/>
                <a:sym typeface="Times New Roman"/>
              </a:rPr>
              <a:t> </a:t>
            </a:r>
            <a:r>
              <a:rPr lang="en-US" sz="1500" dirty="0" err="1">
                <a:solidFill>
                  <a:schemeClr val="dk1"/>
                </a:solidFill>
                <a:latin typeface="Times New Roman"/>
                <a:ea typeface="Times New Roman"/>
                <a:cs typeface="Times New Roman"/>
                <a:sym typeface="Times New Roman"/>
              </a:rPr>
              <a:t>зубов</a:t>
            </a:r>
            <a:r>
              <a:rPr lang="en-US" sz="1500" dirty="0">
                <a:solidFill>
                  <a:schemeClr val="dk1"/>
                </a:solidFill>
                <a:latin typeface="Times New Roman"/>
                <a:ea typeface="Times New Roman"/>
                <a:cs typeface="Times New Roman"/>
                <a:sym typeface="Times New Roman"/>
              </a:rPr>
              <a:t>.</a:t>
            </a:r>
            <a:endParaRPr sz="15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p:nvPr/>
        </p:nvSpPr>
        <p:spPr>
          <a:xfrm>
            <a:off x="0" y="0"/>
            <a:ext cx="9045300" cy="689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1700" b="1" dirty="0">
                <a:solidFill>
                  <a:schemeClr val="dk1"/>
                </a:solidFill>
                <a:latin typeface="Times New Roman"/>
                <a:ea typeface="Times New Roman"/>
                <a:cs typeface="Times New Roman"/>
                <a:sym typeface="Times New Roman"/>
              </a:rPr>
              <a:t>ОШИБКИ И ОСЛОЖНЕНИЯ ПРИ ПРИМЕНЕНИИ ВКЛАДОК, ПОЛУКОРОНОК И КОРОНОК</a:t>
            </a:r>
            <a:endParaRPr sz="17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b="1" dirty="0" err="1">
                <a:solidFill>
                  <a:schemeClr val="dk1"/>
                </a:solidFill>
                <a:latin typeface="Times New Roman"/>
                <a:ea typeface="Times New Roman"/>
                <a:cs typeface="Times New Roman"/>
                <a:sym typeface="Times New Roman"/>
              </a:rPr>
              <a:t>Вкладки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относятся</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микропротезам</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применяются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для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восстановления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нарушенной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формы</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функции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коронковой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зуба</a:t>
            </a:r>
            <a:r>
              <a:rPr lang="en-US" sz="1700" dirty="0">
                <a:solidFill>
                  <a:schemeClr val="dk1"/>
                </a:solidFill>
                <a:latin typeface="Times New Roman"/>
                <a:ea typeface="Times New Roman"/>
                <a:cs typeface="Times New Roman"/>
                <a:sym typeface="Times New Roman"/>
              </a:rPr>
              <a:t>, а </a:t>
            </a:r>
            <a:r>
              <a:rPr lang="en-US" sz="1700" dirty="0" err="1">
                <a:solidFill>
                  <a:schemeClr val="dk1"/>
                </a:solidFill>
                <a:latin typeface="Times New Roman"/>
                <a:ea typeface="Times New Roman"/>
                <a:cs typeface="Times New Roman"/>
                <a:sym typeface="Times New Roman"/>
              </a:rPr>
              <a:t>также</a:t>
            </a:r>
            <a:r>
              <a:rPr lang="en-US" sz="1700" dirty="0">
                <a:solidFill>
                  <a:schemeClr val="dk1"/>
                </a:solidFill>
                <a:latin typeface="Times New Roman"/>
                <a:ea typeface="Times New Roman"/>
                <a:cs typeface="Times New Roman"/>
                <a:sym typeface="Times New Roman"/>
              </a:rPr>
              <a:t> в </a:t>
            </a:r>
            <a:r>
              <a:rPr lang="en-US" sz="1700" dirty="0" err="1">
                <a:solidFill>
                  <a:schemeClr val="dk1"/>
                </a:solidFill>
                <a:latin typeface="Times New Roman"/>
                <a:ea typeface="Times New Roman"/>
                <a:cs typeface="Times New Roman"/>
                <a:sym typeface="Times New Roman"/>
              </a:rPr>
              <a:t>качестве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опоры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для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промежуточной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части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мостовидного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протеза</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шинирующих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приспособлений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пародонтозе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Для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правильного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выбора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конструкции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вкладки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необходимо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учитывать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топографию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форму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величину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дефекта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анатомотопографическое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соотношение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тканей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вид</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прикуса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направление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действующих</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сил</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давления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вкладку</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наклон</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данные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рентгенологического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исследования</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витальность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зуба</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7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7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7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1700" b="1" dirty="0" err="1">
                <a:solidFill>
                  <a:schemeClr val="dk1"/>
                </a:solidFill>
                <a:latin typeface="Times New Roman"/>
                <a:ea typeface="Times New Roman"/>
                <a:cs typeface="Times New Roman"/>
                <a:sym typeface="Times New Roman"/>
              </a:rPr>
              <a:t>Наилучшие</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условия</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для</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изготовления</a:t>
            </a:r>
            <a:r>
              <a:rPr lang="en-US" sz="1700" b="1" dirty="0">
                <a:solidFill>
                  <a:schemeClr val="dk1"/>
                </a:solidFill>
                <a:latin typeface="Times New Roman"/>
                <a:ea typeface="Times New Roman"/>
                <a:cs typeface="Times New Roman"/>
                <a:sym typeface="Times New Roman"/>
              </a:rPr>
              <a:t> </a:t>
            </a:r>
            <a:r>
              <a:rPr lang="en-US" sz="1700" b="1" dirty="0" err="1">
                <a:solidFill>
                  <a:schemeClr val="dk1"/>
                </a:solidFill>
                <a:latin typeface="Times New Roman"/>
                <a:ea typeface="Times New Roman"/>
                <a:cs typeface="Times New Roman"/>
                <a:sym typeface="Times New Roman"/>
              </a:rPr>
              <a:t>вкладок</a:t>
            </a:r>
            <a:r>
              <a:rPr lang="en-US" sz="1700" dirty="0">
                <a:solidFill>
                  <a:schemeClr val="dk1"/>
                </a:solidFill>
                <a:latin typeface="Times New Roman"/>
                <a:ea typeface="Times New Roman"/>
                <a:cs typeface="Times New Roman"/>
                <a:sym typeface="Times New Roman"/>
              </a:rPr>
              <a:t> — </a:t>
            </a:r>
            <a:r>
              <a:rPr lang="en-US" sz="1700" dirty="0" err="1">
                <a:solidFill>
                  <a:schemeClr val="dk1"/>
                </a:solidFill>
                <a:latin typeface="Times New Roman"/>
                <a:ea typeface="Times New Roman"/>
                <a:cs typeface="Times New Roman"/>
                <a:sym typeface="Times New Roman"/>
              </a:rPr>
              <a:t>при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ортогнатическом</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прикусе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Вертикальные</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горизонтальные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силы</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благоприятно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влияют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вкладку</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функциональную</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поверхность</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зуба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если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сила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встречает</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на</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пути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только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перпендикулярные</a:t>
            </a:r>
            <a:r>
              <a:rPr lang="en-US" sz="1700" dirty="0">
                <a:solidFill>
                  <a:schemeClr val="dk1"/>
                </a:solidFill>
                <a:latin typeface="Times New Roman"/>
                <a:ea typeface="Times New Roman"/>
                <a:cs typeface="Times New Roman"/>
                <a:sym typeface="Times New Roman"/>
              </a:rPr>
              <a:t> и </a:t>
            </a:r>
            <a:r>
              <a:rPr lang="en-US" sz="1700" dirty="0" err="1">
                <a:solidFill>
                  <a:schemeClr val="dk1"/>
                </a:solidFill>
                <a:latin typeface="Times New Roman"/>
                <a:ea typeface="Times New Roman"/>
                <a:cs typeface="Times New Roman"/>
                <a:sym typeface="Times New Roman"/>
              </a:rPr>
              <a:t>параллельные</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стенки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полости</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отношению</a:t>
            </a:r>
            <a:r>
              <a:rPr lang="en-US" sz="1700" dirty="0">
                <a:solidFill>
                  <a:schemeClr val="dk1"/>
                </a:solidFill>
                <a:latin typeface="Times New Roman"/>
                <a:ea typeface="Times New Roman"/>
                <a:cs typeface="Times New Roman"/>
                <a:sym typeface="Times New Roman"/>
              </a:rPr>
              <a:t> к </a:t>
            </a:r>
            <a:r>
              <a:rPr lang="en-US" sz="1700" dirty="0" err="1">
                <a:solidFill>
                  <a:schemeClr val="dk1"/>
                </a:solidFill>
                <a:latin typeface="Times New Roman"/>
                <a:ea typeface="Times New Roman"/>
                <a:cs typeface="Times New Roman"/>
                <a:sym typeface="Times New Roman"/>
              </a:rPr>
              <a:t>жевательной</a:t>
            </a:r>
            <a:r>
              <a:rPr lang="en-US" sz="1700" dirty="0">
                <a:solidFill>
                  <a:schemeClr val="dk1"/>
                </a:solidFill>
                <a:latin typeface="Times New Roman"/>
                <a:ea typeface="Times New Roman"/>
                <a:cs typeface="Times New Roman"/>
                <a:sym typeface="Times New Roman"/>
              </a:rPr>
              <a:t> </a:t>
            </a:r>
            <a:r>
              <a:rPr lang="en-US" sz="1700" dirty="0" err="1">
                <a:solidFill>
                  <a:schemeClr val="dk1"/>
                </a:solidFill>
                <a:latin typeface="Times New Roman"/>
                <a:ea typeface="Times New Roman"/>
                <a:cs typeface="Times New Roman"/>
                <a:sym typeface="Times New Roman"/>
              </a:rPr>
              <a:t>поверхности</a:t>
            </a:r>
            <a:r>
              <a:rPr lang="en-US"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7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1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endParaRPr sz="1100" dirty="0">
              <a:solidFill>
                <a:schemeClr val="dk1"/>
              </a:solidFill>
              <a:latin typeface="Times New Roman"/>
              <a:ea typeface="Times New Roman"/>
              <a:cs typeface="Times New Roman"/>
              <a:sym typeface="Times New Roman"/>
            </a:endParaRPr>
          </a:p>
        </p:txBody>
      </p:sp>
      <p:pic>
        <p:nvPicPr>
          <p:cNvPr id="148" name="Google Shape;148;p21"/>
          <p:cNvPicPr preferRelativeResize="0"/>
          <p:nvPr/>
        </p:nvPicPr>
        <p:blipFill>
          <a:blip r:embed="rId3">
            <a:alphaModFix/>
          </a:blip>
          <a:stretch>
            <a:fillRect/>
          </a:stretch>
        </p:blipFill>
        <p:spPr>
          <a:xfrm>
            <a:off x="2981797" y="2769450"/>
            <a:ext cx="1957125" cy="1319100"/>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4994</Words>
  <Application>Microsoft Office PowerPoint</Application>
  <PresentationFormat>Экран (4:3)</PresentationFormat>
  <Paragraphs>225</Paragraphs>
  <Slides>34</Slides>
  <Notes>34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Cambria</vt:lpstr>
      <vt:lpstr>Arial</vt:lpstr>
      <vt:lpstr>Roboto</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6</cp:revision>
  <dcterms:modified xsi:type="dcterms:W3CDTF">2023-09-06T14:14:21Z</dcterms:modified>
</cp:coreProperties>
</file>